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91" autoAdjust="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57C0F-6DA7-AB4E-0ADB-AF97BE978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36808E-AA7C-E09E-58C5-B0AEDC7B94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AB0F45-58C6-B7A5-1F47-9D51C4971DFB}"/>
              </a:ext>
            </a:extLst>
          </p:cNvPr>
          <p:cNvSpPr>
            <a:spLocks noGrp="1"/>
          </p:cNvSpPr>
          <p:nvPr>
            <p:ph type="dt" sz="half" idx="10"/>
          </p:nvPr>
        </p:nvSpPr>
        <p:spPr/>
        <p:txBody>
          <a:bodyPr/>
          <a:lstStyle/>
          <a:p>
            <a:fld id="{2AB5A723-7ED1-49A9-B884-897B4C1AD771}" type="datetimeFigureOut">
              <a:rPr lang="en-US" smtClean="0"/>
              <a:t>8/17/2023</a:t>
            </a:fld>
            <a:endParaRPr lang="en-US"/>
          </a:p>
        </p:txBody>
      </p:sp>
      <p:sp>
        <p:nvSpPr>
          <p:cNvPr id="5" name="Footer Placeholder 4">
            <a:extLst>
              <a:ext uri="{FF2B5EF4-FFF2-40B4-BE49-F238E27FC236}">
                <a16:creationId xmlns:a16="http://schemas.microsoft.com/office/drawing/2014/main" id="{33CF8765-D319-11C7-AC77-ACC3B852DE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B389AF-B387-6E9B-B4F6-8C1E3A43C4F2}"/>
              </a:ext>
            </a:extLst>
          </p:cNvPr>
          <p:cNvSpPr>
            <a:spLocks noGrp="1"/>
          </p:cNvSpPr>
          <p:nvPr>
            <p:ph type="sldNum" sz="quarter" idx="12"/>
          </p:nvPr>
        </p:nvSpPr>
        <p:spPr/>
        <p:txBody>
          <a:bodyPr/>
          <a:lstStyle/>
          <a:p>
            <a:fld id="{2542ECB2-A08A-4C19-95DD-878DF07DEB91}" type="slidenum">
              <a:rPr lang="en-US" smtClean="0"/>
              <a:t>‹#›</a:t>
            </a:fld>
            <a:endParaRPr lang="en-US"/>
          </a:p>
        </p:txBody>
      </p:sp>
    </p:spTree>
    <p:extLst>
      <p:ext uri="{BB962C8B-B14F-4D97-AF65-F5344CB8AC3E}">
        <p14:creationId xmlns:p14="http://schemas.microsoft.com/office/powerpoint/2010/main" val="2392952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8A362-33AB-BC95-41FA-4D6C83CD3E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213DAF-0344-8246-440C-1E77EB655C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1BC832-AD92-A3DD-564A-4560D499E5A6}"/>
              </a:ext>
            </a:extLst>
          </p:cNvPr>
          <p:cNvSpPr>
            <a:spLocks noGrp="1"/>
          </p:cNvSpPr>
          <p:nvPr>
            <p:ph type="dt" sz="half" idx="10"/>
          </p:nvPr>
        </p:nvSpPr>
        <p:spPr/>
        <p:txBody>
          <a:bodyPr/>
          <a:lstStyle/>
          <a:p>
            <a:fld id="{2AB5A723-7ED1-49A9-B884-897B4C1AD771}" type="datetimeFigureOut">
              <a:rPr lang="en-US" smtClean="0"/>
              <a:t>8/17/2023</a:t>
            </a:fld>
            <a:endParaRPr lang="en-US"/>
          </a:p>
        </p:txBody>
      </p:sp>
      <p:sp>
        <p:nvSpPr>
          <p:cNvPr id="5" name="Footer Placeholder 4">
            <a:extLst>
              <a:ext uri="{FF2B5EF4-FFF2-40B4-BE49-F238E27FC236}">
                <a16:creationId xmlns:a16="http://schemas.microsoft.com/office/drawing/2014/main" id="{AEA2748D-F291-074E-D20D-4323B84F8B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5E690E-6D62-3585-5A4C-D133D6419C96}"/>
              </a:ext>
            </a:extLst>
          </p:cNvPr>
          <p:cNvSpPr>
            <a:spLocks noGrp="1"/>
          </p:cNvSpPr>
          <p:nvPr>
            <p:ph type="sldNum" sz="quarter" idx="12"/>
          </p:nvPr>
        </p:nvSpPr>
        <p:spPr/>
        <p:txBody>
          <a:bodyPr/>
          <a:lstStyle/>
          <a:p>
            <a:fld id="{2542ECB2-A08A-4C19-95DD-878DF07DEB91}" type="slidenum">
              <a:rPr lang="en-US" smtClean="0"/>
              <a:t>‹#›</a:t>
            </a:fld>
            <a:endParaRPr lang="en-US"/>
          </a:p>
        </p:txBody>
      </p:sp>
    </p:spTree>
    <p:extLst>
      <p:ext uri="{BB962C8B-B14F-4D97-AF65-F5344CB8AC3E}">
        <p14:creationId xmlns:p14="http://schemas.microsoft.com/office/powerpoint/2010/main" val="705035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2DBFC5-570F-0B82-E190-BB7257A5A2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624926-9FE5-D7F7-F778-A7BAD5A540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FBF5B4-B50D-D96C-F36E-DB4645CF5559}"/>
              </a:ext>
            </a:extLst>
          </p:cNvPr>
          <p:cNvSpPr>
            <a:spLocks noGrp="1"/>
          </p:cNvSpPr>
          <p:nvPr>
            <p:ph type="dt" sz="half" idx="10"/>
          </p:nvPr>
        </p:nvSpPr>
        <p:spPr/>
        <p:txBody>
          <a:bodyPr/>
          <a:lstStyle/>
          <a:p>
            <a:fld id="{2AB5A723-7ED1-49A9-B884-897B4C1AD771}" type="datetimeFigureOut">
              <a:rPr lang="en-US" smtClean="0"/>
              <a:t>8/17/2023</a:t>
            </a:fld>
            <a:endParaRPr lang="en-US"/>
          </a:p>
        </p:txBody>
      </p:sp>
      <p:sp>
        <p:nvSpPr>
          <p:cNvPr id="5" name="Footer Placeholder 4">
            <a:extLst>
              <a:ext uri="{FF2B5EF4-FFF2-40B4-BE49-F238E27FC236}">
                <a16:creationId xmlns:a16="http://schemas.microsoft.com/office/drawing/2014/main" id="{9BB2A7BB-4E60-7D3B-2BA1-08C8E8678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EF30FF-DEB2-91BC-C9DE-CEDB810DF548}"/>
              </a:ext>
            </a:extLst>
          </p:cNvPr>
          <p:cNvSpPr>
            <a:spLocks noGrp="1"/>
          </p:cNvSpPr>
          <p:nvPr>
            <p:ph type="sldNum" sz="quarter" idx="12"/>
          </p:nvPr>
        </p:nvSpPr>
        <p:spPr/>
        <p:txBody>
          <a:bodyPr/>
          <a:lstStyle/>
          <a:p>
            <a:fld id="{2542ECB2-A08A-4C19-95DD-878DF07DEB91}" type="slidenum">
              <a:rPr lang="en-US" smtClean="0"/>
              <a:t>‹#›</a:t>
            </a:fld>
            <a:endParaRPr lang="en-US"/>
          </a:p>
        </p:txBody>
      </p:sp>
    </p:spTree>
    <p:extLst>
      <p:ext uri="{BB962C8B-B14F-4D97-AF65-F5344CB8AC3E}">
        <p14:creationId xmlns:p14="http://schemas.microsoft.com/office/powerpoint/2010/main" val="2782392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873B1-8F74-206E-FEA2-0CB923B04C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1B7589-E7D1-CEDE-F5DD-DB13E3DAD5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13C249-9387-2731-DB31-BB174C423A4E}"/>
              </a:ext>
            </a:extLst>
          </p:cNvPr>
          <p:cNvSpPr>
            <a:spLocks noGrp="1"/>
          </p:cNvSpPr>
          <p:nvPr>
            <p:ph type="dt" sz="half" idx="10"/>
          </p:nvPr>
        </p:nvSpPr>
        <p:spPr/>
        <p:txBody>
          <a:bodyPr/>
          <a:lstStyle/>
          <a:p>
            <a:fld id="{2AB5A723-7ED1-49A9-B884-897B4C1AD771}" type="datetimeFigureOut">
              <a:rPr lang="en-US" smtClean="0"/>
              <a:t>8/17/2023</a:t>
            </a:fld>
            <a:endParaRPr lang="en-US"/>
          </a:p>
        </p:txBody>
      </p:sp>
      <p:sp>
        <p:nvSpPr>
          <p:cNvPr id="5" name="Footer Placeholder 4">
            <a:extLst>
              <a:ext uri="{FF2B5EF4-FFF2-40B4-BE49-F238E27FC236}">
                <a16:creationId xmlns:a16="http://schemas.microsoft.com/office/drawing/2014/main" id="{1716F25B-528B-55FE-2513-EF78611690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FB08D5-65C0-B6FC-2F68-BAC0059FC953}"/>
              </a:ext>
            </a:extLst>
          </p:cNvPr>
          <p:cNvSpPr>
            <a:spLocks noGrp="1"/>
          </p:cNvSpPr>
          <p:nvPr>
            <p:ph type="sldNum" sz="quarter" idx="12"/>
          </p:nvPr>
        </p:nvSpPr>
        <p:spPr/>
        <p:txBody>
          <a:bodyPr/>
          <a:lstStyle/>
          <a:p>
            <a:fld id="{2542ECB2-A08A-4C19-95DD-878DF07DEB91}" type="slidenum">
              <a:rPr lang="en-US" smtClean="0"/>
              <a:t>‹#›</a:t>
            </a:fld>
            <a:endParaRPr lang="en-US"/>
          </a:p>
        </p:txBody>
      </p:sp>
    </p:spTree>
    <p:extLst>
      <p:ext uri="{BB962C8B-B14F-4D97-AF65-F5344CB8AC3E}">
        <p14:creationId xmlns:p14="http://schemas.microsoft.com/office/powerpoint/2010/main" val="338958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184C9-26FA-F38E-32A9-7686967B03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43208F-3C3C-5747-E2AF-538F8CF8AA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771965-382C-49A7-A266-2CD00F6FC855}"/>
              </a:ext>
            </a:extLst>
          </p:cNvPr>
          <p:cNvSpPr>
            <a:spLocks noGrp="1"/>
          </p:cNvSpPr>
          <p:nvPr>
            <p:ph type="dt" sz="half" idx="10"/>
          </p:nvPr>
        </p:nvSpPr>
        <p:spPr/>
        <p:txBody>
          <a:bodyPr/>
          <a:lstStyle/>
          <a:p>
            <a:fld id="{2AB5A723-7ED1-49A9-B884-897B4C1AD771}" type="datetimeFigureOut">
              <a:rPr lang="en-US" smtClean="0"/>
              <a:t>8/17/2023</a:t>
            </a:fld>
            <a:endParaRPr lang="en-US"/>
          </a:p>
        </p:txBody>
      </p:sp>
      <p:sp>
        <p:nvSpPr>
          <p:cNvPr id="5" name="Footer Placeholder 4">
            <a:extLst>
              <a:ext uri="{FF2B5EF4-FFF2-40B4-BE49-F238E27FC236}">
                <a16:creationId xmlns:a16="http://schemas.microsoft.com/office/drawing/2014/main" id="{F11E87C3-57DB-8A9F-28AB-138F4D703A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D5EA76-F631-6B17-F497-EBA589092B5A}"/>
              </a:ext>
            </a:extLst>
          </p:cNvPr>
          <p:cNvSpPr>
            <a:spLocks noGrp="1"/>
          </p:cNvSpPr>
          <p:nvPr>
            <p:ph type="sldNum" sz="quarter" idx="12"/>
          </p:nvPr>
        </p:nvSpPr>
        <p:spPr/>
        <p:txBody>
          <a:bodyPr/>
          <a:lstStyle/>
          <a:p>
            <a:fld id="{2542ECB2-A08A-4C19-95DD-878DF07DEB91}" type="slidenum">
              <a:rPr lang="en-US" smtClean="0"/>
              <a:t>‹#›</a:t>
            </a:fld>
            <a:endParaRPr lang="en-US"/>
          </a:p>
        </p:txBody>
      </p:sp>
    </p:spTree>
    <p:extLst>
      <p:ext uri="{BB962C8B-B14F-4D97-AF65-F5344CB8AC3E}">
        <p14:creationId xmlns:p14="http://schemas.microsoft.com/office/powerpoint/2010/main" val="2547308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C811-82D5-AD87-F8C6-9387FD8A8F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28A6E1-F203-9BB8-6FCB-0B61660F78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48922C-AC66-6BE2-2861-7B0DCF713C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663886-ECE1-69D0-A756-04309B1F2F09}"/>
              </a:ext>
            </a:extLst>
          </p:cNvPr>
          <p:cNvSpPr>
            <a:spLocks noGrp="1"/>
          </p:cNvSpPr>
          <p:nvPr>
            <p:ph type="dt" sz="half" idx="10"/>
          </p:nvPr>
        </p:nvSpPr>
        <p:spPr/>
        <p:txBody>
          <a:bodyPr/>
          <a:lstStyle/>
          <a:p>
            <a:fld id="{2AB5A723-7ED1-49A9-B884-897B4C1AD771}" type="datetimeFigureOut">
              <a:rPr lang="en-US" smtClean="0"/>
              <a:t>8/17/2023</a:t>
            </a:fld>
            <a:endParaRPr lang="en-US"/>
          </a:p>
        </p:txBody>
      </p:sp>
      <p:sp>
        <p:nvSpPr>
          <p:cNvPr id="6" name="Footer Placeholder 5">
            <a:extLst>
              <a:ext uri="{FF2B5EF4-FFF2-40B4-BE49-F238E27FC236}">
                <a16:creationId xmlns:a16="http://schemas.microsoft.com/office/drawing/2014/main" id="{7D02D7B1-7583-12D5-8765-0A99180ABD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EEA836-15BD-6339-4AA9-A1E35327F89F}"/>
              </a:ext>
            </a:extLst>
          </p:cNvPr>
          <p:cNvSpPr>
            <a:spLocks noGrp="1"/>
          </p:cNvSpPr>
          <p:nvPr>
            <p:ph type="sldNum" sz="quarter" idx="12"/>
          </p:nvPr>
        </p:nvSpPr>
        <p:spPr/>
        <p:txBody>
          <a:bodyPr/>
          <a:lstStyle/>
          <a:p>
            <a:fld id="{2542ECB2-A08A-4C19-95DD-878DF07DEB91}" type="slidenum">
              <a:rPr lang="en-US" smtClean="0"/>
              <a:t>‹#›</a:t>
            </a:fld>
            <a:endParaRPr lang="en-US"/>
          </a:p>
        </p:txBody>
      </p:sp>
    </p:spTree>
    <p:extLst>
      <p:ext uri="{BB962C8B-B14F-4D97-AF65-F5344CB8AC3E}">
        <p14:creationId xmlns:p14="http://schemas.microsoft.com/office/powerpoint/2010/main" val="842498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AEA5C-52CC-566D-7308-261CED22C9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0EA7D4-7805-C2FE-F507-7F26B447FF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91A3E7-4FCB-4F36-7418-01B0AFCF23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54BFEB-8BA4-D8C0-68D3-05180D203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282C0E-DAE7-4987-2798-C487E6337E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E4BD1A-28C3-565D-057F-83D2A1AEEC33}"/>
              </a:ext>
            </a:extLst>
          </p:cNvPr>
          <p:cNvSpPr>
            <a:spLocks noGrp="1"/>
          </p:cNvSpPr>
          <p:nvPr>
            <p:ph type="dt" sz="half" idx="10"/>
          </p:nvPr>
        </p:nvSpPr>
        <p:spPr/>
        <p:txBody>
          <a:bodyPr/>
          <a:lstStyle/>
          <a:p>
            <a:fld id="{2AB5A723-7ED1-49A9-B884-897B4C1AD771}" type="datetimeFigureOut">
              <a:rPr lang="en-US" smtClean="0"/>
              <a:t>8/17/2023</a:t>
            </a:fld>
            <a:endParaRPr lang="en-US"/>
          </a:p>
        </p:txBody>
      </p:sp>
      <p:sp>
        <p:nvSpPr>
          <p:cNvPr id="8" name="Footer Placeholder 7">
            <a:extLst>
              <a:ext uri="{FF2B5EF4-FFF2-40B4-BE49-F238E27FC236}">
                <a16:creationId xmlns:a16="http://schemas.microsoft.com/office/drawing/2014/main" id="{23F084CA-98FC-42E6-C034-B25492C461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77A12E-4762-6D08-9ABC-2A5674B93C88}"/>
              </a:ext>
            </a:extLst>
          </p:cNvPr>
          <p:cNvSpPr>
            <a:spLocks noGrp="1"/>
          </p:cNvSpPr>
          <p:nvPr>
            <p:ph type="sldNum" sz="quarter" idx="12"/>
          </p:nvPr>
        </p:nvSpPr>
        <p:spPr/>
        <p:txBody>
          <a:bodyPr/>
          <a:lstStyle/>
          <a:p>
            <a:fld id="{2542ECB2-A08A-4C19-95DD-878DF07DEB91}" type="slidenum">
              <a:rPr lang="en-US" smtClean="0"/>
              <a:t>‹#›</a:t>
            </a:fld>
            <a:endParaRPr lang="en-US"/>
          </a:p>
        </p:txBody>
      </p:sp>
    </p:spTree>
    <p:extLst>
      <p:ext uri="{BB962C8B-B14F-4D97-AF65-F5344CB8AC3E}">
        <p14:creationId xmlns:p14="http://schemas.microsoft.com/office/powerpoint/2010/main" val="887446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26CE8-0DF5-DC02-97F4-A088C8BEBC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0E4696-572E-832B-F2B0-EF31E51BEDFB}"/>
              </a:ext>
            </a:extLst>
          </p:cNvPr>
          <p:cNvSpPr>
            <a:spLocks noGrp="1"/>
          </p:cNvSpPr>
          <p:nvPr>
            <p:ph type="dt" sz="half" idx="10"/>
          </p:nvPr>
        </p:nvSpPr>
        <p:spPr/>
        <p:txBody>
          <a:bodyPr/>
          <a:lstStyle/>
          <a:p>
            <a:fld id="{2AB5A723-7ED1-49A9-B884-897B4C1AD771}" type="datetimeFigureOut">
              <a:rPr lang="en-US" smtClean="0"/>
              <a:t>8/17/2023</a:t>
            </a:fld>
            <a:endParaRPr lang="en-US"/>
          </a:p>
        </p:txBody>
      </p:sp>
      <p:sp>
        <p:nvSpPr>
          <p:cNvPr id="4" name="Footer Placeholder 3">
            <a:extLst>
              <a:ext uri="{FF2B5EF4-FFF2-40B4-BE49-F238E27FC236}">
                <a16:creationId xmlns:a16="http://schemas.microsoft.com/office/drawing/2014/main" id="{C8A22AE3-A563-1D0F-9197-86F4A0A728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BDF00C-84D3-075E-FF0D-A1DBC34B9A99}"/>
              </a:ext>
            </a:extLst>
          </p:cNvPr>
          <p:cNvSpPr>
            <a:spLocks noGrp="1"/>
          </p:cNvSpPr>
          <p:nvPr>
            <p:ph type="sldNum" sz="quarter" idx="12"/>
          </p:nvPr>
        </p:nvSpPr>
        <p:spPr/>
        <p:txBody>
          <a:bodyPr/>
          <a:lstStyle/>
          <a:p>
            <a:fld id="{2542ECB2-A08A-4C19-95DD-878DF07DEB91}" type="slidenum">
              <a:rPr lang="en-US" smtClean="0"/>
              <a:t>‹#›</a:t>
            </a:fld>
            <a:endParaRPr lang="en-US"/>
          </a:p>
        </p:txBody>
      </p:sp>
    </p:spTree>
    <p:extLst>
      <p:ext uri="{BB962C8B-B14F-4D97-AF65-F5344CB8AC3E}">
        <p14:creationId xmlns:p14="http://schemas.microsoft.com/office/powerpoint/2010/main" val="3594854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5FA1D7-3B56-BE0D-B1CF-38B3AAC89E9C}"/>
              </a:ext>
            </a:extLst>
          </p:cNvPr>
          <p:cNvSpPr>
            <a:spLocks noGrp="1"/>
          </p:cNvSpPr>
          <p:nvPr>
            <p:ph type="dt" sz="half" idx="10"/>
          </p:nvPr>
        </p:nvSpPr>
        <p:spPr/>
        <p:txBody>
          <a:bodyPr/>
          <a:lstStyle/>
          <a:p>
            <a:fld id="{2AB5A723-7ED1-49A9-B884-897B4C1AD771}" type="datetimeFigureOut">
              <a:rPr lang="en-US" smtClean="0"/>
              <a:t>8/17/2023</a:t>
            </a:fld>
            <a:endParaRPr lang="en-US"/>
          </a:p>
        </p:txBody>
      </p:sp>
      <p:sp>
        <p:nvSpPr>
          <p:cNvPr id="3" name="Footer Placeholder 2">
            <a:extLst>
              <a:ext uri="{FF2B5EF4-FFF2-40B4-BE49-F238E27FC236}">
                <a16:creationId xmlns:a16="http://schemas.microsoft.com/office/drawing/2014/main" id="{4F87FC43-EC51-386E-6DB2-3C84BDFAF4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DE223B-4067-94DB-4E76-2B5361114A71}"/>
              </a:ext>
            </a:extLst>
          </p:cNvPr>
          <p:cNvSpPr>
            <a:spLocks noGrp="1"/>
          </p:cNvSpPr>
          <p:nvPr>
            <p:ph type="sldNum" sz="quarter" idx="12"/>
          </p:nvPr>
        </p:nvSpPr>
        <p:spPr/>
        <p:txBody>
          <a:bodyPr/>
          <a:lstStyle/>
          <a:p>
            <a:fld id="{2542ECB2-A08A-4C19-95DD-878DF07DEB91}" type="slidenum">
              <a:rPr lang="en-US" smtClean="0"/>
              <a:t>‹#›</a:t>
            </a:fld>
            <a:endParaRPr lang="en-US"/>
          </a:p>
        </p:txBody>
      </p:sp>
    </p:spTree>
    <p:extLst>
      <p:ext uri="{BB962C8B-B14F-4D97-AF65-F5344CB8AC3E}">
        <p14:creationId xmlns:p14="http://schemas.microsoft.com/office/powerpoint/2010/main" val="4252056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9CC6-537E-CC62-70AA-0FD783D14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3C158D-F422-EC45-E600-F6737B0EB5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94D5B9-8C17-3101-E1CC-D4988300B9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D06583-7104-6406-3331-B48CC532EE80}"/>
              </a:ext>
            </a:extLst>
          </p:cNvPr>
          <p:cNvSpPr>
            <a:spLocks noGrp="1"/>
          </p:cNvSpPr>
          <p:nvPr>
            <p:ph type="dt" sz="half" idx="10"/>
          </p:nvPr>
        </p:nvSpPr>
        <p:spPr/>
        <p:txBody>
          <a:bodyPr/>
          <a:lstStyle/>
          <a:p>
            <a:fld id="{2AB5A723-7ED1-49A9-B884-897B4C1AD771}" type="datetimeFigureOut">
              <a:rPr lang="en-US" smtClean="0"/>
              <a:t>8/17/2023</a:t>
            </a:fld>
            <a:endParaRPr lang="en-US"/>
          </a:p>
        </p:txBody>
      </p:sp>
      <p:sp>
        <p:nvSpPr>
          <p:cNvPr id="6" name="Footer Placeholder 5">
            <a:extLst>
              <a:ext uri="{FF2B5EF4-FFF2-40B4-BE49-F238E27FC236}">
                <a16:creationId xmlns:a16="http://schemas.microsoft.com/office/drawing/2014/main" id="{56AEEE1D-AC8C-4360-B756-5A5C557D5A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D0447E-6E80-A70D-E814-0B2B8E620C6D}"/>
              </a:ext>
            </a:extLst>
          </p:cNvPr>
          <p:cNvSpPr>
            <a:spLocks noGrp="1"/>
          </p:cNvSpPr>
          <p:nvPr>
            <p:ph type="sldNum" sz="quarter" idx="12"/>
          </p:nvPr>
        </p:nvSpPr>
        <p:spPr/>
        <p:txBody>
          <a:bodyPr/>
          <a:lstStyle/>
          <a:p>
            <a:fld id="{2542ECB2-A08A-4C19-95DD-878DF07DEB91}" type="slidenum">
              <a:rPr lang="en-US" smtClean="0"/>
              <a:t>‹#›</a:t>
            </a:fld>
            <a:endParaRPr lang="en-US"/>
          </a:p>
        </p:txBody>
      </p:sp>
    </p:spTree>
    <p:extLst>
      <p:ext uri="{BB962C8B-B14F-4D97-AF65-F5344CB8AC3E}">
        <p14:creationId xmlns:p14="http://schemas.microsoft.com/office/powerpoint/2010/main" val="2641006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E7EC-701E-FD25-EEBB-5C64A1F968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348837-D37B-935B-1E5D-CAB5F5E916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49E391-46A6-D072-EFCE-FA8DB04686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61409C-6562-9943-FD90-599907291F64}"/>
              </a:ext>
            </a:extLst>
          </p:cNvPr>
          <p:cNvSpPr>
            <a:spLocks noGrp="1"/>
          </p:cNvSpPr>
          <p:nvPr>
            <p:ph type="dt" sz="half" idx="10"/>
          </p:nvPr>
        </p:nvSpPr>
        <p:spPr/>
        <p:txBody>
          <a:bodyPr/>
          <a:lstStyle/>
          <a:p>
            <a:fld id="{2AB5A723-7ED1-49A9-B884-897B4C1AD771}" type="datetimeFigureOut">
              <a:rPr lang="en-US" smtClean="0"/>
              <a:t>8/17/2023</a:t>
            </a:fld>
            <a:endParaRPr lang="en-US"/>
          </a:p>
        </p:txBody>
      </p:sp>
      <p:sp>
        <p:nvSpPr>
          <p:cNvPr id="6" name="Footer Placeholder 5">
            <a:extLst>
              <a:ext uri="{FF2B5EF4-FFF2-40B4-BE49-F238E27FC236}">
                <a16:creationId xmlns:a16="http://schemas.microsoft.com/office/drawing/2014/main" id="{63ED6C25-6230-8B96-C84A-3C35F6F438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D6FF9F-7BAC-BB38-0AE2-A91ED934EE90}"/>
              </a:ext>
            </a:extLst>
          </p:cNvPr>
          <p:cNvSpPr>
            <a:spLocks noGrp="1"/>
          </p:cNvSpPr>
          <p:nvPr>
            <p:ph type="sldNum" sz="quarter" idx="12"/>
          </p:nvPr>
        </p:nvSpPr>
        <p:spPr/>
        <p:txBody>
          <a:bodyPr/>
          <a:lstStyle/>
          <a:p>
            <a:fld id="{2542ECB2-A08A-4C19-95DD-878DF07DEB91}" type="slidenum">
              <a:rPr lang="en-US" smtClean="0"/>
              <a:t>‹#›</a:t>
            </a:fld>
            <a:endParaRPr lang="en-US"/>
          </a:p>
        </p:txBody>
      </p:sp>
    </p:spTree>
    <p:extLst>
      <p:ext uri="{BB962C8B-B14F-4D97-AF65-F5344CB8AC3E}">
        <p14:creationId xmlns:p14="http://schemas.microsoft.com/office/powerpoint/2010/main" val="4035220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079511-D24E-7B8A-0B9D-51F66CE8FF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99B6E3-821E-FC02-E651-B9E09710F3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ADB7AF-3AD0-D661-1221-BE7F191FB5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5A723-7ED1-49A9-B884-897B4C1AD771}" type="datetimeFigureOut">
              <a:rPr lang="en-US" smtClean="0"/>
              <a:t>8/17/2023</a:t>
            </a:fld>
            <a:endParaRPr lang="en-US"/>
          </a:p>
        </p:txBody>
      </p:sp>
      <p:sp>
        <p:nvSpPr>
          <p:cNvPr id="5" name="Footer Placeholder 4">
            <a:extLst>
              <a:ext uri="{FF2B5EF4-FFF2-40B4-BE49-F238E27FC236}">
                <a16:creationId xmlns:a16="http://schemas.microsoft.com/office/drawing/2014/main" id="{E166B747-7AAB-61B9-38D2-96D1F024BE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ACC61A-9426-6E37-56AA-0A5ADB89F1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42ECB2-A08A-4C19-95DD-878DF07DEB91}" type="slidenum">
              <a:rPr lang="en-US" smtClean="0"/>
              <a:t>‹#›</a:t>
            </a:fld>
            <a:endParaRPr lang="en-US"/>
          </a:p>
        </p:txBody>
      </p:sp>
    </p:spTree>
    <p:extLst>
      <p:ext uri="{BB962C8B-B14F-4D97-AF65-F5344CB8AC3E}">
        <p14:creationId xmlns:p14="http://schemas.microsoft.com/office/powerpoint/2010/main" val="3524509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1F8D7-F7CC-D79D-028E-CC5F0AEED857}"/>
              </a:ext>
            </a:extLst>
          </p:cNvPr>
          <p:cNvSpPr>
            <a:spLocks noGrp="1"/>
          </p:cNvSpPr>
          <p:nvPr>
            <p:ph type="ctrTitle"/>
          </p:nvPr>
        </p:nvSpPr>
        <p:spPr>
          <a:xfrm>
            <a:off x="967409" y="1433873"/>
            <a:ext cx="9144000" cy="1084815"/>
          </a:xfrm>
        </p:spPr>
        <p:txBody>
          <a:bodyPr>
            <a:normAutofit/>
          </a:bodyPr>
          <a:lstStyle/>
          <a:p>
            <a:pPr algn="l"/>
            <a:r>
              <a:rPr lang="en-US" sz="4400" u="sng" dirty="0"/>
              <a:t>Control Flow in R</a:t>
            </a:r>
          </a:p>
        </p:txBody>
      </p:sp>
      <p:sp>
        <p:nvSpPr>
          <p:cNvPr id="5" name="TextBox 4">
            <a:extLst>
              <a:ext uri="{FF2B5EF4-FFF2-40B4-BE49-F238E27FC236}">
                <a16:creationId xmlns:a16="http://schemas.microsoft.com/office/drawing/2014/main" id="{1649F58D-3AB5-A6DC-7A1B-CE3841FD7934}"/>
              </a:ext>
            </a:extLst>
          </p:cNvPr>
          <p:cNvSpPr txBox="1"/>
          <p:nvPr/>
        </p:nvSpPr>
        <p:spPr>
          <a:xfrm>
            <a:off x="967409" y="2863932"/>
            <a:ext cx="10855112" cy="923330"/>
          </a:xfrm>
          <a:prstGeom prst="rect">
            <a:avLst/>
          </a:prstGeom>
          <a:noFill/>
        </p:spPr>
        <p:txBody>
          <a:bodyPr wrap="square" rtlCol="0">
            <a:spAutoFit/>
          </a:bodyPr>
          <a:lstStyle/>
          <a:p>
            <a:r>
              <a:rPr lang="en-US" dirty="0"/>
              <a:t>Control flow refers to the order in which statements and instructions are executed in a program. It allows you to control the flow of the program's execution based on certain conditions, making it possible to perform different actions or make decisions depending on the values of variables or the results of expressions.</a:t>
            </a:r>
          </a:p>
        </p:txBody>
      </p:sp>
      <p:sp>
        <p:nvSpPr>
          <p:cNvPr id="7" name="TextBox 6">
            <a:extLst>
              <a:ext uri="{FF2B5EF4-FFF2-40B4-BE49-F238E27FC236}">
                <a16:creationId xmlns:a16="http://schemas.microsoft.com/office/drawing/2014/main" id="{D06B2FA0-F7E3-2C0A-F9B1-A3D7A0722FD8}"/>
              </a:ext>
            </a:extLst>
          </p:cNvPr>
          <p:cNvSpPr txBox="1"/>
          <p:nvPr/>
        </p:nvSpPr>
        <p:spPr>
          <a:xfrm>
            <a:off x="967409" y="4132506"/>
            <a:ext cx="6726265" cy="369332"/>
          </a:xfrm>
          <a:prstGeom prst="rect">
            <a:avLst/>
          </a:prstGeom>
          <a:noFill/>
        </p:spPr>
        <p:txBody>
          <a:bodyPr wrap="none" rtlCol="0">
            <a:spAutoFit/>
          </a:bodyPr>
          <a:lstStyle/>
          <a:p>
            <a:r>
              <a:rPr lang="en-US" dirty="0"/>
              <a:t>Control flow can be achieved using various control structures, such as:</a:t>
            </a:r>
          </a:p>
        </p:txBody>
      </p:sp>
      <p:sp>
        <p:nvSpPr>
          <p:cNvPr id="8" name="TextBox 7">
            <a:extLst>
              <a:ext uri="{FF2B5EF4-FFF2-40B4-BE49-F238E27FC236}">
                <a16:creationId xmlns:a16="http://schemas.microsoft.com/office/drawing/2014/main" id="{FBD3ECCA-6875-43FB-6F90-92FB669140FB}"/>
              </a:ext>
            </a:extLst>
          </p:cNvPr>
          <p:cNvSpPr txBox="1"/>
          <p:nvPr/>
        </p:nvSpPr>
        <p:spPr>
          <a:xfrm>
            <a:off x="1132764" y="4713310"/>
            <a:ext cx="2669385" cy="923330"/>
          </a:xfrm>
          <a:prstGeom prst="rect">
            <a:avLst/>
          </a:prstGeom>
          <a:noFill/>
        </p:spPr>
        <p:txBody>
          <a:bodyPr wrap="none" rtlCol="0">
            <a:spAutoFit/>
          </a:bodyPr>
          <a:lstStyle/>
          <a:p>
            <a:pPr marL="285750" indent="-285750">
              <a:buFont typeface="Arial" panose="020B0604020202020204" pitchFamily="34" charset="0"/>
              <a:buChar char="•"/>
            </a:pPr>
            <a:r>
              <a:rPr lang="en-US" dirty="0"/>
              <a:t>Conditional Statements</a:t>
            </a:r>
          </a:p>
          <a:p>
            <a:pPr marL="285750" indent="-285750">
              <a:buFont typeface="Arial" panose="020B0604020202020204" pitchFamily="34" charset="0"/>
              <a:buChar char="•"/>
            </a:pPr>
            <a:r>
              <a:rPr lang="en-US" dirty="0"/>
              <a:t>Switch Statement</a:t>
            </a:r>
          </a:p>
          <a:p>
            <a:pPr marL="285750" indent="-285750">
              <a:buFont typeface="Arial" panose="020B0604020202020204" pitchFamily="34" charset="0"/>
              <a:buChar char="•"/>
            </a:pPr>
            <a:r>
              <a:rPr lang="en-US" dirty="0"/>
              <a:t>Loops</a:t>
            </a:r>
          </a:p>
        </p:txBody>
      </p:sp>
    </p:spTree>
    <p:extLst>
      <p:ext uri="{BB962C8B-B14F-4D97-AF65-F5344CB8AC3E}">
        <p14:creationId xmlns:p14="http://schemas.microsoft.com/office/powerpoint/2010/main" val="510359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647CC8-9F22-1960-D3E0-F6D1B9D9524D}"/>
              </a:ext>
            </a:extLst>
          </p:cNvPr>
          <p:cNvSpPr txBox="1"/>
          <p:nvPr/>
        </p:nvSpPr>
        <p:spPr>
          <a:xfrm>
            <a:off x="1012874" y="534572"/>
            <a:ext cx="1640514" cy="461665"/>
          </a:xfrm>
          <a:prstGeom prst="rect">
            <a:avLst/>
          </a:prstGeom>
          <a:noFill/>
        </p:spPr>
        <p:txBody>
          <a:bodyPr wrap="none" rtlCol="0">
            <a:spAutoFit/>
          </a:bodyPr>
          <a:lstStyle/>
          <a:p>
            <a:r>
              <a:rPr lang="en-US" sz="2400" dirty="0"/>
              <a:t>Assignment</a:t>
            </a:r>
            <a:endParaRPr lang="en-US" dirty="0"/>
          </a:p>
        </p:txBody>
      </p:sp>
      <p:sp>
        <p:nvSpPr>
          <p:cNvPr id="3" name="TextBox 2">
            <a:extLst>
              <a:ext uri="{FF2B5EF4-FFF2-40B4-BE49-F238E27FC236}">
                <a16:creationId xmlns:a16="http://schemas.microsoft.com/office/drawing/2014/main" id="{1D465D2E-6477-2D3D-3088-526DF580E3CA}"/>
              </a:ext>
            </a:extLst>
          </p:cNvPr>
          <p:cNvSpPr txBox="1"/>
          <p:nvPr/>
        </p:nvSpPr>
        <p:spPr>
          <a:xfrm>
            <a:off x="1012874" y="1198538"/>
            <a:ext cx="10213145" cy="1200329"/>
          </a:xfrm>
          <a:prstGeom prst="rect">
            <a:avLst/>
          </a:prstGeom>
          <a:noFill/>
        </p:spPr>
        <p:txBody>
          <a:bodyPr wrap="square" rtlCol="0">
            <a:spAutoFit/>
          </a:bodyPr>
          <a:lstStyle/>
          <a:p>
            <a:r>
              <a:rPr lang="en-US" dirty="0"/>
              <a:t>When using a for loop, you can perform assignments to update variables or elements of vectors of data structure during each iteration.</a:t>
            </a:r>
          </a:p>
          <a:p>
            <a:r>
              <a:rPr lang="en-US" dirty="0"/>
              <a:t>let's see a simple example to understand assignment within a for loop. Here we will add 500 to each person salary.</a:t>
            </a:r>
          </a:p>
        </p:txBody>
      </p:sp>
      <p:pic>
        <p:nvPicPr>
          <p:cNvPr id="5" name="Picture 4">
            <a:extLst>
              <a:ext uri="{FF2B5EF4-FFF2-40B4-BE49-F238E27FC236}">
                <a16:creationId xmlns:a16="http://schemas.microsoft.com/office/drawing/2014/main" id="{BF959CBF-713C-C905-3FFF-A29D461689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3403" y="2664798"/>
            <a:ext cx="8145194" cy="3054780"/>
          </a:xfrm>
          <a:prstGeom prst="rect">
            <a:avLst/>
          </a:prstGeom>
        </p:spPr>
      </p:pic>
    </p:spTree>
    <p:extLst>
      <p:ext uri="{BB962C8B-B14F-4D97-AF65-F5344CB8AC3E}">
        <p14:creationId xmlns:p14="http://schemas.microsoft.com/office/powerpoint/2010/main" val="1759027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6E09E4-B67B-ED1C-B7F2-A1665CFF4583}"/>
              </a:ext>
            </a:extLst>
          </p:cNvPr>
          <p:cNvSpPr txBox="1"/>
          <p:nvPr/>
        </p:nvSpPr>
        <p:spPr>
          <a:xfrm>
            <a:off x="872196" y="427778"/>
            <a:ext cx="2349306" cy="461665"/>
          </a:xfrm>
          <a:prstGeom prst="rect">
            <a:avLst/>
          </a:prstGeom>
          <a:noFill/>
        </p:spPr>
        <p:txBody>
          <a:bodyPr wrap="square" rtlCol="0">
            <a:spAutoFit/>
          </a:bodyPr>
          <a:lstStyle/>
          <a:p>
            <a:r>
              <a:rPr lang="en-US" sz="2400" b="1" dirty="0"/>
              <a:t>lapply() </a:t>
            </a:r>
            <a:r>
              <a:rPr lang="en-US" sz="2400" dirty="0"/>
              <a:t>function</a:t>
            </a:r>
          </a:p>
        </p:txBody>
      </p:sp>
      <p:sp>
        <p:nvSpPr>
          <p:cNvPr id="3" name="TextBox 2">
            <a:extLst>
              <a:ext uri="{FF2B5EF4-FFF2-40B4-BE49-F238E27FC236}">
                <a16:creationId xmlns:a16="http://schemas.microsoft.com/office/drawing/2014/main" id="{9BA0A2A2-D363-F463-DE47-FCC17A0CE567}"/>
              </a:ext>
            </a:extLst>
          </p:cNvPr>
          <p:cNvSpPr txBox="1"/>
          <p:nvPr/>
        </p:nvSpPr>
        <p:spPr>
          <a:xfrm>
            <a:off x="872196" y="1007660"/>
            <a:ext cx="10114672" cy="646331"/>
          </a:xfrm>
          <a:prstGeom prst="rect">
            <a:avLst/>
          </a:prstGeom>
          <a:noFill/>
        </p:spPr>
        <p:txBody>
          <a:bodyPr wrap="square" rtlCol="0">
            <a:spAutoFit/>
          </a:bodyPr>
          <a:lstStyle/>
          <a:p>
            <a:r>
              <a:rPr lang="en-US" dirty="0"/>
              <a:t>The lapply() function provide a concise and efficient way to perform operations on data structure without using explicit loops. The function will always return a list as output.</a:t>
            </a:r>
          </a:p>
        </p:txBody>
      </p:sp>
      <p:pic>
        <p:nvPicPr>
          <p:cNvPr id="6" name="Picture 5">
            <a:extLst>
              <a:ext uri="{FF2B5EF4-FFF2-40B4-BE49-F238E27FC236}">
                <a16:creationId xmlns:a16="http://schemas.microsoft.com/office/drawing/2014/main" id="{FDD3A3EA-D67F-B26B-5DF0-293DFD1B19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6521" y="2003040"/>
            <a:ext cx="6858957" cy="3077004"/>
          </a:xfrm>
          <a:prstGeom prst="rect">
            <a:avLst/>
          </a:prstGeom>
        </p:spPr>
      </p:pic>
      <p:sp>
        <p:nvSpPr>
          <p:cNvPr id="7" name="TextBox 6">
            <a:extLst>
              <a:ext uri="{FF2B5EF4-FFF2-40B4-BE49-F238E27FC236}">
                <a16:creationId xmlns:a16="http://schemas.microsoft.com/office/drawing/2014/main" id="{6A8BA072-D62F-EE11-1A74-3B463CE4942E}"/>
              </a:ext>
            </a:extLst>
          </p:cNvPr>
          <p:cNvSpPr txBox="1"/>
          <p:nvPr/>
        </p:nvSpPr>
        <p:spPr>
          <a:xfrm>
            <a:off x="872196" y="5553057"/>
            <a:ext cx="9959925" cy="646331"/>
          </a:xfrm>
          <a:prstGeom prst="rect">
            <a:avLst/>
          </a:prstGeom>
          <a:noFill/>
        </p:spPr>
        <p:txBody>
          <a:bodyPr wrap="square" rtlCol="0">
            <a:spAutoFit/>
          </a:bodyPr>
          <a:lstStyle/>
          <a:p>
            <a:r>
              <a:rPr lang="en-US" dirty="0"/>
              <a:t>In the example above, </a:t>
            </a:r>
            <a:r>
              <a:rPr lang="en-US" b="1" dirty="0"/>
              <a:t>lapply() </a:t>
            </a:r>
            <a:r>
              <a:rPr lang="en-US" dirty="0"/>
              <a:t>applies the anonymous function </a:t>
            </a:r>
            <a:r>
              <a:rPr lang="en-US" i="1" dirty="0">
                <a:solidFill>
                  <a:schemeClr val="accent3">
                    <a:lumMod val="50000"/>
                  </a:schemeClr>
                </a:solidFill>
              </a:rPr>
              <a:t>function(x) x + 500 </a:t>
            </a:r>
            <a:r>
              <a:rPr lang="en-US" dirty="0"/>
              <a:t>to each element of the salary list and returns a new list with the addition of 500 to each element in the original list.</a:t>
            </a:r>
          </a:p>
        </p:txBody>
      </p:sp>
    </p:spTree>
    <p:extLst>
      <p:ext uri="{BB962C8B-B14F-4D97-AF65-F5344CB8AC3E}">
        <p14:creationId xmlns:p14="http://schemas.microsoft.com/office/powerpoint/2010/main" val="262524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245E8A-60D3-420B-9C19-2B1184839161}"/>
              </a:ext>
            </a:extLst>
          </p:cNvPr>
          <p:cNvSpPr txBox="1"/>
          <p:nvPr/>
        </p:nvSpPr>
        <p:spPr>
          <a:xfrm>
            <a:off x="872197" y="548641"/>
            <a:ext cx="1802096" cy="523220"/>
          </a:xfrm>
          <a:prstGeom prst="rect">
            <a:avLst/>
          </a:prstGeom>
          <a:noFill/>
        </p:spPr>
        <p:txBody>
          <a:bodyPr wrap="none" rtlCol="0">
            <a:spAutoFit/>
          </a:bodyPr>
          <a:lstStyle/>
          <a:p>
            <a:r>
              <a:rPr lang="en-US" sz="2800" b="1" dirty="0"/>
              <a:t>while</a:t>
            </a:r>
            <a:r>
              <a:rPr lang="en-US" sz="2800" dirty="0"/>
              <a:t> Loop</a:t>
            </a:r>
          </a:p>
        </p:txBody>
      </p:sp>
      <p:sp>
        <p:nvSpPr>
          <p:cNvPr id="3" name="TextBox 2">
            <a:extLst>
              <a:ext uri="{FF2B5EF4-FFF2-40B4-BE49-F238E27FC236}">
                <a16:creationId xmlns:a16="http://schemas.microsoft.com/office/drawing/2014/main" id="{1A93F270-AB2E-A3F9-65EF-98F9D22FA655}"/>
              </a:ext>
            </a:extLst>
          </p:cNvPr>
          <p:cNvSpPr txBox="1"/>
          <p:nvPr/>
        </p:nvSpPr>
        <p:spPr>
          <a:xfrm>
            <a:off x="872197" y="1209822"/>
            <a:ext cx="10761785" cy="923330"/>
          </a:xfrm>
          <a:prstGeom prst="rect">
            <a:avLst/>
          </a:prstGeom>
          <a:noFill/>
        </p:spPr>
        <p:txBody>
          <a:bodyPr wrap="square" rtlCol="0">
            <a:spAutoFit/>
          </a:bodyPr>
          <a:lstStyle/>
          <a:p>
            <a:r>
              <a:rPr lang="en-US" dirty="0"/>
              <a:t>A while loop executes a block of code as long as a given condition is true. In other words it will continue to execute a block of code as long as a given condition remains true. It is often used when the number of iterations is not known it advance.</a:t>
            </a:r>
          </a:p>
        </p:txBody>
      </p:sp>
      <p:pic>
        <p:nvPicPr>
          <p:cNvPr id="5" name="Picture 4">
            <a:extLst>
              <a:ext uri="{FF2B5EF4-FFF2-40B4-BE49-F238E27FC236}">
                <a16:creationId xmlns:a16="http://schemas.microsoft.com/office/drawing/2014/main" id="{4311576B-C753-68BA-2D79-2437B048E8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4293" y="2104383"/>
            <a:ext cx="6897063" cy="3543795"/>
          </a:xfrm>
          <a:prstGeom prst="rect">
            <a:avLst/>
          </a:prstGeom>
        </p:spPr>
      </p:pic>
      <p:sp>
        <p:nvSpPr>
          <p:cNvPr id="6" name="TextBox 5">
            <a:extLst>
              <a:ext uri="{FF2B5EF4-FFF2-40B4-BE49-F238E27FC236}">
                <a16:creationId xmlns:a16="http://schemas.microsoft.com/office/drawing/2014/main" id="{0DD89C75-DF42-BB04-3E83-4AD17FED3FCA}"/>
              </a:ext>
            </a:extLst>
          </p:cNvPr>
          <p:cNvSpPr txBox="1"/>
          <p:nvPr/>
        </p:nvSpPr>
        <p:spPr>
          <a:xfrm>
            <a:off x="872197" y="5896408"/>
            <a:ext cx="10761785" cy="646331"/>
          </a:xfrm>
          <a:prstGeom prst="rect">
            <a:avLst/>
          </a:prstGeom>
          <a:noFill/>
        </p:spPr>
        <p:txBody>
          <a:bodyPr wrap="square" rtlCol="0">
            <a:spAutoFit/>
          </a:bodyPr>
          <a:lstStyle/>
          <a:p>
            <a:r>
              <a:rPr lang="en-US" dirty="0"/>
              <a:t>In this example, the while loop runs as long as the count variable is less than or equal to 5. In each iteration, the value of count is printed, and it is incremented by 1.</a:t>
            </a:r>
          </a:p>
        </p:txBody>
      </p:sp>
    </p:spTree>
    <p:extLst>
      <p:ext uri="{BB962C8B-B14F-4D97-AF65-F5344CB8AC3E}">
        <p14:creationId xmlns:p14="http://schemas.microsoft.com/office/powerpoint/2010/main" val="3228206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F981B1-77D3-391C-219C-808ED68B0472}"/>
              </a:ext>
            </a:extLst>
          </p:cNvPr>
          <p:cNvSpPr txBox="1"/>
          <p:nvPr/>
        </p:nvSpPr>
        <p:spPr>
          <a:xfrm>
            <a:off x="942536" y="576775"/>
            <a:ext cx="1963038" cy="523220"/>
          </a:xfrm>
          <a:prstGeom prst="rect">
            <a:avLst/>
          </a:prstGeom>
          <a:noFill/>
        </p:spPr>
        <p:txBody>
          <a:bodyPr wrap="none" rtlCol="0">
            <a:spAutoFit/>
          </a:bodyPr>
          <a:lstStyle/>
          <a:p>
            <a:r>
              <a:rPr lang="en-US" sz="2800" b="1" dirty="0"/>
              <a:t>repeat</a:t>
            </a:r>
            <a:r>
              <a:rPr lang="en-US" sz="2800" dirty="0"/>
              <a:t> Loop</a:t>
            </a:r>
          </a:p>
        </p:txBody>
      </p:sp>
      <p:sp>
        <p:nvSpPr>
          <p:cNvPr id="3" name="TextBox 2">
            <a:extLst>
              <a:ext uri="{FF2B5EF4-FFF2-40B4-BE49-F238E27FC236}">
                <a16:creationId xmlns:a16="http://schemas.microsoft.com/office/drawing/2014/main" id="{CF8CF4C1-38C5-F072-A43C-0BEC78E546BF}"/>
              </a:ext>
            </a:extLst>
          </p:cNvPr>
          <p:cNvSpPr txBox="1"/>
          <p:nvPr/>
        </p:nvSpPr>
        <p:spPr>
          <a:xfrm>
            <a:off x="942536" y="1136521"/>
            <a:ext cx="10522634" cy="646331"/>
          </a:xfrm>
          <a:prstGeom prst="rect">
            <a:avLst/>
          </a:prstGeom>
          <a:noFill/>
        </p:spPr>
        <p:txBody>
          <a:bodyPr wrap="square" rtlCol="0">
            <a:spAutoFit/>
          </a:bodyPr>
          <a:lstStyle/>
          <a:p>
            <a:r>
              <a:rPr lang="en-US" dirty="0"/>
              <a:t>The repeat loop will continue to execute a block of code indefinitely until a specific condition (usually specified with the </a:t>
            </a:r>
            <a:r>
              <a:rPr lang="en-US" b="1" dirty="0"/>
              <a:t>break</a:t>
            </a:r>
            <a:r>
              <a:rPr lang="en-US" dirty="0"/>
              <a:t> statement) is met.</a:t>
            </a:r>
          </a:p>
        </p:txBody>
      </p:sp>
      <p:pic>
        <p:nvPicPr>
          <p:cNvPr id="5" name="Picture 4">
            <a:extLst>
              <a:ext uri="{FF2B5EF4-FFF2-40B4-BE49-F238E27FC236}">
                <a16:creationId xmlns:a16="http://schemas.microsoft.com/office/drawing/2014/main" id="{B6CBF0F8-21C0-0B3C-B5A3-6E166851F2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4347" y="1898355"/>
            <a:ext cx="7683305" cy="4553585"/>
          </a:xfrm>
          <a:prstGeom prst="rect">
            <a:avLst/>
          </a:prstGeom>
        </p:spPr>
      </p:pic>
    </p:spTree>
    <p:extLst>
      <p:ext uri="{BB962C8B-B14F-4D97-AF65-F5344CB8AC3E}">
        <p14:creationId xmlns:p14="http://schemas.microsoft.com/office/powerpoint/2010/main" val="3016697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706A2D-CC39-1223-B4F8-20163133C057}"/>
              </a:ext>
            </a:extLst>
          </p:cNvPr>
          <p:cNvSpPr txBox="1"/>
          <p:nvPr/>
        </p:nvSpPr>
        <p:spPr>
          <a:xfrm>
            <a:off x="1463040" y="801858"/>
            <a:ext cx="9073662" cy="646331"/>
          </a:xfrm>
          <a:prstGeom prst="rect">
            <a:avLst/>
          </a:prstGeom>
          <a:noFill/>
        </p:spPr>
        <p:txBody>
          <a:bodyPr wrap="square" rtlCol="0">
            <a:spAutoFit/>
          </a:bodyPr>
          <a:lstStyle/>
          <a:p>
            <a:r>
              <a:rPr lang="en-US" dirty="0"/>
              <a:t>In the previous example, the </a:t>
            </a:r>
            <a:r>
              <a:rPr lang="en-US" b="1" dirty="0"/>
              <a:t>repeat</a:t>
            </a:r>
            <a:r>
              <a:rPr lang="en-US" dirty="0"/>
              <a:t> loop runs indefinitely, but we use the </a:t>
            </a:r>
            <a:r>
              <a:rPr lang="en-US" b="1" dirty="0"/>
              <a:t>break</a:t>
            </a:r>
            <a:r>
              <a:rPr lang="en-US" dirty="0"/>
              <a:t> statement to terminate the loop when the </a:t>
            </a:r>
            <a:r>
              <a:rPr lang="en-US" i="1" dirty="0"/>
              <a:t>count</a:t>
            </a:r>
            <a:r>
              <a:rPr lang="en-US" dirty="0"/>
              <a:t> variable exceeds 5.</a:t>
            </a:r>
          </a:p>
        </p:txBody>
      </p:sp>
    </p:spTree>
    <p:extLst>
      <p:ext uri="{BB962C8B-B14F-4D97-AF65-F5344CB8AC3E}">
        <p14:creationId xmlns:p14="http://schemas.microsoft.com/office/powerpoint/2010/main" val="1151238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108E35-49EA-8046-4235-713C4FF5E28D}"/>
              </a:ext>
            </a:extLst>
          </p:cNvPr>
          <p:cNvSpPr txBox="1"/>
          <p:nvPr/>
        </p:nvSpPr>
        <p:spPr>
          <a:xfrm>
            <a:off x="777922" y="518615"/>
            <a:ext cx="4244244" cy="584775"/>
          </a:xfrm>
          <a:prstGeom prst="rect">
            <a:avLst/>
          </a:prstGeom>
          <a:noFill/>
        </p:spPr>
        <p:txBody>
          <a:bodyPr wrap="square" rtlCol="0">
            <a:spAutoFit/>
          </a:bodyPr>
          <a:lstStyle/>
          <a:p>
            <a:r>
              <a:rPr lang="en-US" sz="3200" dirty="0"/>
              <a:t>Conditional Statement</a:t>
            </a:r>
          </a:p>
        </p:txBody>
      </p:sp>
      <p:sp>
        <p:nvSpPr>
          <p:cNvPr id="3" name="TextBox 2">
            <a:extLst>
              <a:ext uri="{FF2B5EF4-FFF2-40B4-BE49-F238E27FC236}">
                <a16:creationId xmlns:a16="http://schemas.microsoft.com/office/drawing/2014/main" id="{82F796C9-4C30-882E-9601-890CADA0F004}"/>
              </a:ext>
            </a:extLst>
          </p:cNvPr>
          <p:cNvSpPr txBox="1"/>
          <p:nvPr/>
        </p:nvSpPr>
        <p:spPr>
          <a:xfrm>
            <a:off x="777922" y="1164379"/>
            <a:ext cx="9990161" cy="1231106"/>
          </a:xfrm>
          <a:prstGeom prst="rect">
            <a:avLst/>
          </a:prstGeom>
          <a:noFill/>
        </p:spPr>
        <p:txBody>
          <a:bodyPr wrap="square" rtlCol="0">
            <a:spAutoFit/>
          </a:bodyPr>
          <a:lstStyle/>
          <a:p>
            <a:r>
              <a:rPr lang="en-US" dirty="0"/>
              <a:t>Conditional statements are used to control the flow of a program based on certain </a:t>
            </a:r>
            <a:r>
              <a:rPr lang="en-US" b="1" dirty="0"/>
              <a:t>CONDITION</a:t>
            </a:r>
            <a:r>
              <a:rPr lang="en-US" dirty="0"/>
              <a:t>. i.e. They handle the way a program is executed.</a:t>
            </a:r>
          </a:p>
          <a:p>
            <a:endParaRPr lang="en-US" dirty="0"/>
          </a:p>
          <a:p>
            <a:r>
              <a:rPr lang="en-US" dirty="0"/>
              <a:t>The main types of conditional statements are:</a:t>
            </a:r>
          </a:p>
        </p:txBody>
      </p:sp>
      <p:sp>
        <p:nvSpPr>
          <p:cNvPr id="4" name="TextBox 3">
            <a:extLst>
              <a:ext uri="{FF2B5EF4-FFF2-40B4-BE49-F238E27FC236}">
                <a16:creationId xmlns:a16="http://schemas.microsoft.com/office/drawing/2014/main" id="{4D37ABC7-2F82-A836-08A9-A1E36A7BC179}"/>
              </a:ext>
            </a:extLst>
          </p:cNvPr>
          <p:cNvSpPr txBox="1"/>
          <p:nvPr/>
        </p:nvSpPr>
        <p:spPr>
          <a:xfrm>
            <a:off x="777922" y="2593075"/>
            <a:ext cx="2771281" cy="400110"/>
          </a:xfrm>
          <a:prstGeom prst="rect">
            <a:avLst/>
          </a:prstGeom>
          <a:noFill/>
        </p:spPr>
        <p:txBody>
          <a:bodyPr wrap="square" rtlCol="0">
            <a:spAutoFit/>
          </a:bodyPr>
          <a:lstStyle/>
          <a:p>
            <a:r>
              <a:rPr lang="en-US" sz="2000" b="1" dirty="0"/>
              <a:t>IF</a:t>
            </a:r>
            <a:r>
              <a:rPr lang="en-US" sz="2000" dirty="0"/>
              <a:t>  Statement:</a:t>
            </a:r>
          </a:p>
        </p:txBody>
      </p:sp>
      <p:sp>
        <p:nvSpPr>
          <p:cNvPr id="5" name="TextBox 4">
            <a:extLst>
              <a:ext uri="{FF2B5EF4-FFF2-40B4-BE49-F238E27FC236}">
                <a16:creationId xmlns:a16="http://schemas.microsoft.com/office/drawing/2014/main" id="{D85A5ADD-F96A-D30A-BF18-1B85967C1E1A}"/>
              </a:ext>
            </a:extLst>
          </p:cNvPr>
          <p:cNvSpPr txBox="1"/>
          <p:nvPr/>
        </p:nvSpPr>
        <p:spPr>
          <a:xfrm>
            <a:off x="777922" y="3059668"/>
            <a:ext cx="5813899" cy="369332"/>
          </a:xfrm>
          <a:prstGeom prst="rect">
            <a:avLst/>
          </a:prstGeom>
          <a:noFill/>
        </p:spPr>
        <p:txBody>
          <a:bodyPr wrap="none" rtlCol="0">
            <a:spAutoFit/>
          </a:bodyPr>
          <a:lstStyle/>
          <a:p>
            <a:r>
              <a:rPr lang="en-US" dirty="0"/>
              <a:t>This will executes a block of code if a given condition is true.</a:t>
            </a:r>
          </a:p>
        </p:txBody>
      </p:sp>
      <p:pic>
        <p:nvPicPr>
          <p:cNvPr id="7" name="Picture 6">
            <a:extLst>
              <a:ext uri="{FF2B5EF4-FFF2-40B4-BE49-F238E27FC236}">
                <a16:creationId xmlns:a16="http://schemas.microsoft.com/office/drawing/2014/main" id="{DB477214-6872-1E8B-D896-E1EFD13897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0811" y="3526261"/>
            <a:ext cx="6830378" cy="2486372"/>
          </a:xfrm>
          <a:prstGeom prst="rect">
            <a:avLst/>
          </a:prstGeom>
        </p:spPr>
      </p:pic>
    </p:spTree>
    <p:extLst>
      <p:ext uri="{BB962C8B-B14F-4D97-AF65-F5344CB8AC3E}">
        <p14:creationId xmlns:p14="http://schemas.microsoft.com/office/powerpoint/2010/main" val="2075219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B5D07D-EA61-B349-25D5-B6CC276CF808}"/>
              </a:ext>
            </a:extLst>
          </p:cNvPr>
          <p:cNvSpPr txBox="1"/>
          <p:nvPr/>
        </p:nvSpPr>
        <p:spPr>
          <a:xfrm>
            <a:off x="1009934" y="682388"/>
            <a:ext cx="1828800" cy="400110"/>
          </a:xfrm>
          <a:prstGeom prst="rect">
            <a:avLst/>
          </a:prstGeom>
          <a:noFill/>
        </p:spPr>
        <p:txBody>
          <a:bodyPr wrap="square" rtlCol="0">
            <a:spAutoFit/>
          </a:bodyPr>
          <a:lstStyle/>
          <a:p>
            <a:r>
              <a:rPr lang="en-US" sz="2000" b="1" dirty="0"/>
              <a:t>Else</a:t>
            </a:r>
            <a:r>
              <a:rPr lang="en-US" sz="2000" dirty="0"/>
              <a:t> Statement:</a:t>
            </a:r>
          </a:p>
        </p:txBody>
      </p:sp>
      <p:sp>
        <p:nvSpPr>
          <p:cNvPr id="3" name="TextBox 2">
            <a:extLst>
              <a:ext uri="{FF2B5EF4-FFF2-40B4-BE49-F238E27FC236}">
                <a16:creationId xmlns:a16="http://schemas.microsoft.com/office/drawing/2014/main" id="{365F8AE9-7DC7-6EC8-5D17-9D6B4F55E57C}"/>
              </a:ext>
            </a:extLst>
          </p:cNvPr>
          <p:cNvSpPr txBox="1"/>
          <p:nvPr/>
        </p:nvSpPr>
        <p:spPr>
          <a:xfrm>
            <a:off x="1009934" y="1173707"/>
            <a:ext cx="7284174" cy="369332"/>
          </a:xfrm>
          <a:prstGeom prst="rect">
            <a:avLst/>
          </a:prstGeom>
          <a:noFill/>
        </p:spPr>
        <p:txBody>
          <a:bodyPr wrap="none" rtlCol="0">
            <a:spAutoFit/>
          </a:bodyPr>
          <a:lstStyle/>
          <a:p>
            <a:r>
              <a:rPr lang="en-US" dirty="0"/>
              <a:t>This will executes a block of code if the condition in the </a:t>
            </a:r>
            <a:r>
              <a:rPr lang="en-US" b="1" dirty="0"/>
              <a:t>if statement </a:t>
            </a:r>
            <a:r>
              <a:rPr lang="en-US" dirty="0"/>
              <a:t>is false.</a:t>
            </a:r>
          </a:p>
        </p:txBody>
      </p:sp>
      <p:pic>
        <p:nvPicPr>
          <p:cNvPr id="5" name="Picture 4">
            <a:extLst>
              <a:ext uri="{FF2B5EF4-FFF2-40B4-BE49-F238E27FC236}">
                <a16:creationId xmlns:a16="http://schemas.microsoft.com/office/drawing/2014/main" id="{15653492-E111-D26C-28CC-4191BDE1FD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194" y="1827934"/>
            <a:ext cx="7461612" cy="3658465"/>
          </a:xfrm>
          <a:prstGeom prst="rect">
            <a:avLst/>
          </a:prstGeom>
        </p:spPr>
      </p:pic>
    </p:spTree>
    <p:extLst>
      <p:ext uri="{BB962C8B-B14F-4D97-AF65-F5344CB8AC3E}">
        <p14:creationId xmlns:p14="http://schemas.microsoft.com/office/powerpoint/2010/main" val="3058779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AC593F-E941-8422-422A-3F38B6C7175C}"/>
              </a:ext>
            </a:extLst>
          </p:cNvPr>
          <p:cNvSpPr txBox="1"/>
          <p:nvPr/>
        </p:nvSpPr>
        <p:spPr>
          <a:xfrm>
            <a:off x="887103" y="668740"/>
            <a:ext cx="2101755" cy="400110"/>
          </a:xfrm>
          <a:prstGeom prst="rect">
            <a:avLst/>
          </a:prstGeom>
          <a:noFill/>
        </p:spPr>
        <p:txBody>
          <a:bodyPr wrap="square" rtlCol="0">
            <a:spAutoFit/>
          </a:bodyPr>
          <a:lstStyle/>
          <a:p>
            <a:r>
              <a:rPr lang="en-US" sz="2000" b="1" dirty="0"/>
              <a:t>Else IF </a:t>
            </a:r>
            <a:r>
              <a:rPr lang="en-US" sz="2000" dirty="0"/>
              <a:t>Statement:</a:t>
            </a:r>
          </a:p>
        </p:txBody>
      </p:sp>
      <p:sp>
        <p:nvSpPr>
          <p:cNvPr id="3" name="TextBox 2">
            <a:extLst>
              <a:ext uri="{FF2B5EF4-FFF2-40B4-BE49-F238E27FC236}">
                <a16:creationId xmlns:a16="http://schemas.microsoft.com/office/drawing/2014/main" id="{CF2F7BAA-380E-8D64-0E69-0A7D177A0677}"/>
              </a:ext>
            </a:extLst>
          </p:cNvPr>
          <p:cNvSpPr txBox="1"/>
          <p:nvPr/>
        </p:nvSpPr>
        <p:spPr>
          <a:xfrm>
            <a:off x="914397" y="1146411"/>
            <a:ext cx="9526139" cy="646331"/>
          </a:xfrm>
          <a:prstGeom prst="rect">
            <a:avLst/>
          </a:prstGeom>
          <a:noFill/>
        </p:spPr>
        <p:txBody>
          <a:bodyPr wrap="square" rtlCol="0">
            <a:spAutoFit/>
          </a:bodyPr>
          <a:lstStyle/>
          <a:p>
            <a:r>
              <a:rPr lang="en-US" dirty="0"/>
              <a:t>Used to check additional conditions if the </a:t>
            </a:r>
            <a:r>
              <a:rPr lang="en-US" b="1" dirty="0"/>
              <a:t>previous if condition </a:t>
            </a:r>
            <a:r>
              <a:rPr lang="en-US" dirty="0"/>
              <a:t>or (</a:t>
            </a:r>
            <a:r>
              <a:rPr lang="en-US" b="1" dirty="0"/>
              <a:t>else if condition</a:t>
            </a:r>
            <a:r>
              <a:rPr lang="en-US" dirty="0"/>
              <a:t>) is FALSE. If previous condition is false, then it execute the current block of code if it is TRUE.</a:t>
            </a:r>
          </a:p>
        </p:txBody>
      </p:sp>
      <p:pic>
        <p:nvPicPr>
          <p:cNvPr id="5" name="Picture 4">
            <a:extLst>
              <a:ext uri="{FF2B5EF4-FFF2-40B4-BE49-F238E27FC236}">
                <a16:creationId xmlns:a16="http://schemas.microsoft.com/office/drawing/2014/main" id="{B0CC9A2B-E9CB-E2B2-9A24-4F866AE0B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869" y="1930991"/>
            <a:ext cx="7519916" cy="4258269"/>
          </a:xfrm>
          <a:prstGeom prst="rect">
            <a:avLst/>
          </a:prstGeom>
        </p:spPr>
      </p:pic>
    </p:spTree>
    <p:extLst>
      <p:ext uri="{BB962C8B-B14F-4D97-AF65-F5344CB8AC3E}">
        <p14:creationId xmlns:p14="http://schemas.microsoft.com/office/powerpoint/2010/main" val="1543517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2D1255-5B6F-EA17-815E-59CE8F44901E}"/>
              </a:ext>
            </a:extLst>
          </p:cNvPr>
          <p:cNvSpPr txBox="1"/>
          <p:nvPr/>
        </p:nvSpPr>
        <p:spPr>
          <a:xfrm>
            <a:off x="874643" y="622852"/>
            <a:ext cx="1655261" cy="369332"/>
          </a:xfrm>
          <a:prstGeom prst="rect">
            <a:avLst/>
          </a:prstGeom>
          <a:noFill/>
        </p:spPr>
        <p:txBody>
          <a:bodyPr wrap="none" rtlCol="0">
            <a:spAutoFit/>
          </a:bodyPr>
          <a:lstStyle/>
          <a:p>
            <a:r>
              <a:rPr lang="en-US" b="1" dirty="0"/>
              <a:t>ifelse()</a:t>
            </a:r>
            <a:r>
              <a:rPr lang="en-US" dirty="0"/>
              <a:t> function</a:t>
            </a:r>
          </a:p>
        </p:txBody>
      </p:sp>
      <p:pic>
        <p:nvPicPr>
          <p:cNvPr id="6" name="Picture 5">
            <a:extLst>
              <a:ext uri="{FF2B5EF4-FFF2-40B4-BE49-F238E27FC236}">
                <a16:creationId xmlns:a16="http://schemas.microsoft.com/office/drawing/2014/main" id="{5CE2DDD4-5D8D-E938-3A12-7C9365A955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280" y="1564993"/>
            <a:ext cx="7613440" cy="3364815"/>
          </a:xfrm>
          <a:prstGeom prst="rect">
            <a:avLst/>
          </a:prstGeom>
        </p:spPr>
      </p:pic>
    </p:spTree>
    <p:extLst>
      <p:ext uri="{BB962C8B-B14F-4D97-AF65-F5344CB8AC3E}">
        <p14:creationId xmlns:p14="http://schemas.microsoft.com/office/powerpoint/2010/main" val="1900686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5CACA4-6394-0D8C-035F-11994580E171}"/>
              </a:ext>
            </a:extLst>
          </p:cNvPr>
          <p:cNvSpPr txBox="1"/>
          <p:nvPr/>
        </p:nvSpPr>
        <p:spPr>
          <a:xfrm>
            <a:off x="834886" y="569843"/>
            <a:ext cx="3469827" cy="584775"/>
          </a:xfrm>
          <a:prstGeom prst="rect">
            <a:avLst/>
          </a:prstGeom>
          <a:noFill/>
        </p:spPr>
        <p:txBody>
          <a:bodyPr wrap="square" rtlCol="0">
            <a:spAutoFit/>
          </a:bodyPr>
          <a:lstStyle/>
          <a:p>
            <a:r>
              <a:rPr lang="en-US" sz="3200" dirty="0"/>
              <a:t>Switch Statement</a:t>
            </a:r>
          </a:p>
        </p:txBody>
      </p:sp>
      <p:sp>
        <p:nvSpPr>
          <p:cNvPr id="4" name="TextBox 3">
            <a:extLst>
              <a:ext uri="{FF2B5EF4-FFF2-40B4-BE49-F238E27FC236}">
                <a16:creationId xmlns:a16="http://schemas.microsoft.com/office/drawing/2014/main" id="{A6A7F786-D6ED-FDB1-8D32-391F633F9EC4}"/>
              </a:ext>
            </a:extLst>
          </p:cNvPr>
          <p:cNvSpPr txBox="1"/>
          <p:nvPr/>
        </p:nvSpPr>
        <p:spPr>
          <a:xfrm>
            <a:off x="834887" y="1232452"/>
            <a:ext cx="10322891" cy="369332"/>
          </a:xfrm>
          <a:prstGeom prst="rect">
            <a:avLst/>
          </a:prstGeom>
          <a:noFill/>
        </p:spPr>
        <p:txBody>
          <a:bodyPr wrap="none" rtlCol="0">
            <a:spAutoFit/>
          </a:bodyPr>
          <a:lstStyle/>
          <a:p>
            <a:r>
              <a:rPr lang="en-US" dirty="0"/>
              <a:t>Using the </a:t>
            </a:r>
            <a:r>
              <a:rPr lang="en-US" b="1" dirty="0"/>
              <a:t>switch() </a:t>
            </a:r>
            <a:r>
              <a:rPr lang="en-US" dirty="0"/>
              <a:t>function, we can select one of several alternatives based on a specific value or expression.</a:t>
            </a:r>
          </a:p>
        </p:txBody>
      </p:sp>
      <p:pic>
        <p:nvPicPr>
          <p:cNvPr id="6" name="Picture 5">
            <a:extLst>
              <a:ext uri="{FF2B5EF4-FFF2-40B4-BE49-F238E27FC236}">
                <a16:creationId xmlns:a16="http://schemas.microsoft.com/office/drawing/2014/main" id="{5A760DEA-B4DC-E7AF-BC0D-4485823D8E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0286" y="2254531"/>
            <a:ext cx="7531428" cy="3371017"/>
          </a:xfrm>
          <a:prstGeom prst="rect">
            <a:avLst/>
          </a:prstGeom>
        </p:spPr>
      </p:pic>
    </p:spTree>
    <p:extLst>
      <p:ext uri="{BB962C8B-B14F-4D97-AF65-F5344CB8AC3E}">
        <p14:creationId xmlns:p14="http://schemas.microsoft.com/office/powerpoint/2010/main" val="3783181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1BFB7F-E0FC-43D7-B8F2-7633BFF3E2AF}"/>
              </a:ext>
            </a:extLst>
          </p:cNvPr>
          <p:cNvSpPr txBox="1"/>
          <p:nvPr/>
        </p:nvSpPr>
        <p:spPr>
          <a:xfrm>
            <a:off x="914399" y="893155"/>
            <a:ext cx="1165319" cy="584775"/>
          </a:xfrm>
          <a:prstGeom prst="rect">
            <a:avLst/>
          </a:prstGeom>
          <a:noFill/>
        </p:spPr>
        <p:txBody>
          <a:bodyPr wrap="none" rtlCol="0">
            <a:spAutoFit/>
          </a:bodyPr>
          <a:lstStyle/>
          <a:p>
            <a:r>
              <a:rPr lang="en-US" sz="3200" dirty="0"/>
              <a:t>Loops</a:t>
            </a:r>
          </a:p>
        </p:txBody>
      </p:sp>
      <p:sp>
        <p:nvSpPr>
          <p:cNvPr id="3" name="TextBox 2">
            <a:extLst>
              <a:ext uri="{FF2B5EF4-FFF2-40B4-BE49-F238E27FC236}">
                <a16:creationId xmlns:a16="http://schemas.microsoft.com/office/drawing/2014/main" id="{8C261B2A-0703-F905-7C36-065132D7F737}"/>
              </a:ext>
            </a:extLst>
          </p:cNvPr>
          <p:cNvSpPr txBox="1"/>
          <p:nvPr/>
        </p:nvSpPr>
        <p:spPr>
          <a:xfrm>
            <a:off x="914399" y="3214654"/>
            <a:ext cx="10598970" cy="1200329"/>
          </a:xfrm>
          <a:prstGeom prst="rect">
            <a:avLst/>
          </a:prstGeom>
          <a:noFill/>
        </p:spPr>
        <p:txBody>
          <a:bodyPr wrap="square" rtlCol="0">
            <a:spAutoFit/>
          </a:bodyPr>
          <a:lstStyle/>
          <a:p>
            <a:r>
              <a:rPr lang="en-US" dirty="0"/>
              <a:t>R support various type of loops, such as:</a:t>
            </a:r>
          </a:p>
          <a:p>
            <a:pPr marL="285750" indent="-285750">
              <a:buFont typeface="Arial" panose="020B0604020202020204" pitchFamily="34" charset="0"/>
              <a:buChar char="•"/>
            </a:pPr>
            <a:r>
              <a:rPr lang="en-US" dirty="0"/>
              <a:t>for</a:t>
            </a:r>
            <a:r>
              <a:rPr lang="en-US" b="1" dirty="0"/>
              <a:t> </a:t>
            </a:r>
          </a:p>
          <a:p>
            <a:pPr marL="285750" indent="-285750">
              <a:buFont typeface="Arial" panose="020B0604020202020204" pitchFamily="34" charset="0"/>
              <a:buChar char="•"/>
            </a:pPr>
            <a:r>
              <a:rPr lang="en-US" dirty="0"/>
              <a:t>while</a:t>
            </a:r>
            <a:r>
              <a:rPr lang="en-US" b="1" dirty="0"/>
              <a:t> </a:t>
            </a:r>
          </a:p>
          <a:p>
            <a:pPr marL="285750" indent="-285750">
              <a:buFont typeface="Arial" panose="020B0604020202020204" pitchFamily="34" charset="0"/>
              <a:buChar char="•"/>
            </a:pPr>
            <a:r>
              <a:rPr lang="en-US" dirty="0"/>
              <a:t>repeat</a:t>
            </a:r>
            <a:r>
              <a:rPr lang="en-US" b="1" dirty="0"/>
              <a:t> </a:t>
            </a:r>
          </a:p>
        </p:txBody>
      </p:sp>
      <p:sp>
        <p:nvSpPr>
          <p:cNvPr id="4" name="TextBox 3">
            <a:extLst>
              <a:ext uri="{FF2B5EF4-FFF2-40B4-BE49-F238E27FC236}">
                <a16:creationId xmlns:a16="http://schemas.microsoft.com/office/drawing/2014/main" id="{F01A2628-5AB7-BF12-6A4B-FBA4E6DBD5AA}"/>
              </a:ext>
            </a:extLst>
          </p:cNvPr>
          <p:cNvSpPr txBox="1"/>
          <p:nvPr/>
        </p:nvSpPr>
        <p:spPr>
          <a:xfrm>
            <a:off x="914399" y="1943986"/>
            <a:ext cx="10363202" cy="923330"/>
          </a:xfrm>
          <a:prstGeom prst="rect">
            <a:avLst/>
          </a:prstGeom>
          <a:noFill/>
        </p:spPr>
        <p:txBody>
          <a:bodyPr wrap="square" rtlCol="0">
            <a:spAutoFit/>
          </a:bodyPr>
          <a:lstStyle/>
          <a:p>
            <a:r>
              <a:rPr lang="en-US" dirty="0"/>
              <a:t>Loops are programming structures that allows you to execute a block of code repeatedly based on a specified condition. They enable you to perform iterative operative tasks on data or execute a set of instructions multiple times without writing repetitive code.</a:t>
            </a:r>
          </a:p>
        </p:txBody>
      </p:sp>
    </p:spTree>
    <p:extLst>
      <p:ext uri="{BB962C8B-B14F-4D97-AF65-F5344CB8AC3E}">
        <p14:creationId xmlns:p14="http://schemas.microsoft.com/office/powerpoint/2010/main" val="3114851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7FFE69-EF81-48F0-9D40-6B88F1858349}"/>
              </a:ext>
            </a:extLst>
          </p:cNvPr>
          <p:cNvSpPr txBox="1"/>
          <p:nvPr/>
        </p:nvSpPr>
        <p:spPr>
          <a:xfrm>
            <a:off x="745586" y="458253"/>
            <a:ext cx="1400704" cy="523220"/>
          </a:xfrm>
          <a:prstGeom prst="rect">
            <a:avLst/>
          </a:prstGeom>
          <a:noFill/>
        </p:spPr>
        <p:txBody>
          <a:bodyPr wrap="none" rtlCol="0">
            <a:spAutoFit/>
          </a:bodyPr>
          <a:lstStyle/>
          <a:p>
            <a:r>
              <a:rPr lang="en-US" sz="2800" b="1" dirty="0"/>
              <a:t>for</a:t>
            </a:r>
            <a:r>
              <a:rPr lang="en-US" sz="2400" dirty="0"/>
              <a:t> </a:t>
            </a:r>
            <a:r>
              <a:rPr lang="en-US" sz="2800" dirty="0"/>
              <a:t>Loop</a:t>
            </a:r>
          </a:p>
        </p:txBody>
      </p:sp>
      <p:sp>
        <p:nvSpPr>
          <p:cNvPr id="4" name="TextBox 3">
            <a:extLst>
              <a:ext uri="{FF2B5EF4-FFF2-40B4-BE49-F238E27FC236}">
                <a16:creationId xmlns:a16="http://schemas.microsoft.com/office/drawing/2014/main" id="{D56822D0-E96F-F9C7-17E5-2DC56921F7B0}"/>
              </a:ext>
            </a:extLst>
          </p:cNvPr>
          <p:cNvSpPr txBox="1"/>
          <p:nvPr/>
        </p:nvSpPr>
        <p:spPr>
          <a:xfrm>
            <a:off x="745586" y="981473"/>
            <a:ext cx="10277643" cy="369332"/>
          </a:xfrm>
          <a:prstGeom prst="rect">
            <a:avLst/>
          </a:prstGeom>
          <a:noFill/>
        </p:spPr>
        <p:txBody>
          <a:bodyPr wrap="square" rtlCol="0">
            <a:spAutoFit/>
          </a:bodyPr>
          <a:lstStyle/>
          <a:p>
            <a:r>
              <a:rPr lang="en-US" dirty="0"/>
              <a:t>A for loop will executes a block of code repeatedly for a fixed number of iterations.</a:t>
            </a:r>
          </a:p>
        </p:txBody>
      </p:sp>
      <p:sp>
        <p:nvSpPr>
          <p:cNvPr id="5" name="TextBox 4">
            <a:extLst>
              <a:ext uri="{FF2B5EF4-FFF2-40B4-BE49-F238E27FC236}">
                <a16:creationId xmlns:a16="http://schemas.microsoft.com/office/drawing/2014/main" id="{812473C0-950E-7FFB-B862-A699F3D433C7}"/>
              </a:ext>
            </a:extLst>
          </p:cNvPr>
          <p:cNvSpPr txBox="1"/>
          <p:nvPr/>
        </p:nvSpPr>
        <p:spPr>
          <a:xfrm>
            <a:off x="745586" y="1570977"/>
            <a:ext cx="10971907" cy="646331"/>
          </a:xfrm>
          <a:prstGeom prst="rect">
            <a:avLst/>
          </a:prstGeom>
          <a:noFill/>
        </p:spPr>
        <p:txBody>
          <a:bodyPr wrap="square" rtlCol="0">
            <a:spAutoFit/>
          </a:bodyPr>
          <a:lstStyle/>
          <a:p>
            <a:r>
              <a:rPr lang="en-US" dirty="0"/>
              <a:t>We will use the </a:t>
            </a:r>
            <a:r>
              <a:rPr lang="en-US" b="1" dirty="0"/>
              <a:t>seq_len() </a:t>
            </a:r>
            <a:r>
              <a:rPr lang="en-US" dirty="0"/>
              <a:t>function to generate a sequence of numbers from 1 to 5, which is very effective when iterating over an increasing sequence of integers.</a:t>
            </a:r>
          </a:p>
        </p:txBody>
      </p:sp>
      <p:pic>
        <p:nvPicPr>
          <p:cNvPr id="11" name="Picture 10">
            <a:extLst>
              <a:ext uri="{FF2B5EF4-FFF2-40B4-BE49-F238E27FC236}">
                <a16:creationId xmlns:a16="http://schemas.microsoft.com/office/drawing/2014/main" id="{C93D26AF-1B31-82BE-34B1-5A413D82D0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7942" y="2217308"/>
            <a:ext cx="7736115" cy="4420217"/>
          </a:xfrm>
          <a:prstGeom prst="rect">
            <a:avLst/>
          </a:prstGeom>
        </p:spPr>
      </p:pic>
    </p:spTree>
    <p:extLst>
      <p:ext uri="{BB962C8B-B14F-4D97-AF65-F5344CB8AC3E}">
        <p14:creationId xmlns:p14="http://schemas.microsoft.com/office/powerpoint/2010/main" val="3706936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1679B9-9189-B76E-3E6C-93E56D669585}"/>
              </a:ext>
            </a:extLst>
          </p:cNvPr>
          <p:cNvSpPr txBox="1"/>
          <p:nvPr/>
        </p:nvSpPr>
        <p:spPr>
          <a:xfrm>
            <a:off x="773723" y="464231"/>
            <a:ext cx="3017814" cy="461665"/>
          </a:xfrm>
          <a:prstGeom prst="rect">
            <a:avLst/>
          </a:prstGeom>
          <a:noFill/>
        </p:spPr>
        <p:txBody>
          <a:bodyPr wrap="none" rtlCol="0">
            <a:spAutoFit/>
          </a:bodyPr>
          <a:lstStyle/>
          <a:p>
            <a:r>
              <a:rPr lang="en-US" sz="2400" dirty="0"/>
              <a:t>Performing</a:t>
            </a:r>
            <a:r>
              <a:rPr lang="en-US" sz="2000" dirty="0"/>
              <a:t> </a:t>
            </a:r>
            <a:r>
              <a:rPr lang="en-US" sz="2400" dirty="0"/>
              <a:t>Operations</a:t>
            </a:r>
          </a:p>
        </p:txBody>
      </p:sp>
      <p:pic>
        <p:nvPicPr>
          <p:cNvPr id="4" name="Picture 3">
            <a:extLst>
              <a:ext uri="{FF2B5EF4-FFF2-40B4-BE49-F238E27FC236}">
                <a16:creationId xmlns:a16="http://schemas.microsoft.com/office/drawing/2014/main" id="{C0C4CDE9-4489-43CE-9AF9-A136F6088A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624" y="2115168"/>
            <a:ext cx="7160456" cy="2906998"/>
          </a:xfrm>
          <a:prstGeom prst="rect">
            <a:avLst/>
          </a:prstGeom>
        </p:spPr>
      </p:pic>
      <p:sp>
        <p:nvSpPr>
          <p:cNvPr id="6" name="TextBox 5">
            <a:extLst>
              <a:ext uri="{FF2B5EF4-FFF2-40B4-BE49-F238E27FC236}">
                <a16:creationId xmlns:a16="http://schemas.microsoft.com/office/drawing/2014/main" id="{DD52C7C8-3752-39E2-772B-20E50EEC1E7E}"/>
              </a:ext>
            </a:extLst>
          </p:cNvPr>
          <p:cNvSpPr txBox="1"/>
          <p:nvPr/>
        </p:nvSpPr>
        <p:spPr>
          <a:xfrm>
            <a:off x="773723" y="1157378"/>
            <a:ext cx="10748233" cy="369332"/>
          </a:xfrm>
          <a:prstGeom prst="rect">
            <a:avLst/>
          </a:prstGeom>
          <a:noFill/>
        </p:spPr>
        <p:txBody>
          <a:bodyPr wrap="square" rtlCol="0">
            <a:spAutoFit/>
          </a:bodyPr>
          <a:lstStyle/>
          <a:p>
            <a:r>
              <a:rPr lang="en-US" dirty="0"/>
              <a:t>In the code below for each iteration R will add 10. For example, the first iteration is 1, this will result in 1 + 10 = 11 </a:t>
            </a:r>
          </a:p>
        </p:txBody>
      </p:sp>
    </p:spTree>
    <p:extLst>
      <p:ext uri="{BB962C8B-B14F-4D97-AF65-F5344CB8AC3E}">
        <p14:creationId xmlns:p14="http://schemas.microsoft.com/office/powerpoint/2010/main" val="1705359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910</TotalTime>
  <Words>639</Words>
  <Application>Microsoft Office PowerPoint</Application>
  <PresentationFormat>Widescreen</PresentationFormat>
  <Paragraphs>42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Control Flow in 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Flow in R</dc:title>
  <dc:creator>Ayomide</dc:creator>
  <cp:lastModifiedBy>Ayomide</cp:lastModifiedBy>
  <cp:revision>27</cp:revision>
  <dcterms:created xsi:type="dcterms:W3CDTF">2023-07-29T19:19:07Z</dcterms:created>
  <dcterms:modified xsi:type="dcterms:W3CDTF">2023-08-17T20:21:16Z</dcterms:modified>
</cp:coreProperties>
</file>