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1F92-7F39-829F-91F5-267AEC5115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24BD7-E966-D24F-EC05-E408708A3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E5A80-CA54-9411-9A76-AF80E2DB7660}"/>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5" name="Footer Placeholder 4">
            <a:extLst>
              <a:ext uri="{FF2B5EF4-FFF2-40B4-BE49-F238E27FC236}">
                <a16:creationId xmlns:a16="http://schemas.microsoft.com/office/drawing/2014/main" id="{EC7BDC15-7A5E-1B4C-2C1C-D74FDBECA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6E4F6-8BD9-BC63-F9E1-0C4740DA8D12}"/>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411548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BF26-5135-3E9E-450E-F104A72318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C3AA09-1C74-307F-B88F-BFD18D775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D2651-27D8-AF04-92E3-794691E76AC8}"/>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5" name="Footer Placeholder 4">
            <a:extLst>
              <a:ext uri="{FF2B5EF4-FFF2-40B4-BE49-F238E27FC236}">
                <a16:creationId xmlns:a16="http://schemas.microsoft.com/office/drawing/2014/main" id="{CBD56172-108C-74B7-B92A-82FCB48FA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7FD2B-5CF5-34FC-C0E2-6E30BBF34A94}"/>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198423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8C5DF-CEB4-1DEE-A7B5-18ACA55AF4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9F2063-2889-3BA2-8CC9-AB66F9BFF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2973B-ED48-738B-C29F-91953D9B26EA}"/>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5" name="Footer Placeholder 4">
            <a:extLst>
              <a:ext uri="{FF2B5EF4-FFF2-40B4-BE49-F238E27FC236}">
                <a16:creationId xmlns:a16="http://schemas.microsoft.com/office/drawing/2014/main" id="{E02C9AC6-AFF0-C23C-2E94-94BA95022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01823-7C39-6BA8-3257-B41BDF7A6CEE}"/>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168339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F2C3-E367-A378-AB81-2CBD25914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A7A86-C19F-EA54-0E8A-BFF02F363E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2CEC3-6B51-9632-180E-83CA41C16A2A}"/>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5" name="Footer Placeholder 4">
            <a:extLst>
              <a:ext uri="{FF2B5EF4-FFF2-40B4-BE49-F238E27FC236}">
                <a16:creationId xmlns:a16="http://schemas.microsoft.com/office/drawing/2014/main" id="{DFF58A2A-155E-C692-B6B1-B2F9DFA59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C03CA-9968-8F3D-3AC3-933FF31589F8}"/>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54351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97C0-7F0E-485C-BC90-BCE92A32FB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4E078A-DF55-6605-6BDA-1B1CD7BF1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EDDEE-CF5D-893D-F652-464D5FEC7D06}"/>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5" name="Footer Placeholder 4">
            <a:extLst>
              <a:ext uri="{FF2B5EF4-FFF2-40B4-BE49-F238E27FC236}">
                <a16:creationId xmlns:a16="http://schemas.microsoft.com/office/drawing/2014/main" id="{F06116AC-E81A-A6B5-E067-F732A7971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978BF-C428-B877-D83D-67AFBBEDD5E4}"/>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155033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B426-D704-FEAE-9465-5CCC578EA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12B98-6E2C-FA99-0960-F1D170FB07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56714B-60F7-77CF-3364-03A858AC5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B1CB8-AF5B-0A9F-F4D9-DAD2A549B119}"/>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6" name="Footer Placeholder 5">
            <a:extLst>
              <a:ext uri="{FF2B5EF4-FFF2-40B4-BE49-F238E27FC236}">
                <a16:creationId xmlns:a16="http://schemas.microsoft.com/office/drawing/2014/main" id="{8F037BD2-466F-96F8-6735-1DEDE2359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F2D1E-7212-2621-D4B8-659AE04A713F}"/>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267630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85D8-17ED-7165-3733-F93CE4E86F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8A324A-19BB-ECD2-F196-CE9FFD9F1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2676EA-BFD6-B8CE-FACD-BA7419E3D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293DB8-910F-0804-CBEF-A56019AC4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57486-AF06-0E49-985C-241B95689A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BA36D-7874-CE1C-EBA0-6A19B16C9F3F}"/>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8" name="Footer Placeholder 7">
            <a:extLst>
              <a:ext uri="{FF2B5EF4-FFF2-40B4-BE49-F238E27FC236}">
                <a16:creationId xmlns:a16="http://schemas.microsoft.com/office/drawing/2014/main" id="{F7481DA5-6B10-BDF5-2602-2FD3D85CD6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FB33CB-F73F-2C3A-0DF4-E53C1A3E5E6D}"/>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285714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1D3A-496D-918E-3DEE-D69789DA3C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690C18-9B85-3926-DEB6-0C247D4308B1}"/>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4" name="Footer Placeholder 3">
            <a:extLst>
              <a:ext uri="{FF2B5EF4-FFF2-40B4-BE49-F238E27FC236}">
                <a16:creationId xmlns:a16="http://schemas.microsoft.com/office/drawing/2014/main" id="{34D6B259-73F7-5F7C-D1D4-9DEF4AD89E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114E28-F8ED-6B11-5268-586AFD63D2DB}"/>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12929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C5D975-F267-384C-D1AE-1A0111D8EB32}"/>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3" name="Footer Placeholder 2">
            <a:extLst>
              <a:ext uri="{FF2B5EF4-FFF2-40B4-BE49-F238E27FC236}">
                <a16:creationId xmlns:a16="http://schemas.microsoft.com/office/drawing/2014/main" id="{C452A886-CB14-4D49-866A-F21ED4DA7F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249595-43C9-A92C-C300-F35E56952AF8}"/>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36449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7112-C6C6-3E8B-A9C3-B45ACEBB8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960070-5D15-94C1-0426-8E04EE402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C7EFE-BA72-FEC8-E111-64DE72424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CCD29-E192-7FAC-32CB-E8888E87629D}"/>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6" name="Footer Placeholder 5">
            <a:extLst>
              <a:ext uri="{FF2B5EF4-FFF2-40B4-BE49-F238E27FC236}">
                <a16:creationId xmlns:a16="http://schemas.microsoft.com/office/drawing/2014/main" id="{C7AB4D31-BFCE-E312-1C8D-F1B5B11CC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B3598-62C6-6FC8-9BC3-A1C741A0D55A}"/>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151886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FD07-51BA-52B4-AE90-51FA08EEC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3AD56-1390-5C99-4F15-5C06CEE16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A7A321-92E4-D7ED-4AAB-48B19F98C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7D51C-A591-9F73-04EF-044DD2633B23}"/>
              </a:ext>
            </a:extLst>
          </p:cNvPr>
          <p:cNvSpPr>
            <a:spLocks noGrp="1"/>
          </p:cNvSpPr>
          <p:nvPr>
            <p:ph type="dt" sz="half" idx="10"/>
          </p:nvPr>
        </p:nvSpPr>
        <p:spPr/>
        <p:txBody>
          <a:bodyPr/>
          <a:lstStyle/>
          <a:p>
            <a:fld id="{A4E5F30B-4C33-445F-A6F7-F598A56CDD82}" type="datetimeFigureOut">
              <a:rPr lang="en-US" smtClean="0"/>
              <a:t>8/18/2023</a:t>
            </a:fld>
            <a:endParaRPr lang="en-US"/>
          </a:p>
        </p:txBody>
      </p:sp>
      <p:sp>
        <p:nvSpPr>
          <p:cNvPr id="6" name="Footer Placeholder 5">
            <a:extLst>
              <a:ext uri="{FF2B5EF4-FFF2-40B4-BE49-F238E27FC236}">
                <a16:creationId xmlns:a16="http://schemas.microsoft.com/office/drawing/2014/main" id="{95F3E384-F303-581D-B943-393514A72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5ADB1-F72A-E7B4-3430-930FA814EB45}"/>
              </a:ext>
            </a:extLst>
          </p:cNvPr>
          <p:cNvSpPr>
            <a:spLocks noGrp="1"/>
          </p:cNvSpPr>
          <p:nvPr>
            <p:ph type="sldNum" sz="quarter" idx="12"/>
          </p:nvPr>
        </p:nvSpPr>
        <p:spPr/>
        <p:txBody>
          <a:bodyPr/>
          <a:lstStyle/>
          <a:p>
            <a:fld id="{DE8C5DA7-6E66-47DC-8EC2-2DBD070E0B70}" type="slidenum">
              <a:rPr lang="en-US" smtClean="0"/>
              <a:t>‹#›</a:t>
            </a:fld>
            <a:endParaRPr lang="en-US"/>
          </a:p>
        </p:txBody>
      </p:sp>
    </p:spTree>
    <p:extLst>
      <p:ext uri="{BB962C8B-B14F-4D97-AF65-F5344CB8AC3E}">
        <p14:creationId xmlns:p14="http://schemas.microsoft.com/office/powerpoint/2010/main" val="364310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58BCE-17B1-1626-C4E3-D00D1C69A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B842F7-9C7B-4B7A-5AEC-E983CBA41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67CA6-564A-97AA-273B-DEC9FD4CC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5F30B-4C33-445F-A6F7-F598A56CDD82}" type="datetimeFigureOut">
              <a:rPr lang="en-US" smtClean="0"/>
              <a:t>8/18/2023</a:t>
            </a:fld>
            <a:endParaRPr lang="en-US"/>
          </a:p>
        </p:txBody>
      </p:sp>
      <p:sp>
        <p:nvSpPr>
          <p:cNvPr id="5" name="Footer Placeholder 4">
            <a:extLst>
              <a:ext uri="{FF2B5EF4-FFF2-40B4-BE49-F238E27FC236}">
                <a16:creationId xmlns:a16="http://schemas.microsoft.com/office/drawing/2014/main" id="{03EAF51B-399D-033B-DC88-3F0DAEDE8E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C5784E-82FC-275E-0C4D-4C4176986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C5DA7-6E66-47DC-8EC2-2DBD070E0B70}" type="slidenum">
              <a:rPr lang="en-US" smtClean="0"/>
              <a:t>‹#›</a:t>
            </a:fld>
            <a:endParaRPr lang="en-US"/>
          </a:p>
        </p:txBody>
      </p:sp>
    </p:spTree>
    <p:extLst>
      <p:ext uri="{BB962C8B-B14F-4D97-AF65-F5344CB8AC3E}">
        <p14:creationId xmlns:p14="http://schemas.microsoft.com/office/powerpoint/2010/main" val="249947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cran.r-project.or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2CB1-30EF-A09B-0AD1-67ADA7A918E2}"/>
              </a:ext>
            </a:extLst>
          </p:cNvPr>
          <p:cNvSpPr>
            <a:spLocks noGrp="1"/>
          </p:cNvSpPr>
          <p:nvPr>
            <p:ph type="ctrTitle"/>
          </p:nvPr>
        </p:nvSpPr>
        <p:spPr/>
        <p:txBody>
          <a:bodyPr/>
          <a:lstStyle/>
          <a:p>
            <a:r>
              <a:rPr lang="en-US" dirty="0"/>
              <a:t>DATA ANALYTICS WITH R</a:t>
            </a:r>
          </a:p>
        </p:txBody>
      </p:sp>
      <p:sp>
        <p:nvSpPr>
          <p:cNvPr id="3" name="Subtitle 2">
            <a:extLst>
              <a:ext uri="{FF2B5EF4-FFF2-40B4-BE49-F238E27FC236}">
                <a16:creationId xmlns:a16="http://schemas.microsoft.com/office/drawing/2014/main" id="{CB4A88D7-A7E8-C754-65B4-1953C47D187D}"/>
              </a:ext>
            </a:extLst>
          </p:cNvPr>
          <p:cNvSpPr>
            <a:spLocks noGrp="1"/>
          </p:cNvSpPr>
          <p:nvPr>
            <p:ph type="subTitle" idx="1"/>
          </p:nvPr>
        </p:nvSpPr>
        <p:spPr/>
        <p:txBody>
          <a:bodyPr/>
          <a:lstStyle/>
          <a:p>
            <a:r>
              <a:rPr lang="en-US" dirty="0"/>
              <a:t>AN INTRODUCTION</a:t>
            </a:r>
          </a:p>
        </p:txBody>
      </p:sp>
    </p:spTree>
    <p:extLst>
      <p:ext uri="{BB962C8B-B14F-4D97-AF65-F5344CB8AC3E}">
        <p14:creationId xmlns:p14="http://schemas.microsoft.com/office/powerpoint/2010/main" val="96326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3E132-73DA-26B3-2449-82FF477E94EB}"/>
              </a:ext>
            </a:extLst>
          </p:cNvPr>
          <p:cNvSpPr txBox="1"/>
          <p:nvPr/>
        </p:nvSpPr>
        <p:spPr>
          <a:xfrm>
            <a:off x="927653" y="808383"/>
            <a:ext cx="4108975" cy="584775"/>
          </a:xfrm>
          <a:prstGeom prst="rect">
            <a:avLst/>
          </a:prstGeom>
          <a:noFill/>
        </p:spPr>
        <p:txBody>
          <a:bodyPr wrap="square" rtlCol="0">
            <a:spAutoFit/>
          </a:bodyPr>
          <a:lstStyle/>
          <a:p>
            <a:r>
              <a:rPr lang="en-US" sz="3200" dirty="0"/>
              <a:t>Character Data Type</a:t>
            </a:r>
          </a:p>
        </p:txBody>
      </p:sp>
      <p:sp>
        <p:nvSpPr>
          <p:cNvPr id="3" name="TextBox 2">
            <a:extLst>
              <a:ext uri="{FF2B5EF4-FFF2-40B4-BE49-F238E27FC236}">
                <a16:creationId xmlns:a16="http://schemas.microsoft.com/office/drawing/2014/main" id="{10BC132D-E999-1194-F42A-235A5337DCAC}"/>
              </a:ext>
            </a:extLst>
          </p:cNvPr>
          <p:cNvSpPr txBox="1"/>
          <p:nvPr/>
        </p:nvSpPr>
        <p:spPr>
          <a:xfrm>
            <a:off x="993913" y="1590261"/>
            <a:ext cx="10204174" cy="646331"/>
          </a:xfrm>
          <a:prstGeom prst="rect">
            <a:avLst/>
          </a:prstGeom>
          <a:noFill/>
        </p:spPr>
        <p:txBody>
          <a:bodyPr wrap="square" rtlCol="0">
            <a:spAutoFit/>
          </a:bodyPr>
          <a:lstStyle/>
          <a:p>
            <a:r>
              <a:rPr lang="en-US" dirty="0"/>
              <a:t>The character data type is used to represent text or strings. Text in R should be enclosed in single ( ' ' ) or double quotes ( " " ).</a:t>
            </a:r>
          </a:p>
        </p:txBody>
      </p:sp>
      <p:pic>
        <p:nvPicPr>
          <p:cNvPr id="5" name="Picture 4">
            <a:extLst>
              <a:ext uri="{FF2B5EF4-FFF2-40B4-BE49-F238E27FC236}">
                <a16:creationId xmlns:a16="http://schemas.microsoft.com/office/drawing/2014/main" id="{54BF89B7-C2C0-DD61-92F3-D89E3A092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22" y="2743909"/>
            <a:ext cx="9992139" cy="2331674"/>
          </a:xfrm>
          <a:prstGeom prst="rect">
            <a:avLst/>
          </a:prstGeom>
        </p:spPr>
      </p:pic>
    </p:spTree>
    <p:extLst>
      <p:ext uri="{BB962C8B-B14F-4D97-AF65-F5344CB8AC3E}">
        <p14:creationId xmlns:p14="http://schemas.microsoft.com/office/powerpoint/2010/main" val="12076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7AFE1-8637-4E21-BC14-E3E435A31ACF}"/>
              </a:ext>
            </a:extLst>
          </p:cNvPr>
          <p:cNvSpPr txBox="1"/>
          <p:nvPr/>
        </p:nvSpPr>
        <p:spPr>
          <a:xfrm>
            <a:off x="927652" y="887896"/>
            <a:ext cx="3074496" cy="584775"/>
          </a:xfrm>
          <a:prstGeom prst="rect">
            <a:avLst/>
          </a:prstGeom>
          <a:noFill/>
        </p:spPr>
        <p:txBody>
          <a:bodyPr wrap="none" rtlCol="0">
            <a:spAutoFit/>
          </a:bodyPr>
          <a:lstStyle/>
          <a:p>
            <a:r>
              <a:rPr lang="en-US" sz="3200" dirty="0"/>
              <a:t>Logical Data Type</a:t>
            </a:r>
          </a:p>
        </p:txBody>
      </p:sp>
      <p:sp>
        <p:nvSpPr>
          <p:cNvPr id="3" name="TextBox 2">
            <a:extLst>
              <a:ext uri="{FF2B5EF4-FFF2-40B4-BE49-F238E27FC236}">
                <a16:creationId xmlns:a16="http://schemas.microsoft.com/office/drawing/2014/main" id="{D5789809-DE35-65D0-2FFA-325EFB287381}"/>
              </a:ext>
            </a:extLst>
          </p:cNvPr>
          <p:cNvSpPr txBox="1"/>
          <p:nvPr/>
        </p:nvSpPr>
        <p:spPr>
          <a:xfrm>
            <a:off x="1020417" y="1709530"/>
            <a:ext cx="8998225" cy="646331"/>
          </a:xfrm>
          <a:prstGeom prst="rect">
            <a:avLst/>
          </a:prstGeom>
          <a:noFill/>
        </p:spPr>
        <p:txBody>
          <a:bodyPr wrap="square" rtlCol="0">
            <a:spAutoFit/>
          </a:bodyPr>
          <a:lstStyle/>
          <a:p>
            <a:r>
              <a:rPr lang="en-US" dirty="0"/>
              <a:t>The logical data type represents Boolean values, which can be either TRUE or FALSE. Logical values are often used for conditional expressions and comparisons.</a:t>
            </a:r>
          </a:p>
        </p:txBody>
      </p:sp>
      <p:pic>
        <p:nvPicPr>
          <p:cNvPr id="5" name="Picture 4">
            <a:extLst>
              <a:ext uri="{FF2B5EF4-FFF2-40B4-BE49-F238E27FC236}">
                <a16:creationId xmlns:a16="http://schemas.microsoft.com/office/drawing/2014/main" id="{79C43222-399C-8B63-9E8A-35258E988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17" y="2484347"/>
            <a:ext cx="9223513" cy="3485757"/>
          </a:xfrm>
          <a:prstGeom prst="rect">
            <a:avLst/>
          </a:prstGeom>
        </p:spPr>
      </p:pic>
    </p:spTree>
    <p:extLst>
      <p:ext uri="{BB962C8B-B14F-4D97-AF65-F5344CB8AC3E}">
        <p14:creationId xmlns:p14="http://schemas.microsoft.com/office/powerpoint/2010/main" val="400639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A1A81-FF57-44EE-FF34-20F4C3C3A13B}"/>
              </a:ext>
            </a:extLst>
          </p:cNvPr>
          <p:cNvSpPr txBox="1"/>
          <p:nvPr/>
        </p:nvSpPr>
        <p:spPr>
          <a:xfrm>
            <a:off x="715618" y="397420"/>
            <a:ext cx="3068276" cy="584775"/>
          </a:xfrm>
          <a:prstGeom prst="rect">
            <a:avLst/>
          </a:prstGeom>
          <a:noFill/>
        </p:spPr>
        <p:txBody>
          <a:bodyPr wrap="none" rtlCol="0">
            <a:spAutoFit/>
          </a:bodyPr>
          <a:lstStyle/>
          <a:p>
            <a:r>
              <a:rPr lang="en-US" sz="3200" dirty="0"/>
              <a:t>Other Data Types</a:t>
            </a:r>
          </a:p>
        </p:txBody>
      </p:sp>
      <p:pic>
        <p:nvPicPr>
          <p:cNvPr id="7" name="Picture 6">
            <a:extLst>
              <a:ext uri="{FF2B5EF4-FFF2-40B4-BE49-F238E27FC236}">
                <a16:creationId xmlns:a16="http://schemas.microsoft.com/office/drawing/2014/main" id="{C8CCA2A4-9B19-31F4-6A20-96D0B662A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311" y="1192520"/>
            <a:ext cx="7011378" cy="5268060"/>
          </a:xfrm>
          <a:prstGeom prst="rect">
            <a:avLst/>
          </a:prstGeom>
        </p:spPr>
      </p:pic>
    </p:spTree>
    <p:extLst>
      <p:ext uri="{BB962C8B-B14F-4D97-AF65-F5344CB8AC3E}">
        <p14:creationId xmlns:p14="http://schemas.microsoft.com/office/powerpoint/2010/main" val="112805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ED76D-86A0-C25B-EA37-31250687361C}"/>
              </a:ext>
            </a:extLst>
          </p:cNvPr>
          <p:cNvSpPr txBox="1"/>
          <p:nvPr/>
        </p:nvSpPr>
        <p:spPr>
          <a:xfrm>
            <a:off x="1020424" y="733409"/>
            <a:ext cx="2945550" cy="646331"/>
          </a:xfrm>
          <a:prstGeom prst="rect">
            <a:avLst/>
          </a:prstGeom>
          <a:noFill/>
        </p:spPr>
        <p:txBody>
          <a:bodyPr wrap="none" rtlCol="0">
            <a:spAutoFit/>
          </a:bodyPr>
          <a:lstStyle/>
          <a:p>
            <a:r>
              <a:rPr lang="en-US" sz="3600" dirty="0"/>
              <a:t>Comment in R</a:t>
            </a:r>
            <a:endParaRPr lang="en-US" dirty="0"/>
          </a:p>
        </p:txBody>
      </p:sp>
      <p:sp>
        <p:nvSpPr>
          <p:cNvPr id="3" name="TextBox 2">
            <a:extLst>
              <a:ext uri="{FF2B5EF4-FFF2-40B4-BE49-F238E27FC236}">
                <a16:creationId xmlns:a16="http://schemas.microsoft.com/office/drawing/2014/main" id="{E263AB1B-EAE7-F1B0-EA22-AB204A44F34D}"/>
              </a:ext>
            </a:extLst>
          </p:cNvPr>
          <p:cNvSpPr txBox="1"/>
          <p:nvPr/>
        </p:nvSpPr>
        <p:spPr>
          <a:xfrm>
            <a:off x="1020424" y="1655552"/>
            <a:ext cx="10128221" cy="1754326"/>
          </a:xfrm>
          <a:prstGeom prst="rect">
            <a:avLst/>
          </a:prstGeom>
          <a:noFill/>
        </p:spPr>
        <p:txBody>
          <a:bodyPr wrap="square" rtlCol="0">
            <a:spAutoFit/>
          </a:bodyPr>
          <a:lstStyle/>
          <a:p>
            <a:r>
              <a:rPr lang="en-US" b="0" i="0" dirty="0">
                <a:solidFill>
                  <a:schemeClr val="tx1">
                    <a:lumMod val="95000"/>
                    <a:lumOff val="5000"/>
                  </a:schemeClr>
                </a:solidFill>
                <a:effectLst/>
                <a:latin typeface="Söhne"/>
              </a:rPr>
              <a:t>In R, you can add comments to your code to provide explanations, document the code, or temporarily disable certain lines without affecting the program's execution. Comments are not executed as part of the code; they serve as notes for the developers or readers.</a:t>
            </a:r>
          </a:p>
          <a:p>
            <a:endParaRPr lang="en-US" dirty="0"/>
          </a:p>
          <a:p>
            <a:r>
              <a:rPr lang="en-US" b="0" i="0" dirty="0">
                <a:solidFill>
                  <a:schemeClr val="tx1">
                    <a:lumMod val="95000"/>
                    <a:lumOff val="5000"/>
                  </a:schemeClr>
                </a:solidFill>
                <a:effectLst/>
                <a:latin typeface="Söhne"/>
              </a:rPr>
              <a:t>To add comments in R, you can use the `</a:t>
            </a:r>
            <a:r>
              <a:rPr lang="en-US" b="1" i="0" dirty="0">
                <a:solidFill>
                  <a:schemeClr val="tx1">
                    <a:lumMod val="95000"/>
                    <a:lumOff val="5000"/>
                  </a:schemeClr>
                </a:solidFill>
                <a:effectLst/>
                <a:latin typeface="Söhne"/>
              </a:rPr>
              <a:t>#</a:t>
            </a:r>
            <a:r>
              <a:rPr lang="en-US" b="0" i="0" dirty="0">
                <a:solidFill>
                  <a:schemeClr val="tx1">
                    <a:lumMod val="95000"/>
                    <a:lumOff val="5000"/>
                  </a:schemeClr>
                </a:solidFill>
                <a:effectLst/>
                <a:latin typeface="Söhne"/>
              </a:rPr>
              <a:t>` symbol. Anything after the `</a:t>
            </a:r>
            <a:r>
              <a:rPr lang="en-US" b="1" i="0" dirty="0">
                <a:solidFill>
                  <a:schemeClr val="tx1">
                    <a:lumMod val="95000"/>
                    <a:lumOff val="5000"/>
                  </a:schemeClr>
                </a:solidFill>
                <a:effectLst/>
                <a:latin typeface="Söhne"/>
              </a:rPr>
              <a:t>#</a:t>
            </a:r>
            <a:r>
              <a:rPr lang="en-US" b="0" i="0" dirty="0">
                <a:solidFill>
                  <a:schemeClr val="tx1">
                    <a:lumMod val="95000"/>
                    <a:lumOff val="5000"/>
                  </a:schemeClr>
                </a:solidFill>
                <a:effectLst/>
                <a:latin typeface="Söhne"/>
              </a:rPr>
              <a:t>` symbol on the same line is considered a comment and will not be executed</a:t>
            </a:r>
            <a:endParaRPr lang="en-US" dirty="0">
              <a:solidFill>
                <a:schemeClr val="tx1">
                  <a:lumMod val="95000"/>
                  <a:lumOff val="5000"/>
                </a:schemeClr>
              </a:solidFill>
            </a:endParaRPr>
          </a:p>
        </p:txBody>
      </p:sp>
      <p:pic>
        <p:nvPicPr>
          <p:cNvPr id="9" name="Picture 8">
            <a:extLst>
              <a:ext uri="{FF2B5EF4-FFF2-40B4-BE49-F238E27FC236}">
                <a16:creationId xmlns:a16="http://schemas.microsoft.com/office/drawing/2014/main" id="{3F20F741-5DD2-1641-5AFF-8D2BBD6E1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41" y="3553169"/>
            <a:ext cx="10022204" cy="2766046"/>
          </a:xfrm>
          <a:prstGeom prst="rect">
            <a:avLst/>
          </a:prstGeom>
        </p:spPr>
      </p:pic>
    </p:spTree>
    <p:extLst>
      <p:ext uri="{BB962C8B-B14F-4D97-AF65-F5344CB8AC3E}">
        <p14:creationId xmlns:p14="http://schemas.microsoft.com/office/powerpoint/2010/main" val="202910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0D41D-C2EE-BA86-3584-1D0FFD7A160D}"/>
              </a:ext>
            </a:extLst>
          </p:cNvPr>
          <p:cNvSpPr txBox="1"/>
          <p:nvPr/>
        </p:nvSpPr>
        <p:spPr>
          <a:xfrm>
            <a:off x="848139" y="601981"/>
            <a:ext cx="5314122" cy="584775"/>
          </a:xfrm>
          <a:prstGeom prst="rect">
            <a:avLst/>
          </a:prstGeom>
          <a:noFill/>
        </p:spPr>
        <p:txBody>
          <a:bodyPr wrap="square" rtlCol="0">
            <a:spAutoFit/>
          </a:bodyPr>
          <a:lstStyle/>
          <a:p>
            <a:r>
              <a:rPr lang="en-US" sz="3200" dirty="0"/>
              <a:t>What is Data Analytics</a:t>
            </a:r>
          </a:p>
        </p:txBody>
      </p:sp>
      <p:sp>
        <p:nvSpPr>
          <p:cNvPr id="3" name="TextBox 2">
            <a:extLst>
              <a:ext uri="{FF2B5EF4-FFF2-40B4-BE49-F238E27FC236}">
                <a16:creationId xmlns:a16="http://schemas.microsoft.com/office/drawing/2014/main" id="{1E9FA51A-2FCD-B086-F241-43BCC9E3FA41}"/>
              </a:ext>
            </a:extLst>
          </p:cNvPr>
          <p:cNvSpPr txBox="1"/>
          <p:nvPr/>
        </p:nvSpPr>
        <p:spPr>
          <a:xfrm>
            <a:off x="848139" y="1441316"/>
            <a:ext cx="8865704" cy="1477328"/>
          </a:xfrm>
          <a:prstGeom prst="rect">
            <a:avLst/>
          </a:prstGeom>
          <a:noFill/>
        </p:spPr>
        <p:txBody>
          <a:bodyPr wrap="square" rtlCol="0">
            <a:spAutoFit/>
          </a:bodyPr>
          <a:lstStyle/>
          <a:p>
            <a:r>
              <a:rPr lang="en-US" dirty="0"/>
              <a:t>Data analytics is the process of extracting, examining, cleaning, transforming, and interpreting raw data to extract meaningful insights, patterns, and trends. By using various tools, techniques, and statistical methods, data analytics empowers businesses and individuals to extract valuable information from many datasets, which can be used for a wide range of purposes.</a:t>
            </a:r>
          </a:p>
        </p:txBody>
      </p:sp>
      <p:sp>
        <p:nvSpPr>
          <p:cNvPr id="4" name="TextBox 3">
            <a:extLst>
              <a:ext uri="{FF2B5EF4-FFF2-40B4-BE49-F238E27FC236}">
                <a16:creationId xmlns:a16="http://schemas.microsoft.com/office/drawing/2014/main" id="{0110314B-D084-888D-572D-571D444EEFBA}"/>
              </a:ext>
            </a:extLst>
          </p:cNvPr>
          <p:cNvSpPr txBox="1"/>
          <p:nvPr/>
        </p:nvSpPr>
        <p:spPr>
          <a:xfrm>
            <a:off x="848139" y="3754691"/>
            <a:ext cx="1948070" cy="584775"/>
          </a:xfrm>
          <a:prstGeom prst="rect">
            <a:avLst/>
          </a:prstGeom>
          <a:noFill/>
        </p:spPr>
        <p:txBody>
          <a:bodyPr wrap="square" rtlCol="0">
            <a:spAutoFit/>
          </a:bodyPr>
          <a:lstStyle/>
          <a:p>
            <a:r>
              <a:rPr lang="en-US" sz="3200" dirty="0"/>
              <a:t>What is R</a:t>
            </a:r>
          </a:p>
        </p:txBody>
      </p:sp>
      <p:sp>
        <p:nvSpPr>
          <p:cNvPr id="5" name="TextBox 4">
            <a:extLst>
              <a:ext uri="{FF2B5EF4-FFF2-40B4-BE49-F238E27FC236}">
                <a16:creationId xmlns:a16="http://schemas.microsoft.com/office/drawing/2014/main" id="{C176A2CF-4655-2F7A-DCF1-1F43F9555FEF}"/>
              </a:ext>
            </a:extLst>
          </p:cNvPr>
          <p:cNvSpPr txBox="1"/>
          <p:nvPr/>
        </p:nvSpPr>
        <p:spPr>
          <a:xfrm>
            <a:off x="848139" y="4529182"/>
            <a:ext cx="8726555" cy="646331"/>
          </a:xfrm>
          <a:prstGeom prst="rect">
            <a:avLst/>
          </a:prstGeom>
          <a:noFill/>
        </p:spPr>
        <p:txBody>
          <a:bodyPr wrap="square" rtlCol="0">
            <a:spAutoFit/>
          </a:bodyPr>
          <a:lstStyle/>
          <a:p>
            <a:r>
              <a:rPr lang="en-US" dirty="0"/>
              <a:t>R is a powerful programming language and open-source software environment and a tool for data analysis, statistical computing, and graphical representation.</a:t>
            </a:r>
          </a:p>
        </p:txBody>
      </p:sp>
    </p:spTree>
    <p:extLst>
      <p:ext uri="{BB962C8B-B14F-4D97-AF65-F5344CB8AC3E}">
        <p14:creationId xmlns:p14="http://schemas.microsoft.com/office/powerpoint/2010/main" val="302660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5FADD-921E-695F-29D8-D430061DE0A9}"/>
              </a:ext>
            </a:extLst>
          </p:cNvPr>
          <p:cNvSpPr txBox="1"/>
          <p:nvPr/>
        </p:nvSpPr>
        <p:spPr>
          <a:xfrm>
            <a:off x="940904" y="914400"/>
            <a:ext cx="4558748" cy="584775"/>
          </a:xfrm>
          <a:prstGeom prst="rect">
            <a:avLst/>
          </a:prstGeom>
          <a:noFill/>
        </p:spPr>
        <p:txBody>
          <a:bodyPr wrap="square" rtlCol="0">
            <a:spAutoFit/>
          </a:bodyPr>
          <a:lstStyle/>
          <a:p>
            <a:r>
              <a:rPr lang="en-US" sz="3200" dirty="0"/>
              <a:t>Download &amp; Install R</a:t>
            </a:r>
          </a:p>
        </p:txBody>
      </p:sp>
      <p:sp>
        <p:nvSpPr>
          <p:cNvPr id="3" name="TextBox 2">
            <a:extLst>
              <a:ext uri="{FF2B5EF4-FFF2-40B4-BE49-F238E27FC236}">
                <a16:creationId xmlns:a16="http://schemas.microsoft.com/office/drawing/2014/main" id="{7BED4571-5046-B7A4-239F-D2646461B85B}"/>
              </a:ext>
            </a:extLst>
          </p:cNvPr>
          <p:cNvSpPr txBox="1"/>
          <p:nvPr/>
        </p:nvSpPr>
        <p:spPr>
          <a:xfrm>
            <a:off x="1046922" y="1974574"/>
            <a:ext cx="9316278" cy="646331"/>
          </a:xfrm>
          <a:prstGeom prst="rect">
            <a:avLst/>
          </a:prstGeom>
          <a:noFill/>
        </p:spPr>
        <p:txBody>
          <a:bodyPr wrap="square" rtlCol="0">
            <a:spAutoFit/>
          </a:bodyPr>
          <a:lstStyle/>
          <a:p>
            <a:r>
              <a:rPr lang="en-US" dirty="0"/>
              <a:t>To download R, go to the official R website: Visit the Comprehensive R Archive Network (CRAN) website at  </a:t>
            </a:r>
            <a:r>
              <a:rPr lang="en-US" u="sng" dirty="0">
                <a:hlinkClick r:id="rId2"/>
              </a:rPr>
              <a:t>https://cran.r-project.org/</a:t>
            </a:r>
            <a:r>
              <a:rPr lang="en-US" u="sng" dirty="0"/>
              <a:t>.</a:t>
            </a:r>
          </a:p>
        </p:txBody>
      </p:sp>
      <p:sp>
        <p:nvSpPr>
          <p:cNvPr id="4" name="TextBox 3">
            <a:extLst>
              <a:ext uri="{FF2B5EF4-FFF2-40B4-BE49-F238E27FC236}">
                <a16:creationId xmlns:a16="http://schemas.microsoft.com/office/drawing/2014/main" id="{FEC6BA08-5396-412B-C2DE-7B86228BC4AB}"/>
              </a:ext>
            </a:extLst>
          </p:cNvPr>
          <p:cNvSpPr txBox="1"/>
          <p:nvPr/>
        </p:nvSpPr>
        <p:spPr>
          <a:xfrm>
            <a:off x="940904" y="3429000"/>
            <a:ext cx="5022574" cy="584775"/>
          </a:xfrm>
          <a:prstGeom prst="rect">
            <a:avLst/>
          </a:prstGeom>
          <a:noFill/>
        </p:spPr>
        <p:txBody>
          <a:bodyPr wrap="square" rtlCol="0">
            <a:spAutoFit/>
          </a:bodyPr>
          <a:lstStyle/>
          <a:p>
            <a:r>
              <a:rPr lang="en-US" sz="3200" dirty="0"/>
              <a:t>Download &amp; Install RStudio</a:t>
            </a:r>
          </a:p>
        </p:txBody>
      </p:sp>
      <p:sp>
        <p:nvSpPr>
          <p:cNvPr id="5" name="TextBox 4">
            <a:extLst>
              <a:ext uri="{FF2B5EF4-FFF2-40B4-BE49-F238E27FC236}">
                <a16:creationId xmlns:a16="http://schemas.microsoft.com/office/drawing/2014/main" id="{B6C8488F-F3BC-9750-1925-A85A95971837}"/>
              </a:ext>
            </a:extLst>
          </p:cNvPr>
          <p:cNvSpPr txBox="1"/>
          <p:nvPr/>
        </p:nvSpPr>
        <p:spPr>
          <a:xfrm>
            <a:off x="1046922" y="4550730"/>
            <a:ext cx="9488556" cy="1200329"/>
          </a:xfrm>
          <a:prstGeom prst="rect">
            <a:avLst/>
          </a:prstGeom>
          <a:noFill/>
        </p:spPr>
        <p:txBody>
          <a:bodyPr wrap="square" rtlCol="0">
            <a:spAutoFit/>
          </a:bodyPr>
          <a:lstStyle/>
          <a:p>
            <a:r>
              <a:rPr lang="en-US" dirty="0"/>
              <a:t>To Efficiently use R,  You are going to need an integrated development environment (IDE).</a:t>
            </a:r>
          </a:p>
          <a:p>
            <a:endParaRPr lang="en-US" dirty="0"/>
          </a:p>
          <a:p>
            <a:r>
              <a:rPr lang="en-US" dirty="0"/>
              <a:t>To download RStudio, go to the RStudio website: Visit the RStudio website at </a:t>
            </a:r>
            <a:r>
              <a:rPr lang="en-US" u="sng" dirty="0">
                <a:solidFill>
                  <a:srgbClr val="0070C0"/>
                </a:solidFill>
              </a:rPr>
              <a:t>https://posit.co /download/</a:t>
            </a:r>
            <a:r>
              <a:rPr lang="en-US" u="sng" dirty="0" err="1">
                <a:solidFill>
                  <a:srgbClr val="0070C0"/>
                </a:solidFill>
              </a:rPr>
              <a:t>rstudio</a:t>
            </a:r>
            <a:r>
              <a:rPr lang="en-US" u="sng" dirty="0">
                <a:solidFill>
                  <a:srgbClr val="0070C0"/>
                </a:solidFill>
              </a:rPr>
              <a:t>-desktop/</a:t>
            </a:r>
            <a:r>
              <a:rPr lang="en-US" u="sng" dirty="0"/>
              <a:t>.</a:t>
            </a:r>
          </a:p>
        </p:txBody>
      </p:sp>
    </p:spTree>
    <p:extLst>
      <p:ext uri="{BB962C8B-B14F-4D97-AF65-F5344CB8AC3E}">
        <p14:creationId xmlns:p14="http://schemas.microsoft.com/office/powerpoint/2010/main" val="58553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8076B8-5067-632B-C406-519C94A1CD7A}"/>
              </a:ext>
            </a:extLst>
          </p:cNvPr>
          <p:cNvSpPr txBox="1"/>
          <p:nvPr/>
        </p:nvSpPr>
        <p:spPr>
          <a:xfrm>
            <a:off x="1325217" y="543339"/>
            <a:ext cx="2941983" cy="584775"/>
          </a:xfrm>
          <a:prstGeom prst="rect">
            <a:avLst/>
          </a:prstGeom>
          <a:noFill/>
        </p:spPr>
        <p:txBody>
          <a:bodyPr wrap="square" rtlCol="0">
            <a:spAutoFit/>
          </a:bodyPr>
          <a:lstStyle/>
          <a:p>
            <a:r>
              <a:rPr lang="en-US" sz="3200" dirty="0"/>
              <a:t>Hello World!!</a:t>
            </a:r>
          </a:p>
        </p:txBody>
      </p:sp>
      <p:sp>
        <p:nvSpPr>
          <p:cNvPr id="3" name="TextBox 2">
            <a:extLst>
              <a:ext uri="{FF2B5EF4-FFF2-40B4-BE49-F238E27FC236}">
                <a16:creationId xmlns:a16="http://schemas.microsoft.com/office/drawing/2014/main" id="{434A16EB-0BBB-E0A7-9DE0-97035388B0AC}"/>
              </a:ext>
            </a:extLst>
          </p:cNvPr>
          <p:cNvSpPr txBox="1"/>
          <p:nvPr/>
        </p:nvSpPr>
        <p:spPr>
          <a:xfrm>
            <a:off x="1325217" y="1431234"/>
            <a:ext cx="9104244" cy="646331"/>
          </a:xfrm>
          <a:prstGeom prst="rect">
            <a:avLst/>
          </a:prstGeom>
          <a:noFill/>
        </p:spPr>
        <p:txBody>
          <a:bodyPr wrap="square" rtlCol="0">
            <a:spAutoFit/>
          </a:bodyPr>
          <a:lstStyle/>
          <a:p>
            <a:r>
              <a:rPr lang="en-US" b="0" i="0" dirty="0">
                <a:solidFill>
                  <a:schemeClr val="tx1">
                    <a:lumMod val="95000"/>
                    <a:lumOff val="5000"/>
                  </a:schemeClr>
                </a:solidFill>
                <a:effectLst/>
                <a:latin typeface="Söhne"/>
              </a:rPr>
              <a:t>In R, when you type an expression or a value directly into the console, it will automatically be printed.</a:t>
            </a:r>
            <a:endParaRPr lang="en-US" dirty="0">
              <a:solidFill>
                <a:schemeClr val="tx1">
                  <a:lumMod val="95000"/>
                  <a:lumOff val="5000"/>
                </a:schemeClr>
              </a:solidFill>
            </a:endParaRPr>
          </a:p>
        </p:txBody>
      </p:sp>
      <p:pic>
        <p:nvPicPr>
          <p:cNvPr id="5" name="Picture 4">
            <a:extLst>
              <a:ext uri="{FF2B5EF4-FFF2-40B4-BE49-F238E27FC236}">
                <a16:creationId xmlns:a16="http://schemas.microsoft.com/office/drawing/2014/main" id="{D74D725D-9691-E497-7FB4-175B87144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37182"/>
            <a:ext cx="9594573" cy="2143253"/>
          </a:xfrm>
          <a:prstGeom prst="rect">
            <a:avLst/>
          </a:prstGeom>
        </p:spPr>
      </p:pic>
    </p:spTree>
    <p:extLst>
      <p:ext uri="{BB962C8B-B14F-4D97-AF65-F5344CB8AC3E}">
        <p14:creationId xmlns:p14="http://schemas.microsoft.com/office/powerpoint/2010/main" val="91371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4C34A-6B26-984C-08BF-1192670AD24A}"/>
              </a:ext>
            </a:extLst>
          </p:cNvPr>
          <p:cNvSpPr txBox="1"/>
          <p:nvPr/>
        </p:nvSpPr>
        <p:spPr>
          <a:xfrm>
            <a:off x="2968487" y="2253733"/>
            <a:ext cx="6559826" cy="830997"/>
          </a:xfrm>
          <a:prstGeom prst="rect">
            <a:avLst/>
          </a:prstGeom>
          <a:noFill/>
        </p:spPr>
        <p:txBody>
          <a:bodyPr wrap="square">
            <a:spAutoFit/>
          </a:bodyPr>
          <a:lstStyle/>
          <a:p>
            <a:pPr algn="ctr"/>
            <a:r>
              <a:rPr lang="en-US" sz="4800" dirty="0"/>
              <a:t>Arithmetic Operation in R</a:t>
            </a:r>
          </a:p>
        </p:txBody>
      </p:sp>
      <p:sp>
        <p:nvSpPr>
          <p:cNvPr id="5" name="TextBox 4">
            <a:extLst>
              <a:ext uri="{FF2B5EF4-FFF2-40B4-BE49-F238E27FC236}">
                <a16:creationId xmlns:a16="http://schemas.microsoft.com/office/drawing/2014/main" id="{AFD36BDD-ED90-6A77-4A9A-B38889E4C84F}"/>
              </a:ext>
            </a:extLst>
          </p:cNvPr>
          <p:cNvSpPr txBox="1"/>
          <p:nvPr/>
        </p:nvSpPr>
        <p:spPr>
          <a:xfrm>
            <a:off x="1563757" y="3429000"/>
            <a:ext cx="9554817" cy="1477328"/>
          </a:xfrm>
          <a:prstGeom prst="rect">
            <a:avLst/>
          </a:prstGeom>
          <a:noFill/>
        </p:spPr>
        <p:txBody>
          <a:bodyPr wrap="square">
            <a:spAutoFit/>
          </a:bodyPr>
          <a:lstStyle/>
          <a:p>
            <a:r>
              <a:rPr lang="en-US" dirty="0"/>
              <a:t>R offers various arithmetic capabilities, including basic arithmetic operations</a:t>
            </a:r>
          </a:p>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p:txBody>
      </p:sp>
    </p:spTree>
    <p:extLst>
      <p:ext uri="{BB962C8B-B14F-4D97-AF65-F5344CB8AC3E}">
        <p14:creationId xmlns:p14="http://schemas.microsoft.com/office/powerpoint/2010/main" val="360161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7301891-0F3D-719E-3026-DF7B0A2F2599}"/>
              </a:ext>
            </a:extLst>
          </p:cNvPr>
          <p:cNvSpPr txBox="1"/>
          <p:nvPr/>
        </p:nvSpPr>
        <p:spPr>
          <a:xfrm>
            <a:off x="1013787" y="3661331"/>
            <a:ext cx="9621079" cy="923330"/>
          </a:xfrm>
          <a:prstGeom prst="rect">
            <a:avLst/>
          </a:prstGeom>
          <a:noFill/>
        </p:spPr>
        <p:txBody>
          <a:bodyPr wrap="square">
            <a:spAutoFit/>
          </a:bodyPr>
          <a:lstStyle/>
          <a:p>
            <a:r>
              <a:rPr lang="en-US" b="1" dirty="0"/>
              <a:t>Subtraction </a:t>
            </a:r>
            <a:r>
              <a:rPr lang="en-US" dirty="0"/>
              <a:t>Subtraction is the arithmetic operation used to find the difference between two numbers. It represents the process of taking away one quantity from another. The subtraction operator in R is denoted by the minus sign (</a:t>
            </a:r>
            <a:r>
              <a:rPr lang="en-US" b="1" dirty="0"/>
              <a:t> - </a:t>
            </a:r>
            <a:r>
              <a:rPr lang="en-US" dirty="0"/>
              <a:t>).</a:t>
            </a:r>
          </a:p>
        </p:txBody>
      </p:sp>
      <p:sp>
        <p:nvSpPr>
          <p:cNvPr id="17" name="TextBox 16">
            <a:extLst>
              <a:ext uri="{FF2B5EF4-FFF2-40B4-BE49-F238E27FC236}">
                <a16:creationId xmlns:a16="http://schemas.microsoft.com/office/drawing/2014/main" id="{E47DFBE0-16E1-9880-CAB4-32849F02DA2E}"/>
              </a:ext>
            </a:extLst>
          </p:cNvPr>
          <p:cNvSpPr txBox="1"/>
          <p:nvPr/>
        </p:nvSpPr>
        <p:spPr>
          <a:xfrm>
            <a:off x="868013" y="818069"/>
            <a:ext cx="9766854" cy="646331"/>
          </a:xfrm>
          <a:prstGeom prst="rect">
            <a:avLst/>
          </a:prstGeom>
          <a:noFill/>
        </p:spPr>
        <p:txBody>
          <a:bodyPr wrap="square">
            <a:spAutoFit/>
          </a:bodyPr>
          <a:lstStyle/>
          <a:p>
            <a:r>
              <a:rPr lang="en-US" b="1" dirty="0"/>
              <a:t>Addition: </a:t>
            </a:r>
            <a:r>
              <a:rPr lang="en-US" dirty="0"/>
              <a:t>Addition is the arithmetic operation used to combine two or more numbers to find their sum. The addition operator in R is denoted by the plus sign (</a:t>
            </a:r>
            <a:r>
              <a:rPr lang="en-US" b="1" dirty="0"/>
              <a:t> + </a:t>
            </a:r>
            <a:r>
              <a:rPr lang="en-US" dirty="0"/>
              <a:t>).</a:t>
            </a:r>
          </a:p>
        </p:txBody>
      </p:sp>
      <p:pic>
        <p:nvPicPr>
          <p:cNvPr id="19" name="Picture 18">
            <a:extLst>
              <a:ext uri="{FF2B5EF4-FFF2-40B4-BE49-F238E27FC236}">
                <a16:creationId xmlns:a16="http://schemas.microsoft.com/office/drawing/2014/main" id="{BD6C4825-010A-A50E-9560-4DFB7E4F0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88" y="1903786"/>
            <a:ext cx="9621079" cy="1292884"/>
          </a:xfrm>
          <a:prstGeom prst="rect">
            <a:avLst/>
          </a:prstGeom>
        </p:spPr>
      </p:pic>
      <p:pic>
        <p:nvPicPr>
          <p:cNvPr id="21" name="Picture 20">
            <a:extLst>
              <a:ext uri="{FF2B5EF4-FFF2-40B4-BE49-F238E27FC236}">
                <a16:creationId xmlns:a16="http://schemas.microsoft.com/office/drawing/2014/main" id="{F79ED442-619F-95D4-0F57-20709A8E1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86" y="4954214"/>
            <a:ext cx="9621079" cy="1292884"/>
          </a:xfrm>
          <a:prstGeom prst="rect">
            <a:avLst/>
          </a:prstGeom>
        </p:spPr>
      </p:pic>
    </p:spTree>
    <p:extLst>
      <p:ext uri="{BB962C8B-B14F-4D97-AF65-F5344CB8AC3E}">
        <p14:creationId xmlns:p14="http://schemas.microsoft.com/office/powerpoint/2010/main" val="426146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B741E5-2DFD-A866-0D6A-2573210B8DE0}"/>
              </a:ext>
            </a:extLst>
          </p:cNvPr>
          <p:cNvSpPr txBox="1"/>
          <p:nvPr/>
        </p:nvSpPr>
        <p:spPr>
          <a:xfrm>
            <a:off x="940903" y="727862"/>
            <a:ext cx="10416209" cy="646331"/>
          </a:xfrm>
          <a:prstGeom prst="rect">
            <a:avLst/>
          </a:prstGeom>
          <a:noFill/>
        </p:spPr>
        <p:txBody>
          <a:bodyPr wrap="square">
            <a:spAutoFit/>
          </a:bodyPr>
          <a:lstStyle/>
          <a:p>
            <a:r>
              <a:rPr lang="en-US" b="1" dirty="0"/>
              <a:t>Multiplication: </a:t>
            </a:r>
            <a:r>
              <a:rPr lang="en-US" dirty="0"/>
              <a:t>Multiplication is the arithmetic operation used to find the product of two or more numbers. It represents the process of repeated addition. The multiplication operator in R is denoted by the asterisk (</a:t>
            </a:r>
            <a:r>
              <a:rPr lang="en-US" b="1" dirty="0"/>
              <a:t> * </a:t>
            </a:r>
            <a:r>
              <a:rPr lang="en-US" dirty="0"/>
              <a:t>)</a:t>
            </a:r>
          </a:p>
        </p:txBody>
      </p:sp>
      <p:sp>
        <p:nvSpPr>
          <p:cNvPr id="9" name="TextBox 8">
            <a:extLst>
              <a:ext uri="{FF2B5EF4-FFF2-40B4-BE49-F238E27FC236}">
                <a16:creationId xmlns:a16="http://schemas.microsoft.com/office/drawing/2014/main" id="{9B77BFF6-43E0-DB74-BFFF-C7F0B50A733C}"/>
              </a:ext>
            </a:extLst>
          </p:cNvPr>
          <p:cNvSpPr txBox="1"/>
          <p:nvPr/>
        </p:nvSpPr>
        <p:spPr>
          <a:xfrm>
            <a:off x="940902" y="3429000"/>
            <a:ext cx="10416208" cy="923330"/>
          </a:xfrm>
          <a:prstGeom prst="rect">
            <a:avLst/>
          </a:prstGeom>
          <a:noFill/>
        </p:spPr>
        <p:txBody>
          <a:bodyPr wrap="square">
            <a:spAutoFit/>
          </a:bodyPr>
          <a:lstStyle/>
          <a:p>
            <a:r>
              <a:rPr lang="en-US" b="1" dirty="0"/>
              <a:t>Division: </a:t>
            </a:r>
            <a:r>
              <a:rPr lang="en-US" dirty="0"/>
              <a:t>Division is the arithmetic operation used to distribute a quantity into equal parts or to find the quotient when one number is divided by another. The division operator in R is denoted by the forward slash    (</a:t>
            </a:r>
            <a:r>
              <a:rPr lang="en-US" b="1" dirty="0"/>
              <a:t> / </a:t>
            </a:r>
            <a:r>
              <a:rPr lang="en-US" dirty="0"/>
              <a:t>).</a:t>
            </a:r>
          </a:p>
        </p:txBody>
      </p:sp>
      <p:pic>
        <p:nvPicPr>
          <p:cNvPr id="11" name="Picture 10">
            <a:extLst>
              <a:ext uri="{FF2B5EF4-FFF2-40B4-BE49-F238E27FC236}">
                <a16:creationId xmlns:a16="http://schemas.microsoft.com/office/drawing/2014/main" id="{F109B7DA-A6C1-E45C-16A1-6E5A97384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02" y="1696839"/>
            <a:ext cx="10416209" cy="1200328"/>
          </a:xfrm>
          <a:prstGeom prst="rect">
            <a:avLst/>
          </a:prstGeom>
        </p:spPr>
      </p:pic>
      <p:pic>
        <p:nvPicPr>
          <p:cNvPr id="13" name="Picture 12">
            <a:extLst>
              <a:ext uri="{FF2B5EF4-FFF2-40B4-BE49-F238E27FC236}">
                <a16:creationId xmlns:a16="http://schemas.microsoft.com/office/drawing/2014/main" id="{C5551679-B43C-6441-0E35-C9A518BC8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02" y="4362269"/>
            <a:ext cx="10416208" cy="1362670"/>
          </a:xfrm>
          <a:prstGeom prst="rect">
            <a:avLst/>
          </a:prstGeom>
        </p:spPr>
      </p:pic>
    </p:spTree>
    <p:extLst>
      <p:ext uri="{BB962C8B-B14F-4D97-AF65-F5344CB8AC3E}">
        <p14:creationId xmlns:p14="http://schemas.microsoft.com/office/powerpoint/2010/main" val="237387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34208-E9D0-5311-173E-40FF56B3E53C}"/>
              </a:ext>
            </a:extLst>
          </p:cNvPr>
          <p:cNvSpPr txBox="1"/>
          <p:nvPr/>
        </p:nvSpPr>
        <p:spPr>
          <a:xfrm>
            <a:off x="2928730" y="1590261"/>
            <a:ext cx="5671931" cy="923330"/>
          </a:xfrm>
          <a:prstGeom prst="rect">
            <a:avLst/>
          </a:prstGeom>
          <a:noFill/>
        </p:spPr>
        <p:txBody>
          <a:bodyPr wrap="square" rtlCol="0">
            <a:spAutoFit/>
          </a:bodyPr>
          <a:lstStyle/>
          <a:p>
            <a:pPr algn="ctr"/>
            <a:r>
              <a:rPr lang="en-US" sz="5400" dirty="0"/>
              <a:t>DATA</a:t>
            </a:r>
            <a:r>
              <a:rPr lang="en-US" sz="4800" dirty="0"/>
              <a:t> </a:t>
            </a:r>
            <a:r>
              <a:rPr lang="en-US" sz="5400" dirty="0"/>
              <a:t>TYPES</a:t>
            </a:r>
          </a:p>
        </p:txBody>
      </p:sp>
      <p:sp>
        <p:nvSpPr>
          <p:cNvPr id="4" name="TextBox 3">
            <a:extLst>
              <a:ext uri="{FF2B5EF4-FFF2-40B4-BE49-F238E27FC236}">
                <a16:creationId xmlns:a16="http://schemas.microsoft.com/office/drawing/2014/main" id="{B06B546B-129D-F5A7-B1DD-A3CC99520B1F}"/>
              </a:ext>
            </a:extLst>
          </p:cNvPr>
          <p:cNvSpPr txBox="1"/>
          <p:nvPr/>
        </p:nvSpPr>
        <p:spPr>
          <a:xfrm>
            <a:off x="987287" y="2703302"/>
            <a:ext cx="10217426" cy="2862322"/>
          </a:xfrm>
          <a:prstGeom prst="rect">
            <a:avLst/>
          </a:prstGeom>
          <a:noFill/>
        </p:spPr>
        <p:txBody>
          <a:bodyPr wrap="square">
            <a:spAutoFit/>
          </a:bodyPr>
          <a:lstStyle/>
          <a:p>
            <a:r>
              <a:rPr lang="en-US" dirty="0"/>
              <a:t>In R, there are several data types that are used to represent different kinds of data. Understanding these data types is crucial for data analysis, as they determine how the data is stored, processed, and manipulated. Here are the main data types in R</a:t>
            </a:r>
          </a:p>
          <a:p>
            <a:endParaRPr lang="en-US" dirty="0"/>
          </a:p>
          <a:p>
            <a:pPr marL="285750" indent="-285750">
              <a:buFont typeface="Arial" panose="020B0604020202020204" pitchFamily="34" charset="0"/>
              <a:buChar char="•"/>
            </a:pPr>
            <a:r>
              <a:rPr lang="en-US" dirty="0"/>
              <a:t>Numeric </a:t>
            </a:r>
          </a:p>
          <a:p>
            <a:pPr marL="285750" indent="-285750">
              <a:buFont typeface="Arial" panose="020B0604020202020204" pitchFamily="34" charset="0"/>
              <a:buChar char="•"/>
            </a:pPr>
            <a:r>
              <a:rPr lang="en-US" dirty="0"/>
              <a:t>Character</a:t>
            </a:r>
          </a:p>
          <a:p>
            <a:pPr marL="285750" indent="-285750">
              <a:buFont typeface="Arial" panose="020B0604020202020204" pitchFamily="34" charset="0"/>
              <a:buChar char="•"/>
            </a:pPr>
            <a:r>
              <a:rPr lang="en-US" dirty="0"/>
              <a:t>Logical</a:t>
            </a:r>
          </a:p>
          <a:p>
            <a:pPr marL="285750" indent="-285750">
              <a:buFont typeface="Arial" panose="020B0604020202020204" pitchFamily="34" charset="0"/>
              <a:buChar char="•"/>
            </a:pPr>
            <a:r>
              <a:rPr lang="en-US" dirty="0"/>
              <a:t>Date</a:t>
            </a:r>
          </a:p>
          <a:p>
            <a:pPr marL="285750" indent="-285750">
              <a:buFont typeface="Arial" panose="020B0604020202020204" pitchFamily="34" charset="0"/>
              <a:buChar char="•"/>
            </a:pPr>
            <a:r>
              <a:rPr lang="en-US" dirty="0"/>
              <a:t>Factor</a:t>
            </a:r>
          </a:p>
          <a:p>
            <a:pPr marL="285750" indent="-285750">
              <a:buFont typeface="Arial" panose="020B0604020202020204" pitchFamily="34" charset="0"/>
              <a:buChar char="•"/>
            </a:pPr>
            <a:r>
              <a:rPr lang="en-US" dirty="0"/>
              <a:t>Complex</a:t>
            </a:r>
          </a:p>
        </p:txBody>
      </p:sp>
    </p:spTree>
    <p:extLst>
      <p:ext uri="{BB962C8B-B14F-4D97-AF65-F5344CB8AC3E}">
        <p14:creationId xmlns:p14="http://schemas.microsoft.com/office/powerpoint/2010/main" val="11106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A9F642-CD43-742B-E921-F5BC5D7A1A58}"/>
              </a:ext>
            </a:extLst>
          </p:cNvPr>
          <p:cNvSpPr txBox="1"/>
          <p:nvPr/>
        </p:nvSpPr>
        <p:spPr>
          <a:xfrm>
            <a:off x="1060173" y="729734"/>
            <a:ext cx="6096000" cy="584775"/>
          </a:xfrm>
          <a:prstGeom prst="rect">
            <a:avLst/>
          </a:prstGeom>
          <a:noFill/>
        </p:spPr>
        <p:txBody>
          <a:bodyPr wrap="square">
            <a:spAutoFit/>
          </a:bodyPr>
          <a:lstStyle/>
          <a:p>
            <a:r>
              <a:rPr lang="en-US" sz="3200" dirty="0"/>
              <a:t>Numeric Data Type</a:t>
            </a:r>
          </a:p>
        </p:txBody>
      </p:sp>
      <p:pic>
        <p:nvPicPr>
          <p:cNvPr id="5" name="Picture 4">
            <a:extLst>
              <a:ext uri="{FF2B5EF4-FFF2-40B4-BE49-F238E27FC236}">
                <a16:creationId xmlns:a16="http://schemas.microsoft.com/office/drawing/2014/main" id="{D3881079-2AB6-7DFC-87B0-28FE3304F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3" y="1842052"/>
            <a:ext cx="9647584" cy="4286214"/>
          </a:xfrm>
          <a:prstGeom prst="rect">
            <a:avLst/>
          </a:prstGeom>
        </p:spPr>
      </p:pic>
      <p:sp>
        <p:nvSpPr>
          <p:cNvPr id="7" name="TextBox 6">
            <a:extLst>
              <a:ext uri="{FF2B5EF4-FFF2-40B4-BE49-F238E27FC236}">
                <a16:creationId xmlns:a16="http://schemas.microsoft.com/office/drawing/2014/main" id="{5C1BE98C-83A9-4330-4B67-711D76943127}"/>
              </a:ext>
            </a:extLst>
          </p:cNvPr>
          <p:cNvSpPr txBox="1"/>
          <p:nvPr/>
        </p:nvSpPr>
        <p:spPr>
          <a:xfrm>
            <a:off x="1060173" y="1314509"/>
            <a:ext cx="6096000" cy="369332"/>
          </a:xfrm>
          <a:prstGeom prst="rect">
            <a:avLst/>
          </a:prstGeom>
          <a:noFill/>
        </p:spPr>
        <p:txBody>
          <a:bodyPr wrap="square">
            <a:spAutoFit/>
          </a:bodyPr>
          <a:lstStyle/>
          <a:p>
            <a:r>
              <a:rPr lang="en-US" dirty="0"/>
              <a:t>This data type is used to represent real or decimal numbers</a:t>
            </a:r>
          </a:p>
        </p:txBody>
      </p:sp>
    </p:spTree>
    <p:extLst>
      <p:ext uri="{BB962C8B-B14F-4D97-AF65-F5344CB8AC3E}">
        <p14:creationId xmlns:p14="http://schemas.microsoft.com/office/powerpoint/2010/main" val="246142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601</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DATA ANALYTICS WITH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 WITH R</dc:title>
  <dc:creator>Ayomide</dc:creator>
  <cp:lastModifiedBy>Ayomide</cp:lastModifiedBy>
  <cp:revision>17</cp:revision>
  <dcterms:created xsi:type="dcterms:W3CDTF">2023-07-27T12:50:28Z</dcterms:created>
  <dcterms:modified xsi:type="dcterms:W3CDTF">2023-08-18T04:39:07Z</dcterms:modified>
</cp:coreProperties>
</file>