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26788-E624-421C-9E42-4EB3E8F70D6E}"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71ADE-2429-4AB2-9D70-21831A6719B6}" type="slidenum">
              <a:rPr lang="en-US" smtClean="0"/>
              <a:t>‹#›</a:t>
            </a:fld>
            <a:endParaRPr lang="en-US"/>
          </a:p>
        </p:txBody>
      </p:sp>
    </p:spTree>
    <p:extLst>
      <p:ext uri="{BB962C8B-B14F-4D97-AF65-F5344CB8AC3E}">
        <p14:creationId xmlns:p14="http://schemas.microsoft.com/office/powerpoint/2010/main" val="87411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7B25-7E15-2FD7-CF78-2B722F611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7C9E3-06B8-5327-C3D7-F270614FF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2106B-4330-AF38-4FD3-25EF63323E63}"/>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BCC0C60C-6017-AABC-6EAA-A4A8552B2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F7FCB-EEC1-2239-9211-2E5E981795E5}"/>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356032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51E6-CF21-7E98-65CC-56DCAAA485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C966C1-BC52-60C3-F38E-90C23F75A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6EEDA-8EDE-0384-C581-4E2DDAE11F64}"/>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DA4318DE-BA73-6848-C4AE-4EC6FEC1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D79D8-3338-DF41-ECDB-F28E7903E092}"/>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124954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8D2B2-C4AC-0934-CDD9-0E7180EE3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3CE0EC-67E8-66BC-28B8-473EC8FA26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D92E8-93C5-67E7-0DC1-8EA5C33580E4}"/>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34DEDD61-ABA0-D756-EF80-5EF7EE8B3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E2361-E8FF-C64B-46E4-17D4A7046DAC}"/>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385320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43C1-03A4-763D-72EB-DBAB73C10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01ADA-2573-E90D-14E0-81C272204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42F64-D6C4-0E65-1A8B-C1FD4C54E323}"/>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2A9B55EE-F1A9-7CBE-365D-2E07603FD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0CB0-3B9A-6991-DBC6-8D500A424EBB}"/>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146136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CEEE-A309-0A78-8E89-31A7E7DB7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3D0E3-1E27-8C1A-737C-83014B999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51AB2-EE19-6370-847D-029F1BE2F559}"/>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853E5E5E-42F9-0351-144F-5E362ED43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9383-E336-0180-D592-8629E8292AD9}"/>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424761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7CD3-B8C7-996D-749E-0F8A50346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BA9DB-201C-8595-5A89-3B89210D6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AEF91-54F3-6327-8AD2-A3E9804D5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78B821-3D8A-7955-84AA-CE4836CAB445}"/>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6" name="Footer Placeholder 5">
            <a:extLst>
              <a:ext uri="{FF2B5EF4-FFF2-40B4-BE49-F238E27FC236}">
                <a16:creationId xmlns:a16="http://schemas.microsoft.com/office/drawing/2014/main" id="{B6FC8A60-0159-57FD-CED3-7B93A702A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C0C7-2032-28A2-E8DC-01673ACB79C0}"/>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89224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F532-8520-C1F3-3301-F366BE367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954D47-7E34-48F9-C5E1-BD50A0251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E33CAF-B6B5-B5D5-AE99-2A1A1FEB8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1DA3F7-3919-547C-C538-3D99689CE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2A343-5223-34E2-8ED6-5BAE191B4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0DDED-6946-4007-F631-89F1C48FFDAB}"/>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8" name="Footer Placeholder 7">
            <a:extLst>
              <a:ext uri="{FF2B5EF4-FFF2-40B4-BE49-F238E27FC236}">
                <a16:creationId xmlns:a16="http://schemas.microsoft.com/office/drawing/2014/main" id="{B1C6F1AF-357A-0F62-7A83-E5A11BC44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112134-5AEE-5B37-9752-0B3DC1FABA2C}"/>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417893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07A-7CAF-8DC1-DF71-C999D8D19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C9A24A-E987-6CDD-877B-93B428262469}"/>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4" name="Footer Placeholder 3">
            <a:extLst>
              <a:ext uri="{FF2B5EF4-FFF2-40B4-BE49-F238E27FC236}">
                <a16:creationId xmlns:a16="http://schemas.microsoft.com/office/drawing/2014/main" id="{8048619E-80B6-A9B3-690C-B90B2DB46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15A80-0038-E268-4184-414B55E11086}"/>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278942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38298-56D6-EFED-DEAA-4830C75A8513}"/>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3" name="Footer Placeholder 2">
            <a:extLst>
              <a:ext uri="{FF2B5EF4-FFF2-40B4-BE49-F238E27FC236}">
                <a16:creationId xmlns:a16="http://schemas.microsoft.com/office/drawing/2014/main" id="{07E9F72C-AE51-7968-AAF2-5A0E40E48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0741A6-6025-9537-C5E1-C640744AF48A}"/>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284735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EF98-10B2-B23F-E9A6-D7CC96437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174CF2-BC3C-D894-127C-0B63F11DD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7EF9F-8796-364D-5FE0-52592462B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6ED27-B1EA-75A7-70B1-DBBC18C581FA}"/>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6" name="Footer Placeholder 5">
            <a:extLst>
              <a:ext uri="{FF2B5EF4-FFF2-40B4-BE49-F238E27FC236}">
                <a16:creationId xmlns:a16="http://schemas.microsoft.com/office/drawing/2014/main" id="{98E5FDF3-0FBF-7E24-4B1F-D3BBD32F7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14669-B97D-E657-790F-B6608E3CA1AA}"/>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7070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570B-688B-5BFF-F9BC-A3265B252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FACAC7-7B58-60ED-9EA9-8358C3427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D0CCC-E36D-0E4D-F31D-D73AD3F13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6BD0E-F29F-3993-A271-4E3BB5174106}"/>
              </a:ext>
            </a:extLst>
          </p:cNvPr>
          <p:cNvSpPr>
            <a:spLocks noGrp="1"/>
          </p:cNvSpPr>
          <p:nvPr>
            <p:ph type="dt" sz="half" idx="10"/>
          </p:nvPr>
        </p:nvSpPr>
        <p:spPr/>
        <p:txBody>
          <a:bodyPr/>
          <a:lstStyle/>
          <a:p>
            <a:fld id="{69621AE3-B731-4026-B266-37D4FF627B4D}" type="datetimeFigureOut">
              <a:rPr lang="en-US" smtClean="0"/>
              <a:t>8/17/2023</a:t>
            </a:fld>
            <a:endParaRPr lang="en-US"/>
          </a:p>
        </p:txBody>
      </p:sp>
      <p:sp>
        <p:nvSpPr>
          <p:cNvPr id="6" name="Footer Placeholder 5">
            <a:extLst>
              <a:ext uri="{FF2B5EF4-FFF2-40B4-BE49-F238E27FC236}">
                <a16:creationId xmlns:a16="http://schemas.microsoft.com/office/drawing/2014/main" id="{35AFB8E7-0577-ECE6-96FA-C48129726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F079A-4DB8-41E7-321F-B9BC815B5D41}"/>
              </a:ext>
            </a:extLst>
          </p:cNvPr>
          <p:cNvSpPr>
            <a:spLocks noGrp="1"/>
          </p:cNvSpPr>
          <p:nvPr>
            <p:ph type="sldNum" sz="quarter" idx="12"/>
          </p:nvPr>
        </p:nvSpPr>
        <p:spPr/>
        <p:txBody>
          <a:bodyPr/>
          <a:lstStyle/>
          <a:p>
            <a:fld id="{842F46C3-5FC8-42E7-BFF1-732B5AA6B988}" type="slidenum">
              <a:rPr lang="en-US" smtClean="0"/>
              <a:t>‹#›</a:t>
            </a:fld>
            <a:endParaRPr lang="en-US"/>
          </a:p>
        </p:txBody>
      </p:sp>
    </p:spTree>
    <p:extLst>
      <p:ext uri="{BB962C8B-B14F-4D97-AF65-F5344CB8AC3E}">
        <p14:creationId xmlns:p14="http://schemas.microsoft.com/office/powerpoint/2010/main" val="327765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3BDE7-0A7C-77B3-36C0-3D864B48C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BF6A0-63DA-285E-605F-776179F17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CB4D-88A0-44A0-A9EF-CAF29D2F2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21AE3-B731-4026-B266-37D4FF627B4D}" type="datetimeFigureOut">
              <a:rPr lang="en-US" smtClean="0"/>
              <a:t>8/17/2023</a:t>
            </a:fld>
            <a:endParaRPr lang="en-US"/>
          </a:p>
        </p:txBody>
      </p:sp>
      <p:sp>
        <p:nvSpPr>
          <p:cNvPr id="5" name="Footer Placeholder 4">
            <a:extLst>
              <a:ext uri="{FF2B5EF4-FFF2-40B4-BE49-F238E27FC236}">
                <a16:creationId xmlns:a16="http://schemas.microsoft.com/office/drawing/2014/main" id="{15E4884F-F010-9148-5E3F-DFE6A8EAD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8F8571-FC92-B6AE-5557-90FFEB7BC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F46C3-5FC8-42E7-BFF1-732B5AA6B988}" type="slidenum">
              <a:rPr lang="en-US" smtClean="0"/>
              <a:t>‹#›</a:t>
            </a:fld>
            <a:endParaRPr lang="en-US"/>
          </a:p>
        </p:txBody>
      </p:sp>
    </p:spTree>
    <p:extLst>
      <p:ext uri="{BB962C8B-B14F-4D97-AF65-F5344CB8AC3E}">
        <p14:creationId xmlns:p14="http://schemas.microsoft.com/office/powerpoint/2010/main" val="312603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F171-9568-F137-B379-01D9654B7ADB}"/>
              </a:ext>
            </a:extLst>
          </p:cNvPr>
          <p:cNvSpPr>
            <a:spLocks noGrp="1"/>
          </p:cNvSpPr>
          <p:nvPr>
            <p:ph type="ctrTitle"/>
          </p:nvPr>
        </p:nvSpPr>
        <p:spPr>
          <a:xfrm>
            <a:off x="463826" y="2345635"/>
            <a:ext cx="5367131" cy="859527"/>
          </a:xfrm>
        </p:spPr>
        <p:txBody>
          <a:bodyPr>
            <a:normAutofit/>
          </a:bodyPr>
          <a:lstStyle/>
          <a:p>
            <a:pPr algn="l"/>
            <a:r>
              <a:rPr lang="en-US" sz="5400" u="sng" dirty="0"/>
              <a:t>Data Exploration</a:t>
            </a:r>
          </a:p>
        </p:txBody>
      </p:sp>
      <p:sp>
        <p:nvSpPr>
          <p:cNvPr id="3" name="Subtitle 2">
            <a:extLst>
              <a:ext uri="{FF2B5EF4-FFF2-40B4-BE49-F238E27FC236}">
                <a16:creationId xmlns:a16="http://schemas.microsoft.com/office/drawing/2014/main" id="{8FCA811D-2EE2-8D7F-B67D-E78E750F72BF}"/>
              </a:ext>
            </a:extLst>
          </p:cNvPr>
          <p:cNvSpPr>
            <a:spLocks noGrp="1"/>
          </p:cNvSpPr>
          <p:nvPr>
            <p:ph type="subTitle" idx="1"/>
          </p:nvPr>
        </p:nvSpPr>
        <p:spPr>
          <a:xfrm>
            <a:off x="463826" y="3429000"/>
            <a:ext cx="4253947" cy="413371"/>
          </a:xfrm>
        </p:spPr>
        <p:txBody>
          <a:bodyPr>
            <a:normAutofit lnSpcReduction="10000"/>
          </a:bodyPr>
          <a:lstStyle/>
          <a:p>
            <a:pPr algn="l"/>
            <a:r>
              <a:rPr lang="en-US" dirty="0"/>
              <a:t>Using the dplyr package</a:t>
            </a:r>
          </a:p>
        </p:txBody>
      </p:sp>
    </p:spTree>
    <p:extLst>
      <p:ext uri="{BB962C8B-B14F-4D97-AF65-F5344CB8AC3E}">
        <p14:creationId xmlns:p14="http://schemas.microsoft.com/office/powerpoint/2010/main" val="264121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CDA29-0AD8-711E-24A9-C3DCB9C38573}"/>
              </a:ext>
            </a:extLst>
          </p:cNvPr>
          <p:cNvSpPr txBox="1"/>
          <p:nvPr/>
        </p:nvSpPr>
        <p:spPr>
          <a:xfrm>
            <a:off x="755374" y="232352"/>
            <a:ext cx="1457130" cy="523220"/>
          </a:xfrm>
          <a:prstGeom prst="rect">
            <a:avLst/>
          </a:prstGeom>
          <a:noFill/>
        </p:spPr>
        <p:txBody>
          <a:bodyPr wrap="none" rtlCol="0">
            <a:spAutoFit/>
          </a:bodyPr>
          <a:lstStyle/>
          <a:p>
            <a:r>
              <a:rPr lang="en-US" sz="2800" dirty="0"/>
              <a:t>mutate()</a:t>
            </a:r>
          </a:p>
        </p:txBody>
      </p:sp>
      <p:sp>
        <p:nvSpPr>
          <p:cNvPr id="3" name="TextBox 2">
            <a:extLst>
              <a:ext uri="{FF2B5EF4-FFF2-40B4-BE49-F238E27FC236}">
                <a16:creationId xmlns:a16="http://schemas.microsoft.com/office/drawing/2014/main" id="{26AE60A7-B87D-57A8-F419-B219B614D676}"/>
              </a:ext>
            </a:extLst>
          </p:cNvPr>
          <p:cNvSpPr txBox="1"/>
          <p:nvPr/>
        </p:nvSpPr>
        <p:spPr>
          <a:xfrm>
            <a:off x="755374" y="755572"/>
            <a:ext cx="10654154" cy="923330"/>
          </a:xfrm>
          <a:prstGeom prst="rect">
            <a:avLst/>
          </a:prstGeom>
          <a:noFill/>
        </p:spPr>
        <p:txBody>
          <a:bodyPr wrap="square" rtlCol="0">
            <a:spAutoFit/>
          </a:bodyPr>
          <a:lstStyle/>
          <a:p>
            <a:r>
              <a:rPr lang="en-US" dirty="0"/>
              <a:t>The </a:t>
            </a:r>
            <a:r>
              <a:rPr lang="en-US" dirty="0">
                <a:solidFill>
                  <a:schemeClr val="accent1">
                    <a:lumMod val="50000"/>
                  </a:schemeClr>
                </a:solidFill>
              </a:rPr>
              <a:t>mutate() </a:t>
            </a:r>
            <a:r>
              <a:rPr lang="en-US" dirty="0"/>
              <a:t>function is used to create or modify columns (variables) in a dataset. It allows you to add new variables based on existing ones or perform calculations to transform the data in a flexible and straightforward manner.</a:t>
            </a:r>
          </a:p>
        </p:txBody>
      </p:sp>
      <p:sp>
        <p:nvSpPr>
          <p:cNvPr id="4" name="TextBox 3">
            <a:extLst>
              <a:ext uri="{FF2B5EF4-FFF2-40B4-BE49-F238E27FC236}">
                <a16:creationId xmlns:a16="http://schemas.microsoft.com/office/drawing/2014/main" id="{CAB03B2C-41EC-9267-8F42-0F45DE4E3C9B}"/>
              </a:ext>
            </a:extLst>
          </p:cNvPr>
          <p:cNvSpPr txBox="1"/>
          <p:nvPr/>
        </p:nvSpPr>
        <p:spPr>
          <a:xfrm>
            <a:off x="732988" y="1678902"/>
            <a:ext cx="10302873" cy="646331"/>
          </a:xfrm>
          <a:prstGeom prst="rect">
            <a:avLst/>
          </a:prstGeom>
          <a:noFill/>
        </p:spPr>
        <p:txBody>
          <a:bodyPr wrap="square" rtlCol="0">
            <a:spAutoFit/>
          </a:bodyPr>
          <a:lstStyle/>
          <a:p>
            <a:r>
              <a:rPr lang="en-US" dirty="0"/>
              <a:t>To begin using the mutate() function, we can convert the "education_level" variable data type to a factor, effectively creating an ordered level of unique values when presenting a summarized version of the variable.</a:t>
            </a:r>
          </a:p>
        </p:txBody>
      </p:sp>
      <p:pic>
        <p:nvPicPr>
          <p:cNvPr id="8" name="Picture 7">
            <a:extLst>
              <a:ext uri="{FF2B5EF4-FFF2-40B4-BE49-F238E27FC236}">
                <a16:creationId xmlns:a16="http://schemas.microsoft.com/office/drawing/2014/main" id="{0827E204-769B-A5AF-1DEC-14B74EA10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51" y="2325233"/>
            <a:ext cx="7459116" cy="4201111"/>
          </a:xfrm>
          <a:prstGeom prst="rect">
            <a:avLst/>
          </a:prstGeom>
        </p:spPr>
      </p:pic>
      <p:sp>
        <p:nvSpPr>
          <p:cNvPr id="10" name="TextBox 9">
            <a:extLst>
              <a:ext uri="{FF2B5EF4-FFF2-40B4-BE49-F238E27FC236}">
                <a16:creationId xmlns:a16="http://schemas.microsoft.com/office/drawing/2014/main" id="{0C93567E-DE26-5CFB-F78B-98B009C78BCE}"/>
              </a:ext>
            </a:extLst>
          </p:cNvPr>
          <p:cNvSpPr txBox="1"/>
          <p:nvPr/>
        </p:nvSpPr>
        <p:spPr>
          <a:xfrm>
            <a:off x="8517030" y="4425788"/>
            <a:ext cx="3370170" cy="1754326"/>
          </a:xfrm>
          <a:prstGeom prst="rect">
            <a:avLst/>
          </a:prstGeom>
          <a:noFill/>
        </p:spPr>
        <p:txBody>
          <a:bodyPr wrap="square" rtlCol="0">
            <a:spAutoFit/>
          </a:bodyPr>
          <a:lstStyle/>
          <a:p>
            <a:r>
              <a:rPr lang="en-US" dirty="0"/>
              <a:t>As expected, the largest proportion (&gt; 44%) of employees in our dataset hold a </a:t>
            </a:r>
            <a:r>
              <a:rPr lang="en-US" i="1" dirty="0"/>
              <a:t>"Bachelor's Degree"</a:t>
            </a:r>
            <a:r>
              <a:rPr lang="en-US" dirty="0"/>
              <a:t>, with </a:t>
            </a:r>
            <a:r>
              <a:rPr lang="en-US" i="1" dirty="0"/>
              <a:t>"Master's Degree" </a:t>
            </a:r>
            <a:r>
              <a:rPr lang="en-US" dirty="0"/>
              <a:t>and </a:t>
            </a:r>
            <a:r>
              <a:rPr lang="en-US" i="1" dirty="0"/>
              <a:t>"PhD" </a:t>
            </a:r>
            <a:r>
              <a:rPr lang="en-US" dirty="0"/>
              <a:t>holders following behind.</a:t>
            </a:r>
          </a:p>
        </p:txBody>
      </p:sp>
    </p:spTree>
    <p:extLst>
      <p:ext uri="{BB962C8B-B14F-4D97-AF65-F5344CB8AC3E}">
        <p14:creationId xmlns:p14="http://schemas.microsoft.com/office/powerpoint/2010/main" val="198851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A982F-0107-2122-BFB3-F5A54083A7C5}"/>
              </a:ext>
            </a:extLst>
          </p:cNvPr>
          <p:cNvSpPr txBox="1"/>
          <p:nvPr/>
        </p:nvSpPr>
        <p:spPr>
          <a:xfrm>
            <a:off x="530087" y="569844"/>
            <a:ext cx="10879441" cy="923330"/>
          </a:xfrm>
          <a:prstGeom prst="rect">
            <a:avLst/>
          </a:prstGeom>
          <a:noFill/>
        </p:spPr>
        <p:txBody>
          <a:bodyPr wrap="square" rtlCol="0">
            <a:spAutoFit/>
          </a:bodyPr>
          <a:lstStyle/>
          <a:p>
            <a:r>
              <a:rPr lang="en-US" dirty="0"/>
              <a:t>To categorize employees into several age groups, we can use a combination of the </a:t>
            </a:r>
            <a:r>
              <a:rPr lang="en-US" dirty="0">
                <a:solidFill>
                  <a:schemeClr val="accent1">
                    <a:lumMod val="50000"/>
                  </a:schemeClr>
                </a:solidFill>
              </a:rPr>
              <a:t>mutate(</a:t>
            </a:r>
            <a:r>
              <a:rPr lang="en-US" dirty="0"/>
              <a:t>) function and </a:t>
            </a:r>
            <a:r>
              <a:rPr lang="en-US" dirty="0">
                <a:solidFill>
                  <a:schemeClr val="accent1">
                    <a:lumMod val="50000"/>
                  </a:schemeClr>
                </a:solidFill>
              </a:rPr>
              <a:t>case_when()</a:t>
            </a:r>
            <a:r>
              <a:rPr lang="en-US" dirty="0"/>
              <a:t> function. Additionally, we will ensure that the data type is set to a factor to facilitate the ordering process.</a:t>
            </a:r>
          </a:p>
        </p:txBody>
      </p:sp>
      <p:pic>
        <p:nvPicPr>
          <p:cNvPr id="4" name="Picture 3">
            <a:extLst>
              <a:ext uri="{FF2B5EF4-FFF2-40B4-BE49-F238E27FC236}">
                <a16:creationId xmlns:a16="http://schemas.microsoft.com/office/drawing/2014/main" id="{965D11CB-5F48-4296-1285-37DC2223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22" y="1515357"/>
            <a:ext cx="7525800" cy="4582164"/>
          </a:xfrm>
          <a:prstGeom prst="rect">
            <a:avLst/>
          </a:prstGeom>
        </p:spPr>
      </p:pic>
      <p:sp>
        <p:nvSpPr>
          <p:cNvPr id="5" name="TextBox 4">
            <a:extLst>
              <a:ext uri="{FF2B5EF4-FFF2-40B4-BE49-F238E27FC236}">
                <a16:creationId xmlns:a16="http://schemas.microsoft.com/office/drawing/2014/main" id="{31C5F818-C954-D2DE-44DE-4D9D1E7FF181}"/>
              </a:ext>
            </a:extLst>
          </p:cNvPr>
          <p:cNvSpPr txBox="1"/>
          <p:nvPr/>
        </p:nvSpPr>
        <p:spPr>
          <a:xfrm>
            <a:off x="8269358" y="3912456"/>
            <a:ext cx="3472068" cy="2031325"/>
          </a:xfrm>
          <a:prstGeom prst="rect">
            <a:avLst/>
          </a:prstGeom>
          <a:noFill/>
        </p:spPr>
        <p:txBody>
          <a:bodyPr wrap="square" rtlCol="0">
            <a:spAutoFit/>
          </a:bodyPr>
          <a:lstStyle/>
          <a:p>
            <a:r>
              <a:rPr lang="en-US" dirty="0"/>
              <a:t>A large portion of the total employees in our dataset consists of "Young Adult". we can also observe a pattern indicating that as employees' age increases, their representation in the current data decreases.</a:t>
            </a:r>
          </a:p>
        </p:txBody>
      </p:sp>
    </p:spTree>
    <p:extLst>
      <p:ext uri="{BB962C8B-B14F-4D97-AF65-F5344CB8AC3E}">
        <p14:creationId xmlns:p14="http://schemas.microsoft.com/office/powerpoint/2010/main" val="10579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4F163-1472-D822-9F0A-90FA6C7D429B}"/>
              </a:ext>
            </a:extLst>
          </p:cNvPr>
          <p:cNvSpPr txBox="1"/>
          <p:nvPr/>
        </p:nvSpPr>
        <p:spPr>
          <a:xfrm>
            <a:off x="371061" y="384313"/>
            <a:ext cx="10943131" cy="1477328"/>
          </a:xfrm>
          <a:prstGeom prst="rect">
            <a:avLst/>
          </a:prstGeom>
          <a:noFill/>
        </p:spPr>
        <p:txBody>
          <a:bodyPr wrap="square" rtlCol="0">
            <a:spAutoFit/>
          </a:bodyPr>
          <a:lstStyle/>
          <a:p>
            <a:r>
              <a:rPr lang="en-US" dirty="0"/>
              <a:t>When dealing with a </a:t>
            </a:r>
            <a:r>
              <a:rPr lang="en-US" b="1" dirty="0">
                <a:solidFill>
                  <a:schemeClr val="accent1">
                    <a:lumMod val="50000"/>
                  </a:schemeClr>
                </a:solidFill>
              </a:rPr>
              <a:t>date</a:t>
            </a:r>
            <a:r>
              <a:rPr lang="en-US" dirty="0"/>
              <a:t> variable, we can extract several key component to conducts a more precise analysis based on a particular period. These components comprise the year, quarter, month, day, hour, minute and seconds.</a:t>
            </a:r>
          </a:p>
          <a:p>
            <a:endParaRPr lang="en-US" dirty="0"/>
          </a:p>
          <a:p>
            <a:r>
              <a:rPr lang="en-US" dirty="0"/>
              <a:t>For our dataset, we will separate these components into different columns using various functions from the </a:t>
            </a:r>
            <a:r>
              <a:rPr lang="en-US" dirty="0">
                <a:solidFill>
                  <a:schemeClr val="accent1">
                    <a:lumMod val="50000"/>
                  </a:schemeClr>
                </a:solidFill>
              </a:rPr>
              <a:t>lubridate</a:t>
            </a:r>
            <a:r>
              <a:rPr lang="en-US" dirty="0"/>
              <a:t> package.</a:t>
            </a:r>
          </a:p>
        </p:txBody>
      </p:sp>
      <p:pic>
        <p:nvPicPr>
          <p:cNvPr id="4" name="Picture 3">
            <a:extLst>
              <a:ext uri="{FF2B5EF4-FFF2-40B4-BE49-F238E27FC236}">
                <a16:creationId xmlns:a16="http://schemas.microsoft.com/office/drawing/2014/main" id="{F71C18C7-75A1-E385-9ECD-2E649A844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67" y="1861641"/>
            <a:ext cx="9088118" cy="4906060"/>
          </a:xfrm>
          <a:prstGeom prst="rect">
            <a:avLst/>
          </a:prstGeom>
        </p:spPr>
      </p:pic>
    </p:spTree>
    <p:extLst>
      <p:ext uri="{BB962C8B-B14F-4D97-AF65-F5344CB8AC3E}">
        <p14:creationId xmlns:p14="http://schemas.microsoft.com/office/powerpoint/2010/main" val="136820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8352C-2886-660E-4A4D-0E639DFC1A10}"/>
              </a:ext>
            </a:extLst>
          </p:cNvPr>
          <p:cNvSpPr txBox="1"/>
          <p:nvPr/>
        </p:nvSpPr>
        <p:spPr>
          <a:xfrm>
            <a:off x="655982" y="450573"/>
            <a:ext cx="2004075" cy="523220"/>
          </a:xfrm>
          <a:prstGeom prst="rect">
            <a:avLst/>
          </a:prstGeom>
          <a:noFill/>
        </p:spPr>
        <p:txBody>
          <a:bodyPr wrap="none" rtlCol="0">
            <a:spAutoFit/>
          </a:bodyPr>
          <a:lstStyle/>
          <a:p>
            <a:r>
              <a:rPr lang="en-US" sz="2800" dirty="0"/>
              <a:t>summarise()</a:t>
            </a:r>
          </a:p>
        </p:txBody>
      </p:sp>
      <p:sp>
        <p:nvSpPr>
          <p:cNvPr id="3" name="TextBox 2">
            <a:extLst>
              <a:ext uri="{FF2B5EF4-FFF2-40B4-BE49-F238E27FC236}">
                <a16:creationId xmlns:a16="http://schemas.microsoft.com/office/drawing/2014/main" id="{C01977AF-13F2-1A79-DA16-67C66A55F223}"/>
              </a:ext>
            </a:extLst>
          </p:cNvPr>
          <p:cNvSpPr txBox="1"/>
          <p:nvPr/>
        </p:nvSpPr>
        <p:spPr>
          <a:xfrm>
            <a:off x="657479" y="973793"/>
            <a:ext cx="10880035" cy="646331"/>
          </a:xfrm>
          <a:prstGeom prst="rect">
            <a:avLst/>
          </a:prstGeom>
          <a:noFill/>
        </p:spPr>
        <p:txBody>
          <a:bodyPr wrap="square" rtlCol="0">
            <a:spAutoFit/>
          </a:bodyPr>
          <a:lstStyle/>
          <a:p>
            <a:r>
              <a:rPr lang="en-US" dirty="0"/>
              <a:t>The </a:t>
            </a:r>
            <a:r>
              <a:rPr lang="en-US" dirty="0">
                <a:solidFill>
                  <a:schemeClr val="accent1">
                    <a:lumMod val="50000"/>
                  </a:schemeClr>
                </a:solidFill>
              </a:rPr>
              <a:t>summarise() </a:t>
            </a:r>
            <a:r>
              <a:rPr lang="en-US" dirty="0"/>
              <a:t>function is used to calculate and aggregate values for one or more variable (or grouped variable) in a dataset.</a:t>
            </a:r>
          </a:p>
        </p:txBody>
      </p:sp>
      <p:sp>
        <p:nvSpPr>
          <p:cNvPr id="4" name="TextBox 3">
            <a:extLst>
              <a:ext uri="{FF2B5EF4-FFF2-40B4-BE49-F238E27FC236}">
                <a16:creationId xmlns:a16="http://schemas.microsoft.com/office/drawing/2014/main" id="{8BC8E465-0257-5A38-9BD5-F72C2CAD0E50}"/>
              </a:ext>
            </a:extLst>
          </p:cNvPr>
          <p:cNvSpPr txBox="1"/>
          <p:nvPr/>
        </p:nvSpPr>
        <p:spPr>
          <a:xfrm>
            <a:off x="655982" y="1774012"/>
            <a:ext cx="10613611" cy="369332"/>
          </a:xfrm>
          <a:prstGeom prst="rect">
            <a:avLst/>
          </a:prstGeom>
          <a:noFill/>
        </p:spPr>
        <p:txBody>
          <a:bodyPr wrap="none" rtlCol="0">
            <a:spAutoFit/>
          </a:bodyPr>
          <a:lstStyle/>
          <a:p>
            <a:r>
              <a:rPr lang="en-US" dirty="0"/>
              <a:t>We can rewrite the aggregate summary we conducted earlier in the analysis by using the </a:t>
            </a:r>
            <a:r>
              <a:rPr lang="en-US" dirty="0">
                <a:solidFill>
                  <a:schemeClr val="accent1">
                    <a:lumMod val="50000"/>
                  </a:schemeClr>
                </a:solidFill>
              </a:rPr>
              <a:t>summarise()</a:t>
            </a:r>
            <a:r>
              <a:rPr lang="en-US" dirty="0"/>
              <a:t> function.</a:t>
            </a:r>
          </a:p>
        </p:txBody>
      </p:sp>
      <p:pic>
        <p:nvPicPr>
          <p:cNvPr id="6" name="Picture 5">
            <a:extLst>
              <a:ext uri="{FF2B5EF4-FFF2-40B4-BE49-F238E27FC236}">
                <a16:creationId xmlns:a16="http://schemas.microsoft.com/office/drawing/2014/main" id="{853C2D9D-D349-8ABC-0972-5C334D58C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468" y="2297232"/>
            <a:ext cx="7259063" cy="3372321"/>
          </a:xfrm>
          <a:prstGeom prst="rect">
            <a:avLst/>
          </a:prstGeom>
        </p:spPr>
      </p:pic>
      <p:sp>
        <p:nvSpPr>
          <p:cNvPr id="7" name="TextBox 6">
            <a:extLst>
              <a:ext uri="{FF2B5EF4-FFF2-40B4-BE49-F238E27FC236}">
                <a16:creationId xmlns:a16="http://schemas.microsoft.com/office/drawing/2014/main" id="{37534EBA-1E4D-6FAA-1AF9-F4BCCA3EC3B1}"/>
              </a:ext>
            </a:extLst>
          </p:cNvPr>
          <p:cNvSpPr txBox="1"/>
          <p:nvPr/>
        </p:nvSpPr>
        <p:spPr>
          <a:xfrm>
            <a:off x="655982" y="5897459"/>
            <a:ext cx="10454977" cy="646331"/>
          </a:xfrm>
          <a:prstGeom prst="rect">
            <a:avLst/>
          </a:prstGeom>
          <a:noFill/>
        </p:spPr>
        <p:txBody>
          <a:bodyPr wrap="square" rtlCol="0">
            <a:spAutoFit/>
          </a:bodyPr>
          <a:lstStyle/>
          <a:p>
            <a:r>
              <a:rPr lang="en-US" dirty="0"/>
              <a:t>The summarise() function offers greater flexibility, allowing you to control the number of aggregations, the number of variables involved, the naming conventions, and more.</a:t>
            </a:r>
          </a:p>
        </p:txBody>
      </p:sp>
    </p:spTree>
    <p:extLst>
      <p:ext uri="{BB962C8B-B14F-4D97-AF65-F5344CB8AC3E}">
        <p14:creationId xmlns:p14="http://schemas.microsoft.com/office/powerpoint/2010/main" val="178984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997908-6F7A-CB91-74B2-608E23E8EC73}"/>
              </a:ext>
            </a:extLst>
          </p:cNvPr>
          <p:cNvSpPr txBox="1"/>
          <p:nvPr/>
        </p:nvSpPr>
        <p:spPr>
          <a:xfrm>
            <a:off x="636104" y="1139688"/>
            <a:ext cx="9045553" cy="369332"/>
          </a:xfrm>
          <a:prstGeom prst="rect">
            <a:avLst/>
          </a:prstGeom>
          <a:noFill/>
        </p:spPr>
        <p:txBody>
          <a:bodyPr wrap="none" rtlCol="0">
            <a:spAutoFit/>
          </a:bodyPr>
          <a:lstStyle/>
          <a:p>
            <a:r>
              <a:rPr lang="en-US" dirty="0"/>
              <a:t>By utilizing the </a:t>
            </a:r>
            <a:r>
              <a:rPr lang="en-US" dirty="0">
                <a:solidFill>
                  <a:schemeClr val="accent1">
                    <a:lumMod val="50000"/>
                  </a:schemeClr>
                </a:solidFill>
              </a:rPr>
              <a:t>across()</a:t>
            </a:r>
            <a:r>
              <a:rPr lang="en-US" dirty="0"/>
              <a:t> function, we can summarize multiple numeric variables simultaneously.</a:t>
            </a:r>
          </a:p>
        </p:txBody>
      </p:sp>
      <p:sp>
        <p:nvSpPr>
          <p:cNvPr id="3" name="TextBox 2">
            <a:extLst>
              <a:ext uri="{FF2B5EF4-FFF2-40B4-BE49-F238E27FC236}">
                <a16:creationId xmlns:a16="http://schemas.microsoft.com/office/drawing/2014/main" id="{73BF5057-8A4A-E5DA-AF59-BFE4B811CBAA}"/>
              </a:ext>
            </a:extLst>
          </p:cNvPr>
          <p:cNvSpPr txBox="1"/>
          <p:nvPr/>
        </p:nvSpPr>
        <p:spPr>
          <a:xfrm>
            <a:off x="636104" y="4966203"/>
            <a:ext cx="10096178" cy="646331"/>
          </a:xfrm>
          <a:prstGeom prst="rect">
            <a:avLst/>
          </a:prstGeom>
          <a:noFill/>
        </p:spPr>
        <p:txBody>
          <a:bodyPr wrap="square" rtlCol="0">
            <a:spAutoFit/>
          </a:bodyPr>
          <a:lstStyle/>
          <a:p>
            <a:r>
              <a:rPr lang="en-US" dirty="0"/>
              <a:t>The code above performs a summary across all columns that contain numeric data, computing the average and rounding the result to two decimal places.</a:t>
            </a:r>
          </a:p>
        </p:txBody>
      </p:sp>
      <p:pic>
        <p:nvPicPr>
          <p:cNvPr id="5" name="Picture 4">
            <a:extLst>
              <a:ext uri="{FF2B5EF4-FFF2-40B4-BE49-F238E27FC236}">
                <a16:creationId xmlns:a16="http://schemas.microsoft.com/office/drawing/2014/main" id="{22F19602-BED7-E585-D87D-501EEF45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837" y="1762362"/>
            <a:ext cx="7354326" cy="2705478"/>
          </a:xfrm>
          <a:prstGeom prst="rect">
            <a:avLst/>
          </a:prstGeom>
        </p:spPr>
      </p:pic>
    </p:spTree>
    <p:extLst>
      <p:ext uri="{BB962C8B-B14F-4D97-AF65-F5344CB8AC3E}">
        <p14:creationId xmlns:p14="http://schemas.microsoft.com/office/powerpoint/2010/main" val="279996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F5FD3-FA42-3549-4136-33047E2ADE83}"/>
              </a:ext>
            </a:extLst>
          </p:cNvPr>
          <p:cNvSpPr txBox="1"/>
          <p:nvPr/>
        </p:nvSpPr>
        <p:spPr>
          <a:xfrm>
            <a:off x="702365" y="397565"/>
            <a:ext cx="1786579" cy="523220"/>
          </a:xfrm>
          <a:prstGeom prst="rect">
            <a:avLst/>
          </a:prstGeom>
          <a:noFill/>
        </p:spPr>
        <p:txBody>
          <a:bodyPr wrap="none" rtlCol="0">
            <a:spAutoFit/>
          </a:bodyPr>
          <a:lstStyle/>
          <a:p>
            <a:r>
              <a:rPr lang="en-US" sz="2800" dirty="0"/>
              <a:t>group_by()</a:t>
            </a:r>
          </a:p>
        </p:txBody>
      </p:sp>
      <p:sp>
        <p:nvSpPr>
          <p:cNvPr id="3" name="TextBox 2">
            <a:extLst>
              <a:ext uri="{FF2B5EF4-FFF2-40B4-BE49-F238E27FC236}">
                <a16:creationId xmlns:a16="http://schemas.microsoft.com/office/drawing/2014/main" id="{CB0FD3F7-2AD7-010A-109D-79BE24B5A68E}"/>
              </a:ext>
            </a:extLst>
          </p:cNvPr>
          <p:cNvSpPr txBox="1"/>
          <p:nvPr/>
        </p:nvSpPr>
        <p:spPr>
          <a:xfrm>
            <a:off x="702365" y="1049466"/>
            <a:ext cx="10302873" cy="646331"/>
          </a:xfrm>
          <a:prstGeom prst="rect">
            <a:avLst/>
          </a:prstGeom>
          <a:noFill/>
        </p:spPr>
        <p:txBody>
          <a:bodyPr wrap="square" rtlCol="0">
            <a:spAutoFit/>
          </a:bodyPr>
          <a:lstStyle/>
          <a:p>
            <a:r>
              <a:rPr lang="en-US" dirty="0"/>
              <a:t>The </a:t>
            </a:r>
            <a:r>
              <a:rPr lang="en-US" dirty="0">
                <a:solidFill>
                  <a:schemeClr val="accent1">
                    <a:lumMod val="50000"/>
                  </a:schemeClr>
                </a:solidFill>
              </a:rPr>
              <a:t>group_by() </a:t>
            </a:r>
            <a:r>
              <a:rPr lang="en-US" dirty="0"/>
              <a:t>function in </a:t>
            </a:r>
            <a:r>
              <a:rPr lang="en-US" dirty="0">
                <a:solidFill>
                  <a:schemeClr val="accent1">
                    <a:lumMod val="50000"/>
                  </a:schemeClr>
                </a:solidFill>
              </a:rPr>
              <a:t>dplyr</a:t>
            </a:r>
            <a:r>
              <a:rPr lang="en-US" dirty="0"/>
              <a:t> is used to group a dataset based on one or more variables. Once the data is grouped, you can apply functions and calculations to each group independently.</a:t>
            </a:r>
          </a:p>
        </p:txBody>
      </p:sp>
      <p:sp>
        <p:nvSpPr>
          <p:cNvPr id="4" name="TextBox 3">
            <a:extLst>
              <a:ext uri="{FF2B5EF4-FFF2-40B4-BE49-F238E27FC236}">
                <a16:creationId xmlns:a16="http://schemas.microsoft.com/office/drawing/2014/main" id="{06F1437D-5CED-047C-1C57-9079D6D8AE9A}"/>
              </a:ext>
            </a:extLst>
          </p:cNvPr>
          <p:cNvSpPr txBox="1"/>
          <p:nvPr/>
        </p:nvSpPr>
        <p:spPr>
          <a:xfrm>
            <a:off x="702365" y="1824478"/>
            <a:ext cx="10064334" cy="923330"/>
          </a:xfrm>
          <a:prstGeom prst="rect">
            <a:avLst/>
          </a:prstGeom>
          <a:noFill/>
        </p:spPr>
        <p:txBody>
          <a:bodyPr wrap="square" rtlCol="0">
            <a:spAutoFit/>
          </a:bodyPr>
          <a:lstStyle/>
          <a:p>
            <a:r>
              <a:rPr lang="en-US" dirty="0"/>
              <a:t>To determine the average salary for each education level, we will employ the group_by() function in conjunction with the summarise() function. This will allow us to create groups based on education level and then calculate the average salary within each group.</a:t>
            </a:r>
          </a:p>
        </p:txBody>
      </p:sp>
      <p:pic>
        <p:nvPicPr>
          <p:cNvPr id="6" name="Picture 5">
            <a:extLst>
              <a:ext uri="{FF2B5EF4-FFF2-40B4-BE49-F238E27FC236}">
                <a16:creationId xmlns:a16="http://schemas.microsoft.com/office/drawing/2014/main" id="{5C480B53-4086-7537-E8E1-AFBE2A1C8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51" y="2992851"/>
            <a:ext cx="7297168" cy="3467584"/>
          </a:xfrm>
          <a:prstGeom prst="rect">
            <a:avLst/>
          </a:prstGeom>
        </p:spPr>
      </p:pic>
      <p:sp>
        <p:nvSpPr>
          <p:cNvPr id="7" name="TextBox 6">
            <a:extLst>
              <a:ext uri="{FF2B5EF4-FFF2-40B4-BE49-F238E27FC236}">
                <a16:creationId xmlns:a16="http://schemas.microsoft.com/office/drawing/2014/main" id="{F47C7EB1-F384-B146-7726-C33EC2241BD9}"/>
              </a:ext>
            </a:extLst>
          </p:cNvPr>
          <p:cNvSpPr txBox="1"/>
          <p:nvPr/>
        </p:nvSpPr>
        <p:spPr>
          <a:xfrm>
            <a:off x="8269356" y="4426227"/>
            <a:ext cx="3803374" cy="1754326"/>
          </a:xfrm>
          <a:prstGeom prst="rect">
            <a:avLst/>
          </a:prstGeom>
          <a:noFill/>
        </p:spPr>
        <p:txBody>
          <a:bodyPr wrap="square" rtlCol="0">
            <a:spAutoFit/>
          </a:bodyPr>
          <a:lstStyle/>
          <a:p>
            <a:r>
              <a:rPr lang="en-US" dirty="0"/>
              <a:t>The output provides a clear representation of the average salary distribution based on education level, showing a positive correlation between higher education levels and higher average salaries.</a:t>
            </a:r>
          </a:p>
        </p:txBody>
      </p:sp>
    </p:spTree>
    <p:extLst>
      <p:ext uri="{BB962C8B-B14F-4D97-AF65-F5344CB8AC3E}">
        <p14:creationId xmlns:p14="http://schemas.microsoft.com/office/powerpoint/2010/main" val="272805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01700-2154-25A6-9A65-A63320E5AEE1}"/>
              </a:ext>
            </a:extLst>
          </p:cNvPr>
          <p:cNvSpPr txBox="1"/>
          <p:nvPr/>
        </p:nvSpPr>
        <p:spPr>
          <a:xfrm>
            <a:off x="530087" y="188320"/>
            <a:ext cx="10548730" cy="646331"/>
          </a:xfrm>
          <a:prstGeom prst="rect">
            <a:avLst/>
          </a:prstGeom>
          <a:noFill/>
        </p:spPr>
        <p:txBody>
          <a:bodyPr wrap="square" rtlCol="0">
            <a:spAutoFit/>
          </a:bodyPr>
          <a:lstStyle/>
          <a:p>
            <a:r>
              <a:rPr lang="en-US" dirty="0"/>
              <a:t>Using the </a:t>
            </a:r>
            <a:r>
              <a:rPr lang="en-US" dirty="0">
                <a:solidFill>
                  <a:schemeClr val="accent1">
                    <a:lumMod val="50000"/>
                  </a:schemeClr>
                </a:solidFill>
              </a:rPr>
              <a:t>group_by() </a:t>
            </a:r>
            <a:r>
              <a:rPr lang="en-US" dirty="0"/>
              <a:t>function we can also summarise the average salary based on the employee's age group and their job status as juniors or seniors.</a:t>
            </a:r>
          </a:p>
        </p:txBody>
      </p:sp>
      <p:sp>
        <p:nvSpPr>
          <p:cNvPr id="3" name="TextBox 2">
            <a:extLst>
              <a:ext uri="{FF2B5EF4-FFF2-40B4-BE49-F238E27FC236}">
                <a16:creationId xmlns:a16="http://schemas.microsoft.com/office/drawing/2014/main" id="{3CA6F533-9B10-8A75-21EB-C24246129E2E}"/>
              </a:ext>
            </a:extLst>
          </p:cNvPr>
          <p:cNvSpPr txBox="1"/>
          <p:nvPr/>
        </p:nvSpPr>
        <p:spPr>
          <a:xfrm>
            <a:off x="530087" y="834651"/>
            <a:ext cx="10901791" cy="1200329"/>
          </a:xfrm>
          <a:prstGeom prst="rect">
            <a:avLst/>
          </a:prstGeom>
          <a:noFill/>
        </p:spPr>
        <p:txBody>
          <a:bodyPr wrap="square" rtlCol="0">
            <a:spAutoFit/>
          </a:bodyPr>
          <a:lstStyle/>
          <a:p>
            <a:r>
              <a:rPr lang="en-US" dirty="0"/>
              <a:t>To accomplish this, we will first create a new variable called "job_status" to indicate whether an employee is a junior, senior, or falls into another category. Then, we will filter the dataset to include only employees within the junior and senior group. Finally, we will calculate the average salary based on the employee's age group and "job status".</a:t>
            </a:r>
          </a:p>
        </p:txBody>
      </p:sp>
      <p:pic>
        <p:nvPicPr>
          <p:cNvPr id="7" name="Picture 6">
            <a:extLst>
              <a:ext uri="{FF2B5EF4-FFF2-40B4-BE49-F238E27FC236}">
                <a16:creationId xmlns:a16="http://schemas.microsoft.com/office/drawing/2014/main" id="{45B1B105-A243-35F4-0EDF-4223A3EF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046" y="1873391"/>
            <a:ext cx="8811855" cy="4887007"/>
          </a:xfrm>
          <a:prstGeom prst="rect">
            <a:avLst/>
          </a:prstGeom>
        </p:spPr>
      </p:pic>
      <p:sp>
        <p:nvSpPr>
          <p:cNvPr id="8" name="TextBox 7">
            <a:extLst>
              <a:ext uri="{FF2B5EF4-FFF2-40B4-BE49-F238E27FC236}">
                <a16:creationId xmlns:a16="http://schemas.microsoft.com/office/drawing/2014/main" id="{27845C70-D795-62F0-8A02-6DE705273536}"/>
              </a:ext>
            </a:extLst>
          </p:cNvPr>
          <p:cNvSpPr txBox="1"/>
          <p:nvPr/>
        </p:nvSpPr>
        <p:spPr>
          <a:xfrm>
            <a:off x="325099" y="4175075"/>
            <a:ext cx="2729947" cy="2585323"/>
          </a:xfrm>
          <a:prstGeom prst="rect">
            <a:avLst/>
          </a:prstGeom>
          <a:noFill/>
        </p:spPr>
        <p:txBody>
          <a:bodyPr wrap="square" rtlCol="0">
            <a:spAutoFit/>
          </a:bodyPr>
          <a:lstStyle/>
          <a:p>
            <a:r>
              <a:rPr lang="en-US" dirty="0"/>
              <a:t>The summary reveals a notable distinction between employees in junior and senior roles concerning their salaries. As anticipated, junior roles have a lower average salary compared to senior roles.</a:t>
            </a:r>
          </a:p>
        </p:txBody>
      </p:sp>
    </p:spTree>
    <p:extLst>
      <p:ext uri="{BB962C8B-B14F-4D97-AF65-F5344CB8AC3E}">
        <p14:creationId xmlns:p14="http://schemas.microsoft.com/office/powerpoint/2010/main" val="262998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4E646-18C1-CE84-F0B7-8E5D05084662}"/>
              </a:ext>
            </a:extLst>
          </p:cNvPr>
          <p:cNvSpPr txBox="1"/>
          <p:nvPr/>
        </p:nvSpPr>
        <p:spPr>
          <a:xfrm>
            <a:off x="715618" y="874644"/>
            <a:ext cx="10402956" cy="923330"/>
          </a:xfrm>
          <a:prstGeom prst="rect">
            <a:avLst/>
          </a:prstGeom>
          <a:noFill/>
        </p:spPr>
        <p:txBody>
          <a:bodyPr wrap="square" rtlCol="0">
            <a:spAutoFit/>
          </a:bodyPr>
          <a:lstStyle/>
          <a:p>
            <a:r>
              <a:rPr lang="en-US" dirty="0"/>
              <a:t>Data exploration is the process of analyzing and understanding a dataset to gain insights into its characteristics, patterns, and relationships. The main objective of data exploration is to get a sense of the data's distribution and variability before proceeding to more formal analysis or modeling.</a:t>
            </a:r>
          </a:p>
        </p:txBody>
      </p:sp>
      <p:sp>
        <p:nvSpPr>
          <p:cNvPr id="4" name="TextBox 3">
            <a:extLst>
              <a:ext uri="{FF2B5EF4-FFF2-40B4-BE49-F238E27FC236}">
                <a16:creationId xmlns:a16="http://schemas.microsoft.com/office/drawing/2014/main" id="{E60CA05A-A346-0C2F-E845-C227E861469A}"/>
              </a:ext>
            </a:extLst>
          </p:cNvPr>
          <p:cNvSpPr txBox="1"/>
          <p:nvPr/>
        </p:nvSpPr>
        <p:spPr>
          <a:xfrm>
            <a:off x="715618" y="1920706"/>
            <a:ext cx="10230678" cy="3139321"/>
          </a:xfrm>
          <a:prstGeom prst="rect">
            <a:avLst/>
          </a:prstGeom>
          <a:noFill/>
        </p:spPr>
        <p:txBody>
          <a:bodyPr wrap="square" rtlCol="0">
            <a:spAutoFit/>
          </a:bodyPr>
          <a:lstStyle/>
          <a:p>
            <a:r>
              <a:rPr lang="en-US" dirty="0"/>
              <a:t>In the subsequent section, we will conduct an exploration of the prepared salary dataset using several fundamental functions available in the `dplyr` package such as:</a:t>
            </a:r>
          </a:p>
          <a:p>
            <a:endParaRPr lang="en-US" dirty="0"/>
          </a:p>
          <a:p>
            <a:pPr marL="285750" indent="-285750">
              <a:buFont typeface="Arial" panose="020B0604020202020204" pitchFamily="34" charset="0"/>
              <a:buChar char="•"/>
            </a:pPr>
            <a:r>
              <a:rPr lang="en-US" dirty="0">
                <a:solidFill>
                  <a:schemeClr val="accent1">
                    <a:lumMod val="50000"/>
                  </a:schemeClr>
                </a:solidFill>
              </a:rPr>
              <a:t>select()</a:t>
            </a:r>
          </a:p>
          <a:p>
            <a:pPr marL="285750" indent="-285750">
              <a:buFont typeface="Arial" panose="020B0604020202020204" pitchFamily="34" charset="0"/>
              <a:buChar char="•"/>
            </a:pPr>
            <a:r>
              <a:rPr lang="en-US" dirty="0">
                <a:solidFill>
                  <a:schemeClr val="accent1">
                    <a:lumMod val="50000"/>
                  </a:schemeClr>
                </a:solidFill>
              </a:rPr>
              <a:t>distinct()</a:t>
            </a:r>
          </a:p>
          <a:p>
            <a:pPr marL="285750" indent="-285750">
              <a:buFont typeface="Arial" panose="020B0604020202020204" pitchFamily="34" charset="0"/>
              <a:buChar char="•"/>
            </a:pPr>
            <a:r>
              <a:rPr lang="en-US" dirty="0">
                <a:solidFill>
                  <a:schemeClr val="accent1">
                    <a:lumMod val="50000"/>
                  </a:schemeClr>
                </a:solidFill>
              </a:rPr>
              <a:t>count()</a:t>
            </a:r>
          </a:p>
          <a:p>
            <a:pPr marL="285750" indent="-285750">
              <a:buFont typeface="Arial" panose="020B0604020202020204" pitchFamily="34" charset="0"/>
              <a:buChar char="•"/>
            </a:pPr>
            <a:r>
              <a:rPr lang="en-US" dirty="0">
                <a:solidFill>
                  <a:schemeClr val="accent1">
                    <a:lumMod val="50000"/>
                  </a:schemeClr>
                </a:solidFill>
              </a:rPr>
              <a:t>filter()</a:t>
            </a:r>
          </a:p>
          <a:p>
            <a:pPr marL="285750" indent="-285750">
              <a:buFont typeface="Arial" panose="020B0604020202020204" pitchFamily="34" charset="0"/>
              <a:buChar char="•"/>
            </a:pPr>
            <a:r>
              <a:rPr lang="en-US" dirty="0">
                <a:solidFill>
                  <a:schemeClr val="accent1">
                    <a:lumMod val="50000"/>
                  </a:schemeClr>
                </a:solidFill>
              </a:rPr>
              <a:t>mutate()</a:t>
            </a:r>
          </a:p>
          <a:p>
            <a:pPr marL="285750" indent="-285750">
              <a:buFont typeface="Arial" panose="020B0604020202020204" pitchFamily="34" charset="0"/>
              <a:buChar char="•"/>
            </a:pPr>
            <a:r>
              <a:rPr lang="en-US" dirty="0">
                <a:solidFill>
                  <a:schemeClr val="accent1">
                    <a:lumMod val="50000"/>
                  </a:schemeClr>
                </a:solidFill>
              </a:rPr>
              <a:t>summarise()</a:t>
            </a:r>
          </a:p>
          <a:p>
            <a:pPr marL="285750" indent="-285750">
              <a:buFont typeface="Arial" panose="020B0604020202020204" pitchFamily="34" charset="0"/>
              <a:buChar char="•"/>
            </a:pPr>
            <a:r>
              <a:rPr lang="en-US" dirty="0">
                <a:solidFill>
                  <a:schemeClr val="accent1">
                    <a:lumMod val="50000"/>
                  </a:schemeClr>
                </a:solidFill>
              </a:rPr>
              <a:t>group_by()</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CAFF849-8093-7BC4-A997-6E023D168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873" y="5060027"/>
            <a:ext cx="6754168" cy="990738"/>
          </a:xfrm>
          <a:prstGeom prst="rect">
            <a:avLst/>
          </a:prstGeom>
        </p:spPr>
      </p:pic>
    </p:spTree>
    <p:extLst>
      <p:ext uri="{BB962C8B-B14F-4D97-AF65-F5344CB8AC3E}">
        <p14:creationId xmlns:p14="http://schemas.microsoft.com/office/powerpoint/2010/main" val="118586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C9EF4-04C7-A521-D519-F4517018C449}"/>
              </a:ext>
            </a:extLst>
          </p:cNvPr>
          <p:cNvSpPr txBox="1"/>
          <p:nvPr/>
        </p:nvSpPr>
        <p:spPr>
          <a:xfrm>
            <a:off x="375991" y="498558"/>
            <a:ext cx="1253869" cy="523220"/>
          </a:xfrm>
          <a:prstGeom prst="rect">
            <a:avLst/>
          </a:prstGeom>
          <a:noFill/>
        </p:spPr>
        <p:txBody>
          <a:bodyPr wrap="none" rtlCol="0">
            <a:spAutoFit/>
          </a:bodyPr>
          <a:lstStyle/>
          <a:p>
            <a:r>
              <a:rPr lang="en-US" sz="2800" dirty="0"/>
              <a:t>select()</a:t>
            </a:r>
          </a:p>
        </p:txBody>
      </p:sp>
      <p:sp>
        <p:nvSpPr>
          <p:cNvPr id="3" name="TextBox 2">
            <a:extLst>
              <a:ext uri="{FF2B5EF4-FFF2-40B4-BE49-F238E27FC236}">
                <a16:creationId xmlns:a16="http://schemas.microsoft.com/office/drawing/2014/main" id="{C1076FF3-79E5-6C1D-C3A5-46BEF3B05D7B}"/>
              </a:ext>
            </a:extLst>
          </p:cNvPr>
          <p:cNvSpPr txBox="1"/>
          <p:nvPr/>
        </p:nvSpPr>
        <p:spPr>
          <a:xfrm>
            <a:off x="357808" y="1021778"/>
            <a:ext cx="10204332" cy="369332"/>
          </a:xfrm>
          <a:prstGeom prst="rect">
            <a:avLst/>
          </a:prstGeom>
          <a:noFill/>
        </p:spPr>
        <p:txBody>
          <a:bodyPr wrap="none" rtlCol="0">
            <a:spAutoFit/>
          </a:bodyPr>
          <a:lstStyle/>
          <a:p>
            <a:r>
              <a:rPr lang="en-US" dirty="0">
                <a:solidFill>
                  <a:schemeClr val="accent1">
                    <a:lumMod val="50000"/>
                  </a:schemeClr>
                </a:solidFill>
              </a:rPr>
              <a:t>The select function basically allows us to choose a set of columns or variables we want to see or work with.</a:t>
            </a:r>
          </a:p>
        </p:txBody>
      </p:sp>
      <p:sp>
        <p:nvSpPr>
          <p:cNvPr id="4" name="TextBox 3">
            <a:extLst>
              <a:ext uri="{FF2B5EF4-FFF2-40B4-BE49-F238E27FC236}">
                <a16:creationId xmlns:a16="http://schemas.microsoft.com/office/drawing/2014/main" id="{277A64C7-1AB8-9F98-ED99-A04C936F3CA9}"/>
              </a:ext>
            </a:extLst>
          </p:cNvPr>
          <p:cNvSpPr txBox="1"/>
          <p:nvPr/>
        </p:nvSpPr>
        <p:spPr>
          <a:xfrm>
            <a:off x="357808" y="1546079"/>
            <a:ext cx="11516140" cy="1477328"/>
          </a:xfrm>
          <a:prstGeom prst="rect">
            <a:avLst/>
          </a:prstGeom>
          <a:noFill/>
        </p:spPr>
        <p:txBody>
          <a:bodyPr wrap="square" rtlCol="0">
            <a:spAutoFit/>
          </a:bodyPr>
          <a:lstStyle/>
          <a:p>
            <a:r>
              <a:rPr lang="en-US" dirty="0"/>
              <a:t>With the this function, we can swiftly generate a descriptive summary for all numeric variables in our dataset by following these steps:</a:t>
            </a:r>
          </a:p>
          <a:p>
            <a:pPr marL="342900" indent="-342900">
              <a:buAutoNum type="arabicPeriod"/>
            </a:pPr>
            <a:r>
              <a:rPr lang="en-US" dirty="0"/>
              <a:t>Employ the </a:t>
            </a:r>
            <a:r>
              <a:rPr lang="en-US" dirty="0">
                <a:solidFill>
                  <a:schemeClr val="accent1">
                    <a:lumMod val="50000"/>
                  </a:schemeClr>
                </a:solidFill>
              </a:rPr>
              <a:t>select() </a:t>
            </a:r>
            <a:r>
              <a:rPr lang="en-US" dirty="0"/>
              <a:t>and </a:t>
            </a:r>
            <a:r>
              <a:rPr lang="en-US" dirty="0">
                <a:solidFill>
                  <a:schemeClr val="accent1">
                    <a:lumMod val="50000"/>
                  </a:schemeClr>
                </a:solidFill>
              </a:rPr>
              <a:t>where() </a:t>
            </a:r>
            <a:r>
              <a:rPr lang="en-US" dirty="0"/>
              <a:t>function from the </a:t>
            </a:r>
            <a:r>
              <a:rPr lang="en-US" dirty="0">
                <a:solidFill>
                  <a:schemeClr val="accent1">
                    <a:lumMod val="50000"/>
                  </a:schemeClr>
                </a:solidFill>
              </a:rPr>
              <a:t>dplyr</a:t>
            </a:r>
            <a:r>
              <a:rPr lang="en-US" dirty="0"/>
              <a:t> package to choose only numeric variables.</a:t>
            </a:r>
          </a:p>
          <a:p>
            <a:pPr marL="342900" indent="-342900">
              <a:buAutoNum type="arabicPeriod"/>
            </a:pPr>
            <a:r>
              <a:rPr lang="en-US" dirty="0"/>
              <a:t>Extract a descriptive summary, which includes the minimum, median, mean, quantile, and maximum, utilizing the </a:t>
            </a:r>
            <a:r>
              <a:rPr lang="en-US" dirty="0">
                <a:solidFill>
                  <a:schemeClr val="accent1">
                    <a:lumMod val="50000"/>
                  </a:schemeClr>
                </a:solidFill>
              </a:rPr>
              <a:t>summary()</a:t>
            </a:r>
            <a:r>
              <a:rPr lang="en-US" dirty="0"/>
              <a:t> function.</a:t>
            </a:r>
          </a:p>
        </p:txBody>
      </p:sp>
      <p:pic>
        <p:nvPicPr>
          <p:cNvPr id="6" name="Picture 5">
            <a:extLst>
              <a:ext uri="{FF2B5EF4-FFF2-40B4-BE49-F238E27FC236}">
                <a16:creationId xmlns:a16="http://schemas.microsoft.com/office/drawing/2014/main" id="{2DE20A6F-49A2-8B3D-15B0-F8D6F62D0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504" y="3392255"/>
            <a:ext cx="6496957" cy="2657846"/>
          </a:xfrm>
          <a:prstGeom prst="rect">
            <a:avLst/>
          </a:prstGeom>
        </p:spPr>
      </p:pic>
    </p:spTree>
    <p:extLst>
      <p:ext uri="{BB962C8B-B14F-4D97-AF65-F5344CB8AC3E}">
        <p14:creationId xmlns:p14="http://schemas.microsoft.com/office/powerpoint/2010/main" val="287263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8F60B-1A66-A9E4-D779-B2DBF37CD665}"/>
              </a:ext>
            </a:extLst>
          </p:cNvPr>
          <p:cNvSpPr txBox="1"/>
          <p:nvPr/>
        </p:nvSpPr>
        <p:spPr>
          <a:xfrm>
            <a:off x="1033670" y="781878"/>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572ED20E-262E-43BA-879F-BB58E4E30213}"/>
              </a:ext>
            </a:extLst>
          </p:cNvPr>
          <p:cNvSpPr txBox="1"/>
          <p:nvPr/>
        </p:nvSpPr>
        <p:spPr>
          <a:xfrm>
            <a:off x="1138089" y="1351722"/>
            <a:ext cx="10259580" cy="2308324"/>
          </a:xfrm>
          <a:prstGeom prst="rect">
            <a:avLst/>
          </a:prstGeom>
          <a:noFill/>
        </p:spPr>
        <p:txBody>
          <a:bodyPr wrap="square" rtlCol="0">
            <a:spAutoFit/>
          </a:bodyPr>
          <a:lstStyle/>
          <a:p>
            <a:r>
              <a:rPr lang="en-US" dirty="0"/>
              <a:t>From the previous analysis, we observe the following:</a:t>
            </a:r>
          </a:p>
          <a:p>
            <a:endParaRPr lang="en-US" dirty="0"/>
          </a:p>
          <a:p>
            <a:pPr marL="285750" indent="-285750">
              <a:buFont typeface="Arial" panose="020B0604020202020204" pitchFamily="34" charset="0"/>
              <a:buChar char="•"/>
            </a:pPr>
            <a:r>
              <a:rPr lang="en-US" dirty="0"/>
              <a:t>The average age of workers in the salary dataset is 33.6 years, with the youngest being 21 years old and the oldest 62 years old. </a:t>
            </a:r>
          </a:p>
          <a:p>
            <a:pPr marL="285750" indent="-285750">
              <a:buFont typeface="Arial" panose="020B0604020202020204" pitchFamily="34" charset="0"/>
              <a:buChar char="•"/>
            </a:pPr>
            <a:r>
              <a:rPr lang="en-US" dirty="0"/>
              <a:t>Regarding salaries, the average is $115,690, with some workers earning as little as $350, while others earn up to $250,000. </a:t>
            </a:r>
          </a:p>
          <a:p>
            <a:pPr marL="285750" indent="-285750">
              <a:buFont typeface="Arial" panose="020B0604020202020204" pitchFamily="34" charset="0"/>
              <a:buChar char="•"/>
            </a:pPr>
            <a:r>
              <a:rPr lang="en-US" dirty="0"/>
              <a:t>As for years of experience, the maximum is 34 years, and on average, workers have approximately 8 years of experience.</a:t>
            </a:r>
          </a:p>
        </p:txBody>
      </p:sp>
    </p:spTree>
    <p:extLst>
      <p:ext uri="{BB962C8B-B14F-4D97-AF65-F5344CB8AC3E}">
        <p14:creationId xmlns:p14="http://schemas.microsoft.com/office/powerpoint/2010/main" val="331881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089ED-9C4D-85C4-3087-D38DBFAB5E1F}"/>
              </a:ext>
            </a:extLst>
          </p:cNvPr>
          <p:cNvSpPr txBox="1"/>
          <p:nvPr/>
        </p:nvSpPr>
        <p:spPr>
          <a:xfrm>
            <a:off x="755374" y="609601"/>
            <a:ext cx="1474250" cy="523220"/>
          </a:xfrm>
          <a:prstGeom prst="rect">
            <a:avLst/>
          </a:prstGeom>
          <a:noFill/>
        </p:spPr>
        <p:txBody>
          <a:bodyPr wrap="none" rtlCol="0">
            <a:spAutoFit/>
          </a:bodyPr>
          <a:lstStyle/>
          <a:p>
            <a:r>
              <a:rPr lang="en-US" sz="2800" dirty="0"/>
              <a:t>distinct()</a:t>
            </a:r>
          </a:p>
        </p:txBody>
      </p:sp>
      <p:sp>
        <p:nvSpPr>
          <p:cNvPr id="3" name="TextBox 2">
            <a:extLst>
              <a:ext uri="{FF2B5EF4-FFF2-40B4-BE49-F238E27FC236}">
                <a16:creationId xmlns:a16="http://schemas.microsoft.com/office/drawing/2014/main" id="{C37CCABB-EDA0-F280-224F-ABEBB0AA9857}"/>
              </a:ext>
            </a:extLst>
          </p:cNvPr>
          <p:cNvSpPr txBox="1"/>
          <p:nvPr/>
        </p:nvSpPr>
        <p:spPr>
          <a:xfrm>
            <a:off x="755374" y="1245704"/>
            <a:ext cx="9123139" cy="369332"/>
          </a:xfrm>
          <a:prstGeom prst="rect">
            <a:avLst/>
          </a:prstGeom>
          <a:noFill/>
        </p:spPr>
        <p:txBody>
          <a:bodyPr wrap="none" rtlCol="0">
            <a:spAutoFit/>
          </a:bodyPr>
          <a:lstStyle/>
          <a:p>
            <a:r>
              <a:rPr lang="en-US" dirty="0"/>
              <a:t>The distinct function can be utilized to remove duplicate records, retaining only unique records.</a:t>
            </a:r>
          </a:p>
        </p:txBody>
      </p:sp>
      <p:sp>
        <p:nvSpPr>
          <p:cNvPr id="4" name="TextBox 3">
            <a:extLst>
              <a:ext uri="{FF2B5EF4-FFF2-40B4-BE49-F238E27FC236}">
                <a16:creationId xmlns:a16="http://schemas.microsoft.com/office/drawing/2014/main" id="{1D34A733-9964-073D-20B4-79DDB0D3E535}"/>
              </a:ext>
            </a:extLst>
          </p:cNvPr>
          <p:cNvSpPr txBox="1"/>
          <p:nvPr/>
        </p:nvSpPr>
        <p:spPr>
          <a:xfrm>
            <a:off x="755374" y="1868557"/>
            <a:ext cx="10095521" cy="369332"/>
          </a:xfrm>
          <a:prstGeom prst="rect">
            <a:avLst/>
          </a:prstGeom>
          <a:noFill/>
        </p:spPr>
        <p:txBody>
          <a:bodyPr wrap="none" rtlCol="0">
            <a:spAutoFit/>
          </a:bodyPr>
          <a:lstStyle/>
          <a:p>
            <a:r>
              <a:rPr lang="en-US" dirty="0"/>
              <a:t>In this case, we will utilize the </a:t>
            </a:r>
            <a:r>
              <a:rPr lang="en-US" dirty="0">
                <a:solidFill>
                  <a:schemeClr val="accent1">
                    <a:lumMod val="50000"/>
                  </a:schemeClr>
                </a:solidFill>
              </a:rPr>
              <a:t>distinct() </a:t>
            </a:r>
            <a:r>
              <a:rPr lang="en-US" dirty="0"/>
              <a:t>function to obtain the unique education levels for each employee.</a:t>
            </a:r>
          </a:p>
        </p:txBody>
      </p:sp>
      <p:pic>
        <p:nvPicPr>
          <p:cNvPr id="6" name="Picture 5">
            <a:extLst>
              <a:ext uri="{FF2B5EF4-FFF2-40B4-BE49-F238E27FC236}">
                <a16:creationId xmlns:a16="http://schemas.microsoft.com/office/drawing/2014/main" id="{5ED506EF-77BF-5F3D-E41C-E3E689C8F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495" y="2237889"/>
            <a:ext cx="6697010" cy="3181794"/>
          </a:xfrm>
          <a:prstGeom prst="rect">
            <a:avLst/>
          </a:prstGeom>
        </p:spPr>
      </p:pic>
      <p:sp>
        <p:nvSpPr>
          <p:cNvPr id="7" name="TextBox 6">
            <a:extLst>
              <a:ext uri="{FF2B5EF4-FFF2-40B4-BE49-F238E27FC236}">
                <a16:creationId xmlns:a16="http://schemas.microsoft.com/office/drawing/2014/main" id="{CAD7C402-C015-CF25-4518-A5D9F4B9712E}"/>
              </a:ext>
            </a:extLst>
          </p:cNvPr>
          <p:cNvSpPr txBox="1"/>
          <p:nvPr/>
        </p:nvSpPr>
        <p:spPr>
          <a:xfrm>
            <a:off x="755374" y="5897217"/>
            <a:ext cx="9537291" cy="369332"/>
          </a:xfrm>
          <a:prstGeom prst="rect">
            <a:avLst/>
          </a:prstGeom>
          <a:noFill/>
        </p:spPr>
        <p:txBody>
          <a:bodyPr wrap="none" rtlCol="0">
            <a:spAutoFit/>
          </a:bodyPr>
          <a:lstStyle/>
          <a:p>
            <a:r>
              <a:rPr lang="en-US" dirty="0"/>
              <a:t>The output indicates that the dataset includes education levels ranging from </a:t>
            </a:r>
            <a:r>
              <a:rPr lang="en-US" i="1" dirty="0"/>
              <a:t>"High School" </a:t>
            </a:r>
            <a:r>
              <a:rPr lang="en-US" dirty="0"/>
              <a:t>to </a:t>
            </a:r>
            <a:r>
              <a:rPr lang="en-US" i="1" dirty="0"/>
              <a:t>"PhD"</a:t>
            </a:r>
          </a:p>
        </p:txBody>
      </p:sp>
    </p:spTree>
    <p:extLst>
      <p:ext uri="{BB962C8B-B14F-4D97-AF65-F5344CB8AC3E}">
        <p14:creationId xmlns:p14="http://schemas.microsoft.com/office/powerpoint/2010/main" val="280144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B570C-8788-271D-2EBE-88BEF41E1684}"/>
              </a:ext>
            </a:extLst>
          </p:cNvPr>
          <p:cNvSpPr txBox="1"/>
          <p:nvPr/>
        </p:nvSpPr>
        <p:spPr>
          <a:xfrm>
            <a:off x="834887" y="278295"/>
            <a:ext cx="1236364" cy="523220"/>
          </a:xfrm>
          <a:prstGeom prst="rect">
            <a:avLst/>
          </a:prstGeom>
          <a:noFill/>
        </p:spPr>
        <p:txBody>
          <a:bodyPr wrap="none" rtlCol="0">
            <a:spAutoFit/>
          </a:bodyPr>
          <a:lstStyle/>
          <a:p>
            <a:r>
              <a:rPr lang="en-US" sz="2800" dirty="0"/>
              <a:t>count()</a:t>
            </a:r>
          </a:p>
        </p:txBody>
      </p:sp>
      <p:sp>
        <p:nvSpPr>
          <p:cNvPr id="3" name="TextBox 2">
            <a:extLst>
              <a:ext uri="{FF2B5EF4-FFF2-40B4-BE49-F238E27FC236}">
                <a16:creationId xmlns:a16="http://schemas.microsoft.com/office/drawing/2014/main" id="{EC5A5F7B-ED83-0277-505D-6285FC5D31E8}"/>
              </a:ext>
            </a:extLst>
          </p:cNvPr>
          <p:cNvSpPr txBox="1"/>
          <p:nvPr/>
        </p:nvSpPr>
        <p:spPr>
          <a:xfrm>
            <a:off x="816965" y="801515"/>
            <a:ext cx="10164418" cy="1200329"/>
          </a:xfrm>
          <a:prstGeom prst="rect">
            <a:avLst/>
          </a:prstGeom>
          <a:noFill/>
        </p:spPr>
        <p:txBody>
          <a:bodyPr wrap="square" rtlCol="0">
            <a:spAutoFit/>
          </a:bodyPr>
          <a:lstStyle/>
          <a:p>
            <a:r>
              <a:rPr lang="en-US" dirty="0"/>
              <a:t>The </a:t>
            </a:r>
            <a:r>
              <a:rPr lang="en-US" dirty="0">
                <a:solidFill>
                  <a:schemeClr val="accent1">
                    <a:lumMod val="50000"/>
                  </a:schemeClr>
                </a:solidFill>
              </a:rPr>
              <a:t>count() </a:t>
            </a:r>
            <a:r>
              <a:rPr lang="en-US" dirty="0"/>
              <a:t>function efficiently provides us with the number of occurrence of each unique value for one or more variables.</a:t>
            </a:r>
          </a:p>
          <a:p>
            <a:endParaRPr lang="en-US" dirty="0"/>
          </a:p>
          <a:p>
            <a:r>
              <a:rPr lang="en-US" dirty="0"/>
              <a:t>By using the </a:t>
            </a:r>
            <a:r>
              <a:rPr lang="en-US" dirty="0">
                <a:solidFill>
                  <a:schemeClr val="accent1">
                    <a:lumMod val="50000"/>
                  </a:schemeClr>
                </a:solidFill>
              </a:rPr>
              <a:t>count() </a:t>
            </a:r>
            <a:r>
              <a:rPr lang="en-US" dirty="0"/>
              <a:t>function, we can obtain the count of employees for each gender in our dataset.</a:t>
            </a:r>
          </a:p>
        </p:txBody>
      </p:sp>
      <p:pic>
        <p:nvPicPr>
          <p:cNvPr id="5" name="Picture 4">
            <a:extLst>
              <a:ext uri="{FF2B5EF4-FFF2-40B4-BE49-F238E27FC236}">
                <a16:creationId xmlns:a16="http://schemas.microsoft.com/office/drawing/2014/main" id="{C9240D04-EE7C-C024-ABF9-0A8018D9D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26" y="2166761"/>
            <a:ext cx="6782747" cy="2524477"/>
          </a:xfrm>
          <a:prstGeom prst="rect">
            <a:avLst/>
          </a:prstGeom>
        </p:spPr>
      </p:pic>
      <p:sp>
        <p:nvSpPr>
          <p:cNvPr id="6" name="TextBox 5">
            <a:extLst>
              <a:ext uri="{FF2B5EF4-FFF2-40B4-BE49-F238E27FC236}">
                <a16:creationId xmlns:a16="http://schemas.microsoft.com/office/drawing/2014/main" id="{501E751E-1E9C-51B9-2114-D42C00C68443}"/>
              </a:ext>
            </a:extLst>
          </p:cNvPr>
          <p:cNvSpPr txBox="1"/>
          <p:nvPr/>
        </p:nvSpPr>
        <p:spPr>
          <a:xfrm>
            <a:off x="812294" y="5314123"/>
            <a:ext cx="10293027" cy="646331"/>
          </a:xfrm>
          <a:prstGeom prst="rect">
            <a:avLst/>
          </a:prstGeom>
          <a:noFill/>
        </p:spPr>
        <p:txBody>
          <a:bodyPr wrap="square" rtlCol="0">
            <a:spAutoFit/>
          </a:bodyPr>
          <a:lstStyle/>
          <a:p>
            <a:r>
              <a:rPr lang="en-US" dirty="0"/>
              <a:t>The summary output shows that there are 3,599 male employees, which is more than the number of female employees (2,951), while the remaining genders consist of only 14 employees in total.</a:t>
            </a:r>
          </a:p>
        </p:txBody>
      </p:sp>
    </p:spTree>
    <p:extLst>
      <p:ext uri="{BB962C8B-B14F-4D97-AF65-F5344CB8AC3E}">
        <p14:creationId xmlns:p14="http://schemas.microsoft.com/office/powerpoint/2010/main" val="113026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8C2A0-8369-FFD1-A239-26FA079B8E5A}"/>
              </a:ext>
            </a:extLst>
          </p:cNvPr>
          <p:cNvSpPr txBox="1"/>
          <p:nvPr/>
        </p:nvSpPr>
        <p:spPr>
          <a:xfrm>
            <a:off x="737193" y="371061"/>
            <a:ext cx="10717614" cy="369332"/>
          </a:xfrm>
          <a:prstGeom prst="rect">
            <a:avLst/>
          </a:prstGeom>
          <a:noFill/>
        </p:spPr>
        <p:txBody>
          <a:bodyPr wrap="none" rtlCol="0">
            <a:spAutoFit/>
          </a:bodyPr>
          <a:lstStyle/>
          <a:p>
            <a:r>
              <a:rPr lang="en-US" dirty="0"/>
              <a:t>Using the </a:t>
            </a:r>
            <a:r>
              <a:rPr lang="en-US" dirty="0">
                <a:solidFill>
                  <a:schemeClr val="accent1">
                    <a:lumMod val="50000"/>
                  </a:schemeClr>
                </a:solidFill>
              </a:rPr>
              <a:t>count() </a:t>
            </a:r>
            <a:r>
              <a:rPr lang="en-US" dirty="0"/>
              <a:t>function, we can also retrieve the ten most frequently occurring job titles in the salary dataset.</a:t>
            </a:r>
          </a:p>
        </p:txBody>
      </p:sp>
      <p:pic>
        <p:nvPicPr>
          <p:cNvPr id="4" name="Picture 3">
            <a:extLst>
              <a:ext uri="{FF2B5EF4-FFF2-40B4-BE49-F238E27FC236}">
                <a16:creationId xmlns:a16="http://schemas.microsoft.com/office/drawing/2014/main" id="{5AD48622-46F0-C938-F151-6F240A57E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884" y="833159"/>
            <a:ext cx="6763694" cy="4620270"/>
          </a:xfrm>
          <a:prstGeom prst="rect">
            <a:avLst/>
          </a:prstGeom>
        </p:spPr>
      </p:pic>
      <p:sp>
        <p:nvSpPr>
          <p:cNvPr id="5" name="TextBox 4">
            <a:extLst>
              <a:ext uri="{FF2B5EF4-FFF2-40B4-BE49-F238E27FC236}">
                <a16:creationId xmlns:a16="http://schemas.microsoft.com/office/drawing/2014/main" id="{5E5C8A8C-A9BD-5A04-8042-B5ED89F90910}"/>
              </a:ext>
            </a:extLst>
          </p:cNvPr>
          <p:cNvSpPr txBox="1"/>
          <p:nvPr/>
        </p:nvSpPr>
        <p:spPr>
          <a:xfrm>
            <a:off x="737193" y="5840175"/>
            <a:ext cx="10694146" cy="369332"/>
          </a:xfrm>
          <a:prstGeom prst="rect">
            <a:avLst/>
          </a:prstGeom>
          <a:noFill/>
        </p:spPr>
        <p:txBody>
          <a:bodyPr wrap="none" rtlCol="0">
            <a:spAutoFit/>
          </a:bodyPr>
          <a:lstStyle/>
          <a:p>
            <a:r>
              <a:rPr lang="en-US" dirty="0"/>
              <a:t>The output indicates a higher representation of tech-related jobs in the data compared to non-tech related jobs.</a:t>
            </a:r>
          </a:p>
        </p:txBody>
      </p:sp>
    </p:spTree>
    <p:extLst>
      <p:ext uri="{BB962C8B-B14F-4D97-AF65-F5344CB8AC3E}">
        <p14:creationId xmlns:p14="http://schemas.microsoft.com/office/powerpoint/2010/main" val="383158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6AD0E-B711-726B-5E3C-1A9E7C9A616A}"/>
              </a:ext>
            </a:extLst>
          </p:cNvPr>
          <p:cNvSpPr txBox="1"/>
          <p:nvPr/>
        </p:nvSpPr>
        <p:spPr>
          <a:xfrm>
            <a:off x="834887" y="543339"/>
            <a:ext cx="1094530" cy="523220"/>
          </a:xfrm>
          <a:prstGeom prst="rect">
            <a:avLst/>
          </a:prstGeom>
          <a:noFill/>
        </p:spPr>
        <p:txBody>
          <a:bodyPr wrap="none" rtlCol="0">
            <a:spAutoFit/>
          </a:bodyPr>
          <a:lstStyle/>
          <a:p>
            <a:r>
              <a:rPr lang="en-US" sz="2800" dirty="0"/>
              <a:t>filter()</a:t>
            </a:r>
          </a:p>
        </p:txBody>
      </p:sp>
      <p:sp>
        <p:nvSpPr>
          <p:cNvPr id="3" name="TextBox 2">
            <a:extLst>
              <a:ext uri="{FF2B5EF4-FFF2-40B4-BE49-F238E27FC236}">
                <a16:creationId xmlns:a16="http://schemas.microsoft.com/office/drawing/2014/main" id="{41384E5F-9E18-A486-78A6-F22AA70873B8}"/>
              </a:ext>
            </a:extLst>
          </p:cNvPr>
          <p:cNvSpPr txBox="1"/>
          <p:nvPr/>
        </p:nvSpPr>
        <p:spPr>
          <a:xfrm>
            <a:off x="834887" y="1179445"/>
            <a:ext cx="9376606" cy="369332"/>
          </a:xfrm>
          <a:prstGeom prst="rect">
            <a:avLst/>
          </a:prstGeom>
          <a:noFill/>
        </p:spPr>
        <p:txBody>
          <a:bodyPr wrap="none" rtlCol="0">
            <a:spAutoFit/>
          </a:bodyPr>
          <a:lstStyle/>
          <a:p>
            <a:r>
              <a:rPr lang="en-US" dirty="0"/>
              <a:t>The </a:t>
            </a:r>
            <a:r>
              <a:rPr lang="en-US" dirty="0">
                <a:solidFill>
                  <a:schemeClr val="accent1">
                    <a:lumMod val="50000"/>
                  </a:schemeClr>
                </a:solidFill>
              </a:rPr>
              <a:t>filter() </a:t>
            </a:r>
            <a:r>
              <a:rPr lang="en-US" dirty="0"/>
              <a:t>function is used to extract rows from a dataset that meet specific conditions or criteria.</a:t>
            </a:r>
          </a:p>
        </p:txBody>
      </p:sp>
      <p:sp>
        <p:nvSpPr>
          <p:cNvPr id="4" name="TextBox 3">
            <a:extLst>
              <a:ext uri="{FF2B5EF4-FFF2-40B4-BE49-F238E27FC236}">
                <a16:creationId xmlns:a16="http://schemas.microsoft.com/office/drawing/2014/main" id="{572A24C1-AEF4-6DE2-10C4-0F558AE7FFDC}"/>
              </a:ext>
            </a:extLst>
          </p:cNvPr>
          <p:cNvSpPr txBox="1"/>
          <p:nvPr/>
        </p:nvSpPr>
        <p:spPr>
          <a:xfrm>
            <a:off x="834887" y="1661663"/>
            <a:ext cx="10336696" cy="646331"/>
          </a:xfrm>
          <a:prstGeom prst="rect">
            <a:avLst/>
          </a:prstGeom>
          <a:noFill/>
        </p:spPr>
        <p:txBody>
          <a:bodyPr wrap="square" rtlCol="0">
            <a:spAutoFit/>
          </a:bodyPr>
          <a:lstStyle/>
          <a:p>
            <a:r>
              <a:rPr lang="en-US" dirty="0"/>
              <a:t>With the </a:t>
            </a:r>
            <a:r>
              <a:rPr lang="en-US" dirty="0">
                <a:solidFill>
                  <a:schemeClr val="accent1">
                    <a:lumMod val="50000"/>
                  </a:schemeClr>
                </a:solidFill>
              </a:rPr>
              <a:t>filter() </a:t>
            </a:r>
            <a:r>
              <a:rPr lang="en-US" dirty="0"/>
              <a:t>function, we can selectively extract the records of employees who have 12 and above years of experience and then calculate the descriptive summary of their salaries.</a:t>
            </a:r>
          </a:p>
        </p:txBody>
      </p:sp>
      <p:pic>
        <p:nvPicPr>
          <p:cNvPr id="6" name="Picture 5">
            <a:extLst>
              <a:ext uri="{FF2B5EF4-FFF2-40B4-BE49-F238E27FC236}">
                <a16:creationId xmlns:a16="http://schemas.microsoft.com/office/drawing/2014/main" id="{2F522E30-A4AB-8F1D-96EA-ADA7D250D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679" y="2330231"/>
            <a:ext cx="6744641" cy="3115110"/>
          </a:xfrm>
          <a:prstGeom prst="rect">
            <a:avLst/>
          </a:prstGeom>
        </p:spPr>
      </p:pic>
      <p:sp>
        <p:nvSpPr>
          <p:cNvPr id="7" name="TextBox 6">
            <a:extLst>
              <a:ext uri="{FF2B5EF4-FFF2-40B4-BE49-F238E27FC236}">
                <a16:creationId xmlns:a16="http://schemas.microsoft.com/office/drawing/2014/main" id="{6973D08C-DFD6-C017-66F0-107D034034D6}"/>
              </a:ext>
            </a:extLst>
          </p:cNvPr>
          <p:cNvSpPr txBox="1"/>
          <p:nvPr/>
        </p:nvSpPr>
        <p:spPr>
          <a:xfrm>
            <a:off x="834887" y="5678555"/>
            <a:ext cx="10642880" cy="646331"/>
          </a:xfrm>
          <a:prstGeom prst="rect">
            <a:avLst/>
          </a:prstGeom>
          <a:noFill/>
        </p:spPr>
        <p:txBody>
          <a:bodyPr wrap="square" rtlCol="0">
            <a:spAutoFit/>
          </a:bodyPr>
          <a:lstStyle/>
          <a:p>
            <a:r>
              <a:rPr lang="en-US" dirty="0"/>
              <a:t>When we take a look at the output, we can observe that employees with 12 years and above of experience have as average salary of 172,492, which is higher than the overall average of 115,690. </a:t>
            </a:r>
          </a:p>
        </p:txBody>
      </p:sp>
    </p:spTree>
    <p:extLst>
      <p:ext uri="{BB962C8B-B14F-4D97-AF65-F5344CB8AC3E}">
        <p14:creationId xmlns:p14="http://schemas.microsoft.com/office/powerpoint/2010/main" val="6241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DD93C-14DC-E581-B018-1369E3FDFF33}"/>
              </a:ext>
            </a:extLst>
          </p:cNvPr>
          <p:cNvSpPr txBox="1"/>
          <p:nvPr/>
        </p:nvSpPr>
        <p:spPr>
          <a:xfrm>
            <a:off x="437323" y="185531"/>
            <a:ext cx="3634200" cy="461665"/>
          </a:xfrm>
          <a:prstGeom prst="rect">
            <a:avLst/>
          </a:prstGeom>
          <a:noFill/>
        </p:spPr>
        <p:txBody>
          <a:bodyPr wrap="none" rtlCol="0">
            <a:spAutoFit/>
          </a:bodyPr>
          <a:lstStyle/>
          <a:p>
            <a:r>
              <a:rPr lang="en-US" sz="2400" dirty="0"/>
              <a:t>Filtering by multiple criteria</a:t>
            </a:r>
          </a:p>
        </p:txBody>
      </p:sp>
      <p:sp>
        <p:nvSpPr>
          <p:cNvPr id="3" name="TextBox 2">
            <a:extLst>
              <a:ext uri="{FF2B5EF4-FFF2-40B4-BE49-F238E27FC236}">
                <a16:creationId xmlns:a16="http://schemas.microsoft.com/office/drawing/2014/main" id="{82C07E3C-333C-8DFC-FD04-3B065361CBB2}"/>
              </a:ext>
            </a:extLst>
          </p:cNvPr>
          <p:cNvSpPr txBox="1"/>
          <p:nvPr/>
        </p:nvSpPr>
        <p:spPr>
          <a:xfrm>
            <a:off x="437323" y="647196"/>
            <a:ext cx="10959547" cy="646331"/>
          </a:xfrm>
          <a:prstGeom prst="rect">
            <a:avLst/>
          </a:prstGeom>
          <a:noFill/>
        </p:spPr>
        <p:txBody>
          <a:bodyPr wrap="square" rtlCol="0">
            <a:spAutoFit/>
          </a:bodyPr>
          <a:lstStyle/>
          <a:p>
            <a:r>
              <a:rPr lang="en-US" dirty="0"/>
              <a:t>The filter() function can also allow you to filter the data to only include rows that meet multiple conditions simultaneously. You can use the logical operators such as &amp; (AND) and | (OR) to combine conditions.</a:t>
            </a:r>
          </a:p>
        </p:txBody>
      </p:sp>
      <p:sp>
        <p:nvSpPr>
          <p:cNvPr id="4" name="TextBox 3">
            <a:extLst>
              <a:ext uri="{FF2B5EF4-FFF2-40B4-BE49-F238E27FC236}">
                <a16:creationId xmlns:a16="http://schemas.microsoft.com/office/drawing/2014/main" id="{E48D5836-518B-C636-4CAD-9A0E7438F22D}"/>
              </a:ext>
            </a:extLst>
          </p:cNvPr>
          <p:cNvSpPr txBox="1"/>
          <p:nvPr/>
        </p:nvSpPr>
        <p:spPr>
          <a:xfrm>
            <a:off x="437323" y="1514780"/>
            <a:ext cx="10787270" cy="646331"/>
          </a:xfrm>
          <a:prstGeom prst="rect">
            <a:avLst/>
          </a:prstGeom>
          <a:noFill/>
        </p:spPr>
        <p:txBody>
          <a:bodyPr wrap="square" rtlCol="0">
            <a:spAutoFit/>
          </a:bodyPr>
          <a:lstStyle/>
          <a:p>
            <a:r>
              <a:rPr lang="en-US" dirty="0"/>
              <a:t>For example, suppose we want to obtain the descriptive summary of employees who are </a:t>
            </a:r>
            <a:r>
              <a:rPr lang="en-US" i="1" dirty="0"/>
              <a:t>male</a:t>
            </a:r>
            <a:r>
              <a:rPr lang="en-US" dirty="0"/>
              <a:t> and have attained either a </a:t>
            </a:r>
            <a:r>
              <a:rPr lang="en-US" i="1" dirty="0"/>
              <a:t>Master's Degree </a:t>
            </a:r>
            <a:r>
              <a:rPr lang="en-US" dirty="0"/>
              <a:t>or </a:t>
            </a:r>
            <a:r>
              <a:rPr lang="en-US" i="1" dirty="0"/>
              <a:t>PhD</a:t>
            </a:r>
            <a:r>
              <a:rPr lang="en-US" dirty="0"/>
              <a:t>, we can achieve this by performing the following:</a:t>
            </a:r>
          </a:p>
        </p:txBody>
      </p:sp>
      <p:pic>
        <p:nvPicPr>
          <p:cNvPr id="6" name="Picture 5">
            <a:extLst>
              <a:ext uri="{FF2B5EF4-FFF2-40B4-BE49-F238E27FC236}">
                <a16:creationId xmlns:a16="http://schemas.microsoft.com/office/drawing/2014/main" id="{0F1A1530-300E-571E-627B-287A1AB15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52" y="2382365"/>
            <a:ext cx="7487695" cy="3686689"/>
          </a:xfrm>
          <a:prstGeom prst="rect">
            <a:avLst/>
          </a:prstGeom>
        </p:spPr>
      </p:pic>
    </p:spTree>
    <p:extLst>
      <p:ext uri="{BB962C8B-B14F-4D97-AF65-F5344CB8AC3E}">
        <p14:creationId xmlns:p14="http://schemas.microsoft.com/office/powerpoint/2010/main" val="419812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1263</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dc:title>
  <dc:creator>Ayomide</dc:creator>
  <cp:lastModifiedBy>Ayomide</cp:lastModifiedBy>
  <cp:revision>24</cp:revision>
  <dcterms:created xsi:type="dcterms:W3CDTF">2023-07-30T21:21:44Z</dcterms:created>
  <dcterms:modified xsi:type="dcterms:W3CDTF">2023-08-17T20:38:28Z</dcterms:modified>
</cp:coreProperties>
</file>