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3" r:id="rId11"/>
    <p:sldId id="265"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84E7-AD85-20C6-469F-6C5B32B8D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3B752F-6C20-41BC-CC1F-46A486090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48C9FD-9EE5-FAB3-9257-95EB730697A2}"/>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5" name="Footer Placeholder 4">
            <a:extLst>
              <a:ext uri="{FF2B5EF4-FFF2-40B4-BE49-F238E27FC236}">
                <a16:creationId xmlns:a16="http://schemas.microsoft.com/office/drawing/2014/main" id="{BDB0452A-7C91-D9BF-3E35-3E92E8814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DDD77-6242-A10F-B793-49482A81CF9F}"/>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397800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C29A9-953A-53B1-F8EE-FBF9551D30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864495-93A1-E896-10FD-7252DE764B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45AB4-9458-FFBD-3422-85F08BCE48D7}"/>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5" name="Footer Placeholder 4">
            <a:extLst>
              <a:ext uri="{FF2B5EF4-FFF2-40B4-BE49-F238E27FC236}">
                <a16:creationId xmlns:a16="http://schemas.microsoft.com/office/drawing/2014/main" id="{DEF1E0E9-4059-E3EB-0506-4E1B493E5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59DBC-F5C3-1850-804A-DBADA0A4743B}"/>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76481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4FCC85-E624-CCDE-D347-0E4DA9CB8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748545-0237-EF13-BEC8-32D15BFBB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EEA9A-F73B-91D8-EC35-4DCCFDD3D8A0}"/>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5" name="Footer Placeholder 4">
            <a:extLst>
              <a:ext uri="{FF2B5EF4-FFF2-40B4-BE49-F238E27FC236}">
                <a16:creationId xmlns:a16="http://schemas.microsoft.com/office/drawing/2014/main" id="{A5C41093-E674-C7A6-A393-9DBC4C32E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605EF-B8E9-5A1A-CE57-231244AA39EC}"/>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215871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3792-FDCB-79D1-44A9-5A3288E7E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47E88-39D7-C552-4BBF-855DB3188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B30B1-587A-A7C5-A166-AED49360B444}"/>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5" name="Footer Placeholder 4">
            <a:extLst>
              <a:ext uri="{FF2B5EF4-FFF2-40B4-BE49-F238E27FC236}">
                <a16:creationId xmlns:a16="http://schemas.microsoft.com/office/drawing/2014/main" id="{4C445C7F-7F52-5D18-DD83-9510966ED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8FF28-93CC-41F0-A140-23C61B0A0A4F}"/>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510979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3034-0BB8-13DE-3384-A5B1ADF56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4EFFB8-0C71-996A-5811-4BFD4892B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F6BCF0-4424-3557-E0C2-3D4A9B70FC54}"/>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5" name="Footer Placeholder 4">
            <a:extLst>
              <a:ext uri="{FF2B5EF4-FFF2-40B4-BE49-F238E27FC236}">
                <a16:creationId xmlns:a16="http://schemas.microsoft.com/office/drawing/2014/main" id="{FD570439-990D-A103-967E-2629946D5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6BAA5-5DFB-E8B6-32AB-C4B592C91674}"/>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3753128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FE32-4801-89F9-3782-58710D633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60883-8EE6-7AFC-2955-FFD66603A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704EA8-72DE-88C3-8498-D8EA8B8A0F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0A6A2-DE0B-4B85-5856-75C7C5457680}"/>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6" name="Footer Placeholder 5">
            <a:extLst>
              <a:ext uri="{FF2B5EF4-FFF2-40B4-BE49-F238E27FC236}">
                <a16:creationId xmlns:a16="http://schemas.microsoft.com/office/drawing/2014/main" id="{4E0188F1-C795-031B-7E07-421B7EB8EE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91EF3-DD43-2D65-6B27-EAF52009BF35}"/>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337739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84AD-C500-47D6-D546-29C13DF618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9BB0BC-7CE2-2C75-3487-406FCC12D5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42F02-DBB4-D2B4-773D-CE37326381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B293FE-DFBA-62C0-C1CB-D8BACF8CF7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A97675-E25D-E097-6770-8EE1C40BD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47011F-87BE-9774-826C-5808A64FD872}"/>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8" name="Footer Placeholder 7">
            <a:extLst>
              <a:ext uri="{FF2B5EF4-FFF2-40B4-BE49-F238E27FC236}">
                <a16:creationId xmlns:a16="http://schemas.microsoft.com/office/drawing/2014/main" id="{8E0144CC-377D-C31B-80FE-18FB5C0C56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2B0352-6994-D6CB-4EAC-D2FD126721D2}"/>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198920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198B-1FE9-73F6-F5D6-178BB73AE0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B3D4C3-F809-1147-B08E-C69382101F2E}"/>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4" name="Footer Placeholder 3">
            <a:extLst>
              <a:ext uri="{FF2B5EF4-FFF2-40B4-BE49-F238E27FC236}">
                <a16:creationId xmlns:a16="http://schemas.microsoft.com/office/drawing/2014/main" id="{52A69D20-5408-DA44-540E-AEC5A1B576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E3ECA4-109E-277E-F5D3-EA76FA9E9903}"/>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221500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D685AB-916A-636B-45CD-155F70DD2C36}"/>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3" name="Footer Placeholder 2">
            <a:extLst>
              <a:ext uri="{FF2B5EF4-FFF2-40B4-BE49-F238E27FC236}">
                <a16:creationId xmlns:a16="http://schemas.microsoft.com/office/drawing/2014/main" id="{CA65579D-E275-9F84-991E-69C6A610F7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1F14E6-8C3A-1289-6D5D-656CD055B072}"/>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418119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391B-6118-48DF-BD3F-0E1281FF4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6AE04F-4B34-0196-A163-AD9ABDA31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7CABA6-C73A-2E9F-8799-C8605AEBD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D8D70-CCCA-F0C1-A465-1C750FC3C226}"/>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6" name="Footer Placeholder 5">
            <a:extLst>
              <a:ext uri="{FF2B5EF4-FFF2-40B4-BE49-F238E27FC236}">
                <a16:creationId xmlns:a16="http://schemas.microsoft.com/office/drawing/2014/main" id="{8FC99F28-774E-7411-6A96-769F5C378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FBD2D-71E8-ECCA-F90B-B673B83320E0}"/>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25437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266D-982F-003C-02DB-1801BB7D4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D4A132-A0A8-5D7A-B1DF-C294AE210C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160C91-D382-A96F-8CF8-7F919177B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66288-C69A-A324-E88A-3CF488E77CC7}"/>
              </a:ext>
            </a:extLst>
          </p:cNvPr>
          <p:cNvSpPr>
            <a:spLocks noGrp="1"/>
          </p:cNvSpPr>
          <p:nvPr>
            <p:ph type="dt" sz="half" idx="10"/>
          </p:nvPr>
        </p:nvSpPr>
        <p:spPr/>
        <p:txBody>
          <a:bodyPr/>
          <a:lstStyle/>
          <a:p>
            <a:fld id="{B4A4EBFF-D0C1-4000-8D04-C9A59E221317}" type="datetimeFigureOut">
              <a:rPr lang="en-US" smtClean="0"/>
              <a:t>8/17/2023</a:t>
            </a:fld>
            <a:endParaRPr lang="en-US"/>
          </a:p>
        </p:txBody>
      </p:sp>
      <p:sp>
        <p:nvSpPr>
          <p:cNvPr id="6" name="Footer Placeholder 5">
            <a:extLst>
              <a:ext uri="{FF2B5EF4-FFF2-40B4-BE49-F238E27FC236}">
                <a16:creationId xmlns:a16="http://schemas.microsoft.com/office/drawing/2014/main" id="{DE3C5E67-83EC-1BFD-9899-35EE2C208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9428C-090A-E6AD-9CE4-B527B8305284}"/>
              </a:ext>
            </a:extLst>
          </p:cNvPr>
          <p:cNvSpPr>
            <a:spLocks noGrp="1"/>
          </p:cNvSpPr>
          <p:nvPr>
            <p:ph type="sldNum" sz="quarter" idx="12"/>
          </p:nvPr>
        </p:nvSpPr>
        <p:spPr/>
        <p:txBody>
          <a:bodyPr/>
          <a:lstStyle/>
          <a:p>
            <a:fld id="{B3A30318-5C62-4D6E-A0D1-AAC8066DCC1A}" type="slidenum">
              <a:rPr lang="en-US" smtClean="0"/>
              <a:t>‹#›</a:t>
            </a:fld>
            <a:endParaRPr lang="en-US"/>
          </a:p>
        </p:txBody>
      </p:sp>
    </p:spTree>
    <p:extLst>
      <p:ext uri="{BB962C8B-B14F-4D97-AF65-F5344CB8AC3E}">
        <p14:creationId xmlns:p14="http://schemas.microsoft.com/office/powerpoint/2010/main" val="92054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B0794-BDFA-AE4A-B4C0-E33DA1B727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ADA6F7-EB43-A672-38BD-90A789CF88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6F57C-DD93-7070-4A6F-CB7612244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4EBFF-D0C1-4000-8D04-C9A59E221317}" type="datetimeFigureOut">
              <a:rPr lang="en-US" smtClean="0"/>
              <a:t>8/17/2023</a:t>
            </a:fld>
            <a:endParaRPr lang="en-US"/>
          </a:p>
        </p:txBody>
      </p:sp>
      <p:sp>
        <p:nvSpPr>
          <p:cNvPr id="5" name="Footer Placeholder 4">
            <a:extLst>
              <a:ext uri="{FF2B5EF4-FFF2-40B4-BE49-F238E27FC236}">
                <a16:creationId xmlns:a16="http://schemas.microsoft.com/office/drawing/2014/main" id="{F144C4D9-B4C2-E459-1C5E-115DE7EF1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E33BC3-6836-02EC-6334-350B12A47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A30318-5C62-4D6E-A0D1-AAC8066DCC1A}" type="slidenum">
              <a:rPr lang="en-US" smtClean="0"/>
              <a:t>‹#›</a:t>
            </a:fld>
            <a:endParaRPr lang="en-US"/>
          </a:p>
        </p:txBody>
      </p:sp>
    </p:spTree>
    <p:extLst>
      <p:ext uri="{BB962C8B-B14F-4D97-AF65-F5344CB8AC3E}">
        <p14:creationId xmlns:p14="http://schemas.microsoft.com/office/powerpoint/2010/main" val="200941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982E4-0976-4CFC-AF81-C06E638114A2}"/>
              </a:ext>
            </a:extLst>
          </p:cNvPr>
          <p:cNvSpPr>
            <a:spLocks noGrp="1"/>
          </p:cNvSpPr>
          <p:nvPr>
            <p:ph type="ctrTitle"/>
          </p:nvPr>
        </p:nvSpPr>
        <p:spPr>
          <a:xfrm>
            <a:off x="556592" y="1696278"/>
            <a:ext cx="9144000" cy="1123122"/>
          </a:xfrm>
        </p:spPr>
        <p:txBody>
          <a:bodyPr>
            <a:normAutofit/>
          </a:bodyPr>
          <a:lstStyle/>
          <a:p>
            <a:pPr algn="l"/>
            <a:r>
              <a:rPr lang="en-US" u="sng" dirty="0"/>
              <a:t>Data Preparation</a:t>
            </a:r>
          </a:p>
        </p:txBody>
      </p:sp>
      <p:sp>
        <p:nvSpPr>
          <p:cNvPr id="4" name="TextBox 3">
            <a:extLst>
              <a:ext uri="{FF2B5EF4-FFF2-40B4-BE49-F238E27FC236}">
                <a16:creationId xmlns:a16="http://schemas.microsoft.com/office/drawing/2014/main" id="{1962794A-3139-3D60-360B-6FE8E0AD9D02}"/>
              </a:ext>
            </a:extLst>
          </p:cNvPr>
          <p:cNvSpPr txBox="1"/>
          <p:nvPr/>
        </p:nvSpPr>
        <p:spPr>
          <a:xfrm>
            <a:off x="556592" y="3105834"/>
            <a:ext cx="10030313" cy="646331"/>
          </a:xfrm>
          <a:prstGeom prst="rect">
            <a:avLst/>
          </a:prstGeom>
          <a:noFill/>
        </p:spPr>
        <p:txBody>
          <a:bodyPr wrap="square" rtlCol="0">
            <a:spAutoFit/>
          </a:bodyPr>
          <a:lstStyle/>
          <a:p>
            <a:r>
              <a:rPr lang="en-US" dirty="0"/>
              <a:t>Data preparation is a crucial phase in the data analysis process that encompasses several key steps, including data importation, data inspection, and data cleaning.</a:t>
            </a:r>
          </a:p>
        </p:txBody>
      </p:sp>
      <p:sp>
        <p:nvSpPr>
          <p:cNvPr id="5" name="TextBox 4">
            <a:extLst>
              <a:ext uri="{FF2B5EF4-FFF2-40B4-BE49-F238E27FC236}">
                <a16:creationId xmlns:a16="http://schemas.microsoft.com/office/drawing/2014/main" id="{C7C6E4AD-579B-70E0-1A11-938DED6C518E}"/>
              </a:ext>
            </a:extLst>
          </p:cNvPr>
          <p:cNvSpPr txBox="1"/>
          <p:nvPr/>
        </p:nvSpPr>
        <p:spPr>
          <a:xfrm>
            <a:off x="556592" y="3896140"/>
            <a:ext cx="10668000" cy="646331"/>
          </a:xfrm>
          <a:prstGeom prst="rect">
            <a:avLst/>
          </a:prstGeom>
          <a:noFill/>
        </p:spPr>
        <p:txBody>
          <a:bodyPr wrap="square" rtlCol="0">
            <a:spAutoFit/>
          </a:bodyPr>
          <a:lstStyle/>
          <a:p>
            <a:r>
              <a:rPr lang="en-US" dirty="0"/>
              <a:t>To illustrate this procedure, we will utilize a salary dataset that exhibits salary variations over a specific period, taking into account various factors such as years of experience, age, education level, gender, and more.</a:t>
            </a:r>
          </a:p>
        </p:txBody>
      </p:sp>
    </p:spTree>
    <p:extLst>
      <p:ext uri="{BB962C8B-B14F-4D97-AF65-F5344CB8AC3E}">
        <p14:creationId xmlns:p14="http://schemas.microsoft.com/office/powerpoint/2010/main" val="799139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4576FC-B235-B7A0-2F25-6589B107C548}"/>
              </a:ext>
            </a:extLst>
          </p:cNvPr>
          <p:cNvSpPr txBox="1"/>
          <p:nvPr/>
        </p:nvSpPr>
        <p:spPr>
          <a:xfrm>
            <a:off x="768626" y="503583"/>
            <a:ext cx="6080126" cy="369332"/>
          </a:xfrm>
          <a:prstGeom prst="rect">
            <a:avLst/>
          </a:prstGeom>
          <a:noFill/>
        </p:spPr>
        <p:txBody>
          <a:bodyPr wrap="none" rtlCol="0">
            <a:spAutoFit/>
          </a:bodyPr>
          <a:lstStyle/>
          <a:p>
            <a:r>
              <a:rPr lang="en-US" dirty="0"/>
              <a:t>5. Verifying the accuracy of unique values in character columns</a:t>
            </a:r>
          </a:p>
        </p:txBody>
      </p:sp>
      <p:pic>
        <p:nvPicPr>
          <p:cNvPr id="4" name="Picture 3">
            <a:extLst>
              <a:ext uri="{FF2B5EF4-FFF2-40B4-BE49-F238E27FC236}">
                <a16:creationId xmlns:a16="http://schemas.microsoft.com/office/drawing/2014/main" id="{AB77087F-78CD-2AE1-201B-043A51D86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58" y="1058955"/>
            <a:ext cx="6506483" cy="2619741"/>
          </a:xfrm>
          <a:prstGeom prst="rect">
            <a:avLst/>
          </a:prstGeom>
        </p:spPr>
      </p:pic>
      <p:sp>
        <p:nvSpPr>
          <p:cNvPr id="5" name="TextBox 4">
            <a:extLst>
              <a:ext uri="{FF2B5EF4-FFF2-40B4-BE49-F238E27FC236}">
                <a16:creationId xmlns:a16="http://schemas.microsoft.com/office/drawing/2014/main" id="{432C8976-0360-BD5D-AEBC-08EA8339E6A7}"/>
              </a:ext>
            </a:extLst>
          </p:cNvPr>
          <p:cNvSpPr txBox="1"/>
          <p:nvPr/>
        </p:nvSpPr>
        <p:spPr>
          <a:xfrm>
            <a:off x="768626" y="3864736"/>
            <a:ext cx="9953965" cy="1754326"/>
          </a:xfrm>
          <a:prstGeom prst="rect">
            <a:avLst/>
          </a:prstGeom>
          <a:noFill/>
        </p:spPr>
        <p:txBody>
          <a:bodyPr wrap="square" rtlCol="0">
            <a:spAutoFit/>
          </a:bodyPr>
          <a:lstStyle/>
          <a:p>
            <a:r>
              <a:rPr lang="en-US" dirty="0"/>
              <a:t>Upon closer examination of the unique values in the education level column, you will notice that there are multiple representations for the following categories:</a:t>
            </a:r>
          </a:p>
          <a:p>
            <a:endParaRPr lang="en-US" dirty="0"/>
          </a:p>
          <a:p>
            <a:pPr marL="342900" indent="-342900">
              <a:buAutoNum type="arabicPeriod"/>
            </a:pPr>
            <a:r>
              <a:rPr lang="en-US" dirty="0"/>
              <a:t>"Bachelor's Degree" is also represented as "Bachelor’s.”</a:t>
            </a:r>
          </a:p>
          <a:p>
            <a:pPr marL="342900" indent="-342900">
              <a:buAutoNum type="arabicPeriod"/>
            </a:pPr>
            <a:r>
              <a:rPr lang="en-US" dirty="0"/>
              <a:t>"Master's Degree" is also represented as "Master’s.”</a:t>
            </a:r>
          </a:p>
          <a:p>
            <a:pPr marL="342900" indent="-342900">
              <a:buAutoNum type="arabicPeriod"/>
            </a:pPr>
            <a:r>
              <a:rPr lang="en-US" dirty="0"/>
              <a:t>"PhD" is also represented as "phD."</a:t>
            </a:r>
          </a:p>
        </p:txBody>
      </p:sp>
      <p:sp>
        <p:nvSpPr>
          <p:cNvPr id="3" name="TextBox 2">
            <a:extLst>
              <a:ext uri="{FF2B5EF4-FFF2-40B4-BE49-F238E27FC236}">
                <a16:creationId xmlns:a16="http://schemas.microsoft.com/office/drawing/2014/main" id="{1B5F2891-0FD2-0CC6-D35F-21D85A1CEBEB}"/>
              </a:ext>
            </a:extLst>
          </p:cNvPr>
          <p:cNvSpPr txBox="1"/>
          <p:nvPr/>
        </p:nvSpPr>
        <p:spPr>
          <a:xfrm>
            <a:off x="768625" y="5799045"/>
            <a:ext cx="9953965" cy="646331"/>
          </a:xfrm>
          <a:prstGeom prst="rect">
            <a:avLst/>
          </a:prstGeom>
          <a:noFill/>
        </p:spPr>
        <p:txBody>
          <a:bodyPr wrap="square" rtlCol="0">
            <a:spAutoFit/>
          </a:bodyPr>
          <a:lstStyle/>
          <a:p>
            <a:r>
              <a:rPr lang="en-US" dirty="0"/>
              <a:t>To avoid confusion and incorrect results when running an analysis, it is important to clean the column so that each value represent a single, appropriate education level.</a:t>
            </a:r>
          </a:p>
        </p:txBody>
      </p:sp>
    </p:spTree>
    <p:extLst>
      <p:ext uri="{BB962C8B-B14F-4D97-AF65-F5344CB8AC3E}">
        <p14:creationId xmlns:p14="http://schemas.microsoft.com/office/powerpoint/2010/main" val="28623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4387BD-3D9C-B71D-D607-3A359964FB2A}"/>
              </a:ext>
            </a:extLst>
          </p:cNvPr>
          <p:cNvSpPr txBox="1"/>
          <p:nvPr/>
        </p:nvSpPr>
        <p:spPr>
          <a:xfrm>
            <a:off x="609600" y="785851"/>
            <a:ext cx="2490618" cy="584775"/>
          </a:xfrm>
          <a:prstGeom prst="rect">
            <a:avLst/>
          </a:prstGeom>
          <a:noFill/>
        </p:spPr>
        <p:txBody>
          <a:bodyPr wrap="none" rtlCol="0">
            <a:spAutoFit/>
          </a:bodyPr>
          <a:lstStyle/>
          <a:p>
            <a:r>
              <a:rPr lang="en-US" sz="3200" dirty="0"/>
              <a:t>Data Cleaning</a:t>
            </a:r>
          </a:p>
        </p:txBody>
      </p:sp>
      <p:sp>
        <p:nvSpPr>
          <p:cNvPr id="3" name="TextBox 2">
            <a:extLst>
              <a:ext uri="{FF2B5EF4-FFF2-40B4-BE49-F238E27FC236}">
                <a16:creationId xmlns:a16="http://schemas.microsoft.com/office/drawing/2014/main" id="{DAD06612-022E-5C4C-9C47-734F5CBD4112}"/>
              </a:ext>
            </a:extLst>
          </p:cNvPr>
          <p:cNvSpPr txBox="1"/>
          <p:nvPr/>
        </p:nvSpPr>
        <p:spPr>
          <a:xfrm>
            <a:off x="609600" y="1639644"/>
            <a:ext cx="10809027" cy="923330"/>
          </a:xfrm>
          <a:prstGeom prst="rect">
            <a:avLst/>
          </a:prstGeom>
          <a:noFill/>
        </p:spPr>
        <p:txBody>
          <a:bodyPr wrap="square" rtlCol="0">
            <a:spAutoFit/>
          </a:bodyPr>
          <a:lstStyle/>
          <a:p>
            <a:r>
              <a:rPr lang="en-US" dirty="0"/>
              <a:t>Data cleaning is the process of correcting errors, inconsistencies, and inaccuracies in data sets to improve data quality. it is a critical step in the data analysis process as it ensures that the data used for the analysis is accurate, complete, and reliable.</a:t>
            </a:r>
          </a:p>
        </p:txBody>
      </p:sp>
      <p:sp>
        <p:nvSpPr>
          <p:cNvPr id="4" name="TextBox 3">
            <a:extLst>
              <a:ext uri="{FF2B5EF4-FFF2-40B4-BE49-F238E27FC236}">
                <a16:creationId xmlns:a16="http://schemas.microsoft.com/office/drawing/2014/main" id="{47FA3278-CCE1-DC03-AADB-2501B3E53F81}"/>
              </a:ext>
            </a:extLst>
          </p:cNvPr>
          <p:cNvSpPr txBox="1"/>
          <p:nvPr/>
        </p:nvSpPr>
        <p:spPr>
          <a:xfrm>
            <a:off x="609600" y="3101009"/>
            <a:ext cx="10349948" cy="1754326"/>
          </a:xfrm>
          <a:prstGeom prst="rect">
            <a:avLst/>
          </a:prstGeom>
          <a:noFill/>
        </p:spPr>
        <p:txBody>
          <a:bodyPr wrap="square" rtlCol="0">
            <a:spAutoFit/>
          </a:bodyPr>
          <a:lstStyle/>
          <a:p>
            <a:r>
              <a:rPr lang="en-US" dirty="0"/>
              <a:t>Regarding the salary data, we will undertake three primary data cleaning procedures:</a:t>
            </a:r>
          </a:p>
          <a:p>
            <a:endParaRPr lang="en-US" dirty="0"/>
          </a:p>
          <a:p>
            <a:pPr marL="342900" indent="-342900">
              <a:buAutoNum type="arabicPeriod"/>
            </a:pPr>
            <a:r>
              <a:rPr lang="en-US" dirty="0"/>
              <a:t>Revise the column names to be more user-friendly and concise.</a:t>
            </a:r>
          </a:p>
          <a:p>
            <a:pPr marL="342900" indent="-342900">
              <a:buAutoNum type="arabicPeriod"/>
            </a:pPr>
            <a:r>
              <a:rPr lang="en-US" dirty="0"/>
              <a:t>Convert the data type of the "</a:t>
            </a:r>
            <a:r>
              <a:rPr lang="en-US" dirty="0">
                <a:solidFill>
                  <a:schemeClr val="accent1">
                    <a:lumMod val="50000"/>
                  </a:schemeClr>
                </a:solidFill>
              </a:rPr>
              <a:t>years of experience</a:t>
            </a:r>
            <a:r>
              <a:rPr lang="en-US" dirty="0"/>
              <a:t>" column to numeric.</a:t>
            </a:r>
          </a:p>
          <a:p>
            <a:pPr marL="342900" indent="-342900">
              <a:buAutoNum type="arabicPeriod"/>
            </a:pPr>
            <a:r>
              <a:rPr lang="en-US" dirty="0"/>
              <a:t>Address any missing values present in the data.</a:t>
            </a:r>
          </a:p>
          <a:p>
            <a:pPr marL="342900" indent="-342900">
              <a:buAutoNum type="arabicPeriod"/>
            </a:pPr>
            <a:r>
              <a:rPr lang="en-US" b="0" i="1" dirty="0">
                <a:effectLst/>
                <a:latin typeface="Söhne"/>
              </a:rPr>
              <a:t>Addressing the multiple representations of a particular value in the “</a:t>
            </a:r>
            <a:r>
              <a:rPr lang="en-US" b="0" i="1" dirty="0">
                <a:solidFill>
                  <a:schemeClr val="accent1">
                    <a:lumMod val="50000"/>
                  </a:schemeClr>
                </a:solidFill>
                <a:effectLst/>
                <a:latin typeface="Söhne"/>
              </a:rPr>
              <a:t>Education level</a:t>
            </a:r>
            <a:r>
              <a:rPr lang="en-US" b="0" i="1" dirty="0">
                <a:effectLst/>
                <a:latin typeface="Söhne"/>
              </a:rPr>
              <a:t>” column</a:t>
            </a:r>
            <a:r>
              <a:rPr lang="en-US" i="1" dirty="0"/>
              <a:t>.</a:t>
            </a:r>
          </a:p>
        </p:txBody>
      </p:sp>
    </p:spTree>
    <p:extLst>
      <p:ext uri="{BB962C8B-B14F-4D97-AF65-F5344CB8AC3E}">
        <p14:creationId xmlns:p14="http://schemas.microsoft.com/office/powerpoint/2010/main" val="3856959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3BC0F5-1405-0998-32A6-EDBFB0C8D785}"/>
              </a:ext>
            </a:extLst>
          </p:cNvPr>
          <p:cNvSpPr txBox="1"/>
          <p:nvPr/>
        </p:nvSpPr>
        <p:spPr>
          <a:xfrm>
            <a:off x="728870" y="530087"/>
            <a:ext cx="3656963" cy="461665"/>
          </a:xfrm>
          <a:prstGeom prst="rect">
            <a:avLst/>
          </a:prstGeom>
          <a:noFill/>
        </p:spPr>
        <p:txBody>
          <a:bodyPr wrap="none" rtlCol="0">
            <a:spAutoFit/>
          </a:bodyPr>
          <a:lstStyle/>
          <a:p>
            <a:r>
              <a:rPr lang="en-US" sz="2400" dirty="0"/>
              <a:t>Revising the column names </a:t>
            </a:r>
          </a:p>
        </p:txBody>
      </p:sp>
      <p:sp>
        <p:nvSpPr>
          <p:cNvPr id="3" name="TextBox 2">
            <a:extLst>
              <a:ext uri="{FF2B5EF4-FFF2-40B4-BE49-F238E27FC236}">
                <a16:creationId xmlns:a16="http://schemas.microsoft.com/office/drawing/2014/main" id="{0885DF6C-579F-F07C-AD69-11C5EE3A280B}"/>
              </a:ext>
            </a:extLst>
          </p:cNvPr>
          <p:cNvSpPr txBox="1"/>
          <p:nvPr/>
        </p:nvSpPr>
        <p:spPr>
          <a:xfrm>
            <a:off x="728870" y="1285461"/>
            <a:ext cx="10631949" cy="369332"/>
          </a:xfrm>
          <a:prstGeom prst="rect">
            <a:avLst/>
          </a:prstGeom>
          <a:noFill/>
        </p:spPr>
        <p:txBody>
          <a:bodyPr wrap="none" rtlCol="0">
            <a:spAutoFit/>
          </a:bodyPr>
          <a:lstStyle/>
          <a:p>
            <a:r>
              <a:rPr lang="en-US" dirty="0"/>
              <a:t>We can rename each column manually by associating the data with a vector containing the new column names.</a:t>
            </a:r>
          </a:p>
        </p:txBody>
      </p:sp>
      <p:pic>
        <p:nvPicPr>
          <p:cNvPr id="7" name="Picture 6">
            <a:extLst>
              <a:ext uri="{FF2B5EF4-FFF2-40B4-BE49-F238E27FC236}">
                <a16:creationId xmlns:a16="http://schemas.microsoft.com/office/drawing/2014/main" id="{DD9C7630-6B3A-B14D-0E8F-521F08893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043" y="1870347"/>
            <a:ext cx="6871914" cy="3486637"/>
          </a:xfrm>
          <a:prstGeom prst="rect">
            <a:avLst/>
          </a:prstGeom>
        </p:spPr>
      </p:pic>
      <p:sp>
        <p:nvSpPr>
          <p:cNvPr id="8" name="TextBox 7">
            <a:extLst>
              <a:ext uri="{FF2B5EF4-FFF2-40B4-BE49-F238E27FC236}">
                <a16:creationId xmlns:a16="http://schemas.microsoft.com/office/drawing/2014/main" id="{66A6E299-C41C-F3A6-5E2B-261E5B2D07F6}"/>
              </a:ext>
            </a:extLst>
          </p:cNvPr>
          <p:cNvSpPr txBox="1"/>
          <p:nvPr/>
        </p:nvSpPr>
        <p:spPr>
          <a:xfrm>
            <a:off x="724084" y="5572539"/>
            <a:ext cx="10725794" cy="923330"/>
          </a:xfrm>
          <a:prstGeom prst="rect">
            <a:avLst/>
          </a:prstGeom>
          <a:noFill/>
        </p:spPr>
        <p:txBody>
          <a:bodyPr wrap="square" rtlCol="0">
            <a:spAutoFit/>
          </a:bodyPr>
          <a:lstStyle/>
          <a:p>
            <a:r>
              <a:rPr lang="en-US" dirty="0"/>
              <a:t>In cases with only a few columns, manually renaming columns using a vector of new names can be practical. However, for datasets with a substantial number of columns, this approach can become quite tedious and time-consuming.</a:t>
            </a:r>
          </a:p>
        </p:txBody>
      </p:sp>
    </p:spTree>
    <p:extLst>
      <p:ext uri="{BB962C8B-B14F-4D97-AF65-F5344CB8AC3E}">
        <p14:creationId xmlns:p14="http://schemas.microsoft.com/office/powerpoint/2010/main" val="347567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3F1D6-D396-6DE5-6ED6-EBDFEECFEB16}"/>
              </a:ext>
            </a:extLst>
          </p:cNvPr>
          <p:cNvSpPr txBox="1"/>
          <p:nvPr/>
        </p:nvSpPr>
        <p:spPr>
          <a:xfrm>
            <a:off x="715616" y="675861"/>
            <a:ext cx="10707559" cy="1200329"/>
          </a:xfrm>
          <a:prstGeom prst="rect">
            <a:avLst/>
          </a:prstGeom>
          <a:noFill/>
        </p:spPr>
        <p:txBody>
          <a:bodyPr wrap="square" rtlCol="0">
            <a:spAutoFit/>
          </a:bodyPr>
          <a:lstStyle/>
          <a:p>
            <a:r>
              <a:rPr lang="en-US" dirty="0"/>
              <a:t>We can efficiently rename multiple columns iteratively using the </a:t>
            </a:r>
            <a:r>
              <a:rPr lang="en-US" dirty="0">
                <a:solidFill>
                  <a:schemeClr val="accent3">
                    <a:lumMod val="50000"/>
                  </a:schemeClr>
                </a:solidFill>
              </a:rPr>
              <a:t>rename_with() </a:t>
            </a:r>
            <a:r>
              <a:rPr lang="en-US" dirty="0"/>
              <a:t>function from the </a:t>
            </a:r>
            <a:r>
              <a:rPr lang="en-US" dirty="0">
                <a:solidFill>
                  <a:schemeClr val="accent3">
                    <a:lumMod val="50000"/>
                  </a:schemeClr>
                </a:solidFill>
              </a:rPr>
              <a:t>dplyr</a:t>
            </a:r>
            <a:r>
              <a:rPr lang="en-US" dirty="0"/>
              <a:t> package, which provides a more flexible way than manually renaming each column. Additionally, we will make use of the </a:t>
            </a:r>
            <a:r>
              <a:rPr lang="en-US" dirty="0">
                <a:solidFill>
                  <a:schemeClr val="accent3">
                    <a:lumMod val="50000"/>
                  </a:schemeClr>
                </a:solidFill>
              </a:rPr>
              <a:t>str_replace_all() </a:t>
            </a:r>
            <a:r>
              <a:rPr lang="en-US" dirty="0"/>
              <a:t>and </a:t>
            </a:r>
            <a:r>
              <a:rPr lang="en-US" dirty="0">
                <a:solidFill>
                  <a:schemeClr val="accent3">
                    <a:lumMod val="50000"/>
                  </a:schemeClr>
                </a:solidFill>
              </a:rPr>
              <a:t>str_to_lower() </a:t>
            </a:r>
            <a:r>
              <a:rPr lang="en-US" dirty="0"/>
              <a:t>functions from the </a:t>
            </a:r>
            <a:r>
              <a:rPr lang="en-US" dirty="0">
                <a:solidFill>
                  <a:schemeClr val="accent3">
                    <a:lumMod val="50000"/>
                  </a:schemeClr>
                </a:solidFill>
              </a:rPr>
              <a:t>stringr</a:t>
            </a:r>
            <a:r>
              <a:rPr lang="en-US" dirty="0"/>
              <a:t> package. These functions enable us to replace characters and convert the characters to lowercase, respectively.</a:t>
            </a:r>
          </a:p>
        </p:txBody>
      </p:sp>
      <p:pic>
        <p:nvPicPr>
          <p:cNvPr id="4" name="Picture 3">
            <a:extLst>
              <a:ext uri="{FF2B5EF4-FFF2-40B4-BE49-F238E27FC236}">
                <a16:creationId xmlns:a16="http://schemas.microsoft.com/office/drawing/2014/main" id="{A06B923A-A3F3-158F-107B-5CC0B5AD8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069" y="2230446"/>
            <a:ext cx="7863057" cy="3015029"/>
          </a:xfrm>
          <a:prstGeom prst="rect">
            <a:avLst/>
          </a:prstGeom>
        </p:spPr>
      </p:pic>
    </p:spTree>
    <p:extLst>
      <p:ext uri="{BB962C8B-B14F-4D97-AF65-F5344CB8AC3E}">
        <p14:creationId xmlns:p14="http://schemas.microsoft.com/office/powerpoint/2010/main" val="289244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06DFAA-A767-A256-F137-9E0C455BDBD4}"/>
              </a:ext>
            </a:extLst>
          </p:cNvPr>
          <p:cNvSpPr txBox="1"/>
          <p:nvPr/>
        </p:nvSpPr>
        <p:spPr>
          <a:xfrm>
            <a:off x="874641" y="359542"/>
            <a:ext cx="2902974" cy="461665"/>
          </a:xfrm>
          <a:prstGeom prst="rect">
            <a:avLst/>
          </a:prstGeom>
          <a:noFill/>
        </p:spPr>
        <p:txBody>
          <a:bodyPr wrap="none" rtlCol="0">
            <a:spAutoFit/>
          </a:bodyPr>
          <a:lstStyle/>
          <a:p>
            <a:r>
              <a:rPr lang="en-US" sz="2400" dirty="0"/>
              <a:t>Convert the data type</a:t>
            </a:r>
          </a:p>
        </p:txBody>
      </p:sp>
      <p:sp>
        <p:nvSpPr>
          <p:cNvPr id="3" name="TextBox 2">
            <a:extLst>
              <a:ext uri="{FF2B5EF4-FFF2-40B4-BE49-F238E27FC236}">
                <a16:creationId xmlns:a16="http://schemas.microsoft.com/office/drawing/2014/main" id="{30531DC4-A3F8-9B5B-621D-0F06A0C5AE1F}"/>
              </a:ext>
            </a:extLst>
          </p:cNvPr>
          <p:cNvSpPr txBox="1"/>
          <p:nvPr/>
        </p:nvSpPr>
        <p:spPr>
          <a:xfrm>
            <a:off x="874642" y="821207"/>
            <a:ext cx="10628243" cy="646331"/>
          </a:xfrm>
          <a:prstGeom prst="rect">
            <a:avLst/>
          </a:prstGeom>
          <a:noFill/>
        </p:spPr>
        <p:txBody>
          <a:bodyPr wrap="square" rtlCol="0">
            <a:spAutoFit/>
          </a:bodyPr>
          <a:lstStyle/>
          <a:p>
            <a:r>
              <a:rPr lang="en-US" dirty="0"/>
              <a:t>The years of experience value for each worker should be converted to numeric format to enable numeric summary and distribution analysis. We will cover the </a:t>
            </a:r>
            <a:r>
              <a:rPr lang="en-US" dirty="0">
                <a:solidFill>
                  <a:schemeClr val="accent1">
                    <a:lumMod val="50000"/>
                  </a:schemeClr>
                </a:solidFill>
              </a:rPr>
              <a:t>select() </a:t>
            </a:r>
            <a:r>
              <a:rPr lang="en-US" dirty="0"/>
              <a:t>function in a later part of the course in more detail.</a:t>
            </a:r>
            <a:endParaRPr lang="en-US" dirty="0">
              <a:solidFill>
                <a:srgbClr val="FFC000"/>
              </a:solidFill>
            </a:endParaRPr>
          </a:p>
        </p:txBody>
      </p:sp>
      <p:sp>
        <p:nvSpPr>
          <p:cNvPr id="4" name="TextBox 3">
            <a:extLst>
              <a:ext uri="{FF2B5EF4-FFF2-40B4-BE49-F238E27FC236}">
                <a16:creationId xmlns:a16="http://schemas.microsoft.com/office/drawing/2014/main" id="{3C84571E-8598-9239-1B0A-66F98B257CDB}"/>
              </a:ext>
            </a:extLst>
          </p:cNvPr>
          <p:cNvSpPr txBox="1"/>
          <p:nvPr/>
        </p:nvSpPr>
        <p:spPr>
          <a:xfrm>
            <a:off x="874642" y="3057252"/>
            <a:ext cx="10628243" cy="923330"/>
          </a:xfrm>
          <a:prstGeom prst="rect">
            <a:avLst/>
          </a:prstGeom>
          <a:noFill/>
        </p:spPr>
        <p:txBody>
          <a:bodyPr wrap="square" rtlCol="0">
            <a:spAutoFit/>
          </a:bodyPr>
          <a:lstStyle/>
          <a:p>
            <a:r>
              <a:rPr lang="en-US" dirty="0"/>
              <a:t>Based on the glimpse data it is evident that some rows contain a combination of numbers and letters, such as "20A". This issue may have arisen due to flawed data collection. Before proceeding with the conversion to numeric values, we will examine the number of years of experience entries with this pattern.</a:t>
            </a:r>
          </a:p>
        </p:txBody>
      </p:sp>
      <p:pic>
        <p:nvPicPr>
          <p:cNvPr id="6" name="Picture 5">
            <a:extLst>
              <a:ext uri="{FF2B5EF4-FFF2-40B4-BE49-F238E27FC236}">
                <a16:creationId xmlns:a16="http://schemas.microsoft.com/office/drawing/2014/main" id="{0B70C4E0-64D0-F71D-6D82-BEBB32958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955" y="1467538"/>
            <a:ext cx="7873615" cy="1486107"/>
          </a:xfrm>
          <a:prstGeom prst="rect">
            <a:avLst/>
          </a:prstGeom>
        </p:spPr>
      </p:pic>
      <p:pic>
        <p:nvPicPr>
          <p:cNvPr id="8" name="Picture 7">
            <a:extLst>
              <a:ext uri="{FF2B5EF4-FFF2-40B4-BE49-F238E27FC236}">
                <a16:creationId xmlns:a16="http://schemas.microsoft.com/office/drawing/2014/main" id="{CEC3A207-8DE4-45D5-36F8-DEBE28A98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664" y="4084189"/>
            <a:ext cx="8430802" cy="1724266"/>
          </a:xfrm>
          <a:prstGeom prst="rect">
            <a:avLst/>
          </a:prstGeom>
        </p:spPr>
      </p:pic>
      <p:sp>
        <p:nvSpPr>
          <p:cNvPr id="9" name="TextBox 8">
            <a:extLst>
              <a:ext uri="{FF2B5EF4-FFF2-40B4-BE49-F238E27FC236}">
                <a16:creationId xmlns:a16="http://schemas.microsoft.com/office/drawing/2014/main" id="{A6C8EF91-F005-054D-095C-5CB6679A8F1A}"/>
              </a:ext>
            </a:extLst>
          </p:cNvPr>
          <p:cNvSpPr txBox="1"/>
          <p:nvPr/>
        </p:nvSpPr>
        <p:spPr>
          <a:xfrm>
            <a:off x="874641" y="6023541"/>
            <a:ext cx="10628244" cy="646331"/>
          </a:xfrm>
          <a:prstGeom prst="rect">
            <a:avLst/>
          </a:prstGeom>
          <a:noFill/>
        </p:spPr>
        <p:txBody>
          <a:bodyPr wrap="square" rtlCol="0">
            <a:spAutoFit/>
          </a:bodyPr>
          <a:lstStyle/>
          <a:p>
            <a:r>
              <a:rPr lang="en-US" dirty="0"/>
              <a:t>According to the output above, it appears that the entry "20A" (workers with 20 years of experience) is the only one affected among all the entries.</a:t>
            </a:r>
          </a:p>
        </p:txBody>
      </p:sp>
    </p:spTree>
    <p:extLst>
      <p:ext uri="{BB962C8B-B14F-4D97-AF65-F5344CB8AC3E}">
        <p14:creationId xmlns:p14="http://schemas.microsoft.com/office/powerpoint/2010/main" val="303817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FAB23E-81BE-A25E-1C21-000696277B90}"/>
              </a:ext>
            </a:extLst>
          </p:cNvPr>
          <p:cNvSpPr txBox="1"/>
          <p:nvPr/>
        </p:nvSpPr>
        <p:spPr>
          <a:xfrm>
            <a:off x="572414" y="716562"/>
            <a:ext cx="11047170" cy="923330"/>
          </a:xfrm>
          <a:prstGeom prst="rect">
            <a:avLst/>
          </a:prstGeom>
          <a:noFill/>
        </p:spPr>
        <p:txBody>
          <a:bodyPr wrap="square" rtlCol="0">
            <a:spAutoFit/>
          </a:bodyPr>
          <a:lstStyle/>
          <a:p>
            <a:r>
              <a:rPr lang="en-US" dirty="0"/>
              <a:t>To address the inaccurate year of experience entry, we will begin by eliminating all the strings from the inaccurately imputed values. Afterword, we can convert the variable to a numeric format. We will cover the </a:t>
            </a:r>
            <a:r>
              <a:rPr lang="en-US" dirty="0">
                <a:solidFill>
                  <a:schemeClr val="accent1">
                    <a:lumMod val="50000"/>
                  </a:schemeClr>
                </a:solidFill>
              </a:rPr>
              <a:t>mutate() </a:t>
            </a:r>
            <a:r>
              <a:rPr lang="en-US" dirty="0"/>
              <a:t>function in a later part of the course in more detail.</a:t>
            </a:r>
          </a:p>
        </p:txBody>
      </p:sp>
      <p:pic>
        <p:nvPicPr>
          <p:cNvPr id="4" name="Picture 3">
            <a:extLst>
              <a:ext uri="{FF2B5EF4-FFF2-40B4-BE49-F238E27FC236}">
                <a16:creationId xmlns:a16="http://schemas.microsoft.com/office/drawing/2014/main" id="{ACCA45D8-20A6-1696-0C2F-AB564E8F4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53" y="1984448"/>
            <a:ext cx="8051692" cy="3896269"/>
          </a:xfrm>
          <a:prstGeom prst="rect">
            <a:avLst/>
          </a:prstGeom>
        </p:spPr>
      </p:pic>
    </p:spTree>
    <p:extLst>
      <p:ext uri="{BB962C8B-B14F-4D97-AF65-F5344CB8AC3E}">
        <p14:creationId xmlns:p14="http://schemas.microsoft.com/office/powerpoint/2010/main" val="1191268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954A9B-7428-472E-9B2D-782AAEF00C7F}"/>
              </a:ext>
            </a:extLst>
          </p:cNvPr>
          <p:cNvSpPr txBox="1"/>
          <p:nvPr/>
        </p:nvSpPr>
        <p:spPr>
          <a:xfrm>
            <a:off x="689113" y="424069"/>
            <a:ext cx="3420616" cy="461665"/>
          </a:xfrm>
          <a:prstGeom prst="rect">
            <a:avLst/>
          </a:prstGeom>
          <a:noFill/>
        </p:spPr>
        <p:txBody>
          <a:bodyPr wrap="none" rtlCol="0">
            <a:spAutoFit/>
          </a:bodyPr>
          <a:lstStyle/>
          <a:p>
            <a:r>
              <a:rPr lang="en-US" sz="2400" dirty="0"/>
              <a:t>Addressing missing values</a:t>
            </a:r>
          </a:p>
        </p:txBody>
      </p:sp>
      <p:sp>
        <p:nvSpPr>
          <p:cNvPr id="3" name="TextBox 2">
            <a:extLst>
              <a:ext uri="{FF2B5EF4-FFF2-40B4-BE49-F238E27FC236}">
                <a16:creationId xmlns:a16="http://schemas.microsoft.com/office/drawing/2014/main" id="{82BC45D9-E308-1F32-ABDA-4C334D03F071}"/>
              </a:ext>
            </a:extLst>
          </p:cNvPr>
          <p:cNvSpPr txBox="1"/>
          <p:nvPr/>
        </p:nvSpPr>
        <p:spPr>
          <a:xfrm>
            <a:off x="689113" y="993913"/>
            <a:ext cx="11012952" cy="1754326"/>
          </a:xfrm>
          <a:prstGeom prst="rect">
            <a:avLst/>
          </a:prstGeom>
          <a:noFill/>
        </p:spPr>
        <p:txBody>
          <a:bodyPr wrap="square" rtlCol="0">
            <a:spAutoFit/>
          </a:bodyPr>
          <a:lstStyle/>
          <a:p>
            <a:r>
              <a:rPr lang="en-US" dirty="0"/>
              <a:t>Missing values are data points that are not recorded or not available in a dataset. They can occur for various reason, such as data entry errors, sensor malfunctions, participant non-response, or simply because the information is not applicable or not collected for a particular observation. Missing values can be denoted in different ways, such as "NA", "Nan" (Not a Number), "NULL".</a:t>
            </a:r>
          </a:p>
          <a:p>
            <a:r>
              <a:rPr lang="en-US" dirty="0"/>
              <a:t>Handling missing values is a critical aspect of data cleaning and preprocessing because they can affect the accuracy and reliability of data analysis and modeling.</a:t>
            </a:r>
          </a:p>
        </p:txBody>
      </p:sp>
      <p:sp>
        <p:nvSpPr>
          <p:cNvPr id="4" name="TextBox 3">
            <a:extLst>
              <a:ext uri="{FF2B5EF4-FFF2-40B4-BE49-F238E27FC236}">
                <a16:creationId xmlns:a16="http://schemas.microsoft.com/office/drawing/2014/main" id="{200F3CFD-61B9-C5E0-8467-3B7007030770}"/>
              </a:ext>
            </a:extLst>
          </p:cNvPr>
          <p:cNvSpPr txBox="1"/>
          <p:nvPr/>
        </p:nvSpPr>
        <p:spPr>
          <a:xfrm>
            <a:off x="689113" y="2856418"/>
            <a:ext cx="10681252" cy="646331"/>
          </a:xfrm>
          <a:prstGeom prst="rect">
            <a:avLst/>
          </a:prstGeom>
          <a:noFill/>
        </p:spPr>
        <p:txBody>
          <a:bodyPr wrap="square" rtlCol="0">
            <a:spAutoFit/>
          </a:bodyPr>
          <a:lstStyle/>
          <a:p>
            <a:r>
              <a:rPr lang="en-US" dirty="0"/>
              <a:t>To address missing values in the salary data, we will perform imputation for both numeric and character variable. For numeric columns, we can replace the missing values with the average of all other values.</a:t>
            </a:r>
          </a:p>
        </p:txBody>
      </p:sp>
      <p:pic>
        <p:nvPicPr>
          <p:cNvPr id="7" name="Picture 6">
            <a:extLst>
              <a:ext uri="{FF2B5EF4-FFF2-40B4-BE49-F238E27FC236}">
                <a16:creationId xmlns:a16="http://schemas.microsoft.com/office/drawing/2014/main" id="{741C75B2-4913-14B5-F27C-D4432CBCC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528" y="3707334"/>
            <a:ext cx="8421275" cy="1629002"/>
          </a:xfrm>
          <a:prstGeom prst="rect">
            <a:avLst/>
          </a:prstGeom>
        </p:spPr>
      </p:pic>
    </p:spTree>
    <p:extLst>
      <p:ext uri="{BB962C8B-B14F-4D97-AF65-F5344CB8AC3E}">
        <p14:creationId xmlns:p14="http://schemas.microsoft.com/office/powerpoint/2010/main" val="213596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9A456F-0B90-4C00-4E78-605B17E77031}"/>
              </a:ext>
            </a:extLst>
          </p:cNvPr>
          <p:cNvSpPr txBox="1"/>
          <p:nvPr/>
        </p:nvSpPr>
        <p:spPr>
          <a:xfrm>
            <a:off x="490330" y="981389"/>
            <a:ext cx="10455967" cy="646331"/>
          </a:xfrm>
          <a:prstGeom prst="rect">
            <a:avLst/>
          </a:prstGeom>
          <a:noFill/>
        </p:spPr>
        <p:txBody>
          <a:bodyPr wrap="square">
            <a:spAutoFit/>
          </a:bodyPr>
          <a:lstStyle/>
          <a:p>
            <a:r>
              <a:rPr lang="en-US" dirty="0"/>
              <a:t>As for character columns, the missing values will be replaced with the most frequent value found in each respective column.</a:t>
            </a:r>
          </a:p>
        </p:txBody>
      </p:sp>
      <p:pic>
        <p:nvPicPr>
          <p:cNvPr id="5" name="Picture 4">
            <a:extLst>
              <a:ext uri="{FF2B5EF4-FFF2-40B4-BE49-F238E27FC236}">
                <a16:creationId xmlns:a16="http://schemas.microsoft.com/office/drawing/2014/main" id="{B091A37E-7736-84A8-5AC2-FF10B48B5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709" y="1972275"/>
            <a:ext cx="8335538" cy="3258005"/>
          </a:xfrm>
          <a:prstGeom prst="rect">
            <a:avLst/>
          </a:prstGeom>
        </p:spPr>
      </p:pic>
    </p:spTree>
    <p:extLst>
      <p:ext uri="{BB962C8B-B14F-4D97-AF65-F5344CB8AC3E}">
        <p14:creationId xmlns:p14="http://schemas.microsoft.com/office/powerpoint/2010/main" val="2372907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DCE92-EAA2-F28C-B4BE-8862D1C0F0AC}"/>
              </a:ext>
            </a:extLst>
          </p:cNvPr>
          <p:cNvSpPr txBox="1"/>
          <p:nvPr/>
        </p:nvSpPr>
        <p:spPr>
          <a:xfrm>
            <a:off x="443948" y="397567"/>
            <a:ext cx="11012556" cy="923330"/>
          </a:xfrm>
          <a:prstGeom prst="rect">
            <a:avLst/>
          </a:prstGeom>
          <a:noFill/>
        </p:spPr>
        <p:txBody>
          <a:bodyPr wrap="square" rtlCol="0">
            <a:spAutoFit/>
          </a:bodyPr>
          <a:lstStyle/>
          <a:p>
            <a:r>
              <a:rPr lang="en-US" dirty="0"/>
              <a:t>Due to the relatively small proportion of missing values in the salary dataset, we can utilize the </a:t>
            </a:r>
            <a:r>
              <a:rPr lang="en-US" dirty="0">
                <a:solidFill>
                  <a:schemeClr val="accent1">
                    <a:lumMod val="50000"/>
                  </a:schemeClr>
                </a:solidFill>
              </a:rPr>
              <a:t>drop_na() </a:t>
            </a:r>
            <a:r>
              <a:rPr lang="en-US" dirty="0"/>
              <a:t>function from the </a:t>
            </a:r>
            <a:r>
              <a:rPr lang="en-US" dirty="0">
                <a:solidFill>
                  <a:schemeClr val="accent1">
                    <a:lumMod val="50000"/>
                  </a:schemeClr>
                </a:solidFill>
              </a:rPr>
              <a:t>tidyr</a:t>
            </a:r>
            <a:r>
              <a:rPr lang="en-US" dirty="0"/>
              <a:t> package to remove all the missing values. However, it's essential to bear in mind that dropping missing values should be considered a last resort when performing data cleaning.</a:t>
            </a:r>
          </a:p>
        </p:txBody>
      </p:sp>
      <p:pic>
        <p:nvPicPr>
          <p:cNvPr id="6" name="Picture 5">
            <a:extLst>
              <a:ext uri="{FF2B5EF4-FFF2-40B4-BE49-F238E27FC236}">
                <a16:creationId xmlns:a16="http://schemas.microsoft.com/office/drawing/2014/main" id="{B506E825-4A8F-AD4E-964D-254CA77FB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520" y="1320897"/>
            <a:ext cx="7944959" cy="5411207"/>
          </a:xfrm>
          <a:prstGeom prst="rect">
            <a:avLst/>
          </a:prstGeom>
        </p:spPr>
      </p:pic>
    </p:spTree>
    <p:extLst>
      <p:ext uri="{BB962C8B-B14F-4D97-AF65-F5344CB8AC3E}">
        <p14:creationId xmlns:p14="http://schemas.microsoft.com/office/powerpoint/2010/main" val="354136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79F83-0B60-FC18-2A1A-7B0C47E23FF7}"/>
              </a:ext>
            </a:extLst>
          </p:cNvPr>
          <p:cNvSpPr txBox="1"/>
          <p:nvPr/>
        </p:nvSpPr>
        <p:spPr>
          <a:xfrm>
            <a:off x="662609" y="503582"/>
            <a:ext cx="5193217" cy="461665"/>
          </a:xfrm>
          <a:prstGeom prst="rect">
            <a:avLst/>
          </a:prstGeom>
          <a:noFill/>
        </p:spPr>
        <p:txBody>
          <a:bodyPr wrap="none" rtlCol="0">
            <a:spAutoFit/>
          </a:bodyPr>
          <a:lstStyle/>
          <a:p>
            <a:r>
              <a:rPr lang="en-US" sz="2400" b="0" i="0" dirty="0">
                <a:effectLst/>
                <a:latin typeface="Söhne"/>
              </a:rPr>
              <a:t>Addressing the multiple representations</a:t>
            </a:r>
            <a:endParaRPr lang="en-US" sz="2400" dirty="0"/>
          </a:p>
        </p:txBody>
      </p:sp>
      <p:sp>
        <p:nvSpPr>
          <p:cNvPr id="3" name="TextBox 2">
            <a:extLst>
              <a:ext uri="{FF2B5EF4-FFF2-40B4-BE49-F238E27FC236}">
                <a16:creationId xmlns:a16="http://schemas.microsoft.com/office/drawing/2014/main" id="{27F397CC-1166-5F42-70E0-DE3DE40FA61E}"/>
              </a:ext>
            </a:extLst>
          </p:cNvPr>
          <p:cNvSpPr txBox="1"/>
          <p:nvPr/>
        </p:nvSpPr>
        <p:spPr>
          <a:xfrm>
            <a:off x="662609" y="1232452"/>
            <a:ext cx="10535478" cy="923330"/>
          </a:xfrm>
          <a:prstGeom prst="rect">
            <a:avLst/>
          </a:prstGeom>
          <a:noFill/>
        </p:spPr>
        <p:txBody>
          <a:bodyPr wrap="square" rtlCol="0">
            <a:spAutoFit/>
          </a:bodyPr>
          <a:lstStyle/>
          <a:p>
            <a:r>
              <a:rPr lang="en-US" dirty="0"/>
              <a:t>To handle the discrepancies in the `education level` column, we will utilize both the </a:t>
            </a:r>
            <a:r>
              <a:rPr lang="en-US" dirty="0">
                <a:solidFill>
                  <a:schemeClr val="accent1">
                    <a:lumMod val="50000"/>
                  </a:schemeClr>
                </a:solidFill>
              </a:rPr>
              <a:t>mutate() </a:t>
            </a:r>
            <a:r>
              <a:rPr lang="en-US" dirty="0"/>
              <a:t>function and the </a:t>
            </a:r>
            <a:r>
              <a:rPr lang="en-US" dirty="0">
                <a:solidFill>
                  <a:schemeClr val="accent1">
                    <a:lumMod val="50000"/>
                  </a:schemeClr>
                </a:solidFill>
              </a:rPr>
              <a:t>case_match() </a:t>
            </a:r>
            <a:r>
              <a:rPr lang="en-US" dirty="0"/>
              <a:t>function from the </a:t>
            </a:r>
            <a:r>
              <a:rPr lang="en-US" dirty="0">
                <a:solidFill>
                  <a:schemeClr val="accent1">
                    <a:lumMod val="50000"/>
                  </a:schemeClr>
                </a:solidFill>
              </a:rPr>
              <a:t>dplyr</a:t>
            </a:r>
            <a:r>
              <a:rPr lang="en-US" dirty="0"/>
              <a:t> package. This will allow us to correct the misrepresented values and align them with their appropriate counterparts.</a:t>
            </a:r>
          </a:p>
        </p:txBody>
      </p:sp>
      <p:pic>
        <p:nvPicPr>
          <p:cNvPr id="5" name="Picture 4">
            <a:extLst>
              <a:ext uri="{FF2B5EF4-FFF2-40B4-BE49-F238E27FC236}">
                <a16:creationId xmlns:a16="http://schemas.microsoft.com/office/drawing/2014/main" id="{543B58E8-854D-5C35-3F9C-56BF6877F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216" y="2422987"/>
            <a:ext cx="6411220" cy="3324689"/>
          </a:xfrm>
          <a:prstGeom prst="rect">
            <a:avLst/>
          </a:prstGeom>
        </p:spPr>
      </p:pic>
    </p:spTree>
    <p:extLst>
      <p:ext uri="{BB962C8B-B14F-4D97-AF65-F5344CB8AC3E}">
        <p14:creationId xmlns:p14="http://schemas.microsoft.com/office/powerpoint/2010/main" val="176626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6BC4F-21DA-72F4-AAB3-4AE135254DC7}"/>
              </a:ext>
            </a:extLst>
          </p:cNvPr>
          <p:cNvSpPr txBox="1"/>
          <p:nvPr/>
        </p:nvSpPr>
        <p:spPr>
          <a:xfrm>
            <a:off x="291548" y="410817"/>
            <a:ext cx="3281668" cy="584775"/>
          </a:xfrm>
          <a:prstGeom prst="rect">
            <a:avLst/>
          </a:prstGeom>
          <a:noFill/>
        </p:spPr>
        <p:txBody>
          <a:bodyPr wrap="none" rtlCol="0">
            <a:spAutoFit/>
          </a:bodyPr>
          <a:lstStyle/>
          <a:p>
            <a:r>
              <a:rPr lang="en-US" sz="3200" dirty="0"/>
              <a:t>Installing Packages</a:t>
            </a:r>
          </a:p>
        </p:txBody>
      </p:sp>
      <p:sp>
        <p:nvSpPr>
          <p:cNvPr id="3" name="TextBox 2">
            <a:extLst>
              <a:ext uri="{FF2B5EF4-FFF2-40B4-BE49-F238E27FC236}">
                <a16:creationId xmlns:a16="http://schemas.microsoft.com/office/drawing/2014/main" id="{95419C3C-2E22-2137-9A52-2A17DBC8B4ED}"/>
              </a:ext>
            </a:extLst>
          </p:cNvPr>
          <p:cNvSpPr txBox="1"/>
          <p:nvPr/>
        </p:nvSpPr>
        <p:spPr>
          <a:xfrm>
            <a:off x="291548" y="980660"/>
            <a:ext cx="10918605" cy="1477328"/>
          </a:xfrm>
          <a:prstGeom prst="rect">
            <a:avLst/>
          </a:prstGeom>
          <a:noFill/>
        </p:spPr>
        <p:txBody>
          <a:bodyPr wrap="square" rtlCol="0">
            <a:spAutoFit/>
          </a:bodyPr>
          <a:lstStyle/>
          <a:p>
            <a:r>
              <a:rPr lang="en-US" dirty="0"/>
              <a:t>Before commencing the data preparation we will install the tidyverse. The tidyverse is an ecosystem of R packages that are designed to work together seamlessly for data Preparation, data Manipulation, data Visualization and data analysis. The core packages include: ggplot2, dplyr, tidyr, readr, purrr, tibble, forcats and more... </a:t>
            </a:r>
          </a:p>
          <a:p>
            <a:endParaRPr lang="en-US" dirty="0"/>
          </a:p>
          <a:p>
            <a:r>
              <a:rPr lang="en-US" dirty="0"/>
              <a:t>To install the tidyverse and all its core packages, you can use the following command.</a:t>
            </a:r>
          </a:p>
        </p:txBody>
      </p:sp>
      <p:pic>
        <p:nvPicPr>
          <p:cNvPr id="5" name="Picture 4">
            <a:extLst>
              <a:ext uri="{FF2B5EF4-FFF2-40B4-BE49-F238E27FC236}">
                <a16:creationId xmlns:a16="http://schemas.microsoft.com/office/drawing/2014/main" id="{41B1BD8E-8CF7-AD0D-7A69-CBF265654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61" y="2566166"/>
            <a:ext cx="5486656" cy="590632"/>
          </a:xfrm>
          <a:prstGeom prst="rect">
            <a:avLst/>
          </a:prstGeom>
        </p:spPr>
      </p:pic>
      <p:sp>
        <p:nvSpPr>
          <p:cNvPr id="6" name="TextBox 5">
            <a:extLst>
              <a:ext uri="{FF2B5EF4-FFF2-40B4-BE49-F238E27FC236}">
                <a16:creationId xmlns:a16="http://schemas.microsoft.com/office/drawing/2014/main" id="{8BA2F4E3-D7D0-0095-AEDA-9B6312DE71C7}"/>
              </a:ext>
            </a:extLst>
          </p:cNvPr>
          <p:cNvSpPr txBox="1"/>
          <p:nvPr/>
        </p:nvSpPr>
        <p:spPr>
          <a:xfrm>
            <a:off x="291548" y="3429000"/>
            <a:ext cx="9312293" cy="923330"/>
          </a:xfrm>
          <a:prstGeom prst="rect">
            <a:avLst/>
          </a:prstGeom>
          <a:noFill/>
        </p:spPr>
        <p:txBody>
          <a:bodyPr wrap="none" rtlCol="0">
            <a:spAutoFit/>
          </a:bodyPr>
          <a:lstStyle/>
          <a:p>
            <a:r>
              <a:rPr lang="en-US" dirty="0"/>
              <a:t>This command will download and install the tidyverse packages along with its core dependencies.</a:t>
            </a:r>
          </a:p>
          <a:p>
            <a:endParaRPr lang="en-US" dirty="0"/>
          </a:p>
          <a:p>
            <a:r>
              <a:rPr lang="en-US" dirty="0"/>
              <a:t>You can also install individual package using the same command:</a:t>
            </a:r>
          </a:p>
        </p:txBody>
      </p:sp>
      <p:pic>
        <p:nvPicPr>
          <p:cNvPr id="8" name="Picture 7">
            <a:extLst>
              <a:ext uri="{FF2B5EF4-FFF2-40B4-BE49-F238E27FC236}">
                <a16:creationId xmlns:a16="http://schemas.microsoft.com/office/drawing/2014/main" id="{A777A7E5-B6DC-AC82-2B8E-7DDC07092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561" y="4494072"/>
            <a:ext cx="6820852" cy="1209844"/>
          </a:xfrm>
          <a:prstGeom prst="rect">
            <a:avLst/>
          </a:prstGeom>
        </p:spPr>
      </p:pic>
    </p:spTree>
    <p:extLst>
      <p:ext uri="{BB962C8B-B14F-4D97-AF65-F5344CB8AC3E}">
        <p14:creationId xmlns:p14="http://schemas.microsoft.com/office/powerpoint/2010/main" val="1516765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35309F-87DF-3028-0AF8-E69068660AD5}"/>
              </a:ext>
            </a:extLst>
          </p:cNvPr>
          <p:cNvSpPr txBox="1"/>
          <p:nvPr/>
        </p:nvSpPr>
        <p:spPr>
          <a:xfrm>
            <a:off x="993913" y="980661"/>
            <a:ext cx="2864439" cy="461665"/>
          </a:xfrm>
          <a:prstGeom prst="rect">
            <a:avLst/>
          </a:prstGeom>
          <a:noFill/>
        </p:spPr>
        <p:txBody>
          <a:bodyPr wrap="none" rtlCol="0">
            <a:spAutoFit/>
          </a:bodyPr>
          <a:lstStyle/>
          <a:p>
            <a:r>
              <a:rPr lang="en-US" sz="2400" dirty="0"/>
              <a:t>Save Cleaned Dataset</a:t>
            </a:r>
          </a:p>
        </p:txBody>
      </p:sp>
      <p:sp>
        <p:nvSpPr>
          <p:cNvPr id="3" name="TextBox 2">
            <a:extLst>
              <a:ext uri="{FF2B5EF4-FFF2-40B4-BE49-F238E27FC236}">
                <a16:creationId xmlns:a16="http://schemas.microsoft.com/office/drawing/2014/main" id="{330217BC-55D4-6452-A1BF-1B044389E9F2}"/>
              </a:ext>
            </a:extLst>
          </p:cNvPr>
          <p:cNvSpPr txBox="1"/>
          <p:nvPr/>
        </p:nvSpPr>
        <p:spPr>
          <a:xfrm>
            <a:off x="993913" y="1736035"/>
            <a:ext cx="9787818" cy="923330"/>
          </a:xfrm>
          <a:prstGeom prst="rect">
            <a:avLst/>
          </a:prstGeom>
          <a:noFill/>
        </p:spPr>
        <p:txBody>
          <a:bodyPr wrap="square" rtlCol="0">
            <a:spAutoFit/>
          </a:bodyPr>
          <a:lstStyle/>
          <a:p>
            <a:r>
              <a:rPr lang="en-US" dirty="0"/>
              <a:t>At this point, we can save the cleaned data using the </a:t>
            </a:r>
            <a:r>
              <a:rPr lang="en-US" dirty="0">
                <a:solidFill>
                  <a:schemeClr val="accent1">
                    <a:lumMod val="50000"/>
                  </a:schemeClr>
                </a:solidFill>
              </a:rPr>
              <a:t>write_csv() </a:t>
            </a:r>
            <a:r>
              <a:rPr lang="en-US" dirty="0"/>
              <a:t>function from the </a:t>
            </a:r>
            <a:r>
              <a:rPr lang="en-US" dirty="0">
                <a:solidFill>
                  <a:schemeClr val="accent1">
                    <a:lumMod val="50000"/>
                  </a:schemeClr>
                </a:solidFill>
              </a:rPr>
              <a:t>readr</a:t>
            </a:r>
            <a:r>
              <a:rPr lang="en-US" dirty="0"/>
              <a:t> package. This function will store the data in the current directory by default or in a specific directory if you specify the desired path in the file argument.</a:t>
            </a:r>
          </a:p>
        </p:txBody>
      </p:sp>
      <p:pic>
        <p:nvPicPr>
          <p:cNvPr id="7" name="Picture 6">
            <a:extLst>
              <a:ext uri="{FF2B5EF4-FFF2-40B4-BE49-F238E27FC236}">
                <a16:creationId xmlns:a16="http://schemas.microsoft.com/office/drawing/2014/main" id="{CEFCA4AB-B183-6CDB-0001-C0DD2CEFA0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153" y="3179319"/>
            <a:ext cx="6763694" cy="1019317"/>
          </a:xfrm>
          <a:prstGeom prst="rect">
            <a:avLst/>
          </a:prstGeom>
        </p:spPr>
      </p:pic>
    </p:spTree>
    <p:extLst>
      <p:ext uri="{BB962C8B-B14F-4D97-AF65-F5344CB8AC3E}">
        <p14:creationId xmlns:p14="http://schemas.microsoft.com/office/powerpoint/2010/main" val="31823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9AE2AF-5B85-BB19-9608-6C9DD2756474}"/>
              </a:ext>
            </a:extLst>
          </p:cNvPr>
          <p:cNvSpPr txBox="1"/>
          <p:nvPr/>
        </p:nvSpPr>
        <p:spPr>
          <a:xfrm>
            <a:off x="477079" y="596348"/>
            <a:ext cx="10800521" cy="646331"/>
          </a:xfrm>
          <a:prstGeom prst="rect">
            <a:avLst/>
          </a:prstGeom>
          <a:noFill/>
        </p:spPr>
        <p:txBody>
          <a:bodyPr wrap="square" rtlCol="0">
            <a:spAutoFit/>
          </a:bodyPr>
          <a:lstStyle/>
          <a:p>
            <a:r>
              <a:rPr lang="en-US" dirty="0"/>
              <a:t>After installing the tidyverse or any other single package, you can load all the core packages at once by using library() function.</a:t>
            </a:r>
          </a:p>
        </p:txBody>
      </p:sp>
      <p:pic>
        <p:nvPicPr>
          <p:cNvPr id="4" name="Picture 3">
            <a:extLst>
              <a:ext uri="{FF2B5EF4-FFF2-40B4-BE49-F238E27FC236}">
                <a16:creationId xmlns:a16="http://schemas.microsoft.com/office/drawing/2014/main" id="{056B8397-C615-A4C7-9D69-5B603A3B4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6506"/>
            <a:ext cx="12192000" cy="4104987"/>
          </a:xfrm>
          <a:prstGeom prst="rect">
            <a:avLst/>
          </a:prstGeom>
        </p:spPr>
      </p:pic>
      <p:sp>
        <p:nvSpPr>
          <p:cNvPr id="5" name="TextBox 4">
            <a:extLst>
              <a:ext uri="{FF2B5EF4-FFF2-40B4-BE49-F238E27FC236}">
                <a16:creationId xmlns:a16="http://schemas.microsoft.com/office/drawing/2014/main" id="{039377C9-4E58-4ADE-CDEC-D2E48811D12C}"/>
              </a:ext>
            </a:extLst>
          </p:cNvPr>
          <p:cNvSpPr txBox="1"/>
          <p:nvPr/>
        </p:nvSpPr>
        <p:spPr>
          <a:xfrm>
            <a:off x="477079" y="6076986"/>
            <a:ext cx="7620099" cy="369332"/>
          </a:xfrm>
          <a:prstGeom prst="rect">
            <a:avLst/>
          </a:prstGeom>
          <a:noFill/>
        </p:spPr>
        <p:txBody>
          <a:bodyPr wrap="none" rtlCol="0">
            <a:spAutoFit/>
          </a:bodyPr>
          <a:lstStyle/>
          <a:p>
            <a:r>
              <a:rPr lang="en-US" dirty="0"/>
              <a:t>Once loaded, you can start using functions from each packages in your R scripts.</a:t>
            </a:r>
          </a:p>
        </p:txBody>
      </p:sp>
    </p:spTree>
    <p:extLst>
      <p:ext uri="{BB962C8B-B14F-4D97-AF65-F5344CB8AC3E}">
        <p14:creationId xmlns:p14="http://schemas.microsoft.com/office/powerpoint/2010/main" val="377759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9DA515-1D9A-2C51-8911-56CDC0ADDD0B}"/>
              </a:ext>
            </a:extLst>
          </p:cNvPr>
          <p:cNvSpPr txBox="1"/>
          <p:nvPr/>
        </p:nvSpPr>
        <p:spPr>
          <a:xfrm>
            <a:off x="675861" y="459986"/>
            <a:ext cx="3054106" cy="584775"/>
          </a:xfrm>
          <a:prstGeom prst="rect">
            <a:avLst/>
          </a:prstGeom>
          <a:noFill/>
        </p:spPr>
        <p:txBody>
          <a:bodyPr wrap="none" rtlCol="0">
            <a:spAutoFit/>
          </a:bodyPr>
          <a:lstStyle/>
          <a:p>
            <a:r>
              <a:rPr lang="en-US" sz="3200" dirty="0"/>
              <a:t>Data Importation</a:t>
            </a:r>
          </a:p>
        </p:txBody>
      </p:sp>
      <p:sp>
        <p:nvSpPr>
          <p:cNvPr id="3" name="TextBox 2">
            <a:extLst>
              <a:ext uri="{FF2B5EF4-FFF2-40B4-BE49-F238E27FC236}">
                <a16:creationId xmlns:a16="http://schemas.microsoft.com/office/drawing/2014/main" id="{06047013-9353-328F-38EE-1E249D223C24}"/>
              </a:ext>
            </a:extLst>
          </p:cNvPr>
          <p:cNvSpPr txBox="1"/>
          <p:nvPr/>
        </p:nvSpPr>
        <p:spPr>
          <a:xfrm>
            <a:off x="675861" y="1205947"/>
            <a:ext cx="10561982" cy="1200329"/>
          </a:xfrm>
          <a:prstGeom prst="rect">
            <a:avLst/>
          </a:prstGeom>
          <a:noFill/>
        </p:spPr>
        <p:txBody>
          <a:bodyPr wrap="square" rtlCol="0">
            <a:spAutoFit/>
          </a:bodyPr>
          <a:lstStyle/>
          <a:p>
            <a:r>
              <a:rPr lang="en-US" dirty="0"/>
              <a:t>Data importation is the process of loading external data from various file formats, database or web services into the R environment for further analysis.</a:t>
            </a:r>
          </a:p>
          <a:p>
            <a:r>
              <a:rPr lang="en-US" dirty="0"/>
              <a:t>The salary dataset is a </a:t>
            </a:r>
            <a:r>
              <a:rPr lang="en-US" dirty="0">
                <a:solidFill>
                  <a:schemeClr val="accent3">
                    <a:lumMod val="50000"/>
                  </a:schemeClr>
                </a:solidFill>
              </a:rPr>
              <a:t>.csv </a:t>
            </a:r>
            <a:r>
              <a:rPr lang="en-US" dirty="0"/>
              <a:t>file which means we have to import it using a function that can read a </a:t>
            </a:r>
            <a:r>
              <a:rPr lang="en-US" dirty="0">
                <a:solidFill>
                  <a:schemeClr val="accent3">
                    <a:lumMod val="50000"/>
                  </a:schemeClr>
                </a:solidFill>
              </a:rPr>
              <a:t>.csv </a:t>
            </a:r>
            <a:r>
              <a:rPr lang="en-US" dirty="0"/>
              <a:t>file.</a:t>
            </a:r>
          </a:p>
          <a:p>
            <a:r>
              <a:rPr lang="en-US" dirty="0"/>
              <a:t>To accomplish this task the </a:t>
            </a:r>
            <a:r>
              <a:rPr lang="en-US" dirty="0">
                <a:solidFill>
                  <a:schemeClr val="tx2">
                    <a:lumMod val="50000"/>
                  </a:schemeClr>
                </a:solidFill>
              </a:rPr>
              <a:t>read_csv() </a:t>
            </a:r>
            <a:r>
              <a:rPr lang="en-US" dirty="0"/>
              <a:t>function from the </a:t>
            </a:r>
            <a:r>
              <a:rPr lang="en-US" dirty="0">
                <a:solidFill>
                  <a:schemeClr val="tx2">
                    <a:lumMod val="50000"/>
                  </a:schemeClr>
                </a:solidFill>
              </a:rPr>
              <a:t>readr</a:t>
            </a:r>
            <a:r>
              <a:rPr lang="en-US" dirty="0"/>
              <a:t> package will be used to load the salary dataset.</a:t>
            </a:r>
          </a:p>
        </p:txBody>
      </p:sp>
      <p:sp>
        <p:nvSpPr>
          <p:cNvPr id="4" name="TextBox 3">
            <a:extLst>
              <a:ext uri="{FF2B5EF4-FFF2-40B4-BE49-F238E27FC236}">
                <a16:creationId xmlns:a16="http://schemas.microsoft.com/office/drawing/2014/main" id="{FDE52A7D-16F0-9332-BC73-274F70FEB3BD}"/>
              </a:ext>
            </a:extLst>
          </p:cNvPr>
          <p:cNvSpPr txBox="1"/>
          <p:nvPr/>
        </p:nvSpPr>
        <p:spPr>
          <a:xfrm>
            <a:off x="675861" y="5282721"/>
            <a:ext cx="10073270" cy="369332"/>
          </a:xfrm>
          <a:prstGeom prst="rect">
            <a:avLst/>
          </a:prstGeom>
          <a:noFill/>
        </p:spPr>
        <p:txBody>
          <a:bodyPr wrap="none" rtlCol="0">
            <a:spAutoFit/>
          </a:bodyPr>
          <a:lstStyle/>
          <a:p>
            <a:r>
              <a:rPr lang="en-US" dirty="0"/>
              <a:t>Another important information is to make sure the salary dataset is in the same directory as your R script.</a:t>
            </a:r>
          </a:p>
        </p:txBody>
      </p:sp>
      <p:pic>
        <p:nvPicPr>
          <p:cNvPr id="6" name="Picture 5">
            <a:extLst>
              <a:ext uri="{FF2B5EF4-FFF2-40B4-BE49-F238E27FC236}">
                <a16:creationId xmlns:a16="http://schemas.microsoft.com/office/drawing/2014/main" id="{F271712E-7F2A-1AB6-E26D-A92E6E469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7" y="2567462"/>
            <a:ext cx="8507012" cy="2362530"/>
          </a:xfrm>
          <a:prstGeom prst="rect">
            <a:avLst/>
          </a:prstGeom>
        </p:spPr>
      </p:pic>
    </p:spTree>
    <p:extLst>
      <p:ext uri="{BB962C8B-B14F-4D97-AF65-F5344CB8AC3E}">
        <p14:creationId xmlns:p14="http://schemas.microsoft.com/office/powerpoint/2010/main" val="105088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97180A-4541-BEF5-94BE-8B053FEF9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1914"/>
            <a:ext cx="12192000" cy="4214171"/>
          </a:xfrm>
          <a:prstGeom prst="rect">
            <a:avLst/>
          </a:prstGeom>
        </p:spPr>
      </p:pic>
      <p:sp>
        <p:nvSpPr>
          <p:cNvPr id="4" name="TextBox 3">
            <a:extLst>
              <a:ext uri="{FF2B5EF4-FFF2-40B4-BE49-F238E27FC236}">
                <a16:creationId xmlns:a16="http://schemas.microsoft.com/office/drawing/2014/main" id="{416E3FC2-4B14-AA9B-281E-DC299D64833C}"/>
              </a:ext>
            </a:extLst>
          </p:cNvPr>
          <p:cNvSpPr txBox="1"/>
          <p:nvPr/>
        </p:nvSpPr>
        <p:spPr>
          <a:xfrm>
            <a:off x="384313" y="675861"/>
            <a:ext cx="5954194" cy="369332"/>
          </a:xfrm>
          <a:prstGeom prst="rect">
            <a:avLst/>
          </a:prstGeom>
          <a:noFill/>
        </p:spPr>
        <p:txBody>
          <a:bodyPr wrap="none" rtlCol="0">
            <a:spAutoFit/>
          </a:bodyPr>
          <a:lstStyle/>
          <a:p>
            <a:r>
              <a:rPr lang="en-US" dirty="0"/>
              <a:t>Salary data overview showing the first 10 rows and 6 columns</a:t>
            </a:r>
          </a:p>
        </p:txBody>
      </p:sp>
    </p:spTree>
    <p:extLst>
      <p:ext uri="{BB962C8B-B14F-4D97-AF65-F5344CB8AC3E}">
        <p14:creationId xmlns:p14="http://schemas.microsoft.com/office/powerpoint/2010/main" val="163024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91D8FC-76B9-721B-0F13-696B8DB6C19A}"/>
              </a:ext>
            </a:extLst>
          </p:cNvPr>
          <p:cNvSpPr txBox="1"/>
          <p:nvPr/>
        </p:nvSpPr>
        <p:spPr>
          <a:xfrm>
            <a:off x="887896" y="554887"/>
            <a:ext cx="2793585" cy="584775"/>
          </a:xfrm>
          <a:prstGeom prst="rect">
            <a:avLst/>
          </a:prstGeom>
          <a:noFill/>
        </p:spPr>
        <p:txBody>
          <a:bodyPr wrap="none" rtlCol="0">
            <a:spAutoFit/>
          </a:bodyPr>
          <a:lstStyle/>
          <a:p>
            <a:r>
              <a:rPr lang="en-US" sz="3200" dirty="0"/>
              <a:t>Data Inspection</a:t>
            </a:r>
          </a:p>
        </p:txBody>
      </p:sp>
      <p:sp>
        <p:nvSpPr>
          <p:cNvPr id="3" name="TextBox 2">
            <a:extLst>
              <a:ext uri="{FF2B5EF4-FFF2-40B4-BE49-F238E27FC236}">
                <a16:creationId xmlns:a16="http://schemas.microsoft.com/office/drawing/2014/main" id="{4141ED03-F478-C33E-800A-55A7520344E7}"/>
              </a:ext>
            </a:extLst>
          </p:cNvPr>
          <p:cNvSpPr txBox="1"/>
          <p:nvPr/>
        </p:nvSpPr>
        <p:spPr>
          <a:xfrm>
            <a:off x="887896" y="1161892"/>
            <a:ext cx="10094003" cy="923330"/>
          </a:xfrm>
          <a:prstGeom prst="rect">
            <a:avLst/>
          </a:prstGeom>
          <a:noFill/>
        </p:spPr>
        <p:txBody>
          <a:bodyPr wrap="square" rtlCol="0">
            <a:spAutoFit/>
          </a:bodyPr>
          <a:lstStyle/>
          <a:p>
            <a:r>
              <a:rPr lang="en-US" dirty="0"/>
              <a:t>Data inspection is a crucial step in the data analysis process. it involves examining the structure, characteristics and properties of the data to gain insight and understanding before performing any formal analysis or modeling.</a:t>
            </a:r>
          </a:p>
        </p:txBody>
      </p:sp>
      <p:sp>
        <p:nvSpPr>
          <p:cNvPr id="4" name="TextBox 3">
            <a:extLst>
              <a:ext uri="{FF2B5EF4-FFF2-40B4-BE49-F238E27FC236}">
                <a16:creationId xmlns:a16="http://schemas.microsoft.com/office/drawing/2014/main" id="{DEC9E83C-435F-FC77-905B-2CFA8790041A}"/>
              </a:ext>
            </a:extLst>
          </p:cNvPr>
          <p:cNvSpPr txBox="1"/>
          <p:nvPr/>
        </p:nvSpPr>
        <p:spPr>
          <a:xfrm>
            <a:off x="887896" y="2300665"/>
            <a:ext cx="6250622" cy="369332"/>
          </a:xfrm>
          <a:prstGeom prst="rect">
            <a:avLst/>
          </a:prstGeom>
          <a:noFill/>
        </p:spPr>
        <p:txBody>
          <a:bodyPr wrap="none" rtlCol="0">
            <a:spAutoFit/>
          </a:bodyPr>
          <a:lstStyle/>
          <a:p>
            <a:r>
              <a:rPr lang="en-US" dirty="0"/>
              <a:t>Inspecting the data involves carrying out various tasks, including:</a:t>
            </a:r>
          </a:p>
        </p:txBody>
      </p:sp>
      <p:sp>
        <p:nvSpPr>
          <p:cNvPr id="5" name="TextBox 4">
            <a:extLst>
              <a:ext uri="{FF2B5EF4-FFF2-40B4-BE49-F238E27FC236}">
                <a16:creationId xmlns:a16="http://schemas.microsoft.com/office/drawing/2014/main" id="{CE717FEF-6BC5-A3F0-378E-12BD9751D286}"/>
              </a:ext>
            </a:extLst>
          </p:cNvPr>
          <p:cNvSpPr txBox="1"/>
          <p:nvPr/>
        </p:nvSpPr>
        <p:spPr>
          <a:xfrm>
            <a:off x="887896" y="2989565"/>
            <a:ext cx="3166572" cy="369332"/>
          </a:xfrm>
          <a:prstGeom prst="rect">
            <a:avLst/>
          </a:prstGeom>
          <a:noFill/>
        </p:spPr>
        <p:txBody>
          <a:bodyPr wrap="none" rtlCol="0">
            <a:spAutoFit/>
          </a:bodyPr>
          <a:lstStyle/>
          <a:p>
            <a:r>
              <a:rPr lang="en-US" dirty="0"/>
              <a:t>1. Examining the column names</a:t>
            </a:r>
          </a:p>
        </p:txBody>
      </p:sp>
      <p:pic>
        <p:nvPicPr>
          <p:cNvPr id="7" name="Picture 6">
            <a:extLst>
              <a:ext uri="{FF2B5EF4-FFF2-40B4-BE49-F238E27FC236}">
                <a16:creationId xmlns:a16="http://schemas.microsoft.com/office/drawing/2014/main" id="{4CD85553-4191-64E0-7204-8B9CAC036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408" y="3678465"/>
            <a:ext cx="7529184" cy="2017643"/>
          </a:xfrm>
          <a:prstGeom prst="rect">
            <a:avLst/>
          </a:prstGeom>
        </p:spPr>
      </p:pic>
    </p:spTree>
    <p:extLst>
      <p:ext uri="{BB962C8B-B14F-4D97-AF65-F5344CB8AC3E}">
        <p14:creationId xmlns:p14="http://schemas.microsoft.com/office/powerpoint/2010/main" val="2213164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987C8E-CED5-B390-60BF-429A8C09EE27}"/>
              </a:ext>
            </a:extLst>
          </p:cNvPr>
          <p:cNvSpPr txBox="1"/>
          <p:nvPr/>
        </p:nvSpPr>
        <p:spPr>
          <a:xfrm>
            <a:off x="229173" y="106017"/>
            <a:ext cx="8708987" cy="369332"/>
          </a:xfrm>
          <a:prstGeom prst="rect">
            <a:avLst/>
          </a:prstGeom>
          <a:noFill/>
        </p:spPr>
        <p:txBody>
          <a:bodyPr wrap="none" rtlCol="0">
            <a:spAutoFit/>
          </a:bodyPr>
          <a:lstStyle/>
          <a:p>
            <a:r>
              <a:rPr lang="en-US" dirty="0"/>
              <a:t>2. Examining both the first and last 10 rows of the data using the </a:t>
            </a:r>
            <a:r>
              <a:rPr lang="en-US" dirty="0">
                <a:solidFill>
                  <a:schemeClr val="tx2">
                    <a:lumMod val="50000"/>
                  </a:schemeClr>
                </a:solidFill>
              </a:rPr>
              <a:t>head() </a:t>
            </a:r>
            <a:r>
              <a:rPr lang="en-US" dirty="0"/>
              <a:t>and </a:t>
            </a:r>
            <a:r>
              <a:rPr lang="en-US" dirty="0">
                <a:solidFill>
                  <a:schemeClr val="tx2">
                    <a:lumMod val="50000"/>
                  </a:schemeClr>
                </a:solidFill>
              </a:rPr>
              <a:t>tail() </a:t>
            </a:r>
            <a:r>
              <a:rPr lang="en-US" dirty="0"/>
              <a:t>functions.</a:t>
            </a:r>
          </a:p>
        </p:txBody>
      </p:sp>
      <p:pic>
        <p:nvPicPr>
          <p:cNvPr id="4" name="Picture 3">
            <a:extLst>
              <a:ext uri="{FF2B5EF4-FFF2-40B4-BE49-F238E27FC236}">
                <a16:creationId xmlns:a16="http://schemas.microsoft.com/office/drawing/2014/main" id="{F74D8004-7F01-E0D3-97BC-9697894A6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5350"/>
            <a:ext cx="12192000" cy="3249306"/>
          </a:xfrm>
          <a:prstGeom prst="rect">
            <a:avLst/>
          </a:prstGeom>
        </p:spPr>
      </p:pic>
      <p:pic>
        <p:nvPicPr>
          <p:cNvPr id="6" name="Picture 5">
            <a:extLst>
              <a:ext uri="{FF2B5EF4-FFF2-40B4-BE49-F238E27FC236}">
                <a16:creationId xmlns:a16="http://schemas.microsoft.com/office/drawing/2014/main" id="{9A5CB0B7-AB30-FF2E-F354-9A270298E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24656"/>
            <a:ext cx="12192000" cy="3133344"/>
          </a:xfrm>
          <a:prstGeom prst="rect">
            <a:avLst/>
          </a:prstGeom>
        </p:spPr>
      </p:pic>
    </p:spTree>
    <p:extLst>
      <p:ext uri="{BB962C8B-B14F-4D97-AF65-F5344CB8AC3E}">
        <p14:creationId xmlns:p14="http://schemas.microsoft.com/office/powerpoint/2010/main" val="63469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54CE76-5EC2-9A86-333C-05902C21A13D}"/>
              </a:ext>
            </a:extLst>
          </p:cNvPr>
          <p:cNvSpPr txBox="1"/>
          <p:nvPr/>
        </p:nvSpPr>
        <p:spPr>
          <a:xfrm>
            <a:off x="689113" y="1060174"/>
            <a:ext cx="10207218" cy="369332"/>
          </a:xfrm>
          <a:prstGeom prst="rect">
            <a:avLst/>
          </a:prstGeom>
          <a:noFill/>
        </p:spPr>
        <p:txBody>
          <a:bodyPr wrap="none" rtlCol="0">
            <a:spAutoFit/>
          </a:bodyPr>
          <a:lstStyle/>
          <a:p>
            <a:r>
              <a:rPr lang="en-US" dirty="0"/>
              <a:t>3. The </a:t>
            </a:r>
            <a:r>
              <a:rPr lang="en-US" dirty="0">
                <a:solidFill>
                  <a:schemeClr val="accent1">
                    <a:lumMod val="50000"/>
                  </a:schemeClr>
                </a:solidFill>
              </a:rPr>
              <a:t>glimpse() </a:t>
            </a:r>
            <a:r>
              <a:rPr lang="en-US" dirty="0"/>
              <a:t>function provides a view of all column data type and preview the first few rows of the data.</a:t>
            </a:r>
          </a:p>
        </p:txBody>
      </p:sp>
      <p:pic>
        <p:nvPicPr>
          <p:cNvPr id="4" name="Picture 3">
            <a:extLst>
              <a:ext uri="{FF2B5EF4-FFF2-40B4-BE49-F238E27FC236}">
                <a16:creationId xmlns:a16="http://schemas.microsoft.com/office/drawing/2014/main" id="{B77C5225-F322-84A4-5C8F-E9745C51F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511" y="1722893"/>
            <a:ext cx="7548978" cy="3412214"/>
          </a:xfrm>
          <a:prstGeom prst="rect">
            <a:avLst/>
          </a:prstGeom>
        </p:spPr>
      </p:pic>
      <p:sp>
        <p:nvSpPr>
          <p:cNvPr id="5" name="TextBox 4">
            <a:extLst>
              <a:ext uri="{FF2B5EF4-FFF2-40B4-BE49-F238E27FC236}">
                <a16:creationId xmlns:a16="http://schemas.microsoft.com/office/drawing/2014/main" id="{0F9634A6-85FD-4D8B-8DD7-0C1D9D26E170}"/>
              </a:ext>
            </a:extLst>
          </p:cNvPr>
          <p:cNvSpPr txBox="1"/>
          <p:nvPr/>
        </p:nvSpPr>
        <p:spPr>
          <a:xfrm>
            <a:off x="689113" y="5474660"/>
            <a:ext cx="9915670" cy="646331"/>
          </a:xfrm>
          <a:prstGeom prst="rect">
            <a:avLst/>
          </a:prstGeom>
          <a:noFill/>
        </p:spPr>
        <p:txBody>
          <a:bodyPr wrap="square" rtlCol="0">
            <a:spAutoFit/>
          </a:bodyPr>
          <a:lstStyle/>
          <a:p>
            <a:r>
              <a:rPr lang="en-US" dirty="0"/>
              <a:t>Upon close examination of the summary, it becomes evident that the "</a:t>
            </a:r>
            <a:r>
              <a:rPr lang="en-US" dirty="0">
                <a:solidFill>
                  <a:schemeClr val="accent1">
                    <a:lumMod val="50000"/>
                  </a:schemeClr>
                </a:solidFill>
              </a:rPr>
              <a:t>years of experience</a:t>
            </a:r>
            <a:r>
              <a:rPr lang="en-US" dirty="0"/>
              <a:t>" variable, currently represented as character data, should be of numeric data type.</a:t>
            </a:r>
          </a:p>
        </p:txBody>
      </p:sp>
    </p:spTree>
    <p:extLst>
      <p:ext uri="{BB962C8B-B14F-4D97-AF65-F5344CB8AC3E}">
        <p14:creationId xmlns:p14="http://schemas.microsoft.com/office/powerpoint/2010/main" val="275835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A88FD0-C333-8A4B-1769-8FC29A57D640}"/>
              </a:ext>
            </a:extLst>
          </p:cNvPr>
          <p:cNvSpPr txBox="1"/>
          <p:nvPr/>
        </p:nvSpPr>
        <p:spPr>
          <a:xfrm>
            <a:off x="503582" y="493644"/>
            <a:ext cx="11145079" cy="646331"/>
          </a:xfrm>
          <a:prstGeom prst="rect">
            <a:avLst/>
          </a:prstGeom>
          <a:noFill/>
        </p:spPr>
        <p:txBody>
          <a:bodyPr wrap="square" rtlCol="0">
            <a:spAutoFit/>
          </a:bodyPr>
          <a:lstStyle/>
          <a:p>
            <a:r>
              <a:rPr lang="en-US" dirty="0"/>
              <a:t>4. As part of data inspection, you can check the data for missing values. One way to achieve this is by summing up the number of missing value ( </a:t>
            </a:r>
            <a:r>
              <a:rPr lang="en-US" dirty="0">
                <a:solidFill>
                  <a:schemeClr val="tx2">
                    <a:lumMod val="50000"/>
                  </a:schemeClr>
                </a:solidFill>
              </a:rPr>
              <a:t>NA </a:t>
            </a:r>
            <a:r>
              <a:rPr lang="en-US" dirty="0"/>
              <a:t>) in each column With the combination of </a:t>
            </a:r>
            <a:r>
              <a:rPr lang="en-US" dirty="0">
                <a:solidFill>
                  <a:schemeClr val="tx2">
                    <a:lumMod val="50000"/>
                  </a:schemeClr>
                </a:solidFill>
              </a:rPr>
              <a:t>is.na()</a:t>
            </a:r>
            <a:r>
              <a:rPr lang="en-US" dirty="0"/>
              <a:t> and </a:t>
            </a:r>
            <a:r>
              <a:rPr lang="en-US" dirty="0">
                <a:solidFill>
                  <a:schemeClr val="tx2">
                    <a:lumMod val="50000"/>
                  </a:schemeClr>
                </a:solidFill>
              </a:rPr>
              <a:t>sum() </a:t>
            </a:r>
            <a:r>
              <a:rPr lang="en-US" dirty="0"/>
              <a:t>functions.</a:t>
            </a:r>
          </a:p>
        </p:txBody>
      </p:sp>
      <p:pic>
        <p:nvPicPr>
          <p:cNvPr id="6" name="Picture 5">
            <a:extLst>
              <a:ext uri="{FF2B5EF4-FFF2-40B4-BE49-F238E27FC236}">
                <a16:creationId xmlns:a16="http://schemas.microsoft.com/office/drawing/2014/main" id="{099DBAF0-70D1-A90B-17D6-C993A4B6D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548" y="1244696"/>
            <a:ext cx="5934903" cy="4662462"/>
          </a:xfrm>
          <a:prstGeom prst="rect">
            <a:avLst/>
          </a:prstGeom>
        </p:spPr>
      </p:pic>
      <p:sp>
        <p:nvSpPr>
          <p:cNvPr id="7" name="TextBox 6">
            <a:extLst>
              <a:ext uri="{FF2B5EF4-FFF2-40B4-BE49-F238E27FC236}">
                <a16:creationId xmlns:a16="http://schemas.microsoft.com/office/drawing/2014/main" id="{B2642540-2CD0-73DF-AACE-99A61F326D03}"/>
              </a:ext>
            </a:extLst>
          </p:cNvPr>
          <p:cNvSpPr txBox="1"/>
          <p:nvPr/>
        </p:nvSpPr>
        <p:spPr>
          <a:xfrm>
            <a:off x="503582" y="6041190"/>
            <a:ext cx="11145079" cy="646331"/>
          </a:xfrm>
          <a:prstGeom prst="rect">
            <a:avLst/>
          </a:prstGeom>
          <a:noFill/>
        </p:spPr>
        <p:txBody>
          <a:bodyPr wrap="square" rtlCol="0">
            <a:spAutoFit/>
          </a:bodyPr>
          <a:lstStyle/>
          <a:p>
            <a:r>
              <a:rPr lang="en-US" dirty="0"/>
              <a:t>Here we can see that all the columns have missing values especially the “</a:t>
            </a:r>
            <a:r>
              <a:rPr lang="en-US" dirty="0">
                <a:solidFill>
                  <a:schemeClr val="accent1">
                    <a:lumMod val="50000"/>
                  </a:schemeClr>
                </a:solidFill>
              </a:rPr>
              <a:t>Date“ </a:t>
            </a:r>
            <a:r>
              <a:rPr lang="en-US" dirty="0"/>
              <a:t>column we will take care of this in the data cleaning section.</a:t>
            </a:r>
          </a:p>
        </p:txBody>
      </p:sp>
    </p:spTree>
    <p:extLst>
      <p:ext uri="{BB962C8B-B14F-4D97-AF65-F5344CB8AC3E}">
        <p14:creationId xmlns:p14="http://schemas.microsoft.com/office/powerpoint/2010/main" val="1484670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1048</TotalTime>
  <Words>1406</Words>
  <Application>Microsoft Office PowerPoint</Application>
  <PresentationFormat>Widescreen</PresentationFormat>
  <Paragraphs>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Office Theme</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Preparation</dc:title>
  <dc:creator>Ayomide</dc:creator>
  <cp:lastModifiedBy>Ayomide</cp:lastModifiedBy>
  <cp:revision>46</cp:revision>
  <dcterms:created xsi:type="dcterms:W3CDTF">2023-07-30T13:26:36Z</dcterms:created>
  <dcterms:modified xsi:type="dcterms:W3CDTF">2023-08-18T04:01:47Z</dcterms:modified>
</cp:coreProperties>
</file>