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0"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5FB00-C870-4B58-9442-5BC6B41A9975}" type="datetimeFigureOut">
              <a:rPr lang="en-US" smtClean="0"/>
              <a:t>8/17/2023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96CC0-0015-4030-BB65-1D36A70AF1E0}" type="slidenum">
              <a:rPr lang="en-US" smtClean="0"/>
              <a:t>‹#›</a:t>
            </a:fld>
            <a:endParaRPr lang="en-US"/>
          </a:p>
        </p:txBody>
      </p:sp>
    </p:spTree>
    <p:extLst>
      <p:ext uri="{BB962C8B-B14F-4D97-AF65-F5344CB8AC3E}">
        <p14:creationId xmlns:p14="http://schemas.microsoft.com/office/powerpoint/2010/main" val="3030101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7620-C543-A9A7-3F25-783C3C85C1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8E9074-17CE-EC52-7822-BDACC4BEDC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474FDC-829E-9BE8-0D60-64CAA928A85C}"/>
              </a:ext>
            </a:extLst>
          </p:cNvPr>
          <p:cNvSpPr>
            <a:spLocks noGrp="1"/>
          </p:cNvSpPr>
          <p:nvPr>
            <p:ph type="dt" sz="half" idx="10"/>
          </p:nvPr>
        </p:nvSpPr>
        <p:spPr/>
        <p:txBody>
          <a:bodyPr/>
          <a:lstStyle/>
          <a:p>
            <a:fld id="{C12963A9-7128-43AC-B05B-9F1CE34F4353}" type="datetimeFigureOut">
              <a:rPr lang="en-US" smtClean="0"/>
              <a:t>8/17/2023</a:t>
            </a:fld>
            <a:endParaRPr lang="en-US"/>
          </a:p>
        </p:txBody>
      </p:sp>
      <p:sp>
        <p:nvSpPr>
          <p:cNvPr id="5" name="Footer Placeholder 4">
            <a:extLst>
              <a:ext uri="{FF2B5EF4-FFF2-40B4-BE49-F238E27FC236}">
                <a16:creationId xmlns:a16="http://schemas.microsoft.com/office/drawing/2014/main" id="{0ABD8E07-6036-2BF1-6B1F-212F83039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9D697-28E2-687E-C788-7861B2556F46}"/>
              </a:ext>
            </a:extLst>
          </p:cNvPr>
          <p:cNvSpPr>
            <a:spLocks noGrp="1"/>
          </p:cNvSpPr>
          <p:nvPr>
            <p:ph type="sldNum" sz="quarter" idx="12"/>
          </p:nvPr>
        </p:nvSpPr>
        <p:spPr/>
        <p:txBody>
          <a:bodyPr/>
          <a:lstStyle/>
          <a:p>
            <a:fld id="{BF88EB85-8140-41F9-8E8C-2F268CF7B8CD}" type="slidenum">
              <a:rPr lang="en-US" smtClean="0"/>
              <a:t>‹#›</a:t>
            </a:fld>
            <a:endParaRPr lang="en-US"/>
          </a:p>
        </p:txBody>
      </p:sp>
    </p:spTree>
    <p:extLst>
      <p:ext uri="{BB962C8B-B14F-4D97-AF65-F5344CB8AC3E}">
        <p14:creationId xmlns:p14="http://schemas.microsoft.com/office/powerpoint/2010/main" val="2143988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61E47-B528-26B5-0F46-F589D3FA15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D1F074-A9DF-D81F-CF00-45089E600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60729-0FDA-30F1-E2F4-6A311C472708}"/>
              </a:ext>
            </a:extLst>
          </p:cNvPr>
          <p:cNvSpPr>
            <a:spLocks noGrp="1"/>
          </p:cNvSpPr>
          <p:nvPr>
            <p:ph type="dt" sz="half" idx="10"/>
          </p:nvPr>
        </p:nvSpPr>
        <p:spPr/>
        <p:txBody>
          <a:bodyPr/>
          <a:lstStyle/>
          <a:p>
            <a:fld id="{C12963A9-7128-43AC-B05B-9F1CE34F4353}" type="datetimeFigureOut">
              <a:rPr lang="en-US" smtClean="0"/>
              <a:t>8/17/2023</a:t>
            </a:fld>
            <a:endParaRPr lang="en-US"/>
          </a:p>
        </p:txBody>
      </p:sp>
      <p:sp>
        <p:nvSpPr>
          <p:cNvPr id="5" name="Footer Placeholder 4">
            <a:extLst>
              <a:ext uri="{FF2B5EF4-FFF2-40B4-BE49-F238E27FC236}">
                <a16:creationId xmlns:a16="http://schemas.microsoft.com/office/drawing/2014/main" id="{D02D222B-EC22-08D5-4E6C-DD1E77A11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25A68-E028-E568-F46A-08B12B345F3F}"/>
              </a:ext>
            </a:extLst>
          </p:cNvPr>
          <p:cNvSpPr>
            <a:spLocks noGrp="1"/>
          </p:cNvSpPr>
          <p:nvPr>
            <p:ph type="sldNum" sz="quarter" idx="12"/>
          </p:nvPr>
        </p:nvSpPr>
        <p:spPr/>
        <p:txBody>
          <a:bodyPr/>
          <a:lstStyle/>
          <a:p>
            <a:fld id="{BF88EB85-8140-41F9-8E8C-2F268CF7B8CD}" type="slidenum">
              <a:rPr lang="en-US" smtClean="0"/>
              <a:t>‹#›</a:t>
            </a:fld>
            <a:endParaRPr lang="en-US"/>
          </a:p>
        </p:txBody>
      </p:sp>
    </p:spTree>
    <p:extLst>
      <p:ext uri="{BB962C8B-B14F-4D97-AF65-F5344CB8AC3E}">
        <p14:creationId xmlns:p14="http://schemas.microsoft.com/office/powerpoint/2010/main" val="2612495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77AC0-C0AC-4F1E-D358-735FBF6599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5F649D-FDCD-3610-4B56-FD0CE91BFF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10B2D2-91E2-92DF-6430-AE5EF88D123F}"/>
              </a:ext>
            </a:extLst>
          </p:cNvPr>
          <p:cNvSpPr>
            <a:spLocks noGrp="1"/>
          </p:cNvSpPr>
          <p:nvPr>
            <p:ph type="dt" sz="half" idx="10"/>
          </p:nvPr>
        </p:nvSpPr>
        <p:spPr/>
        <p:txBody>
          <a:bodyPr/>
          <a:lstStyle/>
          <a:p>
            <a:fld id="{C12963A9-7128-43AC-B05B-9F1CE34F4353}" type="datetimeFigureOut">
              <a:rPr lang="en-US" smtClean="0"/>
              <a:t>8/17/2023</a:t>
            </a:fld>
            <a:endParaRPr lang="en-US"/>
          </a:p>
        </p:txBody>
      </p:sp>
      <p:sp>
        <p:nvSpPr>
          <p:cNvPr id="5" name="Footer Placeholder 4">
            <a:extLst>
              <a:ext uri="{FF2B5EF4-FFF2-40B4-BE49-F238E27FC236}">
                <a16:creationId xmlns:a16="http://schemas.microsoft.com/office/drawing/2014/main" id="{13BFAC91-2949-9D05-9E2F-242AD5E78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81D70-5BA3-0ABC-6EBA-B8229AC49DB0}"/>
              </a:ext>
            </a:extLst>
          </p:cNvPr>
          <p:cNvSpPr>
            <a:spLocks noGrp="1"/>
          </p:cNvSpPr>
          <p:nvPr>
            <p:ph type="sldNum" sz="quarter" idx="12"/>
          </p:nvPr>
        </p:nvSpPr>
        <p:spPr/>
        <p:txBody>
          <a:bodyPr/>
          <a:lstStyle/>
          <a:p>
            <a:fld id="{BF88EB85-8140-41F9-8E8C-2F268CF7B8CD}" type="slidenum">
              <a:rPr lang="en-US" smtClean="0"/>
              <a:t>‹#›</a:t>
            </a:fld>
            <a:endParaRPr lang="en-US"/>
          </a:p>
        </p:txBody>
      </p:sp>
    </p:spTree>
    <p:extLst>
      <p:ext uri="{BB962C8B-B14F-4D97-AF65-F5344CB8AC3E}">
        <p14:creationId xmlns:p14="http://schemas.microsoft.com/office/powerpoint/2010/main" val="3359432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1966-574E-7765-0BC6-1A77CA11E0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DE71D-A5F1-A2A3-4E2D-59DE026062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BE527-065F-1FB7-5E3D-A6F834CB4E23}"/>
              </a:ext>
            </a:extLst>
          </p:cNvPr>
          <p:cNvSpPr>
            <a:spLocks noGrp="1"/>
          </p:cNvSpPr>
          <p:nvPr>
            <p:ph type="dt" sz="half" idx="10"/>
          </p:nvPr>
        </p:nvSpPr>
        <p:spPr/>
        <p:txBody>
          <a:bodyPr/>
          <a:lstStyle/>
          <a:p>
            <a:fld id="{C12963A9-7128-43AC-B05B-9F1CE34F4353}" type="datetimeFigureOut">
              <a:rPr lang="en-US" smtClean="0"/>
              <a:t>8/17/2023</a:t>
            </a:fld>
            <a:endParaRPr lang="en-US"/>
          </a:p>
        </p:txBody>
      </p:sp>
      <p:sp>
        <p:nvSpPr>
          <p:cNvPr id="5" name="Footer Placeholder 4">
            <a:extLst>
              <a:ext uri="{FF2B5EF4-FFF2-40B4-BE49-F238E27FC236}">
                <a16:creationId xmlns:a16="http://schemas.microsoft.com/office/drawing/2014/main" id="{B93D97D6-6134-A3E1-D2C7-8FC322BFE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27EE8-57AC-7F7F-402A-EA093F57797E}"/>
              </a:ext>
            </a:extLst>
          </p:cNvPr>
          <p:cNvSpPr>
            <a:spLocks noGrp="1"/>
          </p:cNvSpPr>
          <p:nvPr>
            <p:ph type="sldNum" sz="quarter" idx="12"/>
          </p:nvPr>
        </p:nvSpPr>
        <p:spPr/>
        <p:txBody>
          <a:bodyPr/>
          <a:lstStyle/>
          <a:p>
            <a:fld id="{BF88EB85-8140-41F9-8E8C-2F268CF7B8CD}" type="slidenum">
              <a:rPr lang="en-US" smtClean="0"/>
              <a:t>‹#›</a:t>
            </a:fld>
            <a:endParaRPr lang="en-US"/>
          </a:p>
        </p:txBody>
      </p:sp>
    </p:spTree>
    <p:extLst>
      <p:ext uri="{BB962C8B-B14F-4D97-AF65-F5344CB8AC3E}">
        <p14:creationId xmlns:p14="http://schemas.microsoft.com/office/powerpoint/2010/main" val="20383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612D-0DF3-3418-62A6-90F0E67930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3D230-8C33-B7E8-67EC-0D81237448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051FDF-1C23-667F-3785-9B45A538058F}"/>
              </a:ext>
            </a:extLst>
          </p:cNvPr>
          <p:cNvSpPr>
            <a:spLocks noGrp="1"/>
          </p:cNvSpPr>
          <p:nvPr>
            <p:ph type="dt" sz="half" idx="10"/>
          </p:nvPr>
        </p:nvSpPr>
        <p:spPr/>
        <p:txBody>
          <a:bodyPr/>
          <a:lstStyle/>
          <a:p>
            <a:fld id="{C12963A9-7128-43AC-B05B-9F1CE34F4353}" type="datetimeFigureOut">
              <a:rPr lang="en-US" smtClean="0"/>
              <a:t>8/17/2023</a:t>
            </a:fld>
            <a:endParaRPr lang="en-US"/>
          </a:p>
        </p:txBody>
      </p:sp>
      <p:sp>
        <p:nvSpPr>
          <p:cNvPr id="5" name="Footer Placeholder 4">
            <a:extLst>
              <a:ext uri="{FF2B5EF4-FFF2-40B4-BE49-F238E27FC236}">
                <a16:creationId xmlns:a16="http://schemas.microsoft.com/office/drawing/2014/main" id="{14B6F839-9AE0-35C1-D50E-348AD3267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D1287-51C3-82BA-9446-22CF226F9E63}"/>
              </a:ext>
            </a:extLst>
          </p:cNvPr>
          <p:cNvSpPr>
            <a:spLocks noGrp="1"/>
          </p:cNvSpPr>
          <p:nvPr>
            <p:ph type="sldNum" sz="quarter" idx="12"/>
          </p:nvPr>
        </p:nvSpPr>
        <p:spPr/>
        <p:txBody>
          <a:bodyPr/>
          <a:lstStyle/>
          <a:p>
            <a:fld id="{BF88EB85-8140-41F9-8E8C-2F268CF7B8CD}" type="slidenum">
              <a:rPr lang="en-US" smtClean="0"/>
              <a:t>‹#›</a:t>
            </a:fld>
            <a:endParaRPr lang="en-US"/>
          </a:p>
        </p:txBody>
      </p:sp>
    </p:spTree>
    <p:extLst>
      <p:ext uri="{BB962C8B-B14F-4D97-AF65-F5344CB8AC3E}">
        <p14:creationId xmlns:p14="http://schemas.microsoft.com/office/powerpoint/2010/main" val="163631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8F1F-1A90-307A-F250-9CFE3BC752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4717F8-88B5-C336-D9D3-20FB07F521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600B8A-8AC3-F001-0327-7C5EADCDB2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779DD6-40C0-453E-1878-9A4CADE0E24D}"/>
              </a:ext>
            </a:extLst>
          </p:cNvPr>
          <p:cNvSpPr>
            <a:spLocks noGrp="1"/>
          </p:cNvSpPr>
          <p:nvPr>
            <p:ph type="dt" sz="half" idx="10"/>
          </p:nvPr>
        </p:nvSpPr>
        <p:spPr/>
        <p:txBody>
          <a:bodyPr/>
          <a:lstStyle/>
          <a:p>
            <a:fld id="{C12963A9-7128-43AC-B05B-9F1CE34F4353}" type="datetimeFigureOut">
              <a:rPr lang="en-US" smtClean="0"/>
              <a:t>8/17/2023</a:t>
            </a:fld>
            <a:endParaRPr lang="en-US"/>
          </a:p>
        </p:txBody>
      </p:sp>
      <p:sp>
        <p:nvSpPr>
          <p:cNvPr id="6" name="Footer Placeholder 5">
            <a:extLst>
              <a:ext uri="{FF2B5EF4-FFF2-40B4-BE49-F238E27FC236}">
                <a16:creationId xmlns:a16="http://schemas.microsoft.com/office/drawing/2014/main" id="{346E5173-D471-B6F6-D4E8-5335D5060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31BA3-8BE9-4AB7-5552-8336CBF524F3}"/>
              </a:ext>
            </a:extLst>
          </p:cNvPr>
          <p:cNvSpPr>
            <a:spLocks noGrp="1"/>
          </p:cNvSpPr>
          <p:nvPr>
            <p:ph type="sldNum" sz="quarter" idx="12"/>
          </p:nvPr>
        </p:nvSpPr>
        <p:spPr/>
        <p:txBody>
          <a:bodyPr/>
          <a:lstStyle/>
          <a:p>
            <a:fld id="{BF88EB85-8140-41F9-8E8C-2F268CF7B8CD}" type="slidenum">
              <a:rPr lang="en-US" smtClean="0"/>
              <a:t>‹#›</a:t>
            </a:fld>
            <a:endParaRPr lang="en-US"/>
          </a:p>
        </p:txBody>
      </p:sp>
    </p:spTree>
    <p:extLst>
      <p:ext uri="{BB962C8B-B14F-4D97-AF65-F5344CB8AC3E}">
        <p14:creationId xmlns:p14="http://schemas.microsoft.com/office/powerpoint/2010/main" val="87922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ED37-80DB-9438-6CB3-13F65C076A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6BEDA8-7829-0828-A3FC-7978694F79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0ADD6B-F15C-2B52-EB55-9E261E53F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6EF785-88A7-7C0B-C06C-59D49638C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6AB036-F18F-114E-11AF-A07E702720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BC7AAE-C32B-6A70-BE65-16F3BAD856DB}"/>
              </a:ext>
            </a:extLst>
          </p:cNvPr>
          <p:cNvSpPr>
            <a:spLocks noGrp="1"/>
          </p:cNvSpPr>
          <p:nvPr>
            <p:ph type="dt" sz="half" idx="10"/>
          </p:nvPr>
        </p:nvSpPr>
        <p:spPr/>
        <p:txBody>
          <a:bodyPr/>
          <a:lstStyle/>
          <a:p>
            <a:fld id="{C12963A9-7128-43AC-B05B-9F1CE34F4353}" type="datetimeFigureOut">
              <a:rPr lang="en-US" smtClean="0"/>
              <a:t>8/17/2023</a:t>
            </a:fld>
            <a:endParaRPr lang="en-US"/>
          </a:p>
        </p:txBody>
      </p:sp>
      <p:sp>
        <p:nvSpPr>
          <p:cNvPr id="8" name="Footer Placeholder 7">
            <a:extLst>
              <a:ext uri="{FF2B5EF4-FFF2-40B4-BE49-F238E27FC236}">
                <a16:creationId xmlns:a16="http://schemas.microsoft.com/office/drawing/2014/main" id="{E2BBFC42-A4D6-495A-86B4-A46398C344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05C15F-F406-BF9C-0410-0071F3A77D25}"/>
              </a:ext>
            </a:extLst>
          </p:cNvPr>
          <p:cNvSpPr>
            <a:spLocks noGrp="1"/>
          </p:cNvSpPr>
          <p:nvPr>
            <p:ph type="sldNum" sz="quarter" idx="12"/>
          </p:nvPr>
        </p:nvSpPr>
        <p:spPr/>
        <p:txBody>
          <a:bodyPr/>
          <a:lstStyle/>
          <a:p>
            <a:fld id="{BF88EB85-8140-41F9-8E8C-2F268CF7B8CD}" type="slidenum">
              <a:rPr lang="en-US" smtClean="0"/>
              <a:t>‹#›</a:t>
            </a:fld>
            <a:endParaRPr lang="en-US"/>
          </a:p>
        </p:txBody>
      </p:sp>
    </p:spTree>
    <p:extLst>
      <p:ext uri="{BB962C8B-B14F-4D97-AF65-F5344CB8AC3E}">
        <p14:creationId xmlns:p14="http://schemas.microsoft.com/office/powerpoint/2010/main" val="503654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FE81-4847-FF51-77B7-B9A8319DFD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7E01FF-9BD6-B0AC-E56B-6D9B70C2A29A}"/>
              </a:ext>
            </a:extLst>
          </p:cNvPr>
          <p:cNvSpPr>
            <a:spLocks noGrp="1"/>
          </p:cNvSpPr>
          <p:nvPr>
            <p:ph type="dt" sz="half" idx="10"/>
          </p:nvPr>
        </p:nvSpPr>
        <p:spPr/>
        <p:txBody>
          <a:bodyPr/>
          <a:lstStyle/>
          <a:p>
            <a:fld id="{C12963A9-7128-43AC-B05B-9F1CE34F4353}" type="datetimeFigureOut">
              <a:rPr lang="en-US" smtClean="0"/>
              <a:t>8/17/2023</a:t>
            </a:fld>
            <a:endParaRPr lang="en-US"/>
          </a:p>
        </p:txBody>
      </p:sp>
      <p:sp>
        <p:nvSpPr>
          <p:cNvPr id="4" name="Footer Placeholder 3">
            <a:extLst>
              <a:ext uri="{FF2B5EF4-FFF2-40B4-BE49-F238E27FC236}">
                <a16:creationId xmlns:a16="http://schemas.microsoft.com/office/drawing/2014/main" id="{6BF2803C-10DB-EE55-6961-F9EE487129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14F502-0DEA-26A9-DCB9-1E413220173F}"/>
              </a:ext>
            </a:extLst>
          </p:cNvPr>
          <p:cNvSpPr>
            <a:spLocks noGrp="1"/>
          </p:cNvSpPr>
          <p:nvPr>
            <p:ph type="sldNum" sz="quarter" idx="12"/>
          </p:nvPr>
        </p:nvSpPr>
        <p:spPr/>
        <p:txBody>
          <a:bodyPr/>
          <a:lstStyle/>
          <a:p>
            <a:fld id="{BF88EB85-8140-41F9-8E8C-2F268CF7B8CD}" type="slidenum">
              <a:rPr lang="en-US" smtClean="0"/>
              <a:t>‹#›</a:t>
            </a:fld>
            <a:endParaRPr lang="en-US"/>
          </a:p>
        </p:txBody>
      </p:sp>
    </p:spTree>
    <p:extLst>
      <p:ext uri="{BB962C8B-B14F-4D97-AF65-F5344CB8AC3E}">
        <p14:creationId xmlns:p14="http://schemas.microsoft.com/office/powerpoint/2010/main" val="378225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3B3BE-39D9-232B-B01D-4C035B2D1348}"/>
              </a:ext>
            </a:extLst>
          </p:cNvPr>
          <p:cNvSpPr>
            <a:spLocks noGrp="1"/>
          </p:cNvSpPr>
          <p:nvPr>
            <p:ph type="dt" sz="half" idx="10"/>
          </p:nvPr>
        </p:nvSpPr>
        <p:spPr/>
        <p:txBody>
          <a:bodyPr/>
          <a:lstStyle/>
          <a:p>
            <a:fld id="{C12963A9-7128-43AC-B05B-9F1CE34F4353}" type="datetimeFigureOut">
              <a:rPr lang="en-US" smtClean="0"/>
              <a:t>8/17/2023</a:t>
            </a:fld>
            <a:endParaRPr lang="en-US"/>
          </a:p>
        </p:txBody>
      </p:sp>
      <p:sp>
        <p:nvSpPr>
          <p:cNvPr id="3" name="Footer Placeholder 2">
            <a:extLst>
              <a:ext uri="{FF2B5EF4-FFF2-40B4-BE49-F238E27FC236}">
                <a16:creationId xmlns:a16="http://schemas.microsoft.com/office/drawing/2014/main" id="{4B7FC4B5-700A-C90C-82E3-D5175D156F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E4E86-BEA0-3BDF-29EA-9EF4C772D2E4}"/>
              </a:ext>
            </a:extLst>
          </p:cNvPr>
          <p:cNvSpPr>
            <a:spLocks noGrp="1"/>
          </p:cNvSpPr>
          <p:nvPr>
            <p:ph type="sldNum" sz="quarter" idx="12"/>
          </p:nvPr>
        </p:nvSpPr>
        <p:spPr/>
        <p:txBody>
          <a:bodyPr/>
          <a:lstStyle/>
          <a:p>
            <a:fld id="{BF88EB85-8140-41F9-8E8C-2F268CF7B8CD}" type="slidenum">
              <a:rPr lang="en-US" smtClean="0"/>
              <a:t>‹#›</a:t>
            </a:fld>
            <a:endParaRPr lang="en-US"/>
          </a:p>
        </p:txBody>
      </p:sp>
    </p:spTree>
    <p:extLst>
      <p:ext uri="{BB962C8B-B14F-4D97-AF65-F5344CB8AC3E}">
        <p14:creationId xmlns:p14="http://schemas.microsoft.com/office/powerpoint/2010/main" val="139138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310A-E3C5-4302-017E-A1677D48CF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388765-76EC-7041-0BFF-1420B6C922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109442-64F3-24EF-5034-667A237BB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45656-A4A0-0C3B-DF37-E3498942670A}"/>
              </a:ext>
            </a:extLst>
          </p:cNvPr>
          <p:cNvSpPr>
            <a:spLocks noGrp="1"/>
          </p:cNvSpPr>
          <p:nvPr>
            <p:ph type="dt" sz="half" idx="10"/>
          </p:nvPr>
        </p:nvSpPr>
        <p:spPr/>
        <p:txBody>
          <a:bodyPr/>
          <a:lstStyle/>
          <a:p>
            <a:fld id="{C12963A9-7128-43AC-B05B-9F1CE34F4353}" type="datetimeFigureOut">
              <a:rPr lang="en-US" smtClean="0"/>
              <a:t>8/17/2023</a:t>
            </a:fld>
            <a:endParaRPr lang="en-US"/>
          </a:p>
        </p:txBody>
      </p:sp>
      <p:sp>
        <p:nvSpPr>
          <p:cNvPr id="6" name="Footer Placeholder 5">
            <a:extLst>
              <a:ext uri="{FF2B5EF4-FFF2-40B4-BE49-F238E27FC236}">
                <a16:creationId xmlns:a16="http://schemas.microsoft.com/office/drawing/2014/main" id="{97A83639-6A7A-6FB7-5C65-435968EAF1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6394D8-7DB7-4D0D-ECE2-5B4F05B8D431}"/>
              </a:ext>
            </a:extLst>
          </p:cNvPr>
          <p:cNvSpPr>
            <a:spLocks noGrp="1"/>
          </p:cNvSpPr>
          <p:nvPr>
            <p:ph type="sldNum" sz="quarter" idx="12"/>
          </p:nvPr>
        </p:nvSpPr>
        <p:spPr/>
        <p:txBody>
          <a:bodyPr/>
          <a:lstStyle/>
          <a:p>
            <a:fld id="{BF88EB85-8140-41F9-8E8C-2F268CF7B8CD}" type="slidenum">
              <a:rPr lang="en-US" smtClean="0"/>
              <a:t>‹#›</a:t>
            </a:fld>
            <a:endParaRPr lang="en-US"/>
          </a:p>
        </p:txBody>
      </p:sp>
    </p:spTree>
    <p:extLst>
      <p:ext uri="{BB962C8B-B14F-4D97-AF65-F5344CB8AC3E}">
        <p14:creationId xmlns:p14="http://schemas.microsoft.com/office/powerpoint/2010/main" val="179421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B205-CEB7-879B-B094-D5DAD4C03E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35C47E-817B-7A63-B1EE-DB1CAE8F62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0476D0-7D3D-C3B3-3F2A-3ED38AF90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516902-820B-DEC2-6D16-911706683B64}"/>
              </a:ext>
            </a:extLst>
          </p:cNvPr>
          <p:cNvSpPr>
            <a:spLocks noGrp="1"/>
          </p:cNvSpPr>
          <p:nvPr>
            <p:ph type="dt" sz="half" idx="10"/>
          </p:nvPr>
        </p:nvSpPr>
        <p:spPr/>
        <p:txBody>
          <a:bodyPr/>
          <a:lstStyle/>
          <a:p>
            <a:fld id="{C12963A9-7128-43AC-B05B-9F1CE34F4353}" type="datetimeFigureOut">
              <a:rPr lang="en-US" smtClean="0"/>
              <a:t>8/17/2023</a:t>
            </a:fld>
            <a:endParaRPr lang="en-US"/>
          </a:p>
        </p:txBody>
      </p:sp>
      <p:sp>
        <p:nvSpPr>
          <p:cNvPr id="6" name="Footer Placeholder 5">
            <a:extLst>
              <a:ext uri="{FF2B5EF4-FFF2-40B4-BE49-F238E27FC236}">
                <a16:creationId xmlns:a16="http://schemas.microsoft.com/office/drawing/2014/main" id="{7F169C34-B91A-F313-EAA3-EDCB28C29C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957CDA-2B3D-DBEB-C5AE-F6939EA5ADB7}"/>
              </a:ext>
            </a:extLst>
          </p:cNvPr>
          <p:cNvSpPr>
            <a:spLocks noGrp="1"/>
          </p:cNvSpPr>
          <p:nvPr>
            <p:ph type="sldNum" sz="quarter" idx="12"/>
          </p:nvPr>
        </p:nvSpPr>
        <p:spPr/>
        <p:txBody>
          <a:bodyPr/>
          <a:lstStyle/>
          <a:p>
            <a:fld id="{BF88EB85-8140-41F9-8E8C-2F268CF7B8CD}" type="slidenum">
              <a:rPr lang="en-US" smtClean="0"/>
              <a:t>‹#›</a:t>
            </a:fld>
            <a:endParaRPr lang="en-US"/>
          </a:p>
        </p:txBody>
      </p:sp>
    </p:spTree>
    <p:extLst>
      <p:ext uri="{BB962C8B-B14F-4D97-AF65-F5344CB8AC3E}">
        <p14:creationId xmlns:p14="http://schemas.microsoft.com/office/powerpoint/2010/main" val="126014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0E6637-9DFE-9C2B-CEAF-36E2A575B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A953FC-1B14-0B6B-D336-7D6E4E14B3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B8E18-59D5-87EA-12E0-FB03AE79F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963A9-7128-43AC-B05B-9F1CE34F4353}" type="datetimeFigureOut">
              <a:rPr lang="en-US" smtClean="0"/>
              <a:t>8/17/2023</a:t>
            </a:fld>
            <a:endParaRPr lang="en-US"/>
          </a:p>
        </p:txBody>
      </p:sp>
      <p:sp>
        <p:nvSpPr>
          <p:cNvPr id="5" name="Footer Placeholder 4">
            <a:extLst>
              <a:ext uri="{FF2B5EF4-FFF2-40B4-BE49-F238E27FC236}">
                <a16:creationId xmlns:a16="http://schemas.microsoft.com/office/drawing/2014/main" id="{C2FE8AAE-1A6B-9072-ED7C-B93ECB7DA8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9B084D-5FDB-C17F-D18C-10CD2541A8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8EB85-8140-41F9-8E8C-2F268CF7B8CD}" type="slidenum">
              <a:rPr lang="en-US" smtClean="0"/>
              <a:t>‹#›</a:t>
            </a:fld>
            <a:endParaRPr lang="en-US"/>
          </a:p>
        </p:txBody>
      </p:sp>
    </p:spTree>
    <p:extLst>
      <p:ext uri="{BB962C8B-B14F-4D97-AF65-F5344CB8AC3E}">
        <p14:creationId xmlns:p14="http://schemas.microsoft.com/office/powerpoint/2010/main" val="255451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46E7-5EA6-4C67-AD26-6AE40AB9EA09}"/>
              </a:ext>
            </a:extLst>
          </p:cNvPr>
          <p:cNvSpPr>
            <a:spLocks noGrp="1"/>
          </p:cNvSpPr>
          <p:nvPr>
            <p:ph type="ctrTitle"/>
          </p:nvPr>
        </p:nvSpPr>
        <p:spPr>
          <a:xfrm>
            <a:off x="1086678" y="1612693"/>
            <a:ext cx="9144000" cy="1143759"/>
          </a:xfrm>
        </p:spPr>
        <p:txBody>
          <a:bodyPr>
            <a:normAutofit/>
          </a:bodyPr>
          <a:lstStyle/>
          <a:p>
            <a:pPr algn="l"/>
            <a:r>
              <a:rPr lang="en-US" sz="4400" u="sng" dirty="0"/>
              <a:t>Data Structure In R</a:t>
            </a:r>
          </a:p>
        </p:txBody>
      </p:sp>
      <p:sp>
        <p:nvSpPr>
          <p:cNvPr id="4" name="TextBox 3">
            <a:extLst>
              <a:ext uri="{FF2B5EF4-FFF2-40B4-BE49-F238E27FC236}">
                <a16:creationId xmlns:a16="http://schemas.microsoft.com/office/drawing/2014/main" id="{E224F697-EF11-4D7D-4435-C767AEEAA4B9}"/>
              </a:ext>
            </a:extLst>
          </p:cNvPr>
          <p:cNvSpPr txBox="1"/>
          <p:nvPr/>
        </p:nvSpPr>
        <p:spPr>
          <a:xfrm>
            <a:off x="1086678" y="3220278"/>
            <a:ext cx="10084904" cy="2585323"/>
          </a:xfrm>
          <a:prstGeom prst="rect">
            <a:avLst/>
          </a:prstGeom>
          <a:noFill/>
        </p:spPr>
        <p:txBody>
          <a:bodyPr wrap="square" rtlCol="0">
            <a:spAutoFit/>
          </a:bodyPr>
          <a:lstStyle/>
          <a:p>
            <a:r>
              <a:rPr lang="en-US" dirty="0"/>
              <a:t>Data structures in R are objects that are used to store and organize data. They are essential for efficient data manipulation and analysis. R has a variety of data structures, each with its own strengths and weakness. </a:t>
            </a:r>
          </a:p>
          <a:p>
            <a:endParaRPr lang="en-US" dirty="0"/>
          </a:p>
          <a:p>
            <a:r>
              <a:rPr lang="en-US" dirty="0"/>
              <a:t>The most common data structures in R are :</a:t>
            </a:r>
          </a:p>
          <a:p>
            <a:pPr marL="285750" indent="-285750">
              <a:buFont typeface="Arial" panose="020B0604020202020204" pitchFamily="34" charset="0"/>
              <a:buChar char="•"/>
            </a:pPr>
            <a:r>
              <a:rPr lang="en-US" dirty="0"/>
              <a:t>Vectors</a:t>
            </a:r>
          </a:p>
          <a:p>
            <a:pPr marL="285750" indent="-285750">
              <a:buFont typeface="Arial" panose="020B0604020202020204" pitchFamily="34" charset="0"/>
              <a:buChar char="•"/>
            </a:pPr>
            <a:r>
              <a:rPr lang="en-US" dirty="0"/>
              <a:t>Matrices</a:t>
            </a:r>
          </a:p>
          <a:p>
            <a:pPr marL="285750" indent="-285750">
              <a:buFont typeface="Arial" panose="020B0604020202020204" pitchFamily="34" charset="0"/>
              <a:buChar char="•"/>
            </a:pPr>
            <a:r>
              <a:rPr lang="en-US" dirty="0"/>
              <a:t>List</a:t>
            </a:r>
          </a:p>
          <a:p>
            <a:pPr marL="285750" indent="-285750">
              <a:buFont typeface="Arial" panose="020B0604020202020204" pitchFamily="34" charset="0"/>
              <a:buChar char="•"/>
            </a:pPr>
            <a:r>
              <a:rPr lang="en-US" dirty="0"/>
              <a:t>Data Frames</a:t>
            </a:r>
          </a:p>
        </p:txBody>
      </p:sp>
    </p:spTree>
    <p:extLst>
      <p:ext uri="{BB962C8B-B14F-4D97-AF65-F5344CB8AC3E}">
        <p14:creationId xmlns:p14="http://schemas.microsoft.com/office/powerpoint/2010/main" val="161851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90B51-18C9-EBCB-AF67-3363BB9D0098}"/>
              </a:ext>
            </a:extLst>
          </p:cNvPr>
          <p:cNvSpPr txBox="1"/>
          <p:nvPr/>
        </p:nvSpPr>
        <p:spPr>
          <a:xfrm>
            <a:off x="1181685" y="534572"/>
            <a:ext cx="2499659" cy="461665"/>
          </a:xfrm>
          <a:prstGeom prst="rect">
            <a:avLst/>
          </a:prstGeom>
          <a:noFill/>
        </p:spPr>
        <p:txBody>
          <a:bodyPr wrap="none" rtlCol="0">
            <a:spAutoFit/>
          </a:bodyPr>
          <a:lstStyle/>
          <a:p>
            <a:r>
              <a:rPr lang="en-US" sz="2400" dirty="0"/>
              <a:t>Get the elements :</a:t>
            </a:r>
          </a:p>
        </p:txBody>
      </p:sp>
      <p:pic>
        <p:nvPicPr>
          <p:cNvPr id="4" name="Picture 3">
            <a:extLst>
              <a:ext uri="{FF2B5EF4-FFF2-40B4-BE49-F238E27FC236}">
                <a16:creationId xmlns:a16="http://schemas.microsoft.com/office/drawing/2014/main" id="{8CE7FAF9-E440-326C-E41B-554157244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665" y="1233180"/>
            <a:ext cx="8679765" cy="4787791"/>
          </a:xfrm>
          <a:prstGeom prst="rect">
            <a:avLst/>
          </a:prstGeom>
        </p:spPr>
      </p:pic>
    </p:spTree>
    <p:extLst>
      <p:ext uri="{BB962C8B-B14F-4D97-AF65-F5344CB8AC3E}">
        <p14:creationId xmlns:p14="http://schemas.microsoft.com/office/powerpoint/2010/main" val="1867530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25598-8B53-8B3E-70D6-7800CA1D11DB}"/>
              </a:ext>
            </a:extLst>
          </p:cNvPr>
          <p:cNvSpPr txBox="1"/>
          <p:nvPr/>
        </p:nvSpPr>
        <p:spPr>
          <a:xfrm>
            <a:off x="1055077" y="450166"/>
            <a:ext cx="2456891" cy="461665"/>
          </a:xfrm>
          <a:prstGeom prst="rect">
            <a:avLst/>
          </a:prstGeom>
          <a:noFill/>
        </p:spPr>
        <p:txBody>
          <a:bodyPr wrap="none" rtlCol="0">
            <a:spAutoFit/>
          </a:bodyPr>
          <a:lstStyle/>
          <a:p>
            <a:r>
              <a:rPr lang="en-US" sz="2400" dirty="0"/>
              <a:t>Matrix Operations</a:t>
            </a:r>
          </a:p>
        </p:txBody>
      </p:sp>
      <p:sp>
        <p:nvSpPr>
          <p:cNvPr id="3" name="TextBox 2">
            <a:extLst>
              <a:ext uri="{FF2B5EF4-FFF2-40B4-BE49-F238E27FC236}">
                <a16:creationId xmlns:a16="http://schemas.microsoft.com/office/drawing/2014/main" id="{53BF3A11-B459-4726-15F1-5434E6DCD113}"/>
              </a:ext>
            </a:extLst>
          </p:cNvPr>
          <p:cNvSpPr txBox="1"/>
          <p:nvPr/>
        </p:nvSpPr>
        <p:spPr>
          <a:xfrm>
            <a:off x="1055077" y="1026942"/>
            <a:ext cx="9411286" cy="646331"/>
          </a:xfrm>
          <a:prstGeom prst="rect">
            <a:avLst/>
          </a:prstGeom>
          <a:noFill/>
        </p:spPr>
        <p:txBody>
          <a:bodyPr wrap="square" rtlCol="0">
            <a:spAutoFit/>
          </a:bodyPr>
          <a:lstStyle/>
          <a:p>
            <a:r>
              <a:rPr lang="en-US" dirty="0"/>
              <a:t>Matrices in R support various mathematical operations, such as addition, subtraction, multiplication, and transposition.</a:t>
            </a:r>
          </a:p>
        </p:txBody>
      </p:sp>
      <p:pic>
        <p:nvPicPr>
          <p:cNvPr id="5" name="Picture 4">
            <a:extLst>
              <a:ext uri="{FF2B5EF4-FFF2-40B4-BE49-F238E27FC236}">
                <a16:creationId xmlns:a16="http://schemas.microsoft.com/office/drawing/2014/main" id="{19FBF11E-BA51-8ED7-AD35-D6EB05E87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197" y="2057536"/>
            <a:ext cx="7399606" cy="3513270"/>
          </a:xfrm>
          <a:prstGeom prst="rect">
            <a:avLst/>
          </a:prstGeom>
        </p:spPr>
      </p:pic>
    </p:spTree>
    <p:extLst>
      <p:ext uri="{BB962C8B-B14F-4D97-AF65-F5344CB8AC3E}">
        <p14:creationId xmlns:p14="http://schemas.microsoft.com/office/powerpoint/2010/main" val="24573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D77965-0FF8-54D0-7939-1F3669B3E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169" y="656838"/>
            <a:ext cx="9073661" cy="5544324"/>
          </a:xfrm>
          <a:prstGeom prst="rect">
            <a:avLst/>
          </a:prstGeom>
        </p:spPr>
      </p:pic>
    </p:spTree>
    <p:extLst>
      <p:ext uri="{BB962C8B-B14F-4D97-AF65-F5344CB8AC3E}">
        <p14:creationId xmlns:p14="http://schemas.microsoft.com/office/powerpoint/2010/main" val="2011047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6AEB6D-CDB1-FE7C-BEF6-AD5E647959D1}"/>
              </a:ext>
            </a:extLst>
          </p:cNvPr>
          <p:cNvSpPr txBox="1"/>
          <p:nvPr/>
        </p:nvSpPr>
        <p:spPr>
          <a:xfrm>
            <a:off x="942536" y="393895"/>
            <a:ext cx="760336" cy="584775"/>
          </a:xfrm>
          <a:prstGeom prst="rect">
            <a:avLst/>
          </a:prstGeom>
          <a:noFill/>
        </p:spPr>
        <p:txBody>
          <a:bodyPr wrap="none" rtlCol="0">
            <a:spAutoFit/>
          </a:bodyPr>
          <a:lstStyle/>
          <a:p>
            <a:r>
              <a:rPr lang="en-US" sz="3200" u="sng" dirty="0"/>
              <a:t>List</a:t>
            </a:r>
          </a:p>
        </p:txBody>
      </p:sp>
      <p:sp>
        <p:nvSpPr>
          <p:cNvPr id="3" name="TextBox 2">
            <a:extLst>
              <a:ext uri="{FF2B5EF4-FFF2-40B4-BE49-F238E27FC236}">
                <a16:creationId xmlns:a16="http://schemas.microsoft.com/office/drawing/2014/main" id="{3D874C11-692C-D403-3F9C-53157B4A9D58}"/>
              </a:ext>
            </a:extLst>
          </p:cNvPr>
          <p:cNvSpPr txBox="1"/>
          <p:nvPr/>
        </p:nvSpPr>
        <p:spPr>
          <a:xfrm>
            <a:off x="942536" y="978670"/>
            <a:ext cx="10021555" cy="923330"/>
          </a:xfrm>
          <a:prstGeom prst="rect">
            <a:avLst/>
          </a:prstGeom>
          <a:noFill/>
        </p:spPr>
        <p:txBody>
          <a:bodyPr wrap="square" rtlCol="0">
            <a:spAutoFit/>
          </a:bodyPr>
          <a:lstStyle/>
          <a:p>
            <a:r>
              <a:rPr lang="en-US" dirty="0"/>
              <a:t>In R, a list is a versatile and powerful data structure that can hold elements of different data types. Unlike vectors and matrices, lists can store heterogeneous data, such as numeric values, character strings, other lists, or even functions.</a:t>
            </a:r>
          </a:p>
        </p:txBody>
      </p:sp>
      <p:sp>
        <p:nvSpPr>
          <p:cNvPr id="4" name="TextBox 3">
            <a:extLst>
              <a:ext uri="{FF2B5EF4-FFF2-40B4-BE49-F238E27FC236}">
                <a16:creationId xmlns:a16="http://schemas.microsoft.com/office/drawing/2014/main" id="{3A8DAA02-18B8-A043-565F-862EDAC8EBA5}"/>
              </a:ext>
            </a:extLst>
          </p:cNvPr>
          <p:cNvSpPr txBox="1"/>
          <p:nvPr/>
        </p:nvSpPr>
        <p:spPr>
          <a:xfrm>
            <a:off x="942536" y="2117443"/>
            <a:ext cx="3330399" cy="461665"/>
          </a:xfrm>
          <a:prstGeom prst="rect">
            <a:avLst/>
          </a:prstGeom>
          <a:noFill/>
        </p:spPr>
        <p:txBody>
          <a:bodyPr wrap="none" rtlCol="0">
            <a:spAutoFit/>
          </a:bodyPr>
          <a:lstStyle/>
          <a:p>
            <a:r>
              <a:rPr lang="en-US" sz="2400" dirty="0"/>
              <a:t>Heterogeneous elements</a:t>
            </a:r>
          </a:p>
        </p:txBody>
      </p:sp>
      <p:sp>
        <p:nvSpPr>
          <p:cNvPr id="5" name="TextBox 4">
            <a:extLst>
              <a:ext uri="{FF2B5EF4-FFF2-40B4-BE49-F238E27FC236}">
                <a16:creationId xmlns:a16="http://schemas.microsoft.com/office/drawing/2014/main" id="{8F4BA689-7CE1-48C7-9A23-B783B819F29B}"/>
              </a:ext>
            </a:extLst>
          </p:cNvPr>
          <p:cNvSpPr txBox="1"/>
          <p:nvPr/>
        </p:nvSpPr>
        <p:spPr>
          <a:xfrm>
            <a:off x="942536" y="2579108"/>
            <a:ext cx="9768337" cy="646331"/>
          </a:xfrm>
          <a:prstGeom prst="rect">
            <a:avLst/>
          </a:prstGeom>
          <a:noFill/>
        </p:spPr>
        <p:txBody>
          <a:bodyPr wrap="square" rtlCol="0">
            <a:spAutoFit/>
          </a:bodyPr>
          <a:lstStyle/>
          <a:p>
            <a:r>
              <a:rPr lang="en-US" dirty="0"/>
              <a:t>Lists can contain elements of different data types. This flexibility allows you to organize and store diverse information together in a single data structure.</a:t>
            </a:r>
          </a:p>
        </p:txBody>
      </p:sp>
      <p:pic>
        <p:nvPicPr>
          <p:cNvPr id="7" name="Picture 6">
            <a:extLst>
              <a:ext uri="{FF2B5EF4-FFF2-40B4-BE49-F238E27FC236}">
                <a16:creationId xmlns:a16="http://schemas.microsoft.com/office/drawing/2014/main" id="{14206258-4AC2-216B-11CE-A6A157DD6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126" y="3259313"/>
            <a:ext cx="6677957" cy="3324689"/>
          </a:xfrm>
          <a:prstGeom prst="rect">
            <a:avLst/>
          </a:prstGeom>
        </p:spPr>
      </p:pic>
    </p:spTree>
    <p:extLst>
      <p:ext uri="{BB962C8B-B14F-4D97-AF65-F5344CB8AC3E}">
        <p14:creationId xmlns:p14="http://schemas.microsoft.com/office/powerpoint/2010/main" val="1701467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BE49D4-AA53-08C5-1C73-A0F9D5071BCA}"/>
              </a:ext>
            </a:extLst>
          </p:cNvPr>
          <p:cNvSpPr txBox="1"/>
          <p:nvPr/>
        </p:nvSpPr>
        <p:spPr>
          <a:xfrm>
            <a:off x="759656" y="829993"/>
            <a:ext cx="2518116" cy="461665"/>
          </a:xfrm>
          <a:prstGeom prst="rect">
            <a:avLst/>
          </a:prstGeom>
          <a:noFill/>
        </p:spPr>
        <p:txBody>
          <a:bodyPr wrap="square" rtlCol="0">
            <a:spAutoFit/>
          </a:bodyPr>
          <a:lstStyle/>
          <a:p>
            <a:r>
              <a:rPr lang="en-US" sz="2400" dirty="0"/>
              <a:t>Named Elements</a:t>
            </a:r>
          </a:p>
        </p:txBody>
      </p:sp>
      <p:sp>
        <p:nvSpPr>
          <p:cNvPr id="3" name="TextBox 2">
            <a:extLst>
              <a:ext uri="{FF2B5EF4-FFF2-40B4-BE49-F238E27FC236}">
                <a16:creationId xmlns:a16="http://schemas.microsoft.com/office/drawing/2014/main" id="{A58B3AC2-4B5E-B707-37BD-DB1A3B1694D8}"/>
              </a:ext>
            </a:extLst>
          </p:cNvPr>
          <p:cNvSpPr txBox="1"/>
          <p:nvPr/>
        </p:nvSpPr>
        <p:spPr>
          <a:xfrm>
            <a:off x="759656" y="1448973"/>
            <a:ext cx="10262233" cy="369332"/>
          </a:xfrm>
          <a:prstGeom prst="rect">
            <a:avLst/>
          </a:prstGeom>
          <a:noFill/>
        </p:spPr>
        <p:txBody>
          <a:bodyPr wrap="none" rtlCol="0">
            <a:spAutoFit/>
          </a:bodyPr>
          <a:lstStyle/>
          <a:p>
            <a:r>
              <a:rPr lang="en-US" dirty="0"/>
              <a:t>List elements can be given names, making it easy to access and manipulate specific elements within the list.</a:t>
            </a:r>
          </a:p>
        </p:txBody>
      </p:sp>
      <p:pic>
        <p:nvPicPr>
          <p:cNvPr id="5" name="Picture 4">
            <a:extLst>
              <a:ext uri="{FF2B5EF4-FFF2-40B4-BE49-F238E27FC236}">
                <a16:creationId xmlns:a16="http://schemas.microsoft.com/office/drawing/2014/main" id="{3F035E57-6D61-70CE-F7EC-1C6FC5F95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408" y="1975620"/>
            <a:ext cx="8201465" cy="3886742"/>
          </a:xfrm>
          <a:prstGeom prst="rect">
            <a:avLst/>
          </a:prstGeom>
        </p:spPr>
      </p:pic>
    </p:spTree>
    <p:extLst>
      <p:ext uri="{BB962C8B-B14F-4D97-AF65-F5344CB8AC3E}">
        <p14:creationId xmlns:p14="http://schemas.microsoft.com/office/powerpoint/2010/main" val="2080495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40E304-3AA2-823E-C134-B1C37B8EDB01}"/>
              </a:ext>
            </a:extLst>
          </p:cNvPr>
          <p:cNvSpPr txBox="1"/>
          <p:nvPr/>
        </p:nvSpPr>
        <p:spPr>
          <a:xfrm>
            <a:off x="858129" y="450166"/>
            <a:ext cx="2618345" cy="461665"/>
          </a:xfrm>
          <a:prstGeom prst="rect">
            <a:avLst/>
          </a:prstGeom>
          <a:noFill/>
        </p:spPr>
        <p:txBody>
          <a:bodyPr wrap="none" rtlCol="0">
            <a:spAutoFit/>
          </a:bodyPr>
          <a:lstStyle/>
          <a:p>
            <a:r>
              <a:rPr lang="en-US" sz="2400" dirty="0"/>
              <a:t>Accessing Elements</a:t>
            </a:r>
          </a:p>
        </p:txBody>
      </p:sp>
      <p:sp>
        <p:nvSpPr>
          <p:cNvPr id="3" name="TextBox 2">
            <a:extLst>
              <a:ext uri="{FF2B5EF4-FFF2-40B4-BE49-F238E27FC236}">
                <a16:creationId xmlns:a16="http://schemas.microsoft.com/office/drawing/2014/main" id="{49E8C199-BBB5-B48D-45E7-47154D15DB2B}"/>
              </a:ext>
            </a:extLst>
          </p:cNvPr>
          <p:cNvSpPr txBox="1"/>
          <p:nvPr/>
        </p:nvSpPr>
        <p:spPr>
          <a:xfrm>
            <a:off x="1012874" y="1181686"/>
            <a:ext cx="9988061" cy="646331"/>
          </a:xfrm>
          <a:prstGeom prst="rect">
            <a:avLst/>
          </a:prstGeom>
          <a:noFill/>
        </p:spPr>
        <p:txBody>
          <a:bodyPr wrap="square" rtlCol="0">
            <a:spAutoFit/>
          </a:bodyPr>
          <a:lstStyle/>
          <a:p>
            <a:r>
              <a:rPr lang="en-US" dirty="0"/>
              <a:t>In R, you can access elements in a list using different methods, depending on whether you want to access them by their index or their names.</a:t>
            </a:r>
          </a:p>
        </p:txBody>
      </p:sp>
      <p:pic>
        <p:nvPicPr>
          <p:cNvPr id="5" name="Picture 4">
            <a:extLst>
              <a:ext uri="{FF2B5EF4-FFF2-40B4-BE49-F238E27FC236}">
                <a16:creationId xmlns:a16="http://schemas.microsoft.com/office/drawing/2014/main" id="{6B34FC03-3857-3095-6F14-9BA9520EB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732" y="2097872"/>
            <a:ext cx="8482819" cy="4190386"/>
          </a:xfrm>
          <a:prstGeom prst="rect">
            <a:avLst/>
          </a:prstGeom>
        </p:spPr>
      </p:pic>
    </p:spTree>
    <p:extLst>
      <p:ext uri="{BB962C8B-B14F-4D97-AF65-F5344CB8AC3E}">
        <p14:creationId xmlns:p14="http://schemas.microsoft.com/office/powerpoint/2010/main" val="4078918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7657E6-9393-5F9C-B325-EBECDCD3496C}"/>
              </a:ext>
            </a:extLst>
          </p:cNvPr>
          <p:cNvSpPr txBox="1"/>
          <p:nvPr/>
        </p:nvSpPr>
        <p:spPr>
          <a:xfrm>
            <a:off x="801858" y="590843"/>
            <a:ext cx="5670527" cy="461665"/>
          </a:xfrm>
          <a:prstGeom prst="rect">
            <a:avLst/>
          </a:prstGeom>
          <a:noFill/>
        </p:spPr>
        <p:txBody>
          <a:bodyPr wrap="none" rtlCol="0">
            <a:spAutoFit/>
          </a:bodyPr>
          <a:lstStyle/>
          <a:p>
            <a:r>
              <a:rPr lang="en-US" sz="2400" dirty="0"/>
              <a:t>Accessing the elements inside a list element</a:t>
            </a:r>
          </a:p>
        </p:txBody>
      </p:sp>
      <p:pic>
        <p:nvPicPr>
          <p:cNvPr id="4" name="Picture 3">
            <a:extLst>
              <a:ext uri="{FF2B5EF4-FFF2-40B4-BE49-F238E27FC236}">
                <a16:creationId xmlns:a16="http://schemas.microsoft.com/office/drawing/2014/main" id="{146FACDE-E608-B244-DB75-1474435E7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207" y="1447523"/>
            <a:ext cx="8085145" cy="4235825"/>
          </a:xfrm>
          <a:prstGeom prst="rect">
            <a:avLst/>
          </a:prstGeom>
        </p:spPr>
      </p:pic>
    </p:spTree>
    <p:extLst>
      <p:ext uri="{BB962C8B-B14F-4D97-AF65-F5344CB8AC3E}">
        <p14:creationId xmlns:p14="http://schemas.microsoft.com/office/powerpoint/2010/main" val="4107713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1080A-1D7F-D219-57C8-3D23B951B139}"/>
              </a:ext>
            </a:extLst>
          </p:cNvPr>
          <p:cNvSpPr txBox="1"/>
          <p:nvPr/>
        </p:nvSpPr>
        <p:spPr>
          <a:xfrm>
            <a:off x="787791" y="314662"/>
            <a:ext cx="3267498" cy="461665"/>
          </a:xfrm>
          <a:prstGeom prst="rect">
            <a:avLst/>
          </a:prstGeom>
          <a:noFill/>
        </p:spPr>
        <p:txBody>
          <a:bodyPr wrap="none" rtlCol="0">
            <a:spAutoFit/>
          </a:bodyPr>
          <a:lstStyle/>
          <a:p>
            <a:r>
              <a:rPr lang="en-US" sz="2400" dirty="0"/>
              <a:t>Adding elements to a list</a:t>
            </a:r>
          </a:p>
        </p:txBody>
      </p:sp>
      <p:sp>
        <p:nvSpPr>
          <p:cNvPr id="3" name="TextBox 2">
            <a:extLst>
              <a:ext uri="{FF2B5EF4-FFF2-40B4-BE49-F238E27FC236}">
                <a16:creationId xmlns:a16="http://schemas.microsoft.com/office/drawing/2014/main" id="{9557D852-89D4-ECC0-DF46-DA8B9FA17A92}"/>
              </a:ext>
            </a:extLst>
          </p:cNvPr>
          <p:cNvSpPr txBox="1"/>
          <p:nvPr/>
        </p:nvSpPr>
        <p:spPr>
          <a:xfrm>
            <a:off x="787791" y="804496"/>
            <a:ext cx="10024682" cy="646331"/>
          </a:xfrm>
          <a:prstGeom prst="rect">
            <a:avLst/>
          </a:prstGeom>
          <a:noFill/>
        </p:spPr>
        <p:txBody>
          <a:bodyPr wrap="square" rtlCol="0">
            <a:spAutoFit/>
          </a:bodyPr>
          <a:lstStyle/>
          <a:p>
            <a:r>
              <a:rPr lang="en-US" dirty="0"/>
              <a:t>To add new elements, we will use the </a:t>
            </a:r>
            <a:r>
              <a:rPr lang="en-US" b="1" dirty="0"/>
              <a:t>( $ ) </a:t>
            </a:r>
            <a:r>
              <a:rPr lang="en-US" dirty="0"/>
              <a:t>operator to access the top element in the list and use the </a:t>
            </a:r>
            <a:r>
              <a:rPr lang="en-US" b="1" dirty="0"/>
              <a:t>c() </a:t>
            </a:r>
            <a:r>
              <a:rPr lang="en-US" dirty="0"/>
              <a:t>function to concatenate the new elements with the existing vector.</a:t>
            </a:r>
          </a:p>
        </p:txBody>
      </p:sp>
      <p:pic>
        <p:nvPicPr>
          <p:cNvPr id="5" name="Picture 4">
            <a:extLst>
              <a:ext uri="{FF2B5EF4-FFF2-40B4-BE49-F238E27FC236}">
                <a16:creationId xmlns:a16="http://schemas.microsoft.com/office/drawing/2014/main" id="{EC44C9D1-98F3-70B5-1B93-88B7F734C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138" y="1478996"/>
            <a:ext cx="8018585" cy="5092511"/>
          </a:xfrm>
          <a:prstGeom prst="rect">
            <a:avLst/>
          </a:prstGeom>
        </p:spPr>
      </p:pic>
    </p:spTree>
    <p:extLst>
      <p:ext uri="{BB962C8B-B14F-4D97-AF65-F5344CB8AC3E}">
        <p14:creationId xmlns:p14="http://schemas.microsoft.com/office/powerpoint/2010/main" val="560204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681341-33B5-5A43-473B-1CCAD2C2A5EE}"/>
              </a:ext>
            </a:extLst>
          </p:cNvPr>
          <p:cNvSpPr txBox="1"/>
          <p:nvPr/>
        </p:nvSpPr>
        <p:spPr>
          <a:xfrm>
            <a:off x="900332" y="422031"/>
            <a:ext cx="2337756" cy="461665"/>
          </a:xfrm>
          <a:prstGeom prst="rect">
            <a:avLst/>
          </a:prstGeom>
          <a:noFill/>
        </p:spPr>
        <p:txBody>
          <a:bodyPr wrap="none" rtlCol="0">
            <a:spAutoFit/>
          </a:bodyPr>
          <a:lstStyle/>
          <a:p>
            <a:r>
              <a:rPr lang="en-US" sz="2400" dirty="0"/>
              <a:t>Deleting element</a:t>
            </a:r>
          </a:p>
        </p:txBody>
      </p:sp>
      <p:sp>
        <p:nvSpPr>
          <p:cNvPr id="3" name="TextBox 2">
            <a:extLst>
              <a:ext uri="{FF2B5EF4-FFF2-40B4-BE49-F238E27FC236}">
                <a16:creationId xmlns:a16="http://schemas.microsoft.com/office/drawing/2014/main" id="{194E7BCF-F8CD-5FCA-CB67-3E9037E7F973}"/>
              </a:ext>
            </a:extLst>
          </p:cNvPr>
          <p:cNvSpPr txBox="1"/>
          <p:nvPr/>
        </p:nvSpPr>
        <p:spPr>
          <a:xfrm>
            <a:off x="900332" y="1083213"/>
            <a:ext cx="9945859" cy="646331"/>
          </a:xfrm>
          <a:prstGeom prst="rect">
            <a:avLst/>
          </a:prstGeom>
          <a:noFill/>
        </p:spPr>
        <p:txBody>
          <a:bodyPr wrap="square" rtlCol="0">
            <a:spAutoFit/>
          </a:bodyPr>
          <a:lstStyle/>
          <a:p>
            <a:r>
              <a:rPr lang="en-US" dirty="0"/>
              <a:t>You can use the NULL value to indicate that the item should be removed. Setting an element in a list to NULL effectively deletes that particular element. </a:t>
            </a:r>
          </a:p>
        </p:txBody>
      </p:sp>
      <p:sp>
        <p:nvSpPr>
          <p:cNvPr id="4" name="TextBox 3">
            <a:extLst>
              <a:ext uri="{FF2B5EF4-FFF2-40B4-BE49-F238E27FC236}">
                <a16:creationId xmlns:a16="http://schemas.microsoft.com/office/drawing/2014/main" id="{7517D31F-2A00-E554-AD40-082C484D0819}"/>
              </a:ext>
            </a:extLst>
          </p:cNvPr>
          <p:cNvSpPr txBox="1"/>
          <p:nvPr/>
        </p:nvSpPr>
        <p:spPr>
          <a:xfrm>
            <a:off x="900332" y="2091917"/>
            <a:ext cx="1617785" cy="400110"/>
          </a:xfrm>
          <a:prstGeom prst="rect">
            <a:avLst/>
          </a:prstGeom>
          <a:noFill/>
        </p:spPr>
        <p:txBody>
          <a:bodyPr wrap="square" rtlCol="0">
            <a:spAutoFit/>
          </a:bodyPr>
          <a:lstStyle/>
          <a:p>
            <a:r>
              <a:rPr lang="en-US" sz="2000" dirty="0"/>
              <a:t>All elements :</a:t>
            </a:r>
          </a:p>
        </p:txBody>
      </p:sp>
      <p:pic>
        <p:nvPicPr>
          <p:cNvPr id="6" name="Picture 5">
            <a:extLst>
              <a:ext uri="{FF2B5EF4-FFF2-40B4-BE49-F238E27FC236}">
                <a16:creationId xmlns:a16="http://schemas.microsoft.com/office/drawing/2014/main" id="{59A135DC-09C7-66F9-BE46-0B88FDA6B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2823623"/>
            <a:ext cx="8285871" cy="2951164"/>
          </a:xfrm>
          <a:prstGeom prst="rect">
            <a:avLst/>
          </a:prstGeom>
        </p:spPr>
      </p:pic>
    </p:spTree>
    <p:extLst>
      <p:ext uri="{BB962C8B-B14F-4D97-AF65-F5344CB8AC3E}">
        <p14:creationId xmlns:p14="http://schemas.microsoft.com/office/powerpoint/2010/main" val="1876614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BD15A7-3C21-F3F0-2F58-E8018981702E}"/>
              </a:ext>
            </a:extLst>
          </p:cNvPr>
          <p:cNvSpPr txBox="1"/>
          <p:nvPr/>
        </p:nvSpPr>
        <p:spPr>
          <a:xfrm>
            <a:off x="998806" y="590843"/>
            <a:ext cx="5097194" cy="461665"/>
          </a:xfrm>
          <a:prstGeom prst="rect">
            <a:avLst/>
          </a:prstGeom>
          <a:noFill/>
        </p:spPr>
        <p:txBody>
          <a:bodyPr wrap="square" rtlCol="0">
            <a:spAutoFit/>
          </a:bodyPr>
          <a:lstStyle/>
          <a:p>
            <a:r>
              <a:rPr lang="en-US" sz="2400" dirty="0"/>
              <a:t>Deleting single elements using index</a:t>
            </a:r>
          </a:p>
        </p:txBody>
      </p:sp>
      <p:pic>
        <p:nvPicPr>
          <p:cNvPr id="4" name="Picture 3">
            <a:extLst>
              <a:ext uri="{FF2B5EF4-FFF2-40B4-BE49-F238E27FC236}">
                <a16:creationId xmlns:a16="http://schemas.microsoft.com/office/drawing/2014/main" id="{238982EB-00C3-B15C-B69F-FA0CA81FB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818" y="1926268"/>
            <a:ext cx="7869145" cy="3905795"/>
          </a:xfrm>
          <a:prstGeom prst="rect">
            <a:avLst/>
          </a:prstGeom>
        </p:spPr>
      </p:pic>
      <p:sp>
        <p:nvSpPr>
          <p:cNvPr id="5" name="TextBox 4">
            <a:extLst>
              <a:ext uri="{FF2B5EF4-FFF2-40B4-BE49-F238E27FC236}">
                <a16:creationId xmlns:a16="http://schemas.microsoft.com/office/drawing/2014/main" id="{A1EE7168-4FA2-4157-5E99-65615910E945}"/>
              </a:ext>
            </a:extLst>
          </p:cNvPr>
          <p:cNvSpPr txBox="1"/>
          <p:nvPr/>
        </p:nvSpPr>
        <p:spPr>
          <a:xfrm>
            <a:off x="993960" y="1089278"/>
            <a:ext cx="8140818" cy="369332"/>
          </a:xfrm>
          <a:prstGeom prst="rect">
            <a:avLst/>
          </a:prstGeom>
          <a:noFill/>
        </p:spPr>
        <p:txBody>
          <a:bodyPr wrap="none" rtlCol="0">
            <a:spAutoFit/>
          </a:bodyPr>
          <a:lstStyle/>
          <a:p>
            <a:r>
              <a:rPr lang="en-US" dirty="0"/>
              <a:t>To delete single elements from a vector in a list, you can use indexing and subsetting.</a:t>
            </a:r>
          </a:p>
        </p:txBody>
      </p:sp>
    </p:spTree>
    <p:extLst>
      <p:ext uri="{BB962C8B-B14F-4D97-AF65-F5344CB8AC3E}">
        <p14:creationId xmlns:p14="http://schemas.microsoft.com/office/powerpoint/2010/main" val="350636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58ED8-FECE-A3A4-5FBC-44F3A75E7E2E}"/>
              </a:ext>
            </a:extLst>
          </p:cNvPr>
          <p:cNvSpPr txBox="1"/>
          <p:nvPr/>
        </p:nvSpPr>
        <p:spPr>
          <a:xfrm>
            <a:off x="1126435" y="357259"/>
            <a:ext cx="1574342" cy="646331"/>
          </a:xfrm>
          <a:prstGeom prst="rect">
            <a:avLst/>
          </a:prstGeom>
          <a:noFill/>
        </p:spPr>
        <p:txBody>
          <a:bodyPr wrap="none" rtlCol="0">
            <a:spAutoFit/>
          </a:bodyPr>
          <a:lstStyle/>
          <a:p>
            <a:r>
              <a:rPr lang="en-US" sz="3600" u="sng" dirty="0"/>
              <a:t>Vectors</a:t>
            </a:r>
          </a:p>
        </p:txBody>
      </p:sp>
      <p:sp>
        <p:nvSpPr>
          <p:cNvPr id="3" name="TextBox 2">
            <a:extLst>
              <a:ext uri="{FF2B5EF4-FFF2-40B4-BE49-F238E27FC236}">
                <a16:creationId xmlns:a16="http://schemas.microsoft.com/office/drawing/2014/main" id="{2DBCE309-C13F-77FD-5F29-8700157E0540}"/>
              </a:ext>
            </a:extLst>
          </p:cNvPr>
          <p:cNvSpPr txBox="1"/>
          <p:nvPr/>
        </p:nvSpPr>
        <p:spPr>
          <a:xfrm>
            <a:off x="1126435" y="900042"/>
            <a:ext cx="10469218" cy="923330"/>
          </a:xfrm>
          <a:prstGeom prst="rect">
            <a:avLst/>
          </a:prstGeom>
          <a:noFill/>
        </p:spPr>
        <p:txBody>
          <a:bodyPr wrap="square" rtlCol="0">
            <a:spAutoFit/>
          </a:bodyPr>
          <a:lstStyle/>
          <a:p>
            <a:r>
              <a:rPr lang="en-US" dirty="0"/>
              <a:t>A vector is a fundamental data structure used to store a collection of elements of the `same data type`. it can be thought of as a one-dimensional array that holds values and those values can be numeric, character, logical or other types.</a:t>
            </a:r>
          </a:p>
        </p:txBody>
      </p:sp>
      <p:sp>
        <p:nvSpPr>
          <p:cNvPr id="4" name="TextBox 3">
            <a:extLst>
              <a:ext uri="{FF2B5EF4-FFF2-40B4-BE49-F238E27FC236}">
                <a16:creationId xmlns:a16="http://schemas.microsoft.com/office/drawing/2014/main" id="{CB4084AE-3371-42E1-CB39-93BF9D42F780}"/>
              </a:ext>
            </a:extLst>
          </p:cNvPr>
          <p:cNvSpPr txBox="1"/>
          <p:nvPr/>
        </p:nvSpPr>
        <p:spPr>
          <a:xfrm>
            <a:off x="1126435" y="1918523"/>
            <a:ext cx="1780872" cy="369332"/>
          </a:xfrm>
          <a:prstGeom prst="rect">
            <a:avLst/>
          </a:prstGeom>
          <a:noFill/>
        </p:spPr>
        <p:txBody>
          <a:bodyPr wrap="none" rtlCol="0">
            <a:spAutoFit/>
          </a:bodyPr>
          <a:lstStyle/>
          <a:p>
            <a:r>
              <a:rPr lang="en-US" dirty="0"/>
              <a:t>Creating Vectors:</a:t>
            </a:r>
          </a:p>
        </p:txBody>
      </p:sp>
      <p:pic>
        <p:nvPicPr>
          <p:cNvPr id="6" name="Picture 5">
            <a:extLst>
              <a:ext uri="{FF2B5EF4-FFF2-40B4-BE49-F238E27FC236}">
                <a16:creationId xmlns:a16="http://schemas.microsoft.com/office/drawing/2014/main" id="{7A6F20E7-13B6-1E03-563F-7564DB648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871" y="2383006"/>
            <a:ext cx="8398412" cy="4134586"/>
          </a:xfrm>
          <a:prstGeom prst="rect">
            <a:avLst/>
          </a:prstGeom>
        </p:spPr>
      </p:pic>
    </p:spTree>
    <p:extLst>
      <p:ext uri="{BB962C8B-B14F-4D97-AF65-F5344CB8AC3E}">
        <p14:creationId xmlns:p14="http://schemas.microsoft.com/office/powerpoint/2010/main" val="457695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22499-5F57-2008-8170-2C887C9773A9}"/>
              </a:ext>
            </a:extLst>
          </p:cNvPr>
          <p:cNvSpPr txBox="1"/>
          <p:nvPr/>
        </p:nvSpPr>
        <p:spPr>
          <a:xfrm>
            <a:off x="956603" y="703385"/>
            <a:ext cx="1557799" cy="461665"/>
          </a:xfrm>
          <a:prstGeom prst="rect">
            <a:avLst/>
          </a:prstGeom>
          <a:noFill/>
        </p:spPr>
        <p:txBody>
          <a:bodyPr wrap="none" rtlCol="0">
            <a:spAutoFit/>
          </a:bodyPr>
          <a:lstStyle/>
          <a:p>
            <a:r>
              <a:rPr lang="en-US" sz="2400" dirty="0"/>
              <a:t>Nested List</a:t>
            </a:r>
          </a:p>
        </p:txBody>
      </p:sp>
      <p:sp>
        <p:nvSpPr>
          <p:cNvPr id="3" name="TextBox 2">
            <a:extLst>
              <a:ext uri="{FF2B5EF4-FFF2-40B4-BE49-F238E27FC236}">
                <a16:creationId xmlns:a16="http://schemas.microsoft.com/office/drawing/2014/main" id="{569091D9-B226-D86F-0227-233562BB17BB}"/>
              </a:ext>
            </a:extLst>
          </p:cNvPr>
          <p:cNvSpPr txBox="1"/>
          <p:nvPr/>
        </p:nvSpPr>
        <p:spPr>
          <a:xfrm>
            <a:off x="956603" y="1378634"/>
            <a:ext cx="10156874" cy="646331"/>
          </a:xfrm>
          <a:prstGeom prst="rect">
            <a:avLst/>
          </a:prstGeom>
          <a:noFill/>
        </p:spPr>
        <p:txBody>
          <a:bodyPr wrap="square" rtlCol="0">
            <a:spAutoFit/>
          </a:bodyPr>
          <a:lstStyle/>
          <a:p>
            <a:r>
              <a:rPr lang="en-US" dirty="0"/>
              <a:t>Lists can contain other lists as elements, creating a nested data structure. This allows you to organize complex data hierarchically.</a:t>
            </a:r>
          </a:p>
        </p:txBody>
      </p:sp>
      <p:pic>
        <p:nvPicPr>
          <p:cNvPr id="5" name="Picture 4">
            <a:extLst>
              <a:ext uri="{FF2B5EF4-FFF2-40B4-BE49-F238E27FC236}">
                <a16:creationId xmlns:a16="http://schemas.microsoft.com/office/drawing/2014/main" id="{41322172-D302-E546-FA7D-B9CC6CBA2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104" y="2024965"/>
            <a:ext cx="8285871" cy="4153480"/>
          </a:xfrm>
          <a:prstGeom prst="rect">
            <a:avLst/>
          </a:prstGeom>
        </p:spPr>
      </p:pic>
    </p:spTree>
    <p:extLst>
      <p:ext uri="{BB962C8B-B14F-4D97-AF65-F5344CB8AC3E}">
        <p14:creationId xmlns:p14="http://schemas.microsoft.com/office/powerpoint/2010/main" val="482025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0C8F7D-74C4-CD38-6C4B-5F1A1A733B2D}"/>
              </a:ext>
            </a:extLst>
          </p:cNvPr>
          <p:cNvSpPr txBox="1"/>
          <p:nvPr/>
        </p:nvSpPr>
        <p:spPr>
          <a:xfrm>
            <a:off x="872197" y="562707"/>
            <a:ext cx="1947584" cy="584775"/>
          </a:xfrm>
          <a:prstGeom prst="rect">
            <a:avLst/>
          </a:prstGeom>
          <a:noFill/>
        </p:spPr>
        <p:txBody>
          <a:bodyPr wrap="none" rtlCol="0">
            <a:spAutoFit/>
          </a:bodyPr>
          <a:lstStyle/>
          <a:p>
            <a:r>
              <a:rPr lang="en-US" sz="3200" u="sng" dirty="0"/>
              <a:t>Dataframe</a:t>
            </a:r>
          </a:p>
        </p:txBody>
      </p:sp>
      <p:sp>
        <p:nvSpPr>
          <p:cNvPr id="3" name="TextBox 2">
            <a:extLst>
              <a:ext uri="{FF2B5EF4-FFF2-40B4-BE49-F238E27FC236}">
                <a16:creationId xmlns:a16="http://schemas.microsoft.com/office/drawing/2014/main" id="{481C9A2C-08BB-5AA3-DCB5-47FBB8E25F7C}"/>
              </a:ext>
            </a:extLst>
          </p:cNvPr>
          <p:cNvSpPr txBox="1"/>
          <p:nvPr/>
        </p:nvSpPr>
        <p:spPr>
          <a:xfrm>
            <a:off x="872197" y="1252025"/>
            <a:ext cx="9649097" cy="923330"/>
          </a:xfrm>
          <a:prstGeom prst="rect">
            <a:avLst/>
          </a:prstGeom>
          <a:noFill/>
        </p:spPr>
        <p:txBody>
          <a:bodyPr wrap="square" rtlCol="0">
            <a:spAutoFit/>
          </a:bodyPr>
          <a:lstStyle/>
          <a:p>
            <a:r>
              <a:rPr lang="en-US" dirty="0"/>
              <a:t>In R, a dataframe is a two-dimensional data structure that is similar to  a spreadsheet. It is one of the most commonly used data structures in R for data manipulation and analysis. Dataframes are especially well-suited for working with structured and tabular data.</a:t>
            </a:r>
          </a:p>
        </p:txBody>
      </p:sp>
      <p:sp>
        <p:nvSpPr>
          <p:cNvPr id="4" name="TextBox 3">
            <a:extLst>
              <a:ext uri="{FF2B5EF4-FFF2-40B4-BE49-F238E27FC236}">
                <a16:creationId xmlns:a16="http://schemas.microsoft.com/office/drawing/2014/main" id="{B2FEDBF1-5E0A-E380-FA37-CE57404CCBCC}"/>
              </a:ext>
            </a:extLst>
          </p:cNvPr>
          <p:cNvSpPr txBox="1"/>
          <p:nvPr/>
        </p:nvSpPr>
        <p:spPr>
          <a:xfrm>
            <a:off x="872197" y="2475913"/>
            <a:ext cx="2468561" cy="400110"/>
          </a:xfrm>
          <a:prstGeom prst="rect">
            <a:avLst/>
          </a:prstGeom>
          <a:noFill/>
        </p:spPr>
        <p:txBody>
          <a:bodyPr wrap="none" rtlCol="0">
            <a:spAutoFit/>
          </a:bodyPr>
          <a:lstStyle/>
          <a:p>
            <a:r>
              <a:rPr lang="en-US" sz="2000" i="0" dirty="0">
                <a:effectLst/>
                <a:latin typeface="Söhne"/>
              </a:rPr>
              <a:t>Creating a Dataframe:</a:t>
            </a:r>
            <a:endParaRPr lang="en-US" sz="2000" dirty="0"/>
          </a:p>
        </p:txBody>
      </p:sp>
      <p:pic>
        <p:nvPicPr>
          <p:cNvPr id="6" name="Picture 5">
            <a:extLst>
              <a:ext uri="{FF2B5EF4-FFF2-40B4-BE49-F238E27FC236}">
                <a16:creationId xmlns:a16="http://schemas.microsoft.com/office/drawing/2014/main" id="{8F705A92-C3CC-A5AE-7C97-49BE7FEF0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508" y="3020591"/>
            <a:ext cx="7216726" cy="3274702"/>
          </a:xfrm>
          <a:prstGeom prst="rect">
            <a:avLst/>
          </a:prstGeom>
        </p:spPr>
      </p:pic>
    </p:spTree>
    <p:extLst>
      <p:ext uri="{BB962C8B-B14F-4D97-AF65-F5344CB8AC3E}">
        <p14:creationId xmlns:p14="http://schemas.microsoft.com/office/powerpoint/2010/main" val="3271001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3E64BC-8781-7EF8-A8B4-0E29BD57F0E8}"/>
              </a:ext>
            </a:extLst>
          </p:cNvPr>
          <p:cNvSpPr txBox="1"/>
          <p:nvPr/>
        </p:nvSpPr>
        <p:spPr>
          <a:xfrm>
            <a:off x="829994" y="759655"/>
            <a:ext cx="5639493" cy="400110"/>
          </a:xfrm>
          <a:prstGeom prst="rect">
            <a:avLst/>
          </a:prstGeom>
          <a:noFill/>
        </p:spPr>
        <p:txBody>
          <a:bodyPr wrap="none" rtlCol="0">
            <a:spAutoFit/>
          </a:bodyPr>
          <a:lstStyle/>
          <a:p>
            <a:r>
              <a:rPr lang="en-US" sz="2000" dirty="0"/>
              <a:t>Access the column names using </a:t>
            </a:r>
            <a:r>
              <a:rPr lang="en-US" sz="2000" b="1" dirty="0"/>
              <a:t>colnames() </a:t>
            </a:r>
            <a:r>
              <a:rPr lang="en-US" sz="2000" dirty="0"/>
              <a:t>function</a:t>
            </a:r>
          </a:p>
        </p:txBody>
      </p:sp>
      <p:pic>
        <p:nvPicPr>
          <p:cNvPr id="4" name="Picture 3">
            <a:extLst>
              <a:ext uri="{FF2B5EF4-FFF2-40B4-BE49-F238E27FC236}">
                <a16:creationId xmlns:a16="http://schemas.microsoft.com/office/drawing/2014/main" id="{783667F7-5F49-CDA4-8668-E47C08393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667" y="1323598"/>
            <a:ext cx="7339484" cy="1200318"/>
          </a:xfrm>
          <a:prstGeom prst="rect">
            <a:avLst/>
          </a:prstGeom>
        </p:spPr>
      </p:pic>
      <p:sp>
        <p:nvSpPr>
          <p:cNvPr id="5" name="TextBox 4">
            <a:extLst>
              <a:ext uri="{FF2B5EF4-FFF2-40B4-BE49-F238E27FC236}">
                <a16:creationId xmlns:a16="http://schemas.microsoft.com/office/drawing/2014/main" id="{8E8E603D-2E12-4440-784C-A12C8675D53E}"/>
              </a:ext>
            </a:extLst>
          </p:cNvPr>
          <p:cNvSpPr txBox="1"/>
          <p:nvPr/>
        </p:nvSpPr>
        <p:spPr>
          <a:xfrm>
            <a:off x="829994" y="2704716"/>
            <a:ext cx="4192558" cy="400110"/>
          </a:xfrm>
          <a:prstGeom prst="rect">
            <a:avLst/>
          </a:prstGeom>
          <a:noFill/>
        </p:spPr>
        <p:txBody>
          <a:bodyPr wrap="none" rtlCol="0">
            <a:spAutoFit/>
          </a:bodyPr>
          <a:lstStyle/>
          <a:p>
            <a:r>
              <a:rPr lang="en-US" sz="2000" dirty="0"/>
              <a:t>Get the number of rows and columns :</a:t>
            </a:r>
          </a:p>
        </p:txBody>
      </p:sp>
      <p:pic>
        <p:nvPicPr>
          <p:cNvPr id="7" name="Picture 6">
            <a:extLst>
              <a:ext uri="{FF2B5EF4-FFF2-40B4-BE49-F238E27FC236}">
                <a16:creationId xmlns:a16="http://schemas.microsoft.com/office/drawing/2014/main" id="{AF705022-A7BC-B0CD-0045-384D1F799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667" y="3312122"/>
            <a:ext cx="7339484" cy="3299693"/>
          </a:xfrm>
          <a:prstGeom prst="rect">
            <a:avLst/>
          </a:prstGeom>
        </p:spPr>
      </p:pic>
    </p:spTree>
    <p:extLst>
      <p:ext uri="{BB962C8B-B14F-4D97-AF65-F5344CB8AC3E}">
        <p14:creationId xmlns:p14="http://schemas.microsoft.com/office/powerpoint/2010/main" val="3886674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CEE31-452F-FF99-0C0D-50A86F81D8A2}"/>
              </a:ext>
            </a:extLst>
          </p:cNvPr>
          <p:cNvSpPr txBox="1"/>
          <p:nvPr/>
        </p:nvSpPr>
        <p:spPr>
          <a:xfrm>
            <a:off x="858129" y="590618"/>
            <a:ext cx="4240263" cy="400110"/>
          </a:xfrm>
          <a:prstGeom prst="rect">
            <a:avLst/>
          </a:prstGeom>
          <a:noFill/>
        </p:spPr>
        <p:txBody>
          <a:bodyPr wrap="none" rtlCol="0">
            <a:spAutoFit/>
          </a:bodyPr>
          <a:lstStyle/>
          <a:p>
            <a:r>
              <a:rPr lang="en-US" sz="2000" b="0" i="0" dirty="0">
                <a:solidFill>
                  <a:srgbClr val="000000"/>
                </a:solidFill>
                <a:effectLst/>
                <a:latin typeface="Arial" panose="020B0604020202020204" pitchFamily="34" charset="0"/>
              </a:rPr>
              <a:t>Display the structure of a datafr</a:t>
            </a:r>
            <a:r>
              <a:rPr lang="en-US" sz="2000" dirty="0">
                <a:solidFill>
                  <a:srgbClr val="000000"/>
                </a:solidFill>
                <a:latin typeface="Arial" panose="020B0604020202020204" pitchFamily="34" charset="0"/>
              </a:rPr>
              <a:t>ame</a:t>
            </a:r>
            <a:endParaRPr lang="en-US" sz="2000" b="0" i="0" dirty="0">
              <a:solidFill>
                <a:srgbClr val="000000"/>
              </a:solidFill>
              <a:effectLst/>
              <a:latin typeface="Arial" panose="020B0604020202020204" pitchFamily="34" charset="0"/>
            </a:endParaRPr>
          </a:p>
        </p:txBody>
      </p:sp>
      <p:sp>
        <p:nvSpPr>
          <p:cNvPr id="3" name="TextBox 2">
            <a:extLst>
              <a:ext uri="{FF2B5EF4-FFF2-40B4-BE49-F238E27FC236}">
                <a16:creationId xmlns:a16="http://schemas.microsoft.com/office/drawing/2014/main" id="{F5BE86A6-E39A-44F4-31B1-06A1B39EB586}"/>
              </a:ext>
            </a:extLst>
          </p:cNvPr>
          <p:cNvSpPr txBox="1"/>
          <p:nvPr/>
        </p:nvSpPr>
        <p:spPr>
          <a:xfrm>
            <a:off x="858129" y="1237957"/>
            <a:ext cx="10431061" cy="369332"/>
          </a:xfrm>
          <a:prstGeom prst="rect">
            <a:avLst/>
          </a:prstGeom>
          <a:noFill/>
        </p:spPr>
        <p:txBody>
          <a:bodyPr wrap="none" rtlCol="0">
            <a:spAutoFit/>
          </a:bodyPr>
          <a:lstStyle/>
          <a:p>
            <a:r>
              <a:rPr lang="en-US" b="0" i="0" dirty="0">
                <a:solidFill>
                  <a:srgbClr val="000000"/>
                </a:solidFill>
                <a:effectLst/>
                <a:latin typeface="Arial" panose="020B0604020202020204" pitchFamily="34" charset="0"/>
              </a:rPr>
              <a:t>Using the str() function which is a diagnostic function for checking important elements in a dataframe.</a:t>
            </a:r>
            <a:endParaRPr lang="en-US" dirty="0"/>
          </a:p>
        </p:txBody>
      </p:sp>
      <p:pic>
        <p:nvPicPr>
          <p:cNvPr id="5" name="Picture 4">
            <a:extLst>
              <a:ext uri="{FF2B5EF4-FFF2-40B4-BE49-F238E27FC236}">
                <a16:creationId xmlns:a16="http://schemas.microsoft.com/office/drawing/2014/main" id="{5F02CD1F-B19F-17D4-4A7E-6591CF4FF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9472" y="2166425"/>
            <a:ext cx="8488373" cy="2841673"/>
          </a:xfrm>
          <a:prstGeom prst="rect">
            <a:avLst/>
          </a:prstGeom>
        </p:spPr>
      </p:pic>
    </p:spTree>
    <p:extLst>
      <p:ext uri="{BB962C8B-B14F-4D97-AF65-F5344CB8AC3E}">
        <p14:creationId xmlns:p14="http://schemas.microsoft.com/office/powerpoint/2010/main" val="3394714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FC357-7B95-061E-D86A-8FF7CED933AE}"/>
              </a:ext>
            </a:extLst>
          </p:cNvPr>
          <p:cNvSpPr txBox="1"/>
          <p:nvPr/>
        </p:nvSpPr>
        <p:spPr>
          <a:xfrm>
            <a:off x="886265" y="293799"/>
            <a:ext cx="2286973" cy="461665"/>
          </a:xfrm>
          <a:prstGeom prst="rect">
            <a:avLst/>
          </a:prstGeom>
          <a:noFill/>
        </p:spPr>
        <p:txBody>
          <a:bodyPr wrap="none" rtlCol="0">
            <a:spAutoFit/>
          </a:bodyPr>
          <a:lstStyle/>
          <a:p>
            <a:r>
              <a:rPr lang="en-US" sz="2400" dirty="0"/>
              <a:t>Add new column</a:t>
            </a:r>
          </a:p>
        </p:txBody>
      </p:sp>
      <p:sp>
        <p:nvSpPr>
          <p:cNvPr id="3" name="TextBox 2">
            <a:extLst>
              <a:ext uri="{FF2B5EF4-FFF2-40B4-BE49-F238E27FC236}">
                <a16:creationId xmlns:a16="http://schemas.microsoft.com/office/drawing/2014/main" id="{812E963C-210C-F0B0-839F-3BA2516B143F}"/>
              </a:ext>
            </a:extLst>
          </p:cNvPr>
          <p:cNvSpPr txBox="1"/>
          <p:nvPr/>
        </p:nvSpPr>
        <p:spPr>
          <a:xfrm>
            <a:off x="886265" y="1225282"/>
            <a:ext cx="3263704" cy="1200329"/>
          </a:xfrm>
          <a:prstGeom prst="rect">
            <a:avLst/>
          </a:prstGeom>
          <a:noFill/>
        </p:spPr>
        <p:txBody>
          <a:bodyPr wrap="square" rtlCol="0">
            <a:spAutoFit/>
          </a:bodyPr>
          <a:lstStyle/>
          <a:p>
            <a:r>
              <a:rPr lang="en-US" dirty="0"/>
              <a:t>To add a new column to a data frame, you can simply assign a vector of values to a new column name within the data frame.</a:t>
            </a:r>
          </a:p>
        </p:txBody>
      </p:sp>
      <p:pic>
        <p:nvPicPr>
          <p:cNvPr id="5" name="Picture 4">
            <a:extLst>
              <a:ext uri="{FF2B5EF4-FFF2-40B4-BE49-F238E27FC236}">
                <a16:creationId xmlns:a16="http://schemas.microsoft.com/office/drawing/2014/main" id="{270AAA85-5158-8D4C-FCB4-5DD57B06A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973" y="706259"/>
            <a:ext cx="7194118" cy="2476862"/>
          </a:xfrm>
          <a:prstGeom prst="rect">
            <a:avLst/>
          </a:prstGeom>
        </p:spPr>
      </p:pic>
      <p:sp>
        <p:nvSpPr>
          <p:cNvPr id="7" name="TextBox 6">
            <a:extLst>
              <a:ext uri="{FF2B5EF4-FFF2-40B4-BE49-F238E27FC236}">
                <a16:creationId xmlns:a16="http://schemas.microsoft.com/office/drawing/2014/main" id="{6A68C7DD-7829-2793-357A-EAA82B0D732D}"/>
              </a:ext>
            </a:extLst>
          </p:cNvPr>
          <p:cNvSpPr txBox="1"/>
          <p:nvPr/>
        </p:nvSpPr>
        <p:spPr>
          <a:xfrm>
            <a:off x="886265" y="4247724"/>
            <a:ext cx="2672861" cy="369332"/>
          </a:xfrm>
          <a:prstGeom prst="rect">
            <a:avLst/>
          </a:prstGeom>
          <a:noFill/>
        </p:spPr>
        <p:txBody>
          <a:bodyPr wrap="square">
            <a:spAutoFit/>
          </a:bodyPr>
          <a:lstStyle/>
          <a:p>
            <a:r>
              <a:rPr lang="en-US" dirty="0"/>
              <a:t>Or using </a:t>
            </a:r>
            <a:r>
              <a:rPr lang="en-US" b="1" dirty="0"/>
              <a:t>cbind() </a:t>
            </a:r>
            <a:r>
              <a:rPr lang="en-US" dirty="0"/>
              <a:t>function</a:t>
            </a:r>
          </a:p>
        </p:txBody>
      </p:sp>
      <p:pic>
        <p:nvPicPr>
          <p:cNvPr id="9" name="Picture 8">
            <a:extLst>
              <a:ext uri="{FF2B5EF4-FFF2-40B4-BE49-F238E27FC236}">
                <a16:creationId xmlns:a16="http://schemas.microsoft.com/office/drawing/2014/main" id="{46E6DAFD-BC05-96AF-329A-B5BEFCD88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973" y="3605320"/>
            <a:ext cx="7194118" cy="2819794"/>
          </a:xfrm>
          <a:prstGeom prst="rect">
            <a:avLst/>
          </a:prstGeom>
        </p:spPr>
      </p:pic>
    </p:spTree>
    <p:extLst>
      <p:ext uri="{BB962C8B-B14F-4D97-AF65-F5344CB8AC3E}">
        <p14:creationId xmlns:p14="http://schemas.microsoft.com/office/powerpoint/2010/main" val="1499408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B9732B-0E51-DA05-943B-FF8422BFD3A1}"/>
              </a:ext>
            </a:extLst>
          </p:cNvPr>
          <p:cNvSpPr txBox="1"/>
          <p:nvPr/>
        </p:nvSpPr>
        <p:spPr>
          <a:xfrm>
            <a:off x="928467" y="844062"/>
            <a:ext cx="1840953" cy="461665"/>
          </a:xfrm>
          <a:prstGeom prst="rect">
            <a:avLst/>
          </a:prstGeom>
          <a:noFill/>
        </p:spPr>
        <p:txBody>
          <a:bodyPr wrap="none" rtlCol="0">
            <a:spAutoFit/>
          </a:bodyPr>
          <a:lstStyle/>
          <a:p>
            <a:r>
              <a:rPr lang="en-US" sz="2400" dirty="0"/>
              <a:t>Add new row</a:t>
            </a:r>
          </a:p>
        </p:txBody>
      </p:sp>
      <p:sp>
        <p:nvSpPr>
          <p:cNvPr id="3" name="TextBox 2">
            <a:extLst>
              <a:ext uri="{FF2B5EF4-FFF2-40B4-BE49-F238E27FC236}">
                <a16:creationId xmlns:a16="http://schemas.microsoft.com/office/drawing/2014/main" id="{9BCE0B09-6BDB-F516-020C-63539BE087A7}"/>
              </a:ext>
            </a:extLst>
          </p:cNvPr>
          <p:cNvSpPr txBox="1"/>
          <p:nvPr/>
        </p:nvSpPr>
        <p:spPr>
          <a:xfrm>
            <a:off x="928467" y="1533378"/>
            <a:ext cx="5639044" cy="369332"/>
          </a:xfrm>
          <a:prstGeom prst="rect">
            <a:avLst/>
          </a:prstGeom>
          <a:noFill/>
        </p:spPr>
        <p:txBody>
          <a:bodyPr wrap="none" rtlCol="0">
            <a:spAutoFit/>
          </a:bodyPr>
          <a:lstStyle/>
          <a:p>
            <a:r>
              <a:rPr lang="en-US" dirty="0"/>
              <a:t>We can add new records (rows) using the rbind() function.</a:t>
            </a:r>
          </a:p>
        </p:txBody>
      </p:sp>
      <p:pic>
        <p:nvPicPr>
          <p:cNvPr id="5" name="Picture 4">
            <a:extLst>
              <a:ext uri="{FF2B5EF4-FFF2-40B4-BE49-F238E27FC236}">
                <a16:creationId xmlns:a16="http://schemas.microsoft.com/office/drawing/2014/main" id="{FDD0D078-F6BB-6E91-D122-CE256B331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245" y="2380542"/>
            <a:ext cx="7391509" cy="3176195"/>
          </a:xfrm>
          <a:prstGeom prst="rect">
            <a:avLst/>
          </a:prstGeom>
        </p:spPr>
      </p:pic>
    </p:spTree>
    <p:extLst>
      <p:ext uri="{BB962C8B-B14F-4D97-AF65-F5344CB8AC3E}">
        <p14:creationId xmlns:p14="http://schemas.microsoft.com/office/powerpoint/2010/main" val="2784028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955EB2-DB81-D41F-5D3D-394F97A67240}"/>
              </a:ext>
            </a:extLst>
          </p:cNvPr>
          <p:cNvSpPr txBox="1"/>
          <p:nvPr/>
        </p:nvSpPr>
        <p:spPr>
          <a:xfrm>
            <a:off x="661182" y="407963"/>
            <a:ext cx="4959050" cy="523220"/>
          </a:xfrm>
          <a:prstGeom prst="rect">
            <a:avLst/>
          </a:prstGeom>
          <a:noFill/>
        </p:spPr>
        <p:txBody>
          <a:bodyPr wrap="none" rtlCol="0">
            <a:spAutoFit/>
          </a:bodyPr>
          <a:lstStyle/>
          <a:p>
            <a:r>
              <a:rPr lang="en-US" sz="2800" dirty="0"/>
              <a:t>Accessing records in a dataframe</a:t>
            </a:r>
          </a:p>
        </p:txBody>
      </p:sp>
      <p:pic>
        <p:nvPicPr>
          <p:cNvPr id="4" name="Picture 3">
            <a:extLst>
              <a:ext uri="{FF2B5EF4-FFF2-40B4-BE49-F238E27FC236}">
                <a16:creationId xmlns:a16="http://schemas.microsoft.com/office/drawing/2014/main" id="{DC98C959-53E4-90F3-FCE1-8A48B4C15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14" y="931183"/>
            <a:ext cx="9284677" cy="5694700"/>
          </a:xfrm>
          <a:prstGeom prst="rect">
            <a:avLst/>
          </a:prstGeom>
        </p:spPr>
      </p:pic>
    </p:spTree>
    <p:extLst>
      <p:ext uri="{BB962C8B-B14F-4D97-AF65-F5344CB8AC3E}">
        <p14:creationId xmlns:p14="http://schemas.microsoft.com/office/powerpoint/2010/main" val="292570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6D04B0-0127-3681-4AB0-F35F1428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025" y="1406769"/>
            <a:ext cx="9298743" cy="4037428"/>
          </a:xfrm>
          <a:prstGeom prst="rect">
            <a:avLst/>
          </a:prstGeom>
        </p:spPr>
      </p:pic>
    </p:spTree>
    <p:extLst>
      <p:ext uri="{BB962C8B-B14F-4D97-AF65-F5344CB8AC3E}">
        <p14:creationId xmlns:p14="http://schemas.microsoft.com/office/powerpoint/2010/main" val="2169762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5A6BBA-1B22-3E7B-8964-ED96FD6E37CC}"/>
              </a:ext>
            </a:extLst>
          </p:cNvPr>
          <p:cNvSpPr txBox="1"/>
          <p:nvPr/>
        </p:nvSpPr>
        <p:spPr>
          <a:xfrm>
            <a:off x="801859" y="550799"/>
            <a:ext cx="2243884" cy="523220"/>
          </a:xfrm>
          <a:prstGeom prst="rect">
            <a:avLst/>
          </a:prstGeom>
          <a:noFill/>
        </p:spPr>
        <p:txBody>
          <a:bodyPr wrap="none" rtlCol="0">
            <a:spAutoFit/>
          </a:bodyPr>
          <a:lstStyle/>
          <a:p>
            <a:r>
              <a:rPr lang="en-US" sz="2800" dirty="0"/>
              <a:t>Named vector</a:t>
            </a:r>
          </a:p>
        </p:txBody>
      </p:sp>
      <p:pic>
        <p:nvPicPr>
          <p:cNvPr id="4" name="Picture 3">
            <a:extLst>
              <a:ext uri="{FF2B5EF4-FFF2-40B4-BE49-F238E27FC236}">
                <a16:creationId xmlns:a16="http://schemas.microsoft.com/office/drawing/2014/main" id="{CD904CB2-7B72-04F8-C5FA-8CB03469E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75" y="1899139"/>
            <a:ext cx="8904848" cy="4346981"/>
          </a:xfrm>
          <a:prstGeom prst="rect">
            <a:avLst/>
          </a:prstGeom>
        </p:spPr>
      </p:pic>
      <p:sp>
        <p:nvSpPr>
          <p:cNvPr id="6" name="TextBox 5">
            <a:extLst>
              <a:ext uri="{FF2B5EF4-FFF2-40B4-BE49-F238E27FC236}">
                <a16:creationId xmlns:a16="http://schemas.microsoft.com/office/drawing/2014/main" id="{8E17985C-A507-F1CB-15EC-FFB5627554C4}"/>
              </a:ext>
            </a:extLst>
          </p:cNvPr>
          <p:cNvSpPr txBox="1"/>
          <p:nvPr/>
        </p:nvSpPr>
        <p:spPr>
          <a:xfrm>
            <a:off x="801859" y="1051542"/>
            <a:ext cx="9342125" cy="646331"/>
          </a:xfrm>
          <a:prstGeom prst="rect">
            <a:avLst/>
          </a:prstGeom>
          <a:noFill/>
        </p:spPr>
        <p:txBody>
          <a:bodyPr wrap="square" rtlCol="0">
            <a:spAutoFit/>
          </a:bodyPr>
          <a:lstStyle/>
          <a:p>
            <a:r>
              <a:rPr lang="en-US" dirty="0"/>
              <a:t>A named vector consist of a collection of elements with each element having a name or an identifier associated with it.</a:t>
            </a:r>
          </a:p>
        </p:txBody>
      </p:sp>
    </p:spTree>
    <p:extLst>
      <p:ext uri="{BB962C8B-B14F-4D97-AF65-F5344CB8AC3E}">
        <p14:creationId xmlns:p14="http://schemas.microsoft.com/office/powerpoint/2010/main" val="3868657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820FC-F460-6C27-9B14-2873C4A3CE90}"/>
              </a:ext>
            </a:extLst>
          </p:cNvPr>
          <p:cNvSpPr txBox="1"/>
          <p:nvPr/>
        </p:nvSpPr>
        <p:spPr>
          <a:xfrm>
            <a:off x="855785" y="291238"/>
            <a:ext cx="1474634" cy="523220"/>
          </a:xfrm>
          <a:prstGeom prst="rect">
            <a:avLst/>
          </a:prstGeom>
          <a:noFill/>
        </p:spPr>
        <p:txBody>
          <a:bodyPr wrap="none" rtlCol="0">
            <a:spAutoFit/>
          </a:bodyPr>
          <a:lstStyle/>
          <a:p>
            <a:r>
              <a:rPr lang="en-US" sz="2800" dirty="0"/>
              <a:t>Coercion</a:t>
            </a:r>
          </a:p>
        </p:txBody>
      </p:sp>
      <p:sp>
        <p:nvSpPr>
          <p:cNvPr id="3" name="TextBox 2">
            <a:extLst>
              <a:ext uri="{FF2B5EF4-FFF2-40B4-BE49-F238E27FC236}">
                <a16:creationId xmlns:a16="http://schemas.microsoft.com/office/drawing/2014/main" id="{0E66DCB9-E053-2583-6266-128AAF23BEA1}"/>
              </a:ext>
            </a:extLst>
          </p:cNvPr>
          <p:cNvSpPr txBox="1"/>
          <p:nvPr/>
        </p:nvSpPr>
        <p:spPr>
          <a:xfrm>
            <a:off x="855785" y="773724"/>
            <a:ext cx="10480430" cy="646331"/>
          </a:xfrm>
          <a:prstGeom prst="rect">
            <a:avLst/>
          </a:prstGeom>
          <a:noFill/>
        </p:spPr>
        <p:txBody>
          <a:bodyPr wrap="square" rtlCol="0">
            <a:spAutoFit/>
          </a:bodyPr>
          <a:lstStyle/>
          <a:p>
            <a:r>
              <a:rPr lang="en-US" dirty="0"/>
              <a:t>The process of coercion involves converting or transforming data from one type to another to ensure consistency within the vector.</a:t>
            </a:r>
          </a:p>
        </p:txBody>
      </p:sp>
      <p:sp>
        <p:nvSpPr>
          <p:cNvPr id="4" name="TextBox 3">
            <a:extLst>
              <a:ext uri="{FF2B5EF4-FFF2-40B4-BE49-F238E27FC236}">
                <a16:creationId xmlns:a16="http://schemas.microsoft.com/office/drawing/2014/main" id="{AA3287CF-47D7-B55D-C34A-F457CEB03F01}"/>
              </a:ext>
            </a:extLst>
          </p:cNvPr>
          <p:cNvSpPr txBox="1"/>
          <p:nvPr/>
        </p:nvSpPr>
        <p:spPr>
          <a:xfrm>
            <a:off x="954260" y="1566260"/>
            <a:ext cx="4081974" cy="923330"/>
          </a:xfrm>
          <a:prstGeom prst="rect">
            <a:avLst/>
          </a:prstGeom>
          <a:noFill/>
        </p:spPr>
        <p:txBody>
          <a:bodyPr wrap="square" rtlCol="0">
            <a:spAutoFit/>
          </a:bodyPr>
          <a:lstStyle/>
          <a:p>
            <a:r>
              <a:rPr lang="en-US" i="1" dirty="0"/>
              <a:t>If you combine numeric data with character data</a:t>
            </a:r>
            <a:r>
              <a:rPr lang="en-US" dirty="0"/>
              <a:t>, R will convert all the elements into character data.</a:t>
            </a:r>
          </a:p>
        </p:txBody>
      </p:sp>
      <p:pic>
        <p:nvPicPr>
          <p:cNvPr id="6" name="Picture 5">
            <a:extLst>
              <a:ext uri="{FF2B5EF4-FFF2-40B4-BE49-F238E27FC236}">
                <a16:creationId xmlns:a16="http://schemas.microsoft.com/office/drawing/2014/main" id="{366CD918-C656-8EB0-F6D6-EA5933DAD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772" y="1420055"/>
            <a:ext cx="3803253" cy="1276296"/>
          </a:xfrm>
          <a:prstGeom prst="rect">
            <a:avLst/>
          </a:prstGeom>
        </p:spPr>
      </p:pic>
      <p:sp>
        <p:nvSpPr>
          <p:cNvPr id="7" name="TextBox 6">
            <a:extLst>
              <a:ext uri="{FF2B5EF4-FFF2-40B4-BE49-F238E27FC236}">
                <a16:creationId xmlns:a16="http://schemas.microsoft.com/office/drawing/2014/main" id="{D45238BA-B29A-37AC-0C09-AA263AEB5126}"/>
              </a:ext>
            </a:extLst>
          </p:cNvPr>
          <p:cNvSpPr txBox="1"/>
          <p:nvPr/>
        </p:nvSpPr>
        <p:spPr>
          <a:xfrm>
            <a:off x="954260" y="3151163"/>
            <a:ext cx="4377395" cy="923330"/>
          </a:xfrm>
          <a:prstGeom prst="rect">
            <a:avLst/>
          </a:prstGeom>
          <a:noFill/>
        </p:spPr>
        <p:txBody>
          <a:bodyPr wrap="square" rtlCol="0">
            <a:spAutoFit/>
          </a:bodyPr>
          <a:lstStyle/>
          <a:p>
            <a:r>
              <a:rPr lang="en-US" i="1" dirty="0"/>
              <a:t>If you mix logical data (TRUE/FALSE) with numeric data</a:t>
            </a:r>
            <a:r>
              <a:rPr lang="en-US" dirty="0"/>
              <a:t>, R will convert all the elements into numeric data (TRUE -&gt; 1,  FALSE -&gt; 0).</a:t>
            </a:r>
          </a:p>
        </p:txBody>
      </p:sp>
      <p:pic>
        <p:nvPicPr>
          <p:cNvPr id="9" name="Picture 8">
            <a:extLst>
              <a:ext uri="{FF2B5EF4-FFF2-40B4-BE49-F238E27FC236}">
                <a16:creationId xmlns:a16="http://schemas.microsoft.com/office/drawing/2014/main" id="{C7DD3E91-3120-EC4A-D7D8-663F0A660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772" y="2982350"/>
            <a:ext cx="3803253" cy="1448973"/>
          </a:xfrm>
          <a:prstGeom prst="rect">
            <a:avLst/>
          </a:prstGeom>
        </p:spPr>
      </p:pic>
      <p:sp>
        <p:nvSpPr>
          <p:cNvPr id="10" name="TextBox 9">
            <a:extLst>
              <a:ext uri="{FF2B5EF4-FFF2-40B4-BE49-F238E27FC236}">
                <a16:creationId xmlns:a16="http://schemas.microsoft.com/office/drawing/2014/main" id="{DFDA1A99-F24C-23B5-7DE1-32083B747EC4}"/>
              </a:ext>
            </a:extLst>
          </p:cNvPr>
          <p:cNvSpPr txBox="1"/>
          <p:nvPr/>
        </p:nvSpPr>
        <p:spPr>
          <a:xfrm>
            <a:off x="935373" y="4930554"/>
            <a:ext cx="4164037" cy="1200329"/>
          </a:xfrm>
          <a:prstGeom prst="rect">
            <a:avLst/>
          </a:prstGeom>
          <a:noFill/>
        </p:spPr>
        <p:txBody>
          <a:bodyPr wrap="square" rtlCol="0">
            <a:spAutoFit/>
          </a:bodyPr>
          <a:lstStyle/>
          <a:p>
            <a:r>
              <a:rPr lang="en-US" i="1" dirty="0"/>
              <a:t>If you combine different numeric types (e.g., integer and double)</a:t>
            </a:r>
            <a:r>
              <a:rPr lang="en-US" dirty="0"/>
              <a:t>, R will convert all the element to the more general data type (double)</a:t>
            </a:r>
          </a:p>
        </p:txBody>
      </p:sp>
      <p:pic>
        <p:nvPicPr>
          <p:cNvPr id="12" name="Picture 11">
            <a:extLst>
              <a:ext uri="{FF2B5EF4-FFF2-40B4-BE49-F238E27FC236}">
                <a16:creationId xmlns:a16="http://schemas.microsoft.com/office/drawing/2014/main" id="{4B149E93-A23D-6312-5D09-6674EB2BFC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2772" y="4806233"/>
            <a:ext cx="3803253" cy="1448973"/>
          </a:xfrm>
          <a:prstGeom prst="rect">
            <a:avLst/>
          </a:prstGeom>
        </p:spPr>
      </p:pic>
    </p:spTree>
    <p:extLst>
      <p:ext uri="{BB962C8B-B14F-4D97-AF65-F5344CB8AC3E}">
        <p14:creationId xmlns:p14="http://schemas.microsoft.com/office/powerpoint/2010/main" val="112139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F5CBF-5469-168F-2393-B3C9DDEFA67C}"/>
              </a:ext>
            </a:extLst>
          </p:cNvPr>
          <p:cNvSpPr txBox="1"/>
          <p:nvPr/>
        </p:nvSpPr>
        <p:spPr>
          <a:xfrm>
            <a:off x="1038664" y="633093"/>
            <a:ext cx="3916072" cy="523220"/>
          </a:xfrm>
          <a:prstGeom prst="rect">
            <a:avLst/>
          </a:prstGeom>
          <a:noFill/>
        </p:spPr>
        <p:txBody>
          <a:bodyPr wrap="none" rtlCol="0">
            <a:spAutoFit/>
          </a:bodyPr>
          <a:lstStyle/>
          <a:p>
            <a:r>
              <a:rPr lang="en-US" sz="2800" dirty="0"/>
              <a:t>Combine multiple vectors</a:t>
            </a:r>
          </a:p>
        </p:txBody>
      </p:sp>
      <p:sp>
        <p:nvSpPr>
          <p:cNvPr id="3" name="TextBox 2">
            <a:extLst>
              <a:ext uri="{FF2B5EF4-FFF2-40B4-BE49-F238E27FC236}">
                <a16:creationId xmlns:a16="http://schemas.microsoft.com/office/drawing/2014/main" id="{095B0867-7D81-F4E5-0A66-635AEF325C86}"/>
              </a:ext>
            </a:extLst>
          </p:cNvPr>
          <p:cNvSpPr txBox="1"/>
          <p:nvPr/>
        </p:nvSpPr>
        <p:spPr>
          <a:xfrm>
            <a:off x="1038664" y="1405056"/>
            <a:ext cx="10114671" cy="646331"/>
          </a:xfrm>
          <a:prstGeom prst="rect">
            <a:avLst/>
          </a:prstGeom>
          <a:noFill/>
        </p:spPr>
        <p:txBody>
          <a:bodyPr wrap="square" rtlCol="0">
            <a:spAutoFit/>
          </a:bodyPr>
          <a:lstStyle/>
          <a:p>
            <a:r>
              <a:rPr lang="en-US" dirty="0"/>
              <a:t>R can combine multiple vectors using the </a:t>
            </a:r>
            <a:r>
              <a:rPr lang="en-US" b="1" dirty="0"/>
              <a:t>c() </a:t>
            </a:r>
            <a:r>
              <a:rPr lang="en-US" dirty="0"/>
              <a:t>function, so it is important you understand the underlaying data type to avoid coercion.</a:t>
            </a:r>
          </a:p>
        </p:txBody>
      </p:sp>
      <p:pic>
        <p:nvPicPr>
          <p:cNvPr id="5" name="Picture 4">
            <a:extLst>
              <a:ext uri="{FF2B5EF4-FFF2-40B4-BE49-F238E27FC236}">
                <a16:creationId xmlns:a16="http://schemas.microsoft.com/office/drawing/2014/main" id="{28C7C70A-5303-512C-E71D-689EFC5DF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40" y="2722161"/>
            <a:ext cx="8736037" cy="2623562"/>
          </a:xfrm>
          <a:prstGeom prst="rect">
            <a:avLst/>
          </a:prstGeom>
        </p:spPr>
      </p:pic>
    </p:spTree>
    <p:extLst>
      <p:ext uri="{BB962C8B-B14F-4D97-AF65-F5344CB8AC3E}">
        <p14:creationId xmlns:p14="http://schemas.microsoft.com/office/powerpoint/2010/main" val="74575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296602-BD00-5783-1C32-FBE9CC7EE205}"/>
              </a:ext>
            </a:extLst>
          </p:cNvPr>
          <p:cNvSpPr txBox="1"/>
          <p:nvPr/>
        </p:nvSpPr>
        <p:spPr>
          <a:xfrm>
            <a:off x="928468" y="574060"/>
            <a:ext cx="2096792" cy="523220"/>
          </a:xfrm>
          <a:prstGeom prst="rect">
            <a:avLst/>
          </a:prstGeom>
          <a:noFill/>
        </p:spPr>
        <p:txBody>
          <a:bodyPr wrap="none" rtlCol="0">
            <a:spAutoFit/>
          </a:bodyPr>
          <a:lstStyle/>
          <a:p>
            <a:r>
              <a:rPr lang="en-US" sz="2800" dirty="0"/>
              <a:t>Vectorization</a:t>
            </a:r>
          </a:p>
        </p:txBody>
      </p:sp>
      <p:sp>
        <p:nvSpPr>
          <p:cNvPr id="3" name="TextBox 2">
            <a:extLst>
              <a:ext uri="{FF2B5EF4-FFF2-40B4-BE49-F238E27FC236}">
                <a16:creationId xmlns:a16="http://schemas.microsoft.com/office/drawing/2014/main" id="{3026EC82-327D-0512-D03B-F7EA1ED9B85B}"/>
              </a:ext>
            </a:extLst>
          </p:cNvPr>
          <p:cNvSpPr txBox="1"/>
          <p:nvPr/>
        </p:nvSpPr>
        <p:spPr>
          <a:xfrm>
            <a:off x="928468" y="1097280"/>
            <a:ext cx="9982479" cy="923330"/>
          </a:xfrm>
          <a:prstGeom prst="rect">
            <a:avLst/>
          </a:prstGeom>
          <a:noFill/>
        </p:spPr>
        <p:txBody>
          <a:bodyPr wrap="square" rtlCol="0">
            <a:spAutoFit/>
          </a:bodyPr>
          <a:lstStyle/>
          <a:p>
            <a:r>
              <a:rPr lang="en-US" dirty="0"/>
              <a:t>Vectorization is a powerful concept in R, where operations are applied to entire vectors instead of individual elements. When using vectorized operations, R automatically loops through each element of the vectors and performs the operation efficiently.</a:t>
            </a:r>
          </a:p>
        </p:txBody>
      </p:sp>
      <p:pic>
        <p:nvPicPr>
          <p:cNvPr id="5" name="Picture 4">
            <a:extLst>
              <a:ext uri="{FF2B5EF4-FFF2-40B4-BE49-F238E27FC236}">
                <a16:creationId xmlns:a16="http://schemas.microsoft.com/office/drawing/2014/main" id="{13877D29-6833-2069-BD07-717D1CE11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199" y="2135720"/>
            <a:ext cx="7335016" cy="4505954"/>
          </a:xfrm>
          <a:prstGeom prst="rect">
            <a:avLst/>
          </a:prstGeom>
        </p:spPr>
      </p:pic>
    </p:spTree>
    <p:extLst>
      <p:ext uri="{BB962C8B-B14F-4D97-AF65-F5344CB8AC3E}">
        <p14:creationId xmlns:p14="http://schemas.microsoft.com/office/powerpoint/2010/main" val="397118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D8DC59-B4D1-7ADE-746C-BC106FCED648}"/>
              </a:ext>
            </a:extLst>
          </p:cNvPr>
          <p:cNvSpPr txBox="1"/>
          <p:nvPr/>
        </p:nvSpPr>
        <p:spPr>
          <a:xfrm>
            <a:off x="815926" y="365760"/>
            <a:ext cx="1416285" cy="646331"/>
          </a:xfrm>
          <a:prstGeom prst="rect">
            <a:avLst/>
          </a:prstGeom>
          <a:noFill/>
        </p:spPr>
        <p:txBody>
          <a:bodyPr wrap="none" rtlCol="0">
            <a:spAutoFit/>
          </a:bodyPr>
          <a:lstStyle/>
          <a:p>
            <a:r>
              <a:rPr lang="en-US" sz="3600" u="sng" dirty="0"/>
              <a:t>Matrix</a:t>
            </a:r>
          </a:p>
        </p:txBody>
      </p:sp>
      <p:sp>
        <p:nvSpPr>
          <p:cNvPr id="3" name="TextBox 2">
            <a:extLst>
              <a:ext uri="{FF2B5EF4-FFF2-40B4-BE49-F238E27FC236}">
                <a16:creationId xmlns:a16="http://schemas.microsoft.com/office/drawing/2014/main" id="{602A5B9A-A26F-6054-7461-63364EEA20D7}"/>
              </a:ext>
            </a:extLst>
          </p:cNvPr>
          <p:cNvSpPr txBox="1"/>
          <p:nvPr/>
        </p:nvSpPr>
        <p:spPr>
          <a:xfrm>
            <a:off x="815926" y="1181686"/>
            <a:ext cx="9805181" cy="646331"/>
          </a:xfrm>
          <a:prstGeom prst="rect">
            <a:avLst/>
          </a:prstGeom>
          <a:noFill/>
        </p:spPr>
        <p:txBody>
          <a:bodyPr wrap="square" rtlCol="0">
            <a:spAutoFit/>
          </a:bodyPr>
          <a:lstStyle/>
          <a:p>
            <a:r>
              <a:rPr lang="en-US" dirty="0"/>
              <a:t>In R, a matrix is a two-dimensional data structure that consists of rows and column, where each element in the matrix is of the same data type.</a:t>
            </a:r>
          </a:p>
        </p:txBody>
      </p:sp>
      <p:sp>
        <p:nvSpPr>
          <p:cNvPr id="4" name="TextBox 3">
            <a:extLst>
              <a:ext uri="{FF2B5EF4-FFF2-40B4-BE49-F238E27FC236}">
                <a16:creationId xmlns:a16="http://schemas.microsoft.com/office/drawing/2014/main" id="{DC5AD751-AAC1-7018-2090-E6DE41C9787C}"/>
              </a:ext>
            </a:extLst>
          </p:cNvPr>
          <p:cNvSpPr txBox="1"/>
          <p:nvPr/>
        </p:nvSpPr>
        <p:spPr>
          <a:xfrm>
            <a:off x="815926" y="1997612"/>
            <a:ext cx="1801262" cy="369332"/>
          </a:xfrm>
          <a:prstGeom prst="rect">
            <a:avLst/>
          </a:prstGeom>
          <a:noFill/>
        </p:spPr>
        <p:txBody>
          <a:bodyPr wrap="none" rtlCol="0">
            <a:spAutoFit/>
          </a:bodyPr>
          <a:lstStyle/>
          <a:p>
            <a:r>
              <a:rPr lang="en-US" dirty="0"/>
              <a:t>Creating a Matrix</a:t>
            </a:r>
          </a:p>
        </p:txBody>
      </p:sp>
      <p:sp>
        <p:nvSpPr>
          <p:cNvPr id="5" name="TextBox 4">
            <a:extLst>
              <a:ext uri="{FF2B5EF4-FFF2-40B4-BE49-F238E27FC236}">
                <a16:creationId xmlns:a16="http://schemas.microsoft.com/office/drawing/2014/main" id="{04D5450F-22A3-FF2B-5BDD-0E211CBF9D42}"/>
              </a:ext>
            </a:extLst>
          </p:cNvPr>
          <p:cNvSpPr txBox="1"/>
          <p:nvPr/>
        </p:nvSpPr>
        <p:spPr>
          <a:xfrm>
            <a:off x="815926" y="2351873"/>
            <a:ext cx="9791014" cy="369332"/>
          </a:xfrm>
          <a:prstGeom prst="rect">
            <a:avLst/>
          </a:prstGeom>
          <a:noFill/>
        </p:spPr>
        <p:txBody>
          <a:bodyPr wrap="none" rtlCol="0">
            <a:spAutoFit/>
          </a:bodyPr>
          <a:lstStyle/>
          <a:p>
            <a:r>
              <a:rPr lang="en-US" dirty="0"/>
              <a:t>You can create a matrix if R using the </a:t>
            </a:r>
            <a:r>
              <a:rPr lang="en-US" b="1" dirty="0"/>
              <a:t>matrix() </a:t>
            </a:r>
            <a:r>
              <a:rPr lang="en-US" dirty="0"/>
              <a:t>function. The matrix() function takes the date elements.</a:t>
            </a:r>
          </a:p>
        </p:txBody>
      </p:sp>
      <p:pic>
        <p:nvPicPr>
          <p:cNvPr id="7" name="Picture 6">
            <a:extLst>
              <a:ext uri="{FF2B5EF4-FFF2-40B4-BE49-F238E27FC236}">
                <a16:creationId xmlns:a16="http://schemas.microsoft.com/office/drawing/2014/main" id="{8D57F348-3EF6-FD58-9AF6-848847257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635" y="2890800"/>
            <a:ext cx="7594729" cy="3077004"/>
          </a:xfrm>
          <a:prstGeom prst="rect">
            <a:avLst/>
          </a:prstGeom>
        </p:spPr>
      </p:pic>
    </p:spTree>
    <p:extLst>
      <p:ext uri="{BB962C8B-B14F-4D97-AF65-F5344CB8AC3E}">
        <p14:creationId xmlns:p14="http://schemas.microsoft.com/office/powerpoint/2010/main" val="3875070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69B40-85B0-1412-3D8F-0725654B7E43}"/>
              </a:ext>
            </a:extLst>
          </p:cNvPr>
          <p:cNvSpPr txBox="1"/>
          <p:nvPr/>
        </p:nvSpPr>
        <p:spPr>
          <a:xfrm>
            <a:off x="1045455" y="759459"/>
            <a:ext cx="1075936" cy="461665"/>
          </a:xfrm>
          <a:prstGeom prst="rect">
            <a:avLst/>
          </a:prstGeom>
          <a:noFill/>
        </p:spPr>
        <p:txBody>
          <a:bodyPr wrap="none" rtlCol="0">
            <a:spAutoFit/>
          </a:bodyPr>
          <a:lstStyle/>
          <a:p>
            <a:r>
              <a:rPr lang="en-US" sz="2400" b="1" i="0" dirty="0">
                <a:solidFill>
                  <a:schemeClr val="tx1">
                    <a:lumMod val="95000"/>
                    <a:lumOff val="5000"/>
                  </a:schemeClr>
                </a:solidFill>
                <a:effectLst/>
                <a:latin typeface="Söhne Mono"/>
              </a:rPr>
              <a:t>cbind()</a:t>
            </a:r>
            <a:endParaRPr lang="en-US" sz="2400" b="1" dirty="0">
              <a:solidFill>
                <a:schemeClr val="tx1">
                  <a:lumMod val="95000"/>
                  <a:lumOff val="5000"/>
                </a:schemeClr>
              </a:solidFill>
            </a:endParaRPr>
          </a:p>
        </p:txBody>
      </p:sp>
      <p:sp>
        <p:nvSpPr>
          <p:cNvPr id="3" name="TextBox 2">
            <a:extLst>
              <a:ext uri="{FF2B5EF4-FFF2-40B4-BE49-F238E27FC236}">
                <a16:creationId xmlns:a16="http://schemas.microsoft.com/office/drawing/2014/main" id="{246AB628-56A9-3A54-173B-20DC6CB91E01}"/>
              </a:ext>
            </a:extLst>
          </p:cNvPr>
          <p:cNvSpPr txBox="1"/>
          <p:nvPr/>
        </p:nvSpPr>
        <p:spPr>
          <a:xfrm>
            <a:off x="1014294" y="1343171"/>
            <a:ext cx="4469800" cy="923330"/>
          </a:xfrm>
          <a:prstGeom prst="rect">
            <a:avLst/>
          </a:prstGeom>
          <a:noFill/>
        </p:spPr>
        <p:txBody>
          <a:bodyPr wrap="square" rtlCol="0">
            <a:spAutoFit/>
          </a:bodyPr>
          <a:lstStyle/>
          <a:p>
            <a:r>
              <a:rPr lang="en-US" b="0" i="0" dirty="0">
                <a:solidFill>
                  <a:schemeClr val="tx1">
                    <a:lumMod val="95000"/>
                    <a:lumOff val="5000"/>
                  </a:schemeClr>
                </a:solidFill>
                <a:effectLst/>
                <a:latin typeface="Söhne"/>
              </a:rPr>
              <a:t>Alternatively, you can also create a matrix using the cbind() function which bind vectors column-wise</a:t>
            </a:r>
            <a:endParaRPr lang="en-US" dirty="0">
              <a:solidFill>
                <a:schemeClr val="tx1">
                  <a:lumMod val="95000"/>
                  <a:lumOff val="5000"/>
                </a:schemeClr>
              </a:solidFill>
            </a:endParaRPr>
          </a:p>
        </p:txBody>
      </p:sp>
      <p:sp>
        <p:nvSpPr>
          <p:cNvPr id="4" name="TextBox 3">
            <a:extLst>
              <a:ext uri="{FF2B5EF4-FFF2-40B4-BE49-F238E27FC236}">
                <a16:creationId xmlns:a16="http://schemas.microsoft.com/office/drawing/2014/main" id="{2C1266F6-8D8C-2F77-53F7-D135DF4AF25C}"/>
              </a:ext>
            </a:extLst>
          </p:cNvPr>
          <p:cNvSpPr txBox="1"/>
          <p:nvPr/>
        </p:nvSpPr>
        <p:spPr>
          <a:xfrm>
            <a:off x="1014294" y="4129835"/>
            <a:ext cx="1056700" cy="461665"/>
          </a:xfrm>
          <a:prstGeom prst="rect">
            <a:avLst/>
          </a:prstGeom>
          <a:noFill/>
        </p:spPr>
        <p:txBody>
          <a:bodyPr wrap="none" rtlCol="0">
            <a:spAutoFit/>
          </a:bodyPr>
          <a:lstStyle/>
          <a:p>
            <a:r>
              <a:rPr lang="en-US" sz="2400" b="1" dirty="0"/>
              <a:t>rbind()</a:t>
            </a:r>
          </a:p>
        </p:txBody>
      </p:sp>
      <p:sp>
        <p:nvSpPr>
          <p:cNvPr id="5" name="TextBox 4">
            <a:extLst>
              <a:ext uri="{FF2B5EF4-FFF2-40B4-BE49-F238E27FC236}">
                <a16:creationId xmlns:a16="http://schemas.microsoft.com/office/drawing/2014/main" id="{C5C12D03-4AAF-D9FE-53EF-70A40D9974A2}"/>
              </a:ext>
            </a:extLst>
          </p:cNvPr>
          <p:cNvSpPr txBox="1"/>
          <p:nvPr/>
        </p:nvSpPr>
        <p:spPr>
          <a:xfrm>
            <a:off x="931677" y="4868498"/>
            <a:ext cx="4469800" cy="646331"/>
          </a:xfrm>
          <a:prstGeom prst="rect">
            <a:avLst/>
          </a:prstGeom>
          <a:noFill/>
        </p:spPr>
        <p:txBody>
          <a:bodyPr wrap="square" rtlCol="0">
            <a:spAutoFit/>
          </a:bodyPr>
          <a:lstStyle/>
          <a:p>
            <a:r>
              <a:rPr lang="en-US" dirty="0"/>
              <a:t>You can also create a matrix using the rbind() function which binds vectors row-wise</a:t>
            </a:r>
          </a:p>
        </p:txBody>
      </p:sp>
      <p:pic>
        <p:nvPicPr>
          <p:cNvPr id="7" name="Picture 6">
            <a:extLst>
              <a:ext uri="{FF2B5EF4-FFF2-40B4-BE49-F238E27FC236}">
                <a16:creationId xmlns:a16="http://schemas.microsoft.com/office/drawing/2014/main" id="{DD55ACE9-27EC-68EE-1EC6-FA3A331CA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801" y="541410"/>
            <a:ext cx="4791744" cy="2752239"/>
          </a:xfrm>
          <a:prstGeom prst="rect">
            <a:avLst/>
          </a:prstGeom>
        </p:spPr>
      </p:pic>
      <p:pic>
        <p:nvPicPr>
          <p:cNvPr id="9" name="Picture 8">
            <a:extLst>
              <a:ext uri="{FF2B5EF4-FFF2-40B4-BE49-F238E27FC236}">
                <a16:creationId xmlns:a16="http://schemas.microsoft.com/office/drawing/2014/main" id="{5A11D82F-3ED4-0D40-83B7-FA5CFF9B0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328" y="3842357"/>
            <a:ext cx="4782217" cy="2474234"/>
          </a:xfrm>
          <a:prstGeom prst="rect">
            <a:avLst/>
          </a:prstGeom>
        </p:spPr>
      </p:pic>
    </p:spTree>
    <p:extLst>
      <p:ext uri="{BB962C8B-B14F-4D97-AF65-F5344CB8AC3E}">
        <p14:creationId xmlns:p14="http://schemas.microsoft.com/office/powerpoint/2010/main" val="3007139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8E027C-B630-7323-915E-3155023AA30A}"/>
              </a:ext>
            </a:extLst>
          </p:cNvPr>
          <p:cNvSpPr txBox="1"/>
          <p:nvPr/>
        </p:nvSpPr>
        <p:spPr>
          <a:xfrm>
            <a:off x="928468" y="862484"/>
            <a:ext cx="8546057" cy="369332"/>
          </a:xfrm>
          <a:prstGeom prst="rect">
            <a:avLst/>
          </a:prstGeom>
          <a:noFill/>
        </p:spPr>
        <p:txBody>
          <a:bodyPr wrap="none" rtlCol="0">
            <a:spAutoFit/>
          </a:bodyPr>
          <a:lstStyle/>
          <a:p>
            <a:r>
              <a:rPr lang="en-US" dirty="0"/>
              <a:t>You can access elements in a matrix using row and column indices inside square brackets.</a:t>
            </a:r>
          </a:p>
        </p:txBody>
      </p:sp>
      <p:sp>
        <p:nvSpPr>
          <p:cNvPr id="3" name="TextBox 2">
            <a:extLst>
              <a:ext uri="{FF2B5EF4-FFF2-40B4-BE49-F238E27FC236}">
                <a16:creationId xmlns:a16="http://schemas.microsoft.com/office/drawing/2014/main" id="{90ACC308-8BB8-04B3-13B8-B0DF246A5793}"/>
              </a:ext>
            </a:extLst>
          </p:cNvPr>
          <p:cNvSpPr txBox="1"/>
          <p:nvPr/>
        </p:nvSpPr>
        <p:spPr>
          <a:xfrm>
            <a:off x="928468" y="400819"/>
            <a:ext cx="4170090" cy="461665"/>
          </a:xfrm>
          <a:prstGeom prst="rect">
            <a:avLst/>
          </a:prstGeom>
          <a:noFill/>
        </p:spPr>
        <p:txBody>
          <a:bodyPr wrap="square" rtlCol="0">
            <a:spAutoFit/>
          </a:bodyPr>
          <a:lstStyle/>
          <a:p>
            <a:r>
              <a:rPr lang="en-US" sz="2400" dirty="0"/>
              <a:t>Accessing Elements in a Matrix</a:t>
            </a:r>
          </a:p>
        </p:txBody>
      </p:sp>
      <p:sp>
        <p:nvSpPr>
          <p:cNvPr id="4" name="TextBox 3">
            <a:extLst>
              <a:ext uri="{FF2B5EF4-FFF2-40B4-BE49-F238E27FC236}">
                <a16:creationId xmlns:a16="http://schemas.microsoft.com/office/drawing/2014/main" id="{EF079145-8A88-9A8D-7B85-4729B073DDB5}"/>
              </a:ext>
            </a:extLst>
          </p:cNvPr>
          <p:cNvSpPr txBox="1"/>
          <p:nvPr/>
        </p:nvSpPr>
        <p:spPr>
          <a:xfrm>
            <a:off x="928468" y="1693481"/>
            <a:ext cx="2020425" cy="400110"/>
          </a:xfrm>
          <a:prstGeom prst="rect">
            <a:avLst/>
          </a:prstGeom>
          <a:noFill/>
        </p:spPr>
        <p:txBody>
          <a:bodyPr wrap="none" rtlCol="0">
            <a:spAutoFit/>
          </a:bodyPr>
          <a:lstStyle/>
          <a:p>
            <a:r>
              <a:rPr lang="en-US" sz="2000" dirty="0"/>
              <a:t>Create the Matrix</a:t>
            </a:r>
          </a:p>
        </p:txBody>
      </p:sp>
      <p:pic>
        <p:nvPicPr>
          <p:cNvPr id="6" name="Picture 5">
            <a:extLst>
              <a:ext uri="{FF2B5EF4-FFF2-40B4-BE49-F238E27FC236}">
                <a16:creationId xmlns:a16="http://schemas.microsoft.com/office/drawing/2014/main" id="{67CDCE2B-EB13-22F7-524E-A1626D5D2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425" y="2316146"/>
            <a:ext cx="7308100" cy="3029577"/>
          </a:xfrm>
          <a:prstGeom prst="rect">
            <a:avLst/>
          </a:prstGeom>
        </p:spPr>
      </p:pic>
    </p:spTree>
    <p:extLst>
      <p:ext uri="{BB962C8B-B14F-4D97-AF65-F5344CB8AC3E}">
        <p14:creationId xmlns:p14="http://schemas.microsoft.com/office/powerpoint/2010/main" val="3956316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857</Words>
  <Application>Microsoft Office PowerPoint</Application>
  <PresentationFormat>Widescreen</PresentationFormat>
  <Paragraphs>67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Söhne</vt:lpstr>
      <vt:lpstr>Söhne Mono</vt:lpstr>
      <vt:lpstr>Office Theme</vt:lpstr>
      <vt:lpstr>Data Structure In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In R</dc:title>
  <dc:creator>Ayomide</dc:creator>
  <cp:lastModifiedBy>Ayomide</cp:lastModifiedBy>
  <cp:revision>31</cp:revision>
  <dcterms:created xsi:type="dcterms:W3CDTF">2023-07-28T07:22:49Z</dcterms:created>
  <dcterms:modified xsi:type="dcterms:W3CDTF">2023-08-17T20:54:24Z</dcterms:modified>
</cp:coreProperties>
</file>