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F2004-336B-4465-88F0-1E32A7C6BE40}"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28F9E-5DD5-46A5-9023-D1CF84E5B033}" type="slidenum">
              <a:rPr lang="en-US" smtClean="0"/>
              <a:t>‹#›</a:t>
            </a:fld>
            <a:endParaRPr lang="en-US"/>
          </a:p>
        </p:txBody>
      </p:sp>
    </p:spTree>
    <p:extLst>
      <p:ext uri="{BB962C8B-B14F-4D97-AF65-F5344CB8AC3E}">
        <p14:creationId xmlns:p14="http://schemas.microsoft.com/office/powerpoint/2010/main" val="243245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5ADB-2F17-0A91-9864-FF0FB2BFD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1078C6-5F34-1F46-DEB2-B8D71E77A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FE0627-9E92-86D4-32C4-5CBA56B5ECBD}"/>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60DC0B2C-5806-A6B8-D506-E70522321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C7FC1-C72B-06F2-4937-B551183D1291}"/>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168978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4447-FC7B-D81A-0CFB-5C76559FA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9F7283-74A8-82B2-D988-5144DB2A5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707BB-9DB3-40EB-1FFE-C7F6AF766A88}"/>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7509412F-7394-21CA-1835-536F7C7F4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C28B6-1833-34CD-3242-DBB238742425}"/>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314658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648AF-2661-F944-7568-56AC8B85C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54EE1D-B65E-5F00-6383-44866D6BD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6E491-BFEA-1E5A-D6E3-1A8A2B3CCE3B}"/>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407B8BDA-65AE-0DB1-A7F9-73937B0B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4484C-C6E8-EF19-E517-38698FF84621}"/>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121321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A84E-F17F-CDED-EE9D-B9A7DBEC9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EB690-8F08-60E2-213E-8AF09C3BD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95C8D-DA66-3B2C-C5E7-91DAAEBD5D73}"/>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57713AC1-07A8-7A78-7715-54FDEF581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99569-DA6D-0A00-0B6D-6F9C0361ABD8}"/>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215104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DCC9-D8F1-B5B4-C9C2-FF32D6F33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4C11C-A353-28A7-F386-880D1603E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CF16D-AAC0-D32C-117A-40D3029242DE}"/>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8CCF3322-E063-C904-7C10-B4D26DB7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E0A0A-F52E-1027-580E-5B12EC26A4F0}"/>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116525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7F03-5D8A-1DCE-6489-9DD215541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6B389-3C5D-DAB4-9AAA-A1BE48B3C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1DC24-41AD-AE6C-E34C-5C3A78494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01069D-3EE4-CA21-26FA-CABA74F6E03B}"/>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6" name="Footer Placeholder 5">
            <a:extLst>
              <a:ext uri="{FF2B5EF4-FFF2-40B4-BE49-F238E27FC236}">
                <a16:creationId xmlns:a16="http://schemas.microsoft.com/office/drawing/2014/main" id="{4781D796-6515-5355-0635-EE4A33558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28B33-B329-C8B5-DF55-1F6C6B30449F}"/>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291380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CB52-E8D5-0D42-F983-AA474798F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E3A0CD-39D3-04A7-0EEC-110B8FFAB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69B1E-714C-0785-0E7A-9CAC1D271F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9E50B-60C0-34D8-3027-16EC2D4E6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A55CA-E825-5953-BA09-27A550020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8B89C-1922-B920-DFC6-4BE4A08EA1D8}"/>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8" name="Footer Placeholder 7">
            <a:extLst>
              <a:ext uri="{FF2B5EF4-FFF2-40B4-BE49-F238E27FC236}">
                <a16:creationId xmlns:a16="http://schemas.microsoft.com/office/drawing/2014/main" id="{15AC6DFF-14C8-47E5-6830-E3CBFD31E7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2CEB1D-DB16-37D6-EBEC-E03FFDCD41A9}"/>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339076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733E-F7EB-2A6E-217F-2C4484AD6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E9FFE3-44DB-4A1B-949A-EAF71C7CDF2D}"/>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4" name="Footer Placeholder 3">
            <a:extLst>
              <a:ext uri="{FF2B5EF4-FFF2-40B4-BE49-F238E27FC236}">
                <a16:creationId xmlns:a16="http://schemas.microsoft.com/office/drawing/2014/main" id="{D6045C88-0A8C-3FFC-A66A-8C114F8CF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2F35F-6571-2AF8-64E6-A4FC901A73A1}"/>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315565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6A141-10F0-D753-7FE5-9D8068E7D2B2}"/>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3" name="Footer Placeholder 2">
            <a:extLst>
              <a:ext uri="{FF2B5EF4-FFF2-40B4-BE49-F238E27FC236}">
                <a16:creationId xmlns:a16="http://schemas.microsoft.com/office/drawing/2014/main" id="{330DD8FA-7768-40DC-A9C2-5B8494FF9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666E0-9836-A7DF-896D-FBCD52799FA8}"/>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79047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269C-1357-29AD-851D-CF42C8FDF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2C0D0-44DC-D9D9-A831-6F956AFC8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E6B1F6-FB0E-E1E1-5B8C-59F705D72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FA08C-DF66-031D-9634-4ADE5668908B}"/>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6" name="Footer Placeholder 5">
            <a:extLst>
              <a:ext uri="{FF2B5EF4-FFF2-40B4-BE49-F238E27FC236}">
                <a16:creationId xmlns:a16="http://schemas.microsoft.com/office/drawing/2014/main" id="{FF4BE5A8-0F15-D89E-7E12-66DF66D1B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97E8A-0244-C925-8B91-A582ECD30096}"/>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24662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2915-EDB3-9610-88B7-B952ED389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3E3FE-D9F6-6CA1-0BBE-FAA0AAC10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269105-C6C8-F5E3-EEAC-83D55FB9C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94191-3CF5-F5F6-4C0C-675C357BDBAB}"/>
              </a:ext>
            </a:extLst>
          </p:cNvPr>
          <p:cNvSpPr>
            <a:spLocks noGrp="1"/>
          </p:cNvSpPr>
          <p:nvPr>
            <p:ph type="dt" sz="half" idx="10"/>
          </p:nvPr>
        </p:nvSpPr>
        <p:spPr/>
        <p:txBody>
          <a:bodyPr/>
          <a:lstStyle/>
          <a:p>
            <a:fld id="{BF170443-33B0-49C5-A985-5E3ED594867D}" type="datetimeFigureOut">
              <a:rPr lang="en-US" smtClean="0"/>
              <a:t>8/18/2023</a:t>
            </a:fld>
            <a:endParaRPr lang="en-US"/>
          </a:p>
        </p:txBody>
      </p:sp>
      <p:sp>
        <p:nvSpPr>
          <p:cNvPr id="6" name="Footer Placeholder 5">
            <a:extLst>
              <a:ext uri="{FF2B5EF4-FFF2-40B4-BE49-F238E27FC236}">
                <a16:creationId xmlns:a16="http://schemas.microsoft.com/office/drawing/2014/main" id="{D93E858D-315B-20C9-D67E-4FBF2CA1E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99D58-1BF3-0BC2-4EB0-357D93684874}"/>
              </a:ext>
            </a:extLst>
          </p:cNvPr>
          <p:cNvSpPr>
            <a:spLocks noGrp="1"/>
          </p:cNvSpPr>
          <p:nvPr>
            <p:ph type="sldNum" sz="quarter" idx="12"/>
          </p:nvPr>
        </p:nvSpPr>
        <p:spPr/>
        <p:txBody>
          <a:bodyPr/>
          <a:lstStyle/>
          <a:p>
            <a:fld id="{95252EE0-728E-4AED-933C-1EFE3DAA6E31}" type="slidenum">
              <a:rPr lang="en-US" smtClean="0"/>
              <a:t>‹#›</a:t>
            </a:fld>
            <a:endParaRPr lang="en-US"/>
          </a:p>
        </p:txBody>
      </p:sp>
    </p:spTree>
    <p:extLst>
      <p:ext uri="{BB962C8B-B14F-4D97-AF65-F5344CB8AC3E}">
        <p14:creationId xmlns:p14="http://schemas.microsoft.com/office/powerpoint/2010/main" val="414084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FC620-0072-A6B6-329B-9F6F9F8DE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766FB9-CB76-BCE6-A27A-8140E91BA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1999A-86F0-6868-51FA-F304BD42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70443-33B0-49C5-A985-5E3ED594867D}" type="datetimeFigureOut">
              <a:rPr lang="en-US" smtClean="0"/>
              <a:t>8/18/2023</a:t>
            </a:fld>
            <a:endParaRPr lang="en-US"/>
          </a:p>
        </p:txBody>
      </p:sp>
      <p:sp>
        <p:nvSpPr>
          <p:cNvPr id="5" name="Footer Placeholder 4">
            <a:extLst>
              <a:ext uri="{FF2B5EF4-FFF2-40B4-BE49-F238E27FC236}">
                <a16:creationId xmlns:a16="http://schemas.microsoft.com/office/drawing/2014/main" id="{2B869F36-DED2-B39F-F920-99F0153FE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CA3E1E-14C7-45A6-85C1-81551A172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52EE0-728E-4AED-933C-1EFE3DAA6E31}" type="slidenum">
              <a:rPr lang="en-US" smtClean="0"/>
              <a:t>‹#›</a:t>
            </a:fld>
            <a:endParaRPr lang="en-US"/>
          </a:p>
        </p:txBody>
      </p:sp>
    </p:spTree>
    <p:extLst>
      <p:ext uri="{BB962C8B-B14F-4D97-AF65-F5344CB8AC3E}">
        <p14:creationId xmlns:p14="http://schemas.microsoft.com/office/powerpoint/2010/main" val="157800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9A02-BACA-B9F8-8EAD-36339ADA95AF}"/>
              </a:ext>
            </a:extLst>
          </p:cNvPr>
          <p:cNvSpPr>
            <a:spLocks noGrp="1"/>
          </p:cNvSpPr>
          <p:nvPr>
            <p:ph type="ctrTitle"/>
          </p:nvPr>
        </p:nvSpPr>
        <p:spPr>
          <a:xfrm>
            <a:off x="543339" y="2171907"/>
            <a:ext cx="9144000" cy="1151076"/>
          </a:xfrm>
        </p:spPr>
        <p:txBody>
          <a:bodyPr>
            <a:normAutofit/>
          </a:bodyPr>
          <a:lstStyle/>
          <a:p>
            <a:pPr algn="l"/>
            <a:r>
              <a:rPr lang="en-US" sz="5400" u="sng" dirty="0"/>
              <a:t>Data Visualization</a:t>
            </a:r>
          </a:p>
        </p:txBody>
      </p:sp>
      <p:sp>
        <p:nvSpPr>
          <p:cNvPr id="3" name="Subtitle 2">
            <a:extLst>
              <a:ext uri="{FF2B5EF4-FFF2-40B4-BE49-F238E27FC236}">
                <a16:creationId xmlns:a16="http://schemas.microsoft.com/office/drawing/2014/main" id="{F52E40AA-ECDD-AD1C-DADB-B93323872E9C}"/>
              </a:ext>
            </a:extLst>
          </p:cNvPr>
          <p:cNvSpPr>
            <a:spLocks noGrp="1"/>
          </p:cNvSpPr>
          <p:nvPr>
            <p:ph type="subTitle" idx="1"/>
          </p:nvPr>
        </p:nvSpPr>
        <p:spPr>
          <a:xfrm>
            <a:off x="649356" y="3429000"/>
            <a:ext cx="9144000" cy="559145"/>
          </a:xfrm>
        </p:spPr>
        <p:txBody>
          <a:bodyPr/>
          <a:lstStyle/>
          <a:p>
            <a:pPr algn="l"/>
            <a:r>
              <a:rPr lang="en-US" dirty="0"/>
              <a:t>Using the ggplot2 package</a:t>
            </a:r>
          </a:p>
        </p:txBody>
      </p:sp>
    </p:spTree>
    <p:extLst>
      <p:ext uri="{BB962C8B-B14F-4D97-AF65-F5344CB8AC3E}">
        <p14:creationId xmlns:p14="http://schemas.microsoft.com/office/powerpoint/2010/main" val="3747212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A2EA1-E83F-6FB4-8730-BD4247E6D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50" y="171484"/>
            <a:ext cx="6735115" cy="2486372"/>
          </a:xfrm>
          <a:prstGeom prst="rect">
            <a:avLst/>
          </a:prstGeom>
        </p:spPr>
      </p:pic>
      <p:pic>
        <p:nvPicPr>
          <p:cNvPr id="5" name="Picture 4">
            <a:extLst>
              <a:ext uri="{FF2B5EF4-FFF2-40B4-BE49-F238E27FC236}">
                <a16:creationId xmlns:a16="http://schemas.microsoft.com/office/drawing/2014/main" id="{07241B1D-F9B5-C76B-EAC5-B1CE04831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50" y="2657856"/>
            <a:ext cx="6639852" cy="4028660"/>
          </a:xfrm>
          <a:prstGeom prst="rect">
            <a:avLst/>
          </a:prstGeom>
        </p:spPr>
      </p:pic>
      <p:sp>
        <p:nvSpPr>
          <p:cNvPr id="6" name="TextBox 5">
            <a:extLst>
              <a:ext uri="{FF2B5EF4-FFF2-40B4-BE49-F238E27FC236}">
                <a16:creationId xmlns:a16="http://schemas.microsoft.com/office/drawing/2014/main" id="{DDBF8EE9-B8BF-8769-8FE2-FD4539821EBE}"/>
              </a:ext>
            </a:extLst>
          </p:cNvPr>
          <p:cNvSpPr txBox="1"/>
          <p:nvPr/>
        </p:nvSpPr>
        <p:spPr>
          <a:xfrm>
            <a:off x="7527236" y="397565"/>
            <a:ext cx="3936884" cy="2862322"/>
          </a:xfrm>
          <a:prstGeom prst="rect">
            <a:avLst/>
          </a:prstGeom>
          <a:noFill/>
        </p:spPr>
        <p:txBody>
          <a:bodyPr wrap="square" rtlCol="0">
            <a:spAutoFit/>
          </a:bodyPr>
          <a:lstStyle/>
          <a:p>
            <a:r>
              <a:rPr lang="en-US" dirty="0"/>
              <a:t>The first step we will take is to add an additional aesthetic argument, </a:t>
            </a:r>
            <a:r>
              <a:rPr lang="en-US" i="1" dirty="0"/>
              <a:t>'fill = gender'</a:t>
            </a:r>
            <a:r>
              <a:rPr lang="en-US" dirty="0"/>
              <a:t>, which allows us to specify the fill color of the elements in the plot based on the 'gender' variable. The 'fill' argument in the </a:t>
            </a:r>
            <a:r>
              <a:rPr lang="en-US" dirty="0">
                <a:solidFill>
                  <a:schemeClr val="accent1">
                    <a:lumMod val="50000"/>
                  </a:schemeClr>
                </a:solidFill>
              </a:rPr>
              <a:t>aes() </a:t>
            </a:r>
            <a:r>
              <a:rPr lang="en-US" dirty="0"/>
              <a:t>function determines how the different levels of the 'gender' variable are visually represented in the plot, by assigning unique colors to each level.</a:t>
            </a:r>
          </a:p>
        </p:txBody>
      </p:sp>
      <p:sp>
        <p:nvSpPr>
          <p:cNvPr id="7" name="TextBox 6">
            <a:extLst>
              <a:ext uri="{FF2B5EF4-FFF2-40B4-BE49-F238E27FC236}">
                <a16:creationId xmlns:a16="http://schemas.microsoft.com/office/drawing/2014/main" id="{645FE55A-675C-DA18-5ED7-A05BAC93D046}"/>
              </a:ext>
            </a:extLst>
          </p:cNvPr>
          <p:cNvSpPr txBox="1"/>
          <p:nvPr/>
        </p:nvSpPr>
        <p:spPr>
          <a:xfrm>
            <a:off x="7527237" y="3670852"/>
            <a:ext cx="3936884" cy="2031325"/>
          </a:xfrm>
          <a:prstGeom prst="rect">
            <a:avLst/>
          </a:prstGeom>
          <a:noFill/>
        </p:spPr>
        <p:txBody>
          <a:bodyPr wrap="square" rtlCol="0">
            <a:spAutoFit/>
          </a:bodyPr>
          <a:lstStyle/>
          <a:p>
            <a:r>
              <a:rPr lang="en-US" dirty="0"/>
              <a:t>Additionally, we will add the </a:t>
            </a:r>
            <a:r>
              <a:rPr lang="en-US" i="1" dirty="0"/>
              <a:t>`position = "dodge"` </a:t>
            </a:r>
            <a:r>
              <a:rPr lang="en-US" dirty="0"/>
              <a:t>argument into the </a:t>
            </a:r>
            <a:r>
              <a:rPr lang="en-US" dirty="0">
                <a:solidFill>
                  <a:schemeClr val="accent1">
                    <a:lumMod val="50000"/>
                  </a:schemeClr>
                </a:solidFill>
              </a:rPr>
              <a:t>geom_col() </a:t>
            </a:r>
            <a:r>
              <a:rPr lang="en-US" dirty="0"/>
              <a:t>function. This ensures that the bars representing different categorical variables are displayed side by side, allowing for easy comparison and avoiding overlap.</a:t>
            </a:r>
          </a:p>
        </p:txBody>
      </p:sp>
    </p:spTree>
    <p:extLst>
      <p:ext uri="{BB962C8B-B14F-4D97-AF65-F5344CB8AC3E}">
        <p14:creationId xmlns:p14="http://schemas.microsoft.com/office/powerpoint/2010/main" val="77895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8806F-D2E5-AC15-F619-75CBCFA0B047}"/>
              </a:ext>
            </a:extLst>
          </p:cNvPr>
          <p:cNvSpPr txBox="1"/>
          <p:nvPr/>
        </p:nvSpPr>
        <p:spPr>
          <a:xfrm>
            <a:off x="583096" y="530818"/>
            <a:ext cx="1923155" cy="523220"/>
          </a:xfrm>
          <a:prstGeom prst="rect">
            <a:avLst/>
          </a:prstGeom>
          <a:noFill/>
        </p:spPr>
        <p:txBody>
          <a:bodyPr wrap="none" rtlCol="0">
            <a:spAutoFit/>
          </a:bodyPr>
          <a:lstStyle/>
          <a:p>
            <a:r>
              <a:rPr lang="en-US" sz="2800" dirty="0"/>
              <a:t>Scatterplots</a:t>
            </a:r>
          </a:p>
        </p:txBody>
      </p:sp>
      <p:pic>
        <p:nvPicPr>
          <p:cNvPr id="4" name="Picture 3">
            <a:extLst>
              <a:ext uri="{FF2B5EF4-FFF2-40B4-BE49-F238E27FC236}">
                <a16:creationId xmlns:a16="http://schemas.microsoft.com/office/drawing/2014/main" id="{ED1148FC-7876-F1BB-8994-1ADE46203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499" y="3707185"/>
            <a:ext cx="8011643" cy="2534004"/>
          </a:xfrm>
          <a:prstGeom prst="rect">
            <a:avLst/>
          </a:prstGeom>
        </p:spPr>
      </p:pic>
      <p:sp>
        <p:nvSpPr>
          <p:cNvPr id="8" name="TextBox 7">
            <a:extLst>
              <a:ext uri="{FF2B5EF4-FFF2-40B4-BE49-F238E27FC236}">
                <a16:creationId xmlns:a16="http://schemas.microsoft.com/office/drawing/2014/main" id="{80F6D6B6-9C01-619C-449B-1567D0D3B108}"/>
              </a:ext>
            </a:extLst>
          </p:cNvPr>
          <p:cNvSpPr txBox="1"/>
          <p:nvPr/>
        </p:nvSpPr>
        <p:spPr>
          <a:xfrm>
            <a:off x="583096" y="1121885"/>
            <a:ext cx="10376451" cy="1200329"/>
          </a:xfrm>
          <a:prstGeom prst="rect">
            <a:avLst/>
          </a:prstGeom>
          <a:noFill/>
        </p:spPr>
        <p:txBody>
          <a:bodyPr wrap="square" rtlCol="0">
            <a:spAutoFit/>
          </a:bodyPr>
          <a:lstStyle/>
          <a:p>
            <a:r>
              <a:rPr lang="en-US" dirty="0"/>
              <a:t>Scatterplots are used to visually display the relationship between two continuous variables. The positioning of each point in the scatterplot corresponds to the values of the two variables for that particular observation and the pattern of the points on the plot provides insights into the nature of the relationship between the two variables.</a:t>
            </a:r>
          </a:p>
        </p:txBody>
      </p:sp>
      <p:sp>
        <p:nvSpPr>
          <p:cNvPr id="9" name="TextBox 8">
            <a:extLst>
              <a:ext uri="{FF2B5EF4-FFF2-40B4-BE49-F238E27FC236}">
                <a16:creationId xmlns:a16="http://schemas.microsoft.com/office/drawing/2014/main" id="{AC29F447-75EC-F2C7-1A50-4BF77E2D1FDA}"/>
              </a:ext>
            </a:extLst>
          </p:cNvPr>
          <p:cNvSpPr txBox="1"/>
          <p:nvPr/>
        </p:nvSpPr>
        <p:spPr>
          <a:xfrm>
            <a:off x="583096" y="2525002"/>
            <a:ext cx="10376450" cy="923330"/>
          </a:xfrm>
          <a:prstGeom prst="rect">
            <a:avLst/>
          </a:prstGeom>
          <a:noFill/>
        </p:spPr>
        <p:txBody>
          <a:bodyPr wrap="square" rtlCol="0">
            <a:spAutoFit/>
          </a:bodyPr>
          <a:lstStyle/>
          <a:p>
            <a:r>
              <a:rPr lang="en-US" dirty="0"/>
              <a:t>In this section, we will construct a scatterplot using the </a:t>
            </a:r>
            <a:r>
              <a:rPr lang="en-US" dirty="0">
                <a:solidFill>
                  <a:schemeClr val="accent1">
                    <a:lumMod val="50000"/>
                  </a:schemeClr>
                </a:solidFill>
              </a:rPr>
              <a:t>geom_point() </a:t>
            </a:r>
            <a:r>
              <a:rPr lang="en-US" dirty="0"/>
              <a:t>function to show the correlation between employees' years of experience and their salary. Additionally, we will visualize the variables while considering the </a:t>
            </a:r>
            <a:r>
              <a:rPr lang="en-US" dirty="0">
                <a:solidFill>
                  <a:schemeClr val="accent1">
                    <a:lumMod val="50000"/>
                  </a:schemeClr>
                </a:solidFill>
              </a:rPr>
              <a:t>level of education</a:t>
            </a:r>
            <a:r>
              <a:rPr lang="en-US" dirty="0"/>
              <a:t>.</a:t>
            </a:r>
          </a:p>
        </p:txBody>
      </p:sp>
    </p:spTree>
    <p:extLst>
      <p:ext uri="{BB962C8B-B14F-4D97-AF65-F5344CB8AC3E}">
        <p14:creationId xmlns:p14="http://schemas.microsoft.com/office/powerpoint/2010/main" val="197797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62CD8D-32C2-1724-C835-B33844ECA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986" y="1252233"/>
            <a:ext cx="8836028" cy="4963037"/>
          </a:xfrm>
          <a:prstGeom prst="rect">
            <a:avLst/>
          </a:prstGeom>
        </p:spPr>
      </p:pic>
    </p:spTree>
    <p:extLst>
      <p:ext uri="{BB962C8B-B14F-4D97-AF65-F5344CB8AC3E}">
        <p14:creationId xmlns:p14="http://schemas.microsoft.com/office/powerpoint/2010/main" val="400095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18819-558A-55C7-699D-D88136223D14}"/>
              </a:ext>
            </a:extLst>
          </p:cNvPr>
          <p:cNvSpPr txBox="1"/>
          <p:nvPr/>
        </p:nvSpPr>
        <p:spPr>
          <a:xfrm>
            <a:off x="954156" y="371061"/>
            <a:ext cx="1662635" cy="523220"/>
          </a:xfrm>
          <a:prstGeom prst="rect">
            <a:avLst/>
          </a:prstGeom>
          <a:noFill/>
        </p:spPr>
        <p:txBody>
          <a:bodyPr wrap="none" rtlCol="0">
            <a:spAutoFit/>
          </a:bodyPr>
          <a:lstStyle/>
          <a:p>
            <a:r>
              <a:rPr lang="en-US" sz="2800" dirty="0"/>
              <a:t>Line Chart</a:t>
            </a:r>
          </a:p>
        </p:txBody>
      </p:sp>
      <p:pic>
        <p:nvPicPr>
          <p:cNvPr id="6" name="Picture 5">
            <a:extLst>
              <a:ext uri="{FF2B5EF4-FFF2-40B4-BE49-F238E27FC236}">
                <a16:creationId xmlns:a16="http://schemas.microsoft.com/office/drawing/2014/main" id="{9CB93928-6F9F-BEB7-17EB-2280BA630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05" y="1590947"/>
            <a:ext cx="7992590" cy="5001323"/>
          </a:xfrm>
          <a:prstGeom prst="rect">
            <a:avLst/>
          </a:prstGeom>
        </p:spPr>
      </p:pic>
      <p:sp>
        <p:nvSpPr>
          <p:cNvPr id="7" name="TextBox 6">
            <a:extLst>
              <a:ext uri="{FF2B5EF4-FFF2-40B4-BE49-F238E27FC236}">
                <a16:creationId xmlns:a16="http://schemas.microsoft.com/office/drawing/2014/main" id="{166ED16E-4C5C-57D9-86CE-F05DAF7FC523}"/>
              </a:ext>
            </a:extLst>
          </p:cNvPr>
          <p:cNvSpPr txBox="1"/>
          <p:nvPr/>
        </p:nvSpPr>
        <p:spPr>
          <a:xfrm>
            <a:off x="954156" y="894281"/>
            <a:ext cx="10283688" cy="646331"/>
          </a:xfrm>
          <a:prstGeom prst="rect">
            <a:avLst/>
          </a:prstGeom>
          <a:noFill/>
        </p:spPr>
        <p:txBody>
          <a:bodyPr wrap="square" rtlCol="0">
            <a:spAutoFit/>
          </a:bodyPr>
          <a:lstStyle/>
          <a:p>
            <a:r>
              <a:rPr lang="en-US" dirty="0"/>
              <a:t>Line charts displays data points connected by a straight line. It is used to show the trend or progression of a continuous variable over a specific period or sequence.</a:t>
            </a:r>
          </a:p>
        </p:txBody>
      </p:sp>
    </p:spTree>
    <p:extLst>
      <p:ext uri="{BB962C8B-B14F-4D97-AF65-F5344CB8AC3E}">
        <p14:creationId xmlns:p14="http://schemas.microsoft.com/office/powerpoint/2010/main" val="106808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3EA54-4536-C5F2-C7A1-3DA2A35AD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36" y="133188"/>
            <a:ext cx="8097380" cy="2324424"/>
          </a:xfrm>
          <a:prstGeom prst="rect">
            <a:avLst/>
          </a:prstGeom>
        </p:spPr>
      </p:pic>
      <p:pic>
        <p:nvPicPr>
          <p:cNvPr id="5" name="Picture 4">
            <a:extLst>
              <a:ext uri="{FF2B5EF4-FFF2-40B4-BE49-F238E27FC236}">
                <a16:creationId xmlns:a16="http://schemas.microsoft.com/office/drawing/2014/main" id="{D4D2E8A9-D731-AB3A-73EE-5DED617F5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36" y="2563629"/>
            <a:ext cx="8040222" cy="4002158"/>
          </a:xfrm>
          <a:prstGeom prst="rect">
            <a:avLst/>
          </a:prstGeom>
        </p:spPr>
      </p:pic>
      <p:sp>
        <p:nvSpPr>
          <p:cNvPr id="6" name="TextBox 5">
            <a:extLst>
              <a:ext uri="{FF2B5EF4-FFF2-40B4-BE49-F238E27FC236}">
                <a16:creationId xmlns:a16="http://schemas.microsoft.com/office/drawing/2014/main" id="{9B4ACD16-AF3E-3A8C-672F-7F4E50FCD686}"/>
              </a:ext>
            </a:extLst>
          </p:cNvPr>
          <p:cNvSpPr txBox="1"/>
          <p:nvPr/>
        </p:nvSpPr>
        <p:spPr>
          <a:xfrm>
            <a:off x="8415684" y="160358"/>
            <a:ext cx="3152870" cy="5909310"/>
          </a:xfrm>
          <a:prstGeom prst="rect">
            <a:avLst/>
          </a:prstGeom>
          <a:noFill/>
        </p:spPr>
        <p:txBody>
          <a:bodyPr wrap="square" rtlCol="0">
            <a:spAutoFit/>
          </a:bodyPr>
          <a:lstStyle/>
          <a:p>
            <a:r>
              <a:rPr lang="en-US" dirty="0"/>
              <a:t>To create a line chart with </a:t>
            </a:r>
            <a:r>
              <a:rPr lang="en-US" dirty="0">
                <a:solidFill>
                  <a:schemeClr val="accent1">
                    <a:lumMod val="50000"/>
                  </a:schemeClr>
                </a:solidFill>
              </a:rPr>
              <a:t>ggplot2</a:t>
            </a:r>
            <a:r>
              <a:rPr lang="en-US" dirty="0"/>
              <a:t>, we need to use the </a:t>
            </a:r>
            <a:r>
              <a:rPr lang="en-US" dirty="0">
                <a:solidFill>
                  <a:schemeClr val="accent1">
                    <a:lumMod val="50000"/>
                  </a:schemeClr>
                </a:solidFill>
              </a:rPr>
              <a:t>geom_line() </a:t>
            </a:r>
            <a:r>
              <a:rPr lang="en-US" dirty="0"/>
              <a:t>function.</a:t>
            </a:r>
          </a:p>
          <a:p>
            <a:r>
              <a:rPr lang="en-US" dirty="0"/>
              <a:t>Additionally, we provide the </a:t>
            </a:r>
            <a:r>
              <a:rPr lang="en-US" dirty="0">
                <a:solidFill>
                  <a:schemeClr val="accent1">
                    <a:lumMod val="50000"/>
                  </a:schemeClr>
                </a:solidFill>
              </a:rPr>
              <a:t>aes() </a:t>
            </a:r>
            <a:r>
              <a:rPr lang="en-US" dirty="0"/>
              <a:t>function with the argument </a:t>
            </a:r>
            <a:r>
              <a:rPr lang="en-US" i="1" dirty="0"/>
              <a:t>"group = 1" </a:t>
            </a:r>
            <a:r>
              <a:rPr lang="en-US" dirty="0"/>
              <a:t>because it is necessary for ggplot2 to correctly connect the data points into a continuous line point. </a:t>
            </a:r>
          </a:p>
          <a:p>
            <a:r>
              <a:rPr lang="en-US" dirty="0"/>
              <a:t>The </a:t>
            </a:r>
            <a:r>
              <a:rPr lang="en-US" i="1" dirty="0"/>
              <a:t>"group = 1"</a:t>
            </a:r>
            <a:r>
              <a:rPr lang="en-US" dirty="0"/>
              <a:t> ensures that all data points are treated as part of a single group, allowing </a:t>
            </a:r>
            <a:r>
              <a:rPr lang="en-US" dirty="0">
                <a:solidFill>
                  <a:schemeClr val="accent1">
                    <a:lumMod val="50000"/>
                  </a:schemeClr>
                </a:solidFill>
              </a:rPr>
              <a:t>ggplot2</a:t>
            </a:r>
            <a:r>
              <a:rPr lang="en-US" dirty="0"/>
              <a:t> to properly connect them in a continuous sequence on the plot. without this specification, the data points will be treated as an individual group, resulting in disconnected points rather than a continuous line.</a:t>
            </a:r>
          </a:p>
        </p:txBody>
      </p:sp>
    </p:spTree>
    <p:extLst>
      <p:ext uri="{BB962C8B-B14F-4D97-AF65-F5344CB8AC3E}">
        <p14:creationId xmlns:p14="http://schemas.microsoft.com/office/powerpoint/2010/main" val="283626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AD1B1D-9823-4CB9-86A1-EA4F76FC7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5" y="2437752"/>
            <a:ext cx="7837690" cy="4049187"/>
          </a:xfrm>
          <a:prstGeom prst="rect">
            <a:avLst/>
          </a:prstGeom>
        </p:spPr>
      </p:pic>
      <p:sp>
        <p:nvSpPr>
          <p:cNvPr id="4" name="TextBox 3">
            <a:extLst>
              <a:ext uri="{FF2B5EF4-FFF2-40B4-BE49-F238E27FC236}">
                <a16:creationId xmlns:a16="http://schemas.microsoft.com/office/drawing/2014/main" id="{564470E8-166F-D8FB-631E-7D45CDF187A1}"/>
              </a:ext>
            </a:extLst>
          </p:cNvPr>
          <p:cNvSpPr txBox="1"/>
          <p:nvPr/>
        </p:nvSpPr>
        <p:spPr>
          <a:xfrm>
            <a:off x="740045" y="649356"/>
            <a:ext cx="10711910" cy="1200329"/>
          </a:xfrm>
          <a:prstGeom prst="rect">
            <a:avLst/>
          </a:prstGeom>
          <a:noFill/>
        </p:spPr>
        <p:txBody>
          <a:bodyPr wrap="square" rtlCol="0">
            <a:spAutoFit/>
          </a:bodyPr>
          <a:lstStyle/>
          <a:p>
            <a:r>
              <a:rPr lang="en-US" dirty="0"/>
              <a:t>We can also visualize the salary trend across all months for employees’ level of education. </a:t>
            </a:r>
          </a:p>
          <a:p>
            <a:r>
              <a:rPr lang="en-US" dirty="0"/>
              <a:t>Similar to the previous line chart, we only need to include the </a:t>
            </a:r>
            <a:r>
              <a:rPr lang="en-US" i="1" dirty="0"/>
              <a:t>"education_level" </a:t>
            </a:r>
            <a:r>
              <a:rPr lang="en-US" dirty="0"/>
              <a:t>variable in the `</a:t>
            </a:r>
            <a:r>
              <a:rPr lang="en-US" dirty="0">
                <a:solidFill>
                  <a:schemeClr val="accent1">
                    <a:lumMod val="50000"/>
                  </a:schemeClr>
                </a:solidFill>
              </a:rPr>
              <a:t>group</a:t>
            </a:r>
            <a:r>
              <a:rPr lang="en-US" dirty="0"/>
              <a:t>` and `</a:t>
            </a:r>
            <a:r>
              <a:rPr lang="en-US" dirty="0">
                <a:solidFill>
                  <a:schemeClr val="accent1">
                    <a:lumMod val="50000"/>
                  </a:schemeClr>
                </a:solidFill>
              </a:rPr>
              <a:t>color</a:t>
            </a:r>
            <a:r>
              <a:rPr lang="en-US" dirty="0"/>
              <a:t>` arguments within the </a:t>
            </a:r>
            <a:r>
              <a:rPr lang="en-US" dirty="0">
                <a:solidFill>
                  <a:schemeClr val="accent1">
                    <a:lumMod val="50000"/>
                  </a:schemeClr>
                </a:solidFill>
              </a:rPr>
              <a:t>aes() </a:t>
            </a:r>
            <a:r>
              <a:rPr lang="en-US" dirty="0"/>
              <a:t>function. This additions allows </a:t>
            </a:r>
            <a:r>
              <a:rPr lang="en-US" dirty="0">
                <a:solidFill>
                  <a:schemeClr val="accent1">
                    <a:lumMod val="50000"/>
                  </a:schemeClr>
                </a:solidFill>
              </a:rPr>
              <a:t>ggplot2</a:t>
            </a:r>
            <a:r>
              <a:rPr lang="en-US" dirty="0"/>
              <a:t> to differentiate and color-code the line charts based on different levels of education, providing an informative representation of the salary trend.</a:t>
            </a:r>
          </a:p>
        </p:txBody>
      </p:sp>
    </p:spTree>
    <p:extLst>
      <p:ext uri="{BB962C8B-B14F-4D97-AF65-F5344CB8AC3E}">
        <p14:creationId xmlns:p14="http://schemas.microsoft.com/office/powerpoint/2010/main" val="55593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C20A3E-6AFA-DED8-8BB8-AAFA3458C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61" y="702835"/>
            <a:ext cx="9621078" cy="5452330"/>
          </a:xfrm>
          <a:prstGeom prst="rect">
            <a:avLst/>
          </a:prstGeom>
        </p:spPr>
      </p:pic>
    </p:spTree>
    <p:extLst>
      <p:ext uri="{BB962C8B-B14F-4D97-AF65-F5344CB8AC3E}">
        <p14:creationId xmlns:p14="http://schemas.microsoft.com/office/powerpoint/2010/main" val="128168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D98EA-28BB-F722-E8A8-DB18CA60D088}"/>
              </a:ext>
            </a:extLst>
          </p:cNvPr>
          <p:cNvSpPr txBox="1"/>
          <p:nvPr/>
        </p:nvSpPr>
        <p:spPr>
          <a:xfrm>
            <a:off x="1179443" y="927652"/>
            <a:ext cx="1738168" cy="461665"/>
          </a:xfrm>
          <a:prstGeom prst="rect">
            <a:avLst/>
          </a:prstGeom>
          <a:noFill/>
        </p:spPr>
        <p:txBody>
          <a:bodyPr wrap="none" rtlCol="0">
            <a:spAutoFit/>
          </a:bodyPr>
          <a:lstStyle/>
          <a:p>
            <a:r>
              <a:rPr lang="en-US" sz="2400" dirty="0"/>
              <a:t>Introduction</a:t>
            </a:r>
          </a:p>
        </p:txBody>
      </p:sp>
      <p:sp>
        <p:nvSpPr>
          <p:cNvPr id="3" name="TextBox 2">
            <a:extLst>
              <a:ext uri="{FF2B5EF4-FFF2-40B4-BE49-F238E27FC236}">
                <a16:creationId xmlns:a16="http://schemas.microsoft.com/office/drawing/2014/main" id="{699FAE85-E5A7-E532-9D73-E63D60C2B199}"/>
              </a:ext>
            </a:extLst>
          </p:cNvPr>
          <p:cNvSpPr txBox="1"/>
          <p:nvPr/>
        </p:nvSpPr>
        <p:spPr>
          <a:xfrm>
            <a:off x="1179443" y="1603514"/>
            <a:ext cx="10098157" cy="1477328"/>
          </a:xfrm>
          <a:prstGeom prst="rect">
            <a:avLst/>
          </a:prstGeom>
          <a:noFill/>
        </p:spPr>
        <p:txBody>
          <a:bodyPr wrap="square" rtlCol="0">
            <a:spAutoFit/>
          </a:bodyPr>
          <a:lstStyle/>
          <a:p>
            <a:r>
              <a:rPr lang="en-US" dirty="0"/>
              <a:t>ggplot2 is designed for generating statistical or data graphics. What set ggplot2 apart from many other graphics packages is its foundation on the Grammar of Graphics, which provides a structured framework for combining independent components to create graphs.</a:t>
            </a:r>
          </a:p>
          <a:p>
            <a:r>
              <a:rPr lang="en-US" dirty="0"/>
              <a:t>ggplot2 follows an iterative design approach. You initiate the process with a layer displaying the raw data, and subsequently, you incorporate additional layers and statistical summaries.</a:t>
            </a:r>
          </a:p>
        </p:txBody>
      </p:sp>
      <p:pic>
        <p:nvPicPr>
          <p:cNvPr id="5" name="Picture 4">
            <a:extLst>
              <a:ext uri="{FF2B5EF4-FFF2-40B4-BE49-F238E27FC236}">
                <a16:creationId xmlns:a16="http://schemas.microsoft.com/office/drawing/2014/main" id="{5BB6F199-CC37-7D1C-B89B-DCF22F8AF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16" y="4648776"/>
            <a:ext cx="6754168" cy="990738"/>
          </a:xfrm>
          <a:prstGeom prst="rect">
            <a:avLst/>
          </a:prstGeom>
        </p:spPr>
      </p:pic>
      <p:sp>
        <p:nvSpPr>
          <p:cNvPr id="6" name="TextBox 5">
            <a:extLst>
              <a:ext uri="{FF2B5EF4-FFF2-40B4-BE49-F238E27FC236}">
                <a16:creationId xmlns:a16="http://schemas.microsoft.com/office/drawing/2014/main" id="{A64D40C6-EC9F-8D64-0A63-7D1B41E22D40}"/>
              </a:ext>
            </a:extLst>
          </p:cNvPr>
          <p:cNvSpPr txBox="1"/>
          <p:nvPr/>
        </p:nvSpPr>
        <p:spPr>
          <a:xfrm>
            <a:off x="1179443" y="3412435"/>
            <a:ext cx="9952383" cy="646331"/>
          </a:xfrm>
          <a:prstGeom prst="rect">
            <a:avLst/>
          </a:prstGeom>
          <a:noFill/>
        </p:spPr>
        <p:txBody>
          <a:bodyPr wrap="square" rtlCol="0">
            <a:spAutoFit/>
          </a:bodyPr>
          <a:lstStyle/>
          <a:p>
            <a:r>
              <a:rPr lang="en-US" dirty="0"/>
              <a:t>Continuing with the previously prepared salary dataset, we will visually explore various variables to gain more insights.</a:t>
            </a:r>
          </a:p>
        </p:txBody>
      </p:sp>
    </p:spTree>
    <p:extLst>
      <p:ext uri="{BB962C8B-B14F-4D97-AF65-F5344CB8AC3E}">
        <p14:creationId xmlns:p14="http://schemas.microsoft.com/office/powerpoint/2010/main" val="66277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53904-E445-EE7C-7DF4-6992DEEB29C8}"/>
              </a:ext>
            </a:extLst>
          </p:cNvPr>
          <p:cNvSpPr txBox="1"/>
          <p:nvPr/>
        </p:nvSpPr>
        <p:spPr>
          <a:xfrm>
            <a:off x="672243" y="1060175"/>
            <a:ext cx="3839513" cy="523220"/>
          </a:xfrm>
          <a:prstGeom prst="rect">
            <a:avLst/>
          </a:prstGeom>
          <a:noFill/>
        </p:spPr>
        <p:txBody>
          <a:bodyPr wrap="none" rtlCol="0">
            <a:spAutoFit/>
          </a:bodyPr>
          <a:lstStyle/>
          <a:p>
            <a:r>
              <a:rPr lang="en-US" sz="2800" dirty="0"/>
              <a:t>Building a basic </a:t>
            </a:r>
            <a:r>
              <a:rPr lang="en-US" sz="2800" dirty="0">
                <a:solidFill>
                  <a:schemeClr val="accent1">
                    <a:lumMod val="50000"/>
                  </a:schemeClr>
                </a:solidFill>
              </a:rPr>
              <a:t>bar chart</a:t>
            </a:r>
          </a:p>
        </p:txBody>
      </p:sp>
      <p:sp>
        <p:nvSpPr>
          <p:cNvPr id="3" name="TextBox 2">
            <a:extLst>
              <a:ext uri="{FF2B5EF4-FFF2-40B4-BE49-F238E27FC236}">
                <a16:creationId xmlns:a16="http://schemas.microsoft.com/office/drawing/2014/main" id="{4237266F-5BAA-BBE3-1603-30F094819658}"/>
              </a:ext>
            </a:extLst>
          </p:cNvPr>
          <p:cNvSpPr txBox="1"/>
          <p:nvPr/>
        </p:nvSpPr>
        <p:spPr>
          <a:xfrm>
            <a:off x="672243" y="2206367"/>
            <a:ext cx="10058400" cy="1754326"/>
          </a:xfrm>
          <a:prstGeom prst="rect">
            <a:avLst/>
          </a:prstGeom>
          <a:noFill/>
        </p:spPr>
        <p:txBody>
          <a:bodyPr wrap="square" rtlCol="0">
            <a:spAutoFit/>
          </a:bodyPr>
          <a:lstStyle/>
          <a:p>
            <a:r>
              <a:rPr lang="en-US" dirty="0"/>
              <a:t>Before we proceed with constructing our bar chart, it is crucial to understand the fundamental components of ggplot2:</a:t>
            </a:r>
          </a:p>
          <a:p>
            <a:pPr marL="342900" indent="-342900">
              <a:buAutoNum type="arabicPeriod"/>
            </a:pPr>
            <a:r>
              <a:rPr lang="en-US" dirty="0"/>
              <a:t>The first component is the </a:t>
            </a:r>
            <a:r>
              <a:rPr lang="en-US" b="1" dirty="0">
                <a:solidFill>
                  <a:schemeClr val="accent1">
                    <a:lumMod val="50000"/>
                  </a:schemeClr>
                </a:solidFill>
              </a:rPr>
              <a:t>data</a:t>
            </a:r>
            <a:r>
              <a:rPr lang="en-US" dirty="0"/>
              <a:t>. </a:t>
            </a:r>
          </a:p>
          <a:p>
            <a:pPr marL="342900" indent="-342900">
              <a:buAutoNum type="arabicPeriod"/>
            </a:pPr>
            <a:r>
              <a:rPr lang="en-US" dirty="0"/>
              <a:t>The </a:t>
            </a:r>
            <a:r>
              <a:rPr lang="en-US" b="1" dirty="0">
                <a:solidFill>
                  <a:schemeClr val="accent1">
                    <a:lumMod val="50000"/>
                  </a:schemeClr>
                </a:solidFill>
              </a:rPr>
              <a:t>aesthetic</a:t>
            </a:r>
            <a:r>
              <a:rPr lang="en-US" dirty="0"/>
              <a:t> component consists of the </a:t>
            </a:r>
            <a:r>
              <a:rPr lang="en-US" b="1" dirty="0">
                <a:solidFill>
                  <a:schemeClr val="accent1">
                    <a:lumMod val="50000"/>
                  </a:schemeClr>
                </a:solidFill>
              </a:rPr>
              <a:t>mapping</a:t>
            </a:r>
            <a:r>
              <a:rPr lang="en-US" dirty="0"/>
              <a:t> that link variables in the data to visual attributes.</a:t>
            </a:r>
          </a:p>
          <a:p>
            <a:pPr marL="342900" indent="-342900">
              <a:buAutoNum type="arabicPeriod"/>
            </a:pPr>
            <a:r>
              <a:rPr lang="en-US" dirty="0"/>
              <a:t> Lastly, there is at least one layer that outlines how each observation should be rendered. These layers are generally created using a </a:t>
            </a:r>
            <a:r>
              <a:rPr lang="en-US" b="1" dirty="0">
                <a:solidFill>
                  <a:schemeClr val="accent1">
                    <a:lumMod val="50000"/>
                  </a:schemeClr>
                </a:solidFill>
              </a:rPr>
              <a:t>geom</a:t>
            </a:r>
            <a:r>
              <a:rPr lang="en-US" dirty="0"/>
              <a:t> function. </a:t>
            </a:r>
          </a:p>
        </p:txBody>
      </p:sp>
    </p:spTree>
    <p:extLst>
      <p:ext uri="{BB962C8B-B14F-4D97-AF65-F5344CB8AC3E}">
        <p14:creationId xmlns:p14="http://schemas.microsoft.com/office/powerpoint/2010/main" val="65008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36D5-E6A4-4D28-6B54-344F7502E307}"/>
              </a:ext>
            </a:extLst>
          </p:cNvPr>
          <p:cNvSpPr txBox="1"/>
          <p:nvPr/>
        </p:nvSpPr>
        <p:spPr>
          <a:xfrm>
            <a:off x="7402442" y="549550"/>
            <a:ext cx="4426227" cy="1477328"/>
          </a:xfrm>
          <a:prstGeom prst="rect">
            <a:avLst/>
          </a:prstGeom>
          <a:noFill/>
        </p:spPr>
        <p:txBody>
          <a:bodyPr wrap="square">
            <a:spAutoFit/>
          </a:bodyPr>
          <a:lstStyle/>
          <a:p>
            <a:r>
              <a:rPr lang="en-US" dirty="0"/>
              <a:t>By using the </a:t>
            </a:r>
            <a:r>
              <a:rPr lang="en-US" dirty="0">
                <a:solidFill>
                  <a:schemeClr val="accent1">
                    <a:lumMod val="50000"/>
                  </a:schemeClr>
                </a:solidFill>
              </a:rPr>
              <a:t>ggplot() </a:t>
            </a:r>
            <a:r>
              <a:rPr lang="en-US" dirty="0"/>
              <a:t>function, we can incorporate both the data and aesthetic mappings. This function initializes a ggplot object, enabling the addition of further layers to the plot.</a:t>
            </a:r>
          </a:p>
        </p:txBody>
      </p:sp>
      <p:pic>
        <p:nvPicPr>
          <p:cNvPr id="7" name="Picture 6">
            <a:extLst>
              <a:ext uri="{FF2B5EF4-FFF2-40B4-BE49-F238E27FC236}">
                <a16:creationId xmlns:a16="http://schemas.microsoft.com/office/drawing/2014/main" id="{972D91BE-1897-E267-FE6E-35368A045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24" y="466311"/>
            <a:ext cx="6811326" cy="5925377"/>
          </a:xfrm>
          <a:prstGeom prst="rect">
            <a:avLst/>
          </a:prstGeom>
        </p:spPr>
      </p:pic>
    </p:spTree>
    <p:extLst>
      <p:ext uri="{BB962C8B-B14F-4D97-AF65-F5344CB8AC3E}">
        <p14:creationId xmlns:p14="http://schemas.microsoft.com/office/powerpoint/2010/main" val="233055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4025FF-7255-8167-4DD7-AE1A65A9F4EF}"/>
              </a:ext>
            </a:extLst>
          </p:cNvPr>
          <p:cNvSpPr txBox="1"/>
          <p:nvPr/>
        </p:nvSpPr>
        <p:spPr>
          <a:xfrm>
            <a:off x="7513983" y="786057"/>
            <a:ext cx="4203906" cy="1754326"/>
          </a:xfrm>
          <a:prstGeom prst="rect">
            <a:avLst/>
          </a:prstGeom>
          <a:noFill/>
        </p:spPr>
        <p:txBody>
          <a:bodyPr wrap="square" rtlCol="0">
            <a:spAutoFit/>
          </a:bodyPr>
          <a:lstStyle/>
          <a:p>
            <a:r>
              <a:rPr lang="en-US" dirty="0"/>
              <a:t>The next step is to include the third crucial component, a geom. To generate a bar chart, we will utilize the </a:t>
            </a:r>
            <a:r>
              <a:rPr lang="en-US" dirty="0">
                <a:solidFill>
                  <a:schemeClr val="accent1">
                    <a:lumMod val="50000"/>
                  </a:schemeClr>
                </a:solidFill>
              </a:rPr>
              <a:t>geom_bar() </a:t>
            </a:r>
            <a:r>
              <a:rPr lang="en-US" dirty="0"/>
              <a:t>function, which adjusts the height of each bar based on the number of cases within each group.</a:t>
            </a:r>
          </a:p>
        </p:txBody>
      </p:sp>
      <p:pic>
        <p:nvPicPr>
          <p:cNvPr id="6" name="Picture 5">
            <a:extLst>
              <a:ext uri="{FF2B5EF4-FFF2-40B4-BE49-F238E27FC236}">
                <a16:creationId xmlns:a16="http://schemas.microsoft.com/office/drawing/2014/main" id="{AEE9EDBB-65D0-5B6E-18DA-22908F7AD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1" y="655611"/>
            <a:ext cx="6725589" cy="5334744"/>
          </a:xfrm>
          <a:prstGeom prst="rect">
            <a:avLst/>
          </a:prstGeom>
        </p:spPr>
      </p:pic>
    </p:spTree>
    <p:extLst>
      <p:ext uri="{BB962C8B-B14F-4D97-AF65-F5344CB8AC3E}">
        <p14:creationId xmlns:p14="http://schemas.microsoft.com/office/powerpoint/2010/main" val="399301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16476-51E4-6137-B4C4-54063459A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4" y="282939"/>
            <a:ext cx="6754168" cy="1981477"/>
          </a:xfrm>
          <a:prstGeom prst="rect">
            <a:avLst/>
          </a:prstGeom>
        </p:spPr>
      </p:pic>
      <p:pic>
        <p:nvPicPr>
          <p:cNvPr id="5" name="Picture 4">
            <a:extLst>
              <a:ext uri="{FF2B5EF4-FFF2-40B4-BE49-F238E27FC236}">
                <a16:creationId xmlns:a16="http://schemas.microsoft.com/office/drawing/2014/main" id="{88B2F14B-0343-BD5A-E4CF-DEDC08B37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64" y="2299391"/>
            <a:ext cx="6754168" cy="4315427"/>
          </a:xfrm>
          <a:prstGeom prst="rect">
            <a:avLst/>
          </a:prstGeom>
        </p:spPr>
      </p:pic>
      <p:sp>
        <p:nvSpPr>
          <p:cNvPr id="6" name="TextBox 5">
            <a:extLst>
              <a:ext uri="{FF2B5EF4-FFF2-40B4-BE49-F238E27FC236}">
                <a16:creationId xmlns:a16="http://schemas.microsoft.com/office/drawing/2014/main" id="{8848D9B8-A107-3071-BD22-D7EF929386C3}"/>
              </a:ext>
            </a:extLst>
          </p:cNvPr>
          <p:cNvSpPr txBox="1"/>
          <p:nvPr/>
        </p:nvSpPr>
        <p:spPr>
          <a:xfrm>
            <a:off x="7606747" y="437322"/>
            <a:ext cx="3551583" cy="1200329"/>
          </a:xfrm>
          <a:prstGeom prst="rect">
            <a:avLst/>
          </a:prstGeom>
          <a:noFill/>
        </p:spPr>
        <p:txBody>
          <a:bodyPr wrap="square" rtlCol="0">
            <a:spAutoFit/>
          </a:bodyPr>
          <a:lstStyle/>
          <a:p>
            <a:r>
              <a:rPr lang="en-US" dirty="0"/>
              <a:t>Additionally, we have the option to incorporate other layers, such as labels, to enhance the plot's informativeness and clarity.</a:t>
            </a:r>
          </a:p>
        </p:txBody>
      </p:sp>
    </p:spTree>
    <p:extLst>
      <p:ext uri="{BB962C8B-B14F-4D97-AF65-F5344CB8AC3E}">
        <p14:creationId xmlns:p14="http://schemas.microsoft.com/office/powerpoint/2010/main" val="157475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3742C-D86D-2694-E600-C03ED23A1917}"/>
              </a:ext>
            </a:extLst>
          </p:cNvPr>
          <p:cNvSpPr txBox="1"/>
          <p:nvPr/>
        </p:nvSpPr>
        <p:spPr>
          <a:xfrm>
            <a:off x="596347" y="697901"/>
            <a:ext cx="2684966" cy="461665"/>
          </a:xfrm>
          <a:prstGeom prst="rect">
            <a:avLst/>
          </a:prstGeom>
          <a:noFill/>
        </p:spPr>
        <p:txBody>
          <a:bodyPr wrap="none" rtlCol="0">
            <a:spAutoFit/>
          </a:bodyPr>
          <a:lstStyle/>
          <a:p>
            <a:r>
              <a:rPr lang="en-US" sz="2400" dirty="0"/>
              <a:t>Aggregate summary</a:t>
            </a:r>
          </a:p>
        </p:txBody>
      </p:sp>
      <p:sp>
        <p:nvSpPr>
          <p:cNvPr id="3" name="TextBox 2">
            <a:extLst>
              <a:ext uri="{FF2B5EF4-FFF2-40B4-BE49-F238E27FC236}">
                <a16:creationId xmlns:a16="http://schemas.microsoft.com/office/drawing/2014/main" id="{1B783CC6-74AF-5DF6-F8FE-05C732A1B1E7}"/>
              </a:ext>
            </a:extLst>
          </p:cNvPr>
          <p:cNvSpPr txBox="1"/>
          <p:nvPr/>
        </p:nvSpPr>
        <p:spPr>
          <a:xfrm>
            <a:off x="596347" y="1378226"/>
            <a:ext cx="10508776" cy="646331"/>
          </a:xfrm>
          <a:prstGeom prst="rect">
            <a:avLst/>
          </a:prstGeom>
          <a:noFill/>
        </p:spPr>
        <p:txBody>
          <a:bodyPr wrap="square" rtlCol="0">
            <a:spAutoFit/>
          </a:bodyPr>
          <a:lstStyle/>
          <a:p>
            <a:r>
              <a:rPr lang="en-US" dirty="0"/>
              <a:t>We can create a visualization of the average salary for each education level. The process is quite similar to what we did earlier, except that we will first calculate the summary before creating the visualization.</a:t>
            </a:r>
          </a:p>
        </p:txBody>
      </p:sp>
      <p:pic>
        <p:nvPicPr>
          <p:cNvPr id="5" name="Picture 4">
            <a:extLst>
              <a:ext uri="{FF2B5EF4-FFF2-40B4-BE49-F238E27FC236}">
                <a16:creationId xmlns:a16="http://schemas.microsoft.com/office/drawing/2014/main" id="{A859C3AE-A4B1-F2B0-C4CE-3C6844BE4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11" y="2243217"/>
            <a:ext cx="6830378" cy="3667637"/>
          </a:xfrm>
          <a:prstGeom prst="rect">
            <a:avLst/>
          </a:prstGeom>
        </p:spPr>
      </p:pic>
    </p:spTree>
    <p:extLst>
      <p:ext uri="{BB962C8B-B14F-4D97-AF65-F5344CB8AC3E}">
        <p14:creationId xmlns:p14="http://schemas.microsoft.com/office/powerpoint/2010/main" val="27172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C7749-E60F-BFC7-CCF5-EADB494A9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61" y="461803"/>
            <a:ext cx="6477904" cy="2276793"/>
          </a:xfrm>
          <a:prstGeom prst="rect">
            <a:avLst/>
          </a:prstGeom>
        </p:spPr>
      </p:pic>
      <p:pic>
        <p:nvPicPr>
          <p:cNvPr id="5" name="Picture 4">
            <a:extLst>
              <a:ext uri="{FF2B5EF4-FFF2-40B4-BE49-F238E27FC236}">
                <a16:creationId xmlns:a16="http://schemas.microsoft.com/office/drawing/2014/main" id="{4B9CD84B-4A54-9196-AD14-3825AA76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61" y="2738596"/>
            <a:ext cx="6382641" cy="4067743"/>
          </a:xfrm>
          <a:prstGeom prst="rect">
            <a:avLst/>
          </a:prstGeom>
        </p:spPr>
      </p:pic>
      <p:sp>
        <p:nvSpPr>
          <p:cNvPr id="6" name="TextBox 5">
            <a:extLst>
              <a:ext uri="{FF2B5EF4-FFF2-40B4-BE49-F238E27FC236}">
                <a16:creationId xmlns:a16="http://schemas.microsoft.com/office/drawing/2014/main" id="{889F2DD1-6833-F51A-DB87-8B51AA1AB750}"/>
              </a:ext>
            </a:extLst>
          </p:cNvPr>
          <p:cNvSpPr txBox="1"/>
          <p:nvPr/>
        </p:nvSpPr>
        <p:spPr>
          <a:xfrm>
            <a:off x="7356538" y="676869"/>
            <a:ext cx="3944203" cy="923330"/>
          </a:xfrm>
          <a:prstGeom prst="rect">
            <a:avLst/>
          </a:prstGeom>
          <a:noFill/>
        </p:spPr>
        <p:txBody>
          <a:bodyPr wrap="square" rtlCol="0">
            <a:spAutoFit/>
          </a:bodyPr>
          <a:lstStyle/>
          <a:p>
            <a:r>
              <a:rPr lang="en-US" dirty="0"/>
              <a:t>Additionally, we will use the </a:t>
            </a:r>
            <a:r>
              <a:rPr lang="en-US" dirty="0">
                <a:solidFill>
                  <a:schemeClr val="accent1">
                    <a:lumMod val="50000"/>
                  </a:schemeClr>
                </a:solidFill>
              </a:rPr>
              <a:t>geom_col() </a:t>
            </a:r>
            <a:r>
              <a:rPr lang="en-US" dirty="0"/>
              <a:t>function to conveniently generate the bars in the plot.</a:t>
            </a:r>
          </a:p>
        </p:txBody>
      </p:sp>
    </p:spTree>
    <p:extLst>
      <p:ext uri="{BB962C8B-B14F-4D97-AF65-F5344CB8AC3E}">
        <p14:creationId xmlns:p14="http://schemas.microsoft.com/office/powerpoint/2010/main" val="8815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AA13D-0570-AD99-0F03-79241D62C0D0}"/>
              </a:ext>
            </a:extLst>
          </p:cNvPr>
          <p:cNvSpPr txBox="1"/>
          <p:nvPr/>
        </p:nvSpPr>
        <p:spPr>
          <a:xfrm>
            <a:off x="583096" y="516835"/>
            <a:ext cx="3569119" cy="461665"/>
          </a:xfrm>
          <a:prstGeom prst="rect">
            <a:avLst/>
          </a:prstGeom>
          <a:noFill/>
        </p:spPr>
        <p:txBody>
          <a:bodyPr wrap="none" rtlCol="0">
            <a:spAutoFit/>
          </a:bodyPr>
          <a:lstStyle/>
          <a:p>
            <a:r>
              <a:rPr lang="en-US" sz="2400" dirty="0"/>
              <a:t>Multiple category variables</a:t>
            </a:r>
          </a:p>
        </p:txBody>
      </p:sp>
      <p:sp>
        <p:nvSpPr>
          <p:cNvPr id="3" name="TextBox 2">
            <a:extLst>
              <a:ext uri="{FF2B5EF4-FFF2-40B4-BE49-F238E27FC236}">
                <a16:creationId xmlns:a16="http://schemas.microsoft.com/office/drawing/2014/main" id="{3EEF4563-EBDE-F20C-7CD0-EAD7A7CA5240}"/>
              </a:ext>
            </a:extLst>
          </p:cNvPr>
          <p:cNvSpPr txBox="1"/>
          <p:nvPr/>
        </p:nvSpPr>
        <p:spPr>
          <a:xfrm>
            <a:off x="583096" y="1118727"/>
            <a:ext cx="10866782" cy="646331"/>
          </a:xfrm>
          <a:prstGeom prst="rect">
            <a:avLst/>
          </a:prstGeom>
          <a:noFill/>
        </p:spPr>
        <p:txBody>
          <a:bodyPr wrap="square" rtlCol="0">
            <a:spAutoFit/>
          </a:bodyPr>
          <a:lstStyle/>
          <a:p>
            <a:r>
              <a:rPr lang="en-US" dirty="0"/>
              <a:t>We can simultaneously visualize multiple categorical (character) variable, similar to how we did for the aggregate bar chart. In this case, we are visualizing not just one, but two categorical variables.</a:t>
            </a:r>
          </a:p>
        </p:txBody>
      </p:sp>
      <p:pic>
        <p:nvPicPr>
          <p:cNvPr id="5" name="Picture 4">
            <a:extLst>
              <a:ext uri="{FF2B5EF4-FFF2-40B4-BE49-F238E27FC236}">
                <a16:creationId xmlns:a16="http://schemas.microsoft.com/office/drawing/2014/main" id="{692D5900-8976-CEB8-80BA-ACFAEB37F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655" y="1765058"/>
            <a:ext cx="6897063" cy="4944165"/>
          </a:xfrm>
          <a:prstGeom prst="rect">
            <a:avLst/>
          </a:prstGeom>
        </p:spPr>
      </p:pic>
    </p:spTree>
    <p:extLst>
      <p:ext uri="{BB962C8B-B14F-4D97-AF65-F5344CB8AC3E}">
        <p14:creationId xmlns:p14="http://schemas.microsoft.com/office/powerpoint/2010/main" val="148560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820</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Ayomide</dc:creator>
  <cp:lastModifiedBy>Ayomide</cp:lastModifiedBy>
  <cp:revision>36</cp:revision>
  <dcterms:created xsi:type="dcterms:W3CDTF">2023-07-31T16:09:25Z</dcterms:created>
  <dcterms:modified xsi:type="dcterms:W3CDTF">2023-08-18T04:25:54Z</dcterms:modified>
</cp:coreProperties>
</file>