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B8336-E092-4066-967C-E6B8567FBEFD}"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7D087-80B1-4947-B584-645BB015B690}" type="slidenum">
              <a:rPr lang="en-US" smtClean="0"/>
              <a:t>‹#›</a:t>
            </a:fld>
            <a:endParaRPr lang="en-US"/>
          </a:p>
        </p:txBody>
      </p:sp>
    </p:spTree>
    <p:extLst>
      <p:ext uri="{BB962C8B-B14F-4D97-AF65-F5344CB8AC3E}">
        <p14:creationId xmlns:p14="http://schemas.microsoft.com/office/powerpoint/2010/main" val="363712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6333-749F-9CD4-ABA9-04E48EA4D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F017A1-FA6C-FE07-2F89-D13FF0678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8EB9B5-0C11-73B2-8931-295B01ABFE59}"/>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5" name="Footer Placeholder 4">
            <a:extLst>
              <a:ext uri="{FF2B5EF4-FFF2-40B4-BE49-F238E27FC236}">
                <a16:creationId xmlns:a16="http://schemas.microsoft.com/office/drawing/2014/main" id="{27540C6F-6B98-0BC6-D789-25A80FF71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0FDB7-836C-FCA3-BD3D-1C62E14D1C01}"/>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328129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753D-039B-1E0B-494A-BD2512A9A1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0047B8-9CF7-A5CA-531B-0CA75C9B2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E978-E7A3-41E8-99EC-662CCDEFD2C9}"/>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5" name="Footer Placeholder 4">
            <a:extLst>
              <a:ext uri="{FF2B5EF4-FFF2-40B4-BE49-F238E27FC236}">
                <a16:creationId xmlns:a16="http://schemas.microsoft.com/office/drawing/2014/main" id="{67989F55-A172-5ECE-E80C-39378297D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C9812-49C5-C4D6-81D3-24CF660DEBCC}"/>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244760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AFDE3-A7EB-1832-C5B5-5AED04445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3EBE94-1C57-B8CA-7E5E-6C39A87420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308E9-F6A6-AFF4-E158-2E3069B33FE1}"/>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5" name="Footer Placeholder 4">
            <a:extLst>
              <a:ext uri="{FF2B5EF4-FFF2-40B4-BE49-F238E27FC236}">
                <a16:creationId xmlns:a16="http://schemas.microsoft.com/office/drawing/2014/main" id="{85B388A7-64E6-9572-9EC1-528455C2C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19BAE-A279-8EB8-720C-E01CFBBA05F8}"/>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109395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24A3-15EF-1C95-BE29-8DF83E853C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49E5C5-D318-AE28-DC22-611B0DB19D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36BAB-4481-88A9-5A06-21030F13C596}"/>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5" name="Footer Placeholder 4">
            <a:extLst>
              <a:ext uri="{FF2B5EF4-FFF2-40B4-BE49-F238E27FC236}">
                <a16:creationId xmlns:a16="http://schemas.microsoft.com/office/drawing/2014/main" id="{F7DFF9E5-EF95-5D96-501B-19DE532C7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D34E6-7495-F710-94C0-682A2528200D}"/>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227458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3068-8831-752E-651A-AA918299C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91EECD-B913-667D-9868-F7FA45B88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F10B3C-86FD-AAB8-A06B-46A10E2F990E}"/>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5" name="Footer Placeholder 4">
            <a:extLst>
              <a:ext uri="{FF2B5EF4-FFF2-40B4-BE49-F238E27FC236}">
                <a16:creationId xmlns:a16="http://schemas.microsoft.com/office/drawing/2014/main" id="{9A026A32-254D-060F-F868-7A9D46A7A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CC195-5D8D-5F38-C3BD-C9D0693BCE7C}"/>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13085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127B-A879-DE4D-B896-748FB9961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7EDD34-599B-4CF9-5511-C7814686BD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11CF91-3211-F88F-7A79-EADB82EEB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D880CD-6A65-19C2-67B5-BD8ACBEB6EBB}"/>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6" name="Footer Placeholder 5">
            <a:extLst>
              <a:ext uri="{FF2B5EF4-FFF2-40B4-BE49-F238E27FC236}">
                <a16:creationId xmlns:a16="http://schemas.microsoft.com/office/drawing/2014/main" id="{9A716D93-AC0E-BCDE-6E71-AA82BD015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4E2FC-C095-14B2-8455-C063880332C4}"/>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134547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4242-7744-50C9-398E-9A56717B71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ED7DBF-945C-566B-7FCE-BC07FDC59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0A736-93A2-6543-FADB-DC17EEE078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46285-2CC7-4F9D-35F8-8C1D67670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41D1F-BE32-D15B-638C-9367BB4F76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7D1BBB-7B07-7DED-D1FD-E0F3508CD318}"/>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8" name="Footer Placeholder 7">
            <a:extLst>
              <a:ext uri="{FF2B5EF4-FFF2-40B4-BE49-F238E27FC236}">
                <a16:creationId xmlns:a16="http://schemas.microsoft.com/office/drawing/2014/main" id="{A31D2D25-AD95-D3A5-8290-E28D140ED3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F39789-36D7-67BF-A425-86719B5C7A13}"/>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341736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EF34-3CD6-6153-E49D-F951BA9456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FF2DE6-5DB6-0E46-D306-C2F28915173B}"/>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4" name="Footer Placeholder 3">
            <a:extLst>
              <a:ext uri="{FF2B5EF4-FFF2-40B4-BE49-F238E27FC236}">
                <a16:creationId xmlns:a16="http://schemas.microsoft.com/office/drawing/2014/main" id="{F3AE4E1B-F3B1-9259-38EE-7DF62E28C2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166EE8-F9F9-FDFB-DBAD-95FF59319D8F}"/>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357554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384F8-001D-883C-B2A2-B97351643785}"/>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3" name="Footer Placeholder 2">
            <a:extLst>
              <a:ext uri="{FF2B5EF4-FFF2-40B4-BE49-F238E27FC236}">
                <a16:creationId xmlns:a16="http://schemas.microsoft.com/office/drawing/2014/main" id="{4979B629-2328-C017-5D63-5C40FDF01F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97D681-11F0-96D2-4CBD-D7D6EDB8D5E7}"/>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220076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E1A5-3D86-AB21-AAE2-1980C5372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603121-C3C5-ED4D-A8F3-411E0175B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B5000E-AF5F-973B-DAFD-96E2AA974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0E5185-DF05-2C60-2C46-4CDB2E870955}"/>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6" name="Footer Placeholder 5">
            <a:extLst>
              <a:ext uri="{FF2B5EF4-FFF2-40B4-BE49-F238E27FC236}">
                <a16:creationId xmlns:a16="http://schemas.microsoft.com/office/drawing/2014/main" id="{DD85A684-4FFA-0487-1921-E2AD240D4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B3FD9-9E7D-B77A-DBC4-5483089794A3}"/>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170133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F7CF-C0C0-AEEF-B54E-C5D6E92C7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E4784F-3105-54C9-8B20-8AF4FD61C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05311-F6F9-5D07-7B1C-684AB07D1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98A30-0244-3C96-68F6-5269CAD633B0}"/>
              </a:ext>
            </a:extLst>
          </p:cNvPr>
          <p:cNvSpPr>
            <a:spLocks noGrp="1"/>
          </p:cNvSpPr>
          <p:nvPr>
            <p:ph type="dt" sz="half" idx="10"/>
          </p:nvPr>
        </p:nvSpPr>
        <p:spPr/>
        <p:txBody>
          <a:bodyPr/>
          <a:lstStyle/>
          <a:p>
            <a:fld id="{061FD5FC-D4E9-4028-8944-32D92FAFC201}" type="datetimeFigureOut">
              <a:rPr lang="en-US" smtClean="0"/>
              <a:t>8/18/2023</a:t>
            </a:fld>
            <a:endParaRPr lang="en-US"/>
          </a:p>
        </p:txBody>
      </p:sp>
      <p:sp>
        <p:nvSpPr>
          <p:cNvPr id="6" name="Footer Placeholder 5">
            <a:extLst>
              <a:ext uri="{FF2B5EF4-FFF2-40B4-BE49-F238E27FC236}">
                <a16:creationId xmlns:a16="http://schemas.microsoft.com/office/drawing/2014/main" id="{BD324C37-0A41-62E4-0DDC-F4E5D4A926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CBD4D-9818-B91F-74E3-8C7B3F851F1E}"/>
              </a:ext>
            </a:extLst>
          </p:cNvPr>
          <p:cNvSpPr>
            <a:spLocks noGrp="1"/>
          </p:cNvSpPr>
          <p:nvPr>
            <p:ph type="sldNum" sz="quarter" idx="12"/>
          </p:nvPr>
        </p:nvSpPr>
        <p:spPr/>
        <p:txBody>
          <a:bodyPr/>
          <a:lstStyle/>
          <a:p>
            <a:fld id="{AD264656-4F02-45FE-9BC3-4715F5E034D4}" type="slidenum">
              <a:rPr lang="en-US" smtClean="0"/>
              <a:t>‹#›</a:t>
            </a:fld>
            <a:endParaRPr lang="en-US"/>
          </a:p>
        </p:txBody>
      </p:sp>
    </p:spTree>
    <p:extLst>
      <p:ext uri="{BB962C8B-B14F-4D97-AF65-F5344CB8AC3E}">
        <p14:creationId xmlns:p14="http://schemas.microsoft.com/office/powerpoint/2010/main" val="371666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79245-FFAC-4A94-5FC4-3E7E60394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1B9F6B-6588-9805-3BB0-D5B2F95EF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434AE-5978-A855-D362-B4E0CF36D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FD5FC-D4E9-4028-8944-32D92FAFC201}" type="datetimeFigureOut">
              <a:rPr lang="en-US" smtClean="0"/>
              <a:t>8/18/2023</a:t>
            </a:fld>
            <a:endParaRPr lang="en-US"/>
          </a:p>
        </p:txBody>
      </p:sp>
      <p:sp>
        <p:nvSpPr>
          <p:cNvPr id="5" name="Footer Placeholder 4">
            <a:extLst>
              <a:ext uri="{FF2B5EF4-FFF2-40B4-BE49-F238E27FC236}">
                <a16:creationId xmlns:a16="http://schemas.microsoft.com/office/drawing/2014/main" id="{BEE008D6-52EC-D9DE-3521-F640028E4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F6A0CA-87F6-BEE2-4037-A808CCDC5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64656-4F02-45FE-9BC3-4715F5E034D4}" type="slidenum">
              <a:rPr lang="en-US" smtClean="0"/>
              <a:t>‹#›</a:t>
            </a:fld>
            <a:endParaRPr lang="en-US"/>
          </a:p>
        </p:txBody>
      </p:sp>
    </p:spTree>
    <p:extLst>
      <p:ext uri="{BB962C8B-B14F-4D97-AF65-F5344CB8AC3E}">
        <p14:creationId xmlns:p14="http://schemas.microsoft.com/office/powerpoint/2010/main" val="2288561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7F18-A410-EFE8-F9FD-7368A11D8BEA}"/>
              </a:ext>
            </a:extLst>
          </p:cNvPr>
          <p:cNvSpPr>
            <a:spLocks noGrp="1"/>
          </p:cNvSpPr>
          <p:nvPr>
            <p:ph type="ctrTitle"/>
          </p:nvPr>
        </p:nvSpPr>
        <p:spPr>
          <a:xfrm>
            <a:off x="609600" y="1323767"/>
            <a:ext cx="9144000" cy="1495633"/>
          </a:xfrm>
        </p:spPr>
        <p:txBody>
          <a:bodyPr>
            <a:normAutofit/>
          </a:bodyPr>
          <a:lstStyle/>
          <a:p>
            <a:pPr algn="l"/>
            <a:r>
              <a:rPr lang="en-US" sz="4400" u="sng" dirty="0"/>
              <a:t>Functions In R</a:t>
            </a:r>
          </a:p>
        </p:txBody>
      </p:sp>
      <p:sp>
        <p:nvSpPr>
          <p:cNvPr id="4" name="TextBox 3">
            <a:extLst>
              <a:ext uri="{FF2B5EF4-FFF2-40B4-BE49-F238E27FC236}">
                <a16:creationId xmlns:a16="http://schemas.microsoft.com/office/drawing/2014/main" id="{72B63AC0-65A2-B1F8-3D9E-DC7545DEC1BA}"/>
              </a:ext>
            </a:extLst>
          </p:cNvPr>
          <p:cNvSpPr txBox="1"/>
          <p:nvPr/>
        </p:nvSpPr>
        <p:spPr>
          <a:xfrm>
            <a:off x="609600" y="3137452"/>
            <a:ext cx="10808631" cy="1200329"/>
          </a:xfrm>
          <a:prstGeom prst="rect">
            <a:avLst/>
          </a:prstGeom>
          <a:noFill/>
        </p:spPr>
        <p:txBody>
          <a:bodyPr wrap="square" rtlCol="0">
            <a:spAutoFit/>
          </a:bodyPr>
          <a:lstStyle/>
          <a:p>
            <a:r>
              <a:rPr lang="en-US" dirty="0"/>
              <a:t>Functions are blocks of reusable code that perform a specific task or set of tasks. In programming, functions help in modularizing code, improving code readability, and reducing redundancy. Functions take input arguments (parameters), process them, and return a result (output).</a:t>
            </a:r>
          </a:p>
          <a:p>
            <a:endParaRPr lang="en-US" dirty="0"/>
          </a:p>
        </p:txBody>
      </p:sp>
    </p:spTree>
    <p:extLst>
      <p:ext uri="{BB962C8B-B14F-4D97-AF65-F5344CB8AC3E}">
        <p14:creationId xmlns:p14="http://schemas.microsoft.com/office/powerpoint/2010/main" val="174634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1AEFD7-2033-4AEC-56E9-C35063C27695}"/>
              </a:ext>
            </a:extLst>
          </p:cNvPr>
          <p:cNvSpPr txBox="1"/>
          <p:nvPr/>
        </p:nvSpPr>
        <p:spPr>
          <a:xfrm>
            <a:off x="1099930" y="1736035"/>
            <a:ext cx="9872870" cy="646331"/>
          </a:xfrm>
          <a:prstGeom prst="rect">
            <a:avLst/>
          </a:prstGeom>
          <a:noFill/>
        </p:spPr>
        <p:txBody>
          <a:bodyPr wrap="square" rtlCol="0">
            <a:spAutoFit/>
          </a:bodyPr>
          <a:lstStyle/>
          <a:p>
            <a:r>
              <a:rPr lang="en-US" dirty="0"/>
              <a:t>Please be aware that the native pipe operator ( </a:t>
            </a:r>
            <a:r>
              <a:rPr lang="en-US" b="1" dirty="0"/>
              <a:t>|&gt;</a:t>
            </a:r>
            <a:r>
              <a:rPr lang="en-US" dirty="0"/>
              <a:t> ) and the shorthand function syntax ( </a:t>
            </a:r>
            <a:r>
              <a:rPr lang="en-US" b="1" dirty="0"/>
              <a:t>\(x) …</a:t>
            </a:r>
            <a:r>
              <a:rPr lang="en-US" dirty="0"/>
              <a:t> ) were only introduced in version 4.1.0 of R. Therefore, these features won't be available in older versions of R.</a:t>
            </a:r>
          </a:p>
        </p:txBody>
      </p:sp>
    </p:spTree>
    <p:extLst>
      <p:ext uri="{BB962C8B-B14F-4D97-AF65-F5344CB8AC3E}">
        <p14:creationId xmlns:p14="http://schemas.microsoft.com/office/powerpoint/2010/main" val="214370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B4FEE1-37AD-CDB3-1FE2-16F6348105B3}"/>
              </a:ext>
            </a:extLst>
          </p:cNvPr>
          <p:cNvSpPr txBox="1"/>
          <p:nvPr/>
        </p:nvSpPr>
        <p:spPr>
          <a:xfrm>
            <a:off x="433270" y="732832"/>
            <a:ext cx="5401735" cy="369332"/>
          </a:xfrm>
          <a:prstGeom prst="rect">
            <a:avLst/>
          </a:prstGeom>
          <a:noFill/>
        </p:spPr>
        <p:txBody>
          <a:bodyPr wrap="none" rtlCol="0">
            <a:spAutoFit/>
          </a:bodyPr>
          <a:lstStyle/>
          <a:p>
            <a:r>
              <a:rPr lang="en-US" dirty="0"/>
              <a:t>In R, functions are defined using the </a:t>
            </a:r>
            <a:r>
              <a:rPr lang="en-US" b="1" dirty="0"/>
              <a:t>function()</a:t>
            </a:r>
            <a:r>
              <a:rPr lang="en-US" dirty="0"/>
              <a:t> keyword</a:t>
            </a:r>
          </a:p>
        </p:txBody>
      </p:sp>
      <p:pic>
        <p:nvPicPr>
          <p:cNvPr id="6" name="Picture 5">
            <a:extLst>
              <a:ext uri="{FF2B5EF4-FFF2-40B4-BE49-F238E27FC236}">
                <a16:creationId xmlns:a16="http://schemas.microsoft.com/office/drawing/2014/main" id="{4D74446F-2A53-8AE9-87E9-EE772FA6E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61" y="1383698"/>
            <a:ext cx="6789165" cy="4598503"/>
          </a:xfrm>
          <a:prstGeom prst="rect">
            <a:avLst/>
          </a:prstGeom>
        </p:spPr>
      </p:pic>
      <p:sp>
        <p:nvSpPr>
          <p:cNvPr id="7" name="TextBox 6">
            <a:extLst>
              <a:ext uri="{FF2B5EF4-FFF2-40B4-BE49-F238E27FC236}">
                <a16:creationId xmlns:a16="http://schemas.microsoft.com/office/drawing/2014/main" id="{AF42C80D-2812-A4FF-6F83-74063566FC95}"/>
              </a:ext>
            </a:extLst>
          </p:cNvPr>
          <p:cNvSpPr txBox="1"/>
          <p:nvPr/>
        </p:nvSpPr>
        <p:spPr>
          <a:xfrm>
            <a:off x="433270" y="1434770"/>
            <a:ext cx="4969566" cy="923330"/>
          </a:xfrm>
          <a:prstGeom prst="rect">
            <a:avLst/>
          </a:prstGeom>
          <a:noFill/>
        </p:spPr>
        <p:txBody>
          <a:bodyPr wrap="square" rtlCol="0">
            <a:spAutoFit/>
          </a:bodyPr>
          <a:lstStyle/>
          <a:p>
            <a:r>
              <a:rPr lang="en-US" b="1" dirty="0"/>
              <a:t>function name</a:t>
            </a:r>
            <a:r>
              <a:rPr lang="en-US" dirty="0"/>
              <a:t>: This is the name you give to your function. You use this name to call the function later.</a:t>
            </a:r>
          </a:p>
        </p:txBody>
      </p:sp>
      <p:sp>
        <p:nvSpPr>
          <p:cNvPr id="8" name="TextBox 7">
            <a:extLst>
              <a:ext uri="{FF2B5EF4-FFF2-40B4-BE49-F238E27FC236}">
                <a16:creationId xmlns:a16="http://schemas.microsoft.com/office/drawing/2014/main" id="{3788D012-413C-BE9D-A6EB-7649B260C8C6}"/>
              </a:ext>
            </a:extLst>
          </p:cNvPr>
          <p:cNvSpPr txBox="1"/>
          <p:nvPr/>
        </p:nvSpPr>
        <p:spPr>
          <a:xfrm>
            <a:off x="433270" y="2457236"/>
            <a:ext cx="4823791" cy="923330"/>
          </a:xfrm>
          <a:prstGeom prst="rect">
            <a:avLst/>
          </a:prstGeom>
          <a:noFill/>
        </p:spPr>
        <p:txBody>
          <a:bodyPr wrap="square" rtlCol="0">
            <a:spAutoFit/>
          </a:bodyPr>
          <a:lstStyle/>
          <a:p>
            <a:r>
              <a:rPr lang="en-US" b="1" dirty="0"/>
              <a:t>parameter1, parameter2, ...: </a:t>
            </a:r>
            <a:r>
              <a:rPr lang="en-US" dirty="0"/>
              <a:t>These are the input parameters (arguments) that the function accepts. You can have zero or more parameters.</a:t>
            </a:r>
          </a:p>
        </p:txBody>
      </p:sp>
      <p:sp>
        <p:nvSpPr>
          <p:cNvPr id="9" name="TextBox 8">
            <a:extLst>
              <a:ext uri="{FF2B5EF4-FFF2-40B4-BE49-F238E27FC236}">
                <a16:creationId xmlns:a16="http://schemas.microsoft.com/office/drawing/2014/main" id="{A31ECBFA-66A3-3998-B558-417F2957289C}"/>
              </a:ext>
            </a:extLst>
          </p:cNvPr>
          <p:cNvSpPr txBox="1"/>
          <p:nvPr/>
        </p:nvSpPr>
        <p:spPr>
          <a:xfrm>
            <a:off x="433270" y="3734936"/>
            <a:ext cx="4731026" cy="646331"/>
          </a:xfrm>
          <a:prstGeom prst="rect">
            <a:avLst/>
          </a:prstGeom>
          <a:noFill/>
        </p:spPr>
        <p:txBody>
          <a:bodyPr wrap="square" rtlCol="0">
            <a:spAutoFit/>
          </a:bodyPr>
          <a:lstStyle/>
          <a:p>
            <a:r>
              <a:rPr lang="en-US" b="1" dirty="0"/>
              <a:t>function body: </a:t>
            </a:r>
            <a:r>
              <a:rPr lang="en-US" dirty="0"/>
              <a:t>This is where you write the code that performs the task of the function.</a:t>
            </a:r>
          </a:p>
        </p:txBody>
      </p:sp>
      <p:sp>
        <p:nvSpPr>
          <p:cNvPr id="10" name="TextBox 9">
            <a:extLst>
              <a:ext uri="{FF2B5EF4-FFF2-40B4-BE49-F238E27FC236}">
                <a16:creationId xmlns:a16="http://schemas.microsoft.com/office/drawing/2014/main" id="{7352CED3-700C-4CA6-07E9-950088894E53}"/>
              </a:ext>
            </a:extLst>
          </p:cNvPr>
          <p:cNvSpPr txBox="1"/>
          <p:nvPr/>
        </p:nvSpPr>
        <p:spPr>
          <a:xfrm>
            <a:off x="433270" y="4647840"/>
            <a:ext cx="4731026" cy="1477328"/>
          </a:xfrm>
          <a:prstGeom prst="rect">
            <a:avLst/>
          </a:prstGeom>
          <a:noFill/>
        </p:spPr>
        <p:txBody>
          <a:bodyPr wrap="square" rtlCol="0">
            <a:spAutoFit/>
          </a:bodyPr>
          <a:lstStyle/>
          <a:p>
            <a:r>
              <a:rPr lang="en-US" b="1" dirty="0"/>
              <a:t>return(result): </a:t>
            </a:r>
            <a:r>
              <a:rPr lang="en-US" dirty="0"/>
              <a:t>This is an optional statement that specifies what the function should return as its result. If this statement is not present, the function will return the last evaluated expression in the function body.</a:t>
            </a:r>
          </a:p>
        </p:txBody>
      </p:sp>
    </p:spTree>
    <p:extLst>
      <p:ext uri="{BB962C8B-B14F-4D97-AF65-F5344CB8AC3E}">
        <p14:creationId xmlns:p14="http://schemas.microsoft.com/office/powerpoint/2010/main" val="398763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9BC030-5961-3974-29DF-53CD8445E40B}"/>
              </a:ext>
            </a:extLst>
          </p:cNvPr>
          <p:cNvSpPr txBox="1"/>
          <p:nvPr/>
        </p:nvSpPr>
        <p:spPr>
          <a:xfrm>
            <a:off x="675860" y="503582"/>
            <a:ext cx="2677336" cy="523220"/>
          </a:xfrm>
          <a:prstGeom prst="rect">
            <a:avLst/>
          </a:prstGeom>
          <a:noFill/>
        </p:spPr>
        <p:txBody>
          <a:bodyPr wrap="none" rtlCol="0">
            <a:spAutoFit/>
          </a:bodyPr>
          <a:lstStyle/>
          <a:p>
            <a:r>
              <a:rPr lang="en-US" sz="2800" dirty="0"/>
              <a:t>Built-in functions</a:t>
            </a:r>
          </a:p>
        </p:txBody>
      </p:sp>
      <p:sp>
        <p:nvSpPr>
          <p:cNvPr id="3" name="TextBox 2">
            <a:extLst>
              <a:ext uri="{FF2B5EF4-FFF2-40B4-BE49-F238E27FC236}">
                <a16:creationId xmlns:a16="http://schemas.microsoft.com/office/drawing/2014/main" id="{443A35BF-5DFE-F634-2663-1398C2ADD5B4}"/>
              </a:ext>
            </a:extLst>
          </p:cNvPr>
          <p:cNvSpPr txBox="1"/>
          <p:nvPr/>
        </p:nvSpPr>
        <p:spPr>
          <a:xfrm>
            <a:off x="675860" y="1139687"/>
            <a:ext cx="10813774" cy="1200329"/>
          </a:xfrm>
          <a:prstGeom prst="rect">
            <a:avLst/>
          </a:prstGeom>
          <a:noFill/>
        </p:spPr>
        <p:txBody>
          <a:bodyPr wrap="square" rtlCol="0">
            <a:spAutoFit/>
          </a:bodyPr>
          <a:lstStyle/>
          <a:p>
            <a:r>
              <a:rPr lang="en-US" dirty="0"/>
              <a:t>Built-in functions are part of the core R language, and they are available by default without the need for any additional packages or libraries. </a:t>
            </a:r>
          </a:p>
          <a:p>
            <a:r>
              <a:rPr lang="en-US" dirty="0"/>
              <a:t>Examples of built-in functions include </a:t>
            </a:r>
            <a:r>
              <a:rPr lang="en-US" b="1" dirty="0"/>
              <a:t>sum()</a:t>
            </a:r>
            <a:r>
              <a:rPr lang="en-US" dirty="0"/>
              <a:t>, </a:t>
            </a:r>
            <a:r>
              <a:rPr lang="en-US" b="1" dirty="0"/>
              <a:t>mean()</a:t>
            </a:r>
            <a:r>
              <a:rPr lang="en-US" dirty="0"/>
              <a:t>, </a:t>
            </a:r>
            <a:r>
              <a:rPr lang="en-US" b="1" dirty="0"/>
              <a:t>length() </a:t>
            </a:r>
            <a:r>
              <a:rPr lang="en-US" dirty="0"/>
              <a:t>, </a:t>
            </a:r>
            <a:r>
              <a:rPr lang="en-US" b="1" dirty="0"/>
              <a:t>paste()</a:t>
            </a:r>
            <a:r>
              <a:rPr lang="en-US" dirty="0"/>
              <a:t>, and many others. You can start using built-in functions right away after installing R.</a:t>
            </a:r>
          </a:p>
        </p:txBody>
      </p:sp>
      <p:pic>
        <p:nvPicPr>
          <p:cNvPr id="5" name="Picture 4">
            <a:extLst>
              <a:ext uri="{FF2B5EF4-FFF2-40B4-BE49-F238E27FC236}">
                <a16:creationId xmlns:a16="http://schemas.microsoft.com/office/drawing/2014/main" id="{9B81F5CD-495F-D4CE-5C7D-C41392211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356" y="2452901"/>
            <a:ext cx="7845287" cy="3901517"/>
          </a:xfrm>
          <a:prstGeom prst="rect">
            <a:avLst/>
          </a:prstGeom>
        </p:spPr>
      </p:pic>
    </p:spTree>
    <p:extLst>
      <p:ext uri="{BB962C8B-B14F-4D97-AF65-F5344CB8AC3E}">
        <p14:creationId xmlns:p14="http://schemas.microsoft.com/office/powerpoint/2010/main" val="300278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2848F1-597F-C45E-48F8-33160B66158E}"/>
              </a:ext>
            </a:extLst>
          </p:cNvPr>
          <p:cNvSpPr txBox="1"/>
          <p:nvPr/>
        </p:nvSpPr>
        <p:spPr>
          <a:xfrm>
            <a:off x="516835" y="649356"/>
            <a:ext cx="5492594" cy="369332"/>
          </a:xfrm>
          <a:prstGeom prst="rect">
            <a:avLst/>
          </a:prstGeom>
          <a:noFill/>
        </p:spPr>
        <p:txBody>
          <a:bodyPr wrap="none" rtlCol="0">
            <a:spAutoFit/>
          </a:bodyPr>
          <a:lstStyle/>
          <a:p>
            <a:r>
              <a:rPr lang="en-US" dirty="0"/>
              <a:t>Get the number of characters using the </a:t>
            </a:r>
            <a:r>
              <a:rPr lang="en-US" b="1" dirty="0"/>
              <a:t>nchar() </a:t>
            </a:r>
            <a:r>
              <a:rPr lang="en-US" dirty="0"/>
              <a:t>function.</a:t>
            </a:r>
          </a:p>
        </p:txBody>
      </p:sp>
      <p:pic>
        <p:nvPicPr>
          <p:cNvPr id="4" name="Picture 3">
            <a:extLst>
              <a:ext uri="{FF2B5EF4-FFF2-40B4-BE49-F238E27FC236}">
                <a16:creationId xmlns:a16="http://schemas.microsoft.com/office/drawing/2014/main" id="{C2626CFC-BEA0-1B0C-478F-D3B16E14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805" y="1121151"/>
            <a:ext cx="7682389" cy="1728065"/>
          </a:xfrm>
          <a:prstGeom prst="rect">
            <a:avLst/>
          </a:prstGeom>
        </p:spPr>
      </p:pic>
      <p:sp>
        <p:nvSpPr>
          <p:cNvPr id="5" name="TextBox 4">
            <a:extLst>
              <a:ext uri="{FF2B5EF4-FFF2-40B4-BE49-F238E27FC236}">
                <a16:creationId xmlns:a16="http://schemas.microsoft.com/office/drawing/2014/main" id="{47B63DFE-267D-1734-30AF-F8727B132066}"/>
              </a:ext>
            </a:extLst>
          </p:cNvPr>
          <p:cNvSpPr txBox="1"/>
          <p:nvPr/>
        </p:nvSpPr>
        <p:spPr>
          <a:xfrm>
            <a:off x="516835" y="3244334"/>
            <a:ext cx="5575822" cy="369332"/>
          </a:xfrm>
          <a:prstGeom prst="rect">
            <a:avLst/>
          </a:prstGeom>
          <a:noFill/>
        </p:spPr>
        <p:txBody>
          <a:bodyPr wrap="none" rtlCol="0">
            <a:spAutoFit/>
          </a:bodyPr>
          <a:lstStyle/>
          <a:p>
            <a:r>
              <a:rPr lang="en-US" dirty="0"/>
              <a:t>Extract only unique elements using the </a:t>
            </a:r>
            <a:r>
              <a:rPr lang="en-US" b="1" dirty="0"/>
              <a:t>unique() </a:t>
            </a:r>
            <a:r>
              <a:rPr lang="en-US" dirty="0"/>
              <a:t>function </a:t>
            </a:r>
          </a:p>
        </p:txBody>
      </p:sp>
      <p:pic>
        <p:nvPicPr>
          <p:cNvPr id="7" name="Picture 6">
            <a:extLst>
              <a:ext uri="{FF2B5EF4-FFF2-40B4-BE49-F238E27FC236}">
                <a16:creationId xmlns:a16="http://schemas.microsoft.com/office/drawing/2014/main" id="{AC19B189-0662-29FE-3766-97E19248D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805" y="3846930"/>
            <a:ext cx="7682389" cy="2361714"/>
          </a:xfrm>
          <a:prstGeom prst="rect">
            <a:avLst/>
          </a:prstGeom>
        </p:spPr>
      </p:pic>
    </p:spTree>
    <p:extLst>
      <p:ext uri="{BB962C8B-B14F-4D97-AF65-F5344CB8AC3E}">
        <p14:creationId xmlns:p14="http://schemas.microsoft.com/office/powerpoint/2010/main" val="422997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57ED6A-CA15-A646-3DCE-EB126E7ABCC0}"/>
              </a:ext>
            </a:extLst>
          </p:cNvPr>
          <p:cNvSpPr txBox="1"/>
          <p:nvPr/>
        </p:nvSpPr>
        <p:spPr>
          <a:xfrm>
            <a:off x="874643" y="516835"/>
            <a:ext cx="2737096" cy="523220"/>
          </a:xfrm>
          <a:prstGeom prst="rect">
            <a:avLst/>
          </a:prstGeom>
          <a:noFill/>
        </p:spPr>
        <p:txBody>
          <a:bodyPr wrap="none" rtlCol="0">
            <a:spAutoFit/>
          </a:bodyPr>
          <a:lstStyle/>
          <a:p>
            <a:r>
              <a:rPr lang="en-US" sz="2800" dirty="0"/>
              <a:t>Custom functions</a:t>
            </a:r>
          </a:p>
        </p:txBody>
      </p:sp>
      <p:sp>
        <p:nvSpPr>
          <p:cNvPr id="3" name="TextBox 2">
            <a:extLst>
              <a:ext uri="{FF2B5EF4-FFF2-40B4-BE49-F238E27FC236}">
                <a16:creationId xmlns:a16="http://schemas.microsoft.com/office/drawing/2014/main" id="{388EBD2D-3E4F-7C6A-F81E-62C20BADE343}"/>
              </a:ext>
            </a:extLst>
          </p:cNvPr>
          <p:cNvSpPr txBox="1"/>
          <p:nvPr/>
        </p:nvSpPr>
        <p:spPr>
          <a:xfrm>
            <a:off x="874643" y="1158843"/>
            <a:ext cx="10243930" cy="923330"/>
          </a:xfrm>
          <a:prstGeom prst="rect">
            <a:avLst/>
          </a:prstGeom>
          <a:noFill/>
        </p:spPr>
        <p:txBody>
          <a:bodyPr wrap="square" rtlCol="0">
            <a:spAutoFit/>
          </a:bodyPr>
          <a:lstStyle/>
          <a:p>
            <a:r>
              <a:rPr lang="en-US" dirty="0"/>
              <a:t>Custom functions are user-defined functions created to meet specific requirements and perform specific tasks. You can create your own functions using the </a:t>
            </a:r>
            <a:r>
              <a:rPr lang="en-US" b="1" dirty="0"/>
              <a:t>function() </a:t>
            </a:r>
            <a:r>
              <a:rPr lang="en-US" dirty="0"/>
              <a:t>keyword. You can also create custom functions tailored to your specific data analysis needs and reuse them across different projects.</a:t>
            </a:r>
          </a:p>
        </p:txBody>
      </p:sp>
      <p:pic>
        <p:nvPicPr>
          <p:cNvPr id="5" name="Picture 4">
            <a:extLst>
              <a:ext uri="{FF2B5EF4-FFF2-40B4-BE49-F238E27FC236}">
                <a16:creationId xmlns:a16="http://schemas.microsoft.com/office/drawing/2014/main" id="{8A3322DF-C8E2-7871-F6D2-C338A5ED5F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995" y="2620574"/>
            <a:ext cx="6878010" cy="2896004"/>
          </a:xfrm>
          <a:prstGeom prst="rect">
            <a:avLst/>
          </a:prstGeom>
        </p:spPr>
      </p:pic>
    </p:spTree>
    <p:extLst>
      <p:ext uri="{BB962C8B-B14F-4D97-AF65-F5344CB8AC3E}">
        <p14:creationId xmlns:p14="http://schemas.microsoft.com/office/powerpoint/2010/main" val="44664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75EE3-2499-5F48-8672-161BD9E1DA5F}"/>
              </a:ext>
            </a:extLst>
          </p:cNvPr>
          <p:cNvSpPr txBox="1"/>
          <p:nvPr/>
        </p:nvSpPr>
        <p:spPr>
          <a:xfrm>
            <a:off x="640894" y="410817"/>
            <a:ext cx="3561360" cy="461665"/>
          </a:xfrm>
          <a:prstGeom prst="rect">
            <a:avLst/>
          </a:prstGeom>
          <a:noFill/>
        </p:spPr>
        <p:txBody>
          <a:bodyPr wrap="none" rtlCol="0">
            <a:spAutoFit/>
          </a:bodyPr>
          <a:lstStyle/>
          <a:p>
            <a:r>
              <a:rPr lang="en-US" sz="2400" dirty="0"/>
              <a:t>Handling wrong arguments</a:t>
            </a:r>
          </a:p>
        </p:txBody>
      </p:sp>
      <p:sp>
        <p:nvSpPr>
          <p:cNvPr id="5" name="TextBox 4">
            <a:extLst>
              <a:ext uri="{FF2B5EF4-FFF2-40B4-BE49-F238E27FC236}">
                <a16:creationId xmlns:a16="http://schemas.microsoft.com/office/drawing/2014/main" id="{DD01939F-EB86-C851-DC91-DE9A55716ABE}"/>
              </a:ext>
            </a:extLst>
          </p:cNvPr>
          <p:cNvSpPr txBox="1"/>
          <p:nvPr/>
        </p:nvSpPr>
        <p:spPr>
          <a:xfrm>
            <a:off x="7687400" y="872482"/>
            <a:ext cx="3788983" cy="1200329"/>
          </a:xfrm>
          <a:prstGeom prst="rect">
            <a:avLst/>
          </a:prstGeom>
          <a:noFill/>
        </p:spPr>
        <p:txBody>
          <a:bodyPr wrap="square" rtlCol="0">
            <a:spAutoFit/>
          </a:bodyPr>
          <a:lstStyle/>
          <a:p>
            <a:r>
              <a:rPr lang="en-US" dirty="0"/>
              <a:t>The divide function checks for division by zero. If the denominator argument ( </a:t>
            </a:r>
            <a:r>
              <a:rPr lang="en-US" b="1" dirty="0"/>
              <a:t>y</a:t>
            </a:r>
            <a:r>
              <a:rPr lang="en-US" dirty="0"/>
              <a:t> ) is equal to 0, the function raises an error.</a:t>
            </a:r>
          </a:p>
        </p:txBody>
      </p:sp>
      <p:pic>
        <p:nvPicPr>
          <p:cNvPr id="7" name="Picture 6">
            <a:extLst>
              <a:ext uri="{FF2B5EF4-FFF2-40B4-BE49-F238E27FC236}">
                <a16:creationId xmlns:a16="http://schemas.microsoft.com/office/drawing/2014/main" id="{71E5CE23-C138-5BF2-8462-763D56212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6" y="4874397"/>
            <a:ext cx="6897063" cy="1800476"/>
          </a:xfrm>
          <a:prstGeom prst="rect">
            <a:avLst/>
          </a:prstGeom>
        </p:spPr>
      </p:pic>
      <p:pic>
        <p:nvPicPr>
          <p:cNvPr id="9" name="Picture 8">
            <a:extLst>
              <a:ext uri="{FF2B5EF4-FFF2-40B4-BE49-F238E27FC236}">
                <a16:creationId xmlns:a16="http://schemas.microsoft.com/office/drawing/2014/main" id="{821EA955-B24B-3CF1-D009-BF9F12C62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616" y="872482"/>
            <a:ext cx="6897063" cy="3867690"/>
          </a:xfrm>
          <a:prstGeom prst="rect">
            <a:avLst/>
          </a:prstGeom>
        </p:spPr>
      </p:pic>
    </p:spTree>
    <p:extLst>
      <p:ext uri="{BB962C8B-B14F-4D97-AF65-F5344CB8AC3E}">
        <p14:creationId xmlns:p14="http://schemas.microsoft.com/office/powerpoint/2010/main" val="172344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88FA44-B9F3-2E6F-1055-18F3380849C1}"/>
              </a:ext>
            </a:extLst>
          </p:cNvPr>
          <p:cNvSpPr txBox="1"/>
          <p:nvPr/>
        </p:nvSpPr>
        <p:spPr>
          <a:xfrm>
            <a:off x="848139" y="662609"/>
            <a:ext cx="3223703" cy="523220"/>
          </a:xfrm>
          <a:prstGeom prst="rect">
            <a:avLst/>
          </a:prstGeom>
          <a:noFill/>
        </p:spPr>
        <p:txBody>
          <a:bodyPr wrap="none" rtlCol="0">
            <a:spAutoFit/>
          </a:bodyPr>
          <a:lstStyle/>
          <a:p>
            <a:r>
              <a:rPr lang="en-US" sz="2800" dirty="0"/>
              <a:t>Anonymous function</a:t>
            </a:r>
          </a:p>
        </p:txBody>
      </p:sp>
      <p:sp>
        <p:nvSpPr>
          <p:cNvPr id="3" name="TextBox 2">
            <a:extLst>
              <a:ext uri="{FF2B5EF4-FFF2-40B4-BE49-F238E27FC236}">
                <a16:creationId xmlns:a16="http://schemas.microsoft.com/office/drawing/2014/main" id="{7AED917D-FA60-10F9-1CAE-09E3D4937069}"/>
              </a:ext>
            </a:extLst>
          </p:cNvPr>
          <p:cNvSpPr txBox="1"/>
          <p:nvPr/>
        </p:nvSpPr>
        <p:spPr>
          <a:xfrm>
            <a:off x="848139" y="1351326"/>
            <a:ext cx="10424912" cy="923330"/>
          </a:xfrm>
          <a:prstGeom prst="rect">
            <a:avLst/>
          </a:prstGeom>
          <a:noFill/>
        </p:spPr>
        <p:txBody>
          <a:bodyPr wrap="square" rtlCol="0">
            <a:spAutoFit/>
          </a:bodyPr>
          <a:lstStyle/>
          <a:p>
            <a:r>
              <a:rPr lang="en-US" dirty="0"/>
              <a:t>An anonymous function, also known as a "lambda function" or a "function without name" is a function that is defined without assigning it a specific name. They are very useful when you need to pass a short and simple function as an argument to another function or when you want to create a function for a one time use.</a:t>
            </a:r>
          </a:p>
        </p:txBody>
      </p:sp>
      <p:sp>
        <p:nvSpPr>
          <p:cNvPr id="6" name="TextBox 5">
            <a:extLst>
              <a:ext uri="{FF2B5EF4-FFF2-40B4-BE49-F238E27FC236}">
                <a16:creationId xmlns:a16="http://schemas.microsoft.com/office/drawing/2014/main" id="{84362594-BB87-67C2-F12E-CEA1313477D4}"/>
              </a:ext>
            </a:extLst>
          </p:cNvPr>
          <p:cNvSpPr txBox="1"/>
          <p:nvPr/>
        </p:nvSpPr>
        <p:spPr>
          <a:xfrm>
            <a:off x="848139" y="2466658"/>
            <a:ext cx="1334724" cy="369332"/>
          </a:xfrm>
          <a:prstGeom prst="rect">
            <a:avLst/>
          </a:prstGeom>
          <a:noFill/>
        </p:spPr>
        <p:txBody>
          <a:bodyPr wrap="none" rtlCol="0">
            <a:spAutoFit/>
          </a:bodyPr>
          <a:lstStyle/>
          <a:p>
            <a:r>
              <a:rPr lang="en-US" dirty="0"/>
              <a:t>For Example</a:t>
            </a:r>
          </a:p>
        </p:txBody>
      </p:sp>
      <p:sp>
        <p:nvSpPr>
          <p:cNvPr id="7" name="TextBox 6">
            <a:extLst>
              <a:ext uri="{FF2B5EF4-FFF2-40B4-BE49-F238E27FC236}">
                <a16:creationId xmlns:a16="http://schemas.microsoft.com/office/drawing/2014/main" id="{4040052D-A6D8-4305-FF93-51304A2B3340}"/>
              </a:ext>
            </a:extLst>
          </p:cNvPr>
          <p:cNvSpPr txBox="1"/>
          <p:nvPr/>
        </p:nvSpPr>
        <p:spPr>
          <a:xfrm>
            <a:off x="6925908" y="2466658"/>
            <a:ext cx="4243469" cy="369332"/>
          </a:xfrm>
          <a:prstGeom prst="rect">
            <a:avLst/>
          </a:prstGeom>
          <a:noFill/>
        </p:spPr>
        <p:txBody>
          <a:bodyPr wrap="none" rtlCol="0">
            <a:spAutoFit/>
          </a:bodyPr>
          <a:lstStyle/>
          <a:p>
            <a:r>
              <a:rPr lang="en-US" dirty="0"/>
              <a:t>Or using the shorthand function syntax </a:t>
            </a:r>
            <a:r>
              <a:rPr lang="en-US" b="1" dirty="0"/>
              <a:t>\(x)</a:t>
            </a:r>
          </a:p>
        </p:txBody>
      </p:sp>
      <p:pic>
        <p:nvPicPr>
          <p:cNvPr id="9" name="Picture 8">
            <a:extLst>
              <a:ext uri="{FF2B5EF4-FFF2-40B4-BE49-F238E27FC236}">
                <a16:creationId xmlns:a16="http://schemas.microsoft.com/office/drawing/2014/main" id="{7C770044-048D-A2D3-9FF9-566394781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644" y="2940254"/>
            <a:ext cx="4243469" cy="3038899"/>
          </a:xfrm>
          <a:prstGeom prst="rect">
            <a:avLst/>
          </a:prstGeom>
        </p:spPr>
      </p:pic>
      <p:pic>
        <p:nvPicPr>
          <p:cNvPr id="11" name="Picture 10">
            <a:extLst>
              <a:ext uri="{FF2B5EF4-FFF2-40B4-BE49-F238E27FC236}">
                <a16:creationId xmlns:a16="http://schemas.microsoft.com/office/drawing/2014/main" id="{0C7274FF-D921-6E1D-7E80-32B3AE2B6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909" y="2940254"/>
            <a:ext cx="4243469" cy="3038899"/>
          </a:xfrm>
          <a:prstGeom prst="rect">
            <a:avLst/>
          </a:prstGeom>
        </p:spPr>
      </p:pic>
    </p:spTree>
    <p:extLst>
      <p:ext uri="{BB962C8B-B14F-4D97-AF65-F5344CB8AC3E}">
        <p14:creationId xmlns:p14="http://schemas.microsoft.com/office/powerpoint/2010/main" val="113663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BAAE9-E002-CD44-D65D-4F59CA50A65E}"/>
              </a:ext>
            </a:extLst>
          </p:cNvPr>
          <p:cNvSpPr txBox="1"/>
          <p:nvPr/>
        </p:nvSpPr>
        <p:spPr>
          <a:xfrm>
            <a:off x="795130" y="649357"/>
            <a:ext cx="5632174" cy="523220"/>
          </a:xfrm>
          <a:prstGeom prst="rect">
            <a:avLst/>
          </a:prstGeom>
          <a:noFill/>
        </p:spPr>
        <p:txBody>
          <a:bodyPr wrap="square" rtlCol="0">
            <a:spAutoFit/>
          </a:bodyPr>
          <a:lstStyle/>
          <a:p>
            <a:r>
              <a:rPr lang="en-US" sz="2800" dirty="0"/>
              <a:t>Chaining Functions Together  ( |&gt; )</a:t>
            </a:r>
          </a:p>
        </p:txBody>
      </p:sp>
      <p:sp>
        <p:nvSpPr>
          <p:cNvPr id="3" name="TextBox 2">
            <a:extLst>
              <a:ext uri="{FF2B5EF4-FFF2-40B4-BE49-F238E27FC236}">
                <a16:creationId xmlns:a16="http://schemas.microsoft.com/office/drawing/2014/main" id="{B0BE3118-B58E-E2A8-0797-F3852DABA10E}"/>
              </a:ext>
            </a:extLst>
          </p:cNvPr>
          <p:cNvSpPr txBox="1"/>
          <p:nvPr/>
        </p:nvSpPr>
        <p:spPr>
          <a:xfrm>
            <a:off x="795130" y="1311966"/>
            <a:ext cx="10714679" cy="923330"/>
          </a:xfrm>
          <a:prstGeom prst="rect">
            <a:avLst/>
          </a:prstGeom>
          <a:noFill/>
        </p:spPr>
        <p:txBody>
          <a:bodyPr wrap="square" rtlCol="0">
            <a:spAutoFit/>
          </a:bodyPr>
          <a:lstStyle/>
          <a:p>
            <a:r>
              <a:rPr lang="en-US" dirty="0"/>
              <a:t>The `|&gt;` (pronounced as "pipe") syntax in R, also known as the “pipe operator”. It allows the chaining of several functions together in a left to right fashion, where the output of one function becomes the input of the next function. </a:t>
            </a:r>
          </a:p>
        </p:txBody>
      </p:sp>
      <p:sp>
        <p:nvSpPr>
          <p:cNvPr id="4" name="TextBox 3">
            <a:extLst>
              <a:ext uri="{FF2B5EF4-FFF2-40B4-BE49-F238E27FC236}">
                <a16:creationId xmlns:a16="http://schemas.microsoft.com/office/drawing/2014/main" id="{35BA6E34-57FB-76DD-E9E0-FD49EB273CDD}"/>
              </a:ext>
            </a:extLst>
          </p:cNvPr>
          <p:cNvSpPr txBox="1"/>
          <p:nvPr/>
        </p:nvSpPr>
        <p:spPr>
          <a:xfrm>
            <a:off x="795130" y="2374685"/>
            <a:ext cx="5020349" cy="369332"/>
          </a:xfrm>
          <a:prstGeom prst="rect">
            <a:avLst/>
          </a:prstGeom>
          <a:noFill/>
        </p:spPr>
        <p:txBody>
          <a:bodyPr wrap="none" rtlCol="0">
            <a:spAutoFit/>
          </a:bodyPr>
          <a:lstStyle/>
          <a:p>
            <a:r>
              <a:rPr lang="en-US" dirty="0"/>
              <a:t>Previously we wrote several codes by nesting them:</a:t>
            </a:r>
          </a:p>
        </p:txBody>
      </p:sp>
      <p:sp>
        <p:nvSpPr>
          <p:cNvPr id="5" name="TextBox 4">
            <a:extLst>
              <a:ext uri="{FF2B5EF4-FFF2-40B4-BE49-F238E27FC236}">
                <a16:creationId xmlns:a16="http://schemas.microsoft.com/office/drawing/2014/main" id="{78F68086-66AB-0086-DBB5-829DE61D88C6}"/>
              </a:ext>
            </a:extLst>
          </p:cNvPr>
          <p:cNvSpPr txBox="1"/>
          <p:nvPr/>
        </p:nvSpPr>
        <p:spPr>
          <a:xfrm>
            <a:off x="795130" y="4135891"/>
            <a:ext cx="10296939" cy="646331"/>
          </a:xfrm>
          <a:prstGeom prst="rect">
            <a:avLst/>
          </a:prstGeom>
          <a:noFill/>
        </p:spPr>
        <p:txBody>
          <a:bodyPr wrap="square" rtlCol="0">
            <a:spAutoFit/>
          </a:bodyPr>
          <a:lstStyle/>
          <a:p>
            <a:r>
              <a:rPr lang="en-US" dirty="0"/>
              <a:t>We can rewrite the above code separately which improves readability, but it increases the amount of code we have to write.</a:t>
            </a:r>
          </a:p>
        </p:txBody>
      </p:sp>
      <p:pic>
        <p:nvPicPr>
          <p:cNvPr id="7" name="Picture 6">
            <a:extLst>
              <a:ext uri="{FF2B5EF4-FFF2-40B4-BE49-F238E27FC236}">
                <a16:creationId xmlns:a16="http://schemas.microsoft.com/office/drawing/2014/main" id="{29A2484F-0840-BD69-6DCB-1B2D285B9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664" y="2707524"/>
            <a:ext cx="6878010" cy="1095528"/>
          </a:xfrm>
          <a:prstGeom prst="rect">
            <a:avLst/>
          </a:prstGeom>
        </p:spPr>
      </p:pic>
      <p:pic>
        <p:nvPicPr>
          <p:cNvPr id="9" name="Picture 8">
            <a:extLst>
              <a:ext uri="{FF2B5EF4-FFF2-40B4-BE49-F238E27FC236}">
                <a16:creationId xmlns:a16="http://schemas.microsoft.com/office/drawing/2014/main" id="{72A27E6D-B161-99CF-F173-155F36FB4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138" y="4782222"/>
            <a:ext cx="6887536" cy="1933845"/>
          </a:xfrm>
          <a:prstGeom prst="rect">
            <a:avLst/>
          </a:prstGeom>
        </p:spPr>
      </p:pic>
    </p:spTree>
    <p:extLst>
      <p:ext uri="{BB962C8B-B14F-4D97-AF65-F5344CB8AC3E}">
        <p14:creationId xmlns:p14="http://schemas.microsoft.com/office/powerpoint/2010/main" val="94538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979297-799D-7CBD-72E5-0047E60A196E}"/>
              </a:ext>
            </a:extLst>
          </p:cNvPr>
          <p:cNvSpPr txBox="1"/>
          <p:nvPr/>
        </p:nvSpPr>
        <p:spPr>
          <a:xfrm>
            <a:off x="709288" y="647774"/>
            <a:ext cx="10181626" cy="646331"/>
          </a:xfrm>
          <a:prstGeom prst="rect">
            <a:avLst/>
          </a:prstGeom>
          <a:noFill/>
        </p:spPr>
        <p:txBody>
          <a:bodyPr wrap="square" rtlCol="0">
            <a:spAutoFit/>
          </a:bodyPr>
          <a:lstStyle/>
          <a:p>
            <a:r>
              <a:rPr lang="en-US" dirty="0"/>
              <a:t>Using the pipe operator have several advantages over the previous style, such as improving readability and flow, reducing nesting, code flexibility etc.</a:t>
            </a:r>
          </a:p>
        </p:txBody>
      </p:sp>
      <p:pic>
        <p:nvPicPr>
          <p:cNvPr id="4" name="Picture 3">
            <a:extLst>
              <a:ext uri="{FF2B5EF4-FFF2-40B4-BE49-F238E27FC236}">
                <a16:creationId xmlns:a16="http://schemas.microsoft.com/office/drawing/2014/main" id="{161D43D9-2CD5-4368-B9B2-545FF1C7B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448" y="1517002"/>
            <a:ext cx="7983940" cy="1476581"/>
          </a:xfrm>
          <a:prstGeom prst="rect">
            <a:avLst/>
          </a:prstGeom>
        </p:spPr>
      </p:pic>
      <p:sp>
        <p:nvSpPr>
          <p:cNvPr id="5" name="TextBox 4">
            <a:extLst>
              <a:ext uri="{FF2B5EF4-FFF2-40B4-BE49-F238E27FC236}">
                <a16:creationId xmlns:a16="http://schemas.microsoft.com/office/drawing/2014/main" id="{0F075E20-E338-D7BA-CD50-D254FC4029C9}"/>
              </a:ext>
            </a:extLst>
          </p:cNvPr>
          <p:cNvSpPr txBox="1"/>
          <p:nvPr/>
        </p:nvSpPr>
        <p:spPr>
          <a:xfrm>
            <a:off x="709288" y="3679752"/>
            <a:ext cx="4323171" cy="369332"/>
          </a:xfrm>
          <a:prstGeom prst="rect">
            <a:avLst/>
          </a:prstGeom>
          <a:noFill/>
        </p:spPr>
        <p:txBody>
          <a:bodyPr wrap="none" rtlCol="0">
            <a:spAutoFit/>
          </a:bodyPr>
          <a:lstStyle/>
          <a:p>
            <a:r>
              <a:rPr lang="en-US" dirty="0"/>
              <a:t>We can write the above code in a single line.</a:t>
            </a:r>
          </a:p>
        </p:txBody>
      </p:sp>
      <p:pic>
        <p:nvPicPr>
          <p:cNvPr id="7" name="Picture 6">
            <a:extLst>
              <a:ext uri="{FF2B5EF4-FFF2-40B4-BE49-F238E27FC236}">
                <a16:creationId xmlns:a16="http://schemas.microsoft.com/office/drawing/2014/main" id="{E6E3E7D3-7FE7-CED1-358A-B32844EEC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448" y="4227502"/>
            <a:ext cx="7983940" cy="1514686"/>
          </a:xfrm>
          <a:prstGeom prst="rect">
            <a:avLst/>
          </a:prstGeom>
        </p:spPr>
      </p:pic>
      <p:sp>
        <p:nvSpPr>
          <p:cNvPr id="8" name="TextBox 7">
            <a:extLst>
              <a:ext uri="{FF2B5EF4-FFF2-40B4-BE49-F238E27FC236}">
                <a16:creationId xmlns:a16="http://schemas.microsoft.com/office/drawing/2014/main" id="{403AE5E0-A5DC-FD7D-2678-5C6220F4C0B2}"/>
              </a:ext>
            </a:extLst>
          </p:cNvPr>
          <p:cNvSpPr txBox="1"/>
          <p:nvPr/>
        </p:nvSpPr>
        <p:spPr>
          <a:xfrm>
            <a:off x="709288" y="61141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40526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575</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Functions In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And Loops</dc:title>
  <dc:creator>Ayomide</dc:creator>
  <cp:lastModifiedBy>Ayomide</cp:lastModifiedBy>
  <cp:revision>16</cp:revision>
  <dcterms:created xsi:type="dcterms:W3CDTF">2023-07-29T09:05:40Z</dcterms:created>
  <dcterms:modified xsi:type="dcterms:W3CDTF">2023-08-18T04:51:25Z</dcterms:modified>
</cp:coreProperties>
</file>