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D67D-78EB-D851-DA9B-748C05E57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0C3D5-5739-4BE5-CF41-99890C373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D61B2-9B52-E88F-3465-7EC578CA2FEC}"/>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5" name="Footer Placeholder 4">
            <a:extLst>
              <a:ext uri="{FF2B5EF4-FFF2-40B4-BE49-F238E27FC236}">
                <a16:creationId xmlns:a16="http://schemas.microsoft.com/office/drawing/2014/main" id="{89E28583-BF18-C974-6D70-51CADBF83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62116-56E4-3B7F-B9A8-58883B959EBC}"/>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134938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6CDA-CFCD-6FA1-9029-D7DE91B551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D3406F-65EA-0AA4-1CFE-013BD6292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EEFB8-6B28-CDFB-0A6C-10E3251D5437}"/>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5" name="Footer Placeholder 4">
            <a:extLst>
              <a:ext uri="{FF2B5EF4-FFF2-40B4-BE49-F238E27FC236}">
                <a16:creationId xmlns:a16="http://schemas.microsoft.com/office/drawing/2014/main" id="{0664947D-0037-9788-6958-7BA6236CE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FC8EC-CE6F-C542-F0E6-ADD7597D21B3}"/>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13636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58D58-AE2D-79FA-519B-1E44F007F1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5DF3A7-8BB8-F23E-F4AD-71061858D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5CD1C-1FB7-D35A-4A12-EAF8BB849D6F}"/>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5" name="Footer Placeholder 4">
            <a:extLst>
              <a:ext uri="{FF2B5EF4-FFF2-40B4-BE49-F238E27FC236}">
                <a16:creationId xmlns:a16="http://schemas.microsoft.com/office/drawing/2014/main" id="{5CD53E6A-B9E1-0E46-AD12-0BEDB246A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C42D9-5E9B-0B80-5A4B-7C649E98EA0F}"/>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406417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5AB8-F066-5CB7-611E-C93C155A7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06EB1-71DB-4060-582B-DF5986AC98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FF2DC-96AE-E7EA-266D-B40C766FF03E}"/>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5" name="Footer Placeholder 4">
            <a:extLst>
              <a:ext uri="{FF2B5EF4-FFF2-40B4-BE49-F238E27FC236}">
                <a16:creationId xmlns:a16="http://schemas.microsoft.com/office/drawing/2014/main" id="{DB3D6D88-EBBB-BFA2-1F7B-F82017075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56C12-4554-E56D-511B-9E24D74D27EC}"/>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417590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C1EC-522E-BCB4-86A7-1D8DFE621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29DD2-C84E-05AE-18AF-B0675B69D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208EE-D4B6-B982-C45E-6FD7C611708B}"/>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5" name="Footer Placeholder 4">
            <a:extLst>
              <a:ext uri="{FF2B5EF4-FFF2-40B4-BE49-F238E27FC236}">
                <a16:creationId xmlns:a16="http://schemas.microsoft.com/office/drawing/2014/main" id="{EBC1C5B2-4713-73EF-9B7F-E36FDA085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58EB-5E92-E8BF-6407-53743CB78F83}"/>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232662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1E00-F4E6-FF50-D6F8-B3D8614FE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CCB9F2-A49E-7917-901B-542F79C09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67EBE5-1F35-2F5D-AD97-9DA0146C9B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5160D-DFF7-19D6-F94B-0C277CD7A475}"/>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6" name="Footer Placeholder 5">
            <a:extLst>
              <a:ext uri="{FF2B5EF4-FFF2-40B4-BE49-F238E27FC236}">
                <a16:creationId xmlns:a16="http://schemas.microsoft.com/office/drawing/2014/main" id="{2418DDB3-01FC-1F35-FF18-F638B80C5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D1724-E030-757E-E075-9BFB2456425C}"/>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8124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1824-82FD-A322-9035-628C861AA4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695619-1628-C7FD-CF76-BE1856E78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63C08-ECE9-F2C7-B600-2781A912B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1E58DF-63B4-DC23-7191-C784E82E0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85033-CC77-AE77-B61E-0E2B5F56B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BA81C0-FD5B-0252-8B55-8B2DBA2FC574}"/>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8" name="Footer Placeholder 7">
            <a:extLst>
              <a:ext uri="{FF2B5EF4-FFF2-40B4-BE49-F238E27FC236}">
                <a16:creationId xmlns:a16="http://schemas.microsoft.com/office/drawing/2014/main" id="{392DC0BD-D911-C677-984E-19CDD1B95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C4E022-7B6D-ACDD-93D9-96B9429F706A}"/>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101427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70CD-80AE-6913-6243-0AA226B54F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0A9B3-E0ED-44A4-8DCF-0D63BF24BB7B}"/>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4" name="Footer Placeholder 3">
            <a:extLst>
              <a:ext uri="{FF2B5EF4-FFF2-40B4-BE49-F238E27FC236}">
                <a16:creationId xmlns:a16="http://schemas.microsoft.com/office/drawing/2014/main" id="{AE73BAEA-1F52-67B8-8CAD-71FB12A3BD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87396-A3A3-E5DB-48A0-7862FE15235B}"/>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290046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4582A-CFDA-B090-EE25-CC7E21147AD2}"/>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3" name="Footer Placeholder 2">
            <a:extLst>
              <a:ext uri="{FF2B5EF4-FFF2-40B4-BE49-F238E27FC236}">
                <a16:creationId xmlns:a16="http://schemas.microsoft.com/office/drawing/2014/main" id="{480EE303-C492-A1AE-4E4E-57AD84EC20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94EA98-CF37-936B-8D95-C2AE4A419511}"/>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149735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F45D-381E-DBC0-3AD4-EE6B0ED6F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83658-D598-6753-E97E-A93C6F95D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09255-1B4C-98AE-6B51-A91BBAD4C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487BF-3639-AF93-E637-E649B57B8A04}"/>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6" name="Footer Placeholder 5">
            <a:extLst>
              <a:ext uri="{FF2B5EF4-FFF2-40B4-BE49-F238E27FC236}">
                <a16:creationId xmlns:a16="http://schemas.microsoft.com/office/drawing/2014/main" id="{52AA2580-8673-3188-A481-9DA6809DE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8CEAF-0FED-29AD-B800-9CCE1DE54861}"/>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23580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6F37-302F-5F88-436D-4471B8E5E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1D7609-06C5-DC4F-EE4A-83A987011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C28D0-7903-C2A9-52BF-801BAC926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4E871-70B4-C431-D0D1-BC594D2C7A8D}"/>
              </a:ext>
            </a:extLst>
          </p:cNvPr>
          <p:cNvSpPr>
            <a:spLocks noGrp="1"/>
          </p:cNvSpPr>
          <p:nvPr>
            <p:ph type="dt" sz="half" idx="10"/>
          </p:nvPr>
        </p:nvSpPr>
        <p:spPr/>
        <p:txBody>
          <a:bodyPr/>
          <a:lstStyle/>
          <a:p>
            <a:fld id="{DA86B3D1-7438-42D6-A1A0-361A483C4A77}" type="datetimeFigureOut">
              <a:rPr lang="en-US" smtClean="0"/>
              <a:t>6/21/2024</a:t>
            </a:fld>
            <a:endParaRPr lang="en-US"/>
          </a:p>
        </p:txBody>
      </p:sp>
      <p:sp>
        <p:nvSpPr>
          <p:cNvPr id="6" name="Footer Placeholder 5">
            <a:extLst>
              <a:ext uri="{FF2B5EF4-FFF2-40B4-BE49-F238E27FC236}">
                <a16:creationId xmlns:a16="http://schemas.microsoft.com/office/drawing/2014/main" id="{F984FC06-27A9-71A1-E4E0-4CC106F34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55FEB-738A-EAA5-7712-89794F6FE578}"/>
              </a:ext>
            </a:extLst>
          </p:cNvPr>
          <p:cNvSpPr>
            <a:spLocks noGrp="1"/>
          </p:cNvSpPr>
          <p:nvPr>
            <p:ph type="sldNum" sz="quarter" idx="12"/>
          </p:nvPr>
        </p:nvSpPr>
        <p:spPr/>
        <p:txBody>
          <a:bodyPr/>
          <a:lstStyle/>
          <a:p>
            <a:fld id="{A1EC344F-EDB0-4D47-B380-1EDAEB367701}" type="slidenum">
              <a:rPr lang="en-US" smtClean="0"/>
              <a:t>‹#›</a:t>
            </a:fld>
            <a:endParaRPr lang="en-US"/>
          </a:p>
        </p:txBody>
      </p:sp>
    </p:spTree>
    <p:extLst>
      <p:ext uri="{BB962C8B-B14F-4D97-AF65-F5344CB8AC3E}">
        <p14:creationId xmlns:p14="http://schemas.microsoft.com/office/powerpoint/2010/main" val="39124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4D11E-5B10-D90A-1FA8-0ADD6DDD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E561CB-66DE-0098-C514-013D76620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051E3-8839-CCF9-5D64-969E3875F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6B3D1-7438-42D6-A1A0-361A483C4A77}" type="datetimeFigureOut">
              <a:rPr lang="en-US" smtClean="0"/>
              <a:t>6/21/2024</a:t>
            </a:fld>
            <a:endParaRPr lang="en-US"/>
          </a:p>
        </p:txBody>
      </p:sp>
      <p:sp>
        <p:nvSpPr>
          <p:cNvPr id="5" name="Footer Placeholder 4">
            <a:extLst>
              <a:ext uri="{FF2B5EF4-FFF2-40B4-BE49-F238E27FC236}">
                <a16:creationId xmlns:a16="http://schemas.microsoft.com/office/drawing/2014/main" id="{874508F8-AD9C-2C95-11AB-399A79D8A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378068-7DA1-6D50-CE7D-6B50847C0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C344F-EDB0-4D47-B380-1EDAEB367701}" type="slidenum">
              <a:rPr lang="en-US" smtClean="0"/>
              <a:t>‹#›</a:t>
            </a:fld>
            <a:endParaRPr lang="en-US"/>
          </a:p>
        </p:txBody>
      </p:sp>
    </p:spTree>
    <p:extLst>
      <p:ext uri="{BB962C8B-B14F-4D97-AF65-F5344CB8AC3E}">
        <p14:creationId xmlns:p14="http://schemas.microsoft.com/office/powerpoint/2010/main" val="255316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kins1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ages.github.com/" TargetMode="External"/><Relationship Id="rId2" Type="http://schemas.openxmlformats.org/officeDocument/2006/relationships/hyperlink" Target="https://quarto.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it-scm.com/download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osit.co/download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F115-C1EE-8B73-381B-96C54C62A896}"/>
              </a:ext>
            </a:extLst>
          </p:cNvPr>
          <p:cNvSpPr>
            <a:spLocks noGrp="1"/>
          </p:cNvSpPr>
          <p:nvPr>
            <p:ph type="ctrTitle"/>
          </p:nvPr>
        </p:nvSpPr>
        <p:spPr>
          <a:xfrm>
            <a:off x="1524000" y="1439725"/>
            <a:ext cx="9144000" cy="2387600"/>
          </a:xfrm>
        </p:spPr>
        <p:txBody>
          <a:bodyPr>
            <a:normAutofit fontScale="90000"/>
          </a:bodyPr>
          <a:lstStyle/>
          <a:p>
            <a:pPr algn="l"/>
            <a:r>
              <a:rPr lang="en-US" dirty="0">
                <a:solidFill>
                  <a:schemeClr val="tx1">
                    <a:lumMod val="65000"/>
                    <a:lumOff val="35000"/>
                  </a:schemeClr>
                </a:solidFill>
              </a:rPr>
              <a:t>Start Creating and Sharing Your Data Stories with Quarto and GitHub Pages.</a:t>
            </a:r>
            <a:endParaRPr lang="en-US" dirty="0"/>
          </a:p>
        </p:txBody>
      </p:sp>
      <p:sp>
        <p:nvSpPr>
          <p:cNvPr id="3" name="Subtitle 2">
            <a:extLst>
              <a:ext uri="{FF2B5EF4-FFF2-40B4-BE49-F238E27FC236}">
                <a16:creationId xmlns:a16="http://schemas.microsoft.com/office/drawing/2014/main" id="{1E818E5E-0B6C-DB04-C9E9-71076FB9E774}"/>
              </a:ext>
            </a:extLst>
          </p:cNvPr>
          <p:cNvSpPr>
            <a:spLocks noGrp="1"/>
          </p:cNvSpPr>
          <p:nvPr>
            <p:ph type="subTitle" idx="1"/>
          </p:nvPr>
        </p:nvSpPr>
        <p:spPr>
          <a:xfrm>
            <a:off x="1524000" y="3827325"/>
            <a:ext cx="9144000" cy="757927"/>
          </a:xfrm>
        </p:spPr>
        <p:txBody>
          <a:bodyPr/>
          <a:lstStyle/>
          <a:p>
            <a:pPr algn="l"/>
            <a:r>
              <a:rPr lang="en-US" dirty="0">
                <a:solidFill>
                  <a:schemeClr val="tx1">
                    <a:lumMod val="65000"/>
                    <a:lumOff val="35000"/>
                  </a:schemeClr>
                </a:solidFill>
              </a:rPr>
              <a:t>A Step-by-Step Guide.</a:t>
            </a:r>
            <a:endParaRPr lang="en-US" dirty="0"/>
          </a:p>
        </p:txBody>
      </p:sp>
    </p:spTree>
    <p:extLst>
      <p:ext uri="{BB962C8B-B14F-4D97-AF65-F5344CB8AC3E}">
        <p14:creationId xmlns:p14="http://schemas.microsoft.com/office/powerpoint/2010/main" val="391235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5FFEE-62A6-AD60-FD4A-4E74A2203EC5}"/>
              </a:ext>
            </a:extLst>
          </p:cNvPr>
          <p:cNvSpPr txBox="1"/>
          <p:nvPr/>
        </p:nvSpPr>
        <p:spPr>
          <a:xfrm>
            <a:off x="622853" y="755375"/>
            <a:ext cx="5879495" cy="461665"/>
          </a:xfrm>
          <a:prstGeom prst="rect">
            <a:avLst/>
          </a:prstGeom>
          <a:noFill/>
        </p:spPr>
        <p:txBody>
          <a:bodyPr wrap="none" rtlCol="0">
            <a:spAutoFit/>
          </a:bodyPr>
          <a:lstStyle/>
          <a:p>
            <a:r>
              <a:rPr lang="en-US" sz="2400" b="1" dirty="0">
                <a:solidFill>
                  <a:schemeClr val="tx1">
                    <a:lumMod val="65000"/>
                    <a:lumOff val="35000"/>
                  </a:schemeClr>
                </a:solidFill>
              </a:rPr>
              <a:t>Configure GitHub to Detect Report Web Files</a:t>
            </a:r>
          </a:p>
        </p:txBody>
      </p:sp>
      <p:sp>
        <p:nvSpPr>
          <p:cNvPr id="3" name="TextBox 2">
            <a:extLst>
              <a:ext uri="{FF2B5EF4-FFF2-40B4-BE49-F238E27FC236}">
                <a16:creationId xmlns:a16="http://schemas.microsoft.com/office/drawing/2014/main" id="{C097EAAF-31B0-BD18-7399-2C292887F260}"/>
              </a:ext>
            </a:extLst>
          </p:cNvPr>
          <p:cNvSpPr txBox="1"/>
          <p:nvPr/>
        </p:nvSpPr>
        <p:spPr>
          <a:xfrm>
            <a:off x="622853" y="1484103"/>
            <a:ext cx="10111408" cy="646331"/>
          </a:xfrm>
          <a:prstGeom prst="rect">
            <a:avLst/>
          </a:prstGeom>
          <a:noFill/>
        </p:spPr>
        <p:txBody>
          <a:bodyPr wrap="square" rtlCol="0">
            <a:spAutoFit/>
          </a:bodyPr>
          <a:lstStyle/>
          <a:p>
            <a:r>
              <a:rPr lang="en-US" dirty="0">
                <a:solidFill>
                  <a:schemeClr val="tx1">
                    <a:lumMod val="85000"/>
                    <a:lumOff val="15000"/>
                  </a:schemeClr>
                </a:solidFill>
              </a:rPr>
              <a:t>To change the Default configuration to fit the repository structure to ensure that GitHub Pages sources your Quarto report files correctly:</a:t>
            </a:r>
          </a:p>
        </p:txBody>
      </p:sp>
      <p:sp>
        <p:nvSpPr>
          <p:cNvPr id="5" name="TextBox 4">
            <a:extLst>
              <a:ext uri="{FF2B5EF4-FFF2-40B4-BE49-F238E27FC236}">
                <a16:creationId xmlns:a16="http://schemas.microsoft.com/office/drawing/2014/main" id="{1582CF44-57DF-F17A-D86A-9FBAE552B031}"/>
              </a:ext>
            </a:extLst>
          </p:cNvPr>
          <p:cNvSpPr txBox="1"/>
          <p:nvPr/>
        </p:nvSpPr>
        <p:spPr>
          <a:xfrm>
            <a:off x="622853" y="2397497"/>
            <a:ext cx="9819860" cy="1477328"/>
          </a:xfrm>
          <a:prstGeom prst="rect">
            <a:avLst/>
          </a:prstGeom>
          <a:noFill/>
        </p:spPr>
        <p:txBody>
          <a:bodyPr wrap="square" rtlCol="0">
            <a:spAutoFit/>
          </a:bodyPr>
          <a:lstStyle/>
          <a:p>
            <a:r>
              <a:rPr lang="en-US" dirty="0">
                <a:solidFill>
                  <a:schemeClr val="tx1">
                    <a:lumMod val="85000"/>
                    <a:lumOff val="15000"/>
                  </a:schemeClr>
                </a:solidFill>
              </a:rPr>
              <a:t>Step 1: Set the Source: In your repository settings, under the “GitHub Pages” section, set the source to either the main branch or the docs folder, depending on where your Quarto output is stored.</a:t>
            </a:r>
          </a:p>
          <a:p>
            <a:r>
              <a:rPr lang="en-US" dirty="0">
                <a:solidFill>
                  <a:schemeClr val="tx1">
                    <a:lumMod val="85000"/>
                    <a:lumOff val="15000"/>
                  </a:schemeClr>
                </a:solidFill>
              </a:rPr>
              <a:t>Step 2: Configure No Jekyll: Add a .nojekyll file to the root of your publishing source to bypass Jekyll processing on GitHub Pages. This is important because Jekyll might ignore files that start with an underscore (_), which are common in Quarto outputs.</a:t>
            </a:r>
          </a:p>
        </p:txBody>
      </p:sp>
    </p:spTree>
    <p:extLst>
      <p:ext uri="{BB962C8B-B14F-4D97-AF65-F5344CB8AC3E}">
        <p14:creationId xmlns:p14="http://schemas.microsoft.com/office/powerpoint/2010/main" val="105688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B1F07A-703D-7940-4C93-0032FCB86ADE}"/>
              </a:ext>
            </a:extLst>
          </p:cNvPr>
          <p:cNvSpPr txBox="1"/>
          <p:nvPr/>
        </p:nvSpPr>
        <p:spPr>
          <a:xfrm>
            <a:off x="848139" y="1775791"/>
            <a:ext cx="1576072" cy="461665"/>
          </a:xfrm>
          <a:prstGeom prst="rect">
            <a:avLst/>
          </a:prstGeom>
          <a:noFill/>
        </p:spPr>
        <p:txBody>
          <a:bodyPr wrap="none" rtlCol="0">
            <a:spAutoFit/>
          </a:bodyPr>
          <a:lstStyle/>
          <a:p>
            <a:r>
              <a:rPr lang="en-US" sz="2400" b="1" dirty="0">
                <a:solidFill>
                  <a:schemeClr val="tx1">
                    <a:lumMod val="65000"/>
                    <a:lumOff val="35000"/>
                  </a:schemeClr>
                </a:solidFill>
              </a:rPr>
              <a:t>Conclusion</a:t>
            </a:r>
          </a:p>
        </p:txBody>
      </p:sp>
      <p:sp>
        <p:nvSpPr>
          <p:cNvPr id="3" name="TextBox 2">
            <a:extLst>
              <a:ext uri="{FF2B5EF4-FFF2-40B4-BE49-F238E27FC236}">
                <a16:creationId xmlns:a16="http://schemas.microsoft.com/office/drawing/2014/main" id="{72159281-1E8E-BBAB-CDD7-F2A6712E1557}"/>
              </a:ext>
            </a:extLst>
          </p:cNvPr>
          <p:cNvSpPr txBox="1"/>
          <p:nvPr/>
        </p:nvSpPr>
        <p:spPr>
          <a:xfrm>
            <a:off x="848139" y="2505670"/>
            <a:ext cx="9581322" cy="923330"/>
          </a:xfrm>
          <a:prstGeom prst="rect">
            <a:avLst/>
          </a:prstGeom>
          <a:noFill/>
        </p:spPr>
        <p:txBody>
          <a:bodyPr wrap="square" rtlCol="0">
            <a:spAutoFit/>
          </a:bodyPr>
          <a:lstStyle/>
          <a:p>
            <a:r>
              <a:rPr lang="en-US" dirty="0">
                <a:solidFill>
                  <a:schemeClr val="tx1">
                    <a:lumMod val="85000"/>
                    <a:lumOff val="15000"/>
                  </a:schemeClr>
                </a:solidFill>
              </a:rPr>
              <a:t>it’s clear that integrating Quarto with GitHub Pages empower us to share our data analysis projects with unprecedented ease and flexibility. This integration provides a seamless pathway from data exploration to publication, making our research accessible to a global audience.</a:t>
            </a:r>
          </a:p>
        </p:txBody>
      </p:sp>
    </p:spTree>
    <p:extLst>
      <p:ext uri="{BB962C8B-B14F-4D97-AF65-F5344CB8AC3E}">
        <p14:creationId xmlns:p14="http://schemas.microsoft.com/office/powerpoint/2010/main" val="363963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22588-10BE-4724-6F5D-E2C93E48C8A2}"/>
              </a:ext>
            </a:extLst>
          </p:cNvPr>
          <p:cNvSpPr txBox="1"/>
          <p:nvPr/>
        </p:nvSpPr>
        <p:spPr>
          <a:xfrm>
            <a:off x="371061" y="1913852"/>
            <a:ext cx="1552028" cy="461665"/>
          </a:xfrm>
          <a:prstGeom prst="rect">
            <a:avLst/>
          </a:prstGeom>
          <a:noFill/>
        </p:spPr>
        <p:txBody>
          <a:bodyPr wrap="none" rtlCol="0">
            <a:spAutoFit/>
          </a:bodyPr>
          <a:lstStyle/>
          <a:p>
            <a:r>
              <a:rPr lang="en-US" sz="2400" b="1" u="sng" dirty="0">
                <a:solidFill>
                  <a:schemeClr val="tx1">
                    <a:lumMod val="65000"/>
                    <a:lumOff val="35000"/>
                  </a:schemeClr>
                </a:solidFill>
              </a:rPr>
              <a:t>About</a:t>
            </a:r>
            <a:r>
              <a:rPr lang="en-US" sz="2400" b="1" u="sng" dirty="0"/>
              <a:t> </a:t>
            </a:r>
            <a:r>
              <a:rPr lang="en-US" sz="2400" b="1" u="sng" dirty="0">
                <a:solidFill>
                  <a:schemeClr val="tx1">
                    <a:lumMod val="65000"/>
                    <a:lumOff val="35000"/>
                  </a:schemeClr>
                </a:solidFill>
              </a:rPr>
              <a:t>Me</a:t>
            </a:r>
            <a:r>
              <a:rPr lang="en-US" sz="2400" b="1" dirty="0">
                <a:solidFill>
                  <a:schemeClr val="tx1">
                    <a:lumMod val="65000"/>
                    <a:lumOff val="35000"/>
                  </a:schemeClr>
                </a:solidFill>
              </a:rPr>
              <a:t>:</a:t>
            </a:r>
          </a:p>
        </p:txBody>
      </p:sp>
      <p:sp>
        <p:nvSpPr>
          <p:cNvPr id="3" name="TextBox 2">
            <a:extLst>
              <a:ext uri="{FF2B5EF4-FFF2-40B4-BE49-F238E27FC236}">
                <a16:creationId xmlns:a16="http://schemas.microsoft.com/office/drawing/2014/main" id="{55E37EFE-18BC-3D87-5D02-D81858BB8DBC}"/>
              </a:ext>
            </a:extLst>
          </p:cNvPr>
          <p:cNvSpPr txBox="1"/>
          <p:nvPr/>
        </p:nvSpPr>
        <p:spPr>
          <a:xfrm>
            <a:off x="371061" y="2690336"/>
            <a:ext cx="10959548" cy="1200329"/>
          </a:xfrm>
          <a:prstGeom prst="rect">
            <a:avLst/>
          </a:prstGeom>
          <a:noFill/>
        </p:spPr>
        <p:txBody>
          <a:bodyPr wrap="square" rtlCol="0">
            <a:spAutoFit/>
          </a:bodyPr>
          <a:lstStyle/>
          <a:p>
            <a:r>
              <a:rPr lang="en-US" dirty="0">
                <a:solidFill>
                  <a:schemeClr val="tx1">
                    <a:lumMod val="75000"/>
                    <a:lumOff val="25000"/>
                  </a:schemeClr>
                </a:solidFill>
              </a:rPr>
              <a:t>Hello! I'm Ayomide, a business intelligence analyst based in Lagos, Nigeria. Specializing in data analysis and visualization, I use of tools like R and Python to gather insights and drive business growth. My expertise lies in crafting interactive and dynamic reports and web applications using frameworks like Quarto, Shiny, and Plotly Dash. You can follow me on GitHub</a:t>
            </a:r>
            <a:r>
              <a:rPr lang="en-US" dirty="0">
                <a:solidFill>
                  <a:schemeClr val="tx1">
                    <a:lumMod val="65000"/>
                    <a:lumOff val="35000"/>
                  </a:schemeClr>
                </a:solidFill>
              </a:rPr>
              <a:t>: </a:t>
            </a:r>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https://github.com/akins11</a:t>
            </a:r>
            <a:endParaRPr lang="en-US" u="sng" dirty="0">
              <a:solidFill>
                <a:schemeClr val="accent1">
                  <a:lumMod val="50000"/>
                </a:schemeClr>
              </a:solidFill>
            </a:endParaRPr>
          </a:p>
        </p:txBody>
      </p:sp>
    </p:spTree>
    <p:extLst>
      <p:ext uri="{BB962C8B-B14F-4D97-AF65-F5344CB8AC3E}">
        <p14:creationId xmlns:p14="http://schemas.microsoft.com/office/powerpoint/2010/main" val="368136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F2F4C4-FEAA-F773-A24E-DF3C9AC5D0D0}"/>
              </a:ext>
            </a:extLst>
          </p:cNvPr>
          <p:cNvSpPr txBox="1"/>
          <p:nvPr/>
        </p:nvSpPr>
        <p:spPr>
          <a:xfrm flipH="1">
            <a:off x="782695" y="1150737"/>
            <a:ext cx="2000261" cy="461665"/>
          </a:xfrm>
          <a:prstGeom prst="rect">
            <a:avLst/>
          </a:prstGeom>
          <a:noFill/>
        </p:spPr>
        <p:txBody>
          <a:bodyPr wrap="square" rtlCol="0">
            <a:spAutoFit/>
          </a:bodyPr>
          <a:lstStyle/>
          <a:p>
            <a:r>
              <a:rPr lang="en-US" sz="2400" b="1" dirty="0">
                <a:solidFill>
                  <a:schemeClr val="tx1">
                    <a:lumMod val="65000"/>
                    <a:lumOff val="35000"/>
                  </a:schemeClr>
                </a:solidFill>
              </a:rPr>
              <a:t>Introduction</a:t>
            </a:r>
          </a:p>
        </p:txBody>
      </p:sp>
      <p:sp>
        <p:nvSpPr>
          <p:cNvPr id="3" name="TextBox 2">
            <a:extLst>
              <a:ext uri="{FF2B5EF4-FFF2-40B4-BE49-F238E27FC236}">
                <a16:creationId xmlns:a16="http://schemas.microsoft.com/office/drawing/2014/main" id="{343E9BA8-479B-5F7B-843D-4AE6379CAAA4}"/>
              </a:ext>
            </a:extLst>
          </p:cNvPr>
          <p:cNvSpPr txBox="1"/>
          <p:nvPr/>
        </p:nvSpPr>
        <p:spPr>
          <a:xfrm>
            <a:off x="782696" y="1894161"/>
            <a:ext cx="10531298" cy="923330"/>
          </a:xfrm>
          <a:prstGeom prst="rect">
            <a:avLst/>
          </a:prstGeom>
          <a:noFill/>
        </p:spPr>
        <p:txBody>
          <a:bodyPr wrap="square" rtlCol="0">
            <a:spAutoFit/>
          </a:bodyPr>
          <a:lstStyle/>
          <a:p>
            <a:r>
              <a:rPr lang="en-US" dirty="0">
                <a:solidFill>
                  <a:schemeClr val="tx1">
                    <a:lumMod val="85000"/>
                    <a:lumOff val="15000"/>
                  </a:schemeClr>
                </a:solidFill>
              </a:rPr>
              <a:t>What is Quarto?</a:t>
            </a:r>
          </a:p>
          <a:p>
            <a:r>
              <a:rPr lang="en-US" dirty="0">
                <a:solidFill>
                  <a:schemeClr val="tx1">
                    <a:lumMod val="85000"/>
                    <a:lumOff val="15000"/>
                  </a:schemeClr>
                </a:solidFill>
              </a:rPr>
              <a:t>Quarto is an open-source tool built on Pandoc, which allows data analyst and scientist to create dynamic and reproducible reports, presentations, and publications that can include code, data, and narrative text.</a:t>
            </a:r>
          </a:p>
        </p:txBody>
      </p:sp>
      <p:sp>
        <p:nvSpPr>
          <p:cNvPr id="4" name="TextBox 3">
            <a:extLst>
              <a:ext uri="{FF2B5EF4-FFF2-40B4-BE49-F238E27FC236}">
                <a16:creationId xmlns:a16="http://schemas.microsoft.com/office/drawing/2014/main" id="{2447751A-A1E1-FEAC-407B-D7B9970950AE}"/>
              </a:ext>
            </a:extLst>
          </p:cNvPr>
          <p:cNvSpPr txBox="1"/>
          <p:nvPr/>
        </p:nvSpPr>
        <p:spPr>
          <a:xfrm>
            <a:off x="782696" y="3160805"/>
            <a:ext cx="10531298" cy="1477328"/>
          </a:xfrm>
          <a:prstGeom prst="rect">
            <a:avLst/>
          </a:prstGeom>
          <a:noFill/>
        </p:spPr>
        <p:txBody>
          <a:bodyPr wrap="square" rtlCol="0">
            <a:spAutoFit/>
          </a:bodyPr>
          <a:lstStyle/>
          <a:p>
            <a:r>
              <a:rPr lang="en-US" dirty="0">
                <a:solidFill>
                  <a:schemeClr val="tx1">
                    <a:lumMod val="85000"/>
                    <a:lumOff val="15000"/>
                  </a:schemeClr>
                </a:solidFill>
              </a:rPr>
              <a:t>Why Share reports on GitHub Pages?</a:t>
            </a:r>
          </a:p>
          <a:p>
            <a:r>
              <a:rPr lang="en-US" dirty="0">
                <a:solidFill>
                  <a:schemeClr val="tx1">
                    <a:lumMod val="85000"/>
                    <a:lumOff val="15000"/>
                  </a:schemeClr>
                </a:solidFill>
              </a:rPr>
              <a:t>GitHub Pages offers a convenient and accessible way to share your Quarto reports with others. By publishing your reports on GitHub Pages, you can share your findings with a wider audience, facilitate collaboration, and showcase your work to the public. Plus, GitHub Pages provides a stable and secure platform for hosting your reports, making it easy to share and access them from anywhere.</a:t>
            </a:r>
          </a:p>
        </p:txBody>
      </p:sp>
      <p:sp>
        <p:nvSpPr>
          <p:cNvPr id="5" name="TextBox 4">
            <a:extLst>
              <a:ext uri="{FF2B5EF4-FFF2-40B4-BE49-F238E27FC236}">
                <a16:creationId xmlns:a16="http://schemas.microsoft.com/office/drawing/2014/main" id="{C46E5FFF-ADF9-05E4-7C70-C81CD7249BF5}"/>
              </a:ext>
            </a:extLst>
          </p:cNvPr>
          <p:cNvSpPr txBox="1"/>
          <p:nvPr/>
        </p:nvSpPr>
        <p:spPr>
          <a:xfrm>
            <a:off x="7519916" y="5459104"/>
            <a:ext cx="3794078" cy="584775"/>
          </a:xfrm>
          <a:prstGeom prst="rect">
            <a:avLst/>
          </a:prstGeom>
          <a:noFill/>
        </p:spPr>
        <p:txBody>
          <a:bodyPr wrap="square" rtlCol="0">
            <a:spAutoFit/>
          </a:bodyPr>
          <a:lstStyle/>
          <a:p>
            <a:r>
              <a:rPr lang="en-US" sz="1600" dirty="0">
                <a:solidFill>
                  <a:schemeClr val="tx1">
                    <a:lumMod val="85000"/>
                    <a:lumOff val="15000"/>
                  </a:schemeClr>
                </a:solidFill>
              </a:rPr>
              <a:t>Quarto:</a:t>
            </a:r>
            <a:r>
              <a:rPr lang="en-US" sz="1600" dirty="0"/>
              <a:t> </a:t>
            </a:r>
            <a:r>
              <a:rPr lang="en-US" sz="1600" dirty="0">
                <a:hlinkClick r:id="rId2"/>
              </a:rPr>
              <a:t>https://quarto.org/</a:t>
            </a:r>
            <a:endParaRPr lang="en-US" sz="1600" dirty="0"/>
          </a:p>
          <a:p>
            <a:r>
              <a:rPr lang="en-US" sz="1600" dirty="0">
                <a:solidFill>
                  <a:schemeClr val="tx1">
                    <a:lumMod val="85000"/>
                    <a:lumOff val="15000"/>
                  </a:schemeClr>
                </a:solidFill>
              </a:rPr>
              <a:t>GitHub Pages:</a:t>
            </a:r>
            <a:r>
              <a:rPr lang="en-US" sz="1600" dirty="0"/>
              <a:t>  </a:t>
            </a:r>
            <a:r>
              <a:rPr lang="en-US" sz="1600" dirty="0">
                <a:hlinkClick r:id="rId3"/>
              </a:rPr>
              <a:t>https://pages.github.com/</a:t>
            </a:r>
            <a:endParaRPr lang="en-US" sz="1600" dirty="0"/>
          </a:p>
        </p:txBody>
      </p:sp>
    </p:spTree>
    <p:extLst>
      <p:ext uri="{BB962C8B-B14F-4D97-AF65-F5344CB8AC3E}">
        <p14:creationId xmlns:p14="http://schemas.microsoft.com/office/powerpoint/2010/main" val="3106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EADC0-9068-0F14-7AFD-478C24C9337A}"/>
              </a:ext>
            </a:extLst>
          </p:cNvPr>
          <p:cNvSpPr txBox="1"/>
          <p:nvPr/>
        </p:nvSpPr>
        <p:spPr>
          <a:xfrm>
            <a:off x="859808" y="818866"/>
            <a:ext cx="3367635" cy="523220"/>
          </a:xfrm>
          <a:prstGeom prst="rect">
            <a:avLst/>
          </a:prstGeom>
          <a:noFill/>
        </p:spPr>
        <p:txBody>
          <a:bodyPr wrap="square" rtlCol="0">
            <a:spAutoFit/>
          </a:bodyPr>
          <a:lstStyle/>
          <a:p>
            <a:r>
              <a:rPr lang="en-US" sz="2800" b="1" i="0" dirty="0">
                <a:solidFill>
                  <a:schemeClr val="tx1">
                    <a:lumMod val="65000"/>
                    <a:lumOff val="35000"/>
                  </a:schemeClr>
                </a:solidFill>
                <a:effectLst/>
                <a:latin typeface="var(--body-font-family)"/>
              </a:rPr>
              <a:t>Topics of discussion</a:t>
            </a:r>
            <a:endParaRPr lang="en-US" sz="2800" b="0" i="0" dirty="0">
              <a:solidFill>
                <a:schemeClr val="tx1">
                  <a:lumMod val="65000"/>
                  <a:lumOff val="35000"/>
                </a:schemeClr>
              </a:solidFill>
              <a:effectLst/>
              <a:latin typeface="Optimistic"/>
            </a:endParaRPr>
          </a:p>
        </p:txBody>
      </p:sp>
      <p:sp>
        <p:nvSpPr>
          <p:cNvPr id="3" name="TextBox 2">
            <a:extLst>
              <a:ext uri="{FF2B5EF4-FFF2-40B4-BE49-F238E27FC236}">
                <a16:creationId xmlns:a16="http://schemas.microsoft.com/office/drawing/2014/main" id="{0ACB953D-0740-BB8B-397A-C5BD22091A21}"/>
              </a:ext>
            </a:extLst>
          </p:cNvPr>
          <p:cNvSpPr txBox="1"/>
          <p:nvPr/>
        </p:nvSpPr>
        <p:spPr>
          <a:xfrm>
            <a:off x="859808" y="1692322"/>
            <a:ext cx="853598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85000"/>
                    <a:lumOff val="15000"/>
                  </a:schemeClr>
                </a:solidFill>
              </a:rPr>
              <a:t>Installing Git</a:t>
            </a:r>
          </a:p>
          <a:p>
            <a:pPr marL="285750" indent="-285750">
              <a:buFont typeface="Arial" panose="020B0604020202020204" pitchFamily="34" charset="0"/>
              <a:buChar char="•"/>
            </a:pPr>
            <a:r>
              <a:rPr lang="en-US" sz="2400" dirty="0">
                <a:solidFill>
                  <a:schemeClr val="tx1">
                    <a:lumMod val="85000"/>
                    <a:lumOff val="15000"/>
                  </a:schemeClr>
                </a:solidFill>
              </a:rPr>
              <a:t>Creating a GitHub account</a:t>
            </a:r>
          </a:p>
          <a:p>
            <a:pPr marL="285750" indent="-285750">
              <a:buFont typeface="Arial" panose="020B0604020202020204" pitchFamily="34" charset="0"/>
              <a:buChar char="•"/>
            </a:pPr>
            <a:r>
              <a:rPr lang="en-US" sz="2400" dirty="0">
                <a:solidFill>
                  <a:schemeClr val="tx1">
                    <a:lumMod val="85000"/>
                    <a:lumOff val="15000"/>
                  </a:schemeClr>
                </a:solidFill>
              </a:rPr>
              <a:t>Creating a project Repository</a:t>
            </a:r>
          </a:p>
          <a:p>
            <a:pPr marL="285750" indent="-285750">
              <a:buFont typeface="Arial" panose="020B0604020202020204" pitchFamily="34" charset="0"/>
              <a:buChar char="•"/>
            </a:pPr>
            <a:r>
              <a:rPr lang="en-US" sz="2400" dirty="0">
                <a:solidFill>
                  <a:schemeClr val="tx1">
                    <a:lumMod val="85000"/>
                    <a:lumOff val="15000"/>
                  </a:schemeClr>
                </a:solidFill>
              </a:rPr>
              <a:t>Creating reports with Quarto</a:t>
            </a:r>
          </a:p>
          <a:p>
            <a:pPr marL="285750" indent="-285750">
              <a:buFont typeface="Arial" panose="020B0604020202020204" pitchFamily="34" charset="0"/>
              <a:buChar char="•"/>
            </a:pPr>
            <a:r>
              <a:rPr lang="en-US" sz="2400" dirty="0">
                <a:solidFill>
                  <a:schemeClr val="tx1">
                    <a:lumMod val="85000"/>
                    <a:lumOff val="15000"/>
                  </a:schemeClr>
                </a:solidFill>
              </a:rPr>
              <a:t>Commit and push to GitHub</a:t>
            </a:r>
          </a:p>
          <a:p>
            <a:pPr marL="285750" indent="-285750">
              <a:buFont typeface="Arial" panose="020B0604020202020204" pitchFamily="34" charset="0"/>
              <a:buChar char="•"/>
            </a:pPr>
            <a:r>
              <a:rPr lang="en-US" sz="2400" dirty="0">
                <a:solidFill>
                  <a:schemeClr val="tx1">
                    <a:lumMod val="85000"/>
                    <a:lumOff val="15000"/>
                  </a:schemeClr>
                </a:solidFill>
              </a:rPr>
              <a:t>Configure GitHub to detect Quarto web files</a:t>
            </a:r>
          </a:p>
          <a:p>
            <a:pPr marL="285750" indent="-285750">
              <a:buFont typeface="Arial" panose="020B0604020202020204" pitchFamily="34" charset="0"/>
              <a:buChar char="•"/>
            </a:pPr>
            <a:r>
              <a:rPr lang="en-US" sz="2400" dirty="0">
                <a:solidFill>
                  <a:schemeClr val="tx1">
                    <a:lumMod val="85000"/>
                    <a:lumOff val="15000"/>
                  </a:schemeClr>
                </a:solidFill>
              </a:rPr>
              <a:t>Conclusion</a:t>
            </a:r>
          </a:p>
        </p:txBody>
      </p:sp>
    </p:spTree>
    <p:extLst>
      <p:ext uri="{BB962C8B-B14F-4D97-AF65-F5344CB8AC3E}">
        <p14:creationId xmlns:p14="http://schemas.microsoft.com/office/powerpoint/2010/main" val="28461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93C6A-F325-6716-22FA-D1BB7A12AD95}"/>
              </a:ext>
            </a:extLst>
          </p:cNvPr>
          <p:cNvSpPr txBox="1"/>
          <p:nvPr/>
        </p:nvSpPr>
        <p:spPr>
          <a:xfrm>
            <a:off x="556592" y="866936"/>
            <a:ext cx="1792414" cy="461665"/>
          </a:xfrm>
          <a:prstGeom prst="rect">
            <a:avLst/>
          </a:prstGeom>
          <a:noFill/>
        </p:spPr>
        <p:txBody>
          <a:bodyPr wrap="none" rtlCol="0">
            <a:spAutoFit/>
          </a:bodyPr>
          <a:lstStyle/>
          <a:p>
            <a:r>
              <a:rPr lang="en-US" sz="2400" b="1" dirty="0">
                <a:solidFill>
                  <a:schemeClr val="tx1">
                    <a:lumMod val="65000"/>
                    <a:lumOff val="35000"/>
                  </a:schemeClr>
                </a:solidFill>
              </a:rPr>
              <a:t>Installing</a:t>
            </a:r>
            <a:r>
              <a:rPr lang="en-US" sz="2400" b="1" dirty="0"/>
              <a:t> </a:t>
            </a:r>
            <a:r>
              <a:rPr lang="en-US" sz="2400" b="1" dirty="0">
                <a:solidFill>
                  <a:schemeClr val="tx1">
                    <a:lumMod val="65000"/>
                    <a:lumOff val="35000"/>
                  </a:schemeClr>
                </a:solidFill>
              </a:rPr>
              <a:t>Git</a:t>
            </a:r>
          </a:p>
        </p:txBody>
      </p:sp>
      <p:sp>
        <p:nvSpPr>
          <p:cNvPr id="3" name="TextBox 2">
            <a:extLst>
              <a:ext uri="{FF2B5EF4-FFF2-40B4-BE49-F238E27FC236}">
                <a16:creationId xmlns:a16="http://schemas.microsoft.com/office/drawing/2014/main" id="{C4794DB6-F504-299E-422F-4D979D293A50}"/>
              </a:ext>
            </a:extLst>
          </p:cNvPr>
          <p:cNvSpPr txBox="1"/>
          <p:nvPr/>
        </p:nvSpPr>
        <p:spPr>
          <a:xfrm>
            <a:off x="556592" y="1570887"/>
            <a:ext cx="10827024" cy="923330"/>
          </a:xfrm>
          <a:prstGeom prst="rect">
            <a:avLst/>
          </a:prstGeom>
          <a:noFill/>
        </p:spPr>
        <p:txBody>
          <a:bodyPr wrap="square" rtlCol="0">
            <a:spAutoFit/>
          </a:bodyPr>
          <a:lstStyle/>
          <a:p>
            <a:r>
              <a:rPr lang="en-US" dirty="0">
                <a:solidFill>
                  <a:schemeClr val="tx1">
                    <a:lumMod val="85000"/>
                    <a:lumOff val="15000"/>
                  </a:schemeClr>
                </a:solidFill>
              </a:rPr>
              <a:t>What is Git?</a:t>
            </a:r>
          </a:p>
          <a:p>
            <a:r>
              <a:rPr lang="en-US" dirty="0">
                <a:solidFill>
                  <a:schemeClr val="tx1">
                    <a:lumMod val="85000"/>
                    <a:lumOff val="15000"/>
                  </a:schemeClr>
                </a:solidFill>
              </a:rPr>
              <a:t>Git is a distributed version control system that allows you to track changes in source code during software development. It’s designed to handle both small and large projects with efficiency.</a:t>
            </a:r>
          </a:p>
        </p:txBody>
      </p:sp>
      <p:sp>
        <p:nvSpPr>
          <p:cNvPr id="4" name="TextBox 3">
            <a:extLst>
              <a:ext uri="{FF2B5EF4-FFF2-40B4-BE49-F238E27FC236}">
                <a16:creationId xmlns:a16="http://schemas.microsoft.com/office/drawing/2014/main" id="{2EE26F72-068F-543B-0834-04F8B04F5473}"/>
              </a:ext>
            </a:extLst>
          </p:cNvPr>
          <p:cNvSpPr txBox="1"/>
          <p:nvPr/>
        </p:nvSpPr>
        <p:spPr>
          <a:xfrm>
            <a:off x="556592" y="2967335"/>
            <a:ext cx="10628244" cy="923330"/>
          </a:xfrm>
          <a:prstGeom prst="rect">
            <a:avLst/>
          </a:prstGeom>
          <a:noFill/>
        </p:spPr>
        <p:txBody>
          <a:bodyPr wrap="square" rtlCol="0">
            <a:spAutoFit/>
          </a:bodyPr>
          <a:lstStyle/>
          <a:p>
            <a:r>
              <a:rPr lang="en-US" dirty="0">
                <a:solidFill>
                  <a:schemeClr val="tx1">
                    <a:lumMod val="85000"/>
                    <a:lumOff val="15000"/>
                  </a:schemeClr>
                </a:solidFill>
              </a:rPr>
              <a:t>How to install Git:</a:t>
            </a:r>
          </a:p>
          <a:p>
            <a:r>
              <a:rPr lang="en-US" dirty="0">
                <a:solidFill>
                  <a:schemeClr val="tx1">
                    <a:lumMod val="85000"/>
                    <a:lumOff val="15000"/>
                  </a:schemeClr>
                </a:solidFill>
              </a:rPr>
              <a:t>Download the Git installer from the official </a:t>
            </a:r>
            <a:r>
              <a:rPr lang="en-US" dirty="0">
                <a:hlinkClick r:id="rId2"/>
              </a:rPr>
              <a:t>Git website </a:t>
            </a:r>
            <a:r>
              <a:rPr lang="en-US" dirty="0">
                <a:solidFill>
                  <a:schemeClr val="tx1">
                    <a:lumMod val="85000"/>
                    <a:lumOff val="15000"/>
                  </a:schemeClr>
                </a:solidFill>
              </a:rPr>
              <a:t>and run the executable. During the installation, you can select options that will determine how Git behaves on your system.</a:t>
            </a:r>
          </a:p>
        </p:txBody>
      </p:sp>
      <p:sp>
        <p:nvSpPr>
          <p:cNvPr id="5" name="TextBox 4">
            <a:extLst>
              <a:ext uri="{FF2B5EF4-FFF2-40B4-BE49-F238E27FC236}">
                <a16:creationId xmlns:a16="http://schemas.microsoft.com/office/drawing/2014/main" id="{7A5D2D73-AF55-E713-3C89-242D6C9083A5}"/>
              </a:ext>
            </a:extLst>
          </p:cNvPr>
          <p:cNvSpPr txBox="1"/>
          <p:nvPr/>
        </p:nvSpPr>
        <p:spPr>
          <a:xfrm>
            <a:off x="6480316" y="5599044"/>
            <a:ext cx="4704520" cy="338554"/>
          </a:xfrm>
          <a:prstGeom prst="rect">
            <a:avLst/>
          </a:prstGeom>
          <a:noFill/>
        </p:spPr>
        <p:txBody>
          <a:bodyPr wrap="square" rtlCol="0">
            <a:spAutoFit/>
          </a:bodyPr>
          <a:lstStyle/>
          <a:p>
            <a:r>
              <a:rPr lang="en-US" sz="1600" dirty="0">
                <a:solidFill>
                  <a:schemeClr val="tx1">
                    <a:lumMod val="85000"/>
                    <a:lumOff val="15000"/>
                  </a:schemeClr>
                </a:solidFill>
              </a:rPr>
              <a:t>Download Git</a:t>
            </a:r>
            <a:r>
              <a:rPr lang="en-US" sz="1600" dirty="0"/>
              <a:t>: </a:t>
            </a:r>
            <a:r>
              <a:rPr lang="en-US" sz="1600" dirty="0">
                <a:hlinkClick r:id="rId2"/>
              </a:rPr>
              <a:t>https://www.git-scm.com/downloads</a:t>
            </a:r>
            <a:endParaRPr lang="en-US" sz="1600" dirty="0"/>
          </a:p>
        </p:txBody>
      </p:sp>
    </p:spTree>
    <p:extLst>
      <p:ext uri="{BB962C8B-B14F-4D97-AF65-F5344CB8AC3E}">
        <p14:creationId xmlns:p14="http://schemas.microsoft.com/office/powerpoint/2010/main" val="409851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391DC-5A2F-8C6B-332D-A28CDCDF0C3E}"/>
              </a:ext>
            </a:extLst>
          </p:cNvPr>
          <p:cNvSpPr txBox="1"/>
          <p:nvPr/>
        </p:nvSpPr>
        <p:spPr>
          <a:xfrm>
            <a:off x="689113" y="636612"/>
            <a:ext cx="3737113" cy="461665"/>
          </a:xfrm>
          <a:prstGeom prst="rect">
            <a:avLst/>
          </a:prstGeom>
          <a:noFill/>
        </p:spPr>
        <p:txBody>
          <a:bodyPr wrap="square" rtlCol="0">
            <a:spAutoFit/>
          </a:bodyPr>
          <a:lstStyle/>
          <a:p>
            <a:r>
              <a:rPr lang="en-US" sz="2400" b="1" dirty="0">
                <a:solidFill>
                  <a:schemeClr val="tx1">
                    <a:lumMod val="65000"/>
                    <a:lumOff val="35000"/>
                  </a:schemeClr>
                </a:solidFill>
              </a:rPr>
              <a:t>Creating a GitHub Account</a:t>
            </a:r>
          </a:p>
        </p:txBody>
      </p:sp>
      <p:sp>
        <p:nvSpPr>
          <p:cNvPr id="3" name="TextBox 2">
            <a:extLst>
              <a:ext uri="{FF2B5EF4-FFF2-40B4-BE49-F238E27FC236}">
                <a16:creationId xmlns:a16="http://schemas.microsoft.com/office/drawing/2014/main" id="{7FD5C136-EDE4-3B38-78F3-6D0CE8B54F1A}"/>
              </a:ext>
            </a:extLst>
          </p:cNvPr>
          <p:cNvSpPr txBox="1"/>
          <p:nvPr/>
        </p:nvSpPr>
        <p:spPr>
          <a:xfrm>
            <a:off x="689113" y="1182038"/>
            <a:ext cx="10548730" cy="923330"/>
          </a:xfrm>
          <a:prstGeom prst="rect">
            <a:avLst/>
          </a:prstGeom>
          <a:noFill/>
        </p:spPr>
        <p:txBody>
          <a:bodyPr wrap="square" rtlCol="0">
            <a:spAutoFit/>
          </a:bodyPr>
          <a:lstStyle/>
          <a:p>
            <a:r>
              <a:rPr lang="en-US" dirty="0">
                <a:solidFill>
                  <a:schemeClr val="tx1">
                    <a:lumMod val="85000"/>
                    <a:lumOff val="15000"/>
                  </a:schemeClr>
                </a:solidFill>
              </a:rPr>
              <a:t>What is GitHub?</a:t>
            </a:r>
          </a:p>
          <a:p>
            <a:r>
              <a:rPr lang="en-US" dirty="0">
                <a:solidFill>
                  <a:schemeClr val="tx1">
                    <a:lumMod val="85000"/>
                    <a:lumOff val="15000"/>
                  </a:schemeClr>
                </a:solidFill>
              </a:rPr>
              <a:t>GitHub is cloud-based hosting service for version control and collaboration on code, data, and other projects. It allows users to store, manage, and share their projects with others.</a:t>
            </a:r>
          </a:p>
        </p:txBody>
      </p:sp>
      <p:sp>
        <p:nvSpPr>
          <p:cNvPr id="4" name="TextBox 3">
            <a:extLst>
              <a:ext uri="{FF2B5EF4-FFF2-40B4-BE49-F238E27FC236}">
                <a16:creationId xmlns:a16="http://schemas.microsoft.com/office/drawing/2014/main" id="{3A79A105-51B5-996E-BFBF-49CDF6F0478F}"/>
              </a:ext>
            </a:extLst>
          </p:cNvPr>
          <p:cNvSpPr txBox="1"/>
          <p:nvPr/>
        </p:nvSpPr>
        <p:spPr>
          <a:xfrm>
            <a:off x="682487" y="2363283"/>
            <a:ext cx="10548730" cy="923330"/>
          </a:xfrm>
          <a:prstGeom prst="rect">
            <a:avLst/>
          </a:prstGeom>
          <a:noFill/>
        </p:spPr>
        <p:txBody>
          <a:bodyPr wrap="square" rtlCol="0">
            <a:spAutoFit/>
          </a:bodyPr>
          <a:lstStyle/>
          <a:p>
            <a:r>
              <a:rPr lang="en-US" dirty="0">
                <a:solidFill>
                  <a:schemeClr val="tx1">
                    <a:lumMod val="85000"/>
                    <a:lumOff val="15000"/>
                  </a:schemeClr>
                </a:solidFill>
              </a:rPr>
              <a:t>Why you need a GitHub account?</a:t>
            </a:r>
          </a:p>
          <a:p>
            <a:r>
              <a:rPr lang="en-US" dirty="0">
                <a:solidFill>
                  <a:schemeClr val="tx1">
                    <a:lumMod val="85000"/>
                    <a:lumOff val="15000"/>
                  </a:schemeClr>
                </a:solidFill>
              </a:rPr>
              <a:t>Having a GitHub account is essential for developers because it allows users to store, manage and share their projects in a secure and accessible way as well as Collaborating with others on projects.</a:t>
            </a:r>
          </a:p>
        </p:txBody>
      </p:sp>
      <p:sp>
        <p:nvSpPr>
          <p:cNvPr id="5" name="TextBox 4">
            <a:extLst>
              <a:ext uri="{FF2B5EF4-FFF2-40B4-BE49-F238E27FC236}">
                <a16:creationId xmlns:a16="http://schemas.microsoft.com/office/drawing/2014/main" id="{A8545A21-F044-815B-EF02-365D465EA5BA}"/>
              </a:ext>
            </a:extLst>
          </p:cNvPr>
          <p:cNvSpPr txBox="1"/>
          <p:nvPr/>
        </p:nvSpPr>
        <p:spPr>
          <a:xfrm>
            <a:off x="689113" y="3544528"/>
            <a:ext cx="10270435" cy="1754326"/>
          </a:xfrm>
          <a:prstGeom prst="rect">
            <a:avLst/>
          </a:prstGeom>
          <a:noFill/>
        </p:spPr>
        <p:txBody>
          <a:bodyPr wrap="square" rtlCol="0">
            <a:spAutoFit/>
          </a:bodyPr>
          <a:lstStyle/>
          <a:p>
            <a:r>
              <a:rPr lang="en-US" dirty="0">
                <a:solidFill>
                  <a:schemeClr val="tx1">
                    <a:lumMod val="85000"/>
                    <a:lumOff val="15000"/>
                  </a:schemeClr>
                </a:solidFill>
              </a:rPr>
              <a:t>How to create a GitHub account:</a:t>
            </a:r>
          </a:p>
          <a:p>
            <a:r>
              <a:rPr lang="en-US" dirty="0">
                <a:solidFill>
                  <a:schemeClr val="tx1">
                    <a:lumMod val="85000"/>
                    <a:lumOff val="15000"/>
                  </a:schemeClr>
                </a:solidFill>
              </a:rPr>
              <a:t>Step 1: Go to https://github.com and click on Sign up.</a:t>
            </a:r>
          </a:p>
          <a:p>
            <a:r>
              <a:rPr lang="en-US" dirty="0">
                <a:solidFill>
                  <a:schemeClr val="tx1">
                    <a:lumMod val="85000"/>
                    <a:lumOff val="15000"/>
                  </a:schemeClr>
                </a:solidFill>
              </a:rPr>
              <a:t>Step 2: Enter a username, email address, and password.</a:t>
            </a:r>
          </a:p>
          <a:p>
            <a:r>
              <a:rPr lang="en-US" dirty="0">
                <a:solidFill>
                  <a:schemeClr val="tx1">
                    <a:lumMod val="85000"/>
                    <a:lumOff val="15000"/>
                  </a:schemeClr>
                </a:solidFill>
              </a:rPr>
              <a:t>Step 3: Choose a plan (Free or Pro).</a:t>
            </a:r>
          </a:p>
          <a:p>
            <a:r>
              <a:rPr lang="en-US" dirty="0">
                <a:solidFill>
                  <a:schemeClr val="tx1">
                    <a:lumMod val="85000"/>
                    <a:lumOff val="15000"/>
                  </a:schemeClr>
                </a:solidFill>
              </a:rPr>
              <a:t>Step 4: Verify your email address by following the instructions sent to your email.</a:t>
            </a:r>
          </a:p>
          <a:p>
            <a:r>
              <a:rPr lang="en-US" dirty="0">
                <a:solidFill>
                  <a:schemeClr val="tx1">
                    <a:lumMod val="85000"/>
                    <a:lumOff val="15000"/>
                  </a:schemeClr>
                </a:solidFill>
              </a:rPr>
              <a:t>Step 5: Set up your profile.</a:t>
            </a:r>
          </a:p>
        </p:txBody>
      </p:sp>
      <p:sp>
        <p:nvSpPr>
          <p:cNvPr id="6" name="TextBox 5">
            <a:extLst>
              <a:ext uri="{FF2B5EF4-FFF2-40B4-BE49-F238E27FC236}">
                <a16:creationId xmlns:a16="http://schemas.microsoft.com/office/drawing/2014/main" id="{0B681780-358D-88E9-2278-67C16C34C15F}"/>
              </a:ext>
            </a:extLst>
          </p:cNvPr>
          <p:cNvSpPr txBox="1"/>
          <p:nvPr/>
        </p:nvSpPr>
        <p:spPr>
          <a:xfrm>
            <a:off x="8507895" y="5844211"/>
            <a:ext cx="2729948" cy="338554"/>
          </a:xfrm>
          <a:prstGeom prst="rect">
            <a:avLst/>
          </a:prstGeom>
          <a:noFill/>
        </p:spPr>
        <p:txBody>
          <a:bodyPr wrap="square" rtlCol="0">
            <a:spAutoFit/>
          </a:bodyPr>
          <a:lstStyle/>
          <a:p>
            <a:r>
              <a:rPr lang="en-US" sz="1600" dirty="0">
                <a:solidFill>
                  <a:schemeClr val="tx1">
                    <a:lumMod val="85000"/>
                    <a:lumOff val="15000"/>
                  </a:schemeClr>
                </a:solidFill>
              </a:rPr>
              <a:t>GitHub: </a:t>
            </a:r>
            <a:r>
              <a:rPr lang="en-US" sz="1600" dirty="0">
                <a:hlinkClick r:id="rId2"/>
              </a:rPr>
              <a:t>https://github.com</a:t>
            </a:r>
            <a:endParaRPr lang="en-US" sz="1600" dirty="0"/>
          </a:p>
        </p:txBody>
      </p:sp>
    </p:spTree>
    <p:extLst>
      <p:ext uri="{BB962C8B-B14F-4D97-AF65-F5344CB8AC3E}">
        <p14:creationId xmlns:p14="http://schemas.microsoft.com/office/powerpoint/2010/main" val="218637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4E3CA-DC43-CFC1-B56D-9C5A353986D2}"/>
              </a:ext>
            </a:extLst>
          </p:cNvPr>
          <p:cNvSpPr txBox="1"/>
          <p:nvPr/>
        </p:nvSpPr>
        <p:spPr>
          <a:xfrm>
            <a:off x="609600" y="596348"/>
            <a:ext cx="3893758" cy="461665"/>
          </a:xfrm>
          <a:prstGeom prst="rect">
            <a:avLst/>
          </a:prstGeom>
          <a:noFill/>
        </p:spPr>
        <p:txBody>
          <a:bodyPr wrap="none" rtlCol="0">
            <a:spAutoFit/>
          </a:bodyPr>
          <a:lstStyle/>
          <a:p>
            <a:r>
              <a:rPr lang="en-US" sz="2400" b="1" dirty="0">
                <a:solidFill>
                  <a:schemeClr val="tx1">
                    <a:lumMod val="65000"/>
                    <a:lumOff val="35000"/>
                  </a:schemeClr>
                </a:solidFill>
              </a:rPr>
              <a:t>Creating a Project Repository</a:t>
            </a:r>
          </a:p>
        </p:txBody>
      </p:sp>
      <p:sp>
        <p:nvSpPr>
          <p:cNvPr id="4" name="TextBox 3">
            <a:extLst>
              <a:ext uri="{FF2B5EF4-FFF2-40B4-BE49-F238E27FC236}">
                <a16:creationId xmlns:a16="http://schemas.microsoft.com/office/drawing/2014/main" id="{56843FB2-6D71-BBA5-8A1A-74945ACAF764}"/>
              </a:ext>
            </a:extLst>
          </p:cNvPr>
          <p:cNvSpPr txBox="1"/>
          <p:nvPr/>
        </p:nvSpPr>
        <p:spPr>
          <a:xfrm flipH="1">
            <a:off x="609599" y="1171737"/>
            <a:ext cx="9853655" cy="923330"/>
          </a:xfrm>
          <a:prstGeom prst="rect">
            <a:avLst/>
          </a:prstGeom>
          <a:noFill/>
        </p:spPr>
        <p:txBody>
          <a:bodyPr wrap="square" rtlCol="0">
            <a:spAutoFit/>
          </a:bodyPr>
          <a:lstStyle/>
          <a:p>
            <a:r>
              <a:rPr lang="en-US" dirty="0">
                <a:solidFill>
                  <a:schemeClr val="tx1">
                    <a:lumMod val="85000"/>
                    <a:lumOff val="15000"/>
                  </a:schemeClr>
                </a:solidFill>
              </a:rPr>
              <a:t>What is a GitHub repository?</a:t>
            </a:r>
          </a:p>
          <a:p>
            <a:r>
              <a:rPr lang="en-US" dirty="0">
                <a:solidFill>
                  <a:schemeClr val="tx1">
                    <a:lumMod val="85000"/>
                    <a:lumOff val="15000"/>
                  </a:schemeClr>
                </a:solidFill>
              </a:rPr>
              <a:t>A GitHub Repository (or "repo") is a virtual container that stores all the files, data, and history of a project. It's like a folder on your computer, but in the cloud.</a:t>
            </a:r>
          </a:p>
        </p:txBody>
      </p:sp>
      <p:sp>
        <p:nvSpPr>
          <p:cNvPr id="5" name="TextBox 4">
            <a:extLst>
              <a:ext uri="{FF2B5EF4-FFF2-40B4-BE49-F238E27FC236}">
                <a16:creationId xmlns:a16="http://schemas.microsoft.com/office/drawing/2014/main" id="{436E21CD-14B9-D998-3194-222BAF0FB6AF}"/>
              </a:ext>
            </a:extLst>
          </p:cNvPr>
          <p:cNvSpPr txBox="1"/>
          <p:nvPr/>
        </p:nvSpPr>
        <p:spPr>
          <a:xfrm>
            <a:off x="609599" y="2208791"/>
            <a:ext cx="9853655" cy="1754326"/>
          </a:xfrm>
          <a:prstGeom prst="rect">
            <a:avLst/>
          </a:prstGeom>
          <a:noFill/>
        </p:spPr>
        <p:txBody>
          <a:bodyPr wrap="square" rtlCol="0">
            <a:spAutoFit/>
          </a:bodyPr>
          <a:lstStyle/>
          <a:p>
            <a:r>
              <a:rPr lang="en-US" dirty="0">
                <a:solidFill>
                  <a:schemeClr val="tx1">
                    <a:lumMod val="85000"/>
                    <a:lumOff val="15000"/>
                  </a:schemeClr>
                </a:solidFill>
              </a:rPr>
              <a:t>Why do you need a GitHub repository?</a:t>
            </a:r>
          </a:p>
          <a:p>
            <a:r>
              <a:rPr lang="en-US" dirty="0">
                <a:solidFill>
                  <a:schemeClr val="tx1">
                    <a:lumMod val="85000"/>
                    <a:lumOff val="15000"/>
                  </a:schemeClr>
                </a:solidFill>
              </a:rPr>
              <a:t>A GitHub Repository is necessary to:</a:t>
            </a:r>
          </a:p>
          <a:p>
            <a:pPr marL="285750" indent="-285750">
              <a:buFont typeface="Arial" panose="020B0604020202020204" pitchFamily="34" charset="0"/>
              <a:buChar char="•"/>
            </a:pPr>
            <a:r>
              <a:rPr lang="en-US" dirty="0">
                <a:solidFill>
                  <a:schemeClr val="tx1">
                    <a:lumMod val="85000"/>
                    <a:lumOff val="15000"/>
                  </a:schemeClr>
                </a:solidFill>
              </a:rPr>
              <a:t>Store and manage your project files and history.</a:t>
            </a:r>
          </a:p>
          <a:p>
            <a:pPr marL="285750" indent="-285750">
              <a:buFont typeface="Arial" panose="020B0604020202020204" pitchFamily="34" charset="0"/>
              <a:buChar char="•"/>
            </a:pPr>
            <a:r>
              <a:rPr lang="en-US" dirty="0">
                <a:solidFill>
                  <a:schemeClr val="tx1">
                    <a:lumMod val="85000"/>
                    <a:lumOff val="15000"/>
                  </a:schemeClr>
                </a:solidFill>
              </a:rPr>
              <a:t> Keep a record of changes and updates.</a:t>
            </a:r>
          </a:p>
          <a:p>
            <a:pPr marL="285750" indent="-285750">
              <a:buFont typeface="Arial" panose="020B0604020202020204" pitchFamily="34" charset="0"/>
              <a:buChar char="•"/>
            </a:pPr>
            <a:r>
              <a:rPr lang="en-US" dirty="0">
                <a:solidFill>
                  <a:schemeClr val="tx1">
                    <a:lumMod val="85000"/>
                    <a:lumOff val="15000"/>
                  </a:schemeClr>
                </a:solidFill>
              </a:rPr>
              <a:t>Collaborate with others on the project.</a:t>
            </a:r>
          </a:p>
          <a:p>
            <a:pPr marL="285750" indent="-285750">
              <a:buFont typeface="Arial" panose="020B0604020202020204" pitchFamily="34" charset="0"/>
              <a:buChar char="•"/>
            </a:pPr>
            <a:r>
              <a:rPr lang="en-US" dirty="0">
                <a:solidFill>
                  <a:schemeClr val="tx1">
                    <a:lumMod val="85000"/>
                    <a:lumOff val="15000"/>
                  </a:schemeClr>
                </a:solidFill>
              </a:rPr>
              <a:t>Share the project with others.</a:t>
            </a:r>
          </a:p>
        </p:txBody>
      </p:sp>
      <p:sp>
        <p:nvSpPr>
          <p:cNvPr id="6" name="TextBox 5">
            <a:extLst>
              <a:ext uri="{FF2B5EF4-FFF2-40B4-BE49-F238E27FC236}">
                <a16:creationId xmlns:a16="http://schemas.microsoft.com/office/drawing/2014/main" id="{602643F5-4CE7-66B8-A774-A953678B0F64}"/>
              </a:ext>
            </a:extLst>
          </p:cNvPr>
          <p:cNvSpPr txBox="1"/>
          <p:nvPr/>
        </p:nvSpPr>
        <p:spPr>
          <a:xfrm>
            <a:off x="609598" y="4076841"/>
            <a:ext cx="9853655" cy="2031325"/>
          </a:xfrm>
          <a:prstGeom prst="rect">
            <a:avLst/>
          </a:prstGeom>
          <a:noFill/>
        </p:spPr>
        <p:txBody>
          <a:bodyPr wrap="square" rtlCol="0">
            <a:spAutoFit/>
          </a:bodyPr>
          <a:lstStyle/>
          <a:p>
            <a:r>
              <a:rPr lang="en-US" dirty="0">
                <a:solidFill>
                  <a:schemeClr val="tx1">
                    <a:lumMod val="85000"/>
                    <a:lumOff val="15000"/>
                  </a:schemeClr>
                </a:solidFill>
              </a:rPr>
              <a:t>How to create a GitHub repository for R codes:</a:t>
            </a:r>
          </a:p>
          <a:p>
            <a:r>
              <a:rPr lang="en-US" dirty="0">
                <a:solidFill>
                  <a:schemeClr val="tx1">
                    <a:lumMod val="85000"/>
                    <a:lumOff val="15000"/>
                  </a:schemeClr>
                </a:solidFill>
              </a:rPr>
              <a:t>Step 1: Log in to your GitHub account.</a:t>
            </a:r>
          </a:p>
          <a:p>
            <a:r>
              <a:rPr lang="en-US" dirty="0">
                <a:solidFill>
                  <a:schemeClr val="tx1">
                    <a:lumMod val="85000"/>
                    <a:lumOff val="15000"/>
                  </a:schemeClr>
                </a:solidFill>
              </a:rPr>
              <a:t>Step 2: Click on the + button in the top right corner and select New repository.</a:t>
            </a:r>
          </a:p>
          <a:p>
            <a:r>
              <a:rPr lang="en-US" dirty="0">
                <a:solidFill>
                  <a:schemeClr val="tx1">
                    <a:lumMod val="85000"/>
                    <a:lumOff val="15000"/>
                  </a:schemeClr>
                </a:solidFill>
              </a:rPr>
              <a:t>Step 3: Give your repository a name and description.</a:t>
            </a:r>
          </a:p>
          <a:p>
            <a:r>
              <a:rPr lang="en-US" dirty="0">
                <a:solidFill>
                  <a:schemeClr val="tx1">
                    <a:lumMod val="85000"/>
                    <a:lumOff val="15000"/>
                  </a:schemeClr>
                </a:solidFill>
              </a:rPr>
              <a:t>Step 4: Choose R as the primary language.</a:t>
            </a:r>
          </a:p>
          <a:p>
            <a:r>
              <a:rPr lang="en-US" dirty="0">
                <a:solidFill>
                  <a:schemeClr val="tx1">
                    <a:lumMod val="85000"/>
                    <a:lumOff val="15000"/>
                  </a:schemeClr>
                </a:solidFill>
              </a:rPr>
              <a:t>Step 5: Initialize the repository with a README file and/or a gitignore file.</a:t>
            </a:r>
          </a:p>
          <a:p>
            <a:r>
              <a:rPr lang="en-US" dirty="0">
                <a:solidFill>
                  <a:schemeClr val="tx1">
                    <a:lumMod val="85000"/>
                    <a:lumOff val="15000"/>
                  </a:schemeClr>
                </a:solidFill>
              </a:rPr>
              <a:t>Step 6: Click Create repository to create the repository.</a:t>
            </a:r>
          </a:p>
        </p:txBody>
      </p:sp>
    </p:spTree>
    <p:extLst>
      <p:ext uri="{BB962C8B-B14F-4D97-AF65-F5344CB8AC3E}">
        <p14:creationId xmlns:p14="http://schemas.microsoft.com/office/powerpoint/2010/main" val="64857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2BDBC-71F0-3761-61AB-176F4EC3D836}"/>
              </a:ext>
            </a:extLst>
          </p:cNvPr>
          <p:cNvSpPr txBox="1"/>
          <p:nvPr/>
        </p:nvSpPr>
        <p:spPr>
          <a:xfrm>
            <a:off x="569844" y="715617"/>
            <a:ext cx="3937873" cy="461665"/>
          </a:xfrm>
          <a:prstGeom prst="rect">
            <a:avLst/>
          </a:prstGeom>
          <a:noFill/>
        </p:spPr>
        <p:txBody>
          <a:bodyPr wrap="none" rtlCol="0">
            <a:spAutoFit/>
          </a:bodyPr>
          <a:lstStyle/>
          <a:p>
            <a:r>
              <a:rPr lang="en-US" sz="2400" b="1" dirty="0">
                <a:solidFill>
                  <a:schemeClr val="tx1">
                    <a:lumMod val="65000"/>
                    <a:lumOff val="35000"/>
                  </a:schemeClr>
                </a:solidFill>
              </a:rPr>
              <a:t>Creating Reports with Quarto</a:t>
            </a:r>
          </a:p>
        </p:txBody>
      </p:sp>
      <p:sp>
        <p:nvSpPr>
          <p:cNvPr id="3" name="TextBox 2">
            <a:extLst>
              <a:ext uri="{FF2B5EF4-FFF2-40B4-BE49-F238E27FC236}">
                <a16:creationId xmlns:a16="http://schemas.microsoft.com/office/drawing/2014/main" id="{37DD8230-0939-891A-06C3-F69E63B046AF}"/>
              </a:ext>
            </a:extLst>
          </p:cNvPr>
          <p:cNvSpPr txBox="1"/>
          <p:nvPr/>
        </p:nvSpPr>
        <p:spPr>
          <a:xfrm>
            <a:off x="569844" y="1404731"/>
            <a:ext cx="10548730" cy="1754326"/>
          </a:xfrm>
          <a:prstGeom prst="rect">
            <a:avLst/>
          </a:prstGeom>
          <a:noFill/>
        </p:spPr>
        <p:txBody>
          <a:bodyPr wrap="square" rtlCol="0">
            <a:spAutoFit/>
          </a:bodyPr>
          <a:lstStyle/>
          <a:p>
            <a:r>
              <a:rPr lang="en-US" dirty="0">
                <a:solidFill>
                  <a:schemeClr val="tx1">
                    <a:lumMod val="85000"/>
                    <a:lumOff val="15000"/>
                  </a:schemeClr>
                </a:solidFill>
              </a:rPr>
              <a:t>How to create a new quarto project on RStudio:</a:t>
            </a:r>
          </a:p>
          <a:p>
            <a:r>
              <a:rPr lang="en-US" dirty="0">
                <a:solidFill>
                  <a:schemeClr val="tx1">
                    <a:lumMod val="85000"/>
                    <a:lumOff val="15000"/>
                  </a:schemeClr>
                </a:solidFill>
              </a:rPr>
              <a:t>Step 1: Open RStudio and click on File &gt; New Project &gt; Version Control &gt; Git and Paste the URL of your GitHub repository.</a:t>
            </a:r>
          </a:p>
          <a:p>
            <a:r>
              <a:rPr lang="en-US" dirty="0">
                <a:solidFill>
                  <a:schemeClr val="tx1">
                    <a:lumMod val="85000"/>
                    <a:lumOff val="15000"/>
                  </a:schemeClr>
                </a:solidFill>
              </a:rPr>
              <a:t>Step 2: Create a new Quarto document by going to File &gt; New Blank File &gt; Quarto Document.</a:t>
            </a:r>
          </a:p>
          <a:p>
            <a:r>
              <a:rPr lang="en-US" dirty="0">
                <a:solidFill>
                  <a:schemeClr val="tx1">
                    <a:lumMod val="85000"/>
                    <a:lumOff val="15000"/>
                  </a:schemeClr>
                </a:solidFill>
              </a:rPr>
              <a:t>Step 3: Create a new _quarto.yml configuration file.</a:t>
            </a:r>
          </a:p>
          <a:p>
            <a:r>
              <a:rPr lang="en-US" dirty="0">
                <a:solidFill>
                  <a:schemeClr val="tx1">
                    <a:lumMod val="85000"/>
                    <a:lumOff val="15000"/>
                  </a:schemeClr>
                </a:solidFill>
              </a:rPr>
              <a:t>Step 4: Set the Quarto project type and output file.</a:t>
            </a:r>
          </a:p>
        </p:txBody>
      </p:sp>
      <p:sp>
        <p:nvSpPr>
          <p:cNvPr id="4" name="TextBox 3">
            <a:extLst>
              <a:ext uri="{FF2B5EF4-FFF2-40B4-BE49-F238E27FC236}">
                <a16:creationId xmlns:a16="http://schemas.microsoft.com/office/drawing/2014/main" id="{AB65B38E-006A-1E6C-A4F2-105EF945BEBE}"/>
              </a:ext>
            </a:extLst>
          </p:cNvPr>
          <p:cNvSpPr txBox="1"/>
          <p:nvPr/>
        </p:nvSpPr>
        <p:spPr>
          <a:xfrm>
            <a:off x="569844" y="3109508"/>
            <a:ext cx="10548730" cy="2031325"/>
          </a:xfrm>
          <a:prstGeom prst="rect">
            <a:avLst/>
          </a:prstGeom>
          <a:noFill/>
        </p:spPr>
        <p:txBody>
          <a:bodyPr wrap="square" rtlCol="0">
            <a:spAutoFit/>
          </a:bodyPr>
          <a:lstStyle/>
          <a:p>
            <a:r>
              <a:rPr lang="en-US" dirty="0">
                <a:solidFill>
                  <a:schemeClr val="tx1">
                    <a:lumMod val="85000"/>
                    <a:lumOff val="15000"/>
                  </a:schemeClr>
                </a:solidFill>
              </a:rPr>
              <a:t>Quarto Features for Reporting:</a:t>
            </a:r>
          </a:p>
          <a:p>
            <a:pPr marL="285750" indent="-285750">
              <a:buFont typeface="Arial" panose="020B0604020202020204" pitchFamily="34" charset="0"/>
              <a:buChar char="•"/>
            </a:pPr>
            <a:r>
              <a:rPr lang="en-US" dirty="0">
                <a:solidFill>
                  <a:schemeClr val="tx1">
                    <a:lumMod val="85000"/>
                    <a:lumOff val="15000"/>
                  </a:schemeClr>
                </a:solidFill>
              </a:rPr>
              <a:t>Codes: Quarto allows you to embed executable code chunks in your report, making it easy to showcase your analysis and results.</a:t>
            </a:r>
          </a:p>
          <a:p>
            <a:pPr marL="285750" indent="-285750">
              <a:buFont typeface="Arial" panose="020B0604020202020204" pitchFamily="34" charset="0"/>
              <a:buChar char="•"/>
            </a:pPr>
            <a:r>
              <a:rPr lang="en-US" dirty="0">
                <a:solidFill>
                  <a:schemeClr val="tx1">
                    <a:lumMod val="85000"/>
                    <a:lumOff val="15000"/>
                  </a:schemeClr>
                </a:solidFill>
              </a:rPr>
              <a:t>Charts: Quarto also supports various chart types, such as ggplot2, plotly, and more, to visualize your data.</a:t>
            </a:r>
          </a:p>
          <a:p>
            <a:pPr marL="285750" indent="-285750">
              <a:buFont typeface="Arial" panose="020B0604020202020204" pitchFamily="34" charset="0"/>
              <a:buChar char="•"/>
            </a:pPr>
            <a:r>
              <a:rPr lang="en-US" dirty="0">
                <a:solidFill>
                  <a:schemeClr val="tx1">
                    <a:lumMod val="85000"/>
                    <a:lumOff val="15000"/>
                  </a:schemeClr>
                </a:solidFill>
              </a:rPr>
              <a:t>Tables: You can also create customizable tables to display your data in a clear and concise manner.</a:t>
            </a:r>
          </a:p>
          <a:p>
            <a:pPr marL="285750" indent="-285750">
              <a:buFont typeface="Arial" panose="020B0604020202020204" pitchFamily="34" charset="0"/>
              <a:buChar char="•"/>
            </a:pPr>
            <a:r>
              <a:rPr lang="en-US" dirty="0">
                <a:solidFill>
                  <a:schemeClr val="tx1">
                    <a:lumMod val="85000"/>
                    <a:lumOff val="15000"/>
                  </a:schemeClr>
                </a:solidFill>
              </a:rPr>
              <a:t>Summary Text: Quarto allows you to add narrative text to summarize your findings and insights, making your report more readable and understandable.</a:t>
            </a:r>
          </a:p>
        </p:txBody>
      </p:sp>
      <p:sp>
        <p:nvSpPr>
          <p:cNvPr id="5" name="TextBox 4">
            <a:extLst>
              <a:ext uri="{FF2B5EF4-FFF2-40B4-BE49-F238E27FC236}">
                <a16:creationId xmlns:a16="http://schemas.microsoft.com/office/drawing/2014/main" id="{72FD6E6F-D495-4712-9B83-F07B82755D58}"/>
              </a:ext>
            </a:extLst>
          </p:cNvPr>
          <p:cNvSpPr txBox="1"/>
          <p:nvPr/>
        </p:nvSpPr>
        <p:spPr>
          <a:xfrm>
            <a:off x="7156174" y="5910470"/>
            <a:ext cx="3962400" cy="338554"/>
          </a:xfrm>
          <a:prstGeom prst="rect">
            <a:avLst/>
          </a:prstGeom>
          <a:noFill/>
        </p:spPr>
        <p:txBody>
          <a:bodyPr wrap="square" rtlCol="0">
            <a:spAutoFit/>
          </a:bodyPr>
          <a:lstStyle/>
          <a:p>
            <a:r>
              <a:rPr lang="en-US" sz="1600" dirty="0">
                <a:solidFill>
                  <a:schemeClr val="tx1">
                    <a:lumMod val="85000"/>
                    <a:lumOff val="15000"/>
                  </a:schemeClr>
                </a:solidFill>
              </a:rPr>
              <a:t>RStudio</a:t>
            </a:r>
            <a:r>
              <a:rPr lang="en-US" sz="1600" dirty="0"/>
              <a:t>: </a:t>
            </a:r>
            <a:r>
              <a:rPr lang="en-US" sz="1600" dirty="0">
                <a:hlinkClick r:id="rId2"/>
              </a:rPr>
              <a:t>https://posit.co/downloads/</a:t>
            </a:r>
            <a:endParaRPr lang="en-US" sz="1600" dirty="0"/>
          </a:p>
        </p:txBody>
      </p:sp>
    </p:spTree>
    <p:extLst>
      <p:ext uri="{BB962C8B-B14F-4D97-AF65-F5344CB8AC3E}">
        <p14:creationId xmlns:p14="http://schemas.microsoft.com/office/powerpoint/2010/main" val="265295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66BCE7-7261-F1EF-F75C-CBCFDD00A635}"/>
              </a:ext>
            </a:extLst>
          </p:cNvPr>
          <p:cNvSpPr txBox="1"/>
          <p:nvPr/>
        </p:nvSpPr>
        <p:spPr>
          <a:xfrm>
            <a:off x="662609" y="715618"/>
            <a:ext cx="3743525" cy="461665"/>
          </a:xfrm>
          <a:prstGeom prst="rect">
            <a:avLst/>
          </a:prstGeom>
          <a:noFill/>
        </p:spPr>
        <p:txBody>
          <a:bodyPr wrap="none" rtlCol="0">
            <a:spAutoFit/>
          </a:bodyPr>
          <a:lstStyle/>
          <a:p>
            <a:r>
              <a:rPr lang="en-US" sz="2400" b="1" dirty="0">
                <a:solidFill>
                  <a:schemeClr val="tx1">
                    <a:lumMod val="65000"/>
                    <a:lumOff val="35000"/>
                  </a:schemeClr>
                </a:solidFill>
              </a:rPr>
              <a:t>Commit and Push to GitHub</a:t>
            </a:r>
          </a:p>
        </p:txBody>
      </p:sp>
      <p:sp>
        <p:nvSpPr>
          <p:cNvPr id="3" name="TextBox 2">
            <a:extLst>
              <a:ext uri="{FF2B5EF4-FFF2-40B4-BE49-F238E27FC236}">
                <a16:creationId xmlns:a16="http://schemas.microsoft.com/office/drawing/2014/main" id="{6BEBDD89-9CEB-FEA8-C444-EAC65AD3AEDC}"/>
              </a:ext>
            </a:extLst>
          </p:cNvPr>
          <p:cNvSpPr txBox="1"/>
          <p:nvPr/>
        </p:nvSpPr>
        <p:spPr>
          <a:xfrm>
            <a:off x="662609" y="1523999"/>
            <a:ext cx="10217426" cy="1200329"/>
          </a:xfrm>
          <a:prstGeom prst="rect">
            <a:avLst/>
          </a:prstGeom>
          <a:noFill/>
        </p:spPr>
        <p:txBody>
          <a:bodyPr wrap="square" rtlCol="0">
            <a:spAutoFit/>
          </a:bodyPr>
          <a:lstStyle/>
          <a:p>
            <a:r>
              <a:rPr lang="en-US" dirty="0">
                <a:solidFill>
                  <a:schemeClr val="tx1">
                    <a:lumMod val="85000"/>
                    <a:lumOff val="15000"/>
                  </a:schemeClr>
                </a:solidFill>
              </a:rPr>
              <a:t>Why commit with a message?</a:t>
            </a:r>
          </a:p>
          <a:p>
            <a:r>
              <a:rPr lang="en-US" dirty="0">
                <a:solidFill>
                  <a:schemeClr val="tx1">
                    <a:lumMod val="85000"/>
                    <a:lumOff val="15000"/>
                  </a:schemeClr>
                </a:solidFill>
              </a:rPr>
              <a:t>Committing saves your changes locally, creating a snapshot of your project at a particular point in time. when you commit with a messages, you provide a brief description of the changes made, helping you and others understand the history of your project.</a:t>
            </a:r>
          </a:p>
        </p:txBody>
      </p:sp>
      <p:sp>
        <p:nvSpPr>
          <p:cNvPr id="4" name="TextBox 3">
            <a:extLst>
              <a:ext uri="{FF2B5EF4-FFF2-40B4-BE49-F238E27FC236}">
                <a16:creationId xmlns:a16="http://schemas.microsoft.com/office/drawing/2014/main" id="{4113C63B-4187-CF1E-8D11-2138D2E85065}"/>
              </a:ext>
            </a:extLst>
          </p:cNvPr>
          <p:cNvSpPr txBox="1"/>
          <p:nvPr/>
        </p:nvSpPr>
        <p:spPr>
          <a:xfrm>
            <a:off x="662609" y="3071044"/>
            <a:ext cx="9939131" cy="1200329"/>
          </a:xfrm>
          <a:prstGeom prst="rect">
            <a:avLst/>
          </a:prstGeom>
          <a:noFill/>
        </p:spPr>
        <p:txBody>
          <a:bodyPr wrap="square" rtlCol="0">
            <a:spAutoFit/>
          </a:bodyPr>
          <a:lstStyle/>
          <a:p>
            <a:r>
              <a:rPr lang="en-US" dirty="0">
                <a:solidFill>
                  <a:schemeClr val="tx1">
                    <a:lumMod val="85000"/>
                    <a:lumOff val="15000"/>
                  </a:schemeClr>
                </a:solidFill>
              </a:rPr>
              <a:t>What happens when you push to GitHub?</a:t>
            </a:r>
          </a:p>
          <a:p>
            <a:r>
              <a:rPr lang="en-US" dirty="0">
                <a:solidFill>
                  <a:schemeClr val="tx1">
                    <a:lumMod val="85000"/>
                    <a:lumOff val="15000"/>
                  </a:schemeClr>
                </a:solidFill>
              </a:rPr>
              <a:t>Pushing to GitHub sends your committed changes from your local repository or project folder to your GitHub repository. Then GitHub updates the repository with your new changes, making them visible to others.</a:t>
            </a:r>
          </a:p>
        </p:txBody>
      </p:sp>
    </p:spTree>
    <p:extLst>
      <p:ext uri="{BB962C8B-B14F-4D97-AF65-F5344CB8AC3E}">
        <p14:creationId xmlns:p14="http://schemas.microsoft.com/office/powerpoint/2010/main" val="360743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1150</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Optimistic</vt:lpstr>
      <vt:lpstr>var(--body-font-family)</vt:lpstr>
      <vt:lpstr>Office Theme</vt:lpstr>
      <vt:lpstr>Start Creating and Sharing Your Data Stories with Quarto and GitHub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creating and sharing your data stories with Quarto and GitHub pages.</dc:title>
  <dc:creator>Ayomide Akinwande</dc:creator>
  <cp:lastModifiedBy>Ayomide Akinwande</cp:lastModifiedBy>
  <cp:revision>25</cp:revision>
  <dcterms:created xsi:type="dcterms:W3CDTF">2024-06-16T16:13:17Z</dcterms:created>
  <dcterms:modified xsi:type="dcterms:W3CDTF">2024-06-21T22:20:04Z</dcterms:modified>
</cp:coreProperties>
</file>