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1" r:id="rId3"/>
    <p:sldId id="4099" r:id="rId4"/>
    <p:sldId id="4094" r:id="rId5"/>
    <p:sldId id="4100" r:id="rId6"/>
    <p:sldId id="410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6"/>
    <p:restoredTop sz="94767"/>
  </p:normalViewPr>
  <p:slideViewPr>
    <p:cSldViewPr snapToGrid="0" snapToObjects="1">
      <p:cViewPr varScale="1">
        <p:scale>
          <a:sx n="116" d="100"/>
          <a:sy n="116" d="100"/>
        </p:scale>
        <p:origin x="19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F926-5CB4-19BD-9E22-F2D4A78C4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29A92-CB46-CD8C-C06B-212A76D4E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A3CD0-3C44-94FD-8369-F9A56931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4E9FD-0E83-5064-6814-B0E5E818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35F22-A6AF-38DD-0F69-E338E70F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504A-92BC-A125-FB3A-AD0456FB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512E1-99BC-5FB4-790E-95271153F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4169-6B68-CE85-7EFB-78E3E93A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64CE-CF71-5CF3-CF92-28166114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61EC-272D-F25A-27AB-CA1187BC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0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A7FFB-BAB0-2368-4B07-D3126E208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8365A-E119-25C5-D722-1E0A1AE54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03F3-4B09-FF56-48CE-C71FF3C1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EB09-98DE-E094-55AA-EF3DD6CA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6842D-004A-C936-C6C0-CCC5015B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1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36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F778-C26C-42D5-0917-B1893B95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8AD2-1D41-1540-262C-B7999AB5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57A54-AD7F-9286-1E25-489A8B58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961DF-70A6-C757-A4CF-E94F7732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55537-F375-DE9F-5451-122FA6E5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0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AFC1-E7B8-BFFF-E33C-7C6A22AE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D212-9A67-9C68-3E9A-617CDCC66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ADAE7-0B3B-86E2-0174-54B0E0DF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BBA8-63BC-A3F6-0FD9-A8D23F37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E8E0-71AB-8765-D905-DBA52B11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0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12-DE54-BFA6-83FE-6F8F3A06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3ACA-8DCC-79C8-EA27-2BFDDFD93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2EF1-2E6B-7047-13AC-5487AD58F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5B63E-3A6B-6F34-E88E-66C3901A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BAD3-2067-9EF1-B5DE-C585174B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B5F2D-3168-D5B8-4DB5-F6B0A97D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1DBD-0344-F563-70E5-5C3DB1F3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10854-571D-614C-B06B-D91E3FCFA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6CC27-9AC4-9EF7-7B2E-66FCC8991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6841A-55CF-3FF6-78EF-CA0B42E09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BDC89-51D7-2127-C228-2B23B6592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9C493-9C90-9BF7-3B7C-742B3BDF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908BF-A535-3C1C-9988-B0C29732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CCF5B-5FEA-1084-52D7-20A0A91C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7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7307-A7D0-B4E9-509F-5AE4CEDC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9A5CE-3782-6127-30EF-AACE6B23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23CEC-9F43-F9F5-B683-1CF3DBD4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58CE8-FDB1-12B5-423A-A55F5C2E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8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AA78F-FEA6-AA5F-6E28-B29E3043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72247-778D-CE9E-19E2-C3F191C0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E359E-AC1D-4D76-ACE3-638656A0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1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4431-5790-5A96-DD39-B1C4E4E4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27EA-0FB3-FA04-C73F-7660642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B99-1648-3DAE-473F-47566663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0E72E-85D3-44A0-4B4D-4E5B9684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76A1F-BA3D-5946-DD65-D6A82234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BB836-CA50-5C55-A602-03CDB645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2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ADA2-C461-A78C-5C10-941FA93E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A5687-CCEA-B65A-9689-160898CB8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D0DAE-621A-B985-2AD4-8D6DE5676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7ED3B-4635-74E6-991B-3E9E7D12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6E73D-5D48-1321-E3D6-B376FCAF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67547-7302-DBC8-57A3-CD64FEBD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9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B0579-D0A8-6F38-C48E-0CA7C22A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FD778-DD4E-3518-B082-5F58D416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1F12-D055-3373-4F25-540293EE1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DFF5C-BCAE-F045-8AB9-4581A7765065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547ED-F132-2546-DCA7-3E9946E26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D1660-1C2F-F305-3BD7-9E6BF8418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1CE5-962E-E242-8827-AA5FF525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32A9-70D6-7D19-E1A8-E6046B628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8278"/>
          </a:xfrm>
        </p:spPr>
        <p:txBody>
          <a:bodyPr>
            <a:normAutofit/>
          </a:bodyPr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D1EE3-1080-EDC3-6882-58677D973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0" y="3071598"/>
            <a:ext cx="3565864" cy="1008278"/>
          </a:xfrm>
        </p:spPr>
        <p:txBody>
          <a:bodyPr/>
          <a:lstStyle/>
          <a:p>
            <a:r>
              <a:rPr lang="en-US" dirty="0"/>
              <a:t>Aditya Kintali</a:t>
            </a:r>
          </a:p>
          <a:p>
            <a:r>
              <a:rPr lang="en-US" dirty="0"/>
              <a:t>Nikhil Bansal</a:t>
            </a:r>
          </a:p>
        </p:txBody>
      </p:sp>
    </p:spTree>
    <p:extLst>
      <p:ext uri="{BB962C8B-B14F-4D97-AF65-F5344CB8AC3E}">
        <p14:creationId xmlns:p14="http://schemas.microsoft.com/office/powerpoint/2010/main" val="301297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77D7D4-BC90-244C-9AAF-FF93797C7A63}"/>
              </a:ext>
            </a:extLst>
          </p:cNvPr>
          <p:cNvSpPr txBox="1"/>
          <p:nvPr/>
        </p:nvSpPr>
        <p:spPr>
          <a:xfrm>
            <a:off x="5185349" y="306186"/>
            <a:ext cx="1821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AGENDA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A71B04D-C0E9-884F-BA2E-4FC498DF92FB}"/>
              </a:ext>
            </a:extLst>
          </p:cNvPr>
          <p:cNvSpPr/>
          <p:nvPr/>
        </p:nvSpPr>
        <p:spPr>
          <a:xfrm>
            <a:off x="1093287" y="1256368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45B1086-6CB7-504B-954F-E5D14289A7DD}"/>
              </a:ext>
            </a:extLst>
          </p:cNvPr>
          <p:cNvSpPr/>
          <p:nvPr/>
        </p:nvSpPr>
        <p:spPr>
          <a:xfrm>
            <a:off x="1320338" y="2120517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03F9220-079B-5C4C-95B4-AD33BA460B64}"/>
              </a:ext>
            </a:extLst>
          </p:cNvPr>
          <p:cNvSpPr/>
          <p:nvPr/>
        </p:nvSpPr>
        <p:spPr>
          <a:xfrm>
            <a:off x="1583144" y="2994891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A66E378-CD6A-0948-B1D4-63D473C9A24B}"/>
              </a:ext>
            </a:extLst>
          </p:cNvPr>
          <p:cNvSpPr/>
          <p:nvPr/>
        </p:nvSpPr>
        <p:spPr>
          <a:xfrm>
            <a:off x="1866461" y="3867882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EFEDC5D-F461-E540-8755-A6D75893B7A3}"/>
              </a:ext>
            </a:extLst>
          </p:cNvPr>
          <p:cNvSpPr/>
          <p:nvPr/>
        </p:nvSpPr>
        <p:spPr>
          <a:xfrm>
            <a:off x="2108754" y="4714347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F12FC2D-8A19-784C-8381-367769E2C812}"/>
              </a:ext>
            </a:extLst>
          </p:cNvPr>
          <p:cNvSpPr/>
          <p:nvPr/>
        </p:nvSpPr>
        <p:spPr>
          <a:xfrm>
            <a:off x="2387705" y="5578496"/>
            <a:ext cx="8620867" cy="747584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FEAF8F2-BF47-6940-BCE4-FBF88F873C8E}"/>
              </a:ext>
            </a:extLst>
          </p:cNvPr>
          <p:cNvSpPr/>
          <p:nvPr/>
        </p:nvSpPr>
        <p:spPr>
          <a:xfrm flipH="1">
            <a:off x="1057534" y="1257751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DC53ADDE-229C-5E4A-BF85-96F9F476F56C}"/>
              </a:ext>
            </a:extLst>
          </p:cNvPr>
          <p:cNvSpPr/>
          <p:nvPr/>
        </p:nvSpPr>
        <p:spPr>
          <a:xfrm flipH="1">
            <a:off x="1320339" y="2121900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0F1AA4CA-DB89-444F-BDE8-3E047703B57C}"/>
              </a:ext>
            </a:extLst>
          </p:cNvPr>
          <p:cNvSpPr/>
          <p:nvPr/>
        </p:nvSpPr>
        <p:spPr>
          <a:xfrm flipH="1">
            <a:off x="1583144" y="2987432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FB378DDF-AD72-5543-AC55-AA663F0D7D77}"/>
              </a:ext>
            </a:extLst>
          </p:cNvPr>
          <p:cNvSpPr/>
          <p:nvPr/>
        </p:nvSpPr>
        <p:spPr>
          <a:xfrm flipH="1">
            <a:off x="1845949" y="3850198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5C2F17EE-8538-EA44-BA60-16891DA3B778}"/>
              </a:ext>
            </a:extLst>
          </p:cNvPr>
          <p:cNvSpPr/>
          <p:nvPr/>
        </p:nvSpPr>
        <p:spPr>
          <a:xfrm flipH="1">
            <a:off x="2108754" y="4714347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EABD69A2-25D3-EA4E-9512-52BDFFA4DB3D}"/>
              </a:ext>
            </a:extLst>
          </p:cNvPr>
          <p:cNvSpPr/>
          <p:nvPr/>
        </p:nvSpPr>
        <p:spPr>
          <a:xfrm flipH="1">
            <a:off x="2371559" y="5578496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3F4D0A6F-3416-C34C-AE03-B31C2DE2DF83}"/>
              </a:ext>
            </a:extLst>
          </p:cNvPr>
          <p:cNvSpPr/>
          <p:nvPr/>
        </p:nvSpPr>
        <p:spPr>
          <a:xfrm flipH="1">
            <a:off x="9343960" y="1257751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45174AFC-D2A7-1E41-8109-57096A5933E7}"/>
              </a:ext>
            </a:extLst>
          </p:cNvPr>
          <p:cNvSpPr/>
          <p:nvPr/>
        </p:nvSpPr>
        <p:spPr>
          <a:xfrm flipH="1">
            <a:off x="9606765" y="2121900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AB2BD387-23DF-1741-AA72-EF29EF550292}"/>
              </a:ext>
            </a:extLst>
          </p:cNvPr>
          <p:cNvSpPr/>
          <p:nvPr/>
        </p:nvSpPr>
        <p:spPr>
          <a:xfrm flipH="1">
            <a:off x="9869570" y="2987432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7986BA9D-8954-4944-BC9E-ACB21AC4610C}"/>
              </a:ext>
            </a:extLst>
          </p:cNvPr>
          <p:cNvSpPr/>
          <p:nvPr/>
        </p:nvSpPr>
        <p:spPr>
          <a:xfrm flipH="1">
            <a:off x="10132375" y="3850198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196240F3-DED3-564A-9331-0BA09459AE43}"/>
              </a:ext>
            </a:extLst>
          </p:cNvPr>
          <p:cNvSpPr/>
          <p:nvPr/>
        </p:nvSpPr>
        <p:spPr>
          <a:xfrm flipH="1">
            <a:off x="10395180" y="4714347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02B14E21-7BF0-C441-AFFE-3A7C6F281783}"/>
              </a:ext>
            </a:extLst>
          </p:cNvPr>
          <p:cNvSpPr/>
          <p:nvPr/>
        </p:nvSpPr>
        <p:spPr>
          <a:xfrm flipH="1">
            <a:off x="10657985" y="5578496"/>
            <a:ext cx="334440" cy="747584"/>
          </a:xfrm>
          <a:prstGeom prst="parallelogram">
            <a:avLst>
              <a:gd name="adj" fmla="val 6699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9E31A3-E0D8-2A46-8532-3307A3E71066}"/>
              </a:ext>
            </a:extLst>
          </p:cNvPr>
          <p:cNvSpPr txBox="1"/>
          <p:nvPr/>
        </p:nvSpPr>
        <p:spPr>
          <a:xfrm>
            <a:off x="2825856" y="1462266"/>
            <a:ext cx="224612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 Statement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BE3816-88BA-1B42-8478-AC7DBC961F4E}"/>
              </a:ext>
            </a:extLst>
          </p:cNvPr>
          <p:cNvSpPr txBox="1"/>
          <p:nvPr/>
        </p:nvSpPr>
        <p:spPr>
          <a:xfrm>
            <a:off x="4139881" y="5783011"/>
            <a:ext cx="373531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Conclusions and Final Comments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2E7346-84DB-494A-9ACF-AB947D5155F5}"/>
              </a:ext>
            </a:extLst>
          </p:cNvPr>
          <p:cNvSpPr txBox="1"/>
          <p:nvPr/>
        </p:nvSpPr>
        <p:spPr>
          <a:xfrm>
            <a:off x="3877076" y="4918862"/>
            <a:ext cx="1646605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CC0CB6-AD67-8245-9247-2893DF6D5208}"/>
              </a:ext>
            </a:extLst>
          </p:cNvPr>
          <p:cNvSpPr txBox="1"/>
          <p:nvPr/>
        </p:nvSpPr>
        <p:spPr>
          <a:xfrm>
            <a:off x="3614271" y="4054713"/>
            <a:ext cx="1699504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Cleaning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1E42E4-1180-B447-87C8-9A6AB759E595}"/>
              </a:ext>
            </a:extLst>
          </p:cNvPr>
          <p:cNvSpPr txBox="1"/>
          <p:nvPr/>
        </p:nvSpPr>
        <p:spPr>
          <a:xfrm>
            <a:off x="3351466" y="3171904"/>
            <a:ext cx="4629778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Sourcing &amp;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49CCE1-CBFA-CB43-973E-3BC10AACBA54}"/>
              </a:ext>
            </a:extLst>
          </p:cNvPr>
          <p:cNvSpPr txBox="1"/>
          <p:nvPr/>
        </p:nvSpPr>
        <p:spPr>
          <a:xfrm>
            <a:off x="3088661" y="2326415"/>
            <a:ext cx="1638590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Key Objective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7BAA39-DF99-F340-B398-AF42351E61A1}"/>
              </a:ext>
            </a:extLst>
          </p:cNvPr>
          <p:cNvSpPr txBox="1"/>
          <p:nvPr/>
        </p:nvSpPr>
        <p:spPr>
          <a:xfrm>
            <a:off x="8609928" y="1354545"/>
            <a:ext cx="57900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F848EB-3979-0242-9642-684FEEDC29F8}"/>
              </a:ext>
            </a:extLst>
          </p:cNvPr>
          <p:cNvSpPr txBox="1"/>
          <p:nvPr/>
        </p:nvSpPr>
        <p:spPr>
          <a:xfrm>
            <a:off x="8797197" y="2218692"/>
            <a:ext cx="65434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3EB678-5EE0-8941-AF03-F10A19DFD0D6}"/>
              </a:ext>
            </a:extLst>
          </p:cNvPr>
          <p:cNvSpPr txBox="1"/>
          <p:nvPr/>
        </p:nvSpPr>
        <p:spPr>
          <a:xfrm>
            <a:off x="9046984" y="3082842"/>
            <a:ext cx="66717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D742E0-DC32-2A47-A286-E46248F564A1}"/>
              </a:ext>
            </a:extLst>
          </p:cNvPr>
          <p:cNvSpPr txBox="1"/>
          <p:nvPr/>
        </p:nvSpPr>
        <p:spPr>
          <a:xfrm>
            <a:off x="9282342" y="3946990"/>
            <a:ext cx="694422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1AF586-9FD7-3F49-99D3-3B5DE967E714}"/>
              </a:ext>
            </a:extLst>
          </p:cNvPr>
          <p:cNvSpPr txBox="1"/>
          <p:nvPr/>
        </p:nvSpPr>
        <p:spPr>
          <a:xfrm>
            <a:off x="9554571" y="4811140"/>
            <a:ext cx="68480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CB3629-A7C9-4348-BA34-57628EDD8B40}"/>
              </a:ext>
            </a:extLst>
          </p:cNvPr>
          <p:cNvSpPr txBox="1"/>
          <p:nvPr/>
        </p:nvSpPr>
        <p:spPr>
          <a:xfrm>
            <a:off x="9821990" y="5675289"/>
            <a:ext cx="679994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01587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072FD8-89FE-A148-91FB-0D83BBCDB177}"/>
              </a:ext>
            </a:extLst>
          </p:cNvPr>
          <p:cNvSpPr/>
          <p:nvPr/>
        </p:nvSpPr>
        <p:spPr>
          <a:xfrm>
            <a:off x="7134578" y="0"/>
            <a:ext cx="50558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9C81F-3D25-D34E-8694-2FBEA625974E}"/>
              </a:ext>
            </a:extLst>
          </p:cNvPr>
          <p:cNvSpPr txBox="1"/>
          <p:nvPr/>
        </p:nvSpPr>
        <p:spPr>
          <a:xfrm>
            <a:off x="558799" y="260427"/>
            <a:ext cx="5322711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600" b="1" spc="-145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PROBLEM STATEMENT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D2835-F75F-EB4F-BE06-B83D258610A5}"/>
              </a:ext>
            </a:extLst>
          </p:cNvPr>
          <p:cNvSpPr txBox="1"/>
          <p:nvPr/>
        </p:nvSpPr>
        <p:spPr>
          <a:xfrm>
            <a:off x="584197" y="906758"/>
            <a:ext cx="4573588" cy="5634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IN" dirty="0"/>
              <a:t>Underwriting risk analysis for a consumer finance company</a:t>
            </a:r>
            <a:endParaRPr lang="en-US" sz="1200" spc="-1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E5DE120-E77F-1547-8CEC-68701B908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307" y="1279291"/>
            <a:ext cx="3280691" cy="4299417"/>
          </a:xfrm>
          <a:custGeom>
            <a:avLst/>
            <a:gdLst>
              <a:gd name="connsiteX0" fmla="*/ 109386 w 445093"/>
              <a:gd name="connsiteY0" fmla="*/ 537315 h 583304"/>
              <a:gd name="connsiteX1" fmla="*/ 117453 w 445093"/>
              <a:gd name="connsiteY1" fmla="*/ 560309 h 583304"/>
              <a:gd name="connsiteX2" fmla="*/ 125117 w 445093"/>
              <a:gd name="connsiteY2" fmla="*/ 537315 h 583304"/>
              <a:gd name="connsiteX3" fmla="*/ 89217 w 445093"/>
              <a:gd name="connsiteY3" fmla="*/ 476804 h 583304"/>
              <a:gd name="connsiteX4" fmla="*/ 104949 w 445093"/>
              <a:gd name="connsiteY4" fmla="*/ 523196 h 583304"/>
              <a:gd name="connsiteX5" fmla="*/ 129958 w 445093"/>
              <a:gd name="connsiteY5" fmla="*/ 523196 h 583304"/>
              <a:gd name="connsiteX6" fmla="*/ 145286 w 445093"/>
              <a:gd name="connsiteY6" fmla="*/ 476804 h 583304"/>
              <a:gd name="connsiteX7" fmla="*/ 139639 w 445093"/>
              <a:gd name="connsiteY7" fmla="*/ 262190 h 583304"/>
              <a:gd name="connsiteX8" fmla="*/ 139639 w 445093"/>
              <a:gd name="connsiteY8" fmla="*/ 462281 h 583304"/>
              <a:gd name="connsiteX9" fmla="*/ 148513 w 445093"/>
              <a:gd name="connsiteY9" fmla="*/ 462281 h 583304"/>
              <a:gd name="connsiteX10" fmla="*/ 148513 w 445093"/>
              <a:gd name="connsiteY10" fmla="*/ 262190 h 583304"/>
              <a:gd name="connsiteX11" fmla="*/ 109386 w 445093"/>
              <a:gd name="connsiteY11" fmla="*/ 262190 h 583304"/>
              <a:gd name="connsiteX12" fmla="*/ 109386 w 445093"/>
              <a:gd name="connsiteY12" fmla="*/ 462281 h 583304"/>
              <a:gd name="connsiteX13" fmla="*/ 125117 w 445093"/>
              <a:gd name="connsiteY13" fmla="*/ 462281 h 583304"/>
              <a:gd name="connsiteX14" fmla="*/ 125117 w 445093"/>
              <a:gd name="connsiteY14" fmla="*/ 262190 h 583304"/>
              <a:gd name="connsiteX15" fmla="*/ 86393 w 445093"/>
              <a:gd name="connsiteY15" fmla="*/ 262190 h 583304"/>
              <a:gd name="connsiteX16" fmla="*/ 86393 w 445093"/>
              <a:gd name="connsiteY16" fmla="*/ 462281 h 583304"/>
              <a:gd name="connsiteX17" fmla="*/ 94864 w 445093"/>
              <a:gd name="connsiteY17" fmla="*/ 462281 h 583304"/>
              <a:gd name="connsiteX18" fmla="*/ 94864 w 445093"/>
              <a:gd name="connsiteY18" fmla="*/ 262190 h 583304"/>
              <a:gd name="connsiteX19" fmla="*/ 86393 w 445093"/>
              <a:gd name="connsiteY19" fmla="*/ 231934 h 583304"/>
              <a:gd name="connsiteX20" fmla="*/ 86393 w 445093"/>
              <a:gd name="connsiteY20" fmla="*/ 248070 h 583304"/>
              <a:gd name="connsiteX21" fmla="*/ 148513 w 445093"/>
              <a:gd name="connsiteY21" fmla="*/ 248070 h 583304"/>
              <a:gd name="connsiteX22" fmla="*/ 148513 w 445093"/>
              <a:gd name="connsiteY22" fmla="*/ 231934 h 583304"/>
              <a:gd name="connsiteX23" fmla="*/ 73889 w 445093"/>
              <a:gd name="connsiteY23" fmla="*/ 201678 h 583304"/>
              <a:gd name="connsiteX24" fmla="*/ 73889 w 445093"/>
              <a:gd name="connsiteY24" fmla="*/ 217411 h 583304"/>
              <a:gd name="connsiteX25" fmla="*/ 79133 w 445093"/>
              <a:gd name="connsiteY25" fmla="*/ 217411 h 583304"/>
              <a:gd name="connsiteX26" fmla="*/ 155370 w 445093"/>
              <a:gd name="connsiteY26" fmla="*/ 217411 h 583304"/>
              <a:gd name="connsiteX27" fmla="*/ 160614 w 445093"/>
              <a:gd name="connsiteY27" fmla="*/ 217411 h 583304"/>
              <a:gd name="connsiteX28" fmla="*/ 160614 w 445093"/>
              <a:gd name="connsiteY28" fmla="*/ 201678 h 583304"/>
              <a:gd name="connsiteX29" fmla="*/ 167890 w 445093"/>
              <a:gd name="connsiteY29" fmla="*/ 169720 h 583304"/>
              <a:gd name="connsiteX30" fmla="*/ 177829 w 445093"/>
              <a:gd name="connsiteY30" fmla="*/ 169720 h 583304"/>
              <a:gd name="connsiteX31" fmla="*/ 199695 w 445093"/>
              <a:gd name="connsiteY31" fmla="*/ 192062 h 583304"/>
              <a:gd name="connsiteX32" fmla="*/ 199695 w 445093"/>
              <a:gd name="connsiteY32" fmla="*/ 202217 h 583304"/>
              <a:gd name="connsiteX33" fmla="*/ 194526 w 445093"/>
              <a:gd name="connsiteY33" fmla="*/ 204248 h 583304"/>
              <a:gd name="connsiteX34" fmla="*/ 189756 w 445093"/>
              <a:gd name="connsiteY34" fmla="*/ 202217 h 583304"/>
              <a:gd name="connsiteX35" fmla="*/ 167890 w 445093"/>
              <a:gd name="connsiteY35" fmla="*/ 179875 h 583304"/>
              <a:gd name="connsiteX36" fmla="*/ 167890 w 445093"/>
              <a:gd name="connsiteY36" fmla="*/ 169720 h 583304"/>
              <a:gd name="connsiteX37" fmla="*/ 57174 w 445093"/>
              <a:gd name="connsiteY37" fmla="*/ 169720 h 583304"/>
              <a:gd name="connsiteX38" fmla="*/ 67889 w 445093"/>
              <a:gd name="connsiteY38" fmla="*/ 169720 h 583304"/>
              <a:gd name="connsiteX39" fmla="*/ 67889 w 445093"/>
              <a:gd name="connsiteY39" fmla="*/ 179875 h 583304"/>
              <a:gd name="connsiteX40" fmla="*/ 45222 w 445093"/>
              <a:gd name="connsiteY40" fmla="*/ 202217 h 583304"/>
              <a:gd name="connsiteX41" fmla="*/ 40277 w 445093"/>
              <a:gd name="connsiteY41" fmla="*/ 204248 h 583304"/>
              <a:gd name="connsiteX42" fmla="*/ 34919 w 445093"/>
              <a:gd name="connsiteY42" fmla="*/ 202217 h 583304"/>
              <a:gd name="connsiteX43" fmla="*/ 34919 w 445093"/>
              <a:gd name="connsiteY43" fmla="*/ 192062 h 583304"/>
              <a:gd name="connsiteX44" fmla="*/ 197377 w 445093"/>
              <a:gd name="connsiteY44" fmla="*/ 112115 h 583304"/>
              <a:gd name="connsiteX45" fmla="*/ 229317 w 445093"/>
              <a:gd name="connsiteY45" fmla="*/ 112115 h 583304"/>
              <a:gd name="connsiteX46" fmla="*/ 236278 w 445093"/>
              <a:gd name="connsiteY46" fmla="*/ 118838 h 583304"/>
              <a:gd name="connsiteX47" fmla="*/ 229317 w 445093"/>
              <a:gd name="connsiteY47" fmla="*/ 125957 h 583304"/>
              <a:gd name="connsiteX48" fmla="*/ 197377 w 445093"/>
              <a:gd name="connsiteY48" fmla="*/ 125957 h 583304"/>
              <a:gd name="connsiteX49" fmla="*/ 190416 w 445093"/>
              <a:gd name="connsiteY49" fmla="*/ 118838 h 583304"/>
              <a:gd name="connsiteX50" fmla="*/ 197377 w 445093"/>
              <a:gd name="connsiteY50" fmla="*/ 112115 h 583304"/>
              <a:gd name="connsiteX51" fmla="*/ 7370 w 445093"/>
              <a:gd name="connsiteY51" fmla="*/ 112115 h 583304"/>
              <a:gd name="connsiteX52" fmla="*/ 38491 w 445093"/>
              <a:gd name="connsiteY52" fmla="*/ 112115 h 583304"/>
              <a:gd name="connsiteX53" fmla="*/ 45862 w 445093"/>
              <a:gd name="connsiteY53" fmla="*/ 118838 h 583304"/>
              <a:gd name="connsiteX54" fmla="*/ 38491 w 445093"/>
              <a:gd name="connsiteY54" fmla="*/ 125957 h 583304"/>
              <a:gd name="connsiteX55" fmla="*/ 7370 w 445093"/>
              <a:gd name="connsiteY55" fmla="*/ 125957 h 583304"/>
              <a:gd name="connsiteX56" fmla="*/ 0 w 445093"/>
              <a:gd name="connsiteY56" fmla="*/ 118838 h 583304"/>
              <a:gd name="connsiteX57" fmla="*/ 7370 w 445093"/>
              <a:gd name="connsiteY57" fmla="*/ 112115 h 583304"/>
              <a:gd name="connsiteX58" fmla="*/ 117453 w 445093"/>
              <a:gd name="connsiteY58" fmla="*/ 105263 h 583304"/>
              <a:gd name="connsiteX59" fmla="*/ 106562 w 445093"/>
              <a:gd name="connsiteY59" fmla="*/ 115349 h 583304"/>
              <a:gd name="connsiteX60" fmla="*/ 117453 w 445093"/>
              <a:gd name="connsiteY60" fmla="*/ 154076 h 583304"/>
              <a:gd name="connsiteX61" fmla="*/ 127941 w 445093"/>
              <a:gd name="connsiteY61" fmla="*/ 115349 h 583304"/>
              <a:gd name="connsiteX62" fmla="*/ 117453 w 445093"/>
              <a:gd name="connsiteY62" fmla="*/ 105263 h 583304"/>
              <a:gd name="connsiteX63" fmla="*/ 117050 w 445093"/>
              <a:gd name="connsiteY63" fmla="*/ 65729 h 583304"/>
              <a:gd name="connsiteX64" fmla="*/ 71065 w 445093"/>
              <a:gd name="connsiteY64" fmla="*/ 112121 h 583304"/>
              <a:gd name="connsiteX65" fmla="*/ 93251 w 445093"/>
              <a:gd name="connsiteY65" fmla="*/ 151252 h 583304"/>
              <a:gd name="connsiteX66" fmla="*/ 97284 w 445093"/>
              <a:gd name="connsiteY66" fmla="*/ 157707 h 583304"/>
              <a:gd name="connsiteX67" fmla="*/ 97284 w 445093"/>
              <a:gd name="connsiteY67" fmla="*/ 185542 h 583304"/>
              <a:gd name="connsiteX68" fmla="*/ 111806 w 445093"/>
              <a:gd name="connsiteY68" fmla="*/ 185542 h 583304"/>
              <a:gd name="connsiteX69" fmla="*/ 110596 w 445093"/>
              <a:gd name="connsiteY69" fmla="*/ 182315 h 583304"/>
              <a:gd name="connsiteX70" fmla="*/ 92444 w 445093"/>
              <a:gd name="connsiteY70" fmla="*/ 118173 h 583304"/>
              <a:gd name="connsiteX71" fmla="*/ 92444 w 445093"/>
              <a:gd name="connsiteY71" fmla="*/ 116155 h 583304"/>
              <a:gd name="connsiteX72" fmla="*/ 117453 w 445093"/>
              <a:gd name="connsiteY72" fmla="*/ 91144 h 583304"/>
              <a:gd name="connsiteX73" fmla="*/ 142059 w 445093"/>
              <a:gd name="connsiteY73" fmla="*/ 116155 h 583304"/>
              <a:gd name="connsiteX74" fmla="*/ 142059 w 445093"/>
              <a:gd name="connsiteY74" fmla="*/ 118173 h 583304"/>
              <a:gd name="connsiteX75" fmla="*/ 123907 w 445093"/>
              <a:gd name="connsiteY75" fmla="*/ 182315 h 583304"/>
              <a:gd name="connsiteX76" fmla="*/ 122697 w 445093"/>
              <a:gd name="connsiteY76" fmla="*/ 185542 h 583304"/>
              <a:gd name="connsiteX77" fmla="*/ 137218 w 445093"/>
              <a:gd name="connsiteY77" fmla="*/ 185542 h 583304"/>
              <a:gd name="connsiteX78" fmla="*/ 137218 w 445093"/>
              <a:gd name="connsiteY78" fmla="*/ 157707 h 583304"/>
              <a:gd name="connsiteX79" fmla="*/ 140849 w 445093"/>
              <a:gd name="connsiteY79" fmla="*/ 151656 h 583304"/>
              <a:gd name="connsiteX80" fmla="*/ 163438 w 445093"/>
              <a:gd name="connsiteY80" fmla="*/ 112121 h 583304"/>
              <a:gd name="connsiteX81" fmla="*/ 117050 w 445093"/>
              <a:gd name="connsiteY81" fmla="*/ 65729 h 583304"/>
              <a:gd name="connsiteX82" fmla="*/ 223155 w 445093"/>
              <a:gd name="connsiteY82" fmla="*/ 52013 h 583304"/>
              <a:gd name="connsiteX83" fmla="*/ 388981 w 445093"/>
              <a:gd name="connsiteY83" fmla="*/ 250491 h 583304"/>
              <a:gd name="connsiteX84" fmla="*/ 390595 w 445093"/>
              <a:gd name="connsiteY84" fmla="*/ 255332 h 583304"/>
              <a:gd name="connsiteX85" fmla="*/ 441432 w 445093"/>
              <a:gd name="connsiteY85" fmla="*/ 329559 h 583304"/>
              <a:gd name="connsiteX86" fmla="*/ 442642 w 445093"/>
              <a:gd name="connsiteY86" fmla="*/ 350133 h 583304"/>
              <a:gd name="connsiteX87" fmla="*/ 425293 w 445093"/>
              <a:gd name="connsiteY87" fmla="*/ 360622 h 583304"/>
              <a:gd name="connsiteX88" fmla="*/ 390191 w 445093"/>
              <a:gd name="connsiteY88" fmla="*/ 360622 h 583304"/>
              <a:gd name="connsiteX89" fmla="*/ 390191 w 445093"/>
              <a:gd name="connsiteY89" fmla="*/ 437269 h 583304"/>
              <a:gd name="connsiteX90" fmla="*/ 350651 w 445093"/>
              <a:gd name="connsiteY90" fmla="*/ 476804 h 583304"/>
              <a:gd name="connsiteX91" fmla="*/ 298604 w 445093"/>
              <a:gd name="connsiteY91" fmla="*/ 476804 h 583304"/>
              <a:gd name="connsiteX92" fmla="*/ 298604 w 445093"/>
              <a:gd name="connsiteY92" fmla="*/ 567167 h 583304"/>
              <a:gd name="connsiteX93" fmla="*/ 282868 w 445093"/>
              <a:gd name="connsiteY93" fmla="*/ 583304 h 583304"/>
              <a:gd name="connsiteX94" fmla="*/ 154565 w 445093"/>
              <a:gd name="connsiteY94" fmla="*/ 583304 h 583304"/>
              <a:gd name="connsiteX95" fmla="*/ 147706 w 445093"/>
              <a:gd name="connsiteY95" fmla="*/ 576042 h 583304"/>
              <a:gd name="connsiteX96" fmla="*/ 154565 w 445093"/>
              <a:gd name="connsiteY96" fmla="*/ 568781 h 583304"/>
              <a:gd name="connsiteX97" fmla="*/ 282868 w 445093"/>
              <a:gd name="connsiteY97" fmla="*/ 568781 h 583304"/>
              <a:gd name="connsiteX98" fmla="*/ 284079 w 445093"/>
              <a:gd name="connsiteY98" fmla="*/ 567167 h 583304"/>
              <a:gd name="connsiteX99" fmla="*/ 284079 w 445093"/>
              <a:gd name="connsiteY99" fmla="*/ 469542 h 583304"/>
              <a:gd name="connsiteX100" fmla="*/ 291341 w 445093"/>
              <a:gd name="connsiteY100" fmla="*/ 462281 h 583304"/>
              <a:gd name="connsiteX101" fmla="*/ 350651 w 445093"/>
              <a:gd name="connsiteY101" fmla="*/ 462281 h 583304"/>
              <a:gd name="connsiteX102" fmla="*/ 375666 w 445093"/>
              <a:gd name="connsiteY102" fmla="*/ 437269 h 583304"/>
              <a:gd name="connsiteX103" fmla="*/ 375666 w 445093"/>
              <a:gd name="connsiteY103" fmla="*/ 353360 h 583304"/>
              <a:gd name="connsiteX104" fmla="*/ 382929 w 445093"/>
              <a:gd name="connsiteY104" fmla="*/ 346099 h 583304"/>
              <a:gd name="connsiteX105" fmla="*/ 425293 w 445093"/>
              <a:gd name="connsiteY105" fmla="*/ 346099 h 583304"/>
              <a:gd name="connsiteX106" fmla="*/ 430538 w 445093"/>
              <a:gd name="connsiteY106" fmla="*/ 343275 h 583304"/>
              <a:gd name="connsiteX107" fmla="*/ 430135 w 445093"/>
              <a:gd name="connsiteY107" fmla="*/ 337627 h 583304"/>
              <a:gd name="connsiteX108" fmla="*/ 378894 w 445093"/>
              <a:gd name="connsiteY108" fmla="*/ 263400 h 583304"/>
              <a:gd name="connsiteX109" fmla="*/ 374860 w 445093"/>
              <a:gd name="connsiteY109" fmla="*/ 250894 h 583304"/>
              <a:gd name="connsiteX110" fmla="*/ 222348 w 445093"/>
              <a:gd name="connsiteY110" fmla="*/ 66536 h 583304"/>
              <a:gd name="connsiteX111" fmla="*/ 215892 w 445093"/>
              <a:gd name="connsiteY111" fmla="*/ 58871 h 583304"/>
              <a:gd name="connsiteX112" fmla="*/ 223155 w 445093"/>
              <a:gd name="connsiteY112" fmla="*/ 52013 h 583304"/>
              <a:gd name="connsiteX113" fmla="*/ 117050 w 445093"/>
              <a:gd name="connsiteY113" fmla="*/ 51610 h 583304"/>
              <a:gd name="connsiteX114" fmla="*/ 177556 w 445093"/>
              <a:gd name="connsiteY114" fmla="*/ 112121 h 583304"/>
              <a:gd name="connsiteX115" fmla="*/ 151740 w 445093"/>
              <a:gd name="connsiteY115" fmla="*/ 161337 h 583304"/>
              <a:gd name="connsiteX116" fmla="*/ 151740 w 445093"/>
              <a:gd name="connsiteY116" fmla="*/ 187156 h 583304"/>
              <a:gd name="connsiteX117" fmla="*/ 167875 w 445093"/>
              <a:gd name="connsiteY117" fmla="*/ 187156 h 583304"/>
              <a:gd name="connsiteX118" fmla="*/ 175136 w 445093"/>
              <a:gd name="connsiteY118" fmla="*/ 194014 h 583304"/>
              <a:gd name="connsiteX119" fmla="*/ 175136 w 445093"/>
              <a:gd name="connsiteY119" fmla="*/ 224673 h 583304"/>
              <a:gd name="connsiteX120" fmla="*/ 167875 w 445093"/>
              <a:gd name="connsiteY120" fmla="*/ 231934 h 583304"/>
              <a:gd name="connsiteX121" fmla="*/ 162631 w 445093"/>
              <a:gd name="connsiteY121" fmla="*/ 231934 h 583304"/>
              <a:gd name="connsiteX122" fmla="*/ 162631 w 445093"/>
              <a:gd name="connsiteY122" fmla="*/ 255332 h 583304"/>
              <a:gd name="connsiteX123" fmla="*/ 162631 w 445093"/>
              <a:gd name="connsiteY123" fmla="*/ 469542 h 583304"/>
              <a:gd name="connsiteX124" fmla="*/ 162228 w 445093"/>
              <a:gd name="connsiteY124" fmla="*/ 469946 h 583304"/>
              <a:gd name="connsiteX125" fmla="*/ 162228 w 445093"/>
              <a:gd name="connsiteY125" fmla="*/ 470349 h 583304"/>
              <a:gd name="connsiteX126" fmla="*/ 162228 w 445093"/>
              <a:gd name="connsiteY126" fmla="*/ 471156 h 583304"/>
              <a:gd name="connsiteX127" fmla="*/ 161824 w 445093"/>
              <a:gd name="connsiteY127" fmla="*/ 471963 h 583304"/>
              <a:gd name="connsiteX128" fmla="*/ 127134 w 445093"/>
              <a:gd name="connsiteY128" fmla="*/ 576042 h 583304"/>
              <a:gd name="connsiteX129" fmla="*/ 117453 w 445093"/>
              <a:gd name="connsiteY129" fmla="*/ 583304 h 583304"/>
              <a:gd name="connsiteX130" fmla="*/ 107369 w 445093"/>
              <a:gd name="connsiteY130" fmla="*/ 576042 h 583304"/>
              <a:gd name="connsiteX131" fmla="*/ 72679 w 445093"/>
              <a:gd name="connsiteY131" fmla="*/ 471963 h 583304"/>
              <a:gd name="connsiteX132" fmla="*/ 72679 w 445093"/>
              <a:gd name="connsiteY132" fmla="*/ 471156 h 583304"/>
              <a:gd name="connsiteX133" fmla="*/ 72275 w 445093"/>
              <a:gd name="connsiteY133" fmla="*/ 470349 h 583304"/>
              <a:gd name="connsiteX134" fmla="*/ 72275 w 445093"/>
              <a:gd name="connsiteY134" fmla="*/ 469946 h 583304"/>
              <a:gd name="connsiteX135" fmla="*/ 72275 w 445093"/>
              <a:gd name="connsiteY135" fmla="*/ 469542 h 583304"/>
              <a:gd name="connsiteX136" fmla="*/ 72275 w 445093"/>
              <a:gd name="connsiteY136" fmla="*/ 255332 h 583304"/>
              <a:gd name="connsiteX137" fmla="*/ 72275 w 445093"/>
              <a:gd name="connsiteY137" fmla="*/ 231934 h 583304"/>
              <a:gd name="connsiteX138" fmla="*/ 66628 w 445093"/>
              <a:gd name="connsiteY138" fmla="*/ 231934 h 583304"/>
              <a:gd name="connsiteX139" fmla="*/ 59367 w 445093"/>
              <a:gd name="connsiteY139" fmla="*/ 224673 h 583304"/>
              <a:gd name="connsiteX140" fmla="*/ 59367 w 445093"/>
              <a:gd name="connsiteY140" fmla="*/ 194014 h 583304"/>
              <a:gd name="connsiteX141" fmla="*/ 66628 w 445093"/>
              <a:gd name="connsiteY141" fmla="*/ 187156 h 583304"/>
              <a:gd name="connsiteX142" fmla="*/ 82763 w 445093"/>
              <a:gd name="connsiteY142" fmla="*/ 187156 h 583304"/>
              <a:gd name="connsiteX143" fmla="*/ 82763 w 445093"/>
              <a:gd name="connsiteY143" fmla="*/ 161741 h 583304"/>
              <a:gd name="connsiteX144" fmla="*/ 56947 w 445093"/>
              <a:gd name="connsiteY144" fmla="*/ 112121 h 583304"/>
              <a:gd name="connsiteX145" fmla="*/ 117050 w 445093"/>
              <a:gd name="connsiteY145" fmla="*/ 51610 h 583304"/>
              <a:gd name="connsiteX146" fmla="*/ 34919 w 445093"/>
              <a:gd name="connsiteY146" fmla="*/ 34847 h 583304"/>
              <a:gd name="connsiteX147" fmla="*/ 45222 w 445093"/>
              <a:gd name="connsiteY147" fmla="*/ 34847 h 583304"/>
              <a:gd name="connsiteX148" fmla="*/ 67889 w 445093"/>
              <a:gd name="connsiteY148" fmla="*/ 56546 h 583304"/>
              <a:gd name="connsiteX149" fmla="*/ 67889 w 445093"/>
              <a:gd name="connsiteY149" fmla="*/ 66994 h 583304"/>
              <a:gd name="connsiteX150" fmla="*/ 62531 w 445093"/>
              <a:gd name="connsiteY150" fmla="*/ 69003 h 583304"/>
              <a:gd name="connsiteX151" fmla="*/ 57174 w 445093"/>
              <a:gd name="connsiteY151" fmla="*/ 66994 h 583304"/>
              <a:gd name="connsiteX152" fmla="*/ 34919 w 445093"/>
              <a:gd name="connsiteY152" fmla="*/ 44893 h 583304"/>
              <a:gd name="connsiteX153" fmla="*/ 34919 w 445093"/>
              <a:gd name="connsiteY153" fmla="*/ 34847 h 583304"/>
              <a:gd name="connsiteX154" fmla="*/ 189756 w 445093"/>
              <a:gd name="connsiteY154" fmla="*/ 34847 h 583304"/>
              <a:gd name="connsiteX155" fmla="*/ 199695 w 445093"/>
              <a:gd name="connsiteY155" fmla="*/ 34847 h 583304"/>
              <a:gd name="connsiteX156" fmla="*/ 199695 w 445093"/>
              <a:gd name="connsiteY156" fmla="*/ 44893 h 583304"/>
              <a:gd name="connsiteX157" fmla="*/ 177829 w 445093"/>
              <a:gd name="connsiteY157" fmla="*/ 66994 h 583304"/>
              <a:gd name="connsiteX158" fmla="*/ 173058 w 445093"/>
              <a:gd name="connsiteY158" fmla="*/ 69003 h 583304"/>
              <a:gd name="connsiteX159" fmla="*/ 167890 w 445093"/>
              <a:gd name="connsiteY159" fmla="*/ 66994 h 583304"/>
              <a:gd name="connsiteX160" fmla="*/ 167890 w 445093"/>
              <a:gd name="connsiteY160" fmla="*/ 56546 h 583304"/>
              <a:gd name="connsiteX161" fmla="*/ 117455 w 445093"/>
              <a:gd name="connsiteY161" fmla="*/ 0 h 583304"/>
              <a:gd name="connsiteX162" fmla="*/ 124178 w 445093"/>
              <a:gd name="connsiteY162" fmla="*/ 7371 h 583304"/>
              <a:gd name="connsiteX163" fmla="*/ 124178 w 445093"/>
              <a:gd name="connsiteY163" fmla="*/ 38900 h 583304"/>
              <a:gd name="connsiteX164" fmla="*/ 117455 w 445093"/>
              <a:gd name="connsiteY164" fmla="*/ 45862 h 583304"/>
              <a:gd name="connsiteX165" fmla="*/ 110336 w 445093"/>
              <a:gd name="connsiteY165" fmla="*/ 38900 h 583304"/>
              <a:gd name="connsiteX166" fmla="*/ 110336 w 445093"/>
              <a:gd name="connsiteY166" fmla="*/ 7371 h 583304"/>
              <a:gd name="connsiteX167" fmla="*/ 117455 w 445093"/>
              <a:gd name="connsiteY167" fmla="*/ 0 h 58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45093" h="583304">
                <a:moveTo>
                  <a:pt x="109386" y="537315"/>
                </a:moveTo>
                <a:lnTo>
                  <a:pt x="117453" y="560309"/>
                </a:lnTo>
                <a:lnTo>
                  <a:pt x="125117" y="537315"/>
                </a:lnTo>
                <a:close/>
                <a:moveTo>
                  <a:pt x="89217" y="476804"/>
                </a:moveTo>
                <a:lnTo>
                  <a:pt x="104949" y="523196"/>
                </a:lnTo>
                <a:lnTo>
                  <a:pt x="129958" y="523196"/>
                </a:lnTo>
                <a:lnTo>
                  <a:pt x="145286" y="476804"/>
                </a:lnTo>
                <a:close/>
                <a:moveTo>
                  <a:pt x="139639" y="262190"/>
                </a:moveTo>
                <a:lnTo>
                  <a:pt x="139639" y="462281"/>
                </a:lnTo>
                <a:lnTo>
                  <a:pt x="148513" y="462281"/>
                </a:lnTo>
                <a:lnTo>
                  <a:pt x="148513" y="262190"/>
                </a:lnTo>
                <a:close/>
                <a:moveTo>
                  <a:pt x="109386" y="262190"/>
                </a:moveTo>
                <a:lnTo>
                  <a:pt x="109386" y="462281"/>
                </a:lnTo>
                <a:lnTo>
                  <a:pt x="125117" y="462281"/>
                </a:lnTo>
                <a:lnTo>
                  <a:pt x="125117" y="262190"/>
                </a:lnTo>
                <a:close/>
                <a:moveTo>
                  <a:pt x="86393" y="262190"/>
                </a:moveTo>
                <a:lnTo>
                  <a:pt x="86393" y="462281"/>
                </a:lnTo>
                <a:lnTo>
                  <a:pt x="94864" y="462281"/>
                </a:lnTo>
                <a:lnTo>
                  <a:pt x="94864" y="262190"/>
                </a:lnTo>
                <a:close/>
                <a:moveTo>
                  <a:pt x="86393" y="231934"/>
                </a:moveTo>
                <a:lnTo>
                  <a:pt x="86393" y="248070"/>
                </a:lnTo>
                <a:lnTo>
                  <a:pt x="148513" y="248070"/>
                </a:lnTo>
                <a:lnTo>
                  <a:pt x="148513" y="231934"/>
                </a:lnTo>
                <a:close/>
                <a:moveTo>
                  <a:pt x="73889" y="201678"/>
                </a:moveTo>
                <a:lnTo>
                  <a:pt x="73889" y="217411"/>
                </a:lnTo>
                <a:lnTo>
                  <a:pt x="79133" y="217411"/>
                </a:lnTo>
                <a:lnTo>
                  <a:pt x="155370" y="217411"/>
                </a:lnTo>
                <a:lnTo>
                  <a:pt x="160614" y="217411"/>
                </a:lnTo>
                <a:lnTo>
                  <a:pt x="160614" y="201678"/>
                </a:lnTo>
                <a:close/>
                <a:moveTo>
                  <a:pt x="167890" y="169720"/>
                </a:moveTo>
                <a:cubicBezTo>
                  <a:pt x="170672" y="167283"/>
                  <a:pt x="175046" y="167283"/>
                  <a:pt x="177829" y="169720"/>
                </a:cubicBezTo>
                <a:lnTo>
                  <a:pt x="199695" y="192062"/>
                </a:lnTo>
                <a:cubicBezTo>
                  <a:pt x="202478" y="194905"/>
                  <a:pt x="202478" y="199373"/>
                  <a:pt x="199695" y="202217"/>
                </a:cubicBezTo>
                <a:cubicBezTo>
                  <a:pt x="198104" y="203842"/>
                  <a:pt x="196514" y="204248"/>
                  <a:pt x="194526" y="204248"/>
                </a:cubicBezTo>
                <a:cubicBezTo>
                  <a:pt x="192936" y="204248"/>
                  <a:pt x="190948" y="203842"/>
                  <a:pt x="189756" y="202217"/>
                </a:cubicBezTo>
                <a:lnTo>
                  <a:pt x="167890" y="179875"/>
                </a:lnTo>
                <a:cubicBezTo>
                  <a:pt x="165504" y="177032"/>
                  <a:pt x="165504" y="172564"/>
                  <a:pt x="167890" y="169720"/>
                </a:cubicBezTo>
                <a:close/>
                <a:moveTo>
                  <a:pt x="57174" y="169720"/>
                </a:moveTo>
                <a:cubicBezTo>
                  <a:pt x="60059" y="167283"/>
                  <a:pt x="65004" y="167283"/>
                  <a:pt x="67889" y="169720"/>
                </a:cubicBezTo>
                <a:cubicBezTo>
                  <a:pt x="70774" y="172564"/>
                  <a:pt x="70774" y="177032"/>
                  <a:pt x="67889" y="179875"/>
                </a:cubicBezTo>
                <a:lnTo>
                  <a:pt x="45222" y="202217"/>
                </a:lnTo>
                <a:cubicBezTo>
                  <a:pt x="43986" y="203842"/>
                  <a:pt x="42337" y="204248"/>
                  <a:pt x="40277" y="204248"/>
                </a:cubicBezTo>
                <a:cubicBezTo>
                  <a:pt x="38628" y="204248"/>
                  <a:pt x="36568" y="203842"/>
                  <a:pt x="34919" y="202217"/>
                </a:cubicBezTo>
                <a:cubicBezTo>
                  <a:pt x="32034" y="199373"/>
                  <a:pt x="32034" y="194905"/>
                  <a:pt x="34919" y="192062"/>
                </a:cubicBezTo>
                <a:close/>
                <a:moveTo>
                  <a:pt x="197377" y="112115"/>
                </a:moveTo>
                <a:lnTo>
                  <a:pt x="229317" y="112115"/>
                </a:lnTo>
                <a:cubicBezTo>
                  <a:pt x="233002" y="112115"/>
                  <a:pt x="236278" y="114883"/>
                  <a:pt x="236278" y="118838"/>
                </a:cubicBezTo>
                <a:cubicBezTo>
                  <a:pt x="236278" y="122793"/>
                  <a:pt x="233002" y="125957"/>
                  <a:pt x="229317" y="125957"/>
                </a:cubicBezTo>
                <a:lnTo>
                  <a:pt x="197377" y="125957"/>
                </a:lnTo>
                <a:cubicBezTo>
                  <a:pt x="193282" y="125957"/>
                  <a:pt x="190416" y="122793"/>
                  <a:pt x="190416" y="118838"/>
                </a:cubicBezTo>
                <a:cubicBezTo>
                  <a:pt x="190416" y="114883"/>
                  <a:pt x="193282" y="112115"/>
                  <a:pt x="197377" y="112115"/>
                </a:cubicBezTo>
                <a:close/>
                <a:moveTo>
                  <a:pt x="7370" y="112115"/>
                </a:moveTo>
                <a:lnTo>
                  <a:pt x="38491" y="112115"/>
                </a:lnTo>
                <a:cubicBezTo>
                  <a:pt x="42586" y="112115"/>
                  <a:pt x="45862" y="114883"/>
                  <a:pt x="45862" y="118838"/>
                </a:cubicBezTo>
                <a:cubicBezTo>
                  <a:pt x="45862" y="122793"/>
                  <a:pt x="42586" y="125957"/>
                  <a:pt x="38491" y="125957"/>
                </a:cubicBezTo>
                <a:lnTo>
                  <a:pt x="7370" y="125957"/>
                </a:lnTo>
                <a:cubicBezTo>
                  <a:pt x="3276" y="125957"/>
                  <a:pt x="0" y="122793"/>
                  <a:pt x="0" y="118838"/>
                </a:cubicBezTo>
                <a:cubicBezTo>
                  <a:pt x="0" y="114883"/>
                  <a:pt x="3276" y="112115"/>
                  <a:pt x="7370" y="112115"/>
                </a:cubicBezTo>
                <a:close/>
                <a:moveTo>
                  <a:pt x="117453" y="105263"/>
                </a:moveTo>
                <a:cubicBezTo>
                  <a:pt x="111806" y="105263"/>
                  <a:pt x="106965" y="110104"/>
                  <a:pt x="106562" y="115349"/>
                </a:cubicBezTo>
                <a:lnTo>
                  <a:pt x="117453" y="154076"/>
                </a:lnTo>
                <a:lnTo>
                  <a:pt x="127941" y="115349"/>
                </a:lnTo>
                <a:cubicBezTo>
                  <a:pt x="127537" y="110104"/>
                  <a:pt x="122697" y="105263"/>
                  <a:pt x="117453" y="105263"/>
                </a:cubicBezTo>
                <a:close/>
                <a:moveTo>
                  <a:pt x="117050" y="65729"/>
                </a:moveTo>
                <a:cubicBezTo>
                  <a:pt x="91637" y="65729"/>
                  <a:pt x="71065" y="86707"/>
                  <a:pt x="71065" y="112121"/>
                </a:cubicBezTo>
                <a:cubicBezTo>
                  <a:pt x="71065" y="129065"/>
                  <a:pt x="79939" y="144798"/>
                  <a:pt x="93251" y="151252"/>
                </a:cubicBezTo>
                <a:cubicBezTo>
                  <a:pt x="95671" y="152462"/>
                  <a:pt x="97284" y="154883"/>
                  <a:pt x="97284" y="157707"/>
                </a:cubicBezTo>
                <a:lnTo>
                  <a:pt x="97284" y="185542"/>
                </a:lnTo>
                <a:lnTo>
                  <a:pt x="111806" y="185542"/>
                </a:lnTo>
                <a:cubicBezTo>
                  <a:pt x="111403" y="184332"/>
                  <a:pt x="110596" y="183121"/>
                  <a:pt x="110596" y="182315"/>
                </a:cubicBezTo>
                <a:lnTo>
                  <a:pt x="92444" y="118173"/>
                </a:lnTo>
                <a:cubicBezTo>
                  <a:pt x="92444" y="117366"/>
                  <a:pt x="92444" y="116962"/>
                  <a:pt x="92444" y="116155"/>
                </a:cubicBezTo>
                <a:cubicBezTo>
                  <a:pt x="92444" y="102440"/>
                  <a:pt x="103335" y="91144"/>
                  <a:pt x="117453" y="91144"/>
                </a:cubicBezTo>
                <a:cubicBezTo>
                  <a:pt x="131168" y="91144"/>
                  <a:pt x="142059" y="102440"/>
                  <a:pt x="142059" y="116155"/>
                </a:cubicBezTo>
                <a:cubicBezTo>
                  <a:pt x="142059" y="116962"/>
                  <a:pt x="142059" y="117366"/>
                  <a:pt x="142059" y="118173"/>
                </a:cubicBezTo>
                <a:lnTo>
                  <a:pt x="123907" y="182315"/>
                </a:lnTo>
                <a:cubicBezTo>
                  <a:pt x="123907" y="183121"/>
                  <a:pt x="123100" y="184332"/>
                  <a:pt x="122697" y="185542"/>
                </a:cubicBezTo>
                <a:lnTo>
                  <a:pt x="137218" y="185542"/>
                </a:lnTo>
                <a:lnTo>
                  <a:pt x="137218" y="157707"/>
                </a:lnTo>
                <a:cubicBezTo>
                  <a:pt x="137218" y="155286"/>
                  <a:pt x="138429" y="152866"/>
                  <a:pt x="140849" y="151656"/>
                </a:cubicBezTo>
                <a:cubicBezTo>
                  <a:pt x="154967" y="143184"/>
                  <a:pt x="163438" y="128258"/>
                  <a:pt x="163438" y="112121"/>
                </a:cubicBezTo>
                <a:cubicBezTo>
                  <a:pt x="163438" y="86707"/>
                  <a:pt x="142866" y="65729"/>
                  <a:pt x="117050" y="65729"/>
                </a:cubicBezTo>
                <a:close/>
                <a:moveTo>
                  <a:pt x="223155" y="52013"/>
                </a:moveTo>
                <a:cubicBezTo>
                  <a:pt x="376877" y="63712"/>
                  <a:pt x="388578" y="219428"/>
                  <a:pt x="388981" y="250491"/>
                </a:cubicBezTo>
                <a:cubicBezTo>
                  <a:pt x="388981" y="252104"/>
                  <a:pt x="389788" y="253718"/>
                  <a:pt x="390595" y="255332"/>
                </a:cubicBezTo>
                <a:lnTo>
                  <a:pt x="441432" y="329559"/>
                </a:lnTo>
                <a:cubicBezTo>
                  <a:pt x="445870" y="335610"/>
                  <a:pt x="446274" y="343275"/>
                  <a:pt x="442642" y="350133"/>
                </a:cubicBezTo>
                <a:cubicBezTo>
                  <a:pt x="439415" y="356588"/>
                  <a:pt x="432959" y="360622"/>
                  <a:pt x="425293" y="360622"/>
                </a:cubicBezTo>
                <a:lnTo>
                  <a:pt x="390191" y="360622"/>
                </a:lnTo>
                <a:lnTo>
                  <a:pt x="390191" y="437269"/>
                </a:lnTo>
                <a:cubicBezTo>
                  <a:pt x="390191" y="458650"/>
                  <a:pt x="372035" y="476804"/>
                  <a:pt x="350651" y="476804"/>
                </a:cubicBezTo>
                <a:lnTo>
                  <a:pt x="298604" y="476804"/>
                </a:lnTo>
                <a:lnTo>
                  <a:pt x="298604" y="567167"/>
                </a:lnTo>
                <a:cubicBezTo>
                  <a:pt x="298604" y="576042"/>
                  <a:pt x="291341" y="583304"/>
                  <a:pt x="282868" y="583304"/>
                </a:cubicBezTo>
                <a:lnTo>
                  <a:pt x="154565" y="583304"/>
                </a:lnTo>
                <a:cubicBezTo>
                  <a:pt x="150530" y="583304"/>
                  <a:pt x="147706" y="580076"/>
                  <a:pt x="147706" y="576042"/>
                </a:cubicBezTo>
                <a:cubicBezTo>
                  <a:pt x="147706" y="572008"/>
                  <a:pt x="150530" y="568781"/>
                  <a:pt x="154565" y="568781"/>
                </a:cubicBezTo>
                <a:lnTo>
                  <a:pt x="282868" y="568781"/>
                </a:lnTo>
                <a:cubicBezTo>
                  <a:pt x="283675" y="568781"/>
                  <a:pt x="284079" y="567974"/>
                  <a:pt x="284079" y="567167"/>
                </a:cubicBezTo>
                <a:lnTo>
                  <a:pt x="284079" y="469542"/>
                </a:lnTo>
                <a:cubicBezTo>
                  <a:pt x="284079" y="465508"/>
                  <a:pt x="287710" y="462281"/>
                  <a:pt x="291341" y="462281"/>
                </a:cubicBezTo>
                <a:lnTo>
                  <a:pt x="350651" y="462281"/>
                </a:lnTo>
                <a:cubicBezTo>
                  <a:pt x="364369" y="462281"/>
                  <a:pt x="375666" y="450985"/>
                  <a:pt x="375666" y="437269"/>
                </a:cubicBezTo>
                <a:lnTo>
                  <a:pt x="375666" y="353360"/>
                </a:lnTo>
                <a:cubicBezTo>
                  <a:pt x="375666" y="349326"/>
                  <a:pt x="378894" y="346099"/>
                  <a:pt x="382929" y="346099"/>
                </a:cubicBezTo>
                <a:lnTo>
                  <a:pt x="425293" y="346099"/>
                </a:lnTo>
                <a:cubicBezTo>
                  <a:pt x="428118" y="346099"/>
                  <a:pt x="429731" y="344082"/>
                  <a:pt x="430538" y="343275"/>
                </a:cubicBezTo>
                <a:cubicBezTo>
                  <a:pt x="430538" y="342468"/>
                  <a:pt x="431749" y="340451"/>
                  <a:pt x="430135" y="337627"/>
                </a:cubicBezTo>
                <a:lnTo>
                  <a:pt x="378894" y="263400"/>
                </a:lnTo>
                <a:cubicBezTo>
                  <a:pt x="376473" y="259366"/>
                  <a:pt x="374860" y="255332"/>
                  <a:pt x="374860" y="250894"/>
                </a:cubicBezTo>
                <a:cubicBezTo>
                  <a:pt x="374456" y="221849"/>
                  <a:pt x="363562" y="77025"/>
                  <a:pt x="222348" y="66536"/>
                </a:cubicBezTo>
                <a:cubicBezTo>
                  <a:pt x="218313" y="66133"/>
                  <a:pt x="215489" y="62502"/>
                  <a:pt x="215892" y="58871"/>
                </a:cubicBezTo>
                <a:cubicBezTo>
                  <a:pt x="215892" y="54837"/>
                  <a:pt x="219524" y="51610"/>
                  <a:pt x="223155" y="52013"/>
                </a:cubicBezTo>
                <a:close/>
                <a:moveTo>
                  <a:pt x="117050" y="51610"/>
                </a:moveTo>
                <a:cubicBezTo>
                  <a:pt x="150530" y="51610"/>
                  <a:pt x="177556" y="78638"/>
                  <a:pt x="177556" y="112121"/>
                </a:cubicBezTo>
                <a:cubicBezTo>
                  <a:pt x="177556" y="131485"/>
                  <a:pt x="167875" y="150445"/>
                  <a:pt x="151740" y="161337"/>
                </a:cubicBezTo>
                <a:lnTo>
                  <a:pt x="151740" y="187156"/>
                </a:lnTo>
                <a:lnTo>
                  <a:pt x="167875" y="187156"/>
                </a:lnTo>
                <a:cubicBezTo>
                  <a:pt x="171505" y="187156"/>
                  <a:pt x="175136" y="190383"/>
                  <a:pt x="175136" y="194014"/>
                </a:cubicBezTo>
                <a:lnTo>
                  <a:pt x="175136" y="224673"/>
                </a:lnTo>
                <a:cubicBezTo>
                  <a:pt x="175136" y="228707"/>
                  <a:pt x="171505" y="231934"/>
                  <a:pt x="167875" y="231934"/>
                </a:cubicBezTo>
                <a:lnTo>
                  <a:pt x="162631" y="231934"/>
                </a:lnTo>
                <a:lnTo>
                  <a:pt x="162631" y="255332"/>
                </a:lnTo>
                <a:lnTo>
                  <a:pt x="162631" y="469542"/>
                </a:lnTo>
                <a:cubicBezTo>
                  <a:pt x="162631" y="469946"/>
                  <a:pt x="162228" y="469946"/>
                  <a:pt x="162228" y="469946"/>
                </a:cubicBezTo>
                <a:cubicBezTo>
                  <a:pt x="162228" y="469946"/>
                  <a:pt x="162228" y="469946"/>
                  <a:pt x="162228" y="470349"/>
                </a:cubicBezTo>
                <a:cubicBezTo>
                  <a:pt x="162228" y="470752"/>
                  <a:pt x="162228" y="471156"/>
                  <a:pt x="162228" y="471156"/>
                </a:cubicBezTo>
                <a:cubicBezTo>
                  <a:pt x="161824" y="471156"/>
                  <a:pt x="161824" y="471559"/>
                  <a:pt x="161824" y="471963"/>
                </a:cubicBezTo>
                <a:lnTo>
                  <a:pt x="127134" y="576042"/>
                </a:lnTo>
                <a:cubicBezTo>
                  <a:pt x="125521" y="580076"/>
                  <a:pt x="121487" y="583304"/>
                  <a:pt x="117453" y="583304"/>
                </a:cubicBezTo>
                <a:cubicBezTo>
                  <a:pt x="113016" y="583304"/>
                  <a:pt x="108982" y="580076"/>
                  <a:pt x="107369" y="576042"/>
                </a:cubicBezTo>
                <a:lnTo>
                  <a:pt x="72679" y="471963"/>
                </a:lnTo>
                <a:cubicBezTo>
                  <a:pt x="72679" y="471559"/>
                  <a:pt x="72679" y="471156"/>
                  <a:pt x="72679" y="471156"/>
                </a:cubicBezTo>
                <a:cubicBezTo>
                  <a:pt x="72275" y="471156"/>
                  <a:pt x="72275" y="470752"/>
                  <a:pt x="72275" y="470349"/>
                </a:cubicBezTo>
                <a:cubicBezTo>
                  <a:pt x="72275" y="469946"/>
                  <a:pt x="72275" y="469946"/>
                  <a:pt x="72275" y="469946"/>
                </a:cubicBezTo>
                <a:cubicBezTo>
                  <a:pt x="72275" y="469946"/>
                  <a:pt x="72275" y="469946"/>
                  <a:pt x="72275" y="469542"/>
                </a:cubicBezTo>
                <a:lnTo>
                  <a:pt x="72275" y="255332"/>
                </a:lnTo>
                <a:lnTo>
                  <a:pt x="72275" y="231934"/>
                </a:lnTo>
                <a:lnTo>
                  <a:pt x="66628" y="231934"/>
                </a:lnTo>
                <a:cubicBezTo>
                  <a:pt x="62998" y="231934"/>
                  <a:pt x="59367" y="228707"/>
                  <a:pt x="59367" y="224673"/>
                </a:cubicBezTo>
                <a:lnTo>
                  <a:pt x="59367" y="194014"/>
                </a:lnTo>
                <a:cubicBezTo>
                  <a:pt x="59367" y="190383"/>
                  <a:pt x="62998" y="187156"/>
                  <a:pt x="66628" y="187156"/>
                </a:cubicBezTo>
                <a:lnTo>
                  <a:pt x="82763" y="187156"/>
                </a:lnTo>
                <a:lnTo>
                  <a:pt x="82763" y="161741"/>
                </a:lnTo>
                <a:cubicBezTo>
                  <a:pt x="67031" y="152059"/>
                  <a:pt x="56947" y="132695"/>
                  <a:pt x="56947" y="112121"/>
                </a:cubicBezTo>
                <a:cubicBezTo>
                  <a:pt x="56947" y="78638"/>
                  <a:pt x="83973" y="51610"/>
                  <a:pt x="117050" y="51610"/>
                </a:cubicBezTo>
                <a:close/>
                <a:moveTo>
                  <a:pt x="34919" y="34847"/>
                </a:moveTo>
                <a:cubicBezTo>
                  <a:pt x="37804" y="32034"/>
                  <a:pt x="42337" y="32034"/>
                  <a:pt x="45222" y="34847"/>
                </a:cubicBezTo>
                <a:lnTo>
                  <a:pt x="67889" y="56546"/>
                </a:lnTo>
                <a:cubicBezTo>
                  <a:pt x="70774" y="59761"/>
                  <a:pt x="70774" y="64181"/>
                  <a:pt x="67889" y="66994"/>
                </a:cubicBezTo>
                <a:cubicBezTo>
                  <a:pt x="66241" y="68601"/>
                  <a:pt x="64592" y="69003"/>
                  <a:pt x="62531" y="69003"/>
                </a:cubicBezTo>
                <a:cubicBezTo>
                  <a:pt x="60883" y="69003"/>
                  <a:pt x="58822" y="68601"/>
                  <a:pt x="57174" y="66994"/>
                </a:cubicBezTo>
                <a:lnTo>
                  <a:pt x="34919" y="44893"/>
                </a:lnTo>
                <a:cubicBezTo>
                  <a:pt x="32034" y="42080"/>
                  <a:pt x="32034" y="37660"/>
                  <a:pt x="34919" y="34847"/>
                </a:cubicBezTo>
                <a:close/>
                <a:moveTo>
                  <a:pt x="189756" y="34847"/>
                </a:moveTo>
                <a:cubicBezTo>
                  <a:pt x="192538" y="32034"/>
                  <a:pt x="196912" y="32034"/>
                  <a:pt x="199695" y="34847"/>
                </a:cubicBezTo>
                <a:cubicBezTo>
                  <a:pt x="202478" y="37660"/>
                  <a:pt x="202478" y="42080"/>
                  <a:pt x="199695" y="44893"/>
                </a:cubicBezTo>
                <a:lnTo>
                  <a:pt x="177829" y="66994"/>
                </a:lnTo>
                <a:cubicBezTo>
                  <a:pt x="176636" y="68601"/>
                  <a:pt x="175046" y="69003"/>
                  <a:pt x="173058" y="69003"/>
                </a:cubicBezTo>
                <a:cubicBezTo>
                  <a:pt x="171468" y="69003"/>
                  <a:pt x="169480" y="68601"/>
                  <a:pt x="167890" y="66994"/>
                </a:cubicBezTo>
                <a:cubicBezTo>
                  <a:pt x="165504" y="64181"/>
                  <a:pt x="165504" y="59761"/>
                  <a:pt x="167890" y="56546"/>
                </a:cubicBezTo>
                <a:close/>
                <a:moveTo>
                  <a:pt x="117455" y="0"/>
                </a:moveTo>
                <a:cubicBezTo>
                  <a:pt x="121409" y="0"/>
                  <a:pt x="124178" y="3276"/>
                  <a:pt x="124178" y="7371"/>
                </a:cubicBezTo>
                <a:lnTo>
                  <a:pt x="124178" y="38900"/>
                </a:lnTo>
                <a:cubicBezTo>
                  <a:pt x="124178" y="42995"/>
                  <a:pt x="121409" y="45862"/>
                  <a:pt x="117455" y="45862"/>
                </a:cubicBezTo>
                <a:cubicBezTo>
                  <a:pt x="113500" y="45862"/>
                  <a:pt x="110336" y="42995"/>
                  <a:pt x="110336" y="38900"/>
                </a:cubicBezTo>
                <a:lnTo>
                  <a:pt x="110336" y="7371"/>
                </a:lnTo>
                <a:cubicBezTo>
                  <a:pt x="110336" y="3276"/>
                  <a:pt x="113500" y="0"/>
                  <a:pt x="117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63" dirty="0"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D522A-43A6-6F59-587D-EE3F81EDF908}"/>
              </a:ext>
            </a:extLst>
          </p:cNvPr>
          <p:cNvSpPr txBox="1"/>
          <p:nvPr/>
        </p:nvSpPr>
        <p:spPr>
          <a:xfrm>
            <a:off x="558799" y="2255780"/>
            <a:ext cx="625969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dirty="0"/>
              <a:t>The company has below 2 types of risks are associated with a loan application: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If the applicant is likely to repay the loan, then not approving the loan results in a loss of business to the company</a:t>
            </a:r>
            <a:br>
              <a:rPr lang="en-IN" dirty="0"/>
            </a:b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If the applicant is not likely to repay the loan, then approving the loan may lead to a financial loss for the company</a:t>
            </a:r>
          </a:p>
        </p:txBody>
      </p:sp>
    </p:spTree>
    <p:extLst>
      <p:ext uri="{BB962C8B-B14F-4D97-AF65-F5344CB8AC3E}">
        <p14:creationId xmlns:p14="http://schemas.microsoft.com/office/powerpoint/2010/main" val="169807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B19BE6-399E-7343-AD38-D202B6228AD7}"/>
              </a:ext>
            </a:extLst>
          </p:cNvPr>
          <p:cNvSpPr/>
          <p:nvPr/>
        </p:nvSpPr>
        <p:spPr>
          <a:xfrm>
            <a:off x="0" y="0"/>
            <a:ext cx="12188825" cy="2167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9D197-6890-1F42-BD69-37FD54DAF8CE}"/>
              </a:ext>
            </a:extLst>
          </p:cNvPr>
          <p:cNvSpPr txBox="1"/>
          <p:nvPr/>
        </p:nvSpPr>
        <p:spPr>
          <a:xfrm>
            <a:off x="2856974" y="3468512"/>
            <a:ext cx="898507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FIND DRIVING FACTORS BEHIND A LOAN DEFAULT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99D42-038B-D24C-AD06-2501C42BD916}"/>
              </a:ext>
            </a:extLst>
          </p:cNvPr>
          <p:cNvSpPr txBox="1"/>
          <p:nvPr/>
        </p:nvSpPr>
        <p:spPr>
          <a:xfrm>
            <a:off x="3039363" y="4183973"/>
            <a:ext cx="8407570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These factors will be used for taking actions such as denying the loan, reducing the amount of loan, lending (to risky applicants) at a higher interest rate,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8C728-D4AD-E346-96AE-4182F4AC0354}"/>
              </a:ext>
            </a:extLst>
          </p:cNvPr>
          <p:cNvSpPr txBox="1"/>
          <p:nvPr/>
        </p:nvSpPr>
        <p:spPr>
          <a:xfrm>
            <a:off x="2239755" y="260954"/>
            <a:ext cx="7709314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KEY OBJECTIVE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EA38A-C260-D64F-9692-366DAA74ED57}"/>
              </a:ext>
            </a:extLst>
          </p:cNvPr>
          <p:cNvSpPr txBox="1"/>
          <p:nvPr/>
        </p:nvSpPr>
        <p:spPr>
          <a:xfrm>
            <a:off x="2239755" y="1225947"/>
            <a:ext cx="7709316" cy="311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Help the business in better decision making</a:t>
            </a:r>
          </a:p>
        </p:txBody>
      </p:sp>
      <p:sp>
        <p:nvSpPr>
          <p:cNvPr id="18" name="Freeform 209">
            <a:extLst>
              <a:ext uri="{FF2B5EF4-FFF2-40B4-BE49-F238E27FC236}">
                <a16:creationId xmlns:a16="http://schemas.microsoft.com/office/drawing/2014/main" id="{415B7685-A855-54E7-7C6F-52CC9329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190746"/>
            <a:ext cx="1727200" cy="1601971"/>
          </a:xfrm>
          <a:custGeom>
            <a:avLst/>
            <a:gdLst>
              <a:gd name="T0" fmla="*/ 1137 w 1344"/>
              <a:gd name="T1" fmla="*/ 385 h 1346"/>
              <a:gd name="T2" fmla="*/ 1086 w 1344"/>
              <a:gd name="T3" fmla="*/ 366 h 1346"/>
              <a:gd name="T4" fmla="*/ 768 w 1344"/>
              <a:gd name="T5" fmla="*/ 646 h 1346"/>
              <a:gd name="T6" fmla="*/ 697 w 1344"/>
              <a:gd name="T7" fmla="*/ 577 h 1346"/>
              <a:gd name="T8" fmla="*/ 969 w 1344"/>
              <a:gd name="T9" fmla="*/ 305 h 1346"/>
              <a:gd name="T10" fmla="*/ 957 w 1344"/>
              <a:gd name="T11" fmla="*/ 214 h 1346"/>
              <a:gd name="T12" fmla="*/ 1126 w 1344"/>
              <a:gd name="T13" fmla="*/ 40 h 1346"/>
              <a:gd name="T14" fmla="*/ 1130 w 1344"/>
              <a:gd name="T15" fmla="*/ 38 h 1346"/>
              <a:gd name="T16" fmla="*/ 1136 w 1344"/>
              <a:gd name="T17" fmla="*/ 41 h 1346"/>
              <a:gd name="T18" fmla="*/ 1179 w 1344"/>
              <a:gd name="T19" fmla="*/ 135 h 1346"/>
              <a:gd name="T20" fmla="*/ 1043 w 1344"/>
              <a:gd name="T21" fmla="*/ 297 h 1346"/>
              <a:gd name="T22" fmla="*/ 1055 w 1344"/>
              <a:gd name="T23" fmla="*/ 302 h 1346"/>
              <a:gd name="T24" fmla="*/ 1203 w 1344"/>
              <a:gd name="T25" fmla="*/ 161 h 1346"/>
              <a:gd name="T26" fmla="*/ 1303 w 1344"/>
              <a:gd name="T27" fmla="*/ 208 h 1346"/>
              <a:gd name="T28" fmla="*/ 1304 w 1344"/>
              <a:gd name="T29" fmla="*/ 218 h 1346"/>
              <a:gd name="T30" fmla="*/ 646 w 1344"/>
              <a:gd name="T31" fmla="*/ 328 h 1346"/>
              <a:gd name="T32" fmla="*/ 277 w 1344"/>
              <a:gd name="T33" fmla="*/ 698 h 1346"/>
              <a:gd name="T34" fmla="*/ 1016 w 1344"/>
              <a:gd name="T35" fmla="*/ 698 h 1346"/>
              <a:gd name="T36" fmla="*/ 1028 w 1344"/>
              <a:gd name="T37" fmla="*/ 436 h 1346"/>
              <a:gd name="T38" fmla="*/ 1109 w 1344"/>
              <a:gd name="T39" fmla="*/ 698 h 1346"/>
              <a:gd name="T40" fmla="*/ 184 w 1344"/>
              <a:gd name="T41" fmla="*/ 698 h 1346"/>
              <a:gd name="T42" fmla="*/ 646 w 1344"/>
              <a:gd name="T43" fmla="*/ 235 h 1346"/>
              <a:gd name="T44" fmla="*/ 730 w 1344"/>
              <a:gd name="T45" fmla="*/ 494 h 1346"/>
              <a:gd name="T46" fmla="*/ 646 w 1344"/>
              <a:gd name="T47" fmla="*/ 477 h 1346"/>
              <a:gd name="T48" fmla="*/ 646 w 1344"/>
              <a:gd name="T49" fmla="*/ 919 h 1346"/>
              <a:gd name="T50" fmla="*/ 867 w 1344"/>
              <a:gd name="T51" fmla="*/ 698 h 1346"/>
              <a:gd name="T52" fmla="*/ 935 w 1344"/>
              <a:gd name="T53" fmla="*/ 529 h 1346"/>
              <a:gd name="T54" fmla="*/ 646 w 1344"/>
              <a:gd name="T55" fmla="*/ 1032 h 1346"/>
              <a:gd name="T56" fmla="*/ 312 w 1344"/>
              <a:gd name="T57" fmla="*/ 698 h 1346"/>
              <a:gd name="T58" fmla="*/ 814 w 1344"/>
              <a:gd name="T59" fmla="*/ 409 h 1346"/>
              <a:gd name="T60" fmla="*/ 667 w 1344"/>
              <a:gd name="T61" fmla="*/ 557 h 1346"/>
              <a:gd name="T62" fmla="*/ 504 w 1344"/>
              <a:gd name="T63" fmla="*/ 698 h 1346"/>
              <a:gd name="T64" fmla="*/ 646 w 1344"/>
              <a:gd name="T65" fmla="*/ 840 h 1346"/>
              <a:gd name="T66" fmla="*/ 787 w 1344"/>
              <a:gd name="T67" fmla="*/ 677 h 1346"/>
              <a:gd name="T68" fmla="*/ 832 w 1344"/>
              <a:gd name="T69" fmla="*/ 698 h 1346"/>
              <a:gd name="T70" fmla="*/ 646 w 1344"/>
              <a:gd name="T71" fmla="*/ 883 h 1346"/>
              <a:gd name="T72" fmla="*/ 646 w 1344"/>
              <a:gd name="T73" fmla="*/ 512 h 1346"/>
              <a:gd name="T74" fmla="*/ 667 w 1344"/>
              <a:gd name="T75" fmla="*/ 557 h 1346"/>
              <a:gd name="T76" fmla="*/ 646 w 1344"/>
              <a:gd name="T77" fmla="*/ 748 h 1346"/>
              <a:gd name="T78" fmla="*/ 612 w 1344"/>
              <a:gd name="T79" fmla="*/ 735 h 1346"/>
              <a:gd name="T80" fmla="*/ 613 w 1344"/>
              <a:gd name="T81" fmla="*/ 661 h 1346"/>
              <a:gd name="T82" fmla="*/ 701 w 1344"/>
              <a:gd name="T83" fmla="*/ 643 h 1346"/>
              <a:gd name="T84" fmla="*/ 681 w 1344"/>
              <a:gd name="T85" fmla="*/ 733 h 1346"/>
              <a:gd name="T86" fmla="*/ 646 w 1344"/>
              <a:gd name="T87" fmla="*/ 1309 h 1346"/>
              <a:gd name="T88" fmla="*/ 35 w 1344"/>
              <a:gd name="T89" fmla="*/ 698 h 1346"/>
              <a:gd name="T90" fmla="*/ 949 w 1344"/>
              <a:gd name="T91" fmla="*/ 167 h 1346"/>
              <a:gd name="T92" fmla="*/ 926 w 1344"/>
              <a:gd name="T93" fmla="*/ 228 h 1346"/>
              <a:gd name="T94" fmla="*/ 944 w 1344"/>
              <a:gd name="T95" fmla="*/ 280 h 1346"/>
              <a:gd name="T96" fmla="*/ 646 w 1344"/>
              <a:gd name="T97" fmla="*/ 200 h 1346"/>
              <a:gd name="T98" fmla="*/ 149 w 1344"/>
              <a:gd name="T99" fmla="*/ 698 h 1346"/>
              <a:gd name="T100" fmla="*/ 1144 w 1344"/>
              <a:gd name="T101" fmla="*/ 698 h 1346"/>
              <a:gd name="T102" fmla="*/ 1064 w 1344"/>
              <a:gd name="T103" fmla="*/ 400 h 1346"/>
              <a:gd name="T104" fmla="*/ 1116 w 1344"/>
              <a:gd name="T105" fmla="*/ 419 h 1346"/>
              <a:gd name="T106" fmla="*/ 1177 w 1344"/>
              <a:gd name="T107" fmla="*/ 395 h 1346"/>
              <a:gd name="T108" fmla="*/ 1341 w 1344"/>
              <a:gd name="T109" fmla="*/ 206 h 1346"/>
              <a:gd name="T110" fmla="*/ 1232 w 1344"/>
              <a:gd name="T111" fmla="*/ 137 h 1346"/>
              <a:gd name="T112" fmla="*/ 1168 w 1344"/>
              <a:gd name="T113" fmla="*/ 27 h 1346"/>
              <a:gd name="T114" fmla="*/ 1137 w 1344"/>
              <a:gd name="T115" fmla="*/ 3 h 1346"/>
              <a:gd name="T116" fmla="*/ 975 w 1344"/>
              <a:gd name="T117" fmla="*/ 141 h 1346"/>
              <a:gd name="T118" fmla="*/ 0 w 1344"/>
              <a:gd name="T119" fmla="*/ 698 h 1346"/>
              <a:gd name="T120" fmla="*/ 646 w 1344"/>
              <a:gd name="T121" fmla="*/ 1345 h 1346"/>
              <a:gd name="T122" fmla="*/ 1203 w 1344"/>
              <a:gd name="T123" fmla="*/ 369 h 1346"/>
              <a:gd name="T124" fmla="*/ 1341 w 1344"/>
              <a:gd name="T125" fmla="*/ 206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44" h="1346">
                <a:moveTo>
                  <a:pt x="1304" y="218"/>
                </a:moveTo>
                <a:lnTo>
                  <a:pt x="1137" y="385"/>
                </a:lnTo>
                <a:lnTo>
                  <a:pt x="1137" y="385"/>
                </a:lnTo>
                <a:cubicBezTo>
                  <a:pt x="1135" y="387"/>
                  <a:pt x="1133" y="388"/>
                  <a:pt x="1130" y="387"/>
                </a:cubicBezTo>
                <a:lnTo>
                  <a:pt x="1086" y="366"/>
                </a:lnTo>
                <a:lnTo>
                  <a:pt x="1086" y="366"/>
                </a:lnTo>
                <a:cubicBezTo>
                  <a:pt x="1071" y="360"/>
                  <a:pt x="1052" y="363"/>
                  <a:pt x="1040" y="375"/>
                </a:cubicBezTo>
                <a:lnTo>
                  <a:pt x="768" y="646"/>
                </a:lnTo>
                <a:lnTo>
                  <a:pt x="768" y="646"/>
                </a:lnTo>
                <a:cubicBezTo>
                  <a:pt x="753" y="641"/>
                  <a:pt x="739" y="631"/>
                  <a:pt x="726" y="617"/>
                </a:cubicBezTo>
                <a:lnTo>
                  <a:pt x="726" y="617"/>
                </a:lnTo>
                <a:cubicBezTo>
                  <a:pt x="714" y="605"/>
                  <a:pt x="703" y="590"/>
                  <a:pt x="697" y="577"/>
                </a:cubicBezTo>
                <a:lnTo>
                  <a:pt x="708" y="566"/>
                </a:lnTo>
                <a:lnTo>
                  <a:pt x="708" y="566"/>
                </a:lnTo>
                <a:lnTo>
                  <a:pt x="969" y="305"/>
                </a:lnTo>
                <a:lnTo>
                  <a:pt x="969" y="305"/>
                </a:lnTo>
                <a:cubicBezTo>
                  <a:pt x="981" y="293"/>
                  <a:pt x="985" y="274"/>
                  <a:pt x="977" y="258"/>
                </a:cubicBezTo>
                <a:lnTo>
                  <a:pt x="957" y="214"/>
                </a:lnTo>
                <a:lnTo>
                  <a:pt x="957" y="214"/>
                </a:lnTo>
                <a:cubicBezTo>
                  <a:pt x="956" y="212"/>
                  <a:pt x="957" y="209"/>
                  <a:pt x="959" y="207"/>
                </a:cubicBezTo>
                <a:lnTo>
                  <a:pt x="1126" y="40"/>
                </a:lnTo>
                <a:lnTo>
                  <a:pt x="1126" y="40"/>
                </a:lnTo>
                <a:cubicBezTo>
                  <a:pt x="1128" y="38"/>
                  <a:pt x="1129" y="38"/>
                  <a:pt x="1130" y="38"/>
                </a:cubicBezTo>
                <a:lnTo>
                  <a:pt x="1130" y="38"/>
                </a:lnTo>
                <a:cubicBezTo>
                  <a:pt x="1131" y="38"/>
                  <a:pt x="1131" y="38"/>
                  <a:pt x="1131" y="38"/>
                </a:cubicBezTo>
                <a:lnTo>
                  <a:pt x="1131" y="38"/>
                </a:lnTo>
                <a:cubicBezTo>
                  <a:pt x="1133" y="38"/>
                  <a:pt x="1134" y="39"/>
                  <a:pt x="1136" y="41"/>
                </a:cubicBezTo>
                <a:lnTo>
                  <a:pt x="1175" y="127"/>
                </a:lnTo>
                <a:lnTo>
                  <a:pt x="1175" y="127"/>
                </a:lnTo>
                <a:cubicBezTo>
                  <a:pt x="1176" y="130"/>
                  <a:pt x="1178" y="132"/>
                  <a:pt x="1179" y="135"/>
                </a:cubicBezTo>
                <a:lnTo>
                  <a:pt x="1043" y="272"/>
                </a:lnTo>
                <a:lnTo>
                  <a:pt x="1043" y="272"/>
                </a:lnTo>
                <a:cubicBezTo>
                  <a:pt x="1035" y="279"/>
                  <a:pt x="1035" y="290"/>
                  <a:pt x="1043" y="297"/>
                </a:cubicBezTo>
                <a:lnTo>
                  <a:pt x="1043" y="297"/>
                </a:lnTo>
                <a:cubicBezTo>
                  <a:pt x="1046" y="300"/>
                  <a:pt x="1050" y="302"/>
                  <a:pt x="1055" y="302"/>
                </a:cubicBezTo>
                <a:lnTo>
                  <a:pt x="1055" y="302"/>
                </a:lnTo>
                <a:cubicBezTo>
                  <a:pt x="1059" y="302"/>
                  <a:pt x="1064" y="300"/>
                  <a:pt x="1068" y="297"/>
                </a:cubicBezTo>
                <a:lnTo>
                  <a:pt x="1203" y="161"/>
                </a:lnTo>
                <a:lnTo>
                  <a:pt x="1203" y="161"/>
                </a:lnTo>
                <a:cubicBezTo>
                  <a:pt x="1207" y="164"/>
                  <a:pt x="1213" y="167"/>
                  <a:pt x="1218" y="170"/>
                </a:cubicBezTo>
                <a:lnTo>
                  <a:pt x="1303" y="208"/>
                </a:lnTo>
                <a:lnTo>
                  <a:pt x="1303" y="208"/>
                </a:lnTo>
                <a:cubicBezTo>
                  <a:pt x="1305" y="209"/>
                  <a:pt x="1306" y="212"/>
                  <a:pt x="1306" y="212"/>
                </a:cubicBezTo>
                <a:lnTo>
                  <a:pt x="1306" y="212"/>
                </a:lnTo>
                <a:cubicBezTo>
                  <a:pt x="1306" y="214"/>
                  <a:pt x="1306" y="216"/>
                  <a:pt x="1304" y="218"/>
                </a:cubicBezTo>
                <a:close/>
                <a:moveTo>
                  <a:pt x="840" y="384"/>
                </a:moveTo>
                <a:lnTo>
                  <a:pt x="840" y="384"/>
                </a:lnTo>
                <a:cubicBezTo>
                  <a:pt x="783" y="349"/>
                  <a:pt x="717" y="328"/>
                  <a:pt x="646" y="328"/>
                </a:cubicBezTo>
                <a:lnTo>
                  <a:pt x="646" y="328"/>
                </a:lnTo>
                <a:cubicBezTo>
                  <a:pt x="442" y="328"/>
                  <a:pt x="277" y="494"/>
                  <a:pt x="277" y="698"/>
                </a:cubicBezTo>
                <a:lnTo>
                  <a:pt x="277" y="698"/>
                </a:lnTo>
                <a:cubicBezTo>
                  <a:pt x="277" y="901"/>
                  <a:pt x="442" y="1068"/>
                  <a:pt x="646" y="1068"/>
                </a:cubicBezTo>
                <a:lnTo>
                  <a:pt x="646" y="1068"/>
                </a:lnTo>
                <a:cubicBezTo>
                  <a:pt x="850" y="1068"/>
                  <a:pt x="1016" y="901"/>
                  <a:pt x="1016" y="698"/>
                </a:cubicBezTo>
                <a:lnTo>
                  <a:pt x="1016" y="698"/>
                </a:lnTo>
                <a:cubicBezTo>
                  <a:pt x="1016" y="626"/>
                  <a:pt x="995" y="561"/>
                  <a:pt x="960" y="504"/>
                </a:cubicBezTo>
                <a:lnTo>
                  <a:pt x="1028" y="436"/>
                </a:lnTo>
                <a:lnTo>
                  <a:pt x="1028" y="436"/>
                </a:lnTo>
                <a:cubicBezTo>
                  <a:pt x="1080" y="511"/>
                  <a:pt x="1109" y="601"/>
                  <a:pt x="1109" y="698"/>
                </a:cubicBezTo>
                <a:lnTo>
                  <a:pt x="1109" y="698"/>
                </a:lnTo>
                <a:cubicBezTo>
                  <a:pt x="1109" y="953"/>
                  <a:pt x="901" y="1161"/>
                  <a:pt x="646" y="1161"/>
                </a:cubicBezTo>
                <a:lnTo>
                  <a:pt x="646" y="1161"/>
                </a:lnTo>
                <a:cubicBezTo>
                  <a:pt x="391" y="1161"/>
                  <a:pt x="184" y="953"/>
                  <a:pt x="184" y="698"/>
                </a:cubicBezTo>
                <a:lnTo>
                  <a:pt x="184" y="698"/>
                </a:lnTo>
                <a:cubicBezTo>
                  <a:pt x="184" y="442"/>
                  <a:pt x="391" y="235"/>
                  <a:pt x="646" y="235"/>
                </a:cubicBezTo>
                <a:lnTo>
                  <a:pt x="646" y="235"/>
                </a:lnTo>
                <a:cubicBezTo>
                  <a:pt x="743" y="235"/>
                  <a:pt x="833" y="265"/>
                  <a:pt x="907" y="316"/>
                </a:cubicBezTo>
                <a:lnTo>
                  <a:pt x="840" y="384"/>
                </a:lnTo>
                <a:close/>
                <a:moveTo>
                  <a:pt x="730" y="494"/>
                </a:moveTo>
                <a:lnTo>
                  <a:pt x="730" y="494"/>
                </a:lnTo>
                <a:cubicBezTo>
                  <a:pt x="704" y="483"/>
                  <a:pt x="676" y="477"/>
                  <a:pt x="646" y="477"/>
                </a:cubicBezTo>
                <a:lnTo>
                  <a:pt x="646" y="477"/>
                </a:lnTo>
                <a:cubicBezTo>
                  <a:pt x="525" y="477"/>
                  <a:pt x="426" y="576"/>
                  <a:pt x="426" y="698"/>
                </a:cubicBezTo>
                <a:lnTo>
                  <a:pt x="426" y="698"/>
                </a:lnTo>
                <a:cubicBezTo>
                  <a:pt x="426" y="820"/>
                  <a:pt x="525" y="919"/>
                  <a:pt x="646" y="919"/>
                </a:cubicBezTo>
                <a:lnTo>
                  <a:pt x="646" y="919"/>
                </a:lnTo>
                <a:cubicBezTo>
                  <a:pt x="768" y="919"/>
                  <a:pt x="867" y="820"/>
                  <a:pt x="867" y="698"/>
                </a:cubicBezTo>
                <a:lnTo>
                  <a:pt x="867" y="698"/>
                </a:lnTo>
                <a:cubicBezTo>
                  <a:pt x="867" y="668"/>
                  <a:pt x="861" y="640"/>
                  <a:pt x="850" y="614"/>
                </a:cubicBezTo>
                <a:lnTo>
                  <a:pt x="935" y="529"/>
                </a:lnTo>
                <a:lnTo>
                  <a:pt x="935" y="529"/>
                </a:lnTo>
                <a:cubicBezTo>
                  <a:pt x="964" y="579"/>
                  <a:pt x="980" y="636"/>
                  <a:pt x="980" y="698"/>
                </a:cubicBezTo>
                <a:lnTo>
                  <a:pt x="980" y="698"/>
                </a:lnTo>
                <a:cubicBezTo>
                  <a:pt x="980" y="882"/>
                  <a:pt x="830" y="1032"/>
                  <a:pt x="646" y="1032"/>
                </a:cubicBezTo>
                <a:lnTo>
                  <a:pt x="646" y="1032"/>
                </a:lnTo>
                <a:cubicBezTo>
                  <a:pt x="463" y="1032"/>
                  <a:pt x="312" y="882"/>
                  <a:pt x="312" y="698"/>
                </a:cubicBezTo>
                <a:lnTo>
                  <a:pt x="312" y="698"/>
                </a:lnTo>
                <a:cubicBezTo>
                  <a:pt x="312" y="514"/>
                  <a:pt x="463" y="364"/>
                  <a:pt x="646" y="364"/>
                </a:cubicBezTo>
                <a:lnTo>
                  <a:pt x="646" y="364"/>
                </a:lnTo>
                <a:cubicBezTo>
                  <a:pt x="708" y="364"/>
                  <a:pt x="765" y="381"/>
                  <a:pt x="814" y="409"/>
                </a:cubicBezTo>
                <a:lnTo>
                  <a:pt x="730" y="494"/>
                </a:lnTo>
                <a:close/>
                <a:moveTo>
                  <a:pt x="667" y="557"/>
                </a:moveTo>
                <a:lnTo>
                  <a:pt x="667" y="557"/>
                </a:lnTo>
                <a:cubicBezTo>
                  <a:pt x="659" y="557"/>
                  <a:pt x="653" y="556"/>
                  <a:pt x="646" y="556"/>
                </a:cubicBezTo>
                <a:lnTo>
                  <a:pt x="646" y="556"/>
                </a:lnTo>
                <a:cubicBezTo>
                  <a:pt x="568" y="556"/>
                  <a:pt x="504" y="620"/>
                  <a:pt x="504" y="698"/>
                </a:cubicBezTo>
                <a:lnTo>
                  <a:pt x="504" y="698"/>
                </a:lnTo>
                <a:cubicBezTo>
                  <a:pt x="504" y="777"/>
                  <a:pt x="568" y="840"/>
                  <a:pt x="646" y="840"/>
                </a:cubicBezTo>
                <a:lnTo>
                  <a:pt x="646" y="840"/>
                </a:lnTo>
                <a:cubicBezTo>
                  <a:pt x="725" y="840"/>
                  <a:pt x="789" y="777"/>
                  <a:pt x="789" y="698"/>
                </a:cubicBezTo>
                <a:lnTo>
                  <a:pt x="789" y="698"/>
                </a:lnTo>
                <a:cubicBezTo>
                  <a:pt x="789" y="691"/>
                  <a:pt x="788" y="684"/>
                  <a:pt x="787" y="677"/>
                </a:cubicBezTo>
                <a:lnTo>
                  <a:pt x="823" y="642"/>
                </a:lnTo>
                <a:lnTo>
                  <a:pt x="823" y="642"/>
                </a:lnTo>
                <a:cubicBezTo>
                  <a:pt x="829" y="659"/>
                  <a:pt x="832" y="678"/>
                  <a:pt x="832" y="698"/>
                </a:cubicBezTo>
                <a:lnTo>
                  <a:pt x="832" y="698"/>
                </a:lnTo>
                <a:cubicBezTo>
                  <a:pt x="832" y="800"/>
                  <a:pt x="749" y="883"/>
                  <a:pt x="646" y="883"/>
                </a:cubicBezTo>
                <a:lnTo>
                  <a:pt x="646" y="883"/>
                </a:lnTo>
                <a:cubicBezTo>
                  <a:pt x="545" y="883"/>
                  <a:pt x="461" y="800"/>
                  <a:pt x="461" y="698"/>
                </a:cubicBezTo>
                <a:lnTo>
                  <a:pt x="461" y="698"/>
                </a:lnTo>
                <a:cubicBezTo>
                  <a:pt x="461" y="596"/>
                  <a:pt x="545" y="512"/>
                  <a:pt x="646" y="512"/>
                </a:cubicBezTo>
                <a:lnTo>
                  <a:pt x="646" y="512"/>
                </a:lnTo>
                <a:cubicBezTo>
                  <a:pt x="666" y="512"/>
                  <a:pt x="685" y="515"/>
                  <a:pt x="702" y="522"/>
                </a:cubicBezTo>
                <a:lnTo>
                  <a:pt x="667" y="557"/>
                </a:lnTo>
                <a:close/>
                <a:moveTo>
                  <a:pt x="681" y="733"/>
                </a:moveTo>
                <a:lnTo>
                  <a:pt x="681" y="733"/>
                </a:lnTo>
                <a:cubicBezTo>
                  <a:pt x="672" y="743"/>
                  <a:pt x="659" y="748"/>
                  <a:pt x="646" y="748"/>
                </a:cubicBezTo>
                <a:lnTo>
                  <a:pt x="646" y="748"/>
                </a:lnTo>
                <a:cubicBezTo>
                  <a:pt x="633" y="748"/>
                  <a:pt x="622" y="743"/>
                  <a:pt x="612" y="735"/>
                </a:cubicBezTo>
                <a:lnTo>
                  <a:pt x="612" y="735"/>
                </a:lnTo>
                <a:cubicBezTo>
                  <a:pt x="603" y="726"/>
                  <a:pt x="598" y="713"/>
                  <a:pt x="598" y="699"/>
                </a:cubicBezTo>
                <a:lnTo>
                  <a:pt x="598" y="699"/>
                </a:lnTo>
                <a:cubicBezTo>
                  <a:pt x="597" y="685"/>
                  <a:pt x="603" y="671"/>
                  <a:pt x="613" y="661"/>
                </a:cubicBezTo>
                <a:lnTo>
                  <a:pt x="671" y="603"/>
                </a:lnTo>
                <a:lnTo>
                  <a:pt x="671" y="603"/>
                </a:lnTo>
                <a:cubicBezTo>
                  <a:pt x="678" y="617"/>
                  <a:pt x="689" y="630"/>
                  <a:pt x="701" y="643"/>
                </a:cubicBezTo>
                <a:lnTo>
                  <a:pt x="701" y="643"/>
                </a:lnTo>
                <a:cubicBezTo>
                  <a:pt x="714" y="655"/>
                  <a:pt x="727" y="665"/>
                  <a:pt x="741" y="673"/>
                </a:cubicBezTo>
                <a:lnTo>
                  <a:pt x="681" y="733"/>
                </a:lnTo>
                <a:close/>
                <a:moveTo>
                  <a:pt x="1258" y="698"/>
                </a:moveTo>
                <a:lnTo>
                  <a:pt x="1258" y="698"/>
                </a:lnTo>
                <a:cubicBezTo>
                  <a:pt x="1258" y="1035"/>
                  <a:pt x="983" y="1309"/>
                  <a:pt x="646" y="1309"/>
                </a:cubicBezTo>
                <a:lnTo>
                  <a:pt x="646" y="1309"/>
                </a:lnTo>
                <a:cubicBezTo>
                  <a:pt x="309" y="1309"/>
                  <a:pt x="35" y="1035"/>
                  <a:pt x="35" y="698"/>
                </a:cubicBezTo>
                <a:lnTo>
                  <a:pt x="35" y="698"/>
                </a:lnTo>
                <a:cubicBezTo>
                  <a:pt x="35" y="361"/>
                  <a:pt x="309" y="87"/>
                  <a:pt x="646" y="87"/>
                </a:cubicBezTo>
                <a:lnTo>
                  <a:pt x="646" y="87"/>
                </a:lnTo>
                <a:cubicBezTo>
                  <a:pt x="756" y="87"/>
                  <a:pt x="860" y="115"/>
                  <a:pt x="949" y="167"/>
                </a:cubicBezTo>
                <a:lnTo>
                  <a:pt x="934" y="182"/>
                </a:lnTo>
                <a:lnTo>
                  <a:pt x="934" y="182"/>
                </a:lnTo>
                <a:cubicBezTo>
                  <a:pt x="922" y="194"/>
                  <a:pt x="918" y="213"/>
                  <a:pt x="926" y="228"/>
                </a:cubicBezTo>
                <a:lnTo>
                  <a:pt x="946" y="273"/>
                </a:lnTo>
                <a:lnTo>
                  <a:pt x="946" y="273"/>
                </a:lnTo>
                <a:cubicBezTo>
                  <a:pt x="947" y="275"/>
                  <a:pt x="946" y="278"/>
                  <a:pt x="944" y="280"/>
                </a:cubicBezTo>
                <a:lnTo>
                  <a:pt x="933" y="290"/>
                </a:lnTo>
                <a:lnTo>
                  <a:pt x="933" y="290"/>
                </a:lnTo>
                <a:cubicBezTo>
                  <a:pt x="852" y="233"/>
                  <a:pt x="753" y="200"/>
                  <a:pt x="646" y="200"/>
                </a:cubicBezTo>
                <a:lnTo>
                  <a:pt x="646" y="200"/>
                </a:lnTo>
                <a:cubicBezTo>
                  <a:pt x="372" y="200"/>
                  <a:pt x="149" y="423"/>
                  <a:pt x="149" y="698"/>
                </a:cubicBezTo>
                <a:lnTo>
                  <a:pt x="149" y="698"/>
                </a:lnTo>
                <a:cubicBezTo>
                  <a:pt x="149" y="973"/>
                  <a:pt x="372" y="1196"/>
                  <a:pt x="646" y="1196"/>
                </a:cubicBezTo>
                <a:lnTo>
                  <a:pt x="646" y="1196"/>
                </a:lnTo>
                <a:cubicBezTo>
                  <a:pt x="921" y="1196"/>
                  <a:pt x="1144" y="973"/>
                  <a:pt x="1144" y="698"/>
                </a:cubicBezTo>
                <a:lnTo>
                  <a:pt x="1144" y="698"/>
                </a:lnTo>
                <a:cubicBezTo>
                  <a:pt x="1144" y="591"/>
                  <a:pt x="1110" y="493"/>
                  <a:pt x="1053" y="411"/>
                </a:cubicBezTo>
                <a:lnTo>
                  <a:pt x="1064" y="400"/>
                </a:lnTo>
                <a:lnTo>
                  <a:pt x="1064" y="400"/>
                </a:lnTo>
                <a:cubicBezTo>
                  <a:pt x="1066" y="398"/>
                  <a:pt x="1069" y="398"/>
                  <a:pt x="1071" y="399"/>
                </a:cubicBezTo>
                <a:lnTo>
                  <a:pt x="1116" y="419"/>
                </a:lnTo>
                <a:lnTo>
                  <a:pt x="1116" y="419"/>
                </a:lnTo>
                <a:cubicBezTo>
                  <a:pt x="1131" y="426"/>
                  <a:pt x="1150" y="423"/>
                  <a:pt x="1162" y="411"/>
                </a:cubicBezTo>
                <a:lnTo>
                  <a:pt x="1177" y="395"/>
                </a:lnTo>
                <a:lnTo>
                  <a:pt x="1177" y="395"/>
                </a:lnTo>
                <a:cubicBezTo>
                  <a:pt x="1228" y="484"/>
                  <a:pt x="1258" y="588"/>
                  <a:pt x="1258" y="698"/>
                </a:cubicBezTo>
                <a:lnTo>
                  <a:pt x="1341" y="206"/>
                </a:lnTo>
                <a:lnTo>
                  <a:pt x="1341" y="206"/>
                </a:lnTo>
                <a:cubicBezTo>
                  <a:pt x="1338" y="193"/>
                  <a:pt x="1330" y="182"/>
                  <a:pt x="1317" y="176"/>
                </a:cubicBezTo>
                <a:lnTo>
                  <a:pt x="1232" y="137"/>
                </a:lnTo>
                <a:lnTo>
                  <a:pt x="1232" y="137"/>
                </a:lnTo>
                <a:cubicBezTo>
                  <a:pt x="1221" y="132"/>
                  <a:pt x="1212" y="123"/>
                  <a:pt x="1207" y="112"/>
                </a:cubicBezTo>
                <a:lnTo>
                  <a:pt x="1168" y="27"/>
                </a:lnTo>
                <a:lnTo>
                  <a:pt x="1168" y="27"/>
                </a:lnTo>
                <a:cubicBezTo>
                  <a:pt x="1163" y="15"/>
                  <a:pt x="1151" y="6"/>
                  <a:pt x="1137" y="3"/>
                </a:cubicBezTo>
                <a:lnTo>
                  <a:pt x="1137" y="3"/>
                </a:lnTo>
                <a:cubicBezTo>
                  <a:pt x="1125" y="0"/>
                  <a:pt x="1110" y="5"/>
                  <a:pt x="1101" y="15"/>
                </a:cubicBezTo>
                <a:lnTo>
                  <a:pt x="975" y="141"/>
                </a:lnTo>
                <a:lnTo>
                  <a:pt x="975" y="141"/>
                </a:lnTo>
                <a:cubicBezTo>
                  <a:pt x="878" y="84"/>
                  <a:pt x="766" y="52"/>
                  <a:pt x="646" y="52"/>
                </a:cubicBezTo>
                <a:lnTo>
                  <a:pt x="646" y="52"/>
                </a:lnTo>
                <a:cubicBezTo>
                  <a:pt x="290" y="52"/>
                  <a:pt x="0" y="342"/>
                  <a:pt x="0" y="698"/>
                </a:cubicBezTo>
                <a:lnTo>
                  <a:pt x="0" y="698"/>
                </a:lnTo>
                <a:cubicBezTo>
                  <a:pt x="0" y="1055"/>
                  <a:pt x="290" y="1345"/>
                  <a:pt x="646" y="1345"/>
                </a:cubicBezTo>
                <a:lnTo>
                  <a:pt x="646" y="1345"/>
                </a:lnTo>
                <a:cubicBezTo>
                  <a:pt x="1003" y="1345"/>
                  <a:pt x="1293" y="1055"/>
                  <a:pt x="1293" y="698"/>
                </a:cubicBezTo>
                <a:lnTo>
                  <a:pt x="1293" y="698"/>
                </a:lnTo>
                <a:cubicBezTo>
                  <a:pt x="1293" y="578"/>
                  <a:pt x="1260" y="466"/>
                  <a:pt x="1203" y="369"/>
                </a:cubicBezTo>
                <a:lnTo>
                  <a:pt x="1329" y="243"/>
                </a:lnTo>
                <a:lnTo>
                  <a:pt x="1329" y="243"/>
                </a:lnTo>
                <a:cubicBezTo>
                  <a:pt x="1339" y="233"/>
                  <a:pt x="1343" y="220"/>
                  <a:pt x="1341" y="206"/>
                </a:cubicBezTo>
                <a:lnTo>
                  <a:pt x="125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25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D499-825B-0DB6-28AE-4FC7C3C7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880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Sourcing &amp;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3206-147A-4C08-446D-77B7C788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" y="1487277"/>
            <a:ext cx="11766015" cy="4414265"/>
          </a:xfrm>
        </p:spPr>
        <p:txBody>
          <a:bodyPr/>
          <a:lstStyle/>
          <a:p>
            <a:r>
              <a:rPr lang="en-US" dirty="0"/>
              <a:t>The data given is </a:t>
            </a:r>
            <a:r>
              <a:rPr lang="en-IN" dirty="0"/>
              <a:t>all the loans issued through the time period 2007 to 2011</a:t>
            </a:r>
            <a:endParaRPr lang="en-US" dirty="0"/>
          </a:p>
          <a:p>
            <a:r>
              <a:rPr lang="en-US" dirty="0"/>
              <a:t>The initial data set has </a:t>
            </a:r>
            <a:r>
              <a:rPr lang="en-IN" dirty="0"/>
              <a:t>39717rows and 111 columns with mixed data types.</a:t>
            </a:r>
            <a:endParaRPr lang="en-US" dirty="0"/>
          </a:p>
          <a:p>
            <a:r>
              <a:rPr lang="en-US" dirty="0"/>
              <a:t>The understanding started with analyzing the columns in the given data set: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54 columns have complete null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Further 4 columns have mostly null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Further 7 columns was found to have just one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Identified 4 columns that do not add any value to analysis</a:t>
            </a:r>
          </a:p>
        </p:txBody>
      </p:sp>
    </p:spTree>
    <p:extLst>
      <p:ext uri="{BB962C8B-B14F-4D97-AF65-F5344CB8AC3E}">
        <p14:creationId xmlns:p14="http://schemas.microsoft.com/office/powerpoint/2010/main" val="81401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D499-825B-0DB6-28AE-4FC7C3C7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880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3206-147A-4C08-446D-77B7C788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8" y="1487277"/>
            <a:ext cx="11766015" cy="4414265"/>
          </a:xfrm>
        </p:spPr>
        <p:txBody>
          <a:bodyPr/>
          <a:lstStyle/>
          <a:p>
            <a:r>
              <a:rPr lang="en-US" dirty="0"/>
              <a:t>The 69 columns (54+4+7+4) mentioned in the previous slide were dropped.</a:t>
            </a:r>
          </a:p>
          <a:p>
            <a:r>
              <a:rPr lang="en-US" dirty="0"/>
              <a:t>The null values in “</a:t>
            </a:r>
            <a:r>
              <a:rPr lang="en-US" dirty="0" err="1"/>
              <a:t>emp_length</a:t>
            </a:r>
            <a:r>
              <a:rPr lang="en-US" dirty="0"/>
              <a:t>” column were replaced with “0” and removed the extra character “+” at the end.</a:t>
            </a:r>
          </a:p>
          <a:p>
            <a:r>
              <a:rPr lang="en-US" dirty="0"/>
              <a:t>Removed extra “%” character from “</a:t>
            </a:r>
            <a:r>
              <a:rPr lang="en-US" dirty="0" err="1"/>
              <a:t>int_rate</a:t>
            </a:r>
            <a:r>
              <a:rPr lang="en-US" dirty="0"/>
              <a:t>” and “</a:t>
            </a:r>
            <a:r>
              <a:rPr lang="en-US" dirty="0" err="1"/>
              <a:t>revol_util</a:t>
            </a:r>
            <a:r>
              <a:rPr lang="en-US" dirty="0"/>
              <a:t>” columns.</a:t>
            </a:r>
          </a:p>
          <a:p>
            <a:r>
              <a:rPr lang="en-US" dirty="0"/>
              <a:t>“Unknown” values in “title” and “</a:t>
            </a:r>
            <a:r>
              <a:rPr lang="en-US" dirty="0" err="1"/>
              <a:t>pub_rec_bankruptcies</a:t>
            </a:r>
            <a:r>
              <a:rPr lang="en-US" dirty="0"/>
              <a:t>” columns were handled.</a:t>
            </a:r>
          </a:p>
          <a:p>
            <a:r>
              <a:rPr lang="en-US" dirty="0"/>
              <a:t>Further converted relevant columns to numeric data type.</a:t>
            </a:r>
          </a:p>
          <a:p>
            <a:r>
              <a:rPr lang="en-US" dirty="0"/>
              <a:t>Dropped the rows having just null values</a:t>
            </a:r>
          </a:p>
          <a:p>
            <a:r>
              <a:rPr lang="en-US" dirty="0"/>
              <a:t>It finally leaves us with </a:t>
            </a:r>
            <a:r>
              <a:rPr lang="en-IN" dirty="0"/>
              <a:t>(39598 rows and 42 columns) for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6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346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Office Theme</vt:lpstr>
      <vt:lpstr>Lending Club Case Study</vt:lpstr>
      <vt:lpstr>PowerPoint Presentation</vt:lpstr>
      <vt:lpstr>PowerPoint Presentation</vt:lpstr>
      <vt:lpstr>PowerPoint Presentation</vt:lpstr>
      <vt:lpstr>Data Sourcing &amp; Understanding</vt:lpstr>
      <vt:lpstr>Data Cleaning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Kintali</dc:creator>
  <cp:lastModifiedBy>Aditya Kintali</cp:lastModifiedBy>
  <cp:revision>5</cp:revision>
  <dcterms:created xsi:type="dcterms:W3CDTF">2022-06-08T13:16:47Z</dcterms:created>
  <dcterms:modified xsi:type="dcterms:W3CDTF">2022-06-08T14:35:38Z</dcterms:modified>
</cp:coreProperties>
</file>