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6" r:id="rId1"/>
  </p:sldMasterIdLst>
  <p:notesMasterIdLst>
    <p:notesMasterId r:id="rId23"/>
  </p:notesMasterIdLst>
  <p:sldIdLst>
    <p:sldId id="256" r:id="rId2"/>
    <p:sldId id="257" r:id="rId3"/>
    <p:sldId id="259" r:id="rId4"/>
    <p:sldId id="262" r:id="rId5"/>
    <p:sldId id="267" r:id="rId6"/>
    <p:sldId id="260" r:id="rId7"/>
    <p:sldId id="261" r:id="rId8"/>
    <p:sldId id="274" r:id="rId9"/>
    <p:sldId id="264" r:id="rId10"/>
    <p:sldId id="265" r:id="rId11"/>
    <p:sldId id="270" r:id="rId12"/>
    <p:sldId id="263" r:id="rId13"/>
    <p:sldId id="271" r:id="rId14"/>
    <p:sldId id="273" r:id="rId15"/>
    <p:sldId id="268" r:id="rId16"/>
    <p:sldId id="269" r:id="rId17"/>
    <p:sldId id="275" r:id="rId18"/>
    <p:sldId id="276" r:id="rId19"/>
    <p:sldId id="277" r:id="rId20"/>
    <p:sldId id="278"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D037"/>
    <a:srgbClr val="B01513"/>
    <a:srgbClr val="54849A"/>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2" autoAdjust="0"/>
    <p:restoredTop sz="94660"/>
  </p:normalViewPr>
  <p:slideViewPr>
    <p:cSldViewPr snapToGrid="0">
      <p:cViewPr varScale="1">
        <p:scale>
          <a:sx n="44" d="100"/>
          <a:sy n="44" d="100"/>
        </p:scale>
        <p:origin x="706"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tx1"/>
              </a:solidFill>
              <a:latin typeface="+mn-lt"/>
              <a:ea typeface="+mn-ea"/>
              <a:cs typeface="+mn-cs"/>
            </a:defRPr>
          </a:pPr>
          <a:endParaRPr lang="ko-KR"/>
        </a:p>
      </c:txPr>
    </c:title>
    <c:autoTitleDeleted val="0"/>
    <c:plotArea>
      <c:layout/>
      <c:doughnutChart>
        <c:varyColors val="1"/>
        <c:ser>
          <c:idx val="0"/>
          <c:order val="0"/>
          <c:tx>
            <c:strRef>
              <c:f>Sheet1!$B$1</c:f>
              <c:strCache>
                <c:ptCount val="1"/>
                <c:pt idx="0">
                  <c:v>TOTAL SUPPLY: 100M STAKE</c:v>
                </c:pt>
              </c:strCache>
            </c:strRef>
          </c:tx>
          <c:dPt>
            <c:idx val="0"/>
            <c:bubble3D val="0"/>
            <c:spPr>
              <a:solidFill>
                <a:schemeClr val="accent3">
                  <a:shade val="65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FFD0-4FD3-B82E-A7023E952C2F}"/>
              </c:ext>
            </c:extLst>
          </c:dPt>
          <c:dPt>
            <c:idx val="1"/>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FFD0-4FD3-B82E-A7023E952C2F}"/>
              </c:ext>
            </c:extLst>
          </c:dPt>
          <c:dPt>
            <c:idx val="2"/>
            <c:bubble3D val="0"/>
            <c:spPr>
              <a:solidFill>
                <a:schemeClr val="accent3">
                  <a:tint val="65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FFD0-4FD3-B82E-A7023E952C2F}"/>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ko-KR"/>
              </a:p>
            </c:txP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Sheet1!$A$2:$A$4</c:f>
              <c:strCache>
                <c:ptCount val="3"/>
                <c:pt idx="0">
                  <c:v>Token Sale</c:v>
                </c:pt>
                <c:pt idx="1">
                  <c:v>Compound Interest Reserves</c:v>
                </c:pt>
                <c:pt idx="2">
                  <c:v>Bounty</c:v>
                </c:pt>
              </c:strCache>
            </c:strRef>
          </c:cat>
          <c:val>
            <c:numRef>
              <c:f>Sheet1!$B$2:$B$4</c:f>
              <c:numCache>
                <c:formatCode>General</c:formatCode>
                <c:ptCount val="3"/>
                <c:pt idx="0">
                  <c:v>20</c:v>
                </c:pt>
                <c:pt idx="1">
                  <c:v>75</c:v>
                </c:pt>
                <c:pt idx="2">
                  <c:v>5</c:v>
                </c:pt>
              </c:numCache>
            </c:numRef>
          </c:val>
          <c:extLst>
            <c:ext xmlns:c16="http://schemas.microsoft.com/office/drawing/2014/chart" uri="{C3380CC4-5D6E-409C-BE32-E72D297353CC}">
              <c16:uniqueId val="{00000000-396B-47EF-B9EB-B770163DDAE3}"/>
            </c:ext>
          </c:extLst>
        </c:ser>
        <c:dLbls>
          <c:showLegendKey val="0"/>
          <c:showVal val="0"/>
          <c:showCatName val="1"/>
          <c:showSerName val="0"/>
          <c:showPercent val="1"/>
          <c:showBubbleSize val="0"/>
          <c:showLeaderLines val="1"/>
        </c:dLbls>
        <c:firstSliceAng val="0"/>
        <c:holeSize val="50"/>
      </c:doughnutChart>
      <c:spPr>
        <a:noFill/>
        <a:ln>
          <a:noFill/>
        </a:ln>
        <a:effectLst/>
      </c:spPr>
    </c:plotArea>
    <c:plotVisOnly val="1"/>
    <c:dispBlanksAs val="gap"/>
    <c:showDLblsOverMax val="0"/>
  </c:chart>
  <c:spPr>
    <a:solidFill>
      <a:schemeClr val="bg1"/>
    </a:solidFill>
    <a:ln w="9525" cap="flat" cmpd="sng" algn="ctr">
      <a:solidFill>
        <a:srgbClr val="E7D037"/>
      </a:solidFill>
      <a:round/>
    </a:ln>
    <a:effectLst>
      <a:glow rad="139700">
        <a:schemeClr val="accent3">
          <a:satMod val="175000"/>
          <a:alpha val="40000"/>
        </a:schemeClr>
      </a:glow>
    </a:effectLst>
  </c:spPr>
  <c:txPr>
    <a:bodyPr/>
    <a:lstStyle/>
    <a:p>
      <a:pPr>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REVENUES ALLOCATION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ko-KR"/>
        </a:p>
      </c:txPr>
    </c:title>
    <c:autoTitleDeleted val="0"/>
    <c:plotArea>
      <c:layout/>
      <c:pieChart>
        <c:varyColors val="1"/>
        <c:ser>
          <c:idx val="0"/>
          <c:order val="0"/>
          <c:tx>
            <c:strRef>
              <c:f>Sheet1!$B$1</c:f>
              <c:strCache>
                <c:ptCount val="1"/>
                <c:pt idx="0">
                  <c:v>REVENUES ALLOCATION</c:v>
                </c:pt>
              </c:strCache>
            </c:strRef>
          </c:tx>
          <c:dPt>
            <c:idx val="0"/>
            <c:bubble3D val="0"/>
            <c:spPr>
              <a:solidFill>
                <a:schemeClr val="accent3">
                  <a:shade val="65000"/>
                </a:schemeClr>
              </a:solidFill>
              <a:ln w="19050">
                <a:solidFill>
                  <a:schemeClr val="lt1"/>
                </a:solidFill>
              </a:ln>
              <a:effectLst/>
            </c:spPr>
            <c:extLst>
              <c:ext xmlns:c16="http://schemas.microsoft.com/office/drawing/2014/chart" uri="{C3380CC4-5D6E-409C-BE32-E72D297353CC}">
                <c16:uniqueId val="{00000001-A65E-4F2D-9778-2F88EDA2BED9}"/>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A65E-4F2D-9778-2F88EDA2BED9}"/>
              </c:ext>
            </c:extLst>
          </c:dPt>
          <c:dPt>
            <c:idx val="2"/>
            <c:bubble3D val="0"/>
            <c:spPr>
              <a:solidFill>
                <a:schemeClr val="accent3">
                  <a:tint val="65000"/>
                </a:schemeClr>
              </a:solidFill>
              <a:ln w="19050">
                <a:solidFill>
                  <a:schemeClr val="lt1"/>
                </a:solidFill>
              </a:ln>
              <a:effectLst/>
            </c:spPr>
            <c:extLst>
              <c:ext xmlns:c16="http://schemas.microsoft.com/office/drawing/2014/chart" uri="{C3380CC4-5D6E-409C-BE32-E72D297353CC}">
                <c16:uniqueId val="{00000005-A65E-4F2D-9778-2F88EDA2BED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ko-KR"/>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Fund Staking Smart Contract</c:v>
                </c:pt>
                <c:pt idx="1">
                  <c:v>Operational Costs</c:v>
                </c:pt>
                <c:pt idx="2">
                  <c:v>Destroyed</c:v>
                </c:pt>
              </c:strCache>
            </c:strRef>
          </c:cat>
          <c:val>
            <c:numRef>
              <c:f>Sheet1!$B$2:$B$4</c:f>
              <c:numCache>
                <c:formatCode>General</c:formatCode>
                <c:ptCount val="3"/>
                <c:pt idx="0">
                  <c:v>60</c:v>
                </c:pt>
                <c:pt idx="1">
                  <c:v>10</c:v>
                </c:pt>
                <c:pt idx="2">
                  <c:v>30</c:v>
                </c:pt>
              </c:numCache>
            </c:numRef>
          </c:val>
          <c:extLst>
            <c:ext xmlns:c16="http://schemas.microsoft.com/office/drawing/2014/chart" uri="{C3380CC4-5D6E-409C-BE32-E72D297353CC}">
              <c16:uniqueId val="{00000008-A65E-4F2D-9778-2F88EDA2BED9}"/>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legend>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REVENUES ALLOCATION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ko-KR"/>
        </a:p>
      </c:txPr>
    </c:title>
    <c:autoTitleDeleted val="0"/>
    <c:plotArea>
      <c:layout/>
      <c:pieChart>
        <c:varyColors val="1"/>
        <c:ser>
          <c:idx val="0"/>
          <c:order val="0"/>
          <c:tx>
            <c:strRef>
              <c:f>Sheet1!$B$1</c:f>
              <c:strCache>
                <c:ptCount val="1"/>
                <c:pt idx="0">
                  <c:v>REVENUES ALLOCATION</c:v>
                </c:pt>
              </c:strCache>
            </c:strRef>
          </c:tx>
          <c:spPr>
            <a:ln>
              <a:solidFill>
                <a:schemeClr val="bg1"/>
              </a:solidFill>
            </a:ln>
            <a:effectLst/>
            <a:scene3d>
              <a:camera prst="orthographicFront"/>
              <a:lightRig rig="threePt" dir="t"/>
            </a:scene3d>
            <a:sp3d>
              <a:bevelT w="165100" prst="coolSlant"/>
            </a:sp3d>
          </c:spPr>
          <c:dPt>
            <c:idx val="0"/>
            <c:bubble3D val="0"/>
            <c:spPr>
              <a:solidFill>
                <a:schemeClr val="accent1"/>
              </a:solidFill>
              <a:ln w="19050">
                <a:solidFill>
                  <a:schemeClr val="bg1"/>
                </a:solidFill>
              </a:ln>
              <a:effectLst/>
              <a:scene3d>
                <a:camera prst="orthographicFront"/>
                <a:lightRig rig="threePt" dir="t"/>
              </a:scene3d>
              <a:sp3d>
                <a:bevelT w="165100" prst="coolSlant"/>
              </a:sp3d>
            </c:spPr>
            <c:extLst>
              <c:ext xmlns:c16="http://schemas.microsoft.com/office/drawing/2014/chart" uri="{C3380CC4-5D6E-409C-BE32-E72D297353CC}">
                <c16:uniqueId val="{00000001-1A67-4D20-AAC9-89FF40001823}"/>
              </c:ext>
            </c:extLst>
          </c:dPt>
          <c:dPt>
            <c:idx val="1"/>
            <c:bubble3D val="0"/>
            <c:spPr>
              <a:solidFill>
                <a:schemeClr val="accent3"/>
              </a:solidFill>
              <a:ln w="19050">
                <a:solidFill>
                  <a:schemeClr val="bg1"/>
                </a:solidFill>
              </a:ln>
              <a:effectLst/>
              <a:scene3d>
                <a:camera prst="orthographicFront"/>
                <a:lightRig rig="threePt" dir="t"/>
              </a:scene3d>
              <a:sp3d>
                <a:bevelT w="165100" prst="coolSlant"/>
              </a:sp3d>
            </c:spPr>
            <c:extLst>
              <c:ext xmlns:c16="http://schemas.microsoft.com/office/drawing/2014/chart" uri="{C3380CC4-5D6E-409C-BE32-E72D297353CC}">
                <c16:uniqueId val="{00000003-1A67-4D20-AAC9-89FF40001823}"/>
              </c:ext>
            </c:extLst>
          </c:dPt>
          <c:dPt>
            <c:idx val="2"/>
            <c:bubble3D val="0"/>
            <c:spPr>
              <a:solidFill>
                <a:schemeClr val="accent5"/>
              </a:solidFill>
              <a:ln w="19050">
                <a:solidFill>
                  <a:schemeClr val="bg1"/>
                </a:solidFill>
              </a:ln>
              <a:effectLst/>
              <a:scene3d>
                <a:camera prst="orthographicFront"/>
                <a:lightRig rig="threePt" dir="t"/>
              </a:scene3d>
              <a:sp3d>
                <a:bevelT w="165100" prst="coolSlant"/>
              </a:sp3d>
            </c:spPr>
            <c:extLst>
              <c:ext xmlns:c16="http://schemas.microsoft.com/office/drawing/2014/chart" uri="{C3380CC4-5D6E-409C-BE32-E72D297353CC}">
                <c16:uniqueId val="{00000005-1A67-4D20-AAC9-89FF40001823}"/>
              </c:ext>
            </c:extLst>
          </c:dPt>
          <c:dPt>
            <c:idx val="3"/>
            <c:bubble3D val="0"/>
            <c:spPr>
              <a:solidFill>
                <a:schemeClr val="accent1">
                  <a:lumMod val="60000"/>
                </a:schemeClr>
              </a:solidFill>
              <a:ln w="19050">
                <a:solidFill>
                  <a:schemeClr val="bg1"/>
                </a:solidFill>
              </a:ln>
              <a:effectLst/>
              <a:scene3d>
                <a:camera prst="orthographicFront"/>
                <a:lightRig rig="threePt" dir="t"/>
              </a:scene3d>
              <a:sp3d>
                <a:bevelT w="165100" prst="coolSlant"/>
              </a:sp3d>
            </c:spPr>
            <c:extLst>
              <c:ext xmlns:c16="http://schemas.microsoft.com/office/drawing/2014/chart" uri="{C3380CC4-5D6E-409C-BE32-E72D297353CC}">
                <c16:uniqueId val="{00000007-1A67-4D20-AAC9-89FF40001823}"/>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ko-KR"/>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Buy Back STAKE</c:v>
                </c:pt>
                <c:pt idx="1">
                  <c:v>Core Team</c:v>
                </c:pt>
                <c:pt idx="2">
                  <c:v>Donations</c:v>
                </c:pt>
                <c:pt idx="3">
                  <c:v>Bounty &amp; Giveaway Funds</c:v>
                </c:pt>
              </c:strCache>
            </c:strRef>
          </c:cat>
          <c:val>
            <c:numRef>
              <c:f>Sheet1!$B$2:$B$5</c:f>
              <c:numCache>
                <c:formatCode>General</c:formatCode>
                <c:ptCount val="4"/>
                <c:pt idx="0">
                  <c:v>40</c:v>
                </c:pt>
                <c:pt idx="1">
                  <c:v>40</c:v>
                </c:pt>
                <c:pt idx="2">
                  <c:v>10</c:v>
                </c:pt>
                <c:pt idx="3">
                  <c:v>10</c:v>
                </c:pt>
              </c:numCache>
            </c:numRef>
          </c:val>
          <c:extLst>
            <c:ext xmlns:c16="http://schemas.microsoft.com/office/drawing/2014/chart" uri="{C3380CC4-5D6E-409C-BE32-E72D297353CC}">
              <c16:uniqueId val="{00000000-4647-4B70-AD5B-B60980E05351}"/>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ko-KR"/>
        </a:p>
      </c:txPr>
    </c:legend>
    <c:plotVisOnly val="1"/>
    <c:dispBlanksAs val="gap"/>
    <c:showDLblsOverMax val="0"/>
  </c:chart>
  <c:spPr>
    <a:noFill/>
    <a:ln>
      <a:noFill/>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2C84DB-C628-4F79-8747-CC111897009D}" type="doc">
      <dgm:prSet loTypeId="urn:microsoft.com/office/officeart/2009/layout/CircleArrowProcess" loCatId="cycle" qsTypeId="urn:microsoft.com/office/officeart/2005/8/quickstyle/simple1" qsCatId="simple" csTypeId="urn:microsoft.com/office/officeart/2005/8/colors/accent3_2" csCatId="accent3" phldr="1"/>
      <dgm:spPr/>
      <dgm:t>
        <a:bodyPr/>
        <a:lstStyle/>
        <a:p>
          <a:endParaRPr lang="en-US" altLang="ko-KR"/>
        </a:p>
      </dgm:t>
    </dgm:pt>
    <dgm:pt modelId="{E237A49C-7422-4A27-BD7E-61D147166C43}">
      <dgm:prSet phldrT="[Text]" custT="1"/>
      <dgm:spPr/>
      <dgm:t>
        <a:bodyPr/>
        <a:lstStyle/>
        <a:p>
          <a:r>
            <a:rPr lang="en-US" altLang="ko-KR" sz="3400" dirty="0">
              <a:latin typeface="Calibri" panose="020F0502020204030204" pitchFamily="34" charset="0"/>
            </a:rPr>
            <a:t>Q4 2017</a:t>
          </a:r>
        </a:p>
      </dgm:t>
    </dgm:pt>
    <dgm:pt modelId="{22223DAA-6660-4483-9663-8D1427190A15}" type="parTrans" cxnId="{E3D0A55D-A0F2-465D-82EC-F6F3EF9557A1}">
      <dgm:prSet/>
      <dgm:spPr/>
      <dgm:t>
        <a:bodyPr/>
        <a:lstStyle/>
        <a:p>
          <a:endParaRPr lang="en-US" altLang="ko-KR"/>
        </a:p>
      </dgm:t>
    </dgm:pt>
    <dgm:pt modelId="{A88BE609-EF15-4296-A250-F68BA339B2DB}" type="sibTrans" cxnId="{E3D0A55D-A0F2-465D-82EC-F6F3EF9557A1}">
      <dgm:prSet/>
      <dgm:spPr/>
      <dgm:t>
        <a:bodyPr/>
        <a:lstStyle/>
        <a:p>
          <a:endParaRPr lang="en-US" altLang="ko-KR"/>
        </a:p>
      </dgm:t>
    </dgm:pt>
    <dgm:pt modelId="{48643E10-86A0-42A6-B62B-0749C89F1C5C}">
      <dgm:prSet phldrT="[Text]"/>
      <dgm:spPr/>
      <dgm:t>
        <a:bodyPr/>
        <a:lstStyle/>
        <a:p>
          <a:r>
            <a:rPr lang="en-US" altLang="ko-KR" dirty="0">
              <a:latin typeface="Calibri" panose="020F0502020204030204" pitchFamily="34" charset="0"/>
            </a:rPr>
            <a:t>Q1 2018</a:t>
          </a:r>
        </a:p>
      </dgm:t>
    </dgm:pt>
    <dgm:pt modelId="{031AE614-7B5B-4E69-9588-833FFDD70CAA}" type="parTrans" cxnId="{C3AB0ED6-0BA0-43E4-A5CF-8CFD22299A08}">
      <dgm:prSet/>
      <dgm:spPr/>
      <dgm:t>
        <a:bodyPr/>
        <a:lstStyle/>
        <a:p>
          <a:endParaRPr lang="en-US" altLang="ko-KR"/>
        </a:p>
      </dgm:t>
    </dgm:pt>
    <dgm:pt modelId="{CDBBB732-71D6-4384-958D-5983A4EEF9BB}" type="sibTrans" cxnId="{C3AB0ED6-0BA0-43E4-A5CF-8CFD22299A08}">
      <dgm:prSet/>
      <dgm:spPr/>
      <dgm:t>
        <a:bodyPr/>
        <a:lstStyle/>
        <a:p>
          <a:endParaRPr lang="en-US" altLang="ko-KR"/>
        </a:p>
      </dgm:t>
    </dgm:pt>
    <dgm:pt modelId="{FF034879-530F-430E-BDD7-8D855E7C8936}">
      <dgm:prSet phldrT="[Text]"/>
      <dgm:spPr/>
      <dgm:t>
        <a:bodyPr/>
        <a:lstStyle/>
        <a:p>
          <a:r>
            <a:rPr lang="en-US" altLang="ko-KR" dirty="0">
              <a:latin typeface="Calibri" panose="020F0502020204030204" pitchFamily="34" charset="0"/>
            </a:rPr>
            <a:t>Q2 2018</a:t>
          </a:r>
        </a:p>
      </dgm:t>
    </dgm:pt>
    <dgm:pt modelId="{651E05CA-50BF-4205-AA79-913485D8B68A}" type="parTrans" cxnId="{47914457-1E23-4AB4-8A80-747269C359C9}">
      <dgm:prSet/>
      <dgm:spPr/>
      <dgm:t>
        <a:bodyPr/>
        <a:lstStyle/>
        <a:p>
          <a:endParaRPr lang="en-US" altLang="ko-KR"/>
        </a:p>
      </dgm:t>
    </dgm:pt>
    <dgm:pt modelId="{8A09599D-004D-43BF-8F43-BF8DDEDD84BC}" type="sibTrans" cxnId="{47914457-1E23-4AB4-8A80-747269C359C9}">
      <dgm:prSet/>
      <dgm:spPr/>
      <dgm:t>
        <a:bodyPr/>
        <a:lstStyle/>
        <a:p>
          <a:endParaRPr lang="en-US" altLang="ko-KR"/>
        </a:p>
      </dgm:t>
    </dgm:pt>
    <dgm:pt modelId="{37A1F355-8E86-4DFE-9CB2-328904EBE567}" type="pres">
      <dgm:prSet presAssocID="{842C84DB-C628-4F79-8747-CC111897009D}" presName="Name0" presStyleCnt="0">
        <dgm:presLayoutVars>
          <dgm:chMax val="7"/>
          <dgm:chPref val="7"/>
          <dgm:dir/>
          <dgm:animLvl val="lvl"/>
        </dgm:presLayoutVars>
      </dgm:prSet>
      <dgm:spPr/>
    </dgm:pt>
    <dgm:pt modelId="{3FD00D81-8604-4956-8A82-5E1355CD7E67}" type="pres">
      <dgm:prSet presAssocID="{E237A49C-7422-4A27-BD7E-61D147166C43}" presName="Accent1" presStyleCnt="0"/>
      <dgm:spPr/>
    </dgm:pt>
    <dgm:pt modelId="{64634506-E03A-4D0C-B3AA-20FEF555DCD4}" type="pres">
      <dgm:prSet presAssocID="{E237A49C-7422-4A27-BD7E-61D147166C43}" presName="Accent" presStyleLbl="node1" presStyleIdx="0" presStyleCnt="3"/>
      <dgm:spPr>
        <a:effectLst>
          <a:glow rad="101600">
            <a:schemeClr val="accent3">
              <a:satMod val="175000"/>
              <a:alpha val="40000"/>
            </a:schemeClr>
          </a:glow>
        </a:effectLst>
      </dgm:spPr>
    </dgm:pt>
    <dgm:pt modelId="{7128C54D-BE17-4355-BFEA-9891E708BC98}" type="pres">
      <dgm:prSet presAssocID="{E237A49C-7422-4A27-BD7E-61D147166C43}" presName="Parent1" presStyleLbl="revTx" presStyleIdx="0" presStyleCnt="3">
        <dgm:presLayoutVars>
          <dgm:chMax val="1"/>
          <dgm:chPref val="1"/>
          <dgm:bulletEnabled val="1"/>
        </dgm:presLayoutVars>
      </dgm:prSet>
      <dgm:spPr/>
    </dgm:pt>
    <dgm:pt modelId="{43CA8BBC-2DFC-4B0A-9013-961F2B6E9BE1}" type="pres">
      <dgm:prSet presAssocID="{48643E10-86A0-42A6-B62B-0749C89F1C5C}" presName="Accent2" presStyleCnt="0"/>
      <dgm:spPr/>
    </dgm:pt>
    <dgm:pt modelId="{54EEF02A-7C06-46B3-865E-79AF37984FFC}" type="pres">
      <dgm:prSet presAssocID="{48643E10-86A0-42A6-B62B-0749C89F1C5C}" presName="Accent" presStyleLbl="node1" presStyleIdx="1" presStyleCnt="3"/>
      <dgm:spPr>
        <a:effectLst>
          <a:glow rad="139700">
            <a:schemeClr val="accent3">
              <a:satMod val="175000"/>
              <a:alpha val="40000"/>
            </a:schemeClr>
          </a:glow>
        </a:effectLst>
      </dgm:spPr>
    </dgm:pt>
    <dgm:pt modelId="{7A4BD696-DF74-4B71-9083-3D3BD6EF7FC3}" type="pres">
      <dgm:prSet presAssocID="{48643E10-86A0-42A6-B62B-0749C89F1C5C}" presName="Parent2" presStyleLbl="revTx" presStyleIdx="1" presStyleCnt="3">
        <dgm:presLayoutVars>
          <dgm:chMax val="1"/>
          <dgm:chPref val="1"/>
          <dgm:bulletEnabled val="1"/>
        </dgm:presLayoutVars>
      </dgm:prSet>
      <dgm:spPr/>
    </dgm:pt>
    <dgm:pt modelId="{43B1CEB9-F910-4F30-B563-629CDA5019F2}" type="pres">
      <dgm:prSet presAssocID="{FF034879-530F-430E-BDD7-8D855E7C8936}" presName="Accent3" presStyleCnt="0"/>
      <dgm:spPr/>
    </dgm:pt>
    <dgm:pt modelId="{49924939-CF8C-4859-BB60-71C58FD2E568}" type="pres">
      <dgm:prSet presAssocID="{FF034879-530F-430E-BDD7-8D855E7C8936}" presName="Accent" presStyleLbl="node1" presStyleIdx="2" presStyleCnt="3"/>
      <dgm:spPr>
        <a:effectLst>
          <a:glow rad="228600">
            <a:schemeClr val="accent3">
              <a:satMod val="175000"/>
              <a:alpha val="40000"/>
            </a:schemeClr>
          </a:glow>
        </a:effectLst>
      </dgm:spPr>
    </dgm:pt>
    <dgm:pt modelId="{EF11DAE8-22E2-4F8E-831F-40FC377D65BF}" type="pres">
      <dgm:prSet presAssocID="{FF034879-530F-430E-BDD7-8D855E7C8936}" presName="Parent3" presStyleLbl="revTx" presStyleIdx="2" presStyleCnt="3">
        <dgm:presLayoutVars>
          <dgm:chMax val="1"/>
          <dgm:chPref val="1"/>
          <dgm:bulletEnabled val="1"/>
        </dgm:presLayoutVars>
      </dgm:prSet>
      <dgm:spPr/>
    </dgm:pt>
  </dgm:ptLst>
  <dgm:cxnLst>
    <dgm:cxn modelId="{9053582D-2E00-40A9-B45A-0E44DF147EA9}" type="presOf" srcId="{E237A49C-7422-4A27-BD7E-61D147166C43}" destId="{7128C54D-BE17-4355-BFEA-9891E708BC98}" srcOrd="0" destOrd="0" presId="urn:microsoft.com/office/officeart/2009/layout/CircleArrowProcess"/>
    <dgm:cxn modelId="{E3D0A55D-A0F2-465D-82EC-F6F3EF9557A1}" srcId="{842C84DB-C628-4F79-8747-CC111897009D}" destId="{E237A49C-7422-4A27-BD7E-61D147166C43}" srcOrd="0" destOrd="0" parTransId="{22223DAA-6660-4483-9663-8D1427190A15}" sibTransId="{A88BE609-EF15-4296-A250-F68BA339B2DB}"/>
    <dgm:cxn modelId="{36CBF06D-C5FD-4483-99A0-11355BFCEA01}" type="presOf" srcId="{842C84DB-C628-4F79-8747-CC111897009D}" destId="{37A1F355-8E86-4DFE-9CB2-328904EBE567}" srcOrd="0" destOrd="0" presId="urn:microsoft.com/office/officeart/2009/layout/CircleArrowProcess"/>
    <dgm:cxn modelId="{47914457-1E23-4AB4-8A80-747269C359C9}" srcId="{842C84DB-C628-4F79-8747-CC111897009D}" destId="{FF034879-530F-430E-BDD7-8D855E7C8936}" srcOrd="2" destOrd="0" parTransId="{651E05CA-50BF-4205-AA79-913485D8B68A}" sibTransId="{8A09599D-004D-43BF-8F43-BF8DDEDD84BC}"/>
    <dgm:cxn modelId="{A24C80A5-E735-4ECC-837B-0624BCEB86D7}" type="presOf" srcId="{FF034879-530F-430E-BDD7-8D855E7C8936}" destId="{EF11DAE8-22E2-4F8E-831F-40FC377D65BF}" srcOrd="0" destOrd="0" presId="urn:microsoft.com/office/officeart/2009/layout/CircleArrowProcess"/>
    <dgm:cxn modelId="{C3AB0ED6-0BA0-43E4-A5CF-8CFD22299A08}" srcId="{842C84DB-C628-4F79-8747-CC111897009D}" destId="{48643E10-86A0-42A6-B62B-0749C89F1C5C}" srcOrd="1" destOrd="0" parTransId="{031AE614-7B5B-4E69-9588-833FFDD70CAA}" sibTransId="{CDBBB732-71D6-4384-958D-5983A4EEF9BB}"/>
    <dgm:cxn modelId="{02C543FA-7890-491C-996E-37D8DC97671D}" type="presOf" srcId="{48643E10-86A0-42A6-B62B-0749C89F1C5C}" destId="{7A4BD696-DF74-4B71-9083-3D3BD6EF7FC3}" srcOrd="0" destOrd="0" presId="urn:microsoft.com/office/officeart/2009/layout/CircleArrowProcess"/>
    <dgm:cxn modelId="{C5BC6ECF-3A3E-45F9-A354-97AE7539D058}" type="presParOf" srcId="{37A1F355-8E86-4DFE-9CB2-328904EBE567}" destId="{3FD00D81-8604-4956-8A82-5E1355CD7E67}" srcOrd="0" destOrd="0" presId="urn:microsoft.com/office/officeart/2009/layout/CircleArrowProcess"/>
    <dgm:cxn modelId="{D4AE8331-4940-4014-A247-7EE83FB9E5EC}" type="presParOf" srcId="{3FD00D81-8604-4956-8A82-5E1355CD7E67}" destId="{64634506-E03A-4D0C-B3AA-20FEF555DCD4}" srcOrd="0" destOrd="0" presId="urn:microsoft.com/office/officeart/2009/layout/CircleArrowProcess"/>
    <dgm:cxn modelId="{D7F57EAC-45BD-45F3-9A61-F85B7A8100E5}" type="presParOf" srcId="{37A1F355-8E86-4DFE-9CB2-328904EBE567}" destId="{7128C54D-BE17-4355-BFEA-9891E708BC98}" srcOrd="1" destOrd="0" presId="urn:microsoft.com/office/officeart/2009/layout/CircleArrowProcess"/>
    <dgm:cxn modelId="{611920C1-ECBF-46ED-B9B8-35A6FCE0BFE7}" type="presParOf" srcId="{37A1F355-8E86-4DFE-9CB2-328904EBE567}" destId="{43CA8BBC-2DFC-4B0A-9013-961F2B6E9BE1}" srcOrd="2" destOrd="0" presId="urn:microsoft.com/office/officeart/2009/layout/CircleArrowProcess"/>
    <dgm:cxn modelId="{1D280493-1BA7-49FD-8A7F-75128BC9E3D4}" type="presParOf" srcId="{43CA8BBC-2DFC-4B0A-9013-961F2B6E9BE1}" destId="{54EEF02A-7C06-46B3-865E-79AF37984FFC}" srcOrd="0" destOrd="0" presId="urn:microsoft.com/office/officeart/2009/layout/CircleArrowProcess"/>
    <dgm:cxn modelId="{46692D8F-2F08-48D4-B008-C5313DE7F0E5}" type="presParOf" srcId="{37A1F355-8E86-4DFE-9CB2-328904EBE567}" destId="{7A4BD696-DF74-4B71-9083-3D3BD6EF7FC3}" srcOrd="3" destOrd="0" presId="urn:microsoft.com/office/officeart/2009/layout/CircleArrowProcess"/>
    <dgm:cxn modelId="{A4C8FC25-B6A5-4F6C-827A-C2D96628E18C}" type="presParOf" srcId="{37A1F355-8E86-4DFE-9CB2-328904EBE567}" destId="{43B1CEB9-F910-4F30-B563-629CDA5019F2}" srcOrd="4" destOrd="0" presId="urn:microsoft.com/office/officeart/2009/layout/CircleArrowProcess"/>
    <dgm:cxn modelId="{67FFB6BA-E142-4BDB-91A1-6732D96E9886}" type="presParOf" srcId="{43B1CEB9-F910-4F30-B563-629CDA5019F2}" destId="{49924939-CF8C-4859-BB60-71C58FD2E568}" srcOrd="0" destOrd="0" presId="urn:microsoft.com/office/officeart/2009/layout/CircleArrowProcess"/>
    <dgm:cxn modelId="{A538A59B-9681-44A8-98FD-5BB84CBFF09C}" type="presParOf" srcId="{37A1F355-8E86-4DFE-9CB2-328904EBE567}" destId="{EF11DAE8-22E2-4F8E-831F-40FC377D65BF}"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2C84DB-C628-4F79-8747-CC111897009D}" type="doc">
      <dgm:prSet loTypeId="urn:microsoft.com/office/officeart/2009/layout/CircleArrowProcess" loCatId="cycle" qsTypeId="urn:microsoft.com/office/officeart/2005/8/quickstyle/simple1" qsCatId="simple" csTypeId="urn:microsoft.com/office/officeart/2005/8/colors/accent3_2" csCatId="accent3" phldr="1"/>
      <dgm:spPr/>
      <dgm:t>
        <a:bodyPr/>
        <a:lstStyle/>
        <a:p>
          <a:endParaRPr lang="en-US" altLang="ko-KR"/>
        </a:p>
      </dgm:t>
    </dgm:pt>
    <dgm:pt modelId="{E237A49C-7422-4A27-BD7E-61D147166C43}">
      <dgm:prSet phldrT="[Text]" custT="1"/>
      <dgm:spPr/>
      <dgm:t>
        <a:bodyPr/>
        <a:lstStyle/>
        <a:p>
          <a:r>
            <a:rPr lang="en-US" altLang="ko-KR" sz="3400" dirty="0">
              <a:latin typeface="Calibri" panose="020F0502020204030204" pitchFamily="34" charset="0"/>
            </a:rPr>
            <a:t>Q3 2018</a:t>
          </a:r>
        </a:p>
      </dgm:t>
    </dgm:pt>
    <dgm:pt modelId="{22223DAA-6660-4483-9663-8D1427190A15}" type="parTrans" cxnId="{E3D0A55D-A0F2-465D-82EC-F6F3EF9557A1}">
      <dgm:prSet/>
      <dgm:spPr/>
      <dgm:t>
        <a:bodyPr/>
        <a:lstStyle/>
        <a:p>
          <a:endParaRPr lang="en-US" altLang="ko-KR"/>
        </a:p>
      </dgm:t>
    </dgm:pt>
    <dgm:pt modelId="{A88BE609-EF15-4296-A250-F68BA339B2DB}" type="sibTrans" cxnId="{E3D0A55D-A0F2-465D-82EC-F6F3EF9557A1}">
      <dgm:prSet/>
      <dgm:spPr/>
      <dgm:t>
        <a:bodyPr/>
        <a:lstStyle/>
        <a:p>
          <a:endParaRPr lang="en-US" altLang="ko-KR"/>
        </a:p>
      </dgm:t>
    </dgm:pt>
    <dgm:pt modelId="{48643E10-86A0-42A6-B62B-0749C89F1C5C}">
      <dgm:prSet phldrT="[Text]"/>
      <dgm:spPr/>
      <dgm:t>
        <a:bodyPr/>
        <a:lstStyle/>
        <a:p>
          <a:r>
            <a:rPr lang="en-US" altLang="ko-KR" dirty="0">
              <a:latin typeface="Calibri" panose="020F0502020204030204" pitchFamily="34" charset="0"/>
            </a:rPr>
            <a:t>Q4 2018</a:t>
          </a:r>
        </a:p>
      </dgm:t>
    </dgm:pt>
    <dgm:pt modelId="{031AE614-7B5B-4E69-9588-833FFDD70CAA}" type="parTrans" cxnId="{C3AB0ED6-0BA0-43E4-A5CF-8CFD22299A08}">
      <dgm:prSet/>
      <dgm:spPr/>
      <dgm:t>
        <a:bodyPr/>
        <a:lstStyle/>
        <a:p>
          <a:endParaRPr lang="en-US" altLang="ko-KR"/>
        </a:p>
      </dgm:t>
    </dgm:pt>
    <dgm:pt modelId="{CDBBB732-71D6-4384-958D-5983A4EEF9BB}" type="sibTrans" cxnId="{C3AB0ED6-0BA0-43E4-A5CF-8CFD22299A08}">
      <dgm:prSet/>
      <dgm:spPr/>
      <dgm:t>
        <a:bodyPr/>
        <a:lstStyle/>
        <a:p>
          <a:endParaRPr lang="en-US" altLang="ko-KR"/>
        </a:p>
      </dgm:t>
    </dgm:pt>
    <dgm:pt modelId="{FF034879-530F-430E-BDD7-8D855E7C8936}">
      <dgm:prSet phldrT="[Text]"/>
      <dgm:spPr/>
      <dgm:t>
        <a:bodyPr/>
        <a:lstStyle/>
        <a:p>
          <a:r>
            <a:rPr lang="en-US" altLang="ko-KR" dirty="0">
              <a:latin typeface="Calibri" panose="020F0502020204030204" pitchFamily="34" charset="0"/>
            </a:rPr>
            <a:t>2019</a:t>
          </a:r>
        </a:p>
      </dgm:t>
    </dgm:pt>
    <dgm:pt modelId="{651E05CA-50BF-4205-AA79-913485D8B68A}" type="parTrans" cxnId="{47914457-1E23-4AB4-8A80-747269C359C9}">
      <dgm:prSet/>
      <dgm:spPr/>
      <dgm:t>
        <a:bodyPr/>
        <a:lstStyle/>
        <a:p>
          <a:endParaRPr lang="en-US" altLang="ko-KR"/>
        </a:p>
      </dgm:t>
    </dgm:pt>
    <dgm:pt modelId="{8A09599D-004D-43BF-8F43-BF8DDEDD84BC}" type="sibTrans" cxnId="{47914457-1E23-4AB4-8A80-747269C359C9}">
      <dgm:prSet/>
      <dgm:spPr/>
      <dgm:t>
        <a:bodyPr/>
        <a:lstStyle/>
        <a:p>
          <a:endParaRPr lang="en-US" altLang="ko-KR"/>
        </a:p>
      </dgm:t>
    </dgm:pt>
    <dgm:pt modelId="{37A1F355-8E86-4DFE-9CB2-328904EBE567}" type="pres">
      <dgm:prSet presAssocID="{842C84DB-C628-4F79-8747-CC111897009D}" presName="Name0" presStyleCnt="0">
        <dgm:presLayoutVars>
          <dgm:chMax val="7"/>
          <dgm:chPref val="7"/>
          <dgm:dir/>
          <dgm:animLvl val="lvl"/>
        </dgm:presLayoutVars>
      </dgm:prSet>
      <dgm:spPr/>
    </dgm:pt>
    <dgm:pt modelId="{3FD00D81-8604-4956-8A82-5E1355CD7E67}" type="pres">
      <dgm:prSet presAssocID="{E237A49C-7422-4A27-BD7E-61D147166C43}" presName="Accent1" presStyleCnt="0"/>
      <dgm:spPr/>
    </dgm:pt>
    <dgm:pt modelId="{64634506-E03A-4D0C-B3AA-20FEF555DCD4}" type="pres">
      <dgm:prSet presAssocID="{E237A49C-7422-4A27-BD7E-61D147166C43}" presName="Accent" presStyleLbl="node1" presStyleIdx="0" presStyleCnt="3"/>
      <dgm:spPr>
        <a:ln>
          <a:solidFill>
            <a:schemeClr val="tx1"/>
          </a:solidFill>
        </a:ln>
        <a:effectLst>
          <a:glow rad="101600">
            <a:schemeClr val="accent3">
              <a:satMod val="175000"/>
              <a:alpha val="40000"/>
            </a:schemeClr>
          </a:glow>
        </a:effectLst>
      </dgm:spPr>
    </dgm:pt>
    <dgm:pt modelId="{7128C54D-BE17-4355-BFEA-9891E708BC98}" type="pres">
      <dgm:prSet presAssocID="{E237A49C-7422-4A27-BD7E-61D147166C43}" presName="Parent1" presStyleLbl="revTx" presStyleIdx="0" presStyleCnt="3">
        <dgm:presLayoutVars>
          <dgm:chMax val="1"/>
          <dgm:chPref val="1"/>
          <dgm:bulletEnabled val="1"/>
        </dgm:presLayoutVars>
      </dgm:prSet>
      <dgm:spPr/>
    </dgm:pt>
    <dgm:pt modelId="{43CA8BBC-2DFC-4B0A-9013-961F2B6E9BE1}" type="pres">
      <dgm:prSet presAssocID="{48643E10-86A0-42A6-B62B-0749C89F1C5C}" presName="Accent2" presStyleCnt="0"/>
      <dgm:spPr/>
    </dgm:pt>
    <dgm:pt modelId="{54EEF02A-7C06-46B3-865E-79AF37984FFC}" type="pres">
      <dgm:prSet presAssocID="{48643E10-86A0-42A6-B62B-0749C89F1C5C}" presName="Accent" presStyleLbl="node1" presStyleIdx="1" presStyleCnt="3"/>
      <dgm:spPr>
        <a:effectLst>
          <a:glow rad="139700">
            <a:schemeClr val="accent3">
              <a:satMod val="175000"/>
              <a:alpha val="40000"/>
            </a:schemeClr>
          </a:glow>
        </a:effectLst>
      </dgm:spPr>
    </dgm:pt>
    <dgm:pt modelId="{7A4BD696-DF74-4B71-9083-3D3BD6EF7FC3}" type="pres">
      <dgm:prSet presAssocID="{48643E10-86A0-42A6-B62B-0749C89F1C5C}" presName="Parent2" presStyleLbl="revTx" presStyleIdx="1" presStyleCnt="3">
        <dgm:presLayoutVars>
          <dgm:chMax val="1"/>
          <dgm:chPref val="1"/>
          <dgm:bulletEnabled val="1"/>
        </dgm:presLayoutVars>
      </dgm:prSet>
      <dgm:spPr/>
    </dgm:pt>
    <dgm:pt modelId="{43B1CEB9-F910-4F30-B563-629CDA5019F2}" type="pres">
      <dgm:prSet presAssocID="{FF034879-530F-430E-BDD7-8D855E7C8936}" presName="Accent3" presStyleCnt="0"/>
      <dgm:spPr/>
    </dgm:pt>
    <dgm:pt modelId="{49924939-CF8C-4859-BB60-71C58FD2E568}" type="pres">
      <dgm:prSet presAssocID="{FF034879-530F-430E-BDD7-8D855E7C8936}" presName="Accent" presStyleLbl="node1" presStyleIdx="2" presStyleCnt="3"/>
      <dgm:spPr>
        <a:effectLst>
          <a:glow rad="228600">
            <a:schemeClr val="accent3">
              <a:satMod val="175000"/>
              <a:alpha val="40000"/>
            </a:schemeClr>
          </a:glow>
        </a:effectLst>
      </dgm:spPr>
    </dgm:pt>
    <dgm:pt modelId="{EF11DAE8-22E2-4F8E-831F-40FC377D65BF}" type="pres">
      <dgm:prSet presAssocID="{FF034879-530F-430E-BDD7-8D855E7C8936}" presName="Parent3" presStyleLbl="revTx" presStyleIdx="2" presStyleCnt="3">
        <dgm:presLayoutVars>
          <dgm:chMax val="1"/>
          <dgm:chPref val="1"/>
          <dgm:bulletEnabled val="1"/>
        </dgm:presLayoutVars>
      </dgm:prSet>
      <dgm:spPr/>
    </dgm:pt>
  </dgm:ptLst>
  <dgm:cxnLst>
    <dgm:cxn modelId="{9053582D-2E00-40A9-B45A-0E44DF147EA9}" type="presOf" srcId="{E237A49C-7422-4A27-BD7E-61D147166C43}" destId="{7128C54D-BE17-4355-BFEA-9891E708BC98}" srcOrd="0" destOrd="0" presId="urn:microsoft.com/office/officeart/2009/layout/CircleArrowProcess"/>
    <dgm:cxn modelId="{E3D0A55D-A0F2-465D-82EC-F6F3EF9557A1}" srcId="{842C84DB-C628-4F79-8747-CC111897009D}" destId="{E237A49C-7422-4A27-BD7E-61D147166C43}" srcOrd="0" destOrd="0" parTransId="{22223DAA-6660-4483-9663-8D1427190A15}" sibTransId="{A88BE609-EF15-4296-A250-F68BA339B2DB}"/>
    <dgm:cxn modelId="{36CBF06D-C5FD-4483-99A0-11355BFCEA01}" type="presOf" srcId="{842C84DB-C628-4F79-8747-CC111897009D}" destId="{37A1F355-8E86-4DFE-9CB2-328904EBE567}" srcOrd="0" destOrd="0" presId="urn:microsoft.com/office/officeart/2009/layout/CircleArrowProcess"/>
    <dgm:cxn modelId="{47914457-1E23-4AB4-8A80-747269C359C9}" srcId="{842C84DB-C628-4F79-8747-CC111897009D}" destId="{FF034879-530F-430E-BDD7-8D855E7C8936}" srcOrd="2" destOrd="0" parTransId="{651E05CA-50BF-4205-AA79-913485D8B68A}" sibTransId="{8A09599D-004D-43BF-8F43-BF8DDEDD84BC}"/>
    <dgm:cxn modelId="{A24C80A5-E735-4ECC-837B-0624BCEB86D7}" type="presOf" srcId="{FF034879-530F-430E-BDD7-8D855E7C8936}" destId="{EF11DAE8-22E2-4F8E-831F-40FC377D65BF}" srcOrd="0" destOrd="0" presId="urn:microsoft.com/office/officeart/2009/layout/CircleArrowProcess"/>
    <dgm:cxn modelId="{C3AB0ED6-0BA0-43E4-A5CF-8CFD22299A08}" srcId="{842C84DB-C628-4F79-8747-CC111897009D}" destId="{48643E10-86A0-42A6-B62B-0749C89F1C5C}" srcOrd="1" destOrd="0" parTransId="{031AE614-7B5B-4E69-9588-833FFDD70CAA}" sibTransId="{CDBBB732-71D6-4384-958D-5983A4EEF9BB}"/>
    <dgm:cxn modelId="{02C543FA-7890-491C-996E-37D8DC97671D}" type="presOf" srcId="{48643E10-86A0-42A6-B62B-0749C89F1C5C}" destId="{7A4BD696-DF74-4B71-9083-3D3BD6EF7FC3}" srcOrd="0" destOrd="0" presId="urn:microsoft.com/office/officeart/2009/layout/CircleArrowProcess"/>
    <dgm:cxn modelId="{C5BC6ECF-3A3E-45F9-A354-97AE7539D058}" type="presParOf" srcId="{37A1F355-8E86-4DFE-9CB2-328904EBE567}" destId="{3FD00D81-8604-4956-8A82-5E1355CD7E67}" srcOrd="0" destOrd="0" presId="urn:microsoft.com/office/officeart/2009/layout/CircleArrowProcess"/>
    <dgm:cxn modelId="{D4AE8331-4940-4014-A247-7EE83FB9E5EC}" type="presParOf" srcId="{3FD00D81-8604-4956-8A82-5E1355CD7E67}" destId="{64634506-E03A-4D0C-B3AA-20FEF555DCD4}" srcOrd="0" destOrd="0" presId="urn:microsoft.com/office/officeart/2009/layout/CircleArrowProcess"/>
    <dgm:cxn modelId="{D7F57EAC-45BD-45F3-9A61-F85B7A8100E5}" type="presParOf" srcId="{37A1F355-8E86-4DFE-9CB2-328904EBE567}" destId="{7128C54D-BE17-4355-BFEA-9891E708BC98}" srcOrd="1" destOrd="0" presId="urn:microsoft.com/office/officeart/2009/layout/CircleArrowProcess"/>
    <dgm:cxn modelId="{611920C1-ECBF-46ED-B9B8-35A6FCE0BFE7}" type="presParOf" srcId="{37A1F355-8E86-4DFE-9CB2-328904EBE567}" destId="{43CA8BBC-2DFC-4B0A-9013-961F2B6E9BE1}" srcOrd="2" destOrd="0" presId="urn:microsoft.com/office/officeart/2009/layout/CircleArrowProcess"/>
    <dgm:cxn modelId="{1D280493-1BA7-49FD-8A7F-75128BC9E3D4}" type="presParOf" srcId="{43CA8BBC-2DFC-4B0A-9013-961F2B6E9BE1}" destId="{54EEF02A-7C06-46B3-865E-79AF37984FFC}" srcOrd="0" destOrd="0" presId="urn:microsoft.com/office/officeart/2009/layout/CircleArrowProcess"/>
    <dgm:cxn modelId="{46692D8F-2F08-48D4-B008-C5313DE7F0E5}" type="presParOf" srcId="{37A1F355-8E86-4DFE-9CB2-328904EBE567}" destId="{7A4BD696-DF74-4B71-9083-3D3BD6EF7FC3}" srcOrd="3" destOrd="0" presId="urn:microsoft.com/office/officeart/2009/layout/CircleArrowProcess"/>
    <dgm:cxn modelId="{A4C8FC25-B6A5-4F6C-827A-C2D96628E18C}" type="presParOf" srcId="{37A1F355-8E86-4DFE-9CB2-328904EBE567}" destId="{43B1CEB9-F910-4F30-B563-629CDA5019F2}" srcOrd="4" destOrd="0" presId="urn:microsoft.com/office/officeart/2009/layout/CircleArrowProcess"/>
    <dgm:cxn modelId="{67FFB6BA-E142-4BDB-91A1-6732D96E9886}" type="presParOf" srcId="{43B1CEB9-F910-4F30-B563-629CDA5019F2}" destId="{49924939-CF8C-4859-BB60-71C58FD2E568}" srcOrd="0" destOrd="0" presId="urn:microsoft.com/office/officeart/2009/layout/CircleArrowProcess"/>
    <dgm:cxn modelId="{A538A59B-9681-44A8-98FD-5BB84CBFF09C}" type="presParOf" srcId="{37A1F355-8E86-4DFE-9CB2-328904EBE567}" destId="{EF11DAE8-22E2-4F8E-831F-40FC377D65BF}"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634506-E03A-4D0C-B3AA-20FEF555DCD4}">
      <dsp:nvSpPr>
        <dsp:cNvPr id="0" name=""/>
        <dsp:cNvSpPr/>
      </dsp:nvSpPr>
      <dsp:spPr>
        <a:xfrm>
          <a:off x="3295904" y="0"/>
          <a:ext cx="2745892" cy="2746309"/>
        </a:xfrm>
        <a:prstGeom prst="circularArrow">
          <a:avLst>
            <a:gd name="adj1" fmla="val 10980"/>
            <a:gd name="adj2" fmla="val 1142322"/>
            <a:gd name="adj3" fmla="val 4500000"/>
            <a:gd name="adj4" fmla="val 10800000"/>
            <a:gd name="adj5" fmla="val 125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a:glow rad="101600">
            <a:schemeClr val="accent3">
              <a:satMod val="175000"/>
              <a:alpha val="40000"/>
            </a:schemeClr>
          </a:glow>
        </a:effectLst>
      </dsp:spPr>
      <dsp:style>
        <a:lnRef idx="2">
          <a:scrgbClr r="0" g="0" b="0"/>
        </a:lnRef>
        <a:fillRef idx="1">
          <a:scrgbClr r="0" g="0" b="0"/>
        </a:fillRef>
        <a:effectRef idx="0">
          <a:scrgbClr r="0" g="0" b="0"/>
        </a:effectRef>
        <a:fontRef idx="minor">
          <a:schemeClr val="lt1"/>
        </a:fontRef>
      </dsp:style>
    </dsp:sp>
    <dsp:sp modelId="{7128C54D-BE17-4355-BFEA-9891E708BC98}">
      <dsp:nvSpPr>
        <dsp:cNvPr id="0" name=""/>
        <dsp:cNvSpPr/>
      </dsp:nvSpPr>
      <dsp:spPr>
        <a:xfrm>
          <a:off x="3902837" y="991501"/>
          <a:ext cx="1525839" cy="762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altLang="ko-KR" sz="3400" kern="1200" dirty="0">
              <a:latin typeface="Calibri" panose="020F0502020204030204" pitchFamily="34" charset="0"/>
            </a:rPr>
            <a:t>Q4 2017</a:t>
          </a:r>
        </a:p>
      </dsp:txBody>
      <dsp:txXfrm>
        <a:off x="3902837" y="991501"/>
        <a:ext cx="1525839" cy="762737"/>
      </dsp:txXfrm>
    </dsp:sp>
    <dsp:sp modelId="{54EEF02A-7C06-46B3-865E-79AF37984FFC}">
      <dsp:nvSpPr>
        <dsp:cNvPr id="0" name=""/>
        <dsp:cNvSpPr/>
      </dsp:nvSpPr>
      <dsp:spPr>
        <a:xfrm>
          <a:off x="2533243" y="1577958"/>
          <a:ext cx="2745892" cy="2746309"/>
        </a:xfrm>
        <a:prstGeom prst="leftCircularArrow">
          <a:avLst>
            <a:gd name="adj1" fmla="val 10980"/>
            <a:gd name="adj2" fmla="val 1142322"/>
            <a:gd name="adj3" fmla="val 6300000"/>
            <a:gd name="adj4" fmla="val 18900000"/>
            <a:gd name="adj5" fmla="val 125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a:glow rad="139700">
            <a:schemeClr val="accent3">
              <a:satMod val="175000"/>
              <a:alpha val="40000"/>
            </a:schemeClr>
          </a:glow>
        </a:effectLst>
      </dsp:spPr>
      <dsp:style>
        <a:lnRef idx="2">
          <a:scrgbClr r="0" g="0" b="0"/>
        </a:lnRef>
        <a:fillRef idx="1">
          <a:scrgbClr r="0" g="0" b="0"/>
        </a:fillRef>
        <a:effectRef idx="0">
          <a:scrgbClr r="0" g="0" b="0"/>
        </a:effectRef>
        <a:fontRef idx="minor">
          <a:schemeClr val="lt1"/>
        </a:fontRef>
      </dsp:style>
    </dsp:sp>
    <dsp:sp modelId="{7A4BD696-DF74-4B71-9083-3D3BD6EF7FC3}">
      <dsp:nvSpPr>
        <dsp:cNvPr id="0" name=""/>
        <dsp:cNvSpPr/>
      </dsp:nvSpPr>
      <dsp:spPr>
        <a:xfrm>
          <a:off x="3143269" y="2578587"/>
          <a:ext cx="1525839" cy="762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altLang="ko-KR" sz="3400" kern="1200" dirty="0">
              <a:latin typeface="Calibri" panose="020F0502020204030204" pitchFamily="34" charset="0"/>
            </a:rPr>
            <a:t>Q1 2018</a:t>
          </a:r>
        </a:p>
      </dsp:txBody>
      <dsp:txXfrm>
        <a:off x="3143269" y="2578587"/>
        <a:ext cx="1525839" cy="762737"/>
      </dsp:txXfrm>
    </dsp:sp>
    <dsp:sp modelId="{49924939-CF8C-4859-BB60-71C58FD2E568}">
      <dsp:nvSpPr>
        <dsp:cNvPr id="0" name=""/>
        <dsp:cNvSpPr/>
      </dsp:nvSpPr>
      <dsp:spPr>
        <a:xfrm>
          <a:off x="3491340" y="3344747"/>
          <a:ext cx="2359146" cy="2360092"/>
        </a:xfrm>
        <a:prstGeom prst="blockArc">
          <a:avLst>
            <a:gd name="adj1" fmla="val 13500000"/>
            <a:gd name="adj2" fmla="val 10800000"/>
            <a:gd name="adj3" fmla="val 1274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a:glow rad="228600">
            <a:schemeClr val="accent3">
              <a:satMod val="175000"/>
              <a:alpha val="40000"/>
            </a:schemeClr>
          </a:glow>
        </a:effectLst>
      </dsp:spPr>
      <dsp:style>
        <a:lnRef idx="2">
          <a:scrgbClr r="0" g="0" b="0"/>
        </a:lnRef>
        <a:fillRef idx="1">
          <a:scrgbClr r="0" g="0" b="0"/>
        </a:fillRef>
        <a:effectRef idx="0">
          <a:scrgbClr r="0" g="0" b="0"/>
        </a:effectRef>
        <a:fontRef idx="minor">
          <a:schemeClr val="lt1"/>
        </a:fontRef>
      </dsp:style>
    </dsp:sp>
    <dsp:sp modelId="{EF11DAE8-22E2-4F8E-831F-40FC377D65BF}">
      <dsp:nvSpPr>
        <dsp:cNvPr id="0" name=""/>
        <dsp:cNvSpPr/>
      </dsp:nvSpPr>
      <dsp:spPr>
        <a:xfrm>
          <a:off x="3906446" y="4167956"/>
          <a:ext cx="1525839" cy="762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altLang="ko-KR" sz="3400" kern="1200" dirty="0">
              <a:latin typeface="Calibri" panose="020F0502020204030204" pitchFamily="34" charset="0"/>
            </a:rPr>
            <a:t>Q2 2018</a:t>
          </a:r>
        </a:p>
      </dsp:txBody>
      <dsp:txXfrm>
        <a:off x="3906446" y="4167956"/>
        <a:ext cx="1525839" cy="7627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634506-E03A-4D0C-B3AA-20FEF555DCD4}">
      <dsp:nvSpPr>
        <dsp:cNvPr id="0" name=""/>
        <dsp:cNvSpPr/>
      </dsp:nvSpPr>
      <dsp:spPr>
        <a:xfrm>
          <a:off x="3295904" y="0"/>
          <a:ext cx="2745892" cy="2746309"/>
        </a:xfrm>
        <a:prstGeom prst="circularArrow">
          <a:avLst>
            <a:gd name="adj1" fmla="val 10980"/>
            <a:gd name="adj2" fmla="val 1142322"/>
            <a:gd name="adj3" fmla="val 4500000"/>
            <a:gd name="adj4" fmla="val 10800000"/>
            <a:gd name="adj5" fmla="val 12500"/>
          </a:avLst>
        </a:prstGeom>
        <a:solidFill>
          <a:schemeClr val="accent3">
            <a:hueOff val="0"/>
            <a:satOff val="0"/>
            <a:lumOff val="0"/>
            <a:alphaOff val="0"/>
          </a:schemeClr>
        </a:solidFill>
        <a:ln w="19050" cap="rnd" cmpd="sng" algn="ctr">
          <a:solidFill>
            <a:schemeClr val="tx1"/>
          </a:solidFill>
          <a:prstDash val="solid"/>
        </a:ln>
        <a:effectLst>
          <a:glow rad="101600">
            <a:schemeClr val="accent3">
              <a:satMod val="175000"/>
              <a:alpha val="40000"/>
            </a:schemeClr>
          </a:glow>
        </a:effectLst>
      </dsp:spPr>
      <dsp:style>
        <a:lnRef idx="2">
          <a:scrgbClr r="0" g="0" b="0"/>
        </a:lnRef>
        <a:fillRef idx="1">
          <a:scrgbClr r="0" g="0" b="0"/>
        </a:fillRef>
        <a:effectRef idx="0">
          <a:scrgbClr r="0" g="0" b="0"/>
        </a:effectRef>
        <a:fontRef idx="minor">
          <a:schemeClr val="lt1"/>
        </a:fontRef>
      </dsp:style>
    </dsp:sp>
    <dsp:sp modelId="{7128C54D-BE17-4355-BFEA-9891E708BC98}">
      <dsp:nvSpPr>
        <dsp:cNvPr id="0" name=""/>
        <dsp:cNvSpPr/>
      </dsp:nvSpPr>
      <dsp:spPr>
        <a:xfrm>
          <a:off x="3902837" y="991501"/>
          <a:ext cx="1525839" cy="762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altLang="ko-KR" sz="3400" kern="1200" dirty="0">
              <a:latin typeface="Calibri" panose="020F0502020204030204" pitchFamily="34" charset="0"/>
            </a:rPr>
            <a:t>Q3 2018</a:t>
          </a:r>
        </a:p>
      </dsp:txBody>
      <dsp:txXfrm>
        <a:off x="3902837" y="991501"/>
        <a:ext cx="1525839" cy="762737"/>
      </dsp:txXfrm>
    </dsp:sp>
    <dsp:sp modelId="{54EEF02A-7C06-46B3-865E-79AF37984FFC}">
      <dsp:nvSpPr>
        <dsp:cNvPr id="0" name=""/>
        <dsp:cNvSpPr/>
      </dsp:nvSpPr>
      <dsp:spPr>
        <a:xfrm>
          <a:off x="2533243" y="1577958"/>
          <a:ext cx="2745892" cy="2746309"/>
        </a:xfrm>
        <a:prstGeom prst="leftCircularArrow">
          <a:avLst>
            <a:gd name="adj1" fmla="val 10980"/>
            <a:gd name="adj2" fmla="val 1142322"/>
            <a:gd name="adj3" fmla="val 6300000"/>
            <a:gd name="adj4" fmla="val 18900000"/>
            <a:gd name="adj5" fmla="val 125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a:glow rad="139700">
            <a:schemeClr val="accent3">
              <a:satMod val="175000"/>
              <a:alpha val="40000"/>
            </a:schemeClr>
          </a:glow>
        </a:effectLst>
      </dsp:spPr>
      <dsp:style>
        <a:lnRef idx="2">
          <a:scrgbClr r="0" g="0" b="0"/>
        </a:lnRef>
        <a:fillRef idx="1">
          <a:scrgbClr r="0" g="0" b="0"/>
        </a:fillRef>
        <a:effectRef idx="0">
          <a:scrgbClr r="0" g="0" b="0"/>
        </a:effectRef>
        <a:fontRef idx="minor">
          <a:schemeClr val="lt1"/>
        </a:fontRef>
      </dsp:style>
    </dsp:sp>
    <dsp:sp modelId="{7A4BD696-DF74-4B71-9083-3D3BD6EF7FC3}">
      <dsp:nvSpPr>
        <dsp:cNvPr id="0" name=""/>
        <dsp:cNvSpPr/>
      </dsp:nvSpPr>
      <dsp:spPr>
        <a:xfrm>
          <a:off x="3143269" y="2578587"/>
          <a:ext cx="1525839" cy="762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altLang="ko-KR" sz="3400" kern="1200" dirty="0">
              <a:latin typeface="Calibri" panose="020F0502020204030204" pitchFamily="34" charset="0"/>
            </a:rPr>
            <a:t>Q4 2018</a:t>
          </a:r>
        </a:p>
      </dsp:txBody>
      <dsp:txXfrm>
        <a:off x="3143269" y="2578587"/>
        <a:ext cx="1525839" cy="762737"/>
      </dsp:txXfrm>
    </dsp:sp>
    <dsp:sp modelId="{49924939-CF8C-4859-BB60-71C58FD2E568}">
      <dsp:nvSpPr>
        <dsp:cNvPr id="0" name=""/>
        <dsp:cNvSpPr/>
      </dsp:nvSpPr>
      <dsp:spPr>
        <a:xfrm>
          <a:off x="3491340" y="3344747"/>
          <a:ext cx="2359146" cy="2360092"/>
        </a:xfrm>
        <a:prstGeom prst="blockArc">
          <a:avLst>
            <a:gd name="adj1" fmla="val 13500000"/>
            <a:gd name="adj2" fmla="val 10800000"/>
            <a:gd name="adj3" fmla="val 1274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a:glow rad="228600">
            <a:schemeClr val="accent3">
              <a:satMod val="175000"/>
              <a:alpha val="40000"/>
            </a:schemeClr>
          </a:glow>
        </a:effectLst>
      </dsp:spPr>
      <dsp:style>
        <a:lnRef idx="2">
          <a:scrgbClr r="0" g="0" b="0"/>
        </a:lnRef>
        <a:fillRef idx="1">
          <a:scrgbClr r="0" g="0" b="0"/>
        </a:fillRef>
        <a:effectRef idx="0">
          <a:scrgbClr r="0" g="0" b="0"/>
        </a:effectRef>
        <a:fontRef idx="minor">
          <a:schemeClr val="lt1"/>
        </a:fontRef>
      </dsp:style>
    </dsp:sp>
    <dsp:sp modelId="{EF11DAE8-22E2-4F8E-831F-40FC377D65BF}">
      <dsp:nvSpPr>
        <dsp:cNvPr id="0" name=""/>
        <dsp:cNvSpPr/>
      </dsp:nvSpPr>
      <dsp:spPr>
        <a:xfrm>
          <a:off x="3906446" y="4167956"/>
          <a:ext cx="1525839" cy="762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altLang="ko-KR" sz="3400" kern="1200" dirty="0">
              <a:latin typeface="Calibri" panose="020F0502020204030204" pitchFamily="34" charset="0"/>
            </a:rPr>
            <a:t>2019</a:t>
          </a:r>
        </a:p>
      </dsp:txBody>
      <dsp:txXfrm>
        <a:off x="3906446" y="4167956"/>
        <a:ext cx="1525839" cy="762737"/>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8440D6-DFCB-4FD8-8664-D241055C1849}" type="datetimeFigureOut">
              <a:rPr lang="ko-KR" altLang="en-US" smtClean="0"/>
              <a:t>2018-03-30</a:t>
            </a:fld>
            <a:endParaRPr lang="ko-KR"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6BF71-AADF-42A1-B583-9BA2BD3CA9B8}" type="slidenum">
              <a:rPr lang="ko-KR" altLang="en-US" smtClean="0"/>
              <a:t>‹#›</a:t>
            </a:fld>
            <a:endParaRPr lang="ko-KR" altLang="en-US"/>
          </a:p>
        </p:txBody>
      </p:sp>
    </p:spTree>
    <p:extLst>
      <p:ext uri="{BB962C8B-B14F-4D97-AF65-F5344CB8AC3E}">
        <p14:creationId xmlns:p14="http://schemas.microsoft.com/office/powerpoint/2010/main" val="286084527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ltLang="ko-KR"/>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ko-KR"/>
              <a:t>Click to edit Master subtitle style</a:t>
            </a:r>
            <a:endParaRPr lang="en-US" dirty="0"/>
          </a:p>
        </p:txBody>
      </p:sp>
      <p:sp>
        <p:nvSpPr>
          <p:cNvPr id="4" name="Date Placeholder 3"/>
          <p:cNvSpPr>
            <a:spLocks noGrp="1"/>
          </p:cNvSpPr>
          <p:nvPr>
            <p:ph type="dt" sz="half" idx="10"/>
          </p:nvPr>
        </p:nvSpPr>
        <p:spPr/>
        <p:txBody>
          <a:bodyPr/>
          <a:lstStyle/>
          <a:p>
            <a:fld id="{79BA98F4-2E4E-4D0C-A173-36CCF5BFEB0A}" type="datetime1">
              <a:rPr lang="en-US" altLang="ko-KR" smtClean="0"/>
              <a:t>3/30/2018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65674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ltLang="ko-KR"/>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ko-KR"/>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Edit Master text styles</a:t>
            </a:r>
          </a:p>
        </p:txBody>
      </p:sp>
      <p:sp>
        <p:nvSpPr>
          <p:cNvPr id="5" name="Date Placeholder 4"/>
          <p:cNvSpPr>
            <a:spLocks noGrp="1"/>
          </p:cNvSpPr>
          <p:nvPr>
            <p:ph type="dt" sz="half" idx="10"/>
          </p:nvPr>
        </p:nvSpPr>
        <p:spPr/>
        <p:txBody>
          <a:bodyPr/>
          <a:lstStyle/>
          <a:p>
            <a:fld id="{829C1FB3-A33E-475D-AFB0-68C54262B95A}" type="datetime1">
              <a:rPr lang="en-US" altLang="ko-KR" smtClean="0"/>
              <a:t>3/30/2018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7597605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ltLang="ko-KR"/>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Edit Master text styles</a:t>
            </a:r>
          </a:p>
        </p:txBody>
      </p:sp>
      <p:sp>
        <p:nvSpPr>
          <p:cNvPr id="4" name="Date Placeholder 3"/>
          <p:cNvSpPr>
            <a:spLocks noGrp="1"/>
          </p:cNvSpPr>
          <p:nvPr>
            <p:ph type="dt" sz="half" idx="10"/>
          </p:nvPr>
        </p:nvSpPr>
        <p:spPr/>
        <p:txBody>
          <a:bodyPr/>
          <a:lstStyle/>
          <a:p>
            <a:fld id="{829C1FB3-A33E-475D-AFB0-68C54262B95A}" type="datetime1">
              <a:rPr lang="en-US" altLang="ko-KR" smtClean="0"/>
              <a:t>3/30/2018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6269584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ltLang="ko-KR"/>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ltLang="ko-KR"/>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Edit Master text styles</a:t>
            </a:r>
          </a:p>
        </p:txBody>
      </p:sp>
      <p:sp>
        <p:nvSpPr>
          <p:cNvPr id="4" name="Date Placeholder 3"/>
          <p:cNvSpPr>
            <a:spLocks noGrp="1"/>
          </p:cNvSpPr>
          <p:nvPr>
            <p:ph type="dt" sz="half" idx="10"/>
          </p:nvPr>
        </p:nvSpPr>
        <p:spPr/>
        <p:txBody>
          <a:bodyPr/>
          <a:lstStyle/>
          <a:p>
            <a:fld id="{829C1FB3-A33E-475D-AFB0-68C54262B95A}" type="datetime1">
              <a:rPr lang="en-US" altLang="ko-KR" smtClean="0"/>
              <a:t>3/30/2018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6669955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ltLang="ko-KR"/>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a:t>Edit Master text styles</a:t>
            </a:r>
          </a:p>
        </p:txBody>
      </p:sp>
      <p:sp>
        <p:nvSpPr>
          <p:cNvPr id="4" name="Date Placeholder 3"/>
          <p:cNvSpPr>
            <a:spLocks noGrp="1"/>
          </p:cNvSpPr>
          <p:nvPr>
            <p:ph type="dt" sz="half" idx="10"/>
          </p:nvPr>
        </p:nvSpPr>
        <p:spPr/>
        <p:txBody>
          <a:bodyPr/>
          <a:lstStyle/>
          <a:p>
            <a:fld id="{829C1FB3-A33E-475D-AFB0-68C54262B95A}" type="datetime1">
              <a:rPr lang="en-US" altLang="ko-KR" smtClean="0"/>
              <a:t>3/30/2018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7946583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ltLang="ko-KR"/>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9C1FB3-A33E-475D-AFB0-68C54262B95A}" type="datetime1">
              <a:rPr lang="en-US" altLang="ko-KR" smtClean="0"/>
              <a:t>3/30/2018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1783345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ltLang="ko-KR"/>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ko-KR"/>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ko-KR"/>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ko-KR"/>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9C1FB3-A33E-475D-AFB0-68C54262B95A}" type="datetime1">
              <a:rPr lang="en-US" altLang="ko-KR" smtClean="0"/>
              <a:t>3/30/2018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3730471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fld id="{A63AEF1A-977E-44B2-B5EF-FA7ABBBAE182}" type="datetime1">
              <a:rPr lang="en-US" altLang="ko-KR" smtClean="0"/>
              <a:t>3/30/2018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51439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ltLang="ko-KR"/>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fld id="{25206C22-64E0-4CAB-BC83-BA3ECC88AAB1}" type="datetime1">
              <a:rPr lang="en-US" altLang="ko-KR" smtClean="0"/>
              <a:t>3/30/2018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56485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Content Placeholder 2"/>
          <p:cNvSpPr>
            <a:spLocks noGrp="1"/>
          </p:cNvSpPr>
          <p:nvPr>
            <p:ph idx="1"/>
          </p:nvPr>
        </p:nvSpPr>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7" name="Date Placeholder 3"/>
          <p:cNvSpPr>
            <a:spLocks noGrp="1"/>
          </p:cNvSpPr>
          <p:nvPr>
            <p:ph type="dt" sz="half" idx="10"/>
          </p:nvPr>
        </p:nvSpPr>
        <p:spPr/>
        <p:txBody>
          <a:bodyPr/>
          <a:lstStyle/>
          <a:p>
            <a:fld id="{245D2A86-BBAD-4BE7-AD1B-BEDF401714BB}" type="datetime1">
              <a:rPr lang="en-US" altLang="ko-KR" smtClean="0"/>
              <a:t>3/30/2018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91175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ltLang="ko-KR"/>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a:t>Edit Master text styles</a:t>
            </a:r>
          </a:p>
        </p:txBody>
      </p:sp>
      <p:sp>
        <p:nvSpPr>
          <p:cNvPr id="4" name="Date Placeholder 3"/>
          <p:cNvSpPr>
            <a:spLocks noGrp="1"/>
          </p:cNvSpPr>
          <p:nvPr>
            <p:ph type="dt" sz="half" idx="10"/>
          </p:nvPr>
        </p:nvSpPr>
        <p:spPr/>
        <p:txBody>
          <a:bodyPr/>
          <a:lstStyle/>
          <a:p>
            <a:fld id="{9558741A-9DE0-40F3-83D8-9EA4D1D21928}" type="datetime1">
              <a:rPr lang="en-US" altLang="ko-KR" smtClean="0"/>
              <a:t>3/30/2018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1279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Date Placeholder 4"/>
          <p:cNvSpPr>
            <a:spLocks noGrp="1"/>
          </p:cNvSpPr>
          <p:nvPr>
            <p:ph type="dt" sz="half" idx="10"/>
          </p:nvPr>
        </p:nvSpPr>
        <p:spPr/>
        <p:txBody>
          <a:bodyPr/>
          <a:lstStyle/>
          <a:p>
            <a:fld id="{0B27E1DF-F246-4B6D-A4AC-F058215CEF3B}" type="datetime1">
              <a:rPr lang="en-US" altLang="ko-KR" smtClean="0"/>
              <a:t>3/30/2018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03261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ko-KR"/>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7" name="Date Placeholder 6"/>
          <p:cNvSpPr>
            <a:spLocks noGrp="1"/>
          </p:cNvSpPr>
          <p:nvPr>
            <p:ph type="dt" sz="half" idx="10"/>
          </p:nvPr>
        </p:nvSpPr>
        <p:spPr/>
        <p:txBody>
          <a:bodyPr/>
          <a:lstStyle/>
          <a:p>
            <a:fld id="{F3CE6275-7C93-4899-B3FC-7A8C4585D051}" type="datetime1">
              <a:rPr lang="en-US" altLang="ko-KR" smtClean="0"/>
              <a:t>3/30/2018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63626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7" name="Date Placeholder 2"/>
          <p:cNvSpPr>
            <a:spLocks noGrp="1"/>
          </p:cNvSpPr>
          <p:nvPr>
            <p:ph type="dt" sz="half" idx="10"/>
          </p:nvPr>
        </p:nvSpPr>
        <p:spPr/>
        <p:txBody>
          <a:bodyPr/>
          <a:lstStyle/>
          <a:p>
            <a:fld id="{A9D570D8-70DF-4B0C-ACAF-2BC8E4CB36EF}" type="datetime1">
              <a:rPr lang="en-US" altLang="ko-KR" smtClean="0"/>
              <a:t>3/30/2018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02359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4DF0381-5CC9-43EF-89D2-261A6FE8F2B5}" type="datetime1">
              <a:rPr lang="en-US" altLang="ko-KR" smtClean="0"/>
              <a:t>3/30/2018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11060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ltLang="ko-KR"/>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Edit Master text styles</a:t>
            </a:r>
          </a:p>
        </p:txBody>
      </p:sp>
      <p:sp>
        <p:nvSpPr>
          <p:cNvPr id="7" name="Date Placeholder 4"/>
          <p:cNvSpPr>
            <a:spLocks noGrp="1"/>
          </p:cNvSpPr>
          <p:nvPr>
            <p:ph type="dt" sz="half" idx="10"/>
          </p:nvPr>
        </p:nvSpPr>
        <p:spPr/>
        <p:txBody>
          <a:bodyPr/>
          <a:lstStyle/>
          <a:p>
            <a:fld id="{4B010BE9-DC30-4C28-9332-26C268FA0988}" type="datetime1">
              <a:rPr lang="en-US" altLang="ko-KR" smtClean="0"/>
              <a:t>3/30/2018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2265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ltLang="ko-KR"/>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ko-KR"/>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Edit Master text styles</a:t>
            </a:r>
          </a:p>
        </p:txBody>
      </p:sp>
      <p:sp>
        <p:nvSpPr>
          <p:cNvPr id="5" name="Date Placeholder 4"/>
          <p:cNvSpPr>
            <a:spLocks noGrp="1"/>
          </p:cNvSpPr>
          <p:nvPr>
            <p:ph type="dt" sz="half" idx="10"/>
          </p:nvPr>
        </p:nvSpPr>
        <p:spPr/>
        <p:txBody>
          <a:bodyPr/>
          <a:lstStyle/>
          <a:p>
            <a:fld id="{C45C1BC9-C46E-481D-B2D8-09315A080D53}" type="datetime1">
              <a:rPr lang="en-US" altLang="ko-KR" smtClean="0"/>
              <a:t>3/30/2018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73658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ltLang="ko-KR"/>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29C1FB3-A33E-475D-AFB0-68C54262B95A}" type="datetime1">
              <a:rPr lang="en-US" altLang="ko-KR" smtClean="0"/>
              <a:t>3/30/2018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920269770"/>
      </p:ext>
    </p:extLst>
  </p:cSld>
  <p:clrMap bg1="dk1" tx1="lt1" bg2="dk2" tx2="lt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 id="2147483939" r:id="rId13"/>
    <p:sldLayoutId id="2147483940" r:id="rId14"/>
    <p:sldLayoutId id="2147483941" r:id="rId15"/>
    <p:sldLayoutId id="2147483942" r:id="rId16"/>
    <p:sldLayoutId id="2147483943" r:id="rId17"/>
  </p:sldLayoutIdLst>
  <p:hf hdr="0" ftr="0" dt="0"/>
  <p:txStyles>
    <p:titleStyle>
      <a:lvl1pPr algn="l" defTabSz="457200" rtl="0" eaLnBrk="1" latinLnBrk="1" hangingPunct="1">
        <a:spcBef>
          <a:spcPct val="0"/>
        </a:spcBef>
        <a:buNone/>
        <a:defRPr sz="4200" b="0" i="0" kern="1200">
          <a:solidFill>
            <a:schemeClr val="tx2"/>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1"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image" Target="../media/image6.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0.png"/><Relationship Id="rId4" Type="http://schemas.openxmlformats.org/officeDocument/2006/relationships/image" Target="../media/image29.svg"/></Relationships>
</file>

<file path=ppt/slides/_rels/slide13.xml.rels><?xml version="1.0" encoding="UTF-8" standalone="yes"?>
<Relationships xmlns="http://schemas.openxmlformats.org/package/2006/relationships"><Relationship Id="rId3" Type="http://schemas.openxmlformats.org/officeDocument/2006/relationships/hyperlink" Target="http://www.stake-it.com/" TargetMode="External"/><Relationship Id="rId7" Type="http://schemas.openxmlformats.org/officeDocument/2006/relationships/image" Target="../media/image33.sv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29.sv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chart" Target="../charts/chart3.xml"/><Relationship Id="rId4" Type="http://schemas.openxmlformats.org/officeDocument/2006/relationships/image" Target="../media/image35.svg"/></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metamask.io/"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hyperlink" Target="https://www.instagram.com/stakeittoken/" TargetMode="External"/><Relationship Id="rId3" Type="http://schemas.openxmlformats.org/officeDocument/2006/relationships/hyperlink" Target="https://t.me/StakeItTelegram" TargetMode="External"/><Relationship Id="rId7" Type="http://schemas.openxmlformats.org/officeDocument/2006/relationships/image" Target="../media/image38.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hyperlink" Target="https://twitter.com/StakeIt_Token" TargetMode="External"/><Relationship Id="rId11" Type="http://schemas.openxmlformats.org/officeDocument/2006/relationships/image" Target="../media/image40.png"/><Relationship Id="rId5" Type="http://schemas.openxmlformats.org/officeDocument/2006/relationships/image" Target="../media/image37.svg"/><Relationship Id="rId10" Type="http://schemas.openxmlformats.org/officeDocument/2006/relationships/hyperlink" Target="https://bitcointalk.org/index.php?topic=2401104" TargetMode="External"/><Relationship Id="rId4" Type="http://schemas.openxmlformats.org/officeDocument/2006/relationships/image" Target="../media/image36.png"/><Relationship Id="rId9"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hyperlink" Target="https://mercatox.com/exchange/STAKE/BTC" TargetMode="External"/><Relationship Id="rId2" Type="http://schemas.openxmlformats.org/officeDocument/2006/relationships/hyperlink" Target="https://etherscan.io/token/0xbec8f6d667594fb181c9d68e5c80c910888be93d?a=0x000000000000000000000000000000000000dead" TargetMode="Externa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s://etherdelta.com/#STAKE-ETH" TargetMode="External"/><Relationship Id="rId4" Type="http://schemas.openxmlformats.org/officeDocument/2006/relationships/hyperlink" Target="https://lesfex.com/market/btc/stake" TargetMode="Externa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hyperlink" Target="https://etherscan.io/address/0x000000000000000000000000000000000000dead" TargetMode="External"/><Relationship Id="rId4" Type="http://schemas.openxmlformats.org/officeDocument/2006/relationships/hyperlink" Target="https://etherscan.io/token/0xbec8f6d667594fb181c9d68e5c80c910888be93d?a=0x000000000000000000000000000000000000dead"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takeItToken/StakeIt" TargetMode="External"/><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chart" Target="../charts/chart2.xml"/><Relationship Id="rId5" Type="http://schemas.openxmlformats.org/officeDocument/2006/relationships/image" Target="../media/image16.sv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9F3C75F5-F31B-4A73-8D0C-267F58C35560}"/>
              </a:ext>
            </a:extLst>
          </p:cNvPr>
          <p:cNvSpPr>
            <a:spLocks noGrp="1"/>
          </p:cNvSpPr>
          <p:nvPr>
            <p:ph type="subTitle" idx="1"/>
          </p:nvPr>
        </p:nvSpPr>
        <p:spPr>
          <a:xfrm>
            <a:off x="1683171" y="2086783"/>
            <a:ext cx="8825658" cy="3368539"/>
          </a:xfrm>
        </p:spPr>
        <p:txBody>
          <a:bodyPr>
            <a:noAutofit/>
          </a:bodyPr>
          <a:lstStyle/>
          <a:p>
            <a:pPr algn="ctr"/>
            <a:r>
              <a:rPr lang="en-US" altLang="ko-KR" sz="8800" b="1" dirty="0">
                <a:solidFill>
                  <a:schemeClr val="tx1"/>
                </a:solidFill>
                <a:latin typeface="Euphemia" panose="020B0503040102020104" pitchFamily="34" charset="0"/>
                <a:cs typeface="David" panose="020E0502060401010101" pitchFamily="34" charset="-79"/>
              </a:rPr>
              <a:t>simplified</a:t>
            </a:r>
          </a:p>
          <a:p>
            <a:pPr algn="ctr"/>
            <a:r>
              <a:rPr lang="en-US" altLang="ko-KR" sz="8800" b="1" dirty="0">
                <a:solidFill>
                  <a:schemeClr val="tx1"/>
                </a:solidFill>
                <a:latin typeface="Euphemia" panose="020B0503040102020104" pitchFamily="34" charset="0"/>
                <a:cs typeface="David" panose="020E0502060401010101" pitchFamily="34" charset="-79"/>
              </a:rPr>
              <a:t>Whitepaper</a:t>
            </a:r>
          </a:p>
          <a:p>
            <a:pPr algn="ctr"/>
            <a:endParaRPr lang="en-US" altLang="ko-KR" sz="8800" b="1" dirty="0">
              <a:solidFill>
                <a:schemeClr val="tx1"/>
              </a:solidFill>
              <a:latin typeface="Euphemia" panose="020B0503040102020104" pitchFamily="34" charset="0"/>
              <a:cs typeface="David" panose="020E0502060401010101" pitchFamily="34" charset="-79"/>
            </a:endParaRPr>
          </a:p>
        </p:txBody>
      </p:sp>
      <p:sp>
        <p:nvSpPr>
          <p:cNvPr id="10" name="Slide Number Placeholder 9">
            <a:extLst>
              <a:ext uri="{FF2B5EF4-FFF2-40B4-BE49-F238E27FC236}">
                <a16:creationId xmlns:a16="http://schemas.microsoft.com/office/drawing/2014/main" id="{C9A9392B-E68F-4940-BF45-D5BB65F0B7D4}"/>
              </a:ext>
            </a:extLst>
          </p:cNvPr>
          <p:cNvSpPr>
            <a:spLocks noGrp="1"/>
          </p:cNvSpPr>
          <p:nvPr>
            <p:ph type="sldNum" sz="quarter" idx="12"/>
          </p:nvPr>
        </p:nvSpPr>
        <p:spPr>
          <a:xfrm>
            <a:off x="10352540" y="277799"/>
            <a:ext cx="838199" cy="767687"/>
          </a:xfrm>
        </p:spPr>
        <p:txBody>
          <a:bodyPr/>
          <a:lstStyle/>
          <a:p>
            <a:fld id="{D57F1E4F-1CFF-5643-939E-02111984F565}" type="slidenum">
              <a:rPr lang="en-US" smtClean="0"/>
              <a:t>1</a:t>
            </a:fld>
            <a:endParaRPr lang="en-US" dirty="0"/>
          </a:p>
        </p:txBody>
      </p:sp>
      <p:pic>
        <p:nvPicPr>
          <p:cNvPr id="11" name="Picture 10">
            <a:extLst>
              <a:ext uri="{FF2B5EF4-FFF2-40B4-BE49-F238E27FC236}">
                <a16:creationId xmlns:a16="http://schemas.microsoft.com/office/drawing/2014/main" id="{717E1BE8-3BCB-47BE-9346-6FC36264DAC2}"/>
              </a:ext>
            </a:extLst>
          </p:cNvPr>
          <p:cNvPicPr>
            <a:picLocks noChangeAspect="1"/>
          </p:cNvPicPr>
          <p:nvPr/>
        </p:nvPicPr>
        <p:blipFill>
          <a:blip r:embed="rId2"/>
          <a:stretch>
            <a:fillRect/>
          </a:stretch>
        </p:blipFill>
        <p:spPr>
          <a:xfrm>
            <a:off x="-261356" y="-729130"/>
            <a:ext cx="3065930" cy="3065930"/>
          </a:xfrm>
          <a:prstGeom prst="rect">
            <a:avLst/>
          </a:prstGeom>
        </p:spPr>
      </p:pic>
    </p:spTree>
    <p:extLst>
      <p:ext uri="{BB962C8B-B14F-4D97-AF65-F5344CB8AC3E}">
        <p14:creationId xmlns:p14="http://schemas.microsoft.com/office/powerpoint/2010/main" val="1483495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1D6B6E-6AD2-4C30-85A5-D7AC841A4846}"/>
              </a:ext>
            </a:extLst>
          </p:cNvPr>
          <p:cNvSpPr>
            <a:spLocks noGrp="1"/>
          </p:cNvSpPr>
          <p:nvPr>
            <p:ph type="sldNum" sz="quarter" idx="12"/>
          </p:nvPr>
        </p:nvSpPr>
        <p:spPr/>
        <p:txBody>
          <a:bodyPr/>
          <a:lstStyle/>
          <a:p>
            <a:fld id="{D57F1E4F-1CFF-5643-939E-02111984F565}" type="slidenum">
              <a:rPr lang="en-US" smtClean="0"/>
              <a:t>10</a:t>
            </a:fld>
            <a:endParaRPr lang="en-US" dirty="0"/>
          </a:p>
        </p:txBody>
      </p:sp>
      <p:sp>
        <p:nvSpPr>
          <p:cNvPr id="5" name="Subtitle 6">
            <a:extLst>
              <a:ext uri="{FF2B5EF4-FFF2-40B4-BE49-F238E27FC236}">
                <a16:creationId xmlns:a16="http://schemas.microsoft.com/office/drawing/2014/main" id="{C1EA1922-2173-4C27-9DB8-96D67BD5618F}"/>
              </a:ext>
            </a:extLst>
          </p:cNvPr>
          <p:cNvSpPr txBox="1">
            <a:spLocks/>
          </p:cNvSpPr>
          <p:nvPr/>
        </p:nvSpPr>
        <p:spPr>
          <a:xfrm>
            <a:off x="793728" y="1896551"/>
            <a:ext cx="10604544" cy="861420"/>
          </a:xfrm>
          <a:prstGeom prst="rect">
            <a:avLst/>
          </a:prstGeom>
        </p:spPr>
        <p:txBody>
          <a:bodyPr vert="horz" lIns="91440" tIns="45720" rIns="91440" bIns="45720" rtlCol="0" anchor="t">
            <a:noAutofit/>
          </a:bodyPr>
          <a:lstStyle>
            <a:lvl1pPr marL="0" indent="0" algn="l" defTabSz="457200" rtl="0" eaLnBrk="1" latinLnBrk="1"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altLang="ko-KR" sz="2400" b="1" dirty="0">
                <a:solidFill>
                  <a:schemeClr val="tx1"/>
                </a:solidFill>
                <a:latin typeface="Calibri" panose="020F0502020204030204" pitchFamily="34" charset="0"/>
                <a:cs typeface="David" panose="020E0502060401010101" pitchFamily="34" charset="-79"/>
              </a:rPr>
              <a:t>Staking rates for ‘daily, weekly, and monthly’ will constantly change,</a:t>
            </a:r>
          </a:p>
          <a:p>
            <a:pPr algn="ctr"/>
            <a:r>
              <a:rPr lang="en-US" altLang="ko-KR" sz="2400" b="1" dirty="0">
                <a:solidFill>
                  <a:schemeClr val="tx1"/>
                </a:solidFill>
                <a:latin typeface="Calibri" panose="020F0502020204030204" pitchFamily="34" charset="0"/>
                <a:cs typeface="David" panose="020E0502060401010101" pitchFamily="34" charset="-79"/>
              </a:rPr>
              <a:t>According to the changing values of stake.</a:t>
            </a:r>
          </a:p>
          <a:p>
            <a:pPr algn="ctr"/>
            <a:endParaRPr lang="en-US" altLang="ko-KR" sz="2400" b="1" dirty="0">
              <a:solidFill>
                <a:schemeClr val="tx1"/>
              </a:solidFill>
              <a:latin typeface="Calibri" panose="020F0502020204030204" pitchFamily="34" charset="0"/>
              <a:cs typeface="David" panose="020E0502060401010101" pitchFamily="34" charset="-79"/>
            </a:endParaRPr>
          </a:p>
          <a:p>
            <a:pPr algn="ctr"/>
            <a:r>
              <a:rPr lang="en-US" altLang="ko-KR" sz="2400" b="1" dirty="0">
                <a:solidFill>
                  <a:schemeClr val="tx1"/>
                </a:solidFill>
                <a:latin typeface="Calibri" panose="020F0502020204030204" pitchFamily="34" charset="0"/>
                <a:cs typeface="David" panose="020E0502060401010101" pitchFamily="34" charset="-79"/>
              </a:rPr>
              <a:t>This helps maintain a healthy balance between </a:t>
            </a:r>
            <a:r>
              <a:rPr lang="en-US" altLang="ko-KR" b="1" i="1" dirty="0">
                <a:solidFill>
                  <a:srgbClr val="00B050"/>
                </a:solidFill>
                <a:latin typeface="Calibri" panose="020F0502020204030204" pitchFamily="34" charset="0"/>
                <a:cs typeface="David" panose="020E0502060401010101" pitchFamily="34" charset="-79"/>
              </a:rPr>
              <a:t>demand</a:t>
            </a:r>
            <a:r>
              <a:rPr lang="en-US" altLang="ko-KR" b="1" i="1" dirty="0">
                <a:solidFill>
                  <a:schemeClr val="tx1"/>
                </a:solidFill>
                <a:latin typeface="Calibri" panose="020F0502020204030204" pitchFamily="34" charset="0"/>
                <a:cs typeface="David" panose="020E0502060401010101" pitchFamily="34" charset="-79"/>
              </a:rPr>
              <a:t> </a:t>
            </a:r>
            <a:r>
              <a:rPr lang="en-US" altLang="ko-KR" sz="2400" b="1" dirty="0">
                <a:solidFill>
                  <a:schemeClr val="tx1"/>
                </a:solidFill>
                <a:latin typeface="Calibri" panose="020F0502020204030204" pitchFamily="34" charset="0"/>
                <a:cs typeface="David" panose="020E0502060401010101" pitchFamily="34" charset="-79"/>
              </a:rPr>
              <a:t>x</a:t>
            </a:r>
            <a:r>
              <a:rPr lang="en-US" altLang="ko-KR" b="1" i="1" dirty="0">
                <a:solidFill>
                  <a:schemeClr val="tx1"/>
                </a:solidFill>
                <a:latin typeface="Calibri" panose="020F0502020204030204" pitchFamily="34" charset="0"/>
                <a:cs typeface="David" panose="020E0502060401010101" pitchFamily="34" charset="-79"/>
              </a:rPr>
              <a:t> </a:t>
            </a:r>
            <a:r>
              <a:rPr lang="en-US" altLang="ko-KR" b="1" i="1" dirty="0">
                <a:solidFill>
                  <a:srgbClr val="FF0000"/>
                </a:solidFill>
                <a:latin typeface="Calibri" panose="020F0502020204030204" pitchFamily="34" charset="0"/>
                <a:cs typeface="David" panose="020E0502060401010101" pitchFamily="34" charset="-79"/>
              </a:rPr>
              <a:t>supply</a:t>
            </a:r>
            <a:r>
              <a:rPr lang="en-US" altLang="ko-KR" sz="2400" b="1" i="1" dirty="0">
                <a:solidFill>
                  <a:schemeClr val="tx1"/>
                </a:solidFill>
                <a:latin typeface="Calibri" panose="020F0502020204030204" pitchFamily="34" charset="0"/>
                <a:cs typeface="David" panose="020E0502060401010101" pitchFamily="34" charset="-79"/>
              </a:rPr>
              <a:t> </a:t>
            </a:r>
            <a:r>
              <a:rPr lang="en-US" altLang="ko-KR" sz="2400" b="1" dirty="0">
                <a:solidFill>
                  <a:schemeClr val="tx1"/>
                </a:solidFill>
                <a:latin typeface="Calibri" panose="020F0502020204030204" pitchFamily="34" charset="0"/>
                <a:cs typeface="David" panose="020E0502060401010101" pitchFamily="34" charset="-79"/>
              </a:rPr>
              <a:t>on the market, allowing a CONSISTENT MARKET GROWTH with less volatility.</a:t>
            </a:r>
          </a:p>
          <a:p>
            <a:pPr algn="ctr"/>
            <a:endParaRPr lang="en-US" altLang="ko-KR" sz="2400" b="1" dirty="0">
              <a:solidFill>
                <a:schemeClr val="tx1"/>
              </a:solidFill>
              <a:latin typeface="Calibri" panose="020F0502020204030204" pitchFamily="34" charset="0"/>
              <a:cs typeface="David" panose="020E0502060401010101" pitchFamily="34" charset="-79"/>
            </a:endParaRPr>
          </a:p>
          <a:p>
            <a:pPr algn="ctr"/>
            <a:r>
              <a:rPr lang="en-US" altLang="ko-KR" sz="2400" b="1" dirty="0">
                <a:solidFill>
                  <a:srgbClr val="E7D037"/>
                </a:solidFill>
                <a:latin typeface="Calibri" panose="020F0502020204030204" pitchFamily="34" charset="0"/>
                <a:cs typeface="David" panose="020E0502060401010101" pitchFamily="34" charset="-79"/>
              </a:rPr>
              <a:t>Daily &lt; weekly &lt; monthly</a:t>
            </a:r>
          </a:p>
          <a:p>
            <a:pPr algn="ctr"/>
            <a:endParaRPr lang="en-US" altLang="ko-KR" sz="2400" b="1" dirty="0">
              <a:solidFill>
                <a:schemeClr val="tx1"/>
              </a:solidFill>
              <a:latin typeface="Calibri" panose="020F0502020204030204" pitchFamily="34" charset="0"/>
              <a:cs typeface="David" panose="020E0502060401010101" pitchFamily="34" charset="-79"/>
            </a:endParaRPr>
          </a:p>
          <a:p>
            <a:pPr algn="ctr"/>
            <a:r>
              <a:rPr lang="en-US" altLang="ko-KR" sz="2400" b="1" dirty="0">
                <a:solidFill>
                  <a:schemeClr val="tx1"/>
                </a:solidFill>
                <a:latin typeface="Calibri" panose="020F0502020204030204" pitchFamily="34" charset="0"/>
                <a:cs typeface="David" panose="020E0502060401010101" pitchFamily="34" charset="-79"/>
              </a:rPr>
              <a:t>Monthly rates are higher than weekly and weekly rates are higher than daily to encourage users to hold their tokens LONGER.</a:t>
            </a:r>
          </a:p>
        </p:txBody>
      </p:sp>
      <p:pic>
        <p:nvPicPr>
          <p:cNvPr id="6" name="Picture 5">
            <a:extLst>
              <a:ext uri="{FF2B5EF4-FFF2-40B4-BE49-F238E27FC236}">
                <a16:creationId xmlns:a16="http://schemas.microsoft.com/office/drawing/2014/main" id="{FA5C97F1-8EA3-4F27-B195-398B59090370}"/>
              </a:ext>
            </a:extLst>
          </p:cNvPr>
          <p:cNvPicPr>
            <a:picLocks noChangeAspect="1"/>
          </p:cNvPicPr>
          <p:nvPr/>
        </p:nvPicPr>
        <p:blipFill>
          <a:blip r:embed="rId2"/>
          <a:stretch>
            <a:fillRect/>
          </a:stretch>
        </p:blipFill>
        <p:spPr>
          <a:xfrm>
            <a:off x="-261356" y="-729130"/>
            <a:ext cx="3065930" cy="3065930"/>
          </a:xfrm>
          <a:prstGeom prst="rect">
            <a:avLst/>
          </a:prstGeom>
        </p:spPr>
      </p:pic>
      <p:sp>
        <p:nvSpPr>
          <p:cNvPr id="10" name="Subtitle 6">
            <a:extLst>
              <a:ext uri="{FF2B5EF4-FFF2-40B4-BE49-F238E27FC236}">
                <a16:creationId xmlns:a16="http://schemas.microsoft.com/office/drawing/2014/main" id="{3ACEDF87-89F9-409F-81CF-85D261E0303D}"/>
              </a:ext>
            </a:extLst>
          </p:cNvPr>
          <p:cNvSpPr txBox="1">
            <a:spLocks/>
          </p:cNvSpPr>
          <p:nvPr/>
        </p:nvSpPr>
        <p:spPr>
          <a:xfrm>
            <a:off x="1683171" y="163161"/>
            <a:ext cx="8825658" cy="861420"/>
          </a:xfrm>
          <a:prstGeom prst="rect">
            <a:avLst/>
          </a:prstGeom>
        </p:spPr>
        <p:txBody>
          <a:bodyPr vert="horz" lIns="91440" tIns="45720" rIns="91440" bIns="45720" rtlCol="0" anchor="t">
            <a:noAutofit/>
          </a:bodyPr>
          <a:lstStyle>
            <a:lvl1pPr marL="0" indent="0" algn="l" defTabSz="457200" rtl="0" eaLnBrk="1" latinLnBrk="1"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altLang="ko-KR" sz="3600" b="1" u="sng" dirty="0">
                <a:solidFill>
                  <a:schemeClr val="tx1"/>
                </a:solidFill>
                <a:latin typeface="Euphemia" panose="020B0503040102020104" pitchFamily="34" charset="0"/>
                <a:cs typeface="David" panose="020E0502060401010101" pitchFamily="34" charset="-79"/>
              </a:rPr>
              <a:t>Compound interests (staking)</a:t>
            </a:r>
            <a:endParaRPr lang="ko-KR" altLang="en-US" sz="3600" b="1" u="sng" dirty="0">
              <a:solidFill>
                <a:schemeClr val="tx1"/>
              </a:solidFill>
              <a:latin typeface="Euphemia" panose="020B0503040102020104" pitchFamily="34" charset="0"/>
              <a:cs typeface="David" panose="020E0502060401010101" pitchFamily="34" charset="-79"/>
            </a:endParaRPr>
          </a:p>
        </p:txBody>
      </p:sp>
      <p:pic>
        <p:nvPicPr>
          <p:cNvPr id="7" name="Graphic 6" descr="Upward trend">
            <a:extLst>
              <a:ext uri="{FF2B5EF4-FFF2-40B4-BE49-F238E27FC236}">
                <a16:creationId xmlns:a16="http://schemas.microsoft.com/office/drawing/2014/main" id="{642CE5F9-8E51-4653-AFB1-6C964AF3A1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59144" y="872910"/>
            <a:ext cx="1073713" cy="1073713"/>
          </a:xfrm>
          <a:prstGeom prst="rect">
            <a:avLst/>
          </a:prstGeom>
          <a:effectLst>
            <a:glow rad="139700">
              <a:schemeClr val="accent3">
                <a:satMod val="175000"/>
                <a:alpha val="40000"/>
              </a:schemeClr>
            </a:glow>
          </a:effectLst>
        </p:spPr>
      </p:pic>
    </p:spTree>
    <p:extLst>
      <p:ext uri="{BB962C8B-B14F-4D97-AF65-F5344CB8AC3E}">
        <p14:creationId xmlns:p14="http://schemas.microsoft.com/office/powerpoint/2010/main" val="3581957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1D6B6E-6AD2-4C30-85A5-D7AC841A4846}"/>
              </a:ext>
            </a:extLst>
          </p:cNvPr>
          <p:cNvSpPr>
            <a:spLocks noGrp="1"/>
          </p:cNvSpPr>
          <p:nvPr>
            <p:ph type="sldNum" sz="quarter" idx="12"/>
          </p:nvPr>
        </p:nvSpPr>
        <p:spPr/>
        <p:txBody>
          <a:bodyPr/>
          <a:lstStyle/>
          <a:p>
            <a:fld id="{D57F1E4F-1CFF-5643-939E-02111984F565}" type="slidenum">
              <a:rPr lang="en-US" smtClean="0"/>
              <a:t>11</a:t>
            </a:fld>
            <a:endParaRPr lang="en-US" dirty="0"/>
          </a:p>
        </p:txBody>
      </p:sp>
      <p:sp>
        <p:nvSpPr>
          <p:cNvPr id="5" name="Subtitle 6">
            <a:extLst>
              <a:ext uri="{FF2B5EF4-FFF2-40B4-BE49-F238E27FC236}">
                <a16:creationId xmlns:a16="http://schemas.microsoft.com/office/drawing/2014/main" id="{C1EA1922-2173-4C27-9DB8-96D67BD5618F}"/>
              </a:ext>
            </a:extLst>
          </p:cNvPr>
          <p:cNvSpPr txBox="1">
            <a:spLocks/>
          </p:cNvSpPr>
          <p:nvPr/>
        </p:nvSpPr>
        <p:spPr>
          <a:xfrm>
            <a:off x="793728" y="1896551"/>
            <a:ext cx="10604544" cy="861420"/>
          </a:xfrm>
          <a:prstGeom prst="rect">
            <a:avLst/>
          </a:prstGeom>
        </p:spPr>
        <p:txBody>
          <a:bodyPr vert="horz" lIns="91440" tIns="45720" rIns="91440" bIns="45720" rtlCol="0" anchor="t">
            <a:noAutofit/>
          </a:bodyPr>
          <a:lstStyle>
            <a:lvl1pPr marL="0" indent="0" algn="l" defTabSz="457200" rtl="0" eaLnBrk="1" latinLnBrk="1"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altLang="ko-KR" sz="2800" b="1" u="sng" dirty="0">
                <a:solidFill>
                  <a:schemeClr val="tx1"/>
                </a:solidFill>
                <a:latin typeface="Calibri" panose="020F0502020204030204" pitchFamily="34" charset="0"/>
                <a:cs typeface="David" panose="020E0502060401010101" pitchFamily="34" charset="-79"/>
              </a:rPr>
              <a:t>HOW THE staking RATES ARE Determined</a:t>
            </a:r>
          </a:p>
          <a:p>
            <a:pPr algn="ctr"/>
            <a:endParaRPr lang="en-US" altLang="ko-KR" sz="1800" b="1" dirty="0">
              <a:solidFill>
                <a:schemeClr val="tx1"/>
              </a:solidFill>
              <a:latin typeface="Calibri" panose="020F0502020204030204" pitchFamily="34" charset="0"/>
              <a:cs typeface="David" panose="020E0502060401010101" pitchFamily="34" charset="-79"/>
            </a:endParaRPr>
          </a:p>
          <a:p>
            <a:pPr algn="ctr"/>
            <a:r>
              <a:rPr lang="en-US" altLang="ko-KR" sz="2400" b="1" dirty="0">
                <a:solidFill>
                  <a:schemeClr val="tx1"/>
                </a:solidFill>
                <a:latin typeface="Calibri" panose="020F0502020204030204" pitchFamily="34" charset="0"/>
                <a:cs typeface="David" panose="020E0502060401010101" pitchFamily="34" charset="-79"/>
              </a:rPr>
              <a:t>Market value of stake is consistently watched by a bot (algorithm)</a:t>
            </a:r>
          </a:p>
          <a:p>
            <a:pPr algn="ctr"/>
            <a:br>
              <a:rPr lang="en-US" altLang="ko-KR" sz="2400" b="1" dirty="0">
                <a:solidFill>
                  <a:schemeClr val="tx1"/>
                </a:solidFill>
                <a:latin typeface="Calibri" panose="020F0502020204030204" pitchFamily="34" charset="0"/>
                <a:cs typeface="David" panose="020E0502060401010101" pitchFamily="34" charset="-79"/>
              </a:rPr>
            </a:br>
            <a:r>
              <a:rPr lang="en-US" altLang="ko-KR" sz="2400" b="1" dirty="0">
                <a:solidFill>
                  <a:schemeClr val="tx1"/>
                </a:solidFill>
                <a:latin typeface="Calibri" panose="020F0502020204030204" pitchFamily="34" charset="0"/>
                <a:cs typeface="David" panose="020E0502060401010101" pitchFamily="34" charset="-79"/>
              </a:rPr>
              <a:t>The bot notifies the core team whenever:</a:t>
            </a:r>
          </a:p>
          <a:p>
            <a:pPr algn="ctr"/>
            <a:r>
              <a:rPr lang="en-US" altLang="ko-KR" sz="1600" b="1" i="1" dirty="0">
                <a:solidFill>
                  <a:schemeClr val="tx1"/>
                </a:solidFill>
                <a:latin typeface="Calibri" panose="020F0502020204030204" pitchFamily="34" charset="0"/>
                <a:cs typeface="David" panose="020E0502060401010101" pitchFamily="34" charset="-79"/>
              </a:rPr>
              <a:t>Stake’s market value has increased &amp; it MAINTAINS its value for over </a:t>
            </a:r>
            <a:r>
              <a:rPr lang="en-US" altLang="ko-KR" sz="1600" b="1" i="1" dirty="0">
                <a:solidFill>
                  <a:srgbClr val="FF0000"/>
                </a:solidFill>
                <a:latin typeface="Calibri" panose="020F0502020204030204" pitchFamily="34" charset="0"/>
                <a:cs typeface="David" panose="020E0502060401010101" pitchFamily="34" charset="-79"/>
              </a:rPr>
              <a:t>xx</a:t>
            </a:r>
            <a:r>
              <a:rPr lang="en-US" altLang="ko-KR" sz="1600" b="1" i="1" dirty="0">
                <a:solidFill>
                  <a:schemeClr val="tx1"/>
                </a:solidFill>
                <a:latin typeface="Calibri" panose="020F0502020204030204" pitchFamily="34" charset="0"/>
                <a:cs typeface="David" panose="020E0502060401010101" pitchFamily="34" charset="-79"/>
              </a:rPr>
              <a:t> hours = staking rates </a:t>
            </a:r>
            <a:endParaRPr lang="en-US" altLang="ko-KR" sz="1600" b="1" i="1" dirty="0">
              <a:solidFill>
                <a:srgbClr val="FF0000"/>
              </a:solidFill>
              <a:latin typeface="Calibri" panose="020F0502020204030204" pitchFamily="34" charset="0"/>
              <a:cs typeface="David" panose="020E0502060401010101" pitchFamily="34" charset="-79"/>
            </a:endParaRPr>
          </a:p>
          <a:p>
            <a:pPr algn="ctr"/>
            <a:r>
              <a:rPr lang="en-US" altLang="ko-KR" sz="1600" b="1" i="1" dirty="0">
                <a:solidFill>
                  <a:schemeClr val="tx1"/>
                </a:solidFill>
                <a:latin typeface="Calibri" panose="020F0502020204030204" pitchFamily="34" charset="0"/>
                <a:cs typeface="David" panose="020E0502060401010101" pitchFamily="34" charset="-79"/>
              </a:rPr>
              <a:t>Stake’s market value has decreased &amp; it MAINTAINS its decreased valued for over </a:t>
            </a:r>
            <a:r>
              <a:rPr lang="en-US" altLang="ko-KR" sz="1600" b="1" i="1" dirty="0">
                <a:solidFill>
                  <a:srgbClr val="FF0000"/>
                </a:solidFill>
                <a:latin typeface="Calibri" panose="020F0502020204030204" pitchFamily="34" charset="0"/>
                <a:cs typeface="David" panose="020E0502060401010101" pitchFamily="34" charset="-79"/>
              </a:rPr>
              <a:t>xx</a:t>
            </a:r>
            <a:r>
              <a:rPr lang="en-US" altLang="ko-KR" sz="1600" b="1" i="1" dirty="0">
                <a:solidFill>
                  <a:schemeClr val="tx1"/>
                </a:solidFill>
                <a:latin typeface="Calibri" panose="020F0502020204030204" pitchFamily="34" charset="0"/>
                <a:cs typeface="David" panose="020E0502060401010101" pitchFamily="34" charset="-79"/>
              </a:rPr>
              <a:t> hours = staking rates</a:t>
            </a:r>
            <a:endParaRPr lang="en-US" altLang="ko-KR" sz="1600" b="1" i="1" dirty="0">
              <a:solidFill>
                <a:srgbClr val="00B050"/>
              </a:solidFill>
              <a:latin typeface="Calibri" panose="020F0502020204030204" pitchFamily="34" charset="0"/>
              <a:cs typeface="David" panose="020E0502060401010101" pitchFamily="34" charset="-79"/>
            </a:endParaRPr>
          </a:p>
          <a:p>
            <a:pPr algn="ctr"/>
            <a:endParaRPr lang="en-US" altLang="ko-KR" sz="1600" b="1" dirty="0">
              <a:solidFill>
                <a:schemeClr val="tx1"/>
              </a:solidFill>
              <a:latin typeface="Calibri" panose="020F0502020204030204" pitchFamily="34" charset="0"/>
              <a:cs typeface="David" panose="020E0502060401010101" pitchFamily="34" charset="-79"/>
            </a:endParaRPr>
          </a:p>
          <a:p>
            <a:pPr algn="ctr"/>
            <a:r>
              <a:rPr lang="en-US" altLang="ko-KR" b="1" dirty="0">
                <a:solidFill>
                  <a:schemeClr val="tx1"/>
                </a:solidFill>
                <a:latin typeface="Calibri" panose="020F0502020204030204" pitchFamily="34" charset="0"/>
                <a:cs typeface="David" panose="020E0502060401010101" pitchFamily="34" charset="-79"/>
              </a:rPr>
              <a:t>The number of hours change constantly, according to the current overall </a:t>
            </a:r>
            <a:r>
              <a:rPr lang="en-US" altLang="ko-KR" b="1" dirty="0">
                <a:solidFill>
                  <a:srgbClr val="E7D037"/>
                </a:solidFill>
                <a:latin typeface="Calibri" panose="020F0502020204030204" pitchFamily="34" charset="0"/>
                <a:cs typeface="David" panose="020E0502060401010101" pitchFamily="34" charset="-79"/>
              </a:rPr>
              <a:t>cryptocurrency market status (volume &amp; Stochastic </a:t>
            </a:r>
            <a:r>
              <a:rPr lang="en-US" altLang="ko-KR" b="1" dirty="0" err="1">
                <a:solidFill>
                  <a:srgbClr val="E7D037"/>
                </a:solidFill>
                <a:latin typeface="Calibri" panose="020F0502020204030204" pitchFamily="34" charset="0"/>
                <a:cs typeface="David" panose="020E0502060401010101" pitchFamily="34" charset="-79"/>
              </a:rPr>
              <a:t>rsi</a:t>
            </a:r>
            <a:r>
              <a:rPr lang="en-US" altLang="ko-KR" b="1" dirty="0">
                <a:solidFill>
                  <a:srgbClr val="E7D037"/>
                </a:solidFill>
                <a:latin typeface="Calibri" panose="020F0502020204030204" pitchFamily="34" charset="0"/>
                <a:cs typeface="David" panose="020E0502060401010101" pitchFamily="34" charset="-79"/>
              </a:rPr>
              <a:t>)</a:t>
            </a:r>
            <a:r>
              <a:rPr lang="en-US" altLang="ko-KR" b="1" dirty="0">
                <a:solidFill>
                  <a:schemeClr val="tx1"/>
                </a:solidFill>
                <a:latin typeface="Calibri" panose="020F0502020204030204" pitchFamily="34" charset="0"/>
                <a:cs typeface="David" panose="020E0502060401010101" pitchFamily="34" charset="-79"/>
              </a:rPr>
              <a:t>.</a:t>
            </a:r>
          </a:p>
        </p:txBody>
      </p:sp>
      <p:pic>
        <p:nvPicPr>
          <p:cNvPr id="6" name="Picture 5">
            <a:extLst>
              <a:ext uri="{FF2B5EF4-FFF2-40B4-BE49-F238E27FC236}">
                <a16:creationId xmlns:a16="http://schemas.microsoft.com/office/drawing/2014/main" id="{FA5C97F1-8EA3-4F27-B195-398B59090370}"/>
              </a:ext>
            </a:extLst>
          </p:cNvPr>
          <p:cNvPicPr>
            <a:picLocks noChangeAspect="1"/>
          </p:cNvPicPr>
          <p:nvPr/>
        </p:nvPicPr>
        <p:blipFill>
          <a:blip r:embed="rId2"/>
          <a:stretch>
            <a:fillRect/>
          </a:stretch>
        </p:blipFill>
        <p:spPr>
          <a:xfrm>
            <a:off x="-261356" y="-729130"/>
            <a:ext cx="3065930" cy="3065930"/>
          </a:xfrm>
          <a:prstGeom prst="rect">
            <a:avLst/>
          </a:prstGeom>
        </p:spPr>
      </p:pic>
      <p:sp>
        <p:nvSpPr>
          <p:cNvPr id="10" name="Subtitle 6">
            <a:extLst>
              <a:ext uri="{FF2B5EF4-FFF2-40B4-BE49-F238E27FC236}">
                <a16:creationId xmlns:a16="http://schemas.microsoft.com/office/drawing/2014/main" id="{3ACEDF87-89F9-409F-81CF-85D261E0303D}"/>
              </a:ext>
            </a:extLst>
          </p:cNvPr>
          <p:cNvSpPr txBox="1">
            <a:spLocks/>
          </p:cNvSpPr>
          <p:nvPr/>
        </p:nvSpPr>
        <p:spPr>
          <a:xfrm>
            <a:off x="1683171" y="163161"/>
            <a:ext cx="8825658" cy="861420"/>
          </a:xfrm>
          <a:prstGeom prst="rect">
            <a:avLst/>
          </a:prstGeom>
        </p:spPr>
        <p:txBody>
          <a:bodyPr vert="horz" lIns="91440" tIns="45720" rIns="91440" bIns="45720" rtlCol="0" anchor="t">
            <a:noAutofit/>
          </a:bodyPr>
          <a:lstStyle>
            <a:lvl1pPr marL="0" indent="0" algn="l" defTabSz="457200" rtl="0" eaLnBrk="1" latinLnBrk="1"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altLang="ko-KR" sz="3600" b="1" u="sng" dirty="0">
                <a:solidFill>
                  <a:schemeClr val="tx1"/>
                </a:solidFill>
                <a:latin typeface="Euphemia" panose="020B0503040102020104" pitchFamily="34" charset="0"/>
                <a:cs typeface="David" panose="020E0502060401010101" pitchFamily="34" charset="-79"/>
              </a:rPr>
              <a:t>Compound interests (staking)</a:t>
            </a:r>
            <a:endParaRPr lang="ko-KR" altLang="en-US" sz="3600" b="1" u="sng" dirty="0">
              <a:solidFill>
                <a:schemeClr val="tx1"/>
              </a:solidFill>
              <a:latin typeface="Euphemia" panose="020B0503040102020104" pitchFamily="34" charset="0"/>
              <a:cs typeface="David" panose="020E0502060401010101" pitchFamily="34" charset="-79"/>
            </a:endParaRPr>
          </a:p>
        </p:txBody>
      </p:sp>
      <p:pic>
        <p:nvPicPr>
          <p:cNvPr id="7" name="Graphic 6" descr="Upward trend">
            <a:extLst>
              <a:ext uri="{FF2B5EF4-FFF2-40B4-BE49-F238E27FC236}">
                <a16:creationId xmlns:a16="http://schemas.microsoft.com/office/drawing/2014/main" id="{642CE5F9-8E51-4653-AFB1-6C964AF3A1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59144" y="872910"/>
            <a:ext cx="1073713" cy="1073713"/>
          </a:xfrm>
          <a:prstGeom prst="rect">
            <a:avLst/>
          </a:prstGeom>
          <a:effectLst>
            <a:glow rad="139700">
              <a:schemeClr val="accent3">
                <a:satMod val="175000"/>
                <a:alpha val="40000"/>
              </a:schemeClr>
            </a:glow>
          </a:effectLst>
        </p:spPr>
      </p:pic>
      <p:pic>
        <p:nvPicPr>
          <p:cNvPr id="14" name="Graphic 13" descr="Megaphone">
            <a:extLst>
              <a:ext uri="{FF2B5EF4-FFF2-40B4-BE49-F238E27FC236}">
                <a16:creationId xmlns:a16="http://schemas.microsoft.com/office/drawing/2014/main" id="{4CD6818F-5D64-40E0-AFF8-ECC7B6FEF58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55309">
            <a:off x="2772104" y="3423430"/>
            <a:ext cx="458565" cy="458565"/>
          </a:xfrm>
          <a:prstGeom prst="rect">
            <a:avLst/>
          </a:prstGeom>
          <a:effectLst>
            <a:glow rad="139700">
              <a:schemeClr val="accent3">
                <a:satMod val="175000"/>
                <a:alpha val="40000"/>
              </a:schemeClr>
            </a:glow>
          </a:effectLst>
        </p:spPr>
      </p:pic>
      <p:pic>
        <p:nvPicPr>
          <p:cNvPr id="15" name="Graphic 14" descr="Head with Gears">
            <a:extLst>
              <a:ext uri="{FF2B5EF4-FFF2-40B4-BE49-F238E27FC236}">
                <a16:creationId xmlns:a16="http://schemas.microsoft.com/office/drawing/2014/main" id="{5497B660-406C-4F59-B79F-0EE17CD915D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418494" y="3650262"/>
            <a:ext cx="496226" cy="496226"/>
          </a:xfrm>
          <a:prstGeom prst="rect">
            <a:avLst/>
          </a:prstGeom>
          <a:effectLst>
            <a:glow rad="139700">
              <a:schemeClr val="accent3">
                <a:satMod val="175000"/>
                <a:alpha val="40000"/>
              </a:schemeClr>
            </a:glow>
          </a:effectLst>
        </p:spPr>
      </p:pic>
      <p:pic>
        <p:nvPicPr>
          <p:cNvPr id="20" name="Graphic 19" descr="Downward trend">
            <a:extLst>
              <a:ext uri="{FF2B5EF4-FFF2-40B4-BE49-F238E27FC236}">
                <a16:creationId xmlns:a16="http://schemas.microsoft.com/office/drawing/2014/main" id="{22790F90-4405-4B30-A0BA-8C36ACA54D3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603675" y="4226560"/>
            <a:ext cx="310946" cy="310946"/>
          </a:xfrm>
          <a:prstGeom prst="rect">
            <a:avLst/>
          </a:prstGeom>
        </p:spPr>
      </p:pic>
      <p:pic>
        <p:nvPicPr>
          <p:cNvPr id="21" name="Graphic 20" descr="Upward trend">
            <a:extLst>
              <a:ext uri="{FF2B5EF4-FFF2-40B4-BE49-F238E27FC236}">
                <a16:creationId xmlns:a16="http://schemas.microsoft.com/office/drawing/2014/main" id="{C58CFD31-86FF-4301-A06B-0D0A10799CD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190739" y="4537506"/>
            <a:ext cx="346506" cy="346506"/>
          </a:xfrm>
          <a:prstGeom prst="rect">
            <a:avLst/>
          </a:prstGeom>
        </p:spPr>
      </p:pic>
    </p:spTree>
    <p:extLst>
      <p:ext uri="{BB962C8B-B14F-4D97-AF65-F5344CB8AC3E}">
        <p14:creationId xmlns:p14="http://schemas.microsoft.com/office/powerpoint/2010/main" val="1612119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1D6B6E-6AD2-4C30-85A5-D7AC841A4846}"/>
              </a:ext>
            </a:extLst>
          </p:cNvPr>
          <p:cNvSpPr>
            <a:spLocks noGrp="1"/>
          </p:cNvSpPr>
          <p:nvPr>
            <p:ph type="sldNum" sz="quarter" idx="12"/>
          </p:nvPr>
        </p:nvSpPr>
        <p:spPr/>
        <p:txBody>
          <a:bodyPr/>
          <a:lstStyle/>
          <a:p>
            <a:fld id="{D57F1E4F-1CFF-5643-939E-02111984F565}" type="slidenum">
              <a:rPr lang="en-US" smtClean="0"/>
              <a:t>12</a:t>
            </a:fld>
            <a:endParaRPr lang="en-US" dirty="0"/>
          </a:p>
        </p:txBody>
      </p:sp>
      <p:pic>
        <p:nvPicPr>
          <p:cNvPr id="6" name="Picture 5">
            <a:extLst>
              <a:ext uri="{FF2B5EF4-FFF2-40B4-BE49-F238E27FC236}">
                <a16:creationId xmlns:a16="http://schemas.microsoft.com/office/drawing/2014/main" id="{FA5C97F1-8EA3-4F27-B195-398B59090370}"/>
              </a:ext>
            </a:extLst>
          </p:cNvPr>
          <p:cNvPicPr>
            <a:picLocks noChangeAspect="1"/>
          </p:cNvPicPr>
          <p:nvPr/>
        </p:nvPicPr>
        <p:blipFill>
          <a:blip r:embed="rId2"/>
          <a:stretch>
            <a:fillRect/>
          </a:stretch>
        </p:blipFill>
        <p:spPr>
          <a:xfrm>
            <a:off x="-261356" y="-729130"/>
            <a:ext cx="3065930" cy="3065930"/>
          </a:xfrm>
          <a:prstGeom prst="rect">
            <a:avLst/>
          </a:prstGeom>
        </p:spPr>
      </p:pic>
      <p:sp>
        <p:nvSpPr>
          <p:cNvPr id="10" name="Subtitle 6">
            <a:extLst>
              <a:ext uri="{FF2B5EF4-FFF2-40B4-BE49-F238E27FC236}">
                <a16:creationId xmlns:a16="http://schemas.microsoft.com/office/drawing/2014/main" id="{3ACEDF87-89F9-409F-81CF-85D261E0303D}"/>
              </a:ext>
            </a:extLst>
          </p:cNvPr>
          <p:cNvSpPr txBox="1">
            <a:spLocks/>
          </p:cNvSpPr>
          <p:nvPr/>
        </p:nvSpPr>
        <p:spPr>
          <a:xfrm>
            <a:off x="1683171" y="163161"/>
            <a:ext cx="8825658" cy="861420"/>
          </a:xfrm>
          <a:prstGeom prst="rect">
            <a:avLst/>
          </a:prstGeom>
        </p:spPr>
        <p:txBody>
          <a:bodyPr vert="horz" lIns="91440" tIns="45720" rIns="91440" bIns="45720" rtlCol="0" anchor="t">
            <a:noAutofit/>
          </a:bodyPr>
          <a:lstStyle>
            <a:lvl1pPr marL="0" indent="0" algn="l" defTabSz="457200" rtl="0" eaLnBrk="1" latinLnBrk="1"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altLang="ko-KR" sz="3600" b="1" u="sng" dirty="0">
                <a:solidFill>
                  <a:schemeClr val="tx1"/>
                </a:solidFill>
                <a:latin typeface="Euphemia" panose="020B0503040102020104" pitchFamily="34" charset="0"/>
                <a:cs typeface="David" panose="020E0502060401010101" pitchFamily="34" charset="-79"/>
              </a:rPr>
              <a:t>Merchandise store</a:t>
            </a:r>
            <a:endParaRPr lang="ko-KR" altLang="en-US" sz="3600" b="1" u="sng" dirty="0">
              <a:solidFill>
                <a:schemeClr val="tx1"/>
              </a:solidFill>
              <a:latin typeface="Euphemia" panose="020B0503040102020104" pitchFamily="34" charset="0"/>
              <a:cs typeface="David" panose="020E0502060401010101" pitchFamily="34" charset="-79"/>
            </a:endParaRPr>
          </a:p>
        </p:txBody>
      </p:sp>
      <p:sp>
        <p:nvSpPr>
          <p:cNvPr id="8" name="Subtitle 6">
            <a:extLst>
              <a:ext uri="{FF2B5EF4-FFF2-40B4-BE49-F238E27FC236}">
                <a16:creationId xmlns:a16="http://schemas.microsoft.com/office/drawing/2014/main" id="{5235D08D-1064-4561-BF8A-714B48DC7818}"/>
              </a:ext>
            </a:extLst>
          </p:cNvPr>
          <p:cNvSpPr txBox="1">
            <a:spLocks/>
          </p:cNvSpPr>
          <p:nvPr/>
        </p:nvSpPr>
        <p:spPr>
          <a:xfrm>
            <a:off x="807720" y="1916872"/>
            <a:ext cx="10576560" cy="861420"/>
          </a:xfrm>
          <a:prstGeom prst="rect">
            <a:avLst/>
          </a:prstGeom>
        </p:spPr>
        <p:txBody>
          <a:bodyPr vert="horz" lIns="91440" tIns="45720" rIns="91440" bIns="45720" rtlCol="0" anchor="t">
            <a:noAutofit/>
          </a:bodyPr>
          <a:lstStyle>
            <a:lvl1pPr marL="0" indent="0" algn="l" defTabSz="457200" rtl="0" eaLnBrk="1" latinLnBrk="1"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altLang="ko-KR" sz="2400" b="1" dirty="0">
                <a:solidFill>
                  <a:schemeClr val="tx1"/>
                </a:solidFill>
                <a:latin typeface="Calibri" panose="020F0502020204030204" pitchFamily="34" charset="0"/>
                <a:cs typeface="David" panose="020E0502060401010101" pitchFamily="34" charset="-79"/>
              </a:rPr>
              <a:t>Cryptocurrency related products ranging from t-shirts to hats, accessories, and posters are sold on the merchandise store</a:t>
            </a:r>
            <a:br>
              <a:rPr lang="en-US" altLang="ko-KR" sz="2400" b="1" dirty="0">
                <a:solidFill>
                  <a:schemeClr val="tx1"/>
                </a:solidFill>
                <a:latin typeface="Calibri" panose="020F0502020204030204" pitchFamily="34" charset="0"/>
                <a:cs typeface="David" panose="020E0502060401010101" pitchFamily="34" charset="-79"/>
              </a:rPr>
            </a:br>
            <a:br>
              <a:rPr lang="en-US" altLang="ko-KR" sz="2400" b="1" dirty="0">
                <a:solidFill>
                  <a:schemeClr val="tx1"/>
                </a:solidFill>
                <a:latin typeface="Calibri" panose="020F0502020204030204" pitchFamily="34" charset="0"/>
                <a:cs typeface="David" panose="020E0502060401010101" pitchFamily="34" charset="-79"/>
              </a:rPr>
            </a:br>
            <a:r>
              <a:rPr lang="en-US" altLang="ko-KR" sz="2400" b="1" dirty="0">
                <a:solidFill>
                  <a:schemeClr val="tx1"/>
                </a:solidFill>
                <a:latin typeface="Calibri" panose="020F0502020204030204" pitchFamily="34" charset="0"/>
                <a:cs typeface="David" panose="020E0502060401010101" pitchFamily="34" charset="-79"/>
              </a:rPr>
              <a:t>Customers are provided with </a:t>
            </a:r>
            <a:r>
              <a:rPr lang="en-US" altLang="ko-KR" sz="2400" b="1" dirty="0">
                <a:solidFill>
                  <a:srgbClr val="E7D037"/>
                </a:solidFill>
                <a:latin typeface="Calibri" panose="020F0502020204030204" pitchFamily="34" charset="0"/>
                <a:cs typeface="David" panose="020E0502060401010101" pitchFamily="34" charset="-79"/>
              </a:rPr>
              <a:t>significant discounts</a:t>
            </a:r>
            <a:r>
              <a:rPr lang="en-US" altLang="ko-KR" sz="2400" b="1" dirty="0">
                <a:solidFill>
                  <a:schemeClr val="tx1"/>
                </a:solidFill>
                <a:latin typeface="Calibri" panose="020F0502020204030204" pitchFamily="34" charset="0"/>
                <a:cs typeface="David" panose="020E0502060401010101" pitchFamily="34" charset="-79"/>
              </a:rPr>
              <a:t> when using stake</a:t>
            </a:r>
            <a:br>
              <a:rPr lang="en-US" altLang="ko-KR" sz="2400" b="1" dirty="0">
                <a:solidFill>
                  <a:schemeClr val="tx1"/>
                </a:solidFill>
                <a:latin typeface="Calibri" panose="020F0502020204030204" pitchFamily="34" charset="0"/>
                <a:cs typeface="David" panose="020E0502060401010101" pitchFamily="34" charset="-79"/>
              </a:rPr>
            </a:br>
            <a:br>
              <a:rPr lang="en-US" altLang="ko-KR" sz="2400" b="1" dirty="0">
                <a:solidFill>
                  <a:schemeClr val="tx1"/>
                </a:solidFill>
                <a:latin typeface="Calibri" panose="020F0502020204030204" pitchFamily="34" charset="0"/>
                <a:cs typeface="David" panose="020E0502060401010101" pitchFamily="34" charset="-79"/>
              </a:rPr>
            </a:br>
            <a:r>
              <a:rPr lang="en-US" altLang="ko-KR" sz="2400" b="1" dirty="0">
                <a:solidFill>
                  <a:schemeClr val="tx1"/>
                </a:solidFill>
                <a:latin typeface="Calibri" panose="020F0502020204030204" pitchFamily="34" charset="0"/>
                <a:cs typeface="David" panose="020E0502060401010101" pitchFamily="34" charset="-79"/>
              </a:rPr>
              <a:t>STAKEIT WILL ALSO FORM STRATEGIC PARTNERSHIPS WITH </a:t>
            </a:r>
            <a:br>
              <a:rPr lang="en-US" altLang="ko-KR" sz="2400" b="1" dirty="0">
                <a:solidFill>
                  <a:schemeClr val="tx1"/>
                </a:solidFill>
                <a:latin typeface="Calibri" panose="020F0502020204030204" pitchFamily="34" charset="0"/>
                <a:cs typeface="David" panose="020E0502060401010101" pitchFamily="34" charset="-79"/>
              </a:rPr>
            </a:br>
            <a:r>
              <a:rPr lang="en-US" altLang="ko-KR" sz="2400" b="1" dirty="0">
                <a:solidFill>
                  <a:schemeClr val="tx1"/>
                </a:solidFill>
                <a:latin typeface="Calibri" panose="020F0502020204030204" pitchFamily="34" charset="0"/>
                <a:cs typeface="David" panose="020E0502060401010101" pitchFamily="34" charset="-79"/>
              </a:rPr>
              <a:t>EXISTING POPULAR ONLINE STORES</a:t>
            </a:r>
          </a:p>
          <a:p>
            <a:br>
              <a:rPr lang="en-US" altLang="ko-KR" sz="2400" b="1" dirty="0">
                <a:solidFill>
                  <a:schemeClr val="tx1"/>
                </a:solidFill>
                <a:latin typeface="Calibri" panose="020F0502020204030204" pitchFamily="34" charset="0"/>
                <a:cs typeface="David" panose="020E0502060401010101" pitchFamily="34" charset="-79"/>
              </a:rPr>
            </a:br>
            <a:endParaRPr lang="en-US" altLang="ko-KR" sz="2400" b="1" dirty="0">
              <a:solidFill>
                <a:schemeClr val="tx1"/>
              </a:solidFill>
              <a:latin typeface="Calibri" panose="020F0502020204030204" pitchFamily="34" charset="0"/>
              <a:cs typeface="David" panose="020E0502060401010101" pitchFamily="34" charset="-79"/>
            </a:endParaRPr>
          </a:p>
          <a:p>
            <a:r>
              <a:rPr lang="en-US" altLang="ko-KR" sz="2400" b="1" dirty="0">
                <a:solidFill>
                  <a:schemeClr val="tx1"/>
                </a:solidFill>
                <a:latin typeface="Calibri" panose="020F0502020204030204" pitchFamily="34" charset="0"/>
                <a:cs typeface="David" panose="020E0502060401010101" pitchFamily="34" charset="-79"/>
              </a:rPr>
              <a:t>                     MERCHANDISE STORE PRODUCT EXAMPLES:</a:t>
            </a:r>
          </a:p>
        </p:txBody>
      </p:sp>
      <p:pic>
        <p:nvPicPr>
          <p:cNvPr id="13" name="Graphic 12" descr="Shopping cart">
            <a:extLst>
              <a:ext uri="{FF2B5EF4-FFF2-40B4-BE49-F238E27FC236}">
                <a16:creationId xmlns:a16="http://schemas.microsoft.com/office/drawing/2014/main" id="{D7194FB1-5865-4AC9-B098-398396F9DFF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70056" y="1027971"/>
            <a:ext cx="851889" cy="851889"/>
          </a:xfrm>
          <a:prstGeom prst="rect">
            <a:avLst/>
          </a:prstGeom>
          <a:effectLst>
            <a:glow rad="139700">
              <a:schemeClr val="accent3">
                <a:satMod val="175000"/>
                <a:alpha val="40000"/>
              </a:schemeClr>
            </a:glow>
          </a:effectLst>
        </p:spPr>
      </p:pic>
      <p:pic>
        <p:nvPicPr>
          <p:cNvPr id="1026" name="Picture 2" descr="https://cdn-images-1.medium.com/max/2000/1*N96CIQ3ALOVvHNWxOUP79Q.png">
            <a:extLst>
              <a:ext uri="{FF2B5EF4-FFF2-40B4-BE49-F238E27FC236}">
                <a16:creationId xmlns:a16="http://schemas.microsoft.com/office/drawing/2014/main" id="{811A7B46-92E5-4003-8C5D-71A0A0AC6632}"/>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893" b="90000" l="7623" r="91031">
                        <a14:foregroundMark x1="19208" y1="1071" x2="19208" y2="1071"/>
                        <a14:foregroundMark x1="7698" y1="28661" x2="7698" y2="28661"/>
                        <a14:foregroundMark x1="91031" y1="29821" x2="91031" y2="29821"/>
                      </a14:backgroundRemoval>
                    </a14:imgEffect>
                  </a14:imgLayer>
                </a14:imgProps>
              </a:ext>
              <a:ext uri="{28A0092B-C50C-407E-A947-70E740481C1C}">
                <a14:useLocalDpi xmlns:a14="http://schemas.microsoft.com/office/drawing/2010/main" val="0"/>
              </a:ext>
            </a:extLst>
          </a:blip>
          <a:srcRect/>
          <a:stretch>
            <a:fillRect/>
          </a:stretch>
        </p:blipFill>
        <p:spPr bwMode="auto">
          <a:xfrm rot="362870">
            <a:off x="7933053" y="4265157"/>
            <a:ext cx="3218688" cy="26941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dn-images-1.medium.com/max/2000/0*gYSasT7hHmp3w56o.">
            <a:extLst>
              <a:ext uri="{FF2B5EF4-FFF2-40B4-BE49-F238E27FC236}">
                <a16:creationId xmlns:a16="http://schemas.microsoft.com/office/drawing/2014/main" id="{169840A9-B291-49CC-B8E7-365AD5061CDC}"/>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6000" b="90000" l="10000" r="90000">
                        <a14:foregroundMark x1="49333" y1="6000" x2="49333" y2="6000"/>
                      </a14:backgroundRemoval>
                    </a14:imgEffect>
                  </a14:imgLayer>
                </a14:imgProps>
              </a:ext>
              <a:ext uri="{28A0092B-C50C-407E-A947-70E740481C1C}">
                <a14:useLocalDpi xmlns:a14="http://schemas.microsoft.com/office/drawing/2010/main" val="0"/>
              </a:ext>
            </a:extLst>
          </a:blip>
          <a:srcRect/>
          <a:stretch>
            <a:fillRect/>
          </a:stretch>
        </p:blipFill>
        <p:spPr bwMode="auto">
          <a:xfrm rot="21045433">
            <a:off x="7818605" y="5067782"/>
            <a:ext cx="1546377" cy="1546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395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1D6B6E-6AD2-4C30-85A5-D7AC841A4846}"/>
              </a:ext>
            </a:extLst>
          </p:cNvPr>
          <p:cNvSpPr>
            <a:spLocks noGrp="1"/>
          </p:cNvSpPr>
          <p:nvPr>
            <p:ph type="sldNum" sz="quarter" idx="12"/>
          </p:nvPr>
        </p:nvSpPr>
        <p:spPr/>
        <p:txBody>
          <a:bodyPr/>
          <a:lstStyle/>
          <a:p>
            <a:fld id="{D57F1E4F-1CFF-5643-939E-02111984F565}" type="slidenum">
              <a:rPr lang="en-US" smtClean="0"/>
              <a:t>13</a:t>
            </a:fld>
            <a:endParaRPr lang="en-US" dirty="0"/>
          </a:p>
        </p:txBody>
      </p:sp>
      <p:pic>
        <p:nvPicPr>
          <p:cNvPr id="6" name="Picture 5">
            <a:extLst>
              <a:ext uri="{FF2B5EF4-FFF2-40B4-BE49-F238E27FC236}">
                <a16:creationId xmlns:a16="http://schemas.microsoft.com/office/drawing/2014/main" id="{FA5C97F1-8EA3-4F27-B195-398B59090370}"/>
              </a:ext>
            </a:extLst>
          </p:cNvPr>
          <p:cNvPicPr>
            <a:picLocks noChangeAspect="1"/>
          </p:cNvPicPr>
          <p:nvPr/>
        </p:nvPicPr>
        <p:blipFill>
          <a:blip r:embed="rId2"/>
          <a:stretch>
            <a:fillRect/>
          </a:stretch>
        </p:blipFill>
        <p:spPr>
          <a:xfrm>
            <a:off x="-261356" y="-729130"/>
            <a:ext cx="3065930" cy="3065930"/>
          </a:xfrm>
          <a:prstGeom prst="rect">
            <a:avLst/>
          </a:prstGeom>
        </p:spPr>
      </p:pic>
      <p:sp>
        <p:nvSpPr>
          <p:cNvPr id="10" name="Subtitle 6">
            <a:extLst>
              <a:ext uri="{FF2B5EF4-FFF2-40B4-BE49-F238E27FC236}">
                <a16:creationId xmlns:a16="http://schemas.microsoft.com/office/drawing/2014/main" id="{3ACEDF87-89F9-409F-81CF-85D261E0303D}"/>
              </a:ext>
            </a:extLst>
          </p:cNvPr>
          <p:cNvSpPr txBox="1">
            <a:spLocks/>
          </p:cNvSpPr>
          <p:nvPr/>
        </p:nvSpPr>
        <p:spPr>
          <a:xfrm>
            <a:off x="1683171" y="163161"/>
            <a:ext cx="8825658" cy="861420"/>
          </a:xfrm>
          <a:prstGeom prst="rect">
            <a:avLst/>
          </a:prstGeom>
        </p:spPr>
        <p:txBody>
          <a:bodyPr vert="horz" lIns="91440" tIns="45720" rIns="91440" bIns="45720" rtlCol="0" anchor="t">
            <a:noAutofit/>
          </a:bodyPr>
          <a:lstStyle>
            <a:lvl1pPr marL="0" indent="0" algn="l" defTabSz="457200" rtl="0" eaLnBrk="1" latinLnBrk="1"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altLang="ko-KR" sz="3600" b="1" u="sng" dirty="0">
                <a:solidFill>
                  <a:schemeClr val="tx1"/>
                </a:solidFill>
                <a:latin typeface="Euphemia" panose="020B0503040102020104" pitchFamily="34" charset="0"/>
                <a:cs typeface="David" panose="020E0502060401010101" pitchFamily="34" charset="-79"/>
              </a:rPr>
              <a:t>Merchandise store</a:t>
            </a:r>
            <a:endParaRPr lang="ko-KR" altLang="en-US" sz="3600" b="1" u="sng" dirty="0">
              <a:solidFill>
                <a:schemeClr val="tx1"/>
              </a:solidFill>
              <a:latin typeface="Euphemia" panose="020B0503040102020104" pitchFamily="34" charset="0"/>
              <a:cs typeface="David" panose="020E0502060401010101" pitchFamily="34" charset="-79"/>
            </a:endParaRPr>
          </a:p>
        </p:txBody>
      </p:sp>
      <p:sp>
        <p:nvSpPr>
          <p:cNvPr id="8" name="Subtitle 6">
            <a:extLst>
              <a:ext uri="{FF2B5EF4-FFF2-40B4-BE49-F238E27FC236}">
                <a16:creationId xmlns:a16="http://schemas.microsoft.com/office/drawing/2014/main" id="{5235D08D-1064-4561-BF8A-714B48DC7818}"/>
              </a:ext>
            </a:extLst>
          </p:cNvPr>
          <p:cNvSpPr txBox="1">
            <a:spLocks/>
          </p:cNvSpPr>
          <p:nvPr/>
        </p:nvSpPr>
        <p:spPr>
          <a:xfrm>
            <a:off x="807720" y="1916872"/>
            <a:ext cx="10576560" cy="861420"/>
          </a:xfrm>
          <a:prstGeom prst="rect">
            <a:avLst/>
          </a:prstGeom>
        </p:spPr>
        <p:txBody>
          <a:bodyPr vert="horz" lIns="91440" tIns="45720" rIns="91440" bIns="45720" rtlCol="0" anchor="t">
            <a:noAutofit/>
          </a:bodyPr>
          <a:lstStyle>
            <a:lvl1pPr marL="0" indent="0" algn="l" defTabSz="457200" rtl="0" eaLnBrk="1" latinLnBrk="1"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altLang="ko-KR" sz="2400" b="1" u="sng" dirty="0">
                <a:solidFill>
                  <a:schemeClr val="tx1"/>
                </a:solidFill>
                <a:latin typeface="Calibri" panose="020F0502020204030204" pitchFamily="34" charset="0"/>
                <a:cs typeface="David" panose="020E0502060401010101" pitchFamily="34" charset="-79"/>
              </a:rPr>
              <a:t>AFFILIATES SYSTEM</a:t>
            </a:r>
          </a:p>
          <a:p>
            <a:pPr algn="ctr"/>
            <a:endParaRPr lang="en-US" altLang="ko-KR" sz="2400" b="1" dirty="0">
              <a:solidFill>
                <a:schemeClr val="tx1"/>
              </a:solidFill>
              <a:latin typeface="Calibri" panose="020F0502020204030204" pitchFamily="34" charset="0"/>
              <a:cs typeface="David" panose="020E0502060401010101" pitchFamily="34" charset="-79"/>
            </a:endParaRPr>
          </a:p>
          <a:p>
            <a:pPr algn="ctr"/>
            <a:br>
              <a:rPr lang="en-US" altLang="ko-KR" sz="2400" b="1" dirty="0">
                <a:solidFill>
                  <a:schemeClr val="tx1"/>
                </a:solidFill>
                <a:latin typeface="Calibri" panose="020F0502020204030204" pitchFamily="34" charset="0"/>
                <a:cs typeface="David" panose="020E0502060401010101" pitchFamily="34" charset="-79"/>
              </a:rPr>
            </a:br>
            <a:r>
              <a:rPr lang="en-US" altLang="ko-KR" sz="2400" b="1" dirty="0">
                <a:solidFill>
                  <a:schemeClr val="tx1"/>
                </a:solidFill>
                <a:latin typeface="Calibri" panose="020F0502020204030204" pitchFamily="34" charset="0"/>
                <a:cs typeface="David" panose="020E0502060401010101" pitchFamily="34" charset="-79"/>
              </a:rPr>
              <a:t>$0.5 for every sign-up referred</a:t>
            </a:r>
          </a:p>
          <a:p>
            <a:pPr algn="ctr"/>
            <a:r>
              <a:rPr lang="en-US" altLang="ko-KR" sz="2400" b="1" dirty="0">
                <a:solidFill>
                  <a:schemeClr val="tx1"/>
                </a:solidFill>
                <a:latin typeface="Calibri" panose="020F0502020204030204" pitchFamily="34" charset="0"/>
                <a:cs typeface="David" panose="020E0502060401010101" pitchFamily="34" charset="-79"/>
              </a:rPr>
              <a:t>10% commissions on all direct sales referred</a:t>
            </a:r>
          </a:p>
          <a:p>
            <a:pPr algn="ctr"/>
            <a:r>
              <a:rPr lang="en-US" altLang="ko-KR" sz="2400" b="1" dirty="0">
                <a:solidFill>
                  <a:schemeClr val="tx1"/>
                </a:solidFill>
                <a:latin typeface="Calibri" panose="020F0502020204030204" pitchFamily="34" charset="0"/>
                <a:cs typeface="David" panose="020E0502060401010101" pitchFamily="34" charset="-79"/>
              </a:rPr>
              <a:t>Earn commissions from your referral’s referrals</a:t>
            </a:r>
          </a:p>
          <a:p>
            <a:pPr algn="ctr"/>
            <a:endParaRPr lang="en-US" altLang="ko-KR" sz="2400" b="1" dirty="0">
              <a:solidFill>
                <a:schemeClr val="tx1"/>
              </a:solidFill>
              <a:latin typeface="Calibri" panose="020F0502020204030204" pitchFamily="34" charset="0"/>
              <a:cs typeface="David" panose="020E0502060401010101" pitchFamily="34" charset="-79"/>
            </a:endParaRPr>
          </a:p>
          <a:p>
            <a:pPr algn="ctr"/>
            <a:r>
              <a:rPr lang="en-US" altLang="ko-KR" sz="2400" b="1" dirty="0">
                <a:solidFill>
                  <a:schemeClr val="tx1"/>
                </a:solidFill>
                <a:latin typeface="Calibri" panose="020F0502020204030204" pitchFamily="34" charset="0"/>
                <a:cs typeface="David" panose="020E0502060401010101" pitchFamily="34" charset="-79"/>
              </a:rPr>
              <a:t>All payouts made IN </a:t>
            </a:r>
            <a:r>
              <a:rPr lang="en-US" altLang="ko-KR" sz="2400" b="1" dirty="0" err="1">
                <a:solidFill>
                  <a:schemeClr val="tx1"/>
                </a:solidFill>
                <a:latin typeface="Calibri" panose="020F0502020204030204" pitchFamily="34" charset="0"/>
                <a:cs typeface="David" panose="020E0502060401010101" pitchFamily="34" charset="-79"/>
              </a:rPr>
              <a:t>ETh</a:t>
            </a:r>
            <a:r>
              <a:rPr lang="en-US" altLang="ko-KR" sz="2400" b="1" dirty="0">
                <a:solidFill>
                  <a:schemeClr val="tx1"/>
                </a:solidFill>
                <a:latin typeface="Calibri" panose="020F0502020204030204" pitchFamily="34" charset="0"/>
                <a:cs typeface="David" panose="020E0502060401010101" pitchFamily="34" charset="-79"/>
              </a:rPr>
              <a:t> </a:t>
            </a:r>
            <a:br>
              <a:rPr lang="en-US" altLang="ko-KR" sz="2400" b="1" dirty="0">
                <a:solidFill>
                  <a:schemeClr val="tx1"/>
                </a:solidFill>
                <a:latin typeface="Calibri" panose="020F0502020204030204" pitchFamily="34" charset="0"/>
                <a:cs typeface="David" panose="020E0502060401010101" pitchFamily="34" charset="-79"/>
              </a:rPr>
            </a:br>
            <a:endParaRPr lang="en-US" altLang="ko-KR" sz="2400" b="1" dirty="0">
              <a:solidFill>
                <a:schemeClr val="tx1"/>
              </a:solidFill>
              <a:latin typeface="Calibri" panose="020F0502020204030204" pitchFamily="34" charset="0"/>
              <a:cs typeface="David" panose="020E0502060401010101" pitchFamily="34" charset="-79"/>
            </a:endParaRPr>
          </a:p>
          <a:p>
            <a:pPr algn="ctr"/>
            <a:r>
              <a:rPr lang="en-US" altLang="ko-KR" sz="2400" b="1" dirty="0">
                <a:solidFill>
                  <a:schemeClr val="tx1"/>
                </a:solidFill>
                <a:latin typeface="Calibri" panose="020F0502020204030204" pitchFamily="34" charset="0"/>
                <a:cs typeface="David" panose="020E0502060401010101" pitchFamily="34" charset="-79"/>
              </a:rPr>
              <a:t>MORE INFO: </a:t>
            </a:r>
            <a:r>
              <a:rPr lang="en-US" altLang="ko-KR" sz="1800" b="1" dirty="0">
                <a:solidFill>
                  <a:schemeClr val="tx1"/>
                </a:solidFill>
                <a:latin typeface="Calibri" panose="020F0502020204030204" pitchFamily="34" charset="0"/>
                <a:cs typeface="David" panose="020E0502060401010101" pitchFamily="34" charset="-79"/>
                <a:hlinkClick r:id="rId3"/>
              </a:rPr>
              <a:t>www.stake-it.com</a:t>
            </a:r>
            <a:r>
              <a:rPr lang="en-US" altLang="ko-KR" sz="1800" b="1" dirty="0">
                <a:solidFill>
                  <a:schemeClr val="tx1"/>
                </a:solidFill>
                <a:latin typeface="Calibri" panose="020F0502020204030204" pitchFamily="34" charset="0"/>
                <a:cs typeface="David" panose="020E0502060401010101" pitchFamily="34" charset="-79"/>
              </a:rPr>
              <a:t> -&gt; login -&gt; my account -&gt; profile -&gt; my affiliate dashboard</a:t>
            </a:r>
          </a:p>
          <a:p>
            <a:pPr algn="ctr"/>
            <a:endParaRPr lang="en-US" altLang="ko-KR" sz="2400" b="1" dirty="0">
              <a:solidFill>
                <a:schemeClr val="tx1"/>
              </a:solidFill>
              <a:latin typeface="Calibri" panose="020F0502020204030204" pitchFamily="34" charset="0"/>
              <a:cs typeface="David" panose="020E0502060401010101" pitchFamily="34" charset="-79"/>
            </a:endParaRPr>
          </a:p>
          <a:p>
            <a:pPr algn="ctr"/>
            <a:endParaRPr lang="en-US" altLang="ko-KR" sz="2400" b="1" dirty="0">
              <a:solidFill>
                <a:schemeClr val="tx1"/>
              </a:solidFill>
              <a:latin typeface="Calibri" panose="020F0502020204030204" pitchFamily="34" charset="0"/>
              <a:cs typeface="David" panose="020E0502060401010101" pitchFamily="34" charset="-79"/>
            </a:endParaRPr>
          </a:p>
          <a:p>
            <a:pPr algn="ctr"/>
            <a:endParaRPr lang="en-US" altLang="ko-KR" sz="2400" b="1" dirty="0">
              <a:solidFill>
                <a:schemeClr val="tx1"/>
              </a:solidFill>
              <a:latin typeface="Calibri" panose="020F0502020204030204" pitchFamily="34" charset="0"/>
              <a:cs typeface="David" panose="020E0502060401010101" pitchFamily="34" charset="-79"/>
            </a:endParaRPr>
          </a:p>
          <a:p>
            <a:pPr algn="ctr"/>
            <a:endParaRPr lang="en-US" altLang="ko-KR" sz="2400" b="1" dirty="0">
              <a:solidFill>
                <a:schemeClr val="tx1"/>
              </a:solidFill>
              <a:latin typeface="Calibri" panose="020F0502020204030204" pitchFamily="34" charset="0"/>
              <a:cs typeface="David" panose="020E0502060401010101" pitchFamily="34" charset="-79"/>
            </a:endParaRPr>
          </a:p>
          <a:p>
            <a:pPr algn="ctr"/>
            <a:endParaRPr lang="en-US" altLang="ko-KR" sz="2400" b="1" dirty="0">
              <a:solidFill>
                <a:schemeClr val="tx1"/>
              </a:solidFill>
              <a:latin typeface="Calibri" panose="020F0502020204030204" pitchFamily="34" charset="0"/>
              <a:cs typeface="David" panose="020E0502060401010101" pitchFamily="34" charset="-79"/>
            </a:endParaRPr>
          </a:p>
          <a:p>
            <a:pPr algn="ctr"/>
            <a:endParaRPr lang="en-US" altLang="ko-KR" sz="2400" b="1" dirty="0">
              <a:solidFill>
                <a:schemeClr val="tx1"/>
              </a:solidFill>
              <a:latin typeface="Calibri" panose="020F0502020204030204" pitchFamily="34" charset="0"/>
              <a:cs typeface="David" panose="020E0502060401010101" pitchFamily="34" charset="-79"/>
            </a:endParaRPr>
          </a:p>
          <a:p>
            <a:pPr marL="457200" indent="-457200" algn="ctr">
              <a:buFontTx/>
              <a:buChar char="-"/>
            </a:pPr>
            <a:endParaRPr lang="en-US" altLang="ko-KR" sz="2800" b="1" dirty="0">
              <a:solidFill>
                <a:schemeClr val="tx1"/>
              </a:solidFill>
              <a:latin typeface="Calibri" panose="020F0502020204030204" pitchFamily="34" charset="0"/>
              <a:cs typeface="David" panose="020E0502060401010101" pitchFamily="34" charset="-79"/>
            </a:endParaRPr>
          </a:p>
        </p:txBody>
      </p:sp>
      <p:pic>
        <p:nvPicPr>
          <p:cNvPr id="13" name="Graphic 12" descr="Shopping cart">
            <a:extLst>
              <a:ext uri="{FF2B5EF4-FFF2-40B4-BE49-F238E27FC236}">
                <a16:creationId xmlns:a16="http://schemas.microsoft.com/office/drawing/2014/main" id="{D7194FB1-5865-4AC9-B098-398396F9DF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70056" y="1027971"/>
            <a:ext cx="851889" cy="851889"/>
          </a:xfrm>
          <a:prstGeom prst="rect">
            <a:avLst/>
          </a:prstGeom>
          <a:effectLst>
            <a:glow rad="139700">
              <a:schemeClr val="accent3">
                <a:satMod val="175000"/>
                <a:alpha val="40000"/>
              </a:schemeClr>
            </a:glow>
          </a:effectLst>
        </p:spPr>
      </p:pic>
      <p:pic>
        <p:nvPicPr>
          <p:cNvPr id="4" name="Graphic 3" descr="Team">
            <a:extLst>
              <a:ext uri="{FF2B5EF4-FFF2-40B4-BE49-F238E27FC236}">
                <a16:creationId xmlns:a16="http://schemas.microsoft.com/office/drawing/2014/main" id="{4340953C-809E-4654-B502-69C4F4E3448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38800" y="2360671"/>
            <a:ext cx="914400" cy="914400"/>
          </a:xfrm>
          <a:prstGeom prst="rect">
            <a:avLst/>
          </a:prstGeom>
          <a:effectLst>
            <a:glow rad="139700">
              <a:schemeClr val="accent3">
                <a:satMod val="175000"/>
                <a:alpha val="40000"/>
              </a:schemeClr>
            </a:glow>
          </a:effectLst>
        </p:spPr>
      </p:pic>
    </p:spTree>
    <p:extLst>
      <p:ext uri="{BB962C8B-B14F-4D97-AF65-F5344CB8AC3E}">
        <p14:creationId xmlns:p14="http://schemas.microsoft.com/office/powerpoint/2010/main" val="1629627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1D6B6E-6AD2-4C30-85A5-D7AC841A4846}"/>
              </a:ext>
            </a:extLst>
          </p:cNvPr>
          <p:cNvSpPr>
            <a:spLocks noGrp="1"/>
          </p:cNvSpPr>
          <p:nvPr>
            <p:ph type="sldNum" sz="quarter" idx="12"/>
          </p:nvPr>
        </p:nvSpPr>
        <p:spPr/>
        <p:txBody>
          <a:bodyPr/>
          <a:lstStyle/>
          <a:p>
            <a:fld id="{D57F1E4F-1CFF-5643-939E-02111984F565}" type="slidenum">
              <a:rPr lang="en-US" smtClean="0"/>
              <a:t>14</a:t>
            </a:fld>
            <a:endParaRPr lang="en-US" dirty="0"/>
          </a:p>
        </p:txBody>
      </p:sp>
      <p:pic>
        <p:nvPicPr>
          <p:cNvPr id="6" name="Picture 5">
            <a:extLst>
              <a:ext uri="{FF2B5EF4-FFF2-40B4-BE49-F238E27FC236}">
                <a16:creationId xmlns:a16="http://schemas.microsoft.com/office/drawing/2014/main" id="{FA5C97F1-8EA3-4F27-B195-398B59090370}"/>
              </a:ext>
            </a:extLst>
          </p:cNvPr>
          <p:cNvPicPr>
            <a:picLocks noChangeAspect="1"/>
          </p:cNvPicPr>
          <p:nvPr/>
        </p:nvPicPr>
        <p:blipFill>
          <a:blip r:embed="rId2"/>
          <a:stretch>
            <a:fillRect/>
          </a:stretch>
        </p:blipFill>
        <p:spPr>
          <a:xfrm>
            <a:off x="-261356" y="-729130"/>
            <a:ext cx="3065930" cy="3065930"/>
          </a:xfrm>
          <a:prstGeom prst="rect">
            <a:avLst/>
          </a:prstGeom>
          <a:effectLst/>
        </p:spPr>
      </p:pic>
      <p:sp>
        <p:nvSpPr>
          <p:cNvPr id="10" name="Subtitle 6">
            <a:extLst>
              <a:ext uri="{FF2B5EF4-FFF2-40B4-BE49-F238E27FC236}">
                <a16:creationId xmlns:a16="http://schemas.microsoft.com/office/drawing/2014/main" id="{3ACEDF87-89F9-409F-81CF-85D261E0303D}"/>
              </a:ext>
            </a:extLst>
          </p:cNvPr>
          <p:cNvSpPr txBox="1">
            <a:spLocks/>
          </p:cNvSpPr>
          <p:nvPr/>
        </p:nvSpPr>
        <p:spPr>
          <a:xfrm>
            <a:off x="1683171" y="163161"/>
            <a:ext cx="8825658" cy="861420"/>
          </a:xfrm>
          <a:prstGeom prst="rect">
            <a:avLst/>
          </a:prstGeom>
        </p:spPr>
        <p:txBody>
          <a:bodyPr vert="horz" lIns="91440" tIns="45720" rIns="91440" bIns="45720" rtlCol="0" anchor="t">
            <a:noAutofit/>
          </a:bodyPr>
          <a:lstStyle>
            <a:lvl1pPr marL="0" indent="0" algn="l" defTabSz="457200" rtl="0" eaLnBrk="1" latinLnBrk="1"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altLang="ko-KR" sz="3600" b="1" u="sng" dirty="0">
                <a:solidFill>
                  <a:schemeClr val="tx1"/>
                </a:solidFill>
                <a:latin typeface="Euphemia" panose="020B0503040102020104" pitchFamily="34" charset="0"/>
                <a:cs typeface="David" panose="020E0502060401010101" pitchFamily="34" charset="-79"/>
              </a:rPr>
              <a:t>Merchandise store</a:t>
            </a:r>
            <a:endParaRPr lang="ko-KR" altLang="en-US" sz="3600" b="1" u="sng" dirty="0">
              <a:solidFill>
                <a:schemeClr val="tx1"/>
              </a:solidFill>
              <a:latin typeface="Euphemia" panose="020B0503040102020104" pitchFamily="34" charset="0"/>
              <a:cs typeface="David" panose="020E0502060401010101" pitchFamily="34" charset="-79"/>
            </a:endParaRPr>
          </a:p>
        </p:txBody>
      </p:sp>
      <p:pic>
        <p:nvPicPr>
          <p:cNvPr id="13" name="Graphic 12" descr="Shopping cart">
            <a:extLst>
              <a:ext uri="{FF2B5EF4-FFF2-40B4-BE49-F238E27FC236}">
                <a16:creationId xmlns:a16="http://schemas.microsoft.com/office/drawing/2014/main" id="{D7194FB1-5865-4AC9-B098-398396F9DFF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70056" y="1027971"/>
            <a:ext cx="851889" cy="851889"/>
          </a:xfrm>
          <a:prstGeom prst="rect">
            <a:avLst/>
          </a:prstGeom>
          <a:effectLst>
            <a:glow rad="139700">
              <a:schemeClr val="accent3">
                <a:satMod val="175000"/>
                <a:alpha val="40000"/>
              </a:schemeClr>
            </a:glow>
          </a:effectLst>
        </p:spPr>
      </p:pic>
      <p:graphicFrame>
        <p:nvGraphicFramePr>
          <p:cNvPr id="11" name="Chart 10">
            <a:extLst>
              <a:ext uri="{FF2B5EF4-FFF2-40B4-BE49-F238E27FC236}">
                <a16:creationId xmlns:a16="http://schemas.microsoft.com/office/drawing/2014/main" id="{1912DBF6-16F5-43CB-B1E2-43AB41097F12}"/>
              </a:ext>
            </a:extLst>
          </p:cNvPr>
          <p:cNvGraphicFramePr/>
          <p:nvPr>
            <p:extLst>
              <p:ext uri="{D42A27DB-BD31-4B8C-83A1-F6EECF244321}">
                <p14:modId xmlns:p14="http://schemas.microsoft.com/office/powerpoint/2010/main" val="2532651190"/>
              </p:ext>
            </p:extLst>
          </p:nvPr>
        </p:nvGraphicFramePr>
        <p:xfrm>
          <a:off x="5816002" y="1681739"/>
          <a:ext cx="6375998" cy="4965291"/>
        </p:xfrm>
        <a:graphic>
          <a:graphicData uri="http://schemas.openxmlformats.org/drawingml/2006/chart">
            <c:chart xmlns:c="http://schemas.openxmlformats.org/drawingml/2006/chart" xmlns:r="http://schemas.openxmlformats.org/officeDocument/2006/relationships" r:id="rId5"/>
          </a:graphicData>
        </a:graphic>
      </p:graphicFrame>
      <p:sp>
        <p:nvSpPr>
          <p:cNvPr id="8" name="Subtitle 6">
            <a:extLst>
              <a:ext uri="{FF2B5EF4-FFF2-40B4-BE49-F238E27FC236}">
                <a16:creationId xmlns:a16="http://schemas.microsoft.com/office/drawing/2014/main" id="{5235D08D-1064-4561-BF8A-714B48DC7818}"/>
              </a:ext>
            </a:extLst>
          </p:cNvPr>
          <p:cNvSpPr txBox="1">
            <a:spLocks/>
          </p:cNvSpPr>
          <p:nvPr/>
        </p:nvSpPr>
        <p:spPr>
          <a:xfrm>
            <a:off x="606818" y="2798381"/>
            <a:ext cx="8300663" cy="861420"/>
          </a:xfrm>
          <a:prstGeom prst="rect">
            <a:avLst/>
          </a:prstGeom>
        </p:spPr>
        <p:txBody>
          <a:bodyPr vert="horz" lIns="91440" tIns="45720" rIns="91440" bIns="45720" rtlCol="0" anchor="t">
            <a:noAutofit/>
          </a:bodyPr>
          <a:lstStyle>
            <a:lvl1pPr marL="0" indent="0" algn="l" defTabSz="457200" rtl="0" eaLnBrk="1" latinLnBrk="1"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marL="285750" indent="-285750">
              <a:buBlip>
                <a:blip r:embed="rId6"/>
              </a:buBlip>
            </a:pPr>
            <a:r>
              <a:rPr lang="en-US" altLang="ko-KR" sz="1800" b="1" dirty="0">
                <a:solidFill>
                  <a:schemeClr val="tx1"/>
                </a:solidFill>
                <a:latin typeface="Calibri" panose="020F0502020204030204" pitchFamily="34" charset="0"/>
                <a:cs typeface="David" panose="020E0502060401010101" pitchFamily="34" charset="-79"/>
              </a:rPr>
              <a:t>40% used to buy back &amp; fund the staking Smart contract</a:t>
            </a:r>
          </a:p>
          <a:p>
            <a:pPr marL="285750" indent="-285750">
              <a:buBlip>
                <a:blip r:embed="rId6"/>
              </a:buBlip>
            </a:pPr>
            <a:endParaRPr lang="en-US" altLang="ko-KR" sz="1800" b="1" dirty="0">
              <a:solidFill>
                <a:schemeClr val="tx1"/>
              </a:solidFill>
              <a:latin typeface="Calibri" panose="020F0502020204030204" pitchFamily="34" charset="0"/>
              <a:cs typeface="David" panose="020E0502060401010101" pitchFamily="34" charset="-79"/>
            </a:endParaRPr>
          </a:p>
          <a:p>
            <a:pPr marL="285750" indent="-285750">
              <a:buBlip>
                <a:blip r:embed="rId6"/>
              </a:buBlip>
            </a:pPr>
            <a:r>
              <a:rPr lang="en-US" altLang="ko-KR" sz="1800" b="1" dirty="0">
                <a:solidFill>
                  <a:schemeClr val="tx1"/>
                </a:solidFill>
                <a:latin typeface="Calibri" panose="020F0502020204030204" pitchFamily="34" charset="0"/>
                <a:cs typeface="David" panose="020E0502060401010101" pitchFamily="34" charset="-79"/>
              </a:rPr>
              <a:t>40% distributed to the core team members</a:t>
            </a:r>
          </a:p>
          <a:p>
            <a:pPr marL="285750" indent="-285750">
              <a:buBlip>
                <a:blip r:embed="rId6"/>
              </a:buBlip>
            </a:pPr>
            <a:endParaRPr lang="en-US" altLang="ko-KR" sz="1800" b="1" dirty="0">
              <a:solidFill>
                <a:schemeClr val="tx1"/>
              </a:solidFill>
              <a:latin typeface="Calibri" panose="020F0502020204030204" pitchFamily="34" charset="0"/>
              <a:cs typeface="David" panose="020E0502060401010101" pitchFamily="34" charset="-79"/>
            </a:endParaRPr>
          </a:p>
          <a:p>
            <a:pPr marL="285750" indent="-285750">
              <a:buBlip>
                <a:blip r:embed="rId6"/>
              </a:buBlip>
            </a:pPr>
            <a:r>
              <a:rPr lang="en-US" altLang="ko-KR" sz="1800" b="1" dirty="0">
                <a:solidFill>
                  <a:schemeClr val="tx1"/>
                </a:solidFill>
                <a:latin typeface="Calibri" panose="020F0502020204030204" pitchFamily="34" charset="0"/>
                <a:cs typeface="David" panose="020E0502060401010101" pitchFamily="34" charset="-79"/>
              </a:rPr>
              <a:t>10% used to fund bounty &amp; giveaways</a:t>
            </a:r>
          </a:p>
          <a:p>
            <a:pPr marL="285750" indent="-285750">
              <a:buBlip>
                <a:blip r:embed="rId6"/>
              </a:buBlip>
            </a:pPr>
            <a:endParaRPr lang="en-US" altLang="ko-KR" sz="1800" b="1" dirty="0">
              <a:solidFill>
                <a:schemeClr val="tx1"/>
              </a:solidFill>
              <a:latin typeface="Calibri" panose="020F0502020204030204" pitchFamily="34" charset="0"/>
              <a:cs typeface="David" panose="020E0502060401010101" pitchFamily="34" charset="-79"/>
            </a:endParaRPr>
          </a:p>
          <a:p>
            <a:pPr marL="285750" indent="-285750">
              <a:buBlip>
                <a:blip r:embed="rId6"/>
              </a:buBlip>
            </a:pPr>
            <a:r>
              <a:rPr lang="en-US" altLang="ko-KR" sz="1800" b="1" dirty="0">
                <a:solidFill>
                  <a:schemeClr val="tx1"/>
                </a:solidFill>
                <a:latin typeface="Calibri" panose="020F0502020204030204" pitchFamily="34" charset="0"/>
                <a:cs typeface="David" panose="020E0502060401010101" pitchFamily="34" charset="-79"/>
              </a:rPr>
              <a:t>10% donated to community chosen organizations</a:t>
            </a:r>
          </a:p>
          <a:p>
            <a:pPr marL="285750" indent="-285750">
              <a:buBlip>
                <a:blip r:embed="rId6"/>
              </a:buBlip>
            </a:pPr>
            <a:endParaRPr lang="en-US" altLang="ko-KR" sz="1800" b="1" dirty="0">
              <a:solidFill>
                <a:schemeClr val="tx1"/>
              </a:solidFill>
              <a:latin typeface="Calibri" panose="020F0502020204030204" pitchFamily="34" charset="0"/>
              <a:cs typeface="David" panose="020E0502060401010101" pitchFamily="34" charset="-79"/>
            </a:endParaRPr>
          </a:p>
          <a:p>
            <a:pPr marL="285750" indent="-285750">
              <a:buBlip>
                <a:blip r:embed="rId6"/>
              </a:buBlip>
            </a:pPr>
            <a:endParaRPr lang="en-US" altLang="ko-KR" sz="1800" b="1" dirty="0">
              <a:solidFill>
                <a:schemeClr val="tx1"/>
              </a:solidFill>
              <a:latin typeface="Calibri" panose="020F0502020204030204" pitchFamily="34" charset="0"/>
              <a:cs typeface="David" panose="020E0502060401010101" pitchFamily="34" charset="-79"/>
            </a:endParaRPr>
          </a:p>
        </p:txBody>
      </p:sp>
    </p:spTree>
    <p:extLst>
      <p:ext uri="{BB962C8B-B14F-4D97-AF65-F5344CB8AC3E}">
        <p14:creationId xmlns:p14="http://schemas.microsoft.com/office/powerpoint/2010/main" val="243884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1D6B6E-6AD2-4C30-85A5-D7AC841A4846}"/>
              </a:ext>
            </a:extLst>
          </p:cNvPr>
          <p:cNvSpPr>
            <a:spLocks noGrp="1"/>
          </p:cNvSpPr>
          <p:nvPr>
            <p:ph type="sldNum" sz="quarter" idx="12"/>
          </p:nvPr>
        </p:nvSpPr>
        <p:spPr/>
        <p:txBody>
          <a:bodyPr/>
          <a:lstStyle/>
          <a:p>
            <a:fld id="{D57F1E4F-1CFF-5643-939E-02111984F565}" type="slidenum">
              <a:rPr lang="en-US" smtClean="0"/>
              <a:t>15</a:t>
            </a:fld>
            <a:endParaRPr lang="en-US" dirty="0"/>
          </a:p>
        </p:txBody>
      </p:sp>
      <p:pic>
        <p:nvPicPr>
          <p:cNvPr id="6" name="Picture 5">
            <a:extLst>
              <a:ext uri="{FF2B5EF4-FFF2-40B4-BE49-F238E27FC236}">
                <a16:creationId xmlns:a16="http://schemas.microsoft.com/office/drawing/2014/main" id="{FA5C97F1-8EA3-4F27-B195-398B59090370}"/>
              </a:ext>
            </a:extLst>
          </p:cNvPr>
          <p:cNvPicPr>
            <a:picLocks noChangeAspect="1"/>
          </p:cNvPicPr>
          <p:nvPr/>
        </p:nvPicPr>
        <p:blipFill>
          <a:blip r:embed="rId2"/>
          <a:stretch>
            <a:fillRect/>
          </a:stretch>
        </p:blipFill>
        <p:spPr>
          <a:xfrm>
            <a:off x="-261356" y="-729130"/>
            <a:ext cx="3065930" cy="3065930"/>
          </a:xfrm>
          <a:prstGeom prst="rect">
            <a:avLst/>
          </a:prstGeom>
        </p:spPr>
      </p:pic>
      <p:sp>
        <p:nvSpPr>
          <p:cNvPr id="10" name="Subtitle 6">
            <a:extLst>
              <a:ext uri="{FF2B5EF4-FFF2-40B4-BE49-F238E27FC236}">
                <a16:creationId xmlns:a16="http://schemas.microsoft.com/office/drawing/2014/main" id="{3ACEDF87-89F9-409F-81CF-85D261E0303D}"/>
              </a:ext>
            </a:extLst>
          </p:cNvPr>
          <p:cNvSpPr txBox="1">
            <a:spLocks/>
          </p:cNvSpPr>
          <p:nvPr/>
        </p:nvSpPr>
        <p:spPr>
          <a:xfrm>
            <a:off x="1683171" y="163161"/>
            <a:ext cx="8825658" cy="861420"/>
          </a:xfrm>
          <a:prstGeom prst="rect">
            <a:avLst/>
          </a:prstGeom>
        </p:spPr>
        <p:txBody>
          <a:bodyPr vert="horz" lIns="91440" tIns="45720" rIns="91440" bIns="45720" rtlCol="0" anchor="t">
            <a:noAutofit/>
          </a:bodyPr>
          <a:lstStyle>
            <a:lvl1pPr marL="0" indent="0" algn="l" defTabSz="457200" rtl="0" eaLnBrk="1" latinLnBrk="1"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altLang="ko-KR" sz="3600" b="1" u="sng" dirty="0">
                <a:solidFill>
                  <a:schemeClr val="tx1"/>
                </a:solidFill>
                <a:latin typeface="Euphemia" panose="020B0503040102020104" pitchFamily="34" charset="0"/>
                <a:cs typeface="David" panose="020E0502060401010101" pitchFamily="34" charset="-79"/>
              </a:rPr>
              <a:t>roadmap</a:t>
            </a:r>
            <a:endParaRPr lang="ko-KR" altLang="en-US" sz="3600" b="1" u="sng" dirty="0">
              <a:solidFill>
                <a:schemeClr val="tx1"/>
              </a:solidFill>
              <a:latin typeface="Euphemia" panose="020B0503040102020104" pitchFamily="34" charset="0"/>
              <a:cs typeface="David" panose="020E0502060401010101" pitchFamily="34" charset="-79"/>
            </a:endParaRPr>
          </a:p>
        </p:txBody>
      </p:sp>
      <p:graphicFrame>
        <p:nvGraphicFramePr>
          <p:cNvPr id="3" name="Diagram 2">
            <a:extLst>
              <a:ext uri="{FF2B5EF4-FFF2-40B4-BE49-F238E27FC236}">
                <a16:creationId xmlns:a16="http://schemas.microsoft.com/office/drawing/2014/main" id="{C5682104-5CD1-45B5-BFC9-B57ABB1F1397}"/>
              </a:ext>
            </a:extLst>
          </p:cNvPr>
          <p:cNvGraphicFramePr/>
          <p:nvPr>
            <p:extLst>
              <p:ext uri="{D42A27DB-BD31-4B8C-83A1-F6EECF244321}">
                <p14:modId xmlns:p14="http://schemas.microsoft.com/office/powerpoint/2010/main" val="2850452813"/>
              </p:ext>
            </p:extLst>
          </p:nvPr>
        </p:nvGraphicFramePr>
        <p:xfrm>
          <a:off x="1635760" y="919480"/>
          <a:ext cx="8575040" cy="5704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F5866F20-E562-4AE4-AC9B-E1253D67A5A7}"/>
              </a:ext>
            </a:extLst>
          </p:cNvPr>
          <p:cNvSpPr txBox="1"/>
          <p:nvPr/>
        </p:nvSpPr>
        <p:spPr>
          <a:xfrm>
            <a:off x="7574280" y="1024581"/>
            <a:ext cx="3677920" cy="2554545"/>
          </a:xfrm>
          <a:prstGeom prst="rect">
            <a:avLst/>
          </a:prstGeom>
          <a:noFill/>
        </p:spPr>
        <p:txBody>
          <a:bodyPr wrap="square" rtlCol="0">
            <a:spAutoFit/>
          </a:bodyPr>
          <a:lstStyle/>
          <a:p>
            <a:pPr marL="285750" indent="-285750">
              <a:buFont typeface="Wingdings" panose="05000000000000000000" pitchFamily="2" charset="2"/>
              <a:buChar char="ü"/>
            </a:pPr>
            <a:r>
              <a:rPr lang="en-US" altLang="ko-KR" sz="1600" dirty="0">
                <a:latin typeface="Calibri" panose="020F0502020204030204" pitchFamily="34" charset="0"/>
              </a:rPr>
              <a:t>Token sale</a:t>
            </a:r>
          </a:p>
          <a:p>
            <a:pPr marL="285750" indent="-285750">
              <a:buFont typeface="Wingdings" panose="05000000000000000000" pitchFamily="2" charset="2"/>
              <a:buChar char="ü"/>
            </a:pPr>
            <a:endParaRPr lang="en-US" altLang="ko-KR" sz="1600" dirty="0">
              <a:latin typeface="Calibri" panose="020F0502020204030204" pitchFamily="34" charset="0"/>
            </a:endParaRPr>
          </a:p>
          <a:p>
            <a:pPr marL="285750" indent="-285750">
              <a:buFont typeface="Wingdings" panose="05000000000000000000" pitchFamily="2" charset="2"/>
              <a:buChar char="ü"/>
            </a:pPr>
            <a:r>
              <a:rPr lang="en-US" altLang="ko-KR" sz="1600" dirty="0">
                <a:latin typeface="Calibri" panose="020F0502020204030204" pitchFamily="34" charset="0"/>
              </a:rPr>
              <a:t>Concept platform beta testing </a:t>
            </a:r>
          </a:p>
          <a:p>
            <a:pPr marL="285750" indent="-285750">
              <a:buFont typeface="Wingdings" panose="05000000000000000000" pitchFamily="2" charset="2"/>
              <a:buChar char="ü"/>
            </a:pPr>
            <a:endParaRPr lang="en-US" altLang="ko-KR" sz="1600" dirty="0">
              <a:latin typeface="Calibri" panose="020F0502020204030204" pitchFamily="34" charset="0"/>
            </a:endParaRPr>
          </a:p>
          <a:p>
            <a:pPr marL="285750" indent="-285750">
              <a:buFont typeface="Wingdings" panose="05000000000000000000" pitchFamily="2" charset="2"/>
              <a:buChar char="ü"/>
            </a:pPr>
            <a:r>
              <a:rPr lang="en-US" altLang="ko-KR" sz="1600" dirty="0">
                <a:latin typeface="Calibri" panose="020F0502020204030204" pitchFamily="34" charset="0"/>
              </a:rPr>
              <a:t>Exchanges listing</a:t>
            </a:r>
          </a:p>
          <a:p>
            <a:pPr marL="285750" indent="-285750">
              <a:buFont typeface="Wingdings" panose="05000000000000000000" pitchFamily="2" charset="2"/>
              <a:buChar char="ü"/>
            </a:pPr>
            <a:endParaRPr lang="en-US" altLang="ko-KR" sz="1600" dirty="0">
              <a:latin typeface="Calibri" panose="020F0502020204030204" pitchFamily="34" charset="0"/>
            </a:endParaRPr>
          </a:p>
          <a:p>
            <a:pPr marL="285750" indent="-285750">
              <a:buFont typeface="Wingdings" panose="05000000000000000000" pitchFamily="2" charset="2"/>
              <a:buChar char="ü"/>
            </a:pPr>
            <a:r>
              <a:rPr lang="en-US" altLang="ko-KR" sz="1600" dirty="0">
                <a:latin typeface="Calibri" panose="020F0502020204030204" pitchFamily="34" charset="0"/>
              </a:rPr>
              <a:t>First game development &amp; testing (dice)</a:t>
            </a:r>
          </a:p>
          <a:p>
            <a:pPr marL="285750" indent="-285750">
              <a:buFont typeface="Wingdings" panose="05000000000000000000" pitchFamily="2" charset="2"/>
              <a:buChar char="ü"/>
            </a:pPr>
            <a:endParaRPr lang="en-US" altLang="ko-KR" sz="1600" dirty="0">
              <a:latin typeface="Calibri" panose="020F0502020204030204" pitchFamily="34" charset="0"/>
            </a:endParaRPr>
          </a:p>
          <a:p>
            <a:pPr marL="285750" indent="-285750">
              <a:buFont typeface="Wingdings" panose="05000000000000000000" pitchFamily="2" charset="2"/>
              <a:buChar char="ü"/>
            </a:pPr>
            <a:r>
              <a:rPr lang="en-US" altLang="ko-KR" sz="1600" dirty="0">
                <a:latin typeface="Calibri" panose="020F0502020204030204" pitchFamily="34" charset="0"/>
              </a:rPr>
              <a:t>WordPress Payment Plugin Integration</a:t>
            </a:r>
          </a:p>
        </p:txBody>
      </p:sp>
      <p:sp>
        <p:nvSpPr>
          <p:cNvPr id="8" name="TextBox 7">
            <a:extLst>
              <a:ext uri="{FF2B5EF4-FFF2-40B4-BE49-F238E27FC236}">
                <a16:creationId xmlns:a16="http://schemas.microsoft.com/office/drawing/2014/main" id="{10A817F2-0106-4A31-803B-45A04076DDAC}"/>
              </a:ext>
            </a:extLst>
          </p:cNvPr>
          <p:cNvSpPr txBox="1"/>
          <p:nvPr/>
        </p:nvSpPr>
        <p:spPr>
          <a:xfrm>
            <a:off x="523240" y="2767915"/>
            <a:ext cx="3677920" cy="2308324"/>
          </a:xfrm>
          <a:prstGeom prst="rect">
            <a:avLst/>
          </a:prstGeom>
          <a:noFill/>
        </p:spPr>
        <p:txBody>
          <a:bodyPr wrap="square" rtlCol="0">
            <a:spAutoFit/>
          </a:bodyPr>
          <a:lstStyle/>
          <a:p>
            <a:pPr marL="285750" indent="-285750" algn="r">
              <a:buBlip>
                <a:blip r:embed="rId8"/>
              </a:buBlip>
            </a:pPr>
            <a:r>
              <a:rPr lang="en-US" altLang="ko-KR" sz="1600" dirty="0">
                <a:latin typeface="Calibri" panose="020F0502020204030204" pitchFamily="34" charset="0"/>
              </a:rPr>
              <a:t>Dice game launch</a:t>
            </a:r>
          </a:p>
          <a:p>
            <a:pPr marL="285750" indent="-285750" algn="r">
              <a:buBlip>
                <a:blip r:embed="rId8"/>
              </a:buBlip>
            </a:pPr>
            <a:endParaRPr lang="en-US" altLang="ko-KR" sz="1600" dirty="0">
              <a:latin typeface="Calibri" panose="020F0502020204030204" pitchFamily="34" charset="0"/>
            </a:endParaRPr>
          </a:p>
          <a:p>
            <a:pPr marL="285750" indent="-285750" algn="r">
              <a:buBlip>
                <a:blip r:embed="rId8"/>
              </a:buBlip>
            </a:pPr>
            <a:r>
              <a:rPr lang="en-US" altLang="ko-KR" sz="1600" dirty="0">
                <a:latin typeface="Calibri" panose="020F0502020204030204" pitchFamily="34" charset="0"/>
              </a:rPr>
              <a:t>Decentralized staking feature test</a:t>
            </a:r>
          </a:p>
          <a:p>
            <a:pPr marL="285750" indent="-285750" algn="r">
              <a:buBlip>
                <a:blip r:embed="rId8"/>
              </a:buBlip>
            </a:pPr>
            <a:endParaRPr lang="en-US" altLang="ko-KR" sz="1600" dirty="0">
              <a:latin typeface="Calibri" panose="020F0502020204030204" pitchFamily="34" charset="0"/>
            </a:endParaRPr>
          </a:p>
          <a:p>
            <a:pPr marL="285750" indent="-285750" algn="r">
              <a:buBlip>
                <a:blip r:embed="rId8"/>
              </a:buBlip>
            </a:pPr>
            <a:r>
              <a:rPr lang="en-US" altLang="ko-KR" sz="1600" dirty="0">
                <a:latin typeface="Calibri" panose="020F0502020204030204" pitchFamily="34" charset="0"/>
              </a:rPr>
              <a:t>Website android app launch</a:t>
            </a:r>
          </a:p>
          <a:p>
            <a:pPr marL="285750" indent="-285750" algn="r">
              <a:buBlip>
                <a:blip r:embed="rId8"/>
              </a:buBlip>
            </a:pPr>
            <a:endParaRPr lang="en-US" altLang="ko-KR" sz="1600" dirty="0">
              <a:latin typeface="Calibri" panose="020F0502020204030204" pitchFamily="34" charset="0"/>
            </a:endParaRPr>
          </a:p>
          <a:p>
            <a:pPr marL="285750" indent="-285750" algn="r">
              <a:buBlip>
                <a:blip r:embed="rId8"/>
              </a:buBlip>
            </a:pPr>
            <a:r>
              <a:rPr lang="en-US" altLang="ko-KR" sz="1600" dirty="0">
                <a:latin typeface="Calibri" panose="020F0502020204030204" pitchFamily="34" charset="0"/>
              </a:rPr>
              <a:t>Merchandise store test</a:t>
            </a:r>
          </a:p>
          <a:p>
            <a:pPr marL="285750" indent="-285750" algn="r">
              <a:buBlip>
                <a:blip r:embed="rId8"/>
              </a:buBlip>
            </a:pPr>
            <a:endParaRPr lang="en-US" altLang="ko-KR" sz="1600" dirty="0">
              <a:latin typeface="Calibri" panose="020F0502020204030204" pitchFamily="34" charset="0"/>
            </a:endParaRPr>
          </a:p>
          <a:p>
            <a:pPr marL="285750" indent="-285750" algn="r">
              <a:buBlip>
                <a:blip r:embed="rId8"/>
              </a:buBlip>
            </a:pPr>
            <a:r>
              <a:rPr lang="en-US" altLang="ko-KR" sz="1600" dirty="0">
                <a:latin typeface="Calibri" panose="020F0502020204030204" pitchFamily="34" charset="0"/>
              </a:rPr>
              <a:t>Affiliates system launch</a:t>
            </a:r>
          </a:p>
        </p:txBody>
      </p:sp>
      <p:sp>
        <p:nvSpPr>
          <p:cNvPr id="9" name="TextBox 8">
            <a:extLst>
              <a:ext uri="{FF2B5EF4-FFF2-40B4-BE49-F238E27FC236}">
                <a16:creationId xmlns:a16="http://schemas.microsoft.com/office/drawing/2014/main" id="{1E86CFA5-E109-4613-9912-1069448D6B4D}"/>
              </a:ext>
            </a:extLst>
          </p:cNvPr>
          <p:cNvSpPr txBox="1"/>
          <p:nvPr/>
        </p:nvSpPr>
        <p:spPr>
          <a:xfrm>
            <a:off x="7574280" y="4219039"/>
            <a:ext cx="3677920" cy="2308324"/>
          </a:xfrm>
          <a:prstGeom prst="rect">
            <a:avLst/>
          </a:prstGeom>
          <a:noFill/>
        </p:spPr>
        <p:txBody>
          <a:bodyPr wrap="square" rtlCol="0">
            <a:spAutoFit/>
          </a:bodyPr>
          <a:lstStyle/>
          <a:p>
            <a:pPr marL="285750" indent="-285750">
              <a:buBlip>
                <a:blip r:embed="rId8"/>
              </a:buBlip>
            </a:pPr>
            <a:r>
              <a:rPr lang="en-US" altLang="ko-KR" sz="1600" dirty="0">
                <a:latin typeface="Calibri" panose="020F0502020204030204" pitchFamily="34" charset="0"/>
              </a:rPr>
              <a:t>Lottery game launch</a:t>
            </a:r>
          </a:p>
          <a:p>
            <a:pPr marL="285750" indent="-285750">
              <a:buBlip>
                <a:blip r:embed="rId8"/>
              </a:buBlip>
            </a:pPr>
            <a:endParaRPr lang="en-US" altLang="ko-KR" sz="1600" dirty="0">
              <a:latin typeface="Calibri" panose="020F0502020204030204" pitchFamily="34" charset="0"/>
            </a:endParaRPr>
          </a:p>
          <a:p>
            <a:pPr marL="285750" indent="-285750">
              <a:buBlip>
                <a:blip r:embed="rId8"/>
              </a:buBlip>
            </a:pPr>
            <a:r>
              <a:rPr lang="en-US" altLang="ko-KR" sz="1600" dirty="0">
                <a:latin typeface="Calibri" panose="020F0502020204030204" pitchFamily="34" charset="0"/>
              </a:rPr>
              <a:t>Wheel of Fortune game launch</a:t>
            </a:r>
          </a:p>
          <a:p>
            <a:pPr marL="285750" indent="-285750">
              <a:buBlip>
                <a:blip r:embed="rId8"/>
              </a:buBlip>
            </a:pPr>
            <a:endParaRPr lang="en-US" altLang="ko-KR" sz="1600" dirty="0">
              <a:latin typeface="Calibri" panose="020F0502020204030204" pitchFamily="34" charset="0"/>
            </a:endParaRPr>
          </a:p>
          <a:p>
            <a:pPr marL="285750" indent="-285750">
              <a:buBlip>
                <a:blip r:embed="rId8"/>
              </a:buBlip>
            </a:pPr>
            <a:r>
              <a:rPr lang="en-US" altLang="ko-KR" sz="1600" dirty="0">
                <a:latin typeface="Calibri" panose="020F0502020204030204" pitchFamily="34" charset="0"/>
              </a:rPr>
              <a:t>Merchandise store launch</a:t>
            </a:r>
          </a:p>
          <a:p>
            <a:pPr marL="285750" indent="-285750">
              <a:buBlip>
                <a:blip r:embed="rId8"/>
              </a:buBlip>
            </a:pPr>
            <a:endParaRPr lang="en-US" altLang="ko-KR" sz="1600" dirty="0">
              <a:latin typeface="Calibri" panose="020F0502020204030204" pitchFamily="34" charset="0"/>
            </a:endParaRPr>
          </a:p>
          <a:p>
            <a:pPr marL="285750" indent="-285750">
              <a:buBlip>
                <a:blip r:embed="rId8"/>
              </a:buBlip>
            </a:pPr>
            <a:r>
              <a:rPr lang="en-US" altLang="ko-KR" sz="1600" dirty="0">
                <a:latin typeface="Calibri" panose="020F0502020204030204" pitchFamily="34" charset="0"/>
              </a:rPr>
              <a:t>Website iOS app</a:t>
            </a:r>
          </a:p>
          <a:p>
            <a:pPr marL="285750" indent="-285750">
              <a:buBlip>
                <a:blip r:embed="rId8"/>
              </a:buBlip>
            </a:pPr>
            <a:endParaRPr lang="en-US" altLang="ko-KR" sz="1600" dirty="0">
              <a:latin typeface="Calibri" panose="020F0502020204030204" pitchFamily="34" charset="0"/>
            </a:endParaRPr>
          </a:p>
          <a:p>
            <a:pPr marL="285750" indent="-285750">
              <a:buBlip>
                <a:blip r:embed="rId8"/>
              </a:buBlip>
            </a:pPr>
            <a:r>
              <a:rPr lang="en-US" altLang="ko-KR" sz="1600" dirty="0">
                <a:latin typeface="Calibri" panose="020F0502020204030204" pitchFamily="34" charset="0"/>
              </a:rPr>
              <a:t>Decentralized staking feature launch</a:t>
            </a:r>
          </a:p>
        </p:txBody>
      </p:sp>
    </p:spTree>
    <p:extLst>
      <p:ext uri="{BB962C8B-B14F-4D97-AF65-F5344CB8AC3E}">
        <p14:creationId xmlns:p14="http://schemas.microsoft.com/office/powerpoint/2010/main" val="730149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1D6B6E-6AD2-4C30-85A5-D7AC841A4846}"/>
              </a:ext>
            </a:extLst>
          </p:cNvPr>
          <p:cNvSpPr>
            <a:spLocks noGrp="1"/>
          </p:cNvSpPr>
          <p:nvPr>
            <p:ph type="sldNum" sz="quarter" idx="12"/>
          </p:nvPr>
        </p:nvSpPr>
        <p:spPr/>
        <p:txBody>
          <a:bodyPr/>
          <a:lstStyle/>
          <a:p>
            <a:fld id="{D57F1E4F-1CFF-5643-939E-02111984F565}" type="slidenum">
              <a:rPr lang="en-US" smtClean="0"/>
              <a:t>16</a:t>
            </a:fld>
            <a:endParaRPr lang="en-US" dirty="0"/>
          </a:p>
        </p:txBody>
      </p:sp>
      <p:pic>
        <p:nvPicPr>
          <p:cNvPr id="6" name="Picture 5">
            <a:extLst>
              <a:ext uri="{FF2B5EF4-FFF2-40B4-BE49-F238E27FC236}">
                <a16:creationId xmlns:a16="http://schemas.microsoft.com/office/drawing/2014/main" id="{FA5C97F1-8EA3-4F27-B195-398B59090370}"/>
              </a:ext>
            </a:extLst>
          </p:cNvPr>
          <p:cNvPicPr>
            <a:picLocks noChangeAspect="1"/>
          </p:cNvPicPr>
          <p:nvPr/>
        </p:nvPicPr>
        <p:blipFill>
          <a:blip r:embed="rId2"/>
          <a:stretch>
            <a:fillRect/>
          </a:stretch>
        </p:blipFill>
        <p:spPr>
          <a:xfrm>
            <a:off x="-261356" y="-729130"/>
            <a:ext cx="3065930" cy="3065930"/>
          </a:xfrm>
          <a:prstGeom prst="rect">
            <a:avLst/>
          </a:prstGeom>
        </p:spPr>
      </p:pic>
      <p:sp>
        <p:nvSpPr>
          <p:cNvPr id="10" name="Subtitle 6">
            <a:extLst>
              <a:ext uri="{FF2B5EF4-FFF2-40B4-BE49-F238E27FC236}">
                <a16:creationId xmlns:a16="http://schemas.microsoft.com/office/drawing/2014/main" id="{3ACEDF87-89F9-409F-81CF-85D261E0303D}"/>
              </a:ext>
            </a:extLst>
          </p:cNvPr>
          <p:cNvSpPr txBox="1">
            <a:spLocks/>
          </p:cNvSpPr>
          <p:nvPr/>
        </p:nvSpPr>
        <p:spPr>
          <a:xfrm>
            <a:off x="1683171" y="163161"/>
            <a:ext cx="8825658" cy="861420"/>
          </a:xfrm>
          <a:prstGeom prst="rect">
            <a:avLst/>
          </a:prstGeom>
        </p:spPr>
        <p:txBody>
          <a:bodyPr vert="horz" lIns="91440" tIns="45720" rIns="91440" bIns="45720" rtlCol="0" anchor="t">
            <a:noAutofit/>
          </a:bodyPr>
          <a:lstStyle>
            <a:lvl1pPr marL="0" indent="0" algn="l" defTabSz="457200" rtl="0" eaLnBrk="1" latinLnBrk="1"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altLang="ko-KR" sz="3600" b="1" u="sng" dirty="0">
                <a:solidFill>
                  <a:schemeClr val="tx1"/>
                </a:solidFill>
                <a:latin typeface="Euphemia" panose="020B0503040102020104" pitchFamily="34" charset="0"/>
                <a:cs typeface="David" panose="020E0502060401010101" pitchFamily="34" charset="-79"/>
              </a:rPr>
              <a:t>roadmap</a:t>
            </a:r>
            <a:endParaRPr lang="ko-KR" altLang="en-US" sz="3600" b="1" u="sng" dirty="0">
              <a:solidFill>
                <a:schemeClr val="tx1"/>
              </a:solidFill>
              <a:latin typeface="Euphemia" panose="020B0503040102020104" pitchFamily="34" charset="0"/>
              <a:cs typeface="David" panose="020E0502060401010101" pitchFamily="34" charset="-79"/>
            </a:endParaRPr>
          </a:p>
        </p:txBody>
      </p:sp>
      <p:graphicFrame>
        <p:nvGraphicFramePr>
          <p:cNvPr id="3" name="Diagram 2">
            <a:extLst>
              <a:ext uri="{FF2B5EF4-FFF2-40B4-BE49-F238E27FC236}">
                <a16:creationId xmlns:a16="http://schemas.microsoft.com/office/drawing/2014/main" id="{C5682104-5CD1-45B5-BFC9-B57ABB1F1397}"/>
              </a:ext>
            </a:extLst>
          </p:cNvPr>
          <p:cNvGraphicFramePr/>
          <p:nvPr>
            <p:extLst>
              <p:ext uri="{D42A27DB-BD31-4B8C-83A1-F6EECF244321}">
                <p14:modId xmlns:p14="http://schemas.microsoft.com/office/powerpoint/2010/main" val="4122917171"/>
              </p:ext>
            </p:extLst>
          </p:nvPr>
        </p:nvGraphicFramePr>
        <p:xfrm>
          <a:off x="1635760" y="919480"/>
          <a:ext cx="8575040" cy="5704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10A817F2-0106-4A31-803B-45A04076DDAC}"/>
              </a:ext>
            </a:extLst>
          </p:cNvPr>
          <p:cNvSpPr txBox="1"/>
          <p:nvPr/>
        </p:nvSpPr>
        <p:spPr>
          <a:xfrm>
            <a:off x="203200" y="2673191"/>
            <a:ext cx="3992880" cy="3785652"/>
          </a:xfrm>
          <a:prstGeom prst="rect">
            <a:avLst/>
          </a:prstGeom>
          <a:noFill/>
        </p:spPr>
        <p:txBody>
          <a:bodyPr wrap="square" rtlCol="0">
            <a:spAutoFit/>
          </a:bodyPr>
          <a:lstStyle/>
          <a:p>
            <a:pPr marL="285750" indent="-285750" algn="r">
              <a:buBlip>
                <a:blip r:embed="rId8"/>
              </a:buBlip>
            </a:pPr>
            <a:r>
              <a:rPr lang="en-US" altLang="ko-KR" sz="1600" dirty="0">
                <a:latin typeface="Calibri" panose="020F0502020204030204" pitchFamily="34" charset="0"/>
              </a:rPr>
              <a:t>Desktop &amp; Mobile Wallet Development</a:t>
            </a:r>
          </a:p>
          <a:p>
            <a:pPr marL="285750" indent="-285750" algn="r">
              <a:buBlip>
                <a:blip r:embed="rId8"/>
              </a:buBlip>
            </a:pPr>
            <a:endParaRPr lang="en-US" altLang="ko-KR" sz="1600" dirty="0">
              <a:latin typeface="Calibri" panose="020F0502020204030204" pitchFamily="34" charset="0"/>
            </a:endParaRPr>
          </a:p>
          <a:p>
            <a:pPr marL="285750" indent="-285750" algn="r">
              <a:buBlip>
                <a:blip r:embed="rId8"/>
              </a:buBlip>
            </a:pPr>
            <a:r>
              <a:rPr lang="en-US" altLang="ko-KR" sz="1600" dirty="0">
                <a:latin typeface="Calibri" panose="020F0502020204030204" pitchFamily="34" charset="0"/>
              </a:rPr>
              <a:t>Voucher System Launch</a:t>
            </a:r>
          </a:p>
          <a:p>
            <a:pPr marL="285750" indent="-285750" algn="r">
              <a:buBlip>
                <a:blip r:embed="rId8"/>
              </a:buBlip>
            </a:pPr>
            <a:endParaRPr lang="en-US" altLang="ko-KR" sz="1600" dirty="0">
              <a:latin typeface="Calibri" panose="020F0502020204030204" pitchFamily="34" charset="0"/>
            </a:endParaRPr>
          </a:p>
          <a:p>
            <a:pPr marL="285750" indent="-285750" algn="r">
              <a:buBlip>
                <a:blip r:embed="rId8"/>
              </a:buBlip>
            </a:pPr>
            <a:r>
              <a:rPr lang="en-US" altLang="ko-KR" sz="1600" dirty="0">
                <a:latin typeface="Calibri" panose="020F0502020204030204" pitchFamily="34" charset="0"/>
              </a:rPr>
              <a:t>4</a:t>
            </a:r>
            <a:r>
              <a:rPr lang="en-US" altLang="ko-KR" sz="1600" baseline="30000" dirty="0">
                <a:latin typeface="Calibri" panose="020F0502020204030204" pitchFamily="34" charset="0"/>
              </a:rPr>
              <a:t>th</a:t>
            </a:r>
            <a:r>
              <a:rPr lang="en-US" altLang="ko-KR" sz="1600" dirty="0">
                <a:latin typeface="Calibri" panose="020F0502020204030204" pitchFamily="34" charset="0"/>
              </a:rPr>
              <a:t> &amp; 5</a:t>
            </a:r>
            <a:r>
              <a:rPr lang="en-US" altLang="ko-KR" sz="1600" baseline="30000" dirty="0">
                <a:latin typeface="Calibri" panose="020F0502020204030204" pitchFamily="34" charset="0"/>
              </a:rPr>
              <a:t>th</a:t>
            </a:r>
            <a:r>
              <a:rPr lang="en-US" altLang="ko-KR" sz="1600" dirty="0">
                <a:latin typeface="Calibri" panose="020F0502020204030204" pitchFamily="34" charset="0"/>
              </a:rPr>
              <a:t> Game Launch</a:t>
            </a:r>
          </a:p>
          <a:p>
            <a:pPr marL="285750" indent="-285750" algn="r">
              <a:buBlip>
                <a:blip r:embed="rId8"/>
              </a:buBlip>
            </a:pPr>
            <a:endParaRPr lang="en-US" altLang="ko-KR" sz="1600" dirty="0">
              <a:latin typeface="Calibri" panose="020F0502020204030204" pitchFamily="34" charset="0"/>
            </a:endParaRPr>
          </a:p>
          <a:p>
            <a:pPr marL="285750" indent="-285750" algn="r">
              <a:buBlip>
                <a:blip r:embed="rId8"/>
              </a:buBlip>
            </a:pPr>
            <a:r>
              <a:rPr lang="en-US" altLang="ko-KR" sz="1600" dirty="0">
                <a:latin typeface="Calibri" panose="020F0502020204030204" pitchFamily="34" charset="0"/>
              </a:rPr>
              <a:t>STAKE GAME DEVs Competition 2</a:t>
            </a:r>
          </a:p>
          <a:p>
            <a:pPr marL="285750" indent="-285750" algn="r">
              <a:buBlip>
                <a:blip r:embed="rId8"/>
              </a:buBlip>
            </a:pPr>
            <a:endParaRPr lang="en-US" altLang="ko-KR" sz="1600" dirty="0">
              <a:latin typeface="Calibri" panose="020F0502020204030204" pitchFamily="34" charset="0"/>
            </a:endParaRPr>
          </a:p>
          <a:p>
            <a:pPr marL="285750" indent="-285750" algn="r">
              <a:buBlip>
                <a:blip r:embed="rId8"/>
              </a:buBlip>
            </a:pPr>
            <a:r>
              <a:rPr lang="en-US" altLang="ko-KR" sz="1600" dirty="0">
                <a:latin typeface="Calibri" panose="020F0502020204030204" pitchFamily="34" charset="0"/>
              </a:rPr>
              <a:t>Partnerships with Popular WordPress Based Shops (STAKE as a form of payment: SAAP)</a:t>
            </a:r>
          </a:p>
          <a:p>
            <a:pPr marL="285750" indent="-285750" algn="r">
              <a:buBlip>
                <a:blip r:embed="rId8"/>
              </a:buBlip>
            </a:pPr>
            <a:endParaRPr lang="en-US" altLang="ko-KR" sz="1600" dirty="0">
              <a:latin typeface="Calibri" panose="020F0502020204030204" pitchFamily="34" charset="0"/>
            </a:endParaRPr>
          </a:p>
          <a:p>
            <a:pPr marL="285750" indent="-285750" algn="r">
              <a:buBlip>
                <a:blip r:embed="rId8"/>
              </a:buBlip>
            </a:pPr>
            <a:endParaRPr lang="en-US" altLang="ko-KR" sz="1600" dirty="0">
              <a:latin typeface="Calibri" panose="020F0502020204030204" pitchFamily="34" charset="0"/>
            </a:endParaRPr>
          </a:p>
          <a:p>
            <a:pPr marL="285750" indent="-285750" algn="r">
              <a:buBlip>
                <a:blip r:embed="rId8"/>
              </a:buBlip>
            </a:pPr>
            <a:endParaRPr lang="en-US" altLang="ko-KR" sz="1600" dirty="0">
              <a:latin typeface="Calibri" panose="020F0502020204030204" pitchFamily="34" charset="0"/>
            </a:endParaRPr>
          </a:p>
          <a:p>
            <a:pPr marL="285750" indent="-285750" algn="r">
              <a:buBlip>
                <a:blip r:embed="rId8"/>
              </a:buBlip>
            </a:pPr>
            <a:endParaRPr lang="en-US" altLang="ko-KR" sz="1600" dirty="0">
              <a:latin typeface="Calibri" panose="020F0502020204030204" pitchFamily="34" charset="0"/>
            </a:endParaRPr>
          </a:p>
        </p:txBody>
      </p:sp>
      <p:sp>
        <p:nvSpPr>
          <p:cNvPr id="9" name="TextBox 8">
            <a:extLst>
              <a:ext uri="{FF2B5EF4-FFF2-40B4-BE49-F238E27FC236}">
                <a16:creationId xmlns:a16="http://schemas.microsoft.com/office/drawing/2014/main" id="{1E86CFA5-E109-4613-9912-1069448D6B4D}"/>
              </a:ext>
            </a:extLst>
          </p:cNvPr>
          <p:cNvSpPr txBox="1"/>
          <p:nvPr/>
        </p:nvSpPr>
        <p:spPr>
          <a:xfrm>
            <a:off x="7574280" y="4380143"/>
            <a:ext cx="4338320" cy="2554545"/>
          </a:xfrm>
          <a:prstGeom prst="rect">
            <a:avLst/>
          </a:prstGeom>
          <a:noFill/>
        </p:spPr>
        <p:txBody>
          <a:bodyPr wrap="square" rtlCol="0">
            <a:spAutoFit/>
          </a:bodyPr>
          <a:lstStyle/>
          <a:p>
            <a:pPr marL="285750" indent="-285750">
              <a:buBlip>
                <a:blip r:embed="rId8"/>
              </a:buBlip>
            </a:pPr>
            <a:r>
              <a:rPr lang="en-US" altLang="ko-KR" sz="1600" dirty="0">
                <a:latin typeface="Calibri" panose="020F0502020204030204" pitchFamily="34" charset="0"/>
              </a:rPr>
              <a:t>SAAP Partnership Expansion </a:t>
            </a:r>
            <a:br>
              <a:rPr lang="en-US" altLang="ko-KR" sz="1600" dirty="0">
                <a:latin typeface="Calibri" panose="020F0502020204030204" pitchFamily="34" charset="0"/>
              </a:rPr>
            </a:br>
            <a:r>
              <a:rPr lang="en-US" altLang="ko-KR" sz="1600" dirty="0">
                <a:latin typeface="Calibri" panose="020F0502020204030204" pitchFamily="34" charset="0"/>
              </a:rPr>
              <a:t>(Shopify, Magento Store Payment Plugin)</a:t>
            </a:r>
          </a:p>
          <a:p>
            <a:pPr marL="285750" indent="-285750">
              <a:buBlip>
                <a:blip r:embed="rId8"/>
              </a:buBlip>
            </a:pPr>
            <a:endParaRPr lang="en-US" altLang="ko-KR" sz="1600" dirty="0">
              <a:latin typeface="Calibri" panose="020F0502020204030204" pitchFamily="34" charset="0"/>
            </a:endParaRPr>
          </a:p>
          <a:p>
            <a:pPr marL="285750" indent="-285750">
              <a:buBlip>
                <a:blip r:embed="rId8"/>
              </a:buBlip>
            </a:pPr>
            <a:r>
              <a:rPr lang="en-US" altLang="ko-KR" sz="1600" dirty="0">
                <a:latin typeface="Calibri" panose="020F0502020204030204" pitchFamily="34" charset="0"/>
              </a:rPr>
              <a:t>STAKE Debit Cards </a:t>
            </a:r>
          </a:p>
          <a:p>
            <a:pPr marL="285750" indent="-285750">
              <a:buBlip>
                <a:blip r:embed="rId8"/>
              </a:buBlip>
            </a:pPr>
            <a:endParaRPr lang="en-US" altLang="ko-KR" sz="1600" dirty="0">
              <a:latin typeface="Calibri" panose="020F0502020204030204" pitchFamily="34" charset="0"/>
            </a:endParaRPr>
          </a:p>
          <a:p>
            <a:pPr marL="285750" indent="-285750">
              <a:buBlip>
                <a:blip r:embed="rId8"/>
              </a:buBlip>
            </a:pPr>
            <a:r>
              <a:rPr lang="en-US" altLang="ko-KR" sz="1600" dirty="0">
                <a:latin typeface="Calibri" panose="020F0502020204030204" pitchFamily="34" charset="0"/>
              </a:rPr>
              <a:t>Desktop &amp; Mobile Wallet Launch</a:t>
            </a:r>
          </a:p>
          <a:p>
            <a:pPr marL="285750" indent="-285750">
              <a:buBlip>
                <a:blip r:embed="rId8"/>
              </a:buBlip>
            </a:pPr>
            <a:endParaRPr lang="en-US" altLang="ko-KR" sz="1600" dirty="0">
              <a:latin typeface="Calibri" panose="020F0502020204030204" pitchFamily="34" charset="0"/>
            </a:endParaRPr>
          </a:p>
          <a:p>
            <a:pPr marL="285750" indent="-285750">
              <a:buBlip>
                <a:blip r:embed="rId8"/>
              </a:buBlip>
            </a:pPr>
            <a:r>
              <a:rPr lang="en-US" altLang="ko-KR" sz="1600" dirty="0">
                <a:latin typeface="Calibri" panose="020F0502020204030204" pitchFamily="34" charset="0"/>
              </a:rPr>
              <a:t>Mobile Game Launch</a:t>
            </a:r>
          </a:p>
          <a:p>
            <a:pPr marL="285750" indent="-285750">
              <a:buBlip>
                <a:blip r:embed="rId8"/>
              </a:buBlip>
            </a:pPr>
            <a:endParaRPr lang="en-US" altLang="ko-KR" sz="1600" dirty="0">
              <a:latin typeface="Calibri" panose="020F0502020204030204" pitchFamily="34" charset="0"/>
            </a:endParaRPr>
          </a:p>
          <a:p>
            <a:pPr marL="285750" indent="-285750">
              <a:buBlip>
                <a:blip r:embed="rId8"/>
              </a:buBlip>
            </a:pPr>
            <a:endParaRPr lang="en-US" altLang="ko-KR" sz="1600" dirty="0">
              <a:latin typeface="Calibri" panose="020F0502020204030204" pitchFamily="34" charset="0"/>
            </a:endParaRPr>
          </a:p>
        </p:txBody>
      </p:sp>
      <p:sp>
        <p:nvSpPr>
          <p:cNvPr id="11" name="TextBox 10">
            <a:extLst>
              <a:ext uri="{FF2B5EF4-FFF2-40B4-BE49-F238E27FC236}">
                <a16:creationId xmlns:a16="http://schemas.microsoft.com/office/drawing/2014/main" id="{8E81E2FC-3F8E-4502-88F0-1DB2ED0113DD}"/>
              </a:ext>
            </a:extLst>
          </p:cNvPr>
          <p:cNvSpPr txBox="1"/>
          <p:nvPr/>
        </p:nvSpPr>
        <p:spPr>
          <a:xfrm>
            <a:off x="7574280" y="1334949"/>
            <a:ext cx="3677920" cy="1815882"/>
          </a:xfrm>
          <a:prstGeom prst="rect">
            <a:avLst/>
          </a:prstGeom>
          <a:noFill/>
        </p:spPr>
        <p:txBody>
          <a:bodyPr wrap="square" rtlCol="0">
            <a:spAutoFit/>
          </a:bodyPr>
          <a:lstStyle/>
          <a:p>
            <a:pPr marL="285750" indent="-285750">
              <a:buBlip>
                <a:blip r:embed="rId8"/>
              </a:buBlip>
            </a:pPr>
            <a:r>
              <a:rPr lang="en-US" altLang="ko-KR" sz="1600" dirty="0">
                <a:latin typeface="Calibri" panose="020F0502020204030204" pitchFamily="34" charset="0"/>
              </a:rPr>
              <a:t>Additional Exchanges </a:t>
            </a:r>
          </a:p>
          <a:p>
            <a:pPr marL="285750" indent="-285750">
              <a:buBlip>
                <a:blip r:embed="rId8"/>
              </a:buBlip>
            </a:pPr>
            <a:endParaRPr lang="en-US" altLang="ko-KR" sz="1600" dirty="0">
              <a:latin typeface="Calibri" panose="020F0502020204030204" pitchFamily="34" charset="0"/>
            </a:endParaRPr>
          </a:p>
          <a:p>
            <a:pPr marL="285750" indent="-285750">
              <a:buBlip>
                <a:blip r:embed="rId8"/>
              </a:buBlip>
            </a:pPr>
            <a:r>
              <a:rPr lang="en-US" altLang="ko-KR" sz="1600" dirty="0">
                <a:latin typeface="Calibri" panose="020F0502020204030204" pitchFamily="34" charset="0"/>
              </a:rPr>
              <a:t>STAKE GAME DEVs Competition</a:t>
            </a:r>
          </a:p>
          <a:p>
            <a:pPr marL="285750" indent="-285750">
              <a:buBlip>
                <a:blip r:embed="rId8"/>
              </a:buBlip>
            </a:pPr>
            <a:endParaRPr lang="en-US" altLang="ko-KR" sz="1600" dirty="0">
              <a:latin typeface="Calibri" panose="020F0502020204030204" pitchFamily="34" charset="0"/>
            </a:endParaRPr>
          </a:p>
          <a:p>
            <a:pPr marL="285750" indent="-285750">
              <a:buBlip>
                <a:blip r:embed="rId8"/>
              </a:buBlip>
            </a:pPr>
            <a:r>
              <a:rPr lang="en-US" altLang="ko-KR" sz="1600" dirty="0">
                <a:latin typeface="Calibri" panose="020F0502020204030204" pitchFamily="34" charset="0"/>
              </a:rPr>
              <a:t>Advertisement Platform Launch</a:t>
            </a:r>
          </a:p>
          <a:p>
            <a:pPr marL="285750" indent="-285750">
              <a:buBlip>
                <a:blip r:embed="rId8"/>
              </a:buBlip>
            </a:pPr>
            <a:endParaRPr lang="en-US" altLang="ko-KR" sz="1600" dirty="0">
              <a:latin typeface="Calibri" panose="020F0502020204030204" pitchFamily="34" charset="0"/>
            </a:endParaRPr>
          </a:p>
          <a:p>
            <a:pPr marL="285750" indent="-285750">
              <a:buBlip>
                <a:blip r:embed="rId8"/>
              </a:buBlip>
            </a:pPr>
            <a:r>
              <a:rPr lang="en-US" altLang="ko-KR" sz="1600" dirty="0">
                <a:latin typeface="Calibri" panose="020F0502020204030204" pitchFamily="34" charset="0"/>
              </a:rPr>
              <a:t>Voucher System Beta Testing</a:t>
            </a:r>
          </a:p>
        </p:txBody>
      </p:sp>
    </p:spTree>
    <p:extLst>
      <p:ext uri="{BB962C8B-B14F-4D97-AF65-F5344CB8AC3E}">
        <p14:creationId xmlns:p14="http://schemas.microsoft.com/office/powerpoint/2010/main" val="1127030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1D6B6E-6AD2-4C30-85A5-D7AC841A4846}"/>
              </a:ext>
            </a:extLst>
          </p:cNvPr>
          <p:cNvSpPr>
            <a:spLocks noGrp="1"/>
          </p:cNvSpPr>
          <p:nvPr>
            <p:ph type="sldNum" sz="quarter" idx="12"/>
          </p:nvPr>
        </p:nvSpPr>
        <p:spPr/>
        <p:txBody>
          <a:bodyPr/>
          <a:lstStyle/>
          <a:p>
            <a:fld id="{D57F1E4F-1CFF-5643-939E-02111984F565}" type="slidenum">
              <a:rPr lang="en-US" smtClean="0"/>
              <a:t>17</a:t>
            </a:fld>
            <a:endParaRPr lang="en-US" dirty="0"/>
          </a:p>
        </p:txBody>
      </p:sp>
      <p:pic>
        <p:nvPicPr>
          <p:cNvPr id="6" name="Picture 5">
            <a:extLst>
              <a:ext uri="{FF2B5EF4-FFF2-40B4-BE49-F238E27FC236}">
                <a16:creationId xmlns:a16="http://schemas.microsoft.com/office/drawing/2014/main" id="{FA5C97F1-8EA3-4F27-B195-398B59090370}"/>
              </a:ext>
            </a:extLst>
          </p:cNvPr>
          <p:cNvPicPr>
            <a:picLocks noChangeAspect="1"/>
          </p:cNvPicPr>
          <p:nvPr/>
        </p:nvPicPr>
        <p:blipFill>
          <a:blip r:embed="rId2"/>
          <a:stretch>
            <a:fillRect/>
          </a:stretch>
        </p:blipFill>
        <p:spPr>
          <a:xfrm>
            <a:off x="-261356" y="-729130"/>
            <a:ext cx="3065930" cy="3065930"/>
          </a:xfrm>
          <a:prstGeom prst="rect">
            <a:avLst/>
          </a:prstGeom>
        </p:spPr>
      </p:pic>
      <p:sp>
        <p:nvSpPr>
          <p:cNvPr id="10" name="Subtitle 6">
            <a:extLst>
              <a:ext uri="{FF2B5EF4-FFF2-40B4-BE49-F238E27FC236}">
                <a16:creationId xmlns:a16="http://schemas.microsoft.com/office/drawing/2014/main" id="{3ACEDF87-89F9-409F-81CF-85D261E0303D}"/>
              </a:ext>
            </a:extLst>
          </p:cNvPr>
          <p:cNvSpPr txBox="1">
            <a:spLocks/>
          </p:cNvSpPr>
          <p:nvPr/>
        </p:nvSpPr>
        <p:spPr>
          <a:xfrm>
            <a:off x="1683171" y="163161"/>
            <a:ext cx="8825658" cy="861420"/>
          </a:xfrm>
          <a:prstGeom prst="rect">
            <a:avLst/>
          </a:prstGeom>
        </p:spPr>
        <p:txBody>
          <a:bodyPr vert="horz" lIns="91440" tIns="45720" rIns="91440" bIns="45720" rtlCol="0" anchor="t">
            <a:noAutofit/>
          </a:bodyPr>
          <a:lstStyle>
            <a:lvl1pPr marL="0" indent="0" algn="l" defTabSz="457200" rtl="0" eaLnBrk="1" latinLnBrk="1"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altLang="ko-KR" sz="3600" b="1" u="sng" dirty="0">
                <a:solidFill>
                  <a:schemeClr val="tx1"/>
                </a:solidFill>
                <a:latin typeface="Euphemia" panose="020B0503040102020104" pitchFamily="34" charset="0"/>
                <a:cs typeface="David" panose="020E0502060401010101" pitchFamily="34" charset="-79"/>
              </a:rPr>
              <a:t>FAQ</a:t>
            </a:r>
            <a:r>
              <a:rPr lang="en-US" altLang="ko-KR" b="1" u="sng" dirty="0">
                <a:solidFill>
                  <a:schemeClr val="tx1"/>
                </a:solidFill>
                <a:latin typeface="Euphemia" panose="020B0503040102020104" pitchFamily="34" charset="0"/>
                <a:cs typeface="David" panose="020E0502060401010101" pitchFamily="34" charset="-79"/>
              </a:rPr>
              <a:t>s</a:t>
            </a:r>
            <a:endParaRPr lang="ko-KR" altLang="en-US" sz="3600" b="1" u="sng" dirty="0">
              <a:solidFill>
                <a:schemeClr val="tx1"/>
              </a:solidFill>
              <a:latin typeface="Euphemia" panose="020B0503040102020104" pitchFamily="34" charset="0"/>
              <a:cs typeface="David" panose="020E0502060401010101" pitchFamily="34" charset="-79"/>
            </a:endParaRPr>
          </a:p>
        </p:txBody>
      </p:sp>
      <p:sp>
        <p:nvSpPr>
          <p:cNvPr id="14" name="Subtitle 6">
            <a:extLst>
              <a:ext uri="{FF2B5EF4-FFF2-40B4-BE49-F238E27FC236}">
                <a16:creationId xmlns:a16="http://schemas.microsoft.com/office/drawing/2014/main" id="{278DAD13-9408-423B-B398-FC76FC85689E}"/>
              </a:ext>
            </a:extLst>
          </p:cNvPr>
          <p:cNvSpPr txBox="1">
            <a:spLocks/>
          </p:cNvSpPr>
          <p:nvPr/>
        </p:nvSpPr>
        <p:spPr>
          <a:xfrm>
            <a:off x="973802" y="1916872"/>
            <a:ext cx="10244396" cy="993968"/>
          </a:xfrm>
          <a:prstGeom prst="rect">
            <a:avLst/>
          </a:prstGeom>
          <a:ln>
            <a:solidFill>
              <a:srgbClr val="E7D037"/>
            </a:solidFill>
          </a:ln>
          <a:effectLst>
            <a:glow rad="139700">
              <a:schemeClr val="accent3">
                <a:satMod val="175000"/>
                <a:alpha val="40000"/>
              </a:schemeClr>
            </a:glow>
          </a:effectLst>
        </p:spPr>
        <p:txBody>
          <a:bodyPr vert="horz" lIns="91440" tIns="45720" rIns="91440" bIns="45720" rtlCol="0" anchor="t">
            <a:noAutofit/>
          </a:bodyPr>
          <a:lstStyle>
            <a:lvl1pPr marL="0" indent="0" algn="l" defTabSz="457200" rtl="0" eaLnBrk="1" latinLnBrk="1"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altLang="ko-KR" sz="2400" b="1" dirty="0">
                <a:solidFill>
                  <a:schemeClr val="tx1"/>
                </a:solidFill>
                <a:latin typeface="Calibri" panose="020F0502020204030204" pitchFamily="34" charset="0"/>
                <a:cs typeface="David" panose="020E0502060401010101" pitchFamily="34" charset="-79"/>
              </a:rPr>
              <a:t>WHAT WALLETS CAN I USE TO STORE, SEND, AND RECEIVE STAKE? </a:t>
            </a:r>
            <a:br>
              <a:rPr lang="en-US" altLang="ko-KR" sz="2400" dirty="0">
                <a:solidFill>
                  <a:schemeClr val="tx1"/>
                </a:solidFill>
                <a:latin typeface="Calibri" panose="020F0502020204030204" pitchFamily="34" charset="0"/>
                <a:cs typeface="David" panose="020E0502060401010101" pitchFamily="34" charset="-79"/>
              </a:rPr>
            </a:br>
            <a:r>
              <a:rPr lang="en-US" altLang="ko-KR" sz="1600" dirty="0">
                <a:solidFill>
                  <a:schemeClr val="tx1"/>
                </a:solidFill>
                <a:latin typeface="Calibri" panose="020F0502020204030204" pitchFamily="34" charset="0"/>
                <a:cs typeface="David" panose="020E0502060401010101" pitchFamily="34" charset="-79"/>
              </a:rPr>
              <a:t>YOU CAN USE ANY ERC20 TOKEN COMPATIBLE ETHEREUM WALLETS. WE RECOMMEND USING </a:t>
            </a:r>
            <a:r>
              <a:rPr lang="en-US" altLang="ko-KR" sz="1600" dirty="0">
                <a:solidFill>
                  <a:schemeClr val="tx1"/>
                </a:solidFill>
                <a:latin typeface="Calibri" panose="020F0502020204030204" pitchFamily="34" charset="0"/>
                <a:cs typeface="David" panose="020E0502060401010101" pitchFamily="34" charset="-79"/>
                <a:hlinkClick r:id="rId3"/>
              </a:rPr>
              <a:t>METAMASK</a:t>
            </a:r>
            <a:r>
              <a:rPr lang="en-US" altLang="ko-KR" sz="1600" dirty="0">
                <a:solidFill>
                  <a:schemeClr val="tx1"/>
                </a:solidFill>
                <a:latin typeface="Calibri" panose="020F0502020204030204" pitchFamily="34" charset="0"/>
                <a:cs typeface="David" panose="020E0502060401010101" pitchFamily="34" charset="-79"/>
              </a:rPr>
              <a:t> AS THIS WALLET IS ESSENTIAL FOR STAKE GAMES &amp; STAKING. </a:t>
            </a:r>
          </a:p>
        </p:txBody>
      </p:sp>
      <p:sp>
        <p:nvSpPr>
          <p:cNvPr id="5" name="TextBox 4">
            <a:extLst>
              <a:ext uri="{FF2B5EF4-FFF2-40B4-BE49-F238E27FC236}">
                <a16:creationId xmlns:a16="http://schemas.microsoft.com/office/drawing/2014/main" id="{6D8366F6-3BBA-4E76-83B8-F503DDA52513}"/>
              </a:ext>
            </a:extLst>
          </p:cNvPr>
          <p:cNvSpPr txBox="1"/>
          <p:nvPr/>
        </p:nvSpPr>
        <p:spPr>
          <a:xfrm>
            <a:off x="973802" y="3229091"/>
            <a:ext cx="10244396" cy="2708434"/>
          </a:xfrm>
          <a:prstGeom prst="rect">
            <a:avLst/>
          </a:prstGeom>
          <a:noFill/>
          <a:ln>
            <a:solidFill>
              <a:srgbClr val="E7D037"/>
            </a:solidFill>
          </a:ln>
          <a:effectLst>
            <a:glow rad="139700">
              <a:schemeClr val="accent3">
                <a:satMod val="175000"/>
                <a:alpha val="40000"/>
              </a:schemeClr>
            </a:glow>
          </a:effectLst>
        </p:spPr>
        <p:txBody>
          <a:bodyPr wrap="square" rtlCol="0">
            <a:spAutoFit/>
          </a:bodyPr>
          <a:lstStyle/>
          <a:p>
            <a:pPr algn="ctr"/>
            <a:r>
              <a:rPr lang="en-US" altLang="ko-KR" sz="2400" b="1" cap="all" dirty="0">
                <a:latin typeface="Calibri" panose="020F0502020204030204" pitchFamily="34" charset="0"/>
                <a:ea typeface="+mj-ea"/>
                <a:cs typeface="David" panose="020E0502060401010101" pitchFamily="34" charset="-79"/>
              </a:rPr>
              <a:t>What is the ad platform?</a:t>
            </a:r>
            <a:br>
              <a:rPr lang="en-US" altLang="ko-KR" sz="2400" b="1" cap="all" dirty="0">
                <a:latin typeface="Calibri" panose="020F0502020204030204" pitchFamily="34" charset="0"/>
                <a:ea typeface="+mj-ea"/>
                <a:cs typeface="David" panose="020E0502060401010101" pitchFamily="34" charset="-79"/>
              </a:rPr>
            </a:br>
            <a:r>
              <a:rPr lang="en-US" altLang="ko-KR" sz="1600" cap="all" dirty="0">
                <a:latin typeface="Calibri" panose="020F0502020204030204" pitchFamily="34" charset="0"/>
                <a:ea typeface="+mj-ea"/>
                <a:cs typeface="David" panose="020E0502060401010101" pitchFamily="34" charset="-79"/>
              </a:rPr>
              <a:t>The AD Platform is where all </a:t>
            </a:r>
            <a:r>
              <a:rPr lang="en-US" altLang="ko-KR" sz="1600" cap="all" dirty="0" err="1">
                <a:latin typeface="Calibri" panose="020F0502020204030204" pitchFamily="34" charset="0"/>
                <a:ea typeface="+mj-ea"/>
                <a:cs typeface="David" panose="020E0502060401010101" pitchFamily="34" charset="-79"/>
              </a:rPr>
              <a:t>StakeIt</a:t>
            </a:r>
            <a:r>
              <a:rPr lang="en-US" altLang="ko-KR" sz="1600" cap="all" dirty="0">
                <a:latin typeface="Calibri" panose="020F0502020204030204" pitchFamily="34" charset="0"/>
                <a:ea typeface="+mj-ea"/>
                <a:cs typeface="David" panose="020E0502060401010101" pitchFamily="34" charset="-79"/>
              </a:rPr>
              <a:t> (STAKE) bounty and giveaway campaigns are held. Check the page regularly to participate in various events. </a:t>
            </a:r>
            <a:br>
              <a:rPr lang="en-US" altLang="ko-KR" sz="1600" cap="all" dirty="0">
                <a:latin typeface="Calibri" panose="020F0502020204030204" pitchFamily="34" charset="0"/>
                <a:ea typeface="+mj-ea"/>
                <a:cs typeface="David" panose="020E0502060401010101" pitchFamily="34" charset="-79"/>
              </a:rPr>
            </a:br>
            <a:br>
              <a:rPr lang="en-US" altLang="ko-KR" sz="1600" cap="all" dirty="0">
                <a:latin typeface="Calibri" panose="020F0502020204030204" pitchFamily="34" charset="0"/>
                <a:ea typeface="+mj-ea"/>
                <a:cs typeface="David" panose="020E0502060401010101" pitchFamily="34" charset="-79"/>
              </a:rPr>
            </a:br>
            <a:r>
              <a:rPr lang="en-US" altLang="ko-KR" sz="1600" cap="all" dirty="0">
                <a:latin typeface="Calibri" panose="020F0502020204030204" pitchFamily="34" charset="0"/>
                <a:ea typeface="+mj-ea"/>
                <a:cs typeface="David" panose="020E0502060401010101" pitchFamily="34" charset="-79"/>
              </a:rPr>
              <a:t>Additionally, it also features advertisement spaces which can be bought with </a:t>
            </a:r>
            <a:r>
              <a:rPr lang="en-US" altLang="ko-KR" sz="1600" cap="all" dirty="0" err="1">
                <a:latin typeface="Calibri" panose="020F0502020204030204" pitchFamily="34" charset="0"/>
                <a:ea typeface="+mj-ea"/>
                <a:cs typeface="David" panose="020E0502060401010101" pitchFamily="34" charset="-79"/>
              </a:rPr>
              <a:t>StakeIt</a:t>
            </a:r>
            <a:r>
              <a:rPr lang="en-US" altLang="ko-KR" sz="1600" cap="all" dirty="0">
                <a:latin typeface="Calibri" panose="020F0502020204030204" pitchFamily="34" charset="0"/>
                <a:ea typeface="+mj-ea"/>
                <a:cs typeface="David" panose="020E0502060401010101" pitchFamily="34" charset="-79"/>
              </a:rPr>
              <a:t> Tokens (STAKE). It will feature 100 advertisement spaces in total. Once the 100 spaces are filled, the oldest advertisement banner will be replaced with new ones. This cycle will continue endlessly.</a:t>
            </a:r>
            <a:br>
              <a:rPr lang="en-US" altLang="ko-KR" sz="1600" cap="all" dirty="0">
                <a:latin typeface="Calibri" panose="020F0502020204030204" pitchFamily="34" charset="0"/>
                <a:ea typeface="+mj-ea"/>
                <a:cs typeface="David" panose="020E0502060401010101" pitchFamily="34" charset="-79"/>
              </a:rPr>
            </a:br>
            <a:br>
              <a:rPr lang="en-US" altLang="ko-KR" sz="1600" i="1" cap="all" dirty="0">
                <a:latin typeface="Calibri" panose="020F0502020204030204" pitchFamily="34" charset="0"/>
                <a:ea typeface="+mj-ea"/>
                <a:cs typeface="David" panose="020E0502060401010101" pitchFamily="34" charset="-79"/>
              </a:rPr>
            </a:br>
            <a:r>
              <a:rPr lang="en-US" altLang="ko-KR" sz="1600" i="1" cap="all" dirty="0">
                <a:latin typeface="Calibri" panose="020F0502020204030204" pitchFamily="34" charset="0"/>
                <a:ea typeface="+mj-ea"/>
                <a:cs typeface="David" panose="020E0502060401010101" pitchFamily="34" charset="-79"/>
              </a:rPr>
              <a:t>*Tokens received through ad space sales will be destroyed as part of our token destroy plans*</a:t>
            </a:r>
          </a:p>
          <a:p>
            <a:endParaRPr lang="ko-KR" altLang="en-US" dirty="0"/>
          </a:p>
        </p:txBody>
      </p:sp>
    </p:spTree>
    <p:extLst>
      <p:ext uri="{BB962C8B-B14F-4D97-AF65-F5344CB8AC3E}">
        <p14:creationId xmlns:p14="http://schemas.microsoft.com/office/powerpoint/2010/main" val="3955576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1D6B6E-6AD2-4C30-85A5-D7AC841A4846}"/>
              </a:ext>
            </a:extLst>
          </p:cNvPr>
          <p:cNvSpPr>
            <a:spLocks noGrp="1"/>
          </p:cNvSpPr>
          <p:nvPr>
            <p:ph type="sldNum" sz="quarter" idx="12"/>
          </p:nvPr>
        </p:nvSpPr>
        <p:spPr/>
        <p:txBody>
          <a:bodyPr/>
          <a:lstStyle/>
          <a:p>
            <a:fld id="{D57F1E4F-1CFF-5643-939E-02111984F565}" type="slidenum">
              <a:rPr lang="en-US" smtClean="0"/>
              <a:t>18</a:t>
            </a:fld>
            <a:endParaRPr lang="en-US" dirty="0"/>
          </a:p>
        </p:txBody>
      </p:sp>
      <p:pic>
        <p:nvPicPr>
          <p:cNvPr id="6" name="Picture 5">
            <a:extLst>
              <a:ext uri="{FF2B5EF4-FFF2-40B4-BE49-F238E27FC236}">
                <a16:creationId xmlns:a16="http://schemas.microsoft.com/office/drawing/2014/main" id="{FA5C97F1-8EA3-4F27-B195-398B59090370}"/>
              </a:ext>
            </a:extLst>
          </p:cNvPr>
          <p:cNvPicPr>
            <a:picLocks noChangeAspect="1"/>
          </p:cNvPicPr>
          <p:nvPr/>
        </p:nvPicPr>
        <p:blipFill>
          <a:blip r:embed="rId2"/>
          <a:stretch>
            <a:fillRect/>
          </a:stretch>
        </p:blipFill>
        <p:spPr>
          <a:xfrm>
            <a:off x="-261356" y="-729130"/>
            <a:ext cx="3065930" cy="3065930"/>
          </a:xfrm>
          <a:prstGeom prst="rect">
            <a:avLst/>
          </a:prstGeom>
        </p:spPr>
      </p:pic>
      <p:sp>
        <p:nvSpPr>
          <p:cNvPr id="10" name="Subtitle 6">
            <a:extLst>
              <a:ext uri="{FF2B5EF4-FFF2-40B4-BE49-F238E27FC236}">
                <a16:creationId xmlns:a16="http://schemas.microsoft.com/office/drawing/2014/main" id="{3ACEDF87-89F9-409F-81CF-85D261E0303D}"/>
              </a:ext>
            </a:extLst>
          </p:cNvPr>
          <p:cNvSpPr txBox="1">
            <a:spLocks/>
          </p:cNvSpPr>
          <p:nvPr/>
        </p:nvSpPr>
        <p:spPr>
          <a:xfrm>
            <a:off x="1683171" y="163161"/>
            <a:ext cx="8825658" cy="861420"/>
          </a:xfrm>
          <a:prstGeom prst="rect">
            <a:avLst/>
          </a:prstGeom>
        </p:spPr>
        <p:txBody>
          <a:bodyPr vert="horz" lIns="91440" tIns="45720" rIns="91440" bIns="45720" rtlCol="0" anchor="t">
            <a:noAutofit/>
          </a:bodyPr>
          <a:lstStyle>
            <a:lvl1pPr marL="0" indent="0" algn="l" defTabSz="457200" rtl="0" eaLnBrk="1" latinLnBrk="1"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altLang="ko-KR" sz="3600" b="1" u="sng" dirty="0">
                <a:solidFill>
                  <a:schemeClr val="tx1"/>
                </a:solidFill>
                <a:latin typeface="Euphemia" panose="020B0503040102020104" pitchFamily="34" charset="0"/>
                <a:cs typeface="David" panose="020E0502060401010101" pitchFamily="34" charset="-79"/>
              </a:rPr>
              <a:t>FAQ</a:t>
            </a:r>
            <a:r>
              <a:rPr lang="en-US" altLang="ko-KR" b="1" u="sng" dirty="0">
                <a:solidFill>
                  <a:schemeClr val="tx1"/>
                </a:solidFill>
                <a:latin typeface="Euphemia" panose="020B0503040102020104" pitchFamily="34" charset="0"/>
                <a:cs typeface="David" panose="020E0502060401010101" pitchFamily="34" charset="-79"/>
              </a:rPr>
              <a:t>s</a:t>
            </a:r>
            <a:endParaRPr lang="ko-KR" altLang="en-US" sz="3600" b="1" u="sng" dirty="0">
              <a:solidFill>
                <a:schemeClr val="tx1"/>
              </a:solidFill>
              <a:latin typeface="Euphemia" panose="020B0503040102020104" pitchFamily="34" charset="0"/>
              <a:cs typeface="David" panose="020E0502060401010101" pitchFamily="34" charset="-79"/>
            </a:endParaRPr>
          </a:p>
        </p:txBody>
      </p:sp>
      <p:sp>
        <p:nvSpPr>
          <p:cNvPr id="14" name="Subtitle 6">
            <a:extLst>
              <a:ext uri="{FF2B5EF4-FFF2-40B4-BE49-F238E27FC236}">
                <a16:creationId xmlns:a16="http://schemas.microsoft.com/office/drawing/2014/main" id="{278DAD13-9408-423B-B398-FC76FC85689E}"/>
              </a:ext>
            </a:extLst>
          </p:cNvPr>
          <p:cNvSpPr txBox="1">
            <a:spLocks/>
          </p:cNvSpPr>
          <p:nvPr/>
        </p:nvSpPr>
        <p:spPr>
          <a:xfrm>
            <a:off x="973802" y="1700778"/>
            <a:ext cx="10244396" cy="4816861"/>
          </a:xfrm>
          <a:prstGeom prst="rect">
            <a:avLst/>
          </a:prstGeom>
          <a:ln>
            <a:solidFill>
              <a:srgbClr val="E7D037"/>
            </a:solidFill>
          </a:ln>
          <a:effectLst>
            <a:glow rad="139700">
              <a:schemeClr val="accent3">
                <a:satMod val="175000"/>
                <a:alpha val="40000"/>
              </a:schemeClr>
            </a:glow>
          </a:effectLst>
        </p:spPr>
        <p:txBody>
          <a:bodyPr vert="horz" lIns="91440" tIns="45720" rIns="91440" bIns="45720" rtlCol="0" anchor="t">
            <a:noAutofit/>
          </a:bodyPr>
          <a:lstStyle>
            <a:lvl1pPr marL="0" indent="0" algn="l" defTabSz="457200" rtl="0" eaLnBrk="1" latinLnBrk="1"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altLang="ko-KR" sz="2400" b="1" dirty="0">
                <a:solidFill>
                  <a:schemeClr val="tx1"/>
                </a:solidFill>
                <a:latin typeface="Calibri" panose="020F0502020204030204" pitchFamily="34" charset="0"/>
                <a:cs typeface="David" panose="020E0502060401010101" pitchFamily="34" charset="-79"/>
              </a:rPr>
              <a:t>How can I view my stake balance on </a:t>
            </a:r>
            <a:r>
              <a:rPr lang="en-US" altLang="ko-KR" sz="2400" b="1" dirty="0" err="1">
                <a:solidFill>
                  <a:schemeClr val="tx1"/>
                </a:solidFill>
                <a:latin typeface="Calibri" panose="020F0502020204030204" pitchFamily="34" charset="0"/>
                <a:cs typeface="David" panose="020E0502060401010101" pitchFamily="34" charset="-79"/>
              </a:rPr>
              <a:t>metamask</a:t>
            </a:r>
            <a:r>
              <a:rPr lang="en-US" altLang="ko-KR" sz="2400" b="1" dirty="0">
                <a:solidFill>
                  <a:schemeClr val="tx1"/>
                </a:solidFill>
                <a:latin typeface="Calibri" panose="020F0502020204030204" pitchFamily="34" charset="0"/>
                <a:cs typeface="David" panose="020E0502060401010101" pitchFamily="34" charset="-79"/>
              </a:rPr>
              <a:t> or </a:t>
            </a:r>
            <a:r>
              <a:rPr lang="en-US" altLang="ko-KR" sz="2400" b="1" dirty="0" err="1">
                <a:solidFill>
                  <a:schemeClr val="tx1"/>
                </a:solidFill>
                <a:latin typeface="Calibri" panose="020F0502020204030204" pitchFamily="34" charset="0"/>
                <a:cs typeface="David" panose="020E0502060401010101" pitchFamily="34" charset="-79"/>
              </a:rPr>
              <a:t>myetherwallet</a:t>
            </a:r>
            <a:r>
              <a:rPr lang="en-US" altLang="ko-KR" sz="2400" b="1" dirty="0">
                <a:solidFill>
                  <a:schemeClr val="tx1"/>
                </a:solidFill>
                <a:latin typeface="Calibri" panose="020F0502020204030204" pitchFamily="34" charset="0"/>
                <a:cs typeface="David" panose="020E0502060401010101" pitchFamily="34" charset="-79"/>
              </a:rPr>
              <a:t>?</a:t>
            </a:r>
            <a:br>
              <a:rPr lang="en-US" altLang="ko-KR" sz="2400" b="1" dirty="0">
                <a:solidFill>
                  <a:schemeClr val="tx1"/>
                </a:solidFill>
                <a:latin typeface="Calibri" panose="020F0502020204030204" pitchFamily="34" charset="0"/>
                <a:cs typeface="David" panose="020E0502060401010101" pitchFamily="34" charset="-79"/>
              </a:rPr>
            </a:br>
            <a:endParaRPr lang="en-US" altLang="ko-KR" sz="2400" b="1" dirty="0">
              <a:solidFill>
                <a:schemeClr val="tx1"/>
              </a:solidFill>
              <a:latin typeface="Calibri" panose="020F0502020204030204" pitchFamily="34" charset="0"/>
              <a:cs typeface="David" panose="020E0502060401010101" pitchFamily="34" charset="-79"/>
            </a:endParaRPr>
          </a:p>
          <a:p>
            <a:r>
              <a:rPr lang="en-US" altLang="ko-KR" sz="1600" b="1" u="sng" dirty="0" err="1">
                <a:solidFill>
                  <a:schemeClr val="tx1"/>
                </a:solidFill>
                <a:latin typeface="Calibri" panose="020F0502020204030204" pitchFamily="34" charset="0"/>
                <a:cs typeface="David" panose="020E0502060401010101" pitchFamily="34" charset="-79"/>
              </a:rPr>
              <a:t>metamask</a:t>
            </a:r>
            <a:endParaRPr lang="en-US" altLang="ko-KR" sz="1600" b="1" u="sng" dirty="0">
              <a:solidFill>
                <a:schemeClr val="tx1"/>
              </a:solidFill>
              <a:latin typeface="Calibri" panose="020F0502020204030204" pitchFamily="34" charset="0"/>
              <a:cs typeface="David" panose="020E0502060401010101" pitchFamily="34" charset="-79"/>
            </a:endParaRPr>
          </a:p>
          <a:p>
            <a:pPr marL="285750" indent="-285750">
              <a:buBlip>
                <a:blip r:embed="rId3"/>
              </a:buBlip>
            </a:pPr>
            <a:r>
              <a:rPr lang="en-US" altLang="ko-KR" sz="1600" dirty="0">
                <a:solidFill>
                  <a:schemeClr val="tx1"/>
                </a:solidFill>
                <a:latin typeface="Calibri" panose="020F0502020204030204" pitchFamily="34" charset="0"/>
                <a:cs typeface="David" panose="020E0502060401010101" pitchFamily="34" charset="-79"/>
              </a:rPr>
              <a:t>Login to your wallet on your browser</a:t>
            </a:r>
          </a:p>
          <a:p>
            <a:pPr marL="285750" indent="-285750">
              <a:buBlip>
                <a:blip r:embed="rId3"/>
              </a:buBlip>
            </a:pPr>
            <a:r>
              <a:rPr lang="en-US" altLang="ko-KR" sz="1600" dirty="0">
                <a:solidFill>
                  <a:schemeClr val="tx1"/>
                </a:solidFill>
                <a:latin typeface="Calibri" panose="020F0502020204030204" pitchFamily="34" charset="0"/>
                <a:cs typeface="David" panose="020E0502060401010101" pitchFamily="34" charset="-79"/>
              </a:rPr>
              <a:t>Click ‘Tokens’ -&gt; Click ‘Add Token’</a:t>
            </a:r>
          </a:p>
          <a:p>
            <a:pPr marL="285750" indent="-285750">
              <a:buBlip>
                <a:blip r:embed="rId3"/>
              </a:buBlip>
            </a:pPr>
            <a:r>
              <a:rPr lang="en-US" altLang="ko-KR" sz="1600" dirty="0">
                <a:solidFill>
                  <a:schemeClr val="tx1"/>
                </a:solidFill>
                <a:latin typeface="Calibri" panose="020F0502020204030204" pitchFamily="34" charset="0"/>
                <a:cs typeface="David" panose="020E0502060401010101" pitchFamily="34" charset="-79"/>
              </a:rPr>
              <a:t>Fill in the details as shown on the right &amp; click ‘add’</a:t>
            </a:r>
          </a:p>
          <a:p>
            <a:pPr marL="285750" indent="-285750">
              <a:buBlip>
                <a:blip r:embed="rId3"/>
              </a:buBlip>
            </a:pPr>
            <a:endParaRPr lang="en-US" altLang="ko-KR" sz="1600" dirty="0">
              <a:solidFill>
                <a:schemeClr val="tx1"/>
              </a:solidFill>
              <a:latin typeface="Calibri" panose="020F0502020204030204" pitchFamily="34" charset="0"/>
              <a:cs typeface="David" panose="020E0502060401010101" pitchFamily="34" charset="-79"/>
            </a:endParaRPr>
          </a:p>
          <a:p>
            <a:r>
              <a:rPr lang="en-US" altLang="ko-KR" sz="1600" b="1" u="sng" dirty="0" err="1">
                <a:solidFill>
                  <a:schemeClr val="tx1"/>
                </a:solidFill>
                <a:latin typeface="Calibri" panose="020F0502020204030204" pitchFamily="34" charset="0"/>
                <a:cs typeface="David" panose="020E0502060401010101" pitchFamily="34" charset="-79"/>
              </a:rPr>
              <a:t>Myetherwallet</a:t>
            </a:r>
            <a:endParaRPr lang="en-US" altLang="ko-KR" sz="1600" b="1" u="sng" dirty="0">
              <a:solidFill>
                <a:schemeClr val="tx1"/>
              </a:solidFill>
              <a:latin typeface="Calibri" panose="020F0502020204030204" pitchFamily="34" charset="0"/>
              <a:cs typeface="David" panose="020E0502060401010101" pitchFamily="34" charset="-79"/>
            </a:endParaRPr>
          </a:p>
          <a:p>
            <a:pPr marL="285750" indent="-285750">
              <a:buBlip>
                <a:blip r:embed="rId3"/>
              </a:buBlip>
            </a:pPr>
            <a:r>
              <a:rPr lang="en-US" altLang="ko-KR" sz="1600" dirty="0">
                <a:solidFill>
                  <a:schemeClr val="tx1"/>
                </a:solidFill>
                <a:latin typeface="Calibri" panose="020F0502020204030204" pitchFamily="34" charset="0"/>
                <a:cs typeface="David" panose="020E0502060401010101" pitchFamily="34" charset="-79"/>
              </a:rPr>
              <a:t>Login to your wallet</a:t>
            </a:r>
          </a:p>
          <a:p>
            <a:pPr marL="285750" indent="-285750">
              <a:buBlip>
                <a:blip r:embed="rId3"/>
              </a:buBlip>
            </a:pPr>
            <a:r>
              <a:rPr lang="en-US" altLang="ko-KR" sz="1600" dirty="0">
                <a:solidFill>
                  <a:schemeClr val="tx1"/>
                </a:solidFill>
                <a:latin typeface="Calibri" panose="020F0502020204030204" pitchFamily="34" charset="0"/>
                <a:cs typeface="David" panose="020E0502060401010101" pitchFamily="34" charset="-79"/>
              </a:rPr>
              <a:t>Under ‘Token Balances’ on the right side, click ‘Add Custom Token’ </a:t>
            </a:r>
            <a:br>
              <a:rPr lang="en-US" altLang="ko-KR" sz="1600" dirty="0">
                <a:solidFill>
                  <a:schemeClr val="tx1"/>
                </a:solidFill>
                <a:latin typeface="Calibri" panose="020F0502020204030204" pitchFamily="34" charset="0"/>
                <a:cs typeface="David" panose="020E0502060401010101" pitchFamily="34" charset="-79"/>
              </a:rPr>
            </a:br>
            <a:r>
              <a:rPr lang="en-US" altLang="ko-KR" sz="1600" dirty="0">
                <a:solidFill>
                  <a:schemeClr val="tx1"/>
                </a:solidFill>
                <a:latin typeface="Calibri" panose="020F0502020204030204" pitchFamily="34" charset="0"/>
                <a:cs typeface="David" panose="020E0502060401010101" pitchFamily="34" charset="-79"/>
              </a:rPr>
              <a:t>&amp; fill in the details as shown on the right</a:t>
            </a:r>
          </a:p>
          <a:p>
            <a:pPr marL="285750" indent="-285750">
              <a:buBlip>
                <a:blip r:embed="rId3"/>
              </a:buBlip>
            </a:pPr>
            <a:r>
              <a:rPr lang="en-US" altLang="ko-KR" sz="1600" dirty="0">
                <a:solidFill>
                  <a:schemeClr val="tx1"/>
                </a:solidFill>
                <a:latin typeface="Calibri" panose="020F0502020204030204" pitchFamily="34" charset="0"/>
                <a:cs typeface="David" panose="020E0502060401010101" pitchFamily="34" charset="-79"/>
              </a:rPr>
              <a:t>Click ‘Add’</a:t>
            </a:r>
          </a:p>
          <a:p>
            <a:pPr marL="285750" indent="-285750">
              <a:buBlip>
                <a:blip r:embed="rId3"/>
              </a:buBlip>
            </a:pPr>
            <a:r>
              <a:rPr lang="en-US" altLang="ko-KR" sz="1600" dirty="0">
                <a:solidFill>
                  <a:schemeClr val="tx1"/>
                </a:solidFill>
                <a:latin typeface="Calibri" panose="020F0502020204030204" pitchFamily="34" charset="0"/>
                <a:cs typeface="David" panose="020E0502060401010101" pitchFamily="34" charset="-79"/>
              </a:rPr>
              <a:t>You will be able to see your STAKE balance</a:t>
            </a:r>
          </a:p>
          <a:p>
            <a:endParaRPr lang="en-US" altLang="ko-KR" sz="1600" b="1" dirty="0">
              <a:solidFill>
                <a:schemeClr val="tx1"/>
              </a:solidFill>
              <a:latin typeface="Calibri" panose="020F0502020204030204" pitchFamily="34" charset="0"/>
              <a:cs typeface="David" panose="020E0502060401010101" pitchFamily="34" charset="-79"/>
            </a:endParaRPr>
          </a:p>
          <a:p>
            <a:endParaRPr lang="en-US" altLang="ko-KR" sz="1600" b="1" dirty="0">
              <a:solidFill>
                <a:schemeClr val="tx1"/>
              </a:solidFill>
              <a:latin typeface="Calibri" panose="020F0502020204030204" pitchFamily="34" charset="0"/>
              <a:cs typeface="David" panose="020E0502060401010101" pitchFamily="34" charset="-79"/>
            </a:endParaRPr>
          </a:p>
        </p:txBody>
      </p:sp>
      <p:sp>
        <p:nvSpPr>
          <p:cNvPr id="3" name="TextBox 2">
            <a:extLst>
              <a:ext uri="{FF2B5EF4-FFF2-40B4-BE49-F238E27FC236}">
                <a16:creationId xmlns:a16="http://schemas.microsoft.com/office/drawing/2014/main" id="{3647212F-E99D-449C-9EBF-5AF183A9201C}"/>
              </a:ext>
            </a:extLst>
          </p:cNvPr>
          <p:cNvSpPr txBox="1"/>
          <p:nvPr/>
        </p:nvSpPr>
        <p:spPr>
          <a:xfrm>
            <a:off x="6837680" y="2677353"/>
            <a:ext cx="4070638" cy="1815882"/>
          </a:xfrm>
          <a:prstGeom prst="rect">
            <a:avLst/>
          </a:prstGeom>
          <a:noFill/>
          <a:ln>
            <a:solidFill>
              <a:srgbClr val="E7D037"/>
            </a:solidFill>
          </a:ln>
          <a:effectLst>
            <a:glow rad="139700">
              <a:schemeClr val="accent3">
                <a:satMod val="175000"/>
                <a:alpha val="40000"/>
              </a:schemeClr>
            </a:glow>
          </a:effectLst>
        </p:spPr>
        <p:txBody>
          <a:bodyPr wrap="square" rtlCol="0">
            <a:spAutoFit/>
          </a:bodyPr>
          <a:lstStyle/>
          <a:p>
            <a:pPr algn="ctr"/>
            <a:r>
              <a:rPr lang="en-US" altLang="ko-KR" sz="1400" b="1" dirty="0">
                <a:latin typeface="Calibri" panose="020F0502020204030204" pitchFamily="34" charset="0"/>
                <a:cs typeface="David" panose="020E0502060401010101" pitchFamily="34" charset="-79"/>
              </a:rPr>
              <a:t>Token Contract Address: 0xbec8f6d667594fb181c9d68e5c80c910888be93d </a:t>
            </a:r>
          </a:p>
          <a:p>
            <a:pPr algn="ctr"/>
            <a:endParaRPr lang="en-US" altLang="ko-KR" sz="1400" b="1" dirty="0">
              <a:latin typeface="Calibri" panose="020F0502020204030204" pitchFamily="34" charset="0"/>
              <a:cs typeface="David" panose="020E0502060401010101" pitchFamily="34" charset="-79"/>
            </a:endParaRPr>
          </a:p>
          <a:p>
            <a:pPr algn="ctr"/>
            <a:r>
              <a:rPr lang="en-US" altLang="ko-KR" sz="1400" b="1" dirty="0">
                <a:latin typeface="Calibri" panose="020F0502020204030204" pitchFamily="34" charset="0"/>
                <a:cs typeface="David" panose="020E0502060401010101" pitchFamily="34" charset="-79"/>
              </a:rPr>
              <a:t>Token Symbol: </a:t>
            </a:r>
          </a:p>
          <a:p>
            <a:pPr algn="ctr"/>
            <a:r>
              <a:rPr lang="en-US" altLang="ko-KR" sz="1400" b="1" dirty="0">
                <a:latin typeface="Calibri" panose="020F0502020204030204" pitchFamily="34" charset="0"/>
                <a:cs typeface="David" panose="020E0502060401010101" pitchFamily="34" charset="-79"/>
              </a:rPr>
              <a:t>STAKE </a:t>
            </a:r>
          </a:p>
          <a:p>
            <a:pPr algn="ctr"/>
            <a:endParaRPr lang="en-US" altLang="ko-KR" sz="1400" b="1" dirty="0">
              <a:latin typeface="Calibri" panose="020F0502020204030204" pitchFamily="34" charset="0"/>
              <a:cs typeface="David" panose="020E0502060401010101" pitchFamily="34" charset="-79"/>
            </a:endParaRPr>
          </a:p>
          <a:p>
            <a:pPr algn="ctr"/>
            <a:r>
              <a:rPr lang="en-US" altLang="ko-KR" sz="1400" b="1" dirty="0">
                <a:latin typeface="Calibri" panose="020F0502020204030204" pitchFamily="34" charset="0"/>
                <a:cs typeface="David" panose="020E0502060401010101" pitchFamily="34" charset="-79"/>
              </a:rPr>
              <a:t>Decimals: </a:t>
            </a:r>
          </a:p>
          <a:p>
            <a:pPr algn="ctr"/>
            <a:r>
              <a:rPr lang="en-US" altLang="ko-KR" sz="1400" b="1" dirty="0">
                <a:latin typeface="Calibri" panose="020F0502020204030204" pitchFamily="34" charset="0"/>
                <a:cs typeface="David" panose="020E0502060401010101" pitchFamily="34" charset="-79"/>
              </a:rPr>
              <a:t>8</a:t>
            </a:r>
            <a:endParaRPr lang="ko-KR" altLang="en-US" sz="1400" dirty="0"/>
          </a:p>
        </p:txBody>
      </p:sp>
    </p:spTree>
    <p:extLst>
      <p:ext uri="{BB962C8B-B14F-4D97-AF65-F5344CB8AC3E}">
        <p14:creationId xmlns:p14="http://schemas.microsoft.com/office/powerpoint/2010/main" val="2139786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1D6B6E-6AD2-4C30-85A5-D7AC841A4846}"/>
              </a:ext>
            </a:extLst>
          </p:cNvPr>
          <p:cNvSpPr>
            <a:spLocks noGrp="1"/>
          </p:cNvSpPr>
          <p:nvPr>
            <p:ph type="sldNum" sz="quarter" idx="12"/>
          </p:nvPr>
        </p:nvSpPr>
        <p:spPr/>
        <p:txBody>
          <a:bodyPr/>
          <a:lstStyle/>
          <a:p>
            <a:fld id="{D57F1E4F-1CFF-5643-939E-02111984F565}" type="slidenum">
              <a:rPr lang="en-US" smtClean="0"/>
              <a:t>19</a:t>
            </a:fld>
            <a:endParaRPr lang="en-US" dirty="0"/>
          </a:p>
        </p:txBody>
      </p:sp>
      <p:pic>
        <p:nvPicPr>
          <p:cNvPr id="6" name="Picture 5">
            <a:extLst>
              <a:ext uri="{FF2B5EF4-FFF2-40B4-BE49-F238E27FC236}">
                <a16:creationId xmlns:a16="http://schemas.microsoft.com/office/drawing/2014/main" id="{FA5C97F1-8EA3-4F27-B195-398B59090370}"/>
              </a:ext>
            </a:extLst>
          </p:cNvPr>
          <p:cNvPicPr>
            <a:picLocks noChangeAspect="1"/>
          </p:cNvPicPr>
          <p:nvPr/>
        </p:nvPicPr>
        <p:blipFill>
          <a:blip r:embed="rId2"/>
          <a:stretch>
            <a:fillRect/>
          </a:stretch>
        </p:blipFill>
        <p:spPr>
          <a:xfrm>
            <a:off x="-261356" y="-729130"/>
            <a:ext cx="3065930" cy="3065930"/>
          </a:xfrm>
          <a:prstGeom prst="rect">
            <a:avLst/>
          </a:prstGeom>
        </p:spPr>
      </p:pic>
      <p:sp>
        <p:nvSpPr>
          <p:cNvPr id="10" name="Subtitle 6">
            <a:extLst>
              <a:ext uri="{FF2B5EF4-FFF2-40B4-BE49-F238E27FC236}">
                <a16:creationId xmlns:a16="http://schemas.microsoft.com/office/drawing/2014/main" id="{3ACEDF87-89F9-409F-81CF-85D261E0303D}"/>
              </a:ext>
            </a:extLst>
          </p:cNvPr>
          <p:cNvSpPr txBox="1">
            <a:spLocks/>
          </p:cNvSpPr>
          <p:nvPr/>
        </p:nvSpPr>
        <p:spPr>
          <a:xfrm>
            <a:off x="1683171" y="163161"/>
            <a:ext cx="8825658" cy="861420"/>
          </a:xfrm>
          <a:prstGeom prst="rect">
            <a:avLst/>
          </a:prstGeom>
        </p:spPr>
        <p:txBody>
          <a:bodyPr vert="horz" lIns="91440" tIns="45720" rIns="91440" bIns="45720" rtlCol="0" anchor="t">
            <a:noAutofit/>
          </a:bodyPr>
          <a:lstStyle>
            <a:lvl1pPr marL="0" indent="0" algn="l" defTabSz="457200" rtl="0" eaLnBrk="1" latinLnBrk="1"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altLang="ko-KR" sz="3600" b="1" u="sng" dirty="0">
                <a:solidFill>
                  <a:schemeClr val="tx1"/>
                </a:solidFill>
                <a:latin typeface="Euphemia" panose="020B0503040102020104" pitchFamily="34" charset="0"/>
                <a:cs typeface="David" panose="020E0502060401010101" pitchFamily="34" charset="-79"/>
              </a:rPr>
              <a:t>FAQ</a:t>
            </a:r>
            <a:r>
              <a:rPr lang="en-US" altLang="ko-KR" b="1" u="sng" dirty="0">
                <a:solidFill>
                  <a:schemeClr val="tx1"/>
                </a:solidFill>
                <a:latin typeface="Euphemia" panose="020B0503040102020104" pitchFamily="34" charset="0"/>
                <a:cs typeface="David" panose="020E0502060401010101" pitchFamily="34" charset="-79"/>
              </a:rPr>
              <a:t>s</a:t>
            </a:r>
            <a:endParaRPr lang="ko-KR" altLang="en-US" sz="3600" b="1" u="sng" dirty="0">
              <a:solidFill>
                <a:schemeClr val="tx1"/>
              </a:solidFill>
              <a:latin typeface="Euphemia" panose="020B0503040102020104" pitchFamily="34" charset="0"/>
              <a:cs typeface="David" panose="020E0502060401010101" pitchFamily="34" charset="-79"/>
            </a:endParaRPr>
          </a:p>
        </p:txBody>
      </p:sp>
      <p:sp>
        <p:nvSpPr>
          <p:cNvPr id="14" name="Subtitle 6">
            <a:extLst>
              <a:ext uri="{FF2B5EF4-FFF2-40B4-BE49-F238E27FC236}">
                <a16:creationId xmlns:a16="http://schemas.microsoft.com/office/drawing/2014/main" id="{278DAD13-9408-423B-B398-FC76FC85689E}"/>
              </a:ext>
            </a:extLst>
          </p:cNvPr>
          <p:cNvSpPr txBox="1">
            <a:spLocks/>
          </p:cNvSpPr>
          <p:nvPr/>
        </p:nvSpPr>
        <p:spPr>
          <a:xfrm>
            <a:off x="973802" y="1700778"/>
            <a:ext cx="10244396" cy="3557021"/>
          </a:xfrm>
          <a:prstGeom prst="rect">
            <a:avLst/>
          </a:prstGeom>
          <a:ln>
            <a:solidFill>
              <a:srgbClr val="E7D037"/>
            </a:solidFill>
          </a:ln>
          <a:effectLst>
            <a:glow rad="139700">
              <a:schemeClr val="accent3">
                <a:satMod val="175000"/>
                <a:alpha val="40000"/>
              </a:schemeClr>
            </a:glow>
          </a:effectLst>
        </p:spPr>
        <p:txBody>
          <a:bodyPr vert="horz" lIns="91440" tIns="45720" rIns="91440" bIns="45720" rtlCol="0" anchor="t">
            <a:noAutofit/>
          </a:bodyPr>
          <a:lstStyle>
            <a:lvl1pPr marL="0" indent="0" algn="l" defTabSz="457200" rtl="0" eaLnBrk="1" latinLnBrk="1"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altLang="ko-KR" sz="2400" b="1" dirty="0">
                <a:solidFill>
                  <a:schemeClr val="tx1"/>
                </a:solidFill>
                <a:latin typeface="Calibri" panose="020F0502020204030204" pitchFamily="34" charset="0"/>
                <a:cs typeface="David" panose="020E0502060401010101" pitchFamily="34" charset="-79"/>
              </a:rPr>
              <a:t>Is stake a </a:t>
            </a:r>
            <a:r>
              <a:rPr lang="en-US" altLang="ko-KR" sz="2400" b="1" dirty="0" err="1">
                <a:solidFill>
                  <a:schemeClr val="tx1"/>
                </a:solidFill>
                <a:latin typeface="Calibri" panose="020F0502020204030204" pitchFamily="34" charset="0"/>
                <a:cs typeface="David" panose="020E0502060401010101" pitchFamily="34" charset="-79"/>
              </a:rPr>
              <a:t>ponzi</a:t>
            </a:r>
            <a:r>
              <a:rPr lang="en-US" altLang="ko-KR" sz="2400" b="1" dirty="0">
                <a:solidFill>
                  <a:schemeClr val="tx1"/>
                </a:solidFill>
                <a:latin typeface="Calibri" panose="020F0502020204030204" pitchFamily="34" charset="0"/>
                <a:cs typeface="David" panose="020E0502060401010101" pitchFamily="34" charset="-79"/>
              </a:rPr>
              <a:t> scheme / lending platform / </a:t>
            </a:r>
            <a:r>
              <a:rPr lang="en-US" altLang="ko-KR" sz="2400" b="1" dirty="0" err="1">
                <a:solidFill>
                  <a:schemeClr val="tx1"/>
                </a:solidFill>
                <a:latin typeface="Calibri" panose="020F0502020204030204" pitchFamily="34" charset="0"/>
                <a:cs typeface="David" panose="020E0502060401010101" pitchFamily="34" charset="-79"/>
              </a:rPr>
              <a:t>hyip</a:t>
            </a:r>
            <a:r>
              <a:rPr lang="en-US" altLang="ko-KR" sz="2400" b="1" dirty="0">
                <a:solidFill>
                  <a:schemeClr val="tx1"/>
                </a:solidFill>
                <a:latin typeface="Calibri" panose="020F0502020204030204" pitchFamily="34" charset="0"/>
                <a:cs typeface="David" panose="020E0502060401010101" pitchFamily="34" charset="-79"/>
              </a:rPr>
              <a:t>?</a:t>
            </a:r>
            <a:br>
              <a:rPr lang="en-US" altLang="ko-KR" sz="2400" b="1" dirty="0">
                <a:solidFill>
                  <a:schemeClr val="tx1"/>
                </a:solidFill>
                <a:latin typeface="Calibri" panose="020F0502020204030204" pitchFamily="34" charset="0"/>
                <a:cs typeface="David" panose="020E0502060401010101" pitchFamily="34" charset="-79"/>
              </a:rPr>
            </a:br>
            <a:br>
              <a:rPr lang="en-US" altLang="ko-KR" sz="2400" b="1" dirty="0">
                <a:solidFill>
                  <a:schemeClr val="tx1"/>
                </a:solidFill>
                <a:latin typeface="Calibri" panose="020F0502020204030204" pitchFamily="34" charset="0"/>
                <a:cs typeface="David" panose="020E0502060401010101" pitchFamily="34" charset="-79"/>
              </a:rPr>
            </a:br>
            <a:r>
              <a:rPr lang="en-US" altLang="ko-KR" sz="1600" dirty="0">
                <a:solidFill>
                  <a:schemeClr val="tx1"/>
                </a:solidFill>
                <a:latin typeface="Calibri" panose="020F0502020204030204" pitchFamily="34" charset="0"/>
                <a:cs typeface="David" panose="020E0502060401010101" pitchFamily="34" charset="-79"/>
              </a:rPr>
              <a:t>No. stake is driven by smart contracts which are secure, automatic, and decentralized. The only rewards users are provided with are stake tokens. profits are not created out of the ‘thin air’. Staking rewards are readily secured and locked in the staking smart contract. </a:t>
            </a:r>
            <a:br>
              <a:rPr lang="en-US" altLang="ko-KR" sz="1600" dirty="0">
                <a:solidFill>
                  <a:schemeClr val="tx1"/>
                </a:solidFill>
                <a:latin typeface="Calibri" panose="020F0502020204030204" pitchFamily="34" charset="0"/>
                <a:cs typeface="David" panose="020E0502060401010101" pitchFamily="34" charset="-79"/>
              </a:rPr>
            </a:br>
            <a:br>
              <a:rPr lang="en-US" altLang="ko-KR" sz="1600" dirty="0">
                <a:solidFill>
                  <a:schemeClr val="tx1"/>
                </a:solidFill>
                <a:latin typeface="Calibri" panose="020F0502020204030204" pitchFamily="34" charset="0"/>
                <a:cs typeface="David" panose="020E0502060401010101" pitchFamily="34" charset="-79"/>
              </a:rPr>
            </a:br>
            <a:r>
              <a:rPr lang="en-US" altLang="ko-KR" sz="1600" dirty="0">
                <a:solidFill>
                  <a:schemeClr val="tx1"/>
                </a:solidFill>
                <a:latin typeface="Calibri" panose="020F0502020204030204" pitchFamily="34" charset="0"/>
                <a:cs typeface="David" panose="020E0502060401010101" pitchFamily="34" charset="-79"/>
              </a:rPr>
              <a:t>80% of the bounty tokens are locked in gaming smart contracts as the initial bankroll. </a:t>
            </a:r>
            <a:br>
              <a:rPr lang="en-US" altLang="ko-KR" sz="1600" dirty="0">
                <a:solidFill>
                  <a:schemeClr val="tx1"/>
                </a:solidFill>
                <a:latin typeface="Calibri" panose="020F0502020204030204" pitchFamily="34" charset="0"/>
                <a:cs typeface="David" panose="020E0502060401010101" pitchFamily="34" charset="-79"/>
              </a:rPr>
            </a:br>
            <a:br>
              <a:rPr lang="en-US" altLang="ko-KR" sz="1600" dirty="0">
                <a:solidFill>
                  <a:schemeClr val="tx1"/>
                </a:solidFill>
                <a:latin typeface="Calibri" panose="020F0502020204030204" pitchFamily="34" charset="0"/>
                <a:cs typeface="David" panose="020E0502060401010101" pitchFamily="34" charset="-79"/>
              </a:rPr>
            </a:br>
            <a:r>
              <a:rPr lang="en-US" altLang="ko-KR" sz="1600" dirty="0">
                <a:solidFill>
                  <a:schemeClr val="tx1"/>
                </a:solidFill>
                <a:latin typeface="Calibri" panose="020F0502020204030204" pitchFamily="34" charset="0"/>
                <a:cs typeface="David" panose="020E0502060401010101" pitchFamily="34" charset="-79"/>
              </a:rPr>
              <a:t>No tokens were allocated for the core team (developers) in the token distribution process.</a:t>
            </a:r>
            <a:br>
              <a:rPr lang="en-US" altLang="ko-KR" sz="1600" dirty="0">
                <a:solidFill>
                  <a:schemeClr val="tx1"/>
                </a:solidFill>
                <a:latin typeface="Calibri" panose="020F0502020204030204" pitchFamily="34" charset="0"/>
                <a:cs typeface="David" panose="020E0502060401010101" pitchFamily="34" charset="-79"/>
              </a:rPr>
            </a:br>
            <a:br>
              <a:rPr lang="en-US" altLang="ko-KR" sz="1600" dirty="0">
                <a:solidFill>
                  <a:schemeClr val="tx1"/>
                </a:solidFill>
                <a:latin typeface="Calibri" panose="020F0502020204030204" pitchFamily="34" charset="0"/>
                <a:cs typeface="David" panose="020E0502060401010101" pitchFamily="34" charset="-79"/>
              </a:rPr>
            </a:br>
            <a:r>
              <a:rPr lang="en-US" altLang="ko-KR" sz="1600" dirty="0">
                <a:solidFill>
                  <a:schemeClr val="tx1"/>
                </a:solidFill>
                <a:latin typeface="Calibri" panose="020F0502020204030204" pitchFamily="34" charset="0"/>
                <a:cs typeface="David" panose="020E0502060401010101" pitchFamily="34" charset="-79"/>
              </a:rPr>
              <a:t>Operational costs are covered by the 10% revenues we earn through the gaming smart contracts &amp; the core team (developers) earn – 40% of revenues – generated from the merchandise store.</a:t>
            </a:r>
          </a:p>
        </p:txBody>
      </p:sp>
    </p:spTree>
    <p:extLst>
      <p:ext uri="{BB962C8B-B14F-4D97-AF65-F5344CB8AC3E}">
        <p14:creationId xmlns:p14="http://schemas.microsoft.com/office/powerpoint/2010/main" val="3942417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7ADEC75-2A26-41CD-BF28-65336B536FB8}"/>
              </a:ext>
            </a:extLst>
          </p:cNvPr>
          <p:cNvPicPr>
            <a:picLocks noChangeAspect="1"/>
          </p:cNvPicPr>
          <p:nvPr/>
        </p:nvPicPr>
        <p:blipFill>
          <a:blip r:embed="rId2"/>
          <a:stretch>
            <a:fillRect/>
          </a:stretch>
        </p:blipFill>
        <p:spPr>
          <a:xfrm>
            <a:off x="-261356" y="-729130"/>
            <a:ext cx="3065930" cy="3065930"/>
          </a:xfrm>
          <a:prstGeom prst="rect">
            <a:avLst/>
          </a:prstGeom>
        </p:spPr>
      </p:pic>
      <p:sp>
        <p:nvSpPr>
          <p:cNvPr id="7" name="Subtitle 6">
            <a:extLst>
              <a:ext uri="{FF2B5EF4-FFF2-40B4-BE49-F238E27FC236}">
                <a16:creationId xmlns:a16="http://schemas.microsoft.com/office/drawing/2014/main" id="{9F3C75F5-F31B-4A73-8D0C-267F58C35560}"/>
              </a:ext>
            </a:extLst>
          </p:cNvPr>
          <p:cNvSpPr>
            <a:spLocks noGrp="1"/>
          </p:cNvSpPr>
          <p:nvPr>
            <p:ph type="subTitle" idx="1"/>
          </p:nvPr>
        </p:nvSpPr>
        <p:spPr>
          <a:xfrm>
            <a:off x="1818345" y="163161"/>
            <a:ext cx="8825658" cy="861420"/>
          </a:xfrm>
        </p:spPr>
        <p:txBody>
          <a:bodyPr>
            <a:noAutofit/>
          </a:bodyPr>
          <a:lstStyle/>
          <a:p>
            <a:pPr algn="ctr"/>
            <a:r>
              <a:rPr lang="en-US" altLang="ko-KR" sz="6000" b="1" u="sng" dirty="0">
                <a:solidFill>
                  <a:schemeClr val="tx1"/>
                </a:solidFill>
                <a:latin typeface="Euphemia" panose="020B0503040102020104" pitchFamily="34" charset="0"/>
                <a:cs typeface="David" panose="020E0502060401010101" pitchFamily="34" charset="-79"/>
              </a:rPr>
              <a:t>INTRODUCTION</a:t>
            </a:r>
            <a:endParaRPr lang="ko-KR" altLang="en-US" sz="6000" b="1" u="sng" dirty="0">
              <a:solidFill>
                <a:schemeClr val="tx1"/>
              </a:solidFill>
              <a:latin typeface="Euphemia" panose="020B0503040102020104" pitchFamily="34" charset="0"/>
              <a:cs typeface="David" panose="020E0502060401010101" pitchFamily="34" charset="-79"/>
            </a:endParaRPr>
          </a:p>
        </p:txBody>
      </p:sp>
      <p:sp>
        <p:nvSpPr>
          <p:cNvPr id="2" name="Slide Number Placeholder 1">
            <a:extLst>
              <a:ext uri="{FF2B5EF4-FFF2-40B4-BE49-F238E27FC236}">
                <a16:creationId xmlns:a16="http://schemas.microsoft.com/office/drawing/2014/main" id="{211D6B6E-6AD2-4C30-85A5-D7AC841A4846}"/>
              </a:ext>
            </a:extLst>
          </p:cNvPr>
          <p:cNvSpPr>
            <a:spLocks noGrp="1"/>
          </p:cNvSpPr>
          <p:nvPr>
            <p:ph type="sldNum" sz="quarter" idx="12"/>
          </p:nvPr>
        </p:nvSpPr>
        <p:spPr/>
        <p:txBody>
          <a:bodyPr/>
          <a:lstStyle/>
          <a:p>
            <a:fld id="{D57F1E4F-1CFF-5643-939E-02111984F565}" type="slidenum">
              <a:rPr lang="en-US" smtClean="0"/>
              <a:t>2</a:t>
            </a:fld>
            <a:endParaRPr lang="en-US" dirty="0"/>
          </a:p>
        </p:txBody>
      </p:sp>
      <p:sp>
        <p:nvSpPr>
          <p:cNvPr id="5" name="Subtitle 6">
            <a:extLst>
              <a:ext uri="{FF2B5EF4-FFF2-40B4-BE49-F238E27FC236}">
                <a16:creationId xmlns:a16="http://schemas.microsoft.com/office/drawing/2014/main" id="{C1EA1922-2173-4C27-9DB8-96D67BD5618F}"/>
              </a:ext>
            </a:extLst>
          </p:cNvPr>
          <p:cNvSpPr txBox="1">
            <a:spLocks/>
          </p:cNvSpPr>
          <p:nvPr/>
        </p:nvSpPr>
        <p:spPr>
          <a:xfrm>
            <a:off x="1300557" y="2131488"/>
            <a:ext cx="9590886" cy="3441271"/>
          </a:xfrm>
          <a:prstGeom prst="rect">
            <a:avLst/>
          </a:prstGeom>
        </p:spPr>
        <p:txBody>
          <a:bodyPr vert="horz" lIns="91440" tIns="45720" rIns="91440" bIns="45720" rtlCol="0" anchor="t">
            <a:noAutofit/>
          </a:bodyPr>
          <a:lstStyle>
            <a:lvl1pPr marL="0" indent="0" algn="l" defTabSz="457200" rtl="0" eaLnBrk="1" latinLnBrk="1"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marL="342900" indent="-342900" algn="ctr">
              <a:buBlip>
                <a:blip r:embed="rId3"/>
              </a:buBlip>
            </a:pPr>
            <a:r>
              <a:rPr lang="en-US" altLang="ko-KR" sz="2400" dirty="0">
                <a:solidFill>
                  <a:schemeClr val="tx1"/>
                </a:solidFill>
                <a:latin typeface="Calibri" panose="020F0502020204030204" pitchFamily="34" charset="0"/>
                <a:cs typeface="David" panose="020E0502060401010101" pitchFamily="34" charset="-79"/>
              </a:rPr>
              <a:t>a community-driven project established in November 2017.</a:t>
            </a:r>
          </a:p>
          <a:p>
            <a:pPr algn="ctr"/>
            <a:endParaRPr lang="en-US" altLang="ko-KR" sz="2400" dirty="0">
              <a:solidFill>
                <a:schemeClr val="tx1"/>
              </a:solidFill>
              <a:latin typeface="Calibri" panose="020F0502020204030204" pitchFamily="34" charset="0"/>
              <a:cs typeface="David" panose="020E0502060401010101" pitchFamily="34" charset="-79"/>
            </a:endParaRPr>
          </a:p>
          <a:p>
            <a:pPr marL="342900" indent="-342900" algn="ctr">
              <a:buBlip>
                <a:blip r:embed="rId3"/>
              </a:buBlip>
            </a:pPr>
            <a:r>
              <a:rPr lang="en-US" altLang="ko-KR" sz="2400" dirty="0">
                <a:solidFill>
                  <a:schemeClr val="tx1"/>
                </a:solidFill>
                <a:latin typeface="Calibri" panose="020F0502020204030204" pitchFamily="34" charset="0"/>
                <a:cs typeface="David" panose="020E0502060401010101" pitchFamily="34" charset="-79"/>
              </a:rPr>
              <a:t>initially founded as an experimental platform to deploy &amp; test smart Contract based games for erc20 tokens. </a:t>
            </a:r>
            <a:br>
              <a:rPr lang="en-US" altLang="ko-KR" sz="2400" dirty="0">
                <a:solidFill>
                  <a:schemeClr val="tx1"/>
                </a:solidFill>
                <a:latin typeface="Calibri" panose="020F0502020204030204" pitchFamily="34" charset="0"/>
                <a:cs typeface="David" panose="020E0502060401010101" pitchFamily="34" charset="-79"/>
              </a:rPr>
            </a:br>
            <a:endParaRPr lang="en-US" altLang="ko-KR" sz="2400" dirty="0">
              <a:solidFill>
                <a:schemeClr val="tx1"/>
              </a:solidFill>
              <a:latin typeface="Calibri" panose="020F0502020204030204" pitchFamily="34" charset="0"/>
              <a:cs typeface="David" panose="020E0502060401010101" pitchFamily="34" charset="-79"/>
            </a:endParaRPr>
          </a:p>
          <a:p>
            <a:pPr algn="ctr"/>
            <a:r>
              <a:rPr lang="en-US" altLang="ko-KR" sz="3200" b="1" dirty="0">
                <a:solidFill>
                  <a:schemeClr val="tx1"/>
                </a:solidFill>
                <a:latin typeface="Calibri" panose="020F0502020204030204" pitchFamily="34" charset="0"/>
                <a:cs typeface="David" panose="020E0502060401010101" pitchFamily="34" charset="-79"/>
              </a:rPr>
              <a:t>Project motto:</a:t>
            </a:r>
          </a:p>
          <a:p>
            <a:pPr marL="342900" indent="-342900" algn="ctr">
              <a:buBlip>
                <a:blip r:embed="rId3"/>
              </a:buBlip>
            </a:pPr>
            <a:r>
              <a:rPr lang="en-US" altLang="ko-KR" sz="2400" i="1" dirty="0">
                <a:solidFill>
                  <a:schemeClr val="tx1"/>
                </a:solidFill>
                <a:latin typeface="Calibri" panose="020F0502020204030204" pitchFamily="34" charset="0"/>
                <a:cs typeface="David" panose="020E0502060401010101" pitchFamily="34" charset="-79"/>
              </a:rPr>
              <a:t>Decentralize it.</a:t>
            </a:r>
            <a:r>
              <a:rPr lang="en-US" altLang="ko-KR" sz="2400" dirty="0">
                <a:solidFill>
                  <a:schemeClr val="tx1"/>
                </a:solidFill>
                <a:latin typeface="Calibri" panose="020F0502020204030204" pitchFamily="34" charset="0"/>
                <a:cs typeface="David" panose="020E0502060401010101" pitchFamily="34" charset="-79"/>
              </a:rPr>
              <a:t> </a:t>
            </a:r>
          </a:p>
          <a:p>
            <a:pPr marL="342900" indent="-342900" algn="ctr">
              <a:buBlip>
                <a:blip r:embed="rId3"/>
              </a:buBlip>
            </a:pPr>
            <a:r>
              <a:rPr lang="en-US" altLang="ko-KR" sz="2400" i="1" dirty="0">
                <a:solidFill>
                  <a:schemeClr val="tx1"/>
                </a:solidFill>
                <a:latin typeface="Calibri" panose="020F0502020204030204" pitchFamily="34" charset="0"/>
                <a:cs typeface="David" panose="020E0502060401010101" pitchFamily="34" charset="-79"/>
              </a:rPr>
              <a:t>Innovate it. </a:t>
            </a:r>
          </a:p>
          <a:p>
            <a:pPr marL="342900" indent="-342900" algn="ctr">
              <a:buBlip>
                <a:blip r:embed="rId3"/>
              </a:buBlip>
            </a:pPr>
            <a:r>
              <a:rPr lang="en-US" altLang="ko-KR" sz="2400" i="1" dirty="0">
                <a:solidFill>
                  <a:schemeClr val="tx1"/>
                </a:solidFill>
                <a:latin typeface="Calibri" panose="020F0502020204030204" pitchFamily="34" charset="0"/>
                <a:cs typeface="David" panose="020E0502060401010101" pitchFamily="34" charset="-79"/>
              </a:rPr>
              <a:t>Community-drive it.</a:t>
            </a:r>
            <a:endParaRPr lang="en-US" altLang="ko-KR" sz="2400" dirty="0">
              <a:solidFill>
                <a:schemeClr val="tx1"/>
              </a:solidFill>
              <a:latin typeface="Calibri" panose="020F0502020204030204" pitchFamily="34" charset="0"/>
              <a:cs typeface="David" panose="020E0502060401010101" pitchFamily="34" charset="-79"/>
            </a:endParaRPr>
          </a:p>
          <a:p>
            <a:pPr algn="ctr"/>
            <a:endParaRPr lang="en-US" altLang="ko-KR" sz="2400" dirty="0">
              <a:solidFill>
                <a:schemeClr val="tx1"/>
              </a:solidFill>
              <a:latin typeface="Calibri" panose="020F0502020204030204" pitchFamily="34" charset="0"/>
              <a:cs typeface="David" panose="020E0502060401010101" pitchFamily="34" charset="-79"/>
            </a:endParaRPr>
          </a:p>
        </p:txBody>
      </p:sp>
    </p:spTree>
    <p:extLst>
      <p:ext uri="{BB962C8B-B14F-4D97-AF65-F5344CB8AC3E}">
        <p14:creationId xmlns:p14="http://schemas.microsoft.com/office/powerpoint/2010/main" val="2196208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1D6B6E-6AD2-4C30-85A5-D7AC841A4846}"/>
              </a:ext>
            </a:extLst>
          </p:cNvPr>
          <p:cNvSpPr>
            <a:spLocks noGrp="1"/>
          </p:cNvSpPr>
          <p:nvPr>
            <p:ph type="sldNum" sz="quarter" idx="12"/>
          </p:nvPr>
        </p:nvSpPr>
        <p:spPr/>
        <p:txBody>
          <a:bodyPr/>
          <a:lstStyle/>
          <a:p>
            <a:fld id="{D57F1E4F-1CFF-5643-939E-02111984F565}" type="slidenum">
              <a:rPr lang="en-US" smtClean="0"/>
              <a:t>20</a:t>
            </a:fld>
            <a:endParaRPr lang="en-US" dirty="0"/>
          </a:p>
        </p:txBody>
      </p:sp>
      <p:pic>
        <p:nvPicPr>
          <p:cNvPr id="6" name="Picture 5">
            <a:extLst>
              <a:ext uri="{FF2B5EF4-FFF2-40B4-BE49-F238E27FC236}">
                <a16:creationId xmlns:a16="http://schemas.microsoft.com/office/drawing/2014/main" id="{FA5C97F1-8EA3-4F27-B195-398B59090370}"/>
              </a:ext>
            </a:extLst>
          </p:cNvPr>
          <p:cNvPicPr>
            <a:picLocks noChangeAspect="1"/>
          </p:cNvPicPr>
          <p:nvPr/>
        </p:nvPicPr>
        <p:blipFill>
          <a:blip r:embed="rId2"/>
          <a:stretch>
            <a:fillRect/>
          </a:stretch>
        </p:blipFill>
        <p:spPr>
          <a:xfrm>
            <a:off x="-261356" y="-729130"/>
            <a:ext cx="3065930" cy="3065930"/>
          </a:xfrm>
          <a:prstGeom prst="rect">
            <a:avLst/>
          </a:prstGeom>
        </p:spPr>
      </p:pic>
      <p:sp>
        <p:nvSpPr>
          <p:cNvPr id="10" name="Subtitle 6">
            <a:extLst>
              <a:ext uri="{FF2B5EF4-FFF2-40B4-BE49-F238E27FC236}">
                <a16:creationId xmlns:a16="http://schemas.microsoft.com/office/drawing/2014/main" id="{3ACEDF87-89F9-409F-81CF-85D261E0303D}"/>
              </a:ext>
            </a:extLst>
          </p:cNvPr>
          <p:cNvSpPr txBox="1">
            <a:spLocks/>
          </p:cNvSpPr>
          <p:nvPr/>
        </p:nvSpPr>
        <p:spPr>
          <a:xfrm>
            <a:off x="1683171" y="163161"/>
            <a:ext cx="8825658" cy="861420"/>
          </a:xfrm>
          <a:prstGeom prst="rect">
            <a:avLst/>
          </a:prstGeom>
        </p:spPr>
        <p:txBody>
          <a:bodyPr vert="horz" lIns="91440" tIns="45720" rIns="91440" bIns="45720" rtlCol="0" anchor="t">
            <a:noAutofit/>
          </a:bodyPr>
          <a:lstStyle>
            <a:lvl1pPr marL="0" indent="0" algn="l" defTabSz="457200" rtl="0" eaLnBrk="1" latinLnBrk="1"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altLang="ko-KR" sz="3600" b="1" u="sng" dirty="0">
                <a:solidFill>
                  <a:schemeClr val="tx1"/>
                </a:solidFill>
                <a:latin typeface="Euphemia" panose="020B0503040102020104" pitchFamily="34" charset="0"/>
                <a:cs typeface="David" panose="020E0502060401010101" pitchFamily="34" charset="-79"/>
              </a:rPr>
              <a:t>FAQ</a:t>
            </a:r>
            <a:r>
              <a:rPr lang="en-US" altLang="ko-KR" b="1" u="sng" dirty="0">
                <a:solidFill>
                  <a:schemeClr val="tx1"/>
                </a:solidFill>
                <a:latin typeface="Euphemia" panose="020B0503040102020104" pitchFamily="34" charset="0"/>
                <a:cs typeface="David" panose="020E0502060401010101" pitchFamily="34" charset="-79"/>
              </a:rPr>
              <a:t>s</a:t>
            </a:r>
            <a:endParaRPr lang="ko-KR" altLang="en-US" sz="3600" b="1" u="sng" dirty="0">
              <a:solidFill>
                <a:schemeClr val="tx1"/>
              </a:solidFill>
              <a:latin typeface="Euphemia" panose="020B0503040102020104" pitchFamily="34" charset="0"/>
              <a:cs typeface="David" panose="020E0502060401010101" pitchFamily="34" charset="-79"/>
            </a:endParaRPr>
          </a:p>
        </p:txBody>
      </p:sp>
      <p:sp>
        <p:nvSpPr>
          <p:cNvPr id="14" name="Subtitle 6">
            <a:extLst>
              <a:ext uri="{FF2B5EF4-FFF2-40B4-BE49-F238E27FC236}">
                <a16:creationId xmlns:a16="http://schemas.microsoft.com/office/drawing/2014/main" id="{278DAD13-9408-423B-B398-FC76FC85689E}"/>
              </a:ext>
            </a:extLst>
          </p:cNvPr>
          <p:cNvSpPr txBox="1">
            <a:spLocks/>
          </p:cNvSpPr>
          <p:nvPr/>
        </p:nvSpPr>
        <p:spPr>
          <a:xfrm>
            <a:off x="464820" y="1343304"/>
            <a:ext cx="11262360" cy="4671416"/>
          </a:xfrm>
          <a:prstGeom prst="rect">
            <a:avLst/>
          </a:prstGeom>
          <a:noFill/>
          <a:ln>
            <a:solidFill>
              <a:srgbClr val="E7D037"/>
            </a:solidFill>
          </a:ln>
          <a:effectLst>
            <a:glow rad="139700">
              <a:schemeClr val="accent3">
                <a:satMod val="175000"/>
                <a:alpha val="40000"/>
              </a:schemeClr>
            </a:glow>
          </a:effectLst>
        </p:spPr>
        <p:txBody>
          <a:bodyPr vert="horz" lIns="91440" tIns="45720" rIns="91440" bIns="45720" rtlCol="0" anchor="t">
            <a:noAutofit/>
          </a:bodyPr>
          <a:lstStyle>
            <a:lvl1pPr marL="0" indent="0" algn="l" defTabSz="457200" rtl="0" eaLnBrk="1" latinLnBrk="1"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altLang="ko-KR" sz="2400" b="1" dirty="0">
                <a:solidFill>
                  <a:schemeClr val="tx1"/>
                </a:solidFill>
                <a:latin typeface="Calibri" panose="020F0502020204030204" pitchFamily="34" charset="0"/>
                <a:cs typeface="David" panose="020E0502060401010101" pitchFamily="34" charset="-79"/>
              </a:rPr>
              <a:t>How does the affiliates system work?</a:t>
            </a:r>
            <a:br>
              <a:rPr lang="en-US" altLang="ko-KR" sz="2400" b="1" dirty="0">
                <a:solidFill>
                  <a:schemeClr val="tx1"/>
                </a:solidFill>
                <a:latin typeface="Calibri" panose="020F0502020204030204" pitchFamily="34" charset="0"/>
                <a:cs typeface="David" panose="020E0502060401010101" pitchFamily="34" charset="-79"/>
              </a:rPr>
            </a:br>
            <a:br>
              <a:rPr lang="en-US" altLang="ko-KR" sz="1400" b="1" dirty="0">
                <a:solidFill>
                  <a:schemeClr val="tx1"/>
                </a:solidFill>
                <a:latin typeface="Calibri" panose="020F0502020204030204" pitchFamily="34" charset="0"/>
                <a:cs typeface="David" panose="020E0502060401010101" pitchFamily="34" charset="-79"/>
              </a:rPr>
            </a:br>
            <a:r>
              <a:rPr lang="en-US" altLang="ko-KR" sz="1600" dirty="0">
                <a:solidFill>
                  <a:schemeClr val="tx1"/>
                </a:solidFill>
                <a:latin typeface="Calibri" panose="020F0502020204030204" pitchFamily="34" charset="0"/>
              </a:rPr>
              <a:t>You are automatically registered as an affiliate as you register on www.stake-it.com.</a:t>
            </a:r>
          </a:p>
          <a:p>
            <a:pPr algn="ctr"/>
            <a:r>
              <a:rPr lang="en-US" altLang="ko-KR" sz="1600" dirty="0">
                <a:solidFill>
                  <a:schemeClr val="tx1"/>
                </a:solidFill>
                <a:latin typeface="Calibri" panose="020F0502020204030204" pitchFamily="34" charset="0"/>
              </a:rPr>
              <a:t>You can access your affiliate dashboard via </a:t>
            </a:r>
            <a:r>
              <a:rPr lang="en-US" altLang="ko-KR" sz="1600" i="1" dirty="0">
                <a:solidFill>
                  <a:schemeClr val="tx1"/>
                </a:solidFill>
                <a:latin typeface="Calibri" panose="020F0502020204030204" pitchFamily="34" charset="0"/>
              </a:rPr>
              <a:t>My Account -&gt; Affiliate Dashboard.</a:t>
            </a:r>
            <a:endParaRPr lang="en-US" altLang="ko-KR" sz="1600" dirty="0">
              <a:solidFill>
                <a:schemeClr val="tx1"/>
              </a:solidFill>
              <a:latin typeface="Calibri" panose="020F0502020204030204" pitchFamily="34" charset="0"/>
            </a:endParaRPr>
          </a:p>
          <a:p>
            <a:pPr algn="ctr"/>
            <a:r>
              <a:rPr lang="en-US" altLang="ko-KR" sz="1600" dirty="0">
                <a:solidFill>
                  <a:schemeClr val="tx1"/>
                </a:solidFill>
                <a:latin typeface="Calibri" panose="020F0502020204030204" pitchFamily="34" charset="0"/>
              </a:rPr>
              <a:t>Receive 10% lifetime commissions on all sales referred by you as well as $0.5 per every sign-up referred. </a:t>
            </a:r>
            <a:br>
              <a:rPr lang="en-US" altLang="ko-KR" sz="1600" dirty="0">
                <a:solidFill>
                  <a:schemeClr val="tx1"/>
                </a:solidFill>
                <a:latin typeface="Calibri" panose="020F0502020204030204" pitchFamily="34" charset="0"/>
              </a:rPr>
            </a:br>
            <a:br>
              <a:rPr lang="en-US" altLang="ko-KR" sz="1600" dirty="0">
                <a:solidFill>
                  <a:schemeClr val="tx1"/>
                </a:solidFill>
                <a:latin typeface="Calibri" panose="020F0502020204030204" pitchFamily="34" charset="0"/>
              </a:rPr>
            </a:br>
            <a:r>
              <a:rPr lang="en-US" altLang="ko-KR" sz="1600" dirty="0">
                <a:solidFill>
                  <a:schemeClr val="tx1"/>
                </a:solidFill>
                <a:latin typeface="Calibri" panose="020F0502020204030204" pitchFamily="34" charset="0"/>
              </a:rPr>
              <a:t>You can purchase affiliate coupons to better track your sales as well as provide incentives (discounts) to your potential referrals.</a:t>
            </a:r>
            <a:br>
              <a:rPr lang="en-US" altLang="ko-KR" sz="1600" dirty="0">
                <a:solidFill>
                  <a:schemeClr val="tx1"/>
                </a:solidFill>
                <a:latin typeface="Calibri" panose="020F0502020204030204" pitchFamily="34" charset="0"/>
              </a:rPr>
            </a:br>
            <a:br>
              <a:rPr lang="en-US" altLang="ko-KR" sz="1600" dirty="0">
                <a:solidFill>
                  <a:schemeClr val="tx1"/>
                </a:solidFill>
                <a:latin typeface="Calibri" panose="020F0502020204030204" pitchFamily="34" charset="0"/>
              </a:rPr>
            </a:br>
            <a:endParaRPr lang="en-US" altLang="ko-KR" sz="1600" b="1" dirty="0">
              <a:solidFill>
                <a:schemeClr val="tx1"/>
              </a:solidFill>
              <a:latin typeface="Calibri" panose="020F0502020204030204" pitchFamily="34" charset="0"/>
              <a:cs typeface="David" panose="020E0502060401010101" pitchFamily="34" charset="-79"/>
            </a:endParaRPr>
          </a:p>
        </p:txBody>
      </p:sp>
      <p:sp>
        <p:nvSpPr>
          <p:cNvPr id="3" name="TextBox 2">
            <a:extLst>
              <a:ext uri="{FF2B5EF4-FFF2-40B4-BE49-F238E27FC236}">
                <a16:creationId xmlns:a16="http://schemas.microsoft.com/office/drawing/2014/main" id="{89DCECD8-8D7A-4899-92BA-159E328F074D}"/>
              </a:ext>
            </a:extLst>
          </p:cNvPr>
          <p:cNvSpPr txBox="1"/>
          <p:nvPr/>
        </p:nvSpPr>
        <p:spPr>
          <a:xfrm>
            <a:off x="4489875" y="4084320"/>
            <a:ext cx="8270240" cy="2123658"/>
          </a:xfrm>
          <a:prstGeom prst="rect">
            <a:avLst/>
          </a:prstGeom>
          <a:noFill/>
        </p:spPr>
        <p:txBody>
          <a:bodyPr wrap="square" rtlCol="0">
            <a:spAutoFit/>
          </a:bodyPr>
          <a:lstStyle/>
          <a:p>
            <a:pPr algn="ctr"/>
            <a:endParaRPr lang="en-US" altLang="ko-KR" dirty="0">
              <a:latin typeface="Calibri" panose="020F0502020204030204" pitchFamily="34" charset="0"/>
            </a:endParaRPr>
          </a:p>
          <a:p>
            <a:pPr algn="ctr"/>
            <a:r>
              <a:rPr lang="en-US" altLang="ko-KR" sz="1600" b="1" u="sng" dirty="0">
                <a:latin typeface="Calibri" panose="020F0502020204030204" pitchFamily="34" charset="0"/>
              </a:rPr>
              <a:t>Ranks &amp; Withdrawal Threshold</a:t>
            </a:r>
            <a:br>
              <a:rPr lang="en-US" altLang="ko-KR" sz="1600" dirty="0">
                <a:latin typeface="Calibri" panose="020F0502020204030204" pitchFamily="34" charset="0"/>
              </a:rPr>
            </a:br>
            <a:r>
              <a:rPr lang="en-US" altLang="ko-KR" sz="1600" dirty="0">
                <a:solidFill>
                  <a:srgbClr val="E7D037"/>
                </a:solidFill>
                <a:latin typeface="Calibri" panose="020F0502020204030204" pitchFamily="34" charset="0"/>
              </a:rPr>
              <a:t>Basic Marketer</a:t>
            </a:r>
            <a:r>
              <a:rPr lang="en-US" altLang="ko-KR" sz="1600" dirty="0">
                <a:latin typeface="Calibri" panose="020F0502020204030204" pitchFamily="34" charset="0"/>
              </a:rPr>
              <a:t> – Default Rank – Withdrawal Threshold $30</a:t>
            </a:r>
            <a:br>
              <a:rPr lang="en-US" altLang="ko-KR" sz="1600" dirty="0">
                <a:latin typeface="Calibri" panose="020F0502020204030204" pitchFamily="34" charset="0"/>
              </a:rPr>
            </a:br>
            <a:endParaRPr lang="en-US" altLang="ko-KR" sz="1600" dirty="0">
              <a:latin typeface="Calibri" panose="020F0502020204030204" pitchFamily="34" charset="0"/>
            </a:endParaRPr>
          </a:p>
          <a:p>
            <a:pPr algn="ctr"/>
            <a:r>
              <a:rPr lang="en-US" altLang="ko-KR" sz="1600" dirty="0">
                <a:solidFill>
                  <a:srgbClr val="E7D037"/>
                </a:solidFill>
                <a:latin typeface="Calibri" panose="020F0502020204030204" pitchFamily="34" charset="0"/>
              </a:rPr>
              <a:t>Good Marketer </a:t>
            </a:r>
            <a:r>
              <a:rPr lang="en-US" altLang="ko-KR" sz="1600" dirty="0">
                <a:latin typeface="Calibri" panose="020F0502020204030204" pitchFamily="34" charset="0"/>
              </a:rPr>
              <a:t>– From Earnings Over $30 – Withdrawal Threshold $20</a:t>
            </a:r>
            <a:br>
              <a:rPr lang="en-US" altLang="ko-KR" sz="1600" dirty="0">
                <a:latin typeface="Calibri" panose="020F0502020204030204" pitchFamily="34" charset="0"/>
              </a:rPr>
            </a:br>
            <a:endParaRPr lang="en-US" altLang="ko-KR" sz="1600" dirty="0">
              <a:latin typeface="Calibri" panose="020F0502020204030204" pitchFamily="34" charset="0"/>
            </a:endParaRPr>
          </a:p>
          <a:p>
            <a:pPr algn="ctr"/>
            <a:r>
              <a:rPr lang="en-US" altLang="ko-KR" sz="1600" dirty="0">
                <a:solidFill>
                  <a:srgbClr val="E7D037"/>
                </a:solidFill>
                <a:latin typeface="Calibri" panose="020F0502020204030204" pitchFamily="34" charset="0"/>
              </a:rPr>
              <a:t>Pro Marketer </a:t>
            </a:r>
            <a:r>
              <a:rPr lang="en-US" altLang="ko-KR" sz="1600" dirty="0">
                <a:latin typeface="Calibri" panose="020F0502020204030204" pitchFamily="34" charset="0"/>
              </a:rPr>
              <a:t>– From Earnings Over $100 – Withdrawal Threshold $10</a:t>
            </a:r>
          </a:p>
          <a:p>
            <a:pPr algn="ctr"/>
            <a:endParaRPr lang="ko-KR" altLang="en-US" dirty="0"/>
          </a:p>
        </p:txBody>
      </p:sp>
      <p:sp>
        <p:nvSpPr>
          <p:cNvPr id="7" name="TextBox 6">
            <a:extLst>
              <a:ext uri="{FF2B5EF4-FFF2-40B4-BE49-F238E27FC236}">
                <a16:creationId xmlns:a16="http://schemas.microsoft.com/office/drawing/2014/main" id="{F50AB8CB-5418-4AF4-B553-05791EA78043}"/>
              </a:ext>
            </a:extLst>
          </p:cNvPr>
          <p:cNvSpPr txBox="1"/>
          <p:nvPr/>
        </p:nvSpPr>
        <p:spPr>
          <a:xfrm>
            <a:off x="464820" y="4445060"/>
            <a:ext cx="5057989" cy="1569660"/>
          </a:xfrm>
          <a:prstGeom prst="rect">
            <a:avLst/>
          </a:prstGeom>
          <a:noFill/>
          <a:ln>
            <a:solidFill>
              <a:srgbClr val="E7D037"/>
            </a:solidFill>
          </a:ln>
          <a:effectLst>
            <a:glow rad="139700">
              <a:schemeClr val="accent3">
                <a:satMod val="175000"/>
                <a:alpha val="40000"/>
              </a:schemeClr>
            </a:glow>
          </a:effectLst>
        </p:spPr>
        <p:txBody>
          <a:bodyPr wrap="square" rtlCol="0">
            <a:spAutoFit/>
          </a:bodyPr>
          <a:lstStyle/>
          <a:p>
            <a:pPr algn="ctr"/>
            <a:r>
              <a:rPr lang="en-US" altLang="ko-KR" sz="1600" b="1" u="sng" dirty="0">
                <a:latin typeface="Calibri" panose="020F0502020204030204" pitchFamily="34" charset="0"/>
              </a:rPr>
              <a:t>Multi-level Marketing (MLM) system</a:t>
            </a:r>
            <a:br>
              <a:rPr lang="en-US" altLang="ko-KR" sz="1600" b="1" dirty="0">
                <a:latin typeface="Calibri" panose="020F0502020204030204" pitchFamily="34" charset="0"/>
              </a:rPr>
            </a:br>
            <a:r>
              <a:rPr lang="en-US" altLang="ko-KR" sz="1600" i="1" dirty="0">
                <a:latin typeface="Calibri" panose="020F0502020204030204" pitchFamily="34" charset="0"/>
              </a:rPr>
              <a:t>(Earn commissions up to 4 levels deep)</a:t>
            </a:r>
            <a:endParaRPr lang="en-US" altLang="ko-KR" sz="1600" dirty="0">
              <a:latin typeface="Calibri" panose="020F0502020204030204" pitchFamily="34" charset="0"/>
            </a:endParaRPr>
          </a:p>
          <a:p>
            <a:pPr algn="ctr"/>
            <a:r>
              <a:rPr lang="en-US" altLang="ko-KR" sz="1600" dirty="0">
                <a:latin typeface="Calibri" panose="020F0502020204030204" pitchFamily="34" charset="0"/>
              </a:rPr>
              <a:t>1st level: Your direct referral (10%)</a:t>
            </a:r>
          </a:p>
          <a:p>
            <a:pPr algn="ctr"/>
            <a:r>
              <a:rPr lang="en-US" altLang="ko-KR" sz="1600" dirty="0">
                <a:latin typeface="Calibri" panose="020F0502020204030204" pitchFamily="34" charset="0"/>
              </a:rPr>
              <a:t>2nd level: Your direct referrals’ referral (5%)</a:t>
            </a:r>
          </a:p>
          <a:p>
            <a:pPr algn="ctr"/>
            <a:r>
              <a:rPr lang="en-US" altLang="ko-KR" sz="1600" dirty="0">
                <a:latin typeface="Calibri" panose="020F0502020204030204" pitchFamily="34" charset="0"/>
              </a:rPr>
              <a:t>3rd level: ” (2%)</a:t>
            </a:r>
          </a:p>
          <a:p>
            <a:pPr algn="ctr"/>
            <a:r>
              <a:rPr lang="en-US" altLang="ko-KR" sz="1600" dirty="0">
                <a:latin typeface="Calibri" panose="020F0502020204030204" pitchFamily="34" charset="0"/>
              </a:rPr>
              <a:t>4th level: ” (1%)</a:t>
            </a:r>
            <a:endParaRPr lang="ko-KR" altLang="en-US" sz="1600" dirty="0"/>
          </a:p>
        </p:txBody>
      </p:sp>
    </p:spTree>
    <p:extLst>
      <p:ext uri="{BB962C8B-B14F-4D97-AF65-F5344CB8AC3E}">
        <p14:creationId xmlns:p14="http://schemas.microsoft.com/office/powerpoint/2010/main" val="1829790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1D6B6E-6AD2-4C30-85A5-D7AC841A4846}"/>
              </a:ext>
            </a:extLst>
          </p:cNvPr>
          <p:cNvSpPr>
            <a:spLocks noGrp="1"/>
          </p:cNvSpPr>
          <p:nvPr>
            <p:ph type="sldNum" sz="quarter" idx="12"/>
          </p:nvPr>
        </p:nvSpPr>
        <p:spPr/>
        <p:txBody>
          <a:bodyPr/>
          <a:lstStyle/>
          <a:p>
            <a:fld id="{D57F1E4F-1CFF-5643-939E-02111984F565}" type="slidenum">
              <a:rPr lang="en-US" smtClean="0"/>
              <a:t>21</a:t>
            </a:fld>
            <a:endParaRPr lang="en-US" dirty="0"/>
          </a:p>
        </p:txBody>
      </p:sp>
      <p:pic>
        <p:nvPicPr>
          <p:cNvPr id="6" name="Picture 5">
            <a:extLst>
              <a:ext uri="{FF2B5EF4-FFF2-40B4-BE49-F238E27FC236}">
                <a16:creationId xmlns:a16="http://schemas.microsoft.com/office/drawing/2014/main" id="{FA5C97F1-8EA3-4F27-B195-398B59090370}"/>
              </a:ext>
            </a:extLst>
          </p:cNvPr>
          <p:cNvPicPr>
            <a:picLocks noChangeAspect="1"/>
          </p:cNvPicPr>
          <p:nvPr/>
        </p:nvPicPr>
        <p:blipFill>
          <a:blip r:embed="rId2"/>
          <a:stretch>
            <a:fillRect/>
          </a:stretch>
        </p:blipFill>
        <p:spPr>
          <a:xfrm>
            <a:off x="-261356" y="-729130"/>
            <a:ext cx="3065930" cy="3065930"/>
          </a:xfrm>
          <a:prstGeom prst="rect">
            <a:avLst/>
          </a:prstGeom>
        </p:spPr>
      </p:pic>
      <p:sp>
        <p:nvSpPr>
          <p:cNvPr id="10" name="Subtitle 6">
            <a:extLst>
              <a:ext uri="{FF2B5EF4-FFF2-40B4-BE49-F238E27FC236}">
                <a16:creationId xmlns:a16="http://schemas.microsoft.com/office/drawing/2014/main" id="{3ACEDF87-89F9-409F-81CF-85D261E0303D}"/>
              </a:ext>
            </a:extLst>
          </p:cNvPr>
          <p:cNvSpPr txBox="1">
            <a:spLocks/>
          </p:cNvSpPr>
          <p:nvPr/>
        </p:nvSpPr>
        <p:spPr>
          <a:xfrm>
            <a:off x="1683171" y="163161"/>
            <a:ext cx="8825658" cy="861420"/>
          </a:xfrm>
          <a:prstGeom prst="rect">
            <a:avLst/>
          </a:prstGeom>
        </p:spPr>
        <p:txBody>
          <a:bodyPr vert="horz" lIns="91440" tIns="45720" rIns="91440" bIns="45720" rtlCol="0" anchor="t">
            <a:noAutofit/>
          </a:bodyPr>
          <a:lstStyle>
            <a:lvl1pPr marL="0" indent="0" algn="l" defTabSz="457200" rtl="0" eaLnBrk="1" latinLnBrk="1"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altLang="ko-KR" sz="3600" b="1" u="sng" dirty="0">
                <a:solidFill>
                  <a:schemeClr val="tx1"/>
                </a:solidFill>
                <a:latin typeface="Euphemia" panose="020B0503040102020104" pitchFamily="34" charset="0"/>
                <a:cs typeface="David" panose="020E0502060401010101" pitchFamily="34" charset="-79"/>
              </a:rPr>
              <a:t>QUESTIONS?</a:t>
            </a:r>
          </a:p>
          <a:p>
            <a:pPr algn="ctr"/>
            <a:endParaRPr lang="en-US" altLang="ko-KR" sz="3600" b="1" u="sng" dirty="0">
              <a:solidFill>
                <a:schemeClr val="tx1"/>
              </a:solidFill>
              <a:latin typeface="Euphemia" panose="020B0503040102020104" pitchFamily="34" charset="0"/>
              <a:cs typeface="David" panose="020E0502060401010101" pitchFamily="34" charset="-79"/>
            </a:endParaRPr>
          </a:p>
          <a:p>
            <a:pPr algn="ctr"/>
            <a:r>
              <a:rPr lang="en-US" altLang="ko-KR" sz="3600" b="1" dirty="0">
                <a:solidFill>
                  <a:schemeClr val="tx1"/>
                </a:solidFill>
                <a:latin typeface="Euphemia" panose="020B0503040102020104" pitchFamily="34" charset="0"/>
                <a:cs typeface="David" panose="020E0502060401010101" pitchFamily="34" charset="-79"/>
              </a:rPr>
              <a:t>Join the discussions on</a:t>
            </a:r>
          </a:p>
          <a:p>
            <a:pPr algn="ctr"/>
            <a:endParaRPr lang="en-US" altLang="ko-KR" sz="3600" b="1" dirty="0">
              <a:solidFill>
                <a:schemeClr val="tx1"/>
              </a:solidFill>
              <a:latin typeface="Euphemia" panose="020B0503040102020104" pitchFamily="34" charset="0"/>
              <a:cs typeface="David" panose="020E0502060401010101" pitchFamily="34" charset="-79"/>
            </a:endParaRPr>
          </a:p>
          <a:p>
            <a:pPr algn="ctr"/>
            <a:endParaRPr lang="en-US" altLang="ko-KR" sz="3600" b="1" dirty="0">
              <a:solidFill>
                <a:schemeClr val="tx1"/>
              </a:solidFill>
              <a:latin typeface="Euphemia" panose="020B0503040102020104" pitchFamily="34" charset="0"/>
              <a:cs typeface="David" panose="020E0502060401010101" pitchFamily="34" charset="-79"/>
            </a:endParaRPr>
          </a:p>
          <a:p>
            <a:pPr algn="ctr"/>
            <a:endParaRPr lang="en-US" altLang="ko-KR" sz="3600" b="1" dirty="0">
              <a:solidFill>
                <a:schemeClr val="tx1"/>
              </a:solidFill>
              <a:latin typeface="Euphemia" panose="020B0503040102020104" pitchFamily="34" charset="0"/>
              <a:cs typeface="David" panose="020E0502060401010101" pitchFamily="34" charset="-79"/>
            </a:endParaRPr>
          </a:p>
          <a:p>
            <a:pPr algn="ctr"/>
            <a:r>
              <a:rPr lang="en-US" altLang="ko-KR" sz="3600" b="1" dirty="0">
                <a:solidFill>
                  <a:schemeClr val="tx1"/>
                </a:solidFill>
                <a:latin typeface="Euphemia" panose="020B0503040102020104" pitchFamily="34" charset="0"/>
                <a:cs typeface="David" panose="020E0502060401010101" pitchFamily="34" charset="-79"/>
              </a:rPr>
              <a:t>FOLLOW US ON</a:t>
            </a:r>
          </a:p>
          <a:p>
            <a:pPr algn="ctr"/>
            <a:endParaRPr lang="en-US" altLang="ko-KR" sz="3600" b="1" dirty="0">
              <a:solidFill>
                <a:schemeClr val="tx1"/>
              </a:solidFill>
              <a:latin typeface="Euphemia" panose="020B0503040102020104" pitchFamily="34" charset="0"/>
              <a:cs typeface="David" panose="020E0502060401010101" pitchFamily="34" charset="-79"/>
            </a:endParaRPr>
          </a:p>
          <a:p>
            <a:pPr algn="ctr"/>
            <a:endParaRPr lang="en-US" altLang="ko-KR" sz="3600" b="1" dirty="0">
              <a:solidFill>
                <a:schemeClr val="tx1"/>
              </a:solidFill>
              <a:latin typeface="Euphemia" panose="020B0503040102020104" pitchFamily="34" charset="0"/>
              <a:cs typeface="David" panose="020E0502060401010101" pitchFamily="34" charset="-79"/>
            </a:endParaRPr>
          </a:p>
          <a:p>
            <a:pPr algn="ctr"/>
            <a:endParaRPr lang="ko-KR" altLang="en-US" sz="3600" b="1" dirty="0">
              <a:solidFill>
                <a:schemeClr val="tx1"/>
              </a:solidFill>
              <a:latin typeface="Euphemia" panose="020B0503040102020104" pitchFamily="34" charset="0"/>
              <a:cs typeface="David" panose="020E0502060401010101" pitchFamily="34" charset="-79"/>
            </a:endParaRPr>
          </a:p>
        </p:txBody>
      </p:sp>
      <p:pic>
        <p:nvPicPr>
          <p:cNvPr id="5" name="Graphic 4" descr="Send">
            <a:hlinkClick r:id="rId3"/>
            <a:extLst>
              <a:ext uri="{FF2B5EF4-FFF2-40B4-BE49-F238E27FC236}">
                <a16:creationId xmlns:a16="http://schemas.microsoft.com/office/drawing/2014/main" id="{DF9EA86B-3CA1-4B5D-B330-CCA473FADB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28920" y="2383793"/>
            <a:ext cx="1534160" cy="1534160"/>
          </a:xfrm>
          <a:prstGeom prst="rect">
            <a:avLst/>
          </a:prstGeom>
          <a:effectLst>
            <a:glow rad="139700">
              <a:schemeClr val="accent3">
                <a:satMod val="175000"/>
                <a:alpha val="40000"/>
              </a:schemeClr>
            </a:glow>
          </a:effectLst>
        </p:spPr>
      </p:pic>
      <p:pic>
        <p:nvPicPr>
          <p:cNvPr id="1026" name="Picture 2" descr="Image result for twitter icon">
            <a:hlinkClick r:id="rId6"/>
            <a:extLst>
              <a:ext uri="{FF2B5EF4-FFF2-40B4-BE49-F238E27FC236}">
                <a16:creationId xmlns:a16="http://schemas.microsoft.com/office/drawing/2014/main" id="{B8DFA01C-5552-4747-9D85-04F50054DF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5024117"/>
            <a:ext cx="1198880" cy="1198880"/>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28" name="Picture 4" descr="Image result for instagram">
            <a:hlinkClick r:id="rId8"/>
            <a:extLst>
              <a:ext uri="{FF2B5EF4-FFF2-40B4-BE49-F238E27FC236}">
                <a16:creationId xmlns:a16="http://schemas.microsoft.com/office/drawing/2014/main" id="{D715A3BE-BD0E-4BAE-BE28-E320A5CA5EA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69280" y="5222238"/>
            <a:ext cx="802640" cy="802640"/>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30" name="Picture 6" descr="Image result for bitcointalk icon">
            <a:hlinkClick r:id="rId10"/>
            <a:extLst>
              <a:ext uri="{FF2B5EF4-FFF2-40B4-BE49-F238E27FC236}">
                <a16:creationId xmlns:a16="http://schemas.microsoft.com/office/drawing/2014/main" id="{C5E9642C-93AD-4888-B477-5B1772FE9C5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97967" y="5277165"/>
            <a:ext cx="692785" cy="692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34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1D6B6E-6AD2-4C30-85A5-D7AC841A4846}"/>
              </a:ext>
            </a:extLst>
          </p:cNvPr>
          <p:cNvSpPr>
            <a:spLocks noGrp="1"/>
          </p:cNvSpPr>
          <p:nvPr>
            <p:ph type="sldNum" sz="quarter" idx="12"/>
          </p:nvPr>
        </p:nvSpPr>
        <p:spPr/>
        <p:txBody>
          <a:bodyPr/>
          <a:lstStyle/>
          <a:p>
            <a:fld id="{D57F1E4F-1CFF-5643-939E-02111984F565}" type="slidenum">
              <a:rPr lang="en-US" smtClean="0"/>
              <a:t>3</a:t>
            </a:fld>
            <a:endParaRPr lang="en-US" dirty="0"/>
          </a:p>
        </p:txBody>
      </p:sp>
      <p:sp>
        <p:nvSpPr>
          <p:cNvPr id="5" name="Subtitle 6">
            <a:extLst>
              <a:ext uri="{FF2B5EF4-FFF2-40B4-BE49-F238E27FC236}">
                <a16:creationId xmlns:a16="http://schemas.microsoft.com/office/drawing/2014/main" id="{C1EA1922-2173-4C27-9DB8-96D67BD5618F}"/>
              </a:ext>
            </a:extLst>
          </p:cNvPr>
          <p:cNvSpPr txBox="1">
            <a:spLocks/>
          </p:cNvSpPr>
          <p:nvPr/>
        </p:nvSpPr>
        <p:spPr>
          <a:xfrm>
            <a:off x="383243" y="1433426"/>
            <a:ext cx="11425515" cy="5262013"/>
          </a:xfrm>
          <a:prstGeom prst="rect">
            <a:avLst/>
          </a:prstGeom>
          <a:ln>
            <a:solidFill>
              <a:srgbClr val="E7D037"/>
            </a:solidFill>
          </a:ln>
          <a:effectLst>
            <a:glow rad="139700">
              <a:schemeClr val="accent3">
                <a:satMod val="175000"/>
                <a:alpha val="40000"/>
              </a:schemeClr>
            </a:glow>
          </a:effectLst>
        </p:spPr>
        <p:txBody>
          <a:bodyPr vert="horz" lIns="91440" tIns="45720" rIns="91440" bIns="45720" rtlCol="0" anchor="t">
            <a:noAutofit/>
          </a:bodyPr>
          <a:lstStyle>
            <a:lvl1pPr marL="0" indent="0" algn="l" defTabSz="457200" rtl="0" eaLnBrk="1" latinLnBrk="1"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br>
              <a:rPr lang="en-US" altLang="ko-KR" sz="2400" b="1" dirty="0">
                <a:solidFill>
                  <a:schemeClr val="tx1"/>
                </a:solidFill>
                <a:latin typeface="Calibri" panose="020F0502020204030204" pitchFamily="34" charset="0"/>
                <a:cs typeface="David" panose="020E0502060401010101" pitchFamily="34" charset="-79"/>
              </a:rPr>
            </a:br>
            <a:r>
              <a:rPr lang="en-US" altLang="ko-KR" sz="2400" b="1" dirty="0">
                <a:solidFill>
                  <a:schemeClr val="tx1"/>
                </a:solidFill>
                <a:latin typeface="Calibri" panose="020F0502020204030204" pitchFamily="34" charset="0"/>
                <a:cs typeface="David" panose="020E0502060401010101" pitchFamily="34" charset="-79"/>
              </a:rPr>
              <a:t>Name</a:t>
            </a:r>
            <a:r>
              <a:rPr lang="en-US" altLang="ko-KR" sz="2400" dirty="0">
                <a:solidFill>
                  <a:schemeClr val="tx1"/>
                </a:solidFill>
                <a:latin typeface="Calibri" panose="020F0502020204030204" pitchFamily="34" charset="0"/>
                <a:cs typeface="David" panose="020E0502060401010101" pitchFamily="34" charset="-79"/>
              </a:rPr>
              <a:t>: </a:t>
            </a:r>
            <a:r>
              <a:rPr lang="en-US" altLang="ko-KR" dirty="0" err="1">
                <a:solidFill>
                  <a:schemeClr val="tx1"/>
                </a:solidFill>
                <a:latin typeface="Calibri" panose="020F0502020204030204" pitchFamily="34" charset="0"/>
                <a:cs typeface="David" panose="020E0502060401010101" pitchFamily="34" charset="-79"/>
              </a:rPr>
              <a:t>StakeIt</a:t>
            </a:r>
            <a:endParaRPr lang="en-US" altLang="ko-KR" sz="2400" b="1" dirty="0">
              <a:solidFill>
                <a:schemeClr val="tx1"/>
              </a:solidFill>
              <a:latin typeface="Calibri" panose="020F0502020204030204" pitchFamily="34" charset="0"/>
              <a:cs typeface="David" panose="020E0502060401010101" pitchFamily="34" charset="-79"/>
            </a:endParaRPr>
          </a:p>
          <a:p>
            <a:pPr algn="ctr"/>
            <a:r>
              <a:rPr lang="en-US" altLang="ko-KR" sz="2400" b="1" dirty="0">
                <a:solidFill>
                  <a:schemeClr val="tx1"/>
                </a:solidFill>
                <a:latin typeface="Calibri" panose="020F0502020204030204" pitchFamily="34" charset="0"/>
                <a:cs typeface="David" panose="020E0502060401010101" pitchFamily="34" charset="-79"/>
              </a:rPr>
              <a:t>Symbol</a:t>
            </a:r>
            <a:r>
              <a:rPr lang="en-US" altLang="ko-KR" sz="2400" dirty="0">
                <a:solidFill>
                  <a:schemeClr val="tx1"/>
                </a:solidFill>
                <a:latin typeface="Calibri" panose="020F0502020204030204" pitchFamily="34" charset="0"/>
                <a:cs typeface="David" panose="020E0502060401010101" pitchFamily="34" charset="-79"/>
              </a:rPr>
              <a:t>: </a:t>
            </a:r>
            <a:r>
              <a:rPr lang="en-US" altLang="ko-KR" dirty="0">
                <a:solidFill>
                  <a:schemeClr val="tx1"/>
                </a:solidFill>
                <a:latin typeface="Calibri" panose="020F0502020204030204" pitchFamily="34" charset="0"/>
                <a:cs typeface="David" panose="020E0502060401010101" pitchFamily="34" charset="-79"/>
              </a:rPr>
              <a:t>STAKE</a:t>
            </a:r>
            <a:endParaRPr lang="en-US" altLang="ko-KR" sz="2400" b="1" dirty="0">
              <a:solidFill>
                <a:schemeClr val="tx1"/>
              </a:solidFill>
              <a:latin typeface="Calibri" panose="020F0502020204030204" pitchFamily="34" charset="0"/>
              <a:cs typeface="David" panose="020E0502060401010101" pitchFamily="34" charset="-79"/>
            </a:endParaRPr>
          </a:p>
          <a:p>
            <a:pPr algn="ctr"/>
            <a:r>
              <a:rPr lang="en-US" altLang="ko-KR" sz="2400" b="1" dirty="0">
                <a:solidFill>
                  <a:schemeClr val="tx1"/>
                </a:solidFill>
                <a:latin typeface="Calibri" panose="020F0502020204030204" pitchFamily="34" charset="0"/>
                <a:cs typeface="David" panose="020E0502060401010101" pitchFamily="34" charset="-79"/>
              </a:rPr>
              <a:t>Decimals</a:t>
            </a:r>
            <a:r>
              <a:rPr lang="en-US" altLang="ko-KR" sz="2400" dirty="0">
                <a:solidFill>
                  <a:schemeClr val="tx1"/>
                </a:solidFill>
                <a:latin typeface="Calibri" panose="020F0502020204030204" pitchFamily="34" charset="0"/>
                <a:cs typeface="David" panose="020E0502060401010101" pitchFamily="34" charset="-79"/>
              </a:rPr>
              <a:t>: </a:t>
            </a:r>
            <a:r>
              <a:rPr lang="en-US" altLang="ko-KR" dirty="0">
                <a:solidFill>
                  <a:schemeClr val="tx1"/>
                </a:solidFill>
                <a:latin typeface="Calibri" panose="020F0502020204030204" pitchFamily="34" charset="0"/>
                <a:cs typeface="David" panose="020E0502060401010101" pitchFamily="34" charset="-79"/>
              </a:rPr>
              <a:t>8</a:t>
            </a:r>
            <a:endParaRPr lang="en-US" altLang="ko-KR" sz="2400" b="1" dirty="0">
              <a:solidFill>
                <a:schemeClr val="tx1"/>
              </a:solidFill>
              <a:latin typeface="Calibri" panose="020F0502020204030204" pitchFamily="34" charset="0"/>
              <a:cs typeface="David" panose="020E0502060401010101" pitchFamily="34" charset="-79"/>
            </a:endParaRPr>
          </a:p>
          <a:p>
            <a:pPr algn="ctr"/>
            <a:r>
              <a:rPr lang="en-US" altLang="ko-KR" sz="2400" b="1" dirty="0">
                <a:solidFill>
                  <a:schemeClr val="tx1"/>
                </a:solidFill>
                <a:latin typeface="Calibri" panose="020F0502020204030204" pitchFamily="34" charset="0"/>
                <a:cs typeface="David" panose="020E0502060401010101" pitchFamily="34" charset="-79"/>
              </a:rPr>
              <a:t>Type</a:t>
            </a:r>
            <a:r>
              <a:rPr lang="en-US" altLang="ko-KR" sz="2400" dirty="0">
                <a:solidFill>
                  <a:schemeClr val="tx1"/>
                </a:solidFill>
                <a:latin typeface="Calibri" panose="020F0502020204030204" pitchFamily="34" charset="0"/>
                <a:cs typeface="David" panose="020E0502060401010101" pitchFamily="34" charset="-79"/>
              </a:rPr>
              <a:t>: </a:t>
            </a:r>
            <a:r>
              <a:rPr lang="en-US" altLang="ko-KR" dirty="0">
                <a:solidFill>
                  <a:schemeClr val="tx1"/>
                </a:solidFill>
                <a:latin typeface="Calibri" panose="020F0502020204030204" pitchFamily="34" charset="0"/>
                <a:cs typeface="David" panose="020E0502060401010101" pitchFamily="34" charset="-79"/>
              </a:rPr>
              <a:t>ERC20 Token</a:t>
            </a:r>
            <a:endParaRPr lang="en-US" altLang="ko-KR" sz="2400" dirty="0">
              <a:solidFill>
                <a:schemeClr val="tx1"/>
              </a:solidFill>
              <a:latin typeface="Calibri" panose="020F0502020204030204" pitchFamily="34" charset="0"/>
              <a:cs typeface="David" panose="020E0502060401010101" pitchFamily="34" charset="-79"/>
            </a:endParaRPr>
          </a:p>
          <a:p>
            <a:pPr algn="ctr"/>
            <a:r>
              <a:rPr lang="en-US" altLang="ko-KR" sz="2400" b="1" dirty="0">
                <a:solidFill>
                  <a:schemeClr val="tx1"/>
                </a:solidFill>
                <a:latin typeface="Calibri" panose="020F0502020204030204" pitchFamily="34" charset="0"/>
                <a:cs typeface="David" panose="020E0502060401010101" pitchFamily="34" charset="-79"/>
              </a:rPr>
              <a:t>Blockchain</a:t>
            </a:r>
            <a:r>
              <a:rPr lang="en-US" altLang="ko-KR" sz="2400" dirty="0">
                <a:solidFill>
                  <a:schemeClr val="tx1"/>
                </a:solidFill>
                <a:latin typeface="Calibri" panose="020F0502020204030204" pitchFamily="34" charset="0"/>
                <a:cs typeface="David" panose="020E0502060401010101" pitchFamily="34" charset="-79"/>
              </a:rPr>
              <a:t>:</a:t>
            </a:r>
            <a:r>
              <a:rPr lang="ko-KR" altLang="en-US" sz="2400" dirty="0">
                <a:solidFill>
                  <a:schemeClr val="tx1"/>
                </a:solidFill>
                <a:latin typeface="Calibri" panose="020F0502020204030204" pitchFamily="34" charset="0"/>
                <a:cs typeface="David" panose="020E0502060401010101" pitchFamily="34" charset="-79"/>
              </a:rPr>
              <a:t> </a:t>
            </a:r>
            <a:r>
              <a:rPr lang="en-US" altLang="ko-KR" dirty="0">
                <a:solidFill>
                  <a:schemeClr val="tx1"/>
                </a:solidFill>
                <a:latin typeface="Calibri" panose="020F0502020204030204" pitchFamily="34" charset="0"/>
                <a:cs typeface="David" panose="020E0502060401010101" pitchFamily="34" charset="-79"/>
                <a:hlinkClick r:id="rId2"/>
              </a:rPr>
              <a:t>Ethereum</a:t>
            </a:r>
            <a:endParaRPr lang="en-US" altLang="ko-KR" dirty="0">
              <a:solidFill>
                <a:schemeClr val="tx1"/>
              </a:solidFill>
              <a:latin typeface="Calibri" panose="020F0502020204030204" pitchFamily="34" charset="0"/>
              <a:cs typeface="David" panose="020E0502060401010101" pitchFamily="34" charset="-79"/>
            </a:endParaRPr>
          </a:p>
          <a:p>
            <a:pPr algn="ctr"/>
            <a:r>
              <a:rPr lang="en-US" altLang="ko-KR" sz="2400" b="1" dirty="0">
                <a:solidFill>
                  <a:schemeClr val="tx1"/>
                </a:solidFill>
                <a:latin typeface="Calibri" panose="020F0502020204030204" pitchFamily="34" charset="0"/>
                <a:cs typeface="David" panose="020E0502060401010101" pitchFamily="34" charset="-79"/>
              </a:rPr>
              <a:t>Contract address: </a:t>
            </a:r>
            <a:r>
              <a:rPr lang="en-US" altLang="ko-KR" dirty="0">
                <a:solidFill>
                  <a:schemeClr val="tx1"/>
                </a:solidFill>
                <a:latin typeface="Calibri" panose="020F0502020204030204" pitchFamily="34" charset="0"/>
                <a:cs typeface="David" panose="020E0502060401010101" pitchFamily="34" charset="-79"/>
              </a:rPr>
              <a:t>0xbec8f6d667594fb181c9d68e5c80c910888be93d</a:t>
            </a:r>
            <a:endParaRPr lang="en-US" altLang="ko-KR" sz="2400" b="1" dirty="0">
              <a:solidFill>
                <a:schemeClr val="tx1"/>
              </a:solidFill>
              <a:latin typeface="Calibri" panose="020F0502020204030204" pitchFamily="34" charset="0"/>
              <a:cs typeface="David" panose="020E0502060401010101" pitchFamily="34" charset="-79"/>
            </a:endParaRPr>
          </a:p>
          <a:p>
            <a:pPr algn="ctr"/>
            <a:r>
              <a:rPr lang="en-US" altLang="ko-KR" sz="2400" b="1" dirty="0">
                <a:solidFill>
                  <a:schemeClr val="tx1"/>
                </a:solidFill>
                <a:latin typeface="Calibri" panose="020F0502020204030204" pitchFamily="34" charset="0"/>
                <a:cs typeface="David" panose="020E0502060401010101" pitchFamily="34" charset="-79"/>
              </a:rPr>
              <a:t>exchanges: </a:t>
            </a:r>
            <a:r>
              <a:rPr lang="en-US" altLang="ko-KR" dirty="0" err="1">
                <a:solidFill>
                  <a:schemeClr val="tx1"/>
                </a:solidFill>
                <a:latin typeface="Calibri" panose="020F0502020204030204" pitchFamily="34" charset="0"/>
                <a:cs typeface="David" panose="020E0502060401010101" pitchFamily="34" charset="-79"/>
                <a:hlinkClick r:id="rId3"/>
              </a:rPr>
              <a:t>Mercatox</a:t>
            </a:r>
            <a:r>
              <a:rPr lang="en-US" altLang="ko-KR" dirty="0">
                <a:solidFill>
                  <a:schemeClr val="tx1"/>
                </a:solidFill>
                <a:latin typeface="Calibri" panose="020F0502020204030204" pitchFamily="34" charset="0"/>
                <a:cs typeface="David" panose="020E0502060401010101" pitchFamily="34" charset="-79"/>
                <a:hlinkClick r:id="rId3"/>
              </a:rPr>
              <a:t> (</a:t>
            </a:r>
            <a:r>
              <a:rPr lang="en-US" altLang="ko-KR" dirty="0" err="1">
                <a:solidFill>
                  <a:schemeClr val="tx1"/>
                </a:solidFill>
                <a:latin typeface="Calibri" panose="020F0502020204030204" pitchFamily="34" charset="0"/>
                <a:cs typeface="David" panose="020E0502060401010101" pitchFamily="34" charset="-79"/>
                <a:hlinkClick r:id="rId3"/>
              </a:rPr>
              <a:t>btc</a:t>
            </a:r>
            <a:r>
              <a:rPr lang="en-US" altLang="ko-KR" dirty="0">
                <a:solidFill>
                  <a:schemeClr val="tx1"/>
                </a:solidFill>
                <a:latin typeface="Calibri" panose="020F0502020204030204" pitchFamily="34" charset="0"/>
                <a:cs typeface="David" panose="020E0502060401010101" pitchFamily="34" charset="-79"/>
                <a:hlinkClick r:id="rId3"/>
              </a:rPr>
              <a:t>)</a:t>
            </a:r>
            <a:r>
              <a:rPr lang="en-US" altLang="ko-KR" dirty="0">
                <a:solidFill>
                  <a:schemeClr val="tx1"/>
                </a:solidFill>
                <a:latin typeface="Calibri" panose="020F0502020204030204" pitchFamily="34" charset="0"/>
                <a:cs typeface="David" panose="020E0502060401010101" pitchFamily="34" charset="-79"/>
              </a:rPr>
              <a:t>, </a:t>
            </a:r>
            <a:r>
              <a:rPr lang="en-US" altLang="ko-KR" dirty="0" err="1">
                <a:solidFill>
                  <a:schemeClr val="tx1"/>
                </a:solidFill>
                <a:latin typeface="Calibri" panose="020F0502020204030204" pitchFamily="34" charset="0"/>
                <a:cs typeface="David" panose="020E0502060401010101" pitchFamily="34" charset="-79"/>
                <a:hlinkClick r:id="rId4"/>
              </a:rPr>
              <a:t>lesfex</a:t>
            </a:r>
            <a:r>
              <a:rPr lang="en-US" altLang="ko-KR" dirty="0">
                <a:solidFill>
                  <a:schemeClr val="tx1"/>
                </a:solidFill>
                <a:latin typeface="Calibri" panose="020F0502020204030204" pitchFamily="34" charset="0"/>
                <a:cs typeface="David" panose="020E0502060401010101" pitchFamily="34" charset="-79"/>
                <a:hlinkClick r:id="rId4"/>
              </a:rPr>
              <a:t> (</a:t>
            </a:r>
            <a:r>
              <a:rPr lang="en-US" altLang="ko-KR" dirty="0" err="1">
                <a:solidFill>
                  <a:schemeClr val="tx1"/>
                </a:solidFill>
                <a:latin typeface="Calibri" panose="020F0502020204030204" pitchFamily="34" charset="0"/>
                <a:cs typeface="David" panose="020E0502060401010101" pitchFamily="34" charset="-79"/>
                <a:hlinkClick r:id="rId4"/>
              </a:rPr>
              <a:t>btc</a:t>
            </a:r>
            <a:r>
              <a:rPr lang="en-US" altLang="ko-KR" dirty="0">
                <a:solidFill>
                  <a:schemeClr val="tx1"/>
                </a:solidFill>
                <a:latin typeface="Calibri" panose="020F0502020204030204" pitchFamily="34" charset="0"/>
                <a:cs typeface="David" panose="020E0502060401010101" pitchFamily="34" charset="-79"/>
                <a:hlinkClick r:id="rId4"/>
              </a:rPr>
              <a:t>)</a:t>
            </a:r>
            <a:r>
              <a:rPr lang="en-US" altLang="ko-KR" dirty="0">
                <a:solidFill>
                  <a:schemeClr val="tx1"/>
                </a:solidFill>
                <a:latin typeface="Calibri" panose="020F0502020204030204" pitchFamily="34" charset="0"/>
                <a:cs typeface="David" panose="020E0502060401010101" pitchFamily="34" charset="-79"/>
              </a:rPr>
              <a:t>, </a:t>
            </a:r>
            <a:r>
              <a:rPr lang="en-US" altLang="ko-KR" dirty="0" err="1">
                <a:solidFill>
                  <a:schemeClr val="tx1"/>
                </a:solidFill>
                <a:latin typeface="Calibri" panose="020F0502020204030204" pitchFamily="34" charset="0"/>
                <a:cs typeface="David" panose="020E0502060401010101" pitchFamily="34" charset="-79"/>
                <a:hlinkClick r:id="rId5"/>
              </a:rPr>
              <a:t>etherdelta</a:t>
            </a:r>
            <a:r>
              <a:rPr lang="en-US" altLang="ko-KR" dirty="0">
                <a:solidFill>
                  <a:schemeClr val="tx1"/>
                </a:solidFill>
                <a:latin typeface="Calibri" panose="020F0502020204030204" pitchFamily="34" charset="0"/>
                <a:cs typeface="David" panose="020E0502060401010101" pitchFamily="34" charset="-79"/>
                <a:hlinkClick r:id="rId5"/>
              </a:rPr>
              <a:t> (eth)</a:t>
            </a:r>
            <a:endParaRPr lang="en-US" altLang="ko-KR" b="1" dirty="0">
              <a:solidFill>
                <a:schemeClr val="tx1"/>
              </a:solidFill>
              <a:latin typeface="Calibri" panose="020F0502020204030204" pitchFamily="34" charset="0"/>
              <a:cs typeface="David" panose="020E0502060401010101" pitchFamily="34" charset="-79"/>
            </a:endParaRPr>
          </a:p>
          <a:p>
            <a:pPr algn="ctr"/>
            <a:r>
              <a:rPr lang="en-US" altLang="ko-KR" sz="2400" b="1" dirty="0">
                <a:solidFill>
                  <a:schemeClr val="tx1"/>
                </a:solidFill>
                <a:latin typeface="Calibri" panose="020F0502020204030204" pitchFamily="34" charset="0"/>
                <a:cs typeface="David" panose="020E0502060401010101" pitchFamily="34" charset="-79"/>
              </a:rPr>
              <a:t>Total Supply</a:t>
            </a:r>
            <a:r>
              <a:rPr lang="en-US" altLang="ko-KR" sz="2400" dirty="0">
                <a:solidFill>
                  <a:schemeClr val="tx1"/>
                </a:solidFill>
                <a:latin typeface="Calibri" panose="020F0502020204030204" pitchFamily="34" charset="0"/>
                <a:cs typeface="David" panose="020E0502060401010101" pitchFamily="34" charset="-79"/>
              </a:rPr>
              <a:t>: </a:t>
            </a:r>
            <a:br>
              <a:rPr lang="en-US" altLang="ko-KR" sz="2400" dirty="0">
                <a:solidFill>
                  <a:schemeClr val="tx1"/>
                </a:solidFill>
                <a:latin typeface="Calibri" panose="020F0502020204030204" pitchFamily="34" charset="0"/>
                <a:cs typeface="David" panose="020E0502060401010101" pitchFamily="34" charset="-79"/>
              </a:rPr>
            </a:br>
            <a:r>
              <a:rPr lang="en-US" altLang="ko-KR" sz="2400" dirty="0">
                <a:solidFill>
                  <a:schemeClr val="tx1"/>
                </a:solidFill>
                <a:latin typeface="Calibri" panose="020F0502020204030204" pitchFamily="34" charset="0"/>
                <a:cs typeface="David" panose="020E0502060401010101" pitchFamily="34" charset="-79"/>
              </a:rPr>
              <a:t>81,615,116.261787 STAKE (</a:t>
            </a:r>
            <a:r>
              <a:rPr lang="en-US" altLang="ko-KR" sz="1800" dirty="0">
                <a:solidFill>
                  <a:schemeClr val="tx1"/>
                </a:solidFill>
                <a:latin typeface="Calibri" panose="020F0502020204030204" pitchFamily="34" charset="0"/>
                <a:cs typeface="David" panose="020E0502060401010101" pitchFamily="34" charset="-79"/>
              </a:rPr>
              <a:t>approx. 82 million</a:t>
            </a:r>
            <a:r>
              <a:rPr lang="en-US" altLang="ko-KR" sz="2400" dirty="0">
                <a:solidFill>
                  <a:schemeClr val="tx1"/>
                </a:solidFill>
                <a:latin typeface="Calibri" panose="020F0502020204030204" pitchFamily="34" charset="0"/>
                <a:cs typeface="David" panose="020E0502060401010101" pitchFamily="34" charset="-79"/>
              </a:rPr>
              <a:t>)</a:t>
            </a:r>
            <a:br>
              <a:rPr lang="en-US" altLang="ko-KR" sz="2400" dirty="0">
                <a:solidFill>
                  <a:schemeClr val="tx1"/>
                </a:solidFill>
                <a:latin typeface="Calibri" panose="020F0502020204030204" pitchFamily="34" charset="0"/>
                <a:cs typeface="David" panose="020E0502060401010101" pitchFamily="34" charset="-79"/>
              </a:rPr>
            </a:br>
            <a:r>
              <a:rPr lang="en-US" altLang="ko-KR" sz="1800" i="1" dirty="0">
                <a:solidFill>
                  <a:srgbClr val="E7D037"/>
                </a:solidFill>
                <a:latin typeface="Calibri" panose="020F0502020204030204" pitchFamily="34" charset="0"/>
                <a:cs typeface="David" panose="020E0502060401010101" pitchFamily="34" charset="-79"/>
              </a:rPr>
              <a:t>100,000,000 STAKE – destroyed amount </a:t>
            </a:r>
            <a:r>
              <a:rPr lang="en-US" altLang="ko-KR" sz="1800" b="1" i="1" dirty="0">
                <a:solidFill>
                  <a:srgbClr val="E7D037"/>
                </a:solidFill>
                <a:latin typeface="Calibri" panose="020F0502020204030204" pitchFamily="34" charset="0"/>
                <a:cs typeface="David" panose="020E0502060401010101" pitchFamily="34" charset="-79"/>
              </a:rPr>
              <a:t>(check </a:t>
            </a:r>
            <a:r>
              <a:rPr lang="en-US" altLang="ko-KR" sz="1800" b="1" i="1" dirty="0">
                <a:solidFill>
                  <a:srgbClr val="E7D037"/>
                </a:solidFill>
                <a:latin typeface="Calibri" panose="020F0502020204030204" pitchFamily="34" charset="0"/>
                <a:cs typeface="David" panose="020E0502060401010101" pitchFamily="34" charset="-79"/>
                <a:hlinkClick r:id="rId2"/>
              </a:rPr>
              <a:t>here</a:t>
            </a:r>
            <a:r>
              <a:rPr lang="en-US" altLang="ko-KR" sz="1800" i="1" dirty="0">
                <a:solidFill>
                  <a:srgbClr val="E7D037"/>
                </a:solidFill>
                <a:latin typeface="Calibri" panose="020F0502020204030204" pitchFamily="34" charset="0"/>
                <a:cs typeface="David" panose="020E0502060401010101" pitchFamily="34" charset="-79"/>
              </a:rPr>
              <a:t>)</a:t>
            </a:r>
            <a:endParaRPr lang="en-US" altLang="ko-KR" sz="1400" dirty="0">
              <a:solidFill>
                <a:schemeClr val="tx1"/>
              </a:solidFill>
              <a:latin typeface="Calibri" panose="020F0502020204030204" pitchFamily="34" charset="0"/>
              <a:cs typeface="David" panose="020E0502060401010101" pitchFamily="34" charset="-79"/>
            </a:endParaRPr>
          </a:p>
          <a:p>
            <a:pPr algn="ctr"/>
            <a:endParaRPr lang="en-US" altLang="ko-KR" sz="2400" b="1" dirty="0">
              <a:solidFill>
                <a:schemeClr val="tx1"/>
              </a:solidFill>
              <a:latin typeface="Calibri" panose="020F0502020204030204" pitchFamily="34" charset="0"/>
              <a:cs typeface="David" panose="020E0502060401010101" pitchFamily="34" charset="-79"/>
            </a:endParaRPr>
          </a:p>
        </p:txBody>
      </p:sp>
      <p:pic>
        <p:nvPicPr>
          <p:cNvPr id="6" name="Picture 5">
            <a:extLst>
              <a:ext uri="{FF2B5EF4-FFF2-40B4-BE49-F238E27FC236}">
                <a16:creationId xmlns:a16="http://schemas.microsoft.com/office/drawing/2014/main" id="{FA5C97F1-8EA3-4F27-B195-398B59090370}"/>
              </a:ext>
            </a:extLst>
          </p:cNvPr>
          <p:cNvPicPr>
            <a:picLocks noChangeAspect="1"/>
          </p:cNvPicPr>
          <p:nvPr/>
        </p:nvPicPr>
        <p:blipFill>
          <a:blip r:embed="rId6"/>
          <a:stretch>
            <a:fillRect/>
          </a:stretch>
        </p:blipFill>
        <p:spPr>
          <a:xfrm>
            <a:off x="-261356" y="-729130"/>
            <a:ext cx="3065930" cy="3065930"/>
          </a:xfrm>
          <a:prstGeom prst="rect">
            <a:avLst/>
          </a:prstGeom>
        </p:spPr>
      </p:pic>
      <p:sp>
        <p:nvSpPr>
          <p:cNvPr id="10" name="Subtitle 6">
            <a:extLst>
              <a:ext uri="{FF2B5EF4-FFF2-40B4-BE49-F238E27FC236}">
                <a16:creationId xmlns:a16="http://schemas.microsoft.com/office/drawing/2014/main" id="{3ACEDF87-89F9-409F-81CF-85D261E0303D}"/>
              </a:ext>
            </a:extLst>
          </p:cNvPr>
          <p:cNvSpPr txBox="1">
            <a:spLocks/>
          </p:cNvSpPr>
          <p:nvPr/>
        </p:nvSpPr>
        <p:spPr>
          <a:xfrm>
            <a:off x="1818345" y="163161"/>
            <a:ext cx="8825658" cy="861420"/>
          </a:xfrm>
          <a:prstGeom prst="rect">
            <a:avLst/>
          </a:prstGeom>
        </p:spPr>
        <p:txBody>
          <a:bodyPr vert="horz" lIns="91440" tIns="45720" rIns="91440" bIns="45720" rtlCol="0" anchor="t">
            <a:noAutofit/>
          </a:bodyPr>
          <a:lstStyle>
            <a:lvl1pPr marL="0" indent="0" algn="l" defTabSz="457200" rtl="0" eaLnBrk="1" latinLnBrk="1"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altLang="ko-KR" sz="6000" b="1" u="sng" dirty="0">
                <a:solidFill>
                  <a:schemeClr val="tx1"/>
                </a:solidFill>
                <a:latin typeface="Euphemia" panose="020B0503040102020104" pitchFamily="34" charset="0"/>
                <a:cs typeface="David" panose="020E0502060401010101" pitchFamily="34" charset="-79"/>
              </a:rPr>
              <a:t>Token details</a:t>
            </a:r>
            <a:endParaRPr lang="ko-KR" altLang="en-US" sz="6000" b="1" u="sng" dirty="0">
              <a:solidFill>
                <a:schemeClr val="tx1"/>
              </a:solidFill>
              <a:latin typeface="Euphemia" panose="020B0503040102020104" pitchFamily="34" charset="0"/>
              <a:cs typeface="David" panose="020E0502060401010101" pitchFamily="34" charset="-79"/>
            </a:endParaRPr>
          </a:p>
        </p:txBody>
      </p:sp>
    </p:spTree>
    <p:extLst>
      <p:ext uri="{BB962C8B-B14F-4D97-AF65-F5344CB8AC3E}">
        <p14:creationId xmlns:p14="http://schemas.microsoft.com/office/powerpoint/2010/main" val="2197279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1D6B6E-6AD2-4C30-85A5-D7AC841A4846}"/>
              </a:ext>
            </a:extLst>
          </p:cNvPr>
          <p:cNvSpPr>
            <a:spLocks noGrp="1"/>
          </p:cNvSpPr>
          <p:nvPr>
            <p:ph type="sldNum" sz="quarter" idx="12"/>
          </p:nvPr>
        </p:nvSpPr>
        <p:spPr/>
        <p:txBody>
          <a:bodyPr/>
          <a:lstStyle/>
          <a:p>
            <a:fld id="{D57F1E4F-1CFF-5643-939E-02111984F565}" type="slidenum">
              <a:rPr lang="en-US" smtClean="0"/>
              <a:t>4</a:t>
            </a:fld>
            <a:endParaRPr lang="en-US" dirty="0"/>
          </a:p>
        </p:txBody>
      </p:sp>
      <p:pic>
        <p:nvPicPr>
          <p:cNvPr id="6" name="Picture 5">
            <a:extLst>
              <a:ext uri="{FF2B5EF4-FFF2-40B4-BE49-F238E27FC236}">
                <a16:creationId xmlns:a16="http://schemas.microsoft.com/office/drawing/2014/main" id="{FA5C97F1-8EA3-4F27-B195-398B59090370}"/>
              </a:ext>
            </a:extLst>
          </p:cNvPr>
          <p:cNvPicPr>
            <a:picLocks noChangeAspect="1"/>
          </p:cNvPicPr>
          <p:nvPr/>
        </p:nvPicPr>
        <p:blipFill>
          <a:blip r:embed="rId2"/>
          <a:stretch>
            <a:fillRect/>
          </a:stretch>
        </p:blipFill>
        <p:spPr>
          <a:xfrm>
            <a:off x="-261356" y="-729130"/>
            <a:ext cx="3065930" cy="3065930"/>
          </a:xfrm>
          <a:prstGeom prst="rect">
            <a:avLst/>
          </a:prstGeom>
        </p:spPr>
      </p:pic>
      <p:sp>
        <p:nvSpPr>
          <p:cNvPr id="10" name="Subtitle 6">
            <a:extLst>
              <a:ext uri="{FF2B5EF4-FFF2-40B4-BE49-F238E27FC236}">
                <a16:creationId xmlns:a16="http://schemas.microsoft.com/office/drawing/2014/main" id="{3ACEDF87-89F9-409F-81CF-85D261E0303D}"/>
              </a:ext>
            </a:extLst>
          </p:cNvPr>
          <p:cNvSpPr txBox="1">
            <a:spLocks/>
          </p:cNvSpPr>
          <p:nvPr/>
        </p:nvSpPr>
        <p:spPr>
          <a:xfrm>
            <a:off x="1683171" y="163161"/>
            <a:ext cx="8825658" cy="861420"/>
          </a:xfrm>
          <a:prstGeom prst="rect">
            <a:avLst/>
          </a:prstGeom>
        </p:spPr>
        <p:txBody>
          <a:bodyPr vert="horz" lIns="91440" tIns="45720" rIns="91440" bIns="45720" rtlCol="0" anchor="t">
            <a:noAutofit/>
          </a:bodyPr>
          <a:lstStyle>
            <a:lvl1pPr marL="0" indent="0" algn="l" defTabSz="457200" rtl="0" eaLnBrk="1" latinLnBrk="1"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altLang="ko-KR" sz="3600" b="1" u="sng" dirty="0">
                <a:solidFill>
                  <a:schemeClr val="tx1"/>
                </a:solidFill>
                <a:latin typeface="Euphemia" panose="020B0503040102020104" pitchFamily="34" charset="0"/>
                <a:cs typeface="David" panose="020E0502060401010101" pitchFamily="34" charset="-79"/>
              </a:rPr>
              <a:t>Token distribution</a:t>
            </a:r>
            <a:endParaRPr lang="ko-KR" altLang="en-US" sz="3600" b="1" u="sng" dirty="0">
              <a:solidFill>
                <a:schemeClr val="tx1"/>
              </a:solidFill>
              <a:latin typeface="Euphemia" panose="020B0503040102020104" pitchFamily="34" charset="0"/>
              <a:cs typeface="David" panose="020E0502060401010101" pitchFamily="34" charset="-79"/>
            </a:endParaRPr>
          </a:p>
        </p:txBody>
      </p:sp>
      <p:graphicFrame>
        <p:nvGraphicFramePr>
          <p:cNvPr id="17" name="Chart 16">
            <a:extLst>
              <a:ext uri="{FF2B5EF4-FFF2-40B4-BE49-F238E27FC236}">
                <a16:creationId xmlns:a16="http://schemas.microsoft.com/office/drawing/2014/main" id="{9E8FC91A-35F4-441B-AF56-34A2A112B0B3}"/>
              </a:ext>
            </a:extLst>
          </p:cNvPr>
          <p:cNvGraphicFramePr/>
          <p:nvPr>
            <p:extLst>
              <p:ext uri="{D42A27DB-BD31-4B8C-83A1-F6EECF244321}">
                <p14:modId xmlns:p14="http://schemas.microsoft.com/office/powerpoint/2010/main" val="1088726082"/>
              </p:ext>
            </p:extLst>
          </p:nvPr>
        </p:nvGraphicFramePr>
        <p:xfrm>
          <a:off x="1693604" y="1395979"/>
          <a:ext cx="8804792" cy="5184115"/>
        </p:xfrm>
        <a:graphic>
          <a:graphicData uri="http://schemas.openxmlformats.org/drawingml/2006/chart">
            <c:chart xmlns:c="http://schemas.openxmlformats.org/drawingml/2006/chart" xmlns:r="http://schemas.openxmlformats.org/officeDocument/2006/relationships" r:id="rId3"/>
          </a:graphicData>
        </a:graphic>
      </p:graphicFrame>
      <p:sp>
        <p:nvSpPr>
          <p:cNvPr id="14" name="Subtitle 6">
            <a:extLst>
              <a:ext uri="{FF2B5EF4-FFF2-40B4-BE49-F238E27FC236}">
                <a16:creationId xmlns:a16="http://schemas.microsoft.com/office/drawing/2014/main" id="{278DAD13-9408-423B-B398-FC76FC85689E}"/>
              </a:ext>
            </a:extLst>
          </p:cNvPr>
          <p:cNvSpPr txBox="1">
            <a:spLocks/>
          </p:cNvSpPr>
          <p:nvPr/>
        </p:nvSpPr>
        <p:spPr>
          <a:xfrm>
            <a:off x="7992804" y="2506152"/>
            <a:ext cx="2505592" cy="861420"/>
          </a:xfrm>
          <a:prstGeom prst="rect">
            <a:avLst/>
          </a:prstGeom>
        </p:spPr>
        <p:txBody>
          <a:bodyPr vert="horz" lIns="91440" tIns="45720" rIns="91440" bIns="45720" rtlCol="0" anchor="t">
            <a:noAutofit/>
          </a:bodyPr>
          <a:lstStyle>
            <a:lvl1pPr marL="0" indent="0" algn="l" defTabSz="457200" rtl="0" eaLnBrk="1" latinLnBrk="1"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marL="285750" indent="-285750">
              <a:buBlip>
                <a:blip r:embed="rId4"/>
              </a:buBlip>
            </a:pPr>
            <a:r>
              <a:rPr lang="en-US" altLang="ko-KR" sz="1400" dirty="0">
                <a:solidFill>
                  <a:schemeClr val="tx1"/>
                </a:solidFill>
                <a:latin typeface="Calibri" panose="020F0502020204030204" pitchFamily="34" charset="0"/>
                <a:cs typeface="David" panose="020E0502060401010101" pitchFamily="34" charset="-79"/>
              </a:rPr>
              <a:t>All unsold tokens will be destroyed</a:t>
            </a:r>
          </a:p>
          <a:p>
            <a:endParaRPr lang="en-US" altLang="ko-KR" sz="1400" dirty="0">
              <a:solidFill>
                <a:schemeClr val="tx1"/>
              </a:solidFill>
              <a:latin typeface="Calibri" panose="020F0502020204030204" pitchFamily="34" charset="0"/>
              <a:cs typeface="David" panose="020E0502060401010101" pitchFamily="34" charset="-79"/>
            </a:endParaRPr>
          </a:p>
          <a:p>
            <a:pPr marL="285750" indent="-285750">
              <a:buBlip>
                <a:blip r:embed="rId4"/>
              </a:buBlip>
            </a:pPr>
            <a:r>
              <a:rPr lang="en-US" altLang="ko-KR" sz="1400" dirty="0">
                <a:solidFill>
                  <a:schemeClr val="tx1"/>
                </a:solidFill>
                <a:latin typeface="Calibri" panose="020F0502020204030204" pitchFamily="34" charset="0"/>
                <a:cs typeface="David" panose="020E0502060401010101" pitchFamily="34" charset="-79"/>
              </a:rPr>
              <a:t>All compound interest reserves are locked in the daily, weekly, and monthly staking smart contracts</a:t>
            </a:r>
            <a:br>
              <a:rPr lang="en-US" altLang="ko-KR" sz="1400" dirty="0">
                <a:solidFill>
                  <a:schemeClr val="tx1"/>
                </a:solidFill>
                <a:latin typeface="Calibri" panose="020F0502020204030204" pitchFamily="34" charset="0"/>
                <a:cs typeface="David" panose="020E0502060401010101" pitchFamily="34" charset="-79"/>
              </a:rPr>
            </a:br>
            <a:endParaRPr lang="en-US" altLang="ko-KR" sz="1400" dirty="0">
              <a:solidFill>
                <a:schemeClr val="tx1"/>
              </a:solidFill>
              <a:latin typeface="Calibri" panose="020F0502020204030204" pitchFamily="34" charset="0"/>
              <a:cs typeface="David" panose="020E0502060401010101" pitchFamily="34" charset="-79"/>
            </a:endParaRPr>
          </a:p>
          <a:p>
            <a:pPr marL="285750" indent="-285750">
              <a:buBlip>
                <a:blip r:embed="rId4"/>
              </a:buBlip>
            </a:pPr>
            <a:r>
              <a:rPr lang="en-US" altLang="ko-KR" sz="1400" dirty="0">
                <a:solidFill>
                  <a:schemeClr val="tx1"/>
                </a:solidFill>
                <a:latin typeface="Calibri" panose="020F0502020204030204" pitchFamily="34" charset="0"/>
                <a:cs typeface="David" panose="020E0502060401010101" pitchFamily="34" charset="-79"/>
              </a:rPr>
              <a:t>Bounty tokens are mostly kept as rewards on smart contract based games (bank roll)</a:t>
            </a:r>
          </a:p>
          <a:p>
            <a:pPr marL="171450" indent="-171450">
              <a:buBlip>
                <a:blip r:embed="rId4"/>
              </a:buBlip>
            </a:pPr>
            <a:endParaRPr lang="en-US" altLang="ko-KR" sz="1200" dirty="0">
              <a:solidFill>
                <a:schemeClr val="tx1"/>
              </a:solidFill>
              <a:latin typeface="Calibri" panose="020F0502020204030204" pitchFamily="34" charset="0"/>
              <a:cs typeface="David" panose="020E0502060401010101" pitchFamily="34" charset="-79"/>
            </a:endParaRPr>
          </a:p>
        </p:txBody>
      </p:sp>
    </p:spTree>
    <p:extLst>
      <p:ext uri="{BB962C8B-B14F-4D97-AF65-F5344CB8AC3E}">
        <p14:creationId xmlns:p14="http://schemas.microsoft.com/office/powerpoint/2010/main" val="703654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1D6B6E-6AD2-4C30-85A5-D7AC841A4846}"/>
              </a:ext>
            </a:extLst>
          </p:cNvPr>
          <p:cNvSpPr>
            <a:spLocks noGrp="1"/>
          </p:cNvSpPr>
          <p:nvPr>
            <p:ph type="sldNum" sz="quarter" idx="12"/>
          </p:nvPr>
        </p:nvSpPr>
        <p:spPr/>
        <p:txBody>
          <a:bodyPr/>
          <a:lstStyle/>
          <a:p>
            <a:fld id="{D57F1E4F-1CFF-5643-939E-02111984F565}" type="slidenum">
              <a:rPr lang="en-US" smtClean="0"/>
              <a:t>5</a:t>
            </a:fld>
            <a:endParaRPr lang="en-US" dirty="0"/>
          </a:p>
        </p:txBody>
      </p:sp>
      <p:pic>
        <p:nvPicPr>
          <p:cNvPr id="6" name="Picture 5">
            <a:extLst>
              <a:ext uri="{FF2B5EF4-FFF2-40B4-BE49-F238E27FC236}">
                <a16:creationId xmlns:a16="http://schemas.microsoft.com/office/drawing/2014/main" id="{FA5C97F1-8EA3-4F27-B195-398B59090370}"/>
              </a:ext>
            </a:extLst>
          </p:cNvPr>
          <p:cNvPicPr>
            <a:picLocks noChangeAspect="1"/>
          </p:cNvPicPr>
          <p:nvPr/>
        </p:nvPicPr>
        <p:blipFill>
          <a:blip r:embed="rId2"/>
          <a:stretch>
            <a:fillRect/>
          </a:stretch>
        </p:blipFill>
        <p:spPr>
          <a:xfrm>
            <a:off x="-261356" y="-729130"/>
            <a:ext cx="3065930" cy="3065930"/>
          </a:xfrm>
          <a:prstGeom prst="rect">
            <a:avLst/>
          </a:prstGeom>
        </p:spPr>
      </p:pic>
      <p:sp>
        <p:nvSpPr>
          <p:cNvPr id="10" name="Subtitle 6">
            <a:extLst>
              <a:ext uri="{FF2B5EF4-FFF2-40B4-BE49-F238E27FC236}">
                <a16:creationId xmlns:a16="http://schemas.microsoft.com/office/drawing/2014/main" id="{3ACEDF87-89F9-409F-81CF-85D261E0303D}"/>
              </a:ext>
            </a:extLst>
          </p:cNvPr>
          <p:cNvSpPr txBox="1">
            <a:spLocks/>
          </p:cNvSpPr>
          <p:nvPr/>
        </p:nvSpPr>
        <p:spPr>
          <a:xfrm>
            <a:off x="1683171" y="163161"/>
            <a:ext cx="8825658" cy="861420"/>
          </a:xfrm>
          <a:prstGeom prst="rect">
            <a:avLst/>
          </a:prstGeom>
        </p:spPr>
        <p:txBody>
          <a:bodyPr vert="horz" lIns="91440" tIns="45720" rIns="91440" bIns="45720" rtlCol="0" anchor="t">
            <a:noAutofit/>
          </a:bodyPr>
          <a:lstStyle>
            <a:lvl1pPr marL="0" indent="0" algn="l" defTabSz="457200" rtl="0" eaLnBrk="1" latinLnBrk="1"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altLang="ko-KR" sz="3600" b="1" u="sng" dirty="0">
                <a:solidFill>
                  <a:schemeClr val="tx1"/>
                </a:solidFill>
                <a:latin typeface="Euphemia" panose="020B0503040102020104" pitchFamily="34" charset="0"/>
                <a:cs typeface="David" panose="020E0502060401010101" pitchFamily="34" charset="-79"/>
              </a:rPr>
              <a:t>Token distribution</a:t>
            </a:r>
          </a:p>
          <a:p>
            <a:pPr algn="ctr"/>
            <a:r>
              <a:rPr lang="en-US" altLang="ko-KR" sz="3600" b="1" u="sng" dirty="0">
                <a:solidFill>
                  <a:schemeClr val="tx1"/>
                </a:solidFill>
                <a:latin typeface="Euphemia" panose="020B0503040102020104" pitchFamily="34" charset="0"/>
                <a:cs typeface="David" panose="020E0502060401010101" pitchFamily="34" charset="-79"/>
              </a:rPr>
              <a:t>FAQ</a:t>
            </a:r>
            <a:r>
              <a:rPr lang="en-US" altLang="ko-KR" b="1" u="sng" dirty="0">
                <a:solidFill>
                  <a:schemeClr val="tx1"/>
                </a:solidFill>
                <a:latin typeface="Euphemia" panose="020B0503040102020104" pitchFamily="34" charset="0"/>
                <a:cs typeface="David" panose="020E0502060401010101" pitchFamily="34" charset="-79"/>
              </a:rPr>
              <a:t>s</a:t>
            </a:r>
            <a:endParaRPr lang="ko-KR" altLang="en-US" sz="3600" b="1" u="sng" dirty="0">
              <a:solidFill>
                <a:schemeClr val="tx1"/>
              </a:solidFill>
              <a:latin typeface="Euphemia" panose="020B0503040102020104" pitchFamily="34" charset="0"/>
              <a:cs typeface="David" panose="020E0502060401010101" pitchFamily="34" charset="-79"/>
            </a:endParaRPr>
          </a:p>
        </p:txBody>
      </p:sp>
      <p:sp>
        <p:nvSpPr>
          <p:cNvPr id="14" name="Subtitle 6">
            <a:extLst>
              <a:ext uri="{FF2B5EF4-FFF2-40B4-BE49-F238E27FC236}">
                <a16:creationId xmlns:a16="http://schemas.microsoft.com/office/drawing/2014/main" id="{278DAD13-9408-423B-B398-FC76FC85689E}"/>
              </a:ext>
            </a:extLst>
          </p:cNvPr>
          <p:cNvSpPr txBox="1">
            <a:spLocks/>
          </p:cNvSpPr>
          <p:nvPr/>
        </p:nvSpPr>
        <p:spPr>
          <a:xfrm>
            <a:off x="973802" y="1916872"/>
            <a:ext cx="10244396" cy="861420"/>
          </a:xfrm>
          <a:prstGeom prst="rect">
            <a:avLst/>
          </a:prstGeom>
        </p:spPr>
        <p:txBody>
          <a:bodyPr vert="horz" lIns="91440" tIns="45720" rIns="91440" bIns="45720" rtlCol="0" anchor="t">
            <a:noAutofit/>
          </a:bodyPr>
          <a:lstStyle>
            <a:lvl1pPr marL="0" indent="0" algn="l" defTabSz="457200" rtl="0" eaLnBrk="1" latinLnBrk="1"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marL="285750" indent="-285750">
              <a:buBlip>
                <a:blip r:embed="rId3"/>
              </a:buBlip>
            </a:pPr>
            <a:r>
              <a:rPr lang="en-US" altLang="ko-KR" sz="2400" b="1" dirty="0">
                <a:solidFill>
                  <a:schemeClr val="tx1"/>
                </a:solidFill>
                <a:latin typeface="Calibri" panose="020F0502020204030204" pitchFamily="34" charset="0"/>
                <a:cs typeface="David" panose="020E0502060401010101" pitchFamily="34" charset="-79"/>
              </a:rPr>
              <a:t>How do you ‘destroy’ tokens?</a:t>
            </a:r>
            <a:br>
              <a:rPr lang="en-US" altLang="ko-KR" sz="2400" dirty="0">
                <a:solidFill>
                  <a:schemeClr val="tx1"/>
                </a:solidFill>
                <a:latin typeface="Calibri" panose="020F0502020204030204" pitchFamily="34" charset="0"/>
                <a:cs typeface="David" panose="020E0502060401010101" pitchFamily="34" charset="-79"/>
              </a:rPr>
            </a:br>
            <a:r>
              <a:rPr lang="en-US" altLang="ko-KR" dirty="0">
                <a:solidFill>
                  <a:schemeClr val="tx1"/>
                </a:solidFill>
                <a:latin typeface="Calibri" panose="020F0502020204030204" pitchFamily="34" charset="0"/>
                <a:cs typeface="David" panose="020E0502060401010101" pitchFamily="34" charset="-79"/>
              </a:rPr>
              <a:t>Tokens are destroyed by sending it to a popular token burning address </a:t>
            </a:r>
            <a:r>
              <a:rPr lang="en-US" altLang="ko-KR" dirty="0">
                <a:solidFill>
                  <a:schemeClr val="tx1"/>
                </a:solidFill>
                <a:latin typeface="Calibri" panose="020F0502020204030204" pitchFamily="34" charset="0"/>
                <a:cs typeface="David" panose="020E0502060401010101" pitchFamily="34" charset="-79"/>
                <a:hlinkClick r:id="rId4"/>
              </a:rPr>
              <a:t>here</a:t>
            </a:r>
            <a:r>
              <a:rPr lang="en-US" altLang="ko-KR" dirty="0">
                <a:solidFill>
                  <a:schemeClr val="tx1"/>
                </a:solidFill>
                <a:latin typeface="Calibri" panose="020F0502020204030204" pitchFamily="34" charset="0"/>
                <a:cs typeface="David" panose="020E0502060401010101" pitchFamily="34" charset="-79"/>
              </a:rPr>
              <a:t>.</a:t>
            </a:r>
            <a:r>
              <a:rPr lang="en-US" altLang="ko-KR" sz="2400" dirty="0">
                <a:solidFill>
                  <a:schemeClr val="tx1"/>
                </a:solidFill>
                <a:latin typeface="Calibri" panose="020F0502020204030204" pitchFamily="34" charset="0"/>
                <a:cs typeface="David" panose="020E0502060401010101" pitchFamily="34" charset="-79"/>
              </a:rPr>
              <a:t> </a:t>
            </a:r>
            <a:br>
              <a:rPr lang="en-US" altLang="ko-KR" sz="2400" dirty="0">
                <a:solidFill>
                  <a:schemeClr val="tx1"/>
                </a:solidFill>
                <a:latin typeface="Calibri" panose="020F0502020204030204" pitchFamily="34" charset="0"/>
                <a:cs typeface="David" panose="020E0502060401010101" pitchFamily="34" charset="-79"/>
              </a:rPr>
            </a:br>
            <a:r>
              <a:rPr lang="en-US" altLang="ko-KR" sz="1200" i="1" dirty="0">
                <a:solidFill>
                  <a:schemeClr val="tx1"/>
                </a:solidFill>
                <a:latin typeface="Calibri" panose="020F0502020204030204" pitchFamily="34" charset="0"/>
                <a:cs typeface="David" panose="020E0502060401010101" pitchFamily="34" charset="-79"/>
              </a:rPr>
              <a:t>token destroy address: </a:t>
            </a:r>
            <a:r>
              <a:rPr lang="en-AU" altLang="ko-KR" sz="1100" b="1" i="1" dirty="0">
                <a:hlinkClick r:id="rId5" tooltip="View Address Page"/>
              </a:rPr>
              <a:t>0x000000000000000000000000000000000000dead</a:t>
            </a:r>
            <a:endParaRPr lang="en-US" altLang="ko-KR" sz="1800" b="1" i="1" dirty="0">
              <a:solidFill>
                <a:schemeClr val="tx1"/>
              </a:solidFill>
              <a:latin typeface="Calibri" panose="020F0502020204030204" pitchFamily="34" charset="0"/>
              <a:cs typeface="David" panose="020E0502060401010101" pitchFamily="34" charset="-79"/>
            </a:endParaRPr>
          </a:p>
          <a:p>
            <a:pPr marL="285750" indent="-285750">
              <a:buBlip>
                <a:blip r:embed="rId3"/>
              </a:buBlip>
            </a:pPr>
            <a:endParaRPr lang="en-US" altLang="ko-KR" b="1" dirty="0">
              <a:solidFill>
                <a:schemeClr val="tx1"/>
              </a:solidFill>
              <a:latin typeface="Calibri" panose="020F0502020204030204" pitchFamily="34" charset="0"/>
              <a:cs typeface="David" panose="020E0502060401010101" pitchFamily="34" charset="-79"/>
            </a:endParaRPr>
          </a:p>
          <a:p>
            <a:pPr marL="285750" indent="-285750">
              <a:buBlip>
                <a:blip r:embed="rId3"/>
              </a:buBlip>
            </a:pPr>
            <a:r>
              <a:rPr lang="en-US" altLang="ko-KR" sz="2400" b="1" dirty="0">
                <a:solidFill>
                  <a:schemeClr val="tx1"/>
                </a:solidFill>
                <a:latin typeface="Calibri" panose="020F0502020204030204" pitchFamily="34" charset="0"/>
                <a:cs typeface="David" panose="020E0502060401010101" pitchFamily="34" charset="-79"/>
              </a:rPr>
              <a:t>how will the compound interest reserves be kept?</a:t>
            </a:r>
            <a:br>
              <a:rPr lang="en-US" altLang="ko-KR" b="1" dirty="0">
                <a:solidFill>
                  <a:schemeClr val="tx1"/>
                </a:solidFill>
                <a:latin typeface="Calibri" panose="020F0502020204030204" pitchFamily="34" charset="0"/>
                <a:cs typeface="David" panose="020E0502060401010101" pitchFamily="34" charset="-79"/>
              </a:rPr>
            </a:br>
            <a:r>
              <a:rPr lang="en-US" altLang="ko-KR" dirty="0">
                <a:solidFill>
                  <a:schemeClr val="tx1"/>
                </a:solidFill>
                <a:latin typeface="Calibri" panose="020F0502020204030204" pitchFamily="34" charset="0"/>
                <a:cs typeface="David" panose="020E0502060401010101" pitchFamily="34" charset="-79"/>
              </a:rPr>
              <a:t>Compound Interest reserves are locked in the staking smart contract. These tokens will not be accessible by anyone.</a:t>
            </a:r>
          </a:p>
          <a:p>
            <a:pPr marL="285750" indent="-285750">
              <a:buBlip>
                <a:blip r:embed="rId3"/>
              </a:buBlip>
            </a:pPr>
            <a:endParaRPr lang="en-US" altLang="ko-KR" dirty="0">
              <a:solidFill>
                <a:schemeClr val="tx1"/>
              </a:solidFill>
              <a:latin typeface="Calibri" panose="020F0502020204030204" pitchFamily="34" charset="0"/>
              <a:cs typeface="David" panose="020E0502060401010101" pitchFamily="34" charset="-79"/>
            </a:endParaRPr>
          </a:p>
          <a:p>
            <a:pPr marL="285750" indent="-285750">
              <a:buBlip>
                <a:blip r:embed="rId3"/>
              </a:buBlip>
            </a:pPr>
            <a:r>
              <a:rPr lang="en-US" altLang="ko-KR" sz="2400" b="1" dirty="0">
                <a:solidFill>
                  <a:schemeClr val="tx1"/>
                </a:solidFill>
                <a:latin typeface="Calibri" panose="020F0502020204030204" pitchFamily="34" charset="0"/>
                <a:cs typeface="David" panose="020E0502060401010101" pitchFamily="34" charset="-79"/>
              </a:rPr>
              <a:t>How does the bounty tokens get used &amp; when will they be used/destroyed?</a:t>
            </a:r>
            <a:br>
              <a:rPr lang="en-US" altLang="ko-KR" sz="2400" b="1" dirty="0">
                <a:solidFill>
                  <a:schemeClr val="tx1"/>
                </a:solidFill>
                <a:latin typeface="Calibri" panose="020F0502020204030204" pitchFamily="34" charset="0"/>
                <a:cs typeface="David" panose="020E0502060401010101" pitchFamily="34" charset="-79"/>
              </a:rPr>
            </a:br>
            <a:r>
              <a:rPr lang="en-US" altLang="ko-KR" dirty="0">
                <a:solidFill>
                  <a:schemeClr val="tx1"/>
                </a:solidFill>
                <a:latin typeface="Calibri" panose="020F0502020204030204" pitchFamily="34" charset="0"/>
                <a:cs typeface="David" panose="020E0502060401010101" pitchFamily="34" charset="-79"/>
              </a:rPr>
              <a:t>bounty tokens will continuously be distributed until the end of 2018. majority of the tokens will be used as the initial bankroll for smart contract based games (tokens are therefore locked in the contracts)</a:t>
            </a:r>
            <a:endParaRPr lang="en-US" altLang="ko-KR" sz="1800" b="1" i="1" dirty="0">
              <a:solidFill>
                <a:schemeClr val="tx1"/>
              </a:solidFill>
              <a:latin typeface="Calibri" panose="020F0502020204030204" pitchFamily="34" charset="0"/>
              <a:cs typeface="David" panose="020E0502060401010101" pitchFamily="34" charset="-79"/>
            </a:endParaRPr>
          </a:p>
        </p:txBody>
      </p:sp>
    </p:spTree>
    <p:extLst>
      <p:ext uri="{BB962C8B-B14F-4D97-AF65-F5344CB8AC3E}">
        <p14:creationId xmlns:p14="http://schemas.microsoft.com/office/powerpoint/2010/main" val="144441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1D6B6E-6AD2-4C30-85A5-D7AC841A4846}"/>
              </a:ext>
            </a:extLst>
          </p:cNvPr>
          <p:cNvSpPr>
            <a:spLocks noGrp="1"/>
          </p:cNvSpPr>
          <p:nvPr>
            <p:ph type="sldNum" sz="quarter" idx="12"/>
          </p:nvPr>
        </p:nvSpPr>
        <p:spPr/>
        <p:txBody>
          <a:bodyPr/>
          <a:lstStyle/>
          <a:p>
            <a:fld id="{D57F1E4F-1CFF-5643-939E-02111984F565}" type="slidenum">
              <a:rPr lang="en-US" smtClean="0"/>
              <a:t>6</a:t>
            </a:fld>
            <a:endParaRPr lang="en-US" dirty="0"/>
          </a:p>
        </p:txBody>
      </p:sp>
      <p:sp>
        <p:nvSpPr>
          <p:cNvPr id="5" name="Subtitle 6">
            <a:extLst>
              <a:ext uri="{FF2B5EF4-FFF2-40B4-BE49-F238E27FC236}">
                <a16:creationId xmlns:a16="http://schemas.microsoft.com/office/drawing/2014/main" id="{C1EA1922-2173-4C27-9DB8-96D67BD5618F}"/>
              </a:ext>
            </a:extLst>
          </p:cNvPr>
          <p:cNvSpPr txBox="1">
            <a:spLocks/>
          </p:cNvSpPr>
          <p:nvPr/>
        </p:nvSpPr>
        <p:spPr>
          <a:xfrm>
            <a:off x="715753" y="1969676"/>
            <a:ext cx="3360717" cy="861420"/>
          </a:xfrm>
          <a:prstGeom prst="rect">
            <a:avLst/>
          </a:prstGeom>
        </p:spPr>
        <p:txBody>
          <a:bodyPr vert="horz" lIns="91440" tIns="45720" rIns="91440" bIns="45720" rtlCol="0" anchor="t">
            <a:noAutofit/>
          </a:bodyPr>
          <a:lstStyle>
            <a:lvl1pPr marL="0" indent="0" algn="l" defTabSz="457200" rtl="0" eaLnBrk="1" latinLnBrk="1"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altLang="ko-KR" sz="2800" b="1" dirty="0">
                <a:solidFill>
                  <a:schemeClr val="tx1"/>
                </a:solidFill>
                <a:latin typeface="Calibri" panose="020F0502020204030204" pitchFamily="34" charset="0"/>
                <a:cs typeface="David" panose="020E0502060401010101" pitchFamily="34" charset="-79"/>
              </a:rPr>
              <a:t>Smart contract based games</a:t>
            </a:r>
          </a:p>
          <a:p>
            <a:pPr marL="457200" indent="-457200">
              <a:buFontTx/>
              <a:buChar char="-"/>
            </a:pPr>
            <a:r>
              <a:rPr lang="en-US" altLang="ko-KR" sz="1600" b="1" dirty="0">
                <a:solidFill>
                  <a:schemeClr val="tx1"/>
                </a:solidFill>
                <a:latin typeface="Calibri" panose="020F0502020204030204" pitchFamily="34" charset="0"/>
                <a:cs typeface="David" panose="020E0502060401010101" pitchFamily="34" charset="-79"/>
              </a:rPr>
              <a:t>Decentralized</a:t>
            </a:r>
          </a:p>
          <a:p>
            <a:pPr marL="457200" indent="-457200">
              <a:buFontTx/>
              <a:buChar char="-"/>
            </a:pPr>
            <a:r>
              <a:rPr lang="en-US" altLang="ko-KR" sz="1600" b="1" dirty="0">
                <a:solidFill>
                  <a:schemeClr val="tx1"/>
                </a:solidFill>
                <a:latin typeface="Calibri" panose="020F0502020204030204" pitchFamily="34" charset="0"/>
                <a:cs typeface="David" panose="020E0502060401010101" pitchFamily="34" charset="-79"/>
              </a:rPr>
              <a:t>Automatic payouts</a:t>
            </a:r>
          </a:p>
          <a:p>
            <a:pPr marL="457200" indent="-457200">
              <a:buFontTx/>
              <a:buChar char="-"/>
            </a:pPr>
            <a:r>
              <a:rPr lang="en-US" altLang="ko-KR" sz="1600" b="1" dirty="0">
                <a:solidFill>
                  <a:schemeClr val="tx1"/>
                </a:solidFill>
                <a:latin typeface="Calibri" panose="020F0502020204030204" pitchFamily="34" charset="0"/>
                <a:cs typeface="David" panose="020E0502060401010101" pitchFamily="34" charset="-79"/>
              </a:rPr>
              <a:t>Fair results generated by the smart contract</a:t>
            </a:r>
          </a:p>
          <a:p>
            <a:pPr marL="457200" indent="-457200">
              <a:buFontTx/>
              <a:buChar char="-"/>
            </a:pPr>
            <a:r>
              <a:rPr lang="en-US" altLang="ko-KR" sz="1600" b="1" dirty="0">
                <a:solidFill>
                  <a:schemeClr val="tx1"/>
                </a:solidFill>
                <a:latin typeface="Calibri" panose="020F0502020204030204" pitchFamily="34" charset="0"/>
                <a:cs typeface="David" panose="020E0502060401010101" pitchFamily="34" charset="-79"/>
              </a:rPr>
              <a:t>Simple dice, lottery, wheel of fortune + many more</a:t>
            </a:r>
          </a:p>
          <a:p>
            <a:pPr marL="457200" indent="-457200">
              <a:buFontTx/>
              <a:buChar char="-"/>
            </a:pPr>
            <a:r>
              <a:rPr lang="en-US" altLang="ko-KR" sz="1600" b="1" dirty="0">
                <a:solidFill>
                  <a:schemeClr val="tx1"/>
                </a:solidFill>
                <a:latin typeface="Calibri" panose="020F0502020204030204" pitchFamily="34" charset="0"/>
                <a:cs typeface="David" panose="020E0502060401010101" pitchFamily="34" charset="-79"/>
              </a:rPr>
              <a:t>Requires </a:t>
            </a:r>
            <a:r>
              <a:rPr lang="en-US" altLang="ko-KR" sz="1600" b="1" dirty="0" err="1">
                <a:solidFill>
                  <a:schemeClr val="tx1"/>
                </a:solidFill>
                <a:latin typeface="Calibri" panose="020F0502020204030204" pitchFamily="34" charset="0"/>
                <a:cs typeface="David" panose="020E0502060401010101" pitchFamily="34" charset="-79"/>
              </a:rPr>
              <a:t>metamask</a:t>
            </a:r>
            <a:endParaRPr lang="en-US" altLang="ko-KR" sz="1600" b="1" dirty="0">
              <a:solidFill>
                <a:schemeClr val="tx1"/>
              </a:solidFill>
              <a:latin typeface="Calibri" panose="020F0502020204030204" pitchFamily="34" charset="0"/>
              <a:cs typeface="David" panose="020E0502060401010101" pitchFamily="34" charset="-79"/>
            </a:endParaRPr>
          </a:p>
          <a:p>
            <a:pPr marL="457200" indent="-457200" algn="ctr">
              <a:buFontTx/>
              <a:buChar char="-"/>
            </a:pPr>
            <a:endParaRPr lang="en-US" altLang="ko-KR" sz="2800" b="1" dirty="0">
              <a:solidFill>
                <a:schemeClr val="tx1"/>
              </a:solidFill>
              <a:latin typeface="Calibri" panose="020F0502020204030204" pitchFamily="34" charset="0"/>
              <a:cs typeface="David" panose="020E0502060401010101" pitchFamily="34" charset="-79"/>
            </a:endParaRPr>
          </a:p>
        </p:txBody>
      </p:sp>
      <p:pic>
        <p:nvPicPr>
          <p:cNvPr id="6" name="Picture 5">
            <a:extLst>
              <a:ext uri="{FF2B5EF4-FFF2-40B4-BE49-F238E27FC236}">
                <a16:creationId xmlns:a16="http://schemas.microsoft.com/office/drawing/2014/main" id="{FA5C97F1-8EA3-4F27-B195-398B59090370}"/>
              </a:ext>
            </a:extLst>
          </p:cNvPr>
          <p:cNvPicPr>
            <a:picLocks noChangeAspect="1"/>
          </p:cNvPicPr>
          <p:nvPr/>
        </p:nvPicPr>
        <p:blipFill>
          <a:blip r:embed="rId2"/>
          <a:stretch>
            <a:fillRect/>
          </a:stretch>
        </p:blipFill>
        <p:spPr>
          <a:xfrm>
            <a:off x="-261356" y="-729130"/>
            <a:ext cx="3065930" cy="3065930"/>
          </a:xfrm>
          <a:prstGeom prst="rect">
            <a:avLst/>
          </a:prstGeom>
        </p:spPr>
      </p:pic>
      <p:sp>
        <p:nvSpPr>
          <p:cNvPr id="10" name="Subtitle 6">
            <a:extLst>
              <a:ext uri="{FF2B5EF4-FFF2-40B4-BE49-F238E27FC236}">
                <a16:creationId xmlns:a16="http://schemas.microsoft.com/office/drawing/2014/main" id="{3ACEDF87-89F9-409F-81CF-85D261E0303D}"/>
              </a:ext>
            </a:extLst>
          </p:cNvPr>
          <p:cNvSpPr txBox="1">
            <a:spLocks/>
          </p:cNvSpPr>
          <p:nvPr/>
        </p:nvSpPr>
        <p:spPr>
          <a:xfrm>
            <a:off x="1683171" y="163161"/>
            <a:ext cx="8825658" cy="861420"/>
          </a:xfrm>
          <a:prstGeom prst="rect">
            <a:avLst/>
          </a:prstGeom>
        </p:spPr>
        <p:txBody>
          <a:bodyPr vert="horz" lIns="91440" tIns="45720" rIns="91440" bIns="45720" rtlCol="0" anchor="t">
            <a:noAutofit/>
          </a:bodyPr>
          <a:lstStyle>
            <a:lvl1pPr marL="0" indent="0" algn="l" defTabSz="457200" rtl="0" eaLnBrk="1" latinLnBrk="1"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altLang="ko-KR" sz="6000" b="1" u="sng" dirty="0">
                <a:solidFill>
                  <a:schemeClr val="tx1"/>
                </a:solidFill>
                <a:latin typeface="Euphemia" panose="020B0503040102020104" pitchFamily="34" charset="0"/>
                <a:cs typeface="David" panose="020E0502060401010101" pitchFamily="34" charset="-79"/>
              </a:rPr>
              <a:t>Main features</a:t>
            </a:r>
            <a:endParaRPr lang="ko-KR" altLang="en-US" sz="6000" b="1" u="sng" dirty="0">
              <a:solidFill>
                <a:schemeClr val="tx1"/>
              </a:solidFill>
              <a:latin typeface="Euphemia" panose="020B0503040102020104" pitchFamily="34" charset="0"/>
              <a:cs typeface="David" panose="020E0502060401010101" pitchFamily="34" charset="-79"/>
            </a:endParaRPr>
          </a:p>
        </p:txBody>
      </p:sp>
      <p:sp>
        <p:nvSpPr>
          <p:cNvPr id="7" name="Subtitle 6">
            <a:extLst>
              <a:ext uri="{FF2B5EF4-FFF2-40B4-BE49-F238E27FC236}">
                <a16:creationId xmlns:a16="http://schemas.microsoft.com/office/drawing/2014/main" id="{384CC1B9-3A03-4B08-883F-7A24BC534DFD}"/>
              </a:ext>
            </a:extLst>
          </p:cNvPr>
          <p:cNvSpPr txBox="1">
            <a:spLocks/>
          </p:cNvSpPr>
          <p:nvPr/>
        </p:nvSpPr>
        <p:spPr>
          <a:xfrm>
            <a:off x="4415642" y="1916872"/>
            <a:ext cx="3360717" cy="861420"/>
          </a:xfrm>
          <a:prstGeom prst="rect">
            <a:avLst/>
          </a:prstGeom>
        </p:spPr>
        <p:txBody>
          <a:bodyPr vert="horz" lIns="91440" tIns="45720" rIns="91440" bIns="45720" rtlCol="0" anchor="t">
            <a:noAutofit/>
          </a:bodyPr>
          <a:lstStyle>
            <a:lvl1pPr marL="0" indent="0" algn="l" defTabSz="457200" rtl="0" eaLnBrk="1" latinLnBrk="1"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altLang="ko-KR" sz="2800" b="1" dirty="0">
                <a:solidFill>
                  <a:schemeClr val="tx1"/>
                </a:solidFill>
                <a:latin typeface="Calibri" panose="020F0502020204030204" pitchFamily="34" charset="0"/>
                <a:cs typeface="David" panose="020E0502060401010101" pitchFamily="34" charset="-79"/>
              </a:rPr>
              <a:t>Compound interests</a:t>
            </a:r>
          </a:p>
          <a:p>
            <a:pPr marL="457200" indent="-457200">
              <a:buFontTx/>
              <a:buChar char="-"/>
            </a:pPr>
            <a:r>
              <a:rPr lang="en-US" altLang="ko-KR" sz="1600" b="1" dirty="0">
                <a:solidFill>
                  <a:schemeClr val="tx1"/>
                </a:solidFill>
                <a:latin typeface="Calibri" panose="020F0502020204030204" pitchFamily="34" charset="0"/>
                <a:cs typeface="David" panose="020E0502060401010101" pitchFamily="34" charset="-79"/>
              </a:rPr>
              <a:t>Daily, weekly, monthly options</a:t>
            </a:r>
          </a:p>
          <a:p>
            <a:pPr marL="457200" indent="-457200">
              <a:buFontTx/>
              <a:buChar char="-"/>
            </a:pPr>
            <a:r>
              <a:rPr lang="en-US" altLang="ko-KR" sz="1600" b="1" dirty="0">
                <a:solidFill>
                  <a:schemeClr val="tx1"/>
                </a:solidFill>
                <a:latin typeface="Calibri" panose="020F0502020204030204" pitchFamily="34" charset="0"/>
                <a:cs typeface="David" panose="020E0502060401010101" pitchFamily="34" charset="-79"/>
              </a:rPr>
              <a:t>Decentralized (smart contract based)</a:t>
            </a:r>
          </a:p>
          <a:p>
            <a:pPr marL="457200" indent="-457200">
              <a:buFontTx/>
              <a:buChar char="-"/>
            </a:pPr>
            <a:r>
              <a:rPr lang="en-US" altLang="ko-KR" sz="1600" b="1" dirty="0">
                <a:solidFill>
                  <a:schemeClr val="tx1"/>
                </a:solidFill>
                <a:latin typeface="Calibri" panose="020F0502020204030204" pitchFamily="34" charset="0"/>
                <a:cs typeface="David" panose="020E0502060401010101" pitchFamily="34" charset="-79"/>
              </a:rPr>
              <a:t>Automatic deposits &amp; payouts</a:t>
            </a:r>
          </a:p>
          <a:p>
            <a:pPr marL="457200" indent="-457200">
              <a:buFontTx/>
              <a:buChar char="-"/>
            </a:pPr>
            <a:r>
              <a:rPr lang="en-US" altLang="ko-KR" sz="1600" b="1" dirty="0">
                <a:solidFill>
                  <a:schemeClr val="tx1"/>
                </a:solidFill>
                <a:latin typeface="Calibri" panose="020F0502020204030204" pitchFamily="34" charset="0"/>
                <a:cs typeface="David" panose="020E0502060401010101" pitchFamily="34" charset="-79"/>
              </a:rPr>
              <a:t>accurate timer &amp; rewards</a:t>
            </a:r>
          </a:p>
          <a:p>
            <a:pPr marL="457200" indent="-457200">
              <a:buFontTx/>
              <a:buChar char="-"/>
            </a:pPr>
            <a:r>
              <a:rPr lang="en-US" altLang="ko-KR" sz="1600" b="1" dirty="0">
                <a:solidFill>
                  <a:schemeClr val="tx1"/>
                </a:solidFill>
                <a:latin typeface="Calibri" panose="020F0502020204030204" pitchFamily="34" charset="0"/>
                <a:cs typeface="David" panose="020E0502060401010101" pitchFamily="34" charset="-79"/>
              </a:rPr>
              <a:t>Ability to cancel incomplete staking plans </a:t>
            </a:r>
          </a:p>
          <a:p>
            <a:pPr marL="457200" indent="-457200">
              <a:buFontTx/>
              <a:buChar char="-"/>
            </a:pPr>
            <a:r>
              <a:rPr lang="en-US" altLang="ko-KR" sz="1600" b="1" dirty="0">
                <a:solidFill>
                  <a:schemeClr val="tx1"/>
                </a:solidFill>
                <a:latin typeface="Calibri" panose="020F0502020204030204" pitchFamily="34" charset="0"/>
                <a:cs typeface="David" panose="020E0502060401010101" pitchFamily="34" charset="-79"/>
              </a:rPr>
              <a:t>Requires </a:t>
            </a:r>
            <a:r>
              <a:rPr lang="en-US" altLang="ko-KR" sz="1600" b="1" dirty="0" err="1">
                <a:solidFill>
                  <a:schemeClr val="tx1"/>
                </a:solidFill>
                <a:latin typeface="Calibri" panose="020F0502020204030204" pitchFamily="34" charset="0"/>
                <a:cs typeface="David" panose="020E0502060401010101" pitchFamily="34" charset="-79"/>
              </a:rPr>
              <a:t>metamask</a:t>
            </a:r>
            <a:endParaRPr lang="en-US" altLang="ko-KR" sz="1600" b="1" dirty="0">
              <a:solidFill>
                <a:schemeClr val="tx1"/>
              </a:solidFill>
              <a:latin typeface="Calibri" panose="020F0502020204030204" pitchFamily="34" charset="0"/>
              <a:cs typeface="David" panose="020E0502060401010101" pitchFamily="34" charset="-79"/>
            </a:endParaRPr>
          </a:p>
          <a:p>
            <a:pPr marL="457200" indent="-457200" algn="ctr">
              <a:buFontTx/>
              <a:buChar char="-"/>
            </a:pPr>
            <a:endParaRPr lang="en-US" altLang="ko-KR" sz="2800" b="1" dirty="0">
              <a:solidFill>
                <a:schemeClr val="tx1"/>
              </a:solidFill>
              <a:latin typeface="Calibri" panose="020F0502020204030204" pitchFamily="34" charset="0"/>
              <a:cs typeface="David" panose="020E0502060401010101" pitchFamily="34" charset="-79"/>
            </a:endParaRPr>
          </a:p>
        </p:txBody>
      </p:sp>
      <p:sp>
        <p:nvSpPr>
          <p:cNvPr id="8" name="Subtitle 6">
            <a:extLst>
              <a:ext uri="{FF2B5EF4-FFF2-40B4-BE49-F238E27FC236}">
                <a16:creationId xmlns:a16="http://schemas.microsoft.com/office/drawing/2014/main" id="{5235D08D-1064-4561-BF8A-714B48DC7818}"/>
              </a:ext>
            </a:extLst>
          </p:cNvPr>
          <p:cNvSpPr txBox="1">
            <a:spLocks/>
          </p:cNvSpPr>
          <p:nvPr/>
        </p:nvSpPr>
        <p:spPr>
          <a:xfrm>
            <a:off x="8281999" y="1916872"/>
            <a:ext cx="3360717" cy="861420"/>
          </a:xfrm>
          <a:prstGeom prst="rect">
            <a:avLst/>
          </a:prstGeom>
        </p:spPr>
        <p:txBody>
          <a:bodyPr vert="horz" lIns="91440" tIns="45720" rIns="91440" bIns="45720" rtlCol="0" anchor="t">
            <a:noAutofit/>
          </a:bodyPr>
          <a:lstStyle>
            <a:lvl1pPr marL="0" indent="0" algn="l" defTabSz="457200" rtl="0" eaLnBrk="1" latinLnBrk="1"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altLang="ko-KR" sz="2800" b="1" dirty="0">
                <a:solidFill>
                  <a:schemeClr val="tx1"/>
                </a:solidFill>
                <a:latin typeface="Calibri" panose="020F0502020204030204" pitchFamily="34" charset="0"/>
                <a:cs typeface="David" panose="020E0502060401010101" pitchFamily="34" charset="-79"/>
              </a:rPr>
              <a:t>merchandise store</a:t>
            </a:r>
          </a:p>
          <a:p>
            <a:pPr marL="457200" indent="-457200">
              <a:buFontTx/>
              <a:buChar char="-"/>
            </a:pPr>
            <a:r>
              <a:rPr lang="en-US" altLang="ko-KR" sz="1600" b="1" dirty="0">
                <a:solidFill>
                  <a:schemeClr val="tx1"/>
                </a:solidFill>
                <a:latin typeface="Calibri" panose="020F0502020204030204" pitchFamily="34" charset="0"/>
                <a:cs typeface="David" panose="020E0502060401010101" pitchFamily="34" charset="-79"/>
              </a:rPr>
              <a:t>1000s of cryptocurrency related products</a:t>
            </a:r>
          </a:p>
          <a:p>
            <a:pPr marL="457200" indent="-457200">
              <a:buFontTx/>
              <a:buChar char="-"/>
            </a:pPr>
            <a:r>
              <a:rPr lang="en-US" altLang="ko-KR" sz="1600" b="1" dirty="0">
                <a:solidFill>
                  <a:schemeClr val="tx1"/>
                </a:solidFill>
                <a:latin typeface="Calibri" panose="020F0502020204030204" pitchFamily="34" charset="0"/>
                <a:cs typeface="David" panose="020E0502060401010101" pitchFamily="34" charset="-79"/>
              </a:rPr>
              <a:t>Ability to pay with stake</a:t>
            </a:r>
          </a:p>
          <a:p>
            <a:pPr marL="457200" indent="-457200">
              <a:buFontTx/>
              <a:buChar char="-"/>
            </a:pPr>
            <a:r>
              <a:rPr lang="en-US" altLang="ko-KR" sz="1600" b="1" dirty="0">
                <a:solidFill>
                  <a:schemeClr val="tx1"/>
                </a:solidFill>
                <a:latin typeface="Calibri" panose="020F0502020204030204" pitchFamily="34" charset="0"/>
                <a:cs typeface="David" panose="020E0502060401010101" pitchFamily="34" charset="-79"/>
              </a:rPr>
              <a:t>Affiliates system</a:t>
            </a:r>
          </a:p>
          <a:p>
            <a:pPr marL="457200" indent="-457200">
              <a:buFontTx/>
              <a:buChar char="-"/>
            </a:pPr>
            <a:r>
              <a:rPr lang="en-US" altLang="ko-KR" sz="1600" b="1" dirty="0">
                <a:solidFill>
                  <a:schemeClr val="tx1"/>
                </a:solidFill>
                <a:latin typeface="Calibri" panose="020F0502020204030204" pitchFamily="34" charset="0"/>
                <a:cs typeface="David" panose="020E0502060401010101" pitchFamily="34" charset="-79"/>
              </a:rPr>
              <a:t>revenues used to buy back &amp; fund the staking smart contract </a:t>
            </a:r>
          </a:p>
          <a:p>
            <a:pPr marL="457200" indent="-457200">
              <a:buFontTx/>
              <a:buChar char="-"/>
            </a:pPr>
            <a:endParaRPr lang="en-US" altLang="ko-KR" sz="1600" b="1" dirty="0">
              <a:solidFill>
                <a:schemeClr val="tx1"/>
              </a:solidFill>
              <a:latin typeface="Calibri" panose="020F0502020204030204" pitchFamily="34" charset="0"/>
              <a:cs typeface="David" panose="020E0502060401010101" pitchFamily="34" charset="-79"/>
            </a:endParaRPr>
          </a:p>
          <a:p>
            <a:pPr marL="457200" indent="-457200" algn="ctr">
              <a:buFontTx/>
              <a:buChar char="-"/>
            </a:pPr>
            <a:endParaRPr lang="en-US" altLang="ko-KR" sz="2800" b="1" dirty="0">
              <a:solidFill>
                <a:schemeClr val="tx1"/>
              </a:solidFill>
              <a:latin typeface="Calibri" panose="020F0502020204030204" pitchFamily="34" charset="0"/>
              <a:cs typeface="David" panose="020E0502060401010101" pitchFamily="34" charset="-79"/>
            </a:endParaRPr>
          </a:p>
        </p:txBody>
      </p:sp>
      <p:pic>
        <p:nvPicPr>
          <p:cNvPr id="4" name="Graphic 3" descr="Game controller">
            <a:extLst>
              <a:ext uri="{FF2B5EF4-FFF2-40B4-BE49-F238E27FC236}">
                <a16:creationId xmlns:a16="http://schemas.microsoft.com/office/drawing/2014/main" id="{6A0B4559-1865-4C90-9021-732BA242A3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65471" y="1272950"/>
            <a:ext cx="661282" cy="661282"/>
          </a:xfrm>
          <a:prstGeom prst="rect">
            <a:avLst/>
          </a:prstGeom>
          <a:effectLst>
            <a:glow rad="139700">
              <a:schemeClr val="accent3">
                <a:satMod val="175000"/>
                <a:alpha val="40000"/>
              </a:schemeClr>
            </a:glow>
          </a:effectLst>
        </p:spPr>
      </p:pic>
      <p:pic>
        <p:nvPicPr>
          <p:cNvPr id="11" name="Graphic 10" descr="Upward trend">
            <a:extLst>
              <a:ext uri="{FF2B5EF4-FFF2-40B4-BE49-F238E27FC236}">
                <a16:creationId xmlns:a16="http://schemas.microsoft.com/office/drawing/2014/main" id="{CA082DD2-1C2B-43DA-A7EF-F6D2624C824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90673" y="1233708"/>
            <a:ext cx="810654" cy="810654"/>
          </a:xfrm>
          <a:prstGeom prst="rect">
            <a:avLst/>
          </a:prstGeom>
          <a:effectLst>
            <a:glow rad="139700">
              <a:schemeClr val="accent3">
                <a:satMod val="175000"/>
                <a:alpha val="40000"/>
              </a:schemeClr>
            </a:glow>
          </a:effectLst>
        </p:spPr>
      </p:pic>
      <p:pic>
        <p:nvPicPr>
          <p:cNvPr id="13" name="Graphic 12" descr="Shopping cart">
            <a:extLst>
              <a:ext uri="{FF2B5EF4-FFF2-40B4-BE49-F238E27FC236}">
                <a16:creationId xmlns:a16="http://schemas.microsoft.com/office/drawing/2014/main" id="{D7194FB1-5865-4AC9-B098-398396F9DFF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557031" y="1237506"/>
            <a:ext cx="732170" cy="732170"/>
          </a:xfrm>
          <a:prstGeom prst="rect">
            <a:avLst/>
          </a:prstGeom>
          <a:effectLst>
            <a:glow rad="139700">
              <a:schemeClr val="accent3">
                <a:satMod val="175000"/>
                <a:alpha val="40000"/>
              </a:schemeClr>
            </a:glow>
          </a:effectLst>
        </p:spPr>
      </p:pic>
    </p:spTree>
    <p:extLst>
      <p:ext uri="{BB962C8B-B14F-4D97-AF65-F5344CB8AC3E}">
        <p14:creationId xmlns:p14="http://schemas.microsoft.com/office/powerpoint/2010/main" val="2153201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1D6B6E-6AD2-4C30-85A5-D7AC841A4846}"/>
              </a:ext>
            </a:extLst>
          </p:cNvPr>
          <p:cNvSpPr>
            <a:spLocks noGrp="1"/>
          </p:cNvSpPr>
          <p:nvPr>
            <p:ph type="sldNum" sz="quarter" idx="12"/>
          </p:nvPr>
        </p:nvSpPr>
        <p:spPr/>
        <p:txBody>
          <a:bodyPr/>
          <a:lstStyle/>
          <a:p>
            <a:fld id="{D57F1E4F-1CFF-5643-939E-02111984F565}" type="slidenum">
              <a:rPr lang="en-US" smtClean="0"/>
              <a:t>7</a:t>
            </a:fld>
            <a:endParaRPr lang="en-US" dirty="0"/>
          </a:p>
        </p:txBody>
      </p:sp>
      <p:sp>
        <p:nvSpPr>
          <p:cNvPr id="5" name="Subtitle 6">
            <a:extLst>
              <a:ext uri="{FF2B5EF4-FFF2-40B4-BE49-F238E27FC236}">
                <a16:creationId xmlns:a16="http://schemas.microsoft.com/office/drawing/2014/main" id="{C1EA1922-2173-4C27-9DB8-96D67BD5618F}"/>
              </a:ext>
            </a:extLst>
          </p:cNvPr>
          <p:cNvSpPr txBox="1">
            <a:spLocks/>
          </p:cNvSpPr>
          <p:nvPr/>
        </p:nvSpPr>
        <p:spPr>
          <a:xfrm>
            <a:off x="2232616" y="1473035"/>
            <a:ext cx="7726768" cy="861420"/>
          </a:xfrm>
          <a:prstGeom prst="rect">
            <a:avLst/>
          </a:prstGeom>
        </p:spPr>
        <p:txBody>
          <a:bodyPr vert="horz" lIns="91440" tIns="45720" rIns="91440" bIns="45720" rtlCol="0" anchor="t">
            <a:noAutofit/>
          </a:bodyPr>
          <a:lstStyle>
            <a:lvl1pPr marL="0" indent="0" algn="l" defTabSz="457200" rtl="0" eaLnBrk="1" latinLnBrk="1"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endParaRPr lang="en-US" altLang="ko-KR" sz="2400" b="1" dirty="0">
              <a:solidFill>
                <a:schemeClr val="tx1"/>
              </a:solidFill>
              <a:latin typeface="Calibri" panose="020F0502020204030204" pitchFamily="34" charset="0"/>
              <a:cs typeface="David" panose="020E0502060401010101" pitchFamily="34" charset="-79"/>
            </a:endParaRPr>
          </a:p>
          <a:p>
            <a:pPr algn="ctr"/>
            <a:r>
              <a:rPr lang="en-US" altLang="ko-KR" sz="2400" b="1" dirty="0">
                <a:solidFill>
                  <a:schemeClr val="tx1"/>
                </a:solidFill>
                <a:latin typeface="Calibri" panose="020F0502020204030204" pitchFamily="34" charset="0"/>
                <a:cs typeface="David" panose="020E0502060401010101" pitchFamily="34" charset="-79"/>
              </a:rPr>
              <a:t>Smart contract based games are developed by community developers as </a:t>
            </a:r>
            <a:br>
              <a:rPr lang="en-US" altLang="ko-KR" sz="2400" b="1" dirty="0">
                <a:solidFill>
                  <a:schemeClr val="tx1"/>
                </a:solidFill>
                <a:latin typeface="Calibri" panose="020F0502020204030204" pitchFamily="34" charset="0"/>
                <a:cs typeface="David" panose="020E0502060401010101" pitchFamily="34" charset="-79"/>
              </a:rPr>
            </a:br>
            <a:r>
              <a:rPr lang="en-US" altLang="ko-KR" sz="2400" b="1" dirty="0">
                <a:solidFill>
                  <a:srgbClr val="E7D037"/>
                </a:solidFill>
                <a:latin typeface="Calibri" panose="020F0502020204030204" pitchFamily="34" charset="0"/>
                <a:cs typeface="David" panose="020E0502060401010101" pitchFamily="34" charset="-79"/>
              </a:rPr>
              <a:t>opensource</a:t>
            </a:r>
            <a:r>
              <a:rPr lang="en-US" altLang="ko-KR" sz="2400" b="1" dirty="0">
                <a:solidFill>
                  <a:schemeClr val="tx1"/>
                </a:solidFill>
                <a:latin typeface="Calibri" panose="020F0502020204030204" pitchFamily="34" charset="0"/>
                <a:cs typeface="David" panose="020E0502060401010101" pitchFamily="34" charset="-79"/>
              </a:rPr>
              <a:t> </a:t>
            </a:r>
            <a:r>
              <a:rPr lang="en-US" altLang="ko-KR" sz="2400" b="1" dirty="0">
                <a:solidFill>
                  <a:srgbClr val="E7D037"/>
                </a:solidFill>
                <a:latin typeface="Calibri" panose="020F0502020204030204" pitchFamily="34" charset="0"/>
                <a:cs typeface="David" panose="020E0502060401010101" pitchFamily="34" charset="-79"/>
              </a:rPr>
              <a:t>projects</a:t>
            </a:r>
          </a:p>
          <a:p>
            <a:pPr algn="ctr"/>
            <a:endParaRPr lang="en-US" altLang="ko-KR" sz="2400" b="1" dirty="0">
              <a:solidFill>
                <a:schemeClr val="tx1"/>
              </a:solidFill>
              <a:latin typeface="Calibri" panose="020F0502020204030204" pitchFamily="34" charset="0"/>
              <a:cs typeface="David" panose="020E0502060401010101" pitchFamily="34" charset="-79"/>
            </a:endParaRPr>
          </a:p>
          <a:p>
            <a:pPr algn="ctr"/>
            <a:r>
              <a:rPr lang="en-US" altLang="ko-KR" sz="2400" b="1" dirty="0">
                <a:solidFill>
                  <a:schemeClr val="tx1"/>
                </a:solidFill>
                <a:latin typeface="Calibri" panose="020F0502020204030204" pitchFamily="34" charset="0"/>
                <a:cs typeface="David" panose="020E0502060401010101" pitchFamily="34" charset="-79"/>
              </a:rPr>
              <a:t>Smart contracts can be accessed via the</a:t>
            </a:r>
            <a:br>
              <a:rPr lang="en-US" altLang="ko-KR" sz="2400" b="1" dirty="0">
                <a:solidFill>
                  <a:schemeClr val="tx1"/>
                </a:solidFill>
                <a:latin typeface="Calibri" panose="020F0502020204030204" pitchFamily="34" charset="0"/>
                <a:cs typeface="David" panose="020E0502060401010101" pitchFamily="34" charset="-79"/>
              </a:rPr>
            </a:br>
            <a:r>
              <a:rPr lang="en-US" altLang="ko-KR" sz="2400" b="1" dirty="0" err="1">
                <a:solidFill>
                  <a:schemeClr val="tx1"/>
                </a:solidFill>
                <a:latin typeface="Calibri" panose="020F0502020204030204" pitchFamily="34" charset="0"/>
                <a:cs typeface="David" panose="020E0502060401010101" pitchFamily="34" charset="-79"/>
                <a:hlinkClick r:id="rId3"/>
              </a:rPr>
              <a:t>stakeit</a:t>
            </a:r>
            <a:r>
              <a:rPr lang="en-US" altLang="ko-KR" sz="2400" b="1" dirty="0">
                <a:solidFill>
                  <a:schemeClr val="tx1"/>
                </a:solidFill>
                <a:latin typeface="Calibri" panose="020F0502020204030204" pitchFamily="34" charset="0"/>
                <a:cs typeface="David" panose="020E0502060401010101" pitchFamily="34" charset="-79"/>
                <a:hlinkClick r:id="rId3"/>
              </a:rPr>
              <a:t> </a:t>
            </a:r>
            <a:r>
              <a:rPr lang="en-US" altLang="ko-KR" sz="2400" b="1" dirty="0" err="1">
                <a:solidFill>
                  <a:schemeClr val="tx1"/>
                </a:solidFill>
                <a:latin typeface="Calibri" panose="020F0502020204030204" pitchFamily="34" charset="0"/>
                <a:cs typeface="David" panose="020E0502060401010101" pitchFamily="34" charset="-79"/>
                <a:hlinkClick r:id="rId3"/>
              </a:rPr>
              <a:t>gitHub</a:t>
            </a:r>
            <a:r>
              <a:rPr lang="en-US" altLang="ko-KR" sz="2400" b="1" dirty="0">
                <a:solidFill>
                  <a:schemeClr val="tx1"/>
                </a:solidFill>
                <a:latin typeface="Calibri" panose="020F0502020204030204" pitchFamily="34" charset="0"/>
                <a:cs typeface="David" panose="020E0502060401010101" pitchFamily="34" charset="-79"/>
                <a:hlinkClick r:id="rId3"/>
              </a:rPr>
              <a:t> page</a:t>
            </a:r>
            <a:endParaRPr lang="en-US" altLang="ko-KR" sz="2400" b="1" dirty="0">
              <a:solidFill>
                <a:schemeClr val="tx1"/>
              </a:solidFill>
              <a:latin typeface="Calibri" panose="020F0502020204030204" pitchFamily="34" charset="0"/>
              <a:cs typeface="David" panose="020E0502060401010101" pitchFamily="34" charset="-79"/>
            </a:endParaRPr>
          </a:p>
          <a:p>
            <a:pPr algn="ctr"/>
            <a:endParaRPr lang="en-US" altLang="ko-KR" sz="2400" b="1" dirty="0">
              <a:solidFill>
                <a:schemeClr val="tx1"/>
              </a:solidFill>
              <a:latin typeface="Calibri" panose="020F0502020204030204" pitchFamily="34" charset="0"/>
              <a:cs typeface="David" panose="020E0502060401010101" pitchFamily="34" charset="-79"/>
            </a:endParaRPr>
          </a:p>
          <a:p>
            <a:pPr algn="ctr"/>
            <a:r>
              <a:rPr lang="en-US" altLang="ko-KR" sz="2400" b="1" dirty="0" err="1">
                <a:solidFill>
                  <a:schemeClr val="tx1"/>
                </a:solidFill>
                <a:latin typeface="Calibri" panose="020F0502020204030204" pitchFamily="34" charset="0"/>
                <a:cs typeface="David" panose="020E0502060401010101" pitchFamily="34" charset="-79"/>
              </a:rPr>
              <a:t>Stakeit</a:t>
            </a:r>
            <a:r>
              <a:rPr lang="en-US" altLang="ko-KR" sz="2400" b="1" dirty="0">
                <a:solidFill>
                  <a:schemeClr val="tx1"/>
                </a:solidFill>
                <a:latin typeface="Calibri" panose="020F0502020204030204" pitchFamily="34" charset="0"/>
                <a:cs typeface="David" panose="020E0502060401010101" pitchFamily="34" charset="-79"/>
              </a:rPr>
              <a:t> will regularly host dev competitions to develop new games</a:t>
            </a:r>
          </a:p>
        </p:txBody>
      </p:sp>
      <p:pic>
        <p:nvPicPr>
          <p:cNvPr id="6" name="Picture 5">
            <a:extLst>
              <a:ext uri="{FF2B5EF4-FFF2-40B4-BE49-F238E27FC236}">
                <a16:creationId xmlns:a16="http://schemas.microsoft.com/office/drawing/2014/main" id="{FA5C97F1-8EA3-4F27-B195-398B59090370}"/>
              </a:ext>
            </a:extLst>
          </p:cNvPr>
          <p:cNvPicPr>
            <a:picLocks noChangeAspect="1"/>
          </p:cNvPicPr>
          <p:nvPr/>
        </p:nvPicPr>
        <p:blipFill>
          <a:blip r:embed="rId4"/>
          <a:stretch>
            <a:fillRect/>
          </a:stretch>
        </p:blipFill>
        <p:spPr>
          <a:xfrm>
            <a:off x="-261356" y="-729130"/>
            <a:ext cx="3065930" cy="3065930"/>
          </a:xfrm>
          <a:prstGeom prst="rect">
            <a:avLst/>
          </a:prstGeom>
        </p:spPr>
      </p:pic>
      <p:sp>
        <p:nvSpPr>
          <p:cNvPr id="10" name="Subtitle 6">
            <a:extLst>
              <a:ext uri="{FF2B5EF4-FFF2-40B4-BE49-F238E27FC236}">
                <a16:creationId xmlns:a16="http://schemas.microsoft.com/office/drawing/2014/main" id="{3ACEDF87-89F9-409F-81CF-85D261E0303D}"/>
              </a:ext>
            </a:extLst>
          </p:cNvPr>
          <p:cNvSpPr txBox="1">
            <a:spLocks/>
          </p:cNvSpPr>
          <p:nvPr/>
        </p:nvSpPr>
        <p:spPr>
          <a:xfrm>
            <a:off x="1683171" y="163161"/>
            <a:ext cx="8825658" cy="861420"/>
          </a:xfrm>
          <a:prstGeom prst="rect">
            <a:avLst/>
          </a:prstGeom>
        </p:spPr>
        <p:txBody>
          <a:bodyPr vert="horz" lIns="91440" tIns="45720" rIns="91440" bIns="45720" rtlCol="0" anchor="t">
            <a:noAutofit/>
          </a:bodyPr>
          <a:lstStyle>
            <a:lvl1pPr marL="0" indent="0" algn="l" defTabSz="457200" rtl="0" eaLnBrk="1" latinLnBrk="1"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altLang="ko-KR" sz="3600" b="1" u="sng" dirty="0">
                <a:solidFill>
                  <a:schemeClr val="tx1"/>
                </a:solidFill>
                <a:latin typeface="Euphemia" panose="020B0503040102020104" pitchFamily="34" charset="0"/>
                <a:cs typeface="David" panose="020E0502060401010101" pitchFamily="34" charset="-79"/>
              </a:rPr>
              <a:t>Smart contract based games</a:t>
            </a:r>
            <a:endParaRPr lang="ko-KR" altLang="en-US" sz="3600" b="1" u="sng" dirty="0">
              <a:solidFill>
                <a:schemeClr val="tx1"/>
              </a:solidFill>
              <a:latin typeface="Euphemia" panose="020B0503040102020104" pitchFamily="34" charset="0"/>
              <a:cs typeface="David" panose="020E0502060401010101" pitchFamily="34" charset="-79"/>
            </a:endParaRPr>
          </a:p>
        </p:txBody>
      </p:sp>
      <p:pic>
        <p:nvPicPr>
          <p:cNvPr id="8" name="Graphic 7" descr="Game controller">
            <a:extLst>
              <a:ext uri="{FF2B5EF4-FFF2-40B4-BE49-F238E27FC236}">
                <a16:creationId xmlns:a16="http://schemas.microsoft.com/office/drawing/2014/main" id="{8F22395F-6CD0-4D66-BCAD-5CF23EDD5C7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85202" y="859714"/>
            <a:ext cx="1021597" cy="1021597"/>
          </a:xfrm>
          <a:prstGeom prst="rect">
            <a:avLst/>
          </a:prstGeom>
          <a:effectLst>
            <a:glow rad="139700">
              <a:schemeClr val="accent3">
                <a:satMod val="175000"/>
                <a:alpha val="40000"/>
              </a:schemeClr>
            </a:glow>
          </a:effectLst>
        </p:spPr>
      </p:pic>
    </p:spTree>
    <p:extLst>
      <p:ext uri="{BB962C8B-B14F-4D97-AF65-F5344CB8AC3E}">
        <p14:creationId xmlns:p14="http://schemas.microsoft.com/office/powerpoint/2010/main" val="245870114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1D6B6E-6AD2-4C30-85A5-D7AC841A4846}"/>
              </a:ext>
            </a:extLst>
          </p:cNvPr>
          <p:cNvSpPr>
            <a:spLocks noGrp="1"/>
          </p:cNvSpPr>
          <p:nvPr>
            <p:ph type="sldNum" sz="quarter" idx="12"/>
          </p:nvPr>
        </p:nvSpPr>
        <p:spPr/>
        <p:txBody>
          <a:bodyPr/>
          <a:lstStyle/>
          <a:p>
            <a:fld id="{D57F1E4F-1CFF-5643-939E-02111984F565}" type="slidenum">
              <a:rPr lang="en-US" smtClean="0"/>
              <a:t>8</a:t>
            </a:fld>
            <a:endParaRPr lang="en-US" dirty="0"/>
          </a:p>
        </p:txBody>
      </p:sp>
      <p:sp>
        <p:nvSpPr>
          <p:cNvPr id="5" name="Subtitle 6">
            <a:extLst>
              <a:ext uri="{FF2B5EF4-FFF2-40B4-BE49-F238E27FC236}">
                <a16:creationId xmlns:a16="http://schemas.microsoft.com/office/drawing/2014/main" id="{C1EA1922-2173-4C27-9DB8-96D67BD5618F}"/>
              </a:ext>
            </a:extLst>
          </p:cNvPr>
          <p:cNvSpPr txBox="1">
            <a:spLocks/>
          </p:cNvSpPr>
          <p:nvPr/>
        </p:nvSpPr>
        <p:spPr>
          <a:xfrm>
            <a:off x="6096000" y="1730308"/>
            <a:ext cx="6446520" cy="4865226"/>
          </a:xfrm>
          <a:prstGeom prst="rect">
            <a:avLst/>
          </a:prstGeom>
        </p:spPr>
        <p:txBody>
          <a:bodyPr vert="horz" lIns="91440" tIns="45720" rIns="91440" bIns="45720" rtlCol="0" anchor="t">
            <a:noAutofit/>
          </a:bodyPr>
          <a:lstStyle>
            <a:lvl1pPr marL="0" indent="0" algn="l" defTabSz="457200" rtl="0" eaLnBrk="1" latinLnBrk="1"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altLang="ko-KR" b="1" dirty="0">
                <a:solidFill>
                  <a:schemeClr val="tx1"/>
                </a:solidFill>
                <a:latin typeface="Calibri" panose="020F0502020204030204" pitchFamily="34" charset="0"/>
                <a:cs typeface="David" panose="020E0502060401010101" pitchFamily="34" charset="-79"/>
              </a:rPr>
              <a:t>Initial bankroll = bounty tokens (locked-in)</a:t>
            </a:r>
            <a:br>
              <a:rPr lang="en-US" altLang="ko-KR" b="1" dirty="0">
                <a:solidFill>
                  <a:schemeClr val="tx1"/>
                </a:solidFill>
                <a:latin typeface="Calibri" panose="020F0502020204030204" pitchFamily="34" charset="0"/>
                <a:cs typeface="David" panose="020E0502060401010101" pitchFamily="34" charset="-79"/>
              </a:rPr>
            </a:br>
            <a:br>
              <a:rPr lang="en-US" altLang="ko-KR" b="1" dirty="0">
                <a:solidFill>
                  <a:schemeClr val="tx1"/>
                </a:solidFill>
                <a:latin typeface="Calibri" panose="020F0502020204030204" pitchFamily="34" charset="0"/>
                <a:cs typeface="David" panose="020E0502060401010101" pitchFamily="34" charset="-79"/>
              </a:rPr>
            </a:br>
            <a:r>
              <a:rPr lang="en-US" altLang="ko-KR" b="1" dirty="0">
                <a:solidFill>
                  <a:schemeClr val="tx1"/>
                </a:solidFill>
                <a:latin typeface="Calibri" panose="020F0502020204030204" pitchFamily="34" charset="0"/>
                <a:cs typeface="David" panose="020E0502060401010101" pitchFamily="34" charset="-79"/>
              </a:rPr>
              <a:t>smart contract based games earn revenues</a:t>
            </a:r>
            <a:br>
              <a:rPr lang="en-US" altLang="ko-KR" b="1" dirty="0">
                <a:solidFill>
                  <a:schemeClr val="tx1"/>
                </a:solidFill>
                <a:latin typeface="Calibri" panose="020F0502020204030204" pitchFamily="34" charset="0"/>
                <a:cs typeface="David" panose="020E0502060401010101" pitchFamily="34" charset="-79"/>
              </a:rPr>
            </a:br>
            <a:r>
              <a:rPr lang="en-US" altLang="ko-KR" b="1" dirty="0">
                <a:solidFill>
                  <a:schemeClr val="tx1"/>
                </a:solidFill>
                <a:latin typeface="Calibri" panose="020F0502020204030204" pitchFamily="34" charset="0"/>
                <a:cs typeface="David" panose="020E0502060401010101" pitchFamily="34" charset="-79"/>
              </a:rPr>
              <a:t>(stake tokens) whenever users lose their bets</a:t>
            </a:r>
            <a:br>
              <a:rPr lang="en-US" altLang="ko-KR" b="1" dirty="0">
                <a:solidFill>
                  <a:schemeClr val="tx1"/>
                </a:solidFill>
                <a:latin typeface="Calibri" panose="020F0502020204030204" pitchFamily="34" charset="0"/>
                <a:cs typeface="David" panose="020E0502060401010101" pitchFamily="34" charset="-79"/>
              </a:rPr>
            </a:br>
            <a:br>
              <a:rPr lang="en-US" altLang="ko-KR" b="1" dirty="0">
                <a:solidFill>
                  <a:schemeClr val="tx1"/>
                </a:solidFill>
                <a:latin typeface="Calibri" panose="020F0502020204030204" pitchFamily="34" charset="0"/>
                <a:cs typeface="David" panose="020E0502060401010101" pitchFamily="34" charset="-79"/>
              </a:rPr>
            </a:br>
            <a:r>
              <a:rPr lang="en-US" altLang="ko-KR" b="1" dirty="0">
                <a:solidFill>
                  <a:schemeClr val="tx1"/>
                </a:solidFill>
                <a:latin typeface="Calibri" panose="020F0502020204030204" pitchFamily="34" charset="0"/>
                <a:cs typeface="David" panose="020E0502060401010101" pitchFamily="34" charset="-79"/>
              </a:rPr>
              <a:t>The chart on the left illustrates how</a:t>
            </a:r>
            <a:br>
              <a:rPr lang="en-US" altLang="ko-KR" b="1" dirty="0">
                <a:solidFill>
                  <a:schemeClr val="tx1"/>
                </a:solidFill>
                <a:latin typeface="Calibri" panose="020F0502020204030204" pitchFamily="34" charset="0"/>
                <a:cs typeface="David" panose="020E0502060401010101" pitchFamily="34" charset="-79"/>
              </a:rPr>
            </a:br>
            <a:r>
              <a:rPr lang="en-US" altLang="ko-KR" b="1" dirty="0">
                <a:solidFill>
                  <a:schemeClr val="tx1"/>
                </a:solidFill>
                <a:latin typeface="Calibri" panose="020F0502020204030204" pitchFamily="34" charset="0"/>
                <a:cs typeface="David" panose="020E0502060401010101" pitchFamily="34" charset="-79"/>
              </a:rPr>
              <a:t>these revenues will be used/allocated</a:t>
            </a:r>
            <a:br>
              <a:rPr lang="en-US" altLang="ko-KR" sz="1800" b="1" dirty="0">
                <a:solidFill>
                  <a:schemeClr val="tx1"/>
                </a:solidFill>
                <a:latin typeface="Calibri" panose="020F0502020204030204" pitchFamily="34" charset="0"/>
                <a:cs typeface="David" panose="020E0502060401010101" pitchFamily="34" charset="-79"/>
              </a:rPr>
            </a:br>
            <a:endParaRPr lang="en-US" altLang="ko-KR" sz="1800" b="1" dirty="0">
              <a:solidFill>
                <a:srgbClr val="B01513"/>
              </a:solidFill>
              <a:latin typeface="Calibri" panose="020F0502020204030204" pitchFamily="34" charset="0"/>
              <a:cs typeface="David" panose="020E0502060401010101" pitchFamily="34" charset="-79"/>
            </a:endParaRPr>
          </a:p>
          <a:p>
            <a:pPr marL="342900" indent="-342900">
              <a:buBlip>
                <a:blip r:embed="rId2"/>
              </a:buBlip>
            </a:pPr>
            <a:r>
              <a:rPr lang="en-US" altLang="ko-KR" sz="1600" b="1" dirty="0">
                <a:solidFill>
                  <a:srgbClr val="E7D037"/>
                </a:solidFill>
                <a:latin typeface="Calibri" panose="020F0502020204030204" pitchFamily="34" charset="0"/>
                <a:cs typeface="David" panose="020E0502060401010101" pitchFamily="34" charset="-79"/>
              </a:rPr>
              <a:t>60%</a:t>
            </a:r>
            <a:r>
              <a:rPr lang="en-US" altLang="ko-KR" sz="1600" b="1" dirty="0">
                <a:solidFill>
                  <a:srgbClr val="B01513"/>
                </a:solidFill>
                <a:latin typeface="Calibri" panose="020F0502020204030204" pitchFamily="34" charset="0"/>
                <a:cs typeface="David" panose="020E0502060401010101" pitchFamily="34" charset="-79"/>
              </a:rPr>
              <a:t> </a:t>
            </a:r>
            <a:r>
              <a:rPr lang="en-US" altLang="ko-KR" sz="1600" b="1" dirty="0">
                <a:solidFill>
                  <a:schemeClr val="tx1"/>
                </a:solidFill>
                <a:latin typeface="Calibri" panose="020F0502020204030204" pitchFamily="34" charset="0"/>
                <a:cs typeface="David" panose="020E0502060401010101" pitchFamily="34" charset="-79"/>
              </a:rPr>
              <a:t>used to fund the staking smart contract</a:t>
            </a:r>
            <a:br>
              <a:rPr lang="en-US" altLang="ko-KR" sz="1600" b="1" dirty="0">
                <a:solidFill>
                  <a:schemeClr val="tx1"/>
                </a:solidFill>
                <a:latin typeface="Calibri" panose="020F0502020204030204" pitchFamily="34" charset="0"/>
                <a:cs typeface="David" panose="020E0502060401010101" pitchFamily="34" charset="-79"/>
              </a:rPr>
            </a:br>
            <a:endParaRPr lang="en-US" altLang="ko-KR" sz="1600" b="1" dirty="0">
              <a:solidFill>
                <a:schemeClr val="tx1"/>
              </a:solidFill>
              <a:latin typeface="Calibri" panose="020F0502020204030204" pitchFamily="34" charset="0"/>
              <a:cs typeface="David" panose="020E0502060401010101" pitchFamily="34" charset="-79"/>
            </a:endParaRPr>
          </a:p>
          <a:p>
            <a:pPr marL="342900" indent="-342900">
              <a:buBlip>
                <a:blip r:embed="rId2"/>
              </a:buBlip>
            </a:pPr>
            <a:r>
              <a:rPr lang="en-US" altLang="ko-KR" sz="1600" b="1" dirty="0">
                <a:solidFill>
                  <a:srgbClr val="E7D037"/>
                </a:solidFill>
                <a:latin typeface="Calibri" panose="020F0502020204030204" pitchFamily="34" charset="0"/>
                <a:cs typeface="David" panose="020E0502060401010101" pitchFamily="34" charset="-79"/>
              </a:rPr>
              <a:t>30% </a:t>
            </a:r>
            <a:r>
              <a:rPr lang="en-US" altLang="ko-KR" sz="1600" b="1" dirty="0">
                <a:solidFill>
                  <a:schemeClr val="tx1"/>
                </a:solidFill>
                <a:latin typeface="Calibri" panose="020F0502020204030204" pitchFamily="34" charset="0"/>
                <a:cs typeface="David" panose="020E0502060401010101" pitchFamily="34" charset="-79"/>
              </a:rPr>
              <a:t>locked in the relevant smart contract</a:t>
            </a:r>
            <a:br>
              <a:rPr lang="en-US" altLang="ko-KR" sz="1600" b="1" dirty="0">
                <a:solidFill>
                  <a:schemeClr val="tx1"/>
                </a:solidFill>
                <a:latin typeface="Calibri" panose="020F0502020204030204" pitchFamily="34" charset="0"/>
                <a:cs typeface="David" panose="020E0502060401010101" pitchFamily="34" charset="-79"/>
              </a:rPr>
            </a:br>
            <a:r>
              <a:rPr lang="en-US" altLang="ko-KR" sz="1600" b="1" dirty="0">
                <a:solidFill>
                  <a:schemeClr val="tx1"/>
                </a:solidFill>
                <a:latin typeface="Calibri" panose="020F0502020204030204" pitchFamily="34" charset="0"/>
                <a:cs typeface="David" panose="020E0502060401010101" pitchFamily="34" charset="-79"/>
              </a:rPr>
              <a:t>(to increase max bet amounts for users)</a:t>
            </a:r>
            <a:br>
              <a:rPr lang="en-US" altLang="ko-KR" sz="1600" b="1" dirty="0">
                <a:solidFill>
                  <a:schemeClr val="tx1"/>
                </a:solidFill>
                <a:latin typeface="Calibri" panose="020F0502020204030204" pitchFamily="34" charset="0"/>
                <a:cs typeface="David" panose="020E0502060401010101" pitchFamily="34" charset="-79"/>
              </a:rPr>
            </a:br>
            <a:endParaRPr lang="en-US" altLang="ko-KR" sz="1600" b="1" dirty="0">
              <a:solidFill>
                <a:schemeClr val="tx1"/>
              </a:solidFill>
              <a:latin typeface="Calibri" panose="020F0502020204030204" pitchFamily="34" charset="0"/>
              <a:cs typeface="David" panose="020E0502060401010101" pitchFamily="34" charset="-79"/>
            </a:endParaRPr>
          </a:p>
          <a:p>
            <a:pPr marL="342900" indent="-342900">
              <a:buBlip>
                <a:blip r:embed="rId2"/>
              </a:buBlip>
            </a:pPr>
            <a:r>
              <a:rPr lang="en-US" altLang="ko-KR" sz="1600" b="1" dirty="0">
                <a:solidFill>
                  <a:srgbClr val="E7D037"/>
                </a:solidFill>
                <a:latin typeface="Calibri" panose="020F0502020204030204" pitchFamily="34" charset="0"/>
                <a:cs typeface="David" panose="020E0502060401010101" pitchFamily="34" charset="-79"/>
              </a:rPr>
              <a:t>10% </a:t>
            </a:r>
            <a:r>
              <a:rPr lang="en-US" altLang="ko-KR" sz="1600" b="1" dirty="0">
                <a:solidFill>
                  <a:schemeClr val="tx1"/>
                </a:solidFill>
                <a:latin typeface="Calibri" panose="020F0502020204030204" pitchFamily="34" charset="0"/>
                <a:cs typeface="David" panose="020E0502060401010101" pitchFamily="34" charset="-79"/>
              </a:rPr>
              <a:t>used as operational costs</a:t>
            </a:r>
            <a:br>
              <a:rPr lang="en-US" altLang="ko-KR" sz="1600" b="1" dirty="0">
                <a:solidFill>
                  <a:schemeClr val="tx1"/>
                </a:solidFill>
                <a:latin typeface="Calibri" panose="020F0502020204030204" pitchFamily="34" charset="0"/>
                <a:cs typeface="David" panose="020E0502060401010101" pitchFamily="34" charset="-79"/>
              </a:rPr>
            </a:br>
            <a:r>
              <a:rPr lang="en-US" altLang="ko-KR" sz="1600" b="1" dirty="0">
                <a:solidFill>
                  <a:schemeClr val="tx1"/>
                </a:solidFill>
                <a:latin typeface="Calibri" panose="020F0502020204030204" pitchFamily="34" charset="0"/>
                <a:cs typeface="David" panose="020E0502060401010101" pitchFamily="34" charset="-79"/>
              </a:rPr>
              <a:t>(giveaways &amp; game dev competitions)</a:t>
            </a:r>
          </a:p>
          <a:p>
            <a:pPr algn="ctr"/>
            <a:endParaRPr lang="en-US" altLang="ko-KR" b="1" dirty="0">
              <a:solidFill>
                <a:schemeClr val="tx1"/>
              </a:solidFill>
              <a:latin typeface="Calibri" panose="020F0502020204030204" pitchFamily="34" charset="0"/>
              <a:cs typeface="David" panose="020E0502060401010101" pitchFamily="34" charset="-79"/>
            </a:endParaRPr>
          </a:p>
          <a:p>
            <a:pPr algn="ctr"/>
            <a:endParaRPr lang="en-US" altLang="ko-KR" b="1" dirty="0">
              <a:solidFill>
                <a:schemeClr val="tx1"/>
              </a:solidFill>
              <a:latin typeface="Calibri" panose="020F0502020204030204" pitchFamily="34" charset="0"/>
              <a:cs typeface="David" panose="020E0502060401010101" pitchFamily="34" charset="-79"/>
            </a:endParaRPr>
          </a:p>
          <a:p>
            <a:pPr algn="ctr"/>
            <a:endParaRPr lang="en-US" altLang="ko-KR" b="1" dirty="0">
              <a:solidFill>
                <a:schemeClr val="tx1"/>
              </a:solidFill>
              <a:latin typeface="Calibri" panose="020F0502020204030204" pitchFamily="34" charset="0"/>
              <a:cs typeface="David" panose="020E0502060401010101" pitchFamily="34" charset="-79"/>
            </a:endParaRPr>
          </a:p>
        </p:txBody>
      </p:sp>
      <p:pic>
        <p:nvPicPr>
          <p:cNvPr id="6" name="Picture 5">
            <a:extLst>
              <a:ext uri="{FF2B5EF4-FFF2-40B4-BE49-F238E27FC236}">
                <a16:creationId xmlns:a16="http://schemas.microsoft.com/office/drawing/2014/main" id="{FA5C97F1-8EA3-4F27-B195-398B59090370}"/>
              </a:ext>
            </a:extLst>
          </p:cNvPr>
          <p:cNvPicPr>
            <a:picLocks noChangeAspect="1"/>
          </p:cNvPicPr>
          <p:nvPr/>
        </p:nvPicPr>
        <p:blipFill>
          <a:blip r:embed="rId3"/>
          <a:stretch>
            <a:fillRect/>
          </a:stretch>
        </p:blipFill>
        <p:spPr>
          <a:xfrm>
            <a:off x="-261356" y="-729130"/>
            <a:ext cx="3065930" cy="3065930"/>
          </a:xfrm>
          <a:prstGeom prst="rect">
            <a:avLst/>
          </a:prstGeom>
        </p:spPr>
      </p:pic>
      <p:sp>
        <p:nvSpPr>
          <p:cNvPr id="10" name="Subtitle 6">
            <a:extLst>
              <a:ext uri="{FF2B5EF4-FFF2-40B4-BE49-F238E27FC236}">
                <a16:creationId xmlns:a16="http://schemas.microsoft.com/office/drawing/2014/main" id="{3ACEDF87-89F9-409F-81CF-85D261E0303D}"/>
              </a:ext>
            </a:extLst>
          </p:cNvPr>
          <p:cNvSpPr txBox="1">
            <a:spLocks/>
          </p:cNvSpPr>
          <p:nvPr/>
        </p:nvSpPr>
        <p:spPr>
          <a:xfrm>
            <a:off x="1683171" y="163161"/>
            <a:ext cx="8825658" cy="861420"/>
          </a:xfrm>
          <a:prstGeom prst="rect">
            <a:avLst/>
          </a:prstGeom>
        </p:spPr>
        <p:txBody>
          <a:bodyPr vert="horz" lIns="91440" tIns="45720" rIns="91440" bIns="45720" rtlCol="0" anchor="t">
            <a:noAutofit/>
          </a:bodyPr>
          <a:lstStyle>
            <a:lvl1pPr marL="0" indent="0" algn="l" defTabSz="457200" rtl="0" eaLnBrk="1" latinLnBrk="1"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altLang="ko-KR" sz="3600" b="1" u="sng" dirty="0">
                <a:solidFill>
                  <a:schemeClr val="tx1"/>
                </a:solidFill>
                <a:latin typeface="Euphemia" panose="020B0503040102020104" pitchFamily="34" charset="0"/>
                <a:cs typeface="David" panose="020E0502060401010101" pitchFamily="34" charset="-79"/>
              </a:rPr>
              <a:t>Smart contract based games</a:t>
            </a:r>
            <a:endParaRPr lang="ko-KR" altLang="en-US" sz="3600" b="1" u="sng" dirty="0">
              <a:solidFill>
                <a:schemeClr val="tx1"/>
              </a:solidFill>
              <a:latin typeface="Euphemia" panose="020B0503040102020104" pitchFamily="34" charset="0"/>
              <a:cs typeface="David" panose="020E0502060401010101" pitchFamily="34" charset="-79"/>
            </a:endParaRPr>
          </a:p>
        </p:txBody>
      </p:sp>
      <p:pic>
        <p:nvPicPr>
          <p:cNvPr id="4" name="Graphic 3" descr="Game controller">
            <a:extLst>
              <a:ext uri="{FF2B5EF4-FFF2-40B4-BE49-F238E27FC236}">
                <a16:creationId xmlns:a16="http://schemas.microsoft.com/office/drawing/2014/main" id="{6A0B4559-1865-4C90-9021-732BA242A32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85202" y="859714"/>
            <a:ext cx="1021597" cy="1021597"/>
          </a:xfrm>
          <a:prstGeom prst="rect">
            <a:avLst/>
          </a:prstGeom>
          <a:effectLst>
            <a:glow rad="139700">
              <a:schemeClr val="accent3">
                <a:satMod val="175000"/>
                <a:alpha val="40000"/>
              </a:schemeClr>
            </a:glow>
          </a:effectLst>
        </p:spPr>
      </p:pic>
      <p:graphicFrame>
        <p:nvGraphicFramePr>
          <p:cNvPr id="9" name="Chart 8">
            <a:extLst>
              <a:ext uri="{FF2B5EF4-FFF2-40B4-BE49-F238E27FC236}">
                <a16:creationId xmlns:a16="http://schemas.microsoft.com/office/drawing/2014/main" id="{03629B0A-8245-47DB-9781-EBF3BE748D34}"/>
              </a:ext>
            </a:extLst>
          </p:cNvPr>
          <p:cNvGraphicFramePr/>
          <p:nvPr>
            <p:extLst>
              <p:ext uri="{D42A27DB-BD31-4B8C-83A1-F6EECF244321}">
                <p14:modId xmlns:p14="http://schemas.microsoft.com/office/powerpoint/2010/main" val="2277924286"/>
              </p:ext>
            </p:extLst>
          </p:nvPr>
        </p:nvGraphicFramePr>
        <p:xfrm>
          <a:off x="250821" y="1622809"/>
          <a:ext cx="6405880" cy="481920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506975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1D6B6E-6AD2-4C30-85A5-D7AC841A4846}"/>
              </a:ext>
            </a:extLst>
          </p:cNvPr>
          <p:cNvSpPr>
            <a:spLocks noGrp="1"/>
          </p:cNvSpPr>
          <p:nvPr>
            <p:ph type="sldNum" sz="quarter" idx="12"/>
          </p:nvPr>
        </p:nvSpPr>
        <p:spPr/>
        <p:txBody>
          <a:bodyPr/>
          <a:lstStyle/>
          <a:p>
            <a:fld id="{D57F1E4F-1CFF-5643-939E-02111984F565}" type="slidenum">
              <a:rPr lang="en-US" smtClean="0"/>
              <a:t>9</a:t>
            </a:fld>
            <a:endParaRPr lang="en-US" dirty="0"/>
          </a:p>
        </p:txBody>
      </p:sp>
      <p:sp>
        <p:nvSpPr>
          <p:cNvPr id="5" name="Subtitle 6">
            <a:extLst>
              <a:ext uri="{FF2B5EF4-FFF2-40B4-BE49-F238E27FC236}">
                <a16:creationId xmlns:a16="http://schemas.microsoft.com/office/drawing/2014/main" id="{C1EA1922-2173-4C27-9DB8-96D67BD5618F}"/>
              </a:ext>
            </a:extLst>
          </p:cNvPr>
          <p:cNvSpPr txBox="1">
            <a:spLocks/>
          </p:cNvSpPr>
          <p:nvPr/>
        </p:nvSpPr>
        <p:spPr>
          <a:xfrm>
            <a:off x="793728" y="1896551"/>
            <a:ext cx="10604544" cy="861420"/>
          </a:xfrm>
          <a:prstGeom prst="rect">
            <a:avLst/>
          </a:prstGeom>
        </p:spPr>
        <p:txBody>
          <a:bodyPr vert="horz" lIns="91440" tIns="45720" rIns="91440" bIns="45720" rtlCol="0" anchor="t">
            <a:noAutofit/>
          </a:bodyPr>
          <a:lstStyle>
            <a:lvl1pPr marL="0" indent="0" algn="l" defTabSz="457200" rtl="0" eaLnBrk="1" latinLnBrk="1"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altLang="ko-KR" sz="2400" b="1" dirty="0">
                <a:solidFill>
                  <a:schemeClr val="tx1"/>
                </a:solidFill>
                <a:latin typeface="Calibri" panose="020F0502020204030204" pitchFamily="34" charset="0"/>
                <a:cs typeface="David" panose="020E0502060401010101" pitchFamily="34" charset="-79"/>
              </a:rPr>
              <a:t>Compound interests (staking feature) is based on a </a:t>
            </a:r>
            <a:r>
              <a:rPr lang="en-US" altLang="ko-KR" sz="2400" b="1" dirty="0">
                <a:solidFill>
                  <a:srgbClr val="E7D037"/>
                </a:solidFill>
                <a:latin typeface="Calibri" panose="020F0502020204030204" pitchFamily="34" charset="0"/>
                <a:cs typeface="David" panose="020E0502060401010101" pitchFamily="34" charset="-79"/>
              </a:rPr>
              <a:t>smart contract </a:t>
            </a:r>
            <a:r>
              <a:rPr lang="en-US" altLang="ko-KR" sz="2400" b="1" dirty="0">
                <a:solidFill>
                  <a:schemeClr val="tx1"/>
                </a:solidFill>
                <a:latin typeface="Calibri" panose="020F0502020204030204" pitchFamily="34" charset="0"/>
                <a:cs typeface="David" panose="020E0502060401010101" pitchFamily="34" charset="-79"/>
              </a:rPr>
              <a:t>which is </a:t>
            </a:r>
            <a:r>
              <a:rPr lang="en-US" altLang="ko-KR" sz="2400" b="1" dirty="0">
                <a:solidFill>
                  <a:srgbClr val="E7D037"/>
                </a:solidFill>
                <a:latin typeface="Calibri" panose="020F0502020204030204" pitchFamily="34" charset="0"/>
                <a:cs typeface="David" panose="020E0502060401010101" pitchFamily="34" charset="-79"/>
              </a:rPr>
              <a:t>decentralized</a:t>
            </a:r>
            <a:r>
              <a:rPr lang="en-US" altLang="ko-KR" sz="2400" b="1" dirty="0">
                <a:solidFill>
                  <a:schemeClr val="tx1"/>
                </a:solidFill>
                <a:latin typeface="Calibri" panose="020F0502020204030204" pitchFamily="34" charset="0"/>
                <a:cs typeface="David" panose="020E0502060401010101" pitchFamily="34" charset="-79"/>
              </a:rPr>
              <a:t>, </a:t>
            </a:r>
            <a:r>
              <a:rPr lang="en-US" altLang="ko-KR" sz="2400" b="1" dirty="0">
                <a:solidFill>
                  <a:srgbClr val="E7D037"/>
                </a:solidFill>
                <a:latin typeface="Calibri" panose="020F0502020204030204" pitchFamily="34" charset="0"/>
                <a:cs typeface="David" panose="020E0502060401010101" pitchFamily="34" charset="-79"/>
              </a:rPr>
              <a:t>secure</a:t>
            </a:r>
            <a:r>
              <a:rPr lang="en-US" altLang="ko-KR" sz="2400" b="1" dirty="0">
                <a:solidFill>
                  <a:schemeClr val="tx1"/>
                </a:solidFill>
                <a:latin typeface="Calibri" panose="020F0502020204030204" pitchFamily="34" charset="0"/>
                <a:cs typeface="David" panose="020E0502060401010101" pitchFamily="34" charset="-79"/>
              </a:rPr>
              <a:t>, and </a:t>
            </a:r>
            <a:r>
              <a:rPr lang="en-US" altLang="ko-KR" sz="2400" b="1" dirty="0">
                <a:solidFill>
                  <a:srgbClr val="E7D037"/>
                </a:solidFill>
                <a:latin typeface="Calibri" panose="020F0502020204030204" pitchFamily="34" charset="0"/>
                <a:cs typeface="David" panose="020E0502060401010101" pitchFamily="34" charset="-79"/>
              </a:rPr>
              <a:t>automatic</a:t>
            </a:r>
            <a:r>
              <a:rPr lang="en-US" altLang="ko-KR" sz="2400" b="1" dirty="0">
                <a:solidFill>
                  <a:schemeClr val="tx1"/>
                </a:solidFill>
                <a:latin typeface="Calibri" panose="020F0502020204030204" pitchFamily="34" charset="0"/>
                <a:cs typeface="David" panose="020E0502060401010101" pitchFamily="34" charset="-79"/>
              </a:rPr>
              <a:t>.</a:t>
            </a:r>
          </a:p>
          <a:p>
            <a:pPr algn="ctr"/>
            <a:br>
              <a:rPr lang="en-US" altLang="ko-KR" sz="2400" b="1" dirty="0">
                <a:solidFill>
                  <a:schemeClr val="tx1"/>
                </a:solidFill>
                <a:latin typeface="Calibri" panose="020F0502020204030204" pitchFamily="34" charset="0"/>
                <a:cs typeface="David" panose="020E0502060401010101" pitchFamily="34" charset="-79"/>
              </a:rPr>
            </a:br>
            <a:r>
              <a:rPr lang="en-US" altLang="ko-KR" sz="2400" b="1" dirty="0">
                <a:solidFill>
                  <a:schemeClr val="tx1"/>
                </a:solidFill>
                <a:latin typeface="Calibri" panose="020F0502020204030204" pitchFamily="34" charset="0"/>
                <a:cs typeface="David" panose="020E0502060401010101" pitchFamily="34" charset="-79"/>
              </a:rPr>
              <a:t>Users can stake their tokens on a daily, weekly, and monthly basis by depositing their tokens into the smart contract.</a:t>
            </a:r>
          </a:p>
          <a:p>
            <a:pPr algn="ctr"/>
            <a:br>
              <a:rPr lang="en-US" altLang="ko-KR" sz="2400" b="1" dirty="0">
                <a:solidFill>
                  <a:schemeClr val="tx1"/>
                </a:solidFill>
                <a:latin typeface="Calibri" panose="020F0502020204030204" pitchFamily="34" charset="0"/>
                <a:cs typeface="David" panose="020E0502060401010101" pitchFamily="34" charset="-79"/>
              </a:rPr>
            </a:br>
            <a:r>
              <a:rPr lang="en-US" altLang="ko-KR" sz="2400" b="1" dirty="0">
                <a:solidFill>
                  <a:schemeClr val="tx1"/>
                </a:solidFill>
                <a:latin typeface="Calibri" panose="020F0502020204030204" pitchFamily="34" charset="0"/>
                <a:cs typeface="David" panose="020E0502060401010101" pitchFamily="34" charset="-79"/>
              </a:rPr>
              <a:t>The smart contract will hold &amp; AUTOMATICALLY release your </a:t>
            </a:r>
            <a:br>
              <a:rPr lang="en-US" altLang="ko-KR" sz="2400" b="1" dirty="0">
                <a:solidFill>
                  <a:schemeClr val="tx1"/>
                </a:solidFill>
                <a:latin typeface="Calibri" panose="020F0502020204030204" pitchFamily="34" charset="0"/>
                <a:cs typeface="David" panose="020E0502060401010101" pitchFamily="34" charset="-79"/>
              </a:rPr>
            </a:br>
            <a:r>
              <a:rPr lang="en-US" altLang="ko-KR" sz="2400" b="1" dirty="0">
                <a:solidFill>
                  <a:schemeClr val="tx1"/>
                </a:solidFill>
                <a:latin typeface="Calibri" panose="020F0502020204030204" pitchFamily="34" charset="0"/>
                <a:cs typeface="David" panose="020E0502060401010101" pitchFamily="34" charset="-79"/>
              </a:rPr>
              <a:t>“initial amount + staking REWARDS”</a:t>
            </a:r>
            <a:br>
              <a:rPr lang="en-US" altLang="ko-KR" sz="2400" b="1" dirty="0">
                <a:solidFill>
                  <a:schemeClr val="tx1"/>
                </a:solidFill>
                <a:latin typeface="Calibri" panose="020F0502020204030204" pitchFamily="34" charset="0"/>
                <a:cs typeface="David" panose="020E0502060401010101" pitchFamily="34" charset="-79"/>
              </a:rPr>
            </a:br>
            <a:r>
              <a:rPr lang="en-US" altLang="ko-KR" sz="2400" b="1" dirty="0">
                <a:solidFill>
                  <a:schemeClr val="tx1"/>
                </a:solidFill>
                <a:latin typeface="Calibri" panose="020F0502020204030204" pitchFamily="34" charset="0"/>
                <a:cs typeface="David" panose="020E0502060401010101" pitchFamily="34" charset="-79"/>
              </a:rPr>
              <a:t>when you complete your staking plan.</a:t>
            </a:r>
          </a:p>
          <a:p>
            <a:pPr algn="ctr"/>
            <a:br>
              <a:rPr lang="en-US" altLang="ko-KR" sz="1800" b="1" dirty="0">
                <a:solidFill>
                  <a:srgbClr val="E7D037"/>
                </a:solidFill>
                <a:latin typeface="Calibri" panose="020F0502020204030204" pitchFamily="34" charset="0"/>
                <a:cs typeface="David" panose="020E0502060401010101" pitchFamily="34" charset="-79"/>
              </a:rPr>
            </a:br>
            <a:r>
              <a:rPr lang="en-US" altLang="ko-KR" sz="1800" b="1" dirty="0">
                <a:solidFill>
                  <a:srgbClr val="E7D037"/>
                </a:solidFill>
                <a:latin typeface="Calibri" panose="020F0502020204030204" pitchFamily="34" charset="0"/>
                <a:cs typeface="David" panose="020E0502060401010101" pitchFamily="34" charset="-79"/>
              </a:rPr>
              <a:t>*IF YOU CANCEL ANY ACTIVE STAKING PLANS, </a:t>
            </a:r>
            <a:br>
              <a:rPr lang="en-US" altLang="ko-KR" sz="1800" b="1" dirty="0">
                <a:solidFill>
                  <a:srgbClr val="E7D037"/>
                </a:solidFill>
                <a:latin typeface="Calibri" panose="020F0502020204030204" pitchFamily="34" charset="0"/>
                <a:cs typeface="David" panose="020E0502060401010101" pitchFamily="34" charset="-79"/>
              </a:rPr>
            </a:br>
            <a:r>
              <a:rPr lang="en-US" altLang="ko-KR" sz="1800" b="1" dirty="0">
                <a:solidFill>
                  <a:srgbClr val="E7D037"/>
                </a:solidFill>
                <a:latin typeface="Calibri" panose="020F0502020204030204" pitchFamily="34" charset="0"/>
                <a:cs typeface="David" panose="020E0502060401010101" pitchFamily="34" charset="-79"/>
              </a:rPr>
              <a:t>YOU WILL IMMEDIATELY RECEIVE the DEPOSITED AMOUNTS BACK TO YOUR ADDRESS*</a:t>
            </a:r>
          </a:p>
        </p:txBody>
      </p:sp>
      <p:pic>
        <p:nvPicPr>
          <p:cNvPr id="6" name="Picture 5">
            <a:extLst>
              <a:ext uri="{FF2B5EF4-FFF2-40B4-BE49-F238E27FC236}">
                <a16:creationId xmlns:a16="http://schemas.microsoft.com/office/drawing/2014/main" id="{FA5C97F1-8EA3-4F27-B195-398B59090370}"/>
              </a:ext>
            </a:extLst>
          </p:cNvPr>
          <p:cNvPicPr>
            <a:picLocks noChangeAspect="1"/>
          </p:cNvPicPr>
          <p:nvPr/>
        </p:nvPicPr>
        <p:blipFill>
          <a:blip r:embed="rId2"/>
          <a:stretch>
            <a:fillRect/>
          </a:stretch>
        </p:blipFill>
        <p:spPr>
          <a:xfrm>
            <a:off x="-261356" y="-729130"/>
            <a:ext cx="3065930" cy="3065930"/>
          </a:xfrm>
          <a:prstGeom prst="rect">
            <a:avLst/>
          </a:prstGeom>
        </p:spPr>
      </p:pic>
      <p:sp>
        <p:nvSpPr>
          <p:cNvPr id="10" name="Subtitle 6">
            <a:extLst>
              <a:ext uri="{FF2B5EF4-FFF2-40B4-BE49-F238E27FC236}">
                <a16:creationId xmlns:a16="http://schemas.microsoft.com/office/drawing/2014/main" id="{3ACEDF87-89F9-409F-81CF-85D261E0303D}"/>
              </a:ext>
            </a:extLst>
          </p:cNvPr>
          <p:cNvSpPr txBox="1">
            <a:spLocks/>
          </p:cNvSpPr>
          <p:nvPr/>
        </p:nvSpPr>
        <p:spPr>
          <a:xfrm>
            <a:off x="1683171" y="163161"/>
            <a:ext cx="8825658" cy="861420"/>
          </a:xfrm>
          <a:prstGeom prst="rect">
            <a:avLst/>
          </a:prstGeom>
        </p:spPr>
        <p:txBody>
          <a:bodyPr vert="horz" lIns="91440" tIns="45720" rIns="91440" bIns="45720" rtlCol="0" anchor="t">
            <a:noAutofit/>
          </a:bodyPr>
          <a:lstStyle>
            <a:lvl1pPr marL="0" indent="0" algn="l" defTabSz="457200" rtl="0" eaLnBrk="1" latinLnBrk="1"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1"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altLang="ko-KR" sz="3600" b="1" u="sng" dirty="0">
                <a:solidFill>
                  <a:schemeClr val="tx1"/>
                </a:solidFill>
                <a:latin typeface="Euphemia" panose="020B0503040102020104" pitchFamily="34" charset="0"/>
                <a:cs typeface="David" panose="020E0502060401010101" pitchFamily="34" charset="-79"/>
              </a:rPr>
              <a:t>Compound interests (staking)</a:t>
            </a:r>
            <a:endParaRPr lang="ko-KR" altLang="en-US" sz="3600" b="1" u="sng" dirty="0">
              <a:solidFill>
                <a:schemeClr val="tx1"/>
              </a:solidFill>
              <a:latin typeface="Euphemia" panose="020B0503040102020104" pitchFamily="34" charset="0"/>
              <a:cs typeface="David" panose="020E0502060401010101" pitchFamily="34" charset="-79"/>
            </a:endParaRPr>
          </a:p>
        </p:txBody>
      </p:sp>
      <p:pic>
        <p:nvPicPr>
          <p:cNvPr id="7" name="Graphic 6" descr="Upward trend">
            <a:extLst>
              <a:ext uri="{FF2B5EF4-FFF2-40B4-BE49-F238E27FC236}">
                <a16:creationId xmlns:a16="http://schemas.microsoft.com/office/drawing/2014/main" id="{642CE5F9-8E51-4653-AFB1-6C964AF3A1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59144" y="872910"/>
            <a:ext cx="1073713" cy="1073713"/>
          </a:xfrm>
          <a:prstGeom prst="rect">
            <a:avLst/>
          </a:prstGeom>
          <a:effectLst>
            <a:glow rad="139700">
              <a:schemeClr val="accent3">
                <a:satMod val="175000"/>
                <a:alpha val="40000"/>
              </a:schemeClr>
            </a:glow>
          </a:effectLst>
        </p:spPr>
      </p:pic>
    </p:spTree>
    <p:extLst>
      <p:ext uri="{BB962C8B-B14F-4D97-AF65-F5344CB8AC3E}">
        <p14:creationId xmlns:p14="http://schemas.microsoft.com/office/powerpoint/2010/main" val="12519884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3359</TotalTime>
  <Words>600</Words>
  <Application>Microsoft Office PowerPoint</Application>
  <PresentationFormat>Widescreen</PresentationFormat>
  <Paragraphs>241</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맑은 고딕</vt:lpstr>
      <vt:lpstr>Arial</vt:lpstr>
      <vt:lpstr>Calibri</vt:lpstr>
      <vt:lpstr>Century Gothic</vt:lpstr>
      <vt:lpstr>David</vt:lpstr>
      <vt:lpstr>Euphemia</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terms:created xsi:type="dcterms:W3CDTF">2018-03-25T05:54:11Z</dcterms:created>
  <dcterms:modified xsi:type="dcterms:W3CDTF">2018-03-30T06:43:36Z</dcterms:modified>
</cp:coreProperties>
</file>