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Lst>
  <p:notesMasterIdLst>
    <p:notesMasterId r:id="rId42"/>
  </p:notesMasterIdLst>
  <p:handoutMasterIdLst>
    <p:handoutMasterId r:id="rId43"/>
  </p:handoutMasterIdLst>
  <p:sldIdLst>
    <p:sldId id="264" r:id="rId5"/>
    <p:sldId id="276" r:id="rId6"/>
    <p:sldId id="282" r:id="rId7"/>
    <p:sldId id="323" r:id="rId8"/>
    <p:sldId id="316" r:id="rId9"/>
    <p:sldId id="324" r:id="rId10"/>
    <p:sldId id="283" r:id="rId11"/>
    <p:sldId id="289" r:id="rId12"/>
    <p:sldId id="290" r:id="rId13"/>
    <p:sldId id="317" r:id="rId14"/>
    <p:sldId id="325" r:id="rId15"/>
    <p:sldId id="284" r:id="rId16"/>
    <p:sldId id="291" r:id="rId17"/>
    <p:sldId id="294" r:id="rId18"/>
    <p:sldId id="292" r:id="rId19"/>
    <p:sldId id="318" r:id="rId20"/>
    <p:sldId id="319" r:id="rId21"/>
    <p:sldId id="335" r:id="rId22"/>
    <p:sldId id="337" r:id="rId23"/>
    <p:sldId id="336" r:id="rId24"/>
    <p:sldId id="338" r:id="rId25"/>
    <p:sldId id="295" r:id="rId26"/>
    <p:sldId id="296" r:id="rId27"/>
    <p:sldId id="339" r:id="rId28"/>
    <p:sldId id="285" r:id="rId29"/>
    <p:sldId id="288" r:id="rId30"/>
    <p:sldId id="326" r:id="rId31"/>
    <p:sldId id="327" r:id="rId32"/>
    <p:sldId id="328" r:id="rId33"/>
    <p:sldId id="329" r:id="rId34"/>
    <p:sldId id="297" r:id="rId35"/>
    <p:sldId id="298" r:id="rId36"/>
    <p:sldId id="299" r:id="rId37"/>
    <p:sldId id="320" r:id="rId38"/>
    <p:sldId id="286" r:id="rId39"/>
    <p:sldId id="321" r:id="rId40"/>
    <p:sldId id="322" r:id="rId4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434" autoAdjust="0"/>
  </p:normalViewPr>
  <p:slideViewPr>
    <p:cSldViewPr showGuides="1">
      <p:cViewPr>
        <p:scale>
          <a:sx n="80" d="100"/>
          <a:sy n="80" d="100"/>
        </p:scale>
        <p:origin x="330" y="-120"/>
      </p:cViewPr>
      <p:guideLst>
        <p:guide pos="3839"/>
        <p:guide orient="horz" pos="2160"/>
      </p:guideLst>
    </p:cSldViewPr>
  </p:slideViewPr>
  <p:outlineViewPr>
    <p:cViewPr>
      <p:scale>
        <a:sx n="33" d="100"/>
        <a:sy n="33" d="100"/>
      </p:scale>
      <p:origin x="0" y="-13398"/>
    </p:cViewPr>
  </p:outlin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9/3/2021</a:t>
            </a:fld>
            <a:endParaRPr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0-12-15T04:11:36.232"/>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65515EE-886B-4162-93CA-7D3ECB3BD75A}" emma:medium="tactile" emma:mode="ink">
          <msink:context xmlns:msink="http://schemas.microsoft.com/ink/2010/main" type="writingRegion" rotatedBoundingBox="20001,5255 20220,5255 20220,5266 20001,5266"/>
        </emma:interpretation>
      </emma:emma>
    </inkml:annotationXML>
    <inkml:traceGroup>
      <inkml:annotationXML>
        <emma:emma xmlns:emma="http://www.w3.org/2003/04/emma" version="1.0">
          <emma:interpretation id="{FEDF402A-EA51-4483-9EF7-0E6C87835F5B}" emma:medium="tactile" emma:mode="ink">
            <msink:context xmlns:msink="http://schemas.microsoft.com/ink/2010/main" type="paragraph" rotatedBoundingBox="20001,5255 20220,5255 20220,5266 20001,5266" alignmentLevel="1"/>
          </emma:interpretation>
        </emma:emma>
      </inkml:annotationXML>
      <inkml:traceGroup>
        <inkml:annotationXML>
          <emma:emma xmlns:emma="http://www.w3.org/2003/04/emma" version="1.0">
            <emma:interpretation id="{21830103-98DC-45B9-96EA-0F0CACBE6409}" emma:medium="tactile" emma:mode="ink">
              <msink:context xmlns:msink="http://schemas.microsoft.com/ink/2010/main" type="line" rotatedBoundingBox="20001,5255 20220,5255 20220,5266 20001,5266"/>
            </emma:interpretation>
          </emma:emma>
        </inkml:annotationXML>
        <inkml:traceGroup>
          <inkml:annotationXML>
            <emma:emma xmlns:emma="http://www.w3.org/2003/04/emma" version="1.0">
              <emma:interpretation id="{A4665BF8-8059-42D5-B5F6-12535D1BD836}" emma:medium="tactile" emma:mode="ink">
                <msink:context xmlns:msink="http://schemas.microsoft.com/ink/2010/main" type="inkWord" rotatedBoundingBox="20001,5255 20220,5255 20220,5266 20001,5266"/>
              </emma:interpretation>
              <emma:one-of disjunction-type="recognition" id="oneOf0">
                <emma:interpretation id="interp0" emma:lang="en-US" emma:confidence="1">
                  <emma:literal>_</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0-4 12 0,'70'0'168'31,"-52"0"-155"-31,43 0 13 32,-23 11-40-17,-6-11-31-15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0-08-05T06:24:24.98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BB213AE-C14D-4F07-9BC5-7D56EDAC4F3F}" emma:medium="tactile" emma:mode="ink">
          <msink:context xmlns:msink="http://schemas.microsoft.com/ink/2010/main" type="inkDrawing" rotatedBoundingBox="11948,5696 11963,5696 11963,5711 11948,5711" shapeName="Other"/>
        </emma:interpretation>
      </emma:emma>
    </inkml:annotationXML>
    <inkml:trace contextRef="#ctx0" brushRef="#br0">652 4156 816 0</inkml:trace>
  </inkml:traceGroup>
</inkml:ink>
</file>

<file path=ppt/ink/ink1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0-08-05T06:24:29.0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097079C-CE2C-4ABB-8800-DD7A74E5856F}" emma:medium="tactile" emma:mode="ink">
          <msink:context xmlns:msink="http://schemas.microsoft.com/ink/2010/main" type="inkDrawing" rotatedBoundingBox="11850,7241 11864,7425 11823,7428 11808,7245" shapeName="Other"/>
        </emma:interpretation>
      </emma:emma>
    </inkml:annotationXML>
    <inkml:trace contextRef="#ctx0" brushRef="#br0">568 5876 144 0,'-19'11'59'0,"7"-11"-6"32,12 0-2-32,-10 0 85 0,10 0-106 15,0 0-3-15,0 0-2 0,0 0 7 16,0 0 1-16,0 0-2 15,0 0-3-15,0-4-9 0,0-10-10 16,0 2 2-16,0-6-10 16,0-1-12-16,0-4-12 15,0 3-19 1,0 2-32 0,0-18-118-16,0 17 78 15</inkml:trace>
  </inkml:traceGroup>
</inkml:ink>
</file>

<file path=ppt/ink/ink2.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2:35:40.579"/>
    </inkml:context>
    <inkml:brush xml:id="br0">
      <inkml:brushProperty name="width" value="0.06667" units="cm"/>
      <inkml:brushProperty name="height" value="0.06667" units="cm"/>
      <inkml:brushProperty name="color" value="#808080"/>
      <inkml:brushProperty name="fitToCurve" value="1"/>
    </inkml:brush>
  </inkml:definitions>
  <inkml:traceGroup>
    <inkml:annotationXML>
      <emma:emma xmlns:emma="http://www.w3.org/2003/04/emma" version="1.0">
        <emma:interpretation id="{71750CC1-0A08-4314-89CA-626E9F669372}" emma:medium="tactile" emma:mode="ink">
          <msink:context xmlns:msink="http://schemas.microsoft.com/ink/2010/main" type="writingRegion" rotatedBoundingBox="32148,4755 32163,4755 32163,4770 32148,4770"/>
        </emma:interpretation>
      </emma:emma>
    </inkml:annotationXML>
    <inkml:traceGroup>
      <inkml:annotationXML>
        <emma:emma xmlns:emma="http://www.w3.org/2003/04/emma" version="1.0">
          <emma:interpretation id="{2BE5BF87-5AC0-4D17-ADB5-D8D8F252EFAD}" emma:medium="tactile" emma:mode="ink">
            <msink:context xmlns:msink="http://schemas.microsoft.com/ink/2010/main" type="paragraph" rotatedBoundingBox="32148,4755 32163,4755 32163,4770 32148,4770" alignmentLevel="1"/>
          </emma:interpretation>
        </emma:emma>
      </inkml:annotationXML>
      <inkml:traceGroup>
        <inkml:annotationXML>
          <emma:emma xmlns:emma="http://www.w3.org/2003/04/emma" version="1.0">
            <emma:interpretation id="{64270C43-E9CE-4443-840F-27F651DB51CF}" emma:medium="tactile" emma:mode="ink">
              <msink:context xmlns:msink="http://schemas.microsoft.com/ink/2010/main" type="line" rotatedBoundingBox="32148,4755 32163,4755 32163,4770 32148,4770"/>
            </emma:interpretation>
          </emma:emma>
        </inkml:annotationXML>
        <inkml:traceGroup>
          <inkml:annotationXML>
            <emma:emma xmlns:emma="http://www.w3.org/2003/04/emma" version="1.0">
              <emma:interpretation id="{0516B424-1993-4332-A76D-9942D37AC706}" emma:medium="tactile" emma:mode="ink">
                <msink:context xmlns:msink="http://schemas.microsoft.com/ink/2010/main" type="inkWord" rotatedBoundingBox="32148,4755 32163,4755 32163,4770 32148,4770"/>
              </emma:interpretation>
              <emma:one-of disjunction-type="recognition" id="oneOf0">
                <emma:interpretation id="interp0" emma:lang="en-US" emma:confidence="0">
                  <emma:literal>tour.</emma:literal>
                </emma:interpretation>
                <emma:interpretation id="interp1" emma:lang="en-US" emma:confidence="0">
                  <emma:literal>-tour</emma:literal>
                </emma:interpretation>
                <emma:interpretation id="interp2" emma:lang="en-US" emma:confidence="0">
                  <emma:literal>-tour.</emma:literal>
                </emma:interpretation>
                <emma:interpretation id="interp3" emma:lang="en-US" emma:confidence="0">
                  <emma:literal>-hour.</emma:literal>
                </emma:interpretation>
                <emma:interpretation id="interp4" emma:lang="en-US" emma:confidence="0">
                  <emma:literal>"four</emma:literal>
                </emma:interpretation>
              </emma:one-of>
            </emma:emma>
          </inkml:annotationXML>
          <inkml:trace contextRef="#ctx0" brushRef="#br0">5724 1651 39 0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2:38:01.24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2DEEB3E-FCBB-4742-825B-90C130CD5EE3}" emma:medium="tactile" emma:mode="ink">
          <msink:context xmlns:msink="http://schemas.microsoft.com/ink/2010/main" type="writingRegion" rotatedBoundingBox="32811,6863 32828,6863 32828,6878 32811,6878"/>
        </emma:interpretation>
      </emma:emma>
    </inkml:annotationXML>
    <inkml:traceGroup>
      <inkml:annotationXML>
        <emma:emma xmlns:emma="http://www.w3.org/2003/04/emma" version="1.0">
          <emma:interpretation id="{D905F949-F87A-4782-8562-E2DF3FB9579F}" emma:medium="tactile" emma:mode="ink">
            <msink:context xmlns:msink="http://schemas.microsoft.com/ink/2010/main" type="paragraph" rotatedBoundingBox="32811,6863 32828,6863 32828,6878 32811,6878" alignmentLevel="1"/>
          </emma:interpretation>
        </emma:emma>
      </inkml:annotationXML>
      <inkml:traceGroup>
        <inkml:annotationXML>
          <emma:emma xmlns:emma="http://www.w3.org/2003/04/emma" version="1.0">
            <emma:interpretation id="{970D3520-666B-4904-8287-53746C23A9E3}" emma:medium="tactile" emma:mode="ink">
              <msink:context xmlns:msink="http://schemas.microsoft.com/ink/2010/main" type="line" rotatedBoundingBox="32811,6863 32828,6863 32828,6878 32811,6878"/>
            </emma:interpretation>
          </emma:emma>
        </inkml:annotationXML>
        <inkml:traceGroup>
          <inkml:annotationXML>
            <emma:emma xmlns:emma="http://www.w3.org/2003/04/emma" version="1.0">
              <emma:interpretation id="{8C1500E5-2CEE-46F4-85F6-FEC623E31C02}" emma:medium="tactile" emma:mode="ink">
                <msink:context xmlns:msink="http://schemas.microsoft.com/ink/2010/main" type="inkWord" rotatedBoundingBox="32811,6863 32828,6863 32828,6878 32811,6878"/>
              </emma:interpretation>
              <emma:one-of disjunction-type="recognition" id="oneOf0">
                <emma:interpretation id="interp0" emma:lang="en-US" emma:confidence="1">
                  <emma:literal>-</emma:literal>
                </emma:interpretation>
                <emma:interpretation id="interp1" emma:lang="en-US" emma:confidence="0">
                  <emma:literal>_</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y</emma:literal>
                </emma:interpretation>
              </emma:one-of>
            </emma:emma>
          </inkml:annotationXML>
          <inkml:trace contextRef="#ctx0" brushRef="#br0">1857 1079 190 0,'7'0'306'32,"3"0"-222"-17</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3:11:37.810"/>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1AE20B12-5009-46D9-8DAC-E6C0E78386DC}" emma:medium="tactile" emma:mode="ink">
          <msink:context xmlns:msink="http://schemas.microsoft.com/ink/2010/main" type="inkDrawing" rotatedBoundingBox="23767,4312 23767,4325 23752,4325 23752,4312" shapeName="Other"/>
        </emma:interpretation>
      </emma:emma>
    </inkml:annotationXML>
    <inkml:trace contextRef="#ctx0" brushRef="#br0">38 183 4 0,'0'-13'18'31,"0"13"-18"31,0 0-10-46</inkml:trace>
  </inkml:traceGroup>
</inkml:ink>
</file>

<file path=ppt/ink/ink5.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3:17:08.24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7C6CDC6-7C7B-4CB5-BB5D-5DC489BE14A4}" emma:medium="tactile" emma:mode="ink">
          <msink:context xmlns:msink="http://schemas.microsoft.com/ink/2010/main" type="writingRegion" rotatedBoundingBox="17665,4829 17680,4829 17680,4836 17665,4836"/>
        </emma:interpretation>
      </emma:emma>
    </inkml:annotationXML>
    <inkml:traceGroup>
      <inkml:annotationXML>
        <emma:emma xmlns:emma="http://www.w3.org/2003/04/emma" version="1.0">
          <emma:interpretation id="{7D85AB21-2D0C-4E40-AA52-4898B41A0953}" emma:medium="tactile" emma:mode="ink">
            <msink:context xmlns:msink="http://schemas.microsoft.com/ink/2010/main" type="paragraph" rotatedBoundingBox="17665,4829 17680,4829 17680,4836 17665,4836" alignmentLevel="1"/>
          </emma:interpretation>
        </emma:emma>
      </inkml:annotationXML>
      <inkml:traceGroup>
        <inkml:annotationXML>
          <emma:emma xmlns:emma="http://www.w3.org/2003/04/emma" version="1.0">
            <emma:interpretation id="{225FB93D-6185-4399-B895-A5EE910C52DC}" emma:medium="tactile" emma:mode="ink">
              <msink:context xmlns:msink="http://schemas.microsoft.com/ink/2010/main" type="line" rotatedBoundingBox="17665,4829 17680,4829 17680,4836 17665,4836"/>
            </emma:interpretation>
          </emma:emma>
        </inkml:annotationXML>
        <inkml:traceGroup>
          <inkml:annotationXML>
            <emma:emma xmlns:emma="http://www.w3.org/2003/04/emma" version="1.0">
              <emma:interpretation id="{77F41516-2488-44ED-BF77-17673031B040}" emma:medium="tactile" emma:mode="ink">
                <msink:context xmlns:msink="http://schemas.microsoft.com/ink/2010/main" type="inkWord" rotatedBoundingBox="17665,4829 17680,4829 17680,4836 17665,4836"/>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I</emma:literal>
                </emma:interpretation>
                <emma:interpretation id="interp4" emma:lang="en-US" emma:confidence="0">
                  <emma:literal>.</emma:literal>
                </emma:interpretation>
              </emma:one-of>
            </emma:emma>
          </inkml:annotationXML>
          <inkml:trace contextRef="#ctx0" brushRef="#br0">-5657-2305 26 0,'-7'7'76'16,"-1"-7"-38"15,8 0-40 16,0 0-35-32,0 0 11 1</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3:18:11.91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523B1C8-95A2-4EA0-8F66-9D183A2247AE}" emma:medium="tactile" emma:mode="ink">
          <msink:context xmlns:msink="http://schemas.microsoft.com/ink/2010/main" type="writingRegion" rotatedBoundingBox="18487,6525 18597,6525 18597,6636 18487,6636"/>
        </emma:interpretation>
      </emma:emma>
    </inkml:annotationXML>
    <inkml:traceGroup>
      <inkml:annotationXML>
        <emma:emma xmlns:emma="http://www.w3.org/2003/04/emma" version="1.0">
          <emma:interpretation id="{532D32FB-E7CC-456F-8FDD-06D8B405235D}" emma:medium="tactile" emma:mode="ink">
            <msink:context xmlns:msink="http://schemas.microsoft.com/ink/2010/main" type="paragraph" rotatedBoundingBox="18487,6525 18597,6525 18597,6636 18487,6636" alignmentLevel="1"/>
          </emma:interpretation>
        </emma:emma>
      </inkml:annotationXML>
      <inkml:traceGroup>
        <inkml:annotationXML>
          <emma:emma xmlns:emma="http://www.w3.org/2003/04/emma" version="1.0">
            <emma:interpretation id="{76E1E986-BC8A-4BDE-BF6C-822101260906}" emma:medium="tactile" emma:mode="ink">
              <msink:context xmlns:msink="http://schemas.microsoft.com/ink/2010/main" type="line" rotatedBoundingBox="18487,6525 18597,6525 18597,6636 18487,6636"/>
            </emma:interpretation>
          </emma:emma>
        </inkml:annotationXML>
        <inkml:traceGroup>
          <inkml:annotationXML>
            <emma:emma xmlns:emma="http://www.w3.org/2003/04/emma" version="1.0">
              <emma:interpretation id="{6DC5A415-57A9-41F6-93D1-D56955D2E3C2}" emma:medium="tactile" emma:mode="ink">
                <msink:context xmlns:msink="http://schemas.microsoft.com/ink/2010/main" type="inkWord" rotatedBoundingBox="18487,6525 18597,6525 18597,6636 18487,6636"/>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I</emma:literal>
                </emma:interpretation>
                <emma:interpretation id="interp3" emma:lang="en-US" emma:confidence="0">
                  <emma:literal>i</emma:literal>
                </emma:interpretation>
                <emma:interpretation id="interp4" emma:lang="en-US" emma:confidence="0">
                  <emma:literal>•</emma:literal>
                </emma:interpretation>
              </emma:one-of>
            </emma:emma>
          </inkml:annotationXML>
          <inkml:trace contextRef="#ctx0" brushRef="#br0">442-237 1502 0,'110'-111'61'94</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3:18:11.913"/>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63A9F16-3FFE-40C1-BA27-5ADA31B56CE5}" emma:medium="tactile" emma:mode="ink">
          <msink:context xmlns:msink="http://schemas.microsoft.com/ink/2010/main" type="inkDrawing" rotatedBoundingBox="18060,6873 18060,6875 18045,6875 18045,6873" shapeName="Other"/>
        </emma:interpretation>
      </emma:emma>
    </inkml:annotationXML>
    <inkml:trace contextRef="#ctx0" brushRef="#br0">0 2 301 0,'0'-2'440'31</inkml:trace>
  </inkml:traceGroup>
</inkml:ink>
</file>

<file path=ppt/ink/ink8.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3:21:42.4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5E94709-35A6-4E60-9A68-0A987B595979}" emma:medium="tactile" emma:mode="ink">
          <msink:context xmlns:msink="http://schemas.microsoft.com/ink/2010/main" type="writingRegion" rotatedBoundingBox="21033,5487 21223,5487 21223,5543 21033,5543"/>
        </emma:interpretation>
      </emma:emma>
    </inkml:annotationXML>
    <inkml:traceGroup>
      <inkml:annotationXML>
        <emma:emma xmlns:emma="http://www.w3.org/2003/04/emma" version="1.0">
          <emma:interpretation id="{B66408A4-CA45-4689-B412-2CBBDF2FAEFA}" emma:medium="tactile" emma:mode="ink">
            <msink:context xmlns:msink="http://schemas.microsoft.com/ink/2010/main" type="paragraph" rotatedBoundingBox="21033,5487 21223,5487 21223,5543 21033,5543" alignmentLevel="1"/>
          </emma:interpretation>
        </emma:emma>
      </inkml:annotationXML>
      <inkml:traceGroup>
        <inkml:annotationXML>
          <emma:emma xmlns:emma="http://www.w3.org/2003/04/emma" version="1.0">
            <emma:interpretation id="{71046D9A-6A1F-4E09-8E44-5F1A7C6496BF}" emma:medium="tactile" emma:mode="ink">
              <msink:context xmlns:msink="http://schemas.microsoft.com/ink/2010/main" type="line" rotatedBoundingBox="21033,5487 21223,5487 21223,5543 21033,5543"/>
            </emma:interpretation>
          </emma:emma>
        </inkml:annotationXML>
        <inkml:traceGroup>
          <inkml:annotationXML>
            <emma:emma xmlns:emma="http://www.w3.org/2003/04/emma" version="1.0">
              <emma:interpretation id="{E3FCDF1A-18F9-4F62-A21D-48750B9E964B}" emma:medium="tactile" emma:mode="ink">
                <msink:context xmlns:msink="http://schemas.microsoft.com/ink/2010/main" type="inkWord" rotatedBoundingBox="21033,5487 21223,5487 21223,5543 21033,5543"/>
              </emma:interpretation>
              <emma:one-of disjunction-type="recognition" id="oneOf0">
                <emma:interpretation id="interp0" emma:lang="en-US" emma:confidence="0">
                  <emma:literal>_</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emma:literal>
                </emma:interpretation>
              </emma:one-of>
            </emma:emma>
          </inkml:annotationXML>
          <inkml:trace contextRef="#ctx0" brushRef="#br0">3700-396 286 0,'-11'0'123'15,"11"0"-63"-15,22-12-11 16,39-4-31 0,-34 8-26-16,1-1-19 0,-9 7-36 15,-2-2-41-15,-1-1-34 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channel name="T" type="integer" max="2.14748E9" units="dev"/>
        </inkml:traceFormat>
        <inkml:channelProperties>
          <inkml:channelProperty channel="X" name="resolution" value="1612.59839" units="1/cm"/>
          <inkml:channelProperty channel="Y" name="resolution" value="2580.15747" units="1/cm"/>
          <inkml:channelProperty channel="F" name="resolution" value="10E-6" units="1/cm"/>
          <inkml:channelProperty channel="T" name="resolution" value="1" units="1/dev"/>
        </inkml:channelProperties>
      </inkml:inkSource>
      <inkml:timestamp xml:id="ts0" timeString="2021-09-03T02:45:30.216"/>
    </inkml:context>
    <inkml:brush xml:id="br0">
      <inkml:brushProperty name="width" value="0.06667" units="cm"/>
      <inkml:brushProperty name="height" value="0.06667" units="cm"/>
      <inkml:brushProperty name="color" value="#177D36"/>
      <inkml:brushProperty name="fitToCurve" value="1"/>
    </inkml:brush>
  </inkml:definitions>
  <inkml:traceGroup>
    <inkml:annotationXML>
      <emma:emma xmlns:emma="http://www.w3.org/2003/04/emma" version="1.0">
        <emma:interpretation id="{DA8659AB-AB9E-44E5-9061-045735A41356}" emma:medium="tactile" emma:mode="ink">
          <msink:context xmlns:msink="http://schemas.microsoft.com/ink/2010/main" type="writingRegion" rotatedBoundingBox="21610,11284 21641,11284 21641,11399 21610,11399"/>
        </emma:interpretation>
      </emma:emma>
    </inkml:annotationXML>
    <inkml:traceGroup>
      <inkml:annotationXML>
        <emma:emma xmlns:emma="http://www.w3.org/2003/04/emma" version="1.0">
          <emma:interpretation id="{EBF4FD6E-FCAD-4D5C-8379-2131A17A72B5}" emma:medium="tactile" emma:mode="ink">
            <msink:context xmlns:msink="http://schemas.microsoft.com/ink/2010/main" type="paragraph" rotatedBoundingBox="21610,11284 21641,11284 21641,11399 21610,11399" alignmentLevel="1"/>
          </emma:interpretation>
        </emma:emma>
      </inkml:annotationXML>
      <inkml:traceGroup>
        <inkml:annotationXML>
          <emma:emma xmlns:emma="http://www.w3.org/2003/04/emma" version="1.0">
            <emma:interpretation id="{DBD14206-36E5-4412-B1EC-9A796EAC39DB}" emma:medium="tactile" emma:mode="ink">
              <msink:context xmlns:msink="http://schemas.microsoft.com/ink/2010/main" type="line" rotatedBoundingBox="21610,11284 21641,11284 21641,11399 21610,11399"/>
            </emma:interpretation>
          </emma:emma>
        </inkml:annotationXML>
        <inkml:traceGroup>
          <inkml:annotationXML>
            <emma:emma xmlns:emma="http://www.w3.org/2003/04/emma" version="1.0">
              <emma:interpretation id="{11AC8658-A918-4387-9893-B904DF45B429}" emma:medium="tactile" emma:mode="ink">
                <msink:context xmlns:msink="http://schemas.microsoft.com/ink/2010/main" type="inkWord" rotatedBoundingBox="21610,11284 21641,11284 21641,11399 21610,11399"/>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1</emma:literal>
                </emma:interpretation>
                <emma:interpretation id="interp3" emma:lang="en-US" emma:confidence="0">
                  <emma:literal>7</emma:literal>
                </emma:interpretation>
                <emma:interpretation id="interp4" emma:lang="en-US" emma:confidence="0">
                  <emma:literal>,</emma:literal>
                </emma:interpretation>
              </emma:one-of>
            </emma:emma>
          </inkml:annotationXML>
          <inkml:trace contextRef="#ctx0" brushRef="#br0">31 115 3 0,'0'-14'5'16,"0"10"-3"-16,0-3-1 16,0 0 0-16,0-4 10 15,0 11 0 1,0-14 21-16,0 10-15 16,0-3-5-16,0 2-6 0,0-6-11 15,0 4-10-15,-14-5-10 16,-3 0-29-16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9/3/2021</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17</a:t>
            </a:fld>
            <a:endParaRPr lang="en-US" dirty="0"/>
          </a:p>
        </p:txBody>
      </p:sp>
    </p:spTree>
    <p:extLst>
      <p:ext uri="{BB962C8B-B14F-4D97-AF65-F5344CB8AC3E}">
        <p14:creationId xmlns:p14="http://schemas.microsoft.com/office/powerpoint/2010/main" val="325513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0942" y="1189204"/>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629" y="1143294"/>
            <a:ext cx="7032530" cy="4268965"/>
          </a:xfrm>
        </p:spPr>
        <p:txBody>
          <a:bodyPr anchor="t">
            <a:normAutofit/>
          </a:bodyPr>
          <a:lstStyle>
            <a:lvl1pPr algn="l">
              <a:lnSpc>
                <a:spcPct val="85000"/>
              </a:lnSpc>
              <a:defRPr sz="7698"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630" y="5537926"/>
            <a:ext cx="7032530" cy="706355"/>
          </a:xfrm>
        </p:spPr>
        <p:txBody>
          <a:bodyPr>
            <a:normAutofit/>
          </a:bodyPr>
          <a:lstStyle>
            <a:lvl1pPr marL="0" indent="0" algn="l">
              <a:lnSpc>
                <a:spcPct val="114000"/>
              </a:lnSpc>
              <a:spcBef>
                <a:spcPts val="0"/>
              </a:spcBef>
              <a:buNone/>
              <a:defRPr sz="1999" b="0" i="1"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630" y="6314441"/>
            <a:ext cx="1596206" cy="365125"/>
          </a:xfrm>
        </p:spPr>
        <p:txBody>
          <a:bodyPr/>
          <a:lstStyle>
            <a:lvl1pPr algn="l">
              <a:defRPr sz="1200">
                <a:solidFill>
                  <a:schemeClr val="tx2"/>
                </a:solidFill>
              </a:defRPr>
            </a:lvl1pPr>
          </a:lstStyle>
          <a:p>
            <a:fld id="{48A87A34-81AB-432B-8DAE-1953F412C126}" type="datetimeFigureOut">
              <a:rPr lang="en-US" smtClean="0"/>
              <a:t>9/3/2021</a:t>
            </a:fld>
            <a:endParaRPr lang="en-US" dirty="0"/>
          </a:p>
        </p:txBody>
      </p:sp>
      <p:sp>
        <p:nvSpPr>
          <p:cNvPr id="5" name="Footer Placeholder 4"/>
          <p:cNvSpPr>
            <a:spLocks noGrp="1"/>
          </p:cNvSpPr>
          <p:nvPr>
            <p:ph type="ftr" sz="quarter" idx="11"/>
          </p:nvPr>
        </p:nvSpPr>
        <p:spPr>
          <a:xfrm>
            <a:off x="2999810" y="6314441"/>
            <a:ext cx="5121349"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0942" y="1416217"/>
            <a:ext cx="407882" cy="365125"/>
          </a:xfrm>
        </p:spPr>
        <p:txBody>
          <a:bodyPr/>
          <a:lstStyle>
            <a:lvl1pPr algn="r">
              <a:defRPr>
                <a:solidFill>
                  <a:schemeClr val="accent1"/>
                </a:solidFill>
              </a:defRPr>
            </a:lvl1pPr>
          </a:lstStyle>
          <a:p>
            <a:fld id="{6D22F896-40B5-4ADD-8801-0D06FADFA095}" type="slidenum">
              <a:rPr lang="en-US" smtClean="0"/>
              <a:t>‹#›</a:t>
            </a:fld>
            <a:endParaRPr lang="en-US" dirty="0"/>
          </a:p>
        </p:txBody>
      </p:sp>
      <p:cxnSp>
        <p:nvCxnSpPr>
          <p:cNvPr id="9" name="Straight Connector 8" title="Verticle Rule Line"/>
          <p:cNvCxnSpPr/>
          <p:nvPr/>
        </p:nvCxnSpPr>
        <p:spPr>
          <a:xfrm>
            <a:off x="773653"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227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0251" y="640080"/>
            <a:ext cx="6246771"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dirty="0"/>
          </a:p>
        </p:txBody>
      </p:sp>
    </p:spTree>
    <p:extLst>
      <p:ext uri="{BB962C8B-B14F-4D97-AF65-F5344CB8AC3E}">
        <p14:creationId xmlns:p14="http://schemas.microsoft.com/office/powerpoint/2010/main" val="19016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0942" y="5380580"/>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88684" y="642931"/>
            <a:ext cx="2446033"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642933"/>
            <a:ext cx="7068837"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4485" y="5927132"/>
            <a:ext cx="3813863" cy="365125"/>
          </a:xfrm>
        </p:spPr>
        <p:txBody>
          <a:bodyPr/>
          <a:lstStyle/>
          <a:p>
            <a:fld id="{7AECB6C2-1084-4AED-A74A-DF028B0094EA}" type="datetimeFigureOut">
              <a:rPr lang="en-US" smtClean="0"/>
              <a:t>9/3/2021</a:t>
            </a:fld>
            <a:endParaRPr lang="en-US" dirty="0"/>
          </a:p>
        </p:txBody>
      </p:sp>
      <p:sp>
        <p:nvSpPr>
          <p:cNvPr id="5" name="Footer Placeholder 4"/>
          <p:cNvSpPr>
            <a:spLocks noGrp="1"/>
          </p:cNvSpPr>
          <p:nvPr>
            <p:ph type="ftr" sz="quarter" idx="11"/>
          </p:nvPr>
        </p:nvSpPr>
        <p:spPr>
          <a:xfrm>
            <a:off x="6534485" y="6315950"/>
            <a:ext cx="3813863" cy="365125"/>
          </a:xfrm>
        </p:spPr>
        <p:txBody>
          <a:bodyPr/>
          <a:lstStyle/>
          <a:p>
            <a:endParaRPr lang="en-US" dirty="0"/>
          </a:p>
        </p:txBody>
      </p:sp>
      <p:sp>
        <p:nvSpPr>
          <p:cNvPr id="6" name="Slide Number Placeholder 5"/>
          <p:cNvSpPr>
            <a:spLocks noGrp="1"/>
          </p:cNvSpPr>
          <p:nvPr>
            <p:ph type="sldNum" sz="quarter" idx="12"/>
          </p:nvPr>
        </p:nvSpPr>
        <p:spPr>
          <a:xfrm>
            <a:off x="11780942" y="5607593"/>
            <a:ext cx="407882" cy="365125"/>
          </a:xfrm>
        </p:spPr>
        <p:txBody>
          <a:bodyPr/>
          <a:lstStyle/>
          <a:p>
            <a:fld id="{591C5AD9-787D-40FA-8A4D-16A055B9AF81}" type="slidenum">
              <a:rPr lang="en-US" smtClean="0"/>
              <a:t>‹#›</a:t>
            </a:fld>
            <a:endParaRPr lang="en-US" dirty="0"/>
          </a:p>
        </p:txBody>
      </p:sp>
      <p:cxnSp>
        <p:nvCxnSpPr>
          <p:cNvPr id="13" name="Straight Connector 12" title="Horizontal Rule Line"/>
          <p:cNvCxnSpPr/>
          <p:nvPr/>
        </p:nvCxnSpPr>
        <p:spPr>
          <a:xfrm>
            <a:off x="1" y="6199730"/>
            <a:ext cx="1025733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0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dirty="0"/>
          </a:p>
        </p:txBody>
      </p:sp>
    </p:spTree>
    <p:extLst>
      <p:ext uri="{BB962C8B-B14F-4D97-AF65-F5344CB8AC3E}">
        <p14:creationId xmlns:p14="http://schemas.microsoft.com/office/powerpoint/2010/main" val="19586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0942" y="1393748"/>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166" y="2571723"/>
            <a:ext cx="8294493" cy="3286153"/>
          </a:xfrm>
        </p:spPr>
        <p:txBody>
          <a:bodyPr anchor="t">
            <a:normAutofit/>
          </a:bodyPr>
          <a:lstStyle>
            <a:lvl1pPr>
              <a:lnSpc>
                <a:spcPct val="85000"/>
              </a:lnSpc>
              <a:defRPr sz="7698"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166" y="1393748"/>
            <a:ext cx="8399241" cy="819150"/>
          </a:xfrm>
        </p:spPr>
        <p:txBody>
          <a:bodyPr anchor="ctr">
            <a:normAutofit/>
          </a:bodyPr>
          <a:lstStyle>
            <a:lvl1pPr marL="0" indent="0" algn="r">
              <a:lnSpc>
                <a:spcPct val="113000"/>
              </a:lnSpc>
              <a:spcBef>
                <a:spcPts val="0"/>
              </a:spcBef>
              <a:buNone/>
              <a:defRPr sz="1999" b="0" i="1" baseline="0">
                <a:solidFill>
                  <a:schemeClr val="accent1"/>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0678" y="6314440"/>
            <a:ext cx="1596206" cy="365125"/>
          </a:xfrm>
        </p:spPr>
        <p:txBody>
          <a:bodyPr/>
          <a:lstStyle>
            <a:lvl1pPr>
              <a:defRPr sz="1200">
                <a:solidFill>
                  <a:schemeClr val="accent1"/>
                </a:solidFill>
              </a:defRPr>
            </a:lvl1pPr>
          </a:lstStyle>
          <a:p>
            <a:fld id="{48A87A34-81AB-432B-8DAE-1953F412C126}" type="datetimeFigureOut">
              <a:rPr lang="en-US" smtClean="0"/>
              <a:pPr/>
              <a:t>9/3/2021</a:t>
            </a:fld>
            <a:endParaRPr lang="en-US" dirty="0"/>
          </a:p>
        </p:txBody>
      </p:sp>
      <p:sp>
        <p:nvSpPr>
          <p:cNvPr id="5" name="Footer Placeholder 4"/>
          <p:cNvSpPr>
            <a:spLocks noGrp="1"/>
          </p:cNvSpPr>
          <p:nvPr>
            <p:ph type="ftr" sz="quarter" idx="11"/>
          </p:nvPr>
        </p:nvSpPr>
        <p:spPr>
          <a:xfrm>
            <a:off x="1947166" y="6314441"/>
            <a:ext cx="6478538"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0942" y="1620761"/>
            <a:ext cx="407882" cy="365125"/>
          </a:xfrm>
        </p:spPr>
        <p:txBody>
          <a:bodyPr/>
          <a:lstStyle>
            <a:lvl1pPr>
              <a:defRPr>
                <a:solidFill>
                  <a:schemeClr val="bg2"/>
                </a:solidFill>
              </a:defRPr>
            </a:lvl1pPr>
          </a:lstStyle>
          <a:p>
            <a:fld id="{6D22F896-40B5-4ADD-8801-0D06FADFA095}" type="slidenum">
              <a:rPr lang="en-US" smtClean="0"/>
              <a:t>‹#›</a:t>
            </a:fld>
            <a:endParaRPr lang="en-US" dirty="0"/>
          </a:p>
        </p:txBody>
      </p:sp>
      <p:cxnSp>
        <p:nvCxnSpPr>
          <p:cNvPr id="10" name="Straight Connector 9" title="Horizontal Rule Line"/>
          <p:cNvCxnSpPr/>
          <p:nvPr/>
        </p:nvCxnSpPr>
        <p:spPr>
          <a:xfrm flipH="1">
            <a:off x="1" y="6178167"/>
            <a:ext cx="10241658"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46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0251" y="540628"/>
            <a:ext cx="6246773"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0251" y="3712467"/>
            <a:ext cx="6246773"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78262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1802" y="557784"/>
            <a:ext cx="3830338"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0250" y="558065"/>
            <a:ext cx="6243726" cy="914400"/>
          </a:xfrm>
        </p:spPr>
        <p:txBody>
          <a:bodyPr anchor="b">
            <a:normAutofit/>
          </a:bodyPr>
          <a:lstStyle>
            <a:lvl1pPr marL="0" indent="0">
              <a:lnSpc>
                <a:spcPct val="113000"/>
              </a:lnSpc>
              <a:spcBef>
                <a:spcPts val="0"/>
              </a:spcBef>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0250" y="1526671"/>
            <a:ext cx="6243726"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0251" y="3700826"/>
            <a:ext cx="6246773" cy="914400"/>
          </a:xfrm>
        </p:spPr>
        <p:txBody>
          <a:bodyPr anchor="b">
            <a:normAutofit/>
          </a:bodyPr>
          <a:lstStyle>
            <a:lvl1pPr marL="0" indent="0">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0250" y="4669432"/>
            <a:ext cx="6243726"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246306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364687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dirty="0"/>
          </a:p>
        </p:txBody>
      </p:sp>
    </p:spTree>
    <p:extLst>
      <p:ext uri="{BB962C8B-B14F-4D97-AF65-F5344CB8AC3E}">
        <p14:creationId xmlns:p14="http://schemas.microsoft.com/office/powerpoint/2010/main" val="22662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1802" y="555479"/>
            <a:ext cx="3837776" cy="1921022"/>
          </a:xfrm>
        </p:spPr>
        <p:txBody>
          <a:bodyPr anchor="t">
            <a:noAutofit/>
          </a:bodyPr>
          <a:lstStyle>
            <a:lvl1pPr>
              <a:lnSpc>
                <a:spcPct val="93000"/>
              </a:lnSpc>
              <a:defRPr sz="3999"/>
            </a:lvl1pPr>
          </a:lstStyle>
          <a:p>
            <a:r>
              <a:rPr lang="en-US" smtClean="0"/>
              <a:t>Click to edit Master title style</a:t>
            </a:r>
            <a:endParaRPr lang="en-US" dirty="0"/>
          </a:p>
        </p:txBody>
      </p:sp>
      <p:sp>
        <p:nvSpPr>
          <p:cNvPr id="3" name="Content Placeholder 2"/>
          <p:cNvSpPr>
            <a:spLocks noGrp="1"/>
          </p:cNvSpPr>
          <p:nvPr>
            <p:ph idx="1"/>
          </p:nvPr>
        </p:nvSpPr>
        <p:spPr>
          <a:xfrm>
            <a:off x="5180251" y="564147"/>
            <a:ext cx="6246773" cy="5622644"/>
          </a:xfrm>
        </p:spPr>
        <p:txBody>
          <a:bodyPr/>
          <a:lstStyle>
            <a:lvl1pPr>
              <a:lnSpc>
                <a:spcPct val="112000"/>
              </a:lnSpc>
              <a:defRPr sz="1999"/>
            </a:lvl1pPr>
            <a:lvl2pPr>
              <a:lnSpc>
                <a:spcPct val="112000"/>
              </a:lnSpc>
              <a:defRPr sz="1799"/>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1802" y="2621513"/>
            <a:ext cx="3837776" cy="3239537"/>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245236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754" y="557262"/>
            <a:ext cx="3839480" cy="1919239"/>
          </a:xfrm>
        </p:spPr>
        <p:txBody>
          <a:bodyPr anchor="t">
            <a:noAutofit/>
          </a:bodyPr>
          <a:lstStyle>
            <a:lvl1pPr>
              <a:lnSpc>
                <a:spcPct val="93000"/>
              </a:lnSpc>
              <a:defRPr sz="3999"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6431" y="1"/>
            <a:ext cx="6170593" cy="6857999"/>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758754" y="2621512"/>
            <a:ext cx="3839480" cy="3236976"/>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dirty="0"/>
          </a:p>
        </p:txBody>
      </p:sp>
    </p:spTree>
    <p:extLst>
      <p:ext uri="{BB962C8B-B14F-4D97-AF65-F5344CB8AC3E}">
        <p14:creationId xmlns:p14="http://schemas.microsoft.com/office/powerpoint/2010/main" val="9655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0942" y="5380580"/>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1801" y="559678"/>
            <a:ext cx="3832908"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0251" y="569066"/>
            <a:ext cx="6246771"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1802" y="5930061"/>
            <a:ext cx="3813863"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2DD204D1-F9BD-4643-8480-6EA41EB484F1}" type="datetimeFigureOut">
              <a:rPr lang="en-US" smtClean="0"/>
              <a:pPr/>
              <a:t>9/3/2021</a:t>
            </a:fld>
            <a:endParaRPr lang="en-US" dirty="0"/>
          </a:p>
        </p:txBody>
      </p:sp>
      <p:sp>
        <p:nvSpPr>
          <p:cNvPr id="5" name="Footer Placeholder 4"/>
          <p:cNvSpPr>
            <a:spLocks noGrp="1"/>
          </p:cNvSpPr>
          <p:nvPr>
            <p:ph type="ftr" sz="quarter" idx="3"/>
          </p:nvPr>
        </p:nvSpPr>
        <p:spPr>
          <a:xfrm>
            <a:off x="761802" y="6314441"/>
            <a:ext cx="3813863"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0942" y="5607593"/>
            <a:ext cx="407882"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EB37DED6-D4C7-42EE-AB49-D2E39E64FDE4}" type="slidenum">
              <a:rPr lang="en-US" smtClean="0"/>
              <a:pPr/>
              <a:t>‹#›</a:t>
            </a:fld>
            <a:endParaRPr lang="en-US" dirty="0"/>
          </a:p>
        </p:txBody>
      </p:sp>
      <p:cxnSp>
        <p:nvCxnSpPr>
          <p:cNvPr id="10" name="Straight Connector 9" title="Horizontal Rule Line"/>
          <p:cNvCxnSpPr/>
          <p:nvPr/>
        </p:nvCxnSpPr>
        <p:spPr>
          <a:xfrm>
            <a:off x="0" y="6199730"/>
            <a:ext cx="449462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0821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r" defTabSz="914126" rtl="0" eaLnBrk="1" latinLnBrk="0" hangingPunct="1">
        <a:lnSpc>
          <a:spcPct val="90000"/>
        </a:lnSpc>
        <a:spcBef>
          <a:spcPct val="0"/>
        </a:spcBef>
        <a:buNone/>
        <a:defRPr sz="4999" b="0" i="1" kern="1200" baseline="0">
          <a:solidFill>
            <a:schemeClr val="accent1"/>
          </a:solidFill>
          <a:latin typeface="+mj-lt"/>
          <a:ea typeface="+mj-ea"/>
          <a:cs typeface="+mj-cs"/>
        </a:defRPr>
      </a:lvl1pPr>
    </p:titleStyle>
    <p:bodyStyle>
      <a:lvl1pPr marL="283379" indent="-283379" algn="l" defTabSz="914126" rtl="0" eaLnBrk="1" latinLnBrk="0" hangingPunct="1">
        <a:lnSpc>
          <a:spcPct val="112000"/>
        </a:lnSpc>
        <a:spcBef>
          <a:spcPts val="900"/>
        </a:spcBef>
        <a:buFont typeface="Arial" panose="020B0604020202020204" pitchFamily="34" charset="0"/>
        <a:buChar char="•"/>
        <a:defRPr sz="1999" kern="1200" baseline="0">
          <a:solidFill>
            <a:schemeClr val="tx1">
              <a:lumMod val="85000"/>
              <a:lumOff val="15000"/>
            </a:schemeClr>
          </a:solidFill>
          <a:latin typeface="+mn-lt"/>
          <a:ea typeface="+mn-ea"/>
          <a:cs typeface="+mn-cs"/>
        </a:defRPr>
      </a:lvl1pPr>
      <a:lvl2pPr marL="685594" indent="-283379" algn="l" defTabSz="914126" rtl="0" eaLnBrk="1" latinLnBrk="0" hangingPunct="1">
        <a:lnSpc>
          <a:spcPct val="112000"/>
        </a:lnSpc>
        <a:spcBef>
          <a:spcPts val="900"/>
        </a:spcBef>
        <a:buFont typeface="Corbel" panose="020B0503020204020204" pitchFamily="34" charset="0"/>
        <a:buChar char="–"/>
        <a:defRPr sz="1799" kern="1200" baseline="0">
          <a:solidFill>
            <a:schemeClr val="tx1">
              <a:lumMod val="85000"/>
              <a:lumOff val="15000"/>
            </a:schemeClr>
          </a:solidFill>
          <a:latin typeface="+mn-lt"/>
          <a:ea typeface="+mn-ea"/>
          <a:cs typeface="+mn-cs"/>
        </a:defRPr>
      </a:lvl2pPr>
      <a:lvl3pPr marL="1142657" indent="-283379" algn="l" defTabSz="914126"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599720" indent="-283379" algn="l" defTabSz="914126"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6783" indent="-283379" algn="l" defTabSz="914126"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3846"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0908" indent="-283379" algn="l" defTabSz="914126"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7971"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5034" indent="-283379" algn="l" defTabSz="914126"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guide id="0" orient="horz" pos="2160" userDrawn="1">
          <p15:clr>
            <a:srgbClr val="F26B43"/>
          </p15:clr>
        </p15:guide>
        <p15:guide id="6"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jpeg"/><Relationship Id="rId1" Type="http://schemas.openxmlformats.org/officeDocument/2006/relationships/slideLayout" Target="../slideLayouts/slideLayout8.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7.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90.emf"/><Relationship Id="rId2" Type="http://schemas.openxmlformats.org/officeDocument/2006/relationships/customXml" Target="../ink/ink10.xml"/><Relationship Id="rId1" Type="http://schemas.openxmlformats.org/officeDocument/2006/relationships/slideLayout" Target="../slideLayouts/slideLayout8.xml"/><Relationship Id="rId5" Type="http://schemas.openxmlformats.org/officeDocument/2006/relationships/image" Target="../media/image900.emf"/><Relationship Id="rId4" Type="http://schemas.openxmlformats.org/officeDocument/2006/relationships/customXml" Target="../ink/ink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8.xml"/><Relationship Id="rId23"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Final Report Writing</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FYP CC101</a:t>
            </a:r>
          </a:p>
          <a:p>
            <a:r>
              <a:rPr lang="en-US" dirty="0" smtClean="0"/>
              <a:t>Guideline</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Chapter subtopic (</a:t>
            </a:r>
            <a:r>
              <a:rPr lang="en-US" i="1" dirty="0" smtClean="0"/>
              <a:t>Sample</a:t>
            </a:r>
            <a:r>
              <a:rPr lang="en-US" dirty="0" smtClean="0"/>
              <a:t>)</a:t>
            </a:r>
            <a:endParaRPr lang="en-US" dirty="0"/>
          </a:p>
        </p:txBody>
      </p:sp>
      <p:sp>
        <p:nvSpPr>
          <p:cNvPr id="6" name="Content Placeholder 5"/>
          <p:cNvSpPr>
            <a:spLocks noGrp="1"/>
          </p:cNvSpPr>
          <p:nvPr>
            <p:ph idx="1"/>
          </p:nvPr>
        </p:nvSpPr>
        <p:spPr/>
        <p:txBody>
          <a:bodyPr>
            <a:normAutofit/>
          </a:bodyPr>
          <a:lstStyle/>
          <a:p>
            <a:pPr marL="0" indent="0" algn="ctr">
              <a:buNone/>
            </a:pPr>
            <a:r>
              <a:rPr lang="en-US" b="1" dirty="0" smtClean="0"/>
              <a:t>Chapter 2 </a:t>
            </a:r>
          </a:p>
          <a:p>
            <a:pPr marL="0" indent="0" algn="ctr">
              <a:buNone/>
            </a:pPr>
            <a:r>
              <a:rPr lang="en-US" b="1" dirty="0" smtClean="0"/>
              <a:t> Literature Review</a:t>
            </a:r>
          </a:p>
          <a:p>
            <a:pPr marL="0" indent="0">
              <a:buNone/>
            </a:pPr>
            <a:r>
              <a:rPr lang="en-US" dirty="0" smtClean="0"/>
              <a:t>2.1 Introduction</a:t>
            </a:r>
          </a:p>
          <a:p>
            <a:pPr marL="0" indent="0">
              <a:buNone/>
            </a:pPr>
            <a:r>
              <a:rPr lang="en-US" dirty="0" smtClean="0"/>
              <a:t>2.2 Previous case study</a:t>
            </a:r>
          </a:p>
          <a:p>
            <a:pPr marL="0" indent="0">
              <a:buNone/>
            </a:pPr>
            <a:r>
              <a:rPr lang="en-US" dirty="0"/>
              <a:t> </a:t>
            </a:r>
            <a:r>
              <a:rPr lang="en-US" dirty="0" smtClean="0"/>
              <a:t>     2.2.1 Case study 1</a:t>
            </a:r>
          </a:p>
          <a:p>
            <a:pPr marL="0" indent="0">
              <a:buNone/>
            </a:pPr>
            <a:r>
              <a:rPr lang="en-US" dirty="0"/>
              <a:t> </a:t>
            </a:r>
            <a:r>
              <a:rPr lang="en-US" dirty="0" smtClean="0"/>
              <a:t>     2.2.2 </a:t>
            </a:r>
            <a:r>
              <a:rPr lang="en-US" dirty="0"/>
              <a:t>Case Study </a:t>
            </a:r>
            <a:r>
              <a:rPr lang="en-US" dirty="0" smtClean="0"/>
              <a:t>1</a:t>
            </a:r>
          </a:p>
          <a:p>
            <a:pPr marL="0" indent="0">
              <a:buNone/>
            </a:pPr>
            <a:r>
              <a:rPr lang="en-US" dirty="0"/>
              <a:t> </a:t>
            </a:r>
            <a:r>
              <a:rPr lang="en-US" dirty="0" smtClean="0"/>
              <a:t>     2.2.3 </a:t>
            </a:r>
            <a:r>
              <a:rPr lang="en-US" dirty="0"/>
              <a:t>Case Study 2</a:t>
            </a:r>
          </a:p>
          <a:p>
            <a:pPr marL="0" indent="0">
              <a:buNone/>
            </a:pPr>
            <a:r>
              <a:rPr lang="en-US" dirty="0"/>
              <a:t>2.3 </a:t>
            </a:r>
            <a:r>
              <a:rPr lang="en-US" dirty="0" smtClean="0"/>
              <a:t>Comparison</a:t>
            </a:r>
          </a:p>
          <a:p>
            <a:pPr marL="0" indent="0">
              <a:buNone/>
            </a:pPr>
            <a:r>
              <a:rPr lang="en-US" dirty="0" smtClean="0"/>
              <a:t>2.4 </a:t>
            </a:r>
            <a:r>
              <a:rPr lang="en-US" dirty="0" smtClean="0"/>
              <a:t>Discussion</a:t>
            </a:r>
            <a:endParaRPr lang="en-US" dirty="0" smtClean="0"/>
          </a:p>
          <a:p>
            <a:pPr marL="0" indent="0">
              <a:buNone/>
            </a:pPr>
            <a:r>
              <a:rPr lang="en-US" dirty="0" smtClean="0"/>
              <a:t>2.5 </a:t>
            </a:r>
            <a:r>
              <a:rPr lang="en-US" dirty="0" smtClean="0"/>
              <a:t>Conclusion</a:t>
            </a:r>
            <a:endParaRPr lang="en-US" dirty="0"/>
          </a:p>
          <a:p>
            <a:pPr marL="0" indent="0">
              <a:buNone/>
            </a:pPr>
            <a:endParaRPr lang="en-US" dirty="0"/>
          </a:p>
        </p:txBody>
      </p:sp>
    </p:spTree>
    <p:extLst>
      <p:ext uri="{BB962C8B-B14F-4D97-AF65-F5344CB8AC3E}">
        <p14:creationId xmlns:p14="http://schemas.microsoft.com/office/powerpoint/2010/main" val="277613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4" name="Content Placeholder 3"/>
          <p:cNvSpPr>
            <a:spLocks noGrp="1"/>
          </p:cNvSpPr>
          <p:nvPr>
            <p:ph idx="1"/>
          </p:nvPr>
        </p:nvSpPr>
        <p:spPr/>
        <p:txBody>
          <a:bodyPr>
            <a:normAutofit/>
          </a:bodyPr>
          <a:lstStyle/>
          <a:p>
            <a:r>
              <a:rPr lang="ms-MY" dirty="0"/>
              <a:t>This chapter indicate how the project will be implemented to achieve the objectives</a:t>
            </a:r>
          </a:p>
          <a:p>
            <a:r>
              <a:rPr lang="ms-MY" dirty="0"/>
              <a:t>Content may contain methods, techniques or approaches that will be used during project / study design and implementation</a:t>
            </a:r>
          </a:p>
          <a:p>
            <a:r>
              <a:rPr lang="ms-MY" dirty="0"/>
              <a:t>This chapter also explains the justification for the use of methods or approaches as  well as hardware and software requirements.</a:t>
            </a:r>
          </a:p>
          <a:p>
            <a:r>
              <a:rPr lang="ms-MY" dirty="0"/>
              <a:t>In this chapter, the expectation results of the project/study need to explain</a:t>
            </a:r>
          </a:p>
          <a:p>
            <a:r>
              <a:rPr lang="ms-MY" dirty="0"/>
              <a:t>This chapter also contains a flowchart, diagram, etc depending on your project/study.</a:t>
            </a:r>
          </a:p>
          <a:p>
            <a:endParaRPr lang="en-US" dirty="0"/>
          </a:p>
        </p:txBody>
      </p:sp>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24338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INTRODUCTION</a:t>
            </a:r>
          </a:p>
          <a:p>
            <a:pPr marL="0" indent="0">
              <a:buNone/>
            </a:pPr>
            <a:r>
              <a:rPr lang="en-US" sz="1500" b="1" dirty="0" smtClean="0"/>
              <a:t>//</a:t>
            </a:r>
            <a:r>
              <a:rPr lang="en-US" sz="1700" b="1" dirty="0" smtClean="0"/>
              <a:t>FOR </a:t>
            </a:r>
            <a:r>
              <a:rPr lang="en-US" sz="1700" b="1" dirty="0"/>
              <a:t>SYSTEM / APPLICATION </a:t>
            </a:r>
            <a:r>
              <a:rPr lang="en-US" sz="1700" b="1" dirty="0" smtClean="0"/>
              <a:t>DEVELOPMENT</a:t>
            </a:r>
            <a:endParaRPr lang="en-US" sz="1700" dirty="0"/>
          </a:p>
          <a:p>
            <a:r>
              <a:rPr lang="en-US" dirty="0" smtClean="0"/>
              <a:t>SYSTEM DEVELOPMENT METHODOLOGY</a:t>
            </a:r>
          </a:p>
          <a:p>
            <a:pPr lvl="1"/>
            <a:r>
              <a:rPr lang="en-US" dirty="0" smtClean="0"/>
              <a:t>Data gathering and analysis</a:t>
            </a:r>
          </a:p>
          <a:p>
            <a:r>
              <a:rPr lang="en-US" dirty="0" smtClean="0"/>
              <a:t>SYSTEM MODELLING </a:t>
            </a:r>
          </a:p>
          <a:p>
            <a:pPr lvl="1"/>
            <a:r>
              <a:rPr lang="en-US" dirty="0" smtClean="0"/>
              <a:t>Use Case diagram / ERD / DFD / Class Diagram</a:t>
            </a:r>
            <a:endParaRPr lang="en-US" dirty="0"/>
          </a:p>
          <a:p>
            <a:r>
              <a:rPr lang="en-US" dirty="0" smtClean="0"/>
              <a:t>INTERFACE DESIGN</a:t>
            </a:r>
          </a:p>
          <a:p>
            <a:pPr lvl="1"/>
            <a:r>
              <a:rPr lang="en-US" dirty="0" smtClean="0"/>
              <a:t>Input Design</a:t>
            </a:r>
          </a:p>
          <a:p>
            <a:pPr lvl="1"/>
            <a:r>
              <a:rPr lang="en-US" dirty="0" smtClean="0"/>
              <a:t>Output/screen Design</a:t>
            </a:r>
          </a:p>
          <a:p>
            <a:pPr marL="0" indent="0">
              <a:buNone/>
            </a:pPr>
            <a:r>
              <a:rPr lang="en-US" sz="1700" b="1" dirty="0" smtClean="0"/>
              <a:t>//FOR </a:t>
            </a:r>
            <a:r>
              <a:rPr lang="en-US" sz="1700" b="1" dirty="0"/>
              <a:t>MULTIMEDIA DEVELOPMENT</a:t>
            </a:r>
            <a:endParaRPr lang="en-US" sz="1700" dirty="0"/>
          </a:p>
          <a:p>
            <a:r>
              <a:rPr lang="en-US" dirty="0" smtClean="0"/>
              <a:t>APPLICATION DEVELOPMENT METHODOLOGY</a:t>
            </a:r>
          </a:p>
          <a:p>
            <a:pPr lvl="1"/>
            <a:r>
              <a:rPr lang="en-US" dirty="0" smtClean="0"/>
              <a:t>Data gathering and analysis</a:t>
            </a:r>
          </a:p>
          <a:p>
            <a:r>
              <a:rPr lang="en-US" dirty="0" smtClean="0"/>
              <a:t>APPLICATION DESIGN</a:t>
            </a:r>
          </a:p>
          <a:p>
            <a:pPr lvl="1"/>
            <a:r>
              <a:rPr lang="en-US" dirty="0" smtClean="0"/>
              <a:t>Conceptual </a:t>
            </a:r>
            <a:r>
              <a:rPr lang="en-US" dirty="0"/>
              <a:t>Model </a:t>
            </a:r>
            <a:r>
              <a:rPr lang="en-US" dirty="0" smtClean="0"/>
              <a:t>Design</a:t>
            </a:r>
          </a:p>
          <a:p>
            <a:pPr lvl="1"/>
            <a:r>
              <a:rPr lang="en-US" dirty="0" smtClean="0"/>
              <a:t>Flow-Chart Design</a:t>
            </a:r>
          </a:p>
          <a:p>
            <a:pPr lvl="1"/>
            <a:r>
              <a:rPr lang="en-US" dirty="0" smtClean="0"/>
              <a:t>Storyboard </a:t>
            </a:r>
            <a:r>
              <a:rPr lang="en-US" dirty="0"/>
              <a:t>Design</a:t>
            </a:r>
          </a:p>
          <a:p>
            <a:r>
              <a:rPr lang="en-US" dirty="0" smtClean="0"/>
              <a:t>CONCLUSION</a:t>
            </a:r>
          </a:p>
          <a:p>
            <a:endParaRPr lang="en-US" dirty="0" smtClean="0"/>
          </a:p>
        </p:txBody>
      </p:sp>
      <p:sp>
        <p:nvSpPr>
          <p:cNvPr id="3" name="Text Placeholder 2"/>
          <p:cNvSpPr>
            <a:spLocks noGrp="1"/>
          </p:cNvSpPr>
          <p:nvPr>
            <p:ph type="body" sz="half" idx="2"/>
          </p:nvPr>
        </p:nvSpPr>
        <p:spPr/>
        <p:txBody>
          <a:bodyPr/>
          <a:lstStyle/>
          <a:p>
            <a:r>
              <a:rPr lang="en-US" dirty="0" smtClean="0"/>
              <a:t>METHODOLOGY</a:t>
            </a:r>
            <a:endParaRPr lang="en-US" dirty="0"/>
          </a:p>
        </p:txBody>
      </p:sp>
    </p:spTree>
    <p:extLst>
      <p:ext uri="{BB962C8B-B14F-4D97-AF65-F5344CB8AC3E}">
        <p14:creationId xmlns:p14="http://schemas.microsoft.com/office/powerpoint/2010/main" val="61470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4" name="Content Placeholder 3"/>
          <p:cNvSpPr>
            <a:spLocks noGrp="1"/>
          </p:cNvSpPr>
          <p:nvPr>
            <p:ph idx="1"/>
          </p:nvPr>
        </p:nvSpPr>
        <p:spPr/>
        <p:txBody>
          <a:bodyPr/>
          <a:lstStyle/>
          <a:p>
            <a:endParaRPr lang="ms-MY" dirty="0"/>
          </a:p>
        </p:txBody>
      </p:sp>
      <p:sp>
        <p:nvSpPr>
          <p:cNvPr id="3" name="Text Placeholder 2"/>
          <p:cNvSpPr>
            <a:spLocks noGrp="1"/>
          </p:cNvSpPr>
          <p:nvPr>
            <p:ph type="body" sz="half" idx="2"/>
          </p:nvPr>
        </p:nvSpPr>
        <p:spPr>
          <a:xfrm>
            <a:off x="4795758" y="7514229"/>
            <a:ext cx="2754222" cy="1384236"/>
          </a:xfrm>
        </p:spPr>
        <p:txBody>
          <a:bodyPr/>
          <a:lstStyle/>
          <a:p>
            <a:r>
              <a:rPr lang="en-US" dirty="0" smtClean="0"/>
              <a:t>Methodology </a:t>
            </a:r>
            <a:endParaRPr lang="ms-MY" dirty="0"/>
          </a:p>
        </p:txBody>
      </p:sp>
      <p:pic>
        <p:nvPicPr>
          <p:cNvPr id="5122" name="Picture 2" descr="Image result for softwar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236" y="200555"/>
            <a:ext cx="5486400" cy="645689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txBox="1">
            <a:spLocks/>
          </p:cNvSpPr>
          <p:nvPr/>
        </p:nvSpPr>
        <p:spPr>
          <a:xfrm>
            <a:off x="304721" y="4648200"/>
            <a:ext cx="3351927" cy="1727200"/>
          </a:xfrm>
          <a:prstGeom prst="rect">
            <a:avLst/>
          </a:prstGeom>
        </p:spPr>
        <p:txBody>
          <a:bodyPr vert="horz" lIns="121899" tIns="60949" rIns="121899" bIns="60949" rtlCol="0">
            <a:normAutofit/>
          </a:bodyPr>
          <a:lstStyle>
            <a:lvl1pPr marL="0" indent="0" algn="l" defTabSz="1218987" rtl="0" eaLnBrk="1" latinLnBrk="0" hangingPunct="1">
              <a:lnSpc>
                <a:spcPct val="95000"/>
              </a:lnSpc>
              <a:spcBef>
                <a:spcPts val="1200"/>
              </a:spcBef>
              <a:buSzPct val="100000"/>
              <a:buFont typeface="Arial" pitchFamily="34" charset="0"/>
              <a:buNone/>
              <a:defRPr sz="16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1600" kern="1200">
                <a:solidFill>
                  <a:schemeClr val="tx1"/>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1300" kern="1200">
                <a:solidFill>
                  <a:schemeClr val="tx1"/>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200" kern="1200">
                <a:solidFill>
                  <a:schemeClr val="tx1"/>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200" kern="1200">
                <a:solidFill>
                  <a:schemeClr val="tx1"/>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200" kern="1200">
                <a:solidFill>
                  <a:schemeClr val="tx1"/>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200" kern="1200">
                <a:solidFill>
                  <a:schemeClr val="tx1"/>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200" kern="1200">
                <a:solidFill>
                  <a:schemeClr val="tx1"/>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200" kern="1200">
                <a:solidFill>
                  <a:schemeClr val="tx1"/>
                </a:solidFill>
                <a:latin typeface="+mn-lt"/>
                <a:ea typeface="+mn-ea"/>
                <a:cs typeface="+mn-cs"/>
              </a:defRPr>
            </a:lvl9pPr>
          </a:lstStyle>
          <a:p>
            <a:r>
              <a:rPr lang="en-US" dirty="0" smtClean="0"/>
              <a:t>Methodology (Example)</a:t>
            </a:r>
            <a:endParaRPr lang="ms-MY" dirty="0"/>
          </a:p>
        </p:txBody>
      </p:sp>
      <mc:AlternateContent xmlns:mc="http://schemas.openxmlformats.org/markup-compatibility/2006">
        <mc:Choice xmlns:p14="http://schemas.microsoft.com/office/powerpoint/2010/main" Requires="p14">
          <p:contentPart p14:bwMode="auto" r:id="rId3">
            <p14:nvContentPartPr>
              <p14:cNvPr id="12" name="Ink 11"/>
              <p14:cNvContentPartPr/>
              <p14:nvPr/>
            </p14:nvContentPartPr>
            <p14:xfrm>
              <a:off x="11573358" y="1712050"/>
              <a:ext cx="360" cy="360"/>
            </p14:xfrm>
          </p:contentPart>
        </mc:Choice>
        <mc:Fallback>
          <p:pic>
            <p:nvPicPr>
              <p:cNvPr id="12" name="Ink 11"/>
              <p:cNvPicPr/>
              <p:nvPr/>
            </p:nvPicPr>
            <p:blipFill>
              <a:blip r:embed="rId4"/>
              <a:stretch>
                <a:fillRect/>
              </a:stretch>
            </p:blipFill>
            <p:spPr>
              <a:xfrm>
                <a:off x="11570118" y="1708810"/>
                <a:ext cx="6840" cy="6840"/>
              </a:xfrm>
              <a:prstGeom prst="rect">
                <a:avLst/>
              </a:prstGeom>
            </p:spPr>
          </p:pic>
        </mc:Fallback>
      </mc:AlternateContent>
    </p:spTree>
    <p:extLst>
      <p:ext uri="{BB962C8B-B14F-4D97-AF65-F5344CB8AC3E}">
        <p14:creationId xmlns:p14="http://schemas.microsoft.com/office/powerpoint/2010/main" val="143175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sp>
        <p:nvSpPr>
          <p:cNvPr id="4" name="Content Placeholder 3"/>
          <p:cNvSpPr>
            <a:spLocks noGrp="1"/>
          </p:cNvSpPr>
          <p:nvPr>
            <p:ph idx="1"/>
          </p:nvPr>
        </p:nvSpPr>
        <p:spPr/>
        <p:txBody>
          <a:bodyPr/>
          <a:lstStyle/>
          <a:p>
            <a:endParaRPr lang="ms-MY" dirty="0"/>
          </a:p>
        </p:txBody>
      </p:sp>
      <p:sp>
        <p:nvSpPr>
          <p:cNvPr id="3" name="Text Placeholder 2"/>
          <p:cNvSpPr>
            <a:spLocks noGrp="1"/>
          </p:cNvSpPr>
          <p:nvPr>
            <p:ph type="body" sz="half" idx="2"/>
          </p:nvPr>
        </p:nvSpPr>
        <p:spPr/>
        <p:txBody>
          <a:bodyPr/>
          <a:lstStyle/>
          <a:p>
            <a:r>
              <a:rPr lang="en-US" dirty="0" smtClean="0"/>
              <a:t>Methodology (Example)</a:t>
            </a:r>
            <a:endParaRPr lang="ms-MY" dirty="0"/>
          </a:p>
        </p:txBody>
      </p:sp>
      <p:pic>
        <p:nvPicPr>
          <p:cNvPr id="8194" name="Picture 2" descr="Image result for softwar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5211" y="461135"/>
            <a:ext cx="5118563" cy="5381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20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4" name="Content Placeholder 3"/>
          <p:cNvSpPr>
            <a:spLocks noGrp="1"/>
          </p:cNvSpPr>
          <p:nvPr>
            <p:ph idx="1"/>
          </p:nvPr>
        </p:nvSpPr>
        <p:spPr/>
        <p:txBody>
          <a:bodyPr/>
          <a:lstStyle/>
          <a:p>
            <a:endParaRPr lang="ms-MY"/>
          </a:p>
        </p:txBody>
      </p:sp>
      <p:sp>
        <p:nvSpPr>
          <p:cNvPr id="3" name="Text Placeholder 2"/>
          <p:cNvSpPr>
            <a:spLocks noGrp="1"/>
          </p:cNvSpPr>
          <p:nvPr>
            <p:ph type="body" sz="half" idx="2"/>
          </p:nvPr>
        </p:nvSpPr>
        <p:spPr/>
        <p:txBody>
          <a:bodyPr/>
          <a:lstStyle/>
          <a:p>
            <a:r>
              <a:rPr lang="en-US" dirty="0" smtClean="0"/>
              <a:t>Methodology (Example)</a:t>
            </a:r>
            <a:endParaRPr lang="ms-MY" dirty="0"/>
          </a:p>
        </p:txBody>
      </p:sp>
      <p:pic>
        <p:nvPicPr>
          <p:cNvPr id="6146" name="Picture 2" descr="Image result for software method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12" y="551468"/>
            <a:ext cx="6934200" cy="520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68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Chapter 3 subtopic</a:t>
            </a:r>
            <a:endParaRPr lang="en-US" dirty="0"/>
          </a:p>
        </p:txBody>
      </p:sp>
      <p:sp>
        <p:nvSpPr>
          <p:cNvPr id="6" name="Content Placeholder 5"/>
          <p:cNvSpPr>
            <a:spLocks noGrp="1"/>
          </p:cNvSpPr>
          <p:nvPr>
            <p:ph idx="1"/>
          </p:nvPr>
        </p:nvSpPr>
        <p:spPr/>
        <p:txBody>
          <a:bodyPr>
            <a:normAutofit/>
          </a:bodyPr>
          <a:lstStyle/>
          <a:p>
            <a:pPr marL="0" indent="0" algn="ctr">
              <a:buNone/>
            </a:pPr>
            <a:r>
              <a:rPr lang="en-US" b="1" dirty="0"/>
              <a:t>Chapter </a:t>
            </a:r>
            <a:r>
              <a:rPr lang="en-US" b="1" dirty="0" smtClean="0"/>
              <a:t>3 </a:t>
            </a:r>
            <a:endParaRPr lang="en-US" b="1" dirty="0"/>
          </a:p>
          <a:p>
            <a:pPr marL="0" indent="0" algn="ctr">
              <a:buNone/>
            </a:pPr>
            <a:r>
              <a:rPr lang="en-US" b="1" dirty="0"/>
              <a:t> Literature Review</a:t>
            </a:r>
          </a:p>
          <a:p>
            <a:pPr marL="0" indent="0">
              <a:buNone/>
            </a:pPr>
            <a:r>
              <a:rPr lang="en-US" dirty="0" smtClean="0"/>
              <a:t>3.1 Introduction</a:t>
            </a:r>
          </a:p>
          <a:p>
            <a:pPr marL="0" indent="0">
              <a:buNone/>
            </a:pPr>
            <a:r>
              <a:rPr lang="en-US" dirty="0" smtClean="0"/>
              <a:t>3.2 System Development methodology</a:t>
            </a:r>
          </a:p>
          <a:p>
            <a:pPr marL="0" indent="0">
              <a:buNone/>
            </a:pPr>
            <a:r>
              <a:rPr lang="en-US" dirty="0"/>
              <a:t>	</a:t>
            </a:r>
            <a:r>
              <a:rPr lang="en-US" i="1" dirty="0" smtClean="0"/>
              <a:t>(Definition, concept and phases in Methodology)</a:t>
            </a:r>
          </a:p>
          <a:p>
            <a:pPr marL="0" indent="0">
              <a:buNone/>
            </a:pPr>
            <a:r>
              <a:rPr lang="en-US" dirty="0" smtClean="0"/>
              <a:t>3.3 Requirement Gathering</a:t>
            </a:r>
          </a:p>
          <a:p>
            <a:pPr marL="426645" lvl="1" indent="0">
              <a:buNone/>
            </a:pPr>
            <a:r>
              <a:rPr lang="en-US" dirty="0" smtClean="0"/>
              <a:t>3.3.1 User Requirement</a:t>
            </a:r>
          </a:p>
          <a:p>
            <a:pPr marL="853290" lvl="2" indent="0">
              <a:buNone/>
            </a:pPr>
            <a:r>
              <a:rPr lang="en-US" dirty="0" smtClean="0"/>
              <a:t>3.3.1.1 Analysis of user requirement</a:t>
            </a:r>
          </a:p>
          <a:p>
            <a:pPr marL="853290" lvl="2" indent="0">
              <a:buNone/>
            </a:pPr>
            <a:r>
              <a:rPr lang="en-US" dirty="0" smtClean="0"/>
              <a:t>3.3.2 Project Requirement</a:t>
            </a:r>
          </a:p>
          <a:p>
            <a:pPr marL="853290" lvl="2" indent="0">
              <a:buNone/>
            </a:pPr>
            <a:r>
              <a:rPr lang="en-US" dirty="0" smtClean="0"/>
              <a:t>3.3.2.1 Software and Hardware requirement</a:t>
            </a:r>
          </a:p>
        </p:txBody>
      </p:sp>
      <mc:AlternateContent xmlns:mc="http://schemas.openxmlformats.org/markup-compatibility/2006">
        <mc:Choice xmlns:p14="http://schemas.microsoft.com/office/powerpoint/2010/main" Requires="p14">
          <p:contentPart p14:bwMode="auto" r:id="rId2">
            <p14:nvContentPartPr>
              <p14:cNvPr id="9" name="Ink 8"/>
              <p14:cNvContentPartPr/>
              <p14:nvPr/>
            </p14:nvContentPartPr>
            <p14:xfrm>
              <a:off x="11812038" y="2470930"/>
              <a:ext cx="6480" cy="360"/>
            </p14:xfrm>
          </p:contentPart>
        </mc:Choice>
        <mc:Fallback>
          <p:pic>
            <p:nvPicPr>
              <p:cNvPr id="9" name="Ink 8"/>
              <p:cNvPicPr/>
              <p:nvPr/>
            </p:nvPicPr>
            <p:blipFill>
              <a:blip r:embed="rId3"/>
              <a:stretch>
                <a:fillRect/>
              </a:stretch>
            </p:blipFill>
            <p:spPr>
              <a:xfrm>
                <a:off x="11807358" y="2462650"/>
                <a:ext cx="19440" cy="16920"/>
              </a:xfrm>
              <a:prstGeom prst="rect">
                <a:avLst/>
              </a:prstGeom>
            </p:spPr>
          </p:pic>
        </mc:Fallback>
      </mc:AlternateContent>
    </p:spTree>
    <p:extLst>
      <p:ext uri="{BB962C8B-B14F-4D97-AF65-F5344CB8AC3E}">
        <p14:creationId xmlns:p14="http://schemas.microsoft.com/office/powerpoint/2010/main" val="2087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3.4 Interface Design</a:t>
            </a:r>
          </a:p>
          <a:p>
            <a:pPr marL="0" indent="0">
              <a:buNone/>
            </a:pPr>
            <a:r>
              <a:rPr lang="en-US" dirty="0" smtClean="0"/>
              <a:t>3.5 System and Application Modelling</a:t>
            </a:r>
          </a:p>
          <a:p>
            <a:pPr marL="426645" lvl="1" indent="0">
              <a:buNone/>
            </a:pPr>
            <a:r>
              <a:rPr lang="en-US" dirty="0" smtClean="0"/>
              <a:t>3.5.1 Data Flow Diagram</a:t>
            </a:r>
          </a:p>
          <a:p>
            <a:pPr marL="426645" lvl="1" indent="0">
              <a:buNone/>
            </a:pPr>
            <a:r>
              <a:rPr lang="en-US" dirty="0" smtClean="0"/>
              <a:t>3.5.2 Entity Relational Diagram</a:t>
            </a:r>
          </a:p>
          <a:p>
            <a:pPr marL="426645" lvl="1" indent="0">
              <a:buNone/>
            </a:pPr>
            <a:r>
              <a:rPr lang="en-US" dirty="0" smtClean="0"/>
              <a:t>3.5.3 Use Case Diagram</a:t>
            </a:r>
          </a:p>
          <a:p>
            <a:pPr marL="426645" lvl="1" indent="0">
              <a:buNone/>
            </a:pPr>
            <a:r>
              <a:rPr lang="en-US" dirty="0" smtClean="0"/>
              <a:t>3.5.4 Flowchart</a:t>
            </a:r>
          </a:p>
          <a:p>
            <a:pPr marL="426645" lvl="1" indent="0">
              <a:buNone/>
            </a:pPr>
            <a:r>
              <a:rPr lang="en-US" dirty="0" smtClean="0"/>
              <a:t>3.5.5 Data Dictionary</a:t>
            </a:r>
          </a:p>
          <a:p>
            <a:pPr marL="0" indent="0">
              <a:buNone/>
            </a:pPr>
            <a:r>
              <a:rPr lang="en-US" dirty="0" smtClean="0"/>
              <a:t>3.6 Conclusion</a:t>
            </a:r>
          </a:p>
          <a:p>
            <a:endParaRPr lang="en-US" dirty="0"/>
          </a:p>
        </p:txBody>
      </p:sp>
      <mc:AlternateContent xmlns:mc="http://schemas.openxmlformats.org/markup-compatibility/2006">
        <mc:Choice xmlns:p14="http://schemas.microsoft.com/office/powerpoint/2010/main" Requires="p14">
          <p:contentPart p14:bwMode="auto" r:id="rId3">
            <p14:nvContentPartPr>
              <p14:cNvPr id="133" name="Ink 132"/>
              <p14:cNvContentPartPr/>
              <p14:nvPr/>
            </p14:nvContentPartPr>
            <p14:xfrm>
              <a:off x="8551023" y="1552377"/>
              <a:ext cx="360" cy="5040"/>
            </p14:xfrm>
          </p:contentPart>
        </mc:Choice>
        <mc:Fallback>
          <p:pic>
            <p:nvPicPr>
              <p:cNvPr id="133" name="Ink 132"/>
              <p:cNvPicPr/>
              <p:nvPr/>
            </p:nvPicPr>
            <p:blipFill>
              <a:blip r:embed="rId4"/>
              <a:stretch>
                <a:fillRect/>
              </a:stretch>
            </p:blipFill>
            <p:spPr>
              <a:xfrm>
                <a:off x="8547783" y="1549137"/>
                <a:ext cx="6840" cy="11160"/>
              </a:xfrm>
              <a:prstGeom prst="rect">
                <a:avLst/>
              </a:prstGeom>
            </p:spPr>
          </p:pic>
        </mc:Fallback>
      </mc:AlternateContent>
    </p:spTree>
    <p:extLst>
      <p:ext uri="{BB962C8B-B14F-4D97-AF65-F5344CB8AC3E}">
        <p14:creationId xmlns:p14="http://schemas.microsoft.com/office/powerpoint/2010/main" val="92465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2811" y="457200"/>
            <a:ext cx="7004003" cy="5628518"/>
          </a:xfrm>
          <a:prstGeom prst="rect">
            <a:avLst/>
          </a:prstGeom>
          <a:noFill/>
          <a:ln>
            <a:noFill/>
          </a:ln>
        </p:spPr>
      </p:pic>
      <mc:AlternateContent xmlns:mc="http://schemas.openxmlformats.org/markup-compatibility/2006">
        <mc:Choice xmlns:p14="http://schemas.microsoft.com/office/powerpoint/2010/main" Requires="p14">
          <p:contentPart p14:bwMode="auto" r:id="rId3">
            <p14:nvContentPartPr>
              <p14:cNvPr id="47" name="Ink 46"/>
              <p14:cNvContentPartPr/>
              <p14:nvPr/>
            </p14:nvContentPartPr>
            <p14:xfrm>
              <a:off x="6359632" y="1738510"/>
              <a:ext cx="5760" cy="2880"/>
            </p14:xfrm>
          </p:contentPart>
        </mc:Choice>
        <mc:Fallback>
          <p:pic>
            <p:nvPicPr>
              <p:cNvPr id="47" name="Ink 46"/>
              <p:cNvPicPr/>
              <p:nvPr/>
            </p:nvPicPr>
            <p:blipFill>
              <a:blip r:embed="rId4"/>
              <a:stretch>
                <a:fillRect/>
              </a:stretch>
            </p:blipFill>
            <p:spPr>
              <a:xfrm>
                <a:off x="6355312" y="1735270"/>
                <a:ext cx="13320" cy="10440"/>
              </a:xfrm>
              <a:prstGeom prst="rect">
                <a:avLst/>
              </a:prstGeom>
            </p:spPr>
          </p:pic>
        </mc:Fallback>
      </mc:AlternateContent>
      <p:sp>
        <p:nvSpPr>
          <p:cNvPr id="48" name="Title 47"/>
          <p:cNvSpPr>
            <a:spLocks noGrp="1"/>
          </p:cNvSpPr>
          <p:nvPr>
            <p:ph type="title"/>
          </p:nvPr>
        </p:nvSpPr>
        <p:spPr>
          <a:xfrm>
            <a:off x="379412" y="533400"/>
            <a:ext cx="3832908" cy="4952492"/>
          </a:xfrm>
        </p:spPr>
        <p:txBody>
          <a:bodyPr/>
          <a:lstStyle/>
          <a:p>
            <a:r>
              <a:rPr lang="en-US" dirty="0" smtClean="0"/>
              <a:t>Example of Data Flow Diagram</a:t>
            </a:r>
            <a:endParaRPr lang="en-US" dirty="0"/>
          </a:p>
        </p:txBody>
      </p:sp>
    </p:spTree>
    <p:extLst>
      <p:ext uri="{BB962C8B-B14F-4D97-AF65-F5344CB8AC3E}">
        <p14:creationId xmlns:p14="http://schemas.microsoft.com/office/powerpoint/2010/main" val="357284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124" y="381000"/>
            <a:ext cx="5838043" cy="5663594"/>
          </a:xfrm>
          <a:prstGeom prst="rect">
            <a:avLst/>
          </a:prstGeom>
          <a:noFill/>
          <a:ln>
            <a:noFill/>
          </a:ln>
        </p:spPr>
      </p:pic>
      <mc:AlternateContent xmlns:mc="http://schemas.openxmlformats.org/markup-compatibility/2006">
        <mc:Choice xmlns:p14="http://schemas.microsoft.com/office/powerpoint/2010/main" Requires="p14">
          <p:contentPart p14:bwMode="auto" r:id="rId3">
            <p14:nvContentPartPr>
              <p14:cNvPr id="14" name="Ink 13"/>
              <p14:cNvContentPartPr/>
              <p14:nvPr/>
            </p14:nvContentPartPr>
            <p14:xfrm>
              <a:off x="6655587" y="2349093"/>
              <a:ext cx="39960" cy="40320"/>
            </p14:xfrm>
          </p:contentPart>
        </mc:Choice>
        <mc:Fallback>
          <p:pic>
            <p:nvPicPr>
              <p:cNvPr id="14" name="Ink 13"/>
              <p:cNvPicPr/>
              <p:nvPr/>
            </p:nvPicPr>
            <p:blipFill>
              <a:blip r:embed="rId4"/>
              <a:stretch>
                <a:fillRect/>
              </a:stretch>
            </p:blipFill>
            <p:spPr>
              <a:xfrm>
                <a:off x="6639387" y="2332173"/>
                <a:ext cx="730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7" name="Ink 16"/>
              <p14:cNvContentPartPr/>
              <p14:nvPr/>
            </p14:nvContentPartPr>
            <p14:xfrm>
              <a:off x="6496467" y="2474373"/>
              <a:ext cx="360" cy="1080"/>
            </p14:xfrm>
          </p:contentPart>
        </mc:Choice>
        <mc:Fallback>
          <p:pic>
            <p:nvPicPr>
              <p:cNvPr id="17" name="Ink 16"/>
              <p:cNvPicPr/>
              <p:nvPr/>
            </p:nvPicPr>
            <p:blipFill>
              <a:blip r:embed="rId6"/>
              <a:stretch>
                <a:fillRect/>
              </a:stretch>
            </p:blipFill>
            <p:spPr>
              <a:xfrm>
                <a:off x="6487107" y="2465013"/>
                <a:ext cx="19080" cy="19080"/>
              </a:xfrm>
              <a:prstGeom prst="rect">
                <a:avLst/>
              </a:prstGeom>
            </p:spPr>
          </p:pic>
        </mc:Fallback>
      </mc:AlternateContent>
      <p:sp>
        <p:nvSpPr>
          <p:cNvPr id="23" name="Title 22"/>
          <p:cNvSpPr>
            <a:spLocks noGrp="1"/>
          </p:cNvSpPr>
          <p:nvPr>
            <p:ph type="title"/>
          </p:nvPr>
        </p:nvSpPr>
        <p:spPr>
          <a:xfrm>
            <a:off x="-136607" y="609600"/>
            <a:ext cx="3832908" cy="4952492"/>
          </a:xfrm>
        </p:spPr>
        <p:txBody>
          <a:bodyPr/>
          <a:lstStyle/>
          <a:p>
            <a:r>
              <a:rPr lang="en-US" dirty="0" smtClean="0"/>
              <a:t>Example of Entity Relational Diagram</a:t>
            </a:r>
            <a:endParaRPr lang="en-US" dirty="0"/>
          </a:p>
        </p:txBody>
      </p:sp>
    </p:spTree>
    <p:extLst>
      <p:ext uri="{BB962C8B-B14F-4D97-AF65-F5344CB8AC3E}">
        <p14:creationId xmlns:p14="http://schemas.microsoft.com/office/powerpoint/2010/main" val="23684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Your report must consist of</a:t>
            </a:r>
            <a:endParaRPr lang="en-US" dirty="0"/>
          </a:p>
        </p:txBody>
      </p:sp>
      <p:sp>
        <p:nvSpPr>
          <p:cNvPr id="14" name="Content Placeholder 13"/>
          <p:cNvSpPr>
            <a:spLocks noGrp="1"/>
          </p:cNvSpPr>
          <p:nvPr>
            <p:ph idx="1"/>
          </p:nvPr>
        </p:nvSpPr>
        <p:spPr/>
        <p:txBody>
          <a:bodyPr>
            <a:noAutofit/>
          </a:bodyPr>
          <a:lstStyle/>
          <a:p>
            <a:r>
              <a:rPr lang="en-US" dirty="0" smtClean="0"/>
              <a:t>Acknowledgement</a:t>
            </a:r>
            <a:endParaRPr lang="en-US" dirty="0"/>
          </a:p>
          <a:p>
            <a:r>
              <a:rPr lang="en-US" dirty="0" smtClean="0"/>
              <a:t>Abstract</a:t>
            </a:r>
          </a:p>
          <a:p>
            <a:r>
              <a:rPr lang="en-US" dirty="0" smtClean="0"/>
              <a:t>Table of contents</a:t>
            </a:r>
          </a:p>
          <a:p>
            <a:r>
              <a:rPr lang="en-US" dirty="0" smtClean="0"/>
              <a:t>List of Tables</a:t>
            </a:r>
          </a:p>
          <a:p>
            <a:r>
              <a:rPr lang="en-US" dirty="0" smtClean="0"/>
              <a:t>List of Figures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5713412" y="228600"/>
            <a:ext cx="6165122" cy="5486400"/>
          </a:xfrm>
          <a:prstGeom prst="rect">
            <a:avLst/>
          </a:prstGeom>
          <a:noFill/>
          <a:ln>
            <a:noFill/>
          </a:ln>
        </p:spPr>
      </p:pic>
      <p:sp>
        <p:nvSpPr>
          <p:cNvPr id="14" name="Title 13"/>
          <p:cNvSpPr>
            <a:spLocks noGrp="1"/>
          </p:cNvSpPr>
          <p:nvPr>
            <p:ph type="title"/>
          </p:nvPr>
        </p:nvSpPr>
        <p:spPr>
          <a:xfrm>
            <a:off x="150812" y="495554"/>
            <a:ext cx="3832908" cy="4952492"/>
          </a:xfrm>
        </p:spPr>
        <p:txBody>
          <a:bodyPr/>
          <a:lstStyle/>
          <a:p>
            <a:r>
              <a:rPr lang="en-US" dirty="0" smtClean="0"/>
              <a:t>Example of Use Case Model</a:t>
            </a:r>
            <a:endParaRPr lang="en-US" dirty="0"/>
          </a:p>
        </p:txBody>
      </p:sp>
    </p:spTree>
    <p:extLst>
      <p:ext uri="{BB962C8B-B14F-4D97-AF65-F5344CB8AC3E}">
        <p14:creationId xmlns:p14="http://schemas.microsoft.com/office/powerpoint/2010/main" val="38511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44730819"/>
              </p:ext>
            </p:extLst>
          </p:nvPr>
        </p:nvGraphicFramePr>
        <p:xfrm>
          <a:off x="5789612" y="1676400"/>
          <a:ext cx="5725160" cy="1125093"/>
        </p:xfrm>
        <a:graphic>
          <a:graphicData uri="http://schemas.openxmlformats.org/drawingml/2006/table">
            <a:tbl>
              <a:tblPr firstRow="1" firstCol="1" bandRow="1">
                <a:tableStyleId>{69012ECD-51FC-41F1-AA8D-1B2483CD663E}</a:tableStyleId>
              </a:tblPr>
              <a:tblGrid>
                <a:gridCol w="1144905"/>
                <a:gridCol w="1144905"/>
                <a:gridCol w="1144905"/>
                <a:gridCol w="1144905"/>
                <a:gridCol w="1145540"/>
              </a:tblGrid>
              <a:tr h="206375">
                <a:tc>
                  <a:txBody>
                    <a:bodyPr/>
                    <a:lstStyle/>
                    <a:p>
                      <a:pPr marL="0" marR="0">
                        <a:lnSpc>
                          <a:spcPct val="107000"/>
                        </a:lnSpc>
                        <a:spcBef>
                          <a:spcPts val="0"/>
                        </a:spcBef>
                        <a:spcAft>
                          <a:spcPts val="0"/>
                        </a:spcAft>
                      </a:pPr>
                      <a:r>
                        <a:rPr lang="en-MY" sz="1100">
                          <a:effectLst/>
                        </a:rPr>
                        <a:t>Field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MY" sz="1100">
                          <a:effectLst/>
                        </a:rPr>
                        <a:t>Data 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MY" sz="1100">
                          <a:effectLst/>
                        </a:rPr>
                        <a:t>Field Length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MY" sz="1100">
                          <a:effectLst/>
                        </a:rPr>
                        <a:t>Constraint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MY" sz="1100">
                          <a:effectLst/>
                        </a:rPr>
                        <a:t>Description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MY" sz="1100">
                          <a:effectLst/>
                        </a:rPr>
                        <a:t>user_id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integer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Primary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User ID, auto increment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MY" sz="1100">
                          <a:effectLst/>
                        </a:rPr>
                        <a:t>Email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User login 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MY" sz="1100">
                          <a:effectLst/>
                        </a:rPr>
                        <a:t>Password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Varchar2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User login pass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15000"/>
                        </a:lnSpc>
                        <a:spcBef>
                          <a:spcPts val="0"/>
                        </a:spcBef>
                        <a:spcAft>
                          <a:spcPts val="0"/>
                        </a:spcAft>
                      </a:pPr>
                      <a:r>
                        <a:rPr lang="en-MY" sz="1100">
                          <a:effectLst/>
                        </a:rPr>
                        <a:t>level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varchar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a:effectLst/>
                        </a:rPr>
                        <a:t>Not null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MY" sz="1100" dirty="0">
                          <a:effectLst/>
                        </a:rPr>
                        <a:t>User access level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7575926" y="1975406"/>
              <a:ext cx="64800" cy="18720"/>
            </p14:xfrm>
          </p:contentPart>
        </mc:Choice>
        <mc:Fallback>
          <p:pic>
            <p:nvPicPr>
              <p:cNvPr id="8" name="Ink 7"/>
              <p:cNvPicPr/>
              <p:nvPr/>
            </p:nvPicPr>
            <p:blipFill>
              <a:blip r:embed="rId3"/>
              <a:stretch>
                <a:fillRect/>
              </a:stretch>
            </p:blipFill>
            <p:spPr>
              <a:xfrm>
                <a:off x="7568726" y="1970726"/>
                <a:ext cx="76680" cy="30600"/>
              </a:xfrm>
              <a:prstGeom prst="rect">
                <a:avLst/>
              </a:prstGeom>
            </p:spPr>
          </p:pic>
        </mc:Fallback>
      </mc:AlternateContent>
      <p:sp>
        <p:nvSpPr>
          <p:cNvPr id="41" name="Title 40"/>
          <p:cNvSpPr>
            <a:spLocks noGrp="1"/>
          </p:cNvSpPr>
          <p:nvPr>
            <p:ph type="title"/>
          </p:nvPr>
        </p:nvSpPr>
        <p:spPr/>
        <p:txBody>
          <a:bodyPr/>
          <a:lstStyle/>
          <a:p>
            <a:r>
              <a:rPr lang="en-US" dirty="0" smtClean="0"/>
              <a:t>Example of Data Dictionary</a:t>
            </a:r>
            <a:endParaRPr lang="en-US" dirty="0"/>
          </a:p>
        </p:txBody>
      </p:sp>
    </p:spTree>
    <p:extLst>
      <p:ext uri="{BB962C8B-B14F-4D97-AF65-F5344CB8AC3E}">
        <p14:creationId xmlns:p14="http://schemas.microsoft.com/office/powerpoint/2010/main" val="22395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gathering technique</a:t>
            </a:r>
            <a:r>
              <a:rPr lang="ms-MY" dirty="0"/>
              <a:t/>
            </a:r>
            <a:br>
              <a:rPr lang="ms-MY" dirty="0"/>
            </a:br>
            <a:endParaRPr lang="ms-MY" dirty="0"/>
          </a:p>
        </p:txBody>
      </p:sp>
      <p:pic>
        <p:nvPicPr>
          <p:cNvPr id="2050" name="Picture 2" descr="Image result for data gathering and analysi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5180013" y="1032471"/>
            <a:ext cx="6246812" cy="4685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half" idx="2"/>
          </p:nvPr>
        </p:nvSpPr>
        <p:spPr/>
        <p:txBody>
          <a:bodyPr/>
          <a:lstStyle/>
          <a:p>
            <a:r>
              <a:rPr lang="en-US" dirty="0" smtClean="0"/>
              <a:t>Purpose :</a:t>
            </a:r>
          </a:p>
          <a:p>
            <a:r>
              <a:rPr lang="en-US" dirty="0" smtClean="0"/>
              <a:t>- To obtain user and product requirement</a:t>
            </a:r>
            <a:endParaRPr lang="ms-MY" dirty="0"/>
          </a:p>
        </p:txBody>
      </p:sp>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7779678" y="4062490"/>
              <a:ext cx="11880" cy="41760"/>
            </p14:xfrm>
          </p:contentPart>
        </mc:Choice>
        <mc:Fallback>
          <p:pic>
            <p:nvPicPr>
              <p:cNvPr id="8" name="Ink 7"/>
              <p:cNvPicPr/>
              <p:nvPr/>
            </p:nvPicPr>
            <p:blipFill>
              <a:blip r:embed="rId4"/>
              <a:stretch>
                <a:fillRect/>
              </a:stretch>
            </p:blipFill>
            <p:spPr>
              <a:xfrm>
                <a:off x="7776798" y="4059610"/>
                <a:ext cx="18720" cy="47520"/>
              </a:xfrm>
              <a:prstGeom prst="rect">
                <a:avLst/>
              </a:prstGeom>
            </p:spPr>
          </p:pic>
        </mc:Fallback>
      </mc:AlternateContent>
    </p:spTree>
    <p:extLst>
      <p:ext uri="{BB962C8B-B14F-4D97-AF65-F5344CB8AC3E}">
        <p14:creationId xmlns:p14="http://schemas.microsoft.com/office/powerpoint/2010/main" val="370231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pic>
        <p:nvPicPr>
          <p:cNvPr id="3074" name="Picture 2" descr="Image result for sample questionnaire to get user requirement"/>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003"/>
          <a:stretch/>
        </p:blipFill>
        <p:spPr bwMode="auto">
          <a:xfrm>
            <a:off x="1598612" y="0"/>
            <a:ext cx="7561852" cy="625736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half" idx="2"/>
          </p:nvPr>
        </p:nvSpPr>
        <p:spPr/>
        <p:txBody>
          <a:bodyPr/>
          <a:lstStyle/>
          <a:p>
            <a:r>
              <a:rPr lang="ms-MY" dirty="0" smtClean="0"/>
              <a:t>Sample Questionaire </a:t>
            </a:r>
            <a:endParaRPr lang="ms-MY" dirty="0"/>
          </a:p>
        </p:txBody>
      </p:sp>
    </p:spTree>
    <p:extLst>
      <p:ext uri="{BB962C8B-B14F-4D97-AF65-F5344CB8AC3E}">
        <p14:creationId xmlns:p14="http://schemas.microsoft.com/office/powerpoint/2010/main" val="216075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Data gathering question</a:t>
            </a:r>
            <a:endParaRPr lang="en-US" dirty="0"/>
          </a:p>
        </p:txBody>
      </p:sp>
      <p:sp>
        <p:nvSpPr>
          <p:cNvPr id="3" name="Content Placeholder 2"/>
          <p:cNvSpPr>
            <a:spLocks noGrp="1"/>
          </p:cNvSpPr>
          <p:nvPr>
            <p:ph idx="1"/>
          </p:nvPr>
        </p:nvSpPr>
        <p:spPr/>
        <p:txBody>
          <a:bodyPr>
            <a:normAutofit lnSpcReduction="10000"/>
          </a:bodyPr>
          <a:lstStyle/>
          <a:p>
            <a:r>
              <a:rPr lang="en-US" dirty="0"/>
              <a:t>How do you manage/collect the data for all assets in this company?</a:t>
            </a:r>
          </a:p>
          <a:p>
            <a:r>
              <a:rPr lang="en-US" dirty="0"/>
              <a:t>How many person that  involve in collecting/managing the data?</a:t>
            </a:r>
          </a:p>
          <a:p>
            <a:r>
              <a:rPr lang="en-US" dirty="0"/>
              <a:t>Do you agree if there is a system that can manage all the data systematically?</a:t>
            </a:r>
          </a:p>
          <a:p>
            <a:r>
              <a:rPr lang="en-US" dirty="0"/>
              <a:t>Do you agree if the system provide a function that can save the asset location automatically.? </a:t>
            </a:r>
          </a:p>
          <a:p>
            <a:r>
              <a:rPr lang="en-US" dirty="0"/>
              <a:t>Do you agree if the system able to give notification to remind company about the disposal/maintenance due date.</a:t>
            </a:r>
          </a:p>
          <a:p>
            <a:r>
              <a:rPr lang="en-US" dirty="0"/>
              <a:t>Do you agree if the system able to produce a report about new asset added and  disposal of asset. </a:t>
            </a:r>
          </a:p>
          <a:p>
            <a:r>
              <a:rPr lang="en-US" dirty="0"/>
              <a:t>Do you think the system may help you to manage the data more properly from now on?</a:t>
            </a:r>
          </a:p>
          <a:p>
            <a:endParaRPr lang="en-US" dirty="0"/>
          </a:p>
        </p:txBody>
      </p:sp>
      <p:sp>
        <p:nvSpPr>
          <p:cNvPr id="4" name="Text Placeholder 3"/>
          <p:cNvSpPr>
            <a:spLocks noGrp="1"/>
          </p:cNvSpPr>
          <p:nvPr>
            <p:ph type="body" sz="half" idx="2"/>
          </p:nvPr>
        </p:nvSpPr>
        <p:spPr/>
        <p:txBody>
          <a:bodyPr/>
          <a:lstStyle/>
          <a:p>
            <a:r>
              <a:rPr lang="en-US" dirty="0" smtClean="0"/>
              <a:t>Project title: Asset Management System</a:t>
            </a:r>
            <a:endParaRPr lang="en-US" dirty="0"/>
          </a:p>
        </p:txBody>
      </p:sp>
    </p:spTree>
    <p:extLst>
      <p:ext uri="{BB962C8B-B14F-4D97-AF65-F5344CB8AC3E}">
        <p14:creationId xmlns:p14="http://schemas.microsoft.com/office/powerpoint/2010/main" val="140920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4</a:t>
            </a:r>
            <a:endParaRPr lang="en-US" dirty="0"/>
          </a:p>
        </p:txBody>
      </p:sp>
      <p:sp>
        <p:nvSpPr>
          <p:cNvPr id="4" name="Content Placeholder 3"/>
          <p:cNvSpPr>
            <a:spLocks noGrp="1"/>
          </p:cNvSpPr>
          <p:nvPr>
            <p:ph idx="1"/>
          </p:nvPr>
        </p:nvSpPr>
        <p:spPr/>
        <p:txBody>
          <a:bodyPr/>
          <a:lstStyle/>
          <a:p>
            <a:r>
              <a:rPr lang="en-US" dirty="0" smtClean="0"/>
              <a:t>INTRODUCTION</a:t>
            </a:r>
          </a:p>
          <a:p>
            <a:r>
              <a:rPr lang="en-US" dirty="0" smtClean="0"/>
              <a:t>SYSTEM EVALUATION / TESTING</a:t>
            </a:r>
          </a:p>
          <a:p>
            <a:pPr lvl="1"/>
            <a:r>
              <a:rPr lang="en-US" dirty="0" smtClean="0"/>
              <a:t>Unit Testing</a:t>
            </a:r>
          </a:p>
          <a:p>
            <a:pPr lvl="1"/>
            <a:r>
              <a:rPr lang="en-US" dirty="0" smtClean="0"/>
              <a:t>System Testing </a:t>
            </a:r>
          </a:p>
          <a:p>
            <a:pPr lvl="1"/>
            <a:r>
              <a:rPr lang="en-US" dirty="0" smtClean="0"/>
              <a:t>Acceptance testing</a:t>
            </a:r>
          </a:p>
          <a:p>
            <a:r>
              <a:rPr lang="en-US" dirty="0" smtClean="0"/>
              <a:t>DISCUSSION </a:t>
            </a:r>
          </a:p>
          <a:p>
            <a:r>
              <a:rPr lang="en-US" dirty="0" smtClean="0"/>
              <a:t>CONCLUSION</a:t>
            </a:r>
          </a:p>
          <a:p>
            <a:endParaRPr lang="en-US" dirty="0"/>
          </a:p>
        </p:txBody>
      </p:sp>
      <p:sp>
        <p:nvSpPr>
          <p:cNvPr id="3" name="Text Placeholder 2"/>
          <p:cNvSpPr>
            <a:spLocks noGrp="1"/>
          </p:cNvSpPr>
          <p:nvPr>
            <p:ph type="body" sz="half" idx="2"/>
          </p:nvPr>
        </p:nvSpPr>
        <p:spPr/>
        <p:txBody>
          <a:bodyPr/>
          <a:lstStyle/>
          <a:p>
            <a:r>
              <a:rPr lang="en-US" dirty="0" smtClean="0"/>
              <a:t>FINDINGS AND RESULT</a:t>
            </a:r>
            <a:endParaRPr lang="en-US" dirty="0"/>
          </a:p>
        </p:txBody>
      </p:sp>
    </p:spTree>
    <p:extLst>
      <p:ext uri="{BB962C8B-B14F-4D97-AF65-F5344CB8AC3E}">
        <p14:creationId xmlns:p14="http://schemas.microsoft.com/office/powerpoint/2010/main" val="304960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dirty="0" smtClean="0"/>
              <a:t>System Evaluation and Testing</a:t>
            </a:r>
            <a:endParaRPr lang="ms-MY" dirty="0"/>
          </a:p>
        </p:txBody>
      </p:sp>
      <p:pic>
        <p:nvPicPr>
          <p:cNvPr id="2050" name="Picture 2" descr="Image result for system evaluation and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0013" y="961183"/>
            <a:ext cx="6246812" cy="482768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half" idx="2"/>
          </p:nvPr>
        </p:nvSpPr>
        <p:spPr/>
        <p:txBody>
          <a:bodyPr/>
          <a:lstStyle/>
          <a:p>
            <a:endParaRPr lang="ms-MY"/>
          </a:p>
        </p:txBody>
      </p:sp>
    </p:spTree>
    <p:extLst>
      <p:ext uri="{BB962C8B-B14F-4D97-AF65-F5344CB8AC3E}">
        <p14:creationId xmlns:p14="http://schemas.microsoft.com/office/powerpoint/2010/main" val="24765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Unit Testing</a:t>
            </a:r>
          </a:p>
          <a:p>
            <a:r>
              <a:rPr lang="en-US" dirty="0"/>
              <a:t>Is a level of software </a:t>
            </a:r>
            <a:r>
              <a:rPr lang="en-US" b="1" dirty="0"/>
              <a:t>testing</a:t>
            </a:r>
            <a:r>
              <a:rPr lang="en-US" dirty="0"/>
              <a:t> where individual units/ components of a software are tested. The purpose is to validate that each </a:t>
            </a:r>
            <a:r>
              <a:rPr lang="en-US" b="1" dirty="0"/>
              <a:t>unit</a:t>
            </a:r>
            <a:r>
              <a:rPr lang="en-US" dirty="0"/>
              <a:t> of the software/applications performs as designed. A </a:t>
            </a:r>
            <a:r>
              <a:rPr lang="en-US" b="1" dirty="0"/>
              <a:t>unit</a:t>
            </a:r>
            <a:r>
              <a:rPr lang="en-US" dirty="0"/>
              <a:t> is the smallest testable part of any software. It usually has one or a few inputs and usually a single output.</a:t>
            </a:r>
          </a:p>
          <a:p>
            <a:r>
              <a:rPr lang="en-US" dirty="0"/>
              <a:t>Testing can be done in the early phases of the software development lifecycle when other modules may not be available for integration</a:t>
            </a:r>
          </a:p>
          <a:p>
            <a:r>
              <a:rPr lang="en-US" dirty="0"/>
              <a:t>Fixing an issue in Unit Testing can fix many other issues occurring in later development and testing stages</a:t>
            </a:r>
          </a:p>
          <a:p>
            <a:r>
              <a:rPr lang="en-US" dirty="0"/>
              <a:t>Cost of fixing a defect found in Unit Testing is very less than the one found in the system or acceptance testing</a:t>
            </a:r>
          </a:p>
          <a:p>
            <a:r>
              <a:rPr lang="en-US" dirty="0"/>
              <a:t>Fewer bugs in the System and Acceptance testing</a:t>
            </a:r>
          </a:p>
          <a:p>
            <a:endParaRPr lang="en-US" dirty="0"/>
          </a:p>
        </p:txBody>
      </p:sp>
      <p:pic>
        <p:nvPicPr>
          <p:cNvPr id="5"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6212" y="2945881"/>
            <a:ext cx="2762250" cy="2590800"/>
          </a:xfrm>
        </p:spPr>
      </p:pic>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65" y="2590800"/>
            <a:ext cx="2762250" cy="2590800"/>
          </a:xfrm>
          <a:prstGeom prst="rect">
            <a:avLst/>
          </a:prstGeom>
        </p:spPr>
      </p:pic>
    </p:spTree>
    <p:extLst>
      <p:ext uri="{BB962C8B-B14F-4D97-AF65-F5344CB8AC3E}">
        <p14:creationId xmlns:p14="http://schemas.microsoft.com/office/powerpoint/2010/main" val="39636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Testing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Integration Testing</a:t>
            </a:r>
          </a:p>
          <a:p>
            <a:pPr marL="0" indent="0">
              <a:buNone/>
            </a:pPr>
            <a:r>
              <a:rPr lang="en-US" dirty="0"/>
              <a:t>Is a level of software testing where individual units are combined and tested as a group. The purpose of this level of testing is to expose faults in the interaction between integrated units. Test drivers and test stubs are used to assist in Integration Testing. (</a:t>
            </a:r>
            <a:r>
              <a:rPr lang="en-US" b="1" dirty="0"/>
              <a:t>Stubs</a:t>
            </a:r>
            <a:r>
              <a:rPr lang="en-US" dirty="0"/>
              <a:t> are used to </a:t>
            </a:r>
            <a:r>
              <a:rPr lang="en-US" b="1" dirty="0"/>
              <a:t>test</a:t>
            </a:r>
            <a:r>
              <a:rPr lang="en-US" dirty="0"/>
              <a:t> the functionality of modules, whereas </a:t>
            </a:r>
            <a:r>
              <a:rPr lang="en-US" b="1" dirty="0"/>
              <a:t>drivers</a:t>
            </a:r>
            <a:r>
              <a:rPr lang="en-US" dirty="0"/>
              <a:t> are used when the main module is not ready.)</a:t>
            </a:r>
          </a:p>
          <a:p>
            <a:r>
              <a:rPr lang="en-US" dirty="0"/>
              <a:t>This testing makes sure that the integrated modules/components work properly.</a:t>
            </a:r>
          </a:p>
          <a:p>
            <a:r>
              <a:rPr lang="en-US" dirty="0"/>
              <a:t>Integration testing can be started once the modules to be tested are available. It does not require the other module to be completed for testing to be done, as Stubs and Drivers can be used for the same.</a:t>
            </a:r>
          </a:p>
          <a:p>
            <a:r>
              <a:rPr lang="en-US" dirty="0"/>
              <a:t>It detects the errors related to the interface.</a:t>
            </a:r>
          </a:p>
          <a:p>
            <a:endParaRPr lang="en-US" dirty="0"/>
          </a:p>
        </p:txBody>
      </p:sp>
      <p:sp>
        <p:nvSpPr>
          <p:cNvPr id="4" name="Text Placeholder 3"/>
          <p:cNvSpPr>
            <a:spLocks noGrp="1"/>
          </p:cNvSpPr>
          <p:nvPr>
            <p:ph type="body" sz="half" idx="2"/>
          </p:nvPr>
        </p:nvSpPr>
        <p:spPr/>
        <p:txBody>
          <a:bodyPr/>
          <a:lstStyle/>
          <a:p>
            <a:endParaRPr lang="en-US"/>
          </a:p>
        </p:txBody>
      </p:sp>
      <p:pic>
        <p:nvPicPr>
          <p:cNvPr id="5"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65" y="2945881"/>
            <a:ext cx="2762250" cy="2590800"/>
          </a:xfrm>
          <a:prstGeom prst="rect">
            <a:avLst/>
          </a:prstGeom>
        </p:spPr>
      </p:pic>
    </p:spTree>
    <p:extLst>
      <p:ext uri="{BB962C8B-B14F-4D97-AF65-F5344CB8AC3E}">
        <p14:creationId xmlns:p14="http://schemas.microsoft.com/office/powerpoint/2010/main" val="368383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pPr marL="0" indent="0">
              <a:buNone/>
            </a:pPr>
            <a:r>
              <a:rPr lang="en-US" b="1" dirty="0"/>
              <a:t>System Testing</a:t>
            </a:r>
          </a:p>
          <a:p>
            <a:r>
              <a:rPr lang="en-US" dirty="0"/>
              <a:t>is a level of software testing where a complete and integrated software is tested. The purpose of this test is to evaluate the system’s compliance with the specified requirements.</a:t>
            </a:r>
          </a:p>
          <a:p>
            <a:endParaRPr lang="en-US" dirty="0"/>
          </a:p>
        </p:txBody>
      </p:sp>
      <p:sp>
        <p:nvSpPr>
          <p:cNvPr id="4" name="Text Placeholder 3"/>
          <p:cNvSpPr>
            <a:spLocks noGrp="1"/>
          </p:cNvSpPr>
          <p:nvPr>
            <p:ph type="body" sz="half" idx="2"/>
          </p:nvPr>
        </p:nvSpPr>
        <p:spPr/>
        <p:txBody>
          <a:bodyPr/>
          <a:lstStyle/>
          <a:p>
            <a:endParaRPr 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65" y="2819400"/>
            <a:ext cx="2762250" cy="2590800"/>
          </a:xfrm>
          <a:prstGeom prst="rect">
            <a:avLst/>
          </a:prstGeom>
        </p:spPr>
      </p:pic>
    </p:spTree>
    <p:extLst>
      <p:ext uri="{BB962C8B-B14F-4D97-AF65-F5344CB8AC3E}">
        <p14:creationId xmlns:p14="http://schemas.microsoft.com/office/powerpoint/2010/main" val="223012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Your report must consist of</a:t>
            </a:r>
            <a:endParaRPr lang="en-US" dirty="0"/>
          </a:p>
        </p:txBody>
      </p:sp>
      <p:sp>
        <p:nvSpPr>
          <p:cNvPr id="14" name="Content Placeholder 13"/>
          <p:cNvSpPr>
            <a:spLocks noGrp="1"/>
          </p:cNvSpPr>
          <p:nvPr>
            <p:ph idx="1"/>
          </p:nvPr>
        </p:nvSpPr>
        <p:spPr/>
        <p:txBody>
          <a:bodyPr>
            <a:noAutofit/>
          </a:bodyPr>
          <a:lstStyle/>
          <a:p>
            <a:r>
              <a:rPr lang="en-US" dirty="0" smtClean="0"/>
              <a:t>Chapter 1: INTRODUCTION</a:t>
            </a:r>
          </a:p>
          <a:p>
            <a:r>
              <a:rPr lang="en-US" dirty="0" smtClean="0"/>
              <a:t>Chapter 2: LITERATURE REVIEW</a:t>
            </a:r>
          </a:p>
          <a:p>
            <a:r>
              <a:rPr lang="en-US" dirty="0" smtClean="0"/>
              <a:t>Chapter 3: METHODOLOGY</a:t>
            </a:r>
          </a:p>
          <a:p>
            <a:r>
              <a:rPr lang="en-US" dirty="0" smtClean="0"/>
              <a:t>Chapter 4: RESULT AND ANALYSIS</a:t>
            </a:r>
          </a:p>
          <a:p>
            <a:r>
              <a:rPr lang="en-US" dirty="0" smtClean="0"/>
              <a:t>Chapter 5: CONCLUSION</a:t>
            </a:r>
          </a:p>
          <a:p>
            <a:r>
              <a:rPr lang="en-US" dirty="0" smtClean="0"/>
              <a:t>References</a:t>
            </a:r>
          </a:p>
          <a:p>
            <a:r>
              <a:rPr lang="en-US" dirty="0" smtClean="0"/>
              <a:t>Appendix – User Manual, </a:t>
            </a:r>
            <a:r>
              <a:rPr lang="en-US" dirty="0" err="1" smtClean="0"/>
              <a:t>Turnitin</a:t>
            </a:r>
            <a:r>
              <a:rPr lang="en-US" dirty="0" smtClean="0"/>
              <a:t> Report, Progress Report</a:t>
            </a:r>
          </a:p>
          <a:p>
            <a:pPr marL="0" indent="0">
              <a:buNone/>
            </a:pPr>
            <a:r>
              <a:rPr lang="en-US" i="1" dirty="0" smtClean="0">
                <a:solidFill>
                  <a:srgbClr val="7030A0"/>
                </a:solidFill>
              </a:rPr>
              <a:t>(Refer template report format and guideline for detail)</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r>
              <a:rPr lang="en-US" b="1" dirty="0"/>
              <a:t> </a:t>
            </a:r>
            <a:br>
              <a:rPr lang="en-US" b="1" dirty="0"/>
            </a:br>
            <a:endParaRPr lang="en-US" dirty="0"/>
          </a:p>
        </p:txBody>
      </p:sp>
      <p:sp>
        <p:nvSpPr>
          <p:cNvPr id="3" name="Content Placeholder 2"/>
          <p:cNvSpPr>
            <a:spLocks noGrp="1"/>
          </p:cNvSpPr>
          <p:nvPr>
            <p:ph idx="1"/>
          </p:nvPr>
        </p:nvSpPr>
        <p:spPr/>
        <p:txBody>
          <a:bodyPr/>
          <a:lstStyle/>
          <a:p>
            <a:pPr marL="0" indent="0">
              <a:buNone/>
            </a:pPr>
            <a:r>
              <a:rPr lang="en-US" b="1" dirty="0"/>
              <a:t>Acceptance Testing </a:t>
            </a:r>
          </a:p>
          <a:p>
            <a:r>
              <a:rPr lang="en-US" dirty="0"/>
              <a:t>Is a level of software testing where a system is tested for acceptability. The purpose of this test is to evaluate the system’s compliance with the business requirements and assess whether it is acceptable for delivery. Divided into Alpha and Beta Testing</a:t>
            </a:r>
          </a:p>
          <a:p>
            <a:endParaRPr lang="en-US" dirty="0"/>
          </a:p>
        </p:txBody>
      </p:sp>
      <p:sp>
        <p:nvSpPr>
          <p:cNvPr id="4" name="Text Placeholder 3"/>
          <p:cNvSpPr>
            <a:spLocks noGrp="1"/>
          </p:cNvSpPr>
          <p:nvPr>
            <p:ph type="body" sz="half" idx="2"/>
          </p:nvPr>
        </p:nvSpPr>
        <p:spPr/>
        <p:txBody>
          <a:bodyPr/>
          <a:lstStyle/>
          <a:p>
            <a:endParaRPr 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565" y="2819400"/>
            <a:ext cx="2762250" cy="2590800"/>
          </a:xfrm>
          <a:prstGeom prst="rect">
            <a:avLst/>
          </a:prstGeom>
        </p:spPr>
      </p:pic>
    </p:spTree>
    <p:extLst>
      <p:ext uri="{BB962C8B-B14F-4D97-AF65-F5344CB8AC3E}">
        <p14:creationId xmlns:p14="http://schemas.microsoft.com/office/powerpoint/2010/main" val="163313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sp>
        <p:nvSpPr>
          <p:cNvPr id="4" name="Content Placeholder 3"/>
          <p:cNvSpPr>
            <a:spLocks noGrp="1"/>
          </p:cNvSpPr>
          <p:nvPr>
            <p:ph idx="1"/>
          </p:nvPr>
        </p:nvSpPr>
        <p:spPr/>
        <p:txBody>
          <a:bodyPr/>
          <a:lstStyle/>
          <a:p>
            <a:endParaRPr lang="ms-MY" dirty="0"/>
          </a:p>
        </p:txBody>
      </p:sp>
      <p:sp>
        <p:nvSpPr>
          <p:cNvPr id="3" name="Text Placeholder 2"/>
          <p:cNvSpPr>
            <a:spLocks noGrp="1"/>
          </p:cNvSpPr>
          <p:nvPr>
            <p:ph type="body" sz="half" idx="2"/>
          </p:nvPr>
        </p:nvSpPr>
        <p:spPr/>
        <p:txBody>
          <a:bodyPr/>
          <a:lstStyle/>
          <a:p>
            <a:r>
              <a:rPr lang="en-US" dirty="0" smtClean="0"/>
              <a:t>Module evaluation questionnaire</a:t>
            </a:r>
            <a:endParaRPr lang="ms-MY" dirty="0"/>
          </a:p>
        </p:txBody>
      </p:sp>
      <p:pic>
        <p:nvPicPr>
          <p:cNvPr id="6146" name="Picture 2" descr="Image result for sample questionnaire for system eval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049" y="1563975"/>
            <a:ext cx="5257800" cy="390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85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sp>
        <p:nvSpPr>
          <p:cNvPr id="4" name="Content Placeholder 3"/>
          <p:cNvSpPr>
            <a:spLocks noGrp="1"/>
          </p:cNvSpPr>
          <p:nvPr>
            <p:ph idx="1"/>
          </p:nvPr>
        </p:nvSpPr>
        <p:spPr/>
        <p:txBody>
          <a:bodyPr/>
          <a:lstStyle/>
          <a:p>
            <a:r>
              <a:rPr lang="en-US" dirty="0" smtClean="0"/>
              <a:t>Sample of user acceptance testing</a:t>
            </a:r>
          </a:p>
          <a:p>
            <a:endParaRPr lang="ms-MY" dirty="0"/>
          </a:p>
        </p:txBody>
      </p:sp>
      <p:sp>
        <p:nvSpPr>
          <p:cNvPr id="3" name="Text Placeholder 2"/>
          <p:cNvSpPr>
            <a:spLocks noGrp="1"/>
          </p:cNvSpPr>
          <p:nvPr>
            <p:ph type="body" sz="half" idx="2"/>
          </p:nvPr>
        </p:nvSpPr>
        <p:spPr/>
        <p:txBody>
          <a:bodyPr/>
          <a:lstStyle/>
          <a:p>
            <a:endParaRPr lang="ms-MY"/>
          </a:p>
        </p:txBody>
      </p:sp>
      <p:pic>
        <p:nvPicPr>
          <p:cNvPr id="7170" name="Picture 2" descr="Image result for user acceptanc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82" y="1219200"/>
            <a:ext cx="1102042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47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user acceptance testing </a:t>
            </a:r>
            <a:r>
              <a:rPr lang="en-US" b="1" dirty="0" smtClean="0"/>
              <a:t>questions</a:t>
            </a:r>
            <a:endParaRPr lang="en-US" b="1" dirty="0"/>
          </a:p>
        </p:txBody>
      </p:sp>
      <p:sp>
        <p:nvSpPr>
          <p:cNvPr id="4" name="Content Placeholder 3"/>
          <p:cNvSpPr>
            <a:spLocks noGrp="1"/>
          </p:cNvSpPr>
          <p:nvPr>
            <p:ph idx="1"/>
          </p:nvPr>
        </p:nvSpPr>
        <p:spPr/>
        <p:txBody>
          <a:bodyPr>
            <a:normAutofit lnSpcReduction="10000"/>
          </a:bodyPr>
          <a:lstStyle/>
          <a:p>
            <a:pPr fontAlgn="base"/>
            <a:r>
              <a:rPr lang="en-US" dirty="0"/>
              <a:t>Does the </a:t>
            </a:r>
            <a:r>
              <a:rPr lang="en-US" dirty="0" smtClean="0"/>
              <a:t>system </a:t>
            </a:r>
            <a:r>
              <a:rPr lang="en-US" dirty="0"/>
              <a:t>do what it’s supposed to?</a:t>
            </a:r>
          </a:p>
          <a:p>
            <a:pPr fontAlgn="base"/>
            <a:r>
              <a:rPr lang="en-US" dirty="0"/>
              <a:t>Do users think the </a:t>
            </a:r>
            <a:r>
              <a:rPr lang="en-US" dirty="0" smtClean="0"/>
              <a:t>system’s </a:t>
            </a:r>
            <a:r>
              <a:rPr lang="en-US" dirty="0"/>
              <a:t>design matches its purpose?</a:t>
            </a:r>
          </a:p>
          <a:p>
            <a:pPr fontAlgn="base"/>
            <a:r>
              <a:rPr lang="en-US" dirty="0"/>
              <a:t>What’s the first thing users would want to do on this </a:t>
            </a:r>
            <a:r>
              <a:rPr lang="en-US" dirty="0" smtClean="0"/>
              <a:t>system? </a:t>
            </a:r>
            <a:endParaRPr lang="en-US" dirty="0"/>
          </a:p>
          <a:p>
            <a:pPr lvl="1" fontAlgn="base"/>
            <a:r>
              <a:rPr lang="en-US" sz="1900" i="1" dirty="0"/>
              <a:t>Can they do that?</a:t>
            </a:r>
          </a:p>
          <a:p>
            <a:pPr fontAlgn="base"/>
            <a:r>
              <a:rPr lang="en-US" dirty="0"/>
              <a:t>When they explore the </a:t>
            </a:r>
            <a:r>
              <a:rPr lang="en-US" dirty="0" smtClean="0"/>
              <a:t>system, </a:t>
            </a:r>
            <a:r>
              <a:rPr lang="en-US" dirty="0"/>
              <a:t>do they become confused at any point? </a:t>
            </a:r>
            <a:r>
              <a:rPr lang="en-US" i="1" dirty="0"/>
              <a:t>(</a:t>
            </a:r>
            <a:r>
              <a:rPr lang="en-US" sz="2200" i="1" dirty="0"/>
              <a:t>navigation</a:t>
            </a:r>
            <a:r>
              <a:rPr lang="en-US" i="1" dirty="0"/>
              <a:t>)</a:t>
            </a:r>
          </a:p>
          <a:p>
            <a:pPr fontAlgn="base"/>
            <a:r>
              <a:rPr lang="en-US" dirty="0"/>
              <a:t>Does anything distract them or get in their way?</a:t>
            </a:r>
          </a:p>
          <a:p>
            <a:pPr fontAlgn="base"/>
            <a:r>
              <a:rPr lang="en-US" dirty="0"/>
              <a:t>Are there any features they completely ignore? </a:t>
            </a:r>
            <a:r>
              <a:rPr lang="en-US" i="1" dirty="0"/>
              <a:t>(missing requirement)</a:t>
            </a:r>
          </a:p>
          <a:p>
            <a:pPr fontAlgn="base"/>
            <a:r>
              <a:rPr lang="en-US" dirty="0"/>
              <a:t>Does the information architecture and navigation make sense? </a:t>
            </a:r>
            <a:r>
              <a:rPr lang="en-US" i="1" dirty="0"/>
              <a:t>(Can users find what they’re looking for?)</a:t>
            </a:r>
          </a:p>
          <a:p>
            <a:pPr lvl="1" fontAlgn="base"/>
            <a:r>
              <a:rPr lang="en-US" i="1" dirty="0"/>
              <a:t>Does the navigation/function provided helpful</a:t>
            </a:r>
          </a:p>
          <a:p>
            <a:endParaRPr lang="en-US" dirty="0"/>
          </a:p>
        </p:txBody>
      </p:sp>
    </p:spTree>
    <p:extLst>
      <p:ext uri="{BB962C8B-B14F-4D97-AF65-F5344CB8AC3E}">
        <p14:creationId xmlns:p14="http://schemas.microsoft.com/office/powerpoint/2010/main" val="321610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subtopic </a:t>
            </a:r>
          </a:p>
        </p:txBody>
      </p:sp>
      <p:sp>
        <p:nvSpPr>
          <p:cNvPr id="6" name="Content Placeholder 5"/>
          <p:cNvSpPr>
            <a:spLocks noGrp="1"/>
          </p:cNvSpPr>
          <p:nvPr>
            <p:ph idx="1"/>
          </p:nvPr>
        </p:nvSpPr>
        <p:spPr/>
        <p:txBody>
          <a:bodyPr>
            <a:normAutofit/>
          </a:bodyPr>
          <a:lstStyle/>
          <a:p>
            <a:pPr marL="0" indent="0" algn="ctr">
              <a:buNone/>
            </a:pPr>
            <a:r>
              <a:rPr lang="en-US" b="1" dirty="0"/>
              <a:t>Chapter </a:t>
            </a:r>
            <a:r>
              <a:rPr lang="en-US" b="1" dirty="0" smtClean="0"/>
              <a:t>4 </a:t>
            </a:r>
            <a:endParaRPr lang="en-US" b="1" dirty="0"/>
          </a:p>
          <a:p>
            <a:pPr marL="0" indent="0" algn="ctr">
              <a:buNone/>
            </a:pPr>
            <a:r>
              <a:rPr lang="en-US" b="1" dirty="0"/>
              <a:t> </a:t>
            </a:r>
            <a:r>
              <a:rPr lang="en-US" b="1" dirty="0" smtClean="0"/>
              <a:t>Findings and Result</a:t>
            </a:r>
            <a:endParaRPr lang="en-US" b="1" dirty="0"/>
          </a:p>
          <a:p>
            <a:pPr marL="0" indent="0">
              <a:buNone/>
            </a:pPr>
            <a:r>
              <a:rPr lang="en-US" dirty="0" smtClean="0"/>
              <a:t>4.1 Introduction</a:t>
            </a:r>
          </a:p>
          <a:p>
            <a:pPr marL="0" indent="0">
              <a:buNone/>
            </a:pPr>
            <a:r>
              <a:rPr lang="en-US" dirty="0" smtClean="0"/>
              <a:t>4.2 Unit Testing</a:t>
            </a:r>
          </a:p>
          <a:p>
            <a:pPr marL="0" indent="0">
              <a:buNone/>
            </a:pPr>
            <a:r>
              <a:rPr lang="en-US" dirty="0" smtClean="0"/>
              <a:t>4.3 Integration Testing</a:t>
            </a:r>
          </a:p>
          <a:p>
            <a:pPr marL="0" indent="0">
              <a:buNone/>
            </a:pPr>
            <a:r>
              <a:rPr lang="en-US" dirty="0" smtClean="0"/>
              <a:t>4.4 System Testing</a:t>
            </a:r>
          </a:p>
          <a:p>
            <a:pPr marL="0" indent="0">
              <a:buNone/>
            </a:pPr>
            <a:r>
              <a:rPr lang="en-US" dirty="0" smtClean="0"/>
              <a:t>4.5 Acceptance Testing</a:t>
            </a:r>
          </a:p>
          <a:p>
            <a:pPr marL="0" indent="0">
              <a:buNone/>
            </a:pPr>
            <a:r>
              <a:rPr lang="en-US" dirty="0" smtClean="0"/>
              <a:t>4.6 Discussion</a:t>
            </a:r>
          </a:p>
          <a:p>
            <a:pPr marL="0" indent="0">
              <a:buNone/>
            </a:pPr>
            <a:r>
              <a:rPr lang="en-US" dirty="0" smtClean="0"/>
              <a:t>4.7 Conclusion</a:t>
            </a:r>
          </a:p>
          <a:p>
            <a:pPr marL="0" indent="0">
              <a:buNone/>
            </a:pPr>
            <a:endParaRPr lang="en-US" dirty="0"/>
          </a:p>
          <a:p>
            <a:endParaRPr lang="en-US" dirty="0"/>
          </a:p>
        </p:txBody>
      </p:sp>
    </p:spTree>
    <p:extLst>
      <p:ext uri="{BB962C8B-B14F-4D97-AF65-F5344CB8AC3E}">
        <p14:creationId xmlns:p14="http://schemas.microsoft.com/office/powerpoint/2010/main" val="318020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a:t>
            </a:r>
            <a:endParaRPr lang="en-US" dirty="0"/>
          </a:p>
        </p:txBody>
      </p:sp>
      <p:sp>
        <p:nvSpPr>
          <p:cNvPr id="4" name="Content Placeholder 3"/>
          <p:cNvSpPr>
            <a:spLocks noGrp="1"/>
          </p:cNvSpPr>
          <p:nvPr>
            <p:ph idx="1"/>
          </p:nvPr>
        </p:nvSpPr>
        <p:spPr/>
        <p:txBody>
          <a:bodyPr/>
          <a:lstStyle/>
          <a:p>
            <a:r>
              <a:rPr lang="en-US" dirty="0" smtClean="0"/>
              <a:t>INTRODUCTION</a:t>
            </a:r>
          </a:p>
          <a:p>
            <a:r>
              <a:rPr lang="en-US" dirty="0" smtClean="0"/>
              <a:t>DEVELOPMENT CONSTRAINS</a:t>
            </a:r>
          </a:p>
          <a:p>
            <a:r>
              <a:rPr lang="en-US" dirty="0" smtClean="0"/>
              <a:t>RECOMMENDATIONS AND FUTURE WORK </a:t>
            </a:r>
          </a:p>
          <a:p>
            <a:r>
              <a:rPr lang="en-US" dirty="0" smtClean="0"/>
              <a:t>CONCLUSION </a:t>
            </a:r>
            <a:endParaRPr lang="en-US" dirty="0"/>
          </a:p>
        </p:txBody>
      </p:sp>
      <p:sp>
        <p:nvSpPr>
          <p:cNvPr id="3" name="Text Placeholder 2"/>
          <p:cNvSpPr>
            <a:spLocks noGrp="1"/>
          </p:cNvSpPr>
          <p:nvPr>
            <p:ph type="body" sz="half" idx="2"/>
          </p:nvPr>
        </p:nvSpPr>
        <p:spPr/>
        <p:txBody>
          <a:bodyPr/>
          <a:lstStyle/>
          <a:p>
            <a:r>
              <a:rPr lang="en-US" dirty="0" smtClean="0"/>
              <a:t>CONCLUSION</a:t>
            </a:r>
            <a:endParaRPr lang="en-US" dirty="0"/>
          </a:p>
        </p:txBody>
      </p:sp>
      <mc:AlternateContent xmlns:mc="http://schemas.openxmlformats.org/markup-compatibility/2006" xmlns:p14="http://schemas.microsoft.com/office/powerpoint/2010/main">
        <mc:Choice Requires="p14">
          <p:contentPart p14:bwMode="auto" r:id="rId2">
            <p14:nvContentPartPr>
              <p14:cNvPr id="24" name="Ink 23"/>
              <p14:cNvContentPartPr/>
              <p14:nvPr/>
            </p14:nvContentPartPr>
            <p14:xfrm>
              <a:off x="4301471" y="2050729"/>
              <a:ext cx="360" cy="360"/>
            </p14:xfrm>
          </p:contentPart>
        </mc:Choice>
        <mc:Fallback xmlns="">
          <p:pic>
            <p:nvPicPr>
              <p:cNvPr id="24" name="Ink 23"/>
              <p:cNvPicPr/>
              <p:nvPr/>
            </p:nvPicPr>
            <p:blipFill>
              <a:blip r:embed="rId3"/>
              <a:stretch>
                <a:fillRect/>
              </a:stretch>
            </p:blipFill>
            <p:spPr>
              <a:xfrm>
                <a:off x="4291391" y="2040649"/>
                <a:ext cx="2052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p14:cNvContentPartPr/>
              <p14:nvPr/>
            </p14:nvContentPartPr>
            <p14:xfrm>
              <a:off x="4256471" y="2608009"/>
              <a:ext cx="15120" cy="65520"/>
            </p14:xfrm>
          </p:contentPart>
        </mc:Choice>
        <mc:Fallback xmlns="">
          <p:pic>
            <p:nvPicPr>
              <p:cNvPr id="25" name="Ink 24"/>
              <p:cNvPicPr/>
              <p:nvPr/>
            </p:nvPicPr>
            <p:blipFill>
              <a:blip r:embed="rId5"/>
              <a:stretch>
                <a:fillRect/>
              </a:stretch>
            </p:blipFill>
            <p:spPr>
              <a:xfrm>
                <a:off x="4247471" y="2602969"/>
                <a:ext cx="28440" cy="79200"/>
              </a:xfrm>
              <a:prstGeom prst="rect">
                <a:avLst/>
              </a:prstGeom>
            </p:spPr>
          </p:pic>
        </mc:Fallback>
      </mc:AlternateContent>
    </p:spTree>
    <p:extLst>
      <p:ext uri="{BB962C8B-B14F-4D97-AF65-F5344CB8AC3E}">
        <p14:creationId xmlns:p14="http://schemas.microsoft.com/office/powerpoint/2010/main" val="25357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a:t>
            </a:r>
            <a:r>
              <a:rPr lang="en-US" dirty="0" smtClean="0"/>
              <a:t>subtopic</a:t>
            </a:r>
            <a:endParaRPr lang="en-US" dirty="0"/>
          </a:p>
        </p:txBody>
      </p:sp>
      <p:sp>
        <p:nvSpPr>
          <p:cNvPr id="6" name="Content Placeholder 5"/>
          <p:cNvSpPr>
            <a:spLocks noGrp="1"/>
          </p:cNvSpPr>
          <p:nvPr>
            <p:ph idx="1"/>
          </p:nvPr>
        </p:nvSpPr>
        <p:spPr/>
        <p:txBody>
          <a:bodyPr/>
          <a:lstStyle/>
          <a:p>
            <a:pPr marL="0" indent="0" algn="ctr">
              <a:buNone/>
            </a:pPr>
            <a:r>
              <a:rPr lang="en-US" b="1" dirty="0"/>
              <a:t>Chapter 5</a:t>
            </a:r>
          </a:p>
          <a:p>
            <a:pPr marL="0" indent="0" algn="ctr">
              <a:buNone/>
            </a:pPr>
            <a:r>
              <a:rPr lang="en-US" b="1" dirty="0"/>
              <a:t> </a:t>
            </a:r>
            <a:r>
              <a:rPr lang="en-US" b="1" dirty="0" smtClean="0"/>
              <a:t>Conclusion</a:t>
            </a:r>
          </a:p>
          <a:p>
            <a:pPr marL="0" indent="0">
              <a:buNone/>
            </a:pPr>
            <a:r>
              <a:rPr lang="en-US" dirty="0" smtClean="0"/>
              <a:t>5.1 Introduction</a:t>
            </a:r>
          </a:p>
          <a:p>
            <a:pPr marL="0" indent="0">
              <a:buNone/>
            </a:pPr>
            <a:r>
              <a:rPr lang="en-US" dirty="0" smtClean="0"/>
              <a:t>5.2 Project Achievement</a:t>
            </a:r>
          </a:p>
          <a:p>
            <a:pPr marL="0" indent="0">
              <a:buNone/>
            </a:pPr>
            <a:r>
              <a:rPr lang="en-US" dirty="0" smtClean="0"/>
              <a:t>5.3 Project Constraint and limitation</a:t>
            </a:r>
          </a:p>
          <a:p>
            <a:pPr marL="0" indent="0">
              <a:buNone/>
            </a:pPr>
            <a:r>
              <a:rPr lang="en-US" dirty="0" smtClean="0"/>
              <a:t>5.4 Recommendation and Future Work</a:t>
            </a:r>
          </a:p>
          <a:p>
            <a:pPr marL="0" indent="0">
              <a:buNone/>
            </a:pPr>
            <a:r>
              <a:rPr lang="en-US" dirty="0" smtClean="0"/>
              <a:t>5.5 Conclusion</a:t>
            </a:r>
          </a:p>
          <a:p>
            <a:endParaRPr lang="en-US" dirty="0"/>
          </a:p>
        </p:txBody>
      </p:sp>
    </p:spTree>
    <p:extLst>
      <p:ext uri="{BB962C8B-B14F-4D97-AF65-F5344CB8AC3E}">
        <p14:creationId xmlns:p14="http://schemas.microsoft.com/office/powerpoint/2010/main" val="309097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smtClean="0"/>
              <a:t>Refer Final Report Guideline and Format</a:t>
            </a:r>
            <a:endParaRPr lang="en-US" dirty="0"/>
          </a:p>
        </p:txBody>
      </p:sp>
    </p:spTree>
    <p:extLst>
      <p:ext uri="{BB962C8B-B14F-4D97-AF65-F5344CB8AC3E}">
        <p14:creationId xmlns:p14="http://schemas.microsoft.com/office/powerpoint/2010/main" val="401371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Chapter 1 </a:t>
            </a:r>
            <a:br>
              <a:rPr lang="en-US" dirty="0" smtClean="0"/>
            </a:br>
            <a:r>
              <a:rPr lang="en-US" dirty="0" smtClean="0"/>
              <a:t>Introduction</a:t>
            </a:r>
            <a:endParaRPr lang="en-US" dirty="0"/>
          </a:p>
        </p:txBody>
      </p:sp>
      <p:sp>
        <p:nvSpPr>
          <p:cNvPr id="5" name="Content Placeholder 4"/>
          <p:cNvSpPr>
            <a:spLocks noGrp="1"/>
          </p:cNvSpPr>
          <p:nvPr>
            <p:ph idx="1"/>
          </p:nvPr>
        </p:nvSpPr>
        <p:spPr/>
        <p:txBody>
          <a:bodyPr>
            <a:normAutofit lnSpcReduction="10000"/>
          </a:bodyPr>
          <a:lstStyle/>
          <a:p>
            <a:r>
              <a:rPr lang="en-US" dirty="0"/>
              <a:t>In general, this chapter starts with a general introduction or description of </a:t>
            </a:r>
            <a:r>
              <a:rPr lang="en-US" dirty="0" smtClean="0"/>
              <a:t>the project background which is </a:t>
            </a:r>
            <a:r>
              <a:rPr lang="en-US" dirty="0"/>
              <a:t>relevant to the problems or issues in the project. </a:t>
            </a:r>
            <a:r>
              <a:rPr lang="en-US" dirty="0" smtClean="0"/>
              <a:t>It contains a section normally entitled “problem statement” </a:t>
            </a:r>
            <a:r>
              <a:rPr lang="en-US" dirty="0"/>
              <a:t>that mentioned </a:t>
            </a:r>
            <a:r>
              <a:rPr lang="en-US" dirty="0" smtClean="0"/>
              <a:t>about </a:t>
            </a:r>
            <a:r>
              <a:rPr lang="en-US" dirty="0"/>
              <a:t>the problems or issues which are to </a:t>
            </a:r>
            <a:r>
              <a:rPr lang="en-US" dirty="0" smtClean="0"/>
              <a:t>be investigated </a:t>
            </a:r>
            <a:r>
              <a:rPr lang="en-US" dirty="0"/>
              <a:t>in the study</a:t>
            </a:r>
            <a:r>
              <a:rPr lang="en-US" dirty="0" smtClean="0"/>
              <a:t>, of they are interest </a:t>
            </a:r>
            <a:r>
              <a:rPr lang="en-US" dirty="0"/>
              <a:t>and what the study aims to establish.</a:t>
            </a:r>
          </a:p>
          <a:p>
            <a:r>
              <a:rPr lang="en-US" dirty="0" smtClean="0"/>
              <a:t>This chapter also outlines </a:t>
            </a:r>
            <a:r>
              <a:rPr lang="en-US" dirty="0"/>
              <a:t>the aim and objectives of the research and briefly </a:t>
            </a:r>
            <a:r>
              <a:rPr lang="en-US" dirty="0" smtClean="0"/>
              <a:t>elaborates </a:t>
            </a:r>
            <a:r>
              <a:rPr lang="en-US" dirty="0"/>
              <a:t>the </a:t>
            </a:r>
            <a:r>
              <a:rPr lang="en-US" dirty="0" smtClean="0"/>
              <a:t>strategy </a:t>
            </a:r>
            <a:r>
              <a:rPr lang="en-US" dirty="0"/>
              <a:t>used to achieve the aim and objectives of the research. </a:t>
            </a:r>
            <a:endParaRPr lang="en-US" dirty="0" smtClean="0"/>
          </a:p>
          <a:p>
            <a:r>
              <a:rPr lang="en-US" dirty="0" smtClean="0"/>
              <a:t>This </a:t>
            </a:r>
            <a:r>
              <a:rPr lang="en-US" dirty="0"/>
              <a:t>chapter </a:t>
            </a:r>
            <a:r>
              <a:rPr lang="en-US" dirty="0" smtClean="0"/>
              <a:t>should also </a:t>
            </a:r>
            <a:r>
              <a:rPr lang="en-US" dirty="0"/>
              <a:t>highlight the scope and limitation of the research.</a:t>
            </a:r>
          </a:p>
          <a:p>
            <a:r>
              <a:rPr lang="en-US" dirty="0"/>
              <a:t>Lastly, the final part of the introduction describes how the topics will be unfolded and </a:t>
            </a:r>
            <a:r>
              <a:rPr lang="en-US" dirty="0" smtClean="0"/>
              <a:t>the order </a:t>
            </a:r>
            <a:r>
              <a:rPr lang="en-US" dirty="0"/>
              <a:t>of forthcoming material. </a:t>
            </a:r>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20220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subtopic</a:t>
            </a:r>
            <a:br>
              <a:rPr lang="en-US" dirty="0" smtClean="0"/>
            </a:br>
            <a:r>
              <a:rPr lang="en-US" dirty="0" smtClean="0"/>
              <a:t>(</a:t>
            </a:r>
            <a:r>
              <a:rPr lang="en-US" i="1" dirty="0" smtClean="0"/>
              <a:t>Sample</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gn="ctr">
              <a:buNone/>
            </a:pPr>
            <a:r>
              <a:rPr lang="en-US" b="1" dirty="0" smtClean="0"/>
              <a:t>Chapter 1</a:t>
            </a:r>
          </a:p>
          <a:p>
            <a:pPr marL="0" indent="0" algn="ctr">
              <a:buNone/>
            </a:pPr>
            <a:r>
              <a:rPr lang="en-US" b="1" dirty="0" smtClean="0"/>
              <a:t>Introduction </a:t>
            </a:r>
          </a:p>
          <a:p>
            <a:pPr marL="0" indent="0">
              <a:buNone/>
            </a:pPr>
            <a:r>
              <a:rPr lang="en-US" dirty="0" smtClean="0"/>
              <a:t>1.1 Introduction</a:t>
            </a:r>
          </a:p>
          <a:p>
            <a:pPr marL="0" indent="0">
              <a:buNone/>
            </a:pPr>
            <a:r>
              <a:rPr lang="en-US" dirty="0" smtClean="0"/>
              <a:t>1.2 Problem Statement</a:t>
            </a:r>
          </a:p>
          <a:p>
            <a:pPr marL="0" indent="0">
              <a:buNone/>
            </a:pPr>
            <a:r>
              <a:rPr lang="en-US" dirty="0" smtClean="0"/>
              <a:t>1.3 Project Objectives</a:t>
            </a:r>
          </a:p>
          <a:p>
            <a:pPr marL="0" indent="0">
              <a:buNone/>
            </a:pPr>
            <a:r>
              <a:rPr lang="en-US" dirty="0" smtClean="0"/>
              <a:t>1.4 Project Scope</a:t>
            </a:r>
          </a:p>
          <a:p>
            <a:pPr marL="0" indent="0">
              <a:buNone/>
            </a:pPr>
            <a:r>
              <a:rPr lang="en-US" dirty="0" smtClean="0"/>
              <a:t>       1.4.1 Target user</a:t>
            </a:r>
          </a:p>
          <a:p>
            <a:pPr marL="0" indent="0">
              <a:buNone/>
            </a:pPr>
            <a:r>
              <a:rPr lang="en-US" dirty="0"/>
              <a:t> </a:t>
            </a:r>
            <a:r>
              <a:rPr lang="en-US" dirty="0" smtClean="0"/>
              <a:t>      1.4.2 System scope</a:t>
            </a:r>
          </a:p>
          <a:p>
            <a:pPr marL="0" indent="0">
              <a:buNone/>
            </a:pPr>
            <a:r>
              <a:rPr lang="en-US" dirty="0" smtClean="0"/>
              <a:t>1.5 Conclusion</a:t>
            </a:r>
            <a:endParaRPr lang="en-US" dirty="0"/>
          </a:p>
        </p:txBody>
      </p:sp>
    </p:spTree>
    <p:extLst>
      <p:ext uri="{BB962C8B-B14F-4D97-AF65-F5344CB8AC3E}">
        <p14:creationId xmlns:p14="http://schemas.microsoft.com/office/powerpoint/2010/main" val="15466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br>
              <a:rPr lang="en-US" dirty="0" smtClean="0"/>
            </a:br>
            <a:r>
              <a:rPr lang="en-US" dirty="0" smtClean="0"/>
              <a:t>Literature Review</a:t>
            </a:r>
            <a:endParaRPr lang="en-US" dirty="0"/>
          </a:p>
        </p:txBody>
      </p:sp>
      <p:sp>
        <p:nvSpPr>
          <p:cNvPr id="4" name="Content Placeholder 3"/>
          <p:cNvSpPr>
            <a:spLocks noGrp="1"/>
          </p:cNvSpPr>
          <p:nvPr>
            <p:ph idx="1"/>
          </p:nvPr>
        </p:nvSpPr>
        <p:spPr/>
        <p:txBody>
          <a:bodyPr>
            <a:normAutofit/>
          </a:bodyPr>
          <a:lstStyle/>
          <a:p>
            <a:r>
              <a:rPr lang="ms-MY" dirty="0"/>
              <a:t>This chapter describes the reserach carried out by others – related to ongoing project</a:t>
            </a:r>
          </a:p>
          <a:p>
            <a:r>
              <a:rPr lang="ms-MY" dirty="0" smtClean="0"/>
              <a:t>Many </a:t>
            </a:r>
            <a:r>
              <a:rPr lang="ms-MY" dirty="0"/>
              <a:t>references have to be made in this chapter</a:t>
            </a:r>
          </a:p>
          <a:p>
            <a:r>
              <a:rPr lang="ms-MY" dirty="0"/>
              <a:t>References can be taken either from books, conference papers, journal articles, magazines, thesis and / or  internet</a:t>
            </a:r>
          </a:p>
          <a:p>
            <a:r>
              <a:rPr lang="ms-MY" dirty="0"/>
              <a:t>All references must be clearly recorded in the text and specified in the reference list. </a:t>
            </a:r>
          </a:p>
          <a:p>
            <a:endParaRPr lang="en-US" dirty="0"/>
          </a:p>
        </p:txBody>
      </p:sp>
    </p:spTree>
    <p:extLst>
      <p:ext uri="{BB962C8B-B14F-4D97-AF65-F5344CB8AC3E}">
        <p14:creationId xmlns:p14="http://schemas.microsoft.com/office/powerpoint/2010/main" val="397132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4" name="Content Placeholder 3"/>
          <p:cNvSpPr>
            <a:spLocks noGrp="1"/>
          </p:cNvSpPr>
          <p:nvPr>
            <p:ph idx="1"/>
          </p:nvPr>
        </p:nvSpPr>
        <p:spPr/>
        <p:txBody>
          <a:bodyPr/>
          <a:lstStyle/>
          <a:p>
            <a:r>
              <a:rPr lang="en-US" dirty="0" smtClean="0"/>
              <a:t>INTRODUCTION</a:t>
            </a:r>
          </a:p>
          <a:p>
            <a:r>
              <a:rPr lang="en-US" dirty="0" smtClean="0"/>
              <a:t>PREVIOUS CASE STUDY</a:t>
            </a:r>
          </a:p>
          <a:p>
            <a:pPr lvl="1"/>
            <a:r>
              <a:rPr lang="en-US" dirty="0" smtClean="0"/>
              <a:t>Example of 3 related works</a:t>
            </a:r>
          </a:p>
          <a:p>
            <a:pPr lvl="1"/>
            <a:r>
              <a:rPr lang="en-US" dirty="0" smtClean="0"/>
              <a:t>Related research </a:t>
            </a:r>
          </a:p>
          <a:p>
            <a:r>
              <a:rPr lang="en-US" dirty="0" smtClean="0"/>
              <a:t>Discussion</a:t>
            </a:r>
          </a:p>
          <a:p>
            <a:pPr lvl="1"/>
            <a:r>
              <a:rPr lang="en-US" dirty="0" smtClean="0"/>
              <a:t>Analysis of all features in the system or previous work</a:t>
            </a:r>
          </a:p>
          <a:p>
            <a:r>
              <a:rPr lang="en-US" dirty="0" smtClean="0"/>
              <a:t>Conclusion</a:t>
            </a:r>
          </a:p>
          <a:p>
            <a:endParaRPr lang="en-US" dirty="0" smtClean="0"/>
          </a:p>
          <a:p>
            <a:endParaRPr lang="en-US" dirty="0"/>
          </a:p>
        </p:txBody>
      </p:sp>
      <p:sp>
        <p:nvSpPr>
          <p:cNvPr id="3" name="Text Placeholder 2"/>
          <p:cNvSpPr>
            <a:spLocks noGrp="1"/>
          </p:cNvSpPr>
          <p:nvPr>
            <p:ph type="body" sz="half" idx="2"/>
          </p:nvPr>
        </p:nvSpPr>
        <p:spPr/>
        <p:txBody>
          <a:bodyPr/>
          <a:lstStyle/>
          <a:p>
            <a:r>
              <a:rPr lang="en-US" dirty="0" smtClean="0"/>
              <a:t>LITERATURE REVIEW</a:t>
            </a:r>
            <a:endParaRPr lang="en-US" dirty="0"/>
          </a:p>
        </p:txBody>
      </p:sp>
      <mc:AlternateContent xmlns:mc="http://schemas.openxmlformats.org/markup-compatibility/2006" xmlns:p14="http://schemas.microsoft.com/office/powerpoint/2010/main">
        <mc:Choice Requires="p14">
          <p:contentPart p14:bwMode="auto" r:id="rId2">
            <p14:nvContentPartPr>
              <p14:cNvPr id="128" name="Ink 127"/>
              <p14:cNvContentPartPr/>
              <p14:nvPr/>
            </p14:nvContentPartPr>
            <p14:xfrm>
              <a:off x="7200663" y="1893562"/>
              <a:ext cx="79200" cy="2880"/>
            </p14:xfrm>
          </p:contentPart>
        </mc:Choice>
        <mc:Fallback xmlns="">
          <p:pic>
            <p:nvPicPr>
              <p:cNvPr id="128" name="Ink 127"/>
              <p:cNvPicPr/>
              <p:nvPr/>
            </p:nvPicPr>
            <p:blipFill>
              <a:blip r:embed="rId23"/>
              <a:stretch>
                <a:fillRect/>
              </a:stretch>
            </p:blipFill>
            <p:spPr>
              <a:xfrm>
                <a:off x="7197423" y="1888522"/>
                <a:ext cx="86760" cy="12600"/>
              </a:xfrm>
              <a:prstGeom prst="rect">
                <a:avLst/>
              </a:prstGeom>
            </p:spPr>
          </p:pic>
        </mc:Fallback>
      </mc:AlternateContent>
    </p:spTree>
    <p:extLst>
      <p:ext uri="{BB962C8B-B14F-4D97-AF65-F5344CB8AC3E}">
        <p14:creationId xmlns:p14="http://schemas.microsoft.com/office/powerpoint/2010/main" val="118264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dirty="0"/>
          </a:p>
        </p:txBody>
      </p:sp>
      <p:sp>
        <p:nvSpPr>
          <p:cNvPr id="4" name="Content Placeholder 3"/>
          <p:cNvSpPr>
            <a:spLocks noGrp="1"/>
          </p:cNvSpPr>
          <p:nvPr>
            <p:ph idx="1"/>
          </p:nvPr>
        </p:nvSpPr>
        <p:spPr/>
        <p:txBody>
          <a:bodyPr/>
          <a:lstStyle/>
          <a:p>
            <a:endParaRPr lang="ms-MY"/>
          </a:p>
        </p:txBody>
      </p:sp>
      <p:sp>
        <p:nvSpPr>
          <p:cNvPr id="3" name="Text Placeholder 2"/>
          <p:cNvSpPr>
            <a:spLocks noGrp="1"/>
          </p:cNvSpPr>
          <p:nvPr>
            <p:ph type="body" sz="half" idx="2"/>
          </p:nvPr>
        </p:nvSpPr>
        <p:spPr/>
        <p:txBody>
          <a:bodyPr/>
          <a:lstStyle/>
          <a:p>
            <a:r>
              <a:rPr lang="en-US" dirty="0" smtClean="0"/>
              <a:t>Literature review Process</a:t>
            </a:r>
            <a:endParaRPr lang="ms-MY" dirty="0"/>
          </a:p>
        </p:txBody>
      </p:sp>
      <p:pic>
        <p:nvPicPr>
          <p:cNvPr id="307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113" y="482600"/>
            <a:ext cx="5486400"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2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ms-MY"/>
          </a:p>
        </p:txBody>
      </p:sp>
      <p:pic>
        <p:nvPicPr>
          <p:cNvPr id="4098" name="Picture 2" descr="ideas of literature review template captures adorable on the top best blogs survey latex literature review templat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0013" y="1032471"/>
            <a:ext cx="6246812" cy="4685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half" idx="2"/>
          </p:nvPr>
        </p:nvSpPr>
        <p:spPr/>
        <p:txBody>
          <a:bodyPr/>
          <a:lstStyle/>
          <a:p>
            <a:r>
              <a:rPr lang="en-US" dirty="0" smtClean="0"/>
              <a:t>Literature review</a:t>
            </a:r>
            <a:endParaRPr lang="ms-MY" dirty="0"/>
          </a:p>
        </p:txBody>
      </p:sp>
    </p:spTree>
    <p:extLst>
      <p:ext uri="{BB962C8B-B14F-4D97-AF65-F5344CB8AC3E}">
        <p14:creationId xmlns:p14="http://schemas.microsoft.com/office/powerpoint/2010/main" val="355651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purl.org/dc/dcmitype/"/>
    <ds:schemaRef ds:uri="http://schemas.microsoft.com/office/infopath/2007/PartnerControls"/>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TM10001103[[fn=Headlines]]</Template>
  <TotalTime>2843</TotalTime>
  <Words>1012</Words>
  <Application>Microsoft Office PowerPoint</Application>
  <PresentationFormat>Custom</PresentationFormat>
  <Paragraphs>218</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Century Schoolbook</vt:lpstr>
      <vt:lpstr>Corbel</vt:lpstr>
      <vt:lpstr>Times New Roman</vt:lpstr>
      <vt:lpstr>Headlines</vt:lpstr>
      <vt:lpstr>Final Report Writing</vt:lpstr>
      <vt:lpstr>Your report must consist of</vt:lpstr>
      <vt:lpstr>Your report must consist of</vt:lpstr>
      <vt:lpstr>Chapter 1  Introduction</vt:lpstr>
      <vt:lpstr>Chapter subtopic (Sample)</vt:lpstr>
      <vt:lpstr>Chapter 2 Literature Review</vt:lpstr>
      <vt:lpstr>CHAPTER 2</vt:lpstr>
      <vt:lpstr>PowerPoint Presentation</vt:lpstr>
      <vt:lpstr>PowerPoint Presentation</vt:lpstr>
      <vt:lpstr>Chapter subtopic (Sample)</vt:lpstr>
      <vt:lpstr>Methodology</vt:lpstr>
      <vt:lpstr>CHAPTER 3</vt:lpstr>
      <vt:lpstr>PowerPoint Presentation</vt:lpstr>
      <vt:lpstr>PowerPoint Presentation</vt:lpstr>
      <vt:lpstr>PowerPoint Presentation</vt:lpstr>
      <vt:lpstr>Chapter 3 subtopic</vt:lpstr>
      <vt:lpstr>PowerPoint Presentation</vt:lpstr>
      <vt:lpstr>Example of Data Flow Diagram</vt:lpstr>
      <vt:lpstr>Example of Entity Relational Diagram</vt:lpstr>
      <vt:lpstr>Example of Use Case Model</vt:lpstr>
      <vt:lpstr>Example of Data Dictionary</vt:lpstr>
      <vt:lpstr>Data gathering technique </vt:lpstr>
      <vt:lpstr>PowerPoint Presentation</vt:lpstr>
      <vt:lpstr>Example Data gathering question</vt:lpstr>
      <vt:lpstr>CHAPTER 4</vt:lpstr>
      <vt:lpstr>System Evaluation and Testing</vt:lpstr>
      <vt:lpstr>Unit Testing </vt:lpstr>
      <vt:lpstr>Integration Testing</vt:lpstr>
      <vt:lpstr>System Testing</vt:lpstr>
      <vt:lpstr>Acceptance Testing  </vt:lpstr>
      <vt:lpstr>PowerPoint Presentation</vt:lpstr>
      <vt:lpstr>PowerPoint Presentation</vt:lpstr>
      <vt:lpstr>Sample user acceptance testing questions</vt:lpstr>
      <vt:lpstr>Chapter subtopic </vt:lpstr>
      <vt:lpstr>CHAPTER 5 </vt:lpstr>
      <vt:lpstr>Chapter subtopic</vt:lpstr>
      <vt:lpstr>More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Writing</dc:title>
  <dc:creator>Shuhadah Othman</dc:creator>
  <cp:lastModifiedBy>Shuhadah Othman</cp:lastModifiedBy>
  <cp:revision>78</cp:revision>
  <dcterms:created xsi:type="dcterms:W3CDTF">2017-11-28T01:10:39Z</dcterms:created>
  <dcterms:modified xsi:type="dcterms:W3CDTF">2021-09-03T08:15:48Z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