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4" r:id="rId1"/>
  </p:sldMasterIdLst>
  <p:sldIdLst>
    <p:sldId id="256" r:id="rId2"/>
    <p:sldId id="281" r:id="rId3"/>
    <p:sldId id="258" r:id="rId4"/>
    <p:sldId id="286" r:id="rId5"/>
    <p:sldId id="285" r:id="rId6"/>
    <p:sldId id="288" r:id="rId7"/>
    <p:sldId id="279" r:id="rId8"/>
    <p:sldId id="287" r:id="rId9"/>
    <p:sldId id="278" r:id="rId10"/>
    <p:sldId id="289" r:id="rId11"/>
    <p:sldId id="29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47" autoAdjust="0"/>
    <p:restoredTop sz="94660"/>
  </p:normalViewPr>
  <p:slideViewPr>
    <p:cSldViewPr snapToGrid="0">
      <p:cViewPr varScale="1">
        <p:scale>
          <a:sx n="52" d="100"/>
          <a:sy n="52" d="100"/>
        </p:scale>
        <p:origin x="84" y="4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09BDCC-4647-44AF-BD6C-27750E96A5E8}" type="datetimeFigureOut">
              <a:rPr lang="en-US" smtClean="0"/>
              <a:t>11/24/2020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570E75-E8C2-4230-B41F-096F13120B2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816814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09BDCC-4647-44AF-BD6C-27750E96A5E8}" type="datetimeFigureOut">
              <a:rPr lang="en-US" smtClean="0"/>
              <a:t>11/24/2020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570E75-E8C2-4230-B41F-096F13120B27}" type="slidenum">
              <a:rPr lang="en-US" smtClean="0"/>
              <a:t>‹#›</a:t>
            </a:fld>
            <a:endParaRPr lang="en-US"/>
          </a:p>
        </p:txBody>
      </p:sp>
    </p:spTree>
    <p:extLst>
      <p:ext uri="{BB962C8B-B14F-4D97-AF65-F5344CB8AC3E}">
        <p14:creationId xmlns:p14="http://schemas.microsoft.com/office/powerpoint/2010/main" val="815830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09BDCC-4647-44AF-BD6C-27750E96A5E8}" type="datetimeFigureOut">
              <a:rPr lang="en-US" smtClean="0"/>
              <a:t>11/24/2020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570E75-E8C2-4230-B41F-096F13120B27}" type="slidenum">
              <a:rPr lang="en-US" smtClean="0"/>
              <a:t>‹#›</a:t>
            </a:fld>
            <a:endParaRPr lang="en-US"/>
          </a:p>
        </p:txBody>
      </p:sp>
    </p:spTree>
    <p:extLst>
      <p:ext uri="{BB962C8B-B14F-4D97-AF65-F5344CB8AC3E}">
        <p14:creationId xmlns:p14="http://schemas.microsoft.com/office/powerpoint/2010/main" val="3583978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09BDCC-4647-44AF-BD6C-27750E96A5E8}" type="datetimeFigureOut">
              <a:rPr lang="en-US" smtClean="0"/>
              <a:t>11/24/2020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570E75-E8C2-4230-B41F-096F13120B27}" type="slidenum">
              <a:rPr lang="en-US" smtClean="0"/>
              <a:t>‹#›</a:t>
            </a:fld>
            <a:endParaRPr lang="en-US"/>
          </a:p>
        </p:txBody>
      </p:sp>
    </p:spTree>
    <p:extLst>
      <p:ext uri="{BB962C8B-B14F-4D97-AF65-F5344CB8AC3E}">
        <p14:creationId xmlns:p14="http://schemas.microsoft.com/office/powerpoint/2010/main" val="1398455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09BDCC-4647-44AF-BD6C-27750E96A5E8}" type="datetimeFigureOut">
              <a:rPr lang="en-US" smtClean="0"/>
              <a:t>11/24/2020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570E75-E8C2-4230-B41F-096F13120B2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5091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A09BDCC-4647-44AF-BD6C-27750E96A5E8}" type="datetimeFigureOut">
              <a:rPr lang="en-US" smtClean="0"/>
              <a:t>11/24/2020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570E75-E8C2-4230-B41F-096F13120B27}" type="slidenum">
              <a:rPr lang="en-US" smtClean="0"/>
              <a:t>‹#›</a:t>
            </a:fld>
            <a:endParaRPr lang="en-US"/>
          </a:p>
        </p:txBody>
      </p:sp>
    </p:spTree>
    <p:extLst>
      <p:ext uri="{BB962C8B-B14F-4D97-AF65-F5344CB8AC3E}">
        <p14:creationId xmlns:p14="http://schemas.microsoft.com/office/powerpoint/2010/main" val="1491765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A09BDCC-4647-44AF-BD6C-27750E96A5E8}" type="datetimeFigureOut">
              <a:rPr lang="en-US" smtClean="0"/>
              <a:t>11/24/2020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570E75-E8C2-4230-B41F-096F13120B27}" type="slidenum">
              <a:rPr lang="en-US" smtClean="0"/>
              <a:t>‹#›</a:t>
            </a:fld>
            <a:endParaRPr lang="en-US"/>
          </a:p>
        </p:txBody>
      </p:sp>
    </p:spTree>
    <p:extLst>
      <p:ext uri="{BB962C8B-B14F-4D97-AF65-F5344CB8AC3E}">
        <p14:creationId xmlns:p14="http://schemas.microsoft.com/office/powerpoint/2010/main" val="519860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A09BDCC-4647-44AF-BD6C-27750E96A5E8}" type="datetimeFigureOut">
              <a:rPr lang="en-US" smtClean="0"/>
              <a:t>11/24/2020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570E75-E8C2-4230-B41F-096F13120B27}" type="slidenum">
              <a:rPr lang="en-US" smtClean="0"/>
              <a:t>‹#›</a:t>
            </a:fld>
            <a:endParaRPr lang="en-US"/>
          </a:p>
        </p:txBody>
      </p:sp>
    </p:spTree>
    <p:extLst>
      <p:ext uri="{BB962C8B-B14F-4D97-AF65-F5344CB8AC3E}">
        <p14:creationId xmlns:p14="http://schemas.microsoft.com/office/powerpoint/2010/main" val="1112695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A09BDCC-4647-44AF-BD6C-27750E96A5E8}" type="datetimeFigureOut">
              <a:rPr lang="en-US" smtClean="0"/>
              <a:t>11/24/2020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3570E75-E8C2-4230-B41F-096F13120B27}" type="slidenum">
              <a:rPr lang="en-US" smtClean="0"/>
              <a:t>‹#›</a:t>
            </a:fld>
            <a:endParaRPr lang="en-US"/>
          </a:p>
        </p:txBody>
      </p:sp>
    </p:spTree>
    <p:extLst>
      <p:ext uri="{BB962C8B-B14F-4D97-AF65-F5344CB8AC3E}">
        <p14:creationId xmlns:p14="http://schemas.microsoft.com/office/powerpoint/2010/main" val="4212026828"/>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A09BDCC-4647-44AF-BD6C-27750E96A5E8}" type="datetimeFigureOut">
              <a:rPr lang="en-US" smtClean="0"/>
              <a:t>11/24/2020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3570E75-E8C2-4230-B41F-096F13120B27}" type="slidenum">
              <a:rPr lang="en-US" smtClean="0"/>
              <a:t>‹#›</a:t>
            </a:fld>
            <a:endParaRPr lang="en-US"/>
          </a:p>
        </p:txBody>
      </p:sp>
    </p:spTree>
    <p:extLst>
      <p:ext uri="{BB962C8B-B14F-4D97-AF65-F5344CB8AC3E}">
        <p14:creationId xmlns:p14="http://schemas.microsoft.com/office/powerpoint/2010/main" val="29253137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09BDCC-4647-44AF-BD6C-27750E96A5E8}" type="datetimeFigureOut">
              <a:rPr lang="en-US" smtClean="0"/>
              <a:t>11/24/2020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570E75-E8C2-4230-B41F-096F13120B27}" type="slidenum">
              <a:rPr lang="en-US" smtClean="0"/>
              <a:t>‹#›</a:t>
            </a:fld>
            <a:endParaRPr lang="en-US"/>
          </a:p>
        </p:txBody>
      </p:sp>
    </p:spTree>
    <p:extLst>
      <p:ext uri="{BB962C8B-B14F-4D97-AF65-F5344CB8AC3E}">
        <p14:creationId xmlns:p14="http://schemas.microsoft.com/office/powerpoint/2010/main" val="3824924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A09BDCC-4647-44AF-BD6C-27750E96A5E8}" type="datetimeFigureOut">
              <a:rPr lang="en-US" smtClean="0"/>
              <a:t>11/24/2020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3570E75-E8C2-4230-B41F-096F13120B2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1540797"/>
      </p:ext>
    </p:extLst>
  </p:cSld>
  <p:clrMap bg1="lt1" tx1="dk1" bg2="lt2" tx2="dk2" accent1="accent1" accent2="accent2" accent3="accent3" accent4="accent4" accent5="accent5" accent6="accent6" hlink="hlink" folHlink="folHlink"/>
  <p:sldLayoutIdLst>
    <p:sldLayoutId id="2147484025" r:id="rId1"/>
    <p:sldLayoutId id="2147484026" r:id="rId2"/>
    <p:sldLayoutId id="2147484027" r:id="rId3"/>
    <p:sldLayoutId id="2147484028" r:id="rId4"/>
    <p:sldLayoutId id="2147484029" r:id="rId5"/>
    <p:sldLayoutId id="2147484030" r:id="rId6"/>
    <p:sldLayoutId id="2147484031" r:id="rId7"/>
    <p:sldLayoutId id="2147484032" r:id="rId8"/>
    <p:sldLayoutId id="2147484033" r:id="rId9"/>
    <p:sldLayoutId id="2147484034" r:id="rId10"/>
    <p:sldLayoutId id="214748403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39000"/>
          </a:schemeClr>
        </a:solidFill>
        <a:effectLst/>
      </p:bgPr>
    </p:bg>
    <p:spTree>
      <p:nvGrpSpPr>
        <p:cNvPr id="1" name=""/>
        <p:cNvGrpSpPr/>
        <p:nvPr/>
      </p:nvGrpSpPr>
      <p:grpSpPr>
        <a:xfrm>
          <a:off x="0" y="0"/>
          <a:ext cx="0" cy="0"/>
          <a:chOff x="0" y="0"/>
          <a:chExt cx="0" cy="0"/>
        </a:xfrm>
      </p:grpSpPr>
      <p:sp useBgFill="1">
        <p:nvSpPr>
          <p:cNvPr id="5" name="Title 4"/>
          <p:cNvSpPr>
            <a:spLocks noGrp="1"/>
          </p:cNvSpPr>
          <p:nvPr>
            <p:ph type="ctrTitle"/>
          </p:nvPr>
        </p:nvSpPr>
        <p:spPr>
          <a:xfrm>
            <a:off x="1142075" y="384782"/>
            <a:ext cx="9902251" cy="4921314"/>
          </a:xfrm>
        </p:spPr>
        <p:txBody>
          <a:bodyPr>
            <a:normAutofit/>
          </a:bodyPr>
          <a:lstStyle/>
          <a:p>
            <a:r>
              <a:rPr lang="en-US" b="1" dirty="0">
                <a:latin typeface="Arial Narrow" panose="020B0606020202030204" pitchFamily="34" charset="0"/>
              </a:rPr>
              <a:t>Chapter 1: </a:t>
            </a:r>
            <a:r>
              <a:rPr lang="en-US" b="1" dirty="0" smtClean="0">
                <a:latin typeface="Arial Narrow" panose="020B0606020202030204" pitchFamily="34" charset="0"/>
              </a:rPr>
              <a:t/>
            </a:r>
            <a:br>
              <a:rPr lang="en-US" b="1" dirty="0" smtClean="0">
                <a:latin typeface="Arial Narrow" panose="020B0606020202030204" pitchFamily="34" charset="0"/>
              </a:rPr>
            </a:br>
            <a:r>
              <a:rPr lang="en-US" b="1" dirty="0" smtClean="0">
                <a:latin typeface="Arial Narrow" panose="020B0606020202030204" pitchFamily="34" charset="0"/>
              </a:rPr>
              <a:t>The </a:t>
            </a:r>
            <a:r>
              <a:rPr lang="en-US" b="1" dirty="0">
                <a:latin typeface="Arial Narrow" panose="020B0606020202030204" pitchFamily="34" charset="0"/>
              </a:rPr>
              <a:t>Evolution of Mobile </a:t>
            </a:r>
            <a:r>
              <a:rPr lang="en-US" b="1" dirty="0" smtClean="0">
                <a:latin typeface="Arial Narrow" panose="020B0606020202030204" pitchFamily="34" charset="0"/>
              </a:rPr>
              <a:t>Application</a:t>
            </a:r>
            <a:br>
              <a:rPr lang="en-US" b="1" dirty="0" smtClean="0">
                <a:latin typeface="Arial Narrow" panose="020B0606020202030204" pitchFamily="34" charset="0"/>
              </a:rPr>
            </a:br>
            <a:r>
              <a:rPr lang="en-US" dirty="0">
                <a:latin typeface="Arial Narrow" panose="020B0606020202030204" pitchFamily="34" charset="0"/>
              </a:rPr>
              <a:t/>
            </a:r>
            <a:br>
              <a:rPr lang="en-US" dirty="0">
                <a:latin typeface="Arial Narrow" panose="020B0606020202030204" pitchFamily="34" charset="0"/>
              </a:rPr>
            </a:br>
            <a:r>
              <a:rPr lang="en-US" sz="2400" b="1" dirty="0" smtClean="0">
                <a:latin typeface="Arial Narrow" panose="020B0606020202030204" pitchFamily="34" charset="0"/>
              </a:rPr>
              <a:t>INTRODUCTION TO MOBILE APPLICATION (TSE3383)</a:t>
            </a:r>
            <a:endParaRPr lang="en-US" b="1" dirty="0">
              <a:latin typeface="Arial Narrow" panose="020B0606020202030204" pitchFamily="34" charset="0"/>
            </a:endParaRPr>
          </a:p>
        </p:txBody>
      </p:sp>
    </p:spTree>
    <p:extLst>
      <p:ext uri="{BB962C8B-B14F-4D97-AF65-F5344CB8AC3E}">
        <p14:creationId xmlns:p14="http://schemas.microsoft.com/office/powerpoint/2010/main" val="1163720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Narrow" panose="020B0606020202030204" pitchFamily="34" charset="0"/>
              </a:rPr>
              <a:t>History of Mobile </a:t>
            </a:r>
            <a:r>
              <a:rPr lang="en-US" b="1" dirty="0">
                <a:latin typeface="Arial Narrow" panose="020B0606020202030204" pitchFamily="34" charset="0"/>
              </a:rPr>
              <a:t>Apps </a:t>
            </a:r>
            <a:r>
              <a:rPr lang="en-US" b="1" dirty="0" smtClean="0">
                <a:latin typeface="Arial Narrow" panose="020B0606020202030204" pitchFamily="34" charset="0"/>
              </a:rPr>
              <a:t>Developer</a:t>
            </a:r>
            <a:endParaRPr lang="en-US" dirty="0"/>
          </a:p>
        </p:txBody>
      </p:sp>
      <p:sp>
        <p:nvSpPr>
          <p:cNvPr id="3" name="Content Placeholder 2"/>
          <p:cNvSpPr>
            <a:spLocks noGrp="1"/>
          </p:cNvSpPr>
          <p:nvPr>
            <p:ph idx="1"/>
          </p:nvPr>
        </p:nvSpPr>
        <p:spPr>
          <a:xfrm>
            <a:off x="1097281" y="1858613"/>
            <a:ext cx="6990652" cy="4023360"/>
          </a:xfrm>
        </p:spPr>
        <p:txBody>
          <a:bodyPr>
            <a:normAutofit/>
          </a:bodyPr>
          <a:lstStyle/>
          <a:p>
            <a:pPr>
              <a:buFont typeface="Wingdings" panose="05000000000000000000" pitchFamily="2" charset="2"/>
              <a:buChar char="q"/>
            </a:pPr>
            <a:r>
              <a:rPr lang="en-US" sz="2800" dirty="0" smtClean="0">
                <a:latin typeface="Arial Narrow" panose="020B0606020202030204" pitchFamily="34" charset="0"/>
              </a:rPr>
              <a:t> The </a:t>
            </a:r>
            <a:r>
              <a:rPr lang="en-US" sz="2800" dirty="0">
                <a:latin typeface="Arial Narrow" panose="020B0606020202030204" pitchFamily="34" charset="0"/>
              </a:rPr>
              <a:t>first used apps were mostly the monthly calendars, calculators and even games that were developed in the Java framework. But, interestingly, the first-ever known smartphone was launched by IBM in the year 1993. And, it came with features such as the contact book, calendar, world clock and calculator.</a:t>
            </a:r>
            <a:r>
              <a:rPr lang="en-US" sz="2800" dirty="0" smtClean="0">
                <a:latin typeface="Arial Narrow" panose="020B0606020202030204" pitchFamily="34" charset="0"/>
              </a:rPr>
              <a:t> </a:t>
            </a:r>
          </a:p>
          <a:p>
            <a:pPr>
              <a:buFont typeface="Wingdings" panose="05000000000000000000" pitchFamily="2" charset="2"/>
              <a:buChar char="q"/>
            </a:pPr>
            <a:r>
              <a:rPr lang="en-US" sz="2800" dirty="0" smtClean="0">
                <a:latin typeface="Arial Narrow" panose="020B0606020202030204" pitchFamily="34" charset="0"/>
              </a:rPr>
              <a:t>In </a:t>
            </a:r>
            <a:r>
              <a:rPr lang="en-US" sz="2800" dirty="0">
                <a:latin typeface="Arial Narrow" panose="020B0606020202030204" pitchFamily="34" charset="0"/>
              </a:rPr>
              <a:t>1997, the Nokia 6110 included a built-in version of the basic arcade game “</a:t>
            </a:r>
            <a:r>
              <a:rPr lang="en-US" sz="2800" dirty="0" smtClean="0">
                <a:latin typeface="Arial Narrow" panose="020B0606020202030204" pitchFamily="34" charset="0"/>
              </a:rPr>
              <a:t>Snake”.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9845" y="2870168"/>
            <a:ext cx="2286000" cy="2000250"/>
          </a:xfrm>
          <a:prstGeom prst="rect">
            <a:avLst/>
          </a:prstGeom>
        </p:spPr>
      </p:pic>
    </p:spTree>
    <p:extLst>
      <p:ext uri="{BB962C8B-B14F-4D97-AF65-F5344CB8AC3E}">
        <p14:creationId xmlns:p14="http://schemas.microsoft.com/office/powerpoint/2010/main" val="3138761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Narrow" panose="020B0606020202030204" pitchFamily="34" charset="0"/>
              </a:rPr>
              <a:t>History of Mobile </a:t>
            </a:r>
            <a:r>
              <a:rPr lang="en-US" b="1" dirty="0">
                <a:latin typeface="Arial Narrow" panose="020B0606020202030204" pitchFamily="34" charset="0"/>
              </a:rPr>
              <a:t>Apps </a:t>
            </a:r>
            <a:r>
              <a:rPr lang="en-US" b="1" dirty="0" smtClean="0">
                <a:latin typeface="Arial Narrow" panose="020B0606020202030204" pitchFamily="34" charset="0"/>
              </a:rPr>
              <a:t>Developer (cont..)</a:t>
            </a:r>
            <a:endParaRPr lang="en-US" dirty="0"/>
          </a:p>
        </p:txBody>
      </p:sp>
      <p:sp>
        <p:nvSpPr>
          <p:cNvPr id="3" name="Content Placeholder 2"/>
          <p:cNvSpPr>
            <a:spLocks noGrp="1"/>
          </p:cNvSpPr>
          <p:nvPr>
            <p:ph idx="1"/>
          </p:nvPr>
        </p:nvSpPr>
        <p:spPr>
          <a:xfrm>
            <a:off x="1097280" y="1845734"/>
            <a:ext cx="6848985" cy="4023360"/>
          </a:xfrm>
        </p:spPr>
        <p:txBody>
          <a:bodyPr>
            <a:normAutofit/>
          </a:bodyPr>
          <a:lstStyle/>
          <a:p>
            <a:pPr>
              <a:buFont typeface="Wingdings" panose="05000000000000000000" pitchFamily="2" charset="2"/>
              <a:buChar char="q"/>
            </a:pPr>
            <a:r>
              <a:rPr lang="en-US" sz="2800" dirty="0" smtClean="0">
                <a:latin typeface="Arial Narrow" panose="020B0606020202030204" pitchFamily="34" charset="0"/>
              </a:rPr>
              <a:t>According to a report, “There were 20 billion software developers across the world in the year 2015,  and the number would grow to a whopping 25 billion  by 2020”. </a:t>
            </a:r>
          </a:p>
          <a:p>
            <a:pPr>
              <a:buFont typeface="Wingdings" panose="05000000000000000000" pitchFamily="2" charset="2"/>
              <a:buChar char="q"/>
            </a:pPr>
            <a:r>
              <a:rPr lang="en-US" sz="2800" dirty="0" smtClean="0">
                <a:latin typeface="Arial Narrow" panose="020B0606020202030204" pitchFamily="34" charset="0"/>
              </a:rPr>
              <a:t> Nowadays, India, Russia and China are seeing fast growth in the number of mobile apps developers in compared to the first world countries that produced more mobile applications developers once.</a:t>
            </a:r>
            <a:endParaRPr lang="en-US" sz="2800" dirty="0">
              <a:latin typeface="Arial Narrow" panose="020B0606020202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6305" y="2763524"/>
            <a:ext cx="2619375" cy="1743075"/>
          </a:xfrm>
          <a:prstGeom prst="rect">
            <a:avLst/>
          </a:prstGeom>
        </p:spPr>
      </p:pic>
    </p:spTree>
    <p:extLst>
      <p:ext uri="{BB962C8B-B14F-4D97-AF65-F5344CB8AC3E}">
        <p14:creationId xmlns:p14="http://schemas.microsoft.com/office/powerpoint/2010/main" val="138573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9964" y="2181705"/>
            <a:ext cx="3036142" cy="3049696"/>
          </a:xfrm>
          <a:prstGeom prst="rect">
            <a:avLst/>
          </a:prstGeom>
        </p:spPr>
      </p:pic>
      <p:sp>
        <p:nvSpPr>
          <p:cNvPr id="2" name="Title 1"/>
          <p:cNvSpPr>
            <a:spLocks noGrp="1"/>
          </p:cNvSpPr>
          <p:nvPr>
            <p:ph type="title"/>
          </p:nvPr>
        </p:nvSpPr>
        <p:spPr>
          <a:xfrm>
            <a:off x="1103312" y="208020"/>
            <a:ext cx="9404723" cy="1400530"/>
          </a:xfrm>
        </p:spPr>
        <p:txBody>
          <a:bodyPr/>
          <a:lstStyle/>
          <a:p>
            <a:r>
              <a:rPr lang="en-MY" b="1" dirty="0" smtClean="0">
                <a:latin typeface="Arial Narrow" panose="020B0606020202030204" pitchFamily="34" charset="0"/>
              </a:rPr>
              <a:t>What is a Mobile Application?</a:t>
            </a:r>
            <a:endParaRPr lang="en-MY" b="1" dirty="0">
              <a:latin typeface="Arial Narrow" panose="020B0606020202030204" pitchFamily="34" charset="0"/>
            </a:endParaRPr>
          </a:p>
        </p:txBody>
      </p:sp>
      <p:sp>
        <p:nvSpPr>
          <p:cNvPr id="3" name="Content Placeholder 2"/>
          <p:cNvSpPr>
            <a:spLocks noGrp="1"/>
          </p:cNvSpPr>
          <p:nvPr>
            <p:ph idx="1"/>
          </p:nvPr>
        </p:nvSpPr>
        <p:spPr>
          <a:xfrm>
            <a:off x="1103313" y="1949886"/>
            <a:ext cx="8337922" cy="4195481"/>
          </a:xfrm>
        </p:spPr>
        <p:txBody>
          <a:bodyPr/>
          <a:lstStyle/>
          <a:p>
            <a:pPr>
              <a:buFont typeface="Wingdings" panose="05000000000000000000" pitchFamily="2" charset="2"/>
              <a:buChar char="q"/>
            </a:pPr>
            <a:r>
              <a:rPr lang="en-MY" sz="2400" dirty="0" smtClean="0">
                <a:latin typeface="Arial Narrow" panose="020B0606020202030204" pitchFamily="34" charset="0"/>
              </a:rPr>
              <a:t>Mobile </a:t>
            </a:r>
            <a:r>
              <a:rPr lang="en-MY" sz="2400" dirty="0">
                <a:latin typeface="Arial Narrow" panose="020B0606020202030204" pitchFamily="34" charset="0"/>
              </a:rPr>
              <a:t>application is a software application designed to run on mobile devices such as smartphones and tablet computers. It is a result of recent technological innovations. </a:t>
            </a:r>
            <a:endParaRPr lang="en-MY" sz="2400" dirty="0" smtClean="0">
              <a:latin typeface="Arial Narrow" panose="020B0606020202030204" pitchFamily="34" charset="0"/>
            </a:endParaRPr>
          </a:p>
          <a:p>
            <a:pPr>
              <a:buFont typeface="Wingdings" panose="05000000000000000000" pitchFamily="2" charset="2"/>
              <a:buChar char="q"/>
            </a:pPr>
            <a:endParaRPr lang="en-MY" sz="2400" dirty="0" smtClean="0">
              <a:latin typeface="Arial Narrow" panose="020B0606020202030204" pitchFamily="34" charset="0"/>
            </a:endParaRPr>
          </a:p>
          <a:p>
            <a:pPr>
              <a:buFont typeface="Wingdings" panose="05000000000000000000" pitchFamily="2" charset="2"/>
              <a:buChar char="q"/>
            </a:pPr>
            <a:r>
              <a:rPr lang="en-MY" sz="2400" dirty="0" smtClean="0">
                <a:latin typeface="Arial Narrow" panose="020B0606020202030204" pitchFamily="34" charset="0"/>
              </a:rPr>
              <a:t>Mobile </a:t>
            </a:r>
            <a:r>
              <a:rPr lang="en-MY" sz="2400" dirty="0">
                <a:latin typeface="Arial Narrow" panose="020B0606020202030204" pitchFamily="34" charset="0"/>
              </a:rPr>
              <a:t>applications have appeared because of the convergence of media, information technology, Internet and advanced technologies. </a:t>
            </a:r>
            <a:endParaRPr lang="en-MY" sz="2400" dirty="0" smtClean="0">
              <a:latin typeface="Arial Narrow" panose="020B0606020202030204" pitchFamily="34" charset="0"/>
            </a:endParaRPr>
          </a:p>
          <a:p>
            <a:pPr>
              <a:buFont typeface="Wingdings" panose="05000000000000000000" pitchFamily="2" charset="2"/>
              <a:buChar char="q"/>
            </a:pPr>
            <a:endParaRPr lang="en-MY" sz="2400" dirty="0" smtClean="0">
              <a:latin typeface="Arial Narrow" panose="020B0606020202030204" pitchFamily="34" charset="0"/>
            </a:endParaRPr>
          </a:p>
          <a:p>
            <a:pPr>
              <a:buFont typeface="Wingdings" panose="05000000000000000000" pitchFamily="2" charset="2"/>
              <a:buChar char="q"/>
            </a:pPr>
            <a:r>
              <a:rPr lang="en-MY" sz="2400" dirty="0" smtClean="0">
                <a:latin typeface="Arial Narrow" panose="020B0606020202030204" pitchFamily="34" charset="0"/>
              </a:rPr>
              <a:t>It is a computer generated programmed design and developed to run on iPhone, Smartphones, tablets and many other mobile devices.</a:t>
            </a:r>
          </a:p>
          <a:p>
            <a:pPr>
              <a:buFont typeface="Wingdings" panose="05000000000000000000" pitchFamily="2" charset="2"/>
              <a:buChar char="q"/>
            </a:pPr>
            <a:endParaRPr lang="en-MY" sz="2400" dirty="0" smtClean="0">
              <a:latin typeface="Arial Narrow" panose="020B0606020202030204" pitchFamily="34" charset="0"/>
            </a:endParaRPr>
          </a:p>
          <a:p>
            <a:pPr marL="0" indent="0">
              <a:buNone/>
            </a:pPr>
            <a:endParaRPr lang="en-MY" dirty="0"/>
          </a:p>
        </p:txBody>
      </p:sp>
    </p:spTree>
    <p:extLst>
      <p:ext uri="{BB962C8B-B14F-4D97-AF65-F5344CB8AC3E}">
        <p14:creationId xmlns:p14="http://schemas.microsoft.com/office/powerpoint/2010/main" val="9310252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902" y="301662"/>
            <a:ext cx="9735846" cy="1400530"/>
          </a:xfrm>
        </p:spPr>
        <p:txBody>
          <a:bodyPr/>
          <a:lstStyle/>
          <a:p>
            <a:pPr lvl="1" algn="l" defTabSz="457200" rtl="0">
              <a:spcBef>
                <a:spcPct val="0"/>
              </a:spcBef>
            </a:pPr>
            <a:r>
              <a:rPr lang="en-US" sz="5400" b="1" dirty="0">
                <a:latin typeface="Arial Narrow" panose="020B0606020202030204" pitchFamily="34" charset="0"/>
              </a:rPr>
              <a:t>History of Mobile </a:t>
            </a:r>
            <a:r>
              <a:rPr lang="en-US" sz="5400" b="1" dirty="0" smtClean="0">
                <a:latin typeface="Arial Narrow" panose="020B0606020202030204" pitchFamily="34" charset="0"/>
              </a:rPr>
              <a:t>Application</a:t>
            </a:r>
            <a:endParaRPr lang="en-US" sz="5400" b="1" dirty="0">
              <a:latin typeface="Arial Narrow" panose="020B0606020202030204" pitchFamily="34" charset="0"/>
            </a:endParaRPr>
          </a:p>
        </p:txBody>
      </p:sp>
      <p:sp>
        <p:nvSpPr>
          <p:cNvPr id="3" name="Content Placeholder 2"/>
          <p:cNvSpPr>
            <a:spLocks noGrp="1"/>
          </p:cNvSpPr>
          <p:nvPr>
            <p:ph idx="1"/>
          </p:nvPr>
        </p:nvSpPr>
        <p:spPr>
          <a:xfrm>
            <a:off x="1199902" y="1884677"/>
            <a:ext cx="6218329" cy="4546208"/>
          </a:xfrm>
        </p:spPr>
        <p:txBody>
          <a:bodyPr>
            <a:normAutofit/>
          </a:bodyPr>
          <a:lstStyle/>
          <a:p>
            <a:pPr>
              <a:buFont typeface="Wingdings" panose="05000000000000000000" pitchFamily="2" charset="2"/>
              <a:buChar char="q"/>
            </a:pPr>
            <a:r>
              <a:rPr lang="en-US" sz="2600" dirty="0" smtClean="0">
                <a:latin typeface="Arial Narrow" panose="020B0606020202030204" pitchFamily="34" charset="0"/>
              </a:rPr>
              <a:t>Mobile </a:t>
            </a:r>
            <a:r>
              <a:rPr lang="en-US" sz="2600" dirty="0">
                <a:latin typeface="Arial Narrow" panose="020B0606020202030204" pitchFamily="34" charset="0"/>
              </a:rPr>
              <a:t>communication is so integrated into our lives that many people feel uncomfortable without a cell phone. </a:t>
            </a:r>
          </a:p>
          <a:p>
            <a:pPr>
              <a:buFont typeface="Wingdings" panose="05000000000000000000" pitchFamily="2" charset="2"/>
              <a:buChar char="q"/>
            </a:pPr>
            <a:r>
              <a:rPr lang="en-US" sz="2600" dirty="0" smtClean="0">
                <a:latin typeface="Arial Narrow" panose="020B0606020202030204" pitchFamily="34" charset="0"/>
              </a:rPr>
              <a:t>Several years ago, the </a:t>
            </a:r>
            <a:r>
              <a:rPr lang="en-US" sz="2600" dirty="0">
                <a:latin typeface="Arial Narrow" panose="020B0606020202030204" pitchFamily="34" charset="0"/>
              </a:rPr>
              <a:t>most popular functions of phones were calling and sending texts. </a:t>
            </a:r>
            <a:endParaRPr lang="en-US" sz="2600" dirty="0" smtClean="0">
              <a:latin typeface="Arial Narrow" panose="020B0606020202030204" pitchFamily="34" charset="0"/>
            </a:endParaRPr>
          </a:p>
          <a:p>
            <a:pPr>
              <a:buFont typeface="Wingdings" panose="05000000000000000000" pitchFamily="2" charset="2"/>
              <a:buChar char="q"/>
            </a:pPr>
            <a:r>
              <a:rPr lang="en-US" sz="2600" dirty="0" smtClean="0">
                <a:latin typeface="Arial Narrow" panose="020B0606020202030204" pitchFamily="34" charset="0"/>
              </a:rPr>
              <a:t>A </a:t>
            </a:r>
            <a:r>
              <a:rPr lang="en-US" sz="2600" dirty="0">
                <a:latin typeface="Arial Narrow" panose="020B0606020202030204" pitchFamily="34" charset="0"/>
              </a:rPr>
              <a:t>smart phone is a multifunctional device that not only communicates, but helps to learn, earn, and have fun. </a:t>
            </a:r>
            <a:endParaRPr lang="en-US" sz="2600" dirty="0" smtClean="0">
              <a:latin typeface="Arial Narrow" panose="020B0606020202030204" pitchFamily="34" charset="0"/>
            </a:endParaRPr>
          </a:p>
          <a:p>
            <a:pPr>
              <a:buFont typeface="Wingdings" panose="05000000000000000000" pitchFamily="2" charset="2"/>
              <a:buChar char="q"/>
            </a:pPr>
            <a:r>
              <a:rPr lang="en-US" sz="2600" dirty="0" smtClean="0">
                <a:latin typeface="Arial Narrow" panose="020B0606020202030204" pitchFamily="34" charset="0"/>
              </a:rPr>
              <a:t>This </a:t>
            </a:r>
            <a:r>
              <a:rPr lang="en-US" sz="2600" dirty="0">
                <a:latin typeface="Arial Narrow" panose="020B0606020202030204" pitchFamily="34" charset="0"/>
              </a:rPr>
              <a:t>is made possible by the development of mobile applications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7399" y="2482469"/>
            <a:ext cx="4229525" cy="2398623"/>
          </a:xfrm>
          <a:prstGeom prst="rect">
            <a:avLst/>
          </a:prstGeom>
        </p:spPr>
      </p:pic>
    </p:spTree>
    <p:extLst>
      <p:ext uri="{BB962C8B-B14F-4D97-AF65-F5344CB8AC3E}">
        <p14:creationId xmlns:p14="http://schemas.microsoft.com/office/powerpoint/2010/main" val="18896378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7581" y="2011787"/>
            <a:ext cx="2619375" cy="1752600"/>
          </a:xfrm>
          <a:prstGeom prst="rect">
            <a:avLst/>
          </a:prstGeom>
        </p:spPr>
      </p:pic>
      <p:sp>
        <p:nvSpPr>
          <p:cNvPr id="2" name="Title 1"/>
          <p:cNvSpPr>
            <a:spLocks noGrp="1"/>
          </p:cNvSpPr>
          <p:nvPr>
            <p:ph type="title"/>
          </p:nvPr>
        </p:nvSpPr>
        <p:spPr>
          <a:xfrm>
            <a:off x="1199902" y="301662"/>
            <a:ext cx="9735846" cy="1400530"/>
          </a:xfrm>
        </p:spPr>
        <p:txBody>
          <a:bodyPr>
            <a:normAutofit fontScale="90000"/>
          </a:bodyPr>
          <a:lstStyle/>
          <a:p>
            <a:pPr lvl="1" algn="l" defTabSz="457200" rtl="0">
              <a:spcBef>
                <a:spcPct val="0"/>
              </a:spcBef>
            </a:pPr>
            <a:r>
              <a:rPr lang="en-US" sz="5400" b="1" dirty="0">
                <a:latin typeface="Arial Narrow" panose="020B0606020202030204" pitchFamily="34" charset="0"/>
              </a:rPr>
              <a:t>History of Mobile </a:t>
            </a:r>
            <a:r>
              <a:rPr lang="en-US" sz="5400" b="1" dirty="0" smtClean="0">
                <a:latin typeface="Arial Narrow" panose="020B0606020202030204" pitchFamily="34" charset="0"/>
              </a:rPr>
              <a:t>Application (cont..)</a:t>
            </a:r>
            <a:endParaRPr lang="en-US" sz="5400" b="1" dirty="0">
              <a:latin typeface="Arial Narrow" panose="020B0606020202030204" pitchFamily="34" charset="0"/>
            </a:endParaRPr>
          </a:p>
        </p:txBody>
      </p:sp>
      <p:sp>
        <p:nvSpPr>
          <p:cNvPr id="3" name="Content Placeholder 2"/>
          <p:cNvSpPr>
            <a:spLocks noGrp="1"/>
          </p:cNvSpPr>
          <p:nvPr>
            <p:ph idx="1"/>
          </p:nvPr>
        </p:nvSpPr>
        <p:spPr>
          <a:xfrm>
            <a:off x="1199902" y="1809157"/>
            <a:ext cx="7519095" cy="4546208"/>
          </a:xfrm>
        </p:spPr>
        <p:txBody>
          <a:bodyPr>
            <a:normAutofit/>
          </a:bodyPr>
          <a:lstStyle/>
          <a:p>
            <a:pPr>
              <a:buFont typeface="Wingdings" panose="05000000000000000000" pitchFamily="2" charset="2"/>
              <a:buChar char="q"/>
            </a:pPr>
            <a:r>
              <a:rPr lang="en-US" sz="2600" dirty="0">
                <a:latin typeface="Arial Narrow" panose="020B0606020202030204" pitchFamily="34" charset="0"/>
              </a:rPr>
              <a:t>Mobile applications date back to the end of the twentieth century. </a:t>
            </a:r>
          </a:p>
          <a:p>
            <a:pPr>
              <a:buFont typeface="Wingdings" panose="05000000000000000000" pitchFamily="2" charset="2"/>
              <a:buChar char="q"/>
            </a:pPr>
            <a:r>
              <a:rPr lang="en-US" sz="2600" dirty="0">
                <a:latin typeface="Arial Narrow" panose="020B0606020202030204" pitchFamily="34" charset="0"/>
              </a:rPr>
              <a:t>Typically, they were small arcade games, ring tone editors, calculators, calendars, and so forth. </a:t>
            </a:r>
          </a:p>
          <a:p>
            <a:pPr>
              <a:buFont typeface="Wingdings" panose="05000000000000000000" pitchFamily="2" charset="2"/>
              <a:buChar char="q"/>
            </a:pPr>
            <a:r>
              <a:rPr lang="en-US" sz="2600" dirty="0">
                <a:latin typeface="Arial Narrow" panose="020B0606020202030204" pitchFamily="34" charset="0"/>
              </a:rPr>
              <a:t>The beginning of the new millennium saw a rapid market evolution of mobile content and applications. </a:t>
            </a:r>
          </a:p>
          <a:p>
            <a:pPr>
              <a:buFont typeface="Wingdings" panose="05000000000000000000" pitchFamily="2" charset="2"/>
              <a:buChar char="q"/>
            </a:pPr>
            <a:r>
              <a:rPr lang="en-US" sz="2600" dirty="0">
                <a:latin typeface="Arial Narrow" panose="020B0606020202030204" pitchFamily="34" charset="0"/>
              </a:rPr>
              <a:t>Operating systems for smart phones (Windows Mobile, Symbian, RIM, Android, Mac </a:t>
            </a:r>
            <a:r>
              <a:rPr lang="en-US" sz="2600" dirty="0" err="1">
                <a:latin typeface="Arial Narrow" panose="020B0606020202030204" pitchFamily="34" charset="0"/>
              </a:rPr>
              <a:t>iOS</a:t>
            </a:r>
            <a:r>
              <a:rPr lang="en-US" sz="2600" dirty="0">
                <a:latin typeface="Arial Narrow" panose="020B0606020202030204" pitchFamily="34" charset="0"/>
              </a:rPr>
              <a:t>), are open to the development of third-party software, unlike the conventional programming environment of standard cell phones</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78519" y="4406185"/>
            <a:ext cx="2857500" cy="1600200"/>
          </a:xfrm>
          <a:prstGeom prst="rect">
            <a:avLst/>
          </a:prstGeom>
        </p:spPr>
      </p:pic>
    </p:spTree>
    <p:extLst>
      <p:ext uri="{BB962C8B-B14F-4D97-AF65-F5344CB8AC3E}">
        <p14:creationId xmlns:p14="http://schemas.microsoft.com/office/powerpoint/2010/main" val="35034859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9911" y="1769434"/>
            <a:ext cx="1379624" cy="2558576"/>
          </a:xfrm>
          <a:prstGeom prst="rect">
            <a:avLst/>
          </a:prstGeom>
        </p:spPr>
      </p:pic>
      <p:sp>
        <p:nvSpPr>
          <p:cNvPr id="2" name="Title 1"/>
          <p:cNvSpPr>
            <a:spLocks noGrp="1"/>
          </p:cNvSpPr>
          <p:nvPr>
            <p:ph type="title"/>
          </p:nvPr>
        </p:nvSpPr>
        <p:spPr>
          <a:xfrm>
            <a:off x="1199902" y="301662"/>
            <a:ext cx="9735846" cy="1400530"/>
          </a:xfrm>
        </p:spPr>
        <p:txBody>
          <a:bodyPr>
            <a:normAutofit fontScale="90000"/>
          </a:bodyPr>
          <a:lstStyle/>
          <a:p>
            <a:pPr lvl="1" algn="l" defTabSz="457200" rtl="0">
              <a:spcBef>
                <a:spcPct val="0"/>
              </a:spcBef>
            </a:pPr>
            <a:r>
              <a:rPr lang="en-US" sz="5400" b="1" dirty="0">
                <a:latin typeface="Arial Narrow" panose="020B0606020202030204" pitchFamily="34" charset="0"/>
              </a:rPr>
              <a:t>History of Mobile </a:t>
            </a:r>
            <a:r>
              <a:rPr lang="en-US" sz="5400" b="1" dirty="0" smtClean="0">
                <a:latin typeface="Arial Narrow" panose="020B0606020202030204" pitchFamily="34" charset="0"/>
              </a:rPr>
              <a:t>Application (cont..)</a:t>
            </a:r>
            <a:endParaRPr lang="en-US" sz="5400" b="1" dirty="0">
              <a:latin typeface="Arial Narrow" panose="020B0606020202030204" pitchFamily="34" charset="0"/>
            </a:endParaRPr>
          </a:p>
        </p:txBody>
      </p:sp>
      <p:sp>
        <p:nvSpPr>
          <p:cNvPr id="3" name="Content Placeholder 2"/>
          <p:cNvSpPr>
            <a:spLocks noGrp="1"/>
          </p:cNvSpPr>
          <p:nvPr>
            <p:ph idx="1"/>
          </p:nvPr>
        </p:nvSpPr>
        <p:spPr>
          <a:xfrm>
            <a:off x="1199902" y="1809157"/>
            <a:ext cx="7106919" cy="4546208"/>
          </a:xfrm>
        </p:spPr>
        <p:txBody>
          <a:bodyPr>
            <a:normAutofit/>
          </a:bodyPr>
          <a:lstStyle/>
          <a:p>
            <a:pPr>
              <a:buFont typeface="Wingdings" panose="05000000000000000000" pitchFamily="2" charset="2"/>
              <a:buChar char="q"/>
            </a:pPr>
            <a:r>
              <a:rPr lang="en-US" sz="2800" dirty="0" smtClean="0">
                <a:latin typeface="Arial Narrow" panose="020B0606020202030204" pitchFamily="34" charset="0"/>
              </a:rPr>
              <a:t>The first smart phone was released for the general use by IBM in 1993 that was equipped with the feature like calculator, calendar, world clock and contact book.</a:t>
            </a:r>
          </a:p>
          <a:p>
            <a:pPr>
              <a:buFont typeface="Wingdings" panose="05000000000000000000" pitchFamily="2" charset="2"/>
              <a:buChar char="q"/>
            </a:pPr>
            <a:endParaRPr lang="en-US" sz="2800" dirty="0">
              <a:latin typeface="Arial Narrow" panose="020B0606020202030204" pitchFamily="34" charset="0"/>
            </a:endParaRPr>
          </a:p>
          <a:p>
            <a:pPr>
              <a:buFont typeface="Wingdings" panose="05000000000000000000" pitchFamily="2" charset="2"/>
              <a:buChar char="q"/>
            </a:pPr>
            <a:r>
              <a:rPr lang="en-US" sz="2800" dirty="0">
                <a:latin typeface="Arial Narrow" panose="020B0606020202030204" pitchFamily="34" charset="0"/>
              </a:rPr>
              <a:t>Nokia was one of the pioneers of mobile gaming due to the popularity of </a:t>
            </a:r>
            <a:r>
              <a:rPr lang="en-US" sz="2800" i="1" dirty="0">
                <a:latin typeface="Arial Narrow" panose="020B0606020202030204" pitchFamily="34" charset="0"/>
              </a:rPr>
              <a:t>Snake</a:t>
            </a:r>
            <a:r>
              <a:rPr lang="en-US" sz="2800" dirty="0">
                <a:latin typeface="Arial Narrow" panose="020B0606020202030204" pitchFamily="34" charset="0"/>
              </a:rPr>
              <a:t>, which came pre-loaded on many products. </a:t>
            </a:r>
            <a:endParaRPr lang="en-US" sz="2800" dirty="0" smtClean="0">
              <a:latin typeface="Arial Narrow" panose="020B0606020202030204"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0973" y="4534974"/>
            <a:ext cx="2857500" cy="1600200"/>
          </a:xfrm>
          <a:prstGeom prst="rect">
            <a:avLst/>
          </a:prstGeom>
        </p:spPr>
      </p:pic>
    </p:spTree>
    <p:extLst>
      <p:ext uri="{BB962C8B-B14F-4D97-AF65-F5344CB8AC3E}">
        <p14:creationId xmlns:p14="http://schemas.microsoft.com/office/powerpoint/2010/main" val="10151464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902" y="301662"/>
            <a:ext cx="9735846" cy="1400530"/>
          </a:xfrm>
        </p:spPr>
        <p:txBody>
          <a:bodyPr>
            <a:normAutofit fontScale="90000"/>
          </a:bodyPr>
          <a:lstStyle/>
          <a:p>
            <a:pPr lvl="1" algn="l" defTabSz="457200" rtl="0">
              <a:spcBef>
                <a:spcPct val="0"/>
              </a:spcBef>
            </a:pPr>
            <a:r>
              <a:rPr lang="en-US" sz="5400" b="1" dirty="0">
                <a:latin typeface="Arial Narrow" panose="020B0606020202030204" pitchFamily="34" charset="0"/>
              </a:rPr>
              <a:t>History of Mobile </a:t>
            </a:r>
            <a:r>
              <a:rPr lang="en-US" sz="5400" b="1" dirty="0" smtClean="0">
                <a:latin typeface="Arial Narrow" panose="020B0606020202030204" pitchFamily="34" charset="0"/>
              </a:rPr>
              <a:t>Application (cont..)</a:t>
            </a:r>
            <a:endParaRPr lang="en-US" sz="5400" b="1" dirty="0">
              <a:latin typeface="Arial Narrow" panose="020B0606020202030204" pitchFamily="34" charset="0"/>
            </a:endParaRPr>
          </a:p>
        </p:txBody>
      </p:sp>
      <p:sp>
        <p:nvSpPr>
          <p:cNvPr id="3" name="Content Placeholder 2"/>
          <p:cNvSpPr>
            <a:spLocks noGrp="1"/>
          </p:cNvSpPr>
          <p:nvPr>
            <p:ph idx="1"/>
          </p:nvPr>
        </p:nvSpPr>
        <p:spPr>
          <a:xfrm>
            <a:off x="1199902" y="1809157"/>
            <a:ext cx="7106919" cy="4546208"/>
          </a:xfrm>
        </p:spPr>
        <p:txBody>
          <a:bodyPr>
            <a:normAutofit/>
          </a:bodyPr>
          <a:lstStyle/>
          <a:p>
            <a:pPr>
              <a:buFont typeface="Wingdings" panose="05000000000000000000" pitchFamily="2" charset="2"/>
              <a:buChar char="q"/>
            </a:pPr>
            <a:r>
              <a:rPr lang="en-US" sz="2800" dirty="0" smtClean="0">
                <a:latin typeface="Arial Narrow" panose="020B0606020202030204" pitchFamily="34" charset="0"/>
              </a:rPr>
              <a:t>The BlackBerry Smart phone announced in 2002 was the next major role in the field of mobile application development and it was marked by BlackBerry Limited, formerly known as Research in Motion Limited (RIM) and integrated with the innovative concepts of wireless email.</a:t>
            </a:r>
            <a:endParaRPr lang="en-US" sz="2800" dirty="0">
              <a:latin typeface="Arial Narrow" panose="020B0606020202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18724" y="2014411"/>
            <a:ext cx="2619375" cy="1743075"/>
          </a:xfrm>
          <a:prstGeom prst="rect">
            <a:avLst/>
          </a:prstGeom>
        </p:spPr>
      </p:pic>
    </p:spTree>
    <p:extLst>
      <p:ext uri="{BB962C8B-B14F-4D97-AF65-F5344CB8AC3E}">
        <p14:creationId xmlns:p14="http://schemas.microsoft.com/office/powerpoint/2010/main" val="15031714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i-cdn.phonearena.com/images/articles/289417-xgallery/The-evolution-of-apps.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94367" y="425152"/>
            <a:ext cx="7220090" cy="6121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43749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Narrow" panose="020B0606020202030204" pitchFamily="34" charset="0"/>
              </a:rPr>
              <a:t>CLASS DISCUSSION</a:t>
            </a:r>
            <a:endParaRPr lang="en-US" b="1" dirty="0">
              <a:latin typeface="Arial Narrow" panose="020B0606020202030204" pitchFamily="34" charset="0"/>
            </a:endParaRPr>
          </a:p>
        </p:txBody>
      </p:sp>
      <p:sp>
        <p:nvSpPr>
          <p:cNvPr id="3" name="Content Placeholder 2"/>
          <p:cNvSpPr>
            <a:spLocks noGrp="1"/>
          </p:cNvSpPr>
          <p:nvPr>
            <p:ph idx="1"/>
          </p:nvPr>
        </p:nvSpPr>
        <p:spPr/>
        <p:txBody>
          <a:bodyPr>
            <a:normAutofit/>
          </a:bodyPr>
          <a:lstStyle/>
          <a:p>
            <a:r>
              <a:rPr lang="en-US" sz="2400" dirty="0" smtClean="0">
                <a:latin typeface="Arial Narrow" panose="020B0606020202030204" pitchFamily="34" charset="0"/>
              </a:rPr>
              <a:t>Choose one early model of smart phone and find some information about the phone. </a:t>
            </a:r>
          </a:p>
          <a:p>
            <a:pPr>
              <a:buFont typeface="Wingdings" panose="05000000000000000000" pitchFamily="2" charset="2"/>
              <a:buChar char="v"/>
            </a:pPr>
            <a:r>
              <a:rPr lang="en-US" sz="2400" dirty="0" smtClean="0">
                <a:latin typeface="Arial Narrow" panose="020B0606020202030204" pitchFamily="34" charset="0"/>
              </a:rPr>
              <a:t>When was the model phone invented?</a:t>
            </a:r>
          </a:p>
          <a:p>
            <a:pPr>
              <a:buFont typeface="Wingdings" panose="05000000000000000000" pitchFamily="2" charset="2"/>
              <a:buChar char="v"/>
            </a:pPr>
            <a:r>
              <a:rPr lang="en-US" sz="2400" dirty="0" smtClean="0">
                <a:latin typeface="Arial Narrow" panose="020B0606020202030204" pitchFamily="34" charset="0"/>
              </a:rPr>
              <a:t>What kind of OS used by the model</a:t>
            </a:r>
          </a:p>
          <a:p>
            <a:pPr>
              <a:buFont typeface="Wingdings" panose="05000000000000000000" pitchFamily="2" charset="2"/>
              <a:buChar char="v"/>
            </a:pPr>
            <a:r>
              <a:rPr lang="en-US" sz="2400" dirty="0" smtClean="0">
                <a:latin typeface="Arial Narrow" panose="020B0606020202030204" pitchFamily="34" charset="0"/>
              </a:rPr>
              <a:t>What are features and mobile application introduce by the model?</a:t>
            </a:r>
          </a:p>
          <a:p>
            <a:pPr>
              <a:buFont typeface="Wingdings" panose="05000000000000000000" pitchFamily="2" charset="2"/>
              <a:buChar char="v"/>
            </a:pPr>
            <a:endParaRPr lang="en-US" sz="2400" dirty="0" smtClean="0">
              <a:latin typeface="Arial Narrow" panose="020B0606020202030204" pitchFamily="34" charset="0"/>
            </a:endParaRPr>
          </a:p>
          <a:p>
            <a:r>
              <a:rPr lang="en-US" sz="2400" dirty="0">
                <a:latin typeface="Arial Narrow" panose="020B0606020202030204" pitchFamily="34" charset="0"/>
              </a:rPr>
              <a:t>https://padlet.com/anis_juanita/mb_discuss</a:t>
            </a:r>
            <a:endParaRPr lang="en-US" sz="2400" dirty="0">
              <a:latin typeface="Arial Narrow" panose="020B0606020202030204" pitchFamily="34" charset="0"/>
            </a:endParaRPr>
          </a:p>
        </p:txBody>
      </p:sp>
    </p:spTree>
    <p:extLst>
      <p:ext uri="{BB962C8B-B14F-4D97-AF65-F5344CB8AC3E}">
        <p14:creationId xmlns:p14="http://schemas.microsoft.com/office/powerpoint/2010/main" val="3443830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b="1" dirty="0" smtClean="0">
                <a:latin typeface="Arial Narrow" panose="020B0606020202030204" pitchFamily="34" charset="0"/>
              </a:rPr>
              <a:t>Evolution of Mobile Apps Development</a:t>
            </a:r>
            <a:endParaRPr lang="en-US" sz="5400" b="1" dirty="0">
              <a:latin typeface="Arial Narrow" panose="020B0606020202030204" pitchFamily="34" charset="0"/>
            </a:endParaRPr>
          </a:p>
        </p:txBody>
      </p:sp>
      <p:pic>
        <p:nvPicPr>
          <p:cNvPr id="4" name="Content Placeholder 3"/>
          <p:cNvPicPr>
            <a:picLocks noGrp="1" noChangeAspect="1"/>
          </p:cNvPicPr>
          <p:nvPr>
            <p:ph idx="1"/>
          </p:nvPr>
        </p:nvPicPr>
        <p:blipFill>
          <a:blip r:embed="rId2"/>
          <a:stretch>
            <a:fillRect/>
          </a:stretch>
        </p:blipFill>
        <p:spPr>
          <a:xfrm>
            <a:off x="2893354" y="1875978"/>
            <a:ext cx="5890037" cy="4422145"/>
          </a:xfrm>
          <a:prstGeom prst="rect">
            <a:avLst/>
          </a:prstGeom>
        </p:spPr>
      </p:pic>
    </p:spTree>
    <p:extLst>
      <p:ext uri="{BB962C8B-B14F-4D97-AF65-F5344CB8AC3E}">
        <p14:creationId xmlns:p14="http://schemas.microsoft.com/office/powerpoint/2010/main" val="1749785394"/>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2118</TotalTime>
  <Words>549</Words>
  <Application>Microsoft Office PowerPoint</Application>
  <PresentationFormat>Widescreen</PresentationFormat>
  <Paragraphs>37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 Narrow</vt:lpstr>
      <vt:lpstr>Calibri</vt:lpstr>
      <vt:lpstr>Calibri Light</vt:lpstr>
      <vt:lpstr>Wingdings</vt:lpstr>
      <vt:lpstr>Retrospect</vt:lpstr>
      <vt:lpstr>Chapter 1:  The Evolution of Mobile Application  INTRODUCTION TO MOBILE APPLICATION (TSE3383)</vt:lpstr>
      <vt:lpstr>What is a Mobile Application?</vt:lpstr>
      <vt:lpstr>History of Mobile Application</vt:lpstr>
      <vt:lpstr>History of Mobile Application (cont..)</vt:lpstr>
      <vt:lpstr>History of Mobile Application (cont..)</vt:lpstr>
      <vt:lpstr>History of Mobile Application (cont..)</vt:lpstr>
      <vt:lpstr>PowerPoint Presentation</vt:lpstr>
      <vt:lpstr>CLASS DISCUSSION</vt:lpstr>
      <vt:lpstr>Evolution of Mobile Apps Development</vt:lpstr>
      <vt:lpstr>History of Mobile Apps Developer</vt:lpstr>
      <vt:lpstr>History of Mobile Apps Developer (cont..)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The Evolution of Mobile Application</dc:title>
  <dc:creator>PC</dc:creator>
  <cp:lastModifiedBy>KUPTM</cp:lastModifiedBy>
  <cp:revision>38</cp:revision>
  <dcterms:created xsi:type="dcterms:W3CDTF">2019-01-22T02:33:28Z</dcterms:created>
  <dcterms:modified xsi:type="dcterms:W3CDTF">2020-11-24T09:08:10Z</dcterms:modified>
</cp:coreProperties>
</file>