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9"/>
  </p:notesMasterIdLst>
  <p:sldIdLst>
    <p:sldId id="256" r:id="rId2"/>
    <p:sldId id="259" r:id="rId3"/>
    <p:sldId id="261" r:id="rId4"/>
    <p:sldId id="258" r:id="rId5"/>
    <p:sldId id="284" r:id="rId6"/>
    <p:sldId id="298" r:id="rId7"/>
    <p:sldId id="299" r:id="rId8"/>
    <p:sldId id="302" r:id="rId9"/>
    <p:sldId id="304" r:id="rId10"/>
    <p:sldId id="285" r:id="rId11"/>
    <p:sldId id="305" r:id="rId12"/>
    <p:sldId id="274" r:id="rId13"/>
    <p:sldId id="275" r:id="rId14"/>
    <p:sldId id="282" r:id="rId15"/>
    <p:sldId id="290" r:id="rId16"/>
    <p:sldId id="291" r:id="rId17"/>
    <p:sldId id="286" r:id="rId18"/>
    <p:sldId id="288" r:id="rId19"/>
    <p:sldId id="289" r:id="rId20"/>
    <p:sldId id="306" r:id="rId21"/>
    <p:sldId id="307" r:id="rId22"/>
    <p:sldId id="308" r:id="rId23"/>
    <p:sldId id="309" r:id="rId24"/>
    <p:sldId id="310" r:id="rId25"/>
    <p:sldId id="311" r:id="rId26"/>
    <p:sldId id="313" r:id="rId27"/>
    <p:sldId id="312" r:id="rId28"/>
    <p:sldId id="314" r:id="rId29"/>
    <p:sldId id="315" r:id="rId30"/>
    <p:sldId id="316" r:id="rId31"/>
    <p:sldId id="318" r:id="rId32"/>
    <p:sldId id="319" r:id="rId33"/>
    <p:sldId id="317" r:id="rId34"/>
    <p:sldId id="321" r:id="rId35"/>
    <p:sldId id="322" r:id="rId36"/>
    <p:sldId id="320" r:id="rId37"/>
    <p:sldId id="262" r:id="rId38"/>
    <p:sldId id="263" r:id="rId39"/>
    <p:sldId id="264" r:id="rId40"/>
    <p:sldId id="265" r:id="rId41"/>
    <p:sldId id="266" r:id="rId42"/>
    <p:sldId id="267" r:id="rId43"/>
    <p:sldId id="268" r:id="rId44"/>
    <p:sldId id="269" r:id="rId45"/>
    <p:sldId id="270" r:id="rId46"/>
    <p:sldId id="271" r:id="rId47"/>
    <p:sldId id="32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83662" autoAdjust="0"/>
  </p:normalViewPr>
  <p:slideViewPr>
    <p:cSldViewPr snapToGrid="0">
      <p:cViewPr varScale="1">
        <p:scale>
          <a:sx n="62" d="100"/>
          <a:sy n="62"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23C12-05EF-43FF-B069-F3F01540FA97}"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3312A-DB93-43E5-84BE-B58C9BF0E21D}" type="slidenum">
              <a:rPr lang="en-US" smtClean="0"/>
              <a:t>‹#›</a:t>
            </a:fld>
            <a:endParaRPr lang="en-US"/>
          </a:p>
        </p:txBody>
      </p:sp>
    </p:spTree>
    <p:extLst>
      <p:ext uri="{BB962C8B-B14F-4D97-AF65-F5344CB8AC3E}">
        <p14:creationId xmlns:p14="http://schemas.microsoft.com/office/powerpoint/2010/main" val="693621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Some apps access only the data they need to function; others access data that’s not related to the purpose of the app.</a:t>
            </a:r>
          </a:p>
          <a:p>
            <a:r>
              <a:rPr lang="en-MY" dirty="0" smtClean="0"/>
              <a:t>Remember that someone may be collecting data on the websites you visit, the apps you use, and the information you provide when you’re using the device – whether it’s the app developer, the app store, an advertiser, or an ad network. And if they’re collecting your data, they may share it with other companies. </a:t>
            </a:r>
          </a:p>
          <a:p>
            <a:r>
              <a:rPr lang="en-MY" dirty="0" smtClean="0"/>
              <a:t>If you are concerned about how your information is being shared, check the “privacy” settings on your device or look for ways to “opt-out” of data collection in the app privacy policy.</a:t>
            </a:r>
          </a:p>
          <a:p>
            <a:endParaRPr lang="en-MY" dirty="0" smtClean="0"/>
          </a:p>
          <a:p>
            <a:endParaRPr lang="en-US" dirty="0"/>
          </a:p>
        </p:txBody>
      </p:sp>
      <p:sp>
        <p:nvSpPr>
          <p:cNvPr id="4" name="Slide Number Placeholder 3"/>
          <p:cNvSpPr>
            <a:spLocks noGrp="1"/>
          </p:cNvSpPr>
          <p:nvPr>
            <p:ph type="sldNum" sz="quarter" idx="10"/>
          </p:nvPr>
        </p:nvSpPr>
        <p:spPr/>
        <p:txBody>
          <a:bodyPr/>
          <a:lstStyle/>
          <a:p>
            <a:fld id="{B123312A-DB93-43E5-84BE-B58C9BF0E21D}" type="slidenum">
              <a:rPr lang="en-US" smtClean="0"/>
              <a:t>8</a:t>
            </a:fld>
            <a:endParaRPr lang="en-US"/>
          </a:p>
        </p:txBody>
      </p:sp>
    </p:spTree>
    <p:extLst>
      <p:ext uri="{BB962C8B-B14F-4D97-AF65-F5344CB8AC3E}">
        <p14:creationId xmlns:p14="http://schemas.microsoft.com/office/powerpoint/2010/main" val="410365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3312A-DB93-43E5-84BE-B58C9BF0E21D}" type="slidenum">
              <a:rPr lang="en-US" smtClean="0"/>
              <a:t>35</a:t>
            </a:fld>
            <a:endParaRPr lang="en-US"/>
          </a:p>
        </p:txBody>
      </p:sp>
    </p:spTree>
    <p:extLst>
      <p:ext uri="{BB962C8B-B14F-4D97-AF65-F5344CB8AC3E}">
        <p14:creationId xmlns:p14="http://schemas.microsoft.com/office/powerpoint/2010/main" val="121364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9D0737-4FA5-4F78-A70E-9DAFB84B000B}"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69D0-B7B4-4F71-9CC8-1787A78471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0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9D0737-4FA5-4F78-A70E-9DAFB84B000B}"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69D0-B7B4-4F71-9CC8-1787A78471CA}" type="slidenum">
              <a:rPr lang="en-US" smtClean="0"/>
              <a:t>‹#›</a:t>
            </a:fld>
            <a:endParaRPr lang="en-US"/>
          </a:p>
        </p:txBody>
      </p:sp>
    </p:spTree>
    <p:extLst>
      <p:ext uri="{BB962C8B-B14F-4D97-AF65-F5344CB8AC3E}">
        <p14:creationId xmlns:p14="http://schemas.microsoft.com/office/powerpoint/2010/main" val="401601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9D0737-4FA5-4F78-A70E-9DAFB84B000B}"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69D0-B7B4-4F71-9CC8-1787A78471CA}" type="slidenum">
              <a:rPr lang="en-US" smtClean="0"/>
              <a:t>‹#›</a:t>
            </a:fld>
            <a:endParaRPr lang="en-US"/>
          </a:p>
        </p:txBody>
      </p:sp>
    </p:spTree>
    <p:extLst>
      <p:ext uri="{BB962C8B-B14F-4D97-AF65-F5344CB8AC3E}">
        <p14:creationId xmlns:p14="http://schemas.microsoft.com/office/powerpoint/2010/main" val="239962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9D0737-4FA5-4F78-A70E-9DAFB84B000B}"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69D0-B7B4-4F71-9CC8-1787A78471CA}" type="slidenum">
              <a:rPr lang="en-US" smtClean="0"/>
              <a:t>‹#›</a:t>
            </a:fld>
            <a:endParaRPr lang="en-US"/>
          </a:p>
        </p:txBody>
      </p:sp>
    </p:spTree>
    <p:extLst>
      <p:ext uri="{BB962C8B-B14F-4D97-AF65-F5344CB8AC3E}">
        <p14:creationId xmlns:p14="http://schemas.microsoft.com/office/powerpoint/2010/main" val="276730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D0737-4FA5-4F78-A70E-9DAFB84B000B}"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69D0-B7B4-4F71-9CC8-1787A78471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13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9D0737-4FA5-4F78-A70E-9DAFB84B000B}"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269D0-B7B4-4F71-9CC8-1787A78471CA}" type="slidenum">
              <a:rPr lang="en-US" smtClean="0"/>
              <a:t>‹#›</a:t>
            </a:fld>
            <a:endParaRPr lang="en-US"/>
          </a:p>
        </p:txBody>
      </p:sp>
    </p:spTree>
    <p:extLst>
      <p:ext uri="{BB962C8B-B14F-4D97-AF65-F5344CB8AC3E}">
        <p14:creationId xmlns:p14="http://schemas.microsoft.com/office/powerpoint/2010/main" val="329413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9D0737-4FA5-4F78-A70E-9DAFB84B000B}"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269D0-B7B4-4F71-9CC8-1787A78471CA}" type="slidenum">
              <a:rPr lang="en-US" smtClean="0"/>
              <a:t>‹#›</a:t>
            </a:fld>
            <a:endParaRPr lang="en-US"/>
          </a:p>
        </p:txBody>
      </p:sp>
    </p:spTree>
    <p:extLst>
      <p:ext uri="{BB962C8B-B14F-4D97-AF65-F5344CB8AC3E}">
        <p14:creationId xmlns:p14="http://schemas.microsoft.com/office/powerpoint/2010/main" val="536801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D0737-4FA5-4F78-A70E-9DAFB84B000B}"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269D0-B7B4-4F71-9CC8-1787A78471CA}" type="slidenum">
              <a:rPr lang="en-US" smtClean="0"/>
              <a:t>‹#›</a:t>
            </a:fld>
            <a:endParaRPr lang="en-US"/>
          </a:p>
        </p:txBody>
      </p:sp>
    </p:spTree>
    <p:extLst>
      <p:ext uri="{BB962C8B-B14F-4D97-AF65-F5344CB8AC3E}">
        <p14:creationId xmlns:p14="http://schemas.microsoft.com/office/powerpoint/2010/main" val="324678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9D0737-4FA5-4F78-A70E-9DAFB84B000B}" type="datetimeFigureOut">
              <a:rPr lang="en-US" smtClean="0"/>
              <a:t>11/30/2020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CE269D0-B7B4-4F71-9CC8-1787A78471CA}" type="slidenum">
              <a:rPr lang="en-US" smtClean="0"/>
              <a:t>‹#›</a:t>
            </a:fld>
            <a:endParaRPr lang="en-US"/>
          </a:p>
        </p:txBody>
      </p:sp>
    </p:spTree>
    <p:extLst>
      <p:ext uri="{BB962C8B-B14F-4D97-AF65-F5344CB8AC3E}">
        <p14:creationId xmlns:p14="http://schemas.microsoft.com/office/powerpoint/2010/main" val="331687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9D0737-4FA5-4F78-A70E-9DAFB84B000B}" type="datetimeFigureOut">
              <a:rPr lang="en-US" smtClean="0"/>
              <a:t>11/30/2020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E269D0-B7B4-4F71-9CC8-1787A78471CA}" type="slidenum">
              <a:rPr lang="en-US" smtClean="0"/>
              <a:t>‹#›</a:t>
            </a:fld>
            <a:endParaRPr lang="en-US"/>
          </a:p>
        </p:txBody>
      </p:sp>
    </p:spTree>
    <p:extLst>
      <p:ext uri="{BB962C8B-B14F-4D97-AF65-F5344CB8AC3E}">
        <p14:creationId xmlns:p14="http://schemas.microsoft.com/office/powerpoint/2010/main" val="404409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D0737-4FA5-4F78-A70E-9DAFB84B000B}"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269D0-B7B4-4F71-9CC8-1787A78471CA}" type="slidenum">
              <a:rPr lang="en-US" smtClean="0"/>
              <a:t>‹#›</a:t>
            </a:fld>
            <a:endParaRPr lang="en-US"/>
          </a:p>
        </p:txBody>
      </p:sp>
    </p:spTree>
    <p:extLst>
      <p:ext uri="{BB962C8B-B14F-4D97-AF65-F5344CB8AC3E}">
        <p14:creationId xmlns:p14="http://schemas.microsoft.com/office/powerpoint/2010/main" val="126804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9D0737-4FA5-4F78-A70E-9DAFB84B000B}" type="datetimeFigureOut">
              <a:rPr lang="en-US" smtClean="0"/>
              <a:t>11/30/2020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E269D0-B7B4-4F71-9CC8-1787A78471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0486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7793" y="1005507"/>
            <a:ext cx="10390909" cy="3232288"/>
          </a:xfrm>
        </p:spPr>
        <p:txBody>
          <a:bodyPr>
            <a:noAutofit/>
          </a:bodyPr>
          <a:lstStyle/>
          <a:p>
            <a:r>
              <a:rPr lang="en-US" sz="7200" b="1" dirty="0" smtClean="0">
                <a:latin typeface="Arial Narrow" panose="020B0606020202030204" pitchFamily="34" charset="0"/>
              </a:rPr>
              <a:t>Chapter 2: Introduction to Mobile Application Concept &amp; Development</a:t>
            </a:r>
            <a:endParaRPr lang="en-US" sz="7200" b="1" dirty="0">
              <a:latin typeface="Arial Narrow" panose="020B0606020202030204" pitchFamily="34" charset="0"/>
            </a:endParaRPr>
          </a:p>
        </p:txBody>
      </p:sp>
      <p:sp>
        <p:nvSpPr>
          <p:cNvPr id="3" name="Subtitle 2"/>
          <p:cNvSpPr>
            <a:spLocks noGrp="1"/>
          </p:cNvSpPr>
          <p:nvPr>
            <p:ph type="subTitle" idx="1"/>
          </p:nvPr>
        </p:nvSpPr>
        <p:spPr>
          <a:xfrm>
            <a:off x="1100051" y="4474670"/>
            <a:ext cx="10058400" cy="497380"/>
          </a:xfrm>
        </p:spPr>
        <p:txBody>
          <a:bodyPr/>
          <a:lstStyle/>
          <a:p>
            <a:pPr>
              <a:lnSpc>
                <a:spcPct val="85000"/>
              </a:lnSpc>
              <a:spcBef>
                <a:spcPct val="0"/>
              </a:spcBef>
            </a:pPr>
            <a:r>
              <a:rPr lang="en-US" b="1" spc="-50" dirty="0" smtClean="0">
                <a:solidFill>
                  <a:schemeClr val="tx1">
                    <a:lumMod val="85000"/>
                    <a:lumOff val="15000"/>
                  </a:schemeClr>
                </a:solidFill>
                <a:latin typeface="Arial Narrow" panose="020B0606020202030204" pitchFamily="34" charset="0"/>
                <a:ea typeface="+mj-ea"/>
                <a:cs typeface="+mj-cs"/>
              </a:rPr>
              <a:t>INTRODUCTION </a:t>
            </a:r>
            <a:r>
              <a:rPr lang="en-US" b="1" spc="-50" dirty="0">
                <a:solidFill>
                  <a:schemeClr val="tx1">
                    <a:lumMod val="85000"/>
                    <a:lumOff val="15000"/>
                  </a:schemeClr>
                </a:solidFill>
                <a:latin typeface="Arial Narrow" panose="020B0606020202030204" pitchFamily="34" charset="0"/>
                <a:ea typeface="+mj-ea"/>
                <a:cs typeface="+mj-cs"/>
              </a:rPr>
              <a:t>TO MOBILE APPLICATION (TSE3383)</a:t>
            </a:r>
          </a:p>
          <a:p>
            <a:endParaRPr lang="en-US" dirty="0">
              <a:latin typeface="Arial Narrow" panose="020B0606020202030204" pitchFamily="34" charset="0"/>
            </a:endParaRPr>
          </a:p>
        </p:txBody>
      </p:sp>
    </p:spTree>
    <p:extLst>
      <p:ext uri="{BB962C8B-B14F-4D97-AF65-F5344CB8AC3E}">
        <p14:creationId xmlns:p14="http://schemas.microsoft.com/office/powerpoint/2010/main" val="3930585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Discussion</a:t>
            </a:r>
            <a:endParaRPr lang="en-US" b="1"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marL="742950" indent="-742950">
              <a:buFont typeface="+mj-lt"/>
              <a:buAutoNum type="arabicPeriod"/>
            </a:pPr>
            <a:r>
              <a:rPr lang="en-US" sz="3600" dirty="0">
                <a:latin typeface="Arial Narrow" panose="020B0606020202030204" pitchFamily="34" charset="0"/>
              </a:rPr>
              <a:t>Quick reasons why business needs a mobile </a:t>
            </a:r>
            <a:r>
              <a:rPr lang="en-US" sz="3600" dirty="0" smtClean="0">
                <a:latin typeface="Arial Narrow" panose="020B0606020202030204" pitchFamily="34" charset="0"/>
              </a:rPr>
              <a:t>app?</a:t>
            </a:r>
          </a:p>
          <a:p>
            <a:pPr marL="742950" indent="-742950">
              <a:buFont typeface="+mj-lt"/>
              <a:buAutoNum type="arabicPeriod"/>
            </a:pPr>
            <a:r>
              <a:rPr lang="en-MY" sz="3600" dirty="0">
                <a:latin typeface="Arial Narrow" panose="020B0606020202030204" pitchFamily="34" charset="0"/>
              </a:rPr>
              <a:t>Why are some apps free?</a:t>
            </a:r>
          </a:p>
          <a:p>
            <a:endParaRPr lang="en-US" sz="4400" dirty="0">
              <a:latin typeface="Arial Narrow" panose="020B0606020202030204" pitchFamily="34" charset="0"/>
            </a:endParaRPr>
          </a:p>
        </p:txBody>
      </p:sp>
    </p:spTree>
    <p:extLst>
      <p:ext uri="{BB962C8B-B14F-4D97-AF65-F5344CB8AC3E}">
        <p14:creationId xmlns:p14="http://schemas.microsoft.com/office/powerpoint/2010/main" val="3202031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68344"/>
            <a:ext cx="10058400" cy="1450757"/>
          </a:xfrm>
        </p:spPr>
        <p:txBody>
          <a:bodyPr/>
          <a:lstStyle/>
          <a:p>
            <a:r>
              <a:rPr lang="en-US" b="1" dirty="0">
                <a:latin typeface="Arial Narrow" panose="020B0606020202030204" pitchFamily="34" charset="0"/>
              </a:rPr>
              <a:t>Type of Mobile </a:t>
            </a:r>
            <a:r>
              <a:rPr lang="en-US" b="1" dirty="0" smtClean="0">
                <a:latin typeface="Arial Narrow" panose="020B0606020202030204" pitchFamily="34" charset="0"/>
              </a:rPr>
              <a:t>Application Platform</a:t>
            </a:r>
            <a:endParaRPr lang="en-MY" b="1"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q"/>
            </a:pPr>
            <a:r>
              <a:rPr lang="en-US" sz="2800" dirty="0" smtClean="0">
                <a:latin typeface="Arial Narrow" panose="020B0606020202030204" pitchFamily="34" charset="0"/>
              </a:rPr>
              <a:t> Android </a:t>
            </a:r>
            <a:r>
              <a:rPr lang="en-US" sz="2800" dirty="0">
                <a:latin typeface="Arial Narrow" panose="020B0606020202030204" pitchFamily="34" charset="0"/>
              </a:rPr>
              <a:t>Platform</a:t>
            </a:r>
          </a:p>
          <a:p>
            <a:pPr lvl="1">
              <a:buFont typeface="Wingdings" panose="05000000000000000000" pitchFamily="2" charset="2"/>
              <a:buChar char="q"/>
            </a:pPr>
            <a:r>
              <a:rPr lang="en-US" sz="2800" dirty="0" smtClean="0">
                <a:latin typeface="Arial Narrow" panose="020B0606020202030204" pitchFamily="34" charset="0"/>
              </a:rPr>
              <a:t> </a:t>
            </a:r>
            <a:r>
              <a:rPr lang="en-US" sz="2800" dirty="0" err="1" smtClean="0">
                <a:latin typeface="Arial Narrow" panose="020B0606020202030204" pitchFamily="34" charset="0"/>
              </a:rPr>
              <a:t>iOS</a:t>
            </a:r>
            <a:r>
              <a:rPr lang="en-US" sz="2800" dirty="0" smtClean="0">
                <a:latin typeface="Arial Narrow" panose="020B0606020202030204" pitchFamily="34" charset="0"/>
              </a:rPr>
              <a:t> Platform</a:t>
            </a:r>
          </a:p>
          <a:p>
            <a:pPr lvl="1">
              <a:buFont typeface="Wingdings" panose="05000000000000000000" pitchFamily="2" charset="2"/>
              <a:buChar char="q"/>
            </a:pPr>
            <a:r>
              <a:rPr lang="en-US" sz="2800" dirty="0" smtClean="0">
                <a:latin typeface="Arial Narrow" panose="020B0606020202030204" pitchFamily="34" charset="0"/>
              </a:rPr>
              <a:t> Cross – Platform Mobile Development</a:t>
            </a:r>
          </a:p>
          <a:p>
            <a:pPr marL="0" indent="0">
              <a:buNone/>
            </a:pPr>
            <a:endParaRPr lang="en-MY" sz="2800" dirty="0">
              <a:latin typeface="Arial Narrow" panose="020B0606020202030204" pitchFamily="34" charset="0"/>
            </a:endParaRPr>
          </a:p>
        </p:txBody>
      </p:sp>
    </p:spTree>
    <p:extLst>
      <p:ext uri="{BB962C8B-B14F-4D97-AF65-F5344CB8AC3E}">
        <p14:creationId xmlns:p14="http://schemas.microsoft.com/office/powerpoint/2010/main" val="57553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6750"/>
            <a:ext cx="10058400" cy="1032510"/>
          </a:xfrm>
        </p:spPr>
        <p:txBody>
          <a:bodyPr/>
          <a:lstStyle/>
          <a:p>
            <a:r>
              <a:rPr lang="en-US" b="1" dirty="0" smtClean="0">
                <a:latin typeface="Arial Narrow" panose="020B0606020202030204" pitchFamily="34" charset="0"/>
              </a:rPr>
              <a:t>Android Platform</a:t>
            </a:r>
            <a:endParaRPr lang="en-US" b="1" dirty="0">
              <a:latin typeface="Arial Narrow" panose="020B0606020202030204" pitchFamily="34"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600" dirty="0" smtClean="0">
                <a:latin typeface="Arial Narrow" panose="020B0606020202030204" pitchFamily="34" charset="0"/>
              </a:rPr>
              <a:t> The </a:t>
            </a:r>
            <a:r>
              <a:rPr lang="en-US" sz="2600" dirty="0">
                <a:latin typeface="Arial Narrow" panose="020B0606020202030204" pitchFamily="34" charset="0"/>
              </a:rPr>
              <a:t>Android platform is a platform for mobile devices that uses a modified Linux kernel. </a:t>
            </a:r>
            <a:endParaRPr lang="en-US" sz="2600" dirty="0" smtClean="0">
              <a:latin typeface="Arial Narrow" panose="020B0606020202030204" pitchFamily="34" charset="0"/>
            </a:endParaRPr>
          </a:p>
          <a:p>
            <a:pPr>
              <a:buFont typeface="Wingdings" panose="05000000000000000000" pitchFamily="2" charset="2"/>
              <a:buChar char="q"/>
            </a:pPr>
            <a:r>
              <a:rPr lang="en-US" sz="2600" dirty="0" smtClean="0">
                <a:latin typeface="Arial Narrow" panose="020B0606020202030204" pitchFamily="34" charset="0"/>
              </a:rPr>
              <a:t> The </a:t>
            </a:r>
            <a:r>
              <a:rPr lang="en-US" sz="2600" dirty="0">
                <a:latin typeface="Arial Narrow" panose="020B0606020202030204" pitchFamily="34" charset="0"/>
              </a:rPr>
              <a:t>Android Platform was introduced by the Open Handset Alliance in November of 2007. </a:t>
            </a:r>
            <a:endParaRPr lang="en-US" sz="2600" dirty="0" smtClean="0">
              <a:latin typeface="Arial Narrow" panose="020B0606020202030204" pitchFamily="34" charset="0"/>
            </a:endParaRPr>
          </a:p>
          <a:p>
            <a:pPr>
              <a:buFont typeface="Wingdings" panose="05000000000000000000" pitchFamily="2" charset="2"/>
              <a:buChar char="q"/>
            </a:pPr>
            <a:r>
              <a:rPr lang="en-US" sz="2600" dirty="0" smtClean="0">
                <a:latin typeface="Arial Narrow" panose="020B0606020202030204" pitchFamily="34" charset="0"/>
              </a:rPr>
              <a:t> Most </a:t>
            </a:r>
            <a:r>
              <a:rPr lang="en-US" sz="2600" dirty="0">
                <a:latin typeface="Arial Narrow" panose="020B0606020202030204" pitchFamily="34" charset="0"/>
              </a:rPr>
              <a:t>applications that run on the Android platform are written in the Java programming language</a:t>
            </a:r>
            <a:r>
              <a:rPr lang="en-US" sz="2600" dirty="0" smtClean="0">
                <a:latin typeface="Arial Narrow" panose="020B0606020202030204" pitchFamily="34" charset="0"/>
              </a:rPr>
              <a:t>.</a:t>
            </a:r>
          </a:p>
          <a:p>
            <a:pPr>
              <a:buFont typeface="Wingdings" panose="05000000000000000000" pitchFamily="2" charset="2"/>
              <a:buChar char="q"/>
            </a:pPr>
            <a:r>
              <a:rPr lang="en-US" sz="2600" dirty="0" smtClean="0">
                <a:latin typeface="Arial Narrow" panose="020B0606020202030204" pitchFamily="34" charset="0"/>
              </a:rPr>
              <a:t> Android </a:t>
            </a:r>
            <a:r>
              <a:rPr lang="en-US" sz="2600" dirty="0">
                <a:latin typeface="Arial Narrow" panose="020B0606020202030204" pitchFamily="34" charset="0"/>
              </a:rPr>
              <a:t>is an open development platform. However, it is not open in the sense that everyone can contribute while a version is </a:t>
            </a:r>
            <a:r>
              <a:rPr lang="en-US" sz="2600" dirty="0" smtClean="0">
                <a:latin typeface="Arial Narrow" panose="020B0606020202030204" pitchFamily="34" charset="0"/>
              </a:rPr>
              <a:t>under development.</a:t>
            </a:r>
          </a:p>
          <a:p>
            <a:pPr>
              <a:buFont typeface="Wingdings" panose="05000000000000000000" pitchFamily="2" charset="2"/>
              <a:buChar char="q"/>
            </a:pPr>
            <a:r>
              <a:rPr lang="en-US" sz="2600" dirty="0" smtClean="0">
                <a:latin typeface="Arial Narrow" panose="020B0606020202030204" pitchFamily="34" charset="0"/>
              </a:rPr>
              <a:t> To </a:t>
            </a:r>
            <a:r>
              <a:rPr lang="en-US" sz="2600" dirty="0">
                <a:latin typeface="Arial Narrow" panose="020B0606020202030204" pitchFamily="34" charset="0"/>
              </a:rPr>
              <a:t>create an application for the platform, a developer requires the Android SDK, which includes tools and APIs.</a:t>
            </a:r>
          </a:p>
        </p:txBody>
      </p:sp>
    </p:spTree>
    <p:extLst>
      <p:ext uri="{BB962C8B-B14F-4D97-AF65-F5344CB8AC3E}">
        <p14:creationId xmlns:p14="http://schemas.microsoft.com/office/powerpoint/2010/main" val="4005782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8755" y="5463778"/>
            <a:ext cx="6150845" cy="706964"/>
          </a:xfrm>
        </p:spPr>
        <p:txBody>
          <a:bodyPr/>
          <a:lstStyle/>
          <a:p>
            <a:r>
              <a:rPr lang="en-US" sz="2400" dirty="0">
                <a:solidFill>
                  <a:schemeClr val="tx1"/>
                </a:solidFill>
                <a:latin typeface="Arial Narrow" panose="020B0606020202030204" pitchFamily="34" charset="0"/>
                <a:hlinkClick r:id="rId2" action="ppaction://hlinksldjump"/>
              </a:rPr>
              <a:t>https://developer.android.com/guide/platform/</a:t>
            </a:r>
            <a:endParaRPr lang="en-US" sz="2400" dirty="0">
              <a:solidFill>
                <a:schemeClr val="tx1"/>
              </a:solidFill>
              <a:latin typeface="Arial Narrow" panose="020B0606020202030204" pitchFamily="34" charset="0"/>
            </a:endParaRPr>
          </a:p>
        </p:txBody>
      </p:sp>
      <p:pic>
        <p:nvPicPr>
          <p:cNvPr id="4" name="Content Placeholder 3"/>
          <p:cNvPicPr>
            <a:picLocks noGrp="1" noChangeAspect="1"/>
          </p:cNvPicPr>
          <p:nvPr>
            <p:ph idx="1"/>
          </p:nvPr>
        </p:nvPicPr>
        <p:blipFill>
          <a:blip r:embed="rId3"/>
          <a:stretch>
            <a:fillRect/>
          </a:stretch>
        </p:blipFill>
        <p:spPr>
          <a:xfrm>
            <a:off x="421532" y="151852"/>
            <a:ext cx="5160118" cy="6496598"/>
          </a:xfrm>
          <a:prstGeom prst="rect">
            <a:avLst/>
          </a:prstGeom>
        </p:spPr>
      </p:pic>
    </p:spTree>
    <p:extLst>
      <p:ext uri="{BB962C8B-B14F-4D97-AF65-F5344CB8AC3E}">
        <p14:creationId xmlns:p14="http://schemas.microsoft.com/office/powerpoint/2010/main" val="2874633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0"/>
            <a:ext cx="10058400" cy="1032510"/>
          </a:xfrm>
        </p:spPr>
        <p:txBody>
          <a:bodyPr/>
          <a:lstStyle/>
          <a:p>
            <a:r>
              <a:rPr lang="en-US" b="1" dirty="0" err="1" smtClean="0">
                <a:latin typeface="Arial Narrow" panose="020B0606020202030204" pitchFamily="34" charset="0"/>
              </a:rPr>
              <a:t>iOS</a:t>
            </a:r>
            <a:r>
              <a:rPr lang="en-US" b="1" dirty="0" smtClean="0">
                <a:latin typeface="Arial Narrow" panose="020B0606020202030204" pitchFamily="34" charset="0"/>
              </a:rPr>
              <a:t> Platform </a:t>
            </a:r>
            <a:endParaRPr lang="en-US" b="1" dirty="0">
              <a:latin typeface="Arial Narrow" panose="020B0606020202030204" pitchFamily="34"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latin typeface="Arial Narrow" panose="020B0606020202030204" pitchFamily="34" charset="0"/>
              </a:rPr>
              <a:t> </a:t>
            </a:r>
            <a:r>
              <a:rPr lang="en-US" sz="2400" dirty="0" err="1" smtClean="0">
                <a:latin typeface="Arial Narrow" panose="020B0606020202030204" pitchFamily="34" charset="0"/>
              </a:rPr>
              <a:t>iOS</a:t>
            </a:r>
            <a:r>
              <a:rPr lang="en-US" sz="2400" dirty="0">
                <a:latin typeface="Arial Narrow" panose="020B0606020202030204" pitchFamily="34" charset="0"/>
              </a:rPr>
              <a:t> (formerly iPhone OS) is a mobile operating system created and developed by Apple Inc. exclusively for its hardware. </a:t>
            </a:r>
            <a:endParaRPr lang="en-US" sz="2400" dirty="0" smtClean="0">
              <a:latin typeface="Arial Narrow" panose="020B0606020202030204" pitchFamily="34" charset="0"/>
            </a:endParaRPr>
          </a:p>
          <a:p>
            <a:pPr>
              <a:buFont typeface="Wingdings" panose="05000000000000000000" pitchFamily="2" charset="2"/>
              <a:buChar char="q"/>
            </a:pPr>
            <a:r>
              <a:rPr lang="en-US" sz="2400" dirty="0" smtClean="0">
                <a:latin typeface="Arial Narrow" panose="020B0606020202030204" pitchFamily="34" charset="0"/>
              </a:rPr>
              <a:t> It </a:t>
            </a:r>
            <a:r>
              <a:rPr lang="en-US" sz="2400" dirty="0">
                <a:latin typeface="Arial Narrow" panose="020B0606020202030204" pitchFamily="34" charset="0"/>
              </a:rPr>
              <a:t>is the operating system that presently powers many of the company's mobile devices, including the iPhone, iPad, and iPod </a:t>
            </a:r>
            <a:r>
              <a:rPr lang="en-US" sz="2400" dirty="0" smtClean="0">
                <a:latin typeface="Arial Narrow" panose="020B0606020202030204" pitchFamily="34" charset="0"/>
              </a:rPr>
              <a:t>Touch</a:t>
            </a:r>
          </a:p>
          <a:p>
            <a:pPr fontAlgn="base">
              <a:buFont typeface="Wingdings" panose="05000000000000000000" pitchFamily="2" charset="2"/>
              <a:buChar char="q"/>
            </a:pPr>
            <a:r>
              <a:rPr lang="en-US" sz="2400" dirty="0" smtClean="0">
                <a:latin typeface="Arial Narrow" panose="020B0606020202030204" pitchFamily="34" charset="0"/>
              </a:rPr>
              <a:t> The </a:t>
            </a:r>
            <a:r>
              <a:rPr lang="en-US" sz="2400" dirty="0">
                <a:latin typeface="Arial Narrow" panose="020B0606020202030204" pitchFamily="34" charset="0"/>
              </a:rPr>
              <a:t>operating system manages the device hardware and provides the technologies required to implement native apps. </a:t>
            </a:r>
          </a:p>
          <a:p>
            <a:pPr fontAlgn="base">
              <a:buFont typeface="Wingdings" panose="05000000000000000000" pitchFamily="2" charset="2"/>
              <a:buChar char="q"/>
            </a:pPr>
            <a:r>
              <a:rPr lang="en-US" sz="2400" dirty="0" smtClean="0">
                <a:latin typeface="Arial Narrow" panose="020B0606020202030204" pitchFamily="34" charset="0"/>
              </a:rPr>
              <a:t> The </a:t>
            </a:r>
            <a:r>
              <a:rPr lang="en-US" sz="2400" dirty="0">
                <a:latin typeface="Arial Narrow" panose="020B0606020202030204" pitchFamily="34" charset="0"/>
              </a:rPr>
              <a:t>operating system also ships with various system apps, such as Phone, Mail, and Safari, that provide standard system services to the user.</a:t>
            </a:r>
          </a:p>
          <a:p>
            <a:pPr fontAlgn="base">
              <a:buFont typeface="Wingdings" panose="05000000000000000000" pitchFamily="2" charset="2"/>
              <a:buChar char="q"/>
            </a:pPr>
            <a:r>
              <a:rPr lang="en-US" sz="2400" dirty="0" smtClean="0">
                <a:latin typeface="Arial Narrow" panose="020B0606020202030204" pitchFamily="34" charset="0"/>
              </a:rPr>
              <a:t> The </a:t>
            </a:r>
            <a:r>
              <a:rPr lang="en-US" sz="2400" dirty="0" err="1">
                <a:latin typeface="Arial Narrow" panose="020B0606020202030204" pitchFamily="34" charset="0"/>
              </a:rPr>
              <a:t>iOS</a:t>
            </a:r>
            <a:r>
              <a:rPr lang="en-US" sz="2400" dirty="0">
                <a:latin typeface="Arial Narrow" panose="020B0606020202030204" pitchFamily="34" charset="0"/>
              </a:rPr>
              <a:t> Software Development Kit (SDK) contains the tools and interfaces needed to develop, install, run, and test native apps that appear on an </a:t>
            </a:r>
            <a:r>
              <a:rPr lang="en-US" sz="2400" dirty="0" err="1">
                <a:latin typeface="Arial Narrow" panose="020B0606020202030204" pitchFamily="34" charset="0"/>
              </a:rPr>
              <a:t>iOS</a:t>
            </a:r>
            <a:r>
              <a:rPr lang="en-US" sz="2400" dirty="0">
                <a:latin typeface="Arial Narrow" panose="020B0606020202030204" pitchFamily="34" charset="0"/>
              </a:rPr>
              <a:t> device’s Home screen. </a:t>
            </a:r>
          </a:p>
        </p:txBody>
      </p:sp>
    </p:spTree>
    <p:extLst>
      <p:ext uri="{BB962C8B-B14F-4D97-AF65-F5344CB8AC3E}">
        <p14:creationId xmlns:p14="http://schemas.microsoft.com/office/powerpoint/2010/main" val="1232817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33400"/>
            <a:ext cx="10058400" cy="1165860"/>
          </a:xfrm>
        </p:spPr>
        <p:txBody>
          <a:bodyPr/>
          <a:lstStyle/>
          <a:p>
            <a:r>
              <a:rPr lang="en-US" b="1" dirty="0" err="1" smtClean="0">
                <a:latin typeface="Arial Narrow" panose="020B0606020202030204" pitchFamily="34" charset="0"/>
              </a:rPr>
              <a:t>iOS</a:t>
            </a:r>
            <a:r>
              <a:rPr lang="en-US" b="1" dirty="0" smtClean="0">
                <a:latin typeface="Arial Narrow" panose="020B0606020202030204" pitchFamily="34" charset="0"/>
              </a:rPr>
              <a:t> Platform</a:t>
            </a:r>
            <a:endParaRPr lang="en-US" b="1" dirty="0">
              <a:latin typeface="Arial Narrow" panose="020B0606020202030204" pitchFamily="34"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latin typeface="Arial Narrow" panose="020B0606020202030204" pitchFamily="34" charset="0"/>
              </a:rPr>
              <a:t> Native </a:t>
            </a:r>
            <a:r>
              <a:rPr lang="en-US" sz="2400" dirty="0">
                <a:latin typeface="Arial Narrow" panose="020B0606020202030204" pitchFamily="34" charset="0"/>
              </a:rPr>
              <a:t>apps are built using the </a:t>
            </a:r>
            <a:r>
              <a:rPr lang="en-US" sz="2400" dirty="0" err="1">
                <a:latin typeface="Arial Narrow" panose="020B0606020202030204" pitchFamily="34" charset="0"/>
              </a:rPr>
              <a:t>iOS</a:t>
            </a:r>
            <a:r>
              <a:rPr lang="en-US" sz="2400" dirty="0">
                <a:latin typeface="Arial Narrow" panose="020B0606020202030204" pitchFamily="34" charset="0"/>
              </a:rPr>
              <a:t> system frameworks and Objective-C language and run directly on </a:t>
            </a:r>
            <a:r>
              <a:rPr lang="en-US" sz="2400" dirty="0" err="1">
                <a:latin typeface="Arial Narrow" panose="020B0606020202030204" pitchFamily="34" charset="0"/>
              </a:rPr>
              <a:t>iOS</a:t>
            </a:r>
            <a:r>
              <a:rPr lang="en-US" sz="2400" dirty="0" smtClean="0">
                <a:latin typeface="Arial Narrow" panose="020B0606020202030204" pitchFamily="34" charset="0"/>
              </a:rPr>
              <a:t>.</a:t>
            </a:r>
          </a:p>
          <a:p>
            <a:pPr>
              <a:buFont typeface="Wingdings" panose="05000000000000000000" pitchFamily="2" charset="2"/>
              <a:buChar char="q"/>
            </a:pPr>
            <a:r>
              <a:rPr lang="en-US" sz="2400" dirty="0" smtClean="0">
                <a:latin typeface="Arial Narrow" panose="020B0606020202030204" pitchFamily="34" charset="0"/>
              </a:rPr>
              <a:t> At </a:t>
            </a:r>
            <a:r>
              <a:rPr lang="en-US" sz="2400" dirty="0">
                <a:latin typeface="Arial Narrow" panose="020B0606020202030204" pitchFamily="34" charset="0"/>
              </a:rPr>
              <a:t>the highest level, </a:t>
            </a:r>
            <a:r>
              <a:rPr lang="en-US" sz="2400" dirty="0" err="1">
                <a:latin typeface="Arial Narrow" panose="020B0606020202030204" pitchFamily="34" charset="0"/>
              </a:rPr>
              <a:t>iOS</a:t>
            </a:r>
            <a:r>
              <a:rPr lang="en-US" sz="2400" dirty="0">
                <a:latin typeface="Arial Narrow" panose="020B0606020202030204" pitchFamily="34" charset="0"/>
              </a:rPr>
              <a:t> acts as an intermediary between the underlying hardware and the apps that appear on the screen. </a:t>
            </a:r>
          </a:p>
          <a:p>
            <a:pPr fontAlgn="base">
              <a:buFont typeface="Wingdings" panose="05000000000000000000" pitchFamily="2" charset="2"/>
              <a:buChar char="q"/>
            </a:pPr>
            <a:r>
              <a:rPr lang="en-US" sz="2400" dirty="0" smtClean="0">
                <a:latin typeface="Arial Narrow" panose="020B0606020202030204" pitchFamily="34" charset="0"/>
              </a:rPr>
              <a:t> At </a:t>
            </a:r>
            <a:r>
              <a:rPr lang="en-US" sz="2400" dirty="0">
                <a:latin typeface="Arial Narrow" panose="020B0606020202030204" pitchFamily="34" charset="0"/>
              </a:rPr>
              <a:t>the lower layers of the system are the fundamental services and technologies on which all apps rely; higher-level layers contain more sophisticated services and technologies.</a:t>
            </a:r>
          </a:p>
          <a:p>
            <a:pPr fontAlgn="base">
              <a:buFont typeface="Wingdings" panose="05000000000000000000" pitchFamily="2" charset="2"/>
              <a:buChar char="q"/>
            </a:pPr>
            <a:r>
              <a:rPr lang="en-US" sz="2400" dirty="0" smtClean="0">
                <a:latin typeface="Arial Narrow" panose="020B0606020202030204" pitchFamily="34" charset="0"/>
              </a:rPr>
              <a:t> Apple </a:t>
            </a:r>
            <a:r>
              <a:rPr lang="en-US" sz="2400" dirty="0">
                <a:latin typeface="Arial Narrow" panose="020B0606020202030204" pitchFamily="34" charset="0"/>
              </a:rPr>
              <a:t>delivers most of its system interfaces in special packages called frameworks.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A </a:t>
            </a:r>
            <a:r>
              <a:rPr lang="en-US" sz="2400" dirty="0">
                <a:latin typeface="Arial Narrow" panose="020B0606020202030204" pitchFamily="34" charset="0"/>
              </a:rPr>
              <a:t>framework is a directory that contains a dynamic shared library and the resources (such as header files, images, helper apps, and so on) needed to support that library</a:t>
            </a:r>
            <a:r>
              <a:rPr lang="en-US" sz="2400" dirty="0" smtClean="0">
                <a:latin typeface="Arial Narrow" panose="020B0606020202030204" pitchFamily="34" charset="0"/>
              </a:rPr>
              <a:t>.</a:t>
            </a:r>
            <a:endParaRPr lang="en-US" sz="2400" dirty="0">
              <a:latin typeface="Arial Narrow" panose="020B0606020202030204" pitchFamily="34" charset="0"/>
            </a:endParaRPr>
          </a:p>
          <a:p>
            <a:pPr>
              <a:buFont typeface="Wingdings" panose="05000000000000000000" pitchFamily="2" charset="2"/>
              <a:buChar char="q"/>
            </a:pPr>
            <a:endParaRPr lang="en-US" sz="2400" dirty="0">
              <a:latin typeface="Arial Narrow" panose="020B0606020202030204" pitchFamily="34" charset="0"/>
            </a:endParaRPr>
          </a:p>
          <a:p>
            <a:endParaRPr lang="en-US" sz="2400"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809825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311" y="647700"/>
            <a:ext cx="10058400" cy="1032510"/>
          </a:xfrm>
        </p:spPr>
        <p:txBody>
          <a:bodyPr/>
          <a:lstStyle/>
          <a:p>
            <a:r>
              <a:rPr lang="en-US" b="1" dirty="0" err="1" smtClean="0">
                <a:latin typeface="Arial Narrow" panose="020B0606020202030204" pitchFamily="34" charset="0"/>
              </a:rPr>
              <a:t>iOS</a:t>
            </a:r>
            <a:r>
              <a:rPr lang="en-US" b="1" dirty="0" smtClean="0">
                <a:latin typeface="Arial Narrow" panose="020B0606020202030204" pitchFamily="34" charset="0"/>
              </a:rPr>
              <a:t> Platform - Architecture</a:t>
            </a:r>
            <a:endParaRPr lang="en-US" b="1" dirty="0">
              <a:latin typeface="Arial Narrow" panose="020B0606020202030204" pitchFamily="34" charset="0"/>
            </a:endParaRPr>
          </a:p>
        </p:txBody>
      </p:sp>
      <p:pic>
        <p:nvPicPr>
          <p:cNvPr id="4" name="Content Placeholder 3"/>
          <p:cNvPicPr>
            <a:picLocks noGrp="1" noChangeAspect="1"/>
          </p:cNvPicPr>
          <p:nvPr>
            <p:ph idx="1"/>
          </p:nvPr>
        </p:nvPicPr>
        <p:blipFill>
          <a:blip r:embed="rId2"/>
          <a:stretch>
            <a:fillRect/>
          </a:stretch>
        </p:blipFill>
        <p:spPr>
          <a:xfrm>
            <a:off x="3377406" y="2339439"/>
            <a:ext cx="5614210" cy="3234273"/>
          </a:xfrm>
          <a:prstGeom prst="rect">
            <a:avLst/>
          </a:prstGeom>
        </p:spPr>
      </p:pic>
    </p:spTree>
    <p:extLst>
      <p:ext uri="{BB962C8B-B14F-4D97-AF65-F5344CB8AC3E}">
        <p14:creationId xmlns:p14="http://schemas.microsoft.com/office/powerpoint/2010/main" val="3208028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2950"/>
            <a:ext cx="10058400" cy="918210"/>
          </a:xfrm>
        </p:spPr>
        <p:txBody>
          <a:bodyPr/>
          <a:lstStyle/>
          <a:p>
            <a:r>
              <a:rPr lang="en-US" b="1" dirty="0" smtClean="0">
                <a:latin typeface="Arial Narrow" panose="020B0606020202030204" pitchFamily="34" charset="0"/>
              </a:rPr>
              <a:t>Cross Platform</a:t>
            </a:r>
            <a:endParaRPr lang="en-US" b="1"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smtClean="0">
                <a:latin typeface="Arial Narrow" panose="020B0606020202030204" pitchFamily="34" charset="0"/>
              </a:rPr>
              <a:t> Cross</a:t>
            </a:r>
            <a:r>
              <a:rPr lang="en-US" sz="2400" dirty="0" smtClean="0">
                <a:latin typeface="Arial Narrow" panose="020B0606020202030204" pitchFamily="34" charset="0"/>
              </a:rPr>
              <a:t>-</a:t>
            </a:r>
            <a:r>
              <a:rPr lang="en-US" sz="2400" b="1" dirty="0" smtClean="0">
                <a:latin typeface="Arial Narrow" panose="020B0606020202030204" pitchFamily="34" charset="0"/>
              </a:rPr>
              <a:t>platform </a:t>
            </a:r>
            <a:r>
              <a:rPr lang="en-US" sz="2400" b="1" dirty="0">
                <a:latin typeface="Arial Narrow" panose="020B0606020202030204" pitchFamily="34" charset="0"/>
              </a:rPr>
              <a:t>development</a:t>
            </a:r>
            <a:r>
              <a:rPr lang="en-US" sz="2400" dirty="0">
                <a:latin typeface="Arial Narrow" panose="020B0606020202030204" pitchFamily="34" charset="0"/>
              </a:rPr>
              <a:t> is the practice of </a:t>
            </a:r>
            <a:r>
              <a:rPr lang="en-US" sz="2400" b="1" dirty="0">
                <a:latin typeface="Arial Narrow" panose="020B0606020202030204" pitchFamily="34" charset="0"/>
              </a:rPr>
              <a:t>developing</a:t>
            </a:r>
            <a:r>
              <a:rPr lang="en-US" sz="2400" dirty="0">
                <a:latin typeface="Arial Narrow" panose="020B0606020202030204" pitchFamily="34" charset="0"/>
              </a:rPr>
              <a:t> software products or services for multiple platforms or software environments. </a:t>
            </a:r>
            <a:endParaRPr lang="en-US" sz="2400" dirty="0" smtClean="0">
              <a:latin typeface="Arial Narrow" panose="020B0606020202030204" pitchFamily="34" charset="0"/>
            </a:endParaRPr>
          </a:p>
          <a:p>
            <a:pPr>
              <a:buFont typeface="Wingdings" panose="05000000000000000000" pitchFamily="2" charset="2"/>
              <a:buChar char="q"/>
            </a:pPr>
            <a:r>
              <a:rPr lang="en-US" sz="2400" dirty="0" smtClean="0">
                <a:latin typeface="Arial Narrow" panose="020B0606020202030204" pitchFamily="34" charset="0"/>
              </a:rPr>
              <a:t> Engineers </a:t>
            </a:r>
            <a:r>
              <a:rPr lang="en-US" sz="2400" dirty="0">
                <a:latin typeface="Arial Narrow" panose="020B0606020202030204" pitchFamily="34" charset="0"/>
              </a:rPr>
              <a:t>and developers use various methods to accommodate different operating systems or environments for one application or product</a:t>
            </a:r>
            <a:r>
              <a:rPr lang="en-US" sz="2400" dirty="0" smtClean="0">
                <a:latin typeface="Arial Narrow" panose="020B0606020202030204" pitchFamily="34" charset="0"/>
              </a:rPr>
              <a:t>.</a:t>
            </a:r>
          </a:p>
          <a:p>
            <a:pPr>
              <a:buFont typeface="Wingdings" panose="05000000000000000000" pitchFamily="2" charset="2"/>
              <a:buChar char="q"/>
            </a:pPr>
            <a:r>
              <a:rPr lang="en-US" sz="2400" dirty="0" smtClean="0">
                <a:latin typeface="Arial Narrow" panose="020B0606020202030204" pitchFamily="34" charset="0"/>
              </a:rPr>
              <a:t> Cross </a:t>
            </a:r>
            <a:r>
              <a:rPr lang="en-US" sz="2400" dirty="0">
                <a:latin typeface="Arial Narrow" panose="020B0606020202030204" pitchFamily="34" charset="0"/>
              </a:rPr>
              <a:t>platform app development provide great cost saving advantage by developing one application that run over multiple platforms such as iPhone, Android, Blackberry and others. </a:t>
            </a:r>
            <a:endParaRPr lang="en-US" sz="2400" dirty="0" smtClean="0">
              <a:latin typeface="Arial Narrow" panose="020B0606020202030204" pitchFamily="34" charset="0"/>
            </a:endParaRPr>
          </a:p>
          <a:p>
            <a:pPr>
              <a:buFont typeface="Wingdings" panose="05000000000000000000" pitchFamily="2" charset="2"/>
              <a:buChar char="q"/>
            </a:pPr>
            <a:r>
              <a:rPr lang="en-US" sz="2400" dirty="0" smtClean="0">
                <a:latin typeface="Arial Narrow" panose="020B0606020202030204" pitchFamily="34" charset="0"/>
              </a:rPr>
              <a:t> It </a:t>
            </a:r>
            <a:r>
              <a:rPr lang="en-US" sz="2400" dirty="0">
                <a:latin typeface="Arial Narrow" panose="020B0606020202030204" pitchFamily="34" charset="0"/>
              </a:rPr>
              <a:t>allows a </a:t>
            </a:r>
            <a:r>
              <a:rPr lang="en-US" sz="2400" i="1" dirty="0">
                <a:latin typeface="Arial Narrow" panose="020B0606020202030204" pitchFamily="34" charset="0"/>
              </a:rPr>
              <a:t>single source development approach</a:t>
            </a:r>
            <a:r>
              <a:rPr lang="en-US" sz="2400" dirty="0">
                <a:latin typeface="Arial Narrow" panose="020B0606020202030204" pitchFamily="34" charset="0"/>
              </a:rPr>
              <a:t> to deploy on various platforms with minimum changes</a:t>
            </a:r>
          </a:p>
        </p:txBody>
      </p:sp>
    </p:spTree>
    <p:extLst>
      <p:ext uri="{BB962C8B-B14F-4D97-AF65-F5344CB8AC3E}">
        <p14:creationId xmlns:p14="http://schemas.microsoft.com/office/powerpoint/2010/main" val="4127583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52450"/>
            <a:ext cx="10058400" cy="1089660"/>
          </a:xfrm>
        </p:spPr>
        <p:txBody>
          <a:bodyPr/>
          <a:lstStyle/>
          <a:p>
            <a:r>
              <a:rPr lang="en-US" b="1" dirty="0">
                <a:latin typeface="Arial Narrow" panose="020B0606020202030204" pitchFamily="34" charset="0"/>
              </a:rPr>
              <a:t>Pros of </a:t>
            </a:r>
            <a:r>
              <a:rPr lang="en-US" b="1" dirty="0" smtClean="0">
                <a:latin typeface="Arial Narrow" panose="020B0606020202030204" pitchFamily="34" charset="0"/>
              </a:rPr>
              <a:t>Cross-Platform Apps</a:t>
            </a:r>
            <a:endParaRPr lang="en-US"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4000" dirty="0" smtClean="0">
                <a:latin typeface="Arial Narrow" panose="020B0606020202030204" pitchFamily="34" charset="0"/>
              </a:rPr>
              <a:t> Affordable </a:t>
            </a:r>
            <a:r>
              <a:rPr lang="en-US" sz="4000" dirty="0">
                <a:latin typeface="Arial Narrow" panose="020B0606020202030204" pitchFamily="34" charset="0"/>
              </a:rPr>
              <a:t>and time-saver</a:t>
            </a:r>
          </a:p>
          <a:p>
            <a:pPr>
              <a:buFont typeface="Wingdings" panose="05000000000000000000" pitchFamily="2" charset="2"/>
              <a:buChar char="q"/>
            </a:pPr>
            <a:r>
              <a:rPr lang="en-US" sz="4000" dirty="0" smtClean="0">
                <a:latin typeface="Arial Narrow" panose="020B0606020202030204" pitchFamily="34" charset="0"/>
              </a:rPr>
              <a:t> Easy </a:t>
            </a:r>
            <a:r>
              <a:rPr lang="en-US" sz="4000" dirty="0">
                <a:latin typeface="Arial Narrow" panose="020B0606020202030204" pitchFamily="34" charset="0"/>
              </a:rPr>
              <a:t>and fast deployment</a:t>
            </a:r>
          </a:p>
          <a:p>
            <a:pPr>
              <a:buFont typeface="Wingdings" panose="05000000000000000000" pitchFamily="2" charset="2"/>
              <a:buChar char="q"/>
            </a:pPr>
            <a:r>
              <a:rPr lang="en-US" sz="4000" dirty="0" smtClean="0">
                <a:latin typeface="Arial Narrow" panose="020B0606020202030204" pitchFamily="34" charset="0"/>
              </a:rPr>
              <a:t> Wider </a:t>
            </a:r>
            <a:r>
              <a:rPr lang="en-US" sz="4000" dirty="0">
                <a:latin typeface="Arial Narrow" panose="020B0606020202030204" pitchFamily="34" charset="0"/>
              </a:rPr>
              <a:t>audience reach</a:t>
            </a:r>
          </a:p>
          <a:p>
            <a:endParaRPr lang="en-US" sz="4000" dirty="0"/>
          </a:p>
        </p:txBody>
      </p:sp>
    </p:spTree>
    <p:extLst>
      <p:ext uri="{BB962C8B-B14F-4D97-AF65-F5344CB8AC3E}">
        <p14:creationId xmlns:p14="http://schemas.microsoft.com/office/powerpoint/2010/main" val="837777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0"/>
            <a:ext cx="10058400" cy="1032510"/>
          </a:xfrm>
        </p:spPr>
        <p:txBody>
          <a:bodyPr/>
          <a:lstStyle/>
          <a:p>
            <a:r>
              <a:rPr lang="en-US" b="1" dirty="0">
                <a:latin typeface="Arial Narrow" panose="020B0606020202030204" pitchFamily="34" charset="0"/>
              </a:rPr>
              <a:t>Cons of </a:t>
            </a:r>
            <a:r>
              <a:rPr lang="en-US" b="1" dirty="0" smtClean="0">
                <a:latin typeface="Arial Narrow" panose="020B0606020202030204" pitchFamily="34" charset="0"/>
              </a:rPr>
              <a:t>Cross-Platform </a:t>
            </a:r>
            <a:r>
              <a:rPr lang="en-US" b="1" dirty="0">
                <a:latin typeface="Arial Narrow" panose="020B0606020202030204" pitchFamily="34" charset="0"/>
              </a:rPr>
              <a:t>A</a:t>
            </a:r>
            <a:r>
              <a:rPr lang="en-US" b="1" dirty="0" smtClean="0">
                <a:latin typeface="Arial Narrow" panose="020B0606020202030204" pitchFamily="34" charset="0"/>
              </a:rPr>
              <a:t>pps</a:t>
            </a:r>
            <a:endParaRPr lang="en-US" b="1" dirty="0">
              <a:latin typeface="Arial Narrow" panose="020B060602020203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4000" dirty="0" smtClean="0">
                <a:latin typeface="Arial Narrow" panose="020B0606020202030204" pitchFamily="34" charset="0"/>
              </a:rPr>
              <a:t> Performance </a:t>
            </a:r>
            <a:r>
              <a:rPr lang="en-US" sz="4000" dirty="0">
                <a:latin typeface="Arial Narrow" panose="020B0606020202030204" pitchFamily="34" charset="0"/>
              </a:rPr>
              <a:t>glitches</a:t>
            </a:r>
          </a:p>
          <a:p>
            <a:pPr>
              <a:buFont typeface="Wingdings" panose="05000000000000000000" pitchFamily="2" charset="2"/>
              <a:buChar char="q"/>
            </a:pPr>
            <a:r>
              <a:rPr lang="en-US" sz="4000" dirty="0" smtClean="0">
                <a:latin typeface="Arial Narrow" panose="020B0606020202030204" pitchFamily="34" charset="0"/>
              </a:rPr>
              <a:t> User </a:t>
            </a:r>
            <a:r>
              <a:rPr lang="en-US" sz="4000" dirty="0">
                <a:latin typeface="Arial Narrow" panose="020B0606020202030204" pitchFamily="34" charset="0"/>
              </a:rPr>
              <a:t>experience </a:t>
            </a:r>
            <a:r>
              <a:rPr lang="en-US" sz="4000" dirty="0" smtClean="0">
                <a:latin typeface="Arial Narrow" panose="020B0606020202030204" pitchFamily="34" charset="0"/>
              </a:rPr>
              <a:t>issues</a:t>
            </a:r>
          </a:p>
          <a:p>
            <a:pPr>
              <a:buFont typeface="Wingdings" panose="05000000000000000000" pitchFamily="2" charset="2"/>
              <a:buChar char="q"/>
            </a:pPr>
            <a:r>
              <a:rPr lang="en-US" sz="4000" dirty="0" smtClean="0">
                <a:latin typeface="Arial Narrow" panose="020B0606020202030204" pitchFamily="34" charset="0"/>
              </a:rPr>
              <a:t> Wrapping </a:t>
            </a:r>
            <a:r>
              <a:rPr lang="en-US" sz="4000" dirty="0">
                <a:latin typeface="Arial Narrow" panose="020B0606020202030204" pitchFamily="34" charset="0"/>
              </a:rPr>
              <a:t>up</a:t>
            </a:r>
          </a:p>
          <a:p>
            <a:endParaRPr lang="en-US" dirty="0"/>
          </a:p>
        </p:txBody>
      </p:sp>
    </p:spTree>
    <p:extLst>
      <p:ext uri="{BB962C8B-B14F-4D97-AF65-F5344CB8AC3E}">
        <p14:creationId xmlns:p14="http://schemas.microsoft.com/office/powerpoint/2010/main" val="16604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5800"/>
            <a:ext cx="10058400" cy="976527"/>
          </a:xfrm>
        </p:spPr>
        <p:txBody>
          <a:bodyPr/>
          <a:lstStyle/>
          <a:p>
            <a:r>
              <a:rPr lang="en-US" b="1" dirty="0" smtClean="0">
                <a:latin typeface="Arial Narrow" panose="020B0606020202030204" pitchFamily="34" charset="0"/>
              </a:rPr>
              <a:t>Introduction to Mobile Application</a:t>
            </a:r>
            <a:endParaRPr lang="en-US" b="1" dirty="0">
              <a:latin typeface="Arial Narrow" panose="020B0606020202030204" pitchFamily="34" charset="0"/>
            </a:endParaRPr>
          </a:p>
        </p:txBody>
      </p:sp>
      <p:sp>
        <p:nvSpPr>
          <p:cNvPr id="3" name="Content Placeholder 2"/>
          <p:cNvSpPr>
            <a:spLocks noGrp="1"/>
          </p:cNvSpPr>
          <p:nvPr>
            <p:ph idx="1"/>
          </p:nvPr>
        </p:nvSpPr>
        <p:spPr>
          <a:xfrm>
            <a:off x="1097280" y="1845734"/>
            <a:ext cx="7989570" cy="4478866"/>
          </a:xfrm>
        </p:spPr>
        <p:txBody>
          <a:bodyPr>
            <a:normAutofit lnSpcReduction="10000"/>
          </a:bodyPr>
          <a:lstStyle/>
          <a:p>
            <a:pPr>
              <a:buFont typeface="Wingdings" panose="05000000000000000000" pitchFamily="2" charset="2"/>
              <a:buChar char="q"/>
            </a:pPr>
            <a:r>
              <a:rPr lang="en-US" sz="2800" dirty="0" smtClean="0">
                <a:latin typeface="Arial Narrow" panose="020B0606020202030204" pitchFamily="34" charset="0"/>
              </a:rPr>
              <a:t> Most commonly </a:t>
            </a:r>
            <a:r>
              <a:rPr lang="en-US" sz="2800" dirty="0">
                <a:latin typeface="Arial Narrow" panose="020B0606020202030204" pitchFamily="34" charset="0"/>
              </a:rPr>
              <a:t>referred to as an </a:t>
            </a:r>
            <a:r>
              <a:rPr lang="en-US" sz="2800" dirty="0" smtClean="0">
                <a:latin typeface="Arial Narrow" panose="020B0606020202030204" pitchFamily="34" charset="0"/>
              </a:rPr>
              <a:t>app</a:t>
            </a:r>
          </a:p>
          <a:p>
            <a:pPr>
              <a:buFont typeface="Wingdings" panose="05000000000000000000" pitchFamily="2" charset="2"/>
              <a:buChar char="q"/>
            </a:pPr>
            <a:r>
              <a:rPr lang="en-US" sz="2800" dirty="0" smtClean="0">
                <a:latin typeface="Arial Narrow" panose="020B0606020202030204" pitchFamily="34" charset="0"/>
              </a:rPr>
              <a:t> Mobile App is </a:t>
            </a:r>
            <a:r>
              <a:rPr lang="en-US" sz="2800" dirty="0">
                <a:latin typeface="Arial Narrow" panose="020B0606020202030204" pitchFamily="34" charset="0"/>
              </a:rPr>
              <a:t>a type of application software designed to run on a mobile device, such as a smartphone or tablet computer. </a:t>
            </a:r>
            <a:endParaRPr lang="en-US" sz="2800" dirty="0" smtClean="0">
              <a:latin typeface="Arial Narrow" panose="020B0606020202030204" pitchFamily="34" charset="0"/>
            </a:endParaRPr>
          </a:p>
          <a:p>
            <a:pPr>
              <a:buFont typeface="Wingdings" panose="05000000000000000000" pitchFamily="2" charset="2"/>
              <a:buChar char="q"/>
            </a:pPr>
            <a:r>
              <a:rPr lang="en-US" sz="2800" dirty="0" smtClean="0">
                <a:latin typeface="Arial Narrow" panose="020B0606020202030204" pitchFamily="34" charset="0"/>
              </a:rPr>
              <a:t> Mobile </a:t>
            </a:r>
            <a:r>
              <a:rPr lang="en-US" sz="2800" dirty="0">
                <a:latin typeface="Arial Narrow" panose="020B0606020202030204" pitchFamily="34" charset="0"/>
              </a:rPr>
              <a:t>applications frequently serve to provide users with similar services to those accessed on PCs. </a:t>
            </a:r>
            <a:endParaRPr lang="en-US" sz="2800" dirty="0" smtClean="0">
              <a:latin typeface="Arial Narrow" panose="020B0606020202030204" pitchFamily="34" charset="0"/>
            </a:endParaRPr>
          </a:p>
          <a:p>
            <a:pPr>
              <a:buFont typeface="Wingdings" panose="05000000000000000000" pitchFamily="2" charset="2"/>
              <a:buChar char="q"/>
            </a:pPr>
            <a:r>
              <a:rPr lang="en-US" sz="2800" dirty="0" smtClean="0">
                <a:latin typeface="Arial Narrow" panose="020B0606020202030204" pitchFamily="34" charset="0"/>
              </a:rPr>
              <a:t> Apps </a:t>
            </a:r>
            <a:r>
              <a:rPr lang="en-US" sz="2800" dirty="0">
                <a:latin typeface="Arial Narrow" panose="020B0606020202030204" pitchFamily="34" charset="0"/>
              </a:rPr>
              <a:t>are generally small, individual software units with limited function. </a:t>
            </a:r>
            <a:endParaRPr lang="en-US" sz="2800" dirty="0" smtClean="0">
              <a:latin typeface="Arial Narrow" panose="020B0606020202030204" pitchFamily="34" charset="0"/>
            </a:endParaRPr>
          </a:p>
          <a:p>
            <a:pPr>
              <a:buFont typeface="Wingdings" panose="05000000000000000000" pitchFamily="2" charset="2"/>
              <a:buChar char="q"/>
            </a:pPr>
            <a:r>
              <a:rPr lang="en-US" sz="2800" dirty="0" smtClean="0">
                <a:latin typeface="Arial Narrow" panose="020B0606020202030204" pitchFamily="34" charset="0"/>
              </a:rPr>
              <a:t> A </a:t>
            </a:r>
            <a:r>
              <a:rPr lang="en-US" sz="2800" dirty="0">
                <a:latin typeface="Arial Narrow" panose="020B0606020202030204" pitchFamily="34" charset="0"/>
              </a:rPr>
              <a:t>mobile application also may be known as an app, web app, online app, iPhone app or smartphone app.</a:t>
            </a:r>
          </a:p>
          <a:p>
            <a:endParaRPr lang="en-US" sz="2800"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496" y="2652712"/>
            <a:ext cx="3128734" cy="2166938"/>
          </a:xfrm>
          <a:prstGeom prst="rect">
            <a:avLst/>
          </a:prstGeom>
        </p:spPr>
      </p:pic>
    </p:spTree>
    <p:extLst>
      <p:ext uri="{BB962C8B-B14F-4D97-AF65-F5344CB8AC3E}">
        <p14:creationId xmlns:p14="http://schemas.microsoft.com/office/powerpoint/2010/main" val="2585841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85427"/>
            <a:ext cx="10058400" cy="1450757"/>
          </a:xfrm>
        </p:spPr>
        <p:txBody>
          <a:bodyPr/>
          <a:lstStyle/>
          <a:p>
            <a:r>
              <a:rPr lang="en-US" b="1" dirty="0" smtClean="0">
                <a:latin typeface="Arial Narrow" panose="020B0606020202030204" pitchFamily="34" charset="0"/>
              </a:rPr>
              <a:t>Type of Mobile Application</a:t>
            </a:r>
            <a:endParaRPr lang="en-US" b="1" dirty="0">
              <a:latin typeface="Arial Narrow" panose="020B060602020203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3600" dirty="0" smtClean="0">
                <a:latin typeface="Arial Narrow" panose="020B0606020202030204" pitchFamily="34" charset="0"/>
              </a:rPr>
              <a:t> Native</a:t>
            </a:r>
          </a:p>
          <a:p>
            <a:pPr>
              <a:buFont typeface="Wingdings" panose="05000000000000000000" pitchFamily="2" charset="2"/>
              <a:buChar char="q"/>
            </a:pPr>
            <a:r>
              <a:rPr lang="en-US" sz="3600" dirty="0" smtClean="0">
                <a:latin typeface="Arial Narrow" panose="020B0606020202030204" pitchFamily="34" charset="0"/>
              </a:rPr>
              <a:t> Hybrid</a:t>
            </a:r>
            <a:endParaRPr lang="en-US" sz="3600" dirty="0">
              <a:latin typeface="Arial Narrow" panose="020B0606020202030204" pitchFamily="34" charset="0"/>
            </a:endParaRPr>
          </a:p>
          <a:p>
            <a:pPr>
              <a:buFont typeface="Wingdings" panose="05000000000000000000" pitchFamily="2" charset="2"/>
              <a:buChar char="q"/>
            </a:pPr>
            <a:r>
              <a:rPr lang="en-US" sz="3600" dirty="0" smtClean="0">
                <a:latin typeface="Arial Narrow" panose="020B0606020202030204" pitchFamily="34" charset="0"/>
              </a:rPr>
              <a:t> Web </a:t>
            </a:r>
          </a:p>
          <a:p>
            <a:pPr>
              <a:buFont typeface="Wingdings" panose="05000000000000000000" pitchFamily="2" charset="2"/>
              <a:buChar char="q"/>
            </a:pPr>
            <a:r>
              <a:rPr lang="en-US" sz="3600" dirty="0" smtClean="0">
                <a:latin typeface="Arial Narrow" panose="020B0606020202030204" pitchFamily="34" charset="0"/>
              </a:rPr>
              <a:t> Progressive </a:t>
            </a:r>
            <a:r>
              <a:rPr lang="en-US" sz="3600" dirty="0">
                <a:latin typeface="Arial Narrow" panose="020B0606020202030204" pitchFamily="34" charset="0"/>
              </a:rPr>
              <a:t>Web Apps</a:t>
            </a:r>
          </a:p>
          <a:p>
            <a:endParaRPr lang="en-US" dirty="0"/>
          </a:p>
        </p:txBody>
      </p:sp>
    </p:spTree>
    <p:extLst>
      <p:ext uri="{BB962C8B-B14F-4D97-AF65-F5344CB8AC3E}">
        <p14:creationId xmlns:p14="http://schemas.microsoft.com/office/powerpoint/2010/main" val="4082978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t>
            </a:r>
            <a:r>
              <a:rPr lang="en-US" b="1" dirty="0" smtClean="0">
                <a:latin typeface="Arial Narrow" panose="020B0606020202030204" pitchFamily="34" charset="0"/>
              </a:rPr>
              <a:t>Application (cont..)</a:t>
            </a:r>
            <a:endParaRPr lang="en-US" dirty="0"/>
          </a:p>
        </p:txBody>
      </p:sp>
      <p:sp>
        <p:nvSpPr>
          <p:cNvPr id="3" name="Content Placeholder 2"/>
          <p:cNvSpPr>
            <a:spLocks noGrp="1"/>
          </p:cNvSpPr>
          <p:nvPr>
            <p:ph idx="1"/>
          </p:nvPr>
        </p:nvSpPr>
        <p:spPr>
          <a:xfrm>
            <a:off x="1097280" y="1845734"/>
            <a:ext cx="10058400" cy="4023360"/>
          </a:xfrm>
        </p:spPr>
        <p:txBody>
          <a:bodyPr>
            <a:noAutofit/>
          </a:bodyPr>
          <a:lstStyle/>
          <a:p>
            <a:pPr marL="0" indent="0">
              <a:buNone/>
            </a:pPr>
            <a:r>
              <a:rPr lang="en-US" sz="2400" b="1" dirty="0">
                <a:latin typeface="Arial Narrow" panose="020B0606020202030204" pitchFamily="34" charset="0"/>
              </a:rPr>
              <a:t>Native </a:t>
            </a:r>
            <a:r>
              <a:rPr lang="en-US" sz="2400" b="1" dirty="0" smtClean="0">
                <a:latin typeface="Arial Narrow" panose="020B0606020202030204" pitchFamily="34" charset="0"/>
              </a:rPr>
              <a:t>Apps</a:t>
            </a:r>
            <a:endParaRPr lang="en-US" sz="2400" b="1" dirty="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Native </a:t>
            </a:r>
            <a:r>
              <a:rPr lang="en-US" sz="2400" dirty="0">
                <a:latin typeface="Arial Narrow" panose="020B0606020202030204" pitchFamily="34" charset="0"/>
              </a:rPr>
              <a:t>mobile apps are exclusively built for a specific type of Operating system. They are </a:t>
            </a:r>
            <a:r>
              <a:rPr lang="en-US" sz="2400" dirty="0" smtClean="0">
                <a:latin typeface="Arial Narrow" panose="020B0606020202030204" pitchFamily="34" charset="0"/>
              </a:rPr>
              <a:t>called native </a:t>
            </a:r>
            <a:r>
              <a:rPr lang="en-US" sz="2400" dirty="0">
                <a:latin typeface="Arial Narrow" panose="020B0606020202030204" pitchFamily="34" charset="0"/>
              </a:rPr>
              <a:t>because they are native to a particular device or platform.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Apps </a:t>
            </a:r>
            <a:r>
              <a:rPr lang="en-US" sz="2400" dirty="0">
                <a:latin typeface="Arial Narrow" panose="020B0606020202030204" pitchFamily="34" charset="0"/>
              </a:rPr>
              <a:t>built on one type of operating system cannot be used on another OS. In other words, Android apps can’t be used on the iPhone.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They </a:t>
            </a:r>
            <a:r>
              <a:rPr lang="en-US" sz="2400" dirty="0">
                <a:latin typeface="Arial Narrow" panose="020B0606020202030204" pitchFamily="34" charset="0"/>
              </a:rPr>
              <a:t>use the development tools and language that the respective platform </a:t>
            </a:r>
            <a:r>
              <a:rPr lang="en-US" sz="2400" dirty="0" smtClean="0">
                <a:latin typeface="Arial Narrow" panose="020B0606020202030204" pitchFamily="34" charset="0"/>
              </a:rPr>
              <a:t>supports e.g</a:t>
            </a:r>
            <a:r>
              <a:rPr lang="en-US" sz="2400" dirty="0">
                <a:latin typeface="Arial Narrow" panose="020B0606020202030204" pitchFamily="34" charset="0"/>
              </a:rPr>
              <a:t>., </a:t>
            </a:r>
            <a:r>
              <a:rPr lang="en-US" sz="2400" dirty="0">
                <a:solidFill>
                  <a:schemeClr val="tx1"/>
                </a:solidFill>
                <a:latin typeface="Arial Narrow" panose="020B0606020202030204" pitchFamily="34" charset="0"/>
              </a:rPr>
              <a:t>Xcode </a:t>
            </a:r>
            <a:r>
              <a:rPr lang="en-US" sz="2400" dirty="0">
                <a:latin typeface="Arial Narrow" panose="020B0606020202030204" pitchFamily="34" charset="0"/>
              </a:rPr>
              <a:t>and Objective-C with </a:t>
            </a:r>
            <a:r>
              <a:rPr lang="en-US" sz="2400" dirty="0" err="1">
                <a:latin typeface="Arial Narrow" panose="020B0606020202030204" pitchFamily="34" charset="0"/>
              </a:rPr>
              <a:t>iOS</a:t>
            </a:r>
            <a:r>
              <a:rPr lang="en-US" sz="2400" dirty="0">
                <a:latin typeface="Arial Narrow" panose="020B0606020202030204" pitchFamily="34" charset="0"/>
              </a:rPr>
              <a:t>, Eclipse, and Java with Android.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It </a:t>
            </a:r>
            <a:r>
              <a:rPr lang="en-US" sz="2400" dirty="0">
                <a:latin typeface="Arial Narrow" panose="020B0606020202030204" pitchFamily="34" charset="0"/>
              </a:rPr>
              <a:t>provides full access to all device controls like contacts, camera, sensors, etc. The native apps ensure high performance and great user experience as the developers use the native device UI. Native apps can be accessed via respective app stores </a:t>
            </a:r>
            <a:r>
              <a:rPr lang="en-US" sz="2400" dirty="0" err="1">
                <a:latin typeface="Arial Narrow" panose="020B0606020202030204" pitchFamily="34" charset="0"/>
              </a:rPr>
              <a:t>eg</a:t>
            </a:r>
            <a:r>
              <a:rPr lang="en-US" sz="2400" dirty="0">
                <a:latin typeface="Arial Narrow" panose="020B0606020202030204" pitchFamily="34" charset="0"/>
              </a:rPr>
              <a:t>- Android apps on Google Play Stores, </a:t>
            </a:r>
            <a:r>
              <a:rPr lang="en-US" sz="2400" dirty="0" err="1">
                <a:latin typeface="Arial Narrow" panose="020B0606020202030204" pitchFamily="34" charset="0"/>
              </a:rPr>
              <a:t>iOS</a:t>
            </a:r>
            <a:r>
              <a:rPr lang="en-US" sz="2400" dirty="0">
                <a:latin typeface="Arial Narrow" panose="020B0606020202030204" pitchFamily="34" charset="0"/>
              </a:rPr>
              <a:t> apps on App Store, etc.</a:t>
            </a:r>
          </a:p>
          <a:p>
            <a:endParaRPr lang="en-US" sz="2400" dirty="0">
              <a:latin typeface="Arial Narrow" panose="020B0606020202030204" pitchFamily="34" charset="0"/>
            </a:endParaRPr>
          </a:p>
        </p:txBody>
      </p:sp>
    </p:spTree>
    <p:extLst>
      <p:ext uri="{BB962C8B-B14F-4D97-AF65-F5344CB8AC3E}">
        <p14:creationId xmlns:p14="http://schemas.microsoft.com/office/powerpoint/2010/main" val="120666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t>
            </a:r>
            <a:r>
              <a:rPr lang="en-US" b="1" dirty="0" smtClean="0">
                <a:latin typeface="Arial Narrow" panose="020B0606020202030204" pitchFamily="34" charset="0"/>
              </a:rPr>
              <a:t>Application (cont..)</a:t>
            </a:r>
            <a:endParaRPr lang="en-US" dirty="0"/>
          </a:p>
        </p:txBody>
      </p:sp>
      <p:sp>
        <p:nvSpPr>
          <p:cNvPr id="3" name="Content Placeholder 2"/>
          <p:cNvSpPr>
            <a:spLocks noGrp="1"/>
          </p:cNvSpPr>
          <p:nvPr>
            <p:ph idx="1"/>
          </p:nvPr>
        </p:nvSpPr>
        <p:spPr>
          <a:xfrm>
            <a:off x="1097280" y="1845734"/>
            <a:ext cx="10058400" cy="4023360"/>
          </a:xfrm>
        </p:spPr>
        <p:txBody>
          <a:bodyPr>
            <a:noAutofit/>
          </a:bodyPr>
          <a:lstStyle/>
          <a:p>
            <a:r>
              <a:rPr lang="en-US" sz="2400" b="1" dirty="0">
                <a:latin typeface="Arial Narrow" panose="020B0606020202030204" pitchFamily="34" charset="0"/>
              </a:rPr>
              <a:t>Advantages of native apps:</a:t>
            </a:r>
          </a:p>
          <a:p>
            <a:pPr fontAlgn="base"/>
            <a:r>
              <a:rPr lang="en-US" sz="2400" dirty="0">
                <a:latin typeface="Arial Narrow" panose="020B0606020202030204" pitchFamily="34" charset="0"/>
              </a:rPr>
              <a:t>1. Natives are very fast.</a:t>
            </a:r>
            <a:br>
              <a:rPr lang="en-US" sz="2400" dirty="0">
                <a:latin typeface="Arial Narrow" panose="020B0606020202030204" pitchFamily="34" charset="0"/>
              </a:rPr>
            </a:br>
            <a:r>
              <a:rPr lang="en-US" sz="2400" dirty="0">
                <a:latin typeface="Arial Narrow" panose="020B0606020202030204" pitchFamily="34" charset="0"/>
              </a:rPr>
              <a:t>2. Easily distributed in google apple app stores.</a:t>
            </a:r>
            <a:br>
              <a:rPr lang="en-US" sz="2400" dirty="0">
                <a:latin typeface="Arial Narrow" panose="020B0606020202030204" pitchFamily="34" charset="0"/>
              </a:rPr>
            </a:br>
            <a:r>
              <a:rPr lang="en-US" sz="2400" dirty="0">
                <a:latin typeface="Arial Narrow" panose="020B0606020202030204" pitchFamily="34" charset="0"/>
              </a:rPr>
              <a:t>3. More interactive and intuitive.</a:t>
            </a:r>
            <a:br>
              <a:rPr lang="en-US" sz="2400" dirty="0">
                <a:latin typeface="Arial Narrow" panose="020B0606020202030204" pitchFamily="34" charset="0"/>
              </a:rPr>
            </a:br>
            <a:r>
              <a:rPr lang="en-US" sz="2400" dirty="0">
                <a:latin typeface="Arial Narrow" panose="020B0606020202030204" pitchFamily="34" charset="0"/>
              </a:rPr>
              <a:t>4. Easily interact with any feature of the phone.</a:t>
            </a:r>
            <a:br>
              <a:rPr lang="en-US" sz="2400" dirty="0">
                <a:latin typeface="Arial Narrow" panose="020B0606020202030204" pitchFamily="34" charset="0"/>
              </a:rPr>
            </a:br>
            <a:r>
              <a:rPr lang="en-US" sz="2400" dirty="0">
                <a:latin typeface="Arial Narrow" panose="020B0606020202030204" pitchFamily="34" charset="0"/>
              </a:rPr>
              <a:t> </a:t>
            </a:r>
            <a:br>
              <a:rPr lang="en-US" sz="2400" dirty="0">
                <a:latin typeface="Arial Narrow" panose="020B0606020202030204" pitchFamily="34" charset="0"/>
              </a:rPr>
            </a:br>
            <a:r>
              <a:rPr lang="en-US" sz="2400" b="1" dirty="0" smtClean="0">
                <a:latin typeface="Arial Narrow" panose="020B0606020202030204" pitchFamily="34" charset="0"/>
              </a:rPr>
              <a:t>Disadvantages </a:t>
            </a:r>
            <a:r>
              <a:rPr lang="en-US" sz="2400" b="1" dirty="0">
                <a:latin typeface="Arial Narrow" panose="020B0606020202030204" pitchFamily="34" charset="0"/>
              </a:rPr>
              <a:t>of native apps:</a:t>
            </a:r>
          </a:p>
          <a:p>
            <a:pPr fontAlgn="base"/>
            <a:r>
              <a:rPr lang="en-US" sz="2400" dirty="0">
                <a:latin typeface="Arial Narrow" panose="020B0606020202030204" pitchFamily="34" charset="0"/>
              </a:rPr>
              <a:t>1. Built for a single platform</a:t>
            </a:r>
            <a:br>
              <a:rPr lang="en-US" sz="2400" dirty="0">
                <a:latin typeface="Arial Narrow" panose="020B0606020202030204" pitchFamily="34" charset="0"/>
              </a:rPr>
            </a:br>
            <a:r>
              <a:rPr lang="en-US" sz="2400" dirty="0">
                <a:latin typeface="Arial Narrow" panose="020B0606020202030204" pitchFamily="34" charset="0"/>
              </a:rPr>
              <a:t>2. Languages like swift and java used to build these types of apps are hard to learn.</a:t>
            </a:r>
            <a:br>
              <a:rPr lang="en-US" sz="2400" dirty="0">
                <a:latin typeface="Arial Narrow" panose="020B0606020202030204" pitchFamily="34" charset="0"/>
              </a:rPr>
            </a:br>
            <a:r>
              <a:rPr lang="en-US" sz="2400" dirty="0">
                <a:latin typeface="Arial Narrow" panose="020B0606020202030204" pitchFamily="34" charset="0"/>
              </a:rPr>
              <a:t>3. Expensive to develop.</a:t>
            </a:r>
            <a:br>
              <a:rPr lang="en-US" sz="2400" dirty="0">
                <a:latin typeface="Arial Narrow" panose="020B0606020202030204" pitchFamily="34" charset="0"/>
              </a:rPr>
            </a:br>
            <a:r>
              <a:rPr lang="en-US" sz="2400" dirty="0">
                <a:latin typeface="Arial Narrow" panose="020B0606020202030204" pitchFamily="34" charset="0"/>
              </a:rPr>
              <a:t>4. hard to maintain.</a:t>
            </a:r>
          </a:p>
          <a:p>
            <a:endParaRPr lang="en-US" sz="2400" dirty="0">
              <a:latin typeface="Arial Narrow" panose="020B0606020202030204" pitchFamily="34" charset="0"/>
            </a:endParaRPr>
          </a:p>
        </p:txBody>
      </p:sp>
    </p:spTree>
    <p:extLst>
      <p:ext uri="{BB962C8B-B14F-4D97-AF65-F5344CB8AC3E}">
        <p14:creationId xmlns:p14="http://schemas.microsoft.com/office/powerpoint/2010/main" val="1042454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t>
            </a:r>
            <a:r>
              <a:rPr lang="en-US" b="1" dirty="0" smtClean="0">
                <a:latin typeface="Arial Narrow" panose="020B0606020202030204" pitchFamily="34" charset="0"/>
              </a:rPr>
              <a:t>Application (cont..)</a:t>
            </a:r>
            <a:endParaRPr lang="en-US" dirty="0"/>
          </a:p>
        </p:txBody>
      </p:sp>
      <p:sp>
        <p:nvSpPr>
          <p:cNvPr id="3" name="Content Placeholder 2"/>
          <p:cNvSpPr>
            <a:spLocks noGrp="1"/>
          </p:cNvSpPr>
          <p:nvPr>
            <p:ph idx="1"/>
          </p:nvPr>
        </p:nvSpPr>
        <p:spPr>
          <a:xfrm>
            <a:off x="1097280" y="1845734"/>
            <a:ext cx="10058400" cy="4023360"/>
          </a:xfrm>
        </p:spPr>
        <p:txBody>
          <a:bodyPr>
            <a:noAutofit/>
          </a:bodyPr>
          <a:lstStyle/>
          <a:p>
            <a:r>
              <a:rPr lang="en-US" sz="2400" b="1" dirty="0" smtClean="0">
                <a:latin typeface="Arial Narrow" panose="020B0606020202030204" pitchFamily="34" charset="0"/>
              </a:rPr>
              <a:t>Example of native application:</a:t>
            </a:r>
            <a:endParaRPr lang="en-US" sz="2400" b="1" dirty="0">
              <a:latin typeface="Arial Narrow" panose="020B0606020202030204" pitchFamily="34" charset="0"/>
            </a:endParaRPr>
          </a:p>
          <a:p>
            <a:pPr fontAlgn="base"/>
            <a:endParaRPr lang="en-US" sz="2400"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584" y="2909887"/>
            <a:ext cx="6666203" cy="2119313"/>
          </a:xfrm>
          <a:prstGeom prst="rect">
            <a:avLst/>
          </a:prstGeom>
        </p:spPr>
      </p:pic>
    </p:spTree>
    <p:extLst>
      <p:ext uri="{BB962C8B-B14F-4D97-AF65-F5344CB8AC3E}">
        <p14:creationId xmlns:p14="http://schemas.microsoft.com/office/powerpoint/2010/main" val="581481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Application (cont..)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Arial Narrow" panose="020B0606020202030204" pitchFamily="34" charset="0"/>
              </a:rPr>
              <a:t>Mobile Web </a:t>
            </a:r>
            <a:r>
              <a:rPr lang="en-US" sz="2400" b="1" dirty="0" smtClean="0">
                <a:latin typeface="Arial Narrow" panose="020B0606020202030204" pitchFamily="34" charset="0"/>
              </a:rPr>
              <a:t>Apps</a:t>
            </a:r>
            <a:endParaRPr lang="en-US" sz="2400" b="1" dirty="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These </a:t>
            </a:r>
            <a:r>
              <a:rPr lang="en-US" sz="2400" dirty="0">
                <a:latin typeface="Arial Narrow" panose="020B0606020202030204" pitchFamily="34" charset="0"/>
              </a:rPr>
              <a:t>are the web applications to deliver web pages on web browsers running on mobile devices.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These </a:t>
            </a:r>
            <a:r>
              <a:rPr lang="en-US" sz="2400" dirty="0">
                <a:latin typeface="Arial Narrow" panose="020B0606020202030204" pitchFamily="34" charset="0"/>
              </a:rPr>
              <a:t>are web-based mobile apps that do not get installed on your handheld mobile device and are run on web-hosted servers.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Mobile </a:t>
            </a:r>
            <a:r>
              <a:rPr lang="en-US" sz="2400" dirty="0">
                <a:latin typeface="Arial Narrow" panose="020B0606020202030204" pitchFamily="34" charset="0"/>
              </a:rPr>
              <a:t>web apps typically use HTML, CSS, </a:t>
            </a:r>
            <a:r>
              <a:rPr lang="en-US" sz="2400" dirty="0" err="1">
                <a:latin typeface="Arial Narrow" panose="020B0606020202030204" pitchFamily="34" charset="0"/>
              </a:rPr>
              <a:t>Javascript</a:t>
            </a:r>
            <a:r>
              <a:rPr lang="en-US" sz="2400" dirty="0">
                <a:latin typeface="Arial Narrow" panose="020B0606020202030204" pitchFamily="34" charset="0"/>
              </a:rPr>
              <a:t>, JQuery web technologies. They cannot access all features of native device functionality(camera, calendar, </a:t>
            </a:r>
            <a:r>
              <a:rPr lang="en-US" sz="2400" dirty="0" err="1">
                <a:latin typeface="Arial Narrow" panose="020B0606020202030204" pitchFamily="34" charset="0"/>
              </a:rPr>
              <a:t>geolocation</a:t>
            </a:r>
            <a:r>
              <a:rPr lang="en-US" sz="2400" dirty="0">
                <a:latin typeface="Arial Narrow" panose="020B0606020202030204" pitchFamily="34" charset="0"/>
              </a:rPr>
              <a:t>, etc.).</a:t>
            </a:r>
          </a:p>
          <a:p>
            <a:pPr>
              <a:buFont typeface="Wingdings" panose="05000000000000000000" pitchFamily="2" charset="2"/>
              <a:buChar char="q"/>
            </a:pPr>
            <a:endParaRPr lang="en-US" sz="2400" dirty="0">
              <a:latin typeface="Arial Narrow" panose="020B0606020202030204" pitchFamily="34" charset="0"/>
            </a:endParaRPr>
          </a:p>
        </p:txBody>
      </p:sp>
    </p:spTree>
    <p:extLst>
      <p:ext uri="{BB962C8B-B14F-4D97-AF65-F5344CB8AC3E}">
        <p14:creationId xmlns:p14="http://schemas.microsoft.com/office/powerpoint/2010/main" val="2721879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Application (cont..)</a:t>
            </a:r>
            <a:endParaRPr lang="en-US" dirty="0"/>
          </a:p>
        </p:txBody>
      </p:sp>
      <p:sp>
        <p:nvSpPr>
          <p:cNvPr id="3" name="Content Placeholder 2"/>
          <p:cNvSpPr>
            <a:spLocks noGrp="1"/>
          </p:cNvSpPr>
          <p:nvPr>
            <p:ph idx="1"/>
          </p:nvPr>
        </p:nvSpPr>
        <p:spPr/>
        <p:txBody>
          <a:bodyPr>
            <a:normAutofit lnSpcReduction="10000"/>
          </a:bodyPr>
          <a:lstStyle/>
          <a:p>
            <a:r>
              <a:rPr lang="en-US" sz="2400" b="1" dirty="0">
                <a:latin typeface="Arial Narrow" panose="020B0606020202030204" pitchFamily="34" charset="0"/>
              </a:rPr>
              <a:t>Advantages of web apps:</a:t>
            </a:r>
          </a:p>
          <a:p>
            <a:pPr fontAlgn="base"/>
            <a:r>
              <a:rPr lang="en-US" sz="2400" dirty="0">
                <a:latin typeface="Arial Narrow" panose="020B0606020202030204" pitchFamily="34" charset="0"/>
              </a:rPr>
              <a:t>1. Reduced business cost.</a:t>
            </a:r>
            <a:br>
              <a:rPr lang="en-US" sz="2400" dirty="0">
                <a:latin typeface="Arial Narrow" panose="020B0606020202030204" pitchFamily="34" charset="0"/>
              </a:rPr>
            </a:br>
            <a:r>
              <a:rPr lang="en-US" sz="2400" dirty="0">
                <a:latin typeface="Arial Narrow" panose="020B0606020202030204" pitchFamily="34" charset="0"/>
              </a:rPr>
              <a:t>2. No installation needed.</a:t>
            </a:r>
            <a:br>
              <a:rPr lang="en-US" sz="2400" dirty="0">
                <a:latin typeface="Arial Narrow" panose="020B0606020202030204" pitchFamily="34" charset="0"/>
              </a:rPr>
            </a:br>
            <a:r>
              <a:rPr lang="en-US" sz="2400" dirty="0">
                <a:latin typeface="Arial Narrow" panose="020B0606020202030204" pitchFamily="34" charset="0"/>
              </a:rPr>
              <a:t>3. Better reach as it can be accessed from anywhere.</a:t>
            </a:r>
            <a:br>
              <a:rPr lang="en-US" sz="2400" dirty="0">
                <a:latin typeface="Arial Narrow" panose="020B0606020202030204" pitchFamily="34" charset="0"/>
              </a:rPr>
            </a:br>
            <a:r>
              <a:rPr lang="en-US" sz="2400" dirty="0">
                <a:latin typeface="Arial Narrow" panose="020B0606020202030204" pitchFamily="34" charset="0"/>
              </a:rPr>
              <a:t>4. Always up-to-date.</a:t>
            </a:r>
            <a:br>
              <a:rPr lang="en-US" sz="2400" dirty="0">
                <a:latin typeface="Arial Narrow" panose="020B0606020202030204" pitchFamily="34" charset="0"/>
              </a:rPr>
            </a:br>
            <a:r>
              <a:rPr lang="en-US" sz="2400" dirty="0">
                <a:latin typeface="Arial Narrow" panose="020B0606020202030204" pitchFamily="34" charset="0"/>
              </a:rPr>
              <a:t> </a:t>
            </a:r>
          </a:p>
          <a:p>
            <a:r>
              <a:rPr lang="en-US" sz="2400" b="1" dirty="0">
                <a:latin typeface="Arial Narrow" panose="020B0606020202030204" pitchFamily="34" charset="0"/>
              </a:rPr>
              <a:t>Disadvantages of web apps:</a:t>
            </a:r>
          </a:p>
          <a:p>
            <a:pPr fontAlgn="base"/>
            <a:r>
              <a:rPr lang="en-US" sz="2400" dirty="0">
                <a:latin typeface="Arial Narrow" panose="020B0606020202030204" pitchFamily="34" charset="0"/>
              </a:rPr>
              <a:t>1. Dependent on internet speed.</a:t>
            </a:r>
            <a:br>
              <a:rPr lang="en-US" sz="2400" dirty="0">
                <a:latin typeface="Arial Narrow" panose="020B0606020202030204" pitchFamily="34" charset="0"/>
              </a:rPr>
            </a:br>
            <a:r>
              <a:rPr lang="en-US" sz="2400" dirty="0">
                <a:latin typeface="Arial Narrow" panose="020B0606020202030204" pitchFamily="34" charset="0"/>
              </a:rPr>
              <a:t>2. Interface not that sophisticated.</a:t>
            </a:r>
            <a:br>
              <a:rPr lang="en-US" sz="2400" dirty="0">
                <a:latin typeface="Arial Narrow" panose="020B0606020202030204" pitchFamily="34" charset="0"/>
              </a:rPr>
            </a:br>
            <a:r>
              <a:rPr lang="en-US" sz="2400" dirty="0">
                <a:latin typeface="Arial Narrow" panose="020B0606020202030204" pitchFamily="34" charset="0"/>
              </a:rPr>
              <a:t>3. Take a longer time to develop.</a:t>
            </a:r>
            <a:br>
              <a:rPr lang="en-US" sz="2400" dirty="0">
                <a:latin typeface="Arial Narrow" panose="020B0606020202030204" pitchFamily="34" charset="0"/>
              </a:rPr>
            </a:br>
            <a:r>
              <a:rPr lang="en-US" sz="2400" dirty="0">
                <a:latin typeface="Arial Narrow" panose="020B0606020202030204" pitchFamily="34" charset="0"/>
              </a:rPr>
              <a:t>4. Security risk.</a:t>
            </a:r>
          </a:p>
          <a:p>
            <a:pPr>
              <a:buFont typeface="Wingdings" panose="05000000000000000000" pitchFamily="2" charset="2"/>
              <a:buChar char="q"/>
            </a:pPr>
            <a:endParaRPr lang="en-US" sz="2400" dirty="0">
              <a:latin typeface="Arial Narrow" panose="020B0606020202030204" pitchFamily="34" charset="0"/>
            </a:endParaRPr>
          </a:p>
        </p:txBody>
      </p:sp>
    </p:spTree>
    <p:extLst>
      <p:ext uri="{BB962C8B-B14F-4D97-AF65-F5344CB8AC3E}">
        <p14:creationId xmlns:p14="http://schemas.microsoft.com/office/powerpoint/2010/main" val="2356929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Application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7822" y="2781300"/>
            <a:ext cx="6317316" cy="1952625"/>
          </a:xfrm>
        </p:spPr>
      </p:pic>
      <p:sp>
        <p:nvSpPr>
          <p:cNvPr id="5" name="Rectangle 4"/>
          <p:cNvSpPr/>
          <p:nvPr/>
        </p:nvSpPr>
        <p:spPr>
          <a:xfrm>
            <a:off x="1097280" y="2074664"/>
            <a:ext cx="4636770" cy="523220"/>
          </a:xfrm>
          <a:prstGeom prst="rect">
            <a:avLst/>
          </a:prstGeom>
        </p:spPr>
        <p:txBody>
          <a:bodyPr wrap="square">
            <a:spAutoFit/>
          </a:bodyPr>
          <a:lstStyle/>
          <a:p>
            <a:r>
              <a:rPr lang="en-US" sz="2800" b="1" dirty="0">
                <a:latin typeface="Arial Narrow" panose="020B0606020202030204" pitchFamily="34" charset="0"/>
              </a:rPr>
              <a:t>Example of </a:t>
            </a:r>
            <a:r>
              <a:rPr lang="en-US" sz="2800" b="1" dirty="0" smtClean="0">
                <a:latin typeface="Arial Narrow" panose="020B0606020202030204" pitchFamily="34" charset="0"/>
              </a:rPr>
              <a:t>web apps:</a:t>
            </a:r>
            <a:endParaRPr lang="en-US" sz="2800" b="1" dirty="0">
              <a:latin typeface="Arial Narrow" panose="020B0606020202030204" pitchFamily="34" charset="0"/>
            </a:endParaRPr>
          </a:p>
        </p:txBody>
      </p:sp>
    </p:spTree>
    <p:extLst>
      <p:ext uri="{BB962C8B-B14F-4D97-AF65-F5344CB8AC3E}">
        <p14:creationId xmlns:p14="http://schemas.microsoft.com/office/powerpoint/2010/main" val="2260382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Application (cont..)</a:t>
            </a:r>
            <a:endParaRPr lang="en-US" dirty="0"/>
          </a:p>
        </p:txBody>
      </p:sp>
      <p:sp>
        <p:nvSpPr>
          <p:cNvPr id="3" name="Content Placeholder 2"/>
          <p:cNvSpPr>
            <a:spLocks noGrp="1"/>
          </p:cNvSpPr>
          <p:nvPr>
            <p:ph idx="1"/>
          </p:nvPr>
        </p:nvSpPr>
        <p:spPr/>
        <p:txBody>
          <a:bodyPr>
            <a:noAutofit/>
          </a:bodyPr>
          <a:lstStyle/>
          <a:p>
            <a:pPr marL="0" indent="0">
              <a:buNone/>
            </a:pPr>
            <a:r>
              <a:rPr lang="en-US" sz="2400" b="1" dirty="0">
                <a:latin typeface="Arial Narrow" panose="020B0606020202030204" pitchFamily="34" charset="0"/>
              </a:rPr>
              <a:t>Hybrid Apps</a:t>
            </a:r>
          </a:p>
          <a:p>
            <a:pPr fontAlgn="base">
              <a:buFont typeface="Wingdings" panose="05000000000000000000" pitchFamily="2" charset="2"/>
              <a:buChar char="q"/>
            </a:pPr>
            <a:r>
              <a:rPr lang="en-US" sz="2400" dirty="0" smtClean="0">
                <a:latin typeface="Arial Narrow" panose="020B0606020202030204" pitchFamily="34" charset="0"/>
              </a:rPr>
              <a:t> Hybrid </a:t>
            </a:r>
            <a:r>
              <a:rPr lang="en-US" sz="2400" dirty="0">
                <a:latin typeface="Arial Narrow" panose="020B0606020202030204" pitchFamily="34" charset="0"/>
              </a:rPr>
              <a:t>apps are the mixtures of native and mobile web apps.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Like </a:t>
            </a:r>
            <a:r>
              <a:rPr lang="en-US" sz="2400" dirty="0">
                <a:latin typeface="Arial Narrow" panose="020B0606020202030204" pitchFamily="34" charset="0"/>
              </a:rPr>
              <a:t>native apps, they live in an app store and can take advantage of the many device features available. Like web apps, they rely on HTML being rendered in a browser, with the caveat that the browser is embedded within the app.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These </a:t>
            </a:r>
            <a:r>
              <a:rPr lang="en-US" sz="2400" dirty="0">
                <a:latin typeface="Arial Narrow" panose="020B0606020202030204" pitchFamily="34" charset="0"/>
              </a:rPr>
              <a:t>are developed using technologies like HTML, CSS, </a:t>
            </a:r>
            <a:r>
              <a:rPr lang="en-US" sz="2400" dirty="0" err="1">
                <a:latin typeface="Arial Narrow" panose="020B0606020202030204" pitchFamily="34" charset="0"/>
              </a:rPr>
              <a:t>Javascript</a:t>
            </a:r>
            <a:r>
              <a:rPr lang="en-US" sz="2400" dirty="0">
                <a:latin typeface="Arial Narrow" panose="020B0606020202030204" pitchFamily="34" charset="0"/>
              </a:rPr>
              <a:t>, JQuery, Mobile </a:t>
            </a:r>
            <a:r>
              <a:rPr lang="en-US" sz="2400" dirty="0" err="1">
                <a:latin typeface="Arial Narrow" panose="020B0606020202030204" pitchFamily="34" charset="0"/>
              </a:rPr>
              <a:t>Javascript</a:t>
            </a:r>
            <a:r>
              <a:rPr lang="en-US" sz="2400" dirty="0">
                <a:latin typeface="Arial Narrow" panose="020B0606020202030204" pitchFamily="34" charset="0"/>
              </a:rPr>
              <a:t> frameworks, Cordova/</a:t>
            </a:r>
            <a:r>
              <a:rPr lang="en-US" sz="2400" dirty="0" err="1">
                <a:latin typeface="Arial Narrow" panose="020B0606020202030204" pitchFamily="34" charset="0"/>
              </a:rPr>
              <a:t>PhoneGap</a:t>
            </a:r>
            <a:r>
              <a:rPr lang="en-US" sz="2400" dirty="0">
                <a:latin typeface="Arial Narrow" panose="020B0606020202030204" pitchFamily="34" charset="0"/>
              </a:rPr>
              <a:t> etc. Like Native apps, Hybrid apps are also installed in the device and distributed through the app store.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These </a:t>
            </a:r>
            <a:r>
              <a:rPr lang="en-US" sz="2400" dirty="0">
                <a:latin typeface="Arial Narrow" panose="020B0606020202030204" pitchFamily="34" charset="0"/>
              </a:rPr>
              <a:t>are good for building apps that do not have a high-performance requirement but need full device access.</a:t>
            </a:r>
          </a:p>
          <a:p>
            <a:endParaRPr lang="en-US" sz="2400" dirty="0">
              <a:latin typeface="Arial Narrow" panose="020B0606020202030204" pitchFamily="34" charset="0"/>
            </a:endParaRPr>
          </a:p>
        </p:txBody>
      </p:sp>
    </p:spTree>
    <p:extLst>
      <p:ext uri="{BB962C8B-B14F-4D97-AF65-F5344CB8AC3E}">
        <p14:creationId xmlns:p14="http://schemas.microsoft.com/office/powerpoint/2010/main" val="1774431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Application (cont..)</a:t>
            </a:r>
            <a:endParaRPr lang="en-US" dirty="0"/>
          </a:p>
        </p:txBody>
      </p:sp>
      <p:sp>
        <p:nvSpPr>
          <p:cNvPr id="3" name="Content Placeholder 2"/>
          <p:cNvSpPr>
            <a:spLocks noGrp="1"/>
          </p:cNvSpPr>
          <p:nvPr>
            <p:ph idx="1"/>
          </p:nvPr>
        </p:nvSpPr>
        <p:spPr/>
        <p:txBody>
          <a:bodyPr>
            <a:noAutofit/>
          </a:bodyPr>
          <a:lstStyle/>
          <a:p>
            <a:r>
              <a:rPr lang="en-US" sz="2400" b="1" dirty="0">
                <a:latin typeface="Arial Narrow" panose="020B0606020202030204" pitchFamily="34" charset="0"/>
              </a:rPr>
              <a:t>Advantages of hybrid apps:</a:t>
            </a:r>
          </a:p>
          <a:p>
            <a:pPr fontAlgn="base"/>
            <a:r>
              <a:rPr lang="en-US" sz="2400" dirty="0">
                <a:latin typeface="Arial Narrow" panose="020B0606020202030204" pitchFamily="34" charset="0"/>
              </a:rPr>
              <a:t>1. Easy to build</a:t>
            </a:r>
            <a:br>
              <a:rPr lang="en-US" sz="2400" dirty="0">
                <a:latin typeface="Arial Narrow" panose="020B0606020202030204" pitchFamily="34" charset="0"/>
              </a:rPr>
            </a:br>
            <a:r>
              <a:rPr lang="en-US" sz="2400" dirty="0">
                <a:latin typeface="Arial Narrow" panose="020B0606020202030204" pitchFamily="34" charset="0"/>
              </a:rPr>
              <a:t>2. Much cheaper than a native app</a:t>
            </a:r>
            <a:br>
              <a:rPr lang="en-US" sz="2400" dirty="0">
                <a:latin typeface="Arial Narrow" panose="020B0606020202030204" pitchFamily="34" charset="0"/>
              </a:rPr>
            </a:br>
            <a:r>
              <a:rPr lang="en-US" sz="2400" dirty="0">
                <a:latin typeface="Arial Narrow" panose="020B0606020202030204" pitchFamily="34" charset="0"/>
              </a:rPr>
              <a:t>3. Single app for all platforms.</a:t>
            </a:r>
            <a:br>
              <a:rPr lang="en-US" sz="2400" dirty="0">
                <a:latin typeface="Arial Narrow" panose="020B0606020202030204" pitchFamily="34" charset="0"/>
              </a:rPr>
            </a:br>
            <a:r>
              <a:rPr lang="en-US" sz="2400" dirty="0">
                <a:latin typeface="Arial Narrow" panose="020B0606020202030204" pitchFamily="34" charset="0"/>
              </a:rPr>
              <a:t>4. No browser needed</a:t>
            </a:r>
            <a:br>
              <a:rPr lang="en-US" sz="2400" dirty="0">
                <a:latin typeface="Arial Narrow" panose="020B0606020202030204" pitchFamily="34" charset="0"/>
              </a:rPr>
            </a:br>
            <a:r>
              <a:rPr lang="en-US" sz="2400" dirty="0">
                <a:latin typeface="Arial Narrow" panose="020B0606020202030204" pitchFamily="34" charset="0"/>
              </a:rPr>
              <a:t>5. Can usually access device utilities using an API</a:t>
            </a:r>
            <a:br>
              <a:rPr lang="en-US" sz="2400" dirty="0">
                <a:latin typeface="Arial Narrow" panose="020B0606020202030204" pitchFamily="34" charset="0"/>
              </a:rPr>
            </a:br>
            <a:r>
              <a:rPr lang="en-US" sz="2400" dirty="0">
                <a:latin typeface="Arial Narrow" panose="020B0606020202030204" pitchFamily="34" charset="0"/>
              </a:rPr>
              <a:t>6. Faster to develop than native apps.</a:t>
            </a:r>
            <a:br>
              <a:rPr lang="en-US" sz="2400" dirty="0">
                <a:latin typeface="Arial Narrow" panose="020B0606020202030204" pitchFamily="34" charset="0"/>
              </a:rPr>
            </a:br>
            <a:r>
              <a:rPr lang="en-US" sz="2400" dirty="0">
                <a:latin typeface="Arial Narrow" panose="020B0606020202030204" pitchFamily="34" charset="0"/>
              </a:rPr>
              <a:t> </a:t>
            </a:r>
            <a:br>
              <a:rPr lang="en-US" sz="2400" dirty="0">
                <a:latin typeface="Arial Narrow" panose="020B0606020202030204" pitchFamily="34" charset="0"/>
              </a:rPr>
            </a:br>
            <a:r>
              <a:rPr lang="en-US" sz="2400" b="1" dirty="0" smtClean="0">
                <a:latin typeface="Arial Narrow" panose="020B0606020202030204" pitchFamily="34" charset="0"/>
              </a:rPr>
              <a:t>Disadvantages </a:t>
            </a:r>
            <a:r>
              <a:rPr lang="en-US" sz="2400" b="1" dirty="0">
                <a:latin typeface="Arial Narrow" panose="020B0606020202030204" pitchFamily="34" charset="0"/>
              </a:rPr>
              <a:t>of </a:t>
            </a:r>
            <a:r>
              <a:rPr lang="en-US" sz="2400" b="1" dirty="0" smtClean="0">
                <a:latin typeface="Arial Narrow" panose="020B0606020202030204" pitchFamily="34" charset="0"/>
              </a:rPr>
              <a:t>hybrid </a:t>
            </a:r>
            <a:r>
              <a:rPr lang="en-US" sz="2400" b="1" dirty="0">
                <a:latin typeface="Arial Narrow" panose="020B0606020202030204" pitchFamily="34" charset="0"/>
              </a:rPr>
              <a:t>apps:</a:t>
            </a:r>
          </a:p>
          <a:p>
            <a:pPr fontAlgn="base"/>
            <a:r>
              <a:rPr lang="en-US" sz="2400" dirty="0">
                <a:latin typeface="Arial Narrow" panose="020B0606020202030204" pitchFamily="34" charset="0"/>
              </a:rPr>
              <a:t>1. Slower than native apps</a:t>
            </a:r>
            <a:br>
              <a:rPr lang="en-US" sz="2400" dirty="0">
                <a:latin typeface="Arial Narrow" panose="020B0606020202030204" pitchFamily="34" charset="0"/>
              </a:rPr>
            </a:br>
            <a:r>
              <a:rPr lang="en-US" sz="2400" dirty="0">
                <a:latin typeface="Arial Narrow" panose="020B0606020202030204" pitchFamily="34" charset="0"/>
              </a:rPr>
              <a:t>2. more expensive than web apps</a:t>
            </a:r>
            <a:br>
              <a:rPr lang="en-US" sz="2400" dirty="0">
                <a:latin typeface="Arial Narrow" panose="020B0606020202030204" pitchFamily="34" charset="0"/>
              </a:rPr>
            </a:br>
            <a:r>
              <a:rPr lang="en-US" sz="2400" dirty="0">
                <a:latin typeface="Arial Narrow" panose="020B0606020202030204" pitchFamily="34" charset="0"/>
              </a:rPr>
              <a:t>3. Less interactive than native apps</a:t>
            </a:r>
          </a:p>
          <a:p>
            <a:endParaRPr lang="en-US" sz="2400" dirty="0">
              <a:latin typeface="Arial Narrow" panose="020B0606020202030204" pitchFamily="34" charset="0"/>
            </a:endParaRPr>
          </a:p>
        </p:txBody>
      </p:sp>
    </p:spTree>
    <p:extLst>
      <p:ext uri="{BB962C8B-B14F-4D97-AF65-F5344CB8AC3E}">
        <p14:creationId xmlns:p14="http://schemas.microsoft.com/office/powerpoint/2010/main" val="2554957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836" y="241994"/>
            <a:ext cx="10058400" cy="1450757"/>
          </a:xfrm>
        </p:spPr>
        <p:txBody>
          <a:bodyPr/>
          <a:lstStyle/>
          <a:p>
            <a:r>
              <a:rPr lang="en-US" b="1" dirty="0">
                <a:latin typeface="Arial Narrow" panose="020B0606020202030204" pitchFamily="34" charset="0"/>
              </a:rPr>
              <a:t>Type of Mobile Application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536" y="2647951"/>
            <a:ext cx="8929690" cy="1785938"/>
          </a:xfrm>
        </p:spPr>
      </p:pic>
      <p:sp>
        <p:nvSpPr>
          <p:cNvPr id="5" name="Rectangle 4"/>
          <p:cNvSpPr/>
          <p:nvPr/>
        </p:nvSpPr>
        <p:spPr>
          <a:xfrm>
            <a:off x="1097280" y="2007988"/>
            <a:ext cx="4027170" cy="523220"/>
          </a:xfrm>
          <a:prstGeom prst="rect">
            <a:avLst/>
          </a:prstGeom>
        </p:spPr>
        <p:txBody>
          <a:bodyPr wrap="square">
            <a:spAutoFit/>
          </a:bodyPr>
          <a:lstStyle/>
          <a:p>
            <a:r>
              <a:rPr lang="en-US" sz="2800" b="1" dirty="0">
                <a:latin typeface="Arial Narrow" panose="020B0606020202030204" pitchFamily="34" charset="0"/>
              </a:rPr>
              <a:t>Example of hybrid </a:t>
            </a:r>
            <a:r>
              <a:rPr lang="en-US" sz="2800" b="1" dirty="0" smtClean="0">
                <a:latin typeface="Arial Narrow" panose="020B0606020202030204" pitchFamily="34" charset="0"/>
              </a:rPr>
              <a:t>apps:</a:t>
            </a:r>
            <a:endParaRPr lang="en-US" sz="2800" b="1" dirty="0">
              <a:latin typeface="Arial Narrow" panose="020B0606020202030204" pitchFamily="34" charset="0"/>
            </a:endParaRPr>
          </a:p>
        </p:txBody>
      </p:sp>
    </p:spTree>
    <p:extLst>
      <p:ext uri="{BB962C8B-B14F-4D97-AF65-F5344CB8AC3E}">
        <p14:creationId xmlns:p14="http://schemas.microsoft.com/office/powerpoint/2010/main" val="3308098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8180070" cy="4023360"/>
          </a:xfrm>
        </p:spPr>
        <p:txBody>
          <a:bodyPr>
            <a:normAutofit/>
          </a:bodyPr>
          <a:lstStyle/>
          <a:p>
            <a:pPr>
              <a:buFont typeface="Wingdings" panose="05000000000000000000" pitchFamily="2" charset="2"/>
              <a:buChar char="q"/>
            </a:pPr>
            <a:r>
              <a:rPr lang="en-US" sz="3600" dirty="0" smtClean="0">
                <a:latin typeface="Arial Narrow" panose="020B0606020202030204" pitchFamily="34" charset="0"/>
              </a:rPr>
              <a:t> The </a:t>
            </a:r>
            <a:r>
              <a:rPr lang="en-US" sz="3600" dirty="0">
                <a:latin typeface="Arial Narrow" panose="020B0606020202030204" pitchFamily="34" charset="0"/>
              </a:rPr>
              <a:t>purposes of these apps is to provide utility, productivity, and navigation to entertainment, sports, fitness, and just about any other imaginable</a:t>
            </a:r>
            <a:r>
              <a:rPr lang="en-US" sz="3600" dirty="0" smtClean="0">
                <a:latin typeface="Arial Narrow" panose="020B0606020202030204" pitchFamily="34" charset="0"/>
              </a:rPr>
              <a:t>.</a:t>
            </a:r>
          </a:p>
          <a:p>
            <a:pPr>
              <a:buFont typeface="Wingdings" panose="05000000000000000000" pitchFamily="2" charset="2"/>
              <a:buChar char="q"/>
            </a:pPr>
            <a:r>
              <a:rPr lang="en-US" sz="3600" dirty="0" smtClean="0">
                <a:latin typeface="Arial Narrow" panose="020B0606020202030204" pitchFamily="34" charset="0"/>
              </a:rPr>
              <a:t> Apps </a:t>
            </a:r>
            <a:r>
              <a:rPr lang="en-US" sz="3600" dirty="0">
                <a:latin typeface="Arial Narrow" panose="020B0606020202030204" pitchFamily="34" charset="0"/>
              </a:rPr>
              <a:t>offers more interactivity, and presents more specific information in a format that's easy and intuitive to use on a mobile device.</a:t>
            </a:r>
          </a:p>
        </p:txBody>
      </p:sp>
      <p:sp>
        <p:nvSpPr>
          <p:cNvPr id="2" name="Rectangle 1"/>
          <p:cNvSpPr/>
          <p:nvPr/>
        </p:nvSpPr>
        <p:spPr>
          <a:xfrm>
            <a:off x="1097280" y="933744"/>
            <a:ext cx="10058400" cy="769441"/>
          </a:xfrm>
          <a:prstGeom prst="rect">
            <a:avLst/>
          </a:prstGeom>
        </p:spPr>
        <p:txBody>
          <a:bodyPr wrap="square">
            <a:spAutoFit/>
          </a:bodyPr>
          <a:lstStyle/>
          <a:p>
            <a:r>
              <a:rPr lang="en-US" sz="4400" b="1" dirty="0">
                <a:latin typeface="Arial Narrow" panose="020B0606020202030204" pitchFamily="34" charset="0"/>
              </a:rPr>
              <a:t>Introduction to Mobile </a:t>
            </a:r>
            <a:r>
              <a:rPr lang="en-US" sz="4400" b="1" dirty="0" smtClean="0">
                <a:latin typeface="Arial Narrow" panose="020B0606020202030204" pitchFamily="34" charset="0"/>
              </a:rPr>
              <a:t>Application (cont..)</a:t>
            </a:r>
            <a:endParaRPr lang="en-US" sz="4400" b="1"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7350" y="2667000"/>
            <a:ext cx="2736683" cy="1962150"/>
          </a:xfrm>
          <a:prstGeom prst="rect">
            <a:avLst/>
          </a:prstGeom>
        </p:spPr>
      </p:pic>
    </p:spTree>
    <p:extLst>
      <p:ext uri="{BB962C8B-B14F-4D97-AF65-F5344CB8AC3E}">
        <p14:creationId xmlns:p14="http://schemas.microsoft.com/office/powerpoint/2010/main" val="3594409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Application (cont..)</a:t>
            </a:r>
            <a:endParaRPr lang="en-US" dirty="0"/>
          </a:p>
        </p:txBody>
      </p:sp>
      <p:sp>
        <p:nvSpPr>
          <p:cNvPr id="3" name="Content Placeholder 2"/>
          <p:cNvSpPr>
            <a:spLocks noGrp="1"/>
          </p:cNvSpPr>
          <p:nvPr>
            <p:ph idx="1"/>
          </p:nvPr>
        </p:nvSpPr>
        <p:spPr/>
        <p:txBody>
          <a:bodyPr>
            <a:noAutofit/>
          </a:bodyPr>
          <a:lstStyle/>
          <a:p>
            <a:pPr marL="0" indent="0">
              <a:buNone/>
            </a:pPr>
            <a:r>
              <a:rPr lang="en-US" sz="2200" b="1" dirty="0">
                <a:latin typeface="Arial Narrow" panose="020B0606020202030204" pitchFamily="34" charset="0"/>
              </a:rPr>
              <a:t>Progressive Web Apps</a:t>
            </a:r>
          </a:p>
          <a:p>
            <a:pPr fontAlgn="base">
              <a:buFont typeface="Wingdings" panose="05000000000000000000" pitchFamily="2" charset="2"/>
              <a:buChar char="q"/>
            </a:pPr>
            <a:r>
              <a:rPr lang="en-US" sz="2200" dirty="0" smtClean="0">
                <a:latin typeface="Arial Narrow" panose="020B0606020202030204" pitchFamily="34" charset="0"/>
              </a:rPr>
              <a:t> The </a:t>
            </a:r>
            <a:r>
              <a:rPr lang="en-US" sz="2200" dirty="0">
                <a:latin typeface="Arial Narrow" panose="020B0606020202030204" pitchFamily="34" charset="0"/>
              </a:rPr>
              <a:t>term ‘progressive web apps were coined by designer Frances </a:t>
            </a:r>
            <a:r>
              <a:rPr lang="en-US" sz="2200" dirty="0" err="1">
                <a:latin typeface="Arial Narrow" panose="020B0606020202030204" pitchFamily="34" charset="0"/>
              </a:rPr>
              <a:t>Berriman</a:t>
            </a:r>
            <a:r>
              <a:rPr lang="en-US" sz="2200" dirty="0">
                <a:latin typeface="Arial Narrow" panose="020B0606020202030204" pitchFamily="34" charset="0"/>
              </a:rPr>
              <a:t> and Google Chrome engineer Alex Russell in 2015. </a:t>
            </a:r>
            <a:endParaRPr lang="en-US" sz="2200" dirty="0" smtClean="0">
              <a:latin typeface="Arial Narrow" panose="020B0606020202030204" pitchFamily="34" charset="0"/>
            </a:endParaRPr>
          </a:p>
          <a:p>
            <a:pPr fontAlgn="base">
              <a:buFont typeface="Wingdings" panose="05000000000000000000" pitchFamily="2" charset="2"/>
              <a:buChar char="q"/>
            </a:pPr>
            <a:r>
              <a:rPr lang="en-US" sz="2200" dirty="0" smtClean="0">
                <a:latin typeface="Arial Narrow" panose="020B0606020202030204" pitchFamily="34" charset="0"/>
              </a:rPr>
              <a:t> Progressive </a:t>
            </a:r>
            <a:r>
              <a:rPr lang="en-US" sz="2200" dirty="0">
                <a:latin typeface="Arial Narrow" panose="020B0606020202030204" pitchFamily="34" charset="0"/>
              </a:rPr>
              <a:t>web apps are like regular web pages but provide additional user functionalities like working offline, push notifications and device hardware access which was earlier only available to native mobile apps. </a:t>
            </a:r>
            <a:endParaRPr lang="en-US" sz="2200" dirty="0" smtClean="0">
              <a:latin typeface="Arial Narrow" panose="020B0606020202030204" pitchFamily="34" charset="0"/>
            </a:endParaRPr>
          </a:p>
          <a:p>
            <a:pPr fontAlgn="base">
              <a:buFont typeface="Wingdings" panose="05000000000000000000" pitchFamily="2" charset="2"/>
              <a:buChar char="q"/>
            </a:pPr>
            <a:r>
              <a:rPr lang="en-US" sz="2200" dirty="0" smtClean="0">
                <a:latin typeface="Arial Narrow" panose="020B0606020202030204" pitchFamily="34" charset="0"/>
              </a:rPr>
              <a:t> The </a:t>
            </a:r>
            <a:r>
              <a:rPr lang="en-US" sz="2200" dirty="0">
                <a:latin typeface="Arial Narrow" panose="020B0606020202030204" pitchFamily="34" charset="0"/>
              </a:rPr>
              <a:t>great thing about PWAs is that they can be accessed via app icon on the device home screen and as soon as clicked, leads to the app website. PWAs are modern technology aimed at providing a seamless mobile experience. </a:t>
            </a:r>
            <a:endParaRPr lang="en-US" sz="2200" dirty="0" smtClean="0">
              <a:latin typeface="Arial Narrow" panose="020B0606020202030204" pitchFamily="34" charset="0"/>
            </a:endParaRPr>
          </a:p>
          <a:p>
            <a:pPr fontAlgn="base">
              <a:buFont typeface="Wingdings" panose="05000000000000000000" pitchFamily="2" charset="2"/>
              <a:buChar char="q"/>
            </a:pPr>
            <a:r>
              <a:rPr lang="en-US" sz="2200" dirty="0" smtClean="0">
                <a:latin typeface="Arial Narrow" panose="020B0606020202030204" pitchFamily="34" charset="0"/>
              </a:rPr>
              <a:t> They </a:t>
            </a:r>
            <a:r>
              <a:rPr lang="en-US" sz="2200" dirty="0">
                <a:latin typeface="Arial Narrow" panose="020B0606020202030204" pitchFamily="34" charset="0"/>
              </a:rPr>
              <a:t>are ‘native app like’, get automatically updated, are served through HTTPS so are quite safe, they can run fast regardless of operating systems and device types yet providing similar user experience and are easily installable.</a:t>
            </a:r>
          </a:p>
          <a:p>
            <a:endParaRPr lang="en-US" sz="2200" dirty="0">
              <a:latin typeface="Arial Narrow" panose="020B0606020202030204" pitchFamily="34" charset="0"/>
            </a:endParaRPr>
          </a:p>
        </p:txBody>
      </p:sp>
    </p:spTree>
    <p:extLst>
      <p:ext uri="{BB962C8B-B14F-4D97-AF65-F5344CB8AC3E}">
        <p14:creationId xmlns:p14="http://schemas.microsoft.com/office/powerpoint/2010/main" val="2379627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Application (cont..)</a:t>
            </a:r>
            <a:endParaRPr lang="en-US" dirty="0"/>
          </a:p>
        </p:txBody>
      </p:sp>
      <p:sp>
        <p:nvSpPr>
          <p:cNvPr id="3" name="Content Placeholder 2"/>
          <p:cNvSpPr>
            <a:spLocks noGrp="1"/>
          </p:cNvSpPr>
          <p:nvPr>
            <p:ph idx="1"/>
          </p:nvPr>
        </p:nvSpPr>
        <p:spPr/>
        <p:txBody>
          <a:bodyPr>
            <a:noAutofit/>
          </a:bodyPr>
          <a:lstStyle/>
          <a:p>
            <a:r>
              <a:rPr lang="en-US" sz="3200" b="1" dirty="0">
                <a:latin typeface="Arial Narrow" panose="020B0606020202030204" pitchFamily="34" charset="0"/>
              </a:rPr>
              <a:t>Advantages of </a:t>
            </a:r>
            <a:r>
              <a:rPr lang="en-US" sz="3200" b="1" dirty="0" smtClean="0">
                <a:latin typeface="Arial Narrow" panose="020B0606020202030204" pitchFamily="34" charset="0"/>
              </a:rPr>
              <a:t>progressive </a:t>
            </a:r>
            <a:r>
              <a:rPr lang="en-US" sz="3200" b="1" dirty="0">
                <a:latin typeface="Arial Narrow" panose="020B0606020202030204" pitchFamily="34" charset="0"/>
              </a:rPr>
              <a:t>web apps:</a:t>
            </a:r>
          </a:p>
          <a:p>
            <a:pPr fontAlgn="base"/>
            <a:r>
              <a:rPr lang="en-US" sz="3200" dirty="0">
                <a:latin typeface="Arial Narrow" panose="020B0606020202030204" pitchFamily="34" charset="0"/>
              </a:rPr>
              <a:t>1. Low on Data. An app which takes close to 10 MBs as a native app, can be reduced to about 500KB when made a PWA.</a:t>
            </a:r>
            <a:br>
              <a:rPr lang="en-US" sz="3200" dirty="0">
                <a:latin typeface="Arial Narrow" panose="020B0606020202030204" pitchFamily="34" charset="0"/>
              </a:rPr>
            </a:br>
            <a:r>
              <a:rPr lang="en-US" sz="3200" dirty="0">
                <a:latin typeface="Arial Narrow" panose="020B0606020202030204" pitchFamily="34" charset="0"/>
              </a:rPr>
              <a:t>2. PWAs gets updated like web-pages. You get the latest version when you use. No need to update them every now and then.</a:t>
            </a:r>
            <a:br>
              <a:rPr lang="en-US" sz="3200" dirty="0">
                <a:latin typeface="Arial Narrow" panose="020B0606020202030204" pitchFamily="34" charset="0"/>
              </a:rPr>
            </a:br>
            <a:r>
              <a:rPr lang="en-US" sz="3200" dirty="0">
                <a:latin typeface="Arial Narrow" panose="020B0606020202030204" pitchFamily="34" charset="0"/>
              </a:rPr>
              <a:t>3. You don’t need to install them to start using. They are simple web-pages. Users choose to ‘install’ when they like it.</a:t>
            </a:r>
            <a:br>
              <a:rPr lang="en-US" sz="3200" dirty="0">
                <a:latin typeface="Arial Narrow" panose="020B0606020202030204" pitchFamily="34" charset="0"/>
              </a:rPr>
            </a:br>
            <a:r>
              <a:rPr lang="en-US" sz="3200" dirty="0">
                <a:latin typeface="Arial Narrow" panose="020B0606020202030204" pitchFamily="34" charset="0"/>
              </a:rPr>
              <a:t>4. Sharing is Easy. Unlike an app, you can share a PWA with its URL</a:t>
            </a:r>
            <a:br>
              <a:rPr lang="en-US" sz="3200" dirty="0">
                <a:latin typeface="Arial Narrow" panose="020B0606020202030204" pitchFamily="34" charset="0"/>
              </a:rPr>
            </a:br>
            <a:r>
              <a:rPr lang="en-US" sz="3200" dirty="0">
                <a:latin typeface="Arial Narrow" panose="020B0606020202030204" pitchFamily="34" charset="0"/>
              </a:rPr>
              <a:t> </a:t>
            </a:r>
          </a:p>
        </p:txBody>
      </p:sp>
    </p:spTree>
    <p:extLst>
      <p:ext uri="{BB962C8B-B14F-4D97-AF65-F5344CB8AC3E}">
        <p14:creationId xmlns:p14="http://schemas.microsoft.com/office/powerpoint/2010/main" val="3627571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Application (cont..)</a:t>
            </a:r>
            <a:endParaRPr lang="en-US" dirty="0"/>
          </a:p>
        </p:txBody>
      </p:sp>
      <p:sp>
        <p:nvSpPr>
          <p:cNvPr id="3" name="Content Placeholder 2"/>
          <p:cNvSpPr>
            <a:spLocks noGrp="1"/>
          </p:cNvSpPr>
          <p:nvPr>
            <p:ph idx="1"/>
          </p:nvPr>
        </p:nvSpPr>
        <p:spPr/>
        <p:txBody>
          <a:bodyPr>
            <a:noAutofit/>
          </a:bodyPr>
          <a:lstStyle/>
          <a:p>
            <a:pPr>
              <a:lnSpc>
                <a:spcPct val="100000"/>
              </a:lnSpc>
              <a:spcBef>
                <a:spcPts val="0"/>
              </a:spcBef>
              <a:spcAft>
                <a:spcPts val="0"/>
              </a:spcAft>
            </a:pPr>
            <a:r>
              <a:rPr lang="en-US" sz="2400" b="1" dirty="0" smtClean="0">
                <a:latin typeface="Arial Narrow" panose="020B0606020202030204" pitchFamily="34" charset="0"/>
              </a:rPr>
              <a:t>Disadvantages </a:t>
            </a:r>
            <a:r>
              <a:rPr lang="en-US" sz="2400" b="1" dirty="0">
                <a:latin typeface="Arial Narrow" panose="020B0606020202030204" pitchFamily="34" charset="0"/>
              </a:rPr>
              <a:t>of progressive </a:t>
            </a:r>
            <a:r>
              <a:rPr lang="en-US" sz="2400" b="1" dirty="0" smtClean="0">
                <a:latin typeface="Arial Narrow" panose="020B0606020202030204" pitchFamily="34" charset="0"/>
              </a:rPr>
              <a:t>web apps:</a:t>
            </a:r>
          </a:p>
          <a:p>
            <a:pPr>
              <a:lnSpc>
                <a:spcPct val="100000"/>
              </a:lnSpc>
              <a:spcBef>
                <a:spcPts val="0"/>
              </a:spcBef>
              <a:spcAft>
                <a:spcPts val="0"/>
              </a:spcAft>
            </a:pPr>
            <a:endParaRPr lang="en-US" sz="2400" b="1" dirty="0">
              <a:latin typeface="Arial Narrow" panose="020B0606020202030204" pitchFamily="34" charset="0"/>
            </a:endParaRPr>
          </a:p>
          <a:p>
            <a:pPr fontAlgn="base">
              <a:lnSpc>
                <a:spcPct val="100000"/>
              </a:lnSpc>
              <a:spcBef>
                <a:spcPts val="0"/>
              </a:spcBef>
              <a:spcAft>
                <a:spcPts val="0"/>
              </a:spcAft>
            </a:pPr>
            <a:r>
              <a:rPr lang="en-US" sz="2400" dirty="0">
                <a:latin typeface="Arial Narrow" panose="020B0606020202030204" pitchFamily="34" charset="0"/>
              </a:rPr>
              <a:t>1. PWA experience on social media is not popular these days as more and more social media companies are making their own in-app </a:t>
            </a:r>
            <a:r>
              <a:rPr lang="en-US" sz="2400" dirty="0" smtClean="0">
                <a:latin typeface="Arial Narrow" panose="020B0606020202030204" pitchFamily="34" charset="0"/>
              </a:rPr>
              <a:t>browser.</a:t>
            </a:r>
          </a:p>
          <a:p>
            <a:pPr fontAlgn="base">
              <a:lnSpc>
                <a:spcPct val="100000"/>
              </a:lnSpc>
              <a:spcBef>
                <a:spcPts val="0"/>
              </a:spcBef>
              <a:spcAft>
                <a:spcPts val="0"/>
              </a:spcAft>
            </a:pPr>
            <a:r>
              <a:rPr lang="en-US" sz="2400" dirty="0" smtClean="0">
                <a:latin typeface="Arial Narrow" panose="020B0606020202030204" pitchFamily="34" charset="0"/>
              </a:rPr>
              <a:t>2. Plugins can’t fetch data from Facebook and Google Apps. You need to separately login on the web too.</a:t>
            </a:r>
          </a:p>
          <a:p>
            <a:pPr fontAlgn="base">
              <a:lnSpc>
                <a:spcPct val="100000"/>
              </a:lnSpc>
              <a:spcBef>
                <a:spcPts val="0"/>
              </a:spcBef>
              <a:spcAft>
                <a:spcPts val="0"/>
              </a:spcAft>
            </a:pPr>
            <a:r>
              <a:rPr lang="en-US" sz="2400" dirty="0" smtClean="0">
                <a:latin typeface="Arial Narrow" panose="020B0606020202030204" pitchFamily="34" charset="0"/>
              </a:rPr>
              <a:t>3. Full support is not available in default browsers of some of the manufacturer's.</a:t>
            </a:r>
          </a:p>
          <a:p>
            <a:pPr fontAlgn="base">
              <a:lnSpc>
                <a:spcPct val="100000"/>
              </a:lnSpc>
              <a:spcBef>
                <a:spcPts val="0"/>
              </a:spcBef>
              <a:spcAft>
                <a:spcPts val="0"/>
              </a:spcAft>
            </a:pPr>
            <a:r>
              <a:rPr lang="en-US" sz="2400" dirty="0" smtClean="0">
                <a:latin typeface="Arial Narrow" panose="020B0606020202030204" pitchFamily="34" charset="0"/>
              </a:rPr>
              <a:t>4. It cannot use the latest hardware advancements (like fingerprint scanner).</a:t>
            </a:r>
          </a:p>
          <a:p>
            <a:pPr fontAlgn="base">
              <a:lnSpc>
                <a:spcPct val="100000"/>
              </a:lnSpc>
              <a:spcBef>
                <a:spcPts val="0"/>
              </a:spcBef>
              <a:spcAft>
                <a:spcPts val="0"/>
              </a:spcAft>
            </a:pPr>
            <a:r>
              <a:rPr lang="en-US" sz="2400" dirty="0" smtClean="0">
                <a:latin typeface="Arial Narrow" panose="020B0606020202030204" pitchFamily="34" charset="0"/>
              </a:rPr>
              <a:t>5. Key re-engagement features are limited to Android, such as add to home screen, notifications etc.</a:t>
            </a:r>
          </a:p>
          <a:p>
            <a:pPr fontAlgn="base">
              <a:lnSpc>
                <a:spcPct val="100000"/>
              </a:lnSpc>
              <a:spcBef>
                <a:spcPts val="0"/>
              </a:spcBef>
              <a:spcAft>
                <a:spcPts val="0"/>
              </a:spcAft>
            </a:pPr>
            <a:r>
              <a:rPr lang="en-US" sz="2400" dirty="0" smtClean="0">
                <a:latin typeface="Arial Narrow" panose="020B0606020202030204" pitchFamily="34" charset="0"/>
              </a:rPr>
              <a:t>6. Traffic from Play Store cannot be directed to the mobile app. You miss significant traffic who use Play store for their primary search.</a:t>
            </a:r>
          </a:p>
          <a:p>
            <a:pPr>
              <a:lnSpc>
                <a:spcPct val="100000"/>
              </a:lnSpc>
              <a:spcBef>
                <a:spcPts val="0"/>
              </a:spcBef>
              <a:spcAft>
                <a:spcPts val="0"/>
              </a:spcAft>
            </a:pPr>
            <a:endParaRPr lang="en-US" sz="2400" dirty="0">
              <a:latin typeface="Arial Narrow" panose="020B0606020202030204" pitchFamily="34" charset="0"/>
            </a:endParaRPr>
          </a:p>
        </p:txBody>
      </p:sp>
    </p:spTree>
    <p:extLst>
      <p:ext uri="{BB962C8B-B14F-4D97-AF65-F5344CB8AC3E}">
        <p14:creationId xmlns:p14="http://schemas.microsoft.com/office/powerpoint/2010/main" val="36768290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Type of Mobile Application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000" y="2590800"/>
            <a:ext cx="9476680" cy="1990725"/>
          </a:xfrm>
        </p:spPr>
      </p:pic>
      <p:sp>
        <p:nvSpPr>
          <p:cNvPr id="5" name="Rectangle 4"/>
          <p:cNvSpPr/>
          <p:nvPr/>
        </p:nvSpPr>
        <p:spPr>
          <a:xfrm>
            <a:off x="1097280" y="2007988"/>
            <a:ext cx="5117540" cy="523220"/>
          </a:xfrm>
          <a:prstGeom prst="rect">
            <a:avLst/>
          </a:prstGeom>
        </p:spPr>
        <p:txBody>
          <a:bodyPr wrap="square">
            <a:spAutoFit/>
          </a:bodyPr>
          <a:lstStyle/>
          <a:p>
            <a:r>
              <a:rPr lang="en-US" sz="2800" b="1" dirty="0">
                <a:latin typeface="Arial Narrow" panose="020B0606020202030204" pitchFamily="34" charset="0"/>
              </a:rPr>
              <a:t>Example of </a:t>
            </a:r>
            <a:r>
              <a:rPr lang="en-US" sz="2800" b="1" dirty="0" smtClean="0">
                <a:latin typeface="Arial Narrow" panose="020B0606020202030204" pitchFamily="34" charset="0"/>
              </a:rPr>
              <a:t>progressive web apps:</a:t>
            </a:r>
            <a:endParaRPr lang="en-US" sz="2800" b="1" dirty="0">
              <a:latin typeface="Arial Narrow" panose="020B0606020202030204" pitchFamily="34" charset="0"/>
            </a:endParaRPr>
          </a:p>
        </p:txBody>
      </p:sp>
    </p:spTree>
    <p:extLst>
      <p:ext uri="{BB962C8B-B14F-4D97-AF65-F5344CB8AC3E}">
        <p14:creationId xmlns:p14="http://schemas.microsoft.com/office/powerpoint/2010/main" val="3306457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8229" t="24740" r="38726" b="7812"/>
          <a:stretch/>
        </p:blipFill>
        <p:spPr>
          <a:xfrm>
            <a:off x="1097280" y="286603"/>
            <a:ext cx="10058400" cy="6383926"/>
          </a:xfrm>
          <a:prstGeom prst="rect">
            <a:avLst/>
          </a:prstGeom>
        </p:spPr>
      </p:pic>
    </p:spTree>
    <p:extLst>
      <p:ext uri="{BB962C8B-B14F-4D97-AF65-F5344CB8AC3E}">
        <p14:creationId xmlns:p14="http://schemas.microsoft.com/office/powerpoint/2010/main" val="1195914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l="18375" t="21095" r="39081" b="5349"/>
          <a:stretch/>
        </p:blipFill>
        <p:spPr>
          <a:xfrm>
            <a:off x="1286359" y="753979"/>
            <a:ext cx="9869321" cy="5380818"/>
          </a:xfrm>
          <a:prstGeom prst="rect">
            <a:avLst/>
          </a:prstGeom>
        </p:spPr>
      </p:pic>
      <p:pic>
        <p:nvPicPr>
          <p:cNvPr id="5" name="Picture 4"/>
          <p:cNvPicPr>
            <a:picLocks noChangeAspect="1"/>
          </p:cNvPicPr>
          <p:nvPr/>
        </p:nvPicPr>
        <p:blipFill rotWithShape="1">
          <a:blip r:embed="rId4"/>
          <a:srcRect l="18229" t="24740" r="38726" b="70322"/>
          <a:stretch/>
        </p:blipFill>
        <p:spPr>
          <a:xfrm>
            <a:off x="1286359" y="286603"/>
            <a:ext cx="9869321" cy="467376"/>
          </a:xfrm>
          <a:prstGeom prst="rect">
            <a:avLst/>
          </a:prstGeom>
        </p:spPr>
      </p:pic>
    </p:spTree>
    <p:extLst>
      <p:ext uri="{BB962C8B-B14F-4D97-AF65-F5344CB8AC3E}">
        <p14:creationId xmlns:p14="http://schemas.microsoft.com/office/powerpoint/2010/main" val="3839577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8668" t="21875" r="39165" b="7031"/>
          <a:stretch/>
        </p:blipFill>
        <p:spPr>
          <a:xfrm>
            <a:off x="478154" y="286603"/>
            <a:ext cx="11485245" cy="6482755"/>
          </a:xfrm>
          <a:prstGeom prst="rect">
            <a:avLst/>
          </a:prstGeom>
        </p:spPr>
      </p:pic>
    </p:spTree>
    <p:extLst>
      <p:ext uri="{BB962C8B-B14F-4D97-AF65-F5344CB8AC3E}">
        <p14:creationId xmlns:p14="http://schemas.microsoft.com/office/powerpoint/2010/main" val="1969766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32" y="464761"/>
            <a:ext cx="9836896" cy="1163890"/>
          </a:xfrm>
        </p:spPr>
        <p:txBody>
          <a:bodyPr>
            <a:normAutofit fontScale="90000"/>
          </a:bodyPr>
          <a:lstStyle/>
          <a:p>
            <a:r>
              <a:rPr lang="en-US" b="1" dirty="0" smtClean="0">
                <a:latin typeface="Arial Narrow" panose="020B0606020202030204" pitchFamily="34" charset="0"/>
              </a:rPr>
              <a:t>Tools and Programming Language BuildFire.js</a:t>
            </a:r>
            <a:endParaRPr lang="en-US" b="1" dirty="0">
              <a:latin typeface="Arial Narrow" panose="020B0606020202030204" pitchFamily="34"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600" dirty="0" smtClean="0">
                <a:latin typeface="Arial Narrow" panose="020B0606020202030204" pitchFamily="34" charset="0"/>
              </a:rPr>
              <a:t> This </a:t>
            </a:r>
            <a:r>
              <a:rPr lang="en-US" sz="2600" dirty="0">
                <a:latin typeface="Arial Narrow" panose="020B0606020202030204" pitchFamily="34" charset="0"/>
              </a:rPr>
              <a:t>language allows mobile app developers can take advantage of the </a:t>
            </a:r>
            <a:r>
              <a:rPr lang="en-US" sz="2600" dirty="0" err="1">
                <a:latin typeface="Arial Narrow" panose="020B0606020202030204" pitchFamily="34" charset="0"/>
              </a:rPr>
              <a:t>BuildFire</a:t>
            </a:r>
            <a:r>
              <a:rPr lang="en-US" sz="2600" dirty="0">
                <a:latin typeface="Arial Narrow" panose="020B0606020202030204" pitchFamily="34" charset="0"/>
              </a:rPr>
              <a:t> SDK and JavaScript to create apps using </a:t>
            </a:r>
            <a:r>
              <a:rPr lang="en-US" sz="2600" dirty="0" err="1">
                <a:latin typeface="Arial Narrow" panose="020B0606020202030204" pitchFamily="34" charset="0"/>
              </a:rPr>
              <a:t>BuildFire</a:t>
            </a:r>
            <a:r>
              <a:rPr lang="en-US" sz="2600" dirty="0">
                <a:latin typeface="Arial Narrow" panose="020B0606020202030204" pitchFamily="34" charset="0"/>
              </a:rPr>
              <a:t> backend</a:t>
            </a:r>
            <a:r>
              <a:rPr lang="en-US" sz="2600" dirty="0" smtClean="0">
                <a:latin typeface="Arial Narrow" panose="020B0606020202030204" pitchFamily="34" charset="0"/>
              </a:rPr>
              <a:t>.</a:t>
            </a:r>
          </a:p>
          <a:p>
            <a:pPr>
              <a:buFont typeface="Wingdings" panose="05000000000000000000" pitchFamily="2" charset="2"/>
              <a:buChar char="q"/>
            </a:pPr>
            <a:r>
              <a:rPr lang="en-US" sz="2600" dirty="0" smtClean="0">
                <a:latin typeface="Arial Narrow" panose="020B0606020202030204" pitchFamily="34" charset="0"/>
              </a:rPr>
              <a:t> </a:t>
            </a:r>
            <a:r>
              <a:rPr lang="en-US" sz="2600" dirty="0" err="1" smtClean="0">
                <a:latin typeface="Arial Narrow" panose="020B0606020202030204" pitchFamily="34" charset="0"/>
              </a:rPr>
              <a:t>BuildFire</a:t>
            </a:r>
            <a:r>
              <a:rPr lang="en-US" sz="2600" dirty="0" smtClean="0">
                <a:latin typeface="Arial Narrow" panose="020B0606020202030204" pitchFamily="34" charset="0"/>
              </a:rPr>
              <a:t> </a:t>
            </a:r>
            <a:r>
              <a:rPr lang="en-US" sz="2600" dirty="0">
                <a:latin typeface="Arial Narrow" panose="020B0606020202030204" pitchFamily="34" charset="0"/>
              </a:rPr>
              <a:t>is already programmed with features to support many common businesses. </a:t>
            </a:r>
            <a:endParaRPr lang="en-US" sz="2600" dirty="0" smtClean="0">
              <a:latin typeface="Arial Narrow" panose="020B0606020202030204" pitchFamily="34" charset="0"/>
            </a:endParaRPr>
          </a:p>
          <a:p>
            <a:pPr>
              <a:buFont typeface="Wingdings" panose="05000000000000000000" pitchFamily="2" charset="2"/>
              <a:buChar char="q"/>
            </a:pPr>
            <a:r>
              <a:rPr lang="en-US" sz="2600" dirty="0" smtClean="0">
                <a:latin typeface="Arial Narrow" panose="020B0606020202030204" pitchFamily="34" charset="0"/>
              </a:rPr>
              <a:t> The </a:t>
            </a:r>
            <a:r>
              <a:rPr lang="en-US" sz="2600" dirty="0">
                <a:latin typeface="Arial Narrow" panose="020B0606020202030204" pitchFamily="34" charset="0"/>
              </a:rPr>
              <a:t>only thing left is for the programmer to </a:t>
            </a:r>
            <a:r>
              <a:rPr lang="en-US" sz="2600" dirty="0" smtClean="0">
                <a:latin typeface="Arial Narrow" panose="020B0606020202030204" pitchFamily="34" charset="0"/>
              </a:rPr>
              <a:t>customize </a:t>
            </a:r>
            <a:r>
              <a:rPr lang="en-US" sz="2600" dirty="0">
                <a:latin typeface="Arial Narrow" panose="020B0606020202030204" pitchFamily="34" charset="0"/>
              </a:rPr>
              <a:t>the program to suit a client’s unique specifications instead of having, to build from scratch</a:t>
            </a:r>
            <a:r>
              <a:rPr lang="en-US" sz="2600" dirty="0" smtClean="0">
                <a:latin typeface="Arial Narrow" panose="020B0606020202030204" pitchFamily="34" charset="0"/>
              </a:rPr>
              <a:t>.</a:t>
            </a:r>
          </a:p>
          <a:p>
            <a:pPr>
              <a:buFont typeface="Wingdings" panose="05000000000000000000" pitchFamily="2" charset="2"/>
              <a:buChar char="q"/>
            </a:pPr>
            <a:r>
              <a:rPr lang="en-US" sz="2600" dirty="0" smtClean="0">
                <a:latin typeface="Arial Narrow" panose="020B0606020202030204" pitchFamily="34" charset="0"/>
              </a:rPr>
              <a:t> Advantage: it </a:t>
            </a:r>
            <a:r>
              <a:rPr lang="en-US" sz="2600" dirty="0">
                <a:latin typeface="Arial Narrow" panose="020B0606020202030204" pitchFamily="34" charset="0"/>
              </a:rPr>
              <a:t>easy to work with and for developers to build apps quickly without stress</a:t>
            </a:r>
            <a:r>
              <a:rPr lang="en-US" sz="2600" dirty="0" smtClean="0">
                <a:latin typeface="Arial Narrow" panose="020B0606020202030204" pitchFamily="34" charset="0"/>
              </a:rPr>
              <a:t>.</a:t>
            </a:r>
          </a:p>
          <a:p>
            <a:pPr>
              <a:buFont typeface="Wingdings" panose="05000000000000000000" pitchFamily="2" charset="2"/>
              <a:buChar char="q"/>
            </a:pPr>
            <a:r>
              <a:rPr lang="en-US" sz="2600" dirty="0" smtClean="0">
                <a:latin typeface="Arial Narrow" panose="020B0606020202030204" pitchFamily="34" charset="0"/>
              </a:rPr>
              <a:t> It was designed </a:t>
            </a:r>
            <a:r>
              <a:rPr lang="en-US" sz="2600" dirty="0">
                <a:latin typeface="Arial Narrow" panose="020B0606020202030204" pitchFamily="34" charset="0"/>
              </a:rPr>
              <a:t>with a flexible architecture to enable developers to use its client-side JavaScript programs like jQuery, Underscore, React, Angular, etc.</a:t>
            </a:r>
          </a:p>
        </p:txBody>
      </p:sp>
    </p:spTree>
    <p:extLst>
      <p:ext uri="{BB962C8B-B14F-4D97-AF65-F5344CB8AC3E}">
        <p14:creationId xmlns:p14="http://schemas.microsoft.com/office/powerpoint/2010/main" val="10415885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Arial Narrow" panose="020B0606020202030204" pitchFamily="34" charset="0"/>
              </a:rPr>
              <a:t>Tools and Programming </a:t>
            </a:r>
            <a:r>
              <a:rPr lang="en-US" sz="4400" b="1" dirty="0" smtClean="0">
                <a:latin typeface="Arial Narrow" panose="020B0606020202030204" pitchFamily="34" charset="0"/>
              </a:rPr>
              <a:t>Language BuildFire.js</a:t>
            </a:r>
            <a:endParaRPr lang="en-US" sz="44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r>
              <a:rPr lang="en-US" sz="3200" dirty="0">
                <a:latin typeface="Arial Narrow" panose="020B0606020202030204" pitchFamily="34" charset="0"/>
              </a:rPr>
              <a:t>The features of </a:t>
            </a:r>
            <a:r>
              <a:rPr lang="en-US" sz="3200" b="1" dirty="0">
                <a:latin typeface="Arial Narrow" panose="020B0606020202030204" pitchFamily="34" charset="0"/>
              </a:rPr>
              <a:t>BuildFire.js</a:t>
            </a:r>
            <a:r>
              <a:rPr lang="en-US" sz="3200" dirty="0" smtClean="0">
                <a:latin typeface="Arial Narrow" panose="020B0606020202030204" pitchFamily="34" charset="0"/>
              </a:rPr>
              <a:t> </a:t>
            </a:r>
            <a:r>
              <a:rPr lang="en-US" sz="3200" dirty="0">
                <a:latin typeface="Arial Narrow" panose="020B0606020202030204" pitchFamily="34" charset="0"/>
              </a:rPr>
              <a:t>language include:</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is easy to learn and it has a pre-programmed framework that makes it ready to use.</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provides a short-cut to mobile app development because it cuts down the time spent on developing apps</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is very scalable.</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is good for people who are just starting their first mobile app development.</a:t>
            </a:r>
          </a:p>
          <a:p>
            <a:endParaRPr lang="en-US" sz="3200" dirty="0">
              <a:latin typeface="Arial Narrow" panose="020B0606020202030204" pitchFamily="34" charset="0"/>
            </a:endParaRPr>
          </a:p>
        </p:txBody>
      </p:sp>
    </p:spTree>
    <p:extLst>
      <p:ext uri="{BB962C8B-B14F-4D97-AF65-F5344CB8AC3E}">
        <p14:creationId xmlns:p14="http://schemas.microsoft.com/office/powerpoint/2010/main" val="803227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Tools and Programming </a:t>
            </a:r>
            <a:r>
              <a:rPr lang="en-US" b="1" dirty="0" smtClean="0">
                <a:latin typeface="Arial Narrow" panose="020B0606020202030204" pitchFamily="34" charset="0"/>
              </a:rPr>
              <a:t>Language Python</a:t>
            </a:r>
            <a:endParaRPr lang="en-US" b="1" dirty="0">
              <a:latin typeface="Arial Narrow" panose="020B060602020203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is a professional programming language used by top app development companies to develop desktop GUIs as well as analyzing and interpreting scientific and numeric data</a:t>
            </a:r>
            <a:r>
              <a:rPr lang="en-US" sz="3200" dirty="0" smtClean="0">
                <a:latin typeface="Arial Narrow" panose="020B0606020202030204" pitchFamily="34" charset="0"/>
              </a:rPr>
              <a:t>.</a:t>
            </a:r>
          </a:p>
          <a:p>
            <a:pPr>
              <a:buFont typeface="Wingdings" panose="05000000000000000000" pitchFamily="2" charset="2"/>
              <a:buChar char="q"/>
            </a:pPr>
            <a:r>
              <a:rPr lang="en-US" sz="3200" dirty="0" smtClean="0">
                <a:latin typeface="Arial Narrow" panose="020B0606020202030204" pitchFamily="34" charset="0"/>
              </a:rPr>
              <a:t> Python </a:t>
            </a:r>
            <a:r>
              <a:rPr lang="en-US" sz="3200" dirty="0">
                <a:latin typeface="Arial Narrow" panose="020B0606020202030204" pitchFamily="34" charset="0"/>
              </a:rPr>
              <a:t>is a very easy language to learn and also easy to read. </a:t>
            </a:r>
            <a:endParaRPr lang="en-US" sz="3200" dirty="0" smtClean="0">
              <a:latin typeface="Arial Narrow" panose="020B0606020202030204" pitchFamily="34" charset="0"/>
            </a:endParaRPr>
          </a:p>
          <a:p>
            <a:pPr>
              <a:buFont typeface="Wingdings" panose="05000000000000000000" pitchFamily="2" charset="2"/>
              <a:buChar char="q"/>
            </a:pPr>
            <a:r>
              <a:rPr lang="en-US" sz="3200" dirty="0" smtClean="0">
                <a:latin typeface="Arial Narrow" panose="020B0606020202030204" pitchFamily="34" charset="0"/>
              </a:rPr>
              <a:t> Many </a:t>
            </a:r>
            <a:r>
              <a:rPr lang="en-US" sz="3200" dirty="0">
                <a:latin typeface="Arial Narrow" panose="020B0606020202030204" pitchFamily="34" charset="0"/>
              </a:rPr>
              <a:t>apps have been created using Python such as Dropbox, Spotify, </a:t>
            </a:r>
            <a:r>
              <a:rPr lang="en-US" sz="3200" dirty="0" err="1">
                <a:latin typeface="Arial Narrow" panose="020B0606020202030204" pitchFamily="34" charset="0"/>
              </a:rPr>
              <a:t>Instagram</a:t>
            </a:r>
            <a:r>
              <a:rPr lang="en-US" sz="3200" dirty="0">
                <a:latin typeface="Arial Narrow" panose="020B0606020202030204" pitchFamily="34" charset="0"/>
              </a:rPr>
              <a:t>, </a:t>
            </a:r>
            <a:r>
              <a:rPr lang="en-US" sz="3200" dirty="0" err="1">
                <a:latin typeface="Arial Narrow" panose="020B0606020202030204" pitchFamily="34" charset="0"/>
              </a:rPr>
              <a:t>BitTorrent</a:t>
            </a:r>
            <a:r>
              <a:rPr lang="en-US" sz="3200" dirty="0">
                <a:latin typeface="Arial Narrow" panose="020B0606020202030204" pitchFamily="34" charset="0"/>
              </a:rPr>
              <a:t> Ubuntu Software Center, YouTube, </a:t>
            </a:r>
            <a:r>
              <a:rPr lang="en-US" sz="3200" dirty="0" err="1">
                <a:latin typeface="Arial Narrow" panose="020B0606020202030204" pitchFamily="34" charset="0"/>
              </a:rPr>
              <a:t>OpenStack</a:t>
            </a:r>
            <a:r>
              <a:rPr lang="en-US" sz="3200" dirty="0">
                <a:latin typeface="Arial Narrow" panose="020B0606020202030204" pitchFamily="34" charset="0"/>
              </a:rPr>
              <a:t>, </a:t>
            </a:r>
            <a:r>
              <a:rPr lang="en-US" sz="3200" dirty="0" err="1">
                <a:latin typeface="Arial Narrow" panose="020B0606020202030204" pitchFamily="34" charset="0"/>
              </a:rPr>
              <a:t>Calibre</a:t>
            </a:r>
            <a:r>
              <a:rPr lang="en-US" sz="3200" dirty="0">
                <a:latin typeface="Arial Narrow" panose="020B0606020202030204" pitchFamily="34" charset="0"/>
              </a:rPr>
              <a:t>, World of Tanks, </a:t>
            </a:r>
            <a:r>
              <a:rPr lang="en-US" sz="3200" dirty="0" err="1">
                <a:latin typeface="Arial Narrow" panose="020B0606020202030204" pitchFamily="34" charset="0"/>
              </a:rPr>
              <a:t>Reddit</a:t>
            </a:r>
            <a:r>
              <a:rPr lang="en-US" sz="3200" dirty="0">
                <a:latin typeface="Arial Narrow" panose="020B0606020202030204" pitchFamily="34" charset="0"/>
              </a:rPr>
              <a:t>, </a:t>
            </a:r>
            <a:r>
              <a:rPr lang="en-US" sz="3200" dirty="0" err="1">
                <a:latin typeface="Arial Narrow" panose="020B0606020202030204" pitchFamily="34" charset="0"/>
              </a:rPr>
              <a:t>Quora</a:t>
            </a:r>
            <a:r>
              <a:rPr lang="en-US" sz="3200" dirty="0">
                <a:latin typeface="Arial Narrow" panose="020B0606020202030204" pitchFamily="34" charset="0"/>
              </a:rPr>
              <a:t> etc</a:t>
            </a:r>
            <a:r>
              <a:rPr lang="en-US" sz="3200" dirty="0" smtClean="0">
                <a:latin typeface="Arial Narrow" panose="020B0606020202030204" pitchFamily="34" charset="0"/>
              </a:rPr>
              <a:t>.</a:t>
            </a:r>
          </a:p>
          <a:p>
            <a:pPr marL="0" indent="0">
              <a:buNone/>
            </a:pPr>
            <a:endParaRPr lang="en-US" dirty="0" smtClean="0">
              <a:latin typeface="Arial Narrow" panose="020B0606020202030204" pitchFamily="34" charset="0"/>
            </a:endParaRPr>
          </a:p>
        </p:txBody>
      </p:sp>
    </p:spTree>
    <p:extLst>
      <p:ext uri="{BB962C8B-B14F-4D97-AF65-F5344CB8AC3E}">
        <p14:creationId xmlns:p14="http://schemas.microsoft.com/office/powerpoint/2010/main" val="1418096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6750"/>
            <a:ext cx="10058400" cy="1013460"/>
          </a:xfrm>
        </p:spPr>
        <p:txBody>
          <a:bodyPr>
            <a:normAutofit fontScale="90000"/>
          </a:bodyPr>
          <a:lstStyle/>
          <a:p>
            <a:r>
              <a:rPr lang="en-US" sz="4600" b="1" dirty="0" smtClean="0">
                <a:latin typeface="Arial Narrow" panose="020B0606020202030204" pitchFamily="34" charset="0"/>
              </a:rPr>
              <a:t>Important Characteristics of Mobile Applications</a:t>
            </a:r>
            <a:endParaRPr lang="en-US" sz="4600" b="1" dirty="0">
              <a:latin typeface="Arial Narrow" panose="020B0606020202030204" pitchFamily="34" charset="0"/>
            </a:endParaRPr>
          </a:p>
        </p:txBody>
      </p:sp>
      <p:sp>
        <p:nvSpPr>
          <p:cNvPr id="3" name="Content Placeholder 2"/>
          <p:cNvSpPr>
            <a:spLocks noGrp="1"/>
          </p:cNvSpPr>
          <p:nvPr>
            <p:ph idx="1"/>
          </p:nvPr>
        </p:nvSpPr>
        <p:spPr>
          <a:xfrm>
            <a:off x="1097280" y="1845734"/>
            <a:ext cx="8351520" cy="4023360"/>
          </a:xfrm>
        </p:spPr>
        <p:txBody>
          <a:bodyPr>
            <a:noAutofit/>
          </a:bodyPr>
          <a:lstStyle/>
          <a:p>
            <a:pPr>
              <a:buFont typeface="Wingdings" panose="05000000000000000000" pitchFamily="2" charset="2"/>
              <a:buChar char="q"/>
            </a:pPr>
            <a:r>
              <a:rPr lang="en-US" sz="2400" dirty="0" smtClean="0">
                <a:latin typeface="Arial Narrow" panose="020B0606020202030204" pitchFamily="34" charset="0"/>
              </a:rPr>
              <a:t> Quick </a:t>
            </a:r>
            <a:r>
              <a:rPr lang="en-US" sz="2400" b="1" dirty="0">
                <a:latin typeface="Arial Narrow" panose="020B0606020202030204" pitchFamily="34" charset="0"/>
              </a:rPr>
              <a:t>startup time </a:t>
            </a:r>
            <a:r>
              <a:rPr lang="en-US" sz="2400" dirty="0">
                <a:latin typeface="Arial Narrow" panose="020B0606020202030204" pitchFamily="34" charset="0"/>
              </a:rPr>
              <a:t>is an important characteristic of mobile applications</a:t>
            </a:r>
            <a:r>
              <a:rPr lang="en-US" sz="2400" dirty="0" smtClean="0">
                <a:latin typeface="Arial Narrow" panose="020B0606020202030204" pitchFamily="34" charset="0"/>
              </a:rPr>
              <a:t>.</a:t>
            </a:r>
          </a:p>
          <a:p>
            <a:pPr>
              <a:buFont typeface="Wingdings" panose="05000000000000000000" pitchFamily="2" charset="2"/>
              <a:buChar char="q"/>
            </a:pPr>
            <a:r>
              <a:rPr lang="en-US" sz="2400" b="1" dirty="0" smtClean="0">
                <a:latin typeface="Arial Narrow" panose="020B0606020202030204" pitchFamily="34" charset="0"/>
              </a:rPr>
              <a:t> Responsiveness </a:t>
            </a:r>
            <a:r>
              <a:rPr lang="en-US" sz="2400" dirty="0" smtClean="0">
                <a:latin typeface="Arial Narrow" panose="020B0606020202030204" pitchFamily="34" charset="0"/>
              </a:rPr>
              <a:t>and </a:t>
            </a:r>
            <a:r>
              <a:rPr lang="en-US" sz="2400" dirty="0">
                <a:latin typeface="Arial Narrow" panose="020B0606020202030204" pitchFamily="34" charset="0"/>
              </a:rPr>
              <a:t>users receive some type of acknowledgment immediately upon performing an action on a device</a:t>
            </a:r>
            <a:r>
              <a:rPr lang="en-US" sz="2400" dirty="0" smtClean="0">
                <a:latin typeface="Arial Narrow" panose="020B0606020202030204" pitchFamily="34" charset="0"/>
              </a:rPr>
              <a:t>.</a:t>
            </a:r>
          </a:p>
          <a:p>
            <a:pPr>
              <a:buFont typeface="Wingdings" panose="05000000000000000000" pitchFamily="2" charset="2"/>
              <a:buChar char="q"/>
            </a:pPr>
            <a:r>
              <a:rPr lang="en-US" sz="2400" dirty="0" smtClean="0">
                <a:latin typeface="Arial Narrow" panose="020B0606020202030204" pitchFamily="34" charset="0"/>
              </a:rPr>
              <a:t> The </a:t>
            </a:r>
            <a:r>
              <a:rPr lang="en-US" sz="2400" dirty="0">
                <a:latin typeface="Arial Narrow" panose="020B0606020202030204" pitchFamily="34" charset="0"/>
              </a:rPr>
              <a:t>application must have a </a:t>
            </a:r>
            <a:r>
              <a:rPr lang="en-US" sz="2400" b="1" dirty="0" smtClean="0">
                <a:latin typeface="Arial Narrow" panose="020B0606020202030204" pitchFamily="34" charset="0"/>
              </a:rPr>
              <a:t>clearly purpose</a:t>
            </a:r>
            <a:r>
              <a:rPr lang="en-US" sz="2400" dirty="0" smtClean="0">
                <a:latin typeface="Arial Narrow" panose="020B0606020202030204" pitchFamily="34" charset="0"/>
              </a:rPr>
              <a:t> </a:t>
            </a:r>
            <a:r>
              <a:rPr lang="en-US" sz="2400" dirty="0">
                <a:latin typeface="Arial Narrow" panose="020B0606020202030204" pitchFamily="34" charset="0"/>
              </a:rPr>
              <a:t>defined set of things it does very well</a:t>
            </a:r>
            <a:r>
              <a:rPr lang="en-US" sz="2400" dirty="0" smtClean="0">
                <a:latin typeface="Arial Narrow" panose="020B0606020202030204" pitchFamily="34" charset="0"/>
              </a:rPr>
              <a:t>.</a:t>
            </a:r>
          </a:p>
          <a:p>
            <a:pPr fontAlgn="base">
              <a:buFont typeface="Wingdings" panose="05000000000000000000" pitchFamily="2" charset="2"/>
              <a:buChar char="q"/>
            </a:pPr>
            <a:r>
              <a:rPr lang="en-US" sz="2400" b="1" dirty="0" smtClean="0">
                <a:latin typeface="Arial Narrow" panose="020B0606020202030204" pitchFamily="34" charset="0"/>
              </a:rPr>
              <a:t> Customized </a:t>
            </a:r>
            <a:r>
              <a:rPr lang="en-US" sz="2400" b="1" dirty="0">
                <a:latin typeface="Arial Narrow" panose="020B0606020202030204" pitchFamily="34" charset="0"/>
              </a:rPr>
              <a:t>Interactions with Off-Device Information Sources </a:t>
            </a:r>
            <a:r>
              <a:rPr lang="en-US" sz="2400" dirty="0" smtClean="0">
                <a:latin typeface="Arial Narrow" panose="020B0606020202030204" pitchFamily="34" charset="0"/>
              </a:rPr>
              <a:t>that </a:t>
            </a:r>
            <a:r>
              <a:rPr lang="en-US" sz="2400" dirty="0">
                <a:latin typeface="Arial Narrow" panose="020B0606020202030204" pitchFamily="34" charset="0"/>
              </a:rPr>
              <a:t>expose services to mobile devices should be given proper consideration in the application’s design to ensure that they are returning information in a way that is appropriate for mobile devices.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Keep </a:t>
            </a:r>
            <a:r>
              <a:rPr lang="en-US" sz="2400" dirty="0">
                <a:latin typeface="Arial Narrow" panose="020B0606020202030204" pitchFamily="34" charset="0"/>
              </a:rPr>
              <a:t>your mobile application </a:t>
            </a:r>
            <a:r>
              <a:rPr lang="en-US" sz="2400" b="1" dirty="0">
                <a:latin typeface="Arial Narrow" panose="020B0606020202030204" pitchFamily="34" charset="0"/>
              </a:rPr>
              <a:t>simplicity</a:t>
            </a:r>
            <a:r>
              <a:rPr lang="en-US" sz="2400" dirty="0">
                <a:latin typeface="Arial Narrow" panose="020B0606020202030204" pitchFamily="34" charset="0"/>
              </a:rPr>
              <a:t> ( 'clean' and 'simple‘)</a:t>
            </a:r>
          </a:p>
          <a:p>
            <a:pPr marL="0" indent="0" fontAlgn="base">
              <a:buNone/>
            </a:pPr>
            <a:endParaRPr lang="en-US" sz="2400" dirty="0" smtClean="0">
              <a:latin typeface="Arial Narrow" panose="020B0606020202030204" pitchFamily="34" charset="0"/>
            </a:endParaRPr>
          </a:p>
          <a:p>
            <a:pPr fontAlgn="base"/>
            <a:endParaRPr lang="en-US" sz="2400" dirty="0">
              <a:latin typeface="Arial Narrow" panose="020B0606020202030204" pitchFamily="34" charset="0"/>
            </a:endParaRPr>
          </a:p>
          <a:p>
            <a:endParaRPr lang="en-US" sz="2400"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8831" y="2456927"/>
            <a:ext cx="2293620" cy="2462735"/>
          </a:xfrm>
          <a:prstGeom prst="rect">
            <a:avLst/>
          </a:prstGeom>
        </p:spPr>
      </p:pic>
    </p:spTree>
    <p:extLst>
      <p:ext uri="{BB962C8B-B14F-4D97-AF65-F5344CB8AC3E}">
        <p14:creationId xmlns:p14="http://schemas.microsoft.com/office/powerpoint/2010/main" val="1734349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72303"/>
            <a:ext cx="10199370" cy="1450757"/>
          </a:xfrm>
        </p:spPr>
        <p:txBody>
          <a:bodyPr/>
          <a:lstStyle/>
          <a:p>
            <a:r>
              <a:rPr lang="en-US" b="1" dirty="0">
                <a:latin typeface="Arial Narrow" panose="020B0606020202030204" pitchFamily="34" charset="0"/>
              </a:rPr>
              <a:t>Tools and Programming </a:t>
            </a:r>
            <a:r>
              <a:rPr lang="en-US" b="1" dirty="0" smtClean="0">
                <a:latin typeface="Arial Narrow" panose="020B0606020202030204" pitchFamily="34" charset="0"/>
              </a:rPr>
              <a:t>Language Python</a:t>
            </a:r>
            <a:endParaRPr lang="en-US" dirty="0">
              <a:latin typeface="Arial Narrow" panose="020B0606020202030204" pitchFamily="34" charset="0"/>
            </a:endParaRPr>
          </a:p>
        </p:txBody>
      </p:sp>
      <p:sp>
        <p:nvSpPr>
          <p:cNvPr id="3" name="Content Placeholder 2"/>
          <p:cNvSpPr>
            <a:spLocks noGrp="1"/>
          </p:cNvSpPr>
          <p:nvPr>
            <p:ph idx="1"/>
          </p:nvPr>
        </p:nvSpPr>
        <p:spPr/>
        <p:txBody>
          <a:bodyPr>
            <a:noAutofit/>
          </a:bodyPr>
          <a:lstStyle/>
          <a:p>
            <a:r>
              <a:rPr lang="en-US" sz="3200" dirty="0">
                <a:latin typeface="Arial Narrow" panose="020B0606020202030204" pitchFamily="34" charset="0"/>
              </a:rPr>
              <a:t>The features of </a:t>
            </a:r>
            <a:r>
              <a:rPr lang="en-US" sz="3200" b="1" dirty="0">
                <a:latin typeface="Arial Narrow" panose="020B0606020202030204" pitchFamily="34" charset="0"/>
              </a:rPr>
              <a:t>Python</a:t>
            </a:r>
            <a:r>
              <a:rPr lang="en-US" sz="3200" dirty="0">
                <a:latin typeface="Arial Narrow" panose="020B0606020202030204" pitchFamily="34" charset="0"/>
              </a:rPr>
              <a:t> language include:</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is the easiest language to learn and master</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has an interactive language</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runs on different operating systems like Windows, Linux, Unix, and Mac</a:t>
            </a:r>
          </a:p>
          <a:p>
            <a:pPr lvl="1">
              <a:buFont typeface="Wingdings" panose="05000000000000000000" pitchFamily="2" charset="2"/>
              <a:buChar char="q"/>
            </a:pPr>
            <a:r>
              <a:rPr lang="en-US" sz="3200" dirty="0" smtClean="0">
                <a:latin typeface="Arial Narrow" panose="020B0606020202030204" pitchFamily="34" charset="0"/>
              </a:rPr>
              <a:t> Python </a:t>
            </a:r>
            <a:r>
              <a:rPr lang="en-US" sz="3200" dirty="0">
                <a:latin typeface="Arial Narrow" panose="020B0606020202030204" pitchFamily="34" charset="0"/>
              </a:rPr>
              <a:t>supports GUI apps</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has an object-oriented language</a:t>
            </a:r>
          </a:p>
          <a:p>
            <a:pPr lvl="1">
              <a:buFont typeface="Wingdings" panose="05000000000000000000" pitchFamily="2" charset="2"/>
              <a:buChar char="q"/>
            </a:pPr>
            <a:r>
              <a:rPr lang="en-US" sz="3200" dirty="0" smtClean="0">
                <a:latin typeface="Arial Narrow" panose="020B0606020202030204" pitchFamily="34" charset="0"/>
              </a:rPr>
              <a:t> The </a:t>
            </a:r>
            <a:r>
              <a:rPr lang="en-US" sz="3200" dirty="0">
                <a:latin typeface="Arial Narrow" panose="020B0606020202030204" pitchFamily="34" charset="0"/>
              </a:rPr>
              <a:t>interpreter processes its runtime</a:t>
            </a:r>
          </a:p>
          <a:p>
            <a:endParaRPr lang="en-US" sz="3200" dirty="0">
              <a:latin typeface="Arial Narrow" panose="020B0606020202030204" pitchFamily="34" charset="0"/>
            </a:endParaRPr>
          </a:p>
        </p:txBody>
      </p:sp>
    </p:spTree>
    <p:extLst>
      <p:ext uri="{BB962C8B-B14F-4D97-AF65-F5344CB8AC3E}">
        <p14:creationId xmlns:p14="http://schemas.microsoft.com/office/powerpoint/2010/main" val="4133571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Tools and Programming </a:t>
            </a:r>
            <a:r>
              <a:rPr lang="en-US" b="1" dirty="0" smtClean="0">
                <a:latin typeface="Arial Narrow" panose="020B0606020202030204" pitchFamily="34" charset="0"/>
              </a:rPr>
              <a:t>Language Java</a:t>
            </a:r>
            <a:endParaRPr lang="en-US"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600" dirty="0" smtClean="0">
                <a:latin typeface="Arial Narrow" panose="020B0606020202030204" pitchFamily="34" charset="0"/>
              </a:rPr>
              <a:t> Popular </a:t>
            </a:r>
            <a:r>
              <a:rPr lang="en-US" sz="3600" dirty="0">
                <a:latin typeface="Arial Narrow" panose="020B0606020202030204" pitchFamily="34" charset="0"/>
              </a:rPr>
              <a:t>Android OS uses Java which makes it a suitable mobile app </a:t>
            </a:r>
            <a:r>
              <a:rPr lang="en-US" sz="3600" dirty="0" smtClean="0">
                <a:latin typeface="Arial Narrow" panose="020B0606020202030204" pitchFamily="34" charset="0"/>
              </a:rPr>
              <a:t>language </a:t>
            </a:r>
            <a:r>
              <a:rPr lang="en-US" sz="3600" dirty="0">
                <a:latin typeface="Arial Narrow" panose="020B0606020202030204" pitchFamily="34" charset="0"/>
              </a:rPr>
              <a:t>because many users use </a:t>
            </a:r>
            <a:r>
              <a:rPr lang="en-US" sz="3600" dirty="0" smtClean="0">
                <a:latin typeface="Arial Narrow" panose="020B0606020202030204" pitchFamily="34" charset="0"/>
              </a:rPr>
              <a:t>Android.</a:t>
            </a:r>
          </a:p>
          <a:p>
            <a:pPr>
              <a:buFont typeface="Wingdings" panose="05000000000000000000" pitchFamily="2" charset="2"/>
              <a:buChar char="q"/>
            </a:pPr>
            <a:r>
              <a:rPr lang="en-US" sz="3600" dirty="0" smtClean="0">
                <a:latin typeface="Arial Narrow" panose="020B0606020202030204" pitchFamily="34" charset="0"/>
              </a:rPr>
              <a:t> Many </a:t>
            </a:r>
            <a:r>
              <a:rPr lang="en-US" sz="3600" dirty="0">
                <a:latin typeface="Arial Narrow" panose="020B0606020202030204" pitchFamily="34" charset="0"/>
              </a:rPr>
              <a:t>top app development companies have used Java for apps like Blue-ray Disc Association, </a:t>
            </a:r>
            <a:r>
              <a:rPr lang="en-US" sz="3600" dirty="0" err="1">
                <a:latin typeface="Arial Narrow" panose="020B0606020202030204" pitchFamily="34" charset="0"/>
              </a:rPr>
              <a:t>UltraMixer</a:t>
            </a:r>
            <a:r>
              <a:rPr lang="en-US" sz="3600" dirty="0">
                <a:latin typeface="Arial Narrow" panose="020B0606020202030204" pitchFamily="34" charset="0"/>
              </a:rPr>
              <a:t>, NASA world wind, </a:t>
            </a:r>
            <a:r>
              <a:rPr lang="en-US" sz="3600" dirty="0" err="1">
                <a:latin typeface="Arial Narrow" panose="020B0606020202030204" pitchFamily="34" charset="0"/>
              </a:rPr>
              <a:t>ThinkFree</a:t>
            </a:r>
            <a:r>
              <a:rPr lang="en-US" sz="3600" dirty="0">
                <a:latin typeface="Arial Narrow" panose="020B0606020202030204" pitchFamily="34" charset="0"/>
              </a:rPr>
              <a:t> cloud office etc</a:t>
            </a:r>
            <a:r>
              <a:rPr lang="en-US" sz="3600" dirty="0" smtClean="0">
                <a:latin typeface="Arial Narrow" panose="020B0606020202030204" pitchFamily="34" charset="0"/>
              </a:rPr>
              <a:t>.</a:t>
            </a:r>
          </a:p>
          <a:p>
            <a:pPr>
              <a:buFont typeface="Wingdings" panose="05000000000000000000" pitchFamily="2" charset="2"/>
              <a:buChar char="q"/>
            </a:pPr>
            <a:r>
              <a:rPr lang="en-US" sz="3600" dirty="0" smtClean="0">
                <a:latin typeface="Arial Narrow" panose="020B0606020202030204" pitchFamily="34" charset="0"/>
              </a:rPr>
              <a:t> Java </a:t>
            </a:r>
            <a:r>
              <a:rPr lang="en-US" sz="3600" dirty="0">
                <a:latin typeface="Arial Narrow" panose="020B0606020202030204" pitchFamily="34" charset="0"/>
              </a:rPr>
              <a:t>is very popular because of its association with the Android operating </a:t>
            </a:r>
            <a:r>
              <a:rPr lang="en-US" sz="3600" dirty="0" smtClean="0">
                <a:latin typeface="Arial Narrow" panose="020B0606020202030204" pitchFamily="34" charset="0"/>
              </a:rPr>
              <a:t>system.</a:t>
            </a:r>
            <a:endParaRPr lang="en-US" sz="3600" dirty="0">
              <a:latin typeface="Arial Narrow" panose="020B0606020202030204" pitchFamily="34" charset="0"/>
            </a:endParaRPr>
          </a:p>
        </p:txBody>
      </p:sp>
    </p:spTree>
    <p:extLst>
      <p:ext uri="{BB962C8B-B14F-4D97-AF65-F5344CB8AC3E}">
        <p14:creationId xmlns:p14="http://schemas.microsoft.com/office/powerpoint/2010/main" val="7423849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a:latin typeface="Arial Narrow" panose="020B0606020202030204" pitchFamily="34" charset="0"/>
              </a:rPr>
              <a:t>Tools and Programming </a:t>
            </a:r>
            <a:r>
              <a:rPr lang="en-US" b="1" dirty="0" smtClean="0">
                <a:latin typeface="Arial Narrow" panose="020B0606020202030204" pitchFamily="34" charset="0"/>
              </a:rPr>
              <a:t>Language Java</a:t>
            </a:r>
            <a:endParaRPr lang="en-US"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r>
              <a:rPr lang="en-US" sz="2400" dirty="0">
                <a:latin typeface="Arial Narrow" panose="020B0606020202030204" pitchFamily="34" charset="0"/>
              </a:rPr>
              <a:t>The features of </a:t>
            </a:r>
            <a:r>
              <a:rPr lang="en-US" sz="2400" b="1" dirty="0" smtClean="0">
                <a:latin typeface="Arial Narrow" panose="020B0606020202030204" pitchFamily="34" charset="0"/>
              </a:rPr>
              <a:t>Java</a:t>
            </a:r>
            <a:r>
              <a:rPr lang="en-US" sz="2400" dirty="0" smtClean="0">
                <a:latin typeface="Arial Narrow" panose="020B0606020202030204" pitchFamily="34" charset="0"/>
              </a:rPr>
              <a:t> </a:t>
            </a:r>
            <a:r>
              <a:rPr lang="en-US" sz="2400" dirty="0">
                <a:latin typeface="Arial Narrow" panose="020B0606020202030204" pitchFamily="34" charset="0"/>
              </a:rPr>
              <a:t>language include:</a:t>
            </a:r>
          </a:p>
          <a:p>
            <a:pPr lvl="1">
              <a:buFont typeface="Wingdings" panose="05000000000000000000" pitchFamily="2" charset="2"/>
              <a:buChar char="q"/>
            </a:pPr>
            <a:r>
              <a:rPr lang="en-US" sz="2400" dirty="0" smtClean="0">
                <a:latin typeface="Arial Narrow" panose="020B0606020202030204" pitchFamily="34" charset="0"/>
              </a:rPr>
              <a:t> It </a:t>
            </a:r>
            <a:r>
              <a:rPr lang="en-US" sz="2400" dirty="0">
                <a:latin typeface="Arial Narrow" panose="020B0606020202030204" pitchFamily="34" charset="0"/>
              </a:rPr>
              <a:t>can run on all platforms</a:t>
            </a:r>
          </a:p>
          <a:p>
            <a:pPr lvl="1">
              <a:buFont typeface="Wingdings" panose="05000000000000000000" pitchFamily="2" charset="2"/>
              <a:buChar char="q"/>
            </a:pPr>
            <a:r>
              <a:rPr lang="en-US" sz="2400" dirty="0" smtClean="0">
                <a:latin typeface="Arial Narrow" panose="020B0606020202030204" pitchFamily="34" charset="0"/>
              </a:rPr>
              <a:t> It </a:t>
            </a:r>
            <a:r>
              <a:rPr lang="en-US" sz="2400" dirty="0">
                <a:latin typeface="Arial Narrow" panose="020B0606020202030204" pitchFamily="34" charset="0"/>
              </a:rPr>
              <a:t>supports APIs</a:t>
            </a:r>
          </a:p>
          <a:p>
            <a:pPr lvl="1">
              <a:buFont typeface="Wingdings" panose="05000000000000000000" pitchFamily="2" charset="2"/>
              <a:buChar char="q"/>
            </a:pPr>
            <a:r>
              <a:rPr lang="en-US" sz="2400" dirty="0" smtClean="0">
                <a:latin typeface="Arial Narrow" panose="020B0606020202030204" pitchFamily="34" charset="0"/>
              </a:rPr>
              <a:t> It </a:t>
            </a:r>
            <a:r>
              <a:rPr lang="en-US" sz="2400" dirty="0">
                <a:latin typeface="Arial Narrow" panose="020B0606020202030204" pitchFamily="34" charset="0"/>
              </a:rPr>
              <a:t>is very easy to read and learn</a:t>
            </a:r>
          </a:p>
          <a:p>
            <a:pPr lvl="1">
              <a:buFont typeface="Wingdings" panose="05000000000000000000" pitchFamily="2" charset="2"/>
              <a:buChar char="q"/>
            </a:pPr>
            <a:r>
              <a:rPr lang="en-US" sz="2400" dirty="0" smtClean="0">
                <a:latin typeface="Arial Narrow" panose="020B0606020202030204" pitchFamily="34" charset="0"/>
              </a:rPr>
              <a:t> It </a:t>
            </a:r>
            <a:r>
              <a:rPr lang="en-US" sz="2400" dirty="0">
                <a:latin typeface="Arial Narrow" panose="020B0606020202030204" pitchFamily="34" charset="0"/>
              </a:rPr>
              <a:t>has an object-oriented language</a:t>
            </a:r>
          </a:p>
          <a:p>
            <a:pPr lvl="1">
              <a:buFont typeface="Wingdings" panose="05000000000000000000" pitchFamily="2" charset="2"/>
              <a:buChar char="q"/>
            </a:pPr>
            <a:r>
              <a:rPr lang="en-US" sz="2400" dirty="0" smtClean="0">
                <a:latin typeface="Arial Narrow" panose="020B0606020202030204" pitchFamily="34" charset="0"/>
              </a:rPr>
              <a:t> It </a:t>
            </a:r>
            <a:r>
              <a:rPr lang="en-US" sz="2400" dirty="0">
                <a:latin typeface="Arial Narrow" panose="020B0606020202030204" pitchFamily="34" charset="0"/>
              </a:rPr>
              <a:t>has a very powerful IDEs which makes coding error-free and easy.</a:t>
            </a:r>
          </a:p>
          <a:p>
            <a:endParaRPr lang="en-US" sz="2400" dirty="0">
              <a:latin typeface="Arial Narrow" panose="020B0606020202030204" pitchFamily="34" charset="0"/>
            </a:endParaRPr>
          </a:p>
        </p:txBody>
      </p:sp>
    </p:spTree>
    <p:extLst>
      <p:ext uri="{BB962C8B-B14F-4D97-AF65-F5344CB8AC3E}">
        <p14:creationId xmlns:p14="http://schemas.microsoft.com/office/powerpoint/2010/main" val="1371215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8650"/>
            <a:ext cx="10058400" cy="994410"/>
          </a:xfrm>
        </p:spPr>
        <p:txBody>
          <a:bodyPr/>
          <a:lstStyle/>
          <a:p>
            <a:r>
              <a:rPr lang="en-US" b="1" dirty="0">
                <a:latin typeface="Arial Narrow" panose="020B0606020202030204" pitchFamily="34" charset="0"/>
              </a:rPr>
              <a:t>Tools and Programming </a:t>
            </a:r>
            <a:r>
              <a:rPr lang="en-US" b="1" dirty="0" smtClean="0">
                <a:latin typeface="Arial Narrow" panose="020B0606020202030204" pitchFamily="34" charset="0"/>
              </a:rPr>
              <a:t>Language PHP</a:t>
            </a:r>
            <a:endParaRPr lang="en-US" dirty="0">
              <a:latin typeface="Arial Narrow" panose="020B0606020202030204" pitchFamily="34"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800" dirty="0" smtClean="0">
                <a:latin typeface="Arial Narrow" panose="020B0606020202030204" pitchFamily="34" charset="0"/>
              </a:rPr>
              <a:t> The </a:t>
            </a:r>
            <a:r>
              <a:rPr lang="en-US" sz="2800" dirty="0">
                <a:latin typeface="Arial Narrow" panose="020B0606020202030204" pitchFamily="34" charset="0"/>
              </a:rPr>
              <a:t>Hypertext Preprocessor </a:t>
            </a:r>
            <a:r>
              <a:rPr lang="en-US" sz="2800" dirty="0" smtClean="0">
                <a:latin typeface="Arial Narrow" panose="020B0606020202030204" pitchFamily="34" charset="0"/>
              </a:rPr>
              <a:t>as an open </a:t>
            </a:r>
            <a:r>
              <a:rPr lang="en-US" sz="2800" dirty="0">
                <a:latin typeface="Arial Narrow" panose="020B0606020202030204" pitchFamily="34" charset="0"/>
              </a:rPr>
              <a:t>source language for server-side scripting</a:t>
            </a:r>
            <a:r>
              <a:rPr lang="en-US" sz="2800" dirty="0" smtClean="0">
                <a:latin typeface="Arial Narrow" panose="020B0606020202030204" pitchFamily="34" charset="0"/>
              </a:rPr>
              <a:t>.</a:t>
            </a:r>
          </a:p>
          <a:p>
            <a:pPr>
              <a:buFont typeface="Wingdings" panose="05000000000000000000" pitchFamily="2" charset="2"/>
              <a:buChar char="q"/>
            </a:pPr>
            <a:r>
              <a:rPr lang="en-US" sz="2800" dirty="0" smtClean="0">
                <a:latin typeface="Arial Narrow" panose="020B0606020202030204" pitchFamily="34" charset="0"/>
              </a:rPr>
              <a:t> PHP </a:t>
            </a:r>
            <a:r>
              <a:rPr lang="en-US" sz="2800" dirty="0">
                <a:latin typeface="Arial Narrow" panose="020B0606020202030204" pitchFamily="34" charset="0"/>
              </a:rPr>
              <a:t>is also used for command line scripting and to code applications. </a:t>
            </a:r>
            <a:endParaRPr lang="en-US" sz="2800" dirty="0" smtClean="0">
              <a:latin typeface="Arial Narrow" panose="020B0606020202030204" pitchFamily="34" charset="0"/>
            </a:endParaRPr>
          </a:p>
          <a:p>
            <a:pPr>
              <a:buFont typeface="Wingdings" panose="05000000000000000000" pitchFamily="2" charset="2"/>
              <a:buChar char="q"/>
            </a:pPr>
            <a:r>
              <a:rPr lang="en-US" sz="2800" dirty="0" smtClean="0">
                <a:latin typeface="Arial Narrow" panose="020B0606020202030204" pitchFamily="34" charset="0"/>
              </a:rPr>
              <a:t> It </a:t>
            </a:r>
            <a:r>
              <a:rPr lang="en-US" sz="2800" dirty="0">
                <a:latin typeface="Arial Narrow" panose="020B0606020202030204" pitchFamily="34" charset="0"/>
              </a:rPr>
              <a:t>is a programming language used in making websites, android apps and </a:t>
            </a:r>
            <a:r>
              <a:rPr lang="en-US" sz="2800" dirty="0" err="1">
                <a:latin typeface="Arial Narrow" panose="020B0606020202030204" pitchFamily="34" charset="0"/>
              </a:rPr>
              <a:t>iOS</a:t>
            </a:r>
            <a:r>
              <a:rPr lang="en-US" sz="2800" dirty="0">
                <a:latin typeface="Arial Narrow" panose="020B0606020202030204" pitchFamily="34" charset="0"/>
              </a:rPr>
              <a:t> apps</a:t>
            </a:r>
            <a:r>
              <a:rPr lang="en-US" sz="2800" dirty="0" smtClean="0">
                <a:latin typeface="Arial Narrow" panose="020B0606020202030204" pitchFamily="34" charset="0"/>
              </a:rPr>
              <a:t>.</a:t>
            </a:r>
          </a:p>
          <a:p>
            <a:pPr>
              <a:buFont typeface="Wingdings" panose="05000000000000000000" pitchFamily="2" charset="2"/>
              <a:buChar char="q"/>
            </a:pPr>
            <a:r>
              <a:rPr lang="en-US" sz="2800" dirty="0" smtClean="0">
                <a:latin typeface="Arial Narrow" panose="020B0606020202030204" pitchFamily="34" charset="0"/>
              </a:rPr>
              <a:t> PHP </a:t>
            </a:r>
            <a:r>
              <a:rPr lang="en-US" sz="2800" dirty="0">
                <a:latin typeface="Arial Narrow" panose="020B0606020202030204" pitchFamily="34" charset="0"/>
              </a:rPr>
              <a:t>has been used for websites like Facebook, Yahoo, Flickr, </a:t>
            </a:r>
            <a:r>
              <a:rPr lang="en-US" sz="2800" dirty="0" err="1">
                <a:latin typeface="Arial Narrow" panose="020B0606020202030204" pitchFamily="34" charset="0"/>
              </a:rPr>
              <a:t>Tumblr</a:t>
            </a:r>
            <a:r>
              <a:rPr lang="en-US" sz="2800" dirty="0">
                <a:latin typeface="Arial Narrow" panose="020B0606020202030204" pitchFamily="34" charset="0"/>
              </a:rPr>
              <a:t>, Wikipedia etc. </a:t>
            </a:r>
            <a:endParaRPr lang="en-US" sz="2800" dirty="0" smtClean="0">
              <a:latin typeface="Arial Narrow" panose="020B0606020202030204" pitchFamily="34" charset="0"/>
            </a:endParaRPr>
          </a:p>
          <a:p>
            <a:pPr>
              <a:buFont typeface="Wingdings" panose="05000000000000000000" pitchFamily="2" charset="2"/>
              <a:buChar char="q"/>
            </a:pPr>
            <a:r>
              <a:rPr lang="en-US" sz="2800" dirty="0" smtClean="0">
                <a:latin typeface="Arial Narrow" panose="020B0606020202030204" pitchFamily="34" charset="0"/>
              </a:rPr>
              <a:t> PHP </a:t>
            </a:r>
            <a:r>
              <a:rPr lang="en-US" sz="2800" dirty="0">
                <a:latin typeface="Arial Narrow" panose="020B0606020202030204" pitchFamily="34" charset="0"/>
              </a:rPr>
              <a:t>is used to create e-commerce websites, creating PDFs, for creating content management systems like Drupal and WordPress.</a:t>
            </a:r>
          </a:p>
        </p:txBody>
      </p:sp>
    </p:spTree>
    <p:extLst>
      <p:ext uri="{BB962C8B-B14F-4D97-AF65-F5344CB8AC3E}">
        <p14:creationId xmlns:p14="http://schemas.microsoft.com/office/powerpoint/2010/main" val="943857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b="1" dirty="0">
                <a:latin typeface="Arial Narrow" panose="020B0606020202030204" pitchFamily="34" charset="0"/>
              </a:rPr>
              <a:t>Tools and Programming </a:t>
            </a:r>
            <a:r>
              <a:rPr lang="en-US" b="1" dirty="0" smtClean="0">
                <a:latin typeface="Arial Narrow" panose="020B0606020202030204" pitchFamily="34" charset="0"/>
              </a:rPr>
              <a:t>Language PHP</a:t>
            </a:r>
            <a:endParaRPr lang="en-US"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r>
              <a:rPr lang="en-US" sz="3200" b="1" dirty="0">
                <a:latin typeface="Arial Narrow" panose="020B0606020202030204" pitchFamily="34" charset="0"/>
              </a:rPr>
              <a:t>PHP</a:t>
            </a:r>
            <a:r>
              <a:rPr lang="en-US" sz="3200" dirty="0">
                <a:latin typeface="Arial Narrow" panose="020B0606020202030204" pitchFamily="34" charset="0"/>
              </a:rPr>
              <a:t> features include:</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is also easy to learn</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is very compatible with servers</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is an open source platform</a:t>
            </a:r>
          </a:p>
          <a:p>
            <a:pPr lvl="1">
              <a:buFont typeface="Wingdings" panose="05000000000000000000" pitchFamily="2" charset="2"/>
              <a:buChar char="q"/>
            </a:pPr>
            <a:r>
              <a:rPr lang="en-US" sz="3200" dirty="0" smtClean="0">
                <a:latin typeface="Arial Narrow" panose="020B0606020202030204" pitchFamily="34" charset="0"/>
              </a:rPr>
              <a:t> It </a:t>
            </a:r>
            <a:r>
              <a:rPr lang="en-US" sz="3200" dirty="0">
                <a:latin typeface="Arial Narrow" panose="020B0606020202030204" pitchFamily="34" charset="0"/>
              </a:rPr>
              <a:t>is both procedural and object-oriented.</a:t>
            </a:r>
          </a:p>
          <a:p>
            <a:endParaRPr lang="en-US" sz="3200" dirty="0">
              <a:latin typeface="Arial Narrow" panose="020B0606020202030204" pitchFamily="34" charset="0"/>
            </a:endParaRPr>
          </a:p>
        </p:txBody>
      </p:sp>
    </p:spTree>
    <p:extLst>
      <p:ext uri="{BB962C8B-B14F-4D97-AF65-F5344CB8AC3E}">
        <p14:creationId xmlns:p14="http://schemas.microsoft.com/office/powerpoint/2010/main" val="28676621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sz="4400" b="1" dirty="0">
                <a:latin typeface="Arial Narrow" panose="020B0606020202030204" pitchFamily="34" charset="0"/>
              </a:rPr>
              <a:t>Tools and Programming </a:t>
            </a:r>
            <a:r>
              <a:rPr lang="en-US" sz="4400" b="1" dirty="0" smtClean="0">
                <a:latin typeface="Arial Narrow" panose="020B0606020202030204" pitchFamily="34" charset="0"/>
              </a:rPr>
              <a:t>Language C++</a:t>
            </a:r>
            <a:endParaRPr lang="en-US" sz="44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smtClean="0">
                <a:latin typeface="Arial Narrow" panose="020B0606020202030204" pitchFamily="34" charset="0"/>
              </a:rPr>
              <a:t> C</a:t>
            </a:r>
            <a:r>
              <a:rPr lang="en-US" sz="2800" dirty="0">
                <a:latin typeface="Arial Narrow" panose="020B0606020202030204" pitchFamily="34" charset="0"/>
              </a:rPr>
              <a:t>++ is a programming language that is object-oriented</a:t>
            </a:r>
            <a:r>
              <a:rPr lang="en-US" sz="2800" dirty="0" smtClean="0">
                <a:latin typeface="Arial Narrow" panose="020B0606020202030204" pitchFamily="34" charset="0"/>
              </a:rPr>
              <a:t>.</a:t>
            </a:r>
          </a:p>
          <a:p>
            <a:pPr>
              <a:buFont typeface="Wingdings" panose="05000000000000000000" pitchFamily="2" charset="2"/>
              <a:buChar char="q"/>
            </a:pPr>
            <a:r>
              <a:rPr lang="en-US" sz="2800" dirty="0" smtClean="0">
                <a:latin typeface="Arial Narrow" panose="020B0606020202030204" pitchFamily="34" charset="0"/>
              </a:rPr>
              <a:t> This </a:t>
            </a:r>
            <a:r>
              <a:rPr lang="en-US" sz="2800" dirty="0">
                <a:latin typeface="Arial Narrow" panose="020B0606020202030204" pitchFamily="34" charset="0"/>
              </a:rPr>
              <a:t>programming language is used by many industries ranging from the baking to manufacturing industry. </a:t>
            </a:r>
            <a:endParaRPr lang="en-US" sz="2800" dirty="0" smtClean="0">
              <a:latin typeface="Arial Narrow" panose="020B0606020202030204" pitchFamily="34" charset="0"/>
            </a:endParaRPr>
          </a:p>
          <a:p>
            <a:pPr>
              <a:buFont typeface="Wingdings" panose="05000000000000000000" pitchFamily="2" charset="2"/>
              <a:buChar char="q"/>
            </a:pPr>
            <a:r>
              <a:rPr lang="en-US" sz="2800" dirty="0" smtClean="0">
                <a:latin typeface="Arial Narrow" panose="020B0606020202030204" pitchFamily="34" charset="0"/>
              </a:rPr>
              <a:t> The </a:t>
            </a:r>
            <a:r>
              <a:rPr lang="en-US" sz="2800" dirty="0">
                <a:latin typeface="Arial Narrow" panose="020B0606020202030204" pitchFamily="34" charset="0"/>
              </a:rPr>
              <a:t>C++ has been used by top app development companies to develop applications for </a:t>
            </a:r>
            <a:r>
              <a:rPr lang="en-US" sz="2800" dirty="0" err="1">
                <a:latin typeface="Arial Narrow" panose="020B0606020202030204" pitchFamily="34" charset="0"/>
              </a:rPr>
              <a:t>iOS</a:t>
            </a:r>
            <a:r>
              <a:rPr lang="en-US" sz="2800" dirty="0">
                <a:latin typeface="Arial Narrow" panose="020B0606020202030204" pitchFamily="34" charset="0"/>
              </a:rPr>
              <a:t>, Windows, and Android</a:t>
            </a:r>
            <a:r>
              <a:rPr lang="en-US" sz="2800" dirty="0" smtClean="0">
                <a:latin typeface="Arial Narrow" panose="020B0606020202030204" pitchFamily="34" charset="0"/>
              </a:rPr>
              <a:t>.</a:t>
            </a:r>
          </a:p>
          <a:p>
            <a:pPr>
              <a:buFont typeface="Wingdings" panose="05000000000000000000" pitchFamily="2" charset="2"/>
              <a:buChar char="q"/>
            </a:pPr>
            <a:r>
              <a:rPr lang="en-US" sz="2800" dirty="0" smtClean="0">
                <a:latin typeface="Arial Narrow" panose="020B0606020202030204" pitchFamily="34" charset="0"/>
              </a:rPr>
              <a:t> It </a:t>
            </a:r>
            <a:r>
              <a:rPr lang="en-US" sz="2800" dirty="0">
                <a:latin typeface="Arial Narrow" panose="020B0606020202030204" pitchFamily="34" charset="0"/>
              </a:rPr>
              <a:t>has also been used by top app development companies to create tools like Amazon, Google Chrome, </a:t>
            </a:r>
            <a:r>
              <a:rPr lang="en-US" sz="2800" dirty="0" err="1">
                <a:latin typeface="Arial Narrow" panose="020B0606020202030204" pitchFamily="34" charset="0"/>
              </a:rPr>
              <a:t>Paypal</a:t>
            </a:r>
            <a:r>
              <a:rPr lang="en-US" sz="2800" dirty="0">
                <a:latin typeface="Arial Narrow" panose="020B0606020202030204" pitchFamily="34" charset="0"/>
              </a:rPr>
              <a:t>, Photoshop, World of Warcraft etc</a:t>
            </a:r>
            <a:r>
              <a:rPr lang="en-US" sz="2800" dirty="0" smtClean="0">
                <a:latin typeface="Arial Narrow" panose="020B0606020202030204" pitchFamily="34" charset="0"/>
              </a:rPr>
              <a:t>.</a:t>
            </a:r>
          </a:p>
          <a:p>
            <a:pPr>
              <a:buFont typeface="Wingdings" panose="05000000000000000000" pitchFamily="2" charset="2"/>
              <a:buChar char="q"/>
            </a:pPr>
            <a:r>
              <a:rPr lang="en-US" sz="2800" dirty="0" smtClean="0">
                <a:latin typeface="Arial Narrow" panose="020B0606020202030204" pitchFamily="34" charset="0"/>
              </a:rPr>
              <a:t> C</a:t>
            </a:r>
            <a:r>
              <a:rPr lang="en-US" sz="2800" dirty="0">
                <a:latin typeface="Arial Narrow" panose="020B0606020202030204" pitchFamily="34" charset="0"/>
              </a:rPr>
              <a:t>++ is amongst the most powerful programming languages</a:t>
            </a:r>
          </a:p>
        </p:txBody>
      </p:sp>
    </p:spTree>
    <p:extLst>
      <p:ext uri="{BB962C8B-B14F-4D97-AF65-F5344CB8AC3E}">
        <p14:creationId xmlns:p14="http://schemas.microsoft.com/office/powerpoint/2010/main" val="19060361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0"/>
            <a:ext cx="10058400" cy="994410"/>
          </a:xfrm>
        </p:spPr>
        <p:txBody>
          <a:bodyPr>
            <a:normAutofit/>
          </a:bodyPr>
          <a:lstStyle/>
          <a:p>
            <a:r>
              <a:rPr lang="en-US" sz="4400" b="1" dirty="0">
                <a:latin typeface="Arial Narrow" panose="020B0606020202030204" pitchFamily="34" charset="0"/>
              </a:rPr>
              <a:t>Tools and Programming </a:t>
            </a:r>
            <a:r>
              <a:rPr lang="en-US" sz="4400" b="1" dirty="0" smtClean="0">
                <a:latin typeface="Arial Narrow" panose="020B0606020202030204" pitchFamily="34" charset="0"/>
              </a:rPr>
              <a:t>Language C</a:t>
            </a:r>
            <a:r>
              <a:rPr lang="en-US" sz="4400" b="1" dirty="0">
                <a:latin typeface="Arial Narrow" panose="020B0606020202030204" pitchFamily="34" charset="0"/>
              </a:rPr>
              <a:t>++</a:t>
            </a:r>
            <a:endParaRPr lang="en-US" sz="44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r>
              <a:rPr lang="en-US" sz="2800" dirty="0">
                <a:latin typeface="Arial Narrow" panose="020B0606020202030204" pitchFamily="34" charset="0"/>
              </a:rPr>
              <a:t>The features of </a:t>
            </a:r>
            <a:r>
              <a:rPr lang="en-US" sz="2800" b="1" dirty="0" smtClean="0">
                <a:latin typeface="Arial Narrow" panose="020B0606020202030204" pitchFamily="34" charset="0"/>
              </a:rPr>
              <a:t>C++</a:t>
            </a:r>
            <a:r>
              <a:rPr lang="en-US" sz="2800" dirty="0" smtClean="0">
                <a:latin typeface="Arial Narrow" panose="020B0606020202030204" pitchFamily="34" charset="0"/>
              </a:rPr>
              <a:t> </a:t>
            </a:r>
            <a:r>
              <a:rPr lang="en-US" sz="2800" dirty="0">
                <a:latin typeface="Arial Narrow" panose="020B0606020202030204" pitchFamily="34" charset="0"/>
              </a:rPr>
              <a:t>language include:</a:t>
            </a:r>
          </a:p>
          <a:p>
            <a:pPr lvl="1">
              <a:buFont typeface="Wingdings" panose="05000000000000000000" pitchFamily="2" charset="2"/>
              <a:buChar char="q"/>
            </a:pPr>
            <a:r>
              <a:rPr lang="en-US" sz="2800" dirty="0" smtClean="0">
                <a:latin typeface="Arial Narrow" panose="020B0606020202030204" pitchFamily="34" charset="0"/>
              </a:rPr>
              <a:t> It </a:t>
            </a:r>
            <a:r>
              <a:rPr lang="en-US" sz="2800" dirty="0">
                <a:latin typeface="Arial Narrow" panose="020B0606020202030204" pitchFamily="34" charset="0"/>
              </a:rPr>
              <a:t>is object-oriented</a:t>
            </a:r>
          </a:p>
          <a:p>
            <a:pPr lvl="1">
              <a:buFont typeface="Wingdings" panose="05000000000000000000" pitchFamily="2" charset="2"/>
              <a:buChar char="q"/>
            </a:pPr>
            <a:r>
              <a:rPr lang="en-US" sz="2800" dirty="0" smtClean="0">
                <a:latin typeface="Arial Narrow" panose="020B0606020202030204" pitchFamily="34" charset="0"/>
              </a:rPr>
              <a:t> It </a:t>
            </a:r>
            <a:r>
              <a:rPr lang="en-US" sz="2800" dirty="0">
                <a:latin typeface="Arial Narrow" panose="020B0606020202030204" pitchFamily="34" charset="0"/>
              </a:rPr>
              <a:t>is very easy to use and efficient</a:t>
            </a:r>
          </a:p>
          <a:p>
            <a:pPr lvl="1">
              <a:buFont typeface="Wingdings" panose="05000000000000000000" pitchFamily="2" charset="2"/>
              <a:buChar char="q"/>
            </a:pPr>
            <a:r>
              <a:rPr lang="en-US" sz="2800" dirty="0" smtClean="0">
                <a:latin typeface="Arial Narrow" panose="020B0606020202030204" pitchFamily="34" charset="0"/>
              </a:rPr>
              <a:t> It </a:t>
            </a:r>
            <a:r>
              <a:rPr lang="en-US" sz="2800" dirty="0">
                <a:latin typeface="Arial Narrow" panose="020B0606020202030204" pitchFamily="34" charset="0"/>
              </a:rPr>
              <a:t>is very fast</a:t>
            </a:r>
          </a:p>
          <a:p>
            <a:pPr lvl="1">
              <a:buFont typeface="Wingdings" panose="05000000000000000000" pitchFamily="2" charset="2"/>
              <a:buChar char="q"/>
            </a:pPr>
            <a:r>
              <a:rPr lang="en-US" sz="2800" dirty="0" smtClean="0">
                <a:latin typeface="Arial Narrow" panose="020B0606020202030204" pitchFamily="34" charset="0"/>
              </a:rPr>
              <a:t> It </a:t>
            </a:r>
            <a:r>
              <a:rPr lang="en-US" sz="2800" dirty="0">
                <a:latin typeface="Arial Narrow" panose="020B0606020202030204" pitchFamily="34" charset="0"/>
              </a:rPr>
              <a:t>is has a massive library</a:t>
            </a:r>
          </a:p>
          <a:p>
            <a:pPr marL="0" indent="0">
              <a:buNone/>
            </a:pPr>
            <a:endParaRPr lang="en-US" sz="2800" dirty="0">
              <a:latin typeface="Arial Narrow" panose="020B0606020202030204" pitchFamily="34" charset="0"/>
            </a:endParaRPr>
          </a:p>
        </p:txBody>
      </p:sp>
    </p:spTree>
    <p:extLst>
      <p:ext uri="{BB962C8B-B14F-4D97-AF65-F5344CB8AC3E}">
        <p14:creationId xmlns:p14="http://schemas.microsoft.com/office/powerpoint/2010/main" val="2796215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Discussion</a:t>
            </a:r>
            <a:endParaRPr lang="en-US" b="1"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Narrow" panose="020B0606020202030204" pitchFamily="34" charset="0"/>
              </a:rPr>
              <a:t>Find the latest tools for mobile application development and identify type of apps can be developed by the tools.</a:t>
            </a:r>
          </a:p>
          <a:p>
            <a:pPr marL="742950" indent="-742950">
              <a:buAutoNum type="arabicPeriod"/>
            </a:pPr>
            <a:r>
              <a:rPr lang="en-US" sz="3600" dirty="0" smtClean="0">
                <a:latin typeface="Arial Narrow" panose="020B0606020202030204" pitchFamily="34" charset="0"/>
              </a:rPr>
              <a:t>Language used</a:t>
            </a:r>
          </a:p>
          <a:p>
            <a:pPr marL="742950" indent="-742950">
              <a:buAutoNum type="arabicPeriod"/>
            </a:pPr>
            <a:r>
              <a:rPr lang="en-US" sz="3600" dirty="0" smtClean="0">
                <a:latin typeface="Arial Narrow" panose="020B0606020202030204" pitchFamily="34" charset="0"/>
              </a:rPr>
              <a:t>Type of apps</a:t>
            </a:r>
          </a:p>
          <a:p>
            <a:pPr marL="0" indent="0">
              <a:buNone/>
            </a:pPr>
            <a:endParaRPr lang="en-MY" sz="3600" dirty="0">
              <a:latin typeface="Arial Narrow" panose="020B0606020202030204" pitchFamily="34" charset="0"/>
            </a:endParaRPr>
          </a:p>
          <a:p>
            <a:endParaRPr lang="en-US" sz="4400" dirty="0">
              <a:latin typeface="Arial Narrow" panose="020B0606020202030204" pitchFamily="34" charset="0"/>
            </a:endParaRPr>
          </a:p>
        </p:txBody>
      </p:sp>
    </p:spTree>
    <p:extLst>
      <p:ext uri="{BB962C8B-B14F-4D97-AF65-F5344CB8AC3E}">
        <p14:creationId xmlns:p14="http://schemas.microsoft.com/office/powerpoint/2010/main" val="3530974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5800"/>
            <a:ext cx="10058400" cy="975360"/>
          </a:xfrm>
        </p:spPr>
        <p:txBody>
          <a:bodyPr>
            <a:noAutofit/>
          </a:bodyPr>
          <a:lstStyle/>
          <a:p>
            <a:r>
              <a:rPr lang="en-US" sz="3600" b="1" dirty="0">
                <a:latin typeface="Arial Narrow" panose="020B0606020202030204" pitchFamily="34" charset="0"/>
              </a:rPr>
              <a:t>Important Characteristics of Mobile </a:t>
            </a:r>
            <a:r>
              <a:rPr lang="en-US" sz="3600" b="1" dirty="0" smtClean="0">
                <a:latin typeface="Arial Narrow" panose="020B0606020202030204" pitchFamily="34" charset="0"/>
              </a:rPr>
              <a:t>Applications (</a:t>
            </a:r>
            <a:r>
              <a:rPr lang="en-US" sz="3600" b="1" dirty="0">
                <a:latin typeface="Arial Narrow" panose="020B0606020202030204" pitchFamily="34" charset="0"/>
              </a:rPr>
              <a:t>cont</a:t>
            </a:r>
            <a:r>
              <a:rPr lang="en-US" sz="3600" b="1" dirty="0" smtClean="0">
                <a:latin typeface="Arial Narrow" panose="020B0606020202030204" pitchFamily="34" charset="0"/>
              </a:rPr>
              <a:t>..)</a:t>
            </a:r>
            <a:endParaRPr lang="en-US" sz="3600" dirty="0">
              <a:latin typeface="Arial Narrow" panose="020B0606020202030204" pitchFamily="34" charset="0"/>
            </a:endParaRPr>
          </a:p>
        </p:txBody>
      </p:sp>
      <p:sp>
        <p:nvSpPr>
          <p:cNvPr id="3" name="Content Placeholder 2"/>
          <p:cNvSpPr>
            <a:spLocks noGrp="1"/>
          </p:cNvSpPr>
          <p:nvPr>
            <p:ph idx="1"/>
          </p:nvPr>
        </p:nvSpPr>
        <p:spPr>
          <a:xfrm>
            <a:off x="1097280" y="1845734"/>
            <a:ext cx="8084820" cy="4023360"/>
          </a:xfrm>
        </p:spPr>
        <p:txBody>
          <a:bodyPr>
            <a:noAutofit/>
          </a:bodyPr>
          <a:lstStyle/>
          <a:p>
            <a:pPr>
              <a:buFont typeface="Wingdings" panose="05000000000000000000" pitchFamily="2" charset="2"/>
              <a:buChar char="q"/>
            </a:pPr>
            <a:r>
              <a:rPr lang="en-US" sz="2400" b="1" dirty="0" smtClean="0">
                <a:latin typeface="Arial Narrow" panose="020B0606020202030204" pitchFamily="34" charset="0"/>
              </a:rPr>
              <a:t> Integrating </a:t>
            </a:r>
            <a:r>
              <a:rPr lang="en-US" sz="2400" b="1" dirty="0">
                <a:latin typeface="Arial Narrow" panose="020B0606020202030204" pitchFamily="34" charset="0"/>
              </a:rPr>
              <a:t>social media </a:t>
            </a:r>
            <a:r>
              <a:rPr lang="en-US" sz="2400" dirty="0">
                <a:latin typeface="Arial Narrow" panose="020B0606020202030204" pitchFamily="34" charset="0"/>
              </a:rPr>
              <a:t>sharing has become a 'necessary' for every mobile application</a:t>
            </a:r>
            <a:r>
              <a:rPr lang="en-US" sz="2400" dirty="0" smtClean="0">
                <a:latin typeface="Arial Narrow" panose="020B0606020202030204" pitchFamily="34" charset="0"/>
              </a:rPr>
              <a:t>.</a:t>
            </a:r>
          </a:p>
          <a:p>
            <a:pPr>
              <a:buFont typeface="Wingdings" panose="05000000000000000000" pitchFamily="2" charset="2"/>
              <a:buChar char="q"/>
            </a:pPr>
            <a:r>
              <a:rPr lang="en-US" sz="2400" dirty="0" smtClean="0">
                <a:latin typeface="Arial Narrow" panose="020B0606020202030204" pitchFamily="34" charset="0"/>
              </a:rPr>
              <a:t> Mobile </a:t>
            </a:r>
            <a:r>
              <a:rPr lang="en-US" sz="2400" dirty="0">
                <a:latin typeface="Arial Narrow" panose="020B0606020202030204" pitchFamily="34" charset="0"/>
              </a:rPr>
              <a:t>apps need </a:t>
            </a:r>
            <a:r>
              <a:rPr lang="en-US" sz="2400" dirty="0" smtClean="0">
                <a:latin typeface="Arial Narrow" panose="020B0606020202030204" pitchFamily="34" charset="0"/>
              </a:rPr>
              <a:t>good </a:t>
            </a:r>
            <a:r>
              <a:rPr lang="en-US" sz="2400" b="1" dirty="0" smtClean="0">
                <a:latin typeface="Arial Narrow" panose="020B0606020202030204" pitchFamily="34" charset="0"/>
              </a:rPr>
              <a:t>data security </a:t>
            </a:r>
            <a:r>
              <a:rPr lang="en-US" sz="2400" dirty="0">
                <a:latin typeface="Arial Narrow" panose="020B0606020202030204" pitchFamily="34" charset="0"/>
              </a:rPr>
              <a:t>to download </a:t>
            </a:r>
            <a:r>
              <a:rPr lang="en-US" sz="2400" dirty="0" smtClean="0">
                <a:latin typeface="Arial Narrow" panose="020B0606020202030204" pitchFamily="34" charset="0"/>
              </a:rPr>
              <a:t>and </a:t>
            </a:r>
            <a:r>
              <a:rPr lang="en-US" sz="2400" dirty="0">
                <a:latin typeface="Arial Narrow" panose="020B0606020202030204" pitchFamily="34" charset="0"/>
              </a:rPr>
              <a:t>avoid collecting unnecessary data from the user’s mobile phone. </a:t>
            </a:r>
            <a:endParaRPr lang="en-US" sz="2400" dirty="0" smtClean="0">
              <a:latin typeface="Arial Narrow" panose="020B0606020202030204" pitchFamily="34" charset="0"/>
            </a:endParaRPr>
          </a:p>
          <a:p>
            <a:pPr fontAlgn="base">
              <a:buFont typeface="Wingdings" panose="05000000000000000000" pitchFamily="2" charset="2"/>
              <a:buChar char="q"/>
            </a:pPr>
            <a:r>
              <a:rPr lang="en-US" sz="2400" dirty="0" smtClean="0">
                <a:latin typeface="Arial Narrow" panose="020B0606020202030204" pitchFamily="34" charset="0"/>
              </a:rPr>
              <a:t> Be </a:t>
            </a:r>
            <a:r>
              <a:rPr lang="en-US" sz="2400" dirty="0">
                <a:latin typeface="Arial Narrow" panose="020B0606020202030204" pitchFamily="34" charset="0"/>
              </a:rPr>
              <a:t>open to everyone and engage clients in mutual communication. </a:t>
            </a:r>
            <a:r>
              <a:rPr lang="en-US" sz="2400" dirty="0" smtClean="0">
                <a:latin typeface="Arial Narrow" panose="020B0606020202030204" pitchFamily="34" charset="0"/>
              </a:rPr>
              <a:t>It </a:t>
            </a:r>
            <a:r>
              <a:rPr lang="en-US" sz="2400" dirty="0">
                <a:latin typeface="Arial Narrow" panose="020B0606020202030204" pitchFamily="34" charset="0"/>
              </a:rPr>
              <a:t>is the easiest way to get </a:t>
            </a:r>
            <a:r>
              <a:rPr lang="en-US" sz="2400" b="1" dirty="0" smtClean="0">
                <a:latin typeface="Arial Narrow" panose="020B0606020202030204" pitchFamily="34" charset="0"/>
              </a:rPr>
              <a:t>feedback</a:t>
            </a:r>
            <a:r>
              <a:rPr lang="en-US" sz="2400" dirty="0" smtClean="0">
                <a:latin typeface="Arial Narrow" panose="020B0606020202030204" pitchFamily="34" charset="0"/>
              </a:rPr>
              <a:t> </a:t>
            </a:r>
            <a:r>
              <a:rPr lang="en-US" sz="2400" dirty="0">
                <a:latin typeface="Arial Narrow" panose="020B0606020202030204" pitchFamily="34" charset="0"/>
              </a:rPr>
              <a:t>from users, which shall help developer shape the future of the application</a:t>
            </a:r>
            <a:r>
              <a:rPr lang="en-US" sz="2400" dirty="0" smtClean="0">
                <a:latin typeface="Arial Narrow" panose="020B0606020202030204" pitchFamily="34" charset="0"/>
              </a:rPr>
              <a:t>.</a:t>
            </a:r>
          </a:p>
          <a:p>
            <a:pPr>
              <a:buFont typeface="Wingdings" panose="05000000000000000000" pitchFamily="2" charset="2"/>
              <a:buChar char="q"/>
            </a:pPr>
            <a:r>
              <a:rPr lang="en-US" sz="2400" dirty="0" smtClean="0">
                <a:latin typeface="Arial Narrow" panose="020B0606020202030204" pitchFamily="34" charset="0"/>
              </a:rPr>
              <a:t> If </a:t>
            </a:r>
            <a:r>
              <a:rPr lang="en-US" sz="2400" dirty="0">
                <a:latin typeface="Arial Narrow" panose="020B0606020202030204" pitchFamily="34" charset="0"/>
              </a:rPr>
              <a:t>developer wants to engage the customers, add features </a:t>
            </a:r>
            <a:r>
              <a:rPr lang="en-US" sz="2400" b="1" dirty="0">
                <a:latin typeface="Arial Narrow" panose="020B0606020202030204" pitchFamily="34" charset="0"/>
              </a:rPr>
              <a:t>allowing</a:t>
            </a:r>
            <a:r>
              <a:rPr lang="en-US" sz="2400" dirty="0">
                <a:latin typeface="Arial Narrow" panose="020B0606020202030204" pitchFamily="34" charset="0"/>
              </a:rPr>
              <a:t> them to </a:t>
            </a:r>
            <a:r>
              <a:rPr lang="en-US" sz="2400" b="1" dirty="0">
                <a:latin typeface="Arial Narrow" panose="020B0606020202030204" pitchFamily="34" charset="0"/>
              </a:rPr>
              <a:t>customize</a:t>
            </a:r>
            <a:r>
              <a:rPr lang="en-US" sz="2400" dirty="0">
                <a:latin typeface="Arial Narrow" panose="020B0606020202030204" pitchFamily="34" charset="0"/>
              </a:rPr>
              <a:t> font images, colors, etc</a:t>
            </a:r>
            <a:r>
              <a:rPr lang="en-US" sz="2400" dirty="0" smtClean="0">
                <a:latin typeface="Arial Narrow" panose="020B0606020202030204" pitchFamily="34" charset="0"/>
              </a:rPr>
              <a:t>.</a:t>
            </a:r>
          </a:p>
          <a:p>
            <a:pPr>
              <a:buFont typeface="Wingdings" panose="05000000000000000000" pitchFamily="2" charset="2"/>
              <a:buChar char="q"/>
            </a:pPr>
            <a:r>
              <a:rPr lang="en-US" sz="2400" b="1" dirty="0" smtClean="0">
                <a:latin typeface="Arial Narrow" panose="020B0606020202030204" pitchFamily="34" charset="0"/>
              </a:rPr>
              <a:t> Search</a:t>
            </a:r>
            <a:r>
              <a:rPr lang="en-US" sz="2400" dirty="0" smtClean="0">
                <a:latin typeface="Arial Narrow" panose="020B0606020202030204" pitchFamily="34" charset="0"/>
              </a:rPr>
              <a:t> </a:t>
            </a:r>
            <a:r>
              <a:rPr lang="en-US" sz="2400" dirty="0">
                <a:latin typeface="Arial Narrow" panose="020B0606020202030204" pitchFamily="34" charset="0"/>
              </a:rPr>
              <a:t>function should be included when the app delivers a lot of content. Make every page and every service easy to find. </a:t>
            </a:r>
          </a:p>
          <a:p>
            <a:endParaRPr lang="en-US" sz="2400" dirty="0" smtClean="0">
              <a:latin typeface="Arial Narrow" panose="020B0606020202030204" pitchFamily="34" charset="0"/>
            </a:endParaRPr>
          </a:p>
          <a:p>
            <a:endParaRPr lang="en-US" sz="2400"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793" y="3692631"/>
            <a:ext cx="2176463" cy="21764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2100" y="2133176"/>
            <a:ext cx="2609850" cy="1087438"/>
          </a:xfrm>
          <a:prstGeom prst="rect">
            <a:avLst/>
          </a:prstGeom>
        </p:spPr>
      </p:pic>
    </p:spTree>
    <p:extLst>
      <p:ext uri="{BB962C8B-B14F-4D97-AF65-F5344CB8AC3E}">
        <p14:creationId xmlns:p14="http://schemas.microsoft.com/office/powerpoint/2010/main" val="3786942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73224"/>
            <a:ext cx="8761413" cy="1212980"/>
          </a:xfrm>
        </p:spPr>
        <p:txBody>
          <a:bodyPr>
            <a:normAutofit/>
          </a:bodyPr>
          <a:lstStyle/>
          <a:p>
            <a:r>
              <a:rPr lang="en-MY" b="1" dirty="0">
                <a:latin typeface="Arial Narrow" panose="020B0606020202030204" pitchFamily="34" charset="0"/>
              </a:rPr>
              <a:t>The </a:t>
            </a:r>
            <a:r>
              <a:rPr lang="en-MY" b="1" dirty="0" smtClean="0">
                <a:latin typeface="Arial Narrow" panose="020B0606020202030204" pitchFamily="34" charset="0"/>
              </a:rPr>
              <a:t>Goals </a:t>
            </a:r>
            <a:r>
              <a:rPr lang="en-MY" b="1" dirty="0">
                <a:latin typeface="Arial Narrow" panose="020B0606020202030204" pitchFamily="34" charset="0"/>
              </a:rPr>
              <a:t>of </a:t>
            </a:r>
            <a:r>
              <a:rPr lang="en-MY" b="1" dirty="0" smtClean="0">
                <a:latin typeface="Arial Narrow" panose="020B0606020202030204" pitchFamily="34" charset="0"/>
              </a:rPr>
              <a:t>Mobile </a:t>
            </a:r>
            <a:r>
              <a:rPr lang="en-MY" b="1" dirty="0">
                <a:latin typeface="Arial Narrow" panose="020B0606020202030204" pitchFamily="34" charset="0"/>
              </a:rPr>
              <a:t>A</a:t>
            </a:r>
            <a:r>
              <a:rPr lang="en-MY" b="1" dirty="0" smtClean="0">
                <a:latin typeface="Arial Narrow" panose="020B0606020202030204" pitchFamily="34" charset="0"/>
              </a:rPr>
              <a:t>pplication </a:t>
            </a:r>
            <a:endParaRPr lang="en-MY" b="1"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MY" sz="2800" dirty="0" smtClean="0">
                <a:latin typeface="Arial Narrow" panose="020B0606020202030204" pitchFamily="34" charset="0"/>
              </a:rPr>
              <a:t> Conformance </a:t>
            </a:r>
            <a:r>
              <a:rPr lang="en-MY" sz="2800" dirty="0">
                <a:latin typeface="Arial Narrow" panose="020B0606020202030204" pitchFamily="34" charset="0"/>
              </a:rPr>
              <a:t>to the purposes of users. </a:t>
            </a:r>
            <a:endParaRPr lang="en-MY" sz="2800" dirty="0" smtClean="0">
              <a:latin typeface="Arial Narrow" panose="020B0606020202030204" pitchFamily="34" charset="0"/>
            </a:endParaRPr>
          </a:p>
          <a:p>
            <a:pPr>
              <a:buFont typeface="Wingdings" panose="05000000000000000000" pitchFamily="2" charset="2"/>
              <a:buChar char="q"/>
            </a:pPr>
            <a:r>
              <a:rPr lang="en-MY" sz="2800" dirty="0" smtClean="0">
                <a:latin typeface="Arial Narrow" panose="020B0606020202030204" pitchFamily="34" charset="0"/>
              </a:rPr>
              <a:t> Capability </a:t>
            </a:r>
            <a:r>
              <a:rPr lang="en-MY" sz="2800" dirty="0">
                <a:latin typeface="Arial Narrow" panose="020B0606020202030204" pitchFamily="34" charset="0"/>
              </a:rPr>
              <a:t>to reach the majority of users. </a:t>
            </a:r>
          </a:p>
          <a:p>
            <a:pPr>
              <a:buFont typeface="Wingdings" panose="05000000000000000000" pitchFamily="2" charset="2"/>
              <a:buChar char="q"/>
            </a:pPr>
            <a:r>
              <a:rPr lang="en-MY" sz="2800" dirty="0" smtClean="0">
                <a:latin typeface="Arial Narrow" panose="020B0606020202030204" pitchFamily="34" charset="0"/>
              </a:rPr>
              <a:t> Capability </a:t>
            </a:r>
            <a:r>
              <a:rPr lang="en-MY" sz="2800" dirty="0">
                <a:latin typeface="Arial Narrow" panose="020B0606020202030204" pitchFamily="34" charset="0"/>
              </a:rPr>
              <a:t>to be </a:t>
            </a:r>
            <a:r>
              <a:rPr lang="en-MY" sz="2800" dirty="0" smtClean="0">
                <a:latin typeface="Arial Narrow" panose="020B0606020202030204" pitchFamily="34" charset="0"/>
              </a:rPr>
              <a:t>secured. </a:t>
            </a:r>
          </a:p>
          <a:p>
            <a:pPr>
              <a:buFont typeface="Wingdings" panose="05000000000000000000" pitchFamily="2" charset="2"/>
              <a:buChar char="q"/>
            </a:pPr>
            <a:r>
              <a:rPr lang="en-MY" sz="2800" dirty="0" smtClean="0">
                <a:latin typeface="Arial Narrow" panose="020B0606020202030204" pitchFamily="34" charset="0"/>
              </a:rPr>
              <a:t> Being </a:t>
            </a:r>
            <a:r>
              <a:rPr lang="en-MY" sz="2800" dirty="0">
                <a:latin typeface="Arial Narrow" panose="020B0606020202030204" pitchFamily="34" charset="0"/>
              </a:rPr>
              <a:t>user-friendly. </a:t>
            </a:r>
            <a:endParaRPr lang="en-MY" sz="2800" dirty="0" smtClean="0">
              <a:latin typeface="Arial Narrow" panose="020B0606020202030204" pitchFamily="34" charset="0"/>
            </a:endParaRPr>
          </a:p>
          <a:p>
            <a:pPr>
              <a:buFont typeface="Wingdings" panose="05000000000000000000" pitchFamily="2" charset="2"/>
              <a:buChar char="q"/>
            </a:pPr>
            <a:r>
              <a:rPr lang="en-MY" sz="2800" dirty="0" smtClean="0">
                <a:latin typeface="Arial Narrow" panose="020B0606020202030204" pitchFamily="34" charset="0"/>
              </a:rPr>
              <a:t> Supporting </a:t>
            </a:r>
            <a:r>
              <a:rPr lang="en-MY" sz="2800" dirty="0">
                <a:latin typeface="Arial Narrow" panose="020B0606020202030204" pitchFamily="34" charset="0"/>
              </a:rPr>
              <a:t>continuous improvement and </a:t>
            </a:r>
            <a:r>
              <a:rPr lang="en-MY" sz="2800" dirty="0" smtClean="0">
                <a:latin typeface="Arial Narrow" panose="020B0606020202030204" pitchFamily="34" charset="0"/>
              </a:rPr>
              <a:t>engagement.</a:t>
            </a:r>
            <a:endParaRPr lang="en-MY" sz="2800" dirty="0">
              <a:latin typeface="Arial Narrow" panose="020B0606020202030204" pitchFamily="34" charset="0"/>
            </a:endParaRPr>
          </a:p>
          <a:p>
            <a:pPr marL="0" indent="0">
              <a:buNone/>
            </a:pPr>
            <a:endParaRPr lang="en-MY" sz="2800"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4392" y="2209589"/>
            <a:ext cx="1504950" cy="3028950"/>
          </a:xfrm>
          <a:prstGeom prst="rect">
            <a:avLst/>
          </a:prstGeom>
        </p:spPr>
      </p:pic>
    </p:spTree>
    <p:extLst>
      <p:ext uri="{BB962C8B-B14F-4D97-AF65-F5344CB8AC3E}">
        <p14:creationId xmlns:p14="http://schemas.microsoft.com/office/powerpoint/2010/main" val="4237789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latin typeface="Arial Narrow" panose="020B0606020202030204" pitchFamily="34" charset="0"/>
              </a:rPr>
              <a:t>The </a:t>
            </a:r>
            <a:r>
              <a:rPr lang="en-MY" b="1" dirty="0" smtClean="0">
                <a:latin typeface="Arial Narrow" panose="020B0606020202030204" pitchFamily="34" charset="0"/>
              </a:rPr>
              <a:t>Challenges </a:t>
            </a:r>
            <a:r>
              <a:rPr lang="en-MY" b="1" dirty="0">
                <a:latin typeface="Arial Narrow" panose="020B0606020202030204" pitchFamily="34" charset="0"/>
              </a:rPr>
              <a:t>of </a:t>
            </a:r>
            <a:r>
              <a:rPr lang="en-MY" b="1" dirty="0" smtClean="0">
                <a:latin typeface="Arial Narrow" panose="020B0606020202030204" pitchFamily="34" charset="0"/>
              </a:rPr>
              <a:t>Mobile Applications </a:t>
            </a:r>
            <a:endParaRPr lang="en-MY" b="1" dirty="0">
              <a:latin typeface="Arial Narrow" panose="020B0606020202030204" pitchFamily="34" charset="0"/>
            </a:endParaRPr>
          </a:p>
        </p:txBody>
      </p:sp>
      <p:sp>
        <p:nvSpPr>
          <p:cNvPr id="3" name="Content Placeholder 2"/>
          <p:cNvSpPr>
            <a:spLocks noGrp="1"/>
          </p:cNvSpPr>
          <p:nvPr>
            <p:ph idx="1"/>
          </p:nvPr>
        </p:nvSpPr>
        <p:spPr>
          <a:xfrm>
            <a:off x="1097280" y="1979792"/>
            <a:ext cx="10058400" cy="3416300"/>
          </a:xfrm>
        </p:spPr>
        <p:txBody>
          <a:bodyPr>
            <a:noAutofit/>
          </a:bodyPr>
          <a:lstStyle/>
          <a:p>
            <a:pPr>
              <a:buFont typeface="Wingdings" panose="05000000000000000000" pitchFamily="2" charset="2"/>
              <a:buChar char="q"/>
            </a:pPr>
            <a:r>
              <a:rPr lang="en-MY" dirty="0" smtClean="0">
                <a:latin typeface="Arial Narrow" panose="020B0606020202030204" pitchFamily="34" charset="0"/>
              </a:rPr>
              <a:t> Small </a:t>
            </a:r>
            <a:r>
              <a:rPr lang="en-MY" dirty="0">
                <a:latin typeface="Arial Narrow" panose="020B0606020202030204" pitchFamily="34" charset="0"/>
              </a:rPr>
              <a:t>screen size. On a mobile platform, it is difficult or impossible to view text and graphics like on a desktop computer screen. </a:t>
            </a:r>
            <a:endParaRPr lang="en-MY" dirty="0" smtClean="0">
              <a:latin typeface="Arial Narrow" panose="020B0606020202030204" pitchFamily="34" charset="0"/>
            </a:endParaRPr>
          </a:p>
          <a:p>
            <a:pPr>
              <a:buFont typeface="Wingdings" panose="05000000000000000000" pitchFamily="2" charset="2"/>
              <a:buChar char="q"/>
            </a:pPr>
            <a:r>
              <a:rPr lang="en-MY" dirty="0" smtClean="0">
                <a:latin typeface="Arial Narrow" panose="020B0606020202030204" pitchFamily="34" charset="0"/>
              </a:rPr>
              <a:t> Lack </a:t>
            </a:r>
            <a:r>
              <a:rPr lang="en-MY" dirty="0">
                <a:latin typeface="Arial Narrow" panose="020B0606020202030204" pitchFamily="34" charset="0"/>
              </a:rPr>
              <a:t>of windows. We can see many windows at a time on a desktop. However, it can hardly be realized on a mobile platform. </a:t>
            </a:r>
            <a:endParaRPr lang="en-MY" dirty="0" smtClean="0">
              <a:latin typeface="Arial Narrow" panose="020B0606020202030204" pitchFamily="34" charset="0"/>
            </a:endParaRPr>
          </a:p>
          <a:p>
            <a:pPr>
              <a:buFont typeface="Wingdings" panose="05000000000000000000" pitchFamily="2" charset="2"/>
              <a:buChar char="q"/>
            </a:pPr>
            <a:r>
              <a:rPr lang="en-MY" dirty="0" smtClean="0">
                <a:latin typeface="Arial Narrow" panose="020B0606020202030204" pitchFamily="34" charset="0"/>
              </a:rPr>
              <a:t> Navigation</a:t>
            </a:r>
            <a:r>
              <a:rPr lang="en-MY" dirty="0">
                <a:latin typeface="Arial Narrow" panose="020B0606020202030204" pitchFamily="34" charset="0"/>
              </a:rPr>
              <a:t>. Most mobile devices do not have mouse like pointer, so it has limited flexibility in navigation. </a:t>
            </a:r>
            <a:endParaRPr lang="en-MY" dirty="0" smtClean="0">
              <a:latin typeface="Arial Narrow" panose="020B0606020202030204" pitchFamily="34" charset="0"/>
            </a:endParaRPr>
          </a:p>
          <a:p>
            <a:pPr>
              <a:buFont typeface="Wingdings" panose="05000000000000000000" pitchFamily="2" charset="2"/>
              <a:buChar char="q"/>
            </a:pPr>
            <a:r>
              <a:rPr lang="en-MY" dirty="0" smtClean="0">
                <a:latin typeface="Arial Narrow" panose="020B0606020202030204" pitchFamily="34" charset="0"/>
              </a:rPr>
              <a:t> Types </a:t>
            </a:r>
            <a:r>
              <a:rPr lang="en-MY" dirty="0">
                <a:latin typeface="Arial Narrow" panose="020B0606020202030204" pitchFamily="34" charset="0"/>
              </a:rPr>
              <a:t>of pages accessible. As a rule, mobile platforms do not support all types of file formats. </a:t>
            </a:r>
            <a:endParaRPr lang="en-MY" dirty="0" smtClean="0">
              <a:latin typeface="Arial Narrow" panose="020B0606020202030204" pitchFamily="34" charset="0"/>
            </a:endParaRPr>
          </a:p>
          <a:p>
            <a:pPr>
              <a:buFont typeface="Wingdings" panose="05000000000000000000" pitchFamily="2" charset="2"/>
              <a:buChar char="q"/>
            </a:pPr>
            <a:r>
              <a:rPr lang="en-MY" dirty="0" smtClean="0">
                <a:latin typeface="Arial Narrow" panose="020B0606020202030204" pitchFamily="34" charset="0"/>
              </a:rPr>
              <a:t> Speed</a:t>
            </a:r>
            <a:r>
              <a:rPr lang="en-MY" dirty="0">
                <a:latin typeface="Arial Narrow" panose="020B0606020202030204" pitchFamily="34" charset="0"/>
              </a:rPr>
              <a:t>. The speed of processing and speed of connectivity of mobile platforms is slow. </a:t>
            </a:r>
            <a:endParaRPr lang="en-MY" dirty="0" smtClean="0">
              <a:latin typeface="Arial Narrow" panose="020B0606020202030204" pitchFamily="34" charset="0"/>
            </a:endParaRPr>
          </a:p>
          <a:p>
            <a:pPr>
              <a:buFont typeface="Wingdings" panose="05000000000000000000" pitchFamily="2" charset="2"/>
              <a:buChar char="q"/>
            </a:pPr>
            <a:r>
              <a:rPr lang="en-MY" dirty="0" smtClean="0">
                <a:latin typeface="Arial Narrow" panose="020B0606020202030204" pitchFamily="34" charset="0"/>
              </a:rPr>
              <a:t> Size </a:t>
            </a:r>
            <a:r>
              <a:rPr lang="en-MY" dirty="0">
                <a:latin typeface="Arial Narrow" panose="020B0606020202030204" pitchFamily="34" charset="0"/>
              </a:rPr>
              <a:t>of messages or email. Many devices support limited number of characters in message or email. </a:t>
            </a:r>
            <a:endParaRPr lang="en-MY" dirty="0" smtClean="0">
              <a:latin typeface="Arial Narrow" panose="020B0606020202030204" pitchFamily="34" charset="0"/>
            </a:endParaRPr>
          </a:p>
          <a:p>
            <a:pPr>
              <a:buFont typeface="Wingdings" panose="05000000000000000000" pitchFamily="2" charset="2"/>
              <a:buChar char="q"/>
            </a:pPr>
            <a:r>
              <a:rPr lang="en-MY" dirty="0" smtClean="0">
                <a:latin typeface="Arial Narrow" panose="020B0606020202030204" pitchFamily="34" charset="0"/>
              </a:rPr>
              <a:t> Cost</a:t>
            </a:r>
            <a:r>
              <a:rPr lang="en-MY" dirty="0">
                <a:latin typeface="Arial Narrow" panose="020B0606020202030204" pitchFamily="34" charset="0"/>
              </a:rPr>
              <a:t>. The cost for </a:t>
            </a:r>
            <a:r>
              <a:rPr lang="en-MY" dirty="0" err="1">
                <a:latin typeface="Arial Narrow" panose="020B0606020202030204" pitchFamily="34" charset="0"/>
              </a:rPr>
              <a:t>cellphones</a:t>
            </a:r>
            <a:r>
              <a:rPr lang="en-MY" dirty="0">
                <a:latin typeface="Arial Narrow" panose="020B0606020202030204" pitchFamily="34" charset="0"/>
              </a:rPr>
              <a:t>, mobile applications and Internet connection is high </a:t>
            </a:r>
          </a:p>
          <a:p>
            <a:pPr marL="0" indent="0">
              <a:buNone/>
            </a:pPr>
            <a:endParaRPr lang="en-MY" dirty="0">
              <a:latin typeface="Arial Narrow" panose="020B0606020202030204" pitchFamily="34" charset="0"/>
            </a:endParaRPr>
          </a:p>
        </p:txBody>
      </p:sp>
    </p:spTree>
    <p:extLst>
      <p:ext uri="{BB962C8B-B14F-4D97-AF65-F5344CB8AC3E}">
        <p14:creationId xmlns:p14="http://schemas.microsoft.com/office/powerpoint/2010/main" val="78224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117" y="931787"/>
            <a:ext cx="10000726" cy="706964"/>
          </a:xfrm>
        </p:spPr>
        <p:txBody>
          <a:bodyPr>
            <a:normAutofit fontScale="90000"/>
          </a:bodyPr>
          <a:lstStyle/>
          <a:p>
            <a:r>
              <a:rPr lang="en-MY" b="1" dirty="0" smtClean="0">
                <a:latin typeface="Arial Narrow" panose="020B0606020202030204" pitchFamily="34" charset="0"/>
              </a:rPr>
              <a:t>Questions </a:t>
            </a:r>
            <a:r>
              <a:rPr lang="en-MY" b="1" dirty="0">
                <a:latin typeface="Arial Narrow" panose="020B0606020202030204" pitchFamily="34" charset="0"/>
              </a:rPr>
              <a:t>About Your Privacy</a:t>
            </a:r>
            <a:endParaRPr lang="en-MY" dirty="0">
              <a:latin typeface="Arial Narrow" panose="020B0606020202030204" pitchFamily="34" charset="0"/>
            </a:endParaRPr>
          </a:p>
        </p:txBody>
      </p:sp>
      <p:sp>
        <p:nvSpPr>
          <p:cNvPr id="3" name="Content Placeholder 2"/>
          <p:cNvSpPr>
            <a:spLocks noGrp="1"/>
          </p:cNvSpPr>
          <p:nvPr>
            <p:ph idx="1"/>
          </p:nvPr>
        </p:nvSpPr>
        <p:spPr>
          <a:xfrm>
            <a:off x="1202316" y="1769534"/>
            <a:ext cx="9924527" cy="4023360"/>
          </a:xfrm>
        </p:spPr>
        <p:txBody>
          <a:bodyPr>
            <a:noAutofit/>
          </a:bodyPr>
          <a:lstStyle/>
          <a:p>
            <a:pPr marL="0" indent="0">
              <a:buNone/>
            </a:pPr>
            <a:r>
              <a:rPr lang="en-MY" sz="2400" dirty="0">
                <a:latin typeface="Arial Narrow" panose="020B0606020202030204" pitchFamily="34" charset="0"/>
              </a:rPr>
              <a:t>When you sign up with an app store or download individual apps, you may be asked for permission to let them access information on your device. Some apps may be able to access:</a:t>
            </a:r>
          </a:p>
          <a:p>
            <a:pPr>
              <a:buFont typeface="Wingdings" panose="05000000000000000000" pitchFamily="2" charset="2"/>
              <a:buChar char="q"/>
            </a:pPr>
            <a:r>
              <a:rPr lang="en-MY" sz="2400" dirty="0" smtClean="0">
                <a:latin typeface="Arial Narrow" panose="020B0606020202030204" pitchFamily="34" charset="0"/>
              </a:rPr>
              <a:t> your </a:t>
            </a:r>
            <a:r>
              <a:rPr lang="en-MY" sz="2400" dirty="0">
                <a:latin typeface="Arial Narrow" panose="020B0606020202030204" pitchFamily="34" charset="0"/>
              </a:rPr>
              <a:t>phone and email contacts</a:t>
            </a:r>
          </a:p>
          <a:p>
            <a:pPr>
              <a:buFont typeface="Wingdings" panose="05000000000000000000" pitchFamily="2" charset="2"/>
              <a:buChar char="q"/>
            </a:pPr>
            <a:r>
              <a:rPr lang="en-MY" sz="2400" dirty="0" smtClean="0">
                <a:latin typeface="Arial Narrow" panose="020B0606020202030204" pitchFamily="34" charset="0"/>
              </a:rPr>
              <a:t> call </a:t>
            </a:r>
            <a:r>
              <a:rPr lang="en-MY" sz="2400" dirty="0">
                <a:latin typeface="Arial Narrow" panose="020B0606020202030204" pitchFamily="34" charset="0"/>
              </a:rPr>
              <a:t>logs</a:t>
            </a:r>
          </a:p>
          <a:p>
            <a:pPr>
              <a:buFont typeface="Wingdings" panose="05000000000000000000" pitchFamily="2" charset="2"/>
              <a:buChar char="q"/>
            </a:pPr>
            <a:r>
              <a:rPr lang="en-MY" sz="2400" dirty="0" smtClean="0">
                <a:latin typeface="Arial Narrow" panose="020B0606020202030204" pitchFamily="34" charset="0"/>
              </a:rPr>
              <a:t> internet </a:t>
            </a:r>
            <a:r>
              <a:rPr lang="en-MY" sz="2400" dirty="0">
                <a:latin typeface="Arial Narrow" panose="020B0606020202030204" pitchFamily="34" charset="0"/>
              </a:rPr>
              <a:t>data</a:t>
            </a:r>
          </a:p>
          <a:p>
            <a:pPr>
              <a:buFont typeface="Wingdings" panose="05000000000000000000" pitchFamily="2" charset="2"/>
              <a:buChar char="q"/>
            </a:pPr>
            <a:r>
              <a:rPr lang="en-MY" sz="2400" dirty="0" smtClean="0">
                <a:latin typeface="Arial Narrow" panose="020B0606020202030204" pitchFamily="34" charset="0"/>
              </a:rPr>
              <a:t> calendar </a:t>
            </a:r>
            <a:r>
              <a:rPr lang="en-MY" sz="2400" dirty="0">
                <a:latin typeface="Arial Narrow" panose="020B0606020202030204" pitchFamily="34" charset="0"/>
              </a:rPr>
              <a:t>data</a:t>
            </a:r>
          </a:p>
          <a:p>
            <a:pPr>
              <a:buFont typeface="Wingdings" panose="05000000000000000000" pitchFamily="2" charset="2"/>
              <a:buChar char="q"/>
            </a:pPr>
            <a:r>
              <a:rPr lang="en-MY" sz="2400" dirty="0" smtClean="0">
                <a:latin typeface="Arial Narrow" panose="020B0606020202030204" pitchFamily="34" charset="0"/>
              </a:rPr>
              <a:t> data </a:t>
            </a:r>
            <a:r>
              <a:rPr lang="en-MY" sz="2400" dirty="0">
                <a:latin typeface="Arial Narrow" panose="020B0606020202030204" pitchFamily="34" charset="0"/>
              </a:rPr>
              <a:t>about the device’s location</a:t>
            </a:r>
          </a:p>
          <a:p>
            <a:pPr>
              <a:buFont typeface="Wingdings" panose="05000000000000000000" pitchFamily="2" charset="2"/>
              <a:buChar char="q"/>
            </a:pPr>
            <a:r>
              <a:rPr lang="en-MY" sz="2400" dirty="0" smtClean="0">
                <a:latin typeface="Arial Narrow" panose="020B0606020202030204" pitchFamily="34" charset="0"/>
              </a:rPr>
              <a:t> the </a:t>
            </a:r>
            <a:r>
              <a:rPr lang="en-MY" sz="2400" dirty="0">
                <a:latin typeface="Arial Narrow" panose="020B0606020202030204" pitchFamily="34" charset="0"/>
              </a:rPr>
              <a:t>device’s unique IDs</a:t>
            </a:r>
          </a:p>
          <a:p>
            <a:pPr>
              <a:buFont typeface="Wingdings" panose="05000000000000000000" pitchFamily="2" charset="2"/>
              <a:buChar char="q"/>
            </a:pPr>
            <a:r>
              <a:rPr lang="en-MY" sz="2400" dirty="0" smtClean="0">
                <a:latin typeface="Arial Narrow" panose="020B0606020202030204" pitchFamily="34" charset="0"/>
              </a:rPr>
              <a:t> information </a:t>
            </a:r>
            <a:r>
              <a:rPr lang="en-MY" sz="2400" dirty="0">
                <a:latin typeface="Arial Narrow" panose="020B0606020202030204" pitchFamily="34" charset="0"/>
              </a:rPr>
              <a:t>about how you use the app itself</a:t>
            </a:r>
          </a:p>
          <a:p>
            <a:endParaRPr lang="en-MY" sz="2400" dirty="0">
              <a:latin typeface="Arial Narrow" panose="020B0606020202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37" y="2778231"/>
            <a:ext cx="3014663" cy="3014663"/>
          </a:xfrm>
          <a:prstGeom prst="rect">
            <a:avLst/>
          </a:prstGeom>
        </p:spPr>
      </p:pic>
    </p:spTree>
    <p:extLst>
      <p:ext uri="{BB962C8B-B14F-4D97-AF65-F5344CB8AC3E}">
        <p14:creationId xmlns:p14="http://schemas.microsoft.com/office/powerpoint/2010/main" val="223124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latin typeface="Arial Narrow" panose="020B0606020202030204" pitchFamily="34" charset="0"/>
              </a:rPr>
              <a:t>Data Protection Act</a:t>
            </a:r>
            <a:endParaRPr lang="en-MY" b="1" dirty="0">
              <a:latin typeface="Arial Narrow" panose="020B0606020202030204" pitchFamily="34" charset="0"/>
            </a:endParaRPr>
          </a:p>
        </p:txBody>
      </p:sp>
      <p:sp>
        <p:nvSpPr>
          <p:cNvPr id="3" name="Content Placeholder 2"/>
          <p:cNvSpPr>
            <a:spLocks noGrp="1"/>
          </p:cNvSpPr>
          <p:nvPr>
            <p:ph idx="1"/>
          </p:nvPr>
        </p:nvSpPr>
        <p:spPr>
          <a:xfrm>
            <a:off x="1097280" y="1845734"/>
            <a:ext cx="10058400" cy="4023360"/>
          </a:xfrm>
        </p:spPr>
        <p:txBody>
          <a:bodyPr>
            <a:normAutofit/>
          </a:bodyPr>
          <a:lstStyle/>
          <a:p>
            <a:pPr marL="0" indent="0">
              <a:buNone/>
            </a:pPr>
            <a:r>
              <a:rPr lang="en-MY" sz="3200" dirty="0">
                <a:latin typeface="Arial Narrow" panose="020B0606020202030204" pitchFamily="34" charset="0"/>
              </a:rPr>
              <a:t>LAWS OF MALAYSIA Act 709 PERSONAL DATA PROTECTION ACT 2010</a:t>
            </a:r>
          </a:p>
          <a:p>
            <a:pPr marL="0" indent="0">
              <a:buNone/>
            </a:pPr>
            <a:r>
              <a:rPr lang="en-MY" sz="3200" dirty="0" smtClean="0">
                <a:latin typeface="Arial Narrow" panose="020B0606020202030204" pitchFamily="34" charset="0"/>
              </a:rPr>
              <a:t>An </a:t>
            </a:r>
            <a:r>
              <a:rPr lang="en-MY" sz="3200" dirty="0">
                <a:latin typeface="Arial Narrow" panose="020B0606020202030204" pitchFamily="34" charset="0"/>
              </a:rPr>
              <a:t>Act to regulate the processing of personal data in commercial transactions and to provide for matters connected therewith and incidental thereto.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112" y="4192629"/>
            <a:ext cx="3176588" cy="1784839"/>
          </a:xfrm>
          <a:prstGeom prst="rect">
            <a:avLst/>
          </a:prstGeom>
        </p:spPr>
      </p:pic>
    </p:spTree>
    <p:extLst>
      <p:ext uri="{BB962C8B-B14F-4D97-AF65-F5344CB8AC3E}">
        <p14:creationId xmlns:p14="http://schemas.microsoft.com/office/powerpoint/2010/main" val="1438106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2457</TotalTime>
  <Words>2260</Words>
  <Application>Microsoft Office PowerPoint</Application>
  <PresentationFormat>Widescreen</PresentationFormat>
  <Paragraphs>220</Paragraphs>
  <Slides>47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 Narrow</vt:lpstr>
      <vt:lpstr>Calibri</vt:lpstr>
      <vt:lpstr>Calibri Light</vt:lpstr>
      <vt:lpstr>Wingdings</vt:lpstr>
      <vt:lpstr>Retrospect</vt:lpstr>
      <vt:lpstr>Chapter 2: Introduction to Mobile Application Concept &amp; Development</vt:lpstr>
      <vt:lpstr>Introduction to Mobile Application</vt:lpstr>
      <vt:lpstr>PowerPoint Presentation</vt:lpstr>
      <vt:lpstr>Important Characteristics of Mobile Applications</vt:lpstr>
      <vt:lpstr>Important Characteristics of Mobile Applications (cont..)</vt:lpstr>
      <vt:lpstr>The Goals of Mobile Application </vt:lpstr>
      <vt:lpstr>The Challenges of Mobile Applications </vt:lpstr>
      <vt:lpstr>Questions About Your Privacy</vt:lpstr>
      <vt:lpstr>Data Protection Act</vt:lpstr>
      <vt:lpstr>Discussion</vt:lpstr>
      <vt:lpstr>Type of Mobile Application Platform</vt:lpstr>
      <vt:lpstr>Android Platform</vt:lpstr>
      <vt:lpstr>https://developer.android.com/guide/platform/</vt:lpstr>
      <vt:lpstr>iOS Platform </vt:lpstr>
      <vt:lpstr>iOS Platform</vt:lpstr>
      <vt:lpstr>iOS Platform - Architecture</vt:lpstr>
      <vt:lpstr>Cross Platform</vt:lpstr>
      <vt:lpstr>Pros of Cross-Platform Apps</vt:lpstr>
      <vt:lpstr>Cons of Cross-Platform Apps</vt:lpstr>
      <vt:lpstr>Type of Mobile Application</vt:lpstr>
      <vt:lpstr>Type of Mobile Application (cont..)</vt:lpstr>
      <vt:lpstr>Type of Mobile Application (cont..)</vt:lpstr>
      <vt:lpstr>Type of Mobile Application (cont..)</vt:lpstr>
      <vt:lpstr>Type of Mobile Application (cont..)</vt:lpstr>
      <vt:lpstr>Type of Mobile Application (cont..)</vt:lpstr>
      <vt:lpstr>Type of Mobile Application (cont..)</vt:lpstr>
      <vt:lpstr>Type of Mobile Application (cont..)</vt:lpstr>
      <vt:lpstr>Type of Mobile Application (cont..)</vt:lpstr>
      <vt:lpstr>Type of Mobile Application (cont..)</vt:lpstr>
      <vt:lpstr>Type of Mobile Application (cont..)</vt:lpstr>
      <vt:lpstr>Type of Mobile Application (cont..)</vt:lpstr>
      <vt:lpstr>Type of Mobile Application (cont..)</vt:lpstr>
      <vt:lpstr>Type of Mobile Application (cont..)</vt:lpstr>
      <vt:lpstr>PowerPoint Presentation</vt:lpstr>
      <vt:lpstr>PowerPoint Presentation</vt:lpstr>
      <vt:lpstr>PowerPoint Presentation</vt:lpstr>
      <vt:lpstr>Tools and Programming Language BuildFire.js</vt:lpstr>
      <vt:lpstr>Tools and Programming Language BuildFire.js</vt:lpstr>
      <vt:lpstr>Tools and Programming Language Python</vt:lpstr>
      <vt:lpstr>Tools and Programming Language Python</vt:lpstr>
      <vt:lpstr>Tools and Programming Language Java</vt:lpstr>
      <vt:lpstr>Tools and Programming Language Java</vt:lpstr>
      <vt:lpstr>Tools and Programming Language PHP</vt:lpstr>
      <vt:lpstr>Tools and Programming Language PHP</vt:lpstr>
      <vt:lpstr>Tools and Programming Language C++</vt:lpstr>
      <vt:lpstr>Tools and Programming Language C++</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INTRODUCTION TO MOBILE APPLICATION CONCEPT AND DEVELOPMENT</dc:title>
  <dc:creator>PC</dc:creator>
  <cp:lastModifiedBy>KUPTM</cp:lastModifiedBy>
  <cp:revision>74</cp:revision>
  <dcterms:created xsi:type="dcterms:W3CDTF">2019-01-28T01:17:29Z</dcterms:created>
  <dcterms:modified xsi:type="dcterms:W3CDTF">2020-11-30T06:11:04Z</dcterms:modified>
</cp:coreProperties>
</file>