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74" r:id="rId2"/>
    <p:sldId id="259" r:id="rId3"/>
    <p:sldId id="260" r:id="rId4"/>
    <p:sldId id="261" r:id="rId5"/>
    <p:sldId id="258" r:id="rId6"/>
    <p:sldId id="264" r:id="rId7"/>
    <p:sldId id="267" r:id="rId8"/>
    <p:sldId id="268" r:id="rId9"/>
    <p:sldId id="270"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52962" autoAdjust="0"/>
  </p:normalViewPr>
  <p:slideViewPr>
    <p:cSldViewPr snapToGrid="0">
      <p:cViewPr varScale="1">
        <p:scale>
          <a:sx n="37" d="100"/>
          <a:sy n="37" d="100"/>
        </p:scale>
        <p:origin x="522" y="54"/>
      </p:cViewPr>
      <p:guideLst/>
    </p:cSldViewPr>
  </p:slideViewPr>
  <p:outlineViewPr>
    <p:cViewPr>
      <p:scale>
        <a:sx n="33" d="100"/>
        <a:sy n="33" d="100"/>
      </p:scale>
      <p:origin x="0" y="-25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42F0B-06B1-47CD-B749-F46F2AB739E9}" type="datetimeFigureOut">
              <a:rPr lang="en-US" smtClean="0"/>
              <a:t>7/19/2020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0A49E-EAA8-4D65-BE5B-42599E540D77}" type="slidenum">
              <a:rPr lang="en-US" smtClean="0"/>
              <a:t>‹#›</a:t>
            </a:fld>
            <a:endParaRPr lang="en-US"/>
          </a:p>
        </p:txBody>
      </p:sp>
    </p:spTree>
    <p:extLst>
      <p:ext uri="{BB962C8B-B14F-4D97-AF65-F5344CB8AC3E}">
        <p14:creationId xmlns:p14="http://schemas.microsoft.com/office/powerpoint/2010/main" val="3449111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ognitiveclouds.com/custom-software-development-services/ui-ux-design-compan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All apps start with an idea, even if yours is just to have a mobile app presence. Refine that idea into a solid basis for an application. Make sure your initial analysis includes actual demographics, motivations, behavior patterns and goals of your buyer personal. During each stage of the process, keep the end user in mind. Now, try to think of your customer’s lifecycle, once their characteristics are pinned down. After you reach them, they need to be acquired, converted, retained and their loyalty nurtured. By the end, you should understand how the customer will be using the digital product. Doing this at the very onset will set you on firm footing, and your clarity will give you and your investors, much-needed confidence.</a:t>
            </a:r>
          </a:p>
          <a:p>
            <a:r>
              <a:rPr lang="en-US" sz="1200" b="0" i="0" kern="1200" dirty="0" smtClean="0">
                <a:solidFill>
                  <a:schemeClr val="tx1"/>
                </a:solidFill>
                <a:effectLst/>
                <a:latin typeface="+mn-lt"/>
                <a:ea typeface="+mn-ea"/>
                <a:cs typeface="+mn-cs"/>
              </a:rPr>
              <a:t>This phase is essential because, during this phase, you lay down the necessary groundwork for what is to follow next. Do your bit of substantial research and brainstorming before moving on to the next phase. And another important part of this phase is analyzing the competition. A detailed study of your competitor’s app will help you figure out what features are absent in their app so that you could include it in your app, to make it stand out.</a:t>
            </a:r>
          </a:p>
          <a:p>
            <a:endParaRPr lang="en-US" dirty="0"/>
          </a:p>
        </p:txBody>
      </p:sp>
      <p:sp>
        <p:nvSpPr>
          <p:cNvPr id="4" name="Slide Number Placeholder 3"/>
          <p:cNvSpPr>
            <a:spLocks noGrp="1"/>
          </p:cNvSpPr>
          <p:nvPr>
            <p:ph type="sldNum" sz="quarter" idx="10"/>
          </p:nvPr>
        </p:nvSpPr>
        <p:spPr/>
        <p:txBody>
          <a:bodyPr/>
          <a:lstStyle/>
          <a:p>
            <a:fld id="{E0C0A49E-EAA8-4D65-BE5B-42599E540D77}" type="slidenum">
              <a:rPr lang="en-US" smtClean="0"/>
              <a:t>5</a:t>
            </a:fld>
            <a:endParaRPr lang="en-US"/>
          </a:p>
        </p:txBody>
      </p:sp>
    </p:spTree>
    <p:extLst>
      <p:ext uri="{BB962C8B-B14F-4D97-AF65-F5344CB8AC3E}">
        <p14:creationId xmlns:p14="http://schemas.microsoft.com/office/powerpoint/2010/main" val="891218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next step is to document and wireframe the app, to understand future functionalities. Although time is not on your side at this point, actually drawing detailed sketches of the envisioned product helps you uncover usability issues. Sketching does a lot more than merely tracing your steps. It can be a powerful communication and collaboration tool. When you're done sketching, </a:t>
            </a:r>
            <a:r>
              <a:rPr lang="en-US" sz="1200" b="0" i="0" kern="1200" dirty="0" err="1" smtClean="0">
                <a:solidFill>
                  <a:schemeClr val="tx1"/>
                </a:solidFill>
                <a:effectLst/>
                <a:latin typeface="+mn-lt"/>
                <a:ea typeface="+mn-ea"/>
                <a:cs typeface="+mn-cs"/>
              </a:rPr>
              <a:t>wireframing</a:t>
            </a:r>
            <a:r>
              <a:rPr lang="en-US" sz="1200" b="0" i="0" kern="1200" dirty="0" smtClean="0">
                <a:solidFill>
                  <a:schemeClr val="tx1"/>
                </a:solidFill>
                <a:effectLst/>
                <a:latin typeface="+mn-lt"/>
                <a:ea typeface="+mn-ea"/>
                <a:cs typeface="+mn-cs"/>
              </a:rPr>
              <a:t> will help refine the ideas and arrange all components of the design in the right way. You can overcome any technical limitation found in the backend development process in this initial phase. Now, aim to develop a clear understanding of how your proposed features and ideas will fuse together into a functional app. You should also create a roadmap or a storyboard, to demonstrate the relationship between each screen and how the users will navigate through the app. Look for opportunities to incorporate your brand, focus on the user experience and keep in mind the differences in the way people use a mobile app versus a mobile website.</a:t>
            </a:r>
            <a:endParaRPr lang="en-US" dirty="0"/>
          </a:p>
        </p:txBody>
      </p:sp>
      <p:sp>
        <p:nvSpPr>
          <p:cNvPr id="4" name="Slide Number Placeholder 3"/>
          <p:cNvSpPr>
            <a:spLocks noGrp="1"/>
          </p:cNvSpPr>
          <p:nvPr>
            <p:ph type="sldNum" sz="quarter" idx="10"/>
          </p:nvPr>
        </p:nvSpPr>
        <p:spPr/>
        <p:txBody>
          <a:bodyPr/>
          <a:lstStyle/>
          <a:p>
            <a:fld id="{E0C0A49E-EAA8-4D65-BE5B-42599E540D77}" type="slidenum">
              <a:rPr lang="en-US" smtClean="0"/>
              <a:t>6</a:t>
            </a:fld>
            <a:endParaRPr lang="en-US"/>
          </a:p>
        </p:txBody>
      </p:sp>
    </p:spTree>
    <p:extLst>
      <p:ext uri="{BB962C8B-B14F-4D97-AF65-F5344CB8AC3E}">
        <p14:creationId xmlns:p14="http://schemas.microsoft.com/office/powerpoint/2010/main" val="3630292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might have a clear understanding of the visuals by now, but you also need to consider if the back-end systems will be able to support the app’s functionality. To know whether the idea of your application is feasible technically you need to get access to public data by sourcing public APIs. An app, depending on its format (smartphone, tablet, </a:t>
            </a:r>
            <a:r>
              <a:rPr lang="en-US" sz="1200" b="0" i="0" kern="1200" dirty="0" err="1" smtClean="0">
                <a:solidFill>
                  <a:schemeClr val="tx1"/>
                </a:solidFill>
                <a:effectLst/>
                <a:latin typeface="+mn-lt"/>
                <a:ea typeface="+mn-ea"/>
                <a:cs typeface="+mn-cs"/>
              </a:rPr>
              <a:t>wearables</a:t>
            </a:r>
            <a:r>
              <a:rPr lang="en-US" sz="1200" b="0" i="0" kern="1200" dirty="0" smtClean="0">
                <a:solidFill>
                  <a:schemeClr val="tx1"/>
                </a:solidFill>
                <a:effectLst/>
                <a:latin typeface="+mn-lt"/>
                <a:ea typeface="+mn-ea"/>
                <a:cs typeface="+mn-cs"/>
              </a:rPr>
              <a:t>, etc.) as well as the platform (</a:t>
            </a:r>
            <a:r>
              <a:rPr lang="en-US" sz="1200" b="0" i="0" kern="1200" dirty="0" err="1" smtClean="0">
                <a:solidFill>
                  <a:schemeClr val="tx1"/>
                </a:solidFill>
                <a:effectLst/>
                <a:latin typeface="+mn-lt"/>
                <a:ea typeface="+mn-ea"/>
                <a:cs typeface="+mn-cs"/>
              </a:rPr>
              <a:t>iOS</a:t>
            </a:r>
            <a:r>
              <a:rPr lang="en-US" sz="1200" b="0" i="0" kern="1200" dirty="0" smtClean="0">
                <a:solidFill>
                  <a:schemeClr val="tx1"/>
                </a:solidFill>
                <a:effectLst/>
                <a:latin typeface="+mn-lt"/>
                <a:ea typeface="+mn-ea"/>
                <a:cs typeface="+mn-cs"/>
              </a:rPr>
              <a:t>, Android, etc.), will have different requirements. By the end of this exercise, the team may have different ideas for the app or decided that some of the initial functionality isn’t feasible. At this point, brainstorm a little, ask questions and review the status.</a:t>
            </a:r>
            <a:endParaRPr lang="en-US" dirty="0"/>
          </a:p>
        </p:txBody>
      </p:sp>
      <p:sp>
        <p:nvSpPr>
          <p:cNvPr id="4" name="Slide Number Placeholder 3"/>
          <p:cNvSpPr>
            <a:spLocks noGrp="1"/>
          </p:cNvSpPr>
          <p:nvPr>
            <p:ph type="sldNum" sz="quarter" idx="10"/>
          </p:nvPr>
        </p:nvSpPr>
        <p:spPr/>
        <p:txBody>
          <a:bodyPr/>
          <a:lstStyle/>
          <a:p>
            <a:fld id="{E0C0A49E-EAA8-4D65-BE5B-42599E540D77}" type="slidenum">
              <a:rPr lang="en-US" smtClean="0"/>
              <a:t>7</a:t>
            </a:fld>
            <a:endParaRPr lang="en-US"/>
          </a:p>
        </p:txBody>
      </p:sp>
    </p:spTree>
    <p:extLst>
      <p:ext uri="{BB962C8B-B14F-4D97-AF65-F5344CB8AC3E}">
        <p14:creationId xmlns:p14="http://schemas.microsoft.com/office/powerpoint/2010/main" val="4289503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Build a rapid prototype. Rapid is the key word here. You can't truly comprehend the touch experience until and unless you touch the App and see how it works and flows. So, build a prototype that gets the app concept into a user’s hands as quickly as possible to see how it works for the most common use case. Use rough and not exhaustive wireframes for this phase. This will help you see if you are taking things in the right direction. Include the stakeholders in this process, allowing them to touch the prototype will give you their feedback and implement it into your work. And moreover, the prototype will give different stakeholders the first look at your app and will help you validate the information you’ve gathered.</a:t>
            </a:r>
            <a:endParaRPr lang="en-US" dirty="0"/>
          </a:p>
        </p:txBody>
      </p:sp>
      <p:sp>
        <p:nvSpPr>
          <p:cNvPr id="4" name="Slide Number Placeholder 3"/>
          <p:cNvSpPr>
            <a:spLocks noGrp="1"/>
          </p:cNvSpPr>
          <p:nvPr>
            <p:ph type="sldNum" sz="quarter" idx="10"/>
          </p:nvPr>
        </p:nvSpPr>
        <p:spPr/>
        <p:txBody>
          <a:bodyPr/>
          <a:lstStyle/>
          <a:p>
            <a:fld id="{E0C0A49E-EAA8-4D65-BE5B-42599E540D77}" type="slidenum">
              <a:rPr lang="en-US" smtClean="0"/>
              <a:t>8</a:t>
            </a:fld>
            <a:endParaRPr lang="en-US"/>
          </a:p>
        </p:txBody>
      </p:sp>
    </p:spTree>
    <p:extLst>
      <p:ext uri="{BB962C8B-B14F-4D97-AF65-F5344CB8AC3E}">
        <p14:creationId xmlns:p14="http://schemas.microsoft.com/office/powerpoint/2010/main" val="3521735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DESIGNING</a:t>
            </a:r>
          </a:p>
          <a:p>
            <a:r>
              <a:rPr lang="en-US" sz="1200" b="0" i="0" kern="1200" dirty="0" smtClean="0">
                <a:solidFill>
                  <a:schemeClr val="tx1"/>
                </a:solidFill>
                <a:effectLst/>
                <a:latin typeface="+mn-lt"/>
                <a:ea typeface="+mn-ea"/>
                <a:cs typeface="+mn-cs"/>
              </a:rPr>
              <a:t>Once you get this step out of the way, you can dive into coding. Your </a:t>
            </a:r>
            <a:r>
              <a:rPr lang="en-US" sz="1200" b="0" i="0" u="none" kern="1200" dirty="0" smtClean="0">
                <a:solidFill>
                  <a:schemeClr val="tx1"/>
                </a:solidFill>
                <a:effectLst/>
                <a:latin typeface="+mn-lt"/>
                <a:ea typeface="+mn-ea"/>
                <a:cs typeface="+mn-cs"/>
                <a:hlinkClick r:id="rId3"/>
              </a:rPr>
              <a:t>user experience (UX) designer</a:t>
            </a:r>
            <a:r>
              <a:rPr lang="en-US" sz="1200" b="0" i="0" kern="1200" dirty="0" smtClean="0">
                <a:solidFill>
                  <a:schemeClr val="tx1"/>
                </a:solidFill>
                <a:effectLst/>
                <a:latin typeface="+mn-lt"/>
                <a:ea typeface="+mn-ea"/>
                <a:cs typeface="+mn-cs"/>
              </a:rPr>
              <a:t> architects the interaction between design elements, while the user interface (UI) designer builds the look and feel of your app. This is a multistep process with its many review stages. What you get is blueprints and visual direction, informing your engineers of the envisioned final product and about how interaction should move, feel and flow. Depending on your project scope and app budget, this design phase can be completed in a single afternoon or can take a team a whole lot of hours. And remember to create multiple variations of a screen by playing around with the layout of navigation, buttons and other visual elements. The more your product varies, the higher the chances of your UX being original. Application designing will prove to be a multi-step process, and your results should be clear visual directions providing an abstraction of the final product.</a:t>
            </a:r>
          </a:p>
          <a:p>
            <a:endParaRPr lang="en-US" sz="1200" b="0" i="0" kern="1200" dirty="0" smtClean="0">
              <a:solidFill>
                <a:schemeClr val="tx1"/>
              </a:solidFill>
              <a:effectLst/>
              <a:latin typeface="+mn-lt"/>
              <a:ea typeface="+mn-ea"/>
              <a:cs typeface="+mn-cs"/>
            </a:endParaRPr>
          </a:p>
          <a:p>
            <a:r>
              <a:rPr lang="en-US" dirty="0" smtClean="0"/>
              <a:t>DEVELOPMENT</a:t>
            </a:r>
          </a:p>
          <a:p>
            <a:r>
              <a:rPr lang="en-US" sz="1200" b="0" i="0" kern="1200" dirty="0" smtClean="0">
                <a:solidFill>
                  <a:schemeClr val="tx1"/>
                </a:solidFill>
                <a:effectLst/>
                <a:latin typeface="+mn-lt"/>
                <a:ea typeface="+mn-ea"/>
                <a:cs typeface="+mn-cs"/>
              </a:rPr>
              <a:t>The development phase generally starts quite early on. In fact, once an idea gains some maturation in the conceptual stage, a working prototype is developed which validates functionality, assumptions, and helps to give an understanding of the scope of work.</a:t>
            </a:r>
          </a:p>
          <a:p>
            <a:r>
              <a:rPr lang="en-US" sz="1200" b="0" i="0" kern="1200" dirty="0" smtClean="0">
                <a:solidFill>
                  <a:schemeClr val="tx1"/>
                </a:solidFill>
                <a:effectLst/>
                <a:latin typeface="+mn-lt"/>
                <a:ea typeface="+mn-ea"/>
                <a:cs typeface="+mn-cs"/>
              </a:rPr>
              <a:t>As the development progresses, the app goes through a set of stages. In the initial stage, the core functionality although present is not tested. See the app is very buggy, and non-core functionality doesn’t exist at this point. In the second stage, much of the functionality proposed is incorporated. The app has ideally gone through light testing and bug fixing, though some issues could still be present. In this phase, the app is released to a certain group of external users for more testing. After the bugs in the second stage are fixed, the app will move to the deployment phase where it’s ready for release.</a:t>
            </a:r>
          </a:p>
          <a:p>
            <a:endParaRPr lang="en-US" dirty="0"/>
          </a:p>
        </p:txBody>
      </p:sp>
      <p:sp>
        <p:nvSpPr>
          <p:cNvPr id="4" name="Slide Number Placeholder 3"/>
          <p:cNvSpPr>
            <a:spLocks noGrp="1"/>
          </p:cNvSpPr>
          <p:nvPr>
            <p:ph type="sldNum" sz="quarter" idx="10"/>
          </p:nvPr>
        </p:nvSpPr>
        <p:spPr/>
        <p:txBody>
          <a:bodyPr/>
          <a:lstStyle/>
          <a:p>
            <a:fld id="{E0C0A49E-EAA8-4D65-BE5B-42599E540D77}" type="slidenum">
              <a:rPr lang="en-US" smtClean="0"/>
              <a:t>9</a:t>
            </a:fld>
            <a:endParaRPr lang="en-US"/>
          </a:p>
        </p:txBody>
      </p:sp>
    </p:spTree>
    <p:extLst>
      <p:ext uri="{BB962C8B-B14F-4D97-AF65-F5344CB8AC3E}">
        <p14:creationId xmlns:p14="http://schemas.microsoft.com/office/powerpoint/2010/main" val="3202279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200" dirty="0" smtClean="0"/>
              <a:t>Agile Development can be defined as the combination of several development strategies to make the task easier. </a:t>
            </a:r>
          </a:p>
          <a:p>
            <a:pPr marL="0" marR="0" indent="0" algn="l" defTabSz="914400" rtl="0" eaLnBrk="1" fontAlgn="auto" latinLnBrk="0" hangingPunct="1">
              <a:lnSpc>
                <a:spcPct val="100000"/>
              </a:lnSpc>
              <a:spcBef>
                <a:spcPts val="0"/>
              </a:spcBef>
              <a:spcAft>
                <a:spcPts val="0"/>
              </a:spcAft>
              <a:buClrTx/>
              <a:buSzTx/>
              <a:buFontTx/>
              <a:buNone/>
              <a:tabLst/>
              <a:defRPr/>
            </a:pPr>
            <a:endParaRPr lang="en-MY" sz="1200" dirty="0" smtClean="0"/>
          </a:p>
          <a:p>
            <a:r>
              <a:rPr lang="en-US" sz="1200" b="0" i="0" kern="1200" dirty="0" smtClean="0">
                <a:solidFill>
                  <a:schemeClr val="tx1"/>
                </a:solidFill>
                <a:effectLst/>
                <a:latin typeface="+mn-lt"/>
                <a:ea typeface="+mn-ea"/>
                <a:cs typeface="+mn-cs"/>
              </a:rPr>
              <a:t>If yours is a complex project where user requirements change regularly, make use of agile methodology. It helps with flexible planning, progressive development, early deployment and constant improvements. A large application can be broken down into smaller modules, and agile methodology can be applied to each of these small parts.</a:t>
            </a:r>
            <a:endParaRPr lang="en-US" dirty="0"/>
          </a:p>
        </p:txBody>
      </p:sp>
      <p:sp>
        <p:nvSpPr>
          <p:cNvPr id="4" name="Slide Number Placeholder 3"/>
          <p:cNvSpPr>
            <a:spLocks noGrp="1"/>
          </p:cNvSpPr>
          <p:nvPr>
            <p:ph type="sldNum" sz="quarter" idx="10"/>
          </p:nvPr>
        </p:nvSpPr>
        <p:spPr/>
        <p:txBody>
          <a:bodyPr/>
          <a:lstStyle/>
          <a:p>
            <a:fld id="{E0C0A49E-EAA8-4D65-BE5B-42599E540D77}" type="slidenum">
              <a:rPr lang="en-US" smtClean="0"/>
              <a:t>10</a:t>
            </a:fld>
            <a:endParaRPr lang="en-US"/>
          </a:p>
        </p:txBody>
      </p:sp>
    </p:spTree>
    <p:extLst>
      <p:ext uri="{BB962C8B-B14F-4D97-AF65-F5344CB8AC3E}">
        <p14:creationId xmlns:p14="http://schemas.microsoft.com/office/powerpoint/2010/main" val="2341050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mobile app development, it’s a good idea to test early and often. Doing this will keep your final costs low. The farther in you go into the development cycle, the costlier it becomes to fix bugs. Refer to the original design and planning documents while building out the various test cases.</a:t>
            </a:r>
          </a:p>
          <a:p>
            <a:r>
              <a:rPr lang="en-US" sz="1200" b="0" i="0" kern="1200" dirty="0" smtClean="0">
                <a:solidFill>
                  <a:schemeClr val="tx1"/>
                </a:solidFill>
                <a:effectLst/>
                <a:latin typeface="+mn-lt"/>
                <a:ea typeface="+mn-ea"/>
                <a:cs typeface="+mn-cs"/>
              </a:rPr>
              <a:t>Application testing is vast, so make sure your team covers all the necessary facets of it. The application should be tested for usability, compatibility, security, interface checks, stress, and performance. In user acceptance testing you discover whether your mobile app works for your intended users or not. To test this give your app to a few people in your target audience and ask pertinent questions. Once your application passes the user acceptance test, you know your solution “works.” And further make your application available for a beta trial, either through the enrollment of previously identified groups or an open solicitation for participants. The feedback you receive from beta users will help you find out whether the app’s functions are operating well in a real-world situation.</a:t>
            </a:r>
          </a:p>
          <a:p>
            <a:endParaRPr lang="en-US" dirty="0"/>
          </a:p>
        </p:txBody>
      </p:sp>
      <p:sp>
        <p:nvSpPr>
          <p:cNvPr id="4" name="Slide Number Placeholder 3"/>
          <p:cNvSpPr>
            <a:spLocks noGrp="1"/>
          </p:cNvSpPr>
          <p:nvPr>
            <p:ph type="sldNum" sz="quarter" idx="10"/>
          </p:nvPr>
        </p:nvSpPr>
        <p:spPr/>
        <p:txBody>
          <a:bodyPr/>
          <a:lstStyle/>
          <a:p>
            <a:fld id="{E0C0A49E-EAA8-4D65-BE5B-42599E540D77}" type="slidenum">
              <a:rPr lang="en-US" smtClean="0"/>
              <a:t>11</a:t>
            </a:fld>
            <a:endParaRPr lang="en-US"/>
          </a:p>
        </p:txBody>
      </p:sp>
    </p:spTree>
    <p:extLst>
      <p:ext uri="{BB962C8B-B14F-4D97-AF65-F5344CB8AC3E}">
        <p14:creationId xmlns:p14="http://schemas.microsoft.com/office/powerpoint/2010/main" val="3250782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Your app is ready to submit. Choose a day and key up a formal launch. For different application stores, the policies of launching an application are different. And keep in mind, this is not the end. App development doesn’t end at launch. As your application gets in the hands of users, feedback will pour in, and you will need to incorporate that feedback into future versions of the app. Every app will need updates and new features. Typically, as soon as the first version of the app is released, the development cycle begins anew. Make sure you have the resources to maintain your product. Apart from the money invested in building a digital product, keep in mind that its a long-term commitment. </a:t>
            </a:r>
            <a:endParaRPr lang="en-US" dirty="0"/>
          </a:p>
        </p:txBody>
      </p:sp>
      <p:sp>
        <p:nvSpPr>
          <p:cNvPr id="4" name="Slide Number Placeholder 3"/>
          <p:cNvSpPr>
            <a:spLocks noGrp="1"/>
          </p:cNvSpPr>
          <p:nvPr>
            <p:ph type="sldNum" sz="quarter" idx="10"/>
          </p:nvPr>
        </p:nvSpPr>
        <p:spPr/>
        <p:txBody>
          <a:bodyPr/>
          <a:lstStyle/>
          <a:p>
            <a:fld id="{E0C0A49E-EAA8-4D65-BE5B-42599E540D77}" type="slidenum">
              <a:rPr lang="en-US" smtClean="0"/>
              <a:t>12</a:t>
            </a:fld>
            <a:endParaRPr lang="en-US"/>
          </a:p>
        </p:txBody>
      </p:sp>
    </p:spTree>
    <p:extLst>
      <p:ext uri="{BB962C8B-B14F-4D97-AF65-F5344CB8AC3E}">
        <p14:creationId xmlns:p14="http://schemas.microsoft.com/office/powerpoint/2010/main" val="318445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D9A1EC-0B29-407D-8315-8B006D270456}"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8050A-5538-4C8A-91E9-5B3D492BF0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24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D9A1EC-0B29-407D-8315-8B006D270456}"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8050A-5538-4C8A-91E9-5B3D492BF0A7}" type="slidenum">
              <a:rPr lang="en-US" smtClean="0"/>
              <a:t>‹#›</a:t>
            </a:fld>
            <a:endParaRPr lang="en-US"/>
          </a:p>
        </p:txBody>
      </p:sp>
    </p:spTree>
    <p:extLst>
      <p:ext uri="{BB962C8B-B14F-4D97-AF65-F5344CB8AC3E}">
        <p14:creationId xmlns:p14="http://schemas.microsoft.com/office/powerpoint/2010/main" val="172771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D9A1EC-0B29-407D-8315-8B006D270456}"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8050A-5538-4C8A-91E9-5B3D492BF0A7}" type="slidenum">
              <a:rPr lang="en-US" smtClean="0"/>
              <a:t>‹#›</a:t>
            </a:fld>
            <a:endParaRPr lang="en-US"/>
          </a:p>
        </p:txBody>
      </p:sp>
    </p:spTree>
    <p:extLst>
      <p:ext uri="{BB962C8B-B14F-4D97-AF65-F5344CB8AC3E}">
        <p14:creationId xmlns:p14="http://schemas.microsoft.com/office/powerpoint/2010/main" val="20672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D9A1EC-0B29-407D-8315-8B006D270456}"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8050A-5538-4C8A-91E9-5B3D492BF0A7}" type="slidenum">
              <a:rPr lang="en-US" smtClean="0"/>
              <a:t>‹#›</a:t>
            </a:fld>
            <a:endParaRPr lang="en-US"/>
          </a:p>
        </p:txBody>
      </p:sp>
    </p:spTree>
    <p:extLst>
      <p:ext uri="{BB962C8B-B14F-4D97-AF65-F5344CB8AC3E}">
        <p14:creationId xmlns:p14="http://schemas.microsoft.com/office/powerpoint/2010/main" val="242552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D9A1EC-0B29-407D-8315-8B006D270456}" type="datetimeFigureOut">
              <a:rPr lang="en-US" smtClean="0"/>
              <a:t>7/19/2020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8050A-5538-4C8A-91E9-5B3D492BF0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5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D9A1EC-0B29-407D-8315-8B006D270456}"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8050A-5538-4C8A-91E9-5B3D492BF0A7}" type="slidenum">
              <a:rPr lang="en-US" smtClean="0"/>
              <a:t>‹#›</a:t>
            </a:fld>
            <a:endParaRPr lang="en-US"/>
          </a:p>
        </p:txBody>
      </p:sp>
    </p:spTree>
    <p:extLst>
      <p:ext uri="{BB962C8B-B14F-4D97-AF65-F5344CB8AC3E}">
        <p14:creationId xmlns:p14="http://schemas.microsoft.com/office/powerpoint/2010/main" val="306314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D9A1EC-0B29-407D-8315-8B006D270456}" type="datetimeFigureOut">
              <a:rPr lang="en-US" smtClean="0"/>
              <a:t>7/19/2020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78050A-5538-4C8A-91E9-5B3D492BF0A7}" type="slidenum">
              <a:rPr lang="en-US" smtClean="0"/>
              <a:t>‹#›</a:t>
            </a:fld>
            <a:endParaRPr lang="en-US"/>
          </a:p>
        </p:txBody>
      </p:sp>
    </p:spTree>
    <p:extLst>
      <p:ext uri="{BB962C8B-B14F-4D97-AF65-F5344CB8AC3E}">
        <p14:creationId xmlns:p14="http://schemas.microsoft.com/office/powerpoint/2010/main" val="63471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D9A1EC-0B29-407D-8315-8B006D270456}" type="datetimeFigureOut">
              <a:rPr lang="en-US" smtClean="0"/>
              <a:t>7/19/2020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78050A-5538-4C8A-91E9-5B3D492BF0A7}" type="slidenum">
              <a:rPr lang="en-US" smtClean="0"/>
              <a:t>‹#›</a:t>
            </a:fld>
            <a:endParaRPr lang="en-US"/>
          </a:p>
        </p:txBody>
      </p:sp>
    </p:spTree>
    <p:extLst>
      <p:ext uri="{BB962C8B-B14F-4D97-AF65-F5344CB8AC3E}">
        <p14:creationId xmlns:p14="http://schemas.microsoft.com/office/powerpoint/2010/main" val="1631459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5D9A1EC-0B29-407D-8315-8B006D270456}" type="datetimeFigureOut">
              <a:rPr lang="en-US" smtClean="0"/>
              <a:t>7/19/2020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378050A-5538-4C8A-91E9-5B3D492BF0A7}" type="slidenum">
              <a:rPr lang="en-US" smtClean="0"/>
              <a:t>‹#›</a:t>
            </a:fld>
            <a:endParaRPr lang="en-US"/>
          </a:p>
        </p:txBody>
      </p:sp>
    </p:spTree>
    <p:extLst>
      <p:ext uri="{BB962C8B-B14F-4D97-AF65-F5344CB8AC3E}">
        <p14:creationId xmlns:p14="http://schemas.microsoft.com/office/powerpoint/2010/main" val="9012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5D9A1EC-0B29-407D-8315-8B006D270456}" type="datetimeFigureOut">
              <a:rPr lang="en-US" smtClean="0"/>
              <a:t>7/19/2020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378050A-5538-4C8A-91E9-5B3D492BF0A7}" type="slidenum">
              <a:rPr lang="en-US" smtClean="0"/>
              <a:t>‹#›</a:t>
            </a:fld>
            <a:endParaRPr lang="en-US"/>
          </a:p>
        </p:txBody>
      </p:sp>
    </p:spTree>
    <p:extLst>
      <p:ext uri="{BB962C8B-B14F-4D97-AF65-F5344CB8AC3E}">
        <p14:creationId xmlns:p14="http://schemas.microsoft.com/office/powerpoint/2010/main" val="4050065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D9A1EC-0B29-407D-8315-8B006D270456}" type="datetimeFigureOut">
              <a:rPr lang="en-US" smtClean="0"/>
              <a:t>7/19/2020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8050A-5538-4C8A-91E9-5B3D492BF0A7}" type="slidenum">
              <a:rPr lang="en-US" smtClean="0"/>
              <a:t>‹#›</a:t>
            </a:fld>
            <a:endParaRPr lang="en-US"/>
          </a:p>
        </p:txBody>
      </p:sp>
    </p:spTree>
    <p:extLst>
      <p:ext uri="{BB962C8B-B14F-4D97-AF65-F5344CB8AC3E}">
        <p14:creationId xmlns:p14="http://schemas.microsoft.com/office/powerpoint/2010/main" val="4289577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5D9A1EC-0B29-407D-8315-8B006D270456}" type="datetimeFigureOut">
              <a:rPr lang="en-US" smtClean="0"/>
              <a:t>7/19/2020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378050A-5538-4C8A-91E9-5B3D492BF0A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884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Arial Narrow" panose="020B0606020202030204" pitchFamily="34" charset="0"/>
              </a:rPr>
              <a:t>Chapter 3: </a:t>
            </a:r>
            <a:br>
              <a:rPr lang="en-US" b="1" dirty="0">
                <a:latin typeface="Arial Narrow" panose="020B0606020202030204" pitchFamily="34" charset="0"/>
              </a:rPr>
            </a:br>
            <a:r>
              <a:rPr lang="en-US" b="1" dirty="0">
                <a:latin typeface="Arial Narrow" panose="020B0606020202030204" pitchFamily="34" charset="0"/>
              </a:rPr>
              <a:t>Mobile Application Life Cycle</a:t>
            </a:r>
            <a:endParaRPr lang="en-US" dirty="0"/>
          </a:p>
        </p:txBody>
      </p:sp>
      <p:sp>
        <p:nvSpPr>
          <p:cNvPr id="3" name="Subtitle 2"/>
          <p:cNvSpPr>
            <a:spLocks noGrp="1"/>
          </p:cNvSpPr>
          <p:nvPr>
            <p:ph type="subTitle" idx="1"/>
          </p:nvPr>
        </p:nvSpPr>
        <p:spPr/>
        <p:txBody>
          <a:bodyPr/>
          <a:lstStyle/>
          <a:p>
            <a:endParaRPr lang="en-US" b="1" dirty="0" smtClean="0">
              <a:latin typeface="Arial Narrow" panose="020B0606020202030204" pitchFamily="34" charset="0"/>
            </a:endParaRPr>
          </a:p>
          <a:p>
            <a:r>
              <a:rPr lang="en-US" b="1" dirty="0" smtClean="0">
                <a:latin typeface="Arial Narrow" panose="020B0606020202030204" pitchFamily="34" charset="0"/>
              </a:rPr>
              <a:t>INTRODUCTION </a:t>
            </a:r>
            <a:r>
              <a:rPr lang="en-US" b="1" dirty="0">
                <a:latin typeface="Arial Narrow" panose="020B0606020202030204" pitchFamily="34" charset="0"/>
              </a:rPr>
              <a:t>TO MOBILE APPLICATION (TSE3383)</a:t>
            </a:r>
            <a:endParaRPr lang="en-US" dirty="0"/>
          </a:p>
        </p:txBody>
      </p:sp>
    </p:spTree>
    <p:extLst>
      <p:ext uri="{BB962C8B-B14F-4D97-AF65-F5344CB8AC3E}">
        <p14:creationId xmlns:p14="http://schemas.microsoft.com/office/powerpoint/2010/main" val="4086491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189029" cy="1450757"/>
          </a:xfrm>
        </p:spPr>
        <p:txBody>
          <a:bodyPr>
            <a:normAutofit/>
          </a:bodyPr>
          <a:lstStyle/>
          <a:p>
            <a:r>
              <a:rPr lang="en-MY" sz="4400" b="1" dirty="0" smtClean="0">
                <a:latin typeface="Arial Narrow" panose="020B0606020202030204" pitchFamily="34" charset="0"/>
              </a:rPr>
              <a:t>BUILDING APP USING AGILE METHODOLOGY</a:t>
            </a:r>
            <a:endParaRPr lang="en-US" sz="4400" b="1" dirty="0">
              <a:latin typeface="Arial Narrow" panose="020B0606020202030204" pitchFamily="34" charset="0"/>
            </a:endParaRP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13036" r="21513"/>
          <a:stretch/>
        </p:blipFill>
        <p:spPr>
          <a:xfrm>
            <a:off x="0" y="2036368"/>
            <a:ext cx="6197600" cy="4022725"/>
          </a:xfrm>
          <a:prstGeom prst="rect">
            <a:avLst/>
          </a:prstGeom>
        </p:spPr>
      </p:pic>
      <p:sp>
        <p:nvSpPr>
          <p:cNvPr id="5" name="TextBox 4"/>
          <p:cNvSpPr txBox="1"/>
          <p:nvPr/>
        </p:nvSpPr>
        <p:spPr>
          <a:xfrm>
            <a:off x="6197600" y="1706880"/>
            <a:ext cx="5394960" cy="3785652"/>
          </a:xfrm>
          <a:prstGeom prst="rect">
            <a:avLst/>
          </a:prstGeom>
          <a:noFill/>
        </p:spPr>
        <p:txBody>
          <a:bodyPr wrap="square" rtlCol="0">
            <a:spAutoFit/>
          </a:bodyPr>
          <a:lstStyle/>
          <a:p>
            <a:endParaRPr lang="en-MY" sz="2400" dirty="0" smtClean="0">
              <a:latin typeface="Arial Narrow" panose="020B0606020202030204" pitchFamily="34" charset="0"/>
            </a:endParaRPr>
          </a:p>
          <a:p>
            <a:pPr marL="285750" indent="-285750">
              <a:buFont typeface="Wingdings" panose="05000000000000000000" pitchFamily="2" charset="2"/>
              <a:buChar char="ü"/>
            </a:pPr>
            <a:r>
              <a:rPr lang="en-MY" sz="2400" dirty="0" smtClean="0">
                <a:latin typeface="Arial Narrow" panose="020B0606020202030204" pitchFamily="34" charset="0"/>
              </a:rPr>
              <a:t>Agile practitioners generally split one large module into smaller chunks so that task can be performed into easy and efficient way.</a:t>
            </a:r>
          </a:p>
          <a:p>
            <a:pPr marL="285750" indent="-285750">
              <a:buFont typeface="Wingdings" panose="05000000000000000000" pitchFamily="2" charset="2"/>
              <a:buChar char="ü"/>
            </a:pPr>
            <a:endParaRPr lang="en-MY" sz="2400" dirty="0" smtClean="0">
              <a:latin typeface="Arial Narrow" panose="020B0606020202030204" pitchFamily="34" charset="0"/>
            </a:endParaRPr>
          </a:p>
          <a:p>
            <a:pPr marL="285750" indent="-285750">
              <a:buFont typeface="Wingdings" panose="05000000000000000000" pitchFamily="2" charset="2"/>
              <a:buChar char="ü"/>
            </a:pPr>
            <a:r>
              <a:rPr lang="en-MY" sz="2400" dirty="0" smtClean="0">
                <a:latin typeface="Arial Narrow" panose="020B0606020202030204" pitchFamily="34" charset="0"/>
              </a:rPr>
              <a:t>Following Agile Methodologies for mobile application development can be quite advantageous as while development, integrating documentation and quality testing can be done at every step.</a:t>
            </a:r>
            <a:endParaRPr lang="en-MY" sz="2400" dirty="0">
              <a:latin typeface="Arial Narrow" panose="020B0606020202030204" pitchFamily="34" charset="0"/>
            </a:endParaRPr>
          </a:p>
        </p:txBody>
      </p:sp>
    </p:spTree>
    <p:extLst>
      <p:ext uri="{BB962C8B-B14F-4D97-AF65-F5344CB8AC3E}">
        <p14:creationId xmlns:p14="http://schemas.microsoft.com/office/powerpoint/2010/main" val="3364711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latin typeface="Arial Narrow" panose="020B0606020202030204" pitchFamily="34" charset="0"/>
              </a:rPr>
              <a:t>TESTING THE MOBILE APP</a:t>
            </a:r>
            <a:endParaRPr lang="en-US" b="1" dirty="0">
              <a:latin typeface="Arial Narrow" panose="020B0606020202030204" pitchFamily="34" charset="0"/>
            </a:endParaRPr>
          </a:p>
        </p:txBody>
      </p:sp>
      <p:sp>
        <p:nvSpPr>
          <p:cNvPr id="3" name="Content Placeholder 2"/>
          <p:cNvSpPr>
            <a:spLocks noGrp="1"/>
          </p:cNvSpPr>
          <p:nvPr>
            <p:ph idx="1"/>
          </p:nvPr>
        </p:nvSpPr>
        <p:spPr>
          <a:xfrm>
            <a:off x="1097280" y="1845734"/>
            <a:ext cx="6613336" cy="4023360"/>
          </a:xfrm>
        </p:spPr>
        <p:txBody>
          <a:bodyPr>
            <a:noAutofit/>
          </a:bodyPr>
          <a:lstStyle/>
          <a:p>
            <a:pPr>
              <a:buFont typeface="Wingdings" panose="05000000000000000000" pitchFamily="2" charset="2"/>
              <a:buChar char="q"/>
            </a:pPr>
            <a:r>
              <a:rPr lang="en-US" sz="2800" dirty="0" smtClean="0">
                <a:solidFill>
                  <a:schemeClr val="tx1"/>
                </a:solidFill>
                <a:latin typeface="Arial Narrow" panose="020B0606020202030204" pitchFamily="34" charset="0"/>
              </a:rPr>
              <a:t>It’s </a:t>
            </a:r>
            <a:r>
              <a:rPr lang="en-US" sz="2800" dirty="0">
                <a:solidFill>
                  <a:schemeClr val="tx1"/>
                </a:solidFill>
                <a:latin typeface="Arial Narrow" panose="020B0606020202030204" pitchFamily="34" charset="0"/>
              </a:rPr>
              <a:t>a good idea to test early and </a:t>
            </a:r>
            <a:r>
              <a:rPr lang="en-US" sz="2800" dirty="0" smtClean="0">
                <a:solidFill>
                  <a:schemeClr val="tx1"/>
                </a:solidFill>
                <a:latin typeface="Arial Narrow" panose="020B0606020202030204" pitchFamily="34" charset="0"/>
              </a:rPr>
              <a:t>often.</a:t>
            </a:r>
          </a:p>
          <a:p>
            <a:pPr>
              <a:buFont typeface="Wingdings" panose="05000000000000000000" pitchFamily="2" charset="2"/>
              <a:buChar char="q"/>
            </a:pPr>
            <a:r>
              <a:rPr lang="en-US" sz="2800" dirty="0">
                <a:solidFill>
                  <a:schemeClr val="tx1"/>
                </a:solidFill>
                <a:latin typeface="Arial Narrow" panose="020B0606020202030204" pitchFamily="34" charset="0"/>
              </a:rPr>
              <a:t>The application should be tested for usability, compatibility, security, interface checks, stress, and performance</a:t>
            </a:r>
            <a:r>
              <a:rPr lang="en-US" sz="2800" dirty="0" smtClean="0">
                <a:solidFill>
                  <a:schemeClr val="tx1"/>
                </a:solidFill>
                <a:latin typeface="Arial Narrow" panose="020B0606020202030204" pitchFamily="34" charset="0"/>
              </a:rPr>
              <a:t>.</a:t>
            </a:r>
          </a:p>
          <a:p>
            <a:pPr>
              <a:buFont typeface="Wingdings" panose="05000000000000000000" pitchFamily="2" charset="2"/>
              <a:buChar char="q"/>
            </a:pPr>
            <a:r>
              <a:rPr lang="en-US" sz="2800" dirty="0">
                <a:solidFill>
                  <a:schemeClr val="tx1"/>
                </a:solidFill>
                <a:latin typeface="Arial Narrow" panose="020B0606020202030204" pitchFamily="34" charset="0"/>
              </a:rPr>
              <a:t>In user acceptance testing you discover whether your mobile app works for your intended users or not. </a:t>
            </a:r>
            <a:endParaRPr lang="en-US" sz="2800" dirty="0" smtClean="0">
              <a:solidFill>
                <a:schemeClr val="tx1"/>
              </a:solidFill>
              <a:latin typeface="Arial Narrow" panose="020B0606020202030204" pitchFamily="34" charset="0"/>
            </a:endParaRPr>
          </a:p>
          <a:p>
            <a:pPr>
              <a:buFont typeface="Wingdings" panose="05000000000000000000" pitchFamily="2" charset="2"/>
              <a:buChar char="q"/>
            </a:pPr>
            <a:r>
              <a:rPr lang="en-US" sz="2800" dirty="0" smtClean="0">
                <a:solidFill>
                  <a:schemeClr val="tx1"/>
                </a:solidFill>
                <a:latin typeface="Arial Narrow" panose="020B0606020202030204" pitchFamily="34" charset="0"/>
              </a:rPr>
              <a:t>Further </a:t>
            </a:r>
            <a:r>
              <a:rPr lang="en-US" sz="2800" dirty="0">
                <a:solidFill>
                  <a:schemeClr val="tx1"/>
                </a:solidFill>
                <a:latin typeface="Arial Narrow" panose="020B0606020202030204" pitchFamily="34" charset="0"/>
              </a:rPr>
              <a:t>make your application available for a beta </a:t>
            </a:r>
            <a:r>
              <a:rPr lang="en-US" sz="2800" dirty="0" smtClean="0">
                <a:solidFill>
                  <a:schemeClr val="tx1"/>
                </a:solidFill>
                <a:latin typeface="Arial Narrow" panose="020B0606020202030204" pitchFamily="34" charset="0"/>
              </a:rPr>
              <a:t>trial.</a:t>
            </a:r>
            <a:endParaRPr lang="en-US" sz="2800" dirty="0">
              <a:latin typeface="Arial Narrow" panose="020B0606020202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3188" y="1742864"/>
            <a:ext cx="2162175" cy="21145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9983" y="4021244"/>
            <a:ext cx="2466975" cy="1847850"/>
          </a:xfrm>
          <a:prstGeom prst="rect">
            <a:avLst/>
          </a:prstGeom>
        </p:spPr>
      </p:pic>
    </p:spTree>
    <p:extLst>
      <p:ext uri="{BB962C8B-B14F-4D97-AF65-F5344CB8AC3E}">
        <p14:creationId xmlns:p14="http://schemas.microsoft.com/office/powerpoint/2010/main" val="1266046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latin typeface="Arial Narrow" panose="020B0606020202030204" pitchFamily="34" charset="0"/>
              </a:rPr>
              <a:t>LAUNCH THE MOBILE APP</a:t>
            </a:r>
            <a:endParaRPr lang="en-US" b="1" dirty="0">
              <a:latin typeface="Arial Narrow" panose="020B0606020202030204" pitchFamily="34" charset="0"/>
            </a:endParaRPr>
          </a:p>
        </p:txBody>
      </p:sp>
      <p:sp>
        <p:nvSpPr>
          <p:cNvPr id="3" name="Content Placeholder 2"/>
          <p:cNvSpPr>
            <a:spLocks noGrp="1"/>
          </p:cNvSpPr>
          <p:nvPr>
            <p:ph idx="1"/>
          </p:nvPr>
        </p:nvSpPr>
        <p:spPr>
          <a:xfrm>
            <a:off x="1097279" y="1845734"/>
            <a:ext cx="7181748" cy="4023360"/>
          </a:xfrm>
        </p:spPr>
        <p:txBody>
          <a:bodyPr>
            <a:noAutofit/>
          </a:bodyPr>
          <a:lstStyle/>
          <a:p>
            <a:pPr>
              <a:buFont typeface="Wingdings" panose="05000000000000000000" pitchFamily="2" charset="2"/>
              <a:buChar char="q"/>
            </a:pPr>
            <a:r>
              <a:rPr lang="en-US" sz="3200" dirty="0" smtClean="0">
                <a:solidFill>
                  <a:schemeClr val="tx1"/>
                </a:solidFill>
                <a:latin typeface="Arial Narrow" panose="020B0606020202030204" pitchFamily="34" charset="0"/>
              </a:rPr>
              <a:t>Ready </a:t>
            </a:r>
            <a:r>
              <a:rPr lang="en-US" sz="3200" dirty="0">
                <a:solidFill>
                  <a:schemeClr val="tx1"/>
                </a:solidFill>
                <a:latin typeface="Arial Narrow" panose="020B0606020202030204" pitchFamily="34" charset="0"/>
              </a:rPr>
              <a:t>to </a:t>
            </a:r>
            <a:r>
              <a:rPr lang="en-US" sz="3200" dirty="0" smtClean="0">
                <a:solidFill>
                  <a:schemeClr val="tx1"/>
                </a:solidFill>
                <a:latin typeface="Arial Narrow" panose="020B0606020202030204" pitchFamily="34" charset="0"/>
              </a:rPr>
              <a:t>submit.</a:t>
            </a:r>
          </a:p>
          <a:p>
            <a:pPr>
              <a:buFont typeface="Wingdings" panose="05000000000000000000" pitchFamily="2" charset="2"/>
              <a:buChar char="q"/>
            </a:pPr>
            <a:r>
              <a:rPr lang="en-US" sz="3200" dirty="0" smtClean="0">
                <a:solidFill>
                  <a:schemeClr val="tx1"/>
                </a:solidFill>
                <a:latin typeface="Arial Narrow" panose="020B0606020202030204" pitchFamily="34" charset="0"/>
              </a:rPr>
              <a:t>Keep </a:t>
            </a:r>
            <a:r>
              <a:rPr lang="en-US" sz="3200" dirty="0">
                <a:solidFill>
                  <a:schemeClr val="tx1"/>
                </a:solidFill>
                <a:latin typeface="Arial Narrow" panose="020B0606020202030204" pitchFamily="34" charset="0"/>
              </a:rPr>
              <a:t>in mind, this is not the end</a:t>
            </a:r>
            <a:r>
              <a:rPr lang="en-US" sz="3200" dirty="0" smtClean="0">
                <a:solidFill>
                  <a:schemeClr val="tx1"/>
                </a:solidFill>
                <a:latin typeface="Arial Narrow" panose="020B0606020202030204" pitchFamily="34" charset="0"/>
              </a:rPr>
              <a:t>.</a:t>
            </a:r>
          </a:p>
          <a:p>
            <a:pPr>
              <a:buFont typeface="Wingdings" panose="05000000000000000000" pitchFamily="2" charset="2"/>
              <a:buChar char="q"/>
            </a:pPr>
            <a:r>
              <a:rPr lang="en-US" sz="3200" dirty="0">
                <a:solidFill>
                  <a:schemeClr val="tx1"/>
                </a:solidFill>
                <a:latin typeface="Arial Narrow" panose="020B0606020202030204" pitchFamily="34" charset="0"/>
              </a:rPr>
              <a:t>As your application gets in the hands of users, feedback will pour in, and you will need to incorporate that feedback into future versions of the app. </a:t>
            </a:r>
            <a:r>
              <a:rPr lang="en-US" sz="3200" dirty="0" smtClean="0">
                <a:solidFill>
                  <a:schemeClr val="tx1"/>
                </a:solidFill>
                <a:latin typeface="Arial Narrow" panose="020B0606020202030204" pitchFamily="34" charset="0"/>
              </a:rPr>
              <a:t> </a:t>
            </a:r>
          </a:p>
          <a:p>
            <a:pPr>
              <a:buFont typeface="Wingdings" panose="05000000000000000000" pitchFamily="2" charset="2"/>
              <a:buChar char="q"/>
            </a:pPr>
            <a:r>
              <a:rPr lang="en-US" sz="3200" dirty="0">
                <a:solidFill>
                  <a:schemeClr val="tx1"/>
                </a:solidFill>
                <a:latin typeface="Arial Narrow" panose="020B0606020202030204" pitchFamily="34" charset="0"/>
              </a:rPr>
              <a:t>Typically, as soon as the first version of the app is released, the development cycle begins </a:t>
            </a:r>
            <a:r>
              <a:rPr lang="en-US" sz="3200" dirty="0" smtClean="0">
                <a:solidFill>
                  <a:schemeClr val="tx1"/>
                </a:solidFill>
                <a:latin typeface="Arial Narrow" panose="020B0606020202030204" pitchFamily="34" charset="0"/>
              </a:rPr>
              <a:t>a new</a:t>
            </a:r>
            <a:r>
              <a:rPr lang="en-US" sz="3200" dirty="0">
                <a:solidFill>
                  <a:schemeClr val="tx1"/>
                </a:solidFill>
                <a:latin typeface="Arial Narrow" panose="020B0606020202030204" pitchFamily="34" charset="0"/>
              </a:rPr>
              <a:t>.</a:t>
            </a:r>
            <a:endParaRPr lang="en-US" sz="3200" b="1" dirty="0" smtClean="0">
              <a:solidFill>
                <a:schemeClr val="tx1"/>
              </a:solidFill>
              <a:latin typeface="Arial Narrow" panose="020B0606020202030204" pitchFamily="34" charset="0"/>
            </a:endParaRPr>
          </a:p>
          <a:p>
            <a:pPr>
              <a:buFont typeface="Wingdings" panose="05000000000000000000" pitchFamily="2" charset="2"/>
              <a:buChar char="q"/>
            </a:pPr>
            <a:endParaRPr lang="en-US" sz="3200" dirty="0">
              <a:latin typeface="Arial Narrow" panose="020B0606020202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7492" y="4385889"/>
            <a:ext cx="2466975" cy="18478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2555" y="1845734"/>
            <a:ext cx="2143125" cy="2143125"/>
          </a:xfrm>
          <a:prstGeom prst="rect">
            <a:avLst/>
          </a:prstGeom>
        </p:spPr>
      </p:pic>
    </p:spTree>
    <p:extLst>
      <p:ext uri="{BB962C8B-B14F-4D97-AF65-F5344CB8AC3E}">
        <p14:creationId xmlns:p14="http://schemas.microsoft.com/office/powerpoint/2010/main" val="495491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latin typeface="Arial Narrow" panose="020B0606020202030204" pitchFamily="34" charset="0"/>
              </a:rPr>
              <a:t>OVERVIEW</a:t>
            </a:r>
            <a:endParaRPr lang="en-MY" b="1" dirty="0">
              <a:latin typeface="Arial Narrow" panose="020B0606020202030204" pitchFamily="34" charset="0"/>
            </a:endParaRPr>
          </a:p>
        </p:txBody>
      </p:sp>
      <p:sp>
        <p:nvSpPr>
          <p:cNvPr id="3" name="Content Placeholder 2"/>
          <p:cNvSpPr>
            <a:spLocks noGrp="1"/>
          </p:cNvSpPr>
          <p:nvPr>
            <p:ph idx="1"/>
          </p:nvPr>
        </p:nvSpPr>
        <p:spPr>
          <a:xfrm>
            <a:off x="1097280" y="2012614"/>
            <a:ext cx="10423154" cy="3416300"/>
          </a:xfrm>
        </p:spPr>
        <p:txBody>
          <a:bodyPr>
            <a:noAutofit/>
          </a:bodyPr>
          <a:lstStyle/>
          <a:p>
            <a:pPr algn="just">
              <a:buFont typeface="Wingdings" panose="05000000000000000000" pitchFamily="2" charset="2"/>
              <a:buChar char="q"/>
            </a:pPr>
            <a:r>
              <a:rPr lang="en-US" sz="2400" dirty="0">
                <a:latin typeface="Arial Narrow" panose="020B0606020202030204" pitchFamily="34" charset="0"/>
              </a:rPr>
              <a:t>Mobile applications usage is growing day by day and on a high </a:t>
            </a:r>
            <a:r>
              <a:rPr lang="en-US" sz="2400" dirty="0" smtClean="0">
                <a:latin typeface="Arial Narrow" panose="020B0606020202030204" pitchFamily="34" charset="0"/>
              </a:rPr>
              <a:t>demand</a:t>
            </a:r>
            <a:r>
              <a:rPr lang="en-US" sz="2400" dirty="0">
                <a:latin typeface="Arial Narrow" panose="020B0606020202030204" pitchFamily="34" charset="0"/>
              </a:rPr>
              <a:t> </a:t>
            </a:r>
            <a:r>
              <a:rPr lang="en-US" sz="2400" dirty="0" smtClean="0">
                <a:latin typeface="Arial Narrow" panose="020B0606020202030204" pitchFamily="34" charset="0"/>
              </a:rPr>
              <a:t>where everyone wants to jump in this arena and demands for </a:t>
            </a:r>
            <a:r>
              <a:rPr lang="en-US" sz="2400" dirty="0">
                <a:latin typeface="Arial Narrow" panose="020B0606020202030204" pitchFamily="34" charset="0"/>
              </a:rPr>
              <a:t>iPhone and Android application development </a:t>
            </a:r>
            <a:r>
              <a:rPr lang="en-US" sz="2400" dirty="0" smtClean="0">
                <a:latin typeface="Arial Narrow" panose="020B0606020202030204" pitchFamily="34" charset="0"/>
              </a:rPr>
              <a:t>services.</a:t>
            </a:r>
            <a:endParaRPr lang="en-MY" sz="2400" dirty="0" smtClean="0">
              <a:latin typeface="Arial Narrow" panose="020B0606020202030204" pitchFamily="34" charset="0"/>
            </a:endParaRPr>
          </a:p>
          <a:p>
            <a:pPr algn="just">
              <a:buFont typeface="Wingdings" panose="05000000000000000000" pitchFamily="2" charset="2"/>
              <a:buChar char="q"/>
            </a:pPr>
            <a:r>
              <a:rPr lang="en-MY" sz="2400" dirty="0">
                <a:latin typeface="Arial Narrow" panose="020B0606020202030204" pitchFamily="34" charset="0"/>
              </a:rPr>
              <a:t>Building mobile applications can be as easy as opening up the IDE, throwing something together, doing a quick bit of testing, and submitting to an App </a:t>
            </a:r>
            <a:r>
              <a:rPr lang="en-MY" sz="2400" dirty="0" smtClean="0">
                <a:latin typeface="Arial Narrow" panose="020B0606020202030204" pitchFamily="34" charset="0"/>
              </a:rPr>
              <a:t>Store</a:t>
            </a:r>
          </a:p>
          <a:p>
            <a:pPr algn="just">
              <a:buFont typeface="Wingdings" panose="05000000000000000000" pitchFamily="2" charset="2"/>
              <a:buChar char="q"/>
            </a:pPr>
            <a:r>
              <a:rPr lang="en-MY" sz="2400" dirty="0" smtClean="0">
                <a:latin typeface="Arial Narrow" panose="020B0606020202030204" pitchFamily="34" charset="0"/>
              </a:rPr>
              <a:t>Or </a:t>
            </a:r>
            <a:r>
              <a:rPr lang="en-MY" sz="2400" dirty="0">
                <a:latin typeface="Arial Narrow" panose="020B0606020202030204" pitchFamily="34" charset="0"/>
              </a:rPr>
              <a:t>it can be an extremely involved process that involves rigorous up-front design, usability testing, QA testing on thousands of devices, a full beta lifecycle, and then deployment a number of different ways</a:t>
            </a:r>
            <a:r>
              <a:rPr lang="en-MY" sz="2400" dirty="0" smtClean="0">
                <a:latin typeface="Arial Narrow" panose="020B0606020202030204" pitchFamily="34" charset="0"/>
              </a:rPr>
              <a:t>.</a:t>
            </a:r>
          </a:p>
          <a:p>
            <a:pPr algn="just">
              <a:buFont typeface="Wingdings" panose="05000000000000000000" pitchFamily="2" charset="2"/>
              <a:buChar char="q"/>
            </a:pPr>
            <a:r>
              <a:rPr lang="en-MY" sz="2400" dirty="0">
                <a:latin typeface="Arial Narrow" panose="020B0606020202030204" pitchFamily="34" charset="0"/>
              </a:rPr>
              <a:t>The lifecycle of mobile development is largely no different than the SDLC for web or desktop applications.</a:t>
            </a:r>
            <a:endParaRPr lang="en-US" sz="2400" dirty="0">
              <a:latin typeface="Arial Narrow" panose="020B060602020203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601766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770" y="1379501"/>
            <a:ext cx="10018713" cy="887505"/>
          </a:xfrm>
        </p:spPr>
        <p:txBody>
          <a:bodyPr>
            <a:normAutofit fontScale="90000"/>
          </a:bodyPr>
          <a:lstStyle/>
          <a:p>
            <a:r>
              <a:rPr lang="en-US" b="1" dirty="0" smtClean="0">
                <a:latin typeface="Arial Narrow" panose="020B0606020202030204" pitchFamily="34" charset="0"/>
              </a:rPr>
              <a:t>MOBILE APPLICATION DEVELOPMENT LIFE CYCLE (MADLC)</a:t>
            </a:r>
            <a:r>
              <a:rPr lang="en-US" b="1" dirty="0" smtClean="0"/>
              <a:t/>
            </a:r>
            <a:br>
              <a:rPr lang="en-US" b="1"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1973260" y="1806331"/>
            <a:ext cx="8459732" cy="4836016"/>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42342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770" y="640306"/>
            <a:ext cx="10018713" cy="941294"/>
          </a:xfrm>
        </p:spPr>
        <p:txBody>
          <a:bodyPr/>
          <a:lstStyle/>
          <a:p>
            <a:r>
              <a:rPr lang="en-US" b="1" dirty="0" smtClean="0">
                <a:latin typeface="Arial Narrow" panose="020B0606020202030204" pitchFamily="34" charset="0"/>
              </a:rPr>
              <a:t>MOBILE APP DEVELOPMENT PHASES</a:t>
            </a:r>
            <a:endParaRPr lang="en-US" b="1" dirty="0">
              <a:latin typeface="Arial Narrow" panose="020B0606020202030204" pitchFamily="34" charset="0"/>
            </a:endParaRPr>
          </a:p>
        </p:txBody>
      </p:sp>
      <p:sp>
        <p:nvSpPr>
          <p:cNvPr id="3" name="Content Placeholder 2"/>
          <p:cNvSpPr>
            <a:spLocks noGrp="1"/>
          </p:cNvSpPr>
          <p:nvPr>
            <p:ph idx="1"/>
          </p:nvPr>
        </p:nvSpPr>
        <p:spPr>
          <a:xfrm>
            <a:off x="1120139" y="1761524"/>
            <a:ext cx="10791446" cy="3855505"/>
          </a:xfrm>
        </p:spPr>
        <p:txBody>
          <a:bodyPr>
            <a:noAutofit/>
          </a:bodyPr>
          <a:lstStyle/>
          <a:p>
            <a:r>
              <a:rPr lang="en-US" sz="2400" dirty="0">
                <a:latin typeface="Arial Narrow" panose="020B0606020202030204" pitchFamily="34" charset="0"/>
              </a:rPr>
              <a:t>A mobile app development life cycle usually consists of the following phases</a:t>
            </a:r>
            <a:r>
              <a:rPr lang="en-US" sz="2400" dirty="0" smtClean="0">
                <a:latin typeface="Arial Narrow" panose="020B0606020202030204" pitchFamily="34" charset="0"/>
              </a:rPr>
              <a:t>: </a:t>
            </a:r>
          </a:p>
          <a:p>
            <a:pPr marL="796925" indent="-514350">
              <a:buAutoNum type="arabicPeriod"/>
            </a:pPr>
            <a:r>
              <a:rPr lang="en-US" sz="2400" dirty="0" smtClean="0">
                <a:latin typeface="Arial Narrow" panose="020B0606020202030204" pitchFamily="34" charset="0"/>
              </a:rPr>
              <a:t>Planning &amp; Research Phase</a:t>
            </a:r>
          </a:p>
          <a:p>
            <a:pPr marL="796925" indent="-514350">
              <a:buAutoNum type="arabicPeriod"/>
            </a:pPr>
            <a:r>
              <a:rPr lang="en-US" sz="2400" dirty="0" smtClean="0">
                <a:latin typeface="Arial Narrow" panose="020B0606020202030204" pitchFamily="34" charset="0"/>
              </a:rPr>
              <a:t>Prototyping</a:t>
            </a:r>
          </a:p>
          <a:p>
            <a:pPr marL="796925" indent="-514350">
              <a:buAutoNum type="arabicPeriod"/>
            </a:pPr>
            <a:r>
              <a:rPr lang="en-US" sz="2400" dirty="0" smtClean="0">
                <a:latin typeface="Arial Narrow" panose="020B0606020202030204" pitchFamily="34" charset="0"/>
              </a:rPr>
              <a:t>Assessment &amp; Technical Feasibility</a:t>
            </a:r>
          </a:p>
          <a:p>
            <a:pPr marL="796925" indent="-514350">
              <a:buAutoNum type="arabicPeriod"/>
            </a:pPr>
            <a:r>
              <a:rPr lang="en-US" sz="2400" dirty="0" smtClean="0">
                <a:latin typeface="Arial Narrow" panose="020B0606020202030204" pitchFamily="34" charset="0"/>
              </a:rPr>
              <a:t>Building a Prototype</a:t>
            </a:r>
          </a:p>
          <a:p>
            <a:pPr marL="796925" indent="-514350">
              <a:buAutoNum type="arabicPeriod"/>
            </a:pPr>
            <a:r>
              <a:rPr lang="en-US" sz="2400" dirty="0" smtClean="0">
                <a:latin typeface="Arial Narrow" panose="020B0606020202030204" pitchFamily="34" charset="0"/>
              </a:rPr>
              <a:t>Designing &amp; Development of App</a:t>
            </a:r>
          </a:p>
          <a:p>
            <a:pPr marL="796925" indent="-514350">
              <a:buAutoNum type="arabicPeriod"/>
            </a:pPr>
            <a:r>
              <a:rPr lang="en-US" sz="2400" dirty="0" smtClean="0">
                <a:latin typeface="Arial Narrow" panose="020B0606020202030204" pitchFamily="34" charset="0"/>
              </a:rPr>
              <a:t>Building App using Agile Methodology</a:t>
            </a:r>
          </a:p>
          <a:p>
            <a:pPr marL="796925" indent="-514350">
              <a:buAutoNum type="arabicPeriod"/>
            </a:pPr>
            <a:r>
              <a:rPr lang="en-US" sz="2400" dirty="0" smtClean="0">
                <a:latin typeface="Arial Narrow" panose="020B0606020202030204" pitchFamily="34" charset="0"/>
              </a:rPr>
              <a:t>Testing the Mobile App</a:t>
            </a:r>
          </a:p>
          <a:p>
            <a:pPr marL="796925" indent="-514350">
              <a:buAutoNum type="arabicPeriod"/>
            </a:pPr>
            <a:r>
              <a:rPr lang="en-US" sz="2400" dirty="0" smtClean="0">
                <a:latin typeface="Arial Narrow" panose="020B0606020202030204" pitchFamily="34" charset="0"/>
              </a:rPr>
              <a:t>Launch the Mobile App</a:t>
            </a:r>
          </a:p>
          <a:p>
            <a:pPr marL="796925" indent="-514350">
              <a:buAutoNum type="arabicPeriod"/>
            </a:pPr>
            <a:endParaRPr lang="en-US" sz="2400" dirty="0" smtClean="0">
              <a:latin typeface="Arial Narrow" panose="020B0606020202030204" pitchFamily="34" charset="0"/>
            </a:endParaRPr>
          </a:p>
          <a:p>
            <a:pPr marL="282575" indent="0">
              <a:buNone/>
            </a:pPr>
            <a:endParaRPr lang="en-US" sz="2400" dirty="0">
              <a:latin typeface="Arial Narrow" panose="020B0606020202030204" pitchFamily="34" charset="0"/>
            </a:endParaRPr>
          </a:p>
          <a:p>
            <a:pPr marL="282575" indent="0">
              <a:buNone/>
            </a:pPr>
            <a:endParaRPr lang="en-US" sz="2400" dirty="0">
              <a:latin typeface="Arial Narrow" panose="020B060602020203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089" y="3062667"/>
            <a:ext cx="4368496" cy="2184248"/>
          </a:xfrm>
          <a:prstGeom prst="rect">
            <a:avLst/>
          </a:prstGeom>
        </p:spPr>
      </p:pic>
    </p:spTree>
    <p:extLst>
      <p:ext uri="{BB962C8B-B14F-4D97-AF65-F5344CB8AC3E}">
        <p14:creationId xmlns:p14="http://schemas.microsoft.com/office/powerpoint/2010/main" val="420259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Narrow" panose="020B0606020202030204" pitchFamily="34" charset="0"/>
              </a:rPr>
              <a:t>PLANNING &amp; RESEARCH PHASE</a:t>
            </a:r>
            <a:endParaRPr lang="en-US" b="1" dirty="0">
              <a:latin typeface="Arial Narrow" panose="020B0606020202030204" pitchFamily="34" charset="0"/>
            </a:endParaRPr>
          </a:p>
        </p:txBody>
      </p:sp>
      <p:sp>
        <p:nvSpPr>
          <p:cNvPr id="3" name="Content Placeholder 2"/>
          <p:cNvSpPr>
            <a:spLocks noGrp="1"/>
          </p:cNvSpPr>
          <p:nvPr>
            <p:ph idx="1"/>
          </p:nvPr>
        </p:nvSpPr>
        <p:spPr>
          <a:xfrm>
            <a:off x="1097280" y="2041677"/>
            <a:ext cx="7480663" cy="4023360"/>
          </a:xfrm>
        </p:spPr>
        <p:txBody>
          <a:bodyPr>
            <a:noAutofit/>
          </a:bodyPr>
          <a:lstStyle/>
          <a:p>
            <a:pPr>
              <a:buFont typeface="Wingdings" panose="05000000000000000000" pitchFamily="2" charset="2"/>
              <a:buChar char="q"/>
            </a:pPr>
            <a:r>
              <a:rPr lang="en-US" sz="2800" dirty="0" smtClean="0">
                <a:latin typeface="Arial Narrow" panose="020B0606020202030204" pitchFamily="34" charset="0"/>
              </a:rPr>
              <a:t>Essential phase because </a:t>
            </a:r>
            <a:r>
              <a:rPr lang="en-US" sz="2800" dirty="0">
                <a:solidFill>
                  <a:schemeClr val="tx1"/>
                </a:solidFill>
                <a:latin typeface="Arial Narrow" panose="020B0606020202030204" pitchFamily="34" charset="0"/>
              </a:rPr>
              <a:t>you lay down the necessary groundwork for what is to follow next. </a:t>
            </a:r>
            <a:endParaRPr lang="en-US" sz="2800" dirty="0" smtClean="0">
              <a:latin typeface="Arial Narrow" panose="020B0606020202030204" pitchFamily="34" charset="0"/>
            </a:endParaRPr>
          </a:p>
          <a:p>
            <a:pPr>
              <a:buFont typeface="Wingdings" panose="05000000000000000000" pitchFamily="2" charset="2"/>
              <a:buChar char="q"/>
            </a:pPr>
            <a:r>
              <a:rPr lang="en-US" sz="2800" dirty="0" smtClean="0">
                <a:latin typeface="Arial Narrow" panose="020B0606020202030204" pitchFamily="34" charset="0"/>
              </a:rPr>
              <a:t>Refine idea into solid basis for an application.</a:t>
            </a:r>
          </a:p>
          <a:p>
            <a:pPr>
              <a:buFont typeface="Wingdings" panose="05000000000000000000" pitchFamily="2" charset="2"/>
              <a:buChar char="q"/>
            </a:pPr>
            <a:r>
              <a:rPr lang="en-US" sz="2800" dirty="0" smtClean="0">
                <a:latin typeface="Arial Narrow" panose="020B0606020202030204" pitchFamily="34" charset="0"/>
              </a:rPr>
              <a:t>Do initial analysis, research and brainstorming.</a:t>
            </a:r>
          </a:p>
          <a:p>
            <a:pPr>
              <a:buFont typeface="Wingdings" panose="05000000000000000000" pitchFamily="2" charset="2"/>
              <a:buChar char="q"/>
            </a:pPr>
            <a:r>
              <a:rPr lang="en-US" sz="2800" dirty="0">
                <a:solidFill>
                  <a:schemeClr val="tx1"/>
                </a:solidFill>
                <a:latin typeface="Arial Narrow" panose="020B0606020202030204" pitchFamily="34" charset="0"/>
              </a:rPr>
              <a:t>During each stage of the process, keep the end user in mind. </a:t>
            </a:r>
            <a:endParaRPr lang="en-US" sz="2800" dirty="0" smtClean="0">
              <a:latin typeface="Arial Narrow" panose="020B0606020202030204" pitchFamily="34" charset="0"/>
            </a:endParaRPr>
          </a:p>
          <a:p>
            <a:pPr>
              <a:buFont typeface="Wingdings" panose="05000000000000000000" pitchFamily="2" charset="2"/>
              <a:buChar char="q"/>
            </a:pPr>
            <a:r>
              <a:rPr lang="en-US" sz="2800" dirty="0" smtClean="0">
                <a:solidFill>
                  <a:schemeClr val="tx1"/>
                </a:solidFill>
                <a:latin typeface="Arial Narrow" panose="020B0606020202030204" pitchFamily="34" charset="0"/>
              </a:rPr>
              <a:t>Study details of </a:t>
            </a:r>
            <a:r>
              <a:rPr lang="en-US" sz="2800" dirty="0">
                <a:solidFill>
                  <a:schemeClr val="tx1"/>
                </a:solidFill>
                <a:latin typeface="Arial Narrow" panose="020B0606020202030204" pitchFamily="34" charset="0"/>
              </a:rPr>
              <a:t>your competitor’s app will help you figure out what features are absent in their </a:t>
            </a:r>
            <a:r>
              <a:rPr lang="en-US" sz="2800" dirty="0" smtClean="0">
                <a:solidFill>
                  <a:schemeClr val="tx1"/>
                </a:solidFill>
                <a:latin typeface="Arial Narrow" panose="020B0606020202030204" pitchFamily="34" charset="0"/>
              </a:rPr>
              <a:t>app.</a:t>
            </a:r>
            <a:endParaRPr lang="en-US" sz="2800" dirty="0" smtClean="0">
              <a:latin typeface="Arial Narrow" panose="020B0606020202030204" pitchFamily="34" charset="0"/>
            </a:endParaRPr>
          </a:p>
          <a:p>
            <a:pPr>
              <a:buFont typeface="Wingdings" panose="05000000000000000000" pitchFamily="2" charset="2"/>
              <a:buChar char="q"/>
            </a:pPr>
            <a:endParaRPr lang="en-US" sz="2800" dirty="0" smtClean="0">
              <a:latin typeface="Arial Narrow" panose="020B0606020202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3772" y="2694819"/>
            <a:ext cx="3387197" cy="2225523"/>
          </a:xfrm>
          <a:prstGeom prst="rect">
            <a:avLst/>
          </a:prstGeom>
        </p:spPr>
      </p:pic>
    </p:spTree>
    <p:extLst>
      <p:ext uri="{BB962C8B-B14F-4D97-AF65-F5344CB8AC3E}">
        <p14:creationId xmlns:p14="http://schemas.microsoft.com/office/powerpoint/2010/main" val="4171826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Narrow" panose="020B0606020202030204" pitchFamily="34" charset="0"/>
              </a:rPr>
              <a:t>PROTOTYPING</a:t>
            </a:r>
            <a:endParaRPr lang="en-US" b="1" dirty="0">
              <a:latin typeface="Arial Narrow" panose="020B0606020202030204" pitchFamily="34" charset="0"/>
            </a:endParaRPr>
          </a:p>
        </p:txBody>
      </p:sp>
      <p:sp>
        <p:nvSpPr>
          <p:cNvPr id="3" name="Content Placeholder 2"/>
          <p:cNvSpPr>
            <a:spLocks noGrp="1"/>
          </p:cNvSpPr>
          <p:nvPr>
            <p:ph idx="1"/>
          </p:nvPr>
        </p:nvSpPr>
        <p:spPr>
          <a:xfrm>
            <a:off x="1097280" y="1845734"/>
            <a:ext cx="8244428" cy="4023360"/>
          </a:xfrm>
        </p:spPr>
        <p:txBody>
          <a:bodyPr>
            <a:noAutofit/>
          </a:bodyPr>
          <a:lstStyle/>
          <a:p>
            <a:pPr>
              <a:buFont typeface="Wingdings" panose="05000000000000000000" pitchFamily="2" charset="2"/>
              <a:buChar char="q"/>
            </a:pPr>
            <a:r>
              <a:rPr lang="en-US" sz="3000" dirty="0" smtClean="0">
                <a:latin typeface="Arial Narrow" panose="020B0606020202030204" pitchFamily="34" charset="0"/>
              </a:rPr>
              <a:t>Drawing </a:t>
            </a:r>
            <a:r>
              <a:rPr lang="en-US" sz="3000" dirty="0">
                <a:latin typeface="Arial Narrow" panose="020B0606020202030204" pitchFamily="34" charset="0"/>
              </a:rPr>
              <a:t>detailed sketches </a:t>
            </a:r>
            <a:r>
              <a:rPr lang="en-US" sz="3000" dirty="0" smtClean="0">
                <a:latin typeface="Arial Narrow" panose="020B0606020202030204" pitchFamily="34" charset="0"/>
              </a:rPr>
              <a:t>or storyboard of </a:t>
            </a:r>
            <a:r>
              <a:rPr lang="en-US" sz="3000" dirty="0">
                <a:latin typeface="Arial Narrow" panose="020B0606020202030204" pitchFamily="34" charset="0"/>
              </a:rPr>
              <a:t>the envisioned product helps you uncover usability issues. </a:t>
            </a:r>
            <a:endParaRPr lang="en-US" sz="3000" dirty="0" smtClean="0">
              <a:latin typeface="Arial Narrow" panose="020B0606020202030204" pitchFamily="34" charset="0"/>
            </a:endParaRPr>
          </a:p>
          <a:p>
            <a:pPr>
              <a:buFont typeface="Wingdings" panose="05000000000000000000" pitchFamily="2" charset="2"/>
              <a:buChar char="q"/>
            </a:pPr>
            <a:r>
              <a:rPr lang="en-US" sz="3000" dirty="0" smtClean="0">
                <a:latin typeface="Arial Narrow" panose="020B0606020202030204" pitchFamily="34" charset="0"/>
              </a:rPr>
              <a:t>It can be a powerful communication and collaboration tool. </a:t>
            </a:r>
          </a:p>
          <a:p>
            <a:pPr>
              <a:buFont typeface="Wingdings" panose="05000000000000000000" pitchFamily="2" charset="2"/>
              <a:buChar char="q"/>
            </a:pPr>
            <a:r>
              <a:rPr lang="en-US" sz="3000" dirty="0" smtClean="0">
                <a:latin typeface="Arial Narrow" panose="020B0606020202030204" pitchFamily="34" charset="0"/>
              </a:rPr>
              <a:t>Will </a:t>
            </a:r>
            <a:r>
              <a:rPr lang="en-US" sz="3000" dirty="0">
                <a:latin typeface="Arial Narrow" panose="020B0606020202030204" pitchFamily="34" charset="0"/>
              </a:rPr>
              <a:t>help refine the ideas and arrange all components of the design in the right way. </a:t>
            </a:r>
            <a:endParaRPr lang="en-US" sz="3000" dirty="0" smtClean="0">
              <a:latin typeface="Arial Narrow" panose="020B0606020202030204" pitchFamily="34" charset="0"/>
            </a:endParaRPr>
          </a:p>
          <a:p>
            <a:pPr>
              <a:buFont typeface="Wingdings" panose="05000000000000000000" pitchFamily="2" charset="2"/>
              <a:buChar char="q"/>
            </a:pPr>
            <a:r>
              <a:rPr lang="en-US" sz="3000" dirty="0" smtClean="0">
                <a:solidFill>
                  <a:schemeClr val="tx1"/>
                </a:solidFill>
                <a:latin typeface="Arial Narrow" panose="020B0606020202030204" pitchFamily="34" charset="0"/>
              </a:rPr>
              <a:t>Can </a:t>
            </a:r>
            <a:r>
              <a:rPr lang="en-US" sz="3000" dirty="0">
                <a:solidFill>
                  <a:schemeClr val="tx1"/>
                </a:solidFill>
                <a:latin typeface="Arial Narrow" panose="020B0606020202030204" pitchFamily="34" charset="0"/>
              </a:rPr>
              <a:t>overcome any technical limitation found in the backend development process</a:t>
            </a:r>
            <a:endParaRPr lang="en-US" sz="3000" dirty="0" smtClean="0">
              <a:latin typeface="Arial Narrow" panose="020B0606020202030204" pitchFamily="34"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2496" r="20527"/>
          <a:stretch/>
        </p:blipFill>
        <p:spPr>
          <a:xfrm>
            <a:off x="9063269" y="2137508"/>
            <a:ext cx="3064476" cy="203907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5678" y="4737004"/>
            <a:ext cx="1350002" cy="1350002"/>
          </a:xfrm>
          <a:prstGeom prst="rect">
            <a:avLst/>
          </a:prstGeom>
        </p:spPr>
      </p:pic>
    </p:spTree>
    <p:extLst>
      <p:ext uri="{BB962C8B-B14F-4D97-AF65-F5344CB8AC3E}">
        <p14:creationId xmlns:p14="http://schemas.microsoft.com/office/powerpoint/2010/main" val="902587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320436" cy="1450757"/>
          </a:xfrm>
        </p:spPr>
        <p:txBody>
          <a:bodyPr/>
          <a:lstStyle/>
          <a:p>
            <a:r>
              <a:rPr lang="en-US" b="1" dirty="0" smtClean="0">
                <a:latin typeface="Arial Narrow" panose="020B0606020202030204" pitchFamily="34" charset="0"/>
              </a:rPr>
              <a:t>ASSESSMENT &amp; TECHNICAL FEASIBILITY</a:t>
            </a:r>
            <a:endParaRPr lang="en-US" b="1" dirty="0">
              <a:latin typeface="Arial Narrow" panose="020B0606020202030204" pitchFamily="34" charset="0"/>
            </a:endParaRPr>
          </a:p>
        </p:txBody>
      </p:sp>
      <p:sp>
        <p:nvSpPr>
          <p:cNvPr id="3" name="Content Placeholder 2"/>
          <p:cNvSpPr>
            <a:spLocks noGrp="1"/>
          </p:cNvSpPr>
          <p:nvPr>
            <p:ph idx="1"/>
          </p:nvPr>
        </p:nvSpPr>
        <p:spPr>
          <a:xfrm>
            <a:off x="1097280" y="1845734"/>
            <a:ext cx="6292061" cy="4023360"/>
          </a:xfrm>
        </p:spPr>
        <p:txBody>
          <a:bodyPr>
            <a:noAutofit/>
          </a:bodyPr>
          <a:lstStyle/>
          <a:p>
            <a:pPr>
              <a:buFont typeface="Wingdings" panose="05000000000000000000" pitchFamily="2" charset="2"/>
              <a:buChar char="q"/>
            </a:pPr>
            <a:r>
              <a:rPr lang="en-US" sz="3200" dirty="0" smtClean="0">
                <a:latin typeface="Arial Narrow" panose="020B0606020202030204" pitchFamily="34" charset="0"/>
              </a:rPr>
              <a:t>To </a:t>
            </a:r>
            <a:r>
              <a:rPr lang="en-US" sz="3200" dirty="0">
                <a:latin typeface="Arial Narrow" panose="020B0606020202030204" pitchFamily="34" charset="0"/>
              </a:rPr>
              <a:t>know whether the idea of your application is feasible </a:t>
            </a:r>
            <a:r>
              <a:rPr lang="en-US" sz="3200" dirty="0" smtClean="0">
                <a:latin typeface="Arial Narrow" panose="020B0606020202030204" pitchFamily="34" charset="0"/>
              </a:rPr>
              <a:t>technically.</a:t>
            </a:r>
          </a:p>
          <a:p>
            <a:pPr>
              <a:buFont typeface="Wingdings" panose="05000000000000000000" pitchFamily="2" charset="2"/>
              <a:buChar char="q"/>
            </a:pPr>
            <a:r>
              <a:rPr lang="en-US" sz="3200" dirty="0" smtClean="0">
                <a:latin typeface="Arial Narrow" panose="020B0606020202030204" pitchFamily="34" charset="0"/>
              </a:rPr>
              <a:t>By </a:t>
            </a:r>
            <a:r>
              <a:rPr lang="en-US" sz="3200" dirty="0">
                <a:latin typeface="Arial Narrow" panose="020B0606020202030204" pitchFamily="34" charset="0"/>
              </a:rPr>
              <a:t>the end of this exercise, the team may have different ideas for the app or decided that some of the initial functionality isn’t feasible. </a:t>
            </a:r>
            <a:endParaRPr lang="en-US" sz="3200" dirty="0" smtClean="0">
              <a:latin typeface="Arial Narrow" panose="020B0606020202030204" pitchFamily="34" charset="0"/>
            </a:endParaRPr>
          </a:p>
          <a:p>
            <a:pPr>
              <a:buFont typeface="Wingdings" panose="05000000000000000000" pitchFamily="2" charset="2"/>
              <a:buChar char="q"/>
            </a:pPr>
            <a:r>
              <a:rPr lang="en-US" sz="3200" dirty="0" smtClean="0">
                <a:latin typeface="Arial Narrow" panose="020B0606020202030204" pitchFamily="34" charset="0"/>
              </a:rPr>
              <a:t>At </a:t>
            </a:r>
            <a:r>
              <a:rPr lang="en-US" sz="3200" dirty="0">
                <a:latin typeface="Arial Narrow" panose="020B0606020202030204" pitchFamily="34" charset="0"/>
              </a:rPr>
              <a:t>this point, brainstorm a little, ask questions and review the status.</a:t>
            </a:r>
            <a:endParaRPr lang="en-US" sz="3200" dirty="0">
              <a:latin typeface="Arial Narrow" panose="020B0606020202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7342" y="3857414"/>
            <a:ext cx="2143125" cy="21431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4591" y="1714289"/>
            <a:ext cx="2143125" cy="2143125"/>
          </a:xfrm>
          <a:prstGeom prst="rect">
            <a:avLst/>
          </a:prstGeom>
        </p:spPr>
      </p:pic>
    </p:spTree>
    <p:extLst>
      <p:ext uri="{BB962C8B-B14F-4D97-AF65-F5344CB8AC3E}">
        <p14:creationId xmlns:p14="http://schemas.microsoft.com/office/powerpoint/2010/main" val="3768636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Narrow" panose="020B0606020202030204" pitchFamily="34" charset="0"/>
              </a:rPr>
              <a:t>BUILDING A PROTOTYPE</a:t>
            </a:r>
            <a:endParaRPr lang="en-US" b="1" dirty="0">
              <a:latin typeface="Arial Narrow" panose="020B0606020202030204" pitchFamily="34" charset="0"/>
            </a:endParaRPr>
          </a:p>
        </p:txBody>
      </p:sp>
      <p:sp>
        <p:nvSpPr>
          <p:cNvPr id="3" name="Content Placeholder 2"/>
          <p:cNvSpPr>
            <a:spLocks noGrp="1"/>
          </p:cNvSpPr>
          <p:nvPr>
            <p:ph idx="1"/>
          </p:nvPr>
        </p:nvSpPr>
        <p:spPr>
          <a:xfrm>
            <a:off x="1097280" y="1845734"/>
            <a:ext cx="6292061" cy="4023360"/>
          </a:xfrm>
        </p:spPr>
        <p:txBody>
          <a:bodyPr>
            <a:noAutofit/>
          </a:bodyPr>
          <a:lstStyle/>
          <a:p>
            <a:pPr>
              <a:buFont typeface="Wingdings" panose="05000000000000000000" pitchFamily="2" charset="2"/>
              <a:buChar char="q"/>
            </a:pPr>
            <a:r>
              <a:rPr lang="en-US" sz="3200" dirty="0" smtClean="0">
                <a:latin typeface="Arial Narrow" panose="020B0606020202030204" pitchFamily="34" charset="0"/>
              </a:rPr>
              <a:t>Experience the </a:t>
            </a:r>
            <a:r>
              <a:rPr lang="en-US" sz="3200" dirty="0">
                <a:latin typeface="Arial Narrow" panose="020B0606020202030204" pitchFamily="34" charset="0"/>
              </a:rPr>
              <a:t>touch </a:t>
            </a:r>
            <a:r>
              <a:rPr lang="en-US" sz="3200" dirty="0" smtClean="0">
                <a:latin typeface="Arial Narrow" panose="020B0606020202030204" pitchFamily="34" charset="0"/>
              </a:rPr>
              <a:t>of the App. </a:t>
            </a:r>
          </a:p>
          <a:p>
            <a:pPr>
              <a:buFont typeface="Wingdings" panose="05000000000000000000" pitchFamily="2" charset="2"/>
              <a:buChar char="q"/>
            </a:pPr>
            <a:r>
              <a:rPr lang="en-US" sz="3200" dirty="0" smtClean="0">
                <a:latin typeface="Arial Narrow" panose="020B0606020202030204" pitchFamily="34" charset="0"/>
              </a:rPr>
              <a:t>Get the app concept into a user’s hands as quickly as possible to see how it works for the most common use case.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0899" y="2339931"/>
            <a:ext cx="2847753" cy="265219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0414" y="4434418"/>
            <a:ext cx="2971800" cy="1543050"/>
          </a:xfrm>
          <a:prstGeom prst="rect">
            <a:avLst/>
          </a:prstGeom>
        </p:spPr>
      </p:pic>
    </p:spTree>
    <p:extLst>
      <p:ext uri="{BB962C8B-B14F-4D97-AF65-F5344CB8AC3E}">
        <p14:creationId xmlns:p14="http://schemas.microsoft.com/office/powerpoint/2010/main" val="1939749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b="1" dirty="0" smtClean="0">
                <a:latin typeface="Arial Narrow" panose="020B0606020202030204" pitchFamily="34" charset="0"/>
              </a:rPr>
              <a:t>DESIGNING AND DEVELOPMENT OF APP</a:t>
            </a:r>
            <a:endParaRPr lang="en-US" b="1" dirty="0">
              <a:latin typeface="Arial Narrow" panose="020B0606020202030204" pitchFamily="34" charset="0"/>
            </a:endParaRPr>
          </a:p>
        </p:txBody>
      </p:sp>
      <p:sp>
        <p:nvSpPr>
          <p:cNvPr id="3" name="Content Placeholder 2"/>
          <p:cNvSpPr>
            <a:spLocks noGrp="1"/>
          </p:cNvSpPr>
          <p:nvPr>
            <p:ph idx="1"/>
          </p:nvPr>
        </p:nvSpPr>
        <p:spPr>
          <a:xfrm>
            <a:off x="1097280" y="1845734"/>
            <a:ext cx="7280601" cy="4023360"/>
          </a:xfrm>
        </p:spPr>
        <p:txBody>
          <a:bodyPr>
            <a:noAutofit/>
          </a:bodyPr>
          <a:lstStyle/>
          <a:p>
            <a:pPr>
              <a:buFont typeface="Wingdings" panose="05000000000000000000" pitchFamily="2" charset="2"/>
              <a:buChar char="q"/>
            </a:pPr>
            <a:r>
              <a:rPr lang="en-US" sz="3000" dirty="0" smtClean="0">
                <a:latin typeface="Arial Narrow" panose="020B0606020202030204" pitchFamily="34" charset="0"/>
              </a:rPr>
              <a:t>Designing</a:t>
            </a:r>
            <a:r>
              <a:rPr lang="en-US" sz="3000" dirty="0">
                <a:latin typeface="Arial Narrow" panose="020B0606020202030204" pitchFamily="34" charset="0"/>
              </a:rPr>
              <a:t> user experience (UX) </a:t>
            </a:r>
            <a:r>
              <a:rPr lang="en-US" sz="3000" dirty="0" smtClean="0">
                <a:latin typeface="Arial Narrow" panose="020B0606020202030204" pitchFamily="34" charset="0"/>
              </a:rPr>
              <a:t>and user </a:t>
            </a:r>
            <a:r>
              <a:rPr lang="en-US" sz="3000" dirty="0">
                <a:latin typeface="Arial Narrow" panose="020B0606020202030204" pitchFamily="34" charset="0"/>
              </a:rPr>
              <a:t>interface (</a:t>
            </a:r>
            <a:r>
              <a:rPr lang="en-US" sz="3000" dirty="0" smtClean="0">
                <a:latin typeface="Arial Narrow" panose="020B0606020202030204" pitchFamily="34" charset="0"/>
              </a:rPr>
              <a:t>UI).</a:t>
            </a:r>
          </a:p>
          <a:p>
            <a:pPr>
              <a:buFont typeface="Wingdings" panose="05000000000000000000" pitchFamily="2" charset="2"/>
              <a:buChar char="q"/>
            </a:pPr>
            <a:r>
              <a:rPr lang="en-US" sz="3000" dirty="0" smtClean="0">
                <a:latin typeface="Arial Narrow" panose="020B0606020202030204" pitchFamily="34" charset="0"/>
              </a:rPr>
              <a:t>Get </a:t>
            </a:r>
            <a:r>
              <a:rPr lang="en-US" sz="3000" dirty="0">
                <a:latin typeface="Arial Narrow" panose="020B0606020202030204" pitchFamily="34" charset="0"/>
              </a:rPr>
              <a:t>blueprints and visual </a:t>
            </a:r>
            <a:r>
              <a:rPr lang="en-US" sz="3000" dirty="0" smtClean="0">
                <a:latin typeface="Arial Narrow" panose="020B0606020202030204" pitchFamily="34" charset="0"/>
              </a:rPr>
              <a:t>direction.</a:t>
            </a:r>
          </a:p>
          <a:p>
            <a:pPr>
              <a:buFont typeface="Wingdings" panose="05000000000000000000" pitchFamily="2" charset="2"/>
              <a:buChar char="q"/>
            </a:pPr>
            <a:r>
              <a:rPr lang="en-US" sz="3000" dirty="0">
                <a:solidFill>
                  <a:schemeClr val="tx1"/>
                </a:solidFill>
                <a:latin typeface="Arial Narrow" panose="020B0606020202030204" pitchFamily="34" charset="0"/>
              </a:rPr>
              <a:t>The development phase generally starts quite early on</a:t>
            </a:r>
            <a:r>
              <a:rPr lang="en-US" sz="3000" dirty="0" smtClean="0">
                <a:solidFill>
                  <a:schemeClr val="tx1"/>
                </a:solidFill>
                <a:latin typeface="Arial Narrow" panose="020B0606020202030204" pitchFamily="34" charset="0"/>
              </a:rPr>
              <a:t>.</a:t>
            </a:r>
          </a:p>
          <a:p>
            <a:pPr>
              <a:buFont typeface="Wingdings" panose="05000000000000000000" pitchFamily="2" charset="2"/>
              <a:buChar char="q"/>
            </a:pPr>
            <a:r>
              <a:rPr lang="en-US" sz="3000" dirty="0">
                <a:solidFill>
                  <a:schemeClr val="tx1"/>
                </a:solidFill>
                <a:latin typeface="Arial Narrow" panose="020B0606020202030204" pitchFamily="34" charset="0"/>
              </a:rPr>
              <a:t>In the initial stage, the core functionality although present is not tested. </a:t>
            </a:r>
            <a:endParaRPr lang="en-US" sz="3000" dirty="0" smtClean="0">
              <a:solidFill>
                <a:schemeClr val="tx1"/>
              </a:solidFill>
              <a:latin typeface="Arial Narrow" panose="020B0606020202030204" pitchFamily="34" charset="0"/>
            </a:endParaRPr>
          </a:p>
          <a:p>
            <a:pPr>
              <a:buFont typeface="Wingdings" panose="05000000000000000000" pitchFamily="2" charset="2"/>
              <a:buChar char="q"/>
            </a:pPr>
            <a:r>
              <a:rPr lang="en-US" sz="3000" dirty="0" smtClean="0">
                <a:solidFill>
                  <a:schemeClr val="tx1"/>
                </a:solidFill>
                <a:latin typeface="Arial Narrow" panose="020B0606020202030204" pitchFamily="34" charset="0"/>
              </a:rPr>
              <a:t>In </a:t>
            </a:r>
            <a:r>
              <a:rPr lang="en-US" sz="3000" dirty="0">
                <a:solidFill>
                  <a:schemeClr val="tx1"/>
                </a:solidFill>
                <a:latin typeface="Arial Narrow" panose="020B0606020202030204" pitchFamily="34" charset="0"/>
              </a:rPr>
              <a:t>the second stage, much of the functionality proposed is incorporated. </a:t>
            </a:r>
            <a:endParaRPr lang="en-US" sz="3000" dirty="0">
              <a:latin typeface="Arial Narrow" panose="020B0606020202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594" y="4097233"/>
            <a:ext cx="2438400" cy="18764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9232" y="1845734"/>
            <a:ext cx="2143125" cy="2143125"/>
          </a:xfrm>
          <a:prstGeom prst="rect">
            <a:avLst/>
          </a:prstGeom>
        </p:spPr>
      </p:pic>
    </p:spTree>
    <p:extLst>
      <p:ext uri="{BB962C8B-B14F-4D97-AF65-F5344CB8AC3E}">
        <p14:creationId xmlns:p14="http://schemas.microsoft.com/office/powerpoint/2010/main" val="133536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112</TotalTime>
  <Words>1714</Words>
  <Application>Microsoft Office PowerPoint</Application>
  <PresentationFormat>Widescreen</PresentationFormat>
  <Paragraphs>87</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 Narrow</vt:lpstr>
      <vt:lpstr>Calibri</vt:lpstr>
      <vt:lpstr>Calibri Light</vt:lpstr>
      <vt:lpstr>Wingdings</vt:lpstr>
      <vt:lpstr>Retrospect</vt:lpstr>
      <vt:lpstr>Chapter 3:  Mobile Application Life Cycle</vt:lpstr>
      <vt:lpstr>OVERVIEW</vt:lpstr>
      <vt:lpstr>MOBILE APPLICATION DEVELOPMENT LIFE CYCLE (MADLC) </vt:lpstr>
      <vt:lpstr>MOBILE APP DEVELOPMENT PHASES</vt:lpstr>
      <vt:lpstr>PLANNING &amp; RESEARCH PHASE</vt:lpstr>
      <vt:lpstr>PROTOTYPING</vt:lpstr>
      <vt:lpstr>ASSESSMENT &amp; TECHNICAL FEASIBILITY</vt:lpstr>
      <vt:lpstr>BUILDING A PROTOTYPE</vt:lpstr>
      <vt:lpstr>DESIGNING AND DEVELOPMENT OF APP</vt:lpstr>
      <vt:lpstr>BUILDING APP USING AGILE METHODOLOGY</vt:lpstr>
      <vt:lpstr>TESTING THE MOBILE APP</vt:lpstr>
      <vt:lpstr>LAUNCH THE MOBILE APP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Mobile Application Life Cycle  INTRODUCTION TO MOBILE APPLICATION (TSE3383)</dc:title>
  <dc:creator>KUPTM</dc:creator>
  <cp:lastModifiedBy>KUPTM</cp:lastModifiedBy>
  <cp:revision>18</cp:revision>
  <dcterms:created xsi:type="dcterms:W3CDTF">2020-07-19T07:23:15Z</dcterms:created>
  <dcterms:modified xsi:type="dcterms:W3CDTF">2020-07-19T09:15:41Z</dcterms:modified>
</cp:coreProperties>
</file>