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9" r:id="rId13"/>
    <p:sldId id="270" r:id="rId14"/>
    <p:sldId id="267" r:id="rId15"/>
    <p:sldId id="268" r:id="rId16"/>
    <p:sldId id="272" r:id="rId17"/>
    <p:sldId id="271"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8" autoAdjust="0"/>
    <p:restoredTop sz="94660"/>
  </p:normalViewPr>
  <p:slideViewPr>
    <p:cSldViewPr snapToGrid="0">
      <p:cViewPr varScale="1">
        <p:scale>
          <a:sx n="44" d="100"/>
          <a:sy n="44" d="100"/>
        </p:scale>
        <p:origin x="60"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283903"/>
            <a:ext cx="10993549" cy="1475013"/>
          </a:xfrm>
        </p:spPr>
        <p:txBody>
          <a:bodyPr>
            <a:normAutofit/>
          </a:bodyPr>
          <a:lstStyle/>
          <a:p>
            <a:r>
              <a:rPr lang="en-US" sz="4000" b="1" dirty="0" smtClean="0"/>
              <a:t>CHAPTER 4: DESIGNING MOBILE APPLICATION INTERFACE</a:t>
            </a:r>
            <a:endParaRPr lang="en-US" sz="4000" b="1" dirty="0"/>
          </a:p>
        </p:txBody>
      </p:sp>
      <p:sp>
        <p:nvSpPr>
          <p:cNvPr id="3" name="Subtitle 2"/>
          <p:cNvSpPr>
            <a:spLocks noGrp="1"/>
          </p:cNvSpPr>
          <p:nvPr>
            <p:ph type="subTitle" idx="1"/>
          </p:nvPr>
        </p:nvSpPr>
        <p:spPr>
          <a:xfrm>
            <a:off x="581194" y="3285859"/>
            <a:ext cx="10993546" cy="2789477"/>
          </a:xfrm>
        </p:spPr>
        <p:txBody>
          <a:bodyPr>
            <a:normAutofit lnSpcReduction="10000"/>
          </a:bodyPr>
          <a:lstStyle/>
          <a:p>
            <a:pPr marL="285750" indent="-285750">
              <a:buFont typeface="Arial" panose="020B0604020202020204" pitchFamily="34" charset="0"/>
              <a:buChar char="•"/>
            </a:pPr>
            <a:r>
              <a:rPr lang="en-US" dirty="0" smtClean="0">
                <a:solidFill>
                  <a:schemeClr val="bg1">
                    <a:lumMod val="95000"/>
                  </a:schemeClr>
                </a:solidFill>
              </a:rPr>
              <a:t>OVERVIEW</a:t>
            </a:r>
          </a:p>
          <a:p>
            <a:pPr marL="285750" indent="-285750">
              <a:buFont typeface="Arial" panose="020B0604020202020204" pitchFamily="34" charset="0"/>
              <a:buChar char="•"/>
            </a:pPr>
            <a:r>
              <a:rPr lang="en-US" dirty="0" smtClean="0">
                <a:solidFill>
                  <a:schemeClr val="bg1">
                    <a:lumMod val="95000"/>
                  </a:schemeClr>
                </a:solidFill>
              </a:rPr>
              <a:t>THE ELEMENT OF MOBILE APPLICATION DESIGN</a:t>
            </a:r>
          </a:p>
          <a:p>
            <a:pPr marL="285750" indent="-285750">
              <a:buFont typeface="Arial" panose="020B0604020202020204" pitchFamily="34" charset="0"/>
              <a:buChar char="•"/>
            </a:pPr>
            <a:r>
              <a:rPr lang="en-US" dirty="0" smtClean="0">
                <a:solidFill>
                  <a:schemeClr val="bg1">
                    <a:lumMod val="95000"/>
                  </a:schemeClr>
                </a:solidFill>
              </a:rPr>
              <a:t>INTERACTION DESIGN</a:t>
            </a:r>
          </a:p>
          <a:p>
            <a:pPr marL="285750" indent="-285750">
              <a:buFont typeface="Arial" panose="020B0604020202020204" pitchFamily="34" charset="0"/>
              <a:buChar char="•"/>
            </a:pPr>
            <a:r>
              <a:rPr lang="en-US" dirty="0" smtClean="0">
                <a:solidFill>
                  <a:schemeClr val="bg1">
                    <a:lumMod val="95000"/>
                  </a:schemeClr>
                </a:solidFill>
              </a:rPr>
              <a:t>FIRST SKETCH OF AN APPS</a:t>
            </a:r>
          </a:p>
          <a:p>
            <a:pPr marL="285750" indent="-285750">
              <a:buFont typeface="Arial" panose="020B0604020202020204" pitchFamily="34" charset="0"/>
              <a:buChar char="•"/>
            </a:pPr>
            <a:r>
              <a:rPr lang="en-US" dirty="0" smtClean="0">
                <a:solidFill>
                  <a:schemeClr val="bg1">
                    <a:lumMod val="95000"/>
                  </a:schemeClr>
                </a:solidFill>
              </a:rPr>
              <a:t>FINDING THE RIGHT DESIGN FLOW</a:t>
            </a:r>
          </a:p>
          <a:p>
            <a:pPr marL="285750" indent="-285750">
              <a:buFont typeface="Arial" panose="020B0604020202020204" pitchFamily="34" charset="0"/>
              <a:buChar char="•"/>
            </a:pPr>
            <a:r>
              <a:rPr lang="en-US" dirty="0" smtClean="0">
                <a:solidFill>
                  <a:schemeClr val="bg1">
                    <a:lumMod val="95000"/>
                  </a:schemeClr>
                </a:solidFill>
              </a:rPr>
              <a:t>DYNAMIC DESIGN IN MOBILE APPLICATION</a:t>
            </a:r>
          </a:p>
          <a:p>
            <a:pPr marL="285750" indent="-285750">
              <a:buFont typeface="Arial" panose="020B0604020202020204" pitchFamily="34" charset="0"/>
              <a:buChar char="•"/>
            </a:pPr>
            <a:r>
              <a:rPr lang="en-US" dirty="0" smtClean="0">
                <a:solidFill>
                  <a:schemeClr val="bg1">
                    <a:lumMod val="95000"/>
                  </a:schemeClr>
                </a:solidFill>
              </a:rPr>
              <a:t>DESIGNING FOR VISUAL APPEAL</a:t>
            </a:r>
          </a:p>
          <a:p>
            <a:pPr marL="285750" indent="-285750">
              <a:buFont typeface="Arial" panose="020B0604020202020204" pitchFamily="34" charset="0"/>
              <a:buChar char="•"/>
            </a:pPr>
            <a:r>
              <a:rPr lang="en-US" dirty="0" smtClean="0">
                <a:solidFill>
                  <a:schemeClr val="bg1">
                    <a:lumMod val="95000"/>
                  </a:schemeClr>
                </a:solidFill>
              </a:rPr>
              <a:t>DESIGNING APPS FOR SIMPLICITY AND USABLE BY ALL AUDIENCE</a:t>
            </a:r>
            <a:endParaRPr lang="en-US" dirty="0">
              <a:solidFill>
                <a:schemeClr val="bg1">
                  <a:lumMod val="95000"/>
                </a:schemeClr>
              </a:solidFill>
            </a:endParaRPr>
          </a:p>
        </p:txBody>
      </p:sp>
    </p:spTree>
    <p:extLst>
      <p:ext uri="{BB962C8B-B14F-4D97-AF65-F5344CB8AC3E}">
        <p14:creationId xmlns:p14="http://schemas.microsoft.com/office/powerpoint/2010/main" val="103125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a:buNone/>
            </a:pPr>
            <a:r>
              <a:rPr lang="en-US" sz="2800" b="1" dirty="0" smtClean="0"/>
              <a:t>COLOR</a:t>
            </a:r>
          </a:p>
          <a:p>
            <a:r>
              <a:rPr lang="en-US" dirty="0"/>
              <a:t>A simple color could change everything. </a:t>
            </a:r>
            <a:endParaRPr lang="en-US" dirty="0" smtClean="0"/>
          </a:p>
          <a:p>
            <a:r>
              <a:rPr lang="en-US" dirty="0" smtClean="0"/>
              <a:t>Take </a:t>
            </a:r>
            <a:r>
              <a:rPr lang="en-US" dirty="0"/>
              <a:t>a look at the scheme below and think about your users, their location, and their characteristics. </a:t>
            </a:r>
            <a:endParaRPr lang="en-US" dirty="0" smtClean="0"/>
          </a:p>
          <a:p>
            <a:r>
              <a:rPr lang="en-US" dirty="0" smtClean="0"/>
              <a:t>This </a:t>
            </a:r>
            <a:r>
              <a:rPr lang="en-US" dirty="0"/>
              <a:t>way you will find the right complex of colors to match your app’s style.</a:t>
            </a:r>
          </a:p>
        </p:txBody>
      </p:sp>
    </p:spTree>
    <p:extLst>
      <p:ext uri="{BB962C8B-B14F-4D97-AF65-F5344CB8AC3E}">
        <p14:creationId xmlns:p14="http://schemas.microsoft.com/office/powerpoint/2010/main" val="378305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a:buNone/>
            </a:pPr>
            <a:r>
              <a:rPr lang="en-US" sz="2800" b="1" dirty="0" smtClean="0"/>
              <a:t>FONT</a:t>
            </a:r>
          </a:p>
          <a:p>
            <a:r>
              <a:rPr lang="en-US" sz="2800" dirty="0" smtClean="0"/>
              <a:t>Funny </a:t>
            </a:r>
            <a:r>
              <a:rPr lang="en-US" sz="2800" dirty="0"/>
              <a:t>app or </a:t>
            </a:r>
            <a:r>
              <a:rPr lang="en-US" sz="2800" dirty="0" smtClean="0"/>
              <a:t>game using a </a:t>
            </a:r>
            <a:r>
              <a:rPr lang="en-US" sz="2800" dirty="0"/>
              <a:t>hilarious font will enhance the comic </a:t>
            </a:r>
            <a:r>
              <a:rPr lang="en-US" sz="2800" dirty="0" smtClean="0"/>
              <a:t>effect.</a:t>
            </a:r>
          </a:p>
          <a:p>
            <a:r>
              <a:rPr lang="en-US" sz="2800" dirty="0" smtClean="0"/>
              <a:t>Serious </a:t>
            </a:r>
            <a:r>
              <a:rPr lang="en-US" sz="2800" dirty="0"/>
              <a:t>app which presents real facts from the economic world then make sure that the typography chosen will reveal the gravity of the news presented</a:t>
            </a:r>
            <a:r>
              <a:rPr lang="en-US" sz="2800" dirty="0" smtClean="0"/>
              <a:t>.</a:t>
            </a:r>
          </a:p>
          <a:p>
            <a:r>
              <a:rPr lang="en-US" sz="2800" dirty="0" smtClean="0"/>
              <a:t>Using too many font is confusing to the reader in typography</a:t>
            </a:r>
          </a:p>
          <a:p>
            <a:pPr marL="0" indent="0">
              <a:buNone/>
            </a:pPr>
            <a:endParaRPr lang="en-US" dirty="0"/>
          </a:p>
        </p:txBody>
      </p:sp>
    </p:spTree>
    <p:extLst>
      <p:ext uri="{BB962C8B-B14F-4D97-AF65-F5344CB8AC3E}">
        <p14:creationId xmlns:p14="http://schemas.microsoft.com/office/powerpoint/2010/main" val="263326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a:xfrm>
            <a:off x="581192" y="2180496"/>
            <a:ext cx="11029615" cy="4677504"/>
          </a:xfrm>
        </p:spPr>
        <p:txBody>
          <a:bodyPr>
            <a:normAutofit/>
          </a:bodyPr>
          <a:lstStyle/>
          <a:p>
            <a:pPr marL="0" indent="0">
              <a:buNone/>
            </a:pPr>
            <a:r>
              <a:rPr lang="en-US" sz="2800" b="1" dirty="0" smtClean="0"/>
              <a:t>ICONS</a:t>
            </a:r>
          </a:p>
          <a:p>
            <a:pPr fontAlgn="base"/>
            <a:r>
              <a:rPr lang="en-US" sz="2000" dirty="0"/>
              <a:t>C</a:t>
            </a:r>
            <a:r>
              <a:rPr lang="en-US" sz="2000" dirty="0" smtClean="0"/>
              <a:t>reate </a:t>
            </a:r>
            <a:r>
              <a:rPr lang="en-US" sz="2000" dirty="0"/>
              <a:t>a great impact for the overall perception of users about your app. </a:t>
            </a:r>
            <a:endParaRPr lang="en-US" sz="2000" dirty="0" smtClean="0"/>
          </a:p>
          <a:p>
            <a:pPr fontAlgn="base"/>
            <a:r>
              <a:rPr lang="en-US" sz="2000" dirty="0" smtClean="0"/>
              <a:t>There </a:t>
            </a:r>
            <a:r>
              <a:rPr lang="en-US" sz="2000" dirty="0"/>
              <a:t>are various types of icons </a:t>
            </a:r>
            <a:r>
              <a:rPr lang="en-US" sz="2000" dirty="0" smtClean="0"/>
              <a:t>:</a:t>
            </a:r>
            <a:endParaRPr lang="en-US" sz="2000" dirty="0"/>
          </a:p>
          <a:p>
            <a:pPr lvl="1" fontAlgn="base"/>
            <a:r>
              <a:rPr lang="en-US" sz="2000" dirty="0"/>
              <a:t>App Icons – for representing an app;</a:t>
            </a:r>
          </a:p>
          <a:p>
            <a:pPr lvl="1" fontAlgn="base"/>
            <a:r>
              <a:rPr lang="en-US" sz="2000" dirty="0"/>
              <a:t>Clarifying Icons – explain certain tasks;</a:t>
            </a:r>
          </a:p>
          <a:p>
            <a:pPr lvl="1" fontAlgn="base"/>
            <a:r>
              <a:rPr lang="en-US" sz="2000" dirty="0"/>
              <a:t>Interactive Icons – used mainly for navigation;</a:t>
            </a:r>
          </a:p>
          <a:p>
            <a:pPr lvl="1" fontAlgn="base"/>
            <a:r>
              <a:rPr lang="en-US" sz="2000" dirty="0"/>
              <a:t>Decorative Icons – created for a more attractive look;</a:t>
            </a:r>
          </a:p>
          <a:p>
            <a:pPr fontAlgn="base"/>
            <a:r>
              <a:rPr lang="en-US" sz="2000" dirty="0"/>
              <a:t>N</a:t>
            </a:r>
            <a:r>
              <a:rPr lang="en-US" sz="2000" dirty="0" smtClean="0"/>
              <a:t>eed </a:t>
            </a:r>
            <a:r>
              <a:rPr lang="en-US" sz="2000" dirty="0"/>
              <a:t>to be clear and to express exactly the type of action you are waiting for your customers. </a:t>
            </a:r>
            <a:endParaRPr lang="en-US" sz="2000" dirty="0" smtClean="0"/>
          </a:p>
          <a:p>
            <a:pPr fontAlgn="base"/>
            <a:r>
              <a:rPr lang="en-US" sz="2000" dirty="0" smtClean="0"/>
              <a:t>Avoid </a:t>
            </a:r>
            <a:r>
              <a:rPr lang="en-US" sz="2000" dirty="0"/>
              <a:t>similarities that can generate confusion or hesitation.</a:t>
            </a:r>
          </a:p>
          <a:p>
            <a:endParaRPr lang="en-US" dirty="0"/>
          </a:p>
        </p:txBody>
      </p:sp>
    </p:spTree>
    <p:extLst>
      <p:ext uri="{BB962C8B-B14F-4D97-AF65-F5344CB8AC3E}">
        <p14:creationId xmlns:p14="http://schemas.microsoft.com/office/powerpoint/2010/main" val="353783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cap="none" dirty="0" smtClean="0"/>
              <a:t>ELEMENT OF MOBILE APPLICATION DESIGN</a:t>
            </a:r>
            <a:endParaRPr lang="en-US" sz="3600" cap="none" dirty="0"/>
          </a:p>
        </p:txBody>
      </p:sp>
      <p:sp>
        <p:nvSpPr>
          <p:cNvPr id="3" name="Content Placeholder 2"/>
          <p:cNvSpPr>
            <a:spLocks noGrp="1"/>
          </p:cNvSpPr>
          <p:nvPr>
            <p:ph idx="1"/>
          </p:nvPr>
        </p:nvSpPr>
        <p:spPr/>
        <p:txBody>
          <a:bodyPr/>
          <a:lstStyle/>
          <a:p>
            <a:pPr marL="0" indent="0" fontAlgn="base">
              <a:buNone/>
            </a:pPr>
            <a:r>
              <a:rPr lang="en-US" sz="2800" b="1" dirty="0" smtClean="0"/>
              <a:t>NAVIGATION</a:t>
            </a:r>
          </a:p>
          <a:p>
            <a:pPr fontAlgn="base"/>
            <a:r>
              <a:rPr lang="en-US" sz="2000" dirty="0" smtClean="0"/>
              <a:t>In </a:t>
            </a:r>
            <a:r>
              <a:rPr lang="en-US" sz="2000" dirty="0"/>
              <a:t>every moment they have to know where they are and the next step required for the wanted activity. </a:t>
            </a:r>
            <a:endParaRPr lang="en-US" sz="2000" dirty="0" smtClean="0"/>
          </a:p>
          <a:p>
            <a:pPr fontAlgn="base"/>
            <a:r>
              <a:rPr lang="en-US" sz="2000" dirty="0" smtClean="0"/>
              <a:t>Use </a:t>
            </a:r>
            <a:r>
              <a:rPr lang="en-US" sz="2000" dirty="0"/>
              <a:t>every instrument you have for guiding them and for describing the necessary steps they need to make for achieving their purpose. </a:t>
            </a:r>
            <a:endParaRPr lang="en-US" sz="2000" dirty="0" smtClean="0"/>
          </a:p>
          <a:p>
            <a:pPr fontAlgn="base"/>
            <a:r>
              <a:rPr lang="en-US" sz="2000" dirty="0" smtClean="0"/>
              <a:t>You </a:t>
            </a:r>
            <a:r>
              <a:rPr lang="en-US" sz="2000" dirty="0"/>
              <a:t>have to find the right balance between interactivity and simplicity but keep in mind that a tangled interface isn’t benefiting from any type of app, not even for puzzle games.</a:t>
            </a:r>
          </a:p>
          <a:p>
            <a:endParaRPr lang="en-US" dirty="0"/>
          </a:p>
        </p:txBody>
      </p:sp>
    </p:spTree>
    <p:extLst>
      <p:ext uri="{BB962C8B-B14F-4D97-AF65-F5344CB8AC3E}">
        <p14:creationId xmlns:p14="http://schemas.microsoft.com/office/powerpoint/2010/main" val="62307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INTERACTION DESIGN</a:t>
            </a:r>
            <a:endParaRPr lang="en-US" sz="3600" b="1" dirty="0"/>
          </a:p>
        </p:txBody>
      </p:sp>
      <p:sp>
        <p:nvSpPr>
          <p:cNvPr id="3" name="Content Placeholder 2"/>
          <p:cNvSpPr>
            <a:spLocks noGrp="1"/>
          </p:cNvSpPr>
          <p:nvPr>
            <p:ph idx="1"/>
          </p:nvPr>
        </p:nvSpPr>
        <p:spPr>
          <a:xfrm>
            <a:off x="581192" y="2180496"/>
            <a:ext cx="11029615" cy="4291556"/>
          </a:xfrm>
        </p:spPr>
        <p:txBody>
          <a:bodyPr>
            <a:noAutofit/>
          </a:bodyPr>
          <a:lstStyle/>
          <a:p>
            <a:r>
              <a:rPr lang="en-US" sz="2800" b="1" dirty="0"/>
              <a:t>Interaction Design</a:t>
            </a:r>
            <a:r>
              <a:rPr lang="en-US" sz="2800" dirty="0"/>
              <a:t> (</a:t>
            </a:r>
            <a:r>
              <a:rPr lang="en-US" sz="2800" dirty="0" err="1"/>
              <a:t>IxD</a:t>
            </a:r>
            <a:r>
              <a:rPr lang="en-US" sz="2800" dirty="0"/>
              <a:t>) is the </a:t>
            </a:r>
            <a:r>
              <a:rPr lang="en-US" sz="2800" b="1" dirty="0"/>
              <a:t>design</a:t>
            </a:r>
            <a:r>
              <a:rPr lang="en-US" sz="2800" dirty="0"/>
              <a:t> of </a:t>
            </a:r>
            <a:r>
              <a:rPr lang="en-US" sz="2800" b="1" dirty="0"/>
              <a:t>interactive</a:t>
            </a:r>
            <a:r>
              <a:rPr lang="en-US" sz="2800" dirty="0"/>
              <a:t> products and services in which a </a:t>
            </a:r>
            <a:r>
              <a:rPr lang="en-US" sz="2800" b="1" dirty="0"/>
              <a:t>designer's</a:t>
            </a:r>
            <a:r>
              <a:rPr lang="en-US" sz="2800" dirty="0"/>
              <a:t> focus goes beyond the item in development to include the way users will </a:t>
            </a:r>
            <a:r>
              <a:rPr lang="en-US" sz="2800" b="1" dirty="0"/>
              <a:t>interact</a:t>
            </a:r>
            <a:r>
              <a:rPr lang="en-US" sz="2800" dirty="0"/>
              <a:t> with it. </a:t>
            </a:r>
            <a:endParaRPr lang="en-US" sz="2800" dirty="0" smtClean="0"/>
          </a:p>
          <a:p>
            <a:r>
              <a:rPr lang="en-US" sz="2800" dirty="0" smtClean="0"/>
              <a:t>Thus</a:t>
            </a:r>
            <a:r>
              <a:rPr lang="en-US" sz="2800" dirty="0"/>
              <a:t>, close scrutiny of users' needs, limitations and contexts, etc. empowers </a:t>
            </a:r>
            <a:r>
              <a:rPr lang="en-US" sz="2800" b="1" dirty="0"/>
              <a:t>designers</a:t>
            </a:r>
            <a:r>
              <a:rPr lang="en-US" sz="2800" dirty="0"/>
              <a:t> to customize output to suit precise demands</a:t>
            </a:r>
            <a:r>
              <a:rPr lang="en-US" sz="2800" dirty="0" smtClean="0"/>
              <a:t>.</a:t>
            </a:r>
          </a:p>
          <a:p>
            <a:r>
              <a:rPr lang="en-US" sz="2800" dirty="0" smtClean="0"/>
              <a:t>It focus on a user-oriented </a:t>
            </a:r>
            <a:r>
              <a:rPr lang="en-US" sz="2800" dirty="0"/>
              <a:t>field of study that focuses on meaningful communication of media through cyclical and collaborative processes between people and technology. </a:t>
            </a:r>
            <a:endParaRPr lang="en-US" sz="2800" dirty="0" smtClean="0"/>
          </a:p>
          <a:p>
            <a:r>
              <a:rPr lang="en-US" sz="2800" dirty="0" smtClean="0"/>
              <a:t>Successful</a:t>
            </a:r>
            <a:r>
              <a:rPr lang="en-US" sz="2800" dirty="0"/>
              <a:t> </a:t>
            </a:r>
            <a:r>
              <a:rPr lang="en-US" sz="2800" b="1" dirty="0"/>
              <a:t>interactive designs</a:t>
            </a:r>
            <a:r>
              <a:rPr lang="en-US" sz="2800" dirty="0"/>
              <a:t> have simple, clearly defined goals, a strong purpose and intuitive screen interface.</a:t>
            </a:r>
          </a:p>
        </p:txBody>
      </p:sp>
    </p:spTree>
    <p:extLst>
      <p:ext uri="{BB962C8B-B14F-4D97-AF65-F5344CB8AC3E}">
        <p14:creationId xmlns:p14="http://schemas.microsoft.com/office/powerpoint/2010/main" val="399590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Guideline interaction design</a:t>
            </a:r>
            <a:endParaRPr lang="en-US" sz="3600" b="1" dirty="0"/>
          </a:p>
        </p:txBody>
      </p:sp>
      <p:sp>
        <p:nvSpPr>
          <p:cNvPr id="3" name="Content Placeholder 2"/>
          <p:cNvSpPr>
            <a:spLocks noGrp="1"/>
          </p:cNvSpPr>
          <p:nvPr>
            <p:ph idx="1"/>
          </p:nvPr>
        </p:nvSpPr>
        <p:spPr>
          <a:xfrm>
            <a:off x="581192" y="2180496"/>
            <a:ext cx="11029615" cy="4677504"/>
          </a:xfrm>
        </p:spPr>
        <p:txBody>
          <a:bodyPr>
            <a:normAutofit lnSpcReduction="10000"/>
          </a:bodyPr>
          <a:lstStyle/>
          <a:p>
            <a:r>
              <a:rPr lang="en-US" sz="2000" b="1" dirty="0"/>
              <a:t>Match the keyboard with the required text inputs.</a:t>
            </a:r>
          </a:p>
          <a:p>
            <a:r>
              <a:rPr lang="en-US" sz="2000" b="1" dirty="0"/>
              <a:t>Gestures and Hardware</a:t>
            </a:r>
          </a:p>
          <a:p>
            <a:r>
              <a:rPr lang="en-US" sz="2000" b="1" dirty="0"/>
              <a:t>Don’t hide Password</a:t>
            </a:r>
          </a:p>
          <a:p>
            <a:r>
              <a:rPr lang="en-US" sz="2000" b="1" dirty="0"/>
              <a:t>Display the search field.</a:t>
            </a:r>
          </a:p>
          <a:p>
            <a:r>
              <a:rPr lang="en-US" sz="2000" b="1" dirty="0"/>
              <a:t>Ask for permissions in-context.</a:t>
            </a:r>
          </a:p>
          <a:p>
            <a:r>
              <a:rPr lang="en-US" sz="2000" b="1" dirty="0"/>
              <a:t>No Splash Screen</a:t>
            </a:r>
          </a:p>
          <a:p>
            <a:r>
              <a:rPr lang="en-US" sz="2000" b="1" dirty="0"/>
              <a:t>Orientation</a:t>
            </a:r>
          </a:p>
          <a:p>
            <a:r>
              <a:rPr lang="en-US" sz="2000" b="1" dirty="0"/>
              <a:t>Forms Short and Sweet</a:t>
            </a:r>
          </a:p>
          <a:p>
            <a:r>
              <a:rPr lang="en-US" sz="2000" b="1" dirty="0"/>
              <a:t>Test the app on Mobile</a:t>
            </a:r>
          </a:p>
          <a:p>
            <a:r>
              <a:rPr lang="en-US" sz="2000" b="1" dirty="0"/>
              <a:t>Make Navigation Intuitive</a:t>
            </a:r>
          </a:p>
          <a:p>
            <a:r>
              <a:rPr lang="en-US" sz="2000" b="1" dirty="0"/>
              <a:t>Filter and sort options.</a:t>
            </a:r>
          </a:p>
          <a:p>
            <a:endParaRPr lang="en-US" dirty="0"/>
          </a:p>
        </p:txBody>
      </p:sp>
    </p:spTree>
    <p:extLst>
      <p:ext uri="{BB962C8B-B14F-4D97-AF65-F5344CB8AC3E}">
        <p14:creationId xmlns:p14="http://schemas.microsoft.com/office/powerpoint/2010/main" val="3810188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FIRST SKETCH</a:t>
            </a:r>
            <a:endParaRPr lang="en-US" sz="3600" b="1" dirty="0"/>
          </a:p>
        </p:txBody>
      </p:sp>
      <p:sp>
        <p:nvSpPr>
          <p:cNvPr id="3" name="Content Placeholder 2"/>
          <p:cNvSpPr>
            <a:spLocks noGrp="1"/>
          </p:cNvSpPr>
          <p:nvPr>
            <p:ph idx="1"/>
          </p:nvPr>
        </p:nvSpPr>
        <p:spPr/>
        <p:txBody>
          <a:bodyPr/>
          <a:lstStyle/>
          <a:p>
            <a:r>
              <a:rPr lang="en-US" sz="2400" dirty="0"/>
              <a:t>use pen and paper</a:t>
            </a:r>
          </a:p>
          <a:p>
            <a:r>
              <a:rPr lang="en-US" sz="2400" dirty="0"/>
              <a:t>draw your App screens</a:t>
            </a:r>
          </a:p>
          <a:p>
            <a:r>
              <a:rPr lang="en-US" sz="2400" dirty="0" smtClean="0"/>
              <a:t>Brainstorm – all ideas</a:t>
            </a:r>
            <a:endParaRPr lang="en-US" sz="2400" dirty="0"/>
          </a:p>
          <a:p>
            <a:r>
              <a:rPr lang="en-US" sz="2400" dirty="0"/>
              <a:t>plan navigation and features visually</a:t>
            </a:r>
          </a:p>
          <a:p>
            <a:endParaRPr lang="en-US" dirty="0"/>
          </a:p>
        </p:txBody>
      </p:sp>
    </p:spTree>
    <p:extLst>
      <p:ext uri="{BB962C8B-B14F-4D97-AF65-F5344CB8AC3E}">
        <p14:creationId xmlns:p14="http://schemas.microsoft.com/office/powerpoint/2010/main" val="307497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Design flow</a:t>
            </a:r>
            <a:endParaRPr lang="en-US" sz="3600" b="1" dirty="0"/>
          </a:p>
        </p:txBody>
      </p:sp>
      <p:sp>
        <p:nvSpPr>
          <p:cNvPr id="3" name="Content Placeholder 2"/>
          <p:cNvSpPr>
            <a:spLocks noGrp="1"/>
          </p:cNvSpPr>
          <p:nvPr>
            <p:ph idx="1"/>
          </p:nvPr>
        </p:nvSpPr>
        <p:spPr>
          <a:xfrm>
            <a:off x="581192" y="2180497"/>
            <a:ext cx="11029615" cy="1019904"/>
          </a:xfrm>
        </p:spPr>
        <p:txBody>
          <a:bodyPr/>
          <a:lstStyle/>
          <a:p>
            <a:r>
              <a:rPr lang="en-US" sz="2400" b="1" dirty="0"/>
              <a:t>Design flows</a:t>
            </a:r>
            <a:r>
              <a:rPr lang="en-US" sz="2400" dirty="0"/>
              <a:t> are the explicit combination of electronic design automation tools to accomplish the design of an integrated </a:t>
            </a:r>
            <a:r>
              <a:rPr lang="en-US" sz="2400" dirty="0" smtClean="0"/>
              <a:t>circuit.</a:t>
            </a:r>
          </a:p>
        </p:txBody>
      </p:sp>
      <p:pic>
        <p:nvPicPr>
          <p:cNvPr id="1028" name="Picture 4" descr="Image result for desig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87" y="3336325"/>
            <a:ext cx="68580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2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Rules of </a:t>
            </a:r>
            <a:r>
              <a:rPr lang="en-US" sz="3600" b="1" dirty="0" smtClean="0"/>
              <a:t>Design</a:t>
            </a:r>
            <a:endParaRPr lang="en-US" sz="3600" b="1" dirty="0"/>
          </a:p>
        </p:txBody>
      </p:sp>
      <p:sp>
        <p:nvSpPr>
          <p:cNvPr id="3" name="Content Placeholder 2"/>
          <p:cNvSpPr>
            <a:spLocks noGrp="1"/>
          </p:cNvSpPr>
          <p:nvPr>
            <p:ph idx="1"/>
          </p:nvPr>
        </p:nvSpPr>
        <p:spPr>
          <a:xfrm>
            <a:off x="498064" y="2453629"/>
            <a:ext cx="11029615" cy="3678303"/>
          </a:xfrm>
        </p:spPr>
        <p:txBody>
          <a:bodyPr>
            <a:noAutofit/>
          </a:bodyPr>
          <a:lstStyle/>
          <a:p>
            <a:pPr marL="0" indent="0" fontAlgn="base">
              <a:buNone/>
            </a:pPr>
            <a:r>
              <a:rPr lang="en-US" sz="2400" b="1" dirty="0"/>
              <a:t>Leave Conventions on The Side</a:t>
            </a:r>
          </a:p>
          <a:p>
            <a:pPr fontAlgn="base"/>
            <a:r>
              <a:rPr lang="en-US" sz="2400" dirty="0"/>
              <a:t>Mobile design is so far different from web design. It has its rules and requirements. So, if you are designing mobile apps, free yourself from all the conventions and standards that exist in web design. </a:t>
            </a:r>
            <a:endParaRPr lang="en-US" sz="2400" dirty="0" smtClean="0"/>
          </a:p>
          <a:p>
            <a:pPr marL="0" indent="0" fontAlgn="base">
              <a:buNone/>
            </a:pPr>
            <a:r>
              <a:rPr lang="en-US" sz="2400" b="1" dirty="0" smtClean="0"/>
              <a:t>Less </a:t>
            </a:r>
            <a:r>
              <a:rPr lang="en-US" sz="2400" b="1" dirty="0"/>
              <a:t>is More</a:t>
            </a:r>
          </a:p>
          <a:p>
            <a:pPr fontAlgn="base"/>
            <a:r>
              <a:rPr lang="en-US" sz="2400" dirty="0"/>
              <a:t>People want everything simple, clean and clear today.  </a:t>
            </a:r>
            <a:r>
              <a:rPr lang="en-US" sz="2400" dirty="0" smtClean="0"/>
              <a:t>They </a:t>
            </a:r>
            <a:r>
              <a:rPr lang="en-US" sz="2400" dirty="0"/>
              <a:t>want intuitive mobile apps that are easy to explore and navigate. </a:t>
            </a:r>
            <a:endParaRPr lang="en-US" sz="2400" dirty="0" smtClean="0"/>
          </a:p>
          <a:p>
            <a:pPr marL="0" indent="0" fontAlgn="base">
              <a:buNone/>
            </a:pPr>
            <a:r>
              <a:rPr lang="en-US" sz="2400" b="1" dirty="0"/>
              <a:t>Fun, Fun &amp; More Fun</a:t>
            </a:r>
          </a:p>
          <a:p>
            <a:pPr fontAlgn="base"/>
            <a:r>
              <a:rPr lang="en-US" sz="2400" dirty="0" smtClean="0"/>
              <a:t>If </a:t>
            </a:r>
            <a:r>
              <a:rPr lang="en-US" sz="2400" dirty="0"/>
              <a:t>you are working on a mobile app, to make it fun include cool buttons, fonts, textures and 3D effects and wrap it all up in beautiful </a:t>
            </a:r>
            <a:r>
              <a:rPr lang="en-US" sz="2400" dirty="0" smtClean="0"/>
              <a:t>colors </a:t>
            </a:r>
            <a:r>
              <a:rPr lang="en-US" sz="2400" dirty="0"/>
              <a:t>with solid disposal of elements. </a:t>
            </a:r>
            <a:r>
              <a:rPr lang="en-US" sz="2400" dirty="0" smtClean="0"/>
              <a:t>Minimalism </a:t>
            </a:r>
            <a:r>
              <a:rPr lang="en-US" sz="2400" dirty="0"/>
              <a:t>in </a:t>
            </a:r>
            <a:r>
              <a:rPr lang="en-US" sz="2400" dirty="0" smtClean="0"/>
              <a:t>colors </a:t>
            </a:r>
            <a:r>
              <a:rPr lang="en-US" sz="2400" dirty="0"/>
              <a:t>is a trend now. Use more moving elements. </a:t>
            </a:r>
          </a:p>
        </p:txBody>
      </p:sp>
    </p:spTree>
    <p:extLst>
      <p:ext uri="{BB962C8B-B14F-4D97-AF65-F5344CB8AC3E}">
        <p14:creationId xmlns:p14="http://schemas.microsoft.com/office/powerpoint/2010/main" val="220493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Rules of Design</a:t>
            </a:r>
            <a:endParaRPr lang="en-US" sz="3600" dirty="0"/>
          </a:p>
        </p:txBody>
      </p:sp>
      <p:sp>
        <p:nvSpPr>
          <p:cNvPr id="3" name="Content Placeholder 2"/>
          <p:cNvSpPr>
            <a:spLocks noGrp="1"/>
          </p:cNvSpPr>
          <p:nvPr>
            <p:ph idx="1"/>
          </p:nvPr>
        </p:nvSpPr>
        <p:spPr/>
        <p:txBody>
          <a:bodyPr>
            <a:normAutofit/>
          </a:bodyPr>
          <a:lstStyle/>
          <a:p>
            <a:pPr marL="0" indent="0" fontAlgn="base">
              <a:buNone/>
            </a:pPr>
            <a:r>
              <a:rPr lang="en-US" sz="2400" b="1" dirty="0"/>
              <a:t>Take Care of Screen Size</a:t>
            </a:r>
          </a:p>
          <a:p>
            <a:pPr fontAlgn="base"/>
            <a:r>
              <a:rPr lang="en-US" sz="2400" dirty="0"/>
              <a:t>D</a:t>
            </a:r>
            <a:r>
              <a:rPr lang="en-US" sz="2400" dirty="0" smtClean="0"/>
              <a:t>esigners </a:t>
            </a:r>
            <a:r>
              <a:rPr lang="en-US" sz="2400" dirty="0"/>
              <a:t>should consider how people hold their phones and according to that make a good disposal of all primary navigation buttons. It needs to be comfortable for user’ thumbs, to give you a thumb up.</a:t>
            </a:r>
          </a:p>
          <a:p>
            <a:pPr marL="0" indent="0" fontAlgn="base">
              <a:buNone/>
            </a:pPr>
            <a:r>
              <a:rPr lang="en-US" sz="2400" b="1" dirty="0"/>
              <a:t>Swiping</a:t>
            </a:r>
          </a:p>
          <a:p>
            <a:pPr fontAlgn="base"/>
            <a:r>
              <a:rPr lang="en-US" sz="2400" dirty="0"/>
              <a:t>Tinder got enormous popularity because of this feature. Swiping brings interaction and movement, and it is much more interesting than the usual tapping. </a:t>
            </a:r>
          </a:p>
        </p:txBody>
      </p:sp>
    </p:spTree>
    <p:extLst>
      <p:ext uri="{BB962C8B-B14F-4D97-AF65-F5344CB8AC3E}">
        <p14:creationId xmlns:p14="http://schemas.microsoft.com/office/powerpoint/2010/main" val="220935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OVERVIEW</a:t>
            </a:r>
            <a:endParaRPr lang="en-US" sz="3600" b="1" dirty="0"/>
          </a:p>
        </p:txBody>
      </p:sp>
      <p:sp>
        <p:nvSpPr>
          <p:cNvPr id="3" name="Content Placeholder 2"/>
          <p:cNvSpPr>
            <a:spLocks noGrp="1"/>
          </p:cNvSpPr>
          <p:nvPr>
            <p:ph idx="1"/>
          </p:nvPr>
        </p:nvSpPr>
        <p:spPr/>
        <p:txBody>
          <a:bodyPr>
            <a:noAutofit/>
          </a:bodyPr>
          <a:lstStyle/>
          <a:p>
            <a:r>
              <a:rPr lang="en-US" sz="2800" dirty="0"/>
              <a:t>A </a:t>
            </a:r>
            <a:r>
              <a:rPr lang="en-US" sz="2800" b="1" dirty="0"/>
              <a:t>mobile</a:t>
            </a:r>
            <a:r>
              <a:rPr lang="en-US" sz="2800" dirty="0"/>
              <a:t> user </a:t>
            </a:r>
            <a:r>
              <a:rPr lang="en-US" sz="2800" b="1" dirty="0"/>
              <a:t>interface</a:t>
            </a:r>
            <a:r>
              <a:rPr lang="en-US" sz="2800" dirty="0"/>
              <a:t> (</a:t>
            </a:r>
            <a:r>
              <a:rPr lang="en-US" sz="2800" b="1" dirty="0"/>
              <a:t>mobile</a:t>
            </a:r>
            <a:r>
              <a:rPr lang="en-US" sz="2800" dirty="0"/>
              <a:t> UI) is the graphical and usually touch-sensitive display on a </a:t>
            </a:r>
            <a:r>
              <a:rPr lang="en-US" sz="2800" b="1" dirty="0"/>
              <a:t>mobile</a:t>
            </a:r>
            <a:r>
              <a:rPr lang="en-US" sz="2800" dirty="0"/>
              <a:t> device, such as a smartphone or tablet, that allows the user to interact with the device's </a:t>
            </a:r>
            <a:r>
              <a:rPr lang="en-US" sz="2800" b="1" dirty="0"/>
              <a:t>apps</a:t>
            </a:r>
            <a:r>
              <a:rPr lang="en-US" sz="2800" dirty="0"/>
              <a:t>, features, content and functions</a:t>
            </a:r>
            <a:r>
              <a:rPr lang="en-US" sz="2800" dirty="0" smtClean="0"/>
              <a:t>.</a:t>
            </a:r>
          </a:p>
          <a:p>
            <a:r>
              <a:rPr lang="en-US" sz="2800" dirty="0"/>
              <a:t>Mobile user interface (UI) design requirements are significantly different from those for desktop computers. </a:t>
            </a:r>
            <a:endParaRPr lang="en-US" sz="2800" dirty="0" smtClean="0"/>
          </a:p>
          <a:p>
            <a:r>
              <a:rPr lang="en-US" sz="2800" dirty="0" smtClean="0"/>
              <a:t>The </a:t>
            </a:r>
            <a:r>
              <a:rPr lang="en-US" sz="2800" dirty="0"/>
              <a:t>smaller screen size and touch screen controls create special considerations in UI design to ensure usability, readability and consistency</a:t>
            </a:r>
          </a:p>
        </p:txBody>
      </p:sp>
    </p:spTree>
    <p:extLst>
      <p:ext uri="{BB962C8B-B14F-4D97-AF65-F5344CB8AC3E}">
        <p14:creationId xmlns:p14="http://schemas.microsoft.com/office/powerpoint/2010/main" val="392695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KEEP IN YOUR MINDS WHEN DESIGN</a:t>
            </a:r>
            <a:endParaRPr lang="en-US" sz="3600" b="1" dirty="0"/>
          </a:p>
        </p:txBody>
      </p:sp>
      <p:sp>
        <p:nvSpPr>
          <p:cNvPr id="3" name="Content Placeholder 2"/>
          <p:cNvSpPr>
            <a:spLocks noGrp="1"/>
          </p:cNvSpPr>
          <p:nvPr>
            <p:ph idx="1"/>
          </p:nvPr>
        </p:nvSpPr>
        <p:spPr/>
        <p:txBody>
          <a:bodyPr/>
          <a:lstStyle/>
          <a:p>
            <a:pPr fontAlgn="base"/>
            <a:r>
              <a:rPr lang="en-US" sz="2400" dirty="0"/>
              <a:t>Set your target audience and design core features accordingly.</a:t>
            </a:r>
          </a:p>
          <a:p>
            <a:pPr fontAlgn="base"/>
            <a:r>
              <a:rPr lang="en-US" sz="2400" dirty="0"/>
              <a:t>Provide specific functionalities, ones that are exclusive for mobile.</a:t>
            </a:r>
          </a:p>
          <a:p>
            <a:pPr fontAlgn="base"/>
            <a:r>
              <a:rPr lang="en-US" sz="2400" dirty="0"/>
              <a:t>Be open to suggestions that users will give you. Don’t follow only your ideas, feedback from the people that are using your app is precious and consequently will provide you with the opportunity to improve.</a:t>
            </a:r>
          </a:p>
          <a:p>
            <a:pPr fontAlgn="base"/>
            <a:r>
              <a:rPr lang="en-US" sz="2400" dirty="0"/>
              <a:t>Be sure that your mobile app is valuable for users. That helps them in something real and that they don’t regret installing it.</a:t>
            </a:r>
          </a:p>
          <a:p>
            <a:endParaRPr lang="en-US" dirty="0"/>
          </a:p>
        </p:txBody>
      </p:sp>
    </p:spTree>
    <p:extLst>
      <p:ext uri="{BB962C8B-B14F-4D97-AF65-F5344CB8AC3E}">
        <p14:creationId xmlns:p14="http://schemas.microsoft.com/office/powerpoint/2010/main" val="216841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OVERVIEW</a:t>
            </a:r>
            <a:endParaRPr lang="en-US" sz="3600" b="1" dirty="0"/>
          </a:p>
        </p:txBody>
      </p:sp>
      <p:sp>
        <p:nvSpPr>
          <p:cNvPr id="3" name="Content Placeholder 2"/>
          <p:cNvSpPr>
            <a:spLocks noGrp="1"/>
          </p:cNvSpPr>
          <p:nvPr>
            <p:ph idx="1"/>
          </p:nvPr>
        </p:nvSpPr>
        <p:spPr>
          <a:xfrm>
            <a:off x="581192" y="2180496"/>
            <a:ext cx="11029615" cy="4434059"/>
          </a:xfrm>
        </p:spPr>
        <p:txBody>
          <a:bodyPr>
            <a:normAutofit/>
          </a:bodyPr>
          <a:lstStyle/>
          <a:p>
            <a:r>
              <a:rPr lang="en-US" sz="2800" dirty="0"/>
              <a:t>In a mobile interface, symbols may be used more extensively and controls may be automatically hidden until accessed</a:t>
            </a:r>
            <a:r>
              <a:rPr lang="en-US" sz="2800" dirty="0" smtClean="0"/>
              <a:t>.</a:t>
            </a:r>
          </a:p>
          <a:p>
            <a:r>
              <a:rPr lang="en-US" sz="2800" dirty="0"/>
              <a:t>Users have to be able to understand a command icon and its meaning whether through legible text or comprehensible graphical </a:t>
            </a:r>
            <a:r>
              <a:rPr lang="en-US" sz="2800" dirty="0" smtClean="0"/>
              <a:t>representation</a:t>
            </a:r>
          </a:p>
          <a:p>
            <a:r>
              <a:rPr lang="en-US" sz="2800" dirty="0"/>
              <a:t>A </a:t>
            </a:r>
            <a:r>
              <a:rPr lang="en-US" sz="2800" b="1" dirty="0"/>
              <a:t>mobile app</a:t>
            </a:r>
            <a:r>
              <a:rPr lang="en-US" sz="2800" dirty="0"/>
              <a:t> that doesn't incorporate sound </a:t>
            </a:r>
            <a:r>
              <a:rPr lang="en-US" sz="2800" b="1" dirty="0"/>
              <a:t>design</a:t>
            </a:r>
            <a:r>
              <a:rPr lang="en-US" sz="2800" dirty="0"/>
              <a:t> principles is destined to fail. Users want an </a:t>
            </a:r>
            <a:r>
              <a:rPr lang="en-US" sz="2800" b="1" dirty="0"/>
              <a:t>app</a:t>
            </a:r>
            <a:r>
              <a:rPr lang="en-US" sz="2800" dirty="0"/>
              <a:t> that is familiar and predictable. ... Throughout the </a:t>
            </a:r>
            <a:r>
              <a:rPr lang="en-US" sz="2800" b="1" dirty="0"/>
              <a:t>mobile application design</a:t>
            </a:r>
            <a:r>
              <a:rPr lang="en-US" sz="2800" dirty="0"/>
              <a:t> process, strive to keep the UI as intuitive, responsive and user-friendly as possible</a:t>
            </a:r>
          </a:p>
        </p:txBody>
      </p:sp>
    </p:spTree>
    <p:extLst>
      <p:ext uri="{BB962C8B-B14F-4D97-AF65-F5344CB8AC3E}">
        <p14:creationId xmlns:p14="http://schemas.microsoft.com/office/powerpoint/2010/main" val="274063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ELEMENT OF MOBILE APPLICATION DESIGN</a:t>
            </a:r>
            <a:endParaRPr lang="en-US" sz="3600" b="1" dirty="0"/>
          </a:p>
        </p:txBody>
      </p:sp>
      <p:sp>
        <p:nvSpPr>
          <p:cNvPr id="3" name="Content Placeholder 2"/>
          <p:cNvSpPr>
            <a:spLocks noGrp="1"/>
          </p:cNvSpPr>
          <p:nvPr>
            <p:ph idx="1"/>
          </p:nvPr>
        </p:nvSpPr>
        <p:spPr/>
        <p:txBody>
          <a:bodyPr/>
          <a:lstStyle/>
          <a:p>
            <a:pPr marL="0" indent="0" fontAlgn="base">
              <a:buNone/>
            </a:pPr>
            <a:r>
              <a:rPr lang="en-US" sz="2800" b="1" dirty="0" smtClean="0"/>
              <a:t>BE CONSISTENT</a:t>
            </a:r>
          </a:p>
          <a:p>
            <a:pPr fontAlgn="base"/>
            <a:r>
              <a:rPr lang="en-US" sz="2000" dirty="0" smtClean="0"/>
              <a:t>Your </a:t>
            </a:r>
            <a:r>
              <a:rPr lang="en-US" sz="2000" dirty="0"/>
              <a:t>app must follow a general theme. </a:t>
            </a:r>
            <a:endParaRPr lang="en-US" sz="2000" dirty="0" smtClean="0"/>
          </a:p>
          <a:p>
            <a:pPr fontAlgn="base"/>
            <a:r>
              <a:rPr lang="en-US" sz="2000" dirty="0" smtClean="0"/>
              <a:t>If </a:t>
            </a:r>
            <a:r>
              <a:rPr lang="en-US" sz="2000" dirty="0"/>
              <a:t>you add heterogeneous elements and you try to mix them together the general aspect won’t be so pleasant. </a:t>
            </a:r>
            <a:endParaRPr lang="en-US" sz="2000" dirty="0" smtClean="0"/>
          </a:p>
          <a:p>
            <a:pPr fontAlgn="base"/>
            <a:r>
              <a:rPr lang="en-US" sz="2000" dirty="0" smtClean="0"/>
              <a:t>For </a:t>
            </a:r>
            <a:r>
              <a:rPr lang="en-US" sz="2000" dirty="0"/>
              <a:t>avoiding such a mistake it is essential to set a goal from the start and to remain loyal to that idea.</a:t>
            </a:r>
          </a:p>
          <a:p>
            <a:endParaRPr lang="en-US" dirty="0"/>
          </a:p>
        </p:txBody>
      </p:sp>
    </p:spTree>
    <p:extLst>
      <p:ext uri="{BB962C8B-B14F-4D97-AF65-F5344CB8AC3E}">
        <p14:creationId xmlns:p14="http://schemas.microsoft.com/office/powerpoint/2010/main" val="33878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fontAlgn="base">
              <a:buNone/>
            </a:pPr>
            <a:r>
              <a:rPr lang="en-US" sz="2800" b="1" dirty="0" smtClean="0"/>
              <a:t>KEEP IT SIMPLE</a:t>
            </a:r>
          </a:p>
          <a:p>
            <a:pPr fontAlgn="base"/>
            <a:r>
              <a:rPr lang="en-US" sz="2000" dirty="0" smtClean="0"/>
              <a:t>Be </a:t>
            </a:r>
            <a:r>
              <a:rPr lang="en-US" sz="2000" dirty="0"/>
              <a:t>careful not to create the sensation that customers need an instruction manual for using your app. </a:t>
            </a:r>
            <a:endParaRPr lang="en-US" sz="2000" dirty="0" smtClean="0"/>
          </a:p>
          <a:p>
            <a:pPr fontAlgn="base"/>
            <a:r>
              <a:rPr lang="en-US" sz="2000" dirty="0" smtClean="0"/>
              <a:t>Keep </a:t>
            </a:r>
            <a:r>
              <a:rPr lang="en-US" sz="2000" dirty="0"/>
              <a:t>in mind that every activity needs to be intuitive. </a:t>
            </a:r>
            <a:endParaRPr lang="en-US" sz="2000" dirty="0" smtClean="0"/>
          </a:p>
          <a:p>
            <a:pPr fontAlgn="base"/>
            <a:r>
              <a:rPr lang="en-US" sz="2000" dirty="0" smtClean="0"/>
              <a:t>In </a:t>
            </a:r>
            <a:r>
              <a:rPr lang="en-US" sz="2000" dirty="0"/>
              <a:t>case of a more complex task, you should divide the procedure into simpler stages</a:t>
            </a:r>
            <a:r>
              <a:rPr lang="en-US" dirty="0"/>
              <a:t>.</a:t>
            </a:r>
          </a:p>
          <a:p>
            <a:pPr marL="0" indent="0">
              <a:buNone/>
            </a:pPr>
            <a:endParaRPr lang="en-US" dirty="0"/>
          </a:p>
        </p:txBody>
      </p:sp>
    </p:spTree>
    <p:extLst>
      <p:ext uri="{BB962C8B-B14F-4D97-AF65-F5344CB8AC3E}">
        <p14:creationId xmlns:p14="http://schemas.microsoft.com/office/powerpoint/2010/main" val="338076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fontAlgn="base">
              <a:buNone/>
            </a:pPr>
            <a:r>
              <a:rPr lang="en-US" sz="2800" b="1" dirty="0" smtClean="0"/>
              <a:t>DON’T USE UNNEEDED INFORMATION</a:t>
            </a:r>
          </a:p>
          <a:p>
            <a:pPr fontAlgn="base"/>
            <a:r>
              <a:rPr lang="en-US" sz="2000" dirty="0" smtClean="0"/>
              <a:t>You </a:t>
            </a:r>
            <a:r>
              <a:rPr lang="en-US" sz="2000" dirty="0"/>
              <a:t>have to take advantage of the essential information without overloading your app with unnecessary content. </a:t>
            </a:r>
            <a:endParaRPr lang="en-US" sz="2000" dirty="0" smtClean="0"/>
          </a:p>
          <a:p>
            <a:pPr fontAlgn="base"/>
            <a:r>
              <a:rPr lang="en-US" sz="2000" dirty="0" smtClean="0"/>
              <a:t>Stay </a:t>
            </a:r>
            <a:r>
              <a:rPr lang="en-US" sz="2000" dirty="0"/>
              <a:t>away from the dangerous position where your users will get bored and overwhelmed by the unwanted data provided by your app.</a:t>
            </a:r>
          </a:p>
          <a:p>
            <a:pPr marL="0" indent="0">
              <a:buNone/>
            </a:pPr>
            <a:endParaRPr lang="en-US" dirty="0"/>
          </a:p>
        </p:txBody>
      </p:sp>
    </p:spTree>
    <p:extLst>
      <p:ext uri="{BB962C8B-B14F-4D97-AF65-F5344CB8AC3E}">
        <p14:creationId xmlns:p14="http://schemas.microsoft.com/office/powerpoint/2010/main" val="343924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fontAlgn="base">
              <a:buNone/>
            </a:pPr>
            <a:r>
              <a:rPr lang="en-US" sz="2800" b="1" dirty="0" smtClean="0"/>
              <a:t>AVOID AMBIGUITY</a:t>
            </a:r>
          </a:p>
          <a:p>
            <a:pPr fontAlgn="base"/>
            <a:r>
              <a:rPr lang="en-US" sz="2000" dirty="0" smtClean="0"/>
              <a:t>Everything </a:t>
            </a:r>
            <a:r>
              <a:rPr lang="en-US" sz="2000" dirty="0"/>
              <a:t>needs to be as clear as possible, without the possibility of misinterpretations. </a:t>
            </a:r>
            <a:endParaRPr lang="en-US" sz="2000" dirty="0" smtClean="0"/>
          </a:p>
          <a:p>
            <a:pPr fontAlgn="base"/>
            <a:r>
              <a:rPr lang="en-US" sz="2000" dirty="0" smtClean="0"/>
              <a:t>Eliminate </a:t>
            </a:r>
            <a:r>
              <a:rPr lang="en-US" sz="2000" dirty="0"/>
              <a:t>the sections that can confuse users and help them understand how to manage your app in the most efficient way.</a:t>
            </a:r>
          </a:p>
          <a:p>
            <a:pPr marL="0" indent="0">
              <a:buNone/>
            </a:pPr>
            <a:endParaRPr lang="en-US" dirty="0"/>
          </a:p>
        </p:txBody>
      </p:sp>
    </p:spTree>
    <p:extLst>
      <p:ext uri="{BB962C8B-B14F-4D97-AF65-F5344CB8AC3E}">
        <p14:creationId xmlns:p14="http://schemas.microsoft.com/office/powerpoint/2010/main" val="66253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fontAlgn="base">
              <a:buNone/>
            </a:pPr>
            <a:r>
              <a:rPr lang="en-US" sz="2800" b="1" dirty="0" smtClean="0"/>
              <a:t>BE FLEXIBLE</a:t>
            </a:r>
          </a:p>
          <a:p>
            <a:pPr fontAlgn="base"/>
            <a:r>
              <a:rPr lang="en-US" sz="2000" dirty="0" smtClean="0"/>
              <a:t>You </a:t>
            </a:r>
            <a:r>
              <a:rPr lang="en-US" sz="2000" dirty="0"/>
              <a:t>need to keep in mind that humans also make mistakes. </a:t>
            </a:r>
            <a:endParaRPr lang="en-US" sz="2000" dirty="0" smtClean="0"/>
          </a:p>
          <a:p>
            <a:pPr fontAlgn="base"/>
            <a:r>
              <a:rPr lang="en-US" sz="2000" dirty="0" smtClean="0"/>
              <a:t>Try </a:t>
            </a:r>
            <a:r>
              <a:rPr lang="en-US" sz="2000" dirty="0"/>
              <a:t>to predict every wrong move that can occur and to allow them to reverse that action in order to follow the correct path. </a:t>
            </a:r>
            <a:endParaRPr lang="en-US" sz="2000" dirty="0" smtClean="0"/>
          </a:p>
          <a:p>
            <a:pPr fontAlgn="base"/>
            <a:r>
              <a:rPr lang="en-US" sz="2000" dirty="0" smtClean="0"/>
              <a:t>Make </a:t>
            </a:r>
            <a:r>
              <a:rPr lang="en-US" sz="2000" dirty="0"/>
              <a:t>your users happy with the way they interact with your app.</a:t>
            </a:r>
          </a:p>
          <a:p>
            <a:endParaRPr lang="en-US" dirty="0"/>
          </a:p>
        </p:txBody>
      </p:sp>
    </p:spTree>
    <p:extLst>
      <p:ext uri="{BB962C8B-B14F-4D97-AF65-F5344CB8AC3E}">
        <p14:creationId xmlns:p14="http://schemas.microsoft.com/office/powerpoint/2010/main" val="143251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ELEMENT OF MOBILE APPLICATION DESIGN</a:t>
            </a:r>
            <a:endParaRPr lang="en-US" sz="3600" dirty="0"/>
          </a:p>
        </p:txBody>
      </p:sp>
      <p:sp>
        <p:nvSpPr>
          <p:cNvPr id="3" name="Content Placeholder 2"/>
          <p:cNvSpPr>
            <a:spLocks noGrp="1"/>
          </p:cNvSpPr>
          <p:nvPr>
            <p:ph idx="1"/>
          </p:nvPr>
        </p:nvSpPr>
        <p:spPr/>
        <p:txBody>
          <a:bodyPr/>
          <a:lstStyle/>
          <a:p>
            <a:pPr marL="0" indent="0" fontAlgn="base">
              <a:buNone/>
            </a:pPr>
            <a:r>
              <a:rPr lang="en-US" sz="2800" b="1" dirty="0" smtClean="0"/>
              <a:t>SET REUSABILITY</a:t>
            </a:r>
          </a:p>
          <a:p>
            <a:pPr fontAlgn="base"/>
            <a:r>
              <a:rPr lang="en-US" sz="2000" dirty="0" smtClean="0"/>
              <a:t>Be </a:t>
            </a:r>
            <a:r>
              <a:rPr lang="en-US" sz="2000" dirty="0"/>
              <a:t>sure that you use all customers’ data for avoiding repetitive tasks. </a:t>
            </a:r>
            <a:endParaRPr lang="en-US" sz="2000" dirty="0" smtClean="0"/>
          </a:p>
          <a:p>
            <a:pPr fontAlgn="base"/>
            <a:r>
              <a:rPr lang="en-US" sz="2000" dirty="0" smtClean="0"/>
              <a:t>If </a:t>
            </a:r>
            <a:r>
              <a:rPr lang="en-US" sz="2000" dirty="0"/>
              <a:t>they completed some necessary stages then you should save those results for further procedures. </a:t>
            </a:r>
            <a:endParaRPr lang="en-US" sz="2000" dirty="0" smtClean="0"/>
          </a:p>
          <a:p>
            <a:pPr fontAlgn="base"/>
            <a:r>
              <a:rPr lang="en-US" sz="2000" dirty="0" smtClean="0"/>
              <a:t>If </a:t>
            </a:r>
            <a:r>
              <a:rPr lang="en-US" sz="2000" dirty="0"/>
              <a:t>they need to enter the same data or to tap on the same buttons over and over again, you risk to annoy them.</a:t>
            </a:r>
          </a:p>
          <a:p>
            <a:endParaRPr lang="en-US" dirty="0"/>
          </a:p>
        </p:txBody>
      </p:sp>
    </p:spTree>
    <p:extLst>
      <p:ext uri="{BB962C8B-B14F-4D97-AF65-F5344CB8AC3E}">
        <p14:creationId xmlns:p14="http://schemas.microsoft.com/office/powerpoint/2010/main" val="28180305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12838</TotalTime>
  <Words>939</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Wingdings 2</vt:lpstr>
      <vt:lpstr>Dividend</vt:lpstr>
      <vt:lpstr>CHAPTER 4: DESIGNING MOBILE APPLICATION INTERFACE</vt:lpstr>
      <vt:lpstr>OVERVIEW</vt:lpstr>
      <vt:lpstr>OVERVIEW</vt:lpstr>
      <vt:lpstr>ELEMENT OF MOBILE APPLICATION DESIGN</vt:lpstr>
      <vt:lpstr>ELEMENT OF MOBILE APPLICATION DESIGN</vt:lpstr>
      <vt:lpstr>ELEMENT OF MOBILE APPLICATION DESIGN</vt:lpstr>
      <vt:lpstr>ELEMENT OF MOBILE APPLICATION DESIGN</vt:lpstr>
      <vt:lpstr>ELEMENT OF MOBILE APPLICATION DESIGN</vt:lpstr>
      <vt:lpstr>ELEMENT OF MOBILE APPLICATION DESIGN</vt:lpstr>
      <vt:lpstr>ELEMENT OF MOBILE APPLICATION DESIGN</vt:lpstr>
      <vt:lpstr>ELEMENT OF MOBILE APPLICATION DESIGN</vt:lpstr>
      <vt:lpstr>ELEMENT OF MOBILE APPLICATION DESIGN</vt:lpstr>
      <vt:lpstr>ELEMENT OF MOBILE APPLICATION DESIGN</vt:lpstr>
      <vt:lpstr>INTERACTION DESIGN</vt:lpstr>
      <vt:lpstr>Guideline interaction design</vt:lpstr>
      <vt:lpstr>FIRST SKETCH</vt:lpstr>
      <vt:lpstr>Design flow</vt:lpstr>
      <vt:lpstr>Rules of Design</vt:lpstr>
      <vt:lpstr>Rules of Design</vt:lpstr>
      <vt:lpstr>KEEP IN YOUR MINDS WHEN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DESIGNING MOBILE APPLICATION INTERFACE</dc:title>
  <dc:creator>PC</dc:creator>
  <cp:lastModifiedBy>ANIS JUANITA</cp:lastModifiedBy>
  <cp:revision>14</cp:revision>
  <dcterms:created xsi:type="dcterms:W3CDTF">2019-01-30T05:33:43Z</dcterms:created>
  <dcterms:modified xsi:type="dcterms:W3CDTF">2019-02-19T06:59:15Z</dcterms:modified>
</cp:coreProperties>
</file>