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54" r:id="rId2"/>
    <p:sldId id="327" r:id="rId3"/>
    <p:sldId id="328" r:id="rId4"/>
    <p:sldId id="338" r:id="rId5"/>
    <p:sldId id="337" r:id="rId6"/>
    <p:sldId id="333" r:id="rId7"/>
    <p:sldId id="342" r:id="rId8"/>
    <p:sldId id="343" r:id="rId9"/>
    <p:sldId id="348" r:id="rId10"/>
    <p:sldId id="311" r:id="rId11"/>
    <p:sldId id="314" r:id="rId12"/>
    <p:sldId id="315" r:id="rId13"/>
    <p:sldId id="316" r:id="rId14"/>
    <p:sldId id="350" r:id="rId15"/>
    <p:sldId id="351" r:id="rId16"/>
    <p:sldId id="352" r:id="rId17"/>
    <p:sldId id="353" r:id="rId18"/>
    <p:sldId id="321" r:id="rId19"/>
    <p:sldId id="322" r:id="rId20"/>
    <p:sldId id="345" r:id="rId21"/>
    <p:sldId id="346" r:id="rId22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smtClean="0"/>
            </a:lvl1pPr>
          </a:lstStyle>
          <a:p>
            <a:pPr>
              <a:defRPr/>
            </a:pPr>
            <a:fld id="{2B96062C-6FD5-BF45-B17E-A7A77D6F1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CEFF46E-BE6E-E84D-A0FB-FF6E504D2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10 - Interactive Programs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3D00-20FA-D747-B7C9-651F6E924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1CDBB-874E-CC4A-974F-C00CBE20F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2D23C-94D8-CF43-9B90-90974AB02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7847-0AB9-DB41-87E5-37C6A9E25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E62A-5B6C-F94C-82F8-672741789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F2ED-381C-D546-AC07-027B99FBC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2931-D0F9-484F-947F-B6390F7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BF29-9BD6-6D4E-B3F8-96E69563A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F7A8-4DA3-3646-97AF-7DBAD9445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04FD-D8C0-C04A-AC40-020A4358C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AE60F9-A131-F94E-A98C-755876170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D357BA-8B88-4D40-A6E0-C4C7405B7B93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10 - Interactive Programming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FC55945-77D7-F847-8BFA-ADE012065D1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Derived Primitives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682750" y="2886075"/>
            <a:ext cx="6261100" cy="3159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do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return (x:xs)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04825" y="17684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Reading a string from the keyboard: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79CAA88-FC16-C34B-A624-F0F041EAAD7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670050" y="1581150"/>
            <a:ext cx="537686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[]     = return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(x:xs) =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putStr xs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15925" y="531813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to the screen: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15925" y="38639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and moving to a new line: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70050" y="4892675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xs = do putStr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putChar '\n'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5F27B0B-DD9F-444B-A645-35ABBCBC0A62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41325" y="1755775"/>
            <a:ext cx="83772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can now define an action that prompts for a string to be entered and displays its length: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08063" y="3252788"/>
            <a:ext cx="7181850" cy="294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:: IO ()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= do putStr "Enter a string: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"The string has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(show (length xs))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putStrLn " characters"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C578E7-2DC7-AB4D-A57D-6A51E633026B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68300" y="44608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725613" y="1595438"/>
            <a:ext cx="515620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strlen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Enter a string: Haskell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The string has 7 characters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579438" y="5260975"/>
            <a:ext cx="79565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Evaluating an action </a:t>
            </a:r>
            <a:r>
              <a:rPr kumimoji="1" lang="en-US" u="sng"/>
              <a:t>executes</a:t>
            </a:r>
            <a:r>
              <a:rPr kumimoji="1" lang="en-US"/>
              <a:t> its side effects, with the final result value being discarded.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68300" y="409733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822E155-3DF9-6549-8ED8-81D6CE58CEC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Hangman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1325" y="158273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Consider the following version of </a:t>
            </a:r>
            <a:r>
              <a:rPr lang="en-US" u="sng"/>
              <a:t>hangman</a:t>
            </a:r>
            <a:r>
              <a:rPr lang="en-US"/>
              <a:t>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8963" y="2563813"/>
            <a:ext cx="795655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One player secretly types in a word.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other player tries to deduce the word, by entering a sequence of guesses.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each guess, the computer indicates which letters in the secret word occur in the guess.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9D6B86-1DA5-8E45-9AF2-3059515D3437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77838" y="635000"/>
            <a:ext cx="7956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game ends when the guess is correct.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801688" y="3505200"/>
            <a:ext cx="7885112" cy="2295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::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= do putStrLn "Think of a word: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word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putStrLn "Try to guess it:"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play word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73063" y="1778000"/>
            <a:ext cx="8126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adopt a </a:t>
            </a:r>
            <a:r>
              <a:rPr lang="en-US" u="sng"/>
              <a:t>top down</a:t>
            </a:r>
            <a:r>
              <a:rPr lang="en-US"/>
              <a:t> approach to implementing hangman in Haskell, starting as follows: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23CB76D-4783-8449-A350-582F19C88EC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sgetLine</a:t>
            </a:r>
            <a:r>
              <a:rPr lang="en-US"/>
              <a:t> reads a line of text from the keyboard, echoing each character as a dash: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03338" y="2039938"/>
            <a:ext cx="6561137" cy="4035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'-'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(x:xs)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CD8AFF-BD4B-C14D-BB1F-E22C4525A439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446213" y="2241550"/>
            <a:ext cx="5934075" cy="349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import System.IO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600">
              <a:latin typeface="Lucida Sans Typewriter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:: IO Char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= do hSetEcho stdin False 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hSetEcho stdin True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return x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15950" y="1635125"/>
            <a:ext cx="77866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51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getCh</a:t>
            </a:r>
            <a:r>
              <a:rPr lang="en-US"/>
              <a:t> reads a single character from the keyboard, without echoing it to the screen: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154C78A-9B63-684B-8E0A-B93E9ABA807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62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play</a:t>
            </a:r>
            <a:r>
              <a:rPr lang="en-US"/>
              <a:t> is the main loop, which requests and processes guesses until the game ends.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09675" y="2025650"/>
            <a:ext cx="7416800" cy="4070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word =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do putStr "?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guess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if guess == word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putStrLn "You got it!"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do putStrLn (match word guess)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play word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906D-6E00-7646-9553-1CCDA587F39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Text Box 1026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match</a:t>
            </a:r>
            <a:r>
              <a:rPr lang="en-US"/>
              <a:t> indicates which characters in one string occur in a second string:</a:t>
            </a:r>
          </a:p>
        </p:txBody>
      </p:sp>
      <p:sp>
        <p:nvSpPr>
          <p:cNvPr id="33795" name="Text Box 1028"/>
          <p:cNvSpPr txBox="1">
            <a:spLocks noChangeArrowheads="1"/>
          </p:cNvSpPr>
          <p:nvPr/>
        </p:nvSpPr>
        <p:spPr bwMode="auto">
          <a:xfrm>
            <a:off x="320675" y="4110038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3796" name="Text Box 1029"/>
          <p:cNvSpPr txBox="1">
            <a:spLocks noChangeArrowheads="1"/>
          </p:cNvSpPr>
          <p:nvPr/>
        </p:nvSpPr>
        <p:spPr bwMode="auto">
          <a:xfrm>
            <a:off x="1054100" y="5135563"/>
            <a:ext cx="50069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match "haskell" "pascal"</a:t>
            </a:r>
          </a:p>
          <a:p>
            <a:r>
              <a:rPr lang="en-US" sz="2400">
                <a:latin typeface="Lucida Sans Typewriter" charset="0"/>
              </a:rPr>
              <a:t>  </a:t>
            </a:r>
          </a:p>
          <a:p>
            <a:r>
              <a:rPr lang="en-US" sz="2400">
                <a:latin typeface="Lucida Sans Typewriter" charset="0"/>
              </a:rPr>
              <a:t>"-as--ll"</a:t>
            </a:r>
          </a:p>
        </p:txBody>
      </p:sp>
      <p:sp>
        <p:nvSpPr>
          <p:cNvPr id="33797" name="Text Box 1031"/>
          <p:cNvSpPr txBox="1">
            <a:spLocks noChangeArrowheads="1"/>
          </p:cNvSpPr>
          <p:nvPr/>
        </p:nvSpPr>
        <p:spPr bwMode="auto">
          <a:xfrm>
            <a:off x="650875" y="2066925"/>
            <a:ext cx="8034338" cy="1516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xs ys =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[if elem x ys then x else '-'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407B516-095F-554E-893F-BCCB72B8AE9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638300"/>
            <a:ext cx="8394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date, we have seen how Haskell can be used to write </a:t>
            </a:r>
            <a:r>
              <a:rPr lang="en-US" u="sng"/>
              <a:t>batch</a:t>
            </a:r>
            <a:r>
              <a:rPr lang="en-US"/>
              <a:t> programs that take all their inputs at the start and give all their outputs at the end.</a:t>
            </a:r>
          </a:p>
        </p:txBody>
      </p:sp>
      <p:grpSp>
        <p:nvGrpSpPr>
          <p:cNvPr id="16388" name="Group 51"/>
          <p:cNvGrpSpPr>
            <a:grpSpLocks/>
          </p:cNvGrpSpPr>
          <p:nvPr/>
        </p:nvGrpSpPr>
        <p:grpSpPr bwMode="auto">
          <a:xfrm>
            <a:off x="1316038" y="4230688"/>
            <a:ext cx="6199187" cy="1150937"/>
            <a:chOff x="829" y="2665"/>
            <a:chExt cx="3905" cy="725"/>
          </a:xfrm>
        </p:grpSpPr>
        <p:grpSp>
          <p:nvGrpSpPr>
            <p:cNvPr id="16389" name="Group 42"/>
            <p:cNvGrpSpPr>
              <a:grpSpLocks/>
            </p:cNvGrpSpPr>
            <p:nvPr/>
          </p:nvGrpSpPr>
          <p:grpSpPr bwMode="auto">
            <a:xfrm>
              <a:off x="2247" y="2665"/>
              <a:ext cx="1068" cy="725"/>
              <a:chOff x="2205" y="2665"/>
              <a:chExt cx="1068" cy="725"/>
            </a:xfrm>
          </p:grpSpPr>
          <p:sp>
            <p:nvSpPr>
              <p:cNvPr id="16394" name="Rectangle 29"/>
              <p:cNvSpPr>
                <a:spLocks noChangeArrowheads="1"/>
              </p:cNvSpPr>
              <p:nvPr/>
            </p:nvSpPr>
            <p:spPr bwMode="auto">
              <a:xfrm>
                <a:off x="2205" y="2665"/>
                <a:ext cx="1068" cy="72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5" name="Text Box 26"/>
              <p:cNvSpPr txBox="1">
                <a:spLocks noChangeArrowheads="1"/>
              </p:cNvSpPr>
              <p:nvPr/>
            </p:nvSpPr>
            <p:spPr bwMode="auto">
              <a:xfrm>
                <a:off x="2262" y="2710"/>
                <a:ext cx="95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batch</a:t>
                </a:r>
              </a:p>
              <a:p>
                <a:pPr algn="ctr"/>
                <a:r>
                  <a:rPr lang="en-US"/>
                  <a:t>program</a:t>
                </a:r>
              </a:p>
            </p:txBody>
          </p:sp>
        </p:grpSp>
        <p:sp>
          <p:nvSpPr>
            <p:cNvPr id="16390" name="Text Box 27"/>
            <p:cNvSpPr txBox="1">
              <a:spLocks noChangeArrowheads="1"/>
            </p:cNvSpPr>
            <p:nvPr/>
          </p:nvSpPr>
          <p:spPr bwMode="auto">
            <a:xfrm>
              <a:off x="1035" y="2763"/>
              <a:ext cx="7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6391" name="AutoShape 30"/>
            <p:cNvSpPr>
              <a:spLocks noChangeArrowheads="1"/>
            </p:cNvSpPr>
            <p:nvPr/>
          </p:nvSpPr>
          <p:spPr bwMode="auto">
            <a:xfrm>
              <a:off x="829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2" name="Text Box 45"/>
            <p:cNvSpPr txBox="1">
              <a:spLocks noChangeArrowheads="1"/>
            </p:cNvSpPr>
            <p:nvPr/>
          </p:nvSpPr>
          <p:spPr bwMode="auto">
            <a:xfrm>
              <a:off x="3696" y="2763"/>
              <a:ext cx="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6393" name="AutoShape 46"/>
            <p:cNvSpPr>
              <a:spLocks noChangeArrowheads="1"/>
            </p:cNvSpPr>
            <p:nvPr/>
          </p:nvSpPr>
          <p:spPr bwMode="auto">
            <a:xfrm>
              <a:off x="3566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8764709-D311-FB46-9AEA-A4800D3701D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01638" y="1682750"/>
            <a:ext cx="8283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Implement the game of </a:t>
            </a:r>
            <a:r>
              <a:rPr lang="en-US" u="sng"/>
              <a:t>nim</a:t>
            </a:r>
            <a:r>
              <a:rPr lang="en-US"/>
              <a:t> in Haskell, where the rules of the game are as follows: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565150" y="3144838"/>
            <a:ext cx="6818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board comprises five rows of stars: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1776413" y="4246563"/>
            <a:ext cx="2393950" cy="2100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1: *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2: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3: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4: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5: 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9C58ED-3E1A-614F-B635-5C1E3DE4EB98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1663" y="533400"/>
            <a:ext cx="795655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Two players take it turn about to remove one or more stars from the end of a single row.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winner is the player who removes the last star or stars from the board.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8938" y="3756025"/>
            <a:ext cx="81264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Hint:</a:t>
            </a:r>
          </a:p>
          <a:p>
            <a:endParaRPr lang="en-US"/>
          </a:p>
          <a:p>
            <a:r>
              <a:rPr lang="en-US"/>
              <a:t>Represent the board as a list of five integers that give the number of stars remaining on each row. For example, the initial board is [5,4,3,2,1].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9ABA13-77B5-DD45-B86F-64192E25535D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7500" y="425450"/>
            <a:ext cx="8616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we would also like to use Haskell to write </a:t>
            </a:r>
            <a:r>
              <a:rPr lang="en-US" u="sng"/>
              <a:t>interactive</a:t>
            </a:r>
            <a:r>
              <a:rPr lang="en-US"/>
              <a:t> programs that read from the keyboard and write to the screen, as they are running.</a:t>
            </a:r>
          </a:p>
        </p:txBody>
      </p:sp>
      <p:grpSp>
        <p:nvGrpSpPr>
          <p:cNvPr id="17411" name="Group 90"/>
          <p:cNvGrpSpPr>
            <a:grpSpLocks/>
          </p:cNvGrpSpPr>
          <p:nvPr/>
        </p:nvGrpSpPr>
        <p:grpSpPr bwMode="auto">
          <a:xfrm>
            <a:off x="1350963" y="2389188"/>
            <a:ext cx="6186487" cy="4024312"/>
            <a:chOff x="851" y="1505"/>
            <a:chExt cx="3897" cy="2535"/>
          </a:xfrm>
        </p:grpSpPr>
        <p:sp>
          <p:nvSpPr>
            <p:cNvPr id="17412" name="Rectangle 54"/>
            <p:cNvSpPr>
              <a:spLocks noChangeArrowheads="1"/>
            </p:cNvSpPr>
            <p:nvPr/>
          </p:nvSpPr>
          <p:spPr bwMode="auto">
            <a:xfrm>
              <a:off x="2168" y="2406"/>
              <a:ext cx="1255" cy="72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3" name="Text Box 55"/>
            <p:cNvSpPr txBox="1">
              <a:spLocks noChangeArrowheads="1"/>
            </p:cNvSpPr>
            <p:nvPr/>
          </p:nvSpPr>
          <p:spPr bwMode="auto">
            <a:xfrm>
              <a:off x="2224" y="2451"/>
              <a:ext cx="114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interactive</a:t>
              </a:r>
            </a:p>
            <a:p>
              <a:pPr algn="ctr"/>
              <a:r>
                <a:rPr lang="en-US"/>
                <a:t>program</a:t>
              </a:r>
            </a:p>
          </p:txBody>
        </p:sp>
        <p:sp>
          <p:nvSpPr>
            <p:cNvPr id="17414" name="Text Box 57"/>
            <p:cNvSpPr txBox="1">
              <a:spLocks noChangeArrowheads="1"/>
            </p:cNvSpPr>
            <p:nvPr/>
          </p:nvSpPr>
          <p:spPr bwMode="auto">
            <a:xfrm>
              <a:off x="1077" y="2504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7415" name="AutoShape 58"/>
            <p:cNvSpPr>
              <a:spLocks noChangeArrowheads="1"/>
            </p:cNvSpPr>
            <p:nvPr/>
          </p:nvSpPr>
          <p:spPr bwMode="auto">
            <a:xfrm>
              <a:off x="851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6" name="Text Box 60"/>
            <p:cNvSpPr txBox="1">
              <a:spLocks noChangeArrowheads="1"/>
            </p:cNvSpPr>
            <p:nvPr/>
          </p:nvSpPr>
          <p:spPr bwMode="auto">
            <a:xfrm>
              <a:off x="3733" y="2504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7417" name="AutoShape 61"/>
            <p:cNvSpPr>
              <a:spLocks noChangeArrowheads="1"/>
            </p:cNvSpPr>
            <p:nvPr/>
          </p:nvSpPr>
          <p:spPr bwMode="auto">
            <a:xfrm>
              <a:off x="3580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8" name="Text Box 65"/>
            <p:cNvSpPr txBox="1">
              <a:spLocks noChangeArrowheads="1"/>
            </p:cNvSpPr>
            <p:nvPr/>
          </p:nvSpPr>
          <p:spPr bwMode="auto">
            <a:xfrm>
              <a:off x="2282" y="1505"/>
              <a:ext cx="10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keyboard</a:t>
              </a:r>
              <a:endParaRPr lang="en-US"/>
            </a:p>
          </p:txBody>
        </p:sp>
        <p:sp>
          <p:nvSpPr>
            <p:cNvPr id="17419" name="Text Box 66"/>
            <p:cNvSpPr txBox="1">
              <a:spLocks noChangeArrowheads="1"/>
            </p:cNvSpPr>
            <p:nvPr/>
          </p:nvSpPr>
          <p:spPr bwMode="auto">
            <a:xfrm>
              <a:off x="2415" y="3713"/>
              <a:ext cx="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screen</a:t>
              </a:r>
              <a:endParaRPr lang="en-US"/>
            </a:p>
          </p:txBody>
        </p:sp>
        <p:sp>
          <p:nvSpPr>
            <p:cNvPr id="17420" name="AutoShape 82"/>
            <p:cNvSpPr>
              <a:spLocks noChangeArrowheads="1"/>
            </p:cNvSpPr>
            <p:nvPr/>
          </p:nvSpPr>
          <p:spPr bwMode="auto">
            <a:xfrm>
              <a:off x="2702" y="1903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1" name="AutoShape 88"/>
            <p:cNvSpPr>
              <a:spLocks noChangeArrowheads="1"/>
            </p:cNvSpPr>
            <p:nvPr/>
          </p:nvSpPr>
          <p:spPr bwMode="auto">
            <a:xfrm>
              <a:off x="2702" y="3308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F65A6C2-99CD-844B-8EFA-262C7BCC8C3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Problem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4813" y="1673225"/>
            <a:ext cx="828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programs are pure mathematical functions: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04813" y="3997325"/>
            <a:ext cx="8199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reading from the keyboard and writing to the screen are side effects: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112838" y="2814638"/>
            <a:ext cx="6616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programs </a:t>
            </a:r>
            <a:r>
              <a:rPr kumimoji="1" lang="en-US" u="sng"/>
              <a:t>have no side effects</a:t>
            </a:r>
            <a:r>
              <a:rPr kumimoji="1" lang="en-US"/>
              <a:t>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25538" y="5565775"/>
            <a:ext cx="68151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Interactive programs </a:t>
            </a:r>
            <a:r>
              <a:rPr kumimoji="1" lang="en-US" u="sng"/>
              <a:t>have side effects</a:t>
            </a:r>
            <a:r>
              <a:rPr kumimoji="1"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55CA6B1-4C28-784E-A251-3215F91FDBC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Solution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79425" y="1693863"/>
            <a:ext cx="81422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Interactive programs can be written in Haskell by using types to distinguish pure expressions from impure </a:t>
            </a:r>
            <a:r>
              <a:rPr lang="en-US" u="sng"/>
              <a:t>actions</a:t>
            </a:r>
            <a:r>
              <a:rPr lang="en-US"/>
              <a:t> that may involve side effects.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05025" y="3840163"/>
            <a:ext cx="928688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a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304925" y="5226050"/>
            <a:ext cx="4418013" cy="1028700"/>
          </a:xfrm>
          <a:prstGeom prst="wedgeRoundRectCallout">
            <a:avLst>
              <a:gd name="adj1" fmla="val -22333"/>
              <a:gd name="adj2" fmla="val -9674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value of type 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4D554D-D519-594E-9A56-7CDA59068B69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3225" y="471488"/>
            <a:ext cx="2243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79563" y="1638300"/>
            <a:ext cx="14732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Char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47863" y="3582988"/>
            <a:ext cx="11049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()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124325" y="1408113"/>
            <a:ext cx="4183063" cy="1028700"/>
          </a:xfrm>
          <a:prstGeom prst="wedgeRoundRectCallout">
            <a:avLst>
              <a:gd name="adj1" fmla="val -67042"/>
              <a:gd name="adj2" fmla="val 1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character.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24325" y="3175000"/>
            <a:ext cx="4144963" cy="1487488"/>
          </a:xfrm>
          <a:prstGeom prst="wedgeRoundRectCallout">
            <a:avLst>
              <a:gd name="adj1" fmla="val -68653"/>
              <a:gd name="adj2" fmla="val 4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purely side effecting actions that return </a:t>
            </a:r>
            <a:r>
              <a:rPr lang="en-US" u="sng"/>
              <a:t>no</a:t>
            </a:r>
            <a:r>
              <a:rPr lang="en-US"/>
              <a:t> result value.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568325" y="5745163"/>
            <a:ext cx="75612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() is the type of tuples with no components.</a:t>
            </a: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403225" y="45878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C060E6-B893-5446-A370-7E0EEC8D970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Actions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27038" y="1692275"/>
            <a:ext cx="827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standard library provides a number of actions, including the following three primitives: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43088" y="5378450"/>
            <a:ext cx="349885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getChar :: IO Char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39750" y="3282950"/>
            <a:ext cx="79565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getChar</a:t>
            </a:r>
            <a:r>
              <a:rPr kumimoji="1" lang="en-US"/>
              <a:t> reads a character from the keyboard, echoes it to the screen, and returns the character as its result value: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4C39AE-4016-BA41-B3F8-53D129CACA83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433388" y="509588"/>
            <a:ext cx="7981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putChar c</a:t>
            </a:r>
            <a:r>
              <a:rPr kumimoji="1" lang="en-US"/>
              <a:t> writes the character c to the screen, and returns no result value: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801813" y="2219325"/>
            <a:ext cx="453548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putChar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433388" y="3636963"/>
            <a:ext cx="80565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return v</a:t>
            </a:r>
            <a:r>
              <a:rPr kumimoji="1" lang="en-US"/>
              <a:t> simply returns the value v, without performing any interaction: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801813" y="5432425"/>
            <a:ext cx="361473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return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87D49D2-0A99-B746-9E04-650A5E5A560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4338" y="1701800"/>
            <a:ext cx="8461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sequence of actions can be combined as a single composite action using the keyword </a:t>
            </a:r>
            <a:r>
              <a:rPr lang="en-US" u="sng"/>
              <a:t>do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Sequencing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38325" y="3856038"/>
            <a:ext cx="4078288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:: IO (Char,Char)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return (x,y)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8545</TotalTime>
  <Words>1033</Words>
  <Application>Microsoft Macintosh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FUN Template</vt:lpstr>
      <vt:lpstr>PowerPoint Presentation</vt:lpstr>
      <vt:lpstr>Introduction</vt:lpstr>
      <vt:lpstr>PowerPoint Presentation</vt:lpstr>
      <vt:lpstr>The Problem</vt:lpstr>
      <vt:lpstr>The Solution</vt:lpstr>
      <vt:lpstr>PowerPoint Presentation</vt:lpstr>
      <vt:lpstr>Basic Actions</vt:lpstr>
      <vt:lpstr>PowerPoint Presentation</vt:lpstr>
      <vt:lpstr>Sequencing</vt:lpstr>
      <vt:lpstr>Derived Primitives</vt:lpstr>
      <vt:lpstr>PowerPoint Presentation</vt:lpstr>
      <vt:lpstr>Example</vt:lpstr>
      <vt:lpstr>PowerPoint Presentation</vt:lpstr>
      <vt:lpstr>Hangman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646</cp:revision>
  <cp:lastPrinted>2013-01-14T11:11:20Z</cp:lastPrinted>
  <dcterms:created xsi:type="dcterms:W3CDTF">2000-11-20T11:40:19Z</dcterms:created>
  <dcterms:modified xsi:type="dcterms:W3CDTF">2016-06-21T10:13:31Z</dcterms:modified>
</cp:coreProperties>
</file>