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28" r:id="rId2"/>
    <p:sldId id="290" r:id="rId3"/>
    <p:sldId id="303" r:id="rId4"/>
    <p:sldId id="291" r:id="rId5"/>
    <p:sldId id="304" r:id="rId6"/>
    <p:sldId id="308" r:id="rId7"/>
    <p:sldId id="306" r:id="rId8"/>
    <p:sldId id="294" r:id="rId9"/>
    <p:sldId id="307" r:id="rId10"/>
    <p:sldId id="316" r:id="rId11"/>
    <p:sldId id="313" r:id="rId12"/>
    <p:sldId id="314" r:id="rId13"/>
    <p:sldId id="286" r:id="rId14"/>
    <p:sldId id="280" r:id="rId15"/>
    <p:sldId id="318" r:id="rId16"/>
    <p:sldId id="319" r:id="rId17"/>
    <p:sldId id="288" r:id="rId18"/>
    <p:sldId id="309" r:id="rId19"/>
    <p:sldId id="320" r:id="rId20"/>
    <p:sldId id="323" r:id="rId21"/>
    <p:sldId id="327" r:id="rId22"/>
    <p:sldId id="301" r:id="rId23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5CEB389-31E8-AB46-A69E-5E6395AF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C613AF-66BC-8C45-8FFC-81938FBA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01EB86E-CCC9-C548-84B5-1610E1C68693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 smtClean="0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5 - Defining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4927-CF9F-8643-99B0-6F2BBAFF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FA3-B759-4941-9F09-7CA811EFF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06A9-ADC8-F342-81A7-F9FDA948E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F70C-D155-7D48-91BD-16746CB4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149C-5A7C-8A40-8B3B-ABD9D8FE0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15B7-371A-3840-81B1-0A9B9BCF3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C1FA8-E849-9047-9722-D34601CB0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7834-1F6B-D04F-9A28-C67EB7881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4E9F-BF2E-394F-AFB8-DD3D501C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AC4A9-8955-664E-BB4E-51394A33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3456DB-3654-384B-BBA9-4F0AD13B4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E7B5135-177D-EE42-9C5F-82759AF30F9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4 - Defining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53BFFB-19A9-414B-938D-0C6D67EBEC15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Patterns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38150" y="1620838"/>
            <a:ext cx="81264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Internally, every non-empty list is constructed by repeated use of an operator (:) called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u="sng"/>
              <a:t>cons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/>
              <a:t> that adds an element to the start of a list.</a:t>
            </a:r>
            <a:endParaRPr lang="en-US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609725" y="3778250"/>
            <a:ext cx="18415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[1,2,3,4]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169988" y="5219700"/>
            <a:ext cx="4076700" cy="566738"/>
          </a:xfrm>
          <a:prstGeom prst="wedgeRoundRectCallout">
            <a:avLst>
              <a:gd name="adj1" fmla="val -20796"/>
              <a:gd name="adj2" fmla="val -13739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Means 1:(2:(3:(4:[]))).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81FB65-2AA2-3C40-83E5-E4CAB9464C6D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47663" y="658813"/>
            <a:ext cx="858837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on lists can be defined using </a:t>
            </a:r>
            <a:r>
              <a:rPr lang="en-US" u="sng">
                <a:cs typeface="+mn-cs"/>
              </a:rPr>
              <a:t>x:xs</a:t>
            </a:r>
            <a:r>
              <a:rPr lang="en-US">
                <a:cs typeface="+mn-cs"/>
              </a:rPr>
              <a:t> patterns.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06563" y="2049463"/>
            <a:ext cx="3455987" cy="2116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(x:_) = x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(_: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) =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1022350" y="5272088"/>
            <a:ext cx="6765925" cy="1028700"/>
          </a:xfrm>
          <a:prstGeom prst="wedgeRoundRectCallout">
            <a:avLst>
              <a:gd name="adj1" fmla="val -21398"/>
              <a:gd name="adj2" fmla="val -941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head and tail map any non-empty list to its first and remaining elements.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B5CE521-49E8-C04D-90F7-618E06603F5E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415925" y="471488"/>
            <a:ext cx="10477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46100" y="3838575"/>
            <a:ext cx="8226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x:xs patterns must be </a:t>
            </a:r>
            <a:r>
              <a:rPr kumimoji="1" lang="en-US" u="sng">
                <a:sym typeface="Symbol" charset="0"/>
              </a:rPr>
              <a:t>parenthesised</a:t>
            </a:r>
            <a:r>
              <a:rPr kumimoji="1" lang="en-US">
                <a:sym typeface="Symbol" charset="0"/>
              </a:rPr>
              <a:t>, because application has priority over (:).  For example, the following definition gives an error: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46100" y="1430338"/>
            <a:ext cx="82264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x:xs patterns only match </a:t>
            </a:r>
            <a:r>
              <a:rPr kumimoji="1" lang="en-US" u="sng">
                <a:sym typeface="Symbol" charset="0"/>
              </a:rPr>
              <a:t>non-empty</a:t>
            </a:r>
            <a:r>
              <a:rPr kumimoji="1" lang="en-US">
                <a:sym typeface="Symbol" charset="0"/>
              </a:rPr>
              <a:t> lists: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63700" y="2501900"/>
            <a:ext cx="4973638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&gt; head []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*** Exception: empty list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63700" y="5753100"/>
            <a:ext cx="2798763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head x:_ = 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8CB5335-9CA4-0B41-9F83-0642F986E770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Lambda Expressions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403225" y="1665288"/>
            <a:ext cx="8266113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can be constructed without naming the functions by using </a:t>
            </a:r>
            <a:r>
              <a:rPr lang="en-US" u="sng">
                <a:cs typeface="+mn-cs"/>
              </a:rPr>
              <a:t>lambda expressions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822450" y="3409950"/>
            <a:ext cx="2141538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  <a:cs typeface="+mn-cs"/>
              </a:rPr>
              <a:t>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x + x</a:t>
            </a:r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901700" y="5097463"/>
            <a:ext cx="6623050" cy="1054100"/>
          </a:xfrm>
          <a:prstGeom prst="wedgeRoundRectCallout">
            <a:avLst>
              <a:gd name="adj1" fmla="val -23440"/>
              <a:gd name="adj2" fmla="val -12566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the nameless function that takes a number x and returns the result x + x.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50BAACE-DD7B-CA46-84AE-E197281216E6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03238" y="1516063"/>
            <a:ext cx="8189912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symbol  is the Greek letter </a:t>
            </a:r>
            <a:r>
              <a:rPr kumimoji="1" lang="en-US" u="sng">
                <a:sym typeface="Symbol" charset="0"/>
              </a:rPr>
              <a:t>lambda</a:t>
            </a:r>
            <a:r>
              <a:rPr kumimoji="1" lang="en-US">
                <a:sym typeface="Symbol" charset="0"/>
              </a:rPr>
              <a:t>, and is typed at the keyboard as a backslash \.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mathematics, nameless functions are usually denoted using the </a:t>
            </a:r>
            <a:r>
              <a:rPr kumimoji="1" lang="en-US">
                <a:sym typeface="MT Extra" charset="0"/>
              </a:rPr>
              <a:t> symbol,</a:t>
            </a:r>
            <a:r>
              <a:rPr kumimoji="1" lang="en-US">
                <a:sym typeface="Symbol" charset="0"/>
              </a:rPr>
              <a:t> as in x </a:t>
            </a:r>
            <a:r>
              <a:rPr kumimoji="1" lang="en-US">
                <a:sym typeface="MT Extra" charset="0"/>
              </a:rPr>
              <a:t></a:t>
            </a:r>
            <a:r>
              <a:rPr kumimoji="1" lang="en-US">
                <a:sym typeface="Symbol" charset="0"/>
              </a:rPr>
              <a:t> x +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Haskell, the use of the  symbol for nameless functions comes from the </a:t>
            </a:r>
            <a:r>
              <a:rPr kumimoji="1" lang="en-US" u="sng">
                <a:sym typeface="Symbol" charset="0"/>
              </a:rPr>
              <a:t>lambda calculus</a:t>
            </a:r>
            <a:r>
              <a:rPr kumimoji="1" lang="en-US">
                <a:sym typeface="Symbol" charset="0"/>
              </a:rPr>
              <a:t>, the theory of functions on which Haskell is based.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79413" y="520700"/>
            <a:ext cx="10477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56049A7-E471-0D4B-8F74-0CD58181CB76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cs typeface="ＭＳ Ｐゴシック" charset="0"/>
                <a:sym typeface="Symbol" charset="0"/>
              </a:rPr>
              <a:t>Lambda's</a:t>
            </a:r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 Useful?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39738" y="1565275"/>
            <a:ext cx="8221662" cy="180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Lambda expressions can be used to give a formal meaning to functions defined using </a:t>
            </a:r>
            <a:r>
              <a:rPr lang="en-US" u="sng">
                <a:cs typeface="+mn-cs"/>
              </a:rPr>
              <a:t>currying</a:t>
            </a:r>
            <a:r>
              <a:rPr lang="en-US">
                <a:cs typeface="+mn-cs"/>
              </a:rPr>
              <a:t>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1609725" y="3875088"/>
            <a:ext cx="2967038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  <a:sym typeface="Symbol" charset="0"/>
              </a:rPr>
              <a:t>add x y = x + y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609725" y="5816600"/>
            <a:ext cx="4652963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add = x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 (y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 x + y)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428625" y="4816475"/>
            <a:ext cx="1214438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means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4E47957-23C0-1F42-95B0-01F587EFD6B5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1585913" y="2932113"/>
            <a:ext cx="375920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 err="1">
                <a:latin typeface="Lucida Sans Typewriter" charset="0"/>
                <a:cs typeface="+mn-cs"/>
                <a:sym typeface="Symbol" charset="0"/>
              </a:rPr>
              <a:t>const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:: a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b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a</a:t>
            </a:r>
          </a:p>
          <a:p>
            <a:pPr>
              <a:defRPr/>
            </a:pPr>
            <a:r>
              <a:rPr lang="en-US" sz="2400" dirty="0" err="1">
                <a:latin typeface="Lucida Sans Typewriter" charset="0"/>
                <a:cs typeface="+mn-cs"/>
                <a:sym typeface="Symbol" charset="0"/>
              </a:rPr>
              <a:t>const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x _ = x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11163" y="4313238"/>
            <a:ext cx="4662487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is more naturally defined by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598613" y="5381625"/>
            <a:ext cx="4130675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 err="1">
                <a:latin typeface="Lucida Sans Typewriter" charset="0"/>
                <a:cs typeface="+mn-cs"/>
                <a:sym typeface="Symbol" charset="0"/>
              </a:rPr>
              <a:t>const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:: a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(b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a)</a:t>
            </a:r>
          </a:p>
          <a:p>
            <a:pPr>
              <a:defRPr/>
            </a:pPr>
            <a:r>
              <a:rPr lang="en-US" sz="2400" dirty="0" err="1">
                <a:latin typeface="Lucida Sans Typewriter" charset="0"/>
                <a:cs typeface="+mn-cs"/>
                <a:sym typeface="Symbol" charset="0"/>
              </a:rPr>
              <a:t>const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x = _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x 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411163" y="584200"/>
            <a:ext cx="8242300" cy="180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Lambda expressions are also useful when defining functions that return </a:t>
            </a:r>
            <a:r>
              <a:rPr lang="en-US" u="sng">
                <a:cs typeface="+mn-cs"/>
              </a:rPr>
              <a:t>functions as results</a:t>
            </a:r>
            <a:r>
              <a:rPr lang="en-US">
                <a:cs typeface="+mn-cs"/>
              </a:rPr>
              <a:t>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48D5C83-3822-C54E-A35A-6C9C54CAFE08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455738" y="2887663"/>
            <a:ext cx="47879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odds n = map f [0..n-1]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      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            f x = x*2 + 1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12750" y="4676775"/>
            <a:ext cx="3322638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can be simplified to 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5738" y="5689600"/>
            <a:ext cx="69119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odds n = map (x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 x*2 + 1) [0..n-1]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412750" y="595313"/>
            <a:ext cx="8131175" cy="180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Lambda expressions can be used to avoid naming functions that are only </a:t>
            </a:r>
            <a:r>
              <a:rPr lang="en-US" u="sng">
                <a:cs typeface="+mn-cs"/>
              </a:rPr>
              <a:t>referenced once</a:t>
            </a:r>
            <a:r>
              <a:rPr lang="en-US">
                <a:cs typeface="+mn-cs"/>
              </a:rPr>
              <a:t>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F66AB8-ECC4-9D41-8D53-73C2931AB0B0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Operator Sections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415925" y="1554163"/>
            <a:ext cx="8318500" cy="2227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An operator written </a:t>
            </a:r>
            <a:r>
              <a:rPr lang="en-US" u="sng">
                <a:cs typeface="+mn-cs"/>
              </a:rPr>
              <a:t>between</a:t>
            </a:r>
            <a:r>
              <a:rPr lang="en-US">
                <a:cs typeface="+mn-cs"/>
              </a:rPr>
              <a:t> its two arguments can be converted into a curried function written </a:t>
            </a:r>
            <a:r>
              <a:rPr lang="en-US" u="sng">
                <a:cs typeface="+mn-cs"/>
              </a:rPr>
              <a:t>before</a:t>
            </a:r>
            <a:r>
              <a:rPr lang="en-US">
                <a:cs typeface="+mn-cs"/>
              </a:rPr>
              <a:t> its two arguments by using parentheses.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749425" y="4232275"/>
            <a:ext cx="18415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1+2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  <a:sym typeface="Symbol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(+) 1 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A28E30-7429-2F40-A047-4826135B3E3D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404813" y="512763"/>
            <a:ext cx="8231187" cy="180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This convention also allows one of the arguments of the operator to be included in the parentheses.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712913" y="2863850"/>
            <a:ext cx="16573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(1+) 2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defRPr/>
            </a:pPr>
            <a:endParaRPr lang="en-US" sz="2400">
              <a:latin typeface="Lucida Sans Typewriter" charset="0"/>
              <a:cs typeface="+mn-cs"/>
              <a:sym typeface="Symbol" charset="0"/>
            </a:endParaRP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(+2) 1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04813" y="5359400"/>
            <a:ext cx="835342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general, if 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 is an operator then functions of the form (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), (x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) and (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y) are called </a:t>
            </a:r>
            <a:r>
              <a:rPr lang="en-US" u="sng">
                <a:cs typeface="+mn-cs"/>
              </a:rPr>
              <a:t>sections</a:t>
            </a:r>
            <a:r>
              <a:rPr lang="en-US"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2DBF1FA-C6C4-7A46-BC08-C9A71A940756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Conditional Expressions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088313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As in most programming languages, functions can be defined using </a:t>
            </a:r>
            <a:r>
              <a:rPr lang="en-US" u="sng" dirty="0">
                <a:cs typeface="+mn-cs"/>
              </a:rPr>
              <a:t>conditional expressions</a:t>
            </a:r>
            <a:r>
              <a:rPr lang="en-US" dirty="0">
                <a:cs typeface="+mn-cs"/>
              </a:rPr>
              <a:t>.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36675" y="3325813"/>
            <a:ext cx="5934075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n = if n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≥</a:t>
            </a:r>
            <a:r>
              <a:rPr lang="en-US" sz="2400" dirty="0">
                <a:latin typeface="Lucida Sans Typewriter" charset="0"/>
                <a:cs typeface="+mn-cs"/>
              </a:rPr>
              <a:t> 0 then n else -n</a:t>
            </a:r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919163" y="5159375"/>
            <a:ext cx="6642100" cy="1028700"/>
          </a:xfrm>
          <a:prstGeom prst="wedgeRoundRectCallout">
            <a:avLst>
              <a:gd name="adj1" fmla="val -19218"/>
              <a:gd name="adj2" fmla="val -1037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abs takes an integer n and returns n if it is non-negative and -n otherwise.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A294EE9-3473-5A4B-ACCE-870AB4E3FBCD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cs typeface="ＭＳ Ｐゴシック" charset="0"/>
                <a:sym typeface="Symbol" charset="0"/>
              </a:rPr>
              <a:t>Sections</a:t>
            </a:r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 Useful?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28625" y="1663700"/>
            <a:ext cx="8221663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Useful functions can sometimes be constructed in a simple way using sections.  For example:</a:t>
            </a:r>
          </a:p>
        </p:txBody>
      </p:sp>
      <p:grpSp>
        <p:nvGrpSpPr>
          <p:cNvPr id="35844" name="Group 23"/>
          <p:cNvGrpSpPr>
            <a:grpSpLocks/>
          </p:cNvGrpSpPr>
          <p:nvPr/>
        </p:nvGrpSpPr>
        <p:grpSpPr bwMode="auto">
          <a:xfrm>
            <a:off x="1762125" y="3182938"/>
            <a:ext cx="5019675" cy="2970212"/>
            <a:chOff x="1110" y="2005"/>
            <a:chExt cx="3162" cy="1871"/>
          </a:xfrm>
        </p:grpSpPr>
        <p:grpSp>
          <p:nvGrpSpPr>
            <p:cNvPr id="35845" name="Group 22"/>
            <p:cNvGrpSpPr>
              <a:grpSpLocks/>
            </p:cNvGrpSpPr>
            <p:nvPr/>
          </p:nvGrpSpPr>
          <p:grpSpPr bwMode="auto">
            <a:xfrm>
              <a:off x="1794" y="2005"/>
              <a:ext cx="2478" cy="1871"/>
              <a:chOff x="1794" y="2029"/>
              <a:chExt cx="2478" cy="1871"/>
            </a:xfrm>
          </p:grpSpPr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1794" y="2029"/>
                <a:ext cx="21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successor function</a:t>
                </a: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1794" y="2549"/>
                <a:ext cx="24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reciprocation function</a:t>
                </a:r>
              </a:p>
            </p:txBody>
          </p:sp>
          <p:sp>
            <p:nvSpPr>
              <p:cNvPr id="278539" name="Text Box 11"/>
              <p:cNvSpPr txBox="1">
                <a:spLocks noChangeArrowheads="1"/>
              </p:cNvSpPr>
              <p:nvPr/>
            </p:nvSpPr>
            <p:spPr bwMode="auto">
              <a:xfrm>
                <a:off x="1794" y="3063"/>
                <a:ext cx="20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doubling function</a:t>
                </a: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1794" y="3573"/>
                <a:ext cx="19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halving function</a:t>
                </a:r>
              </a:p>
            </p:txBody>
          </p:sp>
        </p:grpSp>
        <p:grpSp>
          <p:nvGrpSpPr>
            <p:cNvPr id="35846" name="Group 21"/>
            <p:cNvGrpSpPr>
              <a:grpSpLocks/>
            </p:cNvGrpSpPr>
            <p:nvPr/>
          </p:nvGrpSpPr>
          <p:grpSpPr bwMode="auto">
            <a:xfrm>
              <a:off x="1110" y="2029"/>
              <a:ext cx="580" cy="1832"/>
              <a:chOff x="1110" y="2029"/>
              <a:chExt cx="580" cy="1832"/>
            </a:xfrm>
          </p:grpSpPr>
          <p:sp>
            <p:nvSpPr>
              <p:cNvPr id="278542" name="Text Box 14"/>
              <p:cNvSpPr txBox="1">
                <a:spLocks noChangeArrowheads="1"/>
              </p:cNvSpPr>
              <p:nvPr/>
            </p:nvSpPr>
            <p:spPr bwMode="auto">
              <a:xfrm>
                <a:off x="1110" y="202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(1+)</a:t>
                </a:r>
              </a:p>
            </p:txBody>
          </p:sp>
          <p:sp>
            <p:nvSpPr>
              <p:cNvPr id="278543" name="Text Box 15"/>
              <p:cNvSpPr txBox="1">
                <a:spLocks noChangeArrowheads="1"/>
              </p:cNvSpPr>
              <p:nvPr/>
            </p:nvSpPr>
            <p:spPr bwMode="auto">
              <a:xfrm>
                <a:off x="1110" y="306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(*2)</a:t>
                </a:r>
              </a:p>
            </p:txBody>
          </p:sp>
          <p:sp>
            <p:nvSpPr>
              <p:cNvPr id="278544" name="Text Box 16"/>
              <p:cNvSpPr txBox="1">
                <a:spLocks noChangeArrowheads="1"/>
              </p:cNvSpPr>
              <p:nvPr/>
            </p:nvSpPr>
            <p:spPr bwMode="auto">
              <a:xfrm>
                <a:off x="1110" y="357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(/2)</a:t>
                </a:r>
              </a:p>
            </p:txBody>
          </p:sp>
          <p:sp>
            <p:nvSpPr>
              <p:cNvPr id="278545" name="Text Box 17"/>
              <p:cNvSpPr txBox="1">
                <a:spLocks noChangeArrowheads="1"/>
              </p:cNvSpPr>
              <p:nvPr/>
            </p:nvSpPr>
            <p:spPr bwMode="auto">
              <a:xfrm>
                <a:off x="1110" y="254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(1/)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084DBF8-BD96-0D47-AE43-54EF71A95438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1035050" y="1485900"/>
            <a:ext cx="7758113" cy="4789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Consider a function </a:t>
            </a:r>
            <a:r>
              <a:rPr lang="en-US" u="sng">
                <a:cs typeface="+mn-cs"/>
              </a:rPr>
              <a:t>safetail</a:t>
            </a:r>
            <a:r>
              <a:rPr lang="en-US">
                <a:cs typeface="+mn-cs"/>
              </a:rPr>
              <a:t> that behaves in the same way as tail, except that safetail maps the empty list to the empty list, whereas tail gives an error in this case.  Define safetail using: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(a)</a:t>
            </a:r>
            <a:r>
              <a:rPr lang="en-US">
                <a:cs typeface="+mn-cs"/>
              </a:rPr>
              <a:t>	a conditional expression;</a:t>
            </a: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(b)</a:t>
            </a:r>
            <a:r>
              <a:rPr lang="en-US">
                <a:cs typeface="+mn-cs"/>
              </a:rPr>
              <a:t>	guarded equations;</a:t>
            </a: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(c)</a:t>
            </a:r>
            <a:r>
              <a:rPr lang="en-US">
                <a:cs typeface="+mn-cs"/>
              </a:rPr>
              <a:t>	pattern matching.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Hint: the library function null :: [a]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>
                <a:cs typeface="+mn-cs"/>
              </a:rPr>
              <a:t> Bool can be used to test if a list is empty.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377825" y="1470025"/>
            <a:ext cx="6508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CF08439-506A-5A49-AE84-34422E4456B4}" type="slidenum">
              <a:rPr lang="en-US" sz="1400"/>
              <a:pPr/>
              <a:t>21</a:t>
            </a:fld>
            <a:endParaRPr lang="en-US" sz="1400"/>
          </a:p>
        </p:txBody>
      </p:sp>
      <p:grpSp>
        <p:nvGrpSpPr>
          <p:cNvPr id="37890" name="Group 36"/>
          <p:cNvGrpSpPr>
            <a:grpSpLocks/>
          </p:cNvGrpSpPr>
          <p:nvPr/>
        </p:nvGrpSpPr>
        <p:grpSpPr bwMode="auto">
          <a:xfrm>
            <a:off x="379413" y="436563"/>
            <a:ext cx="8066087" cy="946150"/>
            <a:chOff x="239" y="243"/>
            <a:chExt cx="5081" cy="596"/>
          </a:xfrm>
        </p:grpSpPr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621" y="243"/>
              <a:ext cx="4699" cy="59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Give three possible definitions for the logical or operator (||) using pattern matching.</a:t>
              </a:r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239" y="243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(2)</a:t>
              </a:r>
            </a:p>
          </p:txBody>
        </p:sp>
      </p:grpSp>
      <p:grpSp>
        <p:nvGrpSpPr>
          <p:cNvPr id="37891" name="Group 35"/>
          <p:cNvGrpSpPr>
            <a:grpSpLocks/>
          </p:cNvGrpSpPr>
          <p:nvPr/>
        </p:nvGrpSpPr>
        <p:grpSpPr bwMode="auto">
          <a:xfrm>
            <a:off x="379413" y="1803400"/>
            <a:ext cx="8066087" cy="946150"/>
            <a:chOff x="239" y="1116"/>
            <a:chExt cx="5081" cy="596"/>
          </a:xfrm>
        </p:grpSpPr>
        <p:sp>
          <p:nvSpPr>
            <p:cNvPr id="233499" name="Text Box 27"/>
            <p:cNvSpPr txBox="1">
              <a:spLocks noChangeArrowheads="1"/>
            </p:cNvSpPr>
            <p:nvPr/>
          </p:nvSpPr>
          <p:spPr bwMode="auto">
            <a:xfrm>
              <a:off x="621" y="1116"/>
              <a:ext cx="4699" cy="59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Redefine the following version of (&amp;&amp;) using conditionals rather than patterns:</a:t>
              </a:r>
            </a:p>
          </p:txBody>
        </p:sp>
        <p:sp>
          <p:nvSpPr>
            <p:cNvPr id="233500" name="Text Box 28"/>
            <p:cNvSpPr txBox="1">
              <a:spLocks noChangeArrowheads="1"/>
            </p:cNvSpPr>
            <p:nvPr/>
          </p:nvSpPr>
          <p:spPr bwMode="auto">
            <a:xfrm>
              <a:off x="239" y="1116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(3)</a:t>
              </a:r>
            </a:p>
          </p:txBody>
        </p:sp>
      </p:grp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1719263" y="317023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</p:txBody>
      </p:sp>
      <p:grpSp>
        <p:nvGrpSpPr>
          <p:cNvPr id="37893" name="Group 34"/>
          <p:cNvGrpSpPr>
            <a:grpSpLocks/>
          </p:cNvGrpSpPr>
          <p:nvPr/>
        </p:nvGrpSpPr>
        <p:grpSpPr bwMode="auto">
          <a:xfrm>
            <a:off x="379413" y="4486275"/>
            <a:ext cx="8066087" cy="519113"/>
            <a:chOff x="239" y="2708"/>
            <a:chExt cx="5081" cy="327"/>
          </a:xfrm>
        </p:grpSpPr>
        <p:sp>
          <p:nvSpPr>
            <p:cNvPr id="233503" name="Text Box 31"/>
            <p:cNvSpPr txBox="1">
              <a:spLocks noChangeArrowheads="1"/>
            </p:cNvSpPr>
            <p:nvPr/>
          </p:nvSpPr>
          <p:spPr bwMode="auto">
            <a:xfrm>
              <a:off x="621" y="2708"/>
              <a:ext cx="469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Do the same for the following version:</a:t>
              </a:r>
            </a:p>
          </p:txBody>
        </p:sp>
        <p:sp>
          <p:nvSpPr>
            <p:cNvPr id="233504" name="Text Box 32"/>
            <p:cNvSpPr txBox="1">
              <a:spLocks noChangeArrowheads="1"/>
            </p:cNvSpPr>
            <p:nvPr/>
          </p:nvSpPr>
          <p:spPr bwMode="auto">
            <a:xfrm>
              <a:off x="239" y="2708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(4)</a:t>
              </a:r>
            </a:p>
          </p:txBody>
        </p:sp>
      </p:grp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1728788" y="54260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False &amp;&amp; _ = False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FDB725-D472-AE45-8097-1611321250B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12750" y="560388"/>
            <a:ext cx="79883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Conditional expressions can be nested: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214438" y="1885950"/>
            <a:ext cx="69977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signum</a:t>
            </a:r>
            <a:r>
              <a:rPr lang="en-US" sz="2400" dirty="0">
                <a:latin typeface="Lucida Sans Typewriter" charset="0"/>
                <a:cs typeface="+mn-cs"/>
              </a:rPr>
              <a:t>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signum</a:t>
            </a:r>
            <a:r>
              <a:rPr lang="en-US" sz="2400" dirty="0">
                <a:latin typeface="Lucida Sans Typewriter" charset="0"/>
                <a:cs typeface="+mn-cs"/>
              </a:rPr>
              <a:t> n = if n &lt; 0 then -1 else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if n == 0 then 0 else 1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54038" y="4819650"/>
            <a:ext cx="8189912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Haskell, conditional expressions must </a:t>
            </a:r>
            <a:r>
              <a:rPr kumimoji="1" lang="en-US" u="sng">
                <a:sym typeface="Symbol" charset="0"/>
              </a:rPr>
              <a:t>always</a:t>
            </a:r>
            <a:r>
              <a:rPr kumimoji="1" lang="en-US">
                <a:sym typeface="Symbol" charset="0"/>
              </a:rPr>
              <a:t> have an else branch, which avoids any possible ambiguity problems with nested conditionals.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412750" y="3990975"/>
            <a:ext cx="10477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18E22F3-81F5-4E4B-8180-1F1F3CF49106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Guarded Equations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633538"/>
            <a:ext cx="826135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 an alternative to conditionals, functions can also be defined using </a:t>
            </a:r>
            <a:r>
              <a:rPr lang="en-US" u="sng">
                <a:cs typeface="+mn-cs"/>
              </a:rPr>
              <a:t>guarded equations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3376613"/>
            <a:ext cx="42354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n | </a:t>
            </a:r>
            <a:r>
              <a:rPr lang="en-US" sz="2400">
                <a:latin typeface="Lucida Sans Typewriter" charset="0"/>
                <a:cs typeface="+mn-cs"/>
              </a:rPr>
              <a:t>n </a:t>
            </a:r>
            <a:r>
              <a:rPr lang="en-US" sz="2400">
                <a:latin typeface="Lucida Sans Typewriter" charset="0"/>
                <a:sym typeface="Symbol" charset="0"/>
              </a:rPr>
              <a:t>≥</a:t>
            </a:r>
            <a:r>
              <a:rPr lang="en-US" sz="240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</a:rPr>
              <a:t>0     = n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| otherwise = -n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588963" y="5526088"/>
            <a:ext cx="7862887" cy="566737"/>
          </a:xfrm>
          <a:prstGeom prst="wedgeRoundRectCallout">
            <a:avLst>
              <a:gd name="adj1" fmla="val -24176"/>
              <a:gd name="adj2" fmla="val -1900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As previously, but using guarded equations.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88E1CAE-71F6-A443-9956-60C5769B1FE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23863" y="569913"/>
            <a:ext cx="8272462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Guarded equations can be used to make definitions involving multiple conditions easier to read: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04825" y="5238750"/>
            <a:ext cx="821531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catch all condition </a:t>
            </a:r>
            <a:r>
              <a:rPr kumimoji="1" lang="en-US" u="sng">
                <a:sym typeface="Symbol" charset="0"/>
              </a:rPr>
              <a:t>otherwise</a:t>
            </a:r>
            <a:r>
              <a:rPr kumimoji="1" lang="en-US">
                <a:sym typeface="Symbol" charset="0"/>
              </a:rPr>
              <a:t> is defined in the prelude by otherwise = True.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23863" y="4405313"/>
            <a:ext cx="10477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633538" y="2311400"/>
            <a:ext cx="47879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signum n | n &lt; 0     = -1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| n == 0    = 0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| otherwise =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4961F1-8805-DB42-BE73-57067439D1BB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Pattern Matching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50850" y="1638300"/>
            <a:ext cx="826135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Many functions have a particularly clear definition using </a:t>
            </a:r>
            <a:r>
              <a:rPr lang="en-US" u="sng">
                <a:cs typeface="+mn-cs"/>
              </a:rPr>
              <a:t>pattern matching</a:t>
            </a:r>
            <a:r>
              <a:rPr lang="en-US">
                <a:cs typeface="+mn-cs"/>
              </a:rPr>
              <a:t> on their arguments.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36675" y="31718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False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True  = False</a:t>
            </a:r>
          </a:p>
        </p:txBody>
      </p:sp>
      <p:sp>
        <p:nvSpPr>
          <p:cNvPr id="241669" name="AutoShape 5"/>
          <p:cNvSpPr>
            <a:spLocks noChangeArrowheads="1"/>
          </p:cNvSpPr>
          <p:nvPr/>
        </p:nvSpPr>
        <p:spPr bwMode="auto">
          <a:xfrm>
            <a:off x="749300" y="5514975"/>
            <a:ext cx="7724775" cy="566738"/>
          </a:xfrm>
          <a:prstGeom prst="wedgeRoundRectCallout">
            <a:avLst>
              <a:gd name="adj1" fmla="val -25792"/>
              <a:gd name="adj2" fmla="val -1704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not maps False to True, and True to False.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C3B8617-9C69-BF46-9957-05156AD4DA32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401638" y="508000"/>
            <a:ext cx="8294687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can often be defined in many different ways using pattern matching.  For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349375" y="1866900"/>
            <a:ext cx="5427663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(&amp;&amp;)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True 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False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True  = False 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False = False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349375" y="5389563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01638" y="4394200"/>
            <a:ext cx="55975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can be defined more compactly by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27DBEB-6A9D-6545-8C3C-154B0905114E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344613" y="274002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False &amp;&amp; _ = False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7038" y="520700"/>
            <a:ext cx="8294687" cy="1373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the following definition is more efficient, because it avoids evaluating the second argument if the first argument is False: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579438" y="5351463"/>
            <a:ext cx="8189912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underscore symbol _ is a </a:t>
            </a:r>
            <a:r>
              <a:rPr kumimoji="1" lang="en-US" u="sng">
                <a:sym typeface="Symbol" charset="0"/>
              </a:rPr>
              <a:t>wildcard</a:t>
            </a:r>
            <a:r>
              <a:rPr kumimoji="1" lang="en-US">
                <a:sym typeface="Symbol" charset="0"/>
              </a:rPr>
              <a:t> pattern that matches any argument value.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427038" y="4486275"/>
            <a:ext cx="10477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F6B7FB-1AA4-5048-9514-C6FA6213F60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5138" y="3743325"/>
            <a:ext cx="82264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Patterns may not </a:t>
            </a:r>
            <a:r>
              <a:rPr kumimoji="1" lang="en-US" u="sng">
                <a:sym typeface="Symbol" charset="0"/>
              </a:rPr>
              <a:t>repeat</a:t>
            </a:r>
            <a:r>
              <a:rPr kumimoji="1" lang="en-US">
                <a:sym typeface="Symbol" charset="0"/>
              </a:rPr>
              <a:t> variables.  For example, the following definition gives an error: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733550" y="5386388"/>
            <a:ext cx="27622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b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&amp;&amp; _ = False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71488" y="481013"/>
            <a:ext cx="822642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Patterns are matched </a:t>
            </a:r>
            <a:r>
              <a:rPr kumimoji="1" lang="en-US" u="sng">
                <a:sym typeface="Symbol" charset="0"/>
              </a:rPr>
              <a:t>in order</a:t>
            </a:r>
            <a:r>
              <a:rPr kumimoji="1" lang="en-US">
                <a:sym typeface="Symbol" charset="0"/>
              </a:rPr>
              <a:t>.  For example, the following definition always returns False: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733550" y="2197100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5442</TotalTime>
  <Words>1165</Words>
  <Application>Microsoft Macintosh PowerPoint</Application>
  <PresentationFormat>On-screen Show (4:3)</PresentationFormat>
  <Paragraphs>170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Tahoma</vt:lpstr>
      <vt:lpstr>ＭＳ Ｐゴシック</vt:lpstr>
      <vt:lpstr>Arial</vt:lpstr>
      <vt:lpstr>Arial Black</vt:lpstr>
      <vt:lpstr>Monotype Sorts</vt:lpstr>
      <vt:lpstr>Times New Roman</vt:lpstr>
      <vt:lpstr>Lucida Sans Typewriter</vt:lpstr>
      <vt:lpstr>Symbol</vt:lpstr>
      <vt:lpstr>MT Extra</vt:lpstr>
      <vt:lpstr>FUN Template</vt:lpstr>
      <vt:lpstr>PowerPoint Presentation</vt:lpstr>
      <vt:lpstr>Conditional Expressions</vt:lpstr>
      <vt:lpstr>PowerPoint Presentation</vt:lpstr>
      <vt:lpstr>Guarded Equations</vt:lpstr>
      <vt:lpstr>PowerPoint Presentation</vt:lpstr>
      <vt:lpstr>Pattern Matching</vt:lpstr>
      <vt:lpstr>PowerPoint Presentation</vt:lpstr>
      <vt:lpstr>PowerPoint Presentation</vt:lpstr>
      <vt:lpstr>PowerPoint Presentation</vt:lpstr>
      <vt:lpstr>List Patterns</vt:lpstr>
      <vt:lpstr>PowerPoint Presentation</vt:lpstr>
      <vt:lpstr>PowerPoint Presentation</vt:lpstr>
      <vt:lpstr>Lambda Expressions</vt:lpstr>
      <vt:lpstr>PowerPoint Presentation</vt:lpstr>
      <vt:lpstr>Why Are Lambda's Useful?</vt:lpstr>
      <vt:lpstr>PowerPoint Presentation</vt:lpstr>
      <vt:lpstr>PowerPoint Presentation</vt:lpstr>
      <vt:lpstr>Operator Sections</vt:lpstr>
      <vt:lpstr>PowerPoint Presentation</vt:lpstr>
      <vt:lpstr>Why Are Sections Useful?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343</cp:revision>
  <cp:lastPrinted>2016-01-08T09:11:08Z</cp:lastPrinted>
  <dcterms:created xsi:type="dcterms:W3CDTF">2000-11-20T11:40:19Z</dcterms:created>
  <dcterms:modified xsi:type="dcterms:W3CDTF">2016-06-21T10:11:36Z</dcterms:modified>
</cp:coreProperties>
</file>