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305" r:id="rId2"/>
    <p:sldId id="278" r:id="rId3"/>
    <p:sldId id="279" r:id="rId4"/>
    <p:sldId id="280" r:id="rId5"/>
    <p:sldId id="283" r:id="rId6"/>
    <p:sldId id="285" r:id="rId7"/>
    <p:sldId id="284" r:id="rId8"/>
    <p:sldId id="300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9" r:id="rId17"/>
    <p:sldId id="294" r:id="rId18"/>
    <p:sldId id="301" r:id="rId19"/>
    <p:sldId id="302" r:id="rId20"/>
    <p:sldId id="304" r:id="rId21"/>
    <p:sldId id="298" r:id="rId22"/>
    <p:sldId id="291" r:id="rId23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1813"/>
            <a:ext cx="293846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21" tIns="47710" rIns="95421" bIns="47710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9247404D-9D40-CB45-A41E-18DC8C0E4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8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60438" y="739775"/>
            <a:ext cx="49307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4713" y="4733925"/>
            <a:ext cx="5029200" cy="4437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16238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defTabSz="882650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393238"/>
            <a:ext cx="2916237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defTabSz="882650">
              <a:defRPr sz="1200"/>
            </a:lvl1pPr>
          </a:lstStyle>
          <a:p>
            <a:pPr>
              <a:defRPr/>
            </a:pPr>
            <a:fld id="{E4C497B6-B139-5541-8EB5-401872F7C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3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8826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5BA9C81-019E-7E4E-B8E9-C842A2F3222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 smtClean="0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6 - List Comprehensions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37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9394-4345-7848-A8CC-FD34D8A3A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0E-02DA-A947-8476-43050C929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086EE-2306-114E-B592-A20E8DA93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285DE-A95B-594D-B03B-85B0E4A5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68024-3AF8-C842-A3C7-A05010F2C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CB9C-1E17-524C-8419-9DCEF2E83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4433C-DA95-0442-8811-B3EBF2CF4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5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1807-43C9-FD48-8BD8-9E3656F3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FF4-DE3C-CF42-B10F-3DE819948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1704-EAF2-C54E-9532-E611244D8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4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0854742-D8E1-CD4E-AAF1-C3553525B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798ECB8-1CC1-F547-83B4-7D2DDB6C7AC2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5 - List Comprehensions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8FD34C-E4B7-6F48-B7EA-2EA7458A9341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306513" y="2066925"/>
            <a:ext cx="6745287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factors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factors n =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[1..n], n `mod` x == 0]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411163" y="581025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define a function that maps a positive integer to its list of </a:t>
            </a:r>
            <a:r>
              <a:rPr lang="en-US" u="sng"/>
              <a:t>factors</a:t>
            </a:r>
            <a:r>
              <a:rPr lang="en-US"/>
              <a:t>: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411163" y="3927475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1306513" y="5011738"/>
            <a:ext cx="23939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factors 15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[1,3,5,15]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ACFBAA4-6E66-4C44-8D9B-1CF8F307E853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34975" y="511175"/>
            <a:ext cx="8286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prime</a:t>
            </a:r>
            <a:r>
              <a:rPr lang="en-US"/>
              <a:t> if its only factors are 1 and itself.  Hence, using factors we can define a function that decides if a number is prime: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327150" y="2259013"/>
            <a:ext cx="53403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 n = factors n == [1,n]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975" y="3602038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327150" y="4495800"/>
            <a:ext cx="20256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 15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prime 7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41634B-C318-8A49-A599-896BE9DA6467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23863" y="633413"/>
            <a:ext cx="828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guard we can now define a function that returns the list of all </a:t>
            </a:r>
            <a:r>
              <a:rPr lang="en-US" u="sng"/>
              <a:t>primes</a:t>
            </a:r>
            <a:r>
              <a:rPr lang="en-US"/>
              <a:t> up to a given limit: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7150" y="2236788"/>
            <a:ext cx="69786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primes n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[2..n], prime x]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23863" y="38592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27150" y="5033963"/>
            <a:ext cx="62611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primes 40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[2,3,5,7,11,13,17,19,23,29,31,37]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6CF81B6-1099-5F48-96BC-A0C471B360D5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Zip Function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22275" y="1635125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useful library function is </a:t>
            </a:r>
            <a:r>
              <a:rPr lang="en-US" u="sng"/>
              <a:t>zip</a:t>
            </a:r>
            <a:r>
              <a:rPr lang="en-US"/>
              <a:t>, which maps two lists to a list of pairs of their corresponding elements.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01750" y="3105150"/>
            <a:ext cx="5203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zip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[(a,b)]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2275" y="408781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301750" y="5132388"/>
            <a:ext cx="55245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zip [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7408B8D-25F2-9A40-B601-A9420BB7ADF0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28625" y="568325"/>
            <a:ext cx="8164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returns the list of all </a:t>
            </a:r>
            <a:r>
              <a:rPr lang="en-US" u="sng"/>
              <a:t>pairs</a:t>
            </a:r>
            <a:r>
              <a:rPr lang="en-US"/>
              <a:t> of adjacent elements from a list:</a:t>
            </a:r>
          </a:p>
        </p:txBody>
      </p:sp>
      <p:sp>
        <p:nvSpPr>
          <p:cNvPr id="29699" name="Text Box 9"/>
          <p:cNvSpPr txBox="1">
            <a:spLocks noChangeArrowheads="1"/>
          </p:cNvSpPr>
          <p:nvPr/>
        </p:nvSpPr>
        <p:spPr bwMode="auto">
          <a:xfrm>
            <a:off x="428625" y="3806825"/>
            <a:ext cx="830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9700" name="Text Box 10"/>
          <p:cNvSpPr txBox="1">
            <a:spLocks noChangeArrowheads="1"/>
          </p:cNvSpPr>
          <p:nvPr/>
        </p:nvSpPr>
        <p:spPr bwMode="auto">
          <a:xfrm>
            <a:off x="1282700" y="2163763"/>
            <a:ext cx="51562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[(a,a)]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pairs xs = zip xs (tail xs)</a:t>
            </a:r>
          </a:p>
        </p:txBody>
      </p:sp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1282700" y="4976813"/>
            <a:ext cx="36830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pairs [1,2,3,4]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[(1,2),(2,3),(3,4)]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F4A813-3B5B-1149-838F-01A1F32E5ED0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41325" y="581025"/>
            <a:ext cx="812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pairs we can define a function that decides if the elements in a list are </a:t>
            </a:r>
            <a:r>
              <a:rPr lang="en-US" u="sng"/>
              <a:t>sorted</a:t>
            </a:r>
            <a:r>
              <a:rPr lang="en-US"/>
              <a:t>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41325" y="3455988"/>
            <a:ext cx="830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93738" y="2041525"/>
            <a:ext cx="8074025" cy="898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:: Ord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sorted xs = and [x </a:t>
            </a:r>
            <a:r>
              <a:rPr lang="en-US" sz="2400">
                <a:latin typeface="Lucida Sans Typewriter" charset="0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</a:rPr>
              <a:t> y | (x,y)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pairs xs]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09613" y="4438650"/>
            <a:ext cx="349885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sorted [1,2,3,4]</a:t>
            </a:r>
          </a:p>
          <a:p>
            <a:r>
              <a:rPr lang="en-US" sz="2400">
                <a:latin typeface="Lucida Sans Typewriter" charset="0"/>
              </a:rPr>
              <a:t>True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&gt; sorted [1,3,2,4]</a:t>
            </a:r>
          </a:p>
          <a:p>
            <a:r>
              <a:rPr lang="en-US" sz="2400">
                <a:latin typeface="Lucida Sans Typewriter" charset="0"/>
              </a:rPr>
              <a:t>False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9D3DC69-F4BF-984B-88E4-C7973DBBFD80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27038" y="566738"/>
            <a:ext cx="8277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zip we can define a function that returns the list of all </a:t>
            </a:r>
            <a:r>
              <a:rPr lang="en-US" u="sng"/>
              <a:t>positions</a:t>
            </a:r>
            <a:r>
              <a:rPr lang="en-US"/>
              <a:t> of a value in a list: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954088" y="2111375"/>
            <a:ext cx="7535862" cy="1562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positions :: Eq a </a:t>
            </a:r>
            <a:r>
              <a:rPr lang="en-US" sz="2400">
                <a:latin typeface="Lucida Sans Typewriter" charset="0"/>
                <a:sym typeface="Symbol" charset="0"/>
              </a:rPr>
              <a:t></a:t>
            </a:r>
            <a:r>
              <a:rPr lang="en-US" sz="2400">
                <a:latin typeface="Lucida Sans Typewriter" charset="0"/>
              </a:rPr>
              <a:t>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positions x xs =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   [i | (x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,i) </a:t>
            </a:r>
            <a:r>
              <a:rPr lang="en-US" altLang="ja-JP" sz="240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>
                <a:latin typeface="Lucida Sans Typewriter" charset="0"/>
              </a:rPr>
              <a:t> zip xs [0..], x ==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27038" y="4273550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54088" y="5318125"/>
            <a:ext cx="5934075" cy="908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&gt; positions 0 [1,0,0,1,0,1,1,0]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charset="0"/>
              </a:rPr>
              <a:t>[1,2,4,7]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0C6DC88-D0FE-4749-AAC7-B778BC577D57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String Comprehensions</a:t>
            </a:r>
          </a:p>
        </p:txBody>
      </p: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454025" y="1647825"/>
            <a:ext cx="83645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</a:t>
            </a:r>
            <a:r>
              <a:rPr lang="en-US" u="sng"/>
              <a:t>string</a:t>
            </a:r>
            <a:r>
              <a:rPr lang="en-US"/>
              <a:t> is a sequence of characters enclosed in double quotes.  Internally, however, strings are represented as lists of characters.</a:t>
            </a:r>
          </a:p>
        </p:txBody>
      </p:sp>
      <p:sp>
        <p:nvSpPr>
          <p:cNvPr id="32772" name="Text Box 10"/>
          <p:cNvSpPr txBox="1">
            <a:spLocks noChangeArrowheads="1"/>
          </p:cNvSpPr>
          <p:nvPr/>
        </p:nvSpPr>
        <p:spPr bwMode="auto">
          <a:xfrm>
            <a:off x="1897063" y="3865563"/>
            <a:ext cx="2946400" cy="493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"abc" :: String</a:t>
            </a:r>
          </a:p>
        </p:txBody>
      </p:sp>
      <p:sp>
        <p:nvSpPr>
          <p:cNvPr id="32773" name="AutoShape 12"/>
          <p:cNvSpPr>
            <a:spLocks noChangeArrowheads="1"/>
          </p:cNvSpPr>
          <p:nvPr/>
        </p:nvSpPr>
        <p:spPr bwMode="auto">
          <a:xfrm>
            <a:off x="1127125" y="5397500"/>
            <a:ext cx="5565775" cy="579438"/>
          </a:xfrm>
          <a:prstGeom prst="wedgeRoundRectCallout">
            <a:avLst>
              <a:gd name="adj1" fmla="val -22759"/>
              <a:gd name="adj2" fmla="val -1476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Means [</a:t>
            </a:r>
            <a:r>
              <a:rPr lang="ja-JP" altLang="en-US"/>
              <a:t>’</a:t>
            </a:r>
            <a:r>
              <a:rPr lang="en-US" altLang="ja-JP"/>
              <a:t>a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b</a:t>
            </a:r>
            <a:r>
              <a:rPr lang="ja-JP" altLang="en-US"/>
              <a:t>’</a:t>
            </a:r>
            <a:r>
              <a:rPr lang="en-US" altLang="ja-JP"/>
              <a:t>, </a:t>
            </a:r>
            <a:r>
              <a:rPr lang="ja-JP" altLang="en-US"/>
              <a:t>’</a:t>
            </a:r>
            <a:r>
              <a:rPr lang="en-US" altLang="ja-JP"/>
              <a:t>c</a:t>
            </a:r>
            <a:r>
              <a:rPr lang="ja-JP" altLang="en-US"/>
              <a:t>’</a:t>
            </a:r>
            <a:r>
              <a:rPr lang="en-US" altLang="ja-JP"/>
              <a:t>] :: [Char].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3932369-238F-4245-BADF-FB35BA3094AD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6725" y="609600"/>
            <a:ext cx="8013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Because strings are just special kinds of lists, any </a:t>
            </a:r>
            <a:r>
              <a:rPr lang="en-US" u="sng"/>
              <a:t>polymorphic</a:t>
            </a:r>
            <a:r>
              <a:rPr lang="en-US"/>
              <a:t> function that operates on lists can also be applied to strings.  For example: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365250" y="2578100"/>
            <a:ext cx="4787900" cy="3597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length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5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take 3 "abcde"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zip "abc" [1,2,3,4]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a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,1),(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b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,2),(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c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,3)]</a:t>
            </a:r>
            <a:endParaRPr lang="en-US" sz="2400">
              <a:latin typeface="Lucida Sans Typewriter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37207A-5C4F-4A46-AC53-26D8AA8FCCA8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9738" y="568325"/>
            <a:ext cx="817403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Similarly, list comprehensions can also be used to define functions on strings, such counting how many times a character occurs in a string: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08025" y="2601913"/>
            <a:ext cx="8091488" cy="966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count :: Char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count x xs = length [x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|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en-US" altLang="ja-JP" sz="2400">
                <a:latin typeface="Lucida Sans Typewriter" charset="0"/>
                <a:sym typeface="Symbol" charset="0"/>
              </a:rPr>
              <a:t></a:t>
            </a:r>
            <a:r>
              <a:rPr lang="en-US" altLang="ja-JP" sz="2400">
                <a:latin typeface="Lucida Sans Typewriter" charset="0"/>
              </a:rPr>
              <a:t> xs, x == x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]</a:t>
            </a:r>
            <a:endParaRPr lang="en-US" sz="2400">
              <a:latin typeface="Lucida Sans Typewriter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39738" y="4216400"/>
            <a:ext cx="830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25488" y="5375275"/>
            <a:ext cx="4821237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count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s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"Mississippi"</a:t>
            </a:r>
          </a:p>
          <a:p>
            <a:r>
              <a:rPr lang="en-US" sz="2400">
                <a:latin typeface="Lucida Sans Typewriter" charset="0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1F4343-AE5B-FD4D-A163-10D8D1322E3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Set Comprehensions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27038" y="1573213"/>
            <a:ext cx="8185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mathematics, the </a:t>
            </a:r>
            <a:r>
              <a:rPr lang="en-US" u="sng"/>
              <a:t>comprehension</a:t>
            </a:r>
            <a:r>
              <a:rPr lang="en-US"/>
              <a:t> notation can be used to construct new sets from old sets.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479550" y="3468688"/>
            <a:ext cx="3087688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{x</a:t>
            </a:r>
            <a:r>
              <a:rPr lang="en-US" baseline="30000"/>
              <a:t>2 </a:t>
            </a:r>
            <a:r>
              <a:rPr lang="en-US"/>
              <a:t> |  x </a:t>
            </a:r>
            <a:r>
              <a:rPr lang="en-US">
                <a:sym typeface="Symbol" charset="0"/>
              </a:rPr>
              <a:t> </a:t>
            </a:r>
            <a:r>
              <a:rPr lang="en-US"/>
              <a:t>{1...5}}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5800" y="4927600"/>
            <a:ext cx="7545388" cy="1028700"/>
          </a:xfrm>
          <a:prstGeom prst="wedgeRoundRectCallout">
            <a:avLst>
              <a:gd name="adj1" fmla="val -21384"/>
              <a:gd name="adj2" fmla="val -9354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set {1,4,9,16,25} of all numbers x</a:t>
            </a:r>
            <a:r>
              <a:rPr lang="en-US" baseline="30000"/>
              <a:t>2</a:t>
            </a:r>
            <a:r>
              <a:rPr lang="en-US"/>
              <a:t> such that x is an element of the set {1…5}.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F57F5C-021E-AE4A-8FF1-81EE99994074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Exercises</a:t>
            </a:r>
          </a:p>
        </p:txBody>
      </p:sp>
      <p:sp>
        <p:nvSpPr>
          <p:cNvPr id="35843" name="Text Box 13"/>
          <p:cNvSpPr txBox="1">
            <a:spLocks noChangeArrowheads="1"/>
          </p:cNvSpPr>
          <p:nvPr/>
        </p:nvSpPr>
        <p:spPr bwMode="auto">
          <a:xfrm>
            <a:off x="1041400" y="1225550"/>
            <a:ext cx="73866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triple (x,y,z) of positive integers is called </a:t>
            </a:r>
            <a:r>
              <a:rPr lang="en-US" u="sng"/>
              <a:t>pythagorean</a:t>
            </a:r>
            <a:r>
              <a:rPr lang="en-US"/>
              <a:t> if x</a:t>
            </a:r>
            <a:r>
              <a:rPr lang="en-US" baseline="30000"/>
              <a:t>2</a:t>
            </a:r>
            <a:r>
              <a:rPr lang="en-US"/>
              <a:t> + y</a:t>
            </a:r>
            <a:r>
              <a:rPr lang="en-US" baseline="30000"/>
              <a:t>2</a:t>
            </a:r>
            <a:r>
              <a:rPr lang="en-US"/>
              <a:t> = z</a:t>
            </a:r>
            <a:r>
              <a:rPr lang="en-US" baseline="30000"/>
              <a:t>2</a:t>
            </a:r>
            <a:r>
              <a:rPr lang="en-US"/>
              <a:t>.  Using a list comprehension, define a function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385763" y="12255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35845" name="Text Box 15"/>
          <p:cNvSpPr txBox="1">
            <a:spLocks noChangeArrowheads="1"/>
          </p:cNvSpPr>
          <p:nvPr/>
        </p:nvSpPr>
        <p:spPr bwMode="auto">
          <a:xfrm>
            <a:off x="1890713" y="3070225"/>
            <a:ext cx="582453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pyths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[(Int,Int,Int)]</a:t>
            </a:r>
          </a:p>
        </p:txBody>
      </p:sp>
      <p:sp>
        <p:nvSpPr>
          <p:cNvPr id="35846" name="Text Box 16"/>
          <p:cNvSpPr txBox="1">
            <a:spLocks noChangeArrowheads="1"/>
          </p:cNvSpPr>
          <p:nvPr/>
        </p:nvSpPr>
        <p:spPr bwMode="auto">
          <a:xfrm>
            <a:off x="1041400" y="3998913"/>
            <a:ext cx="7446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that maps an integer n to all such triples with components in [1..n].  For example:</a:t>
            </a:r>
          </a:p>
        </p:txBody>
      </p:sp>
      <p:sp>
        <p:nvSpPr>
          <p:cNvPr id="35847" name="Text Box 17"/>
          <p:cNvSpPr txBox="1">
            <a:spLocks noChangeArrowheads="1"/>
          </p:cNvSpPr>
          <p:nvPr/>
        </p:nvSpPr>
        <p:spPr bwMode="auto">
          <a:xfrm>
            <a:off x="1890713" y="5416550"/>
            <a:ext cx="33147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pyths 5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[(3,4,5),(4,3,5)]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558CB52-0A3A-ED4F-A3A1-5DA55585A959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positive integer is </a:t>
            </a:r>
            <a:r>
              <a:rPr lang="en-US" u="sng"/>
              <a:t>perfect</a:t>
            </a:r>
            <a:r>
              <a:rPr lang="en-US"/>
              <a:t> if it equals the sum of all of its factors, excluding the number itself.  Using a list comprehension, define a function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97050" y="2498725"/>
            <a:ext cx="45354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perfects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[Int]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00138" y="3516313"/>
            <a:ext cx="76342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that returns the list of all perfect numbers up to a given limit.  For example: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797050" y="5010150"/>
            <a:ext cx="27622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perfects 500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[6,28,496]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BAAE57-6A65-DA46-A389-5E0F2C0F8149}" type="slidenum">
              <a:rPr lang="en-US" sz="1400"/>
              <a:pPr/>
              <a:t>21</a:t>
            </a:fld>
            <a:endParaRPr lang="en-US" sz="1400"/>
          </a:p>
        </p:txBody>
      </p:sp>
      <p:grpSp>
        <p:nvGrpSpPr>
          <p:cNvPr id="37890" name="Group 20"/>
          <p:cNvGrpSpPr>
            <a:grpSpLocks/>
          </p:cNvGrpSpPr>
          <p:nvPr/>
        </p:nvGrpSpPr>
        <p:grpSpPr bwMode="auto">
          <a:xfrm>
            <a:off x="1979613" y="2581275"/>
            <a:ext cx="2574925" cy="1824038"/>
            <a:chOff x="1247" y="1559"/>
            <a:chExt cx="1622" cy="1149"/>
          </a:xfrm>
        </p:grpSpPr>
        <p:sp>
          <p:nvSpPr>
            <p:cNvPr id="37894" name="Rectangle 17"/>
            <p:cNvSpPr>
              <a:spLocks noChangeArrowheads="1"/>
            </p:cNvSpPr>
            <p:nvPr/>
          </p:nvSpPr>
          <p:spPr bwMode="auto">
            <a:xfrm>
              <a:off x="1247" y="1562"/>
              <a:ext cx="1622" cy="11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5" name="Text Box 4"/>
            <p:cNvSpPr txBox="1">
              <a:spLocks noChangeArrowheads="1"/>
            </p:cNvSpPr>
            <p:nvPr/>
          </p:nvSpPr>
          <p:spPr bwMode="auto">
            <a:xfrm>
              <a:off x="1736" y="1928"/>
              <a:ext cx="10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(xs</a:t>
              </a:r>
              <a:r>
                <a:rPr lang="en-US" baseline="-25000"/>
                <a:t>i</a:t>
              </a:r>
              <a:r>
                <a:rPr lang="en-US"/>
                <a:t> * ys</a:t>
              </a:r>
              <a:r>
                <a:rPr lang="en-US" baseline="-25000"/>
                <a:t>i </a:t>
              </a:r>
              <a:r>
                <a:rPr lang="en-US"/>
                <a:t>)</a:t>
              </a:r>
            </a:p>
          </p:txBody>
        </p:sp>
        <p:sp>
          <p:nvSpPr>
            <p:cNvPr id="37896" name="Text Box 3"/>
            <p:cNvSpPr txBox="1">
              <a:spLocks noChangeArrowheads="1"/>
            </p:cNvSpPr>
            <p:nvPr/>
          </p:nvSpPr>
          <p:spPr bwMode="auto">
            <a:xfrm>
              <a:off x="1371" y="1774"/>
              <a:ext cx="45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6000">
                  <a:sym typeface="Symbol" charset="0"/>
                </a:rPr>
                <a:t></a:t>
              </a:r>
              <a:endParaRPr lang="en-US" sz="6000"/>
            </a:p>
          </p:txBody>
        </p:sp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1312" y="2335"/>
              <a:ext cx="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i = 0</a:t>
              </a:r>
            </a:p>
          </p:txBody>
        </p:sp>
        <p:sp>
          <p:nvSpPr>
            <p:cNvPr id="37898" name="Text Box 6"/>
            <p:cNvSpPr txBox="1">
              <a:spLocks noChangeArrowheads="1"/>
            </p:cNvSpPr>
            <p:nvPr/>
          </p:nvSpPr>
          <p:spPr bwMode="auto">
            <a:xfrm>
              <a:off x="1378" y="1559"/>
              <a:ext cx="4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n-1</a:t>
              </a:r>
            </a:p>
          </p:txBody>
        </p:sp>
      </p:grp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1035050" y="5048250"/>
            <a:ext cx="7386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list comprehension, define a function that returns the scalar product of two lists.</a:t>
            </a:r>
          </a:p>
        </p:txBody>
      </p:sp>
      <p:sp>
        <p:nvSpPr>
          <p:cNvPr id="37892" name="Text Box 12"/>
          <p:cNvSpPr txBox="1">
            <a:spLocks noChangeArrowheads="1"/>
          </p:cNvSpPr>
          <p:nvPr/>
        </p:nvSpPr>
        <p:spPr bwMode="auto">
          <a:xfrm>
            <a:off x="1035050" y="565150"/>
            <a:ext cx="77581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</a:t>
            </a:r>
            <a:r>
              <a:rPr lang="en-US" u="sng"/>
              <a:t>scalar product</a:t>
            </a:r>
            <a:r>
              <a:rPr lang="en-US"/>
              <a:t> of two lists of integers xs and ys of length n is give by the sum of the products of the corresponding integers:</a:t>
            </a:r>
          </a:p>
        </p:txBody>
      </p:sp>
      <p:sp>
        <p:nvSpPr>
          <p:cNvPr id="37893" name="Text Box 13"/>
          <p:cNvSpPr txBox="1">
            <a:spLocks noChangeArrowheads="1"/>
          </p:cNvSpPr>
          <p:nvPr/>
        </p:nvSpPr>
        <p:spPr bwMode="auto">
          <a:xfrm>
            <a:off x="377825" y="56515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>
                <a:solidFill>
                  <a:schemeClr val="accent2"/>
                </a:solidFill>
              </a:rPr>
              <a:t>(3)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58672337-B0CB-C54C-B317-4A07879599A5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Lists Comprehensions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39738" y="1570038"/>
            <a:ext cx="8297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 Haskell, a similar comprehension notation can be used to construct new </a:t>
            </a:r>
            <a:r>
              <a:rPr lang="en-US" u="sng"/>
              <a:t>lists</a:t>
            </a:r>
            <a:r>
              <a:rPr lang="en-US"/>
              <a:t> from old lists.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541463" y="3463925"/>
            <a:ext cx="361473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[x^2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[1..5]]</a:t>
            </a:r>
          </a:p>
        </p:txBody>
      </p:sp>
      <p:sp>
        <p:nvSpPr>
          <p:cNvPr id="17413" name="AutoShape 6"/>
          <p:cNvSpPr>
            <a:spLocks noChangeArrowheads="1"/>
          </p:cNvSpPr>
          <p:nvPr/>
        </p:nvSpPr>
        <p:spPr bwMode="auto">
          <a:xfrm>
            <a:off x="722313" y="4930775"/>
            <a:ext cx="7402512" cy="1028700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[1,4,9,16,25] of all numbers x^2</a:t>
            </a:r>
            <a:r>
              <a:rPr lang="en-US" baseline="30000"/>
              <a:t> </a:t>
            </a:r>
            <a:r>
              <a:rPr lang="en-US"/>
              <a:t>such that x is an element of the list [1..5].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A909AA4-27DB-B14F-ADD9-C96E58A869C3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52425" y="4095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8150" y="1450975"/>
            <a:ext cx="8178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expression x </a:t>
            </a:r>
            <a:r>
              <a:rPr kumimoji="1" lang="en-US">
                <a:latin typeface="Lucida Sans Typewriter" charset="0"/>
                <a:sym typeface="Symbol" charset="0"/>
              </a:rPr>
              <a:t></a:t>
            </a:r>
            <a:r>
              <a:rPr kumimoji="1" lang="en-US"/>
              <a:t> [1..5] is called a </a:t>
            </a:r>
            <a:r>
              <a:rPr kumimoji="1" lang="en-US" u="sng"/>
              <a:t>generator</a:t>
            </a:r>
            <a:r>
              <a:rPr kumimoji="1" lang="en-US"/>
              <a:t>, as it states how to generate values for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Comprehensions can have </a:t>
            </a:r>
            <a:r>
              <a:rPr kumimoji="1" lang="en-US" u="sng"/>
              <a:t>multiple</a:t>
            </a:r>
            <a:r>
              <a:rPr kumimoji="1" lang="en-US"/>
              <a:t> generators, separated by commas.  For example: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93800" y="4527550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[(1,4),(1,5),(2,4),(2,5),(3,4),(3,5)]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2BDEFCF-0FB4-D544-86FA-341B0086AC91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30213" y="603250"/>
            <a:ext cx="8178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Changing the </a:t>
            </a:r>
            <a:r>
              <a:rPr kumimoji="1" lang="en-US" u="sng"/>
              <a:t>order</a:t>
            </a:r>
            <a:r>
              <a:rPr kumimoji="1" lang="en-US"/>
              <a:t> of the generators changes the order of the elements in the final list: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7613" y="2428875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30213" y="4384675"/>
            <a:ext cx="82645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Multiple generators are like </a:t>
            </a:r>
            <a:r>
              <a:rPr kumimoji="1" lang="en-US" u="sng"/>
              <a:t>nested loops</a:t>
            </a:r>
            <a:r>
              <a:rPr kumimoji="1" lang="en-US"/>
              <a:t>, with later generators as more deeply nested loops whose variables change value more frequently.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211E36E-CFD2-8E42-8274-BC738F456C36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Text Box 12"/>
          <p:cNvSpPr txBox="1">
            <a:spLocks noChangeArrowheads="1"/>
          </p:cNvSpPr>
          <p:nvPr/>
        </p:nvSpPr>
        <p:spPr bwMode="auto">
          <a:xfrm>
            <a:off x="1219200" y="1747838"/>
            <a:ext cx="69977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[(x,y) |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[4,5],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[1,2,3]]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0483" name="Rectangle 13"/>
          <p:cNvSpPr>
            <a:spLocks noChangeArrowheads="1"/>
          </p:cNvSpPr>
          <p:nvPr/>
        </p:nvSpPr>
        <p:spPr bwMode="auto">
          <a:xfrm>
            <a:off x="455613" y="571500"/>
            <a:ext cx="2844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20484" name="AutoShape 44"/>
          <p:cNvSpPr>
            <a:spLocks noChangeArrowheads="1"/>
          </p:cNvSpPr>
          <p:nvPr/>
        </p:nvSpPr>
        <p:spPr bwMode="auto">
          <a:xfrm>
            <a:off x="1536700" y="4618038"/>
            <a:ext cx="6426200" cy="1487487"/>
          </a:xfrm>
          <a:prstGeom prst="wedgeRoundRectCallout">
            <a:avLst>
              <a:gd name="adj1" fmla="val -21986"/>
              <a:gd name="adj2" fmla="val -401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/>
              <a:t> [1,2,3] is the last generator, so the value of the x component of each pair changes most frequently.</a:t>
            </a:r>
          </a:p>
        </p:txBody>
      </p:sp>
      <p:sp>
        <p:nvSpPr>
          <p:cNvPr id="20485" name="Line 65"/>
          <p:cNvSpPr>
            <a:spLocks noChangeShapeType="1"/>
          </p:cNvSpPr>
          <p:nvPr/>
        </p:nvSpPr>
        <p:spPr bwMode="auto">
          <a:xfrm flipV="1">
            <a:off x="17684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Line 66"/>
          <p:cNvSpPr>
            <a:spLocks noChangeShapeType="1"/>
          </p:cNvSpPr>
          <p:nvPr/>
        </p:nvSpPr>
        <p:spPr bwMode="auto">
          <a:xfrm flipV="1">
            <a:off x="28606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Line 67"/>
          <p:cNvSpPr>
            <a:spLocks noChangeShapeType="1"/>
          </p:cNvSpPr>
          <p:nvPr/>
        </p:nvSpPr>
        <p:spPr bwMode="auto">
          <a:xfrm flipV="1">
            <a:off x="39655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Line 68"/>
          <p:cNvSpPr>
            <a:spLocks noChangeShapeType="1"/>
          </p:cNvSpPr>
          <p:nvPr/>
        </p:nvSpPr>
        <p:spPr bwMode="auto">
          <a:xfrm flipV="1">
            <a:off x="50958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Line 69"/>
          <p:cNvSpPr>
            <a:spLocks noChangeShapeType="1"/>
          </p:cNvSpPr>
          <p:nvPr/>
        </p:nvSpPr>
        <p:spPr bwMode="auto">
          <a:xfrm flipV="1">
            <a:off x="6175375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Line 70"/>
          <p:cNvSpPr>
            <a:spLocks noChangeShapeType="1"/>
          </p:cNvSpPr>
          <p:nvPr/>
        </p:nvSpPr>
        <p:spPr bwMode="auto">
          <a:xfrm flipV="1">
            <a:off x="7281863" y="3079750"/>
            <a:ext cx="0" cy="4953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71"/>
          <p:cNvSpPr>
            <a:spLocks noChangeShapeType="1"/>
          </p:cNvSpPr>
          <p:nvPr/>
        </p:nvSpPr>
        <p:spPr bwMode="auto">
          <a:xfrm flipH="1" flipV="1">
            <a:off x="1768475" y="3575050"/>
            <a:ext cx="2846388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2" name="Line 72"/>
          <p:cNvSpPr>
            <a:spLocks noChangeShapeType="1"/>
          </p:cNvSpPr>
          <p:nvPr/>
        </p:nvSpPr>
        <p:spPr bwMode="auto">
          <a:xfrm>
            <a:off x="2857500" y="3575050"/>
            <a:ext cx="1744663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Line 73"/>
          <p:cNvSpPr>
            <a:spLocks noChangeShapeType="1"/>
          </p:cNvSpPr>
          <p:nvPr/>
        </p:nvSpPr>
        <p:spPr bwMode="auto">
          <a:xfrm>
            <a:off x="3970338" y="3587750"/>
            <a:ext cx="631825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Line 74"/>
          <p:cNvSpPr>
            <a:spLocks noChangeShapeType="1"/>
          </p:cNvSpPr>
          <p:nvPr/>
        </p:nvSpPr>
        <p:spPr bwMode="auto">
          <a:xfrm flipH="1">
            <a:off x="4602163" y="3575050"/>
            <a:ext cx="495300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Line 75"/>
          <p:cNvSpPr>
            <a:spLocks noChangeShapeType="1"/>
          </p:cNvSpPr>
          <p:nvPr/>
        </p:nvSpPr>
        <p:spPr bwMode="auto">
          <a:xfrm flipV="1">
            <a:off x="4602163" y="3575050"/>
            <a:ext cx="1570037" cy="1039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Line 76"/>
          <p:cNvSpPr>
            <a:spLocks noChangeShapeType="1"/>
          </p:cNvSpPr>
          <p:nvPr/>
        </p:nvSpPr>
        <p:spPr bwMode="auto">
          <a:xfrm flipV="1">
            <a:off x="4602163" y="3587750"/>
            <a:ext cx="2684462" cy="10271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6998535-2959-8D44-855C-3289E6072AA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Dependant Generators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15925" y="1619250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Later generators can </a:t>
            </a:r>
            <a:r>
              <a:rPr lang="en-US" u="sng"/>
              <a:t>depend</a:t>
            </a:r>
            <a:r>
              <a:rPr lang="en-US"/>
              <a:t> on the variables that are introduced by earlier generators.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00188" y="3343275"/>
            <a:ext cx="6308725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[(x,y)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[1..3],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[x..3]]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774700" y="4735513"/>
            <a:ext cx="7516813" cy="1487487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[(1,1),(1,2),(1,3),(2,2),(2,3),(3,3)]</a:t>
            </a:r>
          </a:p>
          <a:p>
            <a:pPr algn="ctr"/>
            <a:r>
              <a:rPr lang="en-US"/>
              <a:t>of all pairs of numbers (x,y) such that x,y are elements of the list [1..3] and y </a:t>
            </a:r>
            <a:r>
              <a:rPr lang="en-US">
                <a:sym typeface="Symbol" charset="0"/>
              </a:rPr>
              <a:t></a:t>
            </a:r>
            <a:r>
              <a:rPr lang="en-US"/>
              <a:t> 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557355-0C94-1544-BE4A-0F3FFA21DC25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390525" y="519113"/>
            <a:ext cx="8099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Using a dependant generator we can define the library function that </a:t>
            </a:r>
            <a:r>
              <a:rPr lang="en-US" u="sng"/>
              <a:t>concatenates</a:t>
            </a:r>
            <a:r>
              <a:rPr lang="en-US"/>
              <a:t> a list of lists: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117600" y="2136775"/>
            <a:ext cx="6861175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:: [[a]]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concat xss = [x |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xss,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90525" y="3776663"/>
            <a:ext cx="238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1117600" y="5005388"/>
            <a:ext cx="53403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concat [[1,2,3],[4,5],[6]]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[1,2,3,4,5,6]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B8429BB-C141-CC4E-AF2C-1B777CB4FE98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Guards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0850" y="1631950"/>
            <a:ext cx="820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List comprehensions can use </a:t>
            </a:r>
            <a:r>
              <a:rPr lang="en-US" u="sng"/>
              <a:t>guards</a:t>
            </a:r>
            <a:r>
              <a:rPr lang="en-US"/>
              <a:t> to restrict the values produced by earlier generators.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28763" y="3365500"/>
            <a:ext cx="4903787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[1..10], even x]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957263" y="4718050"/>
            <a:ext cx="6010275" cy="1531938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list [2,4,6,8,10] of all numbers x such that x is an element of the list [1..10] and x is even.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6466</TotalTime>
  <Words>1463</Words>
  <Application>Microsoft Macintosh PowerPoint</Application>
  <PresentationFormat>On-screen Show (4:3)</PresentationFormat>
  <Paragraphs>160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Tahoma</vt:lpstr>
      <vt:lpstr>ＭＳ Ｐゴシック</vt:lpstr>
      <vt:lpstr>Arial</vt:lpstr>
      <vt:lpstr>Arial Black</vt:lpstr>
      <vt:lpstr>Monotype Sorts</vt:lpstr>
      <vt:lpstr>Times New Roman</vt:lpstr>
      <vt:lpstr>Symbol</vt:lpstr>
      <vt:lpstr>Lucida Sans Typewriter</vt:lpstr>
      <vt:lpstr>FUN Template</vt:lpstr>
      <vt:lpstr>PowerPoint Presentation</vt:lpstr>
      <vt:lpstr>Set Comprehensions</vt:lpstr>
      <vt:lpstr>Lists Comprehensions</vt:lpstr>
      <vt:lpstr>PowerPoint Presentation</vt:lpstr>
      <vt:lpstr>PowerPoint Presentation</vt:lpstr>
      <vt:lpstr>PowerPoint Presentation</vt:lpstr>
      <vt:lpstr>Dependant Generators</vt:lpstr>
      <vt:lpstr>PowerPoint Presentation</vt:lpstr>
      <vt:lpstr>Guards</vt:lpstr>
      <vt:lpstr>PowerPoint Presentation</vt:lpstr>
      <vt:lpstr>PowerPoint Presentation</vt:lpstr>
      <vt:lpstr>PowerPoint Presentation</vt:lpstr>
      <vt:lpstr>The Zip Function</vt:lpstr>
      <vt:lpstr>PowerPoint Presentation</vt:lpstr>
      <vt:lpstr>PowerPoint Presentation</vt:lpstr>
      <vt:lpstr>PowerPoint Presentation</vt:lpstr>
      <vt:lpstr>String Comprehensions</vt:lpstr>
      <vt:lpstr>PowerPoint Presentation</vt:lpstr>
      <vt:lpstr>PowerPoint Presentation</vt:lpstr>
      <vt:lpstr>Exercises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427</cp:revision>
  <cp:lastPrinted>2001-02-01T08:59:46Z</cp:lastPrinted>
  <dcterms:created xsi:type="dcterms:W3CDTF">2000-11-20T11:40:19Z</dcterms:created>
  <dcterms:modified xsi:type="dcterms:W3CDTF">2016-06-21T10:11:52Z</dcterms:modified>
</cp:coreProperties>
</file>