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56" r:id="rId2"/>
    <p:sldId id="317" r:id="rId3"/>
    <p:sldId id="318" r:id="rId4"/>
    <p:sldId id="323" r:id="rId5"/>
    <p:sldId id="322" r:id="rId6"/>
    <p:sldId id="324" r:id="rId7"/>
    <p:sldId id="330" r:id="rId8"/>
    <p:sldId id="325" r:id="rId9"/>
    <p:sldId id="327" r:id="rId10"/>
    <p:sldId id="334" r:id="rId11"/>
    <p:sldId id="326" r:id="rId12"/>
    <p:sldId id="332" r:id="rId13"/>
    <p:sldId id="335" r:id="rId14"/>
    <p:sldId id="337" r:id="rId15"/>
    <p:sldId id="338" r:id="rId16"/>
    <p:sldId id="339" r:id="rId17"/>
    <p:sldId id="341" r:id="rId18"/>
    <p:sldId id="350" r:id="rId19"/>
    <p:sldId id="351" r:id="rId20"/>
    <p:sldId id="347" r:id="rId21"/>
    <p:sldId id="348" r:id="rId22"/>
    <p:sldId id="342" r:id="rId23"/>
    <p:sldId id="343" r:id="rId24"/>
    <p:sldId id="353" r:id="rId25"/>
    <p:sldId id="344" r:id="rId26"/>
    <p:sldId id="354" r:id="rId27"/>
    <p:sldId id="355" r:id="rId28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3123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3225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3400"/>
            <a:ext cx="2943225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99D39CF-52F9-4346-9FE1-C943FC43D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5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21000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739775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300" y="4732338"/>
            <a:ext cx="5038725" cy="4438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21000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393238"/>
            <a:ext cx="2921000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pPr>
              <a:defRPr/>
            </a:pPr>
            <a:fld id="{1ECE8E26-272F-7449-95A5-E00843D88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5D7A43F-7D82-1444-95D4-B18F58A940D0}" type="slidenum">
              <a:rPr lang="en-US" sz="1100"/>
              <a:pPr/>
              <a:t>18</a:t>
            </a:fld>
            <a:endParaRPr lang="en-US" sz="11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2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11 - Declaring Types and Classes</a:t>
            </a:r>
          </a:p>
        </p:txBody>
      </p:sp>
      <p:pic>
        <p:nvPicPr>
          <p:cNvPr id="4" name="Picture 13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9B6E-F9F1-7548-BD0A-5B3C06893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F307-2DFD-1744-819C-E39F11E12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37066-0571-0447-8D03-53F13454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A6ABC-C2F2-6A41-A47C-E005777CF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8437-CEAD-3B48-8F49-76FEB0075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C47B1-762D-9845-9A2A-BEBF4BB1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839C-9BB7-BB4D-96E1-589D0E7BC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36D0-0ED6-684D-8A07-95B77A62C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779D-38C7-9346-8D49-DBC00D127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E89CE-8BCC-3F47-AE37-99D728153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400F20-5860-D94E-940C-99F6A6B2B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C1B8B5-F999-0749-AE86-1FB479D6F14F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8 - </a:t>
            </a:r>
            <a:r>
              <a:rPr kumimoji="1" lang="en-US" sz="3200" dirty="0">
                <a:cs typeface="+mn-cs"/>
              </a:rPr>
              <a:t>Declaring Types and Classes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3CF9C6C-9498-8D40-848C-7D55CABB03A7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41313" y="482600"/>
            <a:ext cx="10477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9900" y="1587500"/>
            <a:ext cx="805656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Shape has values of the form Circle r where r is a float, and Rect x y where x and y are floats.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Circle and Rect can be viewed as </a:t>
            </a:r>
            <a:r>
              <a:rPr kumimoji="1" lang="en-US" u="sng"/>
              <a:t>functions</a:t>
            </a:r>
            <a:r>
              <a:rPr kumimoji="1" lang="en-US"/>
              <a:t> that construct values of type Shape: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535113" y="4697413"/>
            <a:ext cx="5799137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Circle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Rect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40B0C72-AAC3-C847-9B52-11E2A66FFB1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284163" y="492125"/>
            <a:ext cx="833755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 surprisingly, data declarations themselves can also have parameters.  For example, given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439863" y="1806575"/>
            <a:ext cx="58928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Maybe a = Nothing | Just a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1439863" y="3546475"/>
            <a:ext cx="6099175" cy="2811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safediv :: Int </a:t>
            </a:r>
            <a:r>
              <a:rPr lang="en-US" sz="23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latin typeface="Lucida Sans Typewriter" charset="0"/>
                <a:cs typeface="+mn-cs"/>
              </a:rPr>
              <a:t> Int </a:t>
            </a:r>
            <a:r>
              <a:rPr lang="en-US" sz="23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latin typeface="Lucida Sans Typewriter" charset="0"/>
                <a:cs typeface="+mn-cs"/>
              </a:rPr>
              <a:t> Maybe Int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safediv _ 0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safediv m n = Just (m `div` n)</a:t>
            </a:r>
          </a:p>
          <a:p>
            <a:pPr>
              <a:lnSpc>
                <a:spcPct val="110000"/>
              </a:lnSpc>
              <a:defRPr/>
            </a:pPr>
            <a:endParaRPr lang="en-US" sz="23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safehead :: [a] </a:t>
            </a:r>
            <a:r>
              <a:rPr lang="en-US" sz="23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latin typeface="Lucida Sans Typewriter" charset="0"/>
                <a:cs typeface="+mn-cs"/>
              </a:rPr>
              <a:t> Maybe a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safehead []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safehead xs = Just (head xs)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93688" y="2668588"/>
            <a:ext cx="83375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E3EFC6-490A-9444-B2FA-1F4C579B6E05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Recursive Types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427038" y="1679575"/>
            <a:ext cx="82677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new types can be declared in terms of themselves.  That is, types can be </a:t>
            </a:r>
            <a:r>
              <a:rPr lang="en-US" u="sng">
                <a:cs typeface="+mn-cs"/>
              </a:rPr>
              <a:t>recursive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597025" y="3657600"/>
            <a:ext cx="49720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Nat = Zero | Succ Nat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942975" y="5183188"/>
            <a:ext cx="6437313" cy="1028700"/>
          </a:xfrm>
          <a:prstGeom prst="wedgeRoundRectCallout">
            <a:avLst>
              <a:gd name="adj1" fmla="val -21898"/>
              <a:gd name="adj2" fmla="val -9845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Nat is a new type, with constructors Zero :: Nat and Succ ::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>
                <a:cs typeface="+mn-cs"/>
              </a:rPr>
              <a:t> Nat.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FD84852-0A27-3D40-835F-1C73E3A2D96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8613" y="482600"/>
            <a:ext cx="10477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9900" y="1504950"/>
            <a:ext cx="8216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 value of type Nat is either Zero, or of the form Succ n where n :: Nat.  That is, Nat contains the following infinite sequence of values: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677988" y="3382963"/>
            <a:ext cx="9207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Zero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1677988" y="4195763"/>
            <a:ext cx="18415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Zero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1677988" y="5008563"/>
            <a:ext cx="31305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(Succ Zero)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17663" y="5746750"/>
            <a:ext cx="266700" cy="609600"/>
            <a:chOff x="1062" y="3676"/>
            <a:chExt cx="168" cy="384"/>
          </a:xfrm>
        </p:grpSpPr>
        <p:sp>
          <p:nvSpPr>
            <p:cNvPr id="27656" name="Text Box 14"/>
            <p:cNvSpPr txBox="1">
              <a:spLocks noChangeArrowheads="1"/>
            </p:cNvSpPr>
            <p:nvPr/>
          </p:nvSpPr>
          <p:spPr bwMode="auto">
            <a:xfrm>
              <a:off x="1062" y="3676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  <p:sp>
          <p:nvSpPr>
            <p:cNvPr id="27657" name="Text Box 15"/>
            <p:cNvSpPr txBox="1">
              <a:spLocks noChangeArrowheads="1"/>
            </p:cNvSpPr>
            <p:nvPr/>
          </p:nvSpPr>
          <p:spPr bwMode="auto">
            <a:xfrm>
              <a:off x="1062" y="3772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  <p:sp>
          <p:nvSpPr>
            <p:cNvPr id="27658" name="Text Box 16"/>
            <p:cNvSpPr txBox="1">
              <a:spLocks noChangeArrowheads="1"/>
            </p:cNvSpPr>
            <p:nvPr/>
          </p:nvSpPr>
          <p:spPr bwMode="auto">
            <a:xfrm>
              <a:off x="1062" y="3868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 autoUpdateAnimBg="0"/>
      <p:bldP spid="685061" grpId="0" animBg="1" autoUpdateAnimBg="0"/>
      <p:bldP spid="6850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8350EE5-47E0-9148-97C1-D60853518B83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7988" y="527050"/>
            <a:ext cx="815657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We can think of values of type Nat as </a:t>
            </a:r>
            <a:r>
              <a:rPr kumimoji="1" lang="en-US" u="sng"/>
              <a:t>natural numbers</a:t>
            </a:r>
            <a:r>
              <a:rPr kumimoji="1" lang="en-US"/>
              <a:t>, where Zero represents 0, and Succ represents the successor function 1+.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example, the value</a:t>
            </a:r>
          </a:p>
        </p:txBody>
      </p:sp>
      <p:sp>
        <p:nvSpPr>
          <p:cNvPr id="687129" name="Text Box 25"/>
          <p:cNvSpPr txBox="1">
            <a:spLocks noChangeArrowheads="1"/>
          </p:cNvSpPr>
          <p:nvPr/>
        </p:nvSpPr>
        <p:spPr bwMode="auto">
          <a:xfrm>
            <a:off x="1666875" y="3524250"/>
            <a:ext cx="44196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(Succ (Succ Zero))</a:t>
            </a:r>
          </a:p>
        </p:txBody>
      </p:sp>
      <p:sp>
        <p:nvSpPr>
          <p:cNvPr id="687132" name="Text Box 28"/>
          <p:cNvSpPr txBox="1">
            <a:spLocks noChangeArrowheads="1"/>
          </p:cNvSpPr>
          <p:nvPr/>
        </p:nvSpPr>
        <p:spPr bwMode="auto">
          <a:xfrm>
            <a:off x="777875" y="4564063"/>
            <a:ext cx="498157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represents the natural number</a:t>
            </a:r>
          </a:p>
        </p:txBody>
      </p:sp>
      <p:grpSp>
        <p:nvGrpSpPr>
          <p:cNvPr id="28677" name="Group 33"/>
          <p:cNvGrpSpPr>
            <a:grpSpLocks/>
          </p:cNvGrpSpPr>
          <p:nvPr/>
        </p:nvGrpSpPr>
        <p:grpSpPr bwMode="auto">
          <a:xfrm>
            <a:off x="1666875" y="5629275"/>
            <a:ext cx="4405313" cy="519113"/>
            <a:chOff x="1086" y="3508"/>
            <a:chExt cx="2775" cy="327"/>
          </a:xfrm>
        </p:grpSpPr>
        <p:sp>
          <p:nvSpPr>
            <p:cNvPr id="687133" name="Text Box 29"/>
            <p:cNvSpPr txBox="1">
              <a:spLocks noChangeArrowheads="1"/>
            </p:cNvSpPr>
            <p:nvPr/>
          </p:nvSpPr>
          <p:spPr bwMode="auto">
            <a:xfrm>
              <a:off x="1086" y="3516"/>
              <a:ext cx="2088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687134" name="Text Box 30"/>
            <p:cNvSpPr txBox="1">
              <a:spLocks noChangeArrowheads="1"/>
            </p:cNvSpPr>
            <p:nvPr/>
          </p:nvSpPr>
          <p:spPr bwMode="auto">
            <a:xfrm>
              <a:off x="3629" y="3516"/>
              <a:ext cx="23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687136" name="Text Box 32"/>
            <p:cNvSpPr txBox="1">
              <a:spLocks noChangeArrowheads="1"/>
            </p:cNvSpPr>
            <p:nvPr/>
          </p:nvSpPr>
          <p:spPr bwMode="auto">
            <a:xfrm>
              <a:off x="3251" y="350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96EA7B-C6C2-FB43-990A-7B935FB6FDC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15913" y="519113"/>
            <a:ext cx="811847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it is easy to define functions that convert between values of type Nat and Int: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1284288" y="2276475"/>
            <a:ext cx="6303962" cy="3686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:: Nat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Zero     = 0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(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n) = 1 + nat2int n</a:t>
            </a:r>
          </a:p>
          <a:p>
            <a:pPr>
              <a:lnSpc>
                <a:spcPct val="14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0 = Zero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n = 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(int2nat (n-1))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A3EE6C-3F16-944B-9B92-785C8D51319D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365125" y="495300"/>
            <a:ext cx="808513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Two naturals can be added by converting them to integers, adding, and then converting back: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" y="3717925"/>
            <a:ext cx="808513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using recursion the function add can be defined without the need for conversions: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65188" y="2058988"/>
            <a:ext cx="7734300" cy="104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::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m n = int2nat (nat2int m + nat2int n)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865188" y="5281613"/>
            <a:ext cx="6076950" cy="104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Zero     n = n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(Succ m) n = Succ (add m n)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CE88F8D-C056-224D-BAF1-55FB2FCC5CA7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52425" y="458788"/>
            <a:ext cx="8085138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708150" y="1427163"/>
            <a:ext cx="6445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(Succ (Succ Zero)) (Succ Zero)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3638" y="1746250"/>
            <a:ext cx="6989762" cy="858838"/>
            <a:chOff x="795" y="1054"/>
            <a:chExt cx="4403" cy="541"/>
          </a:xfrm>
        </p:grpSpPr>
        <p:sp>
          <p:nvSpPr>
            <p:cNvPr id="692229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40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(add (Succ Zero) (Succ Zero))</a:t>
              </a:r>
            </a:p>
          </p:txBody>
        </p:sp>
        <p:sp>
          <p:nvSpPr>
            <p:cNvPr id="692230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63638" y="2501900"/>
            <a:ext cx="6805612" cy="862013"/>
            <a:chOff x="795" y="1530"/>
            <a:chExt cx="4287" cy="543"/>
          </a:xfrm>
        </p:grpSpPr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94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(Succ (add Zero (Succ Zero))</a:t>
              </a: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63638" y="3257550"/>
            <a:ext cx="4964112" cy="865188"/>
            <a:chOff x="795" y="2006"/>
            <a:chExt cx="3127" cy="545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278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(Succ (Succ Zero))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2425" y="4492625"/>
            <a:ext cx="8359775" cy="2030413"/>
            <a:chOff x="222" y="2830"/>
            <a:chExt cx="5266" cy="1279"/>
          </a:xfrm>
        </p:grpSpPr>
        <p:sp>
          <p:nvSpPr>
            <p:cNvPr id="692240" name="Text Box 16"/>
            <p:cNvSpPr txBox="1">
              <a:spLocks noChangeArrowheads="1"/>
            </p:cNvSpPr>
            <p:nvPr/>
          </p:nvSpPr>
          <p:spPr bwMode="auto">
            <a:xfrm>
              <a:off x="222" y="2830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Note:</a:t>
              </a:r>
            </a:p>
          </p:txBody>
        </p:sp>
        <p:sp>
          <p:nvSpPr>
            <p:cNvPr id="31753" name="Rectangle 17"/>
            <p:cNvSpPr>
              <a:spLocks noChangeArrowheads="1"/>
            </p:cNvSpPr>
            <p:nvPr/>
          </p:nvSpPr>
          <p:spPr bwMode="auto">
            <a:xfrm>
              <a:off x="312" y="3443"/>
              <a:ext cx="517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/>
                <a:t>The recursive definition for add corresponds to the laws 0+n = n and (1+m)+n = 1+(m+n).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75B824E-CE6F-B04A-90AB-30538109D0A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Arithmetic Expressions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81000" y="1671638"/>
            <a:ext cx="83185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a simple form of </a:t>
            </a:r>
            <a:r>
              <a:rPr lang="en-US" u="sng">
                <a:cs typeface="+mn-cs"/>
              </a:rPr>
              <a:t>expressions</a:t>
            </a:r>
            <a:r>
              <a:rPr lang="en-US">
                <a:cs typeface="+mn-cs"/>
              </a:rPr>
              <a:t> built up from integers using addition and multiplication.</a:t>
            </a:r>
          </a:p>
        </p:txBody>
      </p: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3119438" y="3478213"/>
            <a:ext cx="2905125" cy="2441575"/>
            <a:chOff x="3649" y="2160"/>
            <a:chExt cx="1830" cy="1538"/>
          </a:xfrm>
        </p:grpSpPr>
        <p:sp>
          <p:nvSpPr>
            <p:cNvPr id="707610" name="Text Box 26"/>
            <p:cNvSpPr txBox="1">
              <a:spLocks noChangeArrowheads="1"/>
            </p:cNvSpPr>
            <p:nvPr/>
          </p:nvSpPr>
          <p:spPr bwMode="auto">
            <a:xfrm>
              <a:off x="3649" y="2786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707611" name="Text Box 27"/>
            <p:cNvSpPr txBox="1">
              <a:spLocks noChangeArrowheads="1"/>
            </p:cNvSpPr>
            <p:nvPr/>
          </p:nvSpPr>
          <p:spPr bwMode="auto">
            <a:xfrm>
              <a:off x="4165" y="216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</a:t>
              </a:r>
            </a:p>
          </p:txBody>
        </p:sp>
        <p:sp>
          <p:nvSpPr>
            <p:cNvPr id="32775" name="Text Box 28"/>
            <p:cNvSpPr txBox="1">
              <a:spLocks noChangeArrowheads="1"/>
            </p:cNvSpPr>
            <p:nvPr/>
          </p:nvSpPr>
          <p:spPr bwMode="auto">
            <a:xfrm>
              <a:off x="4713" y="2786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  <a:sym typeface="Symbol" charset="0"/>
                </a:rPr>
                <a:t></a:t>
              </a:r>
            </a:p>
          </p:txBody>
        </p:sp>
        <p:sp>
          <p:nvSpPr>
            <p:cNvPr id="707613" name="Text Box 29"/>
            <p:cNvSpPr txBox="1">
              <a:spLocks noChangeArrowheads="1"/>
            </p:cNvSpPr>
            <p:nvPr/>
          </p:nvSpPr>
          <p:spPr bwMode="auto">
            <a:xfrm>
              <a:off x="5247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707614" name="Text Box 30"/>
            <p:cNvSpPr txBox="1">
              <a:spLocks noChangeArrowheads="1"/>
            </p:cNvSpPr>
            <p:nvPr/>
          </p:nvSpPr>
          <p:spPr bwMode="auto">
            <a:xfrm>
              <a:off x="4165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</a:t>
              </a:r>
            </a:p>
          </p:txBody>
        </p:sp>
        <p:sp>
          <p:nvSpPr>
            <p:cNvPr id="707615" name="Line 31"/>
            <p:cNvSpPr>
              <a:spLocks noChangeShapeType="1"/>
            </p:cNvSpPr>
            <p:nvPr/>
          </p:nvSpPr>
          <p:spPr bwMode="auto">
            <a:xfrm flipH="1">
              <a:off x="3882" y="2493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H="1">
              <a:off x="4407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>
              <a:off x="4415" y="248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8" name="Line 34"/>
            <p:cNvSpPr>
              <a:spLocks noChangeShapeType="1"/>
            </p:cNvSpPr>
            <p:nvPr/>
          </p:nvSpPr>
          <p:spPr bwMode="auto">
            <a:xfrm>
              <a:off x="4947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CA9CE5F-6AB2-B348-BFBC-273D81A2AEC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14325" y="482600"/>
            <a:ext cx="808513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a suitable new type to represent such expressions can be declared by: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314325" y="3994150"/>
            <a:ext cx="808513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example, the expression on the previous slide would be represented as follows: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670050" y="20621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Expr = Val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| Add Expr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| Mul Expr Expr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1670050" y="5575300"/>
            <a:ext cx="62611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(Val 1) (Mul (Val 2) (Val 3))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EE633E-1D6D-CB4B-A30D-5EE721A82DD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Declarations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450850" y="1633538"/>
            <a:ext cx="822483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a new name for an existing type can be defined using a </a:t>
            </a:r>
            <a:r>
              <a:rPr lang="en-US" u="sng">
                <a:cs typeface="+mn-cs"/>
              </a:rPr>
              <a:t>type declaration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533525" y="3646488"/>
            <a:ext cx="38671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String = [Char]</a:t>
            </a: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609600" y="5292725"/>
            <a:ext cx="6988175" cy="566738"/>
          </a:xfrm>
          <a:prstGeom prst="wedgeRoundRectCallout">
            <a:avLst>
              <a:gd name="adj1" fmla="val -21468"/>
              <a:gd name="adj2" fmla="val -15252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String is a synonym for the type [Char].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CBE779D-DF0D-A24B-8AFD-FB74A91EFC5D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28613" y="481013"/>
            <a:ext cx="8085137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it is now easy to define functions that process expressions.  For example: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231900" y="1881188"/>
            <a:ext cx="6629400" cy="436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(Val n)   = 1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(Add x y) = size x + size y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(Mul x y) = size x + size y </a:t>
            </a:r>
          </a:p>
          <a:p>
            <a:pPr>
              <a:lnSpc>
                <a:spcPct val="13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(Val n)   = n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(Add x y) = eval x + eval y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(Mul x y) = eval x * eval 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E938D7-C042-284D-BA4C-C23E61132D7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292100" y="407988"/>
            <a:ext cx="10477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5288" y="1306513"/>
            <a:ext cx="8056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three constructors have types: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1693863" y="23352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Val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95288" y="4013200"/>
            <a:ext cx="8043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Many functions on expressions can be defined by replacing the constructors by other functions using a suitable </a:t>
            </a:r>
            <a:r>
              <a:rPr kumimoji="1" lang="en-US" u="sng"/>
              <a:t>fold</a:t>
            </a:r>
            <a:r>
              <a:rPr kumimoji="1" lang="en-US"/>
              <a:t> function.  For example:</a:t>
            </a:r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1693863" y="5848350"/>
            <a:ext cx="4449762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= folde id (+) (*)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5E2B79-41EB-C940-A4FE-DCDE691DA8FA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Binary Trees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427038" y="1706563"/>
            <a:ext cx="8193087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computing, it is often useful to store data in a two-way branching structure or </a:t>
            </a:r>
            <a:r>
              <a:rPr lang="en-US" u="sng">
                <a:cs typeface="+mn-cs"/>
              </a:rPr>
              <a:t>binary tree</a:t>
            </a:r>
            <a:r>
              <a:rPr lang="en-US">
                <a:cs typeface="+mn-cs"/>
              </a:rPr>
              <a:t>.</a:t>
            </a:r>
          </a:p>
        </p:txBody>
      </p:sp>
      <p:grpSp>
        <p:nvGrpSpPr>
          <p:cNvPr id="37892" name="Group 34"/>
          <p:cNvGrpSpPr>
            <a:grpSpLocks/>
          </p:cNvGrpSpPr>
          <p:nvPr/>
        </p:nvGrpSpPr>
        <p:grpSpPr bwMode="auto">
          <a:xfrm>
            <a:off x="2058988" y="3440113"/>
            <a:ext cx="4703762" cy="2655887"/>
            <a:chOff x="887" y="2027"/>
            <a:chExt cx="2963" cy="1673"/>
          </a:xfrm>
        </p:grpSpPr>
        <p:sp>
          <p:nvSpPr>
            <p:cNvPr id="694290" name="Text Box 18"/>
            <p:cNvSpPr txBox="1">
              <a:spLocks noChangeArrowheads="1"/>
            </p:cNvSpPr>
            <p:nvPr/>
          </p:nvSpPr>
          <p:spPr bwMode="auto">
            <a:xfrm>
              <a:off x="2248" y="202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5</a:t>
              </a:r>
            </a:p>
          </p:txBody>
        </p:sp>
        <p:sp>
          <p:nvSpPr>
            <p:cNvPr id="694291" name="Text Box 19"/>
            <p:cNvSpPr txBox="1">
              <a:spLocks noChangeArrowheads="1"/>
            </p:cNvSpPr>
            <p:nvPr/>
          </p:nvSpPr>
          <p:spPr bwMode="auto">
            <a:xfrm>
              <a:off x="3074" y="2786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  <a:sym typeface="Symbol" charset="0"/>
                </a:rPr>
                <a:t>7</a:t>
              </a:r>
            </a:p>
          </p:txBody>
        </p:sp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3618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694293" name="Text Box 21"/>
            <p:cNvSpPr txBox="1">
              <a:spLocks noChangeArrowheads="1"/>
            </p:cNvSpPr>
            <p:nvPr/>
          </p:nvSpPr>
          <p:spPr bwMode="auto">
            <a:xfrm>
              <a:off x="2536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6</a:t>
              </a:r>
            </a:p>
          </p:txBody>
        </p:sp>
        <p:sp>
          <p:nvSpPr>
            <p:cNvPr id="694295" name="Line 23"/>
            <p:cNvSpPr>
              <a:spLocks noChangeShapeType="1"/>
            </p:cNvSpPr>
            <p:nvPr/>
          </p:nvSpPr>
          <p:spPr bwMode="auto">
            <a:xfrm flipH="1">
              <a:off x="2778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296" name="Line 24"/>
            <p:cNvSpPr>
              <a:spLocks noChangeShapeType="1"/>
            </p:cNvSpPr>
            <p:nvPr/>
          </p:nvSpPr>
          <p:spPr bwMode="auto">
            <a:xfrm>
              <a:off x="2490" y="2364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3318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298" name="Text Box 26"/>
            <p:cNvSpPr txBox="1">
              <a:spLocks noChangeArrowheads="1"/>
            </p:cNvSpPr>
            <p:nvPr/>
          </p:nvSpPr>
          <p:spPr bwMode="auto">
            <a:xfrm>
              <a:off x="1425" y="2788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  <a:sym typeface="Symbol" charset="0"/>
                </a:rPr>
                <a:t>3</a:t>
              </a:r>
            </a:p>
          </p:txBody>
        </p: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1969" y="3412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4</a:t>
              </a: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887" y="3412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1129" y="3114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302" name="Line 30"/>
            <p:cNvSpPr>
              <a:spLocks noChangeShapeType="1"/>
            </p:cNvSpPr>
            <p:nvPr/>
          </p:nvSpPr>
          <p:spPr bwMode="auto">
            <a:xfrm>
              <a:off x="1669" y="310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305" name="Line 33"/>
            <p:cNvSpPr>
              <a:spLocks noChangeShapeType="1"/>
            </p:cNvSpPr>
            <p:nvPr/>
          </p:nvSpPr>
          <p:spPr bwMode="auto">
            <a:xfrm flipH="1">
              <a:off x="1651" y="2361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1A24358-F915-9B47-887B-B55ACD1C303C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315913" y="554038"/>
            <a:ext cx="8085137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a suitable new type to represent such binary trees can be declared by: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315913" y="3505200"/>
            <a:ext cx="8085137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example, the tree on the previous slide would be represented as follows: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969963" y="2001838"/>
            <a:ext cx="7231062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Tree a = Leaf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| Node (Tree a) a (Tree a)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969963" y="5002213"/>
            <a:ext cx="7231062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 :: Tree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 = Node (Node (Leaf 1) 3 (Leaf 4)) 5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(Node (Leaf 6) 7 (Leaf 9))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B6267D3-29A7-EB43-BBF1-47A830F0B1F2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255588" y="496888"/>
            <a:ext cx="87249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now define a function that decides if a given value occurs in a binary tree: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674688" y="1993900"/>
            <a:ext cx="7046912" cy="2295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occurs :: Ord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Tree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Bool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occurs x (Leaf y)     = x == y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occurs x (Node l y r) = x == y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          || occurs x l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          || occurs x r</a:t>
            </a:r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371475" y="5116513"/>
            <a:ext cx="845502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But… in the worst case, when the value does not occur, this function traverses the entire tree.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A31C2F0-FC69-EF44-A474-1197A8341E9E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279400" y="485775"/>
            <a:ext cx="848042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Now consider the function </a:t>
            </a:r>
            <a:r>
              <a:rPr lang="en-US" u="sng">
                <a:cs typeface="+mn-cs"/>
              </a:rPr>
              <a:t>flatten</a:t>
            </a:r>
            <a:r>
              <a:rPr lang="en-US">
                <a:cs typeface="+mn-cs"/>
              </a:rPr>
              <a:t> that returns the list of all the values contained in a tree:</a:t>
            </a: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1154113" y="2044700"/>
            <a:ext cx="6792912" cy="2295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flatten :: Tree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flatten (Leaf x)     = [x]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flatten (Node l x r) = flatten l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         ++ [x]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         ++ flatten r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279400" y="4954588"/>
            <a:ext cx="8294688" cy="1373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 tree is a </a:t>
            </a:r>
            <a:r>
              <a:rPr lang="en-US" u="sng">
                <a:cs typeface="+mn-cs"/>
              </a:rPr>
              <a:t>search tree</a:t>
            </a:r>
            <a:r>
              <a:rPr lang="en-US">
                <a:cs typeface="+mn-cs"/>
              </a:rPr>
              <a:t> if it flattens to a list that is ordered.  Our example tree is a search tree, as it flattens to the ordered list [1,3,4,5,6,7,9].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8B8072-FF5C-874E-B0C2-E73EEB7BCB61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55588" y="447675"/>
            <a:ext cx="8607425" cy="1373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Search trees have the important property that when trying to find a value in a tree we can always decide which of the two sub-trees it may occur in: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323850" y="5348288"/>
            <a:ext cx="85344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new definition is more </a:t>
            </a:r>
            <a:r>
              <a:rPr lang="en-US" u="sng">
                <a:cs typeface="+mn-cs"/>
              </a:rPr>
              <a:t>efficient</a:t>
            </a:r>
            <a:r>
              <a:rPr lang="en-US">
                <a:cs typeface="+mn-cs"/>
              </a:rPr>
              <a:t>, because it only traverses one path down the tree.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442913" y="2500313"/>
            <a:ext cx="8158162" cy="227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occurs x (Leaf y)              = x == y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occurs x (Node l y r) | x == y = True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        | x &lt; y  = occurs x l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        | x &gt; y  = occurs x 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1D002BB-24A8-B546-83CE-33AD9E6F4BAC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93700" y="1771650"/>
            <a:ext cx="8521700" cy="946150"/>
            <a:chOff x="275" y="1928"/>
            <a:chExt cx="5314" cy="596"/>
          </a:xfrm>
        </p:grpSpPr>
        <p:sp>
          <p:nvSpPr>
            <p:cNvPr id="717828" name="Text Box 4"/>
            <p:cNvSpPr txBox="1">
              <a:spLocks noChangeArrowheads="1"/>
            </p:cNvSpPr>
            <p:nvPr/>
          </p:nvSpPr>
          <p:spPr bwMode="auto">
            <a:xfrm>
              <a:off x="275" y="1928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(1)</a:t>
              </a:r>
            </a:p>
          </p:txBody>
        </p:sp>
        <p:sp>
          <p:nvSpPr>
            <p:cNvPr id="717829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4887" cy="59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Using recursion and the function add, define a function that </a:t>
              </a:r>
              <a:r>
                <a:rPr lang="en-US" u="sng">
                  <a:cs typeface="+mn-cs"/>
                </a:rPr>
                <a:t>multiplies</a:t>
              </a:r>
              <a:r>
                <a:rPr lang="en-US">
                  <a:cs typeface="+mn-cs"/>
                </a:rPr>
                <a:t> two natural numbers.</a:t>
              </a:r>
            </a:p>
          </p:txBody>
        </p:sp>
      </p:grp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396875" y="3338513"/>
            <a:ext cx="8510588" cy="946150"/>
            <a:chOff x="316" y="3045"/>
            <a:chExt cx="5314" cy="596"/>
          </a:xfrm>
        </p:grpSpPr>
        <p:sp>
          <p:nvSpPr>
            <p:cNvPr id="717831" name="Text Box 7"/>
            <p:cNvSpPr txBox="1">
              <a:spLocks noChangeArrowheads="1"/>
            </p:cNvSpPr>
            <p:nvPr/>
          </p:nvSpPr>
          <p:spPr bwMode="auto">
            <a:xfrm>
              <a:off x="316" y="3045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(2)</a:t>
              </a:r>
            </a:p>
          </p:txBody>
        </p:sp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744" y="3045"/>
              <a:ext cx="4886" cy="59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Define a suitable function </a:t>
              </a:r>
              <a:r>
                <a:rPr lang="en-US" u="sng">
                  <a:cs typeface="+mn-cs"/>
                </a:rPr>
                <a:t>folde</a:t>
              </a:r>
              <a:r>
                <a:rPr lang="en-US">
                  <a:cs typeface="+mn-cs"/>
                </a:rPr>
                <a:t> for expressions, and give a few examples of its use.</a:t>
              </a:r>
            </a:p>
          </p:txBody>
        </p:sp>
      </p:grpSp>
      <p:grpSp>
        <p:nvGrpSpPr>
          <p:cNvPr id="43013" name="Group 9"/>
          <p:cNvGrpSpPr>
            <a:grpSpLocks/>
          </p:cNvGrpSpPr>
          <p:nvPr/>
        </p:nvGrpSpPr>
        <p:grpSpPr bwMode="auto">
          <a:xfrm>
            <a:off x="393700" y="4905375"/>
            <a:ext cx="8439150" cy="1373188"/>
            <a:chOff x="314" y="3520"/>
            <a:chExt cx="5316" cy="865"/>
          </a:xfrm>
        </p:grpSpPr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314" y="3520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(3)</a:t>
              </a:r>
            </a:p>
          </p:txBody>
        </p: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743" y="3520"/>
              <a:ext cx="4887" cy="8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A binary tree is </a:t>
              </a:r>
              <a:r>
                <a:rPr lang="en-US" u="sng">
                  <a:cs typeface="+mn-cs"/>
                </a:rPr>
                <a:t>complete</a:t>
              </a:r>
              <a:r>
                <a:rPr lang="en-US">
                  <a:cs typeface="+mn-cs"/>
                </a:rPr>
                <a:t> if the two sub-trees of every node are of equal size.  Define a function that decides if a binary tree is complete.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14325" y="468313"/>
            <a:ext cx="833755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Type declarations can be used to make other types easier to read.  For example, given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1544638" y="4219575"/>
            <a:ext cx="3894137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origin ::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origin = (0,0)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left :: Pos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left (x,y) = (x-1,y)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544638" y="2014538"/>
            <a:ext cx="38671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Pos = (Int,Int)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314325" y="3108325"/>
            <a:ext cx="2509838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E4CB377-CE66-B440-AD32-8636275B84A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23850" y="455613"/>
            <a:ext cx="851058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Like function definitions, type declarations can also have </a:t>
            </a:r>
            <a:r>
              <a:rPr lang="en-US" u="sng">
                <a:cs typeface="+mn-cs"/>
              </a:rPr>
              <a:t>parameters</a:t>
            </a:r>
            <a:r>
              <a:rPr lang="en-US">
                <a:cs typeface="+mn-cs"/>
              </a:rPr>
              <a:t>.  For example, given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1493838" y="2001838"/>
            <a:ext cx="36830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Pair a = (a,a)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323850" y="3095625"/>
            <a:ext cx="25114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493838" y="4206875"/>
            <a:ext cx="4383087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mult :: Pair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mult (m,n) = m*n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copy ::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Pair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copy x = (x,x)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7B88A0-5034-C74C-A83D-033A77BD570C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14325" y="531813"/>
            <a:ext cx="8510588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Type declarations can be nested: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471613" y="1890713"/>
            <a:ext cx="45751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Pos = (Int,Int)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Trans = Pos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Pos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14325" y="4027488"/>
            <a:ext cx="59372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they cannot be recursive: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471613" y="5386388"/>
            <a:ext cx="46037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Tree = (Int,[Tree])</a:t>
            </a:r>
          </a:p>
        </p:txBody>
      </p: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7019925" y="5378450"/>
            <a:ext cx="455613" cy="457200"/>
            <a:chOff x="1085" y="3117"/>
            <a:chExt cx="411" cy="416"/>
          </a:xfrm>
        </p:grpSpPr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1091" y="311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 flipH="1">
              <a:off x="1085" y="312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6911975" y="2322513"/>
            <a:ext cx="671513" cy="446087"/>
            <a:chOff x="958" y="3028"/>
            <a:chExt cx="604" cy="406"/>
          </a:xfrm>
        </p:grpSpPr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 flipH="1">
              <a:off x="1156" y="3028"/>
              <a:ext cx="406" cy="406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958" y="3242"/>
              <a:ext cx="187" cy="188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436BD3-CAD0-A14C-A6C5-4CCEE7A8E22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Data Declarations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414338" y="1677988"/>
            <a:ext cx="8389937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 completely new type can be defined by specifying its values using a </a:t>
            </a:r>
            <a:r>
              <a:rPr lang="en-US" u="sng">
                <a:cs typeface="+mn-cs"/>
              </a:rPr>
              <a:t>data declaration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1544638" y="3654425"/>
            <a:ext cx="46037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Bool = False | True</a:t>
            </a:r>
          </a:p>
        </p:txBody>
      </p:sp>
      <p:sp>
        <p:nvSpPr>
          <p:cNvPr id="667653" name="AutoShape 5"/>
          <p:cNvSpPr>
            <a:spLocks noChangeArrowheads="1"/>
          </p:cNvSpPr>
          <p:nvPr/>
        </p:nvSpPr>
        <p:spPr bwMode="auto">
          <a:xfrm>
            <a:off x="1296988" y="5165725"/>
            <a:ext cx="5002212" cy="1028700"/>
          </a:xfrm>
          <a:prstGeom prst="wedgeRoundRectCallout">
            <a:avLst>
              <a:gd name="adj1" fmla="val -21532"/>
              <a:gd name="adj2" fmla="val -961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Bool is a new type, with two new values False and True.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602F82-848D-A544-9854-1594C72893BB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77825" y="471488"/>
            <a:ext cx="10477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9900" y="1554163"/>
            <a:ext cx="8047038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two values False and True are called the </a:t>
            </a:r>
            <a:r>
              <a:rPr kumimoji="1" lang="en-US" u="sng"/>
              <a:t>constructors</a:t>
            </a:r>
            <a:r>
              <a:rPr kumimoji="1" lang="en-US"/>
              <a:t> for the type Bool.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and constructor names must always begin with an upper-case letter.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Data declarations are similar to context free grammars.  The former specifies the values of a type, the latter the sentences of a language.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0EFE60D-686C-4C47-B206-291B77FD13E4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525588" y="3571875"/>
            <a:ext cx="5006975" cy="2928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answers :: [Answer]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answers = [Yes,No,Unknown]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:: Answer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Answer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Yes     = No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No      = Yes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Unknown = Unknown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771650"/>
            <a:ext cx="60769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Answer = Yes | No | Unknown</a:t>
            </a: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19088" y="2665413"/>
            <a:ext cx="2509837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19088" y="427038"/>
            <a:ext cx="85471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Values of new types can be used in the same ways as those of built in types.  For example, given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76489E-6C6E-D64F-BDE5-E90BCDB54AB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14325" y="493713"/>
            <a:ext cx="8450263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constructors in a data declaration can also have parameters.  For example, given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550988" y="1806575"/>
            <a:ext cx="55245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Shape = Circle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| Rect Float Float</a:t>
            </a: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1550988" y="3944938"/>
            <a:ext cx="5006975" cy="2524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square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square n = Rect n 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:: Shape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(Circle r) = pi * r^2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(Rect x y) = x * y</a:t>
            </a:r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14325" y="3068638"/>
            <a:ext cx="25241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10365</TotalTime>
  <Words>1656</Words>
  <Application>Microsoft Macintosh PowerPoint</Application>
  <PresentationFormat>On-screen Show (4:3)</PresentationFormat>
  <Paragraphs>220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Tahoma</vt:lpstr>
      <vt:lpstr>ＭＳ Ｐゴシック</vt:lpstr>
      <vt:lpstr>Arial</vt:lpstr>
      <vt:lpstr>Arial Black</vt:lpstr>
      <vt:lpstr>Monotype Sorts</vt:lpstr>
      <vt:lpstr>Times New Roman</vt:lpstr>
      <vt:lpstr>Lucida Sans Typewriter</vt:lpstr>
      <vt:lpstr>Symbol</vt:lpstr>
      <vt:lpstr>FUN Template</vt:lpstr>
      <vt:lpstr>PowerPoint Presentation</vt:lpstr>
      <vt:lpstr>Type Declarations</vt:lpstr>
      <vt:lpstr>PowerPoint Presentation</vt:lpstr>
      <vt:lpstr>PowerPoint Presentation</vt:lpstr>
      <vt:lpstr>PowerPoint Presentation</vt:lpstr>
      <vt:lpstr>Data Declarations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Expressions</vt:lpstr>
      <vt:lpstr>PowerPoint Presentation</vt:lpstr>
      <vt:lpstr>PowerPoint Presentation</vt:lpstr>
      <vt:lpstr>PowerPoint Presentation</vt:lpstr>
      <vt:lpstr>Binary Trees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869</cp:revision>
  <cp:lastPrinted>2001-04-20T11:35:54Z</cp:lastPrinted>
  <dcterms:created xsi:type="dcterms:W3CDTF">2000-11-20T11:40:19Z</dcterms:created>
  <dcterms:modified xsi:type="dcterms:W3CDTF">2016-06-21T10:12:38Z</dcterms:modified>
</cp:coreProperties>
</file>