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29"/>
  </p:notesMasterIdLst>
  <p:sldIdLst>
    <p:sldId id="409" r:id="rId3"/>
    <p:sldId id="414" r:id="rId4"/>
    <p:sldId id="410" r:id="rId5"/>
    <p:sldId id="433" r:id="rId6"/>
    <p:sldId id="435" r:id="rId7"/>
    <p:sldId id="436" r:id="rId8"/>
    <p:sldId id="437" r:id="rId9"/>
    <p:sldId id="416" r:id="rId10"/>
    <p:sldId id="417" r:id="rId11"/>
    <p:sldId id="438" r:id="rId12"/>
    <p:sldId id="418" r:id="rId13"/>
    <p:sldId id="419" r:id="rId14"/>
    <p:sldId id="439" r:id="rId15"/>
    <p:sldId id="440" r:id="rId16"/>
    <p:sldId id="441" r:id="rId17"/>
    <p:sldId id="442" r:id="rId18"/>
    <p:sldId id="420" r:id="rId19"/>
    <p:sldId id="421" r:id="rId20"/>
    <p:sldId id="422" r:id="rId21"/>
    <p:sldId id="423" r:id="rId22"/>
    <p:sldId id="424" r:id="rId23"/>
    <p:sldId id="425" r:id="rId24"/>
    <p:sldId id="427" r:id="rId25"/>
    <p:sldId id="428" r:id="rId26"/>
    <p:sldId id="429" r:id="rId27"/>
    <p:sldId id="432" r:id="rId2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5153" autoAdjust="0"/>
  </p:normalViewPr>
  <p:slideViewPr>
    <p:cSldViewPr snapToGrid="0">
      <p:cViewPr varScale="1">
        <p:scale>
          <a:sx n="107" d="100"/>
          <a:sy n="107" d="100"/>
        </p:scale>
        <p:origin x="1018" y="77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09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47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jpe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4.xml"/><Relationship Id="rId7" Type="http://schemas.openxmlformats.org/officeDocument/2006/relationships/image" Target="../media/image1.jpe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899100" y="685920"/>
            <a:ext cx="7349400" cy="1928137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899100" y="2670767"/>
            <a:ext cx="7349400" cy="1104493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1800" u="none" strike="noStrike" kern="1200" cap="none" spc="200" normalizeH="0" baseline="0"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4" name="图片 3" descr="51miz-E1135847-0D5BFD8E-3840x192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9138285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49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292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736254" y="49885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314611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361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511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2022/10/20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427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2022/10/20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119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1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456380"/>
            <a:ext cx="8226900" cy="529293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6300" y="1117996"/>
            <a:ext cx="8226900" cy="3570024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35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2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05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05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17145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95935" y="275590"/>
            <a:ext cx="8376920" cy="46247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75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55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68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75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68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58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48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20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456300" y="456380"/>
            <a:ext cx="8226900" cy="529293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456300" y="1117996"/>
            <a:ext cx="8226900" cy="3570024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459000" y="4736628"/>
            <a:ext cx="2025000" cy="237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3087000" y="4736628"/>
            <a:ext cx="2970000" cy="237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6658200" y="4736628"/>
            <a:ext cx="2025000" cy="237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6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770" algn="l"/>
          <a:tab pos="1207770" algn="l"/>
          <a:tab pos="1207770" algn="l"/>
          <a:tab pos="1207770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853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CCA05D5-F568-4472-9361-E0D1A2FAA656}"/>
              </a:ext>
            </a:extLst>
          </p:cNvPr>
          <p:cNvSpPr txBox="1"/>
          <p:nvPr/>
        </p:nvSpPr>
        <p:spPr>
          <a:xfrm>
            <a:off x="1789025" y="813600"/>
            <a:ext cx="5565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Bulls and Cows(1A2B)</a:t>
            </a:r>
            <a:endParaRPr lang="zh-TW" altLang="en-US" sz="4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A9D74C2-792D-44A6-B25C-A0F825AFB9BB}"/>
              </a:ext>
            </a:extLst>
          </p:cNvPr>
          <p:cNvSpPr txBox="1"/>
          <p:nvPr/>
        </p:nvSpPr>
        <p:spPr>
          <a:xfrm>
            <a:off x="3143564" y="2571750"/>
            <a:ext cx="2892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B11107157 </a:t>
            </a:r>
            <a:r>
              <a:rPr lang="zh-TW" altLang="en-US" dirty="0"/>
              <a:t>林明宏</a:t>
            </a:r>
            <a:endParaRPr lang="en-US" altLang="zh-TW" dirty="0"/>
          </a:p>
          <a:p>
            <a:r>
              <a:rPr lang="zh-TW" altLang="en-US" dirty="0"/>
              <a:t>          </a:t>
            </a:r>
            <a:r>
              <a:rPr lang="en-US" altLang="zh-TW" dirty="0"/>
              <a:t>B11107152 </a:t>
            </a:r>
            <a:r>
              <a:rPr lang="zh-TW" altLang="en-US" dirty="0"/>
              <a:t>黃文良</a:t>
            </a:r>
            <a:endParaRPr lang="en-US" altLang="zh-TW" dirty="0"/>
          </a:p>
          <a:p>
            <a:r>
              <a:rPr lang="zh-TW" altLang="en-US" dirty="0"/>
              <a:t>          </a:t>
            </a:r>
            <a:r>
              <a:rPr lang="en-US" altLang="zh-TW" dirty="0"/>
              <a:t>B11107116 </a:t>
            </a:r>
            <a:r>
              <a:rPr lang="zh-TW" altLang="en-US" dirty="0"/>
              <a:t>吳居東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CFBA074-3CB3-4DE6-B7AE-6041EDC4F93A}"/>
              </a:ext>
            </a:extLst>
          </p:cNvPr>
          <p:cNvSpPr/>
          <p:nvPr/>
        </p:nvSpPr>
        <p:spPr>
          <a:xfrm>
            <a:off x="2311702" y="2110085"/>
            <a:ext cx="45205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模式</a:t>
            </a:r>
            <a:r>
              <a:rPr lang="zh-TW" alt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三</a:t>
            </a:r>
            <a:r>
              <a:rPr lang="en-US" altLang="zh-TW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(Hard)</a:t>
            </a:r>
            <a:endParaRPr lang="zh-TW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103962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76970AF-D680-4CAA-9FEA-D383FDE38586}"/>
              </a:ext>
            </a:extLst>
          </p:cNvPr>
          <p:cNvSpPr txBox="1"/>
          <p:nvPr/>
        </p:nvSpPr>
        <p:spPr>
          <a:xfrm>
            <a:off x="4773600" y="1022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5C1ABE4-1AE9-4FD0-A479-500C9D6475E7}"/>
              </a:ext>
            </a:extLst>
          </p:cNvPr>
          <p:cNvSpPr txBox="1"/>
          <p:nvPr/>
        </p:nvSpPr>
        <p:spPr>
          <a:xfrm>
            <a:off x="2868890" y="3474769"/>
            <a:ext cx="340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猜英文字母且限制次數為</a:t>
            </a:r>
            <a:r>
              <a:rPr lang="en-US" altLang="zh-TW" b="1" dirty="0"/>
              <a:t>15</a:t>
            </a:r>
            <a:r>
              <a:rPr lang="zh-TW" altLang="en-US" b="1" dirty="0"/>
              <a:t>次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0027AF3-F158-4666-2FC0-AF1E54888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589" y="1615417"/>
            <a:ext cx="4128821" cy="123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5242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2169AA4-8AC4-B4F0-9AC2-2DB1338C6CB5}"/>
              </a:ext>
            </a:extLst>
          </p:cNvPr>
          <p:cNvSpPr/>
          <p:nvPr/>
        </p:nvSpPr>
        <p:spPr>
          <a:xfrm>
            <a:off x="2748425" y="211008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程式流程圖</a:t>
            </a:r>
          </a:p>
        </p:txBody>
      </p:sp>
    </p:spTree>
    <p:extLst>
      <p:ext uri="{BB962C8B-B14F-4D97-AF65-F5344CB8AC3E}">
        <p14:creationId xmlns:p14="http://schemas.microsoft.com/office/powerpoint/2010/main" val="338877831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程序 3">
            <a:extLst>
              <a:ext uri="{FF2B5EF4-FFF2-40B4-BE49-F238E27FC236}">
                <a16:creationId xmlns:a16="http://schemas.microsoft.com/office/drawing/2014/main" id="{24ECACD1-EB9C-4097-8CCE-8FFF343F24FF}"/>
              </a:ext>
            </a:extLst>
          </p:cNvPr>
          <p:cNvSpPr/>
          <p:nvPr/>
        </p:nvSpPr>
        <p:spPr>
          <a:xfrm>
            <a:off x="3565800" y="2876584"/>
            <a:ext cx="2012400" cy="295200"/>
          </a:xfrm>
          <a:prstGeom prst="flowChartProcess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電腦隨機取</a:t>
            </a:r>
            <a:r>
              <a:rPr lang="en-US" altLang="zh-TW" sz="1000" dirty="0">
                <a:solidFill>
                  <a:schemeClr val="tx1"/>
                </a:solidFill>
              </a:rPr>
              <a:t>4</a:t>
            </a:r>
            <a:r>
              <a:rPr lang="zh-TW" altLang="en-US" sz="1000" dirty="0">
                <a:solidFill>
                  <a:schemeClr val="tx1"/>
                </a:solidFill>
              </a:rPr>
              <a:t>位數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4183FB87-EACE-4CBA-98DF-0837CC44C6DF}"/>
              </a:ext>
            </a:extLst>
          </p:cNvPr>
          <p:cNvSpPr/>
          <p:nvPr/>
        </p:nvSpPr>
        <p:spPr>
          <a:xfrm>
            <a:off x="3808800" y="266400"/>
            <a:ext cx="1526400" cy="576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程式開始</a:t>
            </a:r>
          </a:p>
        </p:txBody>
      </p:sp>
      <p:sp>
        <p:nvSpPr>
          <p:cNvPr id="25" name="流程圖: 資料 24">
            <a:extLst>
              <a:ext uri="{FF2B5EF4-FFF2-40B4-BE49-F238E27FC236}">
                <a16:creationId xmlns:a16="http://schemas.microsoft.com/office/drawing/2014/main" id="{54697A61-2AE4-49B9-B10D-894B5E7D4214}"/>
              </a:ext>
            </a:extLst>
          </p:cNvPr>
          <p:cNvSpPr/>
          <p:nvPr/>
        </p:nvSpPr>
        <p:spPr>
          <a:xfrm>
            <a:off x="3565800" y="978525"/>
            <a:ext cx="2012400" cy="417600"/>
          </a:xfrm>
          <a:prstGeom prst="flowChartInputOutpu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螢幕顯示遊戲選單</a:t>
            </a:r>
          </a:p>
        </p:txBody>
      </p:sp>
      <p:sp>
        <p:nvSpPr>
          <p:cNvPr id="29" name="流程圖: 決策 28">
            <a:extLst>
              <a:ext uri="{FF2B5EF4-FFF2-40B4-BE49-F238E27FC236}">
                <a16:creationId xmlns:a16="http://schemas.microsoft.com/office/drawing/2014/main" id="{C04D2070-5AB5-4188-8054-D8F47346CE7A}"/>
              </a:ext>
            </a:extLst>
          </p:cNvPr>
          <p:cNvSpPr/>
          <p:nvPr/>
        </p:nvSpPr>
        <p:spPr>
          <a:xfrm>
            <a:off x="3565800" y="1517962"/>
            <a:ext cx="2012400" cy="603675"/>
          </a:xfrm>
          <a:prstGeom prst="flowChartDecision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判別模式</a:t>
            </a:r>
          </a:p>
        </p:txBody>
      </p:sp>
      <p:sp>
        <p:nvSpPr>
          <p:cNvPr id="32" name="流程圖: 決策 31">
            <a:extLst>
              <a:ext uri="{FF2B5EF4-FFF2-40B4-BE49-F238E27FC236}">
                <a16:creationId xmlns:a16="http://schemas.microsoft.com/office/drawing/2014/main" id="{D503CE12-ACF7-4B80-BA58-4CD209C8DD9D}"/>
              </a:ext>
            </a:extLst>
          </p:cNvPr>
          <p:cNvSpPr/>
          <p:nvPr/>
        </p:nvSpPr>
        <p:spPr>
          <a:xfrm>
            <a:off x="3431700" y="3389999"/>
            <a:ext cx="2280600" cy="603675"/>
          </a:xfrm>
          <a:prstGeom prst="flowChartDecision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判別</a:t>
            </a:r>
            <a:r>
              <a:rPr lang="en-US" altLang="zh-TW" sz="1000" dirty="0">
                <a:solidFill>
                  <a:schemeClr val="tx1"/>
                </a:solidFill>
              </a:rPr>
              <a:t>4</a:t>
            </a:r>
            <a:r>
              <a:rPr lang="zh-TW" altLang="en-US" sz="1000" dirty="0">
                <a:solidFill>
                  <a:schemeClr val="tx1"/>
                </a:solidFill>
              </a:rPr>
              <a:t>位數是否有相同</a:t>
            </a: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988B960E-4A2B-407E-94E8-4D79C2A01A02}"/>
              </a:ext>
            </a:extLst>
          </p:cNvPr>
          <p:cNvCxnSpPr>
            <a:cxnSpLocks/>
          </p:cNvCxnSpPr>
          <p:nvPr/>
        </p:nvCxnSpPr>
        <p:spPr>
          <a:xfrm flipV="1">
            <a:off x="5679000" y="3692594"/>
            <a:ext cx="469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A5B5277A-EA72-4ED8-87D6-AEC54BFF9BA3}"/>
              </a:ext>
            </a:extLst>
          </p:cNvPr>
          <p:cNvCxnSpPr>
            <a:cxnSpLocks/>
          </p:cNvCxnSpPr>
          <p:nvPr/>
        </p:nvCxnSpPr>
        <p:spPr>
          <a:xfrm flipV="1">
            <a:off x="6148800" y="3024184"/>
            <a:ext cx="0" cy="667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FD7DE951-BC67-4BF4-A6BA-5EB1847F1162}"/>
              </a:ext>
            </a:extLst>
          </p:cNvPr>
          <p:cNvCxnSpPr>
            <a:endCxn id="4" idx="3"/>
          </p:cNvCxnSpPr>
          <p:nvPr/>
        </p:nvCxnSpPr>
        <p:spPr>
          <a:xfrm flipH="1">
            <a:off x="5578200" y="3024184"/>
            <a:ext cx="57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829251C-B522-41F3-8840-C1BEA63A3CEC}"/>
              </a:ext>
            </a:extLst>
          </p:cNvPr>
          <p:cNvSpPr txBox="1"/>
          <p:nvPr/>
        </p:nvSpPr>
        <p:spPr>
          <a:xfrm>
            <a:off x="5799745" y="3445615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Y</a:t>
            </a:r>
            <a:endParaRPr lang="zh-TW" altLang="en-US" sz="1000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C9EA32C5-66F0-44EB-B6E7-9C0C70AFB5D7}"/>
              </a:ext>
            </a:extLst>
          </p:cNvPr>
          <p:cNvCxnSpPr>
            <a:stCxn id="32" idx="2"/>
          </p:cNvCxnSpPr>
          <p:nvPr/>
        </p:nvCxnSpPr>
        <p:spPr>
          <a:xfrm>
            <a:off x="4572000" y="3993674"/>
            <a:ext cx="0" cy="16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8E1E292-955B-477C-BA11-75797F629487}"/>
              </a:ext>
            </a:extLst>
          </p:cNvPr>
          <p:cNvSpPr txBox="1"/>
          <p:nvPr/>
        </p:nvSpPr>
        <p:spPr>
          <a:xfrm>
            <a:off x="4658400" y="3953495"/>
            <a:ext cx="374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N</a:t>
            </a:r>
            <a:endParaRPr lang="zh-TW" altLang="en-US" sz="1000" dirty="0"/>
          </a:p>
        </p:txBody>
      </p:sp>
      <p:sp>
        <p:nvSpPr>
          <p:cNvPr id="43" name="流程圖: 資料 42">
            <a:extLst>
              <a:ext uri="{FF2B5EF4-FFF2-40B4-BE49-F238E27FC236}">
                <a16:creationId xmlns:a16="http://schemas.microsoft.com/office/drawing/2014/main" id="{F87885A6-8FA9-476D-94A7-C224CEF8AACD}"/>
              </a:ext>
            </a:extLst>
          </p:cNvPr>
          <p:cNvSpPr/>
          <p:nvPr/>
        </p:nvSpPr>
        <p:spPr>
          <a:xfrm>
            <a:off x="3703501" y="4156536"/>
            <a:ext cx="1736997" cy="333337"/>
          </a:xfrm>
          <a:prstGeom prst="flowChartInputOutpu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玩家輸入</a:t>
            </a:r>
            <a:r>
              <a:rPr lang="en-US" altLang="zh-TW" sz="1000" dirty="0">
                <a:solidFill>
                  <a:schemeClr val="tx1"/>
                </a:solidFill>
              </a:rPr>
              <a:t>4</a:t>
            </a:r>
            <a:r>
              <a:rPr lang="zh-TW" altLang="en-US" sz="1000" dirty="0">
                <a:solidFill>
                  <a:schemeClr val="tx1"/>
                </a:solidFill>
              </a:rPr>
              <a:t>位數</a:t>
            </a: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603FC473-5D02-46F1-9C6F-D65704FEB064}"/>
              </a:ext>
            </a:extLst>
          </p:cNvPr>
          <p:cNvCxnSpPr>
            <a:stCxn id="5" idx="4"/>
            <a:endCxn id="25" idx="1"/>
          </p:cNvCxnSpPr>
          <p:nvPr/>
        </p:nvCxnSpPr>
        <p:spPr>
          <a:xfrm>
            <a:off x="4572000" y="842400"/>
            <a:ext cx="0" cy="13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F2E55F38-089D-42F9-9B3E-A600D72D0681}"/>
              </a:ext>
            </a:extLst>
          </p:cNvPr>
          <p:cNvCxnSpPr>
            <a:stCxn id="25" idx="4"/>
            <a:endCxn id="29" idx="0"/>
          </p:cNvCxnSpPr>
          <p:nvPr/>
        </p:nvCxnSpPr>
        <p:spPr>
          <a:xfrm>
            <a:off x="4572000" y="1396125"/>
            <a:ext cx="0" cy="12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圖: 程序 53">
            <a:extLst>
              <a:ext uri="{FF2B5EF4-FFF2-40B4-BE49-F238E27FC236}">
                <a16:creationId xmlns:a16="http://schemas.microsoft.com/office/drawing/2014/main" id="{EEC1F849-2978-4CA6-ACA6-A28FB19825E1}"/>
              </a:ext>
            </a:extLst>
          </p:cNvPr>
          <p:cNvSpPr/>
          <p:nvPr/>
        </p:nvSpPr>
        <p:spPr>
          <a:xfrm>
            <a:off x="4118388" y="2265750"/>
            <a:ext cx="914400" cy="402498"/>
          </a:xfrm>
          <a:prstGeom prst="flowChartProcess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模式</a:t>
            </a:r>
            <a:r>
              <a:rPr lang="en-US" altLang="zh-TW" sz="1000" dirty="0">
                <a:solidFill>
                  <a:schemeClr val="tx1"/>
                </a:solidFill>
              </a:rPr>
              <a:t>2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D647B4AE-1DB2-4BAE-BF90-C8ED9B3472FA}"/>
              </a:ext>
            </a:extLst>
          </p:cNvPr>
          <p:cNvCxnSpPr>
            <a:stCxn id="29" idx="2"/>
            <a:endCxn id="54" idx="0"/>
          </p:cNvCxnSpPr>
          <p:nvPr/>
        </p:nvCxnSpPr>
        <p:spPr>
          <a:xfrm>
            <a:off x="4572000" y="2121637"/>
            <a:ext cx="3588" cy="14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38573A51-9C05-4D95-8DEA-563D73B45686}"/>
              </a:ext>
            </a:extLst>
          </p:cNvPr>
          <p:cNvCxnSpPr>
            <a:stCxn id="54" idx="2"/>
            <a:endCxn id="4" idx="0"/>
          </p:cNvCxnSpPr>
          <p:nvPr/>
        </p:nvCxnSpPr>
        <p:spPr>
          <a:xfrm flipH="1">
            <a:off x="4572000" y="2668248"/>
            <a:ext cx="3588" cy="20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BD33960C-B690-4593-B5C9-10EB21C6F87E}"/>
              </a:ext>
            </a:extLst>
          </p:cNvPr>
          <p:cNvCxnSpPr>
            <a:stCxn id="4" idx="2"/>
            <a:endCxn id="32" idx="0"/>
          </p:cNvCxnSpPr>
          <p:nvPr/>
        </p:nvCxnSpPr>
        <p:spPr>
          <a:xfrm>
            <a:off x="4572000" y="3171784"/>
            <a:ext cx="0" cy="21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26606DAB-85C7-486A-B17E-1F3D3618AA4F}"/>
              </a:ext>
            </a:extLst>
          </p:cNvPr>
          <p:cNvCxnSpPr>
            <a:stCxn id="29" idx="1"/>
          </p:cNvCxnSpPr>
          <p:nvPr/>
        </p:nvCxnSpPr>
        <p:spPr>
          <a:xfrm flipH="1" flipV="1">
            <a:off x="1612800" y="1819799"/>
            <a:ext cx="1953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7E2A2F0A-C186-4FBA-BA56-6159CF0EE4C6}"/>
              </a:ext>
            </a:extLst>
          </p:cNvPr>
          <p:cNvCxnSpPr>
            <a:cxnSpLocks/>
          </p:cNvCxnSpPr>
          <p:nvPr/>
        </p:nvCxnSpPr>
        <p:spPr>
          <a:xfrm>
            <a:off x="1598400" y="1819799"/>
            <a:ext cx="0" cy="44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圖: 程序 70">
            <a:extLst>
              <a:ext uri="{FF2B5EF4-FFF2-40B4-BE49-F238E27FC236}">
                <a16:creationId xmlns:a16="http://schemas.microsoft.com/office/drawing/2014/main" id="{888828BF-8FDF-4D9C-A09A-1057482E8982}"/>
              </a:ext>
            </a:extLst>
          </p:cNvPr>
          <p:cNvSpPr/>
          <p:nvPr/>
        </p:nvSpPr>
        <p:spPr>
          <a:xfrm>
            <a:off x="1141200" y="2265750"/>
            <a:ext cx="914400" cy="402498"/>
          </a:xfrm>
          <a:prstGeom prst="flowChartProcess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模式</a:t>
            </a:r>
            <a:r>
              <a:rPr lang="en-US" altLang="zh-TW" sz="1000" dirty="0">
                <a:solidFill>
                  <a:schemeClr val="tx1"/>
                </a:solidFill>
              </a:rPr>
              <a:t>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FF35EBB3-8EB6-4399-AA69-9C8F221A3FAD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5578200" y="1812374"/>
            <a:ext cx="1809000" cy="7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圖: 程序 76">
            <a:extLst>
              <a:ext uri="{FF2B5EF4-FFF2-40B4-BE49-F238E27FC236}">
                <a16:creationId xmlns:a16="http://schemas.microsoft.com/office/drawing/2014/main" id="{73EA086D-7BE2-439F-AAF2-1092C673BF57}"/>
              </a:ext>
            </a:extLst>
          </p:cNvPr>
          <p:cNvSpPr/>
          <p:nvPr/>
        </p:nvSpPr>
        <p:spPr>
          <a:xfrm>
            <a:off x="6930000" y="2264257"/>
            <a:ext cx="914400" cy="402498"/>
          </a:xfrm>
          <a:prstGeom prst="flowChartProcess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模式</a:t>
            </a:r>
            <a:r>
              <a:rPr lang="en-US" altLang="zh-TW" sz="1000" dirty="0">
                <a:solidFill>
                  <a:schemeClr val="tx1"/>
                </a:solidFill>
              </a:rPr>
              <a:t>3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6309D967-1E12-429D-84D0-D1A85330EB69}"/>
              </a:ext>
            </a:extLst>
          </p:cNvPr>
          <p:cNvCxnSpPr>
            <a:stCxn id="71" idx="2"/>
          </p:cNvCxnSpPr>
          <p:nvPr/>
        </p:nvCxnSpPr>
        <p:spPr>
          <a:xfrm>
            <a:off x="1598400" y="2668248"/>
            <a:ext cx="0" cy="355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2BEFC9AC-ACB7-4203-97F0-5AD826633AC8}"/>
              </a:ext>
            </a:extLst>
          </p:cNvPr>
          <p:cNvCxnSpPr>
            <a:endCxn id="4" idx="1"/>
          </p:cNvCxnSpPr>
          <p:nvPr/>
        </p:nvCxnSpPr>
        <p:spPr>
          <a:xfrm flipV="1">
            <a:off x="1598400" y="3024184"/>
            <a:ext cx="1967400" cy="1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流程圖: 程序 85">
            <a:extLst>
              <a:ext uri="{FF2B5EF4-FFF2-40B4-BE49-F238E27FC236}">
                <a16:creationId xmlns:a16="http://schemas.microsoft.com/office/drawing/2014/main" id="{EAF3EEE5-25E8-4445-B328-BACCD978BEFC}"/>
              </a:ext>
            </a:extLst>
          </p:cNvPr>
          <p:cNvSpPr/>
          <p:nvPr/>
        </p:nvSpPr>
        <p:spPr>
          <a:xfrm>
            <a:off x="6390900" y="2883309"/>
            <a:ext cx="2012400" cy="295200"/>
          </a:xfrm>
          <a:prstGeom prst="flowChartProcess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電腦隨機選</a:t>
            </a:r>
            <a:r>
              <a:rPr lang="en-US" altLang="zh-TW" sz="1000" dirty="0">
                <a:solidFill>
                  <a:schemeClr val="tx1"/>
                </a:solidFill>
              </a:rPr>
              <a:t>4</a:t>
            </a:r>
            <a:r>
              <a:rPr lang="zh-TW" altLang="en-US" sz="1000" dirty="0">
                <a:solidFill>
                  <a:schemeClr val="tx1"/>
                </a:solidFill>
              </a:rPr>
              <a:t>個字母</a:t>
            </a:r>
          </a:p>
        </p:txBody>
      </p: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9A273FB2-E099-40D4-A561-19DECAF6D4A0}"/>
              </a:ext>
            </a:extLst>
          </p:cNvPr>
          <p:cNvCxnSpPr>
            <a:cxnSpLocks/>
          </p:cNvCxnSpPr>
          <p:nvPr/>
        </p:nvCxnSpPr>
        <p:spPr>
          <a:xfrm>
            <a:off x="7387200" y="1812374"/>
            <a:ext cx="0" cy="44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80471532-5E1E-4F72-B006-B60694544EBE}"/>
              </a:ext>
            </a:extLst>
          </p:cNvPr>
          <p:cNvCxnSpPr>
            <a:stCxn id="77" idx="2"/>
            <a:endCxn id="86" idx="0"/>
          </p:cNvCxnSpPr>
          <p:nvPr/>
        </p:nvCxnSpPr>
        <p:spPr>
          <a:xfrm>
            <a:off x="7387200" y="2666755"/>
            <a:ext cx="9900" cy="216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流程圖: 決策 108">
            <a:extLst>
              <a:ext uri="{FF2B5EF4-FFF2-40B4-BE49-F238E27FC236}">
                <a16:creationId xmlns:a16="http://schemas.microsoft.com/office/drawing/2014/main" id="{4EE06C96-CE6A-405E-8DE3-1F925B4D24A7}"/>
              </a:ext>
            </a:extLst>
          </p:cNvPr>
          <p:cNvSpPr/>
          <p:nvPr/>
        </p:nvSpPr>
        <p:spPr>
          <a:xfrm>
            <a:off x="6259488" y="3372095"/>
            <a:ext cx="2280600" cy="603675"/>
          </a:xfrm>
          <a:prstGeom prst="flowChartDecision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判別</a:t>
            </a:r>
            <a:r>
              <a:rPr lang="en-US" altLang="zh-TW" sz="1000" dirty="0">
                <a:solidFill>
                  <a:schemeClr val="tx1"/>
                </a:solidFill>
              </a:rPr>
              <a:t>4</a:t>
            </a:r>
            <a:r>
              <a:rPr lang="zh-TW" altLang="en-US" sz="1000" dirty="0">
                <a:solidFill>
                  <a:schemeClr val="tx1"/>
                </a:solidFill>
              </a:rPr>
              <a:t>個字母是否有相同</a:t>
            </a:r>
          </a:p>
        </p:txBody>
      </p: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AF7CE2CA-75E2-4C98-85AC-EE4428C0CF21}"/>
              </a:ext>
            </a:extLst>
          </p:cNvPr>
          <p:cNvCxnSpPr>
            <a:cxnSpLocks/>
            <a:stCxn id="109" idx="3"/>
          </p:cNvCxnSpPr>
          <p:nvPr/>
        </p:nvCxnSpPr>
        <p:spPr>
          <a:xfrm flipV="1">
            <a:off x="8540088" y="3673932"/>
            <a:ext cx="2284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BE2C649D-FB31-482E-89B1-9390B3BDA616}"/>
              </a:ext>
            </a:extLst>
          </p:cNvPr>
          <p:cNvCxnSpPr>
            <a:cxnSpLocks/>
          </p:cNvCxnSpPr>
          <p:nvPr/>
        </p:nvCxnSpPr>
        <p:spPr>
          <a:xfrm flipV="1">
            <a:off x="8768554" y="3037634"/>
            <a:ext cx="0" cy="654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091DF038-75C6-4B10-94D7-4DF515CCA536}"/>
              </a:ext>
            </a:extLst>
          </p:cNvPr>
          <p:cNvCxnSpPr>
            <a:cxnSpLocks/>
            <a:endCxn id="86" idx="3"/>
          </p:cNvCxnSpPr>
          <p:nvPr/>
        </p:nvCxnSpPr>
        <p:spPr>
          <a:xfrm flipH="1">
            <a:off x="8403300" y="3030909"/>
            <a:ext cx="365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58C790BB-ED0E-4B5F-84A2-AE83D4780A7F}"/>
              </a:ext>
            </a:extLst>
          </p:cNvPr>
          <p:cNvSpPr txBox="1"/>
          <p:nvPr/>
        </p:nvSpPr>
        <p:spPr>
          <a:xfrm>
            <a:off x="8514814" y="3436663"/>
            <a:ext cx="219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Y</a:t>
            </a:r>
            <a:endParaRPr lang="zh-TW" altLang="en-US" sz="1000" dirty="0"/>
          </a:p>
        </p:txBody>
      </p:sp>
      <p:sp>
        <p:nvSpPr>
          <p:cNvPr id="126" name="流程圖: 資料 125">
            <a:extLst>
              <a:ext uri="{FF2B5EF4-FFF2-40B4-BE49-F238E27FC236}">
                <a16:creationId xmlns:a16="http://schemas.microsoft.com/office/drawing/2014/main" id="{496321F2-276A-4577-ABF2-DCA074E339EE}"/>
              </a:ext>
            </a:extLst>
          </p:cNvPr>
          <p:cNvSpPr/>
          <p:nvPr/>
        </p:nvSpPr>
        <p:spPr>
          <a:xfrm>
            <a:off x="6394501" y="4156536"/>
            <a:ext cx="2008799" cy="333337"/>
          </a:xfrm>
          <a:prstGeom prst="flowChartInputOutpu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玩家輸入</a:t>
            </a:r>
            <a:r>
              <a:rPr lang="en-US" altLang="zh-TW" sz="1000" dirty="0">
                <a:solidFill>
                  <a:schemeClr val="tx1"/>
                </a:solidFill>
              </a:rPr>
              <a:t>4</a:t>
            </a:r>
            <a:r>
              <a:rPr lang="zh-TW" altLang="en-US" sz="1000" dirty="0">
                <a:solidFill>
                  <a:schemeClr val="tx1"/>
                </a:solidFill>
              </a:rPr>
              <a:t>個字母</a:t>
            </a:r>
          </a:p>
        </p:txBody>
      </p: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1DF85546-D316-4FAB-978F-AA0156B3CA20}"/>
              </a:ext>
            </a:extLst>
          </p:cNvPr>
          <p:cNvCxnSpPr>
            <a:stCxn id="109" idx="2"/>
            <a:endCxn id="126" idx="1"/>
          </p:cNvCxnSpPr>
          <p:nvPr/>
        </p:nvCxnSpPr>
        <p:spPr>
          <a:xfrm flipH="1">
            <a:off x="7398901" y="3975770"/>
            <a:ext cx="887" cy="18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94D1BC83-F2B0-423F-A521-C6F9C5D1DA51}"/>
              </a:ext>
            </a:extLst>
          </p:cNvPr>
          <p:cNvSpPr txBox="1"/>
          <p:nvPr/>
        </p:nvSpPr>
        <p:spPr>
          <a:xfrm>
            <a:off x="7544484" y="395349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N</a:t>
            </a:r>
            <a:endParaRPr lang="zh-TW" altLang="en-US" sz="1000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55B9C709-73EC-4A75-BBA4-840251E2202C}"/>
              </a:ext>
            </a:extLst>
          </p:cNvPr>
          <p:cNvCxnSpPr>
            <a:stCxn id="86" idx="2"/>
            <a:endCxn id="109" idx="0"/>
          </p:cNvCxnSpPr>
          <p:nvPr/>
        </p:nvCxnSpPr>
        <p:spPr>
          <a:xfrm>
            <a:off x="7397100" y="3178509"/>
            <a:ext cx="2688" cy="19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83785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資料 3">
            <a:extLst>
              <a:ext uri="{FF2B5EF4-FFF2-40B4-BE49-F238E27FC236}">
                <a16:creationId xmlns:a16="http://schemas.microsoft.com/office/drawing/2014/main" id="{BBC08F4D-B79D-4BD4-B14A-5C4A21F85732}"/>
              </a:ext>
            </a:extLst>
          </p:cNvPr>
          <p:cNvSpPr/>
          <p:nvPr/>
        </p:nvSpPr>
        <p:spPr>
          <a:xfrm>
            <a:off x="2652301" y="376535"/>
            <a:ext cx="1736997" cy="333337"/>
          </a:xfrm>
          <a:prstGeom prst="flowChartInputOutpu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玩家輸入</a:t>
            </a:r>
            <a:r>
              <a:rPr lang="en-US" altLang="zh-TW" sz="1000" dirty="0">
                <a:solidFill>
                  <a:schemeClr val="tx1"/>
                </a:solidFill>
              </a:rPr>
              <a:t>4</a:t>
            </a:r>
            <a:r>
              <a:rPr lang="zh-TW" altLang="en-US" sz="1000" dirty="0">
                <a:solidFill>
                  <a:schemeClr val="tx1"/>
                </a:solidFill>
              </a:rPr>
              <a:t>位數</a:t>
            </a:r>
          </a:p>
        </p:txBody>
      </p:sp>
      <p:sp>
        <p:nvSpPr>
          <p:cNvPr id="5" name="流程圖: 資料 4">
            <a:extLst>
              <a:ext uri="{FF2B5EF4-FFF2-40B4-BE49-F238E27FC236}">
                <a16:creationId xmlns:a16="http://schemas.microsoft.com/office/drawing/2014/main" id="{47367A9B-22D5-4100-B0C1-42ABD54101CF}"/>
              </a:ext>
            </a:extLst>
          </p:cNvPr>
          <p:cNvSpPr/>
          <p:nvPr/>
        </p:nvSpPr>
        <p:spPr>
          <a:xfrm>
            <a:off x="5293200" y="376534"/>
            <a:ext cx="2008799" cy="333337"/>
          </a:xfrm>
          <a:prstGeom prst="flowChartInputOutpu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玩家輸入</a:t>
            </a:r>
            <a:r>
              <a:rPr lang="en-US" altLang="zh-TW" sz="1000" dirty="0">
                <a:solidFill>
                  <a:schemeClr val="tx1"/>
                </a:solidFill>
              </a:rPr>
              <a:t>4</a:t>
            </a:r>
            <a:r>
              <a:rPr lang="zh-TW" altLang="en-US" sz="1000" dirty="0">
                <a:solidFill>
                  <a:schemeClr val="tx1"/>
                </a:solidFill>
              </a:rPr>
              <a:t>個字母</a:t>
            </a:r>
          </a:p>
        </p:txBody>
      </p:sp>
      <p:sp>
        <p:nvSpPr>
          <p:cNvPr id="6" name="流程圖: 決策 5">
            <a:extLst>
              <a:ext uri="{FF2B5EF4-FFF2-40B4-BE49-F238E27FC236}">
                <a16:creationId xmlns:a16="http://schemas.microsoft.com/office/drawing/2014/main" id="{FFBE4B55-40DB-4FD2-99BA-A8A0B49EFCF8}"/>
              </a:ext>
            </a:extLst>
          </p:cNvPr>
          <p:cNvSpPr/>
          <p:nvPr/>
        </p:nvSpPr>
        <p:spPr>
          <a:xfrm>
            <a:off x="5157299" y="901660"/>
            <a:ext cx="2280600" cy="755077"/>
          </a:xfrm>
          <a:prstGeom prst="flowChartDecision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以字元方式判斷是否輸入</a:t>
            </a:r>
            <a:r>
              <a:rPr lang="en-US" altLang="zh-TW" sz="1000" dirty="0">
                <a:solidFill>
                  <a:schemeClr val="tx1"/>
                </a:solidFill>
              </a:rPr>
              <a:t>A</a:t>
            </a:r>
            <a:r>
              <a:rPr lang="zh-TW" altLang="en-US" sz="1000" dirty="0">
                <a:solidFill>
                  <a:schemeClr val="tx1"/>
                </a:solidFill>
              </a:rPr>
              <a:t>到</a:t>
            </a:r>
            <a:r>
              <a:rPr lang="en-US" altLang="zh-TW" sz="1000" dirty="0">
                <a:solidFill>
                  <a:schemeClr val="tx1"/>
                </a:solidFill>
              </a:rPr>
              <a:t>Z</a:t>
            </a:r>
            <a:r>
              <a:rPr lang="zh-TW" altLang="en-US" sz="1000" dirty="0">
                <a:solidFill>
                  <a:schemeClr val="tx1"/>
                </a:solidFill>
              </a:rPr>
              <a:t>以外的字母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0267EA8-7172-45EC-9DF7-752B6E0F48DC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6297599" y="709871"/>
            <a:ext cx="1" cy="19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圖: 決策 13">
            <a:extLst>
              <a:ext uri="{FF2B5EF4-FFF2-40B4-BE49-F238E27FC236}">
                <a16:creationId xmlns:a16="http://schemas.microsoft.com/office/drawing/2014/main" id="{C48D74DD-6B84-40BC-8077-ED5674CD0009}"/>
              </a:ext>
            </a:extLst>
          </p:cNvPr>
          <p:cNvSpPr/>
          <p:nvPr/>
        </p:nvSpPr>
        <p:spPr>
          <a:xfrm>
            <a:off x="2384026" y="876250"/>
            <a:ext cx="2280600" cy="755077"/>
          </a:xfrm>
          <a:prstGeom prst="flowChartDecision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以字元方式判別是否有輸入</a:t>
            </a:r>
            <a:r>
              <a:rPr lang="en-US" altLang="zh-TW" sz="1000" dirty="0">
                <a:solidFill>
                  <a:schemeClr val="tx1"/>
                </a:solidFill>
              </a:rPr>
              <a:t>0</a:t>
            </a:r>
            <a:r>
              <a:rPr lang="zh-TW" altLang="en-US" sz="1000" dirty="0">
                <a:solidFill>
                  <a:schemeClr val="tx1"/>
                </a:solidFill>
              </a:rPr>
              <a:t>到</a:t>
            </a:r>
            <a:r>
              <a:rPr lang="en-US" altLang="zh-TW" sz="1000" dirty="0">
                <a:solidFill>
                  <a:schemeClr val="tx1"/>
                </a:solidFill>
              </a:rPr>
              <a:t>9</a:t>
            </a:r>
            <a:r>
              <a:rPr lang="zh-TW" altLang="en-US" sz="1000" dirty="0">
                <a:solidFill>
                  <a:schemeClr val="tx1"/>
                </a:solidFill>
              </a:rPr>
              <a:t>以外的數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943D576-C713-45F4-BC1E-B8296B8A1C09}"/>
              </a:ext>
            </a:extLst>
          </p:cNvPr>
          <p:cNvCxnSpPr>
            <a:stCxn id="4" idx="4"/>
            <a:endCxn id="14" idx="0"/>
          </p:cNvCxnSpPr>
          <p:nvPr/>
        </p:nvCxnSpPr>
        <p:spPr>
          <a:xfrm>
            <a:off x="3520800" y="709872"/>
            <a:ext cx="3526" cy="16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圖: 決策 16">
            <a:extLst>
              <a:ext uri="{FF2B5EF4-FFF2-40B4-BE49-F238E27FC236}">
                <a16:creationId xmlns:a16="http://schemas.microsoft.com/office/drawing/2014/main" id="{A1CE1F39-9881-4CA3-A9BA-2E5FC7DC7418}"/>
              </a:ext>
            </a:extLst>
          </p:cNvPr>
          <p:cNvSpPr/>
          <p:nvPr/>
        </p:nvSpPr>
        <p:spPr>
          <a:xfrm>
            <a:off x="2652301" y="1797705"/>
            <a:ext cx="1736997" cy="548549"/>
          </a:xfrm>
          <a:prstGeom prst="flowChartDecision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判別是否輸入相同的數</a:t>
            </a:r>
          </a:p>
        </p:txBody>
      </p:sp>
      <p:sp>
        <p:nvSpPr>
          <p:cNvPr id="18" name="流程圖: 決策 17">
            <a:extLst>
              <a:ext uri="{FF2B5EF4-FFF2-40B4-BE49-F238E27FC236}">
                <a16:creationId xmlns:a16="http://schemas.microsoft.com/office/drawing/2014/main" id="{E563414E-E1C8-4D5E-8FA0-0CFCB49BF798}"/>
              </a:ext>
            </a:extLst>
          </p:cNvPr>
          <p:cNvSpPr/>
          <p:nvPr/>
        </p:nvSpPr>
        <p:spPr>
          <a:xfrm>
            <a:off x="5293200" y="1803434"/>
            <a:ext cx="2008799" cy="548549"/>
          </a:xfrm>
          <a:prstGeom prst="flowChartDecision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判別是否輸入相同的字母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2CE23FD-E570-4EDB-B9C9-7F49738295DF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flipH="1">
            <a:off x="3520800" y="1631327"/>
            <a:ext cx="3526" cy="16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CE0FB18-F430-4CE2-97F8-CBBEC058FF30}"/>
              </a:ext>
            </a:extLst>
          </p:cNvPr>
          <p:cNvSpPr txBox="1"/>
          <p:nvPr/>
        </p:nvSpPr>
        <p:spPr>
          <a:xfrm>
            <a:off x="3523519" y="163132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N</a:t>
            </a:r>
            <a:endParaRPr lang="zh-TW" altLang="en-US" sz="1000" dirty="0"/>
          </a:p>
        </p:txBody>
      </p:sp>
      <p:sp>
        <p:nvSpPr>
          <p:cNvPr id="24" name="流程圖: 資料 23">
            <a:extLst>
              <a:ext uri="{FF2B5EF4-FFF2-40B4-BE49-F238E27FC236}">
                <a16:creationId xmlns:a16="http://schemas.microsoft.com/office/drawing/2014/main" id="{C5E41317-9DA0-4A41-A26C-D19835773B8B}"/>
              </a:ext>
            </a:extLst>
          </p:cNvPr>
          <p:cNvSpPr/>
          <p:nvPr/>
        </p:nvSpPr>
        <p:spPr>
          <a:xfrm>
            <a:off x="783147" y="1054713"/>
            <a:ext cx="1386370" cy="398150"/>
          </a:xfrm>
          <a:prstGeom prst="flowChartInputOutpu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dirty="0">
                <a:solidFill>
                  <a:schemeClr val="tx1"/>
                </a:solidFill>
              </a:rPr>
              <a:t>螢幕顯示</a:t>
            </a:r>
            <a:r>
              <a:rPr lang="en-US" altLang="zh-TW" sz="1050" dirty="0">
                <a:solidFill>
                  <a:schemeClr val="tx1"/>
                </a:solidFill>
              </a:rPr>
              <a:t>Error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10F47A2B-D9BC-42C7-9E1B-0A3CF8C94C97}"/>
              </a:ext>
            </a:extLst>
          </p:cNvPr>
          <p:cNvCxnSpPr>
            <a:stCxn id="14" idx="1"/>
            <a:endCxn id="24" idx="5"/>
          </p:cNvCxnSpPr>
          <p:nvPr/>
        </p:nvCxnSpPr>
        <p:spPr>
          <a:xfrm flipH="1" flipV="1">
            <a:off x="2030880" y="1253788"/>
            <a:ext cx="3531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3FD31A98-0952-4FE6-8F4E-66B6B22A1E5D}"/>
              </a:ext>
            </a:extLst>
          </p:cNvPr>
          <p:cNvCxnSpPr>
            <a:cxnSpLocks/>
          </p:cNvCxnSpPr>
          <p:nvPr/>
        </p:nvCxnSpPr>
        <p:spPr>
          <a:xfrm flipH="1" flipV="1">
            <a:off x="1534265" y="543203"/>
            <a:ext cx="3" cy="510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6EA2ACB9-FBC7-4528-87DA-2B7BC568593C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534265" y="543203"/>
            <a:ext cx="12917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714D3DD-872F-4B53-9007-6729A913D153}"/>
              </a:ext>
            </a:extLst>
          </p:cNvPr>
          <p:cNvSpPr txBox="1"/>
          <p:nvPr/>
        </p:nvSpPr>
        <p:spPr>
          <a:xfrm>
            <a:off x="2159705" y="1007567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Y</a:t>
            </a:r>
            <a:endParaRPr lang="zh-TW" altLang="en-US" sz="1000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D88D51CF-77A1-4D18-AD26-0C05B5D5311B}"/>
              </a:ext>
            </a:extLst>
          </p:cNvPr>
          <p:cNvCxnSpPr>
            <a:stCxn id="6" idx="2"/>
            <a:endCxn id="18" idx="0"/>
          </p:cNvCxnSpPr>
          <p:nvPr/>
        </p:nvCxnSpPr>
        <p:spPr>
          <a:xfrm>
            <a:off x="6297599" y="1656737"/>
            <a:ext cx="1" cy="14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圖: 資料 40">
            <a:extLst>
              <a:ext uri="{FF2B5EF4-FFF2-40B4-BE49-F238E27FC236}">
                <a16:creationId xmlns:a16="http://schemas.microsoft.com/office/drawing/2014/main" id="{A2079B70-0342-4ACD-A1F9-4074930236F8}"/>
              </a:ext>
            </a:extLst>
          </p:cNvPr>
          <p:cNvSpPr/>
          <p:nvPr/>
        </p:nvSpPr>
        <p:spPr>
          <a:xfrm>
            <a:off x="7530535" y="1080123"/>
            <a:ext cx="1386370" cy="398150"/>
          </a:xfrm>
          <a:prstGeom prst="flowChartInputOutpu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dirty="0">
                <a:solidFill>
                  <a:schemeClr val="tx1"/>
                </a:solidFill>
              </a:rPr>
              <a:t>螢幕顯示</a:t>
            </a:r>
            <a:r>
              <a:rPr lang="en-US" altLang="zh-TW" sz="1050" dirty="0">
                <a:solidFill>
                  <a:schemeClr val="tx1"/>
                </a:solidFill>
              </a:rPr>
              <a:t>Error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8DFC619-DA8C-4AAD-8AC8-EB751DCF4EEB}"/>
              </a:ext>
            </a:extLst>
          </p:cNvPr>
          <p:cNvCxnSpPr>
            <a:stCxn id="6" idx="3"/>
            <a:endCxn id="41" idx="2"/>
          </p:cNvCxnSpPr>
          <p:nvPr/>
        </p:nvCxnSpPr>
        <p:spPr>
          <a:xfrm flipV="1">
            <a:off x="7437899" y="1279198"/>
            <a:ext cx="2312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FE7E084-D078-40E8-9C5E-39A91F679753}"/>
              </a:ext>
            </a:extLst>
          </p:cNvPr>
          <p:cNvSpPr txBox="1"/>
          <p:nvPr/>
        </p:nvSpPr>
        <p:spPr>
          <a:xfrm>
            <a:off x="7393286" y="1080123"/>
            <a:ext cx="2744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Y</a:t>
            </a:r>
            <a:endParaRPr lang="zh-TW" altLang="en-US" sz="10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BF68FC1-6470-43B5-95AE-B47A1E517E4A}"/>
              </a:ext>
            </a:extLst>
          </p:cNvPr>
          <p:cNvSpPr txBox="1"/>
          <p:nvPr/>
        </p:nvSpPr>
        <p:spPr>
          <a:xfrm>
            <a:off x="6297599" y="163132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N</a:t>
            </a:r>
            <a:endParaRPr lang="zh-TW" altLang="en-US" sz="1000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2AF1DDBD-6B73-4216-A822-B27A8BB89215}"/>
              </a:ext>
            </a:extLst>
          </p:cNvPr>
          <p:cNvCxnSpPr>
            <a:stCxn id="41" idx="1"/>
          </p:cNvCxnSpPr>
          <p:nvPr/>
        </p:nvCxnSpPr>
        <p:spPr>
          <a:xfrm flipV="1">
            <a:off x="8223720" y="543202"/>
            <a:ext cx="0" cy="536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E553712E-DD25-468D-90EB-B41E0B93BF32}"/>
              </a:ext>
            </a:extLst>
          </p:cNvPr>
          <p:cNvCxnSpPr>
            <a:cxnSpLocks/>
            <a:endCxn id="5" idx="5"/>
          </p:cNvCxnSpPr>
          <p:nvPr/>
        </p:nvCxnSpPr>
        <p:spPr>
          <a:xfrm flipH="1">
            <a:off x="7101119" y="543202"/>
            <a:ext cx="11226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圖: 決策 50">
            <a:extLst>
              <a:ext uri="{FF2B5EF4-FFF2-40B4-BE49-F238E27FC236}">
                <a16:creationId xmlns:a16="http://schemas.microsoft.com/office/drawing/2014/main" id="{F378D79C-B0FC-45C8-A6BB-7A7D6EF2DD73}"/>
              </a:ext>
            </a:extLst>
          </p:cNvPr>
          <p:cNvSpPr/>
          <p:nvPr/>
        </p:nvSpPr>
        <p:spPr>
          <a:xfrm>
            <a:off x="2652301" y="2512632"/>
            <a:ext cx="1736997" cy="453768"/>
          </a:xfrm>
          <a:prstGeom prst="flowChartDecision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判斷幾</a:t>
            </a:r>
            <a:r>
              <a:rPr lang="en-US" altLang="zh-TW" sz="1000" dirty="0">
                <a:solidFill>
                  <a:schemeClr val="tx1"/>
                </a:solidFill>
              </a:rPr>
              <a:t>A</a:t>
            </a:r>
            <a:r>
              <a:rPr lang="zh-TW" altLang="en-US" sz="1000" dirty="0">
                <a:solidFill>
                  <a:schemeClr val="tx1"/>
                </a:solidFill>
              </a:rPr>
              <a:t>幾</a:t>
            </a:r>
            <a:r>
              <a:rPr lang="en-US" altLang="zh-TW" sz="1000" dirty="0">
                <a:solidFill>
                  <a:schemeClr val="tx1"/>
                </a:solidFill>
              </a:rPr>
              <a:t>B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52C46962-2089-4CDA-963B-4A23A98751F4}"/>
              </a:ext>
            </a:extLst>
          </p:cNvPr>
          <p:cNvCxnSpPr>
            <a:stCxn id="17" idx="2"/>
            <a:endCxn id="51" idx="0"/>
          </p:cNvCxnSpPr>
          <p:nvPr/>
        </p:nvCxnSpPr>
        <p:spPr>
          <a:xfrm>
            <a:off x="3520800" y="2346254"/>
            <a:ext cx="0" cy="16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B64BCBC4-F4CC-4114-BB73-4D85E37AA6F6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524913" y="2071980"/>
            <a:ext cx="1127388" cy="23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55CCF4FC-1CA2-43CA-A1AA-F643B7A53CE5}"/>
              </a:ext>
            </a:extLst>
          </p:cNvPr>
          <p:cNvCxnSpPr>
            <a:cxnSpLocks/>
          </p:cNvCxnSpPr>
          <p:nvPr/>
        </p:nvCxnSpPr>
        <p:spPr>
          <a:xfrm flipH="1" flipV="1">
            <a:off x="1524913" y="1452864"/>
            <a:ext cx="6868" cy="63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BD4BDBB0-9E19-4077-A15D-146F0AAFCAB5}"/>
              </a:ext>
            </a:extLst>
          </p:cNvPr>
          <p:cNvSpPr txBox="1"/>
          <p:nvPr/>
        </p:nvSpPr>
        <p:spPr>
          <a:xfrm>
            <a:off x="1894580" y="1849469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Y</a:t>
            </a:r>
            <a:endParaRPr lang="zh-TW" altLang="en-US" sz="10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BBC2309-595C-4E3C-AE9F-F760D05AFD85}"/>
              </a:ext>
            </a:extLst>
          </p:cNvPr>
          <p:cNvSpPr txBox="1"/>
          <p:nvPr/>
        </p:nvSpPr>
        <p:spPr>
          <a:xfrm>
            <a:off x="3561939" y="230633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N</a:t>
            </a:r>
            <a:endParaRPr lang="zh-TW" altLang="en-US" sz="1000" dirty="0"/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E9240CF9-6A9D-4209-8ED8-33B306D5A5C4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301999" y="2077709"/>
            <a:ext cx="921721" cy="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9BD00F47-2F22-4C8A-87E2-5AC02F56374F}"/>
              </a:ext>
            </a:extLst>
          </p:cNvPr>
          <p:cNvCxnSpPr>
            <a:cxnSpLocks/>
            <a:endCxn id="41" idx="4"/>
          </p:cNvCxnSpPr>
          <p:nvPr/>
        </p:nvCxnSpPr>
        <p:spPr>
          <a:xfrm flipV="1">
            <a:off x="8223720" y="1478273"/>
            <a:ext cx="0" cy="60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C9D12398-A161-4D9A-AEE5-0924F59B0F49}"/>
              </a:ext>
            </a:extLst>
          </p:cNvPr>
          <p:cNvSpPr txBox="1"/>
          <p:nvPr/>
        </p:nvSpPr>
        <p:spPr>
          <a:xfrm>
            <a:off x="7662419" y="1877548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Y</a:t>
            </a:r>
            <a:endParaRPr lang="zh-TW" altLang="en-US" sz="1000" dirty="0"/>
          </a:p>
        </p:txBody>
      </p:sp>
      <p:sp>
        <p:nvSpPr>
          <p:cNvPr id="69" name="流程圖: 決策 68">
            <a:extLst>
              <a:ext uri="{FF2B5EF4-FFF2-40B4-BE49-F238E27FC236}">
                <a16:creationId xmlns:a16="http://schemas.microsoft.com/office/drawing/2014/main" id="{F9520197-0F1F-4439-9AD5-A3B486F5D985}"/>
              </a:ext>
            </a:extLst>
          </p:cNvPr>
          <p:cNvSpPr/>
          <p:nvPr/>
        </p:nvSpPr>
        <p:spPr>
          <a:xfrm>
            <a:off x="5429100" y="2552554"/>
            <a:ext cx="1736997" cy="453768"/>
          </a:xfrm>
          <a:prstGeom prst="flowChartDecision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判斷幾</a:t>
            </a:r>
            <a:r>
              <a:rPr lang="en-US" altLang="zh-TW" sz="1000" dirty="0">
                <a:solidFill>
                  <a:schemeClr val="tx1"/>
                </a:solidFill>
              </a:rPr>
              <a:t>A</a:t>
            </a:r>
            <a:r>
              <a:rPr lang="zh-TW" altLang="en-US" sz="1000" dirty="0">
                <a:solidFill>
                  <a:schemeClr val="tx1"/>
                </a:solidFill>
              </a:rPr>
              <a:t>幾</a:t>
            </a:r>
            <a:r>
              <a:rPr lang="en-US" altLang="zh-TW" sz="1000" dirty="0">
                <a:solidFill>
                  <a:schemeClr val="tx1"/>
                </a:solidFill>
              </a:rPr>
              <a:t>B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857FC904-626F-42D5-9A50-7D9E5F20D2E9}"/>
              </a:ext>
            </a:extLst>
          </p:cNvPr>
          <p:cNvCxnSpPr>
            <a:stCxn id="18" idx="2"/>
            <a:endCxn id="69" idx="0"/>
          </p:cNvCxnSpPr>
          <p:nvPr/>
        </p:nvCxnSpPr>
        <p:spPr>
          <a:xfrm flipH="1">
            <a:off x="6297599" y="2351983"/>
            <a:ext cx="1" cy="20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C146381B-5119-4E4A-94B8-446D4CE02340}"/>
              </a:ext>
            </a:extLst>
          </p:cNvPr>
          <p:cNvSpPr txBox="1"/>
          <p:nvPr/>
        </p:nvSpPr>
        <p:spPr>
          <a:xfrm>
            <a:off x="6325167" y="234194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N</a:t>
            </a:r>
            <a:endParaRPr lang="zh-TW" altLang="en-US" sz="1000" dirty="0"/>
          </a:p>
        </p:txBody>
      </p:sp>
      <p:sp>
        <p:nvSpPr>
          <p:cNvPr id="74" name="流程圖: 資料 73">
            <a:extLst>
              <a:ext uri="{FF2B5EF4-FFF2-40B4-BE49-F238E27FC236}">
                <a16:creationId xmlns:a16="http://schemas.microsoft.com/office/drawing/2014/main" id="{DF6ADE21-1125-44B5-93C0-769899B0F62C}"/>
              </a:ext>
            </a:extLst>
          </p:cNvPr>
          <p:cNvSpPr/>
          <p:nvPr/>
        </p:nvSpPr>
        <p:spPr>
          <a:xfrm>
            <a:off x="5498397" y="4540082"/>
            <a:ext cx="1598400" cy="453768"/>
          </a:xfrm>
          <a:prstGeom prst="flowChartInputOutpu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顯示幾</a:t>
            </a:r>
            <a:r>
              <a:rPr lang="en-US" altLang="zh-TW" sz="1000" dirty="0">
                <a:solidFill>
                  <a:schemeClr val="tx1"/>
                </a:solidFill>
              </a:rPr>
              <a:t>A</a:t>
            </a:r>
            <a:r>
              <a:rPr lang="zh-TW" altLang="en-US" sz="1000" dirty="0">
                <a:solidFill>
                  <a:schemeClr val="tx1"/>
                </a:solidFill>
              </a:rPr>
              <a:t>幾</a:t>
            </a:r>
            <a:r>
              <a:rPr lang="en-US" altLang="zh-TW" sz="1000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並顯示還有幾次機會</a:t>
            </a:r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D144042A-6D9B-4B62-8756-10321384C3A3}"/>
              </a:ext>
            </a:extLst>
          </p:cNvPr>
          <p:cNvCxnSpPr>
            <a:cxnSpLocks/>
            <a:stCxn id="69" idx="2"/>
            <a:endCxn id="95" idx="0"/>
          </p:cNvCxnSpPr>
          <p:nvPr/>
        </p:nvCxnSpPr>
        <p:spPr>
          <a:xfrm flipH="1">
            <a:off x="6297598" y="3006322"/>
            <a:ext cx="1" cy="13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圖: 決策 79">
            <a:extLst>
              <a:ext uri="{FF2B5EF4-FFF2-40B4-BE49-F238E27FC236}">
                <a16:creationId xmlns:a16="http://schemas.microsoft.com/office/drawing/2014/main" id="{B4FF5FF3-2E88-4AE0-9059-1D904C050C21}"/>
              </a:ext>
            </a:extLst>
          </p:cNvPr>
          <p:cNvSpPr/>
          <p:nvPr/>
        </p:nvSpPr>
        <p:spPr>
          <a:xfrm>
            <a:off x="2564892" y="4308374"/>
            <a:ext cx="1944000" cy="501650"/>
          </a:xfrm>
          <a:prstGeom prst="flowChartDecision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判斷是模式</a:t>
            </a:r>
            <a:r>
              <a:rPr lang="en-US" altLang="zh-TW" sz="1000" dirty="0">
                <a:solidFill>
                  <a:schemeClr val="tx1"/>
                </a:solidFill>
              </a:rPr>
              <a:t>1</a:t>
            </a:r>
            <a:r>
              <a:rPr lang="zh-TW" altLang="en-US" sz="1000" dirty="0">
                <a:solidFill>
                  <a:schemeClr val="tx1"/>
                </a:solidFill>
              </a:rPr>
              <a:t>還是模式</a:t>
            </a:r>
            <a:r>
              <a:rPr lang="en-US" altLang="zh-TW" sz="1000" dirty="0">
                <a:solidFill>
                  <a:schemeClr val="tx1"/>
                </a:solidFill>
              </a:rPr>
              <a:t>2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流程圖: 決策 94">
            <a:extLst>
              <a:ext uri="{FF2B5EF4-FFF2-40B4-BE49-F238E27FC236}">
                <a16:creationId xmlns:a16="http://schemas.microsoft.com/office/drawing/2014/main" id="{D0CAE593-FF7E-461A-91A4-8F93268642A8}"/>
              </a:ext>
            </a:extLst>
          </p:cNvPr>
          <p:cNvSpPr/>
          <p:nvPr/>
        </p:nvSpPr>
        <p:spPr>
          <a:xfrm>
            <a:off x="5315505" y="3136493"/>
            <a:ext cx="1964185" cy="453768"/>
          </a:xfrm>
          <a:prstGeom prst="flowChartDecision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判斷是否為</a:t>
            </a:r>
            <a:r>
              <a:rPr lang="en-US" altLang="zh-TW" sz="1000" dirty="0">
                <a:solidFill>
                  <a:schemeClr val="tx1"/>
                </a:solidFill>
              </a:rPr>
              <a:t>4A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A9D93914-F2BC-49D6-9F66-25EFDDEF9492}"/>
              </a:ext>
            </a:extLst>
          </p:cNvPr>
          <p:cNvSpPr txBox="1"/>
          <p:nvPr/>
        </p:nvSpPr>
        <p:spPr>
          <a:xfrm>
            <a:off x="6321965" y="3537859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N</a:t>
            </a:r>
            <a:endParaRPr lang="zh-TW" altLang="en-US" sz="1000" dirty="0"/>
          </a:p>
        </p:txBody>
      </p: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F68A0567-3B00-4124-B471-F39BB84FCCE8}"/>
              </a:ext>
            </a:extLst>
          </p:cNvPr>
          <p:cNvCxnSpPr>
            <a:stCxn id="95" idx="3"/>
          </p:cNvCxnSpPr>
          <p:nvPr/>
        </p:nvCxnSpPr>
        <p:spPr>
          <a:xfrm>
            <a:off x="7279690" y="3363377"/>
            <a:ext cx="944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40E205F0-22B6-469A-BBB0-5EB46FE1A349}"/>
              </a:ext>
            </a:extLst>
          </p:cNvPr>
          <p:cNvSpPr txBox="1"/>
          <p:nvPr/>
        </p:nvSpPr>
        <p:spPr>
          <a:xfrm>
            <a:off x="7610400" y="3101103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Y</a:t>
            </a:r>
            <a:endParaRPr lang="zh-TW" altLang="en-US" sz="1000" dirty="0"/>
          </a:p>
        </p:txBody>
      </p:sp>
      <p:sp>
        <p:nvSpPr>
          <p:cNvPr id="107" name="流程圖: 資料 106">
            <a:extLst>
              <a:ext uri="{FF2B5EF4-FFF2-40B4-BE49-F238E27FC236}">
                <a16:creationId xmlns:a16="http://schemas.microsoft.com/office/drawing/2014/main" id="{DF6303A2-60A0-408A-953B-565CBF020EF2}"/>
              </a:ext>
            </a:extLst>
          </p:cNvPr>
          <p:cNvSpPr/>
          <p:nvPr/>
        </p:nvSpPr>
        <p:spPr>
          <a:xfrm>
            <a:off x="7490971" y="3737153"/>
            <a:ext cx="1386367" cy="254297"/>
          </a:xfrm>
          <a:prstGeom prst="flowChartInputOutpu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顯示猜幾次</a:t>
            </a:r>
          </a:p>
        </p:txBody>
      </p: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76213AB8-B10D-4F33-AD45-5E6A1CD006DB}"/>
              </a:ext>
            </a:extLst>
          </p:cNvPr>
          <p:cNvCxnSpPr>
            <a:cxnSpLocks/>
          </p:cNvCxnSpPr>
          <p:nvPr/>
        </p:nvCxnSpPr>
        <p:spPr>
          <a:xfrm>
            <a:off x="8223720" y="3363377"/>
            <a:ext cx="0" cy="36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流程圖: 決策 112">
            <a:extLst>
              <a:ext uri="{FF2B5EF4-FFF2-40B4-BE49-F238E27FC236}">
                <a16:creationId xmlns:a16="http://schemas.microsoft.com/office/drawing/2014/main" id="{91FBE9CC-BFCF-4B02-98E4-04CFA4FCAD1E}"/>
              </a:ext>
            </a:extLst>
          </p:cNvPr>
          <p:cNvSpPr/>
          <p:nvPr/>
        </p:nvSpPr>
        <p:spPr>
          <a:xfrm>
            <a:off x="2538706" y="3136493"/>
            <a:ext cx="1964185" cy="453768"/>
          </a:xfrm>
          <a:prstGeom prst="flowChartDecision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判斷是否為</a:t>
            </a:r>
            <a:r>
              <a:rPr lang="en-US" altLang="zh-TW" sz="1000" dirty="0">
                <a:solidFill>
                  <a:schemeClr val="tx1"/>
                </a:solidFill>
              </a:rPr>
              <a:t>4A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4864FD6B-FB60-4A56-8EDF-55E7168A1C63}"/>
              </a:ext>
            </a:extLst>
          </p:cNvPr>
          <p:cNvCxnSpPr>
            <a:stCxn id="51" idx="2"/>
            <a:endCxn id="113" idx="0"/>
          </p:cNvCxnSpPr>
          <p:nvPr/>
        </p:nvCxnSpPr>
        <p:spPr>
          <a:xfrm flipH="1">
            <a:off x="3520799" y="2966400"/>
            <a:ext cx="1" cy="17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699874BC-F948-4ECF-893C-5E12CBF32CF0}"/>
              </a:ext>
            </a:extLst>
          </p:cNvPr>
          <p:cNvSpPr txBox="1"/>
          <p:nvPr/>
        </p:nvSpPr>
        <p:spPr>
          <a:xfrm>
            <a:off x="3554898" y="384577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N</a:t>
            </a:r>
            <a:endParaRPr lang="zh-TW" altLang="en-US" sz="1000" dirty="0"/>
          </a:p>
        </p:txBody>
      </p: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5963AB95-3599-4FBA-9CB7-3746F75CA963}"/>
              </a:ext>
            </a:extLst>
          </p:cNvPr>
          <p:cNvCxnSpPr>
            <a:cxnSpLocks/>
          </p:cNvCxnSpPr>
          <p:nvPr/>
        </p:nvCxnSpPr>
        <p:spPr>
          <a:xfrm flipH="1" flipV="1">
            <a:off x="1524913" y="3347324"/>
            <a:ext cx="1039699" cy="2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>
            <a:extLst>
              <a:ext uri="{FF2B5EF4-FFF2-40B4-BE49-F238E27FC236}">
                <a16:creationId xmlns:a16="http://schemas.microsoft.com/office/drawing/2014/main" id="{924CEF54-283B-450F-B441-BD1BB646E4D8}"/>
              </a:ext>
            </a:extLst>
          </p:cNvPr>
          <p:cNvCxnSpPr/>
          <p:nvPr/>
        </p:nvCxnSpPr>
        <p:spPr>
          <a:xfrm>
            <a:off x="1531781" y="3349326"/>
            <a:ext cx="0" cy="434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11622C23-ADCE-4050-91E8-4160166F08E1}"/>
              </a:ext>
            </a:extLst>
          </p:cNvPr>
          <p:cNvSpPr txBox="1"/>
          <p:nvPr/>
        </p:nvSpPr>
        <p:spPr>
          <a:xfrm>
            <a:off x="1786050" y="3118798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Y</a:t>
            </a:r>
            <a:endParaRPr lang="zh-TW" altLang="en-US" sz="1000" dirty="0"/>
          </a:p>
        </p:txBody>
      </p:sp>
      <p:sp>
        <p:nvSpPr>
          <p:cNvPr id="132" name="流程圖: 資料 131">
            <a:extLst>
              <a:ext uri="{FF2B5EF4-FFF2-40B4-BE49-F238E27FC236}">
                <a16:creationId xmlns:a16="http://schemas.microsoft.com/office/drawing/2014/main" id="{2910BB70-A533-402E-8997-CAB0FFDCB72C}"/>
              </a:ext>
            </a:extLst>
          </p:cNvPr>
          <p:cNvSpPr/>
          <p:nvPr/>
        </p:nvSpPr>
        <p:spPr>
          <a:xfrm>
            <a:off x="849261" y="3784080"/>
            <a:ext cx="1386367" cy="254297"/>
          </a:xfrm>
          <a:prstGeom prst="flowChartInputOutpu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顯示猜幾次</a:t>
            </a:r>
          </a:p>
        </p:txBody>
      </p:sp>
      <p:sp>
        <p:nvSpPr>
          <p:cNvPr id="135" name="流程圖: 決策 134">
            <a:extLst>
              <a:ext uri="{FF2B5EF4-FFF2-40B4-BE49-F238E27FC236}">
                <a16:creationId xmlns:a16="http://schemas.microsoft.com/office/drawing/2014/main" id="{C91B469A-874B-4BDF-A5E5-FC6B3CE8BA8F}"/>
              </a:ext>
            </a:extLst>
          </p:cNvPr>
          <p:cNvSpPr/>
          <p:nvPr/>
        </p:nvSpPr>
        <p:spPr>
          <a:xfrm>
            <a:off x="5430598" y="3860275"/>
            <a:ext cx="1735499" cy="501650"/>
          </a:xfrm>
          <a:prstGeom prst="flowChartDecision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判斷是否猜</a:t>
            </a:r>
            <a:r>
              <a:rPr lang="en-US" altLang="zh-TW" sz="1000" dirty="0">
                <a:solidFill>
                  <a:schemeClr val="tx1"/>
                </a:solidFill>
              </a:rPr>
              <a:t>15</a:t>
            </a:r>
            <a:r>
              <a:rPr lang="zh-TW" altLang="en-US" sz="1000" dirty="0">
                <a:solidFill>
                  <a:schemeClr val="tx1"/>
                </a:solidFill>
              </a:rPr>
              <a:t>次</a:t>
            </a:r>
          </a:p>
        </p:txBody>
      </p: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544427BC-C13C-47C4-8D9A-E7FB52E5D273}"/>
              </a:ext>
            </a:extLst>
          </p:cNvPr>
          <p:cNvCxnSpPr>
            <a:stCxn id="95" idx="2"/>
            <a:endCxn id="135" idx="0"/>
          </p:cNvCxnSpPr>
          <p:nvPr/>
        </p:nvCxnSpPr>
        <p:spPr>
          <a:xfrm>
            <a:off x="6297598" y="3590261"/>
            <a:ext cx="750" cy="27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BBF7EE20-40ED-4BF7-8235-29A0741855F1}"/>
              </a:ext>
            </a:extLst>
          </p:cNvPr>
          <p:cNvCxnSpPr>
            <a:stCxn id="135" idx="3"/>
          </p:cNvCxnSpPr>
          <p:nvPr/>
        </p:nvCxnSpPr>
        <p:spPr>
          <a:xfrm>
            <a:off x="7166097" y="4111100"/>
            <a:ext cx="1018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CECCD37C-3C3B-46E0-B617-B315E6657718}"/>
              </a:ext>
            </a:extLst>
          </p:cNvPr>
          <p:cNvCxnSpPr/>
          <p:nvPr/>
        </p:nvCxnSpPr>
        <p:spPr>
          <a:xfrm>
            <a:off x="8184154" y="4111100"/>
            <a:ext cx="0" cy="207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流程圖: 資料 145">
            <a:extLst>
              <a:ext uri="{FF2B5EF4-FFF2-40B4-BE49-F238E27FC236}">
                <a16:creationId xmlns:a16="http://schemas.microsoft.com/office/drawing/2014/main" id="{48653B1D-36E7-4E2B-8468-620EB89E6D04}"/>
              </a:ext>
            </a:extLst>
          </p:cNvPr>
          <p:cNvSpPr/>
          <p:nvPr/>
        </p:nvSpPr>
        <p:spPr>
          <a:xfrm>
            <a:off x="7411473" y="4318331"/>
            <a:ext cx="1598399" cy="398150"/>
          </a:xfrm>
          <a:prstGeom prst="flowChartInputOutpu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dirty="0">
                <a:solidFill>
                  <a:schemeClr val="tx1"/>
                </a:solidFill>
              </a:rPr>
              <a:t>顯示</a:t>
            </a:r>
            <a:endParaRPr lang="en-US" altLang="zh-TW" sz="1050" dirty="0">
              <a:solidFill>
                <a:schemeClr val="tx1"/>
              </a:solidFill>
            </a:endParaRPr>
          </a:p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Game over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588EE527-8CBB-4E2F-905D-5C6FCB7CB298}"/>
              </a:ext>
            </a:extLst>
          </p:cNvPr>
          <p:cNvSpPr txBox="1"/>
          <p:nvPr/>
        </p:nvSpPr>
        <p:spPr>
          <a:xfrm>
            <a:off x="7176289" y="3932133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Y</a:t>
            </a:r>
            <a:endParaRPr lang="zh-TW" altLang="en-US" sz="1000" dirty="0"/>
          </a:p>
        </p:txBody>
      </p: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ED4DE816-23EB-45F7-AFD0-7E7D3525D0DA}"/>
              </a:ext>
            </a:extLst>
          </p:cNvPr>
          <p:cNvCxnSpPr>
            <a:stCxn id="135" idx="2"/>
            <a:endCxn id="74" idx="1"/>
          </p:cNvCxnSpPr>
          <p:nvPr/>
        </p:nvCxnSpPr>
        <p:spPr>
          <a:xfrm flipH="1">
            <a:off x="6297597" y="4361925"/>
            <a:ext cx="751" cy="178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4C2DDEBA-E3C8-4501-A05D-84F491963191}"/>
              </a:ext>
            </a:extLst>
          </p:cNvPr>
          <p:cNvSpPr txBox="1"/>
          <p:nvPr/>
        </p:nvSpPr>
        <p:spPr>
          <a:xfrm>
            <a:off x="6321965" y="4315009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N</a:t>
            </a:r>
            <a:endParaRPr lang="zh-TW" altLang="en-US" sz="10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4B33AEF-AC26-4846-A028-F94DF3592E80}"/>
              </a:ext>
            </a:extLst>
          </p:cNvPr>
          <p:cNvCxnSpPr>
            <a:stCxn id="113" idx="2"/>
            <a:endCxn id="80" idx="0"/>
          </p:cNvCxnSpPr>
          <p:nvPr/>
        </p:nvCxnSpPr>
        <p:spPr>
          <a:xfrm>
            <a:off x="3520799" y="3590261"/>
            <a:ext cx="16093" cy="71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08128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資料 3">
            <a:extLst>
              <a:ext uri="{FF2B5EF4-FFF2-40B4-BE49-F238E27FC236}">
                <a16:creationId xmlns:a16="http://schemas.microsoft.com/office/drawing/2014/main" id="{2CEFACF1-818A-406A-B7A9-9E5D4476E7A7}"/>
              </a:ext>
            </a:extLst>
          </p:cNvPr>
          <p:cNvSpPr/>
          <p:nvPr/>
        </p:nvSpPr>
        <p:spPr>
          <a:xfrm>
            <a:off x="963315" y="1595064"/>
            <a:ext cx="1454398" cy="398146"/>
          </a:xfrm>
          <a:prstGeom prst="flowChartInputOutpu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顯示是否要輸入提示</a:t>
            </a:r>
          </a:p>
        </p:txBody>
      </p:sp>
      <p:sp>
        <p:nvSpPr>
          <p:cNvPr id="5" name="流程圖: 決策 4">
            <a:extLst>
              <a:ext uri="{FF2B5EF4-FFF2-40B4-BE49-F238E27FC236}">
                <a16:creationId xmlns:a16="http://schemas.microsoft.com/office/drawing/2014/main" id="{73CBA78C-99B9-4AA8-B2FE-95D4023D2AA7}"/>
              </a:ext>
            </a:extLst>
          </p:cNvPr>
          <p:cNvSpPr/>
          <p:nvPr/>
        </p:nvSpPr>
        <p:spPr>
          <a:xfrm>
            <a:off x="4028202" y="588731"/>
            <a:ext cx="1944000" cy="501650"/>
          </a:xfrm>
          <a:prstGeom prst="flowChartDecision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判斷是模式</a:t>
            </a:r>
            <a:r>
              <a:rPr lang="en-US" altLang="zh-TW" sz="1000" dirty="0">
                <a:solidFill>
                  <a:schemeClr val="tx1"/>
                </a:solidFill>
              </a:rPr>
              <a:t>1</a:t>
            </a:r>
            <a:r>
              <a:rPr lang="zh-TW" altLang="en-US" sz="1000" dirty="0">
                <a:solidFill>
                  <a:schemeClr val="tx1"/>
                </a:solidFill>
              </a:rPr>
              <a:t>還是模式</a:t>
            </a:r>
            <a:r>
              <a:rPr lang="en-US" altLang="zh-TW" sz="1000" dirty="0">
                <a:solidFill>
                  <a:schemeClr val="tx1"/>
                </a:solidFill>
              </a:rPr>
              <a:t>2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流程圖: 資料 5">
            <a:extLst>
              <a:ext uri="{FF2B5EF4-FFF2-40B4-BE49-F238E27FC236}">
                <a16:creationId xmlns:a16="http://schemas.microsoft.com/office/drawing/2014/main" id="{F6AE1ECC-5E72-4A31-AF09-A3E0D6263941}"/>
              </a:ext>
            </a:extLst>
          </p:cNvPr>
          <p:cNvSpPr/>
          <p:nvPr/>
        </p:nvSpPr>
        <p:spPr>
          <a:xfrm>
            <a:off x="6916797" y="613512"/>
            <a:ext cx="1598400" cy="453768"/>
          </a:xfrm>
          <a:prstGeom prst="flowChartInputOutpu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顯示幾</a:t>
            </a:r>
            <a:r>
              <a:rPr lang="en-US" altLang="zh-TW" sz="1000" dirty="0">
                <a:solidFill>
                  <a:schemeClr val="tx1"/>
                </a:solidFill>
              </a:rPr>
              <a:t>A</a:t>
            </a:r>
            <a:r>
              <a:rPr lang="zh-TW" altLang="en-US" sz="1000" dirty="0">
                <a:solidFill>
                  <a:schemeClr val="tx1"/>
                </a:solidFill>
              </a:rPr>
              <a:t>幾</a:t>
            </a:r>
            <a:r>
              <a:rPr lang="en-US" altLang="zh-TW" sz="1000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並顯示還有幾次機會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2F9C47B9-B35D-43F9-AAA6-564CB2AE266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712113" y="839556"/>
            <a:ext cx="23160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F9552F1-D983-43CC-A4F9-61718EE5BA78}"/>
              </a:ext>
            </a:extLst>
          </p:cNvPr>
          <p:cNvCxnSpPr/>
          <p:nvPr/>
        </p:nvCxnSpPr>
        <p:spPr>
          <a:xfrm>
            <a:off x="1712113" y="839556"/>
            <a:ext cx="0" cy="25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6BA4AC5-F6DE-4294-B56B-8CAFB25229D1}"/>
              </a:ext>
            </a:extLst>
          </p:cNvPr>
          <p:cNvSpPr txBox="1"/>
          <p:nvPr/>
        </p:nvSpPr>
        <p:spPr>
          <a:xfrm>
            <a:off x="2460912" y="593335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模式</a:t>
            </a:r>
            <a:r>
              <a:rPr lang="en-US" altLang="zh-TW" sz="1000" dirty="0"/>
              <a:t>1</a:t>
            </a:r>
            <a:endParaRPr lang="zh-TW" altLang="en-US" sz="1000" dirty="0"/>
          </a:p>
        </p:txBody>
      </p:sp>
      <p:sp>
        <p:nvSpPr>
          <p:cNvPr id="12" name="流程圖: 決策 11">
            <a:extLst>
              <a:ext uri="{FF2B5EF4-FFF2-40B4-BE49-F238E27FC236}">
                <a16:creationId xmlns:a16="http://schemas.microsoft.com/office/drawing/2014/main" id="{59EF675B-8B41-4A7A-B08D-0C14A3B9F66F}"/>
              </a:ext>
            </a:extLst>
          </p:cNvPr>
          <p:cNvSpPr/>
          <p:nvPr/>
        </p:nvSpPr>
        <p:spPr>
          <a:xfrm>
            <a:off x="826360" y="2179262"/>
            <a:ext cx="1720800" cy="532792"/>
          </a:xfrm>
          <a:prstGeom prst="flowChartDecision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判別輸入為</a:t>
            </a:r>
            <a:r>
              <a:rPr lang="en-US" altLang="zh-TW" sz="1000" dirty="0">
                <a:solidFill>
                  <a:schemeClr val="tx1"/>
                </a:solidFill>
              </a:rPr>
              <a:t>1</a:t>
            </a:r>
            <a:r>
              <a:rPr lang="zh-TW" altLang="en-US" sz="1000" dirty="0">
                <a:solidFill>
                  <a:schemeClr val="tx1"/>
                </a:solidFill>
              </a:rPr>
              <a:t>還是</a:t>
            </a:r>
            <a:r>
              <a:rPr lang="en-US" altLang="zh-TW" sz="1000" dirty="0">
                <a:solidFill>
                  <a:schemeClr val="tx1"/>
                </a:solidFill>
              </a:rPr>
              <a:t>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5519AE0-C294-4157-9839-E2B95620A61F}"/>
              </a:ext>
            </a:extLst>
          </p:cNvPr>
          <p:cNvCxnSpPr>
            <a:stCxn id="4" idx="4"/>
            <a:endCxn id="12" idx="0"/>
          </p:cNvCxnSpPr>
          <p:nvPr/>
        </p:nvCxnSpPr>
        <p:spPr>
          <a:xfrm flipH="1">
            <a:off x="1686760" y="1993210"/>
            <a:ext cx="3754" cy="18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4F2011C-97E8-46C5-94EC-B658B0FEC080}"/>
              </a:ext>
            </a:extLst>
          </p:cNvPr>
          <p:cNvCxnSpPr>
            <a:cxnSpLocks/>
          </p:cNvCxnSpPr>
          <p:nvPr/>
        </p:nvCxnSpPr>
        <p:spPr>
          <a:xfrm>
            <a:off x="1686760" y="2712054"/>
            <a:ext cx="0" cy="219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0C14440F-4BD8-4F1D-939E-84AD8C578035}"/>
              </a:ext>
            </a:extLst>
          </p:cNvPr>
          <p:cNvCxnSpPr>
            <a:cxnSpLocks/>
          </p:cNvCxnSpPr>
          <p:nvPr/>
        </p:nvCxnSpPr>
        <p:spPr>
          <a:xfrm flipH="1">
            <a:off x="1090646" y="2936798"/>
            <a:ext cx="596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FDD4C5A-132A-432C-BF68-B2AEE68DCBFF}"/>
              </a:ext>
            </a:extLst>
          </p:cNvPr>
          <p:cNvCxnSpPr>
            <a:cxnSpLocks/>
          </p:cNvCxnSpPr>
          <p:nvPr/>
        </p:nvCxnSpPr>
        <p:spPr>
          <a:xfrm>
            <a:off x="1665078" y="2936535"/>
            <a:ext cx="1884108" cy="5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6195047F-42D2-49E9-BB9D-3101F48700EB}"/>
              </a:ext>
            </a:extLst>
          </p:cNvPr>
          <p:cNvCxnSpPr>
            <a:cxnSpLocks/>
          </p:cNvCxnSpPr>
          <p:nvPr/>
        </p:nvCxnSpPr>
        <p:spPr>
          <a:xfrm>
            <a:off x="3549187" y="2934921"/>
            <a:ext cx="0" cy="25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43D549F-82D0-48F8-8216-D45C2CA350D6}"/>
              </a:ext>
            </a:extLst>
          </p:cNvPr>
          <p:cNvSpPr txBox="1"/>
          <p:nvPr/>
        </p:nvSpPr>
        <p:spPr>
          <a:xfrm>
            <a:off x="1053272" y="2690314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輸入</a:t>
            </a:r>
            <a:r>
              <a:rPr lang="en-US" altLang="zh-TW" sz="1000" dirty="0"/>
              <a:t>0</a:t>
            </a:r>
            <a:endParaRPr lang="zh-TW" altLang="en-US" sz="10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EC7214A-8CD9-4E57-8294-99D0B109F772}"/>
              </a:ext>
            </a:extLst>
          </p:cNvPr>
          <p:cNvSpPr txBox="1"/>
          <p:nvPr/>
        </p:nvSpPr>
        <p:spPr>
          <a:xfrm>
            <a:off x="1802210" y="2682013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輸入</a:t>
            </a:r>
            <a:r>
              <a:rPr lang="en-US" altLang="zh-TW" sz="1000" dirty="0"/>
              <a:t>1</a:t>
            </a:r>
            <a:endParaRPr lang="zh-TW" altLang="en-US" sz="1000" dirty="0"/>
          </a:p>
        </p:txBody>
      </p:sp>
      <p:sp>
        <p:nvSpPr>
          <p:cNvPr id="33" name="流程圖: 資料 32">
            <a:extLst>
              <a:ext uri="{FF2B5EF4-FFF2-40B4-BE49-F238E27FC236}">
                <a16:creationId xmlns:a16="http://schemas.microsoft.com/office/drawing/2014/main" id="{A2397600-3EC0-48D0-9037-ABE5A8F6E49F}"/>
              </a:ext>
            </a:extLst>
          </p:cNvPr>
          <p:cNvSpPr/>
          <p:nvPr/>
        </p:nvSpPr>
        <p:spPr>
          <a:xfrm>
            <a:off x="94814" y="3181472"/>
            <a:ext cx="1736997" cy="329065"/>
          </a:xfrm>
          <a:prstGeom prst="flowChartInputOutpu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玩家輸入</a:t>
            </a:r>
            <a:r>
              <a:rPr lang="en-US" altLang="zh-TW" sz="1000" dirty="0">
                <a:solidFill>
                  <a:schemeClr val="tx1"/>
                </a:solidFill>
              </a:rPr>
              <a:t>4</a:t>
            </a:r>
            <a:r>
              <a:rPr lang="zh-TW" altLang="en-US" sz="1000" dirty="0">
                <a:solidFill>
                  <a:schemeClr val="tx1"/>
                </a:solidFill>
              </a:rPr>
              <a:t>位數</a:t>
            </a:r>
          </a:p>
        </p:txBody>
      </p:sp>
      <p:sp>
        <p:nvSpPr>
          <p:cNvPr id="35" name="流程圖: 資料 34">
            <a:extLst>
              <a:ext uri="{FF2B5EF4-FFF2-40B4-BE49-F238E27FC236}">
                <a16:creationId xmlns:a16="http://schemas.microsoft.com/office/drawing/2014/main" id="{8664913A-9026-4016-B443-B13058182C58}"/>
              </a:ext>
            </a:extLst>
          </p:cNvPr>
          <p:cNvSpPr/>
          <p:nvPr/>
        </p:nvSpPr>
        <p:spPr>
          <a:xfrm>
            <a:off x="78694" y="4076612"/>
            <a:ext cx="1625239" cy="329065"/>
          </a:xfrm>
          <a:prstGeom prst="flowChartInputOutpu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提示第一位數</a:t>
            </a:r>
          </a:p>
        </p:txBody>
      </p:sp>
      <p:sp>
        <p:nvSpPr>
          <p:cNvPr id="19" name="流程圖: 資料 18">
            <a:extLst>
              <a:ext uri="{FF2B5EF4-FFF2-40B4-BE49-F238E27FC236}">
                <a16:creationId xmlns:a16="http://schemas.microsoft.com/office/drawing/2014/main" id="{FFA85A9D-CA13-4366-B9F9-C2C9495FC6C7}"/>
              </a:ext>
            </a:extLst>
          </p:cNvPr>
          <p:cNvSpPr/>
          <p:nvPr/>
        </p:nvSpPr>
        <p:spPr>
          <a:xfrm>
            <a:off x="891314" y="1104605"/>
            <a:ext cx="1598400" cy="309600"/>
          </a:xfrm>
          <a:prstGeom prst="flowChartInputOutpu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顯示幾</a:t>
            </a:r>
            <a:r>
              <a:rPr lang="en-US" altLang="zh-TW" sz="1000" dirty="0">
                <a:solidFill>
                  <a:schemeClr val="tx1"/>
                </a:solidFill>
              </a:rPr>
              <a:t>A</a:t>
            </a:r>
            <a:r>
              <a:rPr lang="zh-TW" altLang="en-US" sz="1000" dirty="0">
                <a:solidFill>
                  <a:schemeClr val="tx1"/>
                </a:solidFill>
              </a:rPr>
              <a:t>幾</a:t>
            </a:r>
            <a:r>
              <a:rPr lang="en-US" altLang="zh-TW" sz="1000" dirty="0">
                <a:solidFill>
                  <a:schemeClr val="tx1"/>
                </a:solidFill>
              </a:rPr>
              <a:t>B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74BF920-0B1F-445B-9FD0-9032346189A7}"/>
              </a:ext>
            </a:extLst>
          </p:cNvPr>
          <p:cNvCxnSpPr>
            <a:stCxn id="19" idx="4"/>
            <a:endCxn id="4" idx="1"/>
          </p:cNvCxnSpPr>
          <p:nvPr/>
        </p:nvCxnSpPr>
        <p:spPr>
          <a:xfrm>
            <a:off x="1690514" y="1414205"/>
            <a:ext cx="0" cy="18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758911C-D15D-416D-9E44-48EFB9F0A6DE}"/>
              </a:ext>
            </a:extLst>
          </p:cNvPr>
          <p:cNvCxnSpPr>
            <a:cxnSpLocks/>
          </p:cNvCxnSpPr>
          <p:nvPr/>
        </p:nvCxnSpPr>
        <p:spPr>
          <a:xfrm>
            <a:off x="1090646" y="2931111"/>
            <a:ext cx="0" cy="25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圖: 決策 24">
            <a:extLst>
              <a:ext uri="{FF2B5EF4-FFF2-40B4-BE49-F238E27FC236}">
                <a16:creationId xmlns:a16="http://schemas.microsoft.com/office/drawing/2014/main" id="{1EB52BD1-7CEB-4315-8939-99BD7CC72090}"/>
              </a:ext>
            </a:extLst>
          </p:cNvPr>
          <p:cNvSpPr/>
          <p:nvPr/>
        </p:nvSpPr>
        <p:spPr>
          <a:xfrm>
            <a:off x="4120695" y="1248010"/>
            <a:ext cx="1759014" cy="645065"/>
          </a:xfrm>
          <a:prstGeom prst="flowChartDecision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判斷是否猜錯超過</a:t>
            </a:r>
            <a:r>
              <a:rPr lang="en-US" altLang="zh-TW" sz="1000" dirty="0">
                <a:solidFill>
                  <a:schemeClr val="tx1"/>
                </a:solidFill>
              </a:rPr>
              <a:t>5</a:t>
            </a:r>
            <a:r>
              <a:rPr lang="zh-TW" altLang="en-US" sz="1000" dirty="0">
                <a:solidFill>
                  <a:schemeClr val="tx1"/>
                </a:solidFill>
              </a:rPr>
              <a:t>次</a:t>
            </a: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389A400-16BC-4E73-962C-2E3BF6381C57}"/>
              </a:ext>
            </a:extLst>
          </p:cNvPr>
          <p:cNvCxnSpPr>
            <a:stCxn id="5" idx="2"/>
            <a:endCxn id="25" idx="0"/>
          </p:cNvCxnSpPr>
          <p:nvPr/>
        </p:nvCxnSpPr>
        <p:spPr>
          <a:xfrm>
            <a:off x="5000202" y="1090381"/>
            <a:ext cx="0" cy="15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CE5B1318-E852-401B-AE89-6BE417FAD55D}"/>
              </a:ext>
            </a:extLst>
          </p:cNvPr>
          <p:cNvCxnSpPr>
            <a:stCxn id="25" idx="2"/>
          </p:cNvCxnSpPr>
          <p:nvPr/>
        </p:nvCxnSpPr>
        <p:spPr>
          <a:xfrm>
            <a:off x="5000202" y="1893075"/>
            <a:ext cx="0" cy="100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3FC89084-9654-47C4-BEAC-05E91BBC3BC6}"/>
              </a:ext>
            </a:extLst>
          </p:cNvPr>
          <p:cNvCxnSpPr/>
          <p:nvPr/>
        </p:nvCxnSpPr>
        <p:spPr>
          <a:xfrm flipH="1">
            <a:off x="4190400" y="1993210"/>
            <a:ext cx="809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38E1CF5D-EF3B-4FB9-8BB3-704080F051F7}"/>
              </a:ext>
            </a:extLst>
          </p:cNvPr>
          <p:cNvCxnSpPr/>
          <p:nvPr/>
        </p:nvCxnSpPr>
        <p:spPr>
          <a:xfrm>
            <a:off x="5000202" y="1993210"/>
            <a:ext cx="738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流程圖: 資料 59">
            <a:extLst>
              <a:ext uri="{FF2B5EF4-FFF2-40B4-BE49-F238E27FC236}">
                <a16:creationId xmlns:a16="http://schemas.microsoft.com/office/drawing/2014/main" id="{AA8F813F-765D-4925-8659-1C26A35650DF}"/>
              </a:ext>
            </a:extLst>
          </p:cNvPr>
          <p:cNvSpPr/>
          <p:nvPr/>
        </p:nvSpPr>
        <p:spPr>
          <a:xfrm>
            <a:off x="3318280" y="2246585"/>
            <a:ext cx="1454398" cy="398146"/>
          </a:xfrm>
          <a:prstGeom prst="flowChartInputOutpu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顯示</a:t>
            </a:r>
            <a:endParaRPr lang="en-US" altLang="zh-TW" sz="1000" dirty="0">
              <a:solidFill>
                <a:schemeClr val="tx1"/>
              </a:solidFill>
            </a:endParaRPr>
          </a:p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Game over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E703BAB5-1B3D-4284-8497-7EAE9B7126A8}"/>
              </a:ext>
            </a:extLst>
          </p:cNvPr>
          <p:cNvCxnSpPr/>
          <p:nvPr/>
        </p:nvCxnSpPr>
        <p:spPr>
          <a:xfrm>
            <a:off x="4190400" y="1993210"/>
            <a:ext cx="0" cy="23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62962B81-F586-4BF8-9D4A-91EC29F4372F}"/>
              </a:ext>
            </a:extLst>
          </p:cNvPr>
          <p:cNvSpPr txBox="1"/>
          <p:nvPr/>
        </p:nvSpPr>
        <p:spPr>
          <a:xfrm>
            <a:off x="4297889" y="1769964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Y</a:t>
            </a:r>
            <a:endParaRPr lang="zh-TW" altLang="en-US" sz="1000" dirty="0"/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3335852D-30D8-417E-93CF-CD47C0DF94D3}"/>
              </a:ext>
            </a:extLst>
          </p:cNvPr>
          <p:cNvCxnSpPr/>
          <p:nvPr/>
        </p:nvCxnSpPr>
        <p:spPr>
          <a:xfrm>
            <a:off x="5738400" y="1993210"/>
            <a:ext cx="0" cy="23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DBD301E-04C8-421D-85CD-B69AFE68F29D}"/>
              </a:ext>
            </a:extLst>
          </p:cNvPr>
          <p:cNvSpPr txBox="1"/>
          <p:nvPr/>
        </p:nvSpPr>
        <p:spPr>
          <a:xfrm>
            <a:off x="5340908" y="174859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N</a:t>
            </a:r>
            <a:endParaRPr lang="zh-TW" altLang="en-US" sz="1000" dirty="0"/>
          </a:p>
        </p:txBody>
      </p:sp>
      <p:sp>
        <p:nvSpPr>
          <p:cNvPr id="72" name="流程圖: 資料 71">
            <a:extLst>
              <a:ext uri="{FF2B5EF4-FFF2-40B4-BE49-F238E27FC236}">
                <a16:creationId xmlns:a16="http://schemas.microsoft.com/office/drawing/2014/main" id="{8EB14686-C4DA-4C7D-B05B-B2D8B4AA2DF4}"/>
              </a:ext>
            </a:extLst>
          </p:cNvPr>
          <p:cNvSpPr/>
          <p:nvPr/>
        </p:nvSpPr>
        <p:spPr>
          <a:xfrm>
            <a:off x="4802401" y="2246585"/>
            <a:ext cx="1871997" cy="398146"/>
          </a:xfrm>
          <a:prstGeom prst="flowChartInputOutpu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顯示</a:t>
            </a:r>
            <a:endParaRPr lang="en-US" altLang="zh-TW" sz="1000" dirty="0">
              <a:solidFill>
                <a:schemeClr val="tx1"/>
              </a:solidFill>
            </a:endParaRPr>
          </a:p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你還有幾次機會</a:t>
            </a:r>
          </a:p>
        </p:txBody>
      </p:sp>
      <p:sp>
        <p:nvSpPr>
          <p:cNvPr id="73" name="流程圖: 資料 72">
            <a:extLst>
              <a:ext uri="{FF2B5EF4-FFF2-40B4-BE49-F238E27FC236}">
                <a16:creationId xmlns:a16="http://schemas.microsoft.com/office/drawing/2014/main" id="{61C3CBCA-8ADF-4F87-B2BD-14F3FA427CA4}"/>
              </a:ext>
            </a:extLst>
          </p:cNvPr>
          <p:cNvSpPr/>
          <p:nvPr/>
        </p:nvSpPr>
        <p:spPr>
          <a:xfrm>
            <a:off x="6711597" y="1338292"/>
            <a:ext cx="2008799" cy="333337"/>
          </a:xfrm>
          <a:prstGeom prst="flowChartInputOutpu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玩家輸入</a:t>
            </a:r>
            <a:r>
              <a:rPr lang="en-US" altLang="zh-TW" sz="1000" dirty="0">
                <a:solidFill>
                  <a:schemeClr val="tx1"/>
                </a:solidFill>
              </a:rPr>
              <a:t>4</a:t>
            </a:r>
            <a:r>
              <a:rPr lang="zh-TW" altLang="en-US" sz="1000" dirty="0">
                <a:solidFill>
                  <a:schemeClr val="tx1"/>
                </a:solidFill>
              </a:rPr>
              <a:t>個字母</a:t>
            </a:r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F2C5241F-3640-42A2-B17F-5A973A244DA7}"/>
              </a:ext>
            </a:extLst>
          </p:cNvPr>
          <p:cNvCxnSpPr>
            <a:stCxn id="6" idx="4"/>
            <a:endCxn id="73" idx="1"/>
          </p:cNvCxnSpPr>
          <p:nvPr/>
        </p:nvCxnSpPr>
        <p:spPr>
          <a:xfrm>
            <a:off x="7715997" y="1067280"/>
            <a:ext cx="0" cy="27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E7DB13AB-F222-4430-B207-4F79424C34E8}"/>
              </a:ext>
            </a:extLst>
          </p:cNvPr>
          <p:cNvSpPr txBox="1"/>
          <p:nvPr/>
        </p:nvSpPr>
        <p:spPr>
          <a:xfrm>
            <a:off x="5042412" y="1064157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模式</a:t>
            </a:r>
            <a:r>
              <a:rPr lang="en-US" altLang="zh-TW" sz="1000" dirty="0"/>
              <a:t>2</a:t>
            </a:r>
            <a:endParaRPr lang="zh-TW" altLang="en-US" sz="1000" dirty="0"/>
          </a:p>
        </p:txBody>
      </p:sp>
      <p:sp>
        <p:nvSpPr>
          <p:cNvPr id="84" name="流程圖: 資料 83">
            <a:extLst>
              <a:ext uri="{FF2B5EF4-FFF2-40B4-BE49-F238E27FC236}">
                <a16:creationId xmlns:a16="http://schemas.microsoft.com/office/drawing/2014/main" id="{1D98B240-EC11-4C8A-9EA1-AE0A59969323}"/>
              </a:ext>
            </a:extLst>
          </p:cNvPr>
          <p:cNvSpPr/>
          <p:nvPr/>
        </p:nvSpPr>
        <p:spPr>
          <a:xfrm>
            <a:off x="4869900" y="2815624"/>
            <a:ext cx="1736997" cy="333337"/>
          </a:xfrm>
          <a:prstGeom prst="flowChartInputOutpu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玩家輸入</a:t>
            </a:r>
            <a:r>
              <a:rPr lang="en-US" altLang="zh-TW" sz="1000" dirty="0">
                <a:solidFill>
                  <a:schemeClr val="tx1"/>
                </a:solidFill>
              </a:rPr>
              <a:t>4</a:t>
            </a:r>
            <a:r>
              <a:rPr lang="zh-TW" altLang="en-US" sz="1000" dirty="0">
                <a:solidFill>
                  <a:schemeClr val="tx1"/>
                </a:solidFill>
              </a:rPr>
              <a:t>位數</a:t>
            </a:r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EAD9D3E6-69B7-452D-BE94-49D511C81071}"/>
              </a:ext>
            </a:extLst>
          </p:cNvPr>
          <p:cNvCxnSpPr>
            <a:stCxn id="72" idx="4"/>
            <a:endCxn id="84" idx="1"/>
          </p:cNvCxnSpPr>
          <p:nvPr/>
        </p:nvCxnSpPr>
        <p:spPr>
          <a:xfrm flipH="1">
            <a:off x="5738399" y="2644731"/>
            <a:ext cx="1" cy="17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流程圖: 決策 88">
            <a:extLst>
              <a:ext uri="{FF2B5EF4-FFF2-40B4-BE49-F238E27FC236}">
                <a16:creationId xmlns:a16="http://schemas.microsoft.com/office/drawing/2014/main" id="{DE80368E-4632-46B7-B463-6171EB5BEA42}"/>
              </a:ext>
            </a:extLst>
          </p:cNvPr>
          <p:cNvSpPr/>
          <p:nvPr/>
        </p:nvSpPr>
        <p:spPr>
          <a:xfrm>
            <a:off x="2669680" y="3172389"/>
            <a:ext cx="1759014" cy="645065"/>
          </a:xfrm>
          <a:prstGeom prst="flowChartDecision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判斷提示到第幾位數</a:t>
            </a:r>
          </a:p>
        </p:txBody>
      </p:sp>
      <p:sp>
        <p:nvSpPr>
          <p:cNvPr id="96" name="流程圖: 資料 95">
            <a:extLst>
              <a:ext uri="{FF2B5EF4-FFF2-40B4-BE49-F238E27FC236}">
                <a16:creationId xmlns:a16="http://schemas.microsoft.com/office/drawing/2014/main" id="{1D495920-44F6-47D1-91F4-DFFA4FDD77C0}"/>
              </a:ext>
            </a:extLst>
          </p:cNvPr>
          <p:cNvSpPr/>
          <p:nvPr/>
        </p:nvSpPr>
        <p:spPr>
          <a:xfrm>
            <a:off x="1686760" y="4086500"/>
            <a:ext cx="1625239" cy="329065"/>
          </a:xfrm>
          <a:prstGeom prst="flowChartInputOutpu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提示第二位數</a:t>
            </a:r>
          </a:p>
        </p:txBody>
      </p:sp>
      <p:sp>
        <p:nvSpPr>
          <p:cNvPr id="97" name="流程圖: 資料 96">
            <a:extLst>
              <a:ext uri="{FF2B5EF4-FFF2-40B4-BE49-F238E27FC236}">
                <a16:creationId xmlns:a16="http://schemas.microsoft.com/office/drawing/2014/main" id="{5405BA5C-B7E4-49DA-B336-05CB82DEA38D}"/>
              </a:ext>
            </a:extLst>
          </p:cNvPr>
          <p:cNvSpPr/>
          <p:nvPr/>
        </p:nvSpPr>
        <p:spPr>
          <a:xfrm>
            <a:off x="3384359" y="4071159"/>
            <a:ext cx="1625239" cy="329065"/>
          </a:xfrm>
          <a:prstGeom prst="flowChartInputOutpu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提示第三位數</a:t>
            </a:r>
          </a:p>
        </p:txBody>
      </p:sp>
      <p:sp>
        <p:nvSpPr>
          <p:cNvPr id="98" name="流程圖: 資料 97">
            <a:extLst>
              <a:ext uri="{FF2B5EF4-FFF2-40B4-BE49-F238E27FC236}">
                <a16:creationId xmlns:a16="http://schemas.microsoft.com/office/drawing/2014/main" id="{D088550B-4AED-4A62-84C6-C6F3DAF1DC25}"/>
              </a:ext>
            </a:extLst>
          </p:cNvPr>
          <p:cNvSpPr/>
          <p:nvPr/>
        </p:nvSpPr>
        <p:spPr>
          <a:xfrm>
            <a:off x="5041489" y="4083080"/>
            <a:ext cx="1625239" cy="329065"/>
          </a:xfrm>
          <a:prstGeom prst="flowChartInputOutpu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提示第四位數</a:t>
            </a:r>
          </a:p>
        </p:txBody>
      </p: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63301FAE-2361-4F06-B1B4-FD5CC84515C6}"/>
              </a:ext>
            </a:extLst>
          </p:cNvPr>
          <p:cNvCxnSpPr>
            <a:stCxn id="89" idx="2"/>
          </p:cNvCxnSpPr>
          <p:nvPr/>
        </p:nvCxnSpPr>
        <p:spPr>
          <a:xfrm flipH="1">
            <a:off x="3549186" y="3817454"/>
            <a:ext cx="1" cy="106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542E6E1B-14FF-4EB1-A4B5-A2ABD59BAA54}"/>
              </a:ext>
            </a:extLst>
          </p:cNvPr>
          <p:cNvCxnSpPr/>
          <p:nvPr/>
        </p:nvCxnSpPr>
        <p:spPr>
          <a:xfrm flipH="1" flipV="1">
            <a:off x="1053272" y="3900376"/>
            <a:ext cx="2495914" cy="2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47F2A801-7DA2-4684-8978-D7D9BD92A604}"/>
              </a:ext>
            </a:extLst>
          </p:cNvPr>
          <p:cNvCxnSpPr>
            <a:cxnSpLocks/>
          </p:cNvCxnSpPr>
          <p:nvPr/>
        </p:nvCxnSpPr>
        <p:spPr>
          <a:xfrm flipV="1">
            <a:off x="3549186" y="3912187"/>
            <a:ext cx="2330523" cy="1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4F8F9492-22A8-43D7-B663-F13748A7F085}"/>
              </a:ext>
            </a:extLst>
          </p:cNvPr>
          <p:cNvCxnSpPr>
            <a:endCxn id="35" idx="0"/>
          </p:cNvCxnSpPr>
          <p:nvPr/>
        </p:nvCxnSpPr>
        <p:spPr>
          <a:xfrm>
            <a:off x="1053272" y="3900376"/>
            <a:ext cx="565" cy="176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BC6EC5B6-08D9-44F3-A27E-605B28ED1F5B}"/>
              </a:ext>
            </a:extLst>
          </p:cNvPr>
          <p:cNvCxnSpPr>
            <a:cxnSpLocks/>
          </p:cNvCxnSpPr>
          <p:nvPr/>
        </p:nvCxnSpPr>
        <p:spPr>
          <a:xfrm>
            <a:off x="5879709" y="3912187"/>
            <a:ext cx="0" cy="16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699C57A0-3387-43A1-BC2D-35F9275C4413}"/>
              </a:ext>
            </a:extLst>
          </p:cNvPr>
          <p:cNvCxnSpPr>
            <a:cxnSpLocks/>
          </p:cNvCxnSpPr>
          <p:nvPr/>
        </p:nvCxnSpPr>
        <p:spPr>
          <a:xfrm>
            <a:off x="4297889" y="3923999"/>
            <a:ext cx="0" cy="15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D8C8749-0F3A-4C02-9824-BF1BCA335542}"/>
              </a:ext>
            </a:extLst>
          </p:cNvPr>
          <p:cNvCxnSpPr/>
          <p:nvPr/>
        </p:nvCxnSpPr>
        <p:spPr>
          <a:xfrm>
            <a:off x="2506625" y="3923999"/>
            <a:ext cx="0" cy="15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876C4762-E710-4574-8FC8-400B97B8A1CE}"/>
              </a:ext>
            </a:extLst>
          </p:cNvPr>
          <p:cNvCxnSpPr>
            <a:cxnSpLocks/>
            <a:stCxn id="35" idx="4"/>
          </p:cNvCxnSpPr>
          <p:nvPr/>
        </p:nvCxnSpPr>
        <p:spPr>
          <a:xfrm flipH="1">
            <a:off x="882727" y="4405677"/>
            <a:ext cx="8587" cy="208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1BB76BA0-E03A-4CE7-A306-537A03D43E72}"/>
              </a:ext>
            </a:extLst>
          </p:cNvPr>
          <p:cNvCxnSpPr>
            <a:cxnSpLocks/>
            <a:stCxn id="96" idx="4"/>
          </p:cNvCxnSpPr>
          <p:nvPr/>
        </p:nvCxnSpPr>
        <p:spPr>
          <a:xfrm flipH="1">
            <a:off x="2499379" y="4415565"/>
            <a:ext cx="1" cy="18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2CF96848-2BBF-41A3-9C31-A7BAC0D8F61D}"/>
              </a:ext>
            </a:extLst>
          </p:cNvPr>
          <p:cNvCxnSpPr>
            <a:cxnSpLocks/>
            <a:stCxn id="97" idx="4"/>
          </p:cNvCxnSpPr>
          <p:nvPr/>
        </p:nvCxnSpPr>
        <p:spPr>
          <a:xfrm>
            <a:off x="4196979" y="4400224"/>
            <a:ext cx="0" cy="180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81D9F9B9-38F5-47A5-A20E-EDA359D95C3E}"/>
              </a:ext>
            </a:extLst>
          </p:cNvPr>
          <p:cNvCxnSpPr>
            <a:stCxn id="98" idx="4"/>
          </p:cNvCxnSpPr>
          <p:nvPr/>
        </p:nvCxnSpPr>
        <p:spPr>
          <a:xfrm flipH="1">
            <a:off x="5854108" y="4412145"/>
            <a:ext cx="1" cy="174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3BEC705C-AB7A-4671-B363-FB29291C431F}"/>
              </a:ext>
            </a:extLst>
          </p:cNvPr>
          <p:cNvCxnSpPr>
            <a:cxnSpLocks/>
          </p:cNvCxnSpPr>
          <p:nvPr/>
        </p:nvCxnSpPr>
        <p:spPr>
          <a:xfrm flipV="1">
            <a:off x="891313" y="4586400"/>
            <a:ext cx="4962795" cy="27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流程圖: 資料 140">
            <a:extLst>
              <a:ext uri="{FF2B5EF4-FFF2-40B4-BE49-F238E27FC236}">
                <a16:creationId xmlns:a16="http://schemas.microsoft.com/office/drawing/2014/main" id="{C98A7762-04C8-417C-BCAF-FED092F47B94}"/>
              </a:ext>
            </a:extLst>
          </p:cNvPr>
          <p:cNvSpPr/>
          <p:nvPr/>
        </p:nvSpPr>
        <p:spPr>
          <a:xfrm>
            <a:off x="2383698" y="4781074"/>
            <a:ext cx="1736997" cy="329065"/>
          </a:xfrm>
          <a:prstGeom prst="flowChartInputOutpu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/>
                </a:solidFill>
              </a:rPr>
              <a:t>玩家輸入</a:t>
            </a:r>
            <a:r>
              <a:rPr lang="en-US" altLang="zh-TW" sz="1000" dirty="0">
                <a:solidFill>
                  <a:schemeClr val="tx1"/>
                </a:solidFill>
              </a:rPr>
              <a:t>4</a:t>
            </a:r>
            <a:r>
              <a:rPr lang="zh-TW" altLang="en-US" sz="1000" dirty="0">
                <a:solidFill>
                  <a:schemeClr val="tx1"/>
                </a:solidFill>
              </a:rPr>
              <a:t>位數</a:t>
            </a:r>
          </a:p>
        </p:txBody>
      </p: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612A695C-79A4-44E9-81A8-7574B0311891}"/>
              </a:ext>
            </a:extLst>
          </p:cNvPr>
          <p:cNvCxnSpPr/>
          <p:nvPr/>
        </p:nvCxnSpPr>
        <p:spPr>
          <a:xfrm>
            <a:off x="3311999" y="4606071"/>
            <a:ext cx="0" cy="16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04875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3A7F00-6BAE-CFA4-C63E-57C8566E441F}"/>
              </a:ext>
            </a:extLst>
          </p:cNvPr>
          <p:cNvSpPr/>
          <p:nvPr/>
        </p:nvSpPr>
        <p:spPr>
          <a:xfrm>
            <a:off x="2402180" y="2110085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重點程式介紹</a:t>
            </a:r>
          </a:p>
        </p:txBody>
      </p:sp>
    </p:spTree>
    <p:extLst>
      <p:ext uri="{BB962C8B-B14F-4D97-AF65-F5344CB8AC3E}">
        <p14:creationId xmlns:p14="http://schemas.microsoft.com/office/powerpoint/2010/main" val="336594938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4B0D17DB-47A4-48BE-8291-05E6882C5FFC}"/>
              </a:ext>
            </a:extLst>
          </p:cNvPr>
          <p:cNvSpPr txBox="1"/>
          <p:nvPr/>
        </p:nvSpPr>
        <p:spPr>
          <a:xfrm>
            <a:off x="1201526" y="3446781"/>
            <a:ext cx="6740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dirty="0"/>
              <a:t>會先利用</a:t>
            </a:r>
            <a:r>
              <a:rPr lang="en-US" altLang="zh-TW" dirty="0"/>
              <a:t>time(NULL)</a:t>
            </a:r>
            <a:r>
              <a:rPr lang="zh-TW" altLang="zh-TW" dirty="0"/>
              <a:t>產生隨機數字的種子碼，讓每次產生的隨機</a:t>
            </a:r>
            <a:endParaRPr lang="en-US" altLang="zh-TW" dirty="0"/>
          </a:p>
          <a:p>
            <a:r>
              <a:rPr lang="zh-TW" altLang="zh-TW" dirty="0"/>
              <a:t>數字都不同，並且利用</a:t>
            </a:r>
            <a:r>
              <a:rPr lang="en-US" altLang="zh-TW" dirty="0"/>
              <a:t>rand()</a:t>
            </a:r>
            <a:r>
              <a:rPr lang="zh-TW" altLang="zh-TW" dirty="0"/>
              <a:t>函數配合餘數與加法的運算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2CA8A2-1AAE-7005-1070-55415121EA3D}"/>
              </a:ext>
            </a:extLst>
          </p:cNvPr>
          <p:cNvSpPr txBox="1"/>
          <p:nvPr/>
        </p:nvSpPr>
        <p:spPr>
          <a:xfrm>
            <a:off x="578644" y="398214"/>
            <a:ext cx="25574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隨機取數字變數</a:t>
            </a:r>
            <a:r>
              <a:rPr lang="en-US" altLang="zh-TW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643A40-9E6E-42B8-BA35-DE41D20DC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00" y="1138474"/>
            <a:ext cx="5738400" cy="210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5276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F67C816F-B945-4115-BF3D-36F8C537064E}"/>
              </a:ext>
            </a:extLst>
          </p:cNvPr>
          <p:cNvSpPr txBox="1"/>
          <p:nvPr/>
        </p:nvSpPr>
        <p:spPr>
          <a:xfrm>
            <a:off x="2863840" y="331431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系統用字元讀取</a:t>
            </a:r>
            <a:r>
              <a:rPr lang="zh-TW" altLang="en-US" dirty="0"/>
              <a:t>玩家輸入</a:t>
            </a:r>
            <a:r>
              <a:rPr lang="zh-TW" altLang="en-US"/>
              <a:t>的數字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8B159B9-DE92-C3AB-20F5-D6483F5F2826}"/>
              </a:ext>
            </a:extLst>
          </p:cNvPr>
          <p:cNvSpPr txBox="1"/>
          <p:nvPr/>
        </p:nvSpPr>
        <p:spPr>
          <a:xfrm>
            <a:off x="650081" y="408266"/>
            <a:ext cx="526583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讀取玩家所猜的四位數</a:t>
            </a:r>
            <a:r>
              <a:rPr lang="en-US" altLang="zh-TW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0117F3-0CE9-4579-8B3D-CCEAF3DC4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821" y="1429766"/>
            <a:ext cx="4202358" cy="170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6639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9DD7E3C-4468-6300-F3CD-33E339C21CF5}"/>
              </a:ext>
            </a:extLst>
          </p:cNvPr>
          <p:cNvSpPr txBox="1"/>
          <p:nvPr/>
        </p:nvSpPr>
        <p:spPr>
          <a:xfrm>
            <a:off x="654981" y="435180"/>
            <a:ext cx="517922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ASCII</a:t>
            </a: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碼限制玩家只能輸入數字</a:t>
            </a:r>
            <a:r>
              <a:rPr lang="en-US" altLang="zh-TW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41623D9-F1D3-8D92-6B23-D58FCE5DE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39" y="3560648"/>
            <a:ext cx="2179509" cy="67061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0515BD2-0F09-C75F-64BA-E0DB7754DE4D}"/>
              </a:ext>
            </a:extLst>
          </p:cNvPr>
          <p:cNvSpPr txBox="1"/>
          <p:nvPr/>
        </p:nvSpPr>
        <p:spPr>
          <a:xfrm>
            <a:off x="3071811" y="3584935"/>
            <a:ext cx="46648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0~9</a:t>
            </a:r>
            <a:r>
              <a:rPr lang="zh-TW" altLang="en-US" dirty="0"/>
              <a:t>的</a:t>
            </a:r>
            <a:r>
              <a:rPr lang="en-US" altLang="zh-TW" dirty="0"/>
              <a:t>ASCII</a:t>
            </a:r>
            <a:r>
              <a:rPr lang="zh-TW" altLang="en-US" dirty="0"/>
              <a:t>是</a:t>
            </a:r>
            <a:r>
              <a:rPr lang="en-US" altLang="zh-TW" dirty="0"/>
              <a:t>48~57</a:t>
            </a:r>
          </a:p>
          <a:p>
            <a:r>
              <a:rPr lang="zh-TW" altLang="en-US" dirty="0"/>
              <a:t>故若輸入數字以外的字符會顯示錯誤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7E3E24-3298-47C9-8938-5A58E98E3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97" y="1807200"/>
            <a:ext cx="7674005" cy="121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1710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FA4DBD8-82A8-4296-8E84-88E664A7C076}"/>
              </a:ext>
            </a:extLst>
          </p:cNvPr>
          <p:cNvSpPr txBox="1"/>
          <p:nvPr/>
        </p:nvSpPr>
        <p:spPr>
          <a:xfrm>
            <a:off x="2311200" y="1910030"/>
            <a:ext cx="452160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遊玩方式</a:t>
            </a:r>
          </a:p>
        </p:txBody>
      </p:sp>
    </p:spTree>
    <p:extLst>
      <p:ext uri="{BB962C8B-B14F-4D97-AF65-F5344CB8AC3E}">
        <p14:creationId xmlns:p14="http://schemas.microsoft.com/office/powerpoint/2010/main" val="577540668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E67E8966-B3FF-44D6-B9E0-AD8C7FD4D39E}"/>
              </a:ext>
            </a:extLst>
          </p:cNvPr>
          <p:cNvSpPr txBox="1"/>
          <p:nvPr/>
        </p:nvSpPr>
        <p:spPr>
          <a:xfrm>
            <a:off x="2809292" y="3441778"/>
            <a:ext cx="41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當輸入相同數字時</a:t>
            </a:r>
            <a:r>
              <a:rPr lang="en-US" altLang="zh-TW" dirty="0"/>
              <a:t>,</a:t>
            </a:r>
            <a:r>
              <a:rPr lang="zh-TW" altLang="en-US" dirty="0"/>
              <a:t>系統會顯示錯誤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BD6CC90-317B-CD06-0DC2-5BCE6E14B1FF}"/>
              </a:ext>
            </a:extLst>
          </p:cNvPr>
          <p:cNvSpPr txBox="1"/>
          <p:nvPr/>
        </p:nvSpPr>
        <p:spPr>
          <a:xfrm>
            <a:off x="600075" y="429697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限制玩家不可輸入重複數字</a:t>
            </a:r>
            <a:r>
              <a:rPr lang="en-US" altLang="zh-TW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91D13E8-F930-DBC0-C19B-278FD70E8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341" y="2661564"/>
            <a:ext cx="2929317" cy="70008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E00DD39-18C0-48D3-BEA4-B2CAEDFDE5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821" r="1237" b="26291"/>
          <a:stretch/>
        </p:blipFill>
        <p:spPr>
          <a:xfrm>
            <a:off x="750037" y="1448668"/>
            <a:ext cx="7643926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22748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391DE929-9E67-43B7-9CFE-03E0903A7623}"/>
              </a:ext>
            </a:extLst>
          </p:cNvPr>
          <p:cNvSpPr txBox="1"/>
          <p:nvPr/>
        </p:nvSpPr>
        <p:spPr>
          <a:xfrm>
            <a:off x="616142" y="4157861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系統開始判讀幾</a:t>
            </a:r>
            <a:r>
              <a:rPr lang="en-US" altLang="zh-TW" dirty="0"/>
              <a:t>A</a:t>
            </a:r>
            <a:r>
              <a:rPr lang="zh-TW" altLang="en-US" dirty="0"/>
              <a:t>幾</a:t>
            </a:r>
            <a:r>
              <a:rPr lang="en-US" altLang="zh-TW" dirty="0"/>
              <a:t>B</a:t>
            </a:r>
            <a:r>
              <a:rPr lang="zh-TW" altLang="en-US" dirty="0"/>
              <a:t>並顯示出來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A1F535A-E995-A4A1-7579-8BBC1F9E2B6A}"/>
              </a:ext>
            </a:extLst>
          </p:cNvPr>
          <p:cNvSpPr txBox="1"/>
          <p:nvPr/>
        </p:nvSpPr>
        <p:spPr>
          <a:xfrm>
            <a:off x="504450" y="377780"/>
            <a:ext cx="201015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判斷幾</a:t>
            </a:r>
            <a:r>
              <a:rPr lang="en-US" altLang="zh-TW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幾</a:t>
            </a:r>
            <a:r>
              <a:rPr lang="en-US" altLang="zh-TW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B:</a:t>
            </a:r>
            <a:endParaRPr lang="zh-TW" altLang="en-US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6484F7B-105C-AE12-636F-BA3E755FF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42" y="913894"/>
            <a:ext cx="2369946" cy="315786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8AD5B0A-6DC6-5FE6-C33B-84E9DEA824D4}"/>
              </a:ext>
            </a:extLst>
          </p:cNvPr>
          <p:cNvSpPr txBox="1"/>
          <p:nvPr/>
        </p:nvSpPr>
        <p:spPr>
          <a:xfrm>
            <a:off x="4722019" y="377780"/>
            <a:ext cx="4572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若模式為</a:t>
            </a:r>
            <a:r>
              <a:rPr lang="en-US" altLang="zh-TW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Mode2: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E7FC2DD-9813-7861-9EBA-5FD9BE507022}"/>
              </a:ext>
            </a:extLst>
          </p:cNvPr>
          <p:cNvSpPr txBox="1"/>
          <p:nvPr/>
        </p:nvSpPr>
        <p:spPr>
          <a:xfrm>
            <a:off x="4793457" y="2466547"/>
            <a:ext cx="32504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當猜到限制的次數以及</a:t>
            </a:r>
            <a:endParaRPr lang="en-US" altLang="zh-TW" dirty="0"/>
          </a:p>
          <a:p>
            <a:r>
              <a:rPr lang="zh-TW" altLang="en-US" dirty="0"/>
              <a:t>未猜到限制的數字的兩個假設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66E8F4-FA84-9702-2F94-55D763A64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357" y="908391"/>
            <a:ext cx="4793616" cy="11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9147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A866BFE-0CEF-1988-B1B6-E9AC8348622C}"/>
              </a:ext>
            </a:extLst>
          </p:cNvPr>
          <p:cNvSpPr txBox="1"/>
          <p:nvPr/>
        </p:nvSpPr>
        <p:spPr>
          <a:xfrm>
            <a:off x="504449" y="377780"/>
            <a:ext cx="267451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若模式為</a:t>
            </a:r>
            <a:r>
              <a:rPr lang="en-US" altLang="zh-TW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Mode1:</a:t>
            </a:r>
            <a:endParaRPr lang="zh-TW" altLang="en-US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380C315-5425-1460-DD64-510C86B0C630}"/>
              </a:ext>
            </a:extLst>
          </p:cNvPr>
          <p:cNvSpPr txBox="1"/>
          <p:nvPr/>
        </p:nvSpPr>
        <p:spPr>
          <a:xfrm>
            <a:off x="3635325" y="442310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Mode1</a:t>
            </a:r>
            <a:r>
              <a:rPr lang="zh-TW" altLang="en-US" dirty="0"/>
              <a:t>的提示系統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779971-1039-4C7B-B6CB-BEB07C60D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090" y="1001503"/>
            <a:ext cx="4739819" cy="31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64578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0164ECBA-6475-4857-BAFD-668B70AAD1AD}"/>
              </a:ext>
            </a:extLst>
          </p:cNvPr>
          <p:cNvSpPr txBox="1"/>
          <p:nvPr/>
        </p:nvSpPr>
        <p:spPr>
          <a:xfrm>
            <a:off x="636004" y="3331290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猜對數字時系統會告訴你</a:t>
            </a:r>
            <a:r>
              <a:rPr lang="en-US" altLang="zh-TW" dirty="0"/>
              <a:t>WIN</a:t>
            </a:r>
            <a:r>
              <a:rPr lang="zh-TW" altLang="en-US" dirty="0"/>
              <a:t>並告知猜題次數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B67CD79-001F-DC93-E460-CA6600482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04" y="952874"/>
            <a:ext cx="6157494" cy="105165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8127BD4-56CE-7C67-BEEC-FC6C64AC4712}"/>
              </a:ext>
            </a:extLst>
          </p:cNvPr>
          <p:cNvSpPr txBox="1"/>
          <p:nvPr/>
        </p:nvSpPr>
        <p:spPr>
          <a:xfrm>
            <a:off x="504450" y="377780"/>
            <a:ext cx="159581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</a:t>
            </a:r>
            <a:r>
              <a:rPr lang="en-US" altLang="zh-TW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!!!:</a:t>
            </a:r>
            <a:endParaRPr lang="zh-TW" altLang="en-US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E93F363-C1D2-A2D0-4E38-8D7B6A1CB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04" y="2295095"/>
            <a:ext cx="1666928" cy="84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3966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E41F899-D86E-282C-1F8F-CC146FC1474E}"/>
              </a:ext>
            </a:extLst>
          </p:cNvPr>
          <p:cNvSpPr txBox="1"/>
          <p:nvPr/>
        </p:nvSpPr>
        <p:spPr>
          <a:xfrm>
            <a:off x="504450" y="377780"/>
            <a:ext cx="314600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困難模式取字母亂數</a:t>
            </a:r>
            <a:r>
              <a:rPr lang="en-US" altLang="zh-TW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B2C1CB-A17F-DB84-3B12-E6CDF733974B}"/>
              </a:ext>
            </a:extLst>
          </p:cNvPr>
          <p:cNvSpPr txBox="1"/>
          <p:nvPr/>
        </p:nvSpPr>
        <p:spPr>
          <a:xfrm>
            <a:off x="504450" y="1974009"/>
            <a:ext cx="378894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把字母以外和重複的過濾</a:t>
            </a:r>
            <a:r>
              <a:rPr lang="en-US" altLang="zh-TW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2610366-75A2-4149-B566-0DB751105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85" y="2690351"/>
            <a:ext cx="5982218" cy="169178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E334253-5B7D-40D5-A774-BF462E544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57" y="963214"/>
            <a:ext cx="5974598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59907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6C87F87-CADA-4063-B08C-2FB0B7175613}"/>
              </a:ext>
            </a:extLst>
          </p:cNvPr>
          <p:cNvSpPr txBox="1"/>
          <p:nvPr/>
        </p:nvSpPr>
        <p:spPr>
          <a:xfrm>
            <a:off x="504450" y="377780"/>
            <a:ext cx="201015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判斷幾</a:t>
            </a:r>
            <a:r>
              <a:rPr lang="en-US" altLang="zh-TW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幾</a:t>
            </a:r>
            <a:r>
              <a:rPr lang="en-US" altLang="zh-TW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B:</a:t>
            </a:r>
            <a:endParaRPr lang="zh-TW" altLang="en-US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C718095-E782-80D5-685B-ED6B9934FC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7" r="43013"/>
          <a:stretch/>
        </p:blipFill>
        <p:spPr>
          <a:xfrm>
            <a:off x="620741" y="854834"/>
            <a:ext cx="3064093" cy="307422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02674D3-A46F-527C-6310-E48537B5EB8B}"/>
              </a:ext>
            </a:extLst>
          </p:cNvPr>
          <p:cNvSpPr txBox="1"/>
          <p:nvPr/>
        </p:nvSpPr>
        <p:spPr>
          <a:xfrm>
            <a:off x="504450" y="3965500"/>
            <a:ext cx="3491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系統開始判讀幾</a:t>
            </a:r>
            <a:r>
              <a:rPr lang="en-US" altLang="zh-TW" dirty="0"/>
              <a:t>A</a:t>
            </a:r>
            <a:r>
              <a:rPr lang="zh-TW" altLang="en-US" dirty="0"/>
              <a:t>幾</a:t>
            </a:r>
            <a:r>
              <a:rPr lang="en-US" altLang="zh-TW" dirty="0"/>
              <a:t>B</a:t>
            </a:r>
            <a:r>
              <a:rPr lang="zh-TW" altLang="en-US" dirty="0"/>
              <a:t>並顯示出來</a:t>
            </a:r>
          </a:p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60F17B4-EFB6-386D-3A26-1A18A4F16466}"/>
              </a:ext>
            </a:extLst>
          </p:cNvPr>
          <p:cNvSpPr txBox="1"/>
          <p:nvPr/>
        </p:nvSpPr>
        <p:spPr>
          <a:xfrm>
            <a:off x="5043113" y="377780"/>
            <a:ext cx="201015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mode3</a:t>
            </a:r>
            <a:endParaRPr lang="zh-TW" altLang="en-US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CEEBE7D-2F06-3D56-DF28-DE30E0E13963}"/>
              </a:ext>
            </a:extLst>
          </p:cNvPr>
          <p:cNvSpPr txBox="1"/>
          <p:nvPr/>
        </p:nvSpPr>
        <p:spPr>
          <a:xfrm>
            <a:off x="5459168" y="3763900"/>
            <a:ext cx="4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猜錯達限制次數以及</a:t>
            </a:r>
            <a:endParaRPr lang="en-US" altLang="zh-TW" dirty="0"/>
          </a:p>
          <a:p>
            <a:r>
              <a:rPr lang="zh-TW" altLang="en-US" dirty="0"/>
              <a:t>未達限制次數之假設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A70855F-F1DF-4339-B2B8-EEB451917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113" y="1364622"/>
            <a:ext cx="3480146" cy="209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5227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D36C27A-D90A-20AC-217D-A96FE885D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654" y="1646997"/>
            <a:ext cx="4976623" cy="140104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A0F79BC-70B0-7C16-95A9-9EBE3FDE60BB}"/>
              </a:ext>
            </a:extLst>
          </p:cNvPr>
          <p:cNvSpPr txBox="1"/>
          <p:nvPr/>
        </p:nvSpPr>
        <p:spPr>
          <a:xfrm>
            <a:off x="504450" y="399211"/>
            <a:ext cx="281739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清除緩衝區的字元</a:t>
            </a:r>
            <a:r>
              <a:rPr lang="en-US" altLang="zh-TW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1713775-AB14-E6DF-4E76-D6E9994EA133}"/>
              </a:ext>
            </a:extLst>
          </p:cNvPr>
          <p:cNvSpPr txBox="1"/>
          <p:nvPr/>
        </p:nvSpPr>
        <p:spPr>
          <a:xfrm>
            <a:off x="2599376" y="3496503"/>
            <a:ext cx="394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利用</a:t>
            </a:r>
            <a:r>
              <a:rPr lang="en-US" altLang="zh-TW" dirty="0" err="1"/>
              <a:t>getchar</a:t>
            </a:r>
            <a:r>
              <a:rPr lang="en-US" altLang="zh-TW" dirty="0"/>
              <a:t>()</a:t>
            </a:r>
            <a:r>
              <a:rPr lang="zh-TW" altLang="en-US" dirty="0"/>
              <a:t>去清除緩衝區的字元。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6843668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F57D3FA-5C71-4C3E-99D3-E34D4AD73CD4}"/>
              </a:ext>
            </a:extLst>
          </p:cNvPr>
          <p:cNvSpPr txBox="1"/>
          <p:nvPr/>
        </p:nvSpPr>
        <p:spPr>
          <a:xfrm>
            <a:off x="2979256" y="356068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進入遊戲選擇你想遊玩的模式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0A253C2-C384-2120-F224-80139EF7A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4717" y="1641090"/>
            <a:ext cx="5814564" cy="154699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B00189A-67C3-4AE3-9377-7FDE8C2A1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73" y="1104093"/>
            <a:ext cx="5921253" cy="162436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C792117-12C8-4672-899E-6D89B99AA1C0}"/>
              </a:ext>
            </a:extLst>
          </p:cNvPr>
          <p:cNvSpPr txBox="1"/>
          <p:nvPr/>
        </p:nvSpPr>
        <p:spPr>
          <a:xfrm>
            <a:off x="2304242" y="2913481"/>
            <a:ext cx="5091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選擇模式後系統會有</a:t>
            </a:r>
            <a:r>
              <a:rPr lang="en-US" altLang="zh-TW" b="1" dirty="0"/>
              <a:t>3</a:t>
            </a:r>
            <a:r>
              <a:rPr lang="zh-TW" altLang="en-US" b="1" dirty="0"/>
              <a:t>秒的載入時間讓玩家準備</a:t>
            </a:r>
            <a:endParaRPr lang="en-US" altLang="zh-TW" b="1" dirty="0"/>
          </a:p>
          <a:p>
            <a:endParaRPr lang="en-US" altLang="zh-TW" dirty="0"/>
          </a:p>
          <a:p>
            <a:r>
              <a:rPr lang="zh-TW" altLang="en-US" b="1" dirty="0"/>
              <a:t>且系統會顯示你選擇的模式以及開始遊戲</a:t>
            </a:r>
          </a:p>
        </p:txBody>
      </p:sp>
    </p:spTree>
    <p:extLst>
      <p:ext uri="{BB962C8B-B14F-4D97-AF65-F5344CB8AC3E}">
        <p14:creationId xmlns:p14="http://schemas.microsoft.com/office/powerpoint/2010/main" val="311131717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4764565-D72C-49B1-AB15-07A69447A683}"/>
              </a:ext>
            </a:extLst>
          </p:cNvPr>
          <p:cNvSpPr/>
          <p:nvPr/>
        </p:nvSpPr>
        <p:spPr>
          <a:xfrm>
            <a:off x="2403777" y="2110085"/>
            <a:ext cx="4336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模式一</a:t>
            </a:r>
            <a:r>
              <a:rPr lang="en-US" altLang="zh-TW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(Easy)</a:t>
            </a:r>
            <a:endParaRPr lang="zh-TW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137250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B5A963E0-9731-4DAE-AF22-8075D75C05A1}"/>
              </a:ext>
            </a:extLst>
          </p:cNvPr>
          <p:cNvSpPr/>
          <p:nvPr/>
        </p:nvSpPr>
        <p:spPr>
          <a:xfrm>
            <a:off x="597610" y="746126"/>
            <a:ext cx="1857590" cy="164700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模式一</a:t>
            </a:r>
            <a:endParaRPr lang="en-US" altLang="zh-TW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zh-TW" altLang="en-US" sz="1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猜錯時</a:t>
            </a: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17A1A321-2F46-47E3-85C1-6D35CF8CB060}"/>
              </a:ext>
            </a:extLst>
          </p:cNvPr>
          <p:cNvSpPr/>
          <p:nvPr/>
        </p:nvSpPr>
        <p:spPr>
          <a:xfrm>
            <a:off x="7315193" y="3219303"/>
            <a:ext cx="1512005" cy="10540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5">
                    <a:lumMod val="75000"/>
                  </a:schemeClr>
                </a:solidFill>
              </a:rPr>
              <a:t>輸入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zh-TW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0EF3A053-780E-4AA5-B65B-455C7F026FEA}"/>
              </a:ext>
            </a:extLst>
          </p:cNvPr>
          <p:cNvSpPr/>
          <p:nvPr/>
        </p:nvSpPr>
        <p:spPr>
          <a:xfrm>
            <a:off x="5518796" y="3219303"/>
            <a:ext cx="1512005" cy="10540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5">
                    <a:lumMod val="75000"/>
                  </a:schemeClr>
                </a:solidFill>
              </a:rPr>
              <a:t>提示第二位數</a:t>
            </a:r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7FA7B88A-6BA0-4D2B-82AF-140766B16F67}"/>
              </a:ext>
            </a:extLst>
          </p:cNvPr>
          <p:cNvSpPr/>
          <p:nvPr/>
        </p:nvSpPr>
        <p:spPr>
          <a:xfrm>
            <a:off x="3697212" y="3239332"/>
            <a:ext cx="1512005" cy="10540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5">
                    <a:lumMod val="75000"/>
                  </a:schemeClr>
                </a:solidFill>
              </a:rPr>
              <a:t>依此類推</a:t>
            </a:r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382AE460-C0A3-477E-981D-236CDBEB752C}"/>
              </a:ext>
            </a:extLst>
          </p:cNvPr>
          <p:cNvSpPr/>
          <p:nvPr/>
        </p:nvSpPr>
        <p:spPr>
          <a:xfrm>
            <a:off x="7315193" y="1880998"/>
            <a:ext cx="1512005" cy="10540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5">
                    <a:lumMod val="75000"/>
                  </a:schemeClr>
                </a:solidFill>
              </a:rPr>
              <a:t>猜錯時</a:t>
            </a:r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B580E637-DD93-42D5-8365-8FE791AB1E4B}"/>
              </a:ext>
            </a:extLst>
          </p:cNvPr>
          <p:cNvSpPr/>
          <p:nvPr/>
        </p:nvSpPr>
        <p:spPr>
          <a:xfrm>
            <a:off x="5507980" y="1880998"/>
            <a:ext cx="1512005" cy="10540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5">
                    <a:lumMod val="75000"/>
                  </a:schemeClr>
                </a:solidFill>
              </a:rPr>
              <a:t>提示第一位數</a:t>
            </a:r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4D6AFBD1-82FD-4691-9854-67DB307C18B6}"/>
              </a:ext>
            </a:extLst>
          </p:cNvPr>
          <p:cNvSpPr/>
          <p:nvPr/>
        </p:nvSpPr>
        <p:spPr>
          <a:xfrm>
            <a:off x="3697212" y="1880998"/>
            <a:ext cx="1512005" cy="10540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5">
                    <a:lumMod val="75000"/>
                  </a:schemeClr>
                </a:solidFill>
              </a:rPr>
              <a:t>輸入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zh-TW" alt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zh-TW" altLang="en-US" sz="1000" dirty="0"/>
          </a:p>
        </p:txBody>
      </p:sp>
      <p:sp>
        <p:nvSpPr>
          <p:cNvPr id="66" name="箭號: 向右 65">
            <a:extLst>
              <a:ext uri="{FF2B5EF4-FFF2-40B4-BE49-F238E27FC236}">
                <a16:creationId xmlns:a16="http://schemas.microsoft.com/office/drawing/2014/main" id="{E0F5B725-7117-4DCA-B792-F97723137685}"/>
              </a:ext>
            </a:extLst>
          </p:cNvPr>
          <p:cNvSpPr/>
          <p:nvPr/>
        </p:nvSpPr>
        <p:spPr>
          <a:xfrm>
            <a:off x="5272194" y="2244655"/>
            <a:ext cx="172809" cy="296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箭號: 向右 66">
            <a:extLst>
              <a:ext uri="{FF2B5EF4-FFF2-40B4-BE49-F238E27FC236}">
                <a16:creationId xmlns:a16="http://schemas.microsoft.com/office/drawing/2014/main" id="{3BB82E52-94D9-4C8A-A6F8-B44150C20FF1}"/>
              </a:ext>
            </a:extLst>
          </p:cNvPr>
          <p:cNvSpPr/>
          <p:nvPr/>
        </p:nvSpPr>
        <p:spPr>
          <a:xfrm>
            <a:off x="7081184" y="2230308"/>
            <a:ext cx="172809" cy="296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箭號: 向左 69">
            <a:extLst>
              <a:ext uri="{FF2B5EF4-FFF2-40B4-BE49-F238E27FC236}">
                <a16:creationId xmlns:a16="http://schemas.microsoft.com/office/drawing/2014/main" id="{EEEC57D1-A1DF-4B44-B1D2-BCDA133C2210}"/>
              </a:ext>
            </a:extLst>
          </p:cNvPr>
          <p:cNvSpPr/>
          <p:nvPr/>
        </p:nvSpPr>
        <p:spPr>
          <a:xfrm>
            <a:off x="7088390" y="3628800"/>
            <a:ext cx="172809" cy="2969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箭號: 向左 70">
            <a:extLst>
              <a:ext uri="{FF2B5EF4-FFF2-40B4-BE49-F238E27FC236}">
                <a16:creationId xmlns:a16="http://schemas.microsoft.com/office/drawing/2014/main" id="{3E99613A-3D92-4D4D-898B-6A3E9AADE9DD}"/>
              </a:ext>
            </a:extLst>
          </p:cNvPr>
          <p:cNvSpPr/>
          <p:nvPr/>
        </p:nvSpPr>
        <p:spPr>
          <a:xfrm>
            <a:off x="5288397" y="3628800"/>
            <a:ext cx="172809" cy="2969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4AB0D937-FC74-41D7-827C-1DEDE8A72D0F}"/>
              </a:ext>
            </a:extLst>
          </p:cNvPr>
          <p:cNvSpPr/>
          <p:nvPr/>
        </p:nvSpPr>
        <p:spPr>
          <a:xfrm>
            <a:off x="5518796" y="323154"/>
            <a:ext cx="1512005" cy="10540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4"/>
                </a:solidFill>
              </a:rPr>
              <a:t>繼續猜</a:t>
            </a:r>
          </a:p>
          <a:p>
            <a:pPr algn="ctr"/>
            <a:endParaRPr lang="zh-TW" altLang="en-US" sz="1000" dirty="0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86CD110F-740C-452A-A6B5-CE028FED2214}"/>
              </a:ext>
            </a:extLst>
          </p:cNvPr>
          <p:cNvSpPr/>
          <p:nvPr/>
        </p:nvSpPr>
        <p:spPr>
          <a:xfrm>
            <a:off x="3760189" y="323154"/>
            <a:ext cx="1512005" cy="10540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accent4"/>
                </a:solidFill>
              </a:rPr>
              <a:t>輸入</a:t>
            </a:r>
            <a:r>
              <a:rPr lang="en-US" altLang="zh-TW" sz="1600" dirty="0">
                <a:solidFill>
                  <a:schemeClr val="accent4"/>
                </a:solidFill>
              </a:rPr>
              <a:t>0</a:t>
            </a:r>
            <a:endParaRPr lang="zh-TW" altLang="en-US" sz="1600" dirty="0">
              <a:solidFill>
                <a:schemeClr val="accent4"/>
              </a:solidFill>
            </a:endParaRPr>
          </a:p>
        </p:txBody>
      </p:sp>
      <p:sp>
        <p:nvSpPr>
          <p:cNvPr id="74" name="箭號: 向下 73">
            <a:extLst>
              <a:ext uri="{FF2B5EF4-FFF2-40B4-BE49-F238E27FC236}">
                <a16:creationId xmlns:a16="http://schemas.microsoft.com/office/drawing/2014/main" id="{AF6714E7-48E1-4C44-ACCE-88DB46D89147}"/>
              </a:ext>
            </a:extLst>
          </p:cNvPr>
          <p:cNvSpPr/>
          <p:nvPr/>
        </p:nvSpPr>
        <p:spPr>
          <a:xfrm>
            <a:off x="7959597" y="2979504"/>
            <a:ext cx="223195" cy="195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43313725-539B-4013-A556-315454C8C403}"/>
              </a:ext>
            </a:extLst>
          </p:cNvPr>
          <p:cNvSpPr/>
          <p:nvPr/>
        </p:nvSpPr>
        <p:spPr>
          <a:xfrm>
            <a:off x="5309090" y="701686"/>
            <a:ext cx="172809" cy="29694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01BC89BB-94DA-4928-8FD6-F58657C1F5BE}"/>
              </a:ext>
            </a:extLst>
          </p:cNvPr>
          <p:cNvCxnSpPr>
            <a:stCxn id="4" idx="6"/>
          </p:cNvCxnSpPr>
          <p:nvPr/>
        </p:nvCxnSpPr>
        <p:spPr>
          <a:xfrm>
            <a:off x="2455200" y="1569627"/>
            <a:ext cx="763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B1CA9A0B-99B9-4072-BF97-5821F2EB4B14}"/>
              </a:ext>
            </a:extLst>
          </p:cNvPr>
          <p:cNvCxnSpPr/>
          <p:nvPr/>
        </p:nvCxnSpPr>
        <p:spPr>
          <a:xfrm flipV="1">
            <a:off x="3225600" y="850159"/>
            <a:ext cx="0" cy="71946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11D6EE5A-B06E-46E3-BFA8-F71E3D2C5234}"/>
              </a:ext>
            </a:extLst>
          </p:cNvPr>
          <p:cNvCxnSpPr/>
          <p:nvPr/>
        </p:nvCxnSpPr>
        <p:spPr>
          <a:xfrm>
            <a:off x="3218400" y="1569627"/>
            <a:ext cx="0" cy="83837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D2823E4E-64B4-4390-B2E6-E402C26DA125}"/>
              </a:ext>
            </a:extLst>
          </p:cNvPr>
          <p:cNvCxnSpPr>
            <a:endCxn id="73" idx="2"/>
          </p:cNvCxnSpPr>
          <p:nvPr/>
        </p:nvCxnSpPr>
        <p:spPr>
          <a:xfrm>
            <a:off x="3225600" y="850159"/>
            <a:ext cx="534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44798DD0-31B1-4D0D-9E96-C0D5939B9DE0}"/>
              </a:ext>
            </a:extLst>
          </p:cNvPr>
          <p:cNvCxnSpPr>
            <a:endCxn id="65" idx="2"/>
          </p:cNvCxnSpPr>
          <p:nvPr/>
        </p:nvCxnSpPr>
        <p:spPr>
          <a:xfrm>
            <a:off x="3218400" y="2408003"/>
            <a:ext cx="4788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BA714A16-FA42-0340-6D1B-F0C333060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3" y="3076869"/>
            <a:ext cx="2735817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330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0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A8BC9B3-28AF-4B06-92F0-8936EDAC4E26}"/>
              </a:ext>
            </a:extLst>
          </p:cNvPr>
          <p:cNvSpPr/>
          <p:nvPr/>
        </p:nvSpPr>
        <p:spPr>
          <a:xfrm>
            <a:off x="1860329" y="2110085"/>
            <a:ext cx="54233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模式二</a:t>
            </a:r>
            <a:r>
              <a:rPr lang="en-US" altLang="zh-TW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(Normal)</a:t>
            </a:r>
            <a:endParaRPr lang="zh-TW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864746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0C691CD-B091-4214-904B-0D4EFA1E44C7}"/>
              </a:ext>
            </a:extLst>
          </p:cNvPr>
          <p:cNvSpPr txBox="1"/>
          <p:nvPr/>
        </p:nvSpPr>
        <p:spPr>
          <a:xfrm>
            <a:off x="2633006" y="348536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/>
              <a:t>選擇模式二為猜數字的次數限制五次</a:t>
            </a:r>
            <a:endParaRPr lang="en-US" altLang="zh-TW" b="1" dirty="0"/>
          </a:p>
          <a:p>
            <a:pPr algn="ctr"/>
            <a:r>
              <a:rPr lang="zh-TW" altLang="en-US" b="1" dirty="0"/>
              <a:t>猜錯一次將會告訴你剩幾次機會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1478C48-F7D0-D955-AD59-2C6B24C69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70" y="1642069"/>
            <a:ext cx="5297058" cy="12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596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1F9219FE-3C0A-4428-980C-3A24C180AABB}"/>
              </a:ext>
            </a:extLst>
          </p:cNvPr>
          <p:cNvSpPr txBox="1"/>
          <p:nvPr/>
        </p:nvSpPr>
        <p:spPr>
          <a:xfrm>
            <a:off x="2633006" y="329428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當猜了五次還沒猜中將顯示遊戲結束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FEBA78-A7EF-EC4C-FE48-91F5EAE06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107" y="1752364"/>
            <a:ext cx="4131781" cy="139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8689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第一PPT，www.1ppt.com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stihjlpu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3291</TotalTime>
  <Words>627</Words>
  <Application>Microsoft Office PowerPoint</Application>
  <PresentationFormat>如螢幕大小 (16:9)</PresentationFormat>
  <Paragraphs>134</Paragraphs>
  <Slides>26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微软雅黑</vt:lpstr>
      <vt:lpstr>微軟正黑體</vt:lpstr>
      <vt:lpstr>Arial</vt:lpstr>
      <vt:lpstr>Calibri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明宏 林</cp:lastModifiedBy>
  <cp:revision>243</cp:revision>
  <dcterms:created xsi:type="dcterms:W3CDTF">2019-06-19T02:08:00Z</dcterms:created>
  <dcterms:modified xsi:type="dcterms:W3CDTF">2022-10-20T00:53:26Z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