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7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19.gif" ContentType="image/gif"/>
  <Override PartName="/ppt/media/image15.gif" ContentType="image/gif"/>
  <Override PartName="/ppt/media/image11.gif" ContentType="image/gi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2.jpeg" ContentType="image/jpeg"/>
  <Override PartName="/ppt/media/image10.png" ContentType="image/png"/>
  <Override PartName="/ppt/media/image14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6D57C8-730B-49DC-8C3C-FC870EF290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www.postgresqltutorial.com/postgresql-create-table/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http://www.postgresqltutorial.com/postgresql-create-table/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5A99E2B-7E98-4AF6-8935-877FB05EF73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3D2172A-0292-4474-951C-EDE7297C1D6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postgresqltutorial.com/postgresql-alter-table/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1406520"/>
            <a:ext cx="8520120" cy="134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aa84f"/>
                </a:solidFill>
                <a:latin typeface="Roboto"/>
                <a:ea typeface="Roboto"/>
              </a:rPr>
              <a:t>Golang Web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2638440"/>
            <a:ext cx="8520120" cy="6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Buổi 7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11760" y="4394520"/>
            <a:ext cx="8520120" cy="6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Roboto"/>
                <a:ea typeface="Roboto"/>
              </a:rPr>
              <a:t>techmaster.vn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26160" y="2449800"/>
            <a:ext cx="127620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1 - 1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7" name="Google Shape;123;p22" descr=""/>
          <p:cNvPicPr/>
          <p:nvPr/>
        </p:nvPicPr>
        <p:blipFill>
          <a:blip r:embed="rId1"/>
          <a:stretch/>
        </p:blipFill>
        <p:spPr>
          <a:xfrm>
            <a:off x="1878120" y="255600"/>
            <a:ext cx="7035120" cy="463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61160" y="2332800"/>
            <a:ext cx="164484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1 - 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9" name="Google Shape;129;p23" descr=""/>
          <p:cNvPicPr/>
          <p:nvPr/>
        </p:nvPicPr>
        <p:blipFill>
          <a:blip r:embed="rId1"/>
          <a:stretch/>
        </p:blipFill>
        <p:spPr>
          <a:xfrm>
            <a:off x="2365560" y="768960"/>
            <a:ext cx="6549120" cy="36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152280" y="2332800"/>
            <a:ext cx="193464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n - 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1" name="Google Shape;135;p24" descr=""/>
          <p:cNvPicPr/>
          <p:nvPr/>
        </p:nvPicPr>
        <p:blipFill>
          <a:blip r:embed="rId1"/>
          <a:stretch/>
        </p:blipFill>
        <p:spPr>
          <a:xfrm>
            <a:off x="1355760" y="237240"/>
            <a:ext cx="7422480" cy="47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44600" y="232056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INNER JOIN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900600" y="3269520"/>
            <a:ext cx="4983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SELECT columns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FROM table1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INNER JOIN table2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ON table1.column = table2.column;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4" name="Google Shape;142;p25" descr=""/>
          <p:cNvPicPr/>
          <p:nvPr/>
        </p:nvPicPr>
        <p:blipFill>
          <a:blip r:embed="rId1"/>
          <a:srcRect l="4807" t="4006" r="-4807" b="-4006"/>
          <a:stretch/>
        </p:blipFill>
        <p:spPr>
          <a:xfrm>
            <a:off x="3976920" y="604800"/>
            <a:ext cx="4440960" cy="26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47;p26" descr=""/>
          <p:cNvPicPr/>
          <p:nvPr/>
        </p:nvPicPr>
        <p:blipFill>
          <a:blip r:embed="rId1"/>
          <a:stretch/>
        </p:blipFill>
        <p:spPr>
          <a:xfrm>
            <a:off x="525600" y="205560"/>
            <a:ext cx="2342880" cy="15807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48;p26" descr=""/>
          <p:cNvPicPr/>
          <p:nvPr/>
        </p:nvPicPr>
        <p:blipFill>
          <a:blip r:embed="rId2"/>
          <a:stretch/>
        </p:blipFill>
        <p:spPr>
          <a:xfrm>
            <a:off x="525600" y="2080440"/>
            <a:ext cx="2733480" cy="12571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459000" y="3471480"/>
            <a:ext cx="603000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SELECT suppliers.supplier_id, suppliers.supplier_name, orders.order_date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suppliers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INNER JOIN orders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 suppliers.supplier_id = orders.supplier_id;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Google Shape;150;p26" descr=""/>
          <p:cNvPicPr/>
          <p:nvPr/>
        </p:nvPicPr>
        <p:blipFill>
          <a:blip r:embed="rId3"/>
          <a:stretch/>
        </p:blipFill>
        <p:spPr>
          <a:xfrm>
            <a:off x="5410440" y="1509120"/>
            <a:ext cx="3295440" cy="9522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3582000" y="1732320"/>
            <a:ext cx="1227960" cy="506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2718000" y="130932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aa84f"/>
                </a:solidFill>
                <a:latin typeface="Roboto"/>
                <a:ea typeface="Roboto"/>
              </a:rPr>
              <a:t>INNER JOIN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4600" y="232056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LEFT JOIN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900600" y="3269520"/>
            <a:ext cx="4983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SELECT columns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FROM table1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LEFT JOIN table2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ON table1.column = table2.column;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3" name="Google Shape;159;p27" descr=""/>
          <p:cNvPicPr/>
          <p:nvPr/>
        </p:nvPicPr>
        <p:blipFill>
          <a:blip r:embed="rId1"/>
          <a:stretch/>
        </p:blipFill>
        <p:spPr>
          <a:xfrm>
            <a:off x="4022640" y="762840"/>
            <a:ext cx="4044600" cy="24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64;p28" descr=""/>
          <p:cNvPicPr/>
          <p:nvPr/>
        </p:nvPicPr>
        <p:blipFill>
          <a:blip r:embed="rId1"/>
          <a:stretch/>
        </p:blipFill>
        <p:spPr>
          <a:xfrm>
            <a:off x="459000" y="192240"/>
            <a:ext cx="2333160" cy="155232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65;p28" descr=""/>
          <p:cNvPicPr/>
          <p:nvPr/>
        </p:nvPicPr>
        <p:blipFill>
          <a:blip r:embed="rId2"/>
          <a:stretch/>
        </p:blipFill>
        <p:spPr>
          <a:xfrm>
            <a:off x="459000" y="1951200"/>
            <a:ext cx="2761920" cy="9615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59000" y="3119760"/>
            <a:ext cx="59767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SELECT suppliers.supplier_id, suppliers.supplier_name, orders.order_date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suppliers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LEFT JOIN orders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 suppliers.supplier_id = orders.supplier_id;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582000" y="1732320"/>
            <a:ext cx="1227960" cy="506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718000" y="130932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aa84f"/>
                </a:solidFill>
                <a:latin typeface="Roboto"/>
                <a:ea typeface="Roboto"/>
              </a:rPr>
              <a:t>LEFT JOIN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9" name="Google Shape;169;p28" descr=""/>
          <p:cNvPicPr/>
          <p:nvPr/>
        </p:nvPicPr>
        <p:blipFill>
          <a:blip r:embed="rId3"/>
          <a:stretch/>
        </p:blipFill>
        <p:spPr>
          <a:xfrm>
            <a:off x="5288760" y="1138320"/>
            <a:ext cx="3276000" cy="15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4600" y="232056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RIGHT JOIN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00600" y="3269520"/>
            <a:ext cx="4983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SELECT columns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FROM table1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LEFT JOIN table2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ON table1.column = table2.column;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2" name="Google Shape;176;p29" descr=""/>
          <p:cNvPicPr/>
          <p:nvPr/>
        </p:nvPicPr>
        <p:blipFill>
          <a:blip r:embed="rId1"/>
          <a:stretch/>
        </p:blipFill>
        <p:spPr>
          <a:xfrm>
            <a:off x="3992040" y="735840"/>
            <a:ext cx="4222800" cy="25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9000" y="3119760"/>
            <a:ext cx="59767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SELECT suppliers.supplier_id, suppliers.supplier_name, orders.order_date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suppliers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RIGHT JOIN orders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 suppliers.supplier_id = orders.supplier_id;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10600" y="1732320"/>
            <a:ext cx="1227960" cy="506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2946600" y="130932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aa84f"/>
                </a:solidFill>
                <a:latin typeface="Roboto"/>
                <a:ea typeface="Roboto"/>
              </a:rPr>
              <a:t>RIGHT JOIN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6" name="Google Shape;184;p30" descr=""/>
          <p:cNvPicPr/>
          <p:nvPr/>
        </p:nvPicPr>
        <p:blipFill>
          <a:blip r:embed="rId1"/>
          <a:stretch/>
        </p:blipFill>
        <p:spPr>
          <a:xfrm>
            <a:off x="578880" y="398160"/>
            <a:ext cx="2486160" cy="108072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185;p30" descr=""/>
          <p:cNvPicPr/>
          <p:nvPr/>
        </p:nvPicPr>
        <p:blipFill>
          <a:blip r:embed="rId2"/>
          <a:stretch/>
        </p:blipFill>
        <p:spPr>
          <a:xfrm>
            <a:off x="578880" y="1732320"/>
            <a:ext cx="2844720" cy="129348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86;p30" descr=""/>
          <p:cNvPicPr/>
          <p:nvPr/>
        </p:nvPicPr>
        <p:blipFill>
          <a:blip r:embed="rId3"/>
          <a:stretch/>
        </p:blipFill>
        <p:spPr>
          <a:xfrm>
            <a:off x="5425560" y="1199520"/>
            <a:ext cx="3434760" cy="145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44600" y="232056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FULL OUTER JOIN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900600" y="3269520"/>
            <a:ext cx="4983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SELECT columns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FROM table1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FULL OUTER JOIN table2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ON table1.column = table2.column;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1" name="Google Shape;193;p31" descr=""/>
          <p:cNvPicPr/>
          <p:nvPr/>
        </p:nvPicPr>
        <p:blipFill>
          <a:blip r:embed="rId1"/>
          <a:stretch/>
        </p:blipFill>
        <p:spPr>
          <a:xfrm>
            <a:off x="3993840" y="844920"/>
            <a:ext cx="4041000" cy="242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261000"/>
            <a:ext cx="8520120" cy="6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PRIMARY KEY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48800" y="905040"/>
            <a:ext cx="7645680" cy="21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Định danh </a:t>
            </a:r>
            <a:r>
              <a:rPr b="0" lang="en-US" sz="2000" spc="-1" strike="noStrike">
                <a:solidFill>
                  <a:srgbClr val="ff0000"/>
                </a:solidFill>
                <a:latin typeface="Roboto"/>
                <a:ea typeface="Roboto"/>
              </a:rPr>
              <a:t>DUY NHẤT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 mỗi bản ghi trong bảng 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Dữ liệu của trường khóa chính là duy nhất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Không chứa giá trị null 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Bảng chỉ có duy nhất </a:t>
            </a:r>
            <a:r>
              <a:rPr b="0" lang="en-US" sz="2000" spc="-1" strike="noStrike">
                <a:solidFill>
                  <a:srgbClr val="ff0000"/>
                </a:solidFill>
                <a:latin typeface="Roboto"/>
                <a:ea typeface="Roboto"/>
              </a:rPr>
              <a:t>MỘT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 khóa chính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Khóa chính có thể tạo từ nhiều trường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9" name="Google Shape;63;p14" descr=""/>
          <p:cNvPicPr/>
          <p:nvPr/>
        </p:nvPicPr>
        <p:blipFill>
          <a:blip r:embed="rId1"/>
          <a:stretch/>
        </p:blipFill>
        <p:spPr>
          <a:xfrm>
            <a:off x="1064880" y="3555720"/>
            <a:ext cx="7013880" cy="8406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096560" y="3616560"/>
            <a:ext cx="1785240" cy="719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12280" y="3421440"/>
            <a:ext cx="59767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SELECT suppliers.supplier_id, suppliers.supplier_name, orders.order_date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suppliers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FULL OUTER JOIN orders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ON suppliers.supplier_id = orders.supplier_id;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10600" y="1732320"/>
            <a:ext cx="1227960" cy="506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2946600" y="1309320"/>
            <a:ext cx="28447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aa84f"/>
                </a:solidFill>
                <a:latin typeface="Roboto"/>
                <a:ea typeface="Roboto"/>
              </a:rPr>
              <a:t>FULL OUTER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aa84f"/>
                </a:solidFill>
                <a:latin typeface="Roboto"/>
                <a:ea typeface="Roboto"/>
              </a:rPr>
              <a:t>JOIN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5" name="Google Shape;201;p32" descr=""/>
          <p:cNvPicPr/>
          <p:nvPr/>
        </p:nvPicPr>
        <p:blipFill>
          <a:blip r:embed="rId1"/>
          <a:stretch/>
        </p:blipFill>
        <p:spPr>
          <a:xfrm>
            <a:off x="578880" y="179640"/>
            <a:ext cx="2333160" cy="155232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202;p32" descr=""/>
          <p:cNvPicPr/>
          <p:nvPr/>
        </p:nvPicPr>
        <p:blipFill>
          <a:blip r:embed="rId2"/>
          <a:stretch/>
        </p:blipFill>
        <p:spPr>
          <a:xfrm>
            <a:off x="578880" y="1911960"/>
            <a:ext cx="3021840" cy="138384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203;p32" descr=""/>
          <p:cNvPicPr/>
          <p:nvPr/>
        </p:nvPicPr>
        <p:blipFill>
          <a:blip r:embed="rId3"/>
          <a:stretch/>
        </p:blipFill>
        <p:spPr>
          <a:xfrm>
            <a:off x="5248440" y="982440"/>
            <a:ext cx="3606840" cy="200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707840" y="481680"/>
            <a:ext cx="64735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Arial"/>
                <a:ea typeface="Arial"/>
              </a:rPr>
              <a:t>CẤU TRÚC CÂU LỆNH SELECT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12880" y="1244880"/>
            <a:ext cx="807480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SELECT [ ALL | DISTINCT [ ON (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expression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[, ...] ) ]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* |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expression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[ [ AS ]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output_name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] [, ...]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from_item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[, ...] 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WHERE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condition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GROUP BY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grouping_element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[, ...]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HAVING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condition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[, ...]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{ UNION | INTERSECT | EXCEPT } [ ALL | DISTINCT ]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select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ORDER BY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expression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[ ASC | DESC ] [ NULLS { FIRST | LAST } ] 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LIMIT { 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count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| ALL } ]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OFFSET [ ROW | ROWS ] 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080080" y="228600"/>
            <a:ext cx="4983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GROUP BY... HAVING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86480" y="574560"/>
            <a:ext cx="8714520" cy="50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 algn="just">
              <a:lnSpc>
                <a:spcPct val="142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Gom nhóm các dữ liệu giống nhau để thực hiện tính toán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42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Các hàm nhóm dữ liệu</a:t>
            </a:r>
            <a:endParaRPr b="0" lang="en-US" sz="2000" spc="-1" strike="noStrike">
              <a:latin typeface="Arial"/>
            </a:endParaRPr>
          </a:p>
          <a:p>
            <a:pPr lvl="1" marL="914400" indent="-342720" algn="just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AVG ([DISTINCT|ALL] bieu_thuc)</a:t>
            </a:r>
            <a:endParaRPr b="0" lang="en-US" sz="1800" spc="-1" strike="noStrike">
              <a:latin typeface="Arial"/>
            </a:endParaRPr>
          </a:p>
          <a:p>
            <a:pPr lvl="1" marL="914400" indent="-342720" algn="just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COUNT ({*|[DISTINCT|ALL] bieu_thuc})</a:t>
            </a:r>
            <a:endParaRPr b="0" lang="en-US" sz="1800" spc="-1" strike="noStrike">
              <a:latin typeface="Arial"/>
            </a:endParaRPr>
          </a:p>
          <a:p>
            <a:pPr lvl="1" marL="914400" indent="-342720" algn="just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MAX ([DISTINCT|ALL] bieu_thuc)</a:t>
            </a:r>
            <a:endParaRPr b="0" lang="en-US" sz="1800" spc="-1" strike="noStrike">
              <a:latin typeface="Arial"/>
            </a:endParaRPr>
          </a:p>
          <a:p>
            <a:pPr lvl="1" marL="914400" indent="-342720" algn="just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MIN ([DISTINCT|ALL] bieu_thuc)</a:t>
            </a:r>
            <a:endParaRPr b="0" lang="en-US" sz="1800" spc="-1" strike="noStrike">
              <a:latin typeface="Arial"/>
            </a:endParaRPr>
          </a:p>
          <a:p>
            <a:pPr lvl="1" marL="914400" indent="-342720" algn="just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SUM ([DISTINCT|ALL] bieu_thuc)</a:t>
            </a:r>
            <a:endParaRPr b="0" lang="en-US" sz="1800" spc="-1" strike="noStrike"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Bất kỳ một cột hay biểu thức trong danh sách của SELECT không phải là hàm nhóm dữ liệu thì phải ở trong mệnh đề GROUP BY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Không thể sử dụng mệnh đề WHERE để giới hạn bớt các nhóm.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Sử dụng mệnh đề HAVING để lọc bớt các nhóm.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Không được phép sử dụng các hàm nhóm dữ liệu trong mệnh đề WHERE.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914400" algn="just">
              <a:lnSpc>
                <a:spcPct val="142000"/>
              </a:lnSpc>
              <a:spcBef>
                <a:spcPts val="799"/>
              </a:spcBef>
              <a:spcAft>
                <a:spcPts val="799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707840" y="481680"/>
            <a:ext cx="572796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ORDER BY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71960" y="1244880"/>
            <a:ext cx="59997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2200" spc="-1" strike="noStrike">
                <a:solidFill>
                  <a:srgbClr val="674ea7"/>
                </a:solidFill>
                <a:latin typeface="Arial"/>
                <a:ea typeface="Arial"/>
              </a:rPr>
              <a:t>SELECT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column_1, column_2</a:t>
            </a:r>
            <a:endParaRPr b="0" lang="en-US" sz="22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200" spc="-1" strike="noStrike">
                <a:solidFill>
                  <a:srgbClr val="674ea7"/>
                </a:solidFill>
                <a:latin typeface="Arial"/>
                <a:ea typeface="Arial"/>
              </a:rPr>
              <a:t>FROM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tbl_name</a:t>
            </a:r>
            <a:endParaRPr b="0" lang="en-US" sz="22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200" spc="-1" strike="noStrike">
                <a:solidFill>
                  <a:srgbClr val="674ea7"/>
                </a:solidFill>
                <a:latin typeface="Arial"/>
                <a:ea typeface="Arial"/>
              </a:rPr>
              <a:t>ORDER BY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column_1 </a:t>
            </a:r>
            <a:r>
              <a:rPr b="0" lang="en-US" sz="2200" spc="-1" strike="noStrike">
                <a:solidFill>
                  <a:srgbClr val="674ea7"/>
                </a:solidFill>
                <a:latin typeface="Arial"/>
                <a:ea typeface="Arial"/>
              </a:rPr>
              <a:t>ASC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, column_2 </a:t>
            </a:r>
            <a:r>
              <a:rPr b="0" lang="en-US" sz="2200" spc="-1" strike="noStrike">
                <a:solidFill>
                  <a:srgbClr val="674ea7"/>
                </a:solidFill>
                <a:latin typeface="Arial"/>
                <a:ea typeface="Arial"/>
              </a:rPr>
              <a:t>DESC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;</a:t>
            </a:r>
            <a:endParaRPr b="0" lang="en-US" sz="22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ASC: Thứ tự tăng dần (default)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DESC: Thứ tự giảm dần 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707840" y="481680"/>
            <a:ext cx="572796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LIMIT ... OFFSET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572120" y="1151640"/>
            <a:ext cx="59997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2500" spc="-1" strike="noStrike">
                <a:solidFill>
                  <a:srgbClr val="674ea7"/>
                </a:solidFill>
                <a:latin typeface="Arial"/>
                <a:ea typeface="Arial"/>
              </a:rPr>
              <a:t>SELECT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*</a:t>
            </a:r>
            <a:endParaRPr b="0" lang="en-US" sz="25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500" spc="-1" strike="noStrike">
                <a:solidFill>
                  <a:srgbClr val="674ea7"/>
                </a:solidFill>
                <a:latin typeface="Arial"/>
                <a:ea typeface="Arial"/>
              </a:rPr>
              <a:t>FROM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table</a:t>
            </a:r>
            <a:endParaRPr b="0" lang="en-US" sz="25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500" spc="-1" strike="noStrike">
                <a:solidFill>
                  <a:srgbClr val="674ea7"/>
                </a:solidFill>
                <a:latin typeface="Arial"/>
                <a:ea typeface="Arial"/>
              </a:rPr>
              <a:t>LIMIT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n </a:t>
            </a:r>
            <a:endParaRPr b="0" lang="en-US" sz="25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500" spc="-1" strike="noStrike">
                <a:solidFill>
                  <a:srgbClr val="674ea7"/>
                </a:solidFill>
                <a:latin typeface="Arial"/>
                <a:ea typeface="Arial"/>
              </a:rPr>
              <a:t>OFFSET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m;</a:t>
            </a:r>
            <a:endParaRPr b="0" lang="en-US" sz="25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42000"/>
              </a:lnSpc>
              <a:spcAft>
                <a:spcPts val="799"/>
              </a:spcAft>
            </a:pP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99720" y="253080"/>
            <a:ext cx="714420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INETERSECT vs UNION vs EXCEPT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7" name="Google Shape;233;p37" descr=""/>
          <p:cNvPicPr/>
          <p:nvPr/>
        </p:nvPicPr>
        <p:blipFill>
          <a:blip r:embed="rId1"/>
          <a:stretch/>
        </p:blipFill>
        <p:spPr>
          <a:xfrm>
            <a:off x="491400" y="1035720"/>
            <a:ext cx="2835720" cy="183564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34;p37" descr=""/>
          <p:cNvPicPr/>
          <p:nvPr/>
        </p:nvPicPr>
        <p:blipFill>
          <a:blip r:embed="rId2"/>
          <a:stretch/>
        </p:blipFill>
        <p:spPr>
          <a:xfrm>
            <a:off x="5952600" y="1114200"/>
            <a:ext cx="2903040" cy="177048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35;p37" descr=""/>
          <p:cNvPicPr/>
          <p:nvPr/>
        </p:nvPicPr>
        <p:blipFill>
          <a:blip r:embed="rId3"/>
          <a:stretch/>
        </p:blipFill>
        <p:spPr>
          <a:xfrm>
            <a:off x="3067560" y="3042360"/>
            <a:ext cx="3247560" cy="19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133920"/>
            <a:ext cx="8520120" cy="6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POREIGN KEY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48800" y="691920"/>
            <a:ext cx="7645680" cy="21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0000"/>
                </a:solidFill>
                <a:latin typeface="Roboto"/>
                <a:ea typeface="Roboto"/>
              </a:rPr>
              <a:t>THAM CHIẾU ĐẾN PRIMARY KEY 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của bảng khác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Cùng kiểu dữ liệu với khóa chính của bảng khác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Đảm bảo toàn vẹn dữ liệu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Bảng có thể có </a:t>
            </a:r>
            <a:r>
              <a:rPr b="0" lang="en-US" sz="2000" spc="-1" strike="noStrike">
                <a:solidFill>
                  <a:srgbClr val="ff0000"/>
                </a:solidFill>
                <a:latin typeface="Roboto"/>
                <a:ea typeface="Roboto"/>
              </a:rPr>
              <a:t>NHIỀU</a:t>
            </a: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 khóa ngoại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Có thể chấp nhận giá trị rỗng</a:t>
            </a:r>
            <a:endParaRPr b="0" lang="en-US" sz="2000" spc="-1" strike="noStrike">
              <a:latin typeface="Arial"/>
            </a:endParaRPr>
          </a:p>
          <a:p>
            <a:pPr marL="4572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Các tác động (update / delete)</a:t>
            </a:r>
            <a:endParaRPr b="0" lang="en-US" sz="2000" spc="-1" strike="noStrike">
              <a:latin typeface="Arial"/>
            </a:endParaRPr>
          </a:p>
          <a:p>
            <a:pPr lvl="1" marL="9144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RESTRICT</a:t>
            </a:r>
            <a:endParaRPr b="0" lang="en-US" sz="2000" spc="-1" strike="noStrike">
              <a:latin typeface="Arial"/>
            </a:endParaRPr>
          </a:p>
          <a:p>
            <a:pPr lvl="1" marL="9144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CASCADE</a:t>
            </a:r>
            <a:endParaRPr b="0" lang="en-US" sz="2000" spc="-1" strike="noStrike">
              <a:latin typeface="Arial"/>
            </a:endParaRPr>
          </a:p>
          <a:p>
            <a:pPr lvl="1" marL="914400" indent="-355320" algn="just">
              <a:lnSpc>
                <a:spcPct val="150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NO ACTION (default)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3" name="Google Shape;71;p15" descr=""/>
          <p:cNvPicPr/>
          <p:nvPr/>
        </p:nvPicPr>
        <p:blipFill>
          <a:blip r:embed="rId1"/>
          <a:stretch/>
        </p:blipFill>
        <p:spPr>
          <a:xfrm>
            <a:off x="4820400" y="2937600"/>
            <a:ext cx="4379760" cy="22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261000"/>
            <a:ext cx="8520120" cy="61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TẠO BẢNG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48800" y="905040"/>
            <a:ext cx="7645680" cy="21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0b5394"/>
                </a:solidFill>
                <a:latin typeface="Arial"/>
                <a:ea typeface="Arial"/>
              </a:rPr>
              <a:t>CREATE TABLE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table_name (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column_name </a:t>
            </a:r>
            <a:r>
              <a:rPr b="0" lang="en-US" sz="2000" spc="-1" strike="noStrike">
                <a:solidFill>
                  <a:srgbClr val="0b5394"/>
                </a:solidFill>
                <a:latin typeface="Arial"/>
                <a:ea typeface="Arial"/>
              </a:rPr>
              <a:t>TYPE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column_constraint,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table_constraint table_constraint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) </a:t>
            </a:r>
            <a:r>
              <a:rPr b="0" lang="en-US" sz="2000" spc="-1" strike="noStrike">
                <a:solidFill>
                  <a:srgbClr val="0b5394"/>
                </a:solidFill>
                <a:latin typeface="Arial"/>
                <a:ea typeface="Arial"/>
              </a:rPr>
              <a:t>INHERITS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existing_table_name;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564600" y="605160"/>
            <a:ext cx="2040840" cy="21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NOT NULL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UNIQUE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PRIMARY KEY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CHECK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504600" y="1345680"/>
            <a:ext cx="2331720" cy="3805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5836320" y="1536120"/>
            <a:ext cx="58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6351120" y="605160"/>
            <a:ext cx="213120" cy="1861560"/>
          </a:xfrm>
          <a:prstGeom prst="lef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1624680" y="3058920"/>
            <a:ext cx="3120120" cy="16052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UNIQUE (column_list)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PRIMARY KEY (column_list)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CHECK (condition)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1039320" y="1658160"/>
            <a:ext cx="1884240" cy="3805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9"/>
          <p:cNvSpPr/>
          <p:nvPr/>
        </p:nvSpPr>
        <p:spPr>
          <a:xfrm>
            <a:off x="1411200" y="3002040"/>
            <a:ext cx="213120" cy="1620000"/>
          </a:xfrm>
          <a:prstGeom prst="lef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"/>
          <p:cNvSpPr/>
          <p:nvPr/>
        </p:nvSpPr>
        <p:spPr>
          <a:xfrm>
            <a:off x="1039320" y="1848600"/>
            <a:ext cx="371520" cy="1963080"/>
          </a:xfrm>
          <a:prstGeom prst="bentConnector3">
            <a:avLst>
              <a:gd name="adj1" fmla="val -125370"/>
            </a:avLst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331280" y="60480"/>
            <a:ext cx="648144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aa84f"/>
                </a:solidFill>
                <a:latin typeface="Roboto"/>
                <a:ea typeface="Roboto"/>
              </a:rPr>
              <a:t>TẠO BẢNG CÓ PRIMARY KEY</a:t>
            </a:r>
            <a:endParaRPr b="0" lang="en-US" sz="2500" spc="-1" strike="noStrike"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119520" y="502200"/>
          <a:ext cx="8904240" cy="4189320"/>
        </p:xfrm>
        <a:graphic>
          <a:graphicData uri="http://schemas.openxmlformats.org/drawingml/2006/table">
            <a:tbl>
              <a:tblPr/>
              <a:tblGrid>
                <a:gridCol w="4452120"/>
                <a:gridCol w="4452120"/>
              </a:tblGrid>
              <a:tr h="438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GỒM 1 TRƯỜNG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GỒM NHIỀU TRƯỜNG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05640">
                <a:tc>
                  <a:txBody>
                    <a:bodyPr lIns="91080" rIns="91080" tIns="91080" bIns="91080"/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CREATE TABLE TABLE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(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col_1 </a:t>
                      </a:r>
                      <a:r>
                        <a:rPr b="0" lang="en-US" sz="19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data_type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9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PRIMARY KEY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col_2 </a:t>
                      </a:r>
                      <a:r>
                        <a:rPr b="0" lang="en-US" sz="19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data_type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…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);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35000"/>
                        </a:lnSpc>
                      </a:pPr>
                      <a:endParaRPr b="0" lang="en-US" sz="1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CREATE TABLE TABLE</a:t>
                      </a:r>
                      <a:r>
                        <a:rPr b="0" lang="en-US" sz="1900" spc="-1" strike="noStrike">
                          <a:solidFill>
                            <a:srgbClr val="741b4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col_1 </a:t>
                      </a:r>
                      <a:r>
                        <a:rPr b="0" lang="en-US" sz="19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data_type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col_2 </a:t>
                      </a:r>
                      <a:r>
                        <a:rPr b="0" lang="en-US" sz="19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data_type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…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9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PRIMARY KEY</a:t>
                      </a: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(col_1, col_2)</a:t>
                      </a:r>
                      <a:endParaRPr b="0" lang="en-US" sz="19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9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);</a:t>
                      </a:r>
                      <a:endParaRPr b="0" lang="en-US" sz="1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39880">
                <a:tc>
                  <a:txBody>
                    <a:bodyPr lIns="91080" rIns="91080" tIns="91080" bIns="91080"/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CREATE TABLE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users (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id INTEGER </a:t>
                      </a:r>
                      <a:r>
                        <a:rPr b="0" lang="en-US" sz="16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PRIMARY KEY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full_name </a:t>
                      </a:r>
                      <a:r>
                        <a:rPr b="0" lang="en-US" sz="16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TEXT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email </a:t>
                      </a:r>
                      <a:r>
                        <a:rPr b="0" lang="en-US" sz="16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TEXT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UNIQUE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CREATE TABLE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learning_result (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student_id </a:t>
                      </a:r>
                      <a:r>
                        <a:rPr b="0" lang="en-US" sz="16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subject_id </a:t>
                      </a:r>
                      <a:r>
                        <a:rPr b="0" lang="en-US" sz="16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point </a:t>
                      </a:r>
                      <a:r>
                        <a:rPr b="0" lang="en-US" sz="1600" spc="-1" strike="noStrike">
                          <a:solidFill>
                            <a:srgbClr val="0b5394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,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600" spc="-1" strike="noStrike">
                          <a:solidFill>
                            <a:srgbClr val="a64d79"/>
                          </a:solidFill>
                          <a:latin typeface="Arial"/>
                          <a:ea typeface="Arial"/>
                        </a:rPr>
                        <a:t>PRIMARY KEY</a:t>
                      </a: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(student_id, subject_id)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50760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96;p18" descr=""/>
          <p:cNvPicPr/>
          <p:nvPr/>
        </p:nvPicPr>
        <p:blipFill>
          <a:blip r:embed="rId1"/>
          <a:stretch/>
        </p:blipFill>
        <p:spPr>
          <a:xfrm>
            <a:off x="131040" y="883440"/>
            <a:ext cx="8881560" cy="41378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331280" y="136800"/>
            <a:ext cx="648144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aa84f"/>
                </a:solidFill>
                <a:latin typeface="Roboto"/>
                <a:ea typeface="Roboto"/>
              </a:rPr>
              <a:t>TẠO BẢNG CÓ FOREIGN KEY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26440" y="159840"/>
            <a:ext cx="638244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CREATE TABLE so_items (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item_id INTEGER NOT NULL,   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so_id INTEGER REFERENCES so_headers(id),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product_id INTEGER,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PRIMARY KEY (item_id,so_id)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294360" y="2638440"/>
            <a:ext cx="638244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CREATE TABLE so_items (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item_id INTEGER NOT NULL,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so_id INTEGER,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product_id INTEGER,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PRIMARY KEY (item_id, so_id),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FOREIGN KEY (so_id) REFERENCES so_headers (id)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);</a:t>
            </a:r>
            <a:endParaRPr b="0" lang="en-US" sz="16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007360" y="2939400"/>
            <a:ext cx="112356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8000" spc="-1" strike="noStrike">
                <a:solidFill>
                  <a:srgbClr val="1155cc"/>
                </a:solidFill>
                <a:latin typeface="Arial"/>
                <a:ea typeface="Arial"/>
              </a:rPr>
              <a:t>=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39760" y="1559160"/>
            <a:ext cx="8434440" cy="23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50760">
              <a:lnSpc>
                <a:spcPct val="115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Ví dụ: 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ALTER TABLE table_name ADD COLUMN new_column_name TYPE;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ALTER TABLE child_table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ADD CONSTRAINT constraint_name FOREIGN KEY (c1) 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REFERENCES parent_table (p1);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ALTER TABLE child_table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DROP CONSTRAINT constraint_fkey;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331280" y="136800"/>
            <a:ext cx="648144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aa84f"/>
                </a:solidFill>
                <a:latin typeface="Roboto"/>
                <a:ea typeface="Roboto"/>
              </a:rPr>
              <a:t>ALTER TABLE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94120" y="614160"/>
            <a:ext cx="6755760" cy="14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http://www.postgresqltutorial.com/postgresql-alter-table/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59400" y="1200960"/>
            <a:ext cx="2531520" cy="23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4824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1 - 1</a:t>
            </a:r>
            <a:endParaRPr b="0" lang="en-US" sz="4000" spc="-1" strike="noStrike">
              <a:latin typeface="Arial"/>
            </a:endParaRPr>
          </a:p>
          <a:p>
            <a:pPr marL="457200" indent="-4824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1 - n</a:t>
            </a:r>
            <a:endParaRPr b="0" lang="en-US" sz="4000" spc="-1" strike="noStrike">
              <a:latin typeface="Arial"/>
            </a:endParaRPr>
          </a:p>
          <a:p>
            <a:pPr marL="457200" indent="-4824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n - 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4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4000" spc="-1" strike="noStrike">
              <a:latin typeface="Arial"/>
            </a:endParaRPr>
          </a:p>
          <a:p>
            <a:pPr marL="50760">
              <a:lnSpc>
                <a:spcPct val="115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31280" y="365400"/>
            <a:ext cx="648144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aa84f"/>
                </a:solidFill>
                <a:latin typeface="Roboto"/>
                <a:ea typeface="Roboto"/>
              </a:rPr>
              <a:t>QUAN HỆ GIỮA CÁC BẢNG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2019-08-21T21:33:49Z</dcterms:modified>
  <cp:revision>1</cp:revision>
  <dc:subject/>
  <dc:title/>
</cp:coreProperties>
</file>