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5B586D-DBD2-43C5-85C0-7108B94D9EC3}">
  <a:tblStyle styleId="{4C5B586D-DBD2-43C5-85C0-7108B94D9E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ccb3ff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ccb3ff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f1ab2ce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f1ab2c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f1ab2ce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f1ab2ce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f1ab2ce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f1ab2ce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f1ab2ce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f1ab2ce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f1ab2ce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f1ab2ce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f1ab2ce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f1ab2ce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f1ab2ce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f1ab2ce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f1ab2ce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f1ab2ce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f1ab2ce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f1ab2ce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f1ab2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f1ab2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c83e0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c83e0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f1ab2c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f1ab2c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f1ab2c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0f1ab2c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f1ab2c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f1ab2c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f1ab2c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f1ab2c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f1ab2c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f1ab2c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f1ab2ce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f1ab2ce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doc.org/github.com/go-pg/pg#Result" TargetMode="External"/><Relationship Id="rId4" Type="http://schemas.openxmlformats.org/officeDocument/2006/relationships/hyperlink" Target="https://godoc.org/github.com/go-pg/pg#Result" TargetMode="External"/><Relationship Id="rId5" Type="http://schemas.openxmlformats.org/officeDocument/2006/relationships/hyperlink" Target="https://godoc.org/builtin#error" TargetMode="External"/><Relationship Id="rId6" Type="http://schemas.openxmlformats.org/officeDocument/2006/relationships/hyperlink" Target="https://godoc.org/builtin#erro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doc.org/github.com/go-pg/pg#Result" TargetMode="External"/><Relationship Id="rId4" Type="http://schemas.openxmlformats.org/officeDocument/2006/relationships/hyperlink" Target="https://godoc.org/github.com/go-pg/pg#Result" TargetMode="External"/><Relationship Id="rId5" Type="http://schemas.openxmlformats.org/officeDocument/2006/relationships/hyperlink" Target="https://godoc.org/builtin#error" TargetMode="External"/><Relationship Id="rId6" Type="http://schemas.openxmlformats.org/officeDocument/2006/relationships/hyperlink" Target="https://godoc.org/builtin#erro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o-pg/pg" TargetMode="External"/><Relationship Id="rId4" Type="http://schemas.openxmlformats.org/officeDocument/2006/relationships/hyperlink" Target="https://godoc.org/github.com/go-pg/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06575"/>
            <a:ext cx="85206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Golang Web</a:t>
            </a:r>
            <a:endParaRPr sz="6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38375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Buổi 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94600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techmaster.vn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717250" y="320875"/>
            <a:ext cx="731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</a:rPr>
              <a:t>type</a:t>
            </a:r>
            <a:r>
              <a:rPr lang="en" sz="1800">
                <a:solidFill>
                  <a:srgbClr val="D4D4D4"/>
                </a:solidFill>
              </a:rPr>
              <a:t> Product </a:t>
            </a:r>
            <a:r>
              <a:rPr lang="en" sz="1800">
                <a:solidFill>
                  <a:srgbClr val="569CD6"/>
                </a:solidFill>
              </a:rPr>
              <a:t>struct</a:t>
            </a:r>
            <a:r>
              <a:rPr lang="en" sz="1800">
                <a:solidFill>
                  <a:srgbClr val="D4D4D4"/>
                </a:solidFill>
              </a:rPr>
              <a:t> {</a:t>
            </a:r>
            <a:endParaRPr sz="1800">
              <a:solidFill>
                <a:srgbClr val="D4D4D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    </a:t>
            </a:r>
            <a:r>
              <a:rPr lang="en" sz="1800">
                <a:solidFill>
                  <a:srgbClr val="FFFFFF"/>
                </a:solidFill>
              </a:rPr>
              <a:t>...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}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</a:rPr>
              <a:t>var</a:t>
            </a:r>
            <a:r>
              <a:rPr lang="en" sz="1800">
                <a:solidFill>
                  <a:srgbClr val="D4D4D4"/>
                </a:solidFill>
              </a:rPr>
              <a:t> product Product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err := db.CreateTable(&amp;product, &amp;orm.CreateTableOptions{</a:t>
            </a:r>
            <a:endParaRPr sz="1800">
              <a:solidFill>
                <a:srgbClr val="D4D4D4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Temp:          </a:t>
            </a:r>
            <a:r>
              <a:rPr lang="en" sz="1800">
                <a:solidFill>
                  <a:srgbClr val="569CD6"/>
                </a:solidFill>
              </a:rPr>
              <a:t>false</a:t>
            </a:r>
            <a:r>
              <a:rPr lang="en" sz="1800">
                <a:solidFill>
                  <a:srgbClr val="D4D4D4"/>
                </a:solidFill>
              </a:rPr>
              <a:t>,</a:t>
            </a:r>
            <a:endParaRPr sz="1800">
              <a:solidFill>
                <a:srgbClr val="D4D4D4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FKConstraints: </a:t>
            </a:r>
            <a:r>
              <a:rPr lang="en" sz="1800">
                <a:solidFill>
                  <a:srgbClr val="569CD6"/>
                </a:solidFill>
              </a:rPr>
              <a:t>true</a:t>
            </a:r>
            <a:r>
              <a:rPr lang="en" sz="1800">
                <a:solidFill>
                  <a:srgbClr val="D4D4D4"/>
                </a:solidFill>
              </a:rPr>
              <a:t>,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       IfNotExists: </a:t>
            </a:r>
            <a:r>
              <a:rPr lang="en" sz="1800">
                <a:solidFill>
                  <a:srgbClr val="569CD6"/>
                </a:solidFill>
              </a:rPr>
              <a:t>true</a:t>
            </a:r>
            <a:r>
              <a:rPr lang="en" sz="1800">
                <a:solidFill>
                  <a:srgbClr val="D4D4D4"/>
                </a:solidFill>
              </a:rPr>
              <a:t>,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})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</a:rPr>
              <a:t>if</a:t>
            </a:r>
            <a:r>
              <a:rPr lang="en" sz="1800">
                <a:solidFill>
                  <a:srgbClr val="D4D4D4"/>
                </a:solidFill>
              </a:rPr>
              <a:t> err != </a:t>
            </a:r>
            <a:r>
              <a:rPr lang="en" sz="1800">
                <a:solidFill>
                  <a:srgbClr val="569CD6"/>
                </a:solidFill>
              </a:rPr>
              <a:t>nil</a:t>
            </a:r>
            <a:r>
              <a:rPr lang="en" sz="1800">
                <a:solidFill>
                  <a:srgbClr val="D4D4D4"/>
                </a:solidFill>
              </a:rPr>
              <a:t> {</a:t>
            </a:r>
            <a:endParaRPr sz="1800">
              <a:solidFill>
                <a:srgbClr val="D4D4D4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panic(err)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}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Schema 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21525" y="2113300"/>
            <a:ext cx="8342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CREATE SCHEMA IF NOT EXISTS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b="1" i="1" lang="en" sz="2000">
                <a:solidFill>
                  <a:srgbClr val="FFFFFF"/>
                </a:solidFill>
              </a:rPr>
              <a:t>schema_name</a:t>
            </a: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[ AUTHORIZATION </a:t>
            </a:r>
            <a:r>
              <a:rPr b="1" i="1" lang="en" sz="2000">
                <a:solidFill>
                  <a:srgbClr val="FFFFFF"/>
                </a:solidFill>
              </a:rPr>
              <a:t>user_name</a:t>
            </a:r>
            <a:r>
              <a:rPr lang="en" sz="2000">
                <a:solidFill>
                  <a:srgbClr val="FFFFFF"/>
                </a:solidFill>
              </a:rPr>
              <a:t> ]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43625" y="879475"/>
            <a:ext cx="8342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Gom nhóm các bảng chung đặc điểm → Dễ quản lý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Phân quyền quản lý schema cho user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83350" y="3293725"/>
            <a:ext cx="710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</a:rPr>
              <a:t>type</a:t>
            </a:r>
            <a:r>
              <a:rPr lang="en" sz="1800">
                <a:solidFill>
                  <a:srgbClr val="D4D4D4"/>
                </a:solidFill>
              </a:rPr>
              <a:t> Post </a:t>
            </a:r>
            <a:r>
              <a:rPr lang="en" sz="1800">
                <a:solidFill>
                  <a:srgbClr val="569CD6"/>
                </a:solidFill>
              </a:rPr>
              <a:t>struct</a:t>
            </a:r>
            <a:r>
              <a:rPr lang="en" sz="1800">
                <a:solidFill>
                  <a:srgbClr val="D4D4D4"/>
                </a:solidFill>
              </a:rPr>
              <a:t> {</a:t>
            </a:r>
            <a:endParaRPr sz="1800">
              <a:solidFill>
                <a:srgbClr val="6A9955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TableName []</a:t>
            </a:r>
            <a:r>
              <a:rPr lang="en" sz="1800">
                <a:solidFill>
                  <a:srgbClr val="569CD6"/>
                </a:solidFill>
              </a:rPr>
              <a:t>byte</a:t>
            </a:r>
            <a:r>
              <a:rPr lang="en" sz="1800">
                <a:solidFill>
                  <a:srgbClr val="D4D4D4"/>
                </a:solidFill>
              </a:rPr>
              <a:t> </a:t>
            </a:r>
            <a:r>
              <a:rPr lang="en" sz="1800">
                <a:solidFill>
                  <a:srgbClr val="CE9178"/>
                </a:solidFill>
              </a:rPr>
              <a:t>`sql:"blog.post"`</a:t>
            </a:r>
            <a:endParaRPr sz="1800">
              <a:solidFill>
                <a:srgbClr val="CE917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9178"/>
                </a:solidFill>
              </a:rPr>
              <a:t>       </a:t>
            </a:r>
            <a:r>
              <a:rPr lang="en" sz="1800">
                <a:solidFill>
                  <a:srgbClr val="FFFFFF"/>
                </a:solidFill>
              </a:rPr>
              <a:t>…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rot="10800000">
            <a:off x="3907350" y="4068425"/>
            <a:ext cx="264300" cy="40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311700" y="1084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268700" y="574675"/>
            <a:ext cx="6606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func (db DB) Insert(model ...interface{}) error</a:t>
            </a:r>
            <a:endParaRPr sz="2000">
              <a:solidFill>
                <a:srgbClr val="FFFFFF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103800" y="12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{4C5B586D-DBD2-43C5-85C0-7108B94D9EC3}</a:tableStyleId>
              </a:tblPr>
              <a:tblGrid>
                <a:gridCol w="2978800"/>
                <a:gridCol w="2978800"/>
                <a:gridCol w="2978800"/>
              </a:tblGrid>
              <a:tr h="10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book := Book{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Title:    </a:t>
                      </a:r>
                      <a:r>
                        <a:rPr lang="en" sz="1800">
                          <a:solidFill>
                            <a:srgbClr val="CE9178"/>
                          </a:solidFill>
                        </a:rPr>
                        <a:t>"new book"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 AuthorID: </a:t>
                      </a:r>
                      <a:r>
                        <a:rPr lang="en" sz="1800">
                          <a:solidFill>
                            <a:srgbClr val="B5CEA8"/>
                          </a:solidFill>
                        </a:rPr>
                        <a:t>1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err := db.Insert(&amp;book)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</a:rPr>
                        <a:t>if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err != </a:t>
                      </a:r>
                      <a:r>
                        <a:rPr lang="en" sz="1800">
                          <a:solidFill>
                            <a:srgbClr val="569CD6"/>
                          </a:solidFill>
                        </a:rPr>
                        <a:t>nil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panic(err)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books := []Book{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     Title: </a:t>
                      </a:r>
                      <a:r>
                        <a:rPr lang="en" sz="1800">
                          <a:solidFill>
                            <a:srgbClr val="CE9178"/>
                          </a:solidFill>
                        </a:rPr>
                        <a:t>"new book 1"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}, 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    Title: </a:t>
                      </a:r>
                      <a:r>
                        <a:rPr lang="en" sz="1800">
                          <a:solidFill>
                            <a:srgbClr val="CE9178"/>
                          </a:solidFill>
                        </a:rPr>
                        <a:t>"new book 2"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}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err := db.Insert(&amp;books)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</a:rPr>
                        <a:t>if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err != </a:t>
                      </a:r>
                      <a:r>
                        <a:rPr lang="en" sz="1800">
                          <a:solidFill>
                            <a:srgbClr val="569CD6"/>
                          </a:solidFill>
                        </a:rPr>
                        <a:t>nil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panic(err)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book1 := Book{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 Title: </a:t>
                      </a:r>
                      <a:r>
                        <a:rPr lang="en" sz="1800">
                          <a:solidFill>
                            <a:srgbClr val="CE9178"/>
                          </a:solidFill>
                        </a:rPr>
                        <a:t>"new book 1"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book2 := Book{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 Title: </a:t>
                      </a:r>
                      <a:r>
                        <a:rPr lang="en" sz="1800">
                          <a:solidFill>
                            <a:srgbClr val="CE9178"/>
                          </a:solidFill>
                        </a:rPr>
                        <a:t>"new book 2"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,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err := db.Insert(&amp;book1, &amp;book2)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69CD6"/>
                          </a:solidFill>
                        </a:rPr>
                        <a:t>if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err != </a:t>
                      </a:r>
                      <a:r>
                        <a:rPr lang="en" sz="1800">
                          <a:solidFill>
                            <a:srgbClr val="569CD6"/>
                          </a:solidFill>
                        </a:rPr>
                        <a:t>nil</a:t>
                      </a: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{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     panic(err)</a:t>
                      </a:r>
                      <a:endParaRPr sz="18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Query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827250" y="879475"/>
            <a:ext cx="748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func (db DB) Query(model, query interface{}, params ...interface{}) (res</a:t>
            </a:r>
            <a:r>
              <a:rPr lang="en" sz="1800">
                <a:solidFill>
                  <a:srgbClr val="FFFFFF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800">
                <a:solidFill>
                  <a:srgbClr val="375EAB"/>
                </a:solidFill>
                <a:uFill>
                  <a:noFill/>
                </a:uFill>
                <a:hlinkClick r:id="rId4"/>
              </a:rPr>
              <a:t>Result</a:t>
            </a:r>
            <a:r>
              <a:rPr lang="en" sz="1800">
                <a:solidFill>
                  <a:srgbClr val="FFFFFF"/>
                </a:solidFill>
              </a:rPr>
              <a:t>, err</a:t>
            </a:r>
            <a:r>
              <a:rPr lang="en" sz="1800">
                <a:solidFill>
                  <a:srgbClr val="222222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800">
                <a:solidFill>
                  <a:srgbClr val="375EAB"/>
                </a:solidFill>
                <a:uFill>
                  <a:noFill/>
                </a:uFill>
                <a:hlinkClick r:id="rId6"/>
              </a:rPr>
              <a:t>error</a:t>
            </a:r>
            <a:r>
              <a:rPr lang="en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</a:rPr>
              <a:t>var</a:t>
            </a:r>
            <a:r>
              <a:rPr lang="en" sz="1600">
                <a:solidFill>
                  <a:srgbClr val="D4D4D4"/>
                </a:solidFill>
              </a:rPr>
              <a:t> users []User</a:t>
            </a:r>
            <a:endParaRPr sz="16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</a:rPr>
              <a:t>_, err := db.Query(&amp;users, </a:t>
            </a:r>
            <a:r>
              <a:rPr lang="en" sz="1600">
                <a:solidFill>
                  <a:srgbClr val="CE9178"/>
                </a:solidFill>
              </a:rPr>
              <a:t>`SELECT * FROM users WHERE id IN (?)`</a:t>
            </a:r>
            <a:r>
              <a:rPr lang="en" sz="1600">
                <a:solidFill>
                  <a:srgbClr val="D4D4D4"/>
                </a:solidFill>
              </a:rPr>
              <a:t>, pg.In(ids))</a:t>
            </a:r>
            <a:endParaRPr sz="16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</a:rPr>
              <a:t>if</a:t>
            </a:r>
            <a:r>
              <a:rPr lang="en" sz="1600">
                <a:solidFill>
                  <a:srgbClr val="D4D4D4"/>
                </a:solidFill>
              </a:rPr>
              <a:t> err != </a:t>
            </a:r>
            <a:r>
              <a:rPr lang="en" sz="1600">
                <a:solidFill>
                  <a:srgbClr val="569CD6"/>
                </a:solidFill>
              </a:rPr>
              <a:t>nil</a:t>
            </a:r>
            <a:r>
              <a:rPr lang="en" sz="1600">
                <a:solidFill>
                  <a:srgbClr val="D4D4D4"/>
                </a:solidFill>
              </a:rPr>
              <a:t> {</a:t>
            </a:r>
            <a:endParaRPr sz="16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</a:rPr>
              <a:t>   panic(err)</a:t>
            </a:r>
            <a:endParaRPr sz="16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</a:rPr>
              <a:t>}</a:t>
            </a:r>
            <a:endParaRPr sz="1600">
              <a:solidFill>
                <a:srgbClr val="D4D4D4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311700" y="138200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103800" y="7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{4C5B586D-DBD2-43C5-85C0-7108B94D9EC3}</a:tableStyleId>
              </a:tblPr>
              <a:tblGrid>
                <a:gridCol w="2516350"/>
                <a:gridCol w="2969375"/>
                <a:gridCol w="3450675"/>
              </a:tblGrid>
              <a:tr h="107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var book Book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// Truy vấn dữ liệu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err = db.Delete(&amp;book)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if</a:t>
                      </a: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err != </a:t>
                      </a: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nil</a:t>
                      </a: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{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  panic(err)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8890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var</a:t>
                      </a: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books []Book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  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// Truy vấn dữ liệu 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res, err :=</a:t>
                      </a: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db</a:t>
                      </a: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.Model(&amp;books).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                    Delete()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if</a:t>
                      </a: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err != </a:t>
                      </a: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nil</a:t>
                      </a: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{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      panic(err)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D4D4D4"/>
                          </a:solidFill>
                        </a:rPr>
                        <a:t>}</a:t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D4D4D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ids := pg.In([]</a:t>
                      </a: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int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{</a:t>
                      </a:r>
                      <a:r>
                        <a:rPr lang="en" sz="1600">
                          <a:solidFill>
                            <a:srgbClr val="B5CEA8"/>
                          </a:solidFill>
                        </a:rPr>
                        <a:t>1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,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rgbClr val="B5CEA8"/>
                          </a:solidFill>
                        </a:rPr>
                        <a:t>2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,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rgbClr val="B5CEA8"/>
                          </a:solidFill>
                        </a:rPr>
                        <a:t>3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})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res, err := 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d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b.Model((*Book)(</a:t>
                      </a: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nil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)).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                     Where(</a:t>
                      </a:r>
                      <a:r>
                        <a:rPr lang="en" sz="1600">
                          <a:solidFill>
                            <a:srgbClr val="CE9178"/>
                          </a:solidFill>
                        </a:rPr>
                        <a:t>"id IN (?)"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, ids).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                     Delete()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if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err !=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rgbClr val="569CD6"/>
                          </a:solidFill>
                        </a:rPr>
                        <a:t>nil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{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      panic(err)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}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Exec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236150" y="879475"/>
            <a:ext cx="85962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func (db DB) Exec(query interface{}, params ...interface{}) (res</a:t>
            </a:r>
            <a:r>
              <a:rPr lang="en" sz="1800">
                <a:solidFill>
                  <a:srgbClr val="222222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800">
                <a:solidFill>
                  <a:srgbClr val="375EAB"/>
                </a:solidFill>
                <a:uFill>
                  <a:noFill/>
                </a:uFill>
                <a:hlinkClick r:id="rId4"/>
              </a:rPr>
              <a:t>Result</a:t>
            </a:r>
            <a:r>
              <a:rPr lang="en" sz="1800">
                <a:solidFill>
                  <a:srgbClr val="FFFFFF"/>
                </a:solidFill>
              </a:rPr>
              <a:t>,</a:t>
            </a:r>
            <a:r>
              <a:rPr lang="en" sz="1800">
                <a:solidFill>
                  <a:srgbClr val="222222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err</a:t>
            </a:r>
            <a:r>
              <a:rPr lang="en" sz="1800">
                <a:solidFill>
                  <a:srgbClr val="222222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800">
                <a:solidFill>
                  <a:srgbClr val="375EAB"/>
                </a:solidFill>
                <a:uFill>
                  <a:noFill/>
                </a:uFill>
                <a:hlinkClick r:id="rId6"/>
              </a:rPr>
              <a:t>error</a:t>
            </a:r>
            <a:r>
              <a:rPr lang="en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→Th</a:t>
            </a:r>
            <a:r>
              <a:rPr lang="en" sz="1800">
                <a:solidFill>
                  <a:srgbClr val="FFFFFF"/>
                </a:solidFill>
              </a:rPr>
              <a:t>ực hiện câu truy vấn bỏ qua số hàng trả về, quan tâm đến số hàng bị tác  động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424700" y="2382475"/>
            <a:ext cx="801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_, err = </a:t>
            </a:r>
            <a:r>
              <a:rPr lang="en" sz="1800">
                <a:solidFill>
                  <a:srgbClr val="D4D4D4"/>
                </a:solidFill>
              </a:rPr>
              <a:t>db</a:t>
            </a:r>
            <a:r>
              <a:rPr lang="en" sz="1800">
                <a:solidFill>
                  <a:srgbClr val="D4D4D4"/>
                </a:solidFill>
              </a:rPr>
              <a:t>.Exec(</a:t>
            </a:r>
            <a:r>
              <a:rPr lang="en" sz="1800">
                <a:solidFill>
                  <a:srgbClr val="CE9178"/>
                </a:solidFill>
              </a:rPr>
              <a:t>`UPDATE tx_test SET counter = ?`</a:t>
            </a:r>
            <a:r>
              <a:rPr lang="en" sz="1800">
                <a:solidFill>
                  <a:srgbClr val="D4D4D4"/>
                </a:solidFill>
              </a:rPr>
              <a:t>, counter)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</a:rPr>
              <a:t>if</a:t>
            </a:r>
            <a:r>
              <a:rPr lang="en" sz="1800">
                <a:solidFill>
                  <a:srgbClr val="D4D4D4"/>
                </a:solidFill>
              </a:rPr>
              <a:t> err != </a:t>
            </a:r>
            <a:r>
              <a:rPr lang="en" sz="1800">
                <a:solidFill>
                  <a:srgbClr val="569CD6"/>
                </a:solidFill>
              </a:rPr>
              <a:t>nil</a:t>
            </a:r>
            <a:r>
              <a:rPr lang="en" sz="1800">
                <a:solidFill>
                  <a:srgbClr val="D4D4D4"/>
                </a:solidFill>
              </a:rPr>
              <a:t> {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   </a:t>
            </a:r>
            <a:r>
              <a:rPr lang="en" sz="1800">
                <a:solidFill>
                  <a:srgbClr val="569CD6"/>
                </a:solidFill>
              </a:rPr>
              <a:t>return</a:t>
            </a:r>
            <a:r>
              <a:rPr lang="en" sz="1800">
                <a:solidFill>
                  <a:srgbClr val="D4D4D4"/>
                </a:solidFill>
              </a:rPr>
              <a:t> err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}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fmt.Println(res.RowsAffected())</a:t>
            </a:r>
            <a:endParaRPr sz="18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Transaction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177975"/>
            <a:ext cx="85206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6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o-pg</a:t>
            </a:r>
            <a:endParaRPr sz="6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333575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https://github.com/go-pg/pg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uFill>
                  <a:noFill/>
                </a:uFill>
                <a:hlinkClick r:id="rId4"/>
              </a:rPr>
              <a:t>https://godoc.org/github.com/go-pg/pg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Install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48950" y="801200"/>
            <a:ext cx="7646100" cy="21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Yêu cầu 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go modules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(go version: 1.11)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mkdir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ten_thu_muc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ten_thu_muc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go mod init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ten_module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go get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github.com/go-pg/pg/v9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Đối với project khởi tạo trong GOPATH, chạy lệnh cho phép sử dụng go modules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export GO111MODULE=on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48950" y="1027725"/>
            <a:ext cx="7646100" cy="21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</a:rPr>
              <a:t>db = pg.Connect(&amp;pg.Options{</a:t>
            </a:r>
            <a:endParaRPr sz="20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</a:rPr>
              <a:t>        User:     user,</a:t>
            </a:r>
            <a:endParaRPr sz="20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</a:rPr>
              <a:t>        Password: password,</a:t>
            </a:r>
            <a:endParaRPr sz="20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</a:rPr>
              <a:t>        Database: database,</a:t>
            </a:r>
            <a:endParaRPr sz="20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4D4D4"/>
                </a:solidFill>
              </a:rPr>
              <a:t>        Addr:     address,</a:t>
            </a:r>
            <a:endParaRPr sz="20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4D4D4"/>
                </a:solidFill>
              </a:rPr>
              <a:t>})</a:t>
            </a:r>
            <a:endParaRPr sz="20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69CD6"/>
                </a:solidFill>
              </a:rPr>
              <a:t>defer</a:t>
            </a:r>
            <a:r>
              <a:rPr lang="en" sz="2000">
                <a:solidFill>
                  <a:srgbClr val="D4D4D4"/>
                </a:solidFill>
              </a:rPr>
              <a:t> db.Close()</a:t>
            </a:r>
            <a:endParaRPr sz="20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706800" y="4332725"/>
            <a:ext cx="4983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4D4D4"/>
                </a:solidFill>
              </a:rPr>
              <a:t>db có kiểu *pg.DB</a:t>
            </a:r>
            <a:endParaRPr sz="2000">
              <a:solidFill>
                <a:srgbClr val="D4D4D4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68475" y="4408250"/>
            <a:ext cx="67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48950" y="838975"/>
            <a:ext cx="7646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                        </a:t>
            </a:r>
            <a:r>
              <a:rPr lang="en" sz="2200">
                <a:solidFill>
                  <a:schemeClr val="lt1"/>
                </a:solidFill>
              </a:rPr>
              <a:t>Model (struct) </a:t>
            </a:r>
            <a:r>
              <a:rPr lang="en" sz="2200">
                <a:solidFill>
                  <a:srgbClr val="FF0000"/>
                </a:solidFill>
              </a:rPr>
              <a:t>=</a:t>
            </a:r>
            <a:r>
              <a:rPr lang="en" sz="2200">
                <a:solidFill>
                  <a:schemeClr val="lt1"/>
                </a:solidFill>
              </a:rPr>
              <a:t> bảng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        Các trường trong struct </a:t>
            </a:r>
            <a:r>
              <a:rPr lang="en" sz="2200">
                <a:solidFill>
                  <a:srgbClr val="FF0000"/>
                </a:solidFill>
              </a:rPr>
              <a:t>=</a:t>
            </a:r>
            <a:r>
              <a:rPr lang="en" sz="2200">
                <a:solidFill>
                  <a:schemeClr val="lt1"/>
                </a:solidFill>
              </a:rPr>
              <a:t> Các cột trong bảng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929650" y="2850575"/>
            <a:ext cx="76461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type</a:t>
            </a:r>
            <a:r>
              <a:rPr lang="en" sz="2000">
                <a:solidFill>
                  <a:schemeClr val="lt1"/>
                </a:solidFill>
              </a:rPr>
              <a:t> Model </a:t>
            </a:r>
            <a:r>
              <a:rPr lang="en" sz="2000">
                <a:solidFill>
                  <a:srgbClr val="3D85C6"/>
                </a:solidFill>
              </a:rPr>
              <a:t>struct</a:t>
            </a:r>
            <a:r>
              <a:rPr lang="en" sz="2000">
                <a:solidFill>
                  <a:schemeClr val="lt1"/>
                </a:solidFill>
              </a:rPr>
              <a:t> {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[ColumName] [Type]  [Tag]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}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73700" y="113250"/>
            <a:ext cx="751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</a:rPr>
              <a:t>type</a:t>
            </a:r>
            <a:r>
              <a:rPr lang="en" sz="1700">
                <a:solidFill>
                  <a:srgbClr val="D4D4D4"/>
                </a:solidFill>
              </a:rPr>
              <a:t> Product </a:t>
            </a:r>
            <a:r>
              <a:rPr lang="en" sz="1700">
                <a:solidFill>
                  <a:srgbClr val="569CD6"/>
                </a:solidFill>
              </a:rPr>
              <a:t>struct</a:t>
            </a:r>
            <a:r>
              <a:rPr lang="en" sz="1700">
                <a:solidFill>
                  <a:srgbClr val="D4D4D4"/>
                </a:solidFill>
              </a:rPr>
              <a:t> {</a:t>
            </a:r>
            <a:endParaRPr sz="1700">
              <a:solidFill>
                <a:srgbClr val="D4D4D4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Tao shema shop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TableName []</a:t>
            </a:r>
            <a:r>
              <a:rPr lang="en" sz="1700">
                <a:solidFill>
                  <a:srgbClr val="569CD6"/>
                </a:solidFill>
              </a:rPr>
              <a:t>byte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CE9178"/>
                </a:solidFill>
              </a:rPr>
              <a:t>`sql:"product"`</a:t>
            </a:r>
            <a:endParaRPr sz="1700">
              <a:solidFill>
                <a:srgbClr val="CE917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ID sản phẩm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Id </a:t>
            </a:r>
            <a:r>
              <a:rPr lang="en" sz="1700">
                <a:solidFill>
                  <a:srgbClr val="569CD6"/>
                </a:solidFill>
              </a:rPr>
              <a:t>string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CE9178"/>
                </a:solidFill>
              </a:rPr>
              <a:t>`sql:",pk"`</a:t>
            </a:r>
            <a:endParaRPr sz="1700">
              <a:solidFill>
                <a:srgbClr val="CE917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Tên sản phẩm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Name </a:t>
            </a:r>
            <a:r>
              <a:rPr lang="en" sz="1700">
                <a:solidFill>
                  <a:srgbClr val="569CD6"/>
                </a:solidFill>
              </a:rPr>
              <a:t>string</a:t>
            </a:r>
            <a:r>
              <a:rPr lang="en" sz="1700">
                <a:solidFill>
                  <a:srgbClr val="D4D4D4"/>
                </a:solidFill>
              </a:rPr>
              <a:t> </a:t>
            </a:r>
            <a:endParaRPr sz="1700">
              <a:solidFill>
                <a:srgbClr val="CE917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Thương hiệu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BrandId </a:t>
            </a:r>
            <a:r>
              <a:rPr lang="en" sz="1700">
                <a:solidFill>
                  <a:srgbClr val="569CD6"/>
                </a:solidFill>
              </a:rPr>
              <a:t>string</a:t>
            </a:r>
            <a:r>
              <a:rPr lang="en" sz="1700">
                <a:solidFill>
                  <a:srgbClr val="D4D4D4"/>
                </a:solidFill>
              </a:rPr>
              <a:t> </a:t>
            </a:r>
            <a:endParaRPr sz="1700">
              <a:solidFill>
                <a:srgbClr val="CE917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Mô tả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Description </a:t>
            </a:r>
            <a:r>
              <a:rPr lang="en" sz="1700">
                <a:solidFill>
                  <a:srgbClr val="569CD6"/>
                </a:solidFill>
              </a:rPr>
              <a:t>string</a:t>
            </a:r>
            <a:r>
              <a:rPr lang="en" sz="1700">
                <a:solidFill>
                  <a:srgbClr val="D4D4D4"/>
                </a:solidFill>
              </a:rPr>
              <a:t> </a:t>
            </a:r>
            <a:endParaRPr sz="1700">
              <a:solidFill>
                <a:srgbClr val="CE917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Ảnh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ImageIds []</a:t>
            </a:r>
            <a:r>
              <a:rPr lang="en" sz="1700">
                <a:solidFill>
                  <a:srgbClr val="569CD6"/>
                </a:solidFill>
              </a:rPr>
              <a:t>string</a:t>
            </a:r>
            <a:r>
              <a:rPr lang="en" sz="1700">
                <a:solidFill>
                  <a:srgbClr val="D4D4D4"/>
                </a:solidFill>
              </a:rPr>
              <a:t> </a:t>
            </a:r>
            <a:endParaRPr sz="1700">
              <a:solidFill>
                <a:srgbClr val="CE917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Trạng thái: 0 - dừng bán, 1 - mở bán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Status </a:t>
            </a:r>
            <a:r>
              <a:rPr lang="en" sz="1700">
                <a:solidFill>
                  <a:srgbClr val="569CD6"/>
                </a:solidFill>
              </a:rPr>
              <a:t>int32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CE9178"/>
                </a:solidFill>
              </a:rPr>
              <a:t>`sql:",notnull"`</a:t>
            </a:r>
            <a:endParaRPr sz="1700">
              <a:solidFill>
                <a:srgbClr val="CE917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</a:t>
            </a:r>
            <a:r>
              <a:rPr lang="en" sz="1700">
                <a:solidFill>
                  <a:srgbClr val="6A9955"/>
                </a:solidFill>
              </a:rPr>
              <a:t>// Giá</a:t>
            </a:r>
            <a:endParaRPr sz="1700">
              <a:solidFill>
                <a:srgbClr val="6A995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Price </a:t>
            </a:r>
            <a:r>
              <a:rPr lang="en" sz="1700">
                <a:solidFill>
                  <a:srgbClr val="569CD6"/>
                </a:solidFill>
              </a:rPr>
              <a:t>int64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CE9178"/>
                </a:solidFill>
              </a:rPr>
              <a:t>`sql:",notnull"`</a:t>
            </a:r>
            <a:endParaRPr sz="1700">
              <a:solidFill>
                <a:srgbClr val="CE917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}</a:t>
            </a:r>
            <a:endParaRPr sz="1700">
              <a:solidFill>
                <a:srgbClr val="D4D4D4"/>
              </a:solidFill>
            </a:endParaRPr>
          </a:p>
        </p:txBody>
      </p:sp>
      <p:cxnSp>
        <p:nvCxnSpPr>
          <p:cNvPr id="89" name="Google Shape;89;p18"/>
          <p:cNvCxnSpPr/>
          <p:nvPr/>
        </p:nvCxnSpPr>
        <p:spPr>
          <a:xfrm flipH="1" rot="10800000">
            <a:off x="3982900" y="1378650"/>
            <a:ext cx="1642200" cy="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8"/>
          <p:cNvSpPr txBox="1"/>
          <p:nvPr/>
        </p:nvSpPr>
        <p:spPr>
          <a:xfrm>
            <a:off x="5813800" y="1146625"/>
            <a:ext cx="2755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Tự động sét khóa chính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 flipH="1" rot="10800000">
            <a:off x="3982900" y="2437075"/>
            <a:ext cx="1642200" cy="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5842825" y="2110675"/>
            <a:ext cx="2755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Tên mặc định: brand_id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93" name="Google Shape;93;p18"/>
          <p:cNvCxnSpPr/>
          <p:nvPr/>
        </p:nvCxnSpPr>
        <p:spPr>
          <a:xfrm flipH="1" rot="10800000">
            <a:off x="3964725" y="3957925"/>
            <a:ext cx="1642200" cy="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5948025" y="3555325"/>
            <a:ext cx="2755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Gán nhiều tag: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9178"/>
                </a:solidFill>
              </a:rPr>
              <a:t>`sql:",notnull,unique,pk"`</a:t>
            </a:r>
            <a:endParaRPr sz="1800">
              <a:solidFill>
                <a:srgbClr val="CE917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9"/>
          <p:cNvGraphicFramePr/>
          <p:nvPr/>
        </p:nvGraphicFramePr>
        <p:xfrm>
          <a:off x="119650" y="2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{4C5B586D-DBD2-43C5-85C0-7108B94D9EC3}</a:tableStyleId>
              </a:tblPr>
              <a:tblGrid>
                <a:gridCol w="4018175"/>
                <a:gridCol w="4886500"/>
              </a:tblGrid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AA84F"/>
                          </a:solidFill>
                        </a:rPr>
                        <a:t>Tag</a:t>
                      </a:r>
                      <a:endParaRPr b="1"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AA84F"/>
                          </a:solidFill>
                        </a:rPr>
                        <a:t>Comment</a:t>
                      </a:r>
                      <a:endParaRPr b="1"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tableName struct{} `sql:"table_name"`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tên bảng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sql:"-"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Không định nghĩa (bỏ qua) trường này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sql:"column_name"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tên cột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sql:",pk"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khóa chính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sql:",nopk"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không phải khóa chính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sql:"default:now()"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giá trị mặc định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sql:",notnull"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trường NOT NULL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sql:",unique"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trường UNIQUE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sql:"on_delete:RESTRICT"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Định nghĩa xử lý ràng buộc cho khóa ngoại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0"/>
          <p:cNvGraphicFramePr/>
          <p:nvPr/>
        </p:nvGraphicFramePr>
        <p:xfrm>
          <a:off x="292000" y="2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{4C5B586D-DBD2-43C5-85C0-7108B94D9EC3}</a:tableStyleId>
              </a:tblPr>
              <a:tblGrid>
                <a:gridCol w="4279975"/>
                <a:gridCol w="4280000"/>
              </a:tblGrid>
              <a:tr h="45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AA84F"/>
                          </a:solidFill>
                        </a:rPr>
                        <a:t>Go type</a:t>
                      </a:r>
                      <a:endParaRPr b="1"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AA84F"/>
                          </a:solidFill>
                        </a:rPr>
                        <a:t>PostgreSQL type</a:t>
                      </a:r>
                      <a:endParaRPr b="1"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int8, uint8, int16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smaillint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uint16, int32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integer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uint32, int64, int, uint, uint64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bigint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float32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real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float64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double precision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bool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3F3F3"/>
                          </a:solidFill>
                        </a:rPr>
                        <a:t>boolean</a:t>
                      </a:r>
                      <a:endParaRPr sz="18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struct, map, array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jsonb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time.Time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timestamptz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[]string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00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text[]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00">
                      <a:solidFill>
                        <a:srgbClr val="DFE2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260875"/>
            <a:ext cx="85206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Create table </a:t>
            </a:r>
            <a:endParaRPr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24925" y="1027725"/>
            <a:ext cx="8342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func (db DB) CreateTable(model interface{}, opt </a:t>
            </a:r>
            <a:r>
              <a:rPr lang="en" sz="1800">
                <a:solidFill>
                  <a:srgbClr val="3D85C6"/>
                </a:solidFill>
              </a:rPr>
              <a:t>*orm.CreateTableOptions) error</a:t>
            </a:r>
            <a:endParaRPr sz="1800" u="sng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862375" y="2275625"/>
            <a:ext cx="538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</a:rPr>
              <a:t>type</a:t>
            </a:r>
            <a:r>
              <a:rPr lang="en" sz="1800">
                <a:solidFill>
                  <a:srgbClr val="D4D4D4"/>
                </a:solidFill>
              </a:rPr>
              <a:t> CreateTableOptions </a:t>
            </a:r>
            <a:r>
              <a:rPr lang="en" sz="1800">
                <a:solidFill>
                  <a:srgbClr val="569CD6"/>
                </a:solidFill>
              </a:rPr>
              <a:t>struct</a:t>
            </a:r>
            <a:r>
              <a:rPr lang="en" sz="1800">
                <a:solidFill>
                  <a:srgbClr val="D4D4D4"/>
                </a:solidFill>
              </a:rPr>
              <a:t> {</a:t>
            </a:r>
            <a:endParaRPr sz="1800">
              <a:solidFill>
                <a:srgbClr val="D4D4D4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    Varchar     		</a:t>
            </a:r>
            <a:r>
              <a:rPr lang="en" sz="1800">
                <a:solidFill>
                  <a:srgbClr val="569CD6"/>
                </a:solidFill>
              </a:rPr>
              <a:t>int</a:t>
            </a:r>
            <a:r>
              <a:rPr lang="en" sz="1800">
                <a:solidFill>
                  <a:srgbClr val="D4D4D4"/>
                </a:solidFill>
              </a:rPr>
              <a:t> </a:t>
            </a:r>
            <a:endParaRPr sz="1800">
              <a:solidFill>
                <a:srgbClr val="6A9955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    Temp        		</a:t>
            </a:r>
            <a:r>
              <a:rPr lang="en" sz="1800">
                <a:solidFill>
                  <a:srgbClr val="569CD6"/>
                </a:solidFill>
              </a:rPr>
              <a:t>bool</a:t>
            </a:r>
            <a:endParaRPr sz="1800">
              <a:solidFill>
                <a:srgbClr val="569CD6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    IfNotExists 	</a:t>
            </a:r>
            <a:r>
              <a:rPr lang="en" sz="1800">
                <a:solidFill>
                  <a:srgbClr val="569CD6"/>
                </a:solidFill>
              </a:rPr>
              <a:t>bool</a:t>
            </a:r>
            <a:endParaRPr sz="1800">
              <a:solidFill>
                <a:srgbClr val="D4D4D4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    FKConstraints  </a:t>
            </a:r>
            <a:r>
              <a:rPr lang="en" sz="1800">
                <a:solidFill>
                  <a:srgbClr val="569CD6"/>
                </a:solidFill>
              </a:rPr>
              <a:t>bool</a:t>
            </a:r>
            <a:endParaRPr sz="1800">
              <a:solidFill>
                <a:srgbClr val="569CD6"/>
              </a:solidFill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</a:rPr>
              <a:t>}</a:t>
            </a:r>
            <a:endParaRPr sz="1800">
              <a:solidFill>
                <a:srgbClr val="D4D4D4"/>
              </a:solidFill>
            </a:endParaRPr>
          </a:p>
        </p:txBody>
      </p:sp>
      <p:cxnSp>
        <p:nvCxnSpPr>
          <p:cNvPr id="112" name="Google Shape;112;p21"/>
          <p:cNvCxnSpPr>
            <a:endCxn id="111" idx="0"/>
          </p:cNvCxnSpPr>
          <p:nvPr/>
        </p:nvCxnSpPr>
        <p:spPr>
          <a:xfrm>
            <a:off x="6542875" y="1582625"/>
            <a:ext cx="14100" cy="69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1"/>
          <p:cNvCxnSpPr/>
          <p:nvPr/>
        </p:nvCxnSpPr>
        <p:spPr>
          <a:xfrm flipH="1" rot="10800000">
            <a:off x="3775275" y="1444975"/>
            <a:ext cx="11325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