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25CEECF-BFD6-408E-B613-555FD7437016}">
  <a:tblStyle styleId="{D25CEECF-BFD6-408E-B613-555FD74370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bold.fntdata"/><Relationship Id="rId12" Type="http://schemas.openxmlformats.org/officeDocument/2006/relationships/slide" Target="slides/slide6.xml"/><Relationship Id="rId34" Type="http://schemas.openxmlformats.org/officeDocument/2006/relationships/font" Target="fonts/Roboto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ccb3ff7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ccb3ff7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e39b084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e39b084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cc83e0b2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cc83e0b2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cc83e0b2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cc83e0b2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e39b0847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e39b0847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cc94ac8a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cc94ac8a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cc83e0b2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cc83e0b2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cc83e0b2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cc83e0b2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cc83e0b2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cc83e0b2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cc83e0b2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cc83e0b2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cc83e0b2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cc83e0b2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cc83e0b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cc83e0b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cc83e0b2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cc83e0b2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cc83e0b20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cc83e0b2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cc83e0b2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cc83e0b2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cc83e0b20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cc83e0b20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cc83e0b2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cc83e0b2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cc83e0b20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cc83e0b20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cc83e0b20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cc83e0b20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cc83e0b20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cc83e0b20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cc83e0b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cc83e0b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cc94ac8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cc94ac8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cc83e0b2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cc83e0b2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cc94ac8a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cc94ac8a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e3758777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e3758777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cc83e0b2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cc83e0b2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cc83e0b2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cc83e0b2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06575"/>
            <a:ext cx="8520600" cy="13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Golang Web</a:t>
            </a:r>
            <a:endParaRPr sz="6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38375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Buổi 2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4394600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techmaster.vn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401250" y="175450"/>
            <a:ext cx="4170600" cy="3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200"/>
              <a:buFont typeface="Roboto"/>
              <a:buChar char="❖"/>
            </a:pPr>
            <a:r>
              <a:rPr lang="en" sz="22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Rút gọn định nghĩa struct</a:t>
            </a:r>
            <a:endParaRPr sz="22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401250" y="2483663"/>
            <a:ext cx="53508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200"/>
              <a:buFont typeface="Roboto"/>
              <a:buChar char="❖"/>
            </a:pPr>
            <a:r>
              <a:rPr lang="en" sz="22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Rút gọn kh</a:t>
            </a:r>
            <a:r>
              <a:rPr lang="en" sz="22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ai báo biến có kiểu là struct</a:t>
            </a:r>
            <a:endParaRPr sz="22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873050" y="548700"/>
            <a:ext cx="3000000" cy="20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rPr>
              <a:t>type</a:t>
            </a: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rgbClr val="4EC9B0"/>
                </a:solidFill>
                <a:latin typeface="Roboto"/>
                <a:ea typeface="Roboto"/>
                <a:cs typeface="Roboto"/>
                <a:sym typeface="Roboto"/>
              </a:rPr>
              <a:t>Nhanvien</a:t>
            </a: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rPr>
              <a:t>struct</a:t>
            </a: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{ </a:t>
            </a:r>
            <a:endParaRPr sz="18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FirstName </a:t>
            </a:r>
            <a:r>
              <a:rPr lang="en" sz="1800">
                <a:solidFill>
                  <a:srgbClr val="4EC9B0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endParaRPr sz="1800">
              <a:solidFill>
                <a:srgbClr val="4EC9B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LastName  </a:t>
            </a:r>
            <a:r>
              <a:rPr lang="en" sz="1800">
                <a:solidFill>
                  <a:srgbClr val="4EC9B0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endParaRPr sz="1800">
              <a:solidFill>
                <a:srgbClr val="4EC9B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Age       </a:t>
            </a:r>
            <a:r>
              <a:rPr lang="en" sz="1800">
                <a:solidFill>
                  <a:srgbClr val="4EC9B0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endParaRPr sz="1800">
              <a:solidFill>
                <a:srgbClr val="4EC9B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800"/>
          </a:p>
        </p:txBody>
      </p:sp>
      <p:sp>
        <p:nvSpPr>
          <p:cNvPr id="122" name="Google Shape;122;p22"/>
          <p:cNvSpPr txBox="1"/>
          <p:nvPr/>
        </p:nvSpPr>
        <p:spPr>
          <a:xfrm>
            <a:off x="5383175" y="548700"/>
            <a:ext cx="3537300" cy="17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rPr>
              <a:t>type</a:t>
            </a: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rgbClr val="4EC9B0"/>
                </a:solidFill>
                <a:latin typeface="Roboto"/>
                <a:ea typeface="Roboto"/>
                <a:cs typeface="Roboto"/>
                <a:sym typeface="Roboto"/>
              </a:rPr>
              <a:t>Nhanvien</a:t>
            </a: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rPr>
              <a:t>struct</a:t>
            </a: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{ </a:t>
            </a:r>
            <a:endParaRPr sz="18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FirstName, L</a:t>
            </a: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astName</a:t>
            </a: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rgbClr val="4EC9B0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endParaRPr sz="1800">
              <a:solidFill>
                <a:srgbClr val="4EC9B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Age       </a:t>
            </a:r>
            <a:r>
              <a:rPr lang="en" sz="1800">
                <a:solidFill>
                  <a:srgbClr val="4EC9B0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endParaRPr sz="1800">
              <a:solidFill>
                <a:srgbClr val="4EC9B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800"/>
          </a:p>
        </p:txBody>
      </p:sp>
      <p:sp>
        <p:nvSpPr>
          <p:cNvPr id="123" name="Google Shape;123;p22"/>
          <p:cNvSpPr/>
          <p:nvPr/>
        </p:nvSpPr>
        <p:spPr>
          <a:xfrm>
            <a:off x="4088550" y="1138625"/>
            <a:ext cx="799500" cy="37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850800" y="2883225"/>
            <a:ext cx="3537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CDCFE"/>
                </a:solidFill>
                <a:latin typeface="Roboto"/>
                <a:ea typeface="Roboto"/>
                <a:cs typeface="Roboto"/>
                <a:sym typeface="Roboto"/>
              </a:rPr>
              <a:t>nhanvien1</a:t>
            </a: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:= Nhanvien{</a:t>
            </a:r>
            <a:endParaRPr sz="18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    FirstName: </a:t>
            </a:r>
            <a:r>
              <a:rPr lang="en" sz="1800">
                <a:solidFill>
                  <a:srgbClr val="CE9178"/>
                </a:solidFill>
                <a:latin typeface="Roboto"/>
                <a:ea typeface="Roboto"/>
                <a:cs typeface="Roboto"/>
                <a:sym typeface="Roboto"/>
              </a:rPr>
              <a:t>"Nguyen Thanh"</a:t>
            </a: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endParaRPr sz="18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    Age:       </a:t>
            </a:r>
            <a:r>
              <a:rPr lang="en" sz="1800">
                <a:solidFill>
                  <a:srgbClr val="B5CEA8"/>
                </a:solidFill>
                <a:latin typeface="Roboto"/>
                <a:ea typeface="Roboto"/>
                <a:cs typeface="Roboto"/>
                <a:sym typeface="Roboto"/>
              </a:rPr>
              <a:t>24</a:t>
            </a: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endParaRPr sz="18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    LastName:  </a:t>
            </a:r>
            <a:r>
              <a:rPr lang="en" sz="1800">
                <a:solidFill>
                  <a:srgbClr val="CE9178"/>
                </a:solidFill>
                <a:latin typeface="Roboto"/>
                <a:ea typeface="Roboto"/>
                <a:cs typeface="Roboto"/>
                <a:sym typeface="Roboto"/>
              </a:rPr>
              <a:t>"Long"</a:t>
            </a: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endParaRPr sz="18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5503750" y="2843375"/>
            <a:ext cx="3537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CDCFE"/>
                </a:solidFill>
                <a:latin typeface="Roboto"/>
                <a:ea typeface="Roboto"/>
                <a:cs typeface="Roboto"/>
                <a:sym typeface="Roboto"/>
              </a:rPr>
              <a:t>nhanvien1</a:t>
            </a: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:= Nhanvien{</a:t>
            </a:r>
            <a:endParaRPr sz="18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" sz="1800">
                <a:solidFill>
                  <a:srgbClr val="CE9178"/>
                </a:solidFill>
                <a:latin typeface="Roboto"/>
                <a:ea typeface="Roboto"/>
                <a:cs typeface="Roboto"/>
                <a:sym typeface="Roboto"/>
              </a:rPr>
              <a:t>"Nguyen Thanh"</a:t>
            </a: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endParaRPr sz="18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" sz="1800">
                <a:solidFill>
                  <a:srgbClr val="B5CEA8"/>
                </a:solidFill>
                <a:latin typeface="Roboto"/>
                <a:ea typeface="Roboto"/>
                <a:cs typeface="Roboto"/>
                <a:sym typeface="Roboto"/>
              </a:rPr>
              <a:t>24</a:t>
            </a: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endParaRPr sz="18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" sz="1800">
                <a:solidFill>
                  <a:srgbClr val="CE9178"/>
                </a:solidFill>
                <a:latin typeface="Roboto"/>
                <a:ea typeface="Roboto"/>
                <a:cs typeface="Roboto"/>
                <a:sym typeface="Roboto"/>
              </a:rPr>
              <a:t>"Long"</a:t>
            </a: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endParaRPr sz="18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4147675" y="3571300"/>
            <a:ext cx="799500" cy="37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796850" y="4666025"/>
            <a:ext cx="3379200" cy="3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⇒ Đúng thứ tự các trường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61600"/>
            <a:ext cx="85206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NESTED STRUCT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1641375" y="1034850"/>
            <a:ext cx="2343900" cy="19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rPr>
              <a:t>type</a:t>
            </a:r>
            <a:r>
              <a:rPr lang="en" sz="20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>
                <a:solidFill>
                  <a:srgbClr val="4EC9B0"/>
                </a:solidFill>
                <a:latin typeface="Roboto"/>
                <a:ea typeface="Roboto"/>
                <a:cs typeface="Roboto"/>
                <a:sym typeface="Roboto"/>
              </a:rPr>
              <a:t>Person</a:t>
            </a:r>
            <a:r>
              <a:rPr lang="en" sz="20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rPr>
              <a:t>struct</a:t>
            </a:r>
            <a:r>
              <a:rPr lang="en" sz="20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{ </a:t>
            </a:r>
            <a:endParaRPr sz="20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Name </a:t>
            </a:r>
            <a:r>
              <a:rPr lang="en" sz="2000">
                <a:solidFill>
                  <a:srgbClr val="4EC9B0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endParaRPr sz="2000">
              <a:solidFill>
                <a:srgbClr val="4EC9B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Age </a:t>
            </a:r>
            <a:r>
              <a:rPr lang="en" sz="2000">
                <a:solidFill>
                  <a:srgbClr val="4EC9B0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endParaRPr sz="2000">
              <a:solidFill>
                <a:srgbClr val="4EC9B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Job Job</a:t>
            </a:r>
            <a:endParaRPr sz="20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5215800" y="2414825"/>
            <a:ext cx="2343900" cy="18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rPr>
              <a:t>type</a:t>
            </a:r>
            <a:r>
              <a:rPr lang="en" sz="20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>
                <a:solidFill>
                  <a:srgbClr val="4EC9B0"/>
                </a:solidFill>
                <a:latin typeface="Roboto"/>
                <a:ea typeface="Roboto"/>
                <a:cs typeface="Roboto"/>
                <a:sym typeface="Roboto"/>
              </a:rPr>
              <a:t>Job</a:t>
            </a:r>
            <a:r>
              <a:rPr lang="en" sz="20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rPr>
              <a:t>struct</a:t>
            </a:r>
            <a:r>
              <a:rPr lang="en" sz="20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{</a:t>
            </a:r>
            <a:endParaRPr sz="20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 Title </a:t>
            </a:r>
            <a:r>
              <a:rPr lang="en" sz="2000">
                <a:solidFill>
                  <a:srgbClr val="4EC9B0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endParaRPr sz="2000">
              <a:solidFill>
                <a:srgbClr val="4EC9B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 Company </a:t>
            </a:r>
            <a:r>
              <a:rPr lang="en" sz="2000">
                <a:solidFill>
                  <a:srgbClr val="4EC9B0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endParaRPr sz="2000">
              <a:solidFill>
                <a:srgbClr val="4EC9B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 Salary </a:t>
            </a:r>
            <a:r>
              <a:rPr lang="en" sz="2000">
                <a:solidFill>
                  <a:srgbClr val="4EC9B0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endParaRPr sz="2000">
              <a:solidFill>
                <a:srgbClr val="4EC9B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3"/>
          <p:cNvSpPr/>
          <p:nvPr/>
        </p:nvSpPr>
        <p:spPr>
          <a:xfrm>
            <a:off x="3465600" y="2731650"/>
            <a:ext cx="1439700" cy="39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5305200" y="3952425"/>
            <a:ext cx="3289800" cy="11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Sử dụng toán tử . để truy cập các trường trong struct</a:t>
            </a:r>
            <a:endParaRPr sz="2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533000" y="159900"/>
            <a:ext cx="3797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rPr>
              <a:t>type</a:t>
            </a: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Job </a:t>
            </a:r>
            <a:r>
              <a:rPr lang="en" sz="1800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rPr>
              <a:t>struct</a:t>
            </a: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{</a:t>
            </a:r>
            <a:endParaRPr sz="18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     Name    </a:t>
            </a:r>
            <a:r>
              <a:rPr lang="en" sz="1800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endParaRPr sz="1800">
              <a:solidFill>
                <a:srgbClr val="569CD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     Company </a:t>
            </a:r>
            <a:r>
              <a:rPr lang="en" sz="1800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endParaRPr sz="1800">
              <a:solidFill>
                <a:srgbClr val="569CD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8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rPr>
              <a:t>type</a:t>
            </a: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Person </a:t>
            </a:r>
            <a:r>
              <a:rPr lang="en" sz="1800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rPr>
              <a:t>struct</a:t>
            </a: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{</a:t>
            </a:r>
            <a:endParaRPr sz="18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     Name </a:t>
            </a:r>
            <a:r>
              <a:rPr lang="en" sz="1800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endParaRPr sz="1800">
              <a:solidFill>
                <a:srgbClr val="569CD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     Age  </a:t>
            </a:r>
            <a:r>
              <a:rPr lang="en" sz="1800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endParaRPr sz="1800">
              <a:solidFill>
                <a:srgbClr val="569CD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     Job  Job</a:t>
            </a:r>
            <a:endParaRPr sz="18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8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rPr>
              <a:t>var</a:t>
            </a: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person Person</a:t>
            </a:r>
            <a:endParaRPr sz="18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fmt.Println(person.age)</a:t>
            </a:r>
            <a:endParaRPr sz="18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person.name = "Long"</a:t>
            </a:r>
            <a:endParaRPr sz="18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fmt.Println(person.job.company)</a:t>
            </a:r>
            <a:endParaRPr sz="18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7686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4"/>
          <p:cNvSpPr/>
          <p:nvPr/>
        </p:nvSpPr>
        <p:spPr>
          <a:xfrm>
            <a:off x="453050" y="4018575"/>
            <a:ext cx="3877800" cy="1012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" name="Google Shape;143;p24"/>
          <p:cNvCxnSpPr>
            <a:stCxn id="142" idx="3"/>
            <a:endCxn id="140" idx="1"/>
          </p:cNvCxnSpPr>
          <p:nvPr/>
        </p:nvCxnSpPr>
        <p:spPr>
          <a:xfrm>
            <a:off x="4330850" y="4524975"/>
            <a:ext cx="974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61600"/>
            <a:ext cx="85206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POINTER TO A</a:t>
            </a: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 STRUCT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493050" y="383675"/>
            <a:ext cx="5623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1949E"/>
                </a:solidFill>
                <a:latin typeface="Roboto"/>
                <a:ea typeface="Roboto"/>
                <a:cs typeface="Roboto"/>
                <a:sym typeface="Roboto"/>
              </a:rPr>
              <a:t>package</a:t>
            </a: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main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1949E"/>
                </a:solidFill>
                <a:latin typeface="Roboto"/>
                <a:ea typeface="Roboto"/>
                <a:cs typeface="Roboto"/>
                <a:sym typeface="Roboto"/>
              </a:rPr>
              <a:t>import</a:t>
            </a: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>
                <a:solidFill>
                  <a:srgbClr val="BDE052"/>
                </a:solidFill>
                <a:latin typeface="Roboto"/>
                <a:ea typeface="Roboto"/>
                <a:cs typeface="Roboto"/>
                <a:sym typeface="Roboto"/>
              </a:rPr>
              <a:t>"fmt"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1949E"/>
                </a:solidFill>
                <a:latin typeface="Roboto"/>
                <a:ea typeface="Roboto"/>
                <a:cs typeface="Roboto"/>
                <a:sym typeface="Roboto"/>
              </a:rPr>
              <a:t>type</a:t>
            </a: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Employee </a:t>
            </a:r>
            <a:r>
              <a:rPr lang="en" sz="2000">
                <a:solidFill>
                  <a:srgbClr val="D1949E"/>
                </a:solidFill>
                <a:latin typeface="Roboto"/>
                <a:ea typeface="Roboto"/>
                <a:cs typeface="Roboto"/>
                <a:sym typeface="Roboto"/>
              </a:rPr>
              <a:t>struct</a:t>
            </a: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{  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FirstName, LastName </a:t>
            </a:r>
            <a:r>
              <a:rPr lang="en" sz="2000">
                <a:solidFill>
                  <a:srgbClr val="BDE052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Age, Salary         </a:t>
            </a:r>
            <a:r>
              <a:rPr lang="en" sz="2000">
                <a:solidFill>
                  <a:srgbClr val="BDE052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1949E"/>
                </a:solidFill>
                <a:latin typeface="Roboto"/>
                <a:ea typeface="Roboto"/>
                <a:cs typeface="Roboto"/>
                <a:sym typeface="Roboto"/>
              </a:rPr>
              <a:t>func</a:t>
            </a: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main() {  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emp8 </a:t>
            </a:r>
            <a:r>
              <a:rPr lang="en" sz="2000">
                <a:solidFill>
                  <a:srgbClr val="F5B83D"/>
                </a:solidFill>
                <a:latin typeface="Roboto"/>
                <a:ea typeface="Roboto"/>
                <a:cs typeface="Roboto"/>
                <a:sym typeface="Roboto"/>
              </a:rPr>
              <a:t>:=</a:t>
            </a: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>
                <a:solidFill>
                  <a:srgbClr val="F5B83D"/>
                </a:solidFill>
                <a:latin typeface="Roboto"/>
                <a:ea typeface="Roboto"/>
                <a:cs typeface="Roboto"/>
                <a:sym typeface="Roboto"/>
              </a:rPr>
              <a:t>&amp;</a:t>
            </a: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Employee{</a:t>
            </a:r>
            <a:r>
              <a:rPr lang="en" sz="2000">
                <a:solidFill>
                  <a:srgbClr val="BDE052"/>
                </a:solidFill>
                <a:latin typeface="Roboto"/>
                <a:ea typeface="Roboto"/>
                <a:cs typeface="Roboto"/>
                <a:sym typeface="Roboto"/>
              </a:rPr>
              <a:t>"Sam"</a:t>
            </a: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2000">
                <a:solidFill>
                  <a:srgbClr val="BDE052"/>
                </a:solidFill>
                <a:latin typeface="Roboto"/>
                <a:ea typeface="Roboto"/>
                <a:cs typeface="Roboto"/>
                <a:sym typeface="Roboto"/>
              </a:rPr>
              <a:t>"Anderson"</a:t>
            </a: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2000">
                <a:solidFill>
                  <a:srgbClr val="D1949E"/>
                </a:solidFill>
                <a:latin typeface="Roboto"/>
                <a:ea typeface="Roboto"/>
                <a:cs typeface="Roboto"/>
                <a:sym typeface="Roboto"/>
              </a:rPr>
              <a:t>55</a:t>
            </a: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2000">
                <a:solidFill>
                  <a:srgbClr val="D1949E"/>
                </a:solidFill>
                <a:latin typeface="Roboto"/>
                <a:ea typeface="Roboto"/>
                <a:cs typeface="Roboto"/>
                <a:sym typeface="Roboto"/>
              </a:rPr>
              <a:t>6000</a:t>
            </a: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fmt.Println(</a:t>
            </a:r>
            <a:r>
              <a:rPr lang="en" sz="2000">
                <a:solidFill>
                  <a:srgbClr val="BDE052"/>
                </a:solidFill>
                <a:latin typeface="Roboto"/>
                <a:ea typeface="Roboto"/>
                <a:cs typeface="Roboto"/>
                <a:sym typeface="Roboto"/>
              </a:rPr>
              <a:t>"First Name:"</a:t>
            </a: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emp8.FirstName)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fmt.Println(</a:t>
            </a:r>
            <a:r>
              <a:rPr lang="en" sz="2000">
                <a:solidFill>
                  <a:srgbClr val="BDE052"/>
                </a:solidFill>
                <a:latin typeface="Roboto"/>
                <a:ea typeface="Roboto"/>
                <a:cs typeface="Roboto"/>
                <a:sym typeface="Roboto"/>
              </a:rPr>
              <a:t>"Age:"</a:t>
            </a: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emp8.Age)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/>
        </p:nvSpPr>
        <p:spPr>
          <a:xfrm>
            <a:off x="640200" y="1143000"/>
            <a:ext cx="7863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❖"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Struct có thể so sánh được nếu mỗi trường của chúng có thể so sánh được.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➢"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 sánh được: int, string, bool, …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➢"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Không so sánh được: map,...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❖"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Hai biến Struct được coi là bằng nhau nếu các trường tương ứng của chúng bằng nhau.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6"/>
          <p:cNvSpPr txBox="1"/>
          <p:nvPr>
            <p:ph type="title"/>
          </p:nvPr>
        </p:nvSpPr>
        <p:spPr>
          <a:xfrm>
            <a:off x="464100" y="214000"/>
            <a:ext cx="85206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SO SÁNH HAI </a:t>
            </a: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STRUCT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390575"/>
            <a:ext cx="8520600" cy="4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METHOD = F</a:t>
            </a:r>
            <a:r>
              <a:rPr lang="en" sz="3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UNCTION of RECEIVER</a:t>
            </a:r>
            <a:endParaRPr sz="3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7"/>
          <p:cNvSpPr txBox="1"/>
          <p:nvPr/>
        </p:nvSpPr>
        <p:spPr>
          <a:xfrm>
            <a:off x="1299275" y="1771050"/>
            <a:ext cx="40575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Receiver</a:t>
            </a:r>
            <a:r>
              <a:rPr lang="en" sz="2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 t</a:t>
            </a:r>
            <a:r>
              <a:rPr lang="en" sz="2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ype</a:t>
            </a:r>
            <a:r>
              <a:rPr lang="en" sz="2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: str</a:t>
            </a:r>
            <a:r>
              <a:rPr lang="en" sz="2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uct / non-struct</a:t>
            </a:r>
            <a:endParaRPr sz="2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1086075" y="2640875"/>
            <a:ext cx="57831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77AA"/>
                </a:solidFill>
                <a:latin typeface="Roboto"/>
                <a:ea typeface="Roboto"/>
                <a:cs typeface="Roboto"/>
                <a:sym typeface="Roboto"/>
              </a:rPr>
              <a:t>func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Type</a:t>
            </a:r>
            <a:r>
              <a:rPr lang="en" sz="2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200">
                <a:solidFill>
                  <a:srgbClr val="DD4A68"/>
                </a:solidFill>
                <a:latin typeface="Roboto"/>
                <a:ea typeface="Roboto"/>
                <a:cs typeface="Roboto"/>
                <a:sym typeface="Roboto"/>
              </a:rPr>
              <a:t>methodName</a:t>
            </a:r>
            <a:r>
              <a:rPr lang="en" sz="2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parameter list</a:t>
            </a:r>
            <a:r>
              <a:rPr lang="en" sz="2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marR="127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 sz="22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2700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2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2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3" name="Google Shape;163;p27"/>
          <p:cNvCxnSpPr/>
          <p:nvPr/>
        </p:nvCxnSpPr>
        <p:spPr>
          <a:xfrm rot="10800000">
            <a:off x="2185325" y="2299600"/>
            <a:ext cx="0" cy="434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317100"/>
            <a:ext cx="8520600" cy="45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rPr>
              <a:t>type</a:t>
            </a:r>
            <a:r>
              <a:rPr lang="en" sz="20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>
                <a:solidFill>
                  <a:srgbClr val="4EC9B0"/>
                </a:solidFill>
                <a:latin typeface="Roboto"/>
                <a:ea typeface="Roboto"/>
                <a:cs typeface="Roboto"/>
                <a:sym typeface="Roboto"/>
              </a:rPr>
              <a:t>Employee</a:t>
            </a:r>
            <a:r>
              <a:rPr lang="en" sz="20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rPr>
              <a:t>struct</a:t>
            </a:r>
            <a:r>
              <a:rPr lang="en" sz="20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{ </a:t>
            </a:r>
            <a:endParaRPr sz="20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firstname     </a:t>
            </a:r>
            <a:r>
              <a:rPr lang="en" sz="2000">
                <a:solidFill>
                  <a:srgbClr val="4EC9B0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endParaRPr sz="2000">
              <a:solidFill>
                <a:srgbClr val="4EC9B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lastname </a:t>
            </a:r>
            <a:r>
              <a:rPr lang="en" sz="2000">
                <a:solidFill>
                  <a:srgbClr val="4EC9B0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endParaRPr sz="2000">
              <a:solidFill>
                <a:srgbClr val="4EC9B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0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rPr>
              <a:t>func</a:t>
            </a:r>
            <a:r>
              <a:rPr lang="en" sz="20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(e Employee) </a:t>
            </a:r>
            <a:r>
              <a:rPr lang="en" sz="2000">
                <a:solidFill>
                  <a:srgbClr val="DCDCAA"/>
                </a:solidFill>
                <a:latin typeface="Roboto"/>
                <a:ea typeface="Roboto"/>
                <a:cs typeface="Roboto"/>
                <a:sym typeface="Roboto"/>
              </a:rPr>
              <a:t>fullName</a:t>
            </a:r>
            <a:r>
              <a:rPr lang="en" sz="20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() { </a:t>
            </a:r>
            <a:endParaRPr sz="20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fmt.</a:t>
            </a:r>
            <a:r>
              <a:rPr lang="en" sz="2000">
                <a:solidFill>
                  <a:srgbClr val="DCDCAA"/>
                </a:solidFill>
                <a:latin typeface="Roboto"/>
                <a:ea typeface="Roboto"/>
                <a:cs typeface="Roboto"/>
                <a:sym typeface="Roboto"/>
              </a:rPr>
              <a:t>Printf</a:t>
            </a:r>
            <a:r>
              <a:rPr lang="en" sz="20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(e.fullname + e.lastname)</a:t>
            </a:r>
            <a:endParaRPr sz="20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0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9CDCFE"/>
                </a:solidFill>
                <a:latin typeface="Roboto"/>
                <a:ea typeface="Roboto"/>
                <a:cs typeface="Roboto"/>
                <a:sym typeface="Roboto"/>
              </a:rPr>
              <a:t>emp1</a:t>
            </a:r>
            <a:r>
              <a:rPr lang="en" sz="20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:= Employee {</a:t>
            </a:r>
            <a:r>
              <a:rPr lang="en" sz="2000">
                <a:solidFill>
                  <a:srgbClr val="CE9178"/>
                </a:solidFill>
                <a:latin typeface="Roboto"/>
                <a:ea typeface="Roboto"/>
                <a:cs typeface="Roboto"/>
                <a:sym typeface="Roboto"/>
              </a:rPr>
              <a:t>"Nguyen Th</a:t>
            </a:r>
            <a:r>
              <a:rPr lang="en" sz="2000">
                <a:solidFill>
                  <a:srgbClr val="CE9178"/>
                </a:solidFill>
                <a:latin typeface="Roboto"/>
                <a:ea typeface="Roboto"/>
                <a:cs typeface="Roboto"/>
                <a:sym typeface="Roboto"/>
              </a:rPr>
              <a:t>anh</a:t>
            </a:r>
            <a:r>
              <a:rPr lang="en" sz="2000">
                <a:solidFill>
                  <a:srgbClr val="CE9178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20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, "</a:t>
            </a:r>
            <a:r>
              <a:rPr lang="en" sz="2000">
                <a:solidFill>
                  <a:srgbClr val="CE9178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lang="en" sz="2000">
                <a:solidFill>
                  <a:srgbClr val="CE9178"/>
                </a:solidFill>
                <a:latin typeface="Roboto"/>
                <a:ea typeface="Roboto"/>
                <a:cs typeface="Roboto"/>
                <a:sym typeface="Roboto"/>
              </a:rPr>
              <a:t>ong</a:t>
            </a:r>
            <a:r>
              <a:rPr lang="en" sz="20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"}</a:t>
            </a:r>
            <a:endParaRPr sz="20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emp1.</a:t>
            </a:r>
            <a:r>
              <a:rPr lang="en" sz="2000">
                <a:solidFill>
                  <a:srgbClr val="DCDCAA"/>
                </a:solidFill>
                <a:latin typeface="Roboto"/>
                <a:ea typeface="Roboto"/>
                <a:cs typeface="Roboto"/>
                <a:sym typeface="Roboto"/>
              </a:rPr>
              <a:t>fullName</a:t>
            </a:r>
            <a:r>
              <a:rPr lang="en" sz="20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Google Shape;173;p29"/>
          <p:cNvGraphicFramePr/>
          <p:nvPr/>
        </p:nvGraphicFramePr>
        <p:xfrm>
          <a:off x="311700" y="6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{D25CEECF-BFD6-408E-B613-555FD7437016}</a:tableStyleId>
              </a:tblPr>
              <a:tblGrid>
                <a:gridCol w="4260300"/>
                <a:gridCol w="4260300"/>
              </a:tblGrid>
              <a:tr h="46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POINTER RECEIVER</a:t>
                      </a:r>
                      <a:endParaRPr sz="16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VALUE RECEIVER</a:t>
                      </a:r>
                      <a:endParaRPr sz="16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532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>
                          <a:solidFill>
                            <a:srgbClr val="569CD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</a:t>
                      </a: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 sz="1700">
                          <a:solidFill>
                            <a:srgbClr val="4EC9B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Employee</a:t>
                      </a: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 sz="1700">
                          <a:solidFill>
                            <a:srgbClr val="569CD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struct</a:t>
                      </a: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{ </a:t>
                      </a:r>
                      <a:endParaRPr sz="17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name </a:t>
                      </a:r>
                      <a:r>
                        <a:rPr lang="en" sz="1700">
                          <a:solidFill>
                            <a:srgbClr val="4EC9B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string</a:t>
                      </a:r>
                      <a:endParaRPr sz="1700">
                        <a:solidFill>
                          <a:srgbClr val="4EC9B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age  </a:t>
                      </a:r>
                      <a:r>
                        <a:rPr lang="en" sz="1700">
                          <a:solidFill>
                            <a:srgbClr val="4EC9B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</a:t>
                      </a:r>
                      <a:endParaRPr sz="1700">
                        <a:solidFill>
                          <a:srgbClr val="4EC9B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}</a:t>
                      </a:r>
                      <a:endParaRPr sz="17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>
                          <a:solidFill>
                            <a:srgbClr val="569CD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</a:t>
                      </a: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(e *Employee) </a:t>
                      </a:r>
                      <a:r>
                        <a:rPr lang="en" sz="1700">
                          <a:solidFill>
                            <a:srgbClr val="DCDCA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changeAge</a:t>
                      </a: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(newAge </a:t>
                      </a:r>
                      <a:r>
                        <a:rPr lang="en" sz="1700">
                          <a:solidFill>
                            <a:srgbClr val="4EC9B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</a:t>
                      </a: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 { </a:t>
                      </a:r>
                      <a:endParaRPr sz="17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</a:t>
                      </a:r>
                      <a:r>
                        <a:rPr lang="en" sz="1700">
                          <a:solidFill>
                            <a:srgbClr val="9CDCF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e.age</a:t>
                      </a: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= newAge</a:t>
                      </a:r>
                      <a:endParaRPr sz="17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}</a:t>
                      </a:r>
                      <a:endParaRPr sz="17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>
                          <a:solidFill>
                            <a:srgbClr val="9CDCF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</a:t>
                      </a: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:= Employee{ </a:t>
                      </a:r>
                      <a:r>
                        <a:rPr lang="en" sz="1700">
                          <a:solidFill>
                            <a:srgbClr val="CE917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"DUY"</a:t>
                      </a: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" sz="1700">
                          <a:solidFill>
                            <a:srgbClr val="B5CEA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26</a:t>
                      </a: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}</a:t>
                      </a:r>
                      <a:endParaRPr sz="17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fmt.</a:t>
                      </a:r>
                      <a:r>
                        <a:rPr lang="en" sz="1700">
                          <a:solidFill>
                            <a:srgbClr val="DCDCA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Printf</a:t>
                      </a: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en" sz="1700">
                          <a:solidFill>
                            <a:srgbClr val="CE917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"TUỔI TRƯỚC KHI ĐỔI: %d"</a:t>
                      </a: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e.age)</a:t>
                      </a:r>
                      <a:endParaRPr sz="17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(&amp;e).</a:t>
                      </a:r>
                      <a:r>
                        <a:rPr lang="en" sz="1700">
                          <a:solidFill>
                            <a:srgbClr val="DCDCA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changeAge</a:t>
                      </a: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en" sz="1700">
                          <a:solidFill>
                            <a:srgbClr val="B5CEA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27</a:t>
                      </a: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7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fmt.</a:t>
                      </a:r>
                      <a:r>
                        <a:rPr lang="en" sz="1700">
                          <a:solidFill>
                            <a:srgbClr val="DCDCA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Printf</a:t>
                      </a: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en" sz="1700">
                          <a:solidFill>
                            <a:srgbClr val="CE917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"</a:t>
                      </a:r>
                      <a:r>
                        <a:rPr lang="en" sz="1700">
                          <a:solidFill>
                            <a:srgbClr val="D7BA7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\n</a:t>
                      </a:r>
                      <a:r>
                        <a:rPr lang="en" sz="1700">
                          <a:solidFill>
                            <a:srgbClr val="CE917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TUỔI SAU KHI ĐỔI: %d"</a:t>
                      </a: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e.age)</a:t>
                      </a:r>
                      <a:endParaRPr sz="17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>
                          <a:solidFill>
                            <a:srgbClr val="569CD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</a:t>
                      </a: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 sz="1700">
                          <a:solidFill>
                            <a:srgbClr val="4EC9B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Employee</a:t>
                      </a: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 sz="1700">
                          <a:solidFill>
                            <a:srgbClr val="569CD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struct</a:t>
                      </a: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{ </a:t>
                      </a:r>
                      <a:endParaRPr sz="17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name </a:t>
                      </a:r>
                      <a:r>
                        <a:rPr lang="en" sz="1700">
                          <a:solidFill>
                            <a:srgbClr val="4EC9B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string</a:t>
                      </a:r>
                      <a:endParaRPr sz="1700">
                        <a:solidFill>
                          <a:srgbClr val="4EC9B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age  </a:t>
                      </a:r>
                      <a:r>
                        <a:rPr lang="en" sz="1700">
                          <a:solidFill>
                            <a:srgbClr val="4EC9B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</a:t>
                      </a:r>
                      <a:endParaRPr sz="1700">
                        <a:solidFill>
                          <a:srgbClr val="4EC9B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}</a:t>
                      </a:r>
                      <a:endParaRPr sz="17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>
                          <a:solidFill>
                            <a:srgbClr val="569CD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</a:t>
                      </a: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(e Employee) </a:t>
                      </a:r>
                      <a:r>
                        <a:rPr lang="en" sz="1700">
                          <a:solidFill>
                            <a:srgbClr val="DCDCA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changeName</a:t>
                      </a: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(newName </a:t>
                      </a:r>
                      <a:r>
                        <a:rPr lang="en" sz="1700">
                          <a:solidFill>
                            <a:srgbClr val="4EC9B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string</a:t>
                      </a: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 { </a:t>
                      </a:r>
                      <a:endParaRPr sz="17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</a:t>
                      </a:r>
                      <a:r>
                        <a:rPr lang="en" sz="1700">
                          <a:solidFill>
                            <a:srgbClr val="9CDCF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e.name</a:t>
                      </a: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= newName</a:t>
                      </a:r>
                      <a:endParaRPr sz="17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}</a:t>
                      </a:r>
                      <a:endParaRPr sz="17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>
                          <a:solidFill>
                            <a:srgbClr val="9CDCF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</a:t>
                      </a: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:= Employee{ </a:t>
                      </a:r>
                      <a:r>
                        <a:rPr lang="en" sz="1700">
                          <a:solidFill>
                            <a:srgbClr val="CE917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"DUY"</a:t>
                      </a: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" sz="1700">
                          <a:solidFill>
                            <a:srgbClr val="B5CEA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26</a:t>
                      </a: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}</a:t>
                      </a:r>
                      <a:endParaRPr sz="17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fmt.</a:t>
                      </a:r>
                      <a:r>
                        <a:rPr lang="en" sz="1700">
                          <a:solidFill>
                            <a:srgbClr val="DCDCA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Printf</a:t>
                      </a: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en" sz="1700">
                          <a:solidFill>
                            <a:srgbClr val="CE917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"TÊN TRƯỚC KHI ĐỔI: %s"</a:t>
                      </a: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e.name)</a:t>
                      </a:r>
                      <a:endParaRPr sz="17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e.</a:t>
                      </a:r>
                      <a:r>
                        <a:rPr lang="en" sz="1700">
                          <a:solidFill>
                            <a:srgbClr val="DCDCA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changeName</a:t>
                      </a: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en" sz="1700">
                          <a:solidFill>
                            <a:srgbClr val="CE917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"LONG"</a:t>
                      </a: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7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fmt.</a:t>
                      </a:r>
                      <a:r>
                        <a:rPr lang="en" sz="1700">
                          <a:solidFill>
                            <a:srgbClr val="DCDCA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Printf</a:t>
                      </a: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en" sz="1700">
                          <a:solidFill>
                            <a:srgbClr val="CE917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"</a:t>
                      </a:r>
                      <a:r>
                        <a:rPr lang="en" sz="1700">
                          <a:solidFill>
                            <a:srgbClr val="D7BA7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\n</a:t>
                      </a:r>
                      <a:r>
                        <a:rPr lang="en" sz="1700">
                          <a:solidFill>
                            <a:srgbClr val="CE917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TÊN SAU KHI ĐỔI: %s"</a:t>
                      </a:r>
                      <a:r>
                        <a:rPr lang="en" sz="17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e.name)</a:t>
                      </a:r>
                      <a:endParaRPr sz="17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339125"/>
            <a:ext cx="8520600" cy="4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METHOD VS FUNCTION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79" name="Google Shape;179;p30"/>
          <p:cNvGraphicFramePr/>
          <p:nvPr/>
        </p:nvGraphicFramePr>
        <p:xfrm>
          <a:off x="482275" y="117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{D25CEECF-BFD6-408E-B613-555FD7437016}</a:tableStyleId>
              </a:tblPr>
              <a:tblGrid>
                <a:gridCol w="4089725"/>
                <a:gridCol w="4089725"/>
              </a:tblGrid>
              <a:tr h="531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METHOD</a:t>
                      </a:r>
                      <a:endParaRPr sz="2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FUNCTION</a:t>
                      </a:r>
                      <a:endParaRPr sz="2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9883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 method với receiver type khác nhau có thể trùng tên</a:t>
                      </a:r>
                      <a:endParaRPr sz="2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 function không được phép trùng tên</a:t>
                      </a:r>
                      <a:endParaRPr sz="2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6228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Method có receiver dạng value có thể cả receiver dạng pointer và ngược lại</a:t>
                      </a:r>
                      <a:endParaRPr sz="2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Function có tham số dạng value chỉ có thể nhận tham số dạng value, dạng pointer chỉ có thể nhận tham số dạng pointer</a:t>
                      </a:r>
                      <a:endParaRPr sz="2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Google Shape;184;p31"/>
          <p:cNvGraphicFramePr/>
          <p:nvPr/>
        </p:nvGraphicFramePr>
        <p:xfrm>
          <a:off x="90575" y="69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{D25CEECF-BFD6-408E-B613-555FD7437016}</a:tableStyleId>
              </a:tblPr>
              <a:tblGrid>
                <a:gridCol w="4566700"/>
                <a:gridCol w="4396150"/>
              </a:tblGrid>
              <a:tr h="343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 METHOD CÙNG TÊN VỚI 2 RECEIVER </a:t>
                      </a:r>
                      <a:endParaRPr sz="16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KHÁC NHAU</a:t>
                      </a:r>
                      <a:endParaRPr sz="16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FUNCTION TRÙNG TÊN </a:t>
                      </a:r>
                      <a:endParaRPr sz="16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GÂY LỖI CHƯƠNG TRÌNH</a:t>
                      </a:r>
                      <a:endParaRPr sz="16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31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569CD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 sz="1800">
                          <a:solidFill>
                            <a:srgbClr val="4EC9B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Rectangle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 sz="1800">
                          <a:solidFill>
                            <a:srgbClr val="569CD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struct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{ </a:t>
                      </a:r>
                      <a:endParaRPr sz="18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length </a:t>
                      </a:r>
                      <a:r>
                        <a:rPr lang="en" sz="1800">
                          <a:solidFill>
                            <a:srgbClr val="4EC9B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</a:t>
                      </a:r>
                      <a:endParaRPr sz="1800">
                        <a:solidFill>
                          <a:srgbClr val="4EC9B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width  </a:t>
                      </a:r>
                      <a:r>
                        <a:rPr lang="en" sz="1800">
                          <a:solidFill>
                            <a:srgbClr val="4EC9B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</a:t>
                      </a:r>
                      <a:endParaRPr sz="1800">
                        <a:solidFill>
                          <a:srgbClr val="4EC9B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}</a:t>
                      </a:r>
                      <a:endParaRPr sz="18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569CD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 sz="1800">
                          <a:solidFill>
                            <a:srgbClr val="4EC9B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Circle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 sz="1800">
                          <a:solidFill>
                            <a:srgbClr val="569CD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struct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{ </a:t>
                      </a:r>
                      <a:endParaRPr sz="18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radius </a:t>
                      </a:r>
                      <a:r>
                        <a:rPr lang="en" sz="1800">
                          <a:solidFill>
                            <a:srgbClr val="4EC9B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float64</a:t>
                      </a:r>
                      <a:endParaRPr sz="1800">
                        <a:solidFill>
                          <a:srgbClr val="4EC9B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}</a:t>
                      </a:r>
                      <a:endParaRPr sz="18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569CD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(r Rectangle) </a:t>
                      </a:r>
                      <a:r>
                        <a:rPr lang="en" sz="1800">
                          <a:solidFill>
                            <a:srgbClr val="DCDCA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Area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() </a:t>
                      </a:r>
                      <a:r>
                        <a:rPr lang="en" sz="1800">
                          <a:solidFill>
                            <a:srgbClr val="4EC9B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{ </a:t>
                      </a:r>
                      <a:endParaRPr sz="18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</a:t>
                      </a:r>
                      <a:r>
                        <a:rPr lang="en" sz="1800">
                          <a:solidFill>
                            <a:srgbClr val="C586C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r.length * r.width</a:t>
                      </a:r>
                      <a:endParaRPr sz="18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}</a:t>
                      </a:r>
                      <a:endParaRPr sz="18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569CD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(c Circle) </a:t>
                      </a:r>
                      <a:r>
                        <a:rPr lang="en" sz="1800">
                          <a:solidFill>
                            <a:srgbClr val="DCDCA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Area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() </a:t>
                      </a:r>
                      <a:r>
                        <a:rPr lang="en" sz="1800">
                          <a:solidFill>
                            <a:srgbClr val="4EC9B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float64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{ </a:t>
                      </a:r>
                      <a:endParaRPr sz="18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</a:t>
                      </a:r>
                      <a:r>
                        <a:rPr lang="en" sz="1800">
                          <a:solidFill>
                            <a:srgbClr val="C586C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math.Pi * c.radius * c.radius</a:t>
                      </a:r>
                      <a:endParaRPr sz="18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}</a:t>
                      </a:r>
                      <a:endParaRPr sz="1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569CD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 sz="1800">
                          <a:solidFill>
                            <a:srgbClr val="DCDCA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Area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(r Rectangle) </a:t>
                      </a:r>
                      <a:r>
                        <a:rPr lang="en" sz="1800">
                          <a:solidFill>
                            <a:srgbClr val="4EC9B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{ </a:t>
                      </a:r>
                      <a:endParaRPr sz="18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</a:t>
                      </a:r>
                      <a:r>
                        <a:rPr lang="en" sz="1800">
                          <a:solidFill>
                            <a:srgbClr val="C586C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r.length * r.width</a:t>
                      </a:r>
                      <a:endParaRPr sz="18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}</a:t>
                      </a:r>
                      <a:endParaRPr sz="18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569CD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 sz="1800">
                          <a:solidFill>
                            <a:srgbClr val="DCDCA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Area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(c Circle) </a:t>
                      </a:r>
                      <a:r>
                        <a:rPr lang="en" sz="1800">
                          <a:solidFill>
                            <a:srgbClr val="4EC9B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float64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{ </a:t>
                      </a:r>
                      <a:endParaRPr sz="18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</a:t>
                      </a:r>
                      <a:r>
                        <a:rPr lang="en" sz="1800">
                          <a:solidFill>
                            <a:srgbClr val="C586C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math.Pi * c.radius * c.radius</a:t>
                      </a:r>
                      <a:endParaRPr sz="18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}</a:t>
                      </a:r>
                      <a:endParaRPr sz="1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1678950"/>
            <a:ext cx="8520600" cy="8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POINTER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501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LƯU ĐỊA CHỈ Ô NHỚ CỦA 1 BIẾN KHÁC</a:t>
            </a:r>
            <a:endParaRPr sz="36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/>
        </p:nvSpPr>
        <p:spPr>
          <a:xfrm>
            <a:off x="399775" y="0"/>
            <a:ext cx="6276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rPr>
              <a:t>type</a:t>
            </a:r>
            <a:r>
              <a:rPr lang="en" sz="16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rectangle </a:t>
            </a:r>
            <a:r>
              <a:rPr lang="en" sz="1600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rPr>
              <a:t>struct</a:t>
            </a:r>
            <a:r>
              <a:rPr lang="en" sz="16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{ </a:t>
            </a:r>
            <a:endParaRPr sz="16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	length </a:t>
            </a:r>
            <a:r>
              <a:rPr lang="en" sz="1600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endParaRPr sz="1600">
              <a:solidFill>
                <a:srgbClr val="569CD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	width  </a:t>
            </a:r>
            <a:r>
              <a:rPr lang="en" sz="1600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endParaRPr sz="1600">
              <a:solidFill>
                <a:srgbClr val="569CD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6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rPr>
              <a:t>func</a:t>
            </a:r>
            <a:r>
              <a:rPr lang="en" sz="16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area(r rectangle) { </a:t>
            </a:r>
            <a:endParaRPr sz="16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fmt.Printf(</a:t>
            </a:r>
            <a:r>
              <a:rPr lang="en" sz="1600">
                <a:solidFill>
                  <a:srgbClr val="CE9178"/>
                </a:solidFill>
                <a:latin typeface="Roboto"/>
                <a:ea typeface="Roboto"/>
                <a:cs typeface="Roboto"/>
                <a:sym typeface="Roboto"/>
              </a:rPr>
              <a:t>"Area Function result: %d\n"</a:t>
            </a:r>
            <a:r>
              <a:rPr lang="en" sz="16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, (r.length * r.width))</a:t>
            </a:r>
            <a:endParaRPr sz="16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6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rPr>
              <a:t>func</a:t>
            </a:r>
            <a:r>
              <a:rPr lang="en" sz="16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(r rectangle) area() { </a:t>
            </a:r>
            <a:endParaRPr sz="16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fmt.Printf(</a:t>
            </a:r>
            <a:r>
              <a:rPr lang="en" sz="1600">
                <a:solidFill>
                  <a:srgbClr val="CE9178"/>
                </a:solidFill>
                <a:latin typeface="Roboto"/>
                <a:ea typeface="Roboto"/>
                <a:cs typeface="Roboto"/>
                <a:sym typeface="Roboto"/>
              </a:rPr>
              <a:t>"Area Method result: %d\n"</a:t>
            </a:r>
            <a:r>
              <a:rPr lang="en" sz="16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, (r.length * r.width))</a:t>
            </a:r>
            <a:endParaRPr sz="16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6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rPr>
              <a:t>func</a:t>
            </a:r>
            <a:r>
              <a:rPr lang="en" sz="16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main() { </a:t>
            </a:r>
            <a:endParaRPr sz="16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	r := rectangle{ </a:t>
            </a:r>
            <a:r>
              <a:rPr lang="en" sz="1600">
                <a:solidFill>
                  <a:srgbClr val="B5CEA8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" sz="16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600">
                <a:solidFill>
                  <a:srgbClr val="B5CEA8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n" sz="16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}</a:t>
            </a:r>
            <a:endParaRPr sz="16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	</a:t>
            </a:r>
            <a:r>
              <a:rPr lang="en" sz="16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6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rea(r)</a:t>
            </a:r>
            <a:endParaRPr sz="16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	r.area()</a:t>
            </a:r>
            <a:endParaRPr sz="16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	p := &amp;r</a:t>
            </a:r>
            <a:endParaRPr sz="1600">
              <a:solidFill>
                <a:srgbClr val="6A995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	</a:t>
            </a:r>
            <a:r>
              <a:rPr lang="en" sz="1600">
                <a:solidFill>
                  <a:srgbClr val="6A9955"/>
                </a:solidFill>
                <a:latin typeface="Roboto"/>
                <a:ea typeface="Roboto"/>
                <a:cs typeface="Roboto"/>
                <a:sym typeface="Roboto"/>
              </a:rPr>
              <a:t>//area(p) //compilation </a:t>
            </a:r>
            <a:r>
              <a:rPr lang="en" sz="1600">
                <a:solidFill>
                  <a:srgbClr val="6A9955"/>
                </a:solidFill>
                <a:latin typeface="Roboto"/>
                <a:ea typeface="Roboto"/>
                <a:cs typeface="Roboto"/>
                <a:sym typeface="Roboto"/>
              </a:rPr>
              <a:t>error</a:t>
            </a:r>
            <a:endParaRPr sz="16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	p.area() </a:t>
            </a:r>
            <a:r>
              <a:rPr lang="en" sz="1600">
                <a:solidFill>
                  <a:srgbClr val="6A9955"/>
                </a:solidFill>
                <a:latin typeface="Roboto"/>
                <a:ea typeface="Roboto"/>
                <a:cs typeface="Roboto"/>
                <a:sym typeface="Roboto"/>
              </a:rPr>
              <a:t>//calling value receiver with a pointer</a:t>
            </a:r>
            <a:endParaRPr sz="1600">
              <a:solidFill>
                <a:srgbClr val="6A995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6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82600" marR="12700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ctrTitle"/>
          </p:nvPr>
        </p:nvSpPr>
        <p:spPr>
          <a:xfrm>
            <a:off x="311700" y="1945800"/>
            <a:ext cx="8520600" cy="12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INTERFACE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/>
          <p:nvPr/>
        </p:nvSpPr>
        <p:spPr>
          <a:xfrm>
            <a:off x="1157475" y="1852100"/>
            <a:ext cx="2004000" cy="13023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CẦU THỦ BÓNG ĐÁ {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CHUYỀN()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SÚT()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34"/>
          <p:cNvSpPr/>
          <p:nvPr/>
        </p:nvSpPr>
        <p:spPr>
          <a:xfrm>
            <a:off x="4456250" y="549800"/>
            <a:ext cx="1931400" cy="15987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REAL MADRID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4"/>
          <p:cNvSpPr/>
          <p:nvPr/>
        </p:nvSpPr>
        <p:spPr>
          <a:xfrm>
            <a:off x="6387650" y="549800"/>
            <a:ext cx="1931400" cy="7596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CHUYỀN () {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CHUYỀN DÀI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4"/>
          <p:cNvSpPr/>
          <p:nvPr/>
        </p:nvSpPr>
        <p:spPr>
          <a:xfrm>
            <a:off x="6387650" y="1309400"/>
            <a:ext cx="1931400" cy="839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SÚT () {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SÚT XA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4"/>
          <p:cNvSpPr/>
          <p:nvPr/>
        </p:nvSpPr>
        <p:spPr>
          <a:xfrm>
            <a:off x="4456250" y="3154400"/>
            <a:ext cx="1931400" cy="15987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BARCELONA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4"/>
          <p:cNvSpPr/>
          <p:nvPr/>
        </p:nvSpPr>
        <p:spPr>
          <a:xfrm>
            <a:off x="6387650" y="3154400"/>
            <a:ext cx="1931400" cy="7596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CHUYỀN () {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CHUYỀN NGẮN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34"/>
          <p:cNvSpPr/>
          <p:nvPr/>
        </p:nvSpPr>
        <p:spPr>
          <a:xfrm>
            <a:off x="6387650" y="3914000"/>
            <a:ext cx="1931400" cy="839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SÚT () {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SÚT GẦN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6" name="Google Shape;206;p34"/>
          <p:cNvCxnSpPr>
            <a:stCxn id="199" idx="3"/>
            <a:endCxn id="200" idx="1"/>
          </p:cNvCxnSpPr>
          <p:nvPr/>
        </p:nvCxnSpPr>
        <p:spPr>
          <a:xfrm flipH="1" rot="10800000">
            <a:off x="3161475" y="1349150"/>
            <a:ext cx="1294800" cy="11541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34"/>
          <p:cNvCxnSpPr>
            <a:stCxn id="203" idx="1"/>
            <a:endCxn id="199" idx="3"/>
          </p:cNvCxnSpPr>
          <p:nvPr/>
        </p:nvCxnSpPr>
        <p:spPr>
          <a:xfrm rot="10800000">
            <a:off x="3161450" y="2503250"/>
            <a:ext cx="1294800" cy="14505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/>
          <p:nvPr/>
        </p:nvSpPr>
        <p:spPr>
          <a:xfrm>
            <a:off x="180875" y="1258725"/>
            <a:ext cx="3074400" cy="18810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rPr>
              <a:t>type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4EC9B0"/>
                </a:solidFill>
                <a:latin typeface="Roboto"/>
                <a:ea typeface="Roboto"/>
                <a:cs typeface="Roboto"/>
                <a:sym typeface="Roboto"/>
              </a:rPr>
              <a:t>RealMadrid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rPr>
              <a:t>struct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{</a:t>
            </a:r>
            <a:endParaRPr sz="12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 name </a:t>
            </a:r>
            <a:r>
              <a:rPr lang="en" sz="1200">
                <a:solidFill>
                  <a:srgbClr val="4EC9B0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endParaRPr sz="1200">
              <a:solidFill>
                <a:srgbClr val="4EC9B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 salary </a:t>
            </a:r>
            <a:r>
              <a:rPr lang="en" sz="1200">
                <a:solidFill>
                  <a:srgbClr val="4EC9B0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endParaRPr sz="1200">
              <a:solidFill>
                <a:srgbClr val="4EC9B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2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rPr>
              <a:t>func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(real RealMadrid) </a:t>
            </a:r>
            <a:r>
              <a:rPr lang="en" sz="1200">
                <a:solidFill>
                  <a:srgbClr val="DCDCAA"/>
                </a:solidFill>
                <a:latin typeface="Roboto"/>
                <a:ea typeface="Roboto"/>
                <a:cs typeface="Roboto"/>
                <a:sym typeface="Roboto"/>
              </a:rPr>
              <a:t>ShowTax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() </a:t>
            </a:r>
            <a:r>
              <a:rPr lang="en" sz="1200">
                <a:solidFill>
                  <a:srgbClr val="4EC9B0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{</a:t>
            </a:r>
            <a:endParaRPr sz="12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" sz="1200">
                <a:solidFill>
                  <a:srgbClr val="C586C0"/>
                </a:solidFill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real.salary * </a:t>
            </a:r>
            <a:r>
              <a:rPr lang="en" sz="1200">
                <a:solidFill>
                  <a:srgbClr val="B5CEA8"/>
                </a:solidFill>
                <a:latin typeface="Roboto"/>
                <a:ea typeface="Roboto"/>
                <a:cs typeface="Roboto"/>
                <a:sym typeface="Roboto"/>
              </a:rPr>
              <a:t>0.6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12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35"/>
          <p:cNvSpPr/>
          <p:nvPr/>
        </p:nvSpPr>
        <p:spPr>
          <a:xfrm>
            <a:off x="5701025" y="1258725"/>
            <a:ext cx="3074400" cy="18810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rPr>
              <a:t>type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4EC9B0"/>
                </a:solidFill>
                <a:latin typeface="Roboto"/>
                <a:ea typeface="Roboto"/>
                <a:cs typeface="Roboto"/>
                <a:sym typeface="Roboto"/>
              </a:rPr>
              <a:t>Barcelona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rPr>
              <a:t>struct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{</a:t>
            </a:r>
            <a:endParaRPr sz="12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 name </a:t>
            </a:r>
            <a:r>
              <a:rPr lang="en" sz="1200">
                <a:solidFill>
                  <a:srgbClr val="4EC9B0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endParaRPr sz="1200">
              <a:solidFill>
                <a:srgbClr val="4EC9B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 salary </a:t>
            </a:r>
            <a:r>
              <a:rPr lang="en" sz="1200">
                <a:solidFill>
                  <a:srgbClr val="4EC9B0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endParaRPr sz="1200">
              <a:solidFill>
                <a:srgbClr val="4EC9B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2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rPr>
              <a:t>func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(barca Barcelona) </a:t>
            </a:r>
            <a:r>
              <a:rPr lang="en" sz="1200">
                <a:solidFill>
                  <a:srgbClr val="DCDCAA"/>
                </a:solidFill>
                <a:latin typeface="Roboto"/>
                <a:ea typeface="Roboto"/>
                <a:cs typeface="Roboto"/>
                <a:sym typeface="Roboto"/>
              </a:rPr>
              <a:t>ShowTax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() </a:t>
            </a:r>
            <a:r>
              <a:rPr lang="en" sz="1200">
                <a:solidFill>
                  <a:srgbClr val="4EC9B0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{</a:t>
            </a:r>
            <a:endParaRPr sz="12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" sz="1200">
                <a:solidFill>
                  <a:srgbClr val="C586C0"/>
                </a:solidFill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barca.salary * </a:t>
            </a:r>
            <a:r>
              <a:rPr lang="en" sz="1200">
                <a:solidFill>
                  <a:srgbClr val="B5CEA8"/>
                </a:solidFill>
                <a:latin typeface="Roboto"/>
                <a:ea typeface="Roboto"/>
                <a:cs typeface="Roboto"/>
                <a:sym typeface="Roboto"/>
              </a:rPr>
              <a:t>0.5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12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35"/>
          <p:cNvSpPr/>
          <p:nvPr/>
        </p:nvSpPr>
        <p:spPr>
          <a:xfrm>
            <a:off x="3291550" y="86800"/>
            <a:ext cx="2343900" cy="11214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rPr>
              <a:t>type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4EC9B0"/>
                </a:solidFill>
                <a:latin typeface="Roboto"/>
                <a:ea typeface="Roboto"/>
                <a:cs typeface="Roboto"/>
                <a:sym typeface="Roboto"/>
              </a:rPr>
              <a:t>Tax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rPr>
              <a:t>interface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{</a:t>
            </a:r>
            <a:endParaRPr sz="12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 ShowTax) </a:t>
            </a:r>
            <a:r>
              <a:rPr lang="en" sz="1200">
                <a:solidFill>
                  <a:srgbClr val="4EC9B0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endParaRPr sz="1200">
              <a:solidFill>
                <a:srgbClr val="4EC9B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" name="Google Shape;215;p35"/>
          <p:cNvCxnSpPr>
            <a:stCxn id="212" idx="0"/>
            <a:endCxn id="214" idx="1"/>
          </p:cNvCxnSpPr>
          <p:nvPr/>
        </p:nvCxnSpPr>
        <p:spPr>
          <a:xfrm rot="-5400000">
            <a:off x="2199275" y="166425"/>
            <a:ext cx="611100" cy="1573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35"/>
          <p:cNvCxnSpPr>
            <a:endCxn id="213" idx="0"/>
          </p:cNvCxnSpPr>
          <p:nvPr/>
        </p:nvCxnSpPr>
        <p:spPr>
          <a:xfrm>
            <a:off x="5635325" y="647625"/>
            <a:ext cx="1602900" cy="611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35"/>
          <p:cNvSpPr/>
          <p:nvPr/>
        </p:nvSpPr>
        <p:spPr>
          <a:xfrm>
            <a:off x="2009250" y="3508550"/>
            <a:ext cx="5125500" cy="15048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rPr>
              <a:t>var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9CDCFE"/>
                </a:solidFill>
                <a:latin typeface="Roboto"/>
                <a:ea typeface="Roboto"/>
                <a:cs typeface="Roboto"/>
                <a:sym typeface="Roboto"/>
              </a:rPr>
              <a:t>ronaldo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RealMadrid {name: </a:t>
            </a:r>
            <a:r>
              <a:rPr lang="en" sz="1200">
                <a:solidFill>
                  <a:srgbClr val="CE9178"/>
                </a:solidFill>
                <a:latin typeface="Roboto"/>
                <a:ea typeface="Roboto"/>
                <a:cs typeface="Roboto"/>
                <a:sym typeface="Roboto"/>
              </a:rPr>
              <a:t>"Ronaldo"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, salary: </a:t>
            </a:r>
            <a:r>
              <a:rPr lang="en" sz="1200">
                <a:solidFill>
                  <a:srgbClr val="B5CEA8"/>
                </a:solidFill>
                <a:latin typeface="Roboto"/>
                <a:ea typeface="Roboto"/>
                <a:cs typeface="Roboto"/>
                <a:sym typeface="Roboto"/>
              </a:rPr>
              <a:t>1000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2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rPr>
              <a:t>var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9CDCFE"/>
                </a:solidFill>
                <a:latin typeface="Roboto"/>
                <a:ea typeface="Roboto"/>
                <a:cs typeface="Roboto"/>
                <a:sym typeface="Roboto"/>
              </a:rPr>
              <a:t>messi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Barcelona {name: </a:t>
            </a:r>
            <a:r>
              <a:rPr lang="en" sz="1200">
                <a:solidFill>
                  <a:srgbClr val="CE9178"/>
                </a:solidFill>
                <a:latin typeface="Roboto"/>
                <a:ea typeface="Roboto"/>
                <a:cs typeface="Roboto"/>
                <a:sym typeface="Roboto"/>
              </a:rPr>
              <a:t>"Messi"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, salary: </a:t>
            </a:r>
            <a:r>
              <a:rPr lang="en" sz="1200">
                <a:solidFill>
                  <a:srgbClr val="B5CEA8"/>
                </a:solidFill>
                <a:latin typeface="Roboto"/>
                <a:ea typeface="Roboto"/>
                <a:cs typeface="Roboto"/>
                <a:sym typeface="Roboto"/>
              </a:rPr>
              <a:t>2000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2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rPr>
              <a:t>func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DCDCAA"/>
                </a:solidFill>
                <a:latin typeface="Roboto"/>
                <a:ea typeface="Roboto"/>
                <a:cs typeface="Roboto"/>
                <a:sym typeface="Roboto"/>
              </a:rPr>
              <a:t>DisplayTax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(player Tax) </a:t>
            </a:r>
            <a:r>
              <a:rPr lang="en" sz="1200">
                <a:solidFill>
                  <a:srgbClr val="4EC9B0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{</a:t>
            </a:r>
            <a:r>
              <a:rPr lang="en" sz="1200">
                <a:solidFill>
                  <a:srgbClr val="C586C0"/>
                </a:solidFill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player.</a:t>
            </a:r>
            <a:r>
              <a:rPr lang="en" sz="1200">
                <a:solidFill>
                  <a:srgbClr val="DCDCAA"/>
                </a:solidFill>
                <a:latin typeface="Roboto"/>
                <a:ea typeface="Roboto"/>
                <a:cs typeface="Roboto"/>
                <a:sym typeface="Roboto"/>
              </a:rPr>
              <a:t>ShowTax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()}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311700" y="47125"/>
            <a:ext cx="8520600" cy="5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EMPTY INTERFACE</a:t>
            </a:r>
            <a:endParaRPr sz="3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23" name="Google Shape;223;p36"/>
          <p:cNvGraphicFramePr/>
          <p:nvPr/>
        </p:nvGraphicFramePr>
        <p:xfrm>
          <a:off x="952500" y="146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{D25CEECF-BFD6-408E-B613-555FD7437016}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NORMAL INTERFACE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EMPTY INTERFACE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 NORMAL INTERFACE {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METHOD1() 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METHOD2()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...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}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 EMPTY INTERFACE {}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4" name="Google Shape;224;p36"/>
          <p:cNvSpPr txBox="1"/>
          <p:nvPr/>
        </p:nvSpPr>
        <p:spPr>
          <a:xfrm>
            <a:off x="952500" y="3486875"/>
            <a:ext cx="72390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BẠN KHÔNG CẦN PHẢI LÀM GÌ CŨNG CÓ THỂ TRỞ THÀNH MỘT THÀNH VIÊN TRONG ĐỘI EMPTY INTERFACE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311700" y="39925"/>
            <a:ext cx="8520600" cy="4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LẤY KIỂU DỮ LIỆU VÀ GIÁ TRỊ CỦA MỘT BIẾN KIỂU INTERFACE</a:t>
            </a:r>
            <a:endParaRPr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37"/>
          <p:cNvSpPr/>
          <p:nvPr/>
        </p:nvSpPr>
        <p:spPr>
          <a:xfrm>
            <a:off x="3060050" y="904275"/>
            <a:ext cx="2864700" cy="575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EMPTY INTERFACE {}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37"/>
          <p:cNvSpPr/>
          <p:nvPr/>
        </p:nvSpPr>
        <p:spPr>
          <a:xfrm>
            <a:off x="3060050" y="1479300"/>
            <a:ext cx="1468500" cy="6909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TYPE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37"/>
          <p:cNvSpPr/>
          <p:nvPr/>
        </p:nvSpPr>
        <p:spPr>
          <a:xfrm>
            <a:off x="4528550" y="1479300"/>
            <a:ext cx="1396200" cy="6909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VALUE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7"/>
          <p:cNvSpPr/>
          <p:nvPr/>
        </p:nvSpPr>
        <p:spPr>
          <a:xfrm>
            <a:off x="311700" y="2626000"/>
            <a:ext cx="3218700" cy="24018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latin typeface="Roboto"/>
                <a:ea typeface="Roboto"/>
                <a:cs typeface="Roboto"/>
                <a:sym typeface="Roboto"/>
              </a:rPr>
              <a:t>switch</a:t>
            </a:r>
            <a:r>
              <a:rPr lang="en" sz="105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i.(type) {</a:t>
            </a:r>
            <a:endParaRPr sz="105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latin typeface="Roboto"/>
                <a:ea typeface="Roboto"/>
                <a:cs typeface="Roboto"/>
                <a:sym typeface="Roboto"/>
              </a:rPr>
              <a:t>case</a:t>
            </a:r>
            <a:r>
              <a:rPr lang="en" sz="105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50">
                <a:solidFill>
                  <a:srgbClr val="4EC9B0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lang="en" sz="105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05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 fmt.</a:t>
            </a:r>
            <a:r>
              <a:rPr lang="en" sz="1050">
                <a:solidFill>
                  <a:srgbClr val="DCDCAA"/>
                </a:solidFill>
                <a:latin typeface="Roboto"/>
                <a:ea typeface="Roboto"/>
                <a:cs typeface="Roboto"/>
                <a:sym typeface="Roboto"/>
              </a:rPr>
              <a:t>Println</a:t>
            </a:r>
            <a:r>
              <a:rPr lang="en" sz="105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1050">
                <a:solidFill>
                  <a:srgbClr val="CE9178"/>
                </a:solidFill>
                <a:latin typeface="Roboto"/>
                <a:ea typeface="Roboto"/>
                <a:cs typeface="Roboto"/>
                <a:sym typeface="Roboto"/>
              </a:rPr>
              <a:t>"string"</a:t>
            </a:r>
            <a:r>
              <a:rPr lang="en" sz="105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05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latin typeface="Roboto"/>
                <a:ea typeface="Roboto"/>
                <a:cs typeface="Roboto"/>
                <a:sym typeface="Roboto"/>
              </a:rPr>
              <a:t>case</a:t>
            </a:r>
            <a:r>
              <a:rPr lang="en" sz="105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50">
                <a:solidFill>
                  <a:srgbClr val="4EC9B0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" sz="105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05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 fmt.</a:t>
            </a:r>
            <a:r>
              <a:rPr lang="en" sz="1050">
                <a:solidFill>
                  <a:srgbClr val="DCDCAA"/>
                </a:solidFill>
                <a:latin typeface="Roboto"/>
                <a:ea typeface="Roboto"/>
                <a:cs typeface="Roboto"/>
                <a:sym typeface="Roboto"/>
              </a:rPr>
              <a:t>Println</a:t>
            </a:r>
            <a:r>
              <a:rPr lang="en" sz="105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1050">
                <a:solidFill>
                  <a:srgbClr val="CE9178"/>
                </a:solidFill>
                <a:latin typeface="Roboto"/>
                <a:ea typeface="Roboto"/>
                <a:cs typeface="Roboto"/>
                <a:sym typeface="Roboto"/>
              </a:rPr>
              <a:t>"int"</a:t>
            </a:r>
            <a:r>
              <a:rPr lang="en" sz="105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05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latin typeface="Roboto"/>
                <a:ea typeface="Roboto"/>
                <a:cs typeface="Roboto"/>
                <a:sym typeface="Roboto"/>
              </a:rPr>
              <a:t>case</a:t>
            </a:r>
            <a:r>
              <a:rPr lang="en" sz="105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50">
                <a:solidFill>
                  <a:srgbClr val="4EC9B0"/>
                </a:solidFill>
                <a:latin typeface="Roboto"/>
                <a:ea typeface="Roboto"/>
                <a:cs typeface="Roboto"/>
                <a:sym typeface="Roboto"/>
              </a:rPr>
              <a:t>float64</a:t>
            </a:r>
            <a:r>
              <a:rPr lang="en" sz="105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05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 fmt.</a:t>
            </a:r>
            <a:r>
              <a:rPr lang="en" sz="1050">
                <a:solidFill>
                  <a:srgbClr val="DCDCAA"/>
                </a:solidFill>
                <a:latin typeface="Roboto"/>
                <a:ea typeface="Roboto"/>
                <a:cs typeface="Roboto"/>
                <a:sym typeface="Roboto"/>
              </a:rPr>
              <a:t>Println</a:t>
            </a:r>
            <a:r>
              <a:rPr lang="en" sz="105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1050">
                <a:solidFill>
                  <a:srgbClr val="CE9178"/>
                </a:solidFill>
                <a:latin typeface="Roboto"/>
                <a:ea typeface="Roboto"/>
                <a:cs typeface="Roboto"/>
                <a:sym typeface="Roboto"/>
              </a:rPr>
              <a:t>"float64"</a:t>
            </a:r>
            <a:r>
              <a:rPr lang="en" sz="105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05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latin typeface="Roboto"/>
                <a:ea typeface="Roboto"/>
                <a:cs typeface="Roboto"/>
                <a:sym typeface="Roboto"/>
              </a:rPr>
              <a:t>default</a:t>
            </a:r>
            <a:r>
              <a:rPr lang="en" sz="105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05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 fmt.</a:t>
            </a:r>
            <a:r>
              <a:rPr lang="en" sz="1050">
                <a:solidFill>
                  <a:srgbClr val="DCDCAA"/>
                </a:solidFill>
                <a:latin typeface="Roboto"/>
                <a:ea typeface="Roboto"/>
                <a:cs typeface="Roboto"/>
                <a:sym typeface="Roboto"/>
              </a:rPr>
              <a:t>Println</a:t>
            </a:r>
            <a:r>
              <a:rPr lang="en" sz="105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1050">
                <a:solidFill>
                  <a:srgbClr val="CE9178"/>
                </a:solidFill>
                <a:latin typeface="Roboto"/>
                <a:ea typeface="Roboto"/>
                <a:cs typeface="Roboto"/>
                <a:sym typeface="Roboto"/>
              </a:rPr>
              <a:t>"Unknown type"</a:t>
            </a:r>
            <a:r>
              <a:rPr lang="en" sz="105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05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05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7"/>
          <p:cNvSpPr/>
          <p:nvPr/>
        </p:nvSpPr>
        <p:spPr>
          <a:xfrm>
            <a:off x="5613600" y="2705575"/>
            <a:ext cx="3218700" cy="2047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" sz="105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050">
                <a:solidFill>
                  <a:srgbClr val="9CDCFE"/>
                </a:solidFill>
                <a:latin typeface="Roboto"/>
                <a:ea typeface="Roboto"/>
                <a:cs typeface="Roboto"/>
                <a:sym typeface="Roboto"/>
              </a:rPr>
              <a:t>ok</a:t>
            </a:r>
            <a:r>
              <a:rPr lang="en" sz="105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:= i.(T)</a:t>
            </a:r>
            <a:endParaRPr sz="105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" sz="105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050">
                <a:solidFill>
                  <a:srgbClr val="9CDCFE"/>
                </a:solidFill>
                <a:latin typeface="Roboto"/>
                <a:ea typeface="Roboto"/>
                <a:cs typeface="Roboto"/>
                <a:sym typeface="Roboto"/>
              </a:rPr>
              <a:t>ok</a:t>
            </a:r>
            <a:r>
              <a:rPr lang="en" sz="105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:= i.(</a:t>
            </a:r>
            <a:r>
              <a:rPr lang="en" sz="1050">
                <a:solidFill>
                  <a:srgbClr val="4EC9B0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" sz="105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05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" sz="105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050">
                <a:solidFill>
                  <a:srgbClr val="9CDCFE"/>
                </a:solidFill>
                <a:latin typeface="Roboto"/>
                <a:ea typeface="Roboto"/>
                <a:cs typeface="Roboto"/>
                <a:sym typeface="Roboto"/>
              </a:rPr>
              <a:t>ok</a:t>
            </a:r>
            <a:r>
              <a:rPr lang="en" sz="105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:= i.(</a:t>
            </a:r>
            <a:r>
              <a:rPr lang="en" sz="1050">
                <a:solidFill>
                  <a:srgbClr val="4EC9B0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lang="en" sz="105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05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" sz="105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050">
                <a:solidFill>
                  <a:srgbClr val="9CDCFE"/>
                </a:solidFill>
                <a:latin typeface="Roboto"/>
                <a:ea typeface="Roboto"/>
                <a:cs typeface="Roboto"/>
                <a:sym typeface="Roboto"/>
              </a:rPr>
              <a:t>ok</a:t>
            </a:r>
            <a:r>
              <a:rPr lang="en" sz="105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:= i.(</a:t>
            </a:r>
            <a:r>
              <a:rPr lang="en" sz="1050">
                <a:solidFill>
                  <a:srgbClr val="4EC9B0"/>
                </a:solidFill>
                <a:latin typeface="Roboto"/>
                <a:ea typeface="Roboto"/>
                <a:cs typeface="Roboto"/>
                <a:sym typeface="Roboto"/>
              </a:rPr>
              <a:t>float64</a:t>
            </a:r>
            <a:r>
              <a:rPr lang="en" sz="105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5" name="Google Shape;235;p37"/>
          <p:cNvCxnSpPr>
            <a:stCxn id="233" idx="0"/>
            <a:endCxn id="231" idx="1"/>
          </p:cNvCxnSpPr>
          <p:nvPr/>
        </p:nvCxnSpPr>
        <p:spPr>
          <a:xfrm rot="-5400000">
            <a:off x="2089950" y="1655800"/>
            <a:ext cx="801300" cy="1139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7"/>
          <p:cNvCxnSpPr>
            <a:stCxn id="232" idx="3"/>
            <a:endCxn id="234" idx="0"/>
          </p:cNvCxnSpPr>
          <p:nvPr/>
        </p:nvCxnSpPr>
        <p:spPr>
          <a:xfrm>
            <a:off x="5924750" y="1824750"/>
            <a:ext cx="1298100" cy="880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311700" y="83300"/>
            <a:ext cx="8520600" cy="4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THỰC THI NHIỀU INTERFACE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8"/>
          <p:cNvSpPr/>
          <p:nvPr/>
        </p:nvSpPr>
        <p:spPr>
          <a:xfrm>
            <a:off x="1071150" y="969600"/>
            <a:ext cx="2271000" cy="13023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CẦU THỦ BARCELONA {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PASS()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SHOT()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38"/>
          <p:cNvSpPr/>
          <p:nvPr/>
        </p:nvSpPr>
        <p:spPr>
          <a:xfrm>
            <a:off x="1071150" y="3458550"/>
            <a:ext cx="2271000" cy="13023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CẦU THỦ ARGENTINA {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TRICK() string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38"/>
          <p:cNvSpPr/>
          <p:nvPr/>
        </p:nvSpPr>
        <p:spPr>
          <a:xfrm>
            <a:off x="4572000" y="1367250"/>
            <a:ext cx="4260300" cy="30309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rPr>
              <a:t>type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4EC9B0"/>
                </a:solidFill>
                <a:latin typeface="Roboto"/>
                <a:ea typeface="Roboto"/>
                <a:cs typeface="Roboto"/>
                <a:sym typeface="Roboto"/>
              </a:rPr>
              <a:t>Messi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rPr>
              <a:t>struct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{name </a:t>
            </a:r>
            <a:r>
              <a:rPr lang="en" sz="1200">
                <a:solidFill>
                  <a:srgbClr val="4EC9B0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2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rPr>
              <a:t>func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(player </a:t>
            </a:r>
            <a:r>
              <a:rPr lang="en" sz="1200">
                <a:solidFill>
                  <a:srgbClr val="4EC9B0"/>
                </a:solidFill>
                <a:latin typeface="Roboto"/>
                <a:ea typeface="Roboto"/>
                <a:cs typeface="Roboto"/>
                <a:sym typeface="Roboto"/>
              </a:rPr>
              <a:t>Messi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en" sz="1200">
                <a:solidFill>
                  <a:srgbClr val="DCDCAA"/>
                </a:solidFill>
                <a:latin typeface="Roboto"/>
                <a:ea typeface="Roboto"/>
                <a:cs typeface="Roboto"/>
                <a:sym typeface="Roboto"/>
              </a:rPr>
              <a:t>pass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() {</a:t>
            </a:r>
            <a:endParaRPr sz="12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 fmt.</a:t>
            </a:r>
            <a:r>
              <a:rPr lang="en" sz="1200">
                <a:solidFill>
                  <a:srgbClr val="DCDCAA"/>
                </a:solidFill>
                <a:latin typeface="Roboto"/>
                <a:ea typeface="Roboto"/>
                <a:cs typeface="Roboto"/>
                <a:sym typeface="Roboto"/>
              </a:rPr>
              <a:t>Println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1200">
                <a:solidFill>
                  <a:srgbClr val="CE9178"/>
                </a:solidFill>
                <a:latin typeface="Roboto"/>
                <a:ea typeface="Roboto"/>
                <a:cs typeface="Roboto"/>
                <a:sym typeface="Roboto"/>
              </a:rPr>
              <a:t>"Short pass"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rPr>
              <a:t>func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(player </a:t>
            </a:r>
            <a:r>
              <a:rPr lang="en" sz="1200">
                <a:solidFill>
                  <a:srgbClr val="4EC9B0"/>
                </a:solidFill>
                <a:latin typeface="Roboto"/>
                <a:ea typeface="Roboto"/>
                <a:cs typeface="Roboto"/>
                <a:sym typeface="Roboto"/>
              </a:rPr>
              <a:t>Messi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en" sz="1200">
                <a:solidFill>
                  <a:srgbClr val="DCDCAA"/>
                </a:solidFill>
                <a:latin typeface="Roboto"/>
                <a:ea typeface="Roboto"/>
                <a:cs typeface="Roboto"/>
                <a:sym typeface="Roboto"/>
              </a:rPr>
              <a:t>shot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() {</a:t>
            </a:r>
            <a:endParaRPr sz="12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 fmt.</a:t>
            </a:r>
            <a:r>
              <a:rPr lang="en" sz="1200">
                <a:solidFill>
                  <a:srgbClr val="DCDCAA"/>
                </a:solidFill>
                <a:latin typeface="Roboto"/>
                <a:ea typeface="Roboto"/>
                <a:cs typeface="Roboto"/>
                <a:sym typeface="Roboto"/>
              </a:rPr>
              <a:t>Println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1200">
                <a:solidFill>
                  <a:srgbClr val="CE9178"/>
                </a:solidFill>
                <a:latin typeface="Roboto"/>
                <a:ea typeface="Roboto"/>
                <a:cs typeface="Roboto"/>
                <a:sym typeface="Roboto"/>
              </a:rPr>
              <a:t>"Long shot"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2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rPr>
              <a:t>func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(player </a:t>
            </a:r>
            <a:r>
              <a:rPr lang="en" sz="1200">
                <a:solidFill>
                  <a:srgbClr val="4EC9B0"/>
                </a:solidFill>
                <a:latin typeface="Roboto"/>
                <a:ea typeface="Roboto"/>
                <a:cs typeface="Roboto"/>
                <a:sym typeface="Roboto"/>
              </a:rPr>
              <a:t>Messi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en" sz="1200">
                <a:solidFill>
                  <a:srgbClr val="DCDCAA"/>
                </a:solidFill>
                <a:latin typeface="Roboto"/>
                <a:ea typeface="Roboto"/>
                <a:cs typeface="Roboto"/>
                <a:sym typeface="Roboto"/>
              </a:rPr>
              <a:t>trick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() </a:t>
            </a:r>
            <a:r>
              <a:rPr lang="en" sz="1200">
                <a:solidFill>
                  <a:srgbClr val="4EC9B0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{</a:t>
            </a:r>
            <a:endParaRPr sz="12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" sz="1200">
                <a:solidFill>
                  <a:srgbClr val="C586C0"/>
                </a:solidFill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CE9178"/>
                </a:solidFill>
                <a:latin typeface="Roboto"/>
                <a:ea typeface="Roboto"/>
                <a:cs typeface="Roboto"/>
                <a:sym typeface="Roboto"/>
              </a:rPr>
              <a:t>"little trick"</a:t>
            </a:r>
            <a:endParaRPr sz="1200">
              <a:solidFill>
                <a:srgbClr val="CE917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5" name="Google Shape;245;p38"/>
          <p:cNvCxnSpPr>
            <a:stCxn id="242" idx="3"/>
            <a:endCxn id="244" idx="1"/>
          </p:cNvCxnSpPr>
          <p:nvPr/>
        </p:nvCxnSpPr>
        <p:spPr>
          <a:xfrm>
            <a:off x="3342150" y="1620750"/>
            <a:ext cx="1230000" cy="12621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38"/>
          <p:cNvCxnSpPr>
            <a:stCxn id="243" idx="3"/>
            <a:endCxn id="244" idx="1"/>
          </p:cNvCxnSpPr>
          <p:nvPr/>
        </p:nvCxnSpPr>
        <p:spPr>
          <a:xfrm flipH="1" rot="10800000">
            <a:off x="3342150" y="2882700"/>
            <a:ext cx="1230000" cy="12270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311700" y="119500"/>
            <a:ext cx="85206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NHÚNG INTERFACE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39"/>
          <p:cNvSpPr/>
          <p:nvPr/>
        </p:nvSpPr>
        <p:spPr>
          <a:xfrm>
            <a:off x="3497700" y="672800"/>
            <a:ext cx="2148600" cy="13167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type Fullstack interface {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Frontend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Backend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9"/>
          <p:cNvSpPr/>
          <p:nvPr/>
        </p:nvSpPr>
        <p:spPr>
          <a:xfrm>
            <a:off x="311700" y="2286500"/>
            <a:ext cx="2148600" cy="13167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type Frontend interface {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HTML()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CSS()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Javascript()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39"/>
          <p:cNvSpPr/>
          <p:nvPr/>
        </p:nvSpPr>
        <p:spPr>
          <a:xfrm>
            <a:off x="6683700" y="2286500"/>
            <a:ext cx="2148600" cy="13167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type Backend interface {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NodeJS()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Database()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Devops()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5" name="Google Shape;255;p39"/>
          <p:cNvCxnSpPr>
            <a:stCxn id="253" idx="0"/>
            <a:endCxn id="252" idx="1"/>
          </p:cNvCxnSpPr>
          <p:nvPr/>
        </p:nvCxnSpPr>
        <p:spPr>
          <a:xfrm rot="-5400000">
            <a:off x="1964250" y="753050"/>
            <a:ext cx="955200" cy="2111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39"/>
          <p:cNvCxnSpPr>
            <a:stCxn id="252" idx="3"/>
            <a:endCxn id="254" idx="0"/>
          </p:cNvCxnSpPr>
          <p:nvPr/>
        </p:nvCxnSpPr>
        <p:spPr>
          <a:xfrm>
            <a:off x="5646300" y="1331150"/>
            <a:ext cx="2111700" cy="955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1747625" y="3638575"/>
            <a:ext cx="1353000" cy="4776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0X0001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5725377" y="2844594"/>
            <a:ext cx="1550400" cy="907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"TECHMASTER"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807373" y="3285363"/>
            <a:ext cx="1233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VARIABLE A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5883924" y="2505600"/>
            <a:ext cx="1233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VARIABLE B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5766034" y="3751902"/>
            <a:ext cx="1469100" cy="2847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0X0001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530773" y="3712152"/>
            <a:ext cx="1805100" cy="36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1252375" y="4195357"/>
            <a:ext cx="23433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VAR A *STRING = &amp;B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= "TECHMASTER"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138950" y="4115925"/>
            <a:ext cx="30159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VAR B = "TECHMASTER"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331100" y="212825"/>
            <a:ext cx="64818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KHAI BÁO CON TRỎ</a:t>
            </a:r>
            <a:endParaRPr sz="3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748950" y="905025"/>
            <a:ext cx="7646100" cy="1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*T  </a:t>
            </a: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  K</a:t>
            </a: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iểu biến con trỏ mà trỏ đến một giá trị của kiểu T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&amp;    :  Toán tử </a:t>
            </a: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lấy địa chỉ của một biến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*     :  Toán tử lấy ra giá trị của biến mà con trỏ trỏ tới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nil  :   Giá trị mặc định của biến con trỏ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1747625" y="2852650"/>
            <a:ext cx="1353000" cy="364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*A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3559748" y="2816189"/>
            <a:ext cx="1805100" cy="36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359775" y="0"/>
            <a:ext cx="8628600" cy="47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rPr>
              <a:t>package</a:t>
            </a:r>
            <a:r>
              <a:rPr lang="en" sz="2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main</a:t>
            </a:r>
            <a:endParaRPr sz="2200">
              <a:solidFill>
                <a:srgbClr val="569CD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rPr>
              <a:t>import</a:t>
            </a:r>
            <a:r>
              <a:rPr lang="en" sz="2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2200">
                <a:solidFill>
                  <a:srgbClr val="CE9178"/>
                </a:solidFill>
                <a:latin typeface="Roboto"/>
                <a:ea typeface="Roboto"/>
                <a:cs typeface="Roboto"/>
                <a:sym typeface="Roboto"/>
              </a:rPr>
              <a:t>"fmt"</a:t>
            </a:r>
            <a:endParaRPr sz="22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rPr>
              <a:t>func</a:t>
            </a:r>
            <a:r>
              <a:rPr lang="en" sz="2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200">
                <a:solidFill>
                  <a:srgbClr val="DCDCAA"/>
                </a:solidFill>
                <a:latin typeface="Roboto"/>
                <a:ea typeface="Roboto"/>
                <a:cs typeface="Roboto"/>
                <a:sym typeface="Roboto"/>
              </a:rPr>
              <a:t>main</a:t>
            </a:r>
            <a:r>
              <a:rPr lang="en" sz="2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() {</a:t>
            </a:r>
            <a:endParaRPr sz="22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9CDCFE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 sz="2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:= </a:t>
            </a:r>
            <a:r>
              <a:rPr lang="en" sz="2200">
                <a:solidFill>
                  <a:srgbClr val="B5CEA8"/>
                </a:solidFill>
                <a:latin typeface="Roboto"/>
                <a:ea typeface="Roboto"/>
                <a:cs typeface="Roboto"/>
                <a:sym typeface="Roboto"/>
              </a:rPr>
              <a:t>"techmaster"</a:t>
            </a:r>
            <a:endParaRPr sz="2200">
              <a:solidFill>
                <a:srgbClr val="B5CEA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 	</a:t>
            </a:r>
            <a:r>
              <a:rPr lang="en" sz="2200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rPr>
              <a:t>var</a:t>
            </a:r>
            <a:r>
              <a:rPr lang="en" sz="2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200">
                <a:solidFill>
                  <a:srgbClr val="9CDCFE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2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*</a:t>
            </a:r>
            <a:r>
              <a:rPr lang="en" sz="2200">
                <a:solidFill>
                  <a:srgbClr val="4EC9B0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lang="en" sz="2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= &amp;b</a:t>
            </a:r>
            <a:endParaRPr sz="22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 	fmt.</a:t>
            </a:r>
            <a:r>
              <a:rPr lang="en" sz="2200">
                <a:solidFill>
                  <a:srgbClr val="DCDCAA"/>
                </a:solidFill>
                <a:latin typeface="Roboto"/>
                <a:ea typeface="Roboto"/>
                <a:cs typeface="Roboto"/>
                <a:sym typeface="Roboto"/>
              </a:rPr>
              <a:t>Printf</a:t>
            </a:r>
            <a:r>
              <a:rPr lang="en" sz="2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2200">
                <a:solidFill>
                  <a:srgbClr val="CE9178"/>
                </a:solidFill>
                <a:latin typeface="Roboto"/>
                <a:ea typeface="Roboto"/>
                <a:cs typeface="Roboto"/>
                <a:sym typeface="Roboto"/>
              </a:rPr>
              <a:t>"Type of a is %T</a:t>
            </a:r>
            <a:r>
              <a:rPr lang="en" sz="2200">
                <a:solidFill>
                  <a:srgbClr val="D7BA7D"/>
                </a:solidFill>
                <a:latin typeface="Roboto"/>
                <a:ea typeface="Roboto"/>
                <a:cs typeface="Roboto"/>
                <a:sym typeface="Roboto"/>
              </a:rPr>
              <a:t>\n</a:t>
            </a:r>
            <a:r>
              <a:rPr lang="en" sz="2200">
                <a:solidFill>
                  <a:srgbClr val="CE9178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2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, a)</a:t>
            </a:r>
            <a:endParaRPr sz="22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 	fmt.</a:t>
            </a:r>
            <a:r>
              <a:rPr lang="en" sz="2200">
                <a:solidFill>
                  <a:srgbClr val="DCDCAA"/>
                </a:solidFill>
                <a:latin typeface="Roboto"/>
                <a:ea typeface="Roboto"/>
                <a:cs typeface="Roboto"/>
                <a:sym typeface="Roboto"/>
              </a:rPr>
              <a:t>Println</a:t>
            </a:r>
            <a:r>
              <a:rPr lang="en" sz="2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2200">
                <a:solidFill>
                  <a:srgbClr val="CE9178"/>
                </a:solidFill>
                <a:latin typeface="Roboto"/>
                <a:ea typeface="Roboto"/>
                <a:cs typeface="Roboto"/>
                <a:sym typeface="Roboto"/>
              </a:rPr>
              <a:t>"Address of b is"</a:t>
            </a:r>
            <a:r>
              <a:rPr lang="en" sz="2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, a)</a:t>
            </a:r>
            <a:endParaRPr sz="22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 	</a:t>
            </a:r>
            <a:r>
              <a:rPr lang="en" sz="2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fmt.</a:t>
            </a:r>
            <a:r>
              <a:rPr lang="en" sz="2200">
                <a:solidFill>
                  <a:srgbClr val="DCDCAA"/>
                </a:solidFill>
                <a:latin typeface="Roboto"/>
                <a:ea typeface="Roboto"/>
                <a:cs typeface="Roboto"/>
                <a:sym typeface="Roboto"/>
              </a:rPr>
              <a:t>Println</a:t>
            </a:r>
            <a:r>
              <a:rPr lang="en" sz="2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2200">
                <a:solidFill>
                  <a:srgbClr val="CE9178"/>
                </a:solidFill>
                <a:latin typeface="Roboto"/>
                <a:ea typeface="Roboto"/>
                <a:cs typeface="Roboto"/>
                <a:sym typeface="Roboto"/>
              </a:rPr>
              <a:t>"Value of b is"</a:t>
            </a:r>
            <a:r>
              <a:rPr lang="en" sz="2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, *a)</a:t>
            </a:r>
            <a:endParaRPr sz="22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 	*a = "hello world"</a:t>
            </a:r>
            <a:endParaRPr sz="22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   	fmt.</a:t>
            </a:r>
            <a:r>
              <a:rPr lang="en" sz="2200">
                <a:solidFill>
                  <a:srgbClr val="DCDCAA"/>
                </a:solidFill>
                <a:latin typeface="Roboto"/>
                <a:ea typeface="Roboto"/>
                <a:cs typeface="Roboto"/>
                <a:sym typeface="Roboto"/>
              </a:rPr>
              <a:t>Println</a:t>
            </a:r>
            <a:r>
              <a:rPr lang="en" sz="2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2200">
                <a:solidFill>
                  <a:srgbClr val="CE9178"/>
                </a:solidFill>
                <a:latin typeface="Roboto"/>
                <a:ea typeface="Roboto"/>
                <a:cs typeface="Roboto"/>
                <a:sym typeface="Roboto"/>
              </a:rPr>
              <a:t>"New value of b is"</a:t>
            </a:r>
            <a:r>
              <a:rPr lang="en" sz="2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, b)</a:t>
            </a:r>
            <a:endParaRPr sz="22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2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oogle Shape;88;p17"/>
          <p:cNvGraphicFramePr/>
          <p:nvPr/>
        </p:nvGraphicFramePr>
        <p:xfrm>
          <a:off x="119675" y="8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{D25CEECF-BFD6-408E-B613-555FD7437016}</a:tableStyleId>
              </a:tblPr>
              <a:tblGrid>
                <a:gridCol w="4452325"/>
                <a:gridCol w="4452350"/>
              </a:tblGrid>
              <a:tr h="498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TR</a:t>
                      </a: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UYỀN CON TRỎ VÀO HÀM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TRUYỀN BIẾN VÀO HÀM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99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7686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</a:t>
                      </a:r>
                      <a:r>
                        <a:rPr lang="en" sz="1800">
                          <a:solidFill>
                            <a:srgbClr val="C5C8C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 sz="1800">
                          <a:solidFill>
                            <a:srgbClr val="CE6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change</a:t>
                      </a:r>
                      <a:r>
                        <a:rPr lang="en" sz="1800">
                          <a:solidFill>
                            <a:srgbClr val="C5C8C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(val </a:t>
                      </a:r>
                      <a:r>
                        <a:rPr lang="en" sz="1800">
                          <a:solidFill>
                            <a:srgbClr val="67686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</a:t>
                      </a:r>
                      <a:r>
                        <a:rPr lang="en" sz="1800">
                          <a:solidFill>
                            <a:srgbClr val="9872A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string</a:t>
                      </a:r>
                      <a:r>
                        <a:rPr lang="en" sz="1800">
                          <a:solidFill>
                            <a:srgbClr val="C5C8C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 { </a:t>
                      </a:r>
                      <a:endParaRPr sz="1800">
                        <a:solidFill>
                          <a:srgbClr val="C5C8C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C5C8C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</a:t>
                      </a:r>
                      <a:r>
                        <a:rPr lang="en" sz="1800">
                          <a:solidFill>
                            <a:srgbClr val="67686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</a:t>
                      </a:r>
                      <a:r>
                        <a:rPr lang="en" sz="1800">
                          <a:solidFill>
                            <a:srgbClr val="6089B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</a:t>
                      </a:r>
                      <a:r>
                        <a:rPr lang="en" sz="1800">
                          <a:solidFill>
                            <a:srgbClr val="C5C8C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 sz="1800">
                          <a:solidFill>
                            <a:srgbClr val="67686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</a:t>
                      </a:r>
                      <a:r>
                        <a:rPr lang="en" sz="1800">
                          <a:solidFill>
                            <a:srgbClr val="C5C8C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 sz="1800">
                          <a:solidFill>
                            <a:srgbClr val="9AA8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"Học là có việc"</a:t>
                      </a:r>
                      <a:endParaRPr sz="1800">
                        <a:solidFill>
                          <a:srgbClr val="9AA8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C5C8C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}</a:t>
                      </a:r>
                      <a:endParaRPr sz="1800">
                        <a:solidFill>
                          <a:srgbClr val="C5C8C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7686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</a:t>
                      </a:r>
                      <a:r>
                        <a:rPr lang="en" sz="1800">
                          <a:solidFill>
                            <a:srgbClr val="C5C8C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 sz="1800">
                          <a:solidFill>
                            <a:srgbClr val="CE6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main</a:t>
                      </a:r>
                      <a:r>
                        <a:rPr lang="en" sz="1800">
                          <a:solidFill>
                            <a:srgbClr val="C5C8C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() { </a:t>
                      </a:r>
                      <a:endParaRPr sz="1800">
                        <a:solidFill>
                          <a:srgbClr val="C5C8C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C5C8C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</a:t>
                      </a:r>
                      <a:r>
                        <a:rPr lang="en" sz="1800">
                          <a:solidFill>
                            <a:srgbClr val="6089B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r>
                        <a:rPr lang="en" sz="1800">
                          <a:solidFill>
                            <a:srgbClr val="C5C8C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 sz="1800">
                          <a:solidFill>
                            <a:srgbClr val="67686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:=</a:t>
                      </a:r>
                      <a:r>
                        <a:rPr lang="en" sz="1800">
                          <a:solidFill>
                            <a:srgbClr val="C5C8C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 sz="1800">
                          <a:solidFill>
                            <a:srgbClr val="9AA8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"techmaster"</a:t>
                      </a:r>
                      <a:endParaRPr sz="1800">
                        <a:solidFill>
                          <a:srgbClr val="9AA8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C5C8C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fmt.</a:t>
                      </a:r>
                      <a:r>
                        <a:rPr lang="en" sz="1800">
                          <a:solidFill>
                            <a:srgbClr val="9872A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Println</a:t>
                      </a:r>
                      <a:r>
                        <a:rPr lang="en" sz="1800">
                          <a:solidFill>
                            <a:srgbClr val="C5C8C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en" sz="1800">
                          <a:solidFill>
                            <a:srgbClr val="9AA8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"Before a ="</a:t>
                      </a:r>
                      <a:r>
                        <a:rPr lang="en" sz="1800">
                          <a:solidFill>
                            <a:srgbClr val="C5C8C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a)</a:t>
                      </a:r>
                      <a:endParaRPr sz="1800">
                        <a:solidFill>
                          <a:srgbClr val="C5C8C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C5C8C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</a:t>
                      </a:r>
                      <a:r>
                        <a:rPr lang="en" sz="1800">
                          <a:solidFill>
                            <a:srgbClr val="9872A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change</a:t>
                      </a:r>
                      <a:r>
                        <a:rPr lang="en" sz="1800">
                          <a:solidFill>
                            <a:srgbClr val="C5C8C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(&amp;a)</a:t>
                      </a:r>
                      <a:endParaRPr sz="1800">
                        <a:solidFill>
                          <a:srgbClr val="C5C8C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C5C8C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fmt.</a:t>
                      </a:r>
                      <a:r>
                        <a:rPr lang="en" sz="1800">
                          <a:solidFill>
                            <a:srgbClr val="9872A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Println</a:t>
                      </a:r>
                      <a:r>
                        <a:rPr lang="en" sz="1800">
                          <a:solidFill>
                            <a:srgbClr val="C5C8C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en" sz="1800">
                          <a:solidFill>
                            <a:srgbClr val="9AA8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"After a ="</a:t>
                      </a:r>
                      <a:r>
                        <a:rPr lang="en" sz="1800">
                          <a:solidFill>
                            <a:srgbClr val="C5C8C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a)</a:t>
                      </a:r>
                      <a:endParaRPr sz="1800">
                        <a:solidFill>
                          <a:srgbClr val="C5C8C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C5C8C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}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7686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</a:t>
                      </a:r>
                      <a:r>
                        <a:rPr lang="en" sz="1800">
                          <a:solidFill>
                            <a:srgbClr val="C5C8C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 sz="1800">
                          <a:solidFill>
                            <a:srgbClr val="CE6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change</a:t>
                      </a:r>
                      <a:r>
                        <a:rPr lang="en" sz="1800">
                          <a:solidFill>
                            <a:srgbClr val="C5C8C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(val </a:t>
                      </a:r>
                      <a:r>
                        <a:rPr lang="en" sz="1800">
                          <a:solidFill>
                            <a:srgbClr val="9872A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string</a:t>
                      </a:r>
                      <a:r>
                        <a:rPr lang="en" sz="1800">
                          <a:solidFill>
                            <a:srgbClr val="C5C8C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 { </a:t>
                      </a:r>
                      <a:endParaRPr sz="1800">
                        <a:solidFill>
                          <a:srgbClr val="C5C8C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C5C8C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</a:t>
                      </a:r>
                      <a:r>
                        <a:rPr lang="en" sz="1800">
                          <a:solidFill>
                            <a:srgbClr val="6089B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</a:t>
                      </a:r>
                      <a:r>
                        <a:rPr lang="en" sz="1800">
                          <a:solidFill>
                            <a:srgbClr val="C5C8C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 sz="1800">
                          <a:solidFill>
                            <a:srgbClr val="67686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</a:t>
                      </a:r>
                      <a:r>
                        <a:rPr lang="en" sz="1800">
                          <a:solidFill>
                            <a:srgbClr val="C5C8C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 sz="1800">
                          <a:solidFill>
                            <a:srgbClr val="9AA8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"Học là có việc"</a:t>
                      </a:r>
                      <a:endParaRPr sz="1800">
                        <a:solidFill>
                          <a:srgbClr val="9AA8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C5C8C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}</a:t>
                      </a:r>
                      <a:endParaRPr sz="1800">
                        <a:solidFill>
                          <a:srgbClr val="C5C8C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7686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</a:t>
                      </a:r>
                      <a:r>
                        <a:rPr lang="en" sz="1800">
                          <a:solidFill>
                            <a:srgbClr val="C5C8C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 sz="1800">
                          <a:solidFill>
                            <a:srgbClr val="CE6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main</a:t>
                      </a:r>
                      <a:r>
                        <a:rPr lang="en" sz="1800">
                          <a:solidFill>
                            <a:srgbClr val="C5C8C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() { </a:t>
                      </a:r>
                      <a:endParaRPr sz="1800">
                        <a:solidFill>
                          <a:srgbClr val="C5C8C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C5C8C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</a:t>
                      </a:r>
                      <a:r>
                        <a:rPr lang="en" sz="1800">
                          <a:solidFill>
                            <a:srgbClr val="6089B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r>
                        <a:rPr lang="en" sz="1800">
                          <a:solidFill>
                            <a:srgbClr val="C5C8C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 sz="1800">
                          <a:solidFill>
                            <a:srgbClr val="67686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:=</a:t>
                      </a:r>
                      <a:r>
                        <a:rPr lang="en" sz="1800">
                          <a:solidFill>
                            <a:srgbClr val="C5C8C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 sz="1800">
                          <a:solidFill>
                            <a:srgbClr val="9AA8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"techmaster"</a:t>
                      </a:r>
                      <a:endParaRPr sz="1800">
                        <a:solidFill>
                          <a:srgbClr val="9AA8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C5C8C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fmt.</a:t>
                      </a:r>
                      <a:r>
                        <a:rPr lang="en" sz="1800">
                          <a:solidFill>
                            <a:srgbClr val="9872A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Println</a:t>
                      </a:r>
                      <a:r>
                        <a:rPr lang="en" sz="1800">
                          <a:solidFill>
                            <a:srgbClr val="C5C8C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en" sz="1800">
                          <a:solidFill>
                            <a:srgbClr val="9AA8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"Before a ="</a:t>
                      </a:r>
                      <a:r>
                        <a:rPr lang="en" sz="1800">
                          <a:solidFill>
                            <a:srgbClr val="C5C8C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a)</a:t>
                      </a:r>
                      <a:endParaRPr sz="1800">
                        <a:solidFill>
                          <a:srgbClr val="C5C8C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C5C8C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</a:t>
                      </a:r>
                      <a:r>
                        <a:rPr lang="en" sz="1800">
                          <a:solidFill>
                            <a:srgbClr val="9872A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change</a:t>
                      </a:r>
                      <a:r>
                        <a:rPr lang="en" sz="1800">
                          <a:solidFill>
                            <a:srgbClr val="C5C8C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(a)</a:t>
                      </a:r>
                      <a:endParaRPr sz="1800">
                        <a:solidFill>
                          <a:srgbClr val="C5C8C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C5C8C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fmt.</a:t>
                      </a:r>
                      <a:r>
                        <a:rPr lang="en" sz="1800">
                          <a:solidFill>
                            <a:srgbClr val="9872A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Println</a:t>
                      </a:r>
                      <a:r>
                        <a:rPr lang="en" sz="1800">
                          <a:solidFill>
                            <a:srgbClr val="C5C8C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en" sz="1800">
                          <a:solidFill>
                            <a:srgbClr val="9AA8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"After a ="</a:t>
                      </a:r>
                      <a:r>
                        <a:rPr lang="en" sz="1800">
                          <a:solidFill>
                            <a:srgbClr val="C5C8C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a)</a:t>
                      </a:r>
                      <a:endParaRPr sz="1800">
                        <a:solidFill>
                          <a:srgbClr val="C5C8C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C5C8C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}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4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Before a = techmaster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After a = Học là có việc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Before a = techmaster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After a = techmaster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311700" y="0"/>
            <a:ext cx="8520600" cy="4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76867"/>
                </a:solidFill>
                <a:latin typeface="Roboto"/>
                <a:ea typeface="Roboto"/>
                <a:cs typeface="Roboto"/>
                <a:sym typeface="Roboto"/>
              </a:rPr>
              <a:t>package</a:t>
            </a:r>
            <a:r>
              <a:rPr lang="en" sz="2200">
                <a:solidFill>
                  <a:srgbClr val="C5C8C6"/>
                </a:solidFill>
                <a:latin typeface="Roboto"/>
                <a:ea typeface="Roboto"/>
                <a:cs typeface="Roboto"/>
                <a:sym typeface="Roboto"/>
              </a:rPr>
              <a:t> main</a:t>
            </a:r>
            <a:endParaRPr sz="2200">
              <a:solidFill>
                <a:srgbClr val="C5C8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C5C8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76867"/>
                </a:solidFill>
                <a:latin typeface="Roboto"/>
                <a:ea typeface="Roboto"/>
                <a:cs typeface="Roboto"/>
                <a:sym typeface="Roboto"/>
              </a:rPr>
              <a:t>import</a:t>
            </a:r>
            <a:r>
              <a:rPr lang="en" sz="2200">
                <a:solidFill>
                  <a:srgbClr val="C5C8C6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2200">
                <a:solidFill>
                  <a:srgbClr val="9AA83A"/>
                </a:solidFill>
                <a:latin typeface="Roboto"/>
                <a:ea typeface="Roboto"/>
                <a:cs typeface="Roboto"/>
                <a:sym typeface="Roboto"/>
              </a:rPr>
              <a:t>"fmt"</a:t>
            </a:r>
            <a:endParaRPr sz="2200">
              <a:solidFill>
                <a:srgbClr val="9AA8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9AA8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676867"/>
                </a:solidFill>
                <a:latin typeface="Roboto"/>
                <a:ea typeface="Roboto"/>
                <a:cs typeface="Roboto"/>
                <a:sym typeface="Roboto"/>
              </a:rPr>
              <a:t>func</a:t>
            </a:r>
            <a:r>
              <a:rPr lang="en" sz="2200">
                <a:solidFill>
                  <a:srgbClr val="C5C8C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200">
                <a:solidFill>
                  <a:srgbClr val="CE6700"/>
                </a:solidFill>
                <a:latin typeface="Roboto"/>
                <a:ea typeface="Roboto"/>
                <a:cs typeface="Roboto"/>
                <a:sym typeface="Roboto"/>
              </a:rPr>
              <a:t>hello</a:t>
            </a:r>
            <a:r>
              <a:rPr lang="en" sz="2200">
                <a:solidFill>
                  <a:srgbClr val="C5C8C6"/>
                </a:solidFill>
                <a:latin typeface="Roboto"/>
                <a:ea typeface="Roboto"/>
                <a:cs typeface="Roboto"/>
                <a:sym typeface="Roboto"/>
              </a:rPr>
              <a:t>() </a:t>
            </a:r>
            <a:r>
              <a:rPr lang="en" sz="2200">
                <a:solidFill>
                  <a:srgbClr val="676867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2200">
                <a:solidFill>
                  <a:srgbClr val="9872A2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" sz="2200">
                <a:solidFill>
                  <a:srgbClr val="C5C8C6"/>
                </a:solidFill>
                <a:latin typeface="Roboto"/>
                <a:ea typeface="Roboto"/>
                <a:cs typeface="Roboto"/>
                <a:sym typeface="Roboto"/>
              </a:rPr>
              <a:t> { </a:t>
            </a:r>
            <a:endParaRPr sz="2200">
              <a:solidFill>
                <a:srgbClr val="C5C8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6089B4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2200">
                <a:solidFill>
                  <a:srgbClr val="C5C8C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200">
                <a:solidFill>
                  <a:srgbClr val="676867"/>
                </a:solidFill>
                <a:latin typeface="Roboto"/>
                <a:ea typeface="Roboto"/>
                <a:cs typeface="Roboto"/>
                <a:sym typeface="Roboto"/>
              </a:rPr>
              <a:t>:=</a:t>
            </a:r>
            <a:r>
              <a:rPr lang="en" sz="2200">
                <a:solidFill>
                  <a:srgbClr val="C5C8C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200">
                <a:solidFill>
                  <a:srgbClr val="6089B4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 sz="2200">
              <a:solidFill>
                <a:srgbClr val="6089B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9872A2"/>
                </a:solidFill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2200">
                <a:solidFill>
                  <a:srgbClr val="C5C8C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200">
                <a:solidFill>
                  <a:srgbClr val="676867"/>
                </a:solidFill>
                <a:latin typeface="Roboto"/>
                <a:ea typeface="Roboto"/>
                <a:cs typeface="Roboto"/>
                <a:sym typeface="Roboto"/>
              </a:rPr>
              <a:t>&amp;</a:t>
            </a:r>
            <a:r>
              <a:rPr lang="en" sz="2200">
                <a:solidFill>
                  <a:srgbClr val="C5C8C6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sz="2200">
              <a:solidFill>
                <a:srgbClr val="C5C8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5C8C6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200">
              <a:solidFill>
                <a:srgbClr val="C5C8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C5C8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676867"/>
                </a:solidFill>
                <a:latin typeface="Roboto"/>
                <a:ea typeface="Roboto"/>
                <a:cs typeface="Roboto"/>
                <a:sym typeface="Roboto"/>
              </a:rPr>
              <a:t>func</a:t>
            </a:r>
            <a:r>
              <a:rPr lang="en" sz="2200">
                <a:solidFill>
                  <a:srgbClr val="C5C8C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200">
                <a:solidFill>
                  <a:srgbClr val="CE6700"/>
                </a:solidFill>
                <a:latin typeface="Roboto"/>
                <a:ea typeface="Roboto"/>
                <a:cs typeface="Roboto"/>
                <a:sym typeface="Roboto"/>
              </a:rPr>
              <a:t>main</a:t>
            </a:r>
            <a:r>
              <a:rPr lang="en" sz="2200">
                <a:solidFill>
                  <a:srgbClr val="C5C8C6"/>
                </a:solidFill>
                <a:latin typeface="Roboto"/>
                <a:ea typeface="Roboto"/>
                <a:cs typeface="Roboto"/>
                <a:sym typeface="Roboto"/>
              </a:rPr>
              <a:t>() { </a:t>
            </a:r>
            <a:endParaRPr sz="2200">
              <a:solidFill>
                <a:srgbClr val="C5C8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C5C8C6"/>
                </a:solidFill>
                <a:latin typeface="Roboto"/>
                <a:ea typeface="Roboto"/>
                <a:cs typeface="Roboto"/>
                <a:sym typeface="Roboto"/>
              </a:rPr>
              <a:t>   	</a:t>
            </a:r>
            <a:r>
              <a:rPr lang="en" sz="2200">
                <a:solidFill>
                  <a:srgbClr val="6089B4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" sz="2200">
                <a:solidFill>
                  <a:srgbClr val="C5C8C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200">
                <a:solidFill>
                  <a:srgbClr val="676867"/>
                </a:solidFill>
                <a:latin typeface="Roboto"/>
                <a:ea typeface="Roboto"/>
                <a:cs typeface="Roboto"/>
                <a:sym typeface="Roboto"/>
              </a:rPr>
              <a:t>:=</a:t>
            </a:r>
            <a:r>
              <a:rPr lang="en" sz="2200">
                <a:solidFill>
                  <a:srgbClr val="C5C8C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200">
                <a:solidFill>
                  <a:srgbClr val="9872A2"/>
                </a:solidFill>
                <a:latin typeface="Roboto"/>
                <a:ea typeface="Roboto"/>
                <a:cs typeface="Roboto"/>
                <a:sym typeface="Roboto"/>
              </a:rPr>
              <a:t>hello</a:t>
            </a:r>
            <a:r>
              <a:rPr lang="en" sz="2200">
                <a:solidFill>
                  <a:srgbClr val="C5C8C6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2200">
              <a:solidFill>
                <a:srgbClr val="C5C8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C5C8C6"/>
                </a:solidFill>
                <a:latin typeface="Roboto"/>
                <a:ea typeface="Roboto"/>
                <a:cs typeface="Roboto"/>
                <a:sym typeface="Roboto"/>
              </a:rPr>
              <a:t>   	fmt.</a:t>
            </a:r>
            <a:r>
              <a:rPr lang="en" sz="2200">
                <a:solidFill>
                  <a:srgbClr val="9872A2"/>
                </a:solidFill>
                <a:latin typeface="Roboto"/>
                <a:ea typeface="Roboto"/>
                <a:cs typeface="Roboto"/>
                <a:sym typeface="Roboto"/>
              </a:rPr>
              <a:t>Println</a:t>
            </a:r>
            <a:r>
              <a:rPr lang="en" sz="2200">
                <a:solidFill>
                  <a:srgbClr val="C5C8C6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2200">
                <a:solidFill>
                  <a:srgbClr val="9AA83A"/>
                </a:solidFill>
                <a:latin typeface="Roboto"/>
                <a:ea typeface="Roboto"/>
                <a:cs typeface="Roboto"/>
                <a:sym typeface="Roboto"/>
              </a:rPr>
              <a:t>"Value of d"</a:t>
            </a:r>
            <a:r>
              <a:rPr lang="en" sz="2200">
                <a:solidFill>
                  <a:srgbClr val="C5C8C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2200">
                <a:solidFill>
                  <a:srgbClr val="676867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2200">
                <a:solidFill>
                  <a:srgbClr val="C5C8C6"/>
                </a:solidFill>
                <a:latin typeface="Roboto"/>
                <a:ea typeface="Roboto"/>
                <a:cs typeface="Roboto"/>
                <a:sym typeface="Roboto"/>
              </a:rPr>
              <a:t>d)</a:t>
            </a:r>
            <a:endParaRPr sz="2200">
              <a:solidFill>
                <a:srgbClr val="C5C8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C5C8C6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200">
              <a:solidFill>
                <a:srgbClr val="C5C8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69CD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4385450" y="1574600"/>
            <a:ext cx="3379200" cy="3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Hàm trả về con trỏ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8"/>
          <p:cNvSpPr/>
          <p:nvPr/>
        </p:nvSpPr>
        <p:spPr>
          <a:xfrm flipH="1">
            <a:off x="3184450" y="1574600"/>
            <a:ext cx="1506000" cy="37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/>
        </p:nvSpPr>
        <p:spPr>
          <a:xfrm>
            <a:off x="536100" y="909850"/>
            <a:ext cx="4112100" cy="3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1949E"/>
                </a:solidFill>
                <a:latin typeface="Roboto"/>
                <a:ea typeface="Roboto"/>
                <a:cs typeface="Roboto"/>
                <a:sym typeface="Roboto"/>
              </a:rPr>
              <a:t>func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modify(arr </a:t>
            </a:r>
            <a:r>
              <a:rPr lang="en" sz="2200">
                <a:solidFill>
                  <a:srgbClr val="F5B83D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en" sz="2200">
                <a:solidFill>
                  <a:srgbClr val="D1949E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]</a:t>
            </a:r>
            <a:r>
              <a:rPr lang="en" sz="2200">
                <a:solidFill>
                  <a:srgbClr val="BDE052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 {  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(</a:t>
            </a:r>
            <a:r>
              <a:rPr lang="en" sz="2200">
                <a:solidFill>
                  <a:srgbClr val="F5B83D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arr)[</a:t>
            </a:r>
            <a:r>
              <a:rPr lang="en" sz="2200">
                <a:solidFill>
                  <a:srgbClr val="D1949E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] </a:t>
            </a:r>
            <a:r>
              <a:rPr lang="en" sz="2200">
                <a:solidFill>
                  <a:srgbClr val="F5B83D"/>
                </a:solidFill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200">
                <a:solidFill>
                  <a:srgbClr val="D1949E"/>
                </a:solidFill>
                <a:latin typeface="Roboto"/>
                <a:ea typeface="Roboto"/>
                <a:cs typeface="Roboto"/>
                <a:sym typeface="Roboto"/>
              </a:rPr>
              <a:t>90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1949E"/>
                </a:solidFill>
                <a:latin typeface="Roboto"/>
                <a:ea typeface="Roboto"/>
                <a:cs typeface="Roboto"/>
                <a:sym typeface="Roboto"/>
              </a:rPr>
              <a:t>func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main() {  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a </a:t>
            </a:r>
            <a:r>
              <a:rPr lang="en" sz="2200">
                <a:solidFill>
                  <a:srgbClr val="F5B83D"/>
                </a:solidFill>
                <a:latin typeface="Roboto"/>
                <a:ea typeface="Roboto"/>
                <a:cs typeface="Roboto"/>
                <a:sym typeface="Roboto"/>
              </a:rPr>
              <a:t>:=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[</a:t>
            </a:r>
            <a:r>
              <a:rPr lang="en" sz="2200">
                <a:solidFill>
                  <a:srgbClr val="D1949E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]</a:t>
            </a:r>
            <a:r>
              <a:rPr lang="en" sz="2200">
                <a:solidFill>
                  <a:srgbClr val="BDE052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en" sz="2200">
                <a:solidFill>
                  <a:srgbClr val="D1949E"/>
                </a:solidFill>
                <a:latin typeface="Roboto"/>
                <a:ea typeface="Roboto"/>
                <a:cs typeface="Roboto"/>
                <a:sym typeface="Roboto"/>
              </a:rPr>
              <a:t>89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2200">
                <a:solidFill>
                  <a:srgbClr val="D1949E"/>
                </a:solidFill>
                <a:latin typeface="Roboto"/>
                <a:ea typeface="Roboto"/>
                <a:cs typeface="Roboto"/>
                <a:sym typeface="Roboto"/>
              </a:rPr>
              <a:t>90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200">
                <a:solidFill>
                  <a:srgbClr val="D1949E"/>
                </a:solidFill>
                <a:latin typeface="Roboto"/>
                <a:ea typeface="Roboto"/>
                <a:cs typeface="Roboto"/>
                <a:sym typeface="Roboto"/>
              </a:rPr>
              <a:t>91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modify(</a:t>
            </a:r>
            <a:r>
              <a:rPr lang="en" sz="2200">
                <a:solidFill>
                  <a:srgbClr val="F5B83D"/>
                </a:solidFill>
                <a:latin typeface="Roboto"/>
                <a:ea typeface="Roboto"/>
                <a:cs typeface="Roboto"/>
                <a:sym typeface="Roboto"/>
              </a:rPr>
              <a:t>&amp;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a)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fmt.Println(a)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200">
              <a:solidFill>
                <a:srgbClr val="67686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4101875" y="2659750"/>
            <a:ext cx="799500" cy="37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88775"/>
            <a:ext cx="8520600" cy="3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Sử dụng con trỏ trỏ tới slice thay vì array làm tham số truyền vào</a:t>
            </a:r>
            <a:endParaRPr sz="22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5535025" y="782375"/>
            <a:ext cx="4112100" cy="3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1949E"/>
                </a:solidFill>
                <a:latin typeface="Roboto"/>
                <a:ea typeface="Roboto"/>
                <a:cs typeface="Roboto"/>
                <a:sym typeface="Roboto"/>
              </a:rPr>
              <a:t>func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modify(sls []</a:t>
            </a:r>
            <a:r>
              <a:rPr lang="en" sz="2200">
                <a:solidFill>
                  <a:srgbClr val="BDE052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 {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sls[</a:t>
            </a:r>
            <a:r>
              <a:rPr lang="en" sz="2200">
                <a:solidFill>
                  <a:srgbClr val="D1949E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] </a:t>
            </a:r>
            <a:r>
              <a:rPr lang="en" sz="2200">
                <a:solidFill>
                  <a:srgbClr val="F5B83D"/>
                </a:solidFill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200">
                <a:solidFill>
                  <a:srgbClr val="D1949E"/>
                </a:solidFill>
                <a:latin typeface="Roboto"/>
                <a:ea typeface="Roboto"/>
                <a:cs typeface="Roboto"/>
                <a:sym typeface="Roboto"/>
              </a:rPr>
              <a:t>90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1949E"/>
                </a:solidFill>
                <a:latin typeface="Roboto"/>
                <a:ea typeface="Roboto"/>
                <a:cs typeface="Roboto"/>
                <a:sym typeface="Roboto"/>
              </a:rPr>
              <a:t>func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main() {  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200">
                <a:solidFill>
                  <a:srgbClr val="F5B83D"/>
                </a:solidFill>
                <a:latin typeface="Roboto"/>
                <a:ea typeface="Roboto"/>
                <a:cs typeface="Roboto"/>
                <a:sym typeface="Roboto"/>
              </a:rPr>
              <a:t>:=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en" sz="2200">
                <a:solidFill>
                  <a:srgbClr val="D1949E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]</a:t>
            </a:r>
            <a:r>
              <a:rPr lang="en" sz="2200">
                <a:solidFill>
                  <a:srgbClr val="BDE052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en" sz="2200">
                <a:solidFill>
                  <a:srgbClr val="D1949E"/>
                </a:solidFill>
                <a:latin typeface="Roboto"/>
                <a:ea typeface="Roboto"/>
                <a:cs typeface="Roboto"/>
                <a:sym typeface="Roboto"/>
              </a:rPr>
              <a:t>89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2200">
                <a:solidFill>
                  <a:srgbClr val="D1949E"/>
                </a:solidFill>
                <a:latin typeface="Roboto"/>
                <a:ea typeface="Roboto"/>
                <a:cs typeface="Roboto"/>
                <a:sym typeface="Roboto"/>
              </a:rPr>
              <a:t>90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200">
                <a:solidFill>
                  <a:srgbClr val="D1949E"/>
                </a:solidFill>
                <a:latin typeface="Roboto"/>
                <a:ea typeface="Roboto"/>
                <a:cs typeface="Roboto"/>
                <a:sym typeface="Roboto"/>
              </a:rPr>
              <a:t>91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modify(a[:])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fmt.Println(a)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5240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200">
              <a:solidFill>
                <a:srgbClr val="0077AA"/>
              </a:solidFill>
              <a:highlight>
                <a:srgbClr val="F5F2F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ctrTitle"/>
          </p:nvPr>
        </p:nvSpPr>
        <p:spPr>
          <a:xfrm>
            <a:off x="311700" y="1459650"/>
            <a:ext cx="8520600" cy="11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STRUCT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20"/>
          <p:cNvSpPr txBox="1"/>
          <p:nvPr>
            <p:ph idx="1" type="subTitle"/>
          </p:nvPr>
        </p:nvSpPr>
        <p:spPr>
          <a:xfrm>
            <a:off x="311700" y="2514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KIỂU DỮ LIỆU DO NGƯỜI DÙNG TỰ ĐỊNH NGHĨA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14;p21"/>
          <p:cNvGraphicFramePr/>
          <p:nvPr/>
        </p:nvGraphicFramePr>
        <p:xfrm>
          <a:off x="119663" y="173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{D25CEECF-BFD6-408E-B613-555FD7437016}</a:tableStyleId>
              </a:tblPr>
              <a:tblGrid>
                <a:gridCol w="4462325"/>
                <a:gridCol w="4442350"/>
              </a:tblGrid>
              <a:tr h="501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TẠO STRUCT HỮU DANH</a:t>
                      </a:r>
                      <a:endParaRPr sz="1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TẠO STRUCT VÔ DANH</a:t>
                      </a:r>
                      <a:endParaRPr sz="1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295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569CD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 sz="1800">
                          <a:solidFill>
                            <a:srgbClr val="4EC9B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Nhanvien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 sz="1800">
                          <a:solidFill>
                            <a:srgbClr val="569CD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struct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{ </a:t>
                      </a:r>
                      <a:endParaRPr sz="18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FirstName </a:t>
                      </a:r>
                      <a:r>
                        <a:rPr lang="en" sz="1800">
                          <a:solidFill>
                            <a:srgbClr val="4EC9B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string</a:t>
                      </a:r>
                      <a:endParaRPr sz="1800">
                        <a:solidFill>
                          <a:srgbClr val="4EC9B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LastName  </a:t>
                      </a:r>
                      <a:r>
                        <a:rPr lang="en" sz="1800">
                          <a:solidFill>
                            <a:srgbClr val="4EC9B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string</a:t>
                      </a:r>
                      <a:endParaRPr sz="1800">
                        <a:solidFill>
                          <a:srgbClr val="4EC9B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Age       </a:t>
                      </a:r>
                      <a:r>
                        <a:rPr lang="en" sz="1800">
                          <a:solidFill>
                            <a:srgbClr val="4EC9B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</a:t>
                      </a:r>
                      <a:endParaRPr sz="1800">
                        <a:solidFill>
                          <a:srgbClr val="4EC9B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}</a:t>
                      </a:r>
                      <a:endParaRPr sz="18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9CDCF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nhanvien1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:= Nhanvien{</a:t>
                      </a:r>
                      <a:endParaRPr sz="18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FirstName: </a:t>
                      </a:r>
                      <a:r>
                        <a:rPr lang="en" sz="1800">
                          <a:solidFill>
                            <a:srgbClr val="CE917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"Nguyen Thanh"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</a:t>
                      </a:r>
                      <a:endParaRPr sz="18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Age:       </a:t>
                      </a:r>
                      <a:r>
                        <a:rPr lang="en" sz="1800">
                          <a:solidFill>
                            <a:srgbClr val="B5CEA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</a:t>
                      </a:r>
                      <a:endParaRPr sz="18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LastName:  </a:t>
                      </a:r>
                      <a:r>
                        <a:rPr lang="en" sz="1800">
                          <a:solidFill>
                            <a:srgbClr val="CE917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"Long"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</a:t>
                      </a:r>
                      <a:endParaRPr sz="18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}</a:t>
                      </a:r>
                      <a:endParaRPr sz="1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9CDCF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nhanvien1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:= </a:t>
                      </a:r>
                      <a:r>
                        <a:rPr lang="en" sz="1800">
                          <a:solidFill>
                            <a:srgbClr val="569CD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struct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{</a:t>
                      </a:r>
                      <a:endParaRPr sz="18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FirstName, LastName </a:t>
                      </a:r>
                      <a:r>
                        <a:rPr lang="en" sz="1800">
                          <a:solidFill>
                            <a:srgbClr val="4EC9B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string</a:t>
                      </a:r>
                      <a:endParaRPr sz="1800">
                        <a:solidFill>
                          <a:srgbClr val="4EC9B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Age        </a:t>
                      </a:r>
                      <a:r>
                        <a:rPr lang="en" sz="1800">
                          <a:solidFill>
                            <a:srgbClr val="4EC9B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</a:t>
                      </a:r>
                      <a:endParaRPr sz="1800">
                        <a:solidFill>
                          <a:srgbClr val="4EC9B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}{</a:t>
                      </a:r>
                      <a:endParaRPr sz="18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FirstName: </a:t>
                      </a:r>
                      <a:r>
                        <a:rPr lang="en" sz="1800">
                          <a:solidFill>
                            <a:srgbClr val="CE917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"Nguyen Thanh"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</a:t>
                      </a:r>
                      <a:endParaRPr sz="18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LastName:  </a:t>
                      </a:r>
                      <a:r>
                        <a:rPr lang="en" sz="1800">
                          <a:solidFill>
                            <a:srgbClr val="CE917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"Long"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</a:t>
                      </a:r>
                      <a:endParaRPr sz="18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Age:       </a:t>
                      </a:r>
                      <a:r>
                        <a:rPr lang="en" sz="1800">
                          <a:solidFill>
                            <a:srgbClr val="B5CEA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</a:t>
                      </a:r>
                      <a:endParaRPr sz="1800">
                        <a:solidFill>
                          <a:srgbClr val="D4D4D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}</a:t>
                      </a:r>
                      <a:endParaRPr sz="1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