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79" r:id="rId2"/>
    <p:sldId id="294" r:id="rId3"/>
    <p:sldId id="359" r:id="rId4"/>
    <p:sldId id="348" r:id="rId5"/>
    <p:sldId id="370" r:id="rId6"/>
    <p:sldId id="381" r:id="rId7"/>
    <p:sldId id="353" r:id="rId8"/>
    <p:sldId id="384" r:id="rId9"/>
    <p:sldId id="367" r:id="rId10"/>
    <p:sldId id="385" r:id="rId11"/>
    <p:sldId id="368" r:id="rId12"/>
    <p:sldId id="380" r:id="rId13"/>
    <p:sldId id="352" r:id="rId14"/>
    <p:sldId id="358" r:id="rId15"/>
    <p:sldId id="371" r:id="rId16"/>
    <p:sldId id="322" r:id="rId17"/>
    <p:sldId id="374" r:id="rId18"/>
    <p:sldId id="372" r:id="rId19"/>
    <p:sldId id="355" r:id="rId20"/>
    <p:sldId id="360" r:id="rId21"/>
    <p:sldId id="375" r:id="rId22"/>
    <p:sldId id="376" r:id="rId23"/>
    <p:sldId id="377" r:id="rId24"/>
    <p:sldId id="378" r:id="rId25"/>
    <p:sldId id="357"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A446"/>
    <a:srgbClr val="92D050"/>
    <a:srgbClr val="FBCF0A"/>
    <a:srgbClr val="ECF613"/>
    <a:srgbClr val="D4D400"/>
    <a:srgbClr val="FFFF00"/>
    <a:srgbClr val="003C83"/>
    <a:srgbClr val="DCF600"/>
    <a:srgbClr val="FF3300"/>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autoAdjust="0"/>
    <p:restoredTop sz="87617" autoAdjust="0"/>
  </p:normalViewPr>
  <p:slideViewPr>
    <p:cSldViewPr>
      <p:cViewPr varScale="1">
        <p:scale>
          <a:sx n="152" d="100"/>
          <a:sy n="152" d="100"/>
        </p:scale>
        <p:origin x="1272"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2645"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D1D14-BC69-4E81-A241-7829F68D9A94}" type="datetimeFigureOut">
              <a:rPr lang="en-US" smtClean="0"/>
              <a:t>6/30/18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27907-7A40-454E-B822-A1454CCC2AE1}" type="slidenum">
              <a:rPr lang="en-US" smtClean="0"/>
              <a:t>‹#›</a:t>
            </a:fld>
            <a:endParaRPr lang="en-US"/>
          </a:p>
        </p:txBody>
      </p:sp>
    </p:spTree>
    <p:extLst>
      <p:ext uri="{BB962C8B-B14F-4D97-AF65-F5344CB8AC3E}">
        <p14:creationId xmlns:p14="http://schemas.microsoft.com/office/powerpoint/2010/main" val="43353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Concurrency is a property of a program where two or more tasks can be in progress simultaneously. Parallelism is a run-time property where two or more tasks are being executed simultaneously. Through concurrency you want to define a proper structure to your program. Concurrency can use parallelism for getting its job done but remember parallelism is not the ultimate goal of concurrency.</a:t>
            </a:r>
          </a:p>
        </p:txBody>
      </p:sp>
      <p:sp>
        <p:nvSpPr>
          <p:cNvPr id="4" name="Slide Number Placeholder 3"/>
          <p:cNvSpPr>
            <a:spLocks noGrp="1"/>
          </p:cNvSpPr>
          <p:nvPr>
            <p:ph type="sldNum" sz="quarter" idx="10"/>
          </p:nvPr>
        </p:nvSpPr>
        <p:spPr/>
        <p:txBody>
          <a:bodyPr/>
          <a:lstStyle/>
          <a:p>
            <a:fld id="{6ED27907-7A40-454E-B822-A1454CCC2AE1}" type="slidenum">
              <a:rPr lang="en-US" smtClean="0"/>
              <a:t>6</a:t>
            </a:fld>
            <a:endParaRPr lang="en-US"/>
          </a:p>
        </p:txBody>
      </p:sp>
    </p:spTree>
    <p:extLst>
      <p:ext uri="{BB962C8B-B14F-4D97-AF65-F5344CB8AC3E}">
        <p14:creationId xmlns:p14="http://schemas.microsoft.com/office/powerpoint/2010/main" val="426818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27907-7A40-454E-B822-A1454CCC2AE1}" type="slidenum">
              <a:rPr lang="en-US" smtClean="0"/>
              <a:t>11</a:t>
            </a:fld>
            <a:endParaRPr lang="en-US"/>
          </a:p>
        </p:txBody>
      </p:sp>
    </p:spTree>
    <p:extLst>
      <p:ext uri="{BB962C8B-B14F-4D97-AF65-F5344CB8AC3E}">
        <p14:creationId xmlns:p14="http://schemas.microsoft.com/office/powerpoint/2010/main" val="156352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27907-7A40-454E-B822-A1454CCC2AE1}" type="slidenum">
              <a:rPr lang="en-US" smtClean="0"/>
              <a:t>12</a:t>
            </a:fld>
            <a:endParaRPr lang="en-US"/>
          </a:p>
        </p:txBody>
      </p:sp>
    </p:spTree>
    <p:extLst>
      <p:ext uri="{BB962C8B-B14F-4D97-AF65-F5344CB8AC3E}">
        <p14:creationId xmlns:p14="http://schemas.microsoft.com/office/powerpoint/2010/main" val="111128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27907-7A40-454E-B822-A1454CCC2AE1}" type="slidenum">
              <a:rPr lang="en-US" smtClean="0"/>
              <a:t>16</a:t>
            </a:fld>
            <a:endParaRPr lang="en-US"/>
          </a:p>
        </p:txBody>
      </p:sp>
    </p:spTree>
    <p:extLst>
      <p:ext uri="{BB962C8B-B14F-4D97-AF65-F5344CB8AC3E}">
        <p14:creationId xmlns:p14="http://schemas.microsoft.com/office/powerpoint/2010/main" val="33316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27907-7A40-454E-B822-A1454CCC2AE1}" type="slidenum">
              <a:rPr lang="en-US" smtClean="0"/>
              <a:t>17</a:t>
            </a:fld>
            <a:endParaRPr lang="en-US"/>
          </a:p>
        </p:txBody>
      </p:sp>
    </p:spTree>
    <p:extLst>
      <p:ext uri="{BB962C8B-B14F-4D97-AF65-F5344CB8AC3E}">
        <p14:creationId xmlns:p14="http://schemas.microsoft.com/office/powerpoint/2010/main" val="3322556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27907-7A40-454E-B822-A1454CCC2AE1}" type="slidenum">
              <a:rPr lang="en-US" smtClean="0"/>
              <a:t>21</a:t>
            </a:fld>
            <a:endParaRPr lang="en-US"/>
          </a:p>
        </p:txBody>
      </p:sp>
    </p:spTree>
    <p:extLst>
      <p:ext uri="{BB962C8B-B14F-4D97-AF65-F5344CB8AC3E}">
        <p14:creationId xmlns:p14="http://schemas.microsoft.com/office/powerpoint/2010/main" val="349644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27907-7A40-454E-B822-A1454CCC2AE1}" type="slidenum">
              <a:rPr lang="en-US" smtClean="0"/>
              <a:t>22</a:t>
            </a:fld>
            <a:endParaRPr lang="en-US"/>
          </a:p>
        </p:txBody>
      </p:sp>
    </p:spTree>
    <p:extLst>
      <p:ext uri="{BB962C8B-B14F-4D97-AF65-F5344CB8AC3E}">
        <p14:creationId xmlns:p14="http://schemas.microsoft.com/office/powerpoint/2010/main" val="881858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27907-7A40-454E-B822-A1454CCC2AE1}" type="slidenum">
              <a:rPr lang="en-US" smtClean="0"/>
              <a:t>23</a:t>
            </a:fld>
            <a:endParaRPr lang="en-US"/>
          </a:p>
        </p:txBody>
      </p:sp>
    </p:spTree>
    <p:extLst>
      <p:ext uri="{BB962C8B-B14F-4D97-AF65-F5344CB8AC3E}">
        <p14:creationId xmlns:p14="http://schemas.microsoft.com/office/powerpoint/2010/main" val="200333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D27907-7A40-454E-B822-A1454CCC2AE1}" type="slidenum">
              <a:rPr lang="en-US" smtClean="0"/>
              <a:t>24</a:t>
            </a:fld>
            <a:endParaRPr lang="en-US"/>
          </a:p>
        </p:txBody>
      </p:sp>
    </p:spTree>
    <p:extLst>
      <p:ext uri="{BB962C8B-B14F-4D97-AF65-F5344CB8AC3E}">
        <p14:creationId xmlns:p14="http://schemas.microsoft.com/office/powerpoint/2010/main" val="274536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97819"/>
            <a:ext cx="7772400" cy="1102519"/>
          </a:xfrm>
        </p:spPr>
        <p:txBody>
          <a:bodyPr>
            <a:normAutofit/>
          </a:bodyPr>
          <a:lstStyle>
            <a:lvl1pPr>
              <a:defRPr lang="en-US" b="1"/>
            </a:lvl1pPr>
          </a:lstStyle>
          <a:p>
            <a:r>
              <a:rPr lang="en-US"/>
              <a:t>CLICK TO EDIT MASTER TITLE STYLE</a:t>
            </a:r>
          </a:p>
        </p:txBody>
      </p:sp>
      <p:sp>
        <p:nvSpPr>
          <p:cNvPr id="3" name="Subtitle 2"/>
          <p:cNvSpPr>
            <a:spLocks noGrp="1"/>
          </p:cNvSpPr>
          <p:nvPr>
            <p:ph type="subTitle" idx="1"/>
          </p:nvPr>
        </p:nvSpPr>
        <p:spPr>
          <a:xfrm>
            <a:off x="1371600" y="3429000"/>
            <a:ext cx="6400800" cy="857250"/>
          </a:xfrm>
        </p:spPr>
        <p:txBody>
          <a:bodyPr/>
          <a:lstStyle>
            <a:lvl1pPr marL="0" indent="0" algn="ctr">
              <a:buNone/>
              <a:defRPr>
                <a:solidFill>
                  <a:schemeClr val="bg1"/>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29610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6/30/18</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108916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6/30/18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3933401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6/30/18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274938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6/30/18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2840943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6/30/18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1637502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lstStyle>
            <a:lvl1pPr algn="l">
              <a:defRPr sz="4000" b="1" cap="none"/>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47687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428750"/>
            <a:ext cx="8040688" cy="158120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descr="\\server3\restrict\ftp_root\Clients\White_Whale\3-20015_MichalGideoni\Template_Art\SharePoint-Ignite-lockup-hor.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6477832" y="4793184"/>
            <a:ext cx="2284337" cy="196453"/>
          </a:xfrm>
          <a:prstGeom prst="rect">
            <a:avLst/>
          </a:prstGeom>
          <a:noFill/>
        </p:spPr>
      </p:pic>
    </p:spTree>
    <p:extLst>
      <p:ext uri="{BB962C8B-B14F-4D97-AF65-F5344CB8AC3E}">
        <p14:creationId xmlns:p14="http://schemas.microsoft.com/office/powerpoint/2010/main" val="9467433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
            <a:ext cx="8686800" cy="536972"/>
          </a:xfrm>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Corbel"/>
                <a:cs typeface="Corbel"/>
              </a:defRPr>
            </a:lvl1pPr>
            <a:lvl2pPr>
              <a:defRPr>
                <a:latin typeface="Corbel"/>
                <a:cs typeface="Corbel"/>
              </a:defRPr>
            </a:lvl2pPr>
            <a:lvl3pPr>
              <a:defRPr>
                <a:latin typeface="Corbel"/>
                <a:cs typeface="Corbel"/>
              </a:defRPr>
            </a:lvl3pPr>
            <a:lvl4pPr>
              <a:defRPr>
                <a:latin typeface="Corbel"/>
                <a:cs typeface="Corbel"/>
              </a:defRPr>
            </a:lvl4pPr>
            <a:lvl5pPr>
              <a:defRPr>
                <a:latin typeface="Corbel"/>
                <a:cs typeface="Corbe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51510"/>
            <a:ext cx="1828800" cy="34290"/>
          </a:xfrm>
          <a:prstGeom prst="rect">
            <a:avLst/>
          </a:prstGeom>
          <a:solidFill>
            <a:srgbClr val="295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28800" y="651510"/>
            <a:ext cx="1828800" cy="34290"/>
          </a:xfrm>
          <a:prstGeom prst="rect">
            <a:avLst/>
          </a:prstGeom>
          <a:solidFill>
            <a:srgbClr val="65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657600" y="651510"/>
            <a:ext cx="1828800" cy="34290"/>
          </a:xfrm>
          <a:prstGeom prst="rect">
            <a:avLst/>
          </a:prstGeom>
          <a:solidFill>
            <a:srgbClr val="7D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486400" y="651510"/>
            <a:ext cx="1828800" cy="34290"/>
          </a:xfrm>
          <a:prstGeom prst="rect">
            <a:avLst/>
          </a:prstGeom>
          <a:solidFill>
            <a:srgbClr val="D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15200" y="651510"/>
            <a:ext cx="1828800" cy="34290"/>
          </a:xfrm>
          <a:prstGeom prst="rect">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134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
            <a:ext cx="8686800" cy="53697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51510"/>
            <a:ext cx="1828800" cy="34290"/>
          </a:xfrm>
          <a:prstGeom prst="rect">
            <a:avLst/>
          </a:prstGeom>
          <a:solidFill>
            <a:srgbClr val="295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28800" y="651510"/>
            <a:ext cx="1828800" cy="34290"/>
          </a:xfrm>
          <a:prstGeom prst="rect">
            <a:avLst/>
          </a:prstGeom>
          <a:solidFill>
            <a:srgbClr val="65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657600" y="651510"/>
            <a:ext cx="1828800" cy="34290"/>
          </a:xfrm>
          <a:prstGeom prst="rect">
            <a:avLst/>
          </a:prstGeom>
          <a:solidFill>
            <a:srgbClr val="7D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486400" y="651510"/>
            <a:ext cx="1828800" cy="34290"/>
          </a:xfrm>
          <a:prstGeom prst="rect">
            <a:avLst/>
          </a:prstGeom>
          <a:solidFill>
            <a:srgbClr val="D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15200" y="651510"/>
            <a:ext cx="1828800" cy="34290"/>
          </a:xfrm>
          <a:prstGeom prst="rect">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6200" y="0"/>
            <a:ext cx="1143000" cy="857250"/>
          </a:xfrm>
          <a:prstGeom prst="rect">
            <a:avLst/>
          </a:prstGeom>
        </p:spPr>
      </p:pic>
    </p:spTree>
    <p:extLst>
      <p:ext uri="{BB962C8B-B14F-4D97-AF65-F5344CB8AC3E}">
        <p14:creationId xmlns:p14="http://schemas.microsoft.com/office/powerpoint/2010/main" val="312330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normAutofit/>
          </a:bodyPr>
          <a:lstStyle>
            <a:lvl1pPr algn="ctr">
              <a:defRPr sz="3600" b="1" cap="none" spc="0"/>
            </a:lvl1pPr>
          </a:lstStyle>
          <a:p>
            <a:r>
              <a:rPr lang="en-US"/>
              <a:t>Click to edit master title style</a:t>
            </a:r>
          </a:p>
        </p:txBody>
      </p:sp>
      <p:sp>
        <p:nvSpPr>
          <p:cNvPr id="7" name="Rectangle 6"/>
          <p:cNvSpPr/>
          <p:nvPr userDrawn="1"/>
        </p:nvSpPr>
        <p:spPr>
          <a:xfrm>
            <a:off x="0" y="1051560"/>
            <a:ext cx="1828800" cy="34290"/>
          </a:xfrm>
          <a:prstGeom prst="rect">
            <a:avLst/>
          </a:prstGeom>
          <a:solidFill>
            <a:srgbClr val="295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28800" y="914400"/>
            <a:ext cx="1828800" cy="34290"/>
          </a:xfrm>
          <a:prstGeom prst="rect">
            <a:avLst/>
          </a:prstGeom>
          <a:solidFill>
            <a:srgbClr val="65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672396" y="800100"/>
            <a:ext cx="1828800" cy="34290"/>
          </a:xfrm>
          <a:prstGeom prst="rect">
            <a:avLst/>
          </a:prstGeom>
          <a:solidFill>
            <a:srgbClr val="7D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501196" y="685800"/>
            <a:ext cx="1828800" cy="34290"/>
          </a:xfrm>
          <a:prstGeom prst="rect">
            <a:avLst/>
          </a:prstGeom>
          <a:solidFill>
            <a:srgbClr val="D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15200" y="537210"/>
            <a:ext cx="1828800" cy="34290"/>
          </a:xfrm>
          <a:prstGeom prst="rect">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37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1885950"/>
            <a:ext cx="8610600" cy="1402556"/>
          </a:xfrm>
        </p:spPr>
        <p:txBody>
          <a:bodyPr anchor="t">
            <a:normAutofit/>
          </a:bodyPr>
          <a:lstStyle>
            <a:lvl1pPr algn="ctr">
              <a:defRPr sz="3600" b="0" cap="none" spc="0"/>
            </a:lvl1pPr>
          </a:lstStyle>
          <a:p>
            <a:r>
              <a:rPr lang="en-US"/>
              <a:t>Click to edit master title style</a:t>
            </a:r>
          </a:p>
        </p:txBody>
      </p:sp>
    </p:spTree>
    <p:extLst>
      <p:ext uri="{BB962C8B-B14F-4D97-AF65-F5344CB8AC3E}">
        <p14:creationId xmlns:p14="http://schemas.microsoft.com/office/powerpoint/2010/main" val="255243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6/30/18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Tree>
    <p:extLst>
      <p:ext uri="{BB962C8B-B14F-4D97-AF65-F5344CB8AC3E}">
        <p14:creationId xmlns:p14="http://schemas.microsoft.com/office/powerpoint/2010/main" val="180013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E306D676-E6CE-49ED-B2E4-C47FD7365D30}" type="datetimeFigureOut">
              <a:rPr lang="en-US" smtClean="0"/>
              <a:t>6/30/18</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EDB1D70-9B4A-4875-947F-49BC9D4447AD}" type="slidenum">
              <a:rPr lang="en-US" smtClean="0"/>
              <a:t>‹#›</a:t>
            </a:fld>
            <a:endParaRPr lang="en-US"/>
          </a:p>
        </p:txBody>
      </p:sp>
      <p:sp>
        <p:nvSpPr>
          <p:cNvPr id="10" name="Rectangle 9"/>
          <p:cNvSpPr/>
          <p:nvPr userDrawn="1"/>
        </p:nvSpPr>
        <p:spPr>
          <a:xfrm>
            <a:off x="0" y="708660"/>
            <a:ext cx="1828800" cy="34290"/>
          </a:xfrm>
          <a:prstGeom prst="rect">
            <a:avLst/>
          </a:prstGeom>
          <a:solidFill>
            <a:srgbClr val="295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828800" y="708660"/>
            <a:ext cx="1828800" cy="34290"/>
          </a:xfrm>
          <a:prstGeom prst="rect">
            <a:avLst/>
          </a:prstGeom>
          <a:solidFill>
            <a:srgbClr val="65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657600" y="708660"/>
            <a:ext cx="1828800" cy="34290"/>
          </a:xfrm>
          <a:prstGeom prst="rect">
            <a:avLst/>
          </a:prstGeom>
          <a:solidFill>
            <a:srgbClr val="7D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86400" y="708660"/>
            <a:ext cx="1828800" cy="34290"/>
          </a:xfrm>
          <a:prstGeom prst="rect">
            <a:avLst/>
          </a:prstGeom>
          <a:solidFill>
            <a:srgbClr val="D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315200" y="708660"/>
            <a:ext cx="1828800" cy="34290"/>
          </a:xfrm>
          <a:prstGeom prst="rect">
            <a:avLst/>
          </a:prstGeom>
          <a:solidFill>
            <a:srgbClr val="FF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8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33350"/>
            <a:ext cx="4114800" cy="479822"/>
          </a:xfrm>
          <a:solidFill>
            <a:schemeClr val="accent3">
              <a:lumMod val="75000"/>
            </a:scheme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8600" y="742950"/>
            <a:ext cx="4114800" cy="4191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33350"/>
            <a:ext cx="4343400" cy="457200"/>
          </a:xfrm>
          <a:solidFill>
            <a:srgbClr val="FF9900"/>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742950"/>
            <a:ext cx="4343400" cy="4191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230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lvl1pPr>
              <a:defRPr>
                <a:solidFill>
                  <a:schemeClr val="bg1"/>
                </a:solidFill>
              </a:defRPr>
            </a:lvl1pPr>
          </a:lstStyle>
          <a:p>
            <a:fld id="{E306D676-E6CE-49ED-B2E4-C47FD7365D30}" type="datetimeFigureOut">
              <a:rPr lang="en-US" smtClean="0"/>
              <a:pPr/>
              <a:t>6/30/18</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lvl1pPr>
              <a:defRPr>
                <a:solidFill>
                  <a:schemeClr val="bg1"/>
                </a:solidFill>
              </a:defRPr>
            </a:lvl1pPr>
          </a:lstStyle>
          <a:p>
            <a:fld id="{BEDB1D70-9B4A-4875-947F-49BC9D4447AD}" type="slidenum">
              <a:rPr lang="en-US" smtClean="0"/>
              <a:pPr/>
              <a:t>‹#›</a:t>
            </a:fld>
            <a:endParaRPr lang="en-US"/>
          </a:p>
        </p:txBody>
      </p:sp>
    </p:spTree>
    <p:extLst>
      <p:ext uri="{BB962C8B-B14F-4D97-AF65-F5344CB8AC3E}">
        <p14:creationId xmlns:p14="http://schemas.microsoft.com/office/powerpoint/2010/main" val="101994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14300"/>
            <a:ext cx="8686800" cy="5369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8600" y="742950"/>
            <a:ext cx="8686800" cy="41235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956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66" r:id="rId5"/>
    <p:sldLayoutId id="2147483652" r:id="rId6"/>
    <p:sldLayoutId id="2147483653" r:id="rId7"/>
    <p:sldLayoutId id="2147483665" r:id="rId8"/>
    <p:sldLayoutId id="2147483654" r:id="rId9"/>
    <p:sldLayoutId id="2147483655" r:id="rId10"/>
    <p:sldLayoutId id="2147483656" r:id="rId11"/>
    <p:sldLayoutId id="2147483657" r:id="rId12"/>
    <p:sldLayoutId id="2147483658" r:id="rId13"/>
    <p:sldLayoutId id="2147483659" r:id="rId14"/>
    <p:sldLayoutId id="2147483662" r:id="rId15"/>
    <p:sldLayoutId id="2147483663" r:id="rId16"/>
  </p:sldLayoutIdLst>
  <p:txStyles>
    <p:titleStyle>
      <a:lvl1pPr algn="ctr" defTabSz="914400" rtl="0" eaLnBrk="1" latinLnBrk="0" hangingPunct="1">
        <a:spcBef>
          <a:spcPct val="0"/>
        </a:spcBef>
        <a:buNone/>
        <a:defRPr sz="4000" kern="1200">
          <a:solidFill>
            <a:schemeClr val="bg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ts val="1800"/>
        </a:spcBef>
        <a:buFont typeface="Arial" pitchFamily="34" charset="0"/>
        <a:buChar char="•"/>
        <a:defRPr sz="3200" kern="1200">
          <a:solidFill>
            <a:schemeClr val="bg1"/>
          </a:solidFill>
          <a:latin typeface="Corbel"/>
          <a:ea typeface="Segoe UI" pitchFamily="34" charset="0"/>
          <a:cs typeface="Corbel"/>
        </a:defRPr>
      </a:lvl1pPr>
      <a:lvl2pPr marL="742950" indent="-285750" algn="l" defTabSz="914400" rtl="0" eaLnBrk="1" latinLnBrk="0" hangingPunct="1">
        <a:spcBef>
          <a:spcPts val="1800"/>
        </a:spcBef>
        <a:buFont typeface="Arial" pitchFamily="34" charset="0"/>
        <a:buChar char="–"/>
        <a:defRPr sz="2800" kern="1200">
          <a:solidFill>
            <a:schemeClr val="bg1"/>
          </a:solidFill>
          <a:latin typeface="Corbel"/>
          <a:ea typeface="Segoe UI" pitchFamily="34" charset="0"/>
          <a:cs typeface="Corbel"/>
        </a:defRPr>
      </a:lvl2pPr>
      <a:lvl3pPr marL="1143000" indent="-228600" algn="l" defTabSz="914400" rtl="0" eaLnBrk="1" latinLnBrk="0" hangingPunct="1">
        <a:spcBef>
          <a:spcPts val="1800"/>
        </a:spcBef>
        <a:buFont typeface="Arial" pitchFamily="34" charset="0"/>
        <a:buChar char="•"/>
        <a:defRPr sz="2400" kern="1200">
          <a:solidFill>
            <a:schemeClr val="bg1"/>
          </a:solidFill>
          <a:latin typeface="Corbel"/>
          <a:ea typeface="Segoe UI" pitchFamily="34" charset="0"/>
          <a:cs typeface="Corbel"/>
        </a:defRPr>
      </a:lvl3pPr>
      <a:lvl4pPr marL="1600200" indent="-22860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4pPr>
      <a:lvl5pPr marL="2057400" indent="-22860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7DFA31-A9CC-884D-9A09-1D3AC2617CC5}"/>
              </a:ext>
            </a:extLst>
          </p:cNvPr>
          <p:cNvSpPr txBox="1"/>
          <p:nvPr/>
        </p:nvSpPr>
        <p:spPr>
          <a:xfrm>
            <a:off x="907649" y="4013917"/>
            <a:ext cx="4092274" cy="338554"/>
          </a:xfrm>
          <a:prstGeom prst="rect">
            <a:avLst/>
          </a:prstGeom>
          <a:noFill/>
        </p:spPr>
        <p:txBody>
          <a:bodyPr wrap="none" rtlCol="0">
            <a:spAutoFit/>
          </a:bodyPr>
          <a:lstStyle/>
          <a:p>
            <a:pPr algn="ctr"/>
            <a:r>
              <a:rPr lang="en-US" sz="1600" i="1" dirty="0">
                <a:solidFill>
                  <a:srgbClr val="FFFFFF"/>
                </a:solidFill>
              </a:rPr>
              <a:t>https://</a:t>
            </a:r>
            <a:r>
              <a:rPr lang="en-US" sz="1600" i="1" dirty="0" err="1">
                <a:solidFill>
                  <a:srgbClr val="FFFFFF"/>
                </a:solidFill>
              </a:rPr>
              <a:t>github.com</a:t>
            </a:r>
            <a:r>
              <a:rPr lang="en-US" sz="1600" i="1" dirty="0">
                <a:solidFill>
                  <a:srgbClr val="FFFFFF"/>
                </a:solidFill>
              </a:rPr>
              <a:t>/long25vn/Golang-exercises</a:t>
            </a:r>
          </a:p>
        </p:txBody>
      </p:sp>
      <p:sp>
        <p:nvSpPr>
          <p:cNvPr id="6" name="TextBox 5">
            <a:extLst>
              <a:ext uri="{FF2B5EF4-FFF2-40B4-BE49-F238E27FC236}">
                <a16:creationId xmlns:a16="http://schemas.microsoft.com/office/drawing/2014/main" id="{9933C2D6-26E9-9F4E-81B0-91E4BD521C43}"/>
              </a:ext>
            </a:extLst>
          </p:cNvPr>
          <p:cNvSpPr txBox="1"/>
          <p:nvPr/>
        </p:nvSpPr>
        <p:spPr>
          <a:xfrm>
            <a:off x="926524" y="3552252"/>
            <a:ext cx="1076128" cy="461665"/>
          </a:xfrm>
          <a:prstGeom prst="rect">
            <a:avLst/>
          </a:prstGeom>
          <a:noFill/>
        </p:spPr>
        <p:txBody>
          <a:bodyPr wrap="none" rtlCol="0">
            <a:spAutoFit/>
          </a:bodyPr>
          <a:lstStyle/>
          <a:p>
            <a:pPr algn="ctr"/>
            <a:r>
              <a:rPr lang="en-US" sz="2400" b="1" dirty="0" err="1">
                <a:solidFill>
                  <a:srgbClr val="84A446"/>
                </a:solidFill>
              </a:rPr>
              <a:t>Bài</a:t>
            </a:r>
            <a:r>
              <a:rPr lang="en-US" sz="2400" b="1" dirty="0">
                <a:solidFill>
                  <a:srgbClr val="84A446"/>
                </a:solidFill>
              </a:rPr>
              <a:t> </a:t>
            </a:r>
            <a:r>
              <a:rPr lang="en-US" sz="2400" b="1" dirty="0" err="1">
                <a:solidFill>
                  <a:srgbClr val="84A446"/>
                </a:solidFill>
              </a:rPr>
              <a:t>tập</a:t>
            </a:r>
            <a:endParaRPr lang="en-US" sz="2400" b="1" dirty="0">
              <a:solidFill>
                <a:srgbClr val="84A446"/>
              </a:solidFill>
            </a:endParaRPr>
          </a:p>
        </p:txBody>
      </p:sp>
      <p:sp>
        <p:nvSpPr>
          <p:cNvPr id="7" name="TextBox 6">
            <a:extLst>
              <a:ext uri="{FF2B5EF4-FFF2-40B4-BE49-F238E27FC236}">
                <a16:creationId xmlns:a16="http://schemas.microsoft.com/office/drawing/2014/main" id="{38A75300-1D47-5941-825B-A8E65CF56CF1}"/>
              </a:ext>
            </a:extLst>
          </p:cNvPr>
          <p:cNvSpPr txBox="1"/>
          <p:nvPr/>
        </p:nvSpPr>
        <p:spPr>
          <a:xfrm>
            <a:off x="926524" y="1221328"/>
            <a:ext cx="2082558" cy="338554"/>
          </a:xfrm>
          <a:prstGeom prst="rect">
            <a:avLst/>
          </a:prstGeom>
          <a:noFill/>
        </p:spPr>
        <p:txBody>
          <a:bodyPr wrap="none" rtlCol="0">
            <a:spAutoFit/>
          </a:bodyPr>
          <a:lstStyle/>
          <a:p>
            <a:pPr algn="ctr"/>
            <a:r>
              <a:rPr lang="en-US" sz="1600" i="1" dirty="0">
                <a:solidFill>
                  <a:srgbClr val="FFFFFF"/>
                </a:solidFill>
              </a:rPr>
              <a:t>https://</a:t>
            </a:r>
            <a:r>
              <a:rPr lang="en-US" sz="1600" i="1" dirty="0" err="1">
                <a:solidFill>
                  <a:srgbClr val="FFFFFF"/>
                </a:solidFill>
              </a:rPr>
              <a:t>golangbot.com</a:t>
            </a:r>
            <a:endParaRPr lang="en-US" sz="1600" i="1" dirty="0">
              <a:solidFill>
                <a:srgbClr val="FFFFFF"/>
              </a:solidFill>
            </a:endParaRPr>
          </a:p>
        </p:txBody>
      </p:sp>
      <p:sp>
        <p:nvSpPr>
          <p:cNvPr id="8" name="TextBox 7">
            <a:extLst>
              <a:ext uri="{FF2B5EF4-FFF2-40B4-BE49-F238E27FC236}">
                <a16:creationId xmlns:a16="http://schemas.microsoft.com/office/drawing/2014/main" id="{9C1C12E6-96BE-8D47-BA94-709EF545D10B}"/>
              </a:ext>
            </a:extLst>
          </p:cNvPr>
          <p:cNvSpPr txBox="1"/>
          <p:nvPr/>
        </p:nvSpPr>
        <p:spPr>
          <a:xfrm>
            <a:off x="907649" y="706848"/>
            <a:ext cx="2182777" cy="461665"/>
          </a:xfrm>
          <a:prstGeom prst="rect">
            <a:avLst/>
          </a:prstGeom>
          <a:noFill/>
        </p:spPr>
        <p:txBody>
          <a:bodyPr wrap="none" rtlCol="0">
            <a:spAutoFit/>
          </a:bodyPr>
          <a:lstStyle/>
          <a:p>
            <a:pPr algn="ctr"/>
            <a:r>
              <a:rPr lang="en-US" sz="2400" b="1" dirty="0" err="1">
                <a:solidFill>
                  <a:srgbClr val="84A446"/>
                </a:solidFill>
              </a:rPr>
              <a:t>Tài</a:t>
            </a:r>
            <a:r>
              <a:rPr lang="en-US" sz="2400" b="1" dirty="0">
                <a:solidFill>
                  <a:srgbClr val="84A446"/>
                </a:solidFill>
              </a:rPr>
              <a:t> </a:t>
            </a:r>
            <a:r>
              <a:rPr lang="en-US" sz="2400" b="1" dirty="0" err="1">
                <a:solidFill>
                  <a:srgbClr val="84A446"/>
                </a:solidFill>
              </a:rPr>
              <a:t>liệu</a:t>
            </a:r>
            <a:r>
              <a:rPr lang="en-US" sz="2400" b="1" dirty="0">
                <a:solidFill>
                  <a:srgbClr val="84A446"/>
                </a:solidFill>
              </a:rPr>
              <a:t> </a:t>
            </a:r>
            <a:r>
              <a:rPr lang="en-US" sz="2400" b="1" dirty="0" err="1">
                <a:solidFill>
                  <a:srgbClr val="84A446"/>
                </a:solidFill>
              </a:rPr>
              <a:t>sử</a:t>
            </a:r>
            <a:r>
              <a:rPr lang="en-US" sz="2400" b="1" dirty="0">
                <a:solidFill>
                  <a:srgbClr val="84A446"/>
                </a:solidFill>
              </a:rPr>
              <a:t> </a:t>
            </a:r>
            <a:r>
              <a:rPr lang="en-US" sz="2400" b="1" dirty="0" err="1">
                <a:solidFill>
                  <a:srgbClr val="84A446"/>
                </a:solidFill>
              </a:rPr>
              <a:t>dụng</a:t>
            </a:r>
            <a:endParaRPr lang="en-US" sz="2400" b="1" dirty="0">
              <a:solidFill>
                <a:srgbClr val="84A446"/>
              </a:solidFill>
            </a:endParaRPr>
          </a:p>
        </p:txBody>
      </p:sp>
      <p:sp>
        <p:nvSpPr>
          <p:cNvPr id="9" name="TextBox 8">
            <a:extLst>
              <a:ext uri="{FF2B5EF4-FFF2-40B4-BE49-F238E27FC236}">
                <a16:creationId xmlns:a16="http://schemas.microsoft.com/office/drawing/2014/main" id="{60C15034-7109-6445-9072-88C61E97FE68}"/>
              </a:ext>
            </a:extLst>
          </p:cNvPr>
          <p:cNvSpPr txBox="1"/>
          <p:nvPr/>
        </p:nvSpPr>
        <p:spPr>
          <a:xfrm>
            <a:off x="920931" y="1559882"/>
            <a:ext cx="4378827" cy="338554"/>
          </a:xfrm>
          <a:prstGeom prst="rect">
            <a:avLst/>
          </a:prstGeom>
          <a:noFill/>
        </p:spPr>
        <p:txBody>
          <a:bodyPr wrap="none" rtlCol="0">
            <a:spAutoFit/>
          </a:bodyPr>
          <a:lstStyle/>
          <a:p>
            <a:pPr algn="ctr"/>
            <a:r>
              <a:rPr lang="en-US" sz="1600" i="1" dirty="0">
                <a:solidFill>
                  <a:srgbClr val="FFFFFF"/>
                </a:solidFill>
              </a:rPr>
              <a:t>https://</a:t>
            </a:r>
            <a:r>
              <a:rPr lang="en-US" sz="1600" i="1" dirty="0" err="1">
                <a:solidFill>
                  <a:srgbClr val="FFFFFF"/>
                </a:solidFill>
              </a:rPr>
              <a:t>talks.golang.org</a:t>
            </a:r>
            <a:r>
              <a:rPr lang="en-US" sz="1600" i="1" dirty="0">
                <a:solidFill>
                  <a:srgbClr val="FFFFFF"/>
                </a:solidFill>
              </a:rPr>
              <a:t>/2012/concurrency.slide#1</a:t>
            </a:r>
          </a:p>
        </p:txBody>
      </p:sp>
      <p:sp>
        <p:nvSpPr>
          <p:cNvPr id="10" name="TextBox 9">
            <a:extLst>
              <a:ext uri="{FF2B5EF4-FFF2-40B4-BE49-F238E27FC236}">
                <a16:creationId xmlns:a16="http://schemas.microsoft.com/office/drawing/2014/main" id="{0D1E3294-1EEC-2D45-B6EE-C98919A33A00}"/>
              </a:ext>
            </a:extLst>
          </p:cNvPr>
          <p:cNvSpPr txBox="1"/>
          <p:nvPr/>
        </p:nvSpPr>
        <p:spPr>
          <a:xfrm>
            <a:off x="907649" y="1898436"/>
            <a:ext cx="5651227" cy="338554"/>
          </a:xfrm>
          <a:prstGeom prst="rect">
            <a:avLst/>
          </a:prstGeom>
          <a:noFill/>
        </p:spPr>
        <p:txBody>
          <a:bodyPr wrap="none" rtlCol="0">
            <a:spAutoFit/>
          </a:bodyPr>
          <a:lstStyle/>
          <a:p>
            <a:pPr algn="ctr"/>
            <a:r>
              <a:rPr lang="en-US" sz="1600" i="1" dirty="0">
                <a:solidFill>
                  <a:srgbClr val="FFFFFF"/>
                </a:solidFill>
              </a:rPr>
              <a:t>http://</a:t>
            </a:r>
            <a:r>
              <a:rPr lang="en-US" sz="1600" i="1" dirty="0" err="1">
                <a:solidFill>
                  <a:srgbClr val="FFFFFF"/>
                </a:solidFill>
              </a:rPr>
              <a:t>tleyden.github.io</a:t>
            </a:r>
            <a:r>
              <a:rPr lang="en-US" sz="1600" i="1" dirty="0">
                <a:solidFill>
                  <a:srgbClr val="FFFFFF"/>
                </a:solidFill>
              </a:rPr>
              <a:t>/blog/2014/10/30/goroutines-vs-threads/</a:t>
            </a:r>
          </a:p>
        </p:txBody>
      </p:sp>
      <p:sp>
        <p:nvSpPr>
          <p:cNvPr id="11" name="TextBox 10">
            <a:extLst>
              <a:ext uri="{FF2B5EF4-FFF2-40B4-BE49-F238E27FC236}">
                <a16:creationId xmlns:a16="http://schemas.microsoft.com/office/drawing/2014/main" id="{912281B3-37D0-344D-94EF-05C879E1ADDB}"/>
              </a:ext>
            </a:extLst>
          </p:cNvPr>
          <p:cNvSpPr txBox="1"/>
          <p:nvPr/>
        </p:nvSpPr>
        <p:spPr>
          <a:xfrm>
            <a:off x="920931" y="2217513"/>
            <a:ext cx="5871159" cy="338554"/>
          </a:xfrm>
          <a:prstGeom prst="rect">
            <a:avLst/>
          </a:prstGeom>
          <a:noFill/>
        </p:spPr>
        <p:txBody>
          <a:bodyPr wrap="none" rtlCol="0">
            <a:spAutoFit/>
          </a:bodyPr>
          <a:lstStyle/>
          <a:p>
            <a:pPr algn="ctr"/>
            <a:r>
              <a:rPr lang="en-US" sz="1600" i="1" dirty="0">
                <a:solidFill>
                  <a:srgbClr val="FFFFFF"/>
                </a:solidFill>
              </a:rPr>
              <a:t>http://</a:t>
            </a:r>
            <a:r>
              <a:rPr lang="en-US" sz="1600" i="1" dirty="0" err="1">
                <a:solidFill>
                  <a:srgbClr val="FFFFFF"/>
                </a:solidFill>
              </a:rPr>
              <a:t>guzalexander.com</a:t>
            </a:r>
            <a:r>
              <a:rPr lang="en-US" sz="1600" i="1" dirty="0">
                <a:solidFill>
                  <a:srgbClr val="FFFFFF"/>
                </a:solidFill>
              </a:rPr>
              <a:t>/2013/12/06/</a:t>
            </a:r>
            <a:r>
              <a:rPr lang="en-US" sz="1600" i="1" dirty="0" err="1">
                <a:solidFill>
                  <a:srgbClr val="FFFFFF"/>
                </a:solidFill>
              </a:rPr>
              <a:t>golang</a:t>
            </a:r>
            <a:r>
              <a:rPr lang="en-US" sz="1600" i="1" dirty="0">
                <a:solidFill>
                  <a:srgbClr val="FFFFFF"/>
                </a:solidFill>
              </a:rPr>
              <a:t>-channels-</a:t>
            </a:r>
            <a:r>
              <a:rPr lang="en-US" sz="1600" i="1" dirty="0" err="1">
                <a:solidFill>
                  <a:srgbClr val="FFFFFF"/>
                </a:solidFill>
              </a:rPr>
              <a:t>tutorial.html</a:t>
            </a:r>
            <a:endParaRPr lang="en-US" sz="1600" i="1" dirty="0">
              <a:solidFill>
                <a:srgbClr val="FFFFFF"/>
              </a:solidFill>
            </a:endParaRPr>
          </a:p>
        </p:txBody>
      </p:sp>
      <p:sp>
        <p:nvSpPr>
          <p:cNvPr id="12" name="TextBox 11">
            <a:extLst>
              <a:ext uri="{FF2B5EF4-FFF2-40B4-BE49-F238E27FC236}">
                <a16:creationId xmlns:a16="http://schemas.microsoft.com/office/drawing/2014/main" id="{5136CFCE-940C-3C42-A0D2-6A1916E7D438}"/>
              </a:ext>
            </a:extLst>
          </p:cNvPr>
          <p:cNvSpPr txBox="1"/>
          <p:nvPr/>
        </p:nvSpPr>
        <p:spPr>
          <a:xfrm>
            <a:off x="937010" y="2894621"/>
            <a:ext cx="2330126" cy="338554"/>
          </a:xfrm>
          <a:prstGeom prst="rect">
            <a:avLst/>
          </a:prstGeom>
          <a:noFill/>
        </p:spPr>
        <p:txBody>
          <a:bodyPr wrap="none" rtlCol="0">
            <a:spAutoFit/>
          </a:bodyPr>
          <a:lstStyle/>
          <a:p>
            <a:pPr algn="ctr"/>
            <a:r>
              <a:rPr lang="en-US" sz="1600" i="1" dirty="0">
                <a:solidFill>
                  <a:srgbClr val="FFFFFF"/>
                </a:solidFill>
              </a:rPr>
              <a:t>http://</a:t>
            </a:r>
            <a:r>
              <a:rPr lang="en-US" sz="1600" i="1" dirty="0" err="1">
                <a:solidFill>
                  <a:srgbClr val="FFFFFF"/>
                </a:solidFill>
              </a:rPr>
              <a:t>gobyexample.com</a:t>
            </a:r>
            <a:r>
              <a:rPr lang="en-US" sz="1600" i="1" dirty="0">
                <a:solidFill>
                  <a:srgbClr val="FFFFFF"/>
                </a:solidFill>
              </a:rPr>
              <a:t>/</a:t>
            </a:r>
          </a:p>
        </p:txBody>
      </p:sp>
      <p:sp>
        <p:nvSpPr>
          <p:cNvPr id="13" name="TextBox 12">
            <a:extLst>
              <a:ext uri="{FF2B5EF4-FFF2-40B4-BE49-F238E27FC236}">
                <a16:creationId xmlns:a16="http://schemas.microsoft.com/office/drawing/2014/main" id="{25F29CC6-3D39-3C40-8C9D-8284903A748C}"/>
              </a:ext>
            </a:extLst>
          </p:cNvPr>
          <p:cNvSpPr txBox="1"/>
          <p:nvPr/>
        </p:nvSpPr>
        <p:spPr>
          <a:xfrm>
            <a:off x="920931" y="2575544"/>
            <a:ext cx="4256806" cy="338554"/>
          </a:xfrm>
          <a:prstGeom prst="rect">
            <a:avLst/>
          </a:prstGeom>
          <a:noFill/>
        </p:spPr>
        <p:txBody>
          <a:bodyPr wrap="none" rtlCol="0">
            <a:spAutoFit/>
          </a:bodyPr>
          <a:lstStyle/>
          <a:p>
            <a:pPr algn="ctr"/>
            <a:r>
              <a:rPr lang="en-US" sz="1600" i="1" dirty="0">
                <a:solidFill>
                  <a:srgbClr val="FFFFFF"/>
                </a:solidFill>
              </a:rPr>
              <a:t>http://tensor-</a:t>
            </a:r>
            <a:r>
              <a:rPr lang="en-US" sz="1600" i="1" dirty="0" err="1">
                <a:solidFill>
                  <a:srgbClr val="FFFFFF"/>
                </a:solidFill>
              </a:rPr>
              <a:t>programming.com</a:t>
            </a:r>
            <a:r>
              <a:rPr lang="en-US" sz="1600" i="1" dirty="0">
                <a:solidFill>
                  <a:srgbClr val="FFFFFF"/>
                </a:solidFill>
              </a:rPr>
              <a:t>/channels-in-go/</a:t>
            </a:r>
          </a:p>
        </p:txBody>
      </p:sp>
    </p:spTree>
    <p:extLst>
      <p:ext uri="{BB962C8B-B14F-4D97-AF65-F5344CB8AC3E}">
        <p14:creationId xmlns:p14="http://schemas.microsoft.com/office/powerpoint/2010/main" val="386818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Goroutine vs thread</a:t>
            </a:r>
          </a:p>
        </p:txBody>
      </p:sp>
      <p:sp>
        <p:nvSpPr>
          <p:cNvPr id="3" name="Title 1">
            <a:extLst>
              <a:ext uri="{FF2B5EF4-FFF2-40B4-BE49-F238E27FC236}">
                <a16:creationId xmlns:a16="http://schemas.microsoft.com/office/drawing/2014/main" id="{31A273AB-A616-C54D-96D3-FB3A5A82E888}"/>
              </a:ext>
            </a:extLst>
          </p:cNvPr>
          <p:cNvSpPr txBox="1">
            <a:spLocks/>
          </p:cNvSpPr>
          <p:nvPr/>
        </p:nvSpPr>
        <p:spPr>
          <a:xfrm>
            <a:off x="609600" y="1352550"/>
            <a:ext cx="8077200" cy="2819400"/>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000" kern="1200">
                <a:solidFill>
                  <a:schemeClr val="bg1"/>
                </a:solidFill>
                <a:latin typeface="Segoe UI" pitchFamily="34" charset="0"/>
                <a:ea typeface="Segoe UI" pitchFamily="34" charset="0"/>
                <a:cs typeface="Segoe UI" pitchFamily="34" charset="0"/>
              </a:defRPr>
            </a:lvl1pPr>
          </a:lstStyle>
          <a:p>
            <a:pPr marL="571500" indent="-571500" algn="l">
              <a:lnSpc>
                <a:spcPct val="140000"/>
              </a:lnSpc>
              <a:buFont typeface="Arial" panose="020B0604020202020204" pitchFamily="34" charset="0"/>
              <a:buChar char="•"/>
            </a:pPr>
            <a:r>
              <a:rPr lang="vi-VN" dirty="0"/>
              <a:t>Goroutine tốn rất ít tài nguyên khi so sánh với thread.</a:t>
            </a:r>
          </a:p>
          <a:p>
            <a:pPr marL="571500" indent="-571500" algn="l">
              <a:lnSpc>
                <a:spcPct val="140000"/>
              </a:lnSpc>
              <a:buFont typeface="Arial" panose="020B0604020202020204" pitchFamily="34" charset="0"/>
              <a:buChar char="•"/>
            </a:pPr>
            <a:r>
              <a:rPr lang="vi-VN" dirty="0"/>
              <a:t>Do đó có thể chạy đồng thời hàng nghìn Goroutine</a:t>
            </a:r>
            <a:endParaRPr lang="en-US" dirty="0"/>
          </a:p>
          <a:p>
            <a:pPr marL="571500" indent="-571500" algn="l">
              <a:lnSpc>
                <a:spcPct val="140000"/>
              </a:lnSpc>
              <a:buFont typeface="Arial" panose="020B0604020202020204" pitchFamily="34" charset="0"/>
              <a:buChar char="•"/>
            </a:pPr>
            <a:r>
              <a:rPr lang="vi-VN" dirty="0"/>
              <a:t>Goroutines có thời gian khởi động nhanh hơn.</a:t>
            </a:r>
          </a:p>
          <a:p>
            <a:pPr marL="571500" indent="-571500" algn="l">
              <a:lnSpc>
                <a:spcPct val="140000"/>
              </a:lnSpc>
              <a:buFont typeface="Arial" panose="020B0604020202020204" pitchFamily="34" charset="0"/>
              <a:buChar char="•"/>
            </a:pPr>
            <a:r>
              <a:rPr lang="vi-VN" dirty="0"/>
              <a:t>Goroutines có sẵn cơ chế để hỗ trợ giao tiếp với nhau (channel)</a:t>
            </a:r>
          </a:p>
          <a:p>
            <a:pPr marL="571500" indent="-571500" algn="l">
              <a:lnSpc>
                <a:spcPct val="140000"/>
              </a:lnSpc>
              <a:buFont typeface="Arial" panose="020B0604020202020204" pitchFamily="34" charset="0"/>
              <a:buChar char="•"/>
            </a:pPr>
            <a:r>
              <a:rPr lang="en-US" dirty="0"/>
              <a:t>Goroutines </a:t>
            </a:r>
            <a:r>
              <a:rPr lang="en-US" dirty="0" err="1"/>
              <a:t>cho</a:t>
            </a:r>
            <a:r>
              <a:rPr lang="en-US" dirty="0"/>
              <a:t> </a:t>
            </a:r>
            <a:r>
              <a:rPr lang="en-US" dirty="0" err="1"/>
              <a:t>phép</a:t>
            </a:r>
            <a:r>
              <a:rPr lang="en-US" dirty="0"/>
              <a:t> </a:t>
            </a:r>
            <a:r>
              <a:rPr lang="en-US" dirty="0" err="1"/>
              <a:t>bạn</a:t>
            </a:r>
            <a:r>
              <a:rPr lang="en-US" dirty="0"/>
              <a:t> </a:t>
            </a:r>
            <a:r>
              <a:rPr lang="en-US" dirty="0" err="1"/>
              <a:t>tránh</a:t>
            </a:r>
            <a:r>
              <a:rPr lang="en-US" dirty="0"/>
              <a:t> </a:t>
            </a:r>
            <a:r>
              <a:rPr lang="en-US" dirty="0" err="1"/>
              <a:t>phải</a:t>
            </a:r>
            <a:r>
              <a:rPr lang="en-US" dirty="0"/>
              <a:t> </a:t>
            </a:r>
            <a:r>
              <a:rPr lang="en-US" dirty="0" err="1"/>
              <a:t>sử</a:t>
            </a:r>
            <a:r>
              <a:rPr lang="en-US" dirty="0"/>
              <a:t> </a:t>
            </a:r>
            <a:r>
              <a:rPr lang="en-US" dirty="0" err="1"/>
              <a:t>dụng</a:t>
            </a:r>
            <a:r>
              <a:rPr lang="en-US" dirty="0"/>
              <a:t> </a:t>
            </a:r>
            <a:r>
              <a:rPr lang="en-US" dirty="0" err="1"/>
              <a:t>khóa</a:t>
            </a:r>
            <a:r>
              <a:rPr lang="en-US" dirty="0"/>
              <a:t> mutex </a:t>
            </a:r>
            <a:r>
              <a:rPr lang="en-US" dirty="0" err="1"/>
              <a:t>khi</a:t>
            </a:r>
            <a:r>
              <a:rPr lang="en-US" dirty="0"/>
              <a:t> chia </a:t>
            </a:r>
            <a:r>
              <a:rPr lang="en-US" dirty="0" err="1"/>
              <a:t>sẻ</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vi-VN" dirty="0"/>
              <a:t>.</a:t>
            </a:r>
          </a:p>
        </p:txBody>
      </p:sp>
    </p:spTree>
    <p:extLst>
      <p:ext uri="{BB962C8B-B14F-4D97-AF65-F5344CB8AC3E}">
        <p14:creationId xmlns:p14="http://schemas.microsoft.com/office/powerpoint/2010/main" val="417197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Goroutine - example</a:t>
            </a:r>
          </a:p>
        </p:txBody>
      </p:sp>
      <p:sp>
        <p:nvSpPr>
          <p:cNvPr id="6" name="Rectangle 5">
            <a:extLst>
              <a:ext uri="{FF2B5EF4-FFF2-40B4-BE49-F238E27FC236}">
                <a16:creationId xmlns:a16="http://schemas.microsoft.com/office/drawing/2014/main" id="{A53275D2-63A7-7644-81CA-081FCC28149A}"/>
              </a:ext>
            </a:extLst>
          </p:cNvPr>
          <p:cNvSpPr/>
          <p:nvPr/>
        </p:nvSpPr>
        <p:spPr>
          <a:xfrm>
            <a:off x="2019300" y="739324"/>
            <a:ext cx="5105400" cy="4401205"/>
          </a:xfrm>
          <a:prstGeom prst="rect">
            <a:avLst/>
          </a:prstGeom>
          <a:solidFill>
            <a:schemeClr val="tx1">
              <a:lumMod val="85000"/>
              <a:lumOff val="15000"/>
            </a:schemeClr>
          </a:solidFill>
        </p:spPr>
        <p:txBody>
          <a:bodyPr wrap="square">
            <a:spAutoFit/>
          </a:bodyPr>
          <a:lstStyle/>
          <a:p>
            <a:r>
              <a:rPr lang="en-US" sz="1400" dirty="0">
                <a:solidFill>
                  <a:srgbClr val="569CD6"/>
                </a:solidFill>
                <a:latin typeface="Menlo" panose="020B0609030804020204" pitchFamily="49" charset="0"/>
              </a:rPr>
              <a:t>package</a:t>
            </a:r>
            <a:r>
              <a:rPr lang="en-US" sz="1400" dirty="0">
                <a:solidFill>
                  <a:srgbClr val="D4D4D4"/>
                </a:solidFill>
                <a:latin typeface="Menlo" panose="020B0609030804020204" pitchFamily="49" charset="0"/>
              </a:rPr>
              <a:t> main</a:t>
            </a:r>
          </a:p>
          <a:p>
            <a:br>
              <a:rPr lang="en-US" sz="1400" dirty="0">
                <a:solidFill>
                  <a:srgbClr val="D4D4D4"/>
                </a:solidFill>
                <a:latin typeface="Menlo" panose="020B0609030804020204" pitchFamily="49" charset="0"/>
              </a:rPr>
            </a:br>
            <a:r>
              <a:rPr lang="en-US" sz="1400" dirty="0">
                <a:solidFill>
                  <a:srgbClr val="569CD6"/>
                </a:solidFill>
                <a:latin typeface="Menlo" panose="020B0609030804020204" pitchFamily="49" charset="0"/>
              </a:rPr>
              <a:t>import</a:t>
            </a:r>
            <a:r>
              <a:rPr lang="en-US" sz="1400" dirty="0">
                <a:solidFill>
                  <a:srgbClr val="D4D4D4"/>
                </a:solidFill>
                <a:latin typeface="Menlo" panose="020B0609030804020204" pitchFamily="49" charset="0"/>
              </a:rPr>
              <a:t> (</a:t>
            </a:r>
          </a:p>
          <a:p>
            <a:r>
              <a:rPr lang="en-US" sz="1400" dirty="0">
                <a:solidFill>
                  <a:srgbClr val="D4D4D4"/>
                </a:solidFill>
                <a:latin typeface="Menlo" panose="020B0609030804020204" pitchFamily="49" charset="0"/>
              </a:rPr>
              <a:t>    </a:t>
            </a:r>
            <a:r>
              <a:rPr lang="en-US" sz="1400" dirty="0">
                <a:solidFill>
                  <a:srgbClr val="CE9178"/>
                </a:solidFill>
                <a:latin typeface="Menlo" panose="020B0609030804020204" pitchFamily="49" charset="0"/>
              </a:rPr>
              <a:t>"</a:t>
            </a:r>
            <a:r>
              <a:rPr lang="en-US" sz="1400" dirty="0" err="1">
                <a:solidFill>
                  <a:srgbClr val="CE9178"/>
                </a:solidFill>
                <a:latin typeface="Menlo" panose="020B0609030804020204" pitchFamily="49" charset="0"/>
              </a:rPr>
              <a:t>fmt</a:t>
            </a:r>
            <a:r>
              <a:rPr lang="en-US" sz="1400" dirty="0">
                <a:solidFill>
                  <a:srgbClr val="CE9178"/>
                </a:solidFill>
                <a:latin typeface="Menlo" panose="020B0609030804020204" pitchFamily="49" charset="0"/>
              </a:rPr>
              <a:t>"</a:t>
            </a:r>
            <a:endParaRPr lang="en-US" sz="1400" dirty="0">
              <a:solidFill>
                <a:srgbClr val="D4D4D4"/>
              </a:solidFill>
              <a:latin typeface="Menlo" panose="020B0609030804020204" pitchFamily="49" charset="0"/>
            </a:endParaRPr>
          </a:p>
          <a:p>
            <a:r>
              <a:rPr lang="en-US" sz="1400" dirty="0">
                <a:solidFill>
                  <a:srgbClr val="D4D4D4"/>
                </a:solidFill>
                <a:latin typeface="Menlo" panose="020B0609030804020204" pitchFamily="49" charset="0"/>
              </a:rPr>
              <a:t>    </a:t>
            </a:r>
            <a:r>
              <a:rPr lang="en-US" sz="1400" dirty="0">
                <a:solidFill>
                  <a:srgbClr val="CE9178"/>
                </a:solidFill>
                <a:latin typeface="Menlo" panose="020B0609030804020204" pitchFamily="49" charset="0"/>
              </a:rPr>
              <a:t>"time"</a:t>
            </a:r>
            <a:endParaRPr lang="en-US" sz="1400" dirty="0">
              <a:solidFill>
                <a:srgbClr val="D4D4D4"/>
              </a:solidFill>
              <a:latin typeface="Menlo" panose="020B0609030804020204" pitchFamily="49" charset="0"/>
            </a:endParaRPr>
          </a:p>
          <a:p>
            <a:r>
              <a:rPr lang="en-US" sz="1400" dirty="0">
                <a:solidFill>
                  <a:srgbClr val="D4D4D4"/>
                </a:solidFill>
                <a:latin typeface="Menlo" panose="020B0609030804020204" pitchFamily="49" charset="0"/>
              </a:rPr>
              <a:t>)</a:t>
            </a:r>
            <a:br>
              <a:rPr lang="en-US" sz="1400" dirty="0">
                <a:solidFill>
                  <a:srgbClr val="D4D4D4"/>
                </a:solidFill>
                <a:latin typeface="Menlo" panose="020B0609030804020204" pitchFamily="49" charset="0"/>
              </a:rPr>
            </a:br>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fruit</a:t>
            </a:r>
            <a:r>
              <a:rPr lang="en-US" sz="1400" dirty="0">
                <a:solidFill>
                  <a:srgbClr val="D4D4D4"/>
                </a:solidFill>
                <a:latin typeface="Menlo" panose="020B0609030804020204" pitchFamily="49" charset="0"/>
              </a:rPr>
              <a:t>(a </a:t>
            </a:r>
            <a:r>
              <a:rPr lang="en-US" sz="1400" dirty="0">
                <a:solidFill>
                  <a:srgbClr val="4EC9B0"/>
                </a:solidFill>
                <a:latin typeface="Menlo" panose="020B0609030804020204" pitchFamily="49" charset="0"/>
              </a:rPr>
              <a:t>string</a:t>
            </a:r>
            <a:r>
              <a:rPr lang="en-US" sz="1400" dirty="0">
                <a:solidFill>
                  <a:srgbClr val="D4D4D4"/>
                </a:solidFill>
                <a:latin typeface="Menlo" panose="020B0609030804020204" pitchFamily="49" charset="0"/>
              </a:rPr>
              <a:t>) {</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(a)</a:t>
            </a:r>
          </a:p>
          <a:p>
            <a:r>
              <a:rPr lang="en-US" sz="1400" dirty="0">
                <a:solidFill>
                  <a:srgbClr val="D4D4D4"/>
                </a:solidFill>
                <a:latin typeface="Menlo" panose="020B0609030804020204" pitchFamily="49" charset="0"/>
              </a:rPr>
              <a:t>}</a:t>
            </a:r>
          </a:p>
          <a:p>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main</a:t>
            </a:r>
            <a:r>
              <a:rPr lang="en-US" sz="1400" dirty="0">
                <a:solidFill>
                  <a:srgbClr val="D4D4D4"/>
                </a:solidFill>
                <a:latin typeface="Menlo" panose="020B0609030804020204" pitchFamily="49" charset="0"/>
              </a:rPr>
              <a:t>() {</a:t>
            </a:r>
          </a:p>
          <a:p>
            <a:r>
              <a:rPr lang="en-US" sz="1400" dirty="0">
                <a:solidFill>
                  <a:srgbClr val="D4D4D4"/>
                </a:solidFill>
                <a:latin typeface="Menlo" panose="020B0609030804020204" pitchFamily="49" charset="0"/>
              </a:rPr>
              <a:t>    </a:t>
            </a:r>
            <a:r>
              <a:rPr lang="en-US" sz="1400" dirty="0">
                <a:solidFill>
                  <a:srgbClr val="C586C0"/>
                </a:solidFill>
                <a:latin typeface="Menlo" panose="020B0609030804020204" pitchFamily="49" charset="0"/>
              </a:rPr>
              <a:t>go</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fruit</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"apple"</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fruit</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"orange"</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time.</a:t>
            </a:r>
            <a:r>
              <a:rPr lang="en-US" sz="1400" dirty="0" err="1">
                <a:solidFill>
                  <a:srgbClr val="DCDCAA"/>
                </a:solidFill>
                <a:latin typeface="Menlo" panose="020B0609030804020204" pitchFamily="49" charset="0"/>
              </a:rPr>
              <a:t>Sleep</a:t>
            </a:r>
            <a:r>
              <a:rPr lang="en-US" sz="1400" dirty="0">
                <a:solidFill>
                  <a:srgbClr val="D4D4D4"/>
                </a:solidFill>
                <a:latin typeface="Menlo" panose="020B0609030804020204" pitchFamily="49" charset="0"/>
              </a:rPr>
              <a:t>(</a:t>
            </a:r>
            <a:r>
              <a:rPr lang="en-US" sz="1400" dirty="0" err="1">
                <a:solidFill>
                  <a:srgbClr val="D4D4D4"/>
                </a:solidFill>
                <a:latin typeface="Menlo" panose="020B0609030804020204" pitchFamily="49" charset="0"/>
              </a:rPr>
              <a:t>time.Second</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"main function"</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go run </a:t>
            </a:r>
            <a:r>
              <a:rPr lang="en-US" sz="1400" dirty="0" err="1">
                <a:solidFill>
                  <a:srgbClr val="D4D4D4"/>
                </a:solidFill>
                <a:latin typeface="Menlo" panose="020B0609030804020204" pitchFamily="49" charset="0"/>
              </a:rPr>
              <a:t>main.go</a:t>
            </a:r>
            <a:endParaRPr lang="en-US" sz="1400" dirty="0">
              <a:solidFill>
                <a:srgbClr val="D4D4D4"/>
              </a:solidFill>
              <a:latin typeface="Menlo" panose="020B0609030804020204" pitchFamily="49" charset="0"/>
            </a:endParaRPr>
          </a:p>
          <a:p>
            <a:r>
              <a:rPr lang="en-US" sz="1400" dirty="0">
                <a:solidFill>
                  <a:srgbClr val="D4D4D4"/>
                </a:solidFill>
                <a:latin typeface="Menlo" panose="020B0609030804020204" pitchFamily="49" charset="0"/>
              </a:rPr>
              <a:t>orange</a:t>
            </a:r>
          </a:p>
          <a:p>
            <a:r>
              <a:rPr lang="en-US" sz="1400" dirty="0">
                <a:solidFill>
                  <a:srgbClr val="D4D4D4"/>
                </a:solidFill>
                <a:latin typeface="Menlo" panose="020B0609030804020204" pitchFamily="49" charset="0"/>
              </a:rPr>
              <a:t>apple</a:t>
            </a:r>
          </a:p>
          <a:p>
            <a:r>
              <a:rPr lang="en-US" sz="1400" dirty="0">
                <a:solidFill>
                  <a:srgbClr val="D4D4D4"/>
                </a:solidFill>
                <a:latin typeface="Menlo" panose="020B0609030804020204" pitchFamily="49" charset="0"/>
              </a:rPr>
              <a:t>main function</a:t>
            </a:r>
          </a:p>
        </p:txBody>
      </p:sp>
      <p:sp>
        <p:nvSpPr>
          <p:cNvPr id="9" name="Right Arrow 8">
            <a:extLst>
              <a:ext uri="{FF2B5EF4-FFF2-40B4-BE49-F238E27FC236}">
                <a16:creationId xmlns:a16="http://schemas.microsoft.com/office/drawing/2014/main" id="{625A2355-C32E-8248-8CC1-FD3418DBD40C}"/>
              </a:ext>
            </a:extLst>
          </p:cNvPr>
          <p:cNvSpPr/>
          <p:nvPr/>
        </p:nvSpPr>
        <p:spPr>
          <a:xfrm>
            <a:off x="1676400" y="2939926"/>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96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Goroutine - example</a:t>
            </a:r>
          </a:p>
        </p:txBody>
      </p:sp>
      <p:sp>
        <p:nvSpPr>
          <p:cNvPr id="5" name="Rectangle 4">
            <a:extLst>
              <a:ext uri="{FF2B5EF4-FFF2-40B4-BE49-F238E27FC236}">
                <a16:creationId xmlns:a16="http://schemas.microsoft.com/office/drawing/2014/main" id="{FEF71ABD-D4C5-7D4E-84FB-A2AE467DE040}"/>
              </a:ext>
            </a:extLst>
          </p:cNvPr>
          <p:cNvSpPr/>
          <p:nvPr/>
        </p:nvSpPr>
        <p:spPr>
          <a:xfrm>
            <a:off x="381000" y="895350"/>
            <a:ext cx="4495800" cy="3970318"/>
          </a:xfrm>
          <a:prstGeom prst="rect">
            <a:avLst/>
          </a:prstGeom>
          <a:solidFill>
            <a:schemeClr val="tx1">
              <a:lumMod val="85000"/>
              <a:lumOff val="15000"/>
            </a:schemeClr>
          </a:solidFill>
        </p:spPr>
        <p:txBody>
          <a:bodyPr wrap="square">
            <a:spAutoFit/>
          </a:bodyPr>
          <a:lstStyle/>
          <a:p>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numbers</a:t>
            </a:r>
            <a:r>
              <a:rPr lang="en-US" sz="1400" dirty="0">
                <a:solidFill>
                  <a:srgbClr val="D4D4D4"/>
                </a:solidFill>
                <a:latin typeface="Menlo" panose="020B0609030804020204" pitchFamily="49" charset="0"/>
              </a:rPr>
              <a:t>() { </a:t>
            </a:r>
          </a:p>
          <a:p>
            <a:pPr lvl="1"/>
            <a:r>
              <a:rPr lang="en-US" sz="1400" dirty="0">
                <a:solidFill>
                  <a:srgbClr val="C586C0"/>
                </a:solidFill>
                <a:latin typeface="Menlo" panose="020B0609030804020204" pitchFamily="49" charset="0"/>
              </a:rPr>
              <a:t>for</a:t>
            </a:r>
            <a:r>
              <a:rPr lang="en-US" sz="1400" dirty="0">
                <a:solidFill>
                  <a:srgbClr val="D4D4D4"/>
                </a:solidFill>
                <a:latin typeface="Menlo" panose="020B0609030804020204" pitchFamily="49" charset="0"/>
              </a:rPr>
              <a:t> </a:t>
            </a:r>
            <a:r>
              <a:rPr lang="en-US" sz="1400" dirty="0" err="1">
                <a:solidFill>
                  <a:srgbClr val="9CDCFE"/>
                </a:solidFill>
                <a:latin typeface="Menlo" panose="020B0609030804020204" pitchFamily="49" charset="0"/>
              </a:rPr>
              <a:t>i</a:t>
            </a:r>
            <a:r>
              <a:rPr lang="en-US" sz="1400" dirty="0">
                <a:solidFill>
                  <a:srgbClr val="D4D4D4"/>
                </a:solidFill>
                <a:latin typeface="Menlo" panose="020B0609030804020204" pitchFamily="49" charset="0"/>
              </a:rPr>
              <a:t> := </a:t>
            </a:r>
            <a:r>
              <a:rPr lang="en-US" sz="1400" dirty="0">
                <a:solidFill>
                  <a:srgbClr val="B5CEA8"/>
                </a:solidFill>
                <a:latin typeface="Menlo" panose="020B0609030804020204" pitchFamily="49" charset="0"/>
              </a:rPr>
              <a:t>1</a:t>
            </a:r>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i</a:t>
            </a:r>
            <a:r>
              <a:rPr lang="en-US" sz="1400" dirty="0">
                <a:solidFill>
                  <a:srgbClr val="D4D4D4"/>
                </a:solidFill>
                <a:latin typeface="Menlo" panose="020B0609030804020204" pitchFamily="49" charset="0"/>
              </a:rPr>
              <a:t> &lt;= </a:t>
            </a:r>
            <a:r>
              <a:rPr lang="en-US" sz="1400" dirty="0">
                <a:solidFill>
                  <a:srgbClr val="B5CEA8"/>
                </a:solidFill>
                <a:latin typeface="Menlo" panose="020B0609030804020204" pitchFamily="49" charset="0"/>
              </a:rPr>
              <a:t>5</a:t>
            </a:r>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i</a:t>
            </a:r>
            <a:r>
              <a:rPr lang="en-US" sz="1400" dirty="0">
                <a:solidFill>
                  <a:srgbClr val="D4D4D4"/>
                </a:solidFill>
                <a:latin typeface="Menlo" panose="020B0609030804020204" pitchFamily="49" charset="0"/>
              </a:rPr>
              <a:t>++ {</a:t>
            </a:r>
          </a:p>
          <a:p>
            <a:pPr lvl="1"/>
            <a:r>
              <a:rPr lang="en-US" sz="1400" dirty="0" err="1">
                <a:solidFill>
                  <a:srgbClr val="D4D4D4"/>
                </a:solidFill>
                <a:latin typeface="Menlo" panose="020B0609030804020204" pitchFamily="49" charset="0"/>
              </a:rPr>
              <a:t>time.</a:t>
            </a:r>
            <a:r>
              <a:rPr lang="en-US" sz="1400" dirty="0" err="1">
                <a:solidFill>
                  <a:srgbClr val="DCDCAA"/>
                </a:solidFill>
                <a:latin typeface="Menlo" panose="020B0609030804020204" pitchFamily="49" charset="0"/>
              </a:rPr>
              <a:t>Sleep</a:t>
            </a:r>
            <a:r>
              <a:rPr lang="en-US" sz="1400" dirty="0">
                <a:solidFill>
                  <a:srgbClr val="D4D4D4"/>
                </a:solidFill>
                <a:latin typeface="Menlo" panose="020B0609030804020204" pitchFamily="49" charset="0"/>
              </a:rPr>
              <a:t>(</a:t>
            </a:r>
            <a:r>
              <a:rPr lang="en-US" sz="1400" dirty="0">
                <a:solidFill>
                  <a:srgbClr val="B5CEA8"/>
                </a:solidFill>
                <a:latin typeface="Menlo" panose="020B0609030804020204" pitchFamily="49" charset="0"/>
              </a:rPr>
              <a:t>250</a:t>
            </a:r>
            <a:r>
              <a:rPr lang="en-US" sz="1400" dirty="0">
                <a:solidFill>
                  <a:srgbClr val="D4D4D4"/>
                </a:solidFill>
                <a:latin typeface="Menlo" panose="020B0609030804020204" pitchFamily="49" charset="0"/>
              </a:rPr>
              <a:t> * </a:t>
            </a:r>
            <a:r>
              <a:rPr lang="en-US" sz="1400" dirty="0" err="1">
                <a:solidFill>
                  <a:srgbClr val="D4D4D4"/>
                </a:solidFill>
                <a:latin typeface="Menlo" panose="020B0609030804020204" pitchFamily="49" charset="0"/>
              </a:rPr>
              <a:t>time.Millisecond</a:t>
            </a:r>
            <a:r>
              <a:rPr lang="en-US" sz="1400" dirty="0">
                <a:solidFill>
                  <a:srgbClr val="D4D4D4"/>
                </a:solidFill>
                <a:latin typeface="Menlo" panose="020B0609030804020204" pitchFamily="49" charset="0"/>
              </a:rPr>
              <a:t>)</a:t>
            </a:r>
          </a:p>
          <a:p>
            <a:pPr lvl="1"/>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Printf</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"%d "</a:t>
            </a:r>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i</a:t>
            </a:r>
            <a:r>
              <a:rPr lang="en-US" sz="1400" dirty="0">
                <a:solidFill>
                  <a:srgbClr val="D4D4D4"/>
                </a:solidFill>
                <a:latin typeface="Menlo" panose="020B0609030804020204" pitchFamily="49" charset="0"/>
              </a:rPr>
              <a:t>)</a:t>
            </a:r>
          </a:p>
          <a:p>
            <a:pPr lvl="1"/>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a:p>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alphabets</a:t>
            </a:r>
            <a:r>
              <a:rPr lang="en-US" sz="1400" dirty="0">
                <a:solidFill>
                  <a:srgbClr val="D4D4D4"/>
                </a:solidFill>
                <a:latin typeface="Menlo" panose="020B0609030804020204" pitchFamily="49" charset="0"/>
              </a:rPr>
              <a:t>() { </a:t>
            </a:r>
          </a:p>
          <a:p>
            <a:pPr lvl="1"/>
            <a:r>
              <a:rPr lang="en-US" sz="1400" dirty="0">
                <a:solidFill>
                  <a:srgbClr val="C586C0"/>
                </a:solidFill>
                <a:latin typeface="Menlo" panose="020B0609030804020204" pitchFamily="49" charset="0"/>
              </a:rPr>
              <a:t>for</a:t>
            </a:r>
            <a:r>
              <a:rPr lang="en-US" sz="1400" dirty="0">
                <a:solidFill>
                  <a:srgbClr val="D4D4D4"/>
                </a:solidFill>
                <a:latin typeface="Menlo" panose="020B0609030804020204" pitchFamily="49" charset="0"/>
              </a:rPr>
              <a:t> </a:t>
            </a:r>
            <a:r>
              <a:rPr lang="en-US" sz="1400" dirty="0" err="1">
                <a:solidFill>
                  <a:srgbClr val="9CDCFE"/>
                </a:solidFill>
                <a:latin typeface="Menlo" panose="020B0609030804020204" pitchFamily="49" charset="0"/>
              </a:rPr>
              <a:t>i</a:t>
            </a:r>
            <a:r>
              <a:rPr lang="en-US" sz="1400" dirty="0">
                <a:solidFill>
                  <a:srgbClr val="D4D4D4"/>
                </a:solidFill>
                <a:latin typeface="Menlo" panose="020B0609030804020204" pitchFamily="49" charset="0"/>
              </a:rPr>
              <a:t> := </a:t>
            </a:r>
            <a:r>
              <a:rPr lang="en-US" sz="1400" dirty="0">
                <a:solidFill>
                  <a:srgbClr val="CE9178"/>
                </a:solidFill>
                <a:latin typeface="Menlo" panose="020B0609030804020204" pitchFamily="49" charset="0"/>
              </a:rPr>
              <a:t>'a'</a:t>
            </a:r>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i</a:t>
            </a:r>
            <a:r>
              <a:rPr lang="en-US" sz="1400" dirty="0">
                <a:solidFill>
                  <a:srgbClr val="D4D4D4"/>
                </a:solidFill>
                <a:latin typeface="Menlo" panose="020B0609030804020204" pitchFamily="49" charset="0"/>
              </a:rPr>
              <a:t> &lt;= </a:t>
            </a:r>
            <a:r>
              <a:rPr lang="en-US" sz="1400" dirty="0">
                <a:solidFill>
                  <a:srgbClr val="CE9178"/>
                </a:solidFill>
                <a:latin typeface="Menlo" panose="020B0609030804020204" pitchFamily="49" charset="0"/>
              </a:rPr>
              <a:t>'e'</a:t>
            </a:r>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i</a:t>
            </a:r>
            <a:r>
              <a:rPr lang="en-US" sz="1400" dirty="0">
                <a:solidFill>
                  <a:srgbClr val="D4D4D4"/>
                </a:solidFill>
                <a:latin typeface="Menlo" panose="020B0609030804020204" pitchFamily="49" charset="0"/>
              </a:rPr>
              <a:t>++ {</a:t>
            </a:r>
          </a:p>
          <a:p>
            <a:pPr lvl="1"/>
            <a:r>
              <a:rPr lang="en-US" sz="1400" dirty="0" err="1">
                <a:solidFill>
                  <a:srgbClr val="D4D4D4"/>
                </a:solidFill>
                <a:latin typeface="Menlo" panose="020B0609030804020204" pitchFamily="49" charset="0"/>
              </a:rPr>
              <a:t>time.</a:t>
            </a:r>
            <a:r>
              <a:rPr lang="en-US" sz="1400" dirty="0" err="1">
                <a:solidFill>
                  <a:srgbClr val="DCDCAA"/>
                </a:solidFill>
                <a:latin typeface="Menlo" panose="020B0609030804020204" pitchFamily="49" charset="0"/>
              </a:rPr>
              <a:t>Sleep</a:t>
            </a:r>
            <a:r>
              <a:rPr lang="en-US" sz="1400" dirty="0">
                <a:solidFill>
                  <a:srgbClr val="D4D4D4"/>
                </a:solidFill>
                <a:latin typeface="Menlo" panose="020B0609030804020204" pitchFamily="49" charset="0"/>
              </a:rPr>
              <a:t>(</a:t>
            </a:r>
            <a:r>
              <a:rPr lang="en-US" sz="1400" dirty="0">
                <a:solidFill>
                  <a:srgbClr val="B5CEA8"/>
                </a:solidFill>
                <a:latin typeface="Menlo" panose="020B0609030804020204" pitchFamily="49" charset="0"/>
              </a:rPr>
              <a:t>400</a:t>
            </a:r>
            <a:r>
              <a:rPr lang="en-US" sz="1400" dirty="0">
                <a:solidFill>
                  <a:srgbClr val="D4D4D4"/>
                </a:solidFill>
                <a:latin typeface="Menlo" panose="020B0609030804020204" pitchFamily="49" charset="0"/>
              </a:rPr>
              <a:t> * </a:t>
            </a:r>
            <a:r>
              <a:rPr lang="en-US" sz="1400" dirty="0" err="1">
                <a:solidFill>
                  <a:srgbClr val="D4D4D4"/>
                </a:solidFill>
                <a:latin typeface="Menlo" panose="020B0609030804020204" pitchFamily="49" charset="0"/>
              </a:rPr>
              <a:t>time.Millisecond</a:t>
            </a:r>
            <a:r>
              <a:rPr lang="en-US" sz="1400" dirty="0">
                <a:solidFill>
                  <a:srgbClr val="D4D4D4"/>
                </a:solidFill>
                <a:latin typeface="Menlo" panose="020B0609030804020204" pitchFamily="49" charset="0"/>
              </a:rPr>
              <a:t>)</a:t>
            </a:r>
          </a:p>
          <a:p>
            <a:pPr lvl="1"/>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Printf</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"%c "</a:t>
            </a:r>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i</a:t>
            </a:r>
            <a:r>
              <a:rPr lang="en-US" sz="1400" dirty="0">
                <a:solidFill>
                  <a:srgbClr val="D4D4D4"/>
                </a:solidFill>
                <a:latin typeface="Menlo" panose="020B0609030804020204" pitchFamily="49" charset="0"/>
              </a:rPr>
              <a:t>)</a:t>
            </a:r>
          </a:p>
          <a:p>
            <a:pPr lvl="1"/>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a:p>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main</a:t>
            </a:r>
            <a:r>
              <a:rPr lang="en-US" sz="1400" dirty="0">
                <a:solidFill>
                  <a:srgbClr val="D4D4D4"/>
                </a:solidFill>
                <a:latin typeface="Menlo" panose="020B0609030804020204" pitchFamily="49" charset="0"/>
              </a:rPr>
              <a:t>() { </a:t>
            </a:r>
          </a:p>
          <a:p>
            <a:pPr lvl="1"/>
            <a:r>
              <a:rPr lang="en-US" sz="1400" dirty="0">
                <a:solidFill>
                  <a:srgbClr val="C586C0"/>
                </a:solidFill>
                <a:latin typeface="Menlo" panose="020B0609030804020204" pitchFamily="49" charset="0"/>
              </a:rPr>
              <a:t>go</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numbers</a:t>
            </a:r>
            <a:r>
              <a:rPr lang="en-US" sz="1400" dirty="0">
                <a:solidFill>
                  <a:srgbClr val="D4D4D4"/>
                </a:solidFill>
                <a:latin typeface="Menlo" panose="020B0609030804020204" pitchFamily="49" charset="0"/>
              </a:rPr>
              <a:t>()</a:t>
            </a:r>
          </a:p>
          <a:p>
            <a:pPr lvl="1"/>
            <a:r>
              <a:rPr lang="en-US" sz="1400" dirty="0">
                <a:solidFill>
                  <a:srgbClr val="C586C0"/>
                </a:solidFill>
                <a:latin typeface="Menlo" panose="020B0609030804020204" pitchFamily="49" charset="0"/>
              </a:rPr>
              <a:t>go</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alphabets</a:t>
            </a:r>
            <a:r>
              <a:rPr lang="en-US" sz="1400" dirty="0">
                <a:solidFill>
                  <a:srgbClr val="D4D4D4"/>
                </a:solidFill>
                <a:latin typeface="Menlo" panose="020B0609030804020204" pitchFamily="49" charset="0"/>
              </a:rPr>
              <a:t>()</a:t>
            </a:r>
          </a:p>
          <a:p>
            <a:pPr lvl="1"/>
            <a:r>
              <a:rPr lang="en-US" sz="1400" dirty="0" err="1">
                <a:solidFill>
                  <a:srgbClr val="D4D4D4"/>
                </a:solidFill>
                <a:latin typeface="Menlo" panose="020B0609030804020204" pitchFamily="49" charset="0"/>
              </a:rPr>
              <a:t>time.</a:t>
            </a:r>
            <a:r>
              <a:rPr lang="en-US" sz="1400" dirty="0" err="1">
                <a:solidFill>
                  <a:srgbClr val="DCDCAA"/>
                </a:solidFill>
                <a:latin typeface="Menlo" panose="020B0609030804020204" pitchFamily="49" charset="0"/>
              </a:rPr>
              <a:t>Sleep</a:t>
            </a:r>
            <a:r>
              <a:rPr lang="en-US" sz="1400" dirty="0">
                <a:solidFill>
                  <a:srgbClr val="D4D4D4"/>
                </a:solidFill>
                <a:latin typeface="Menlo" panose="020B0609030804020204" pitchFamily="49" charset="0"/>
              </a:rPr>
              <a:t>(</a:t>
            </a:r>
            <a:r>
              <a:rPr lang="en-US" sz="1400" dirty="0">
                <a:solidFill>
                  <a:srgbClr val="B5CEA8"/>
                </a:solidFill>
                <a:latin typeface="Menlo" panose="020B0609030804020204" pitchFamily="49" charset="0"/>
              </a:rPr>
              <a:t>3000</a:t>
            </a:r>
            <a:r>
              <a:rPr lang="en-US" sz="1400" dirty="0">
                <a:solidFill>
                  <a:srgbClr val="D4D4D4"/>
                </a:solidFill>
                <a:latin typeface="Menlo" panose="020B0609030804020204" pitchFamily="49" charset="0"/>
              </a:rPr>
              <a:t> * </a:t>
            </a:r>
            <a:r>
              <a:rPr lang="en-US" sz="1400" dirty="0" err="1">
                <a:solidFill>
                  <a:srgbClr val="D4D4D4"/>
                </a:solidFill>
                <a:latin typeface="Menlo" panose="020B0609030804020204" pitchFamily="49" charset="0"/>
              </a:rPr>
              <a:t>time.Millisecond</a:t>
            </a:r>
            <a:r>
              <a:rPr lang="en-US" sz="1400" dirty="0">
                <a:solidFill>
                  <a:srgbClr val="D4D4D4"/>
                </a:solidFill>
                <a:latin typeface="Menlo" panose="020B0609030804020204" pitchFamily="49" charset="0"/>
              </a:rPr>
              <a:t>)</a:t>
            </a:r>
          </a:p>
          <a:p>
            <a:pPr lvl="1"/>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"main terminated"</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p:txBody>
      </p:sp>
      <p:sp>
        <p:nvSpPr>
          <p:cNvPr id="7" name="Rectangle 6">
            <a:extLst>
              <a:ext uri="{FF2B5EF4-FFF2-40B4-BE49-F238E27FC236}">
                <a16:creationId xmlns:a16="http://schemas.microsoft.com/office/drawing/2014/main" id="{51096CAE-C03B-B64B-B567-B48B95495C5B}"/>
              </a:ext>
            </a:extLst>
          </p:cNvPr>
          <p:cNvSpPr/>
          <p:nvPr/>
        </p:nvSpPr>
        <p:spPr>
          <a:xfrm>
            <a:off x="5638800" y="2511177"/>
            <a:ext cx="2895600" cy="738664"/>
          </a:xfrm>
          <a:prstGeom prst="rect">
            <a:avLst/>
          </a:prstGeom>
          <a:solidFill>
            <a:schemeClr val="tx1">
              <a:lumMod val="85000"/>
              <a:lumOff val="15000"/>
            </a:schemeClr>
          </a:solidFill>
        </p:spPr>
        <p:txBody>
          <a:bodyPr wrap="square">
            <a:spAutoFit/>
          </a:bodyPr>
          <a:lstStyle/>
          <a:p>
            <a:r>
              <a:rPr lang="en-US" sz="1400" b="1" dirty="0">
                <a:solidFill>
                  <a:srgbClr val="48CC37"/>
                </a:solidFill>
                <a:latin typeface="Menlo" panose="020B0609030804020204" pitchFamily="49" charset="0"/>
              </a:rPr>
              <a:t>$ </a:t>
            </a:r>
            <a:r>
              <a:rPr lang="en-US" sz="1400" dirty="0">
                <a:solidFill>
                  <a:srgbClr val="F6F6F6"/>
                </a:solidFill>
                <a:latin typeface="Menlo" panose="020B0609030804020204" pitchFamily="49" charset="0"/>
              </a:rPr>
              <a:t>go run </a:t>
            </a:r>
            <a:r>
              <a:rPr lang="en-US" sz="1400" dirty="0" err="1">
                <a:solidFill>
                  <a:srgbClr val="F6F6F6"/>
                </a:solidFill>
                <a:latin typeface="Menlo" panose="020B0609030804020204" pitchFamily="49" charset="0"/>
              </a:rPr>
              <a:t>main.go</a:t>
            </a:r>
            <a:endParaRPr lang="en-US" sz="1400" dirty="0">
              <a:solidFill>
                <a:srgbClr val="F6F6F6"/>
              </a:solidFill>
              <a:latin typeface="Menlo" panose="020B0609030804020204" pitchFamily="49" charset="0"/>
            </a:endParaRPr>
          </a:p>
          <a:p>
            <a:r>
              <a:rPr lang="en-US" sz="1400" dirty="0">
                <a:solidFill>
                  <a:srgbClr val="F6F6F6"/>
                </a:solidFill>
                <a:latin typeface="Menlo" panose="020B0609030804020204" pitchFamily="49" charset="0"/>
              </a:rPr>
              <a:t>1 a 2 3 b 4 c 5 d e main terminated</a:t>
            </a:r>
          </a:p>
        </p:txBody>
      </p:sp>
    </p:spTree>
    <p:extLst>
      <p:ext uri="{BB962C8B-B14F-4D97-AF65-F5344CB8AC3E}">
        <p14:creationId xmlns:p14="http://schemas.microsoft.com/office/powerpoint/2010/main" val="7510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E2516C-1792-F749-8918-2A40BB5F7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3350"/>
            <a:ext cx="8763000" cy="4798786"/>
          </a:xfrm>
          <a:prstGeom prst="rect">
            <a:avLst/>
          </a:prstGeom>
        </p:spPr>
      </p:pic>
    </p:spTree>
    <p:extLst>
      <p:ext uri="{BB962C8B-B14F-4D97-AF65-F5344CB8AC3E}">
        <p14:creationId xmlns:p14="http://schemas.microsoft.com/office/powerpoint/2010/main" val="393901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Channel</a:t>
            </a:r>
          </a:p>
        </p:txBody>
      </p:sp>
      <p:sp>
        <p:nvSpPr>
          <p:cNvPr id="3" name="TextBox 2">
            <a:extLst>
              <a:ext uri="{FF2B5EF4-FFF2-40B4-BE49-F238E27FC236}">
                <a16:creationId xmlns:a16="http://schemas.microsoft.com/office/drawing/2014/main" id="{F670E8C0-2748-C84A-944E-87DD87862603}"/>
              </a:ext>
            </a:extLst>
          </p:cNvPr>
          <p:cNvSpPr txBox="1"/>
          <p:nvPr/>
        </p:nvSpPr>
        <p:spPr>
          <a:xfrm>
            <a:off x="626378" y="1450872"/>
            <a:ext cx="4250422" cy="830997"/>
          </a:xfrm>
          <a:prstGeom prst="rect">
            <a:avLst/>
          </a:prstGeom>
          <a:noFill/>
        </p:spPr>
        <p:txBody>
          <a:bodyPr wrap="square" rtlCol="0">
            <a:spAutoFit/>
          </a:bodyPr>
          <a:lstStyle/>
          <a:p>
            <a:r>
              <a:rPr lang="vi-VN" sz="1600" dirty="0">
                <a:solidFill>
                  <a:schemeClr val="bg1"/>
                </a:solidFill>
                <a:latin typeface="Roboto Mono for Powerline" charset="0"/>
                <a:ea typeface="Roboto Mono for Powerline" charset="0"/>
                <a:cs typeface="Roboto Mono for Powerline" charset="0"/>
              </a:rPr>
              <a:t>Channel là cơ chế để các goroutine đồng bộ hóa việc thực hiện và giao tiếp bằng cách truyền các giá trị.</a:t>
            </a:r>
            <a:endParaRPr lang="en-US" sz="1400" dirty="0">
              <a:solidFill>
                <a:schemeClr val="bg1"/>
              </a:solidFill>
              <a:latin typeface="Roboto Mono for Powerline" charset="0"/>
              <a:ea typeface="Roboto Mono for Powerline" charset="0"/>
              <a:cs typeface="Roboto Mono for Powerline" charset="0"/>
            </a:endParaRPr>
          </a:p>
        </p:txBody>
      </p:sp>
      <p:sp>
        <p:nvSpPr>
          <p:cNvPr id="4" name="TextBox 3">
            <a:extLst>
              <a:ext uri="{FF2B5EF4-FFF2-40B4-BE49-F238E27FC236}">
                <a16:creationId xmlns:a16="http://schemas.microsoft.com/office/drawing/2014/main" id="{762910A0-5668-DB4A-83EF-8A163200F2D4}"/>
              </a:ext>
            </a:extLst>
          </p:cNvPr>
          <p:cNvSpPr txBox="1"/>
          <p:nvPr/>
        </p:nvSpPr>
        <p:spPr>
          <a:xfrm>
            <a:off x="626378" y="2571750"/>
            <a:ext cx="4555222" cy="1323439"/>
          </a:xfrm>
          <a:prstGeom prst="rect">
            <a:avLst/>
          </a:prstGeom>
          <a:noFill/>
        </p:spPr>
        <p:txBody>
          <a:bodyPr wrap="square" rtlCol="0">
            <a:spAutoFit/>
          </a:bodyPr>
          <a:lstStyle/>
          <a:p>
            <a:r>
              <a:rPr lang="vi-VN" sz="1600" dirty="0">
                <a:solidFill>
                  <a:schemeClr val="bg1"/>
                </a:solidFill>
                <a:latin typeface="Roboto Mono for Powerline" charset="0"/>
                <a:ea typeface="Roboto Mono for Powerline" charset="0"/>
                <a:cs typeface="Roboto Mono for Powerline" charset="0"/>
              </a:rPr>
              <a:t>Channel có thể được coi là đường ống sử dụng giao tiếp của Goroutines. Tương tự như cách nước chảy từ đầu này đến đầu kia trong ống, dữ liệu có thể được gửi từ một đầu và nhận từ đầu kia bằng cách sử dụng các channel</a:t>
            </a:r>
            <a:endParaRPr lang="en-US" sz="1400" dirty="0">
              <a:solidFill>
                <a:schemeClr val="bg1"/>
              </a:solidFill>
              <a:latin typeface="Roboto Mono for Powerline" charset="0"/>
              <a:ea typeface="Roboto Mono for Powerline" charset="0"/>
              <a:cs typeface="Roboto Mono for Powerline" charset="0"/>
            </a:endParaRPr>
          </a:p>
        </p:txBody>
      </p:sp>
      <p:pic>
        <p:nvPicPr>
          <p:cNvPr id="6" name="Picture 5">
            <a:extLst>
              <a:ext uri="{FF2B5EF4-FFF2-40B4-BE49-F238E27FC236}">
                <a16:creationId xmlns:a16="http://schemas.microsoft.com/office/drawing/2014/main" id="{F69E6E30-DF95-424A-B91A-D49A06440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165" y="1866371"/>
            <a:ext cx="3496235" cy="1625600"/>
          </a:xfrm>
          <a:prstGeom prst="rect">
            <a:avLst/>
          </a:prstGeom>
        </p:spPr>
      </p:pic>
    </p:spTree>
    <p:extLst>
      <p:ext uri="{BB962C8B-B14F-4D97-AF65-F5344CB8AC3E}">
        <p14:creationId xmlns:p14="http://schemas.microsoft.com/office/powerpoint/2010/main" val="315812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Channel</a:t>
            </a:r>
          </a:p>
        </p:txBody>
      </p:sp>
      <p:sp>
        <p:nvSpPr>
          <p:cNvPr id="3" name="TextBox 2">
            <a:extLst>
              <a:ext uri="{FF2B5EF4-FFF2-40B4-BE49-F238E27FC236}">
                <a16:creationId xmlns:a16="http://schemas.microsoft.com/office/drawing/2014/main" id="{F670E8C0-2748-C84A-944E-87DD87862603}"/>
              </a:ext>
            </a:extLst>
          </p:cNvPr>
          <p:cNvSpPr txBox="1"/>
          <p:nvPr/>
        </p:nvSpPr>
        <p:spPr>
          <a:xfrm>
            <a:off x="1181100" y="1047750"/>
            <a:ext cx="6781800" cy="1077218"/>
          </a:xfrm>
          <a:prstGeom prst="rect">
            <a:avLst/>
          </a:prstGeom>
          <a:noFill/>
        </p:spPr>
        <p:txBody>
          <a:bodyPr wrap="square" rtlCol="0">
            <a:spAutoFit/>
          </a:bodyPr>
          <a:lstStyle/>
          <a:p>
            <a:r>
              <a:rPr lang="vi-VN" sz="1600" dirty="0">
                <a:solidFill>
                  <a:schemeClr val="bg1"/>
                </a:solidFill>
                <a:latin typeface="Roboto Mono for Powerline" charset="0"/>
                <a:ea typeface="Roboto Mono for Powerline" charset="0"/>
                <a:cs typeface="Roboto Mono for Powerline" charset="0"/>
              </a:rPr>
              <a:t>Channel có nhiều đặc điểm khác nhau: loại dữ liệu, kích thước bộ đệm và hướng truyền thông. </a:t>
            </a:r>
          </a:p>
          <a:p>
            <a:endParaRPr lang="vi-VN" sz="1600" dirty="0">
              <a:solidFill>
                <a:schemeClr val="bg1"/>
              </a:solidFill>
              <a:latin typeface="Roboto Mono for Powerline" charset="0"/>
              <a:ea typeface="Roboto Mono for Powerline" charset="0"/>
              <a:cs typeface="Roboto Mono for Powerline" charset="0"/>
            </a:endParaRPr>
          </a:p>
          <a:p>
            <a:r>
              <a:rPr lang="vi-VN" sz="1600" dirty="0">
                <a:solidFill>
                  <a:schemeClr val="bg1"/>
                </a:solidFill>
                <a:latin typeface="Roboto Mono for Powerline" charset="0"/>
                <a:ea typeface="Roboto Mono for Powerline" charset="0"/>
                <a:cs typeface="Roboto Mono for Powerline" charset="0"/>
              </a:rPr>
              <a:t>Có thể chỉ định tất cả các tính năng này bằng cách sử dụng toán tử &lt;-</a:t>
            </a:r>
            <a:endParaRPr lang="en-US" sz="1400" dirty="0">
              <a:solidFill>
                <a:schemeClr val="bg1"/>
              </a:solidFill>
              <a:latin typeface="Roboto Mono for Powerline" charset="0"/>
              <a:ea typeface="Roboto Mono for Powerline" charset="0"/>
              <a:cs typeface="Roboto Mono for Powerline" charset="0"/>
            </a:endParaRPr>
          </a:p>
        </p:txBody>
      </p:sp>
      <p:sp>
        <p:nvSpPr>
          <p:cNvPr id="7" name="Rectangle 6">
            <a:extLst>
              <a:ext uri="{FF2B5EF4-FFF2-40B4-BE49-F238E27FC236}">
                <a16:creationId xmlns:a16="http://schemas.microsoft.com/office/drawing/2014/main" id="{8F31062B-1868-1A49-B7A2-66AF0488E53C}"/>
              </a:ext>
            </a:extLst>
          </p:cNvPr>
          <p:cNvSpPr/>
          <p:nvPr/>
        </p:nvSpPr>
        <p:spPr>
          <a:xfrm>
            <a:off x="2018863" y="3562350"/>
            <a:ext cx="5124450" cy="830997"/>
          </a:xfrm>
          <a:prstGeom prst="rect">
            <a:avLst/>
          </a:prstGeom>
          <a:solidFill>
            <a:schemeClr val="tx1">
              <a:lumMod val="85000"/>
              <a:lumOff val="15000"/>
            </a:schemeClr>
          </a:solidFill>
        </p:spPr>
        <p:txBody>
          <a:bodyPr wrap="square">
            <a:spAutoFit/>
          </a:bodyPr>
          <a:lstStyle/>
          <a:p>
            <a:r>
              <a:rPr lang="en-US" sz="1600" dirty="0">
                <a:solidFill>
                  <a:srgbClr val="608B4E"/>
                </a:solidFill>
                <a:latin typeface="Menlo" panose="020B0609030804020204" pitchFamily="49" charset="0"/>
              </a:rPr>
              <a:t>//</a:t>
            </a:r>
            <a:r>
              <a:rPr lang="en-US" sz="1600" dirty="0" err="1">
                <a:solidFill>
                  <a:srgbClr val="608B4E"/>
                </a:solidFill>
                <a:latin typeface="Menlo" panose="020B0609030804020204" pitchFamily="49" charset="0"/>
              </a:rPr>
              <a:t>Cú</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pháp</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gửi</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và</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nhận</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dữ</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liệu</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từ</a:t>
            </a:r>
            <a:r>
              <a:rPr lang="en-US" sz="1600" dirty="0">
                <a:solidFill>
                  <a:srgbClr val="608B4E"/>
                </a:solidFill>
                <a:latin typeface="Menlo" panose="020B0609030804020204" pitchFamily="49" charset="0"/>
              </a:rPr>
              <a:t> channel</a:t>
            </a:r>
            <a:endParaRPr lang="en-US" sz="1600" dirty="0">
              <a:solidFill>
                <a:srgbClr val="9CDCFE"/>
              </a:solidFill>
              <a:latin typeface="Menlo" panose="020B0609030804020204" pitchFamily="49" charset="0"/>
            </a:endParaRPr>
          </a:p>
          <a:p>
            <a:r>
              <a:rPr lang="en-US" sz="1600" dirty="0">
                <a:solidFill>
                  <a:srgbClr val="9CDCFE"/>
                </a:solidFill>
                <a:latin typeface="Menlo" panose="020B0609030804020204" pitchFamily="49" charset="0"/>
              </a:rPr>
              <a:t>data</a:t>
            </a:r>
            <a:r>
              <a:rPr lang="en-US" sz="1600" dirty="0">
                <a:solidFill>
                  <a:srgbClr val="D4D4D4"/>
                </a:solidFill>
                <a:latin typeface="Menlo" panose="020B0609030804020204" pitchFamily="49" charset="0"/>
              </a:rPr>
              <a:t> := &lt;- a </a:t>
            </a:r>
            <a:r>
              <a:rPr lang="en-US" sz="1600" dirty="0">
                <a:solidFill>
                  <a:srgbClr val="608B4E"/>
                </a:solidFill>
                <a:latin typeface="Menlo" panose="020B0609030804020204" pitchFamily="49" charset="0"/>
              </a:rPr>
              <a:t>// read from channel a </a:t>
            </a:r>
            <a:endParaRPr lang="en-US" sz="1600" dirty="0">
              <a:solidFill>
                <a:srgbClr val="D4D4D4"/>
              </a:solidFill>
              <a:latin typeface="Menlo" panose="020B0609030804020204" pitchFamily="49" charset="0"/>
            </a:endParaRPr>
          </a:p>
          <a:p>
            <a:r>
              <a:rPr lang="en-US" sz="1600" dirty="0">
                <a:solidFill>
                  <a:srgbClr val="D4D4D4"/>
                </a:solidFill>
                <a:latin typeface="Menlo" panose="020B0609030804020204" pitchFamily="49" charset="0"/>
              </a:rPr>
              <a:t>a &lt;- data </a:t>
            </a:r>
            <a:r>
              <a:rPr lang="en-US" sz="1600" dirty="0">
                <a:solidFill>
                  <a:srgbClr val="608B4E"/>
                </a:solidFill>
                <a:latin typeface="Menlo" panose="020B0609030804020204" pitchFamily="49" charset="0"/>
              </a:rPr>
              <a:t>// write to channel a </a:t>
            </a:r>
            <a:endParaRPr lang="en-US" sz="1600" dirty="0">
              <a:solidFill>
                <a:srgbClr val="D4D4D4"/>
              </a:solidFill>
              <a:latin typeface="Menlo" panose="020B0609030804020204" pitchFamily="49" charset="0"/>
            </a:endParaRPr>
          </a:p>
        </p:txBody>
      </p:sp>
      <p:sp>
        <p:nvSpPr>
          <p:cNvPr id="8" name="Rectangle 7">
            <a:extLst>
              <a:ext uri="{FF2B5EF4-FFF2-40B4-BE49-F238E27FC236}">
                <a16:creationId xmlns:a16="http://schemas.microsoft.com/office/drawing/2014/main" id="{5A67C6CF-E27F-7D4B-869E-0E9942696C4F}"/>
              </a:ext>
            </a:extLst>
          </p:cNvPr>
          <p:cNvSpPr/>
          <p:nvPr/>
        </p:nvSpPr>
        <p:spPr>
          <a:xfrm>
            <a:off x="2009775" y="2428160"/>
            <a:ext cx="5124450" cy="830997"/>
          </a:xfrm>
          <a:prstGeom prst="rect">
            <a:avLst/>
          </a:prstGeom>
          <a:solidFill>
            <a:schemeClr val="tx1">
              <a:lumMod val="85000"/>
              <a:lumOff val="15000"/>
            </a:schemeClr>
          </a:solidFill>
        </p:spPr>
        <p:txBody>
          <a:bodyPr wrap="square">
            <a:spAutoFit/>
          </a:bodyPr>
          <a:lstStyle/>
          <a:p>
            <a:r>
              <a:rPr lang="en-US" sz="1600" dirty="0">
                <a:solidFill>
                  <a:srgbClr val="608B4E"/>
                </a:solidFill>
                <a:latin typeface="Menlo" panose="020B0609030804020204" pitchFamily="49" charset="0"/>
              </a:rPr>
              <a:t>//</a:t>
            </a:r>
            <a:r>
              <a:rPr lang="en-US" sz="1600" dirty="0" err="1">
                <a:solidFill>
                  <a:srgbClr val="608B4E"/>
                </a:solidFill>
                <a:latin typeface="Menlo" panose="020B0609030804020204" pitchFamily="49" charset="0"/>
              </a:rPr>
              <a:t>khai</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báo</a:t>
            </a:r>
            <a:r>
              <a:rPr lang="en-US" sz="1600" dirty="0">
                <a:solidFill>
                  <a:srgbClr val="608B4E"/>
                </a:solidFill>
                <a:latin typeface="Menlo" panose="020B0609030804020204" pitchFamily="49" charset="0"/>
              </a:rPr>
              <a:t> channel</a:t>
            </a:r>
            <a:endParaRPr lang="en-US" sz="1600" dirty="0">
              <a:solidFill>
                <a:srgbClr val="569CD6"/>
              </a:solidFill>
              <a:latin typeface="Menlo" panose="020B0609030804020204" pitchFamily="49" charset="0"/>
            </a:endParaRPr>
          </a:p>
          <a:p>
            <a:r>
              <a:rPr lang="en-US" sz="1600" dirty="0" err="1">
                <a:solidFill>
                  <a:srgbClr val="569CD6"/>
                </a:solidFill>
                <a:latin typeface="Menlo" panose="020B0609030804020204" pitchFamily="49" charset="0"/>
              </a:rPr>
              <a:t>var</a:t>
            </a:r>
            <a:r>
              <a:rPr lang="en-US" sz="1600" dirty="0">
                <a:solidFill>
                  <a:srgbClr val="D4D4D4"/>
                </a:solidFill>
                <a:latin typeface="Menlo" panose="020B0609030804020204" pitchFamily="49" charset="0"/>
              </a:rPr>
              <a:t> </a:t>
            </a:r>
            <a:r>
              <a:rPr lang="en-US" sz="1600" dirty="0">
                <a:solidFill>
                  <a:srgbClr val="9CDCFE"/>
                </a:solidFill>
                <a:latin typeface="Menlo" panose="020B0609030804020204" pitchFamily="49" charset="0"/>
              </a:rPr>
              <a:t>a</a:t>
            </a:r>
            <a:r>
              <a:rPr lang="en-US" sz="1600" dirty="0">
                <a:solidFill>
                  <a:srgbClr val="D4D4D4"/>
                </a:solidFill>
                <a:latin typeface="Menlo" panose="020B0609030804020204" pitchFamily="49" charset="0"/>
              </a:rPr>
              <a:t> </a:t>
            </a:r>
            <a:r>
              <a:rPr lang="en-US" sz="1600" dirty="0" err="1">
                <a:solidFill>
                  <a:srgbClr val="569CD6"/>
                </a:solidFill>
                <a:latin typeface="Menlo" panose="020B0609030804020204" pitchFamily="49" charset="0"/>
              </a:rPr>
              <a:t>chan</a:t>
            </a:r>
            <a:r>
              <a:rPr lang="en-US" sz="1600" dirty="0">
                <a:solidFill>
                  <a:srgbClr val="D4D4D4"/>
                </a:solidFill>
                <a:latin typeface="Menlo" panose="020B0609030804020204" pitchFamily="49" charset="0"/>
              </a:rPr>
              <a:t> </a:t>
            </a:r>
            <a:r>
              <a:rPr lang="en-US" sz="1600" dirty="0" err="1">
                <a:solidFill>
                  <a:srgbClr val="4EC9B0"/>
                </a:solidFill>
                <a:latin typeface="Menlo" panose="020B0609030804020204" pitchFamily="49" charset="0"/>
              </a:rPr>
              <a:t>int</a:t>
            </a:r>
            <a:endParaRPr lang="vi-VN" sz="1600" dirty="0">
              <a:solidFill>
                <a:srgbClr val="9CDCFE"/>
              </a:solidFill>
              <a:latin typeface="Menlo" panose="020B0609030804020204" pitchFamily="49" charset="0"/>
            </a:endParaRPr>
          </a:p>
          <a:p>
            <a:r>
              <a:rPr lang="vi-VN" sz="1600" dirty="0">
                <a:solidFill>
                  <a:srgbClr val="9CDCFE"/>
                </a:solidFill>
                <a:latin typeface="Menlo" panose="020B0609030804020204" pitchFamily="49" charset="0"/>
              </a:rPr>
              <a:t>a</a:t>
            </a:r>
            <a:r>
              <a:rPr lang="vi-VN" sz="1600" dirty="0">
                <a:solidFill>
                  <a:srgbClr val="D4D4D4"/>
                </a:solidFill>
                <a:latin typeface="Menlo" panose="020B0609030804020204" pitchFamily="49" charset="0"/>
              </a:rPr>
              <a:t> := </a:t>
            </a:r>
            <a:r>
              <a:rPr lang="vi-VN" sz="1600" dirty="0">
                <a:solidFill>
                  <a:srgbClr val="DCDCAA"/>
                </a:solidFill>
                <a:latin typeface="Menlo" panose="020B0609030804020204" pitchFamily="49" charset="0"/>
              </a:rPr>
              <a:t>make</a:t>
            </a:r>
            <a:r>
              <a:rPr lang="vi-VN" sz="1600" dirty="0">
                <a:solidFill>
                  <a:srgbClr val="D4D4D4"/>
                </a:solidFill>
                <a:latin typeface="Menlo" panose="020B0609030804020204" pitchFamily="49" charset="0"/>
              </a:rPr>
              <a:t>(</a:t>
            </a:r>
            <a:r>
              <a:rPr lang="vi-VN" sz="1600" dirty="0">
                <a:solidFill>
                  <a:srgbClr val="569CD6"/>
                </a:solidFill>
                <a:latin typeface="Menlo" panose="020B0609030804020204" pitchFamily="49" charset="0"/>
              </a:rPr>
              <a:t>chan</a:t>
            </a:r>
            <a:r>
              <a:rPr lang="vi-VN" sz="1600" dirty="0">
                <a:solidFill>
                  <a:srgbClr val="D4D4D4"/>
                </a:solidFill>
                <a:latin typeface="Menlo" panose="020B0609030804020204" pitchFamily="49" charset="0"/>
              </a:rPr>
              <a:t> </a:t>
            </a:r>
            <a:r>
              <a:rPr lang="vi-VN" sz="1600" dirty="0">
                <a:solidFill>
                  <a:srgbClr val="4EC9B0"/>
                </a:solidFill>
                <a:latin typeface="Menlo" panose="020B0609030804020204" pitchFamily="49" charset="0"/>
              </a:rPr>
              <a:t>int</a:t>
            </a:r>
            <a:r>
              <a:rPr lang="vi-VN" sz="1600" dirty="0">
                <a:solidFill>
                  <a:srgbClr val="D4D4D4"/>
                </a:solidFill>
                <a:latin typeface="Menlo" panose="020B0609030804020204" pitchFamily="49" charset="0"/>
              </a:rPr>
              <a:t>)</a:t>
            </a:r>
          </a:p>
        </p:txBody>
      </p:sp>
    </p:spTree>
    <p:extLst>
      <p:ext uri="{BB962C8B-B14F-4D97-AF65-F5344CB8AC3E}">
        <p14:creationId xmlns:p14="http://schemas.microsoft.com/office/powerpoint/2010/main" val="6760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06828" y="285750"/>
            <a:ext cx="4114800" cy="381000"/>
          </a:xfrm>
        </p:spPr>
        <p:txBody>
          <a:bodyPr>
            <a:normAutofit fontScale="92500" lnSpcReduction="20000"/>
          </a:bodyPr>
          <a:lstStyle/>
          <a:p>
            <a:r>
              <a:rPr lang="en-US" dirty="0"/>
              <a:t>Unbuffered channel</a:t>
            </a:r>
          </a:p>
        </p:txBody>
      </p:sp>
      <p:sp>
        <p:nvSpPr>
          <p:cNvPr id="3" name="Content Placeholder 2"/>
          <p:cNvSpPr>
            <a:spLocks noGrp="1"/>
          </p:cNvSpPr>
          <p:nvPr>
            <p:ph sz="half" idx="2"/>
          </p:nvPr>
        </p:nvSpPr>
        <p:spPr>
          <a:xfrm>
            <a:off x="206828" y="895350"/>
            <a:ext cx="4114800" cy="3276600"/>
          </a:xfrm>
        </p:spPr>
        <p:txBody>
          <a:bodyPr>
            <a:normAutofit/>
          </a:bodyPr>
          <a:lstStyle/>
          <a:p>
            <a:pPr marL="0" indent="0">
              <a:buNone/>
            </a:pPr>
            <a:r>
              <a:rPr lang="vi-VN" sz="1800" dirty="0"/>
              <a:t>Channel chỉ chứa tối đa một giá trị dữ liệu. Khi thực hiện một hành động gửi dữ liệu vào, goroutine này sẽ bị khóa cho đến khi có goroutine khác nhận dữ liệu thì goroutine này mới tiếp tục được thực thi. </a:t>
            </a:r>
          </a:p>
          <a:p>
            <a:pPr marL="0" indent="0">
              <a:buNone/>
            </a:pPr>
            <a:r>
              <a:rPr lang="vi-VN" sz="1800" dirty="0"/>
              <a:t>Trao đổi dữ liệu ở  unbuffered buộc các goroutine gửi và nhận dữ liệu phải được đồng bộ nên đôi lúc channel đơn còn gọi là kênh đồng bộ (synchronous channel)</a:t>
            </a:r>
            <a:endParaRPr lang="en-US" sz="1800" dirty="0"/>
          </a:p>
        </p:txBody>
      </p:sp>
      <p:sp>
        <p:nvSpPr>
          <p:cNvPr id="4" name="Text Placeholder 3"/>
          <p:cNvSpPr>
            <a:spLocks noGrp="1"/>
          </p:cNvSpPr>
          <p:nvPr>
            <p:ph type="body" sz="quarter" idx="3"/>
          </p:nvPr>
        </p:nvSpPr>
        <p:spPr>
          <a:xfrm>
            <a:off x="4555670" y="285750"/>
            <a:ext cx="4343400" cy="381000"/>
          </a:xfrm>
        </p:spPr>
        <p:txBody>
          <a:bodyPr>
            <a:normAutofit fontScale="92500" lnSpcReduction="20000"/>
          </a:bodyPr>
          <a:lstStyle/>
          <a:p>
            <a:r>
              <a:rPr lang="en-US" dirty="0"/>
              <a:t>Buffered channel</a:t>
            </a:r>
          </a:p>
        </p:txBody>
      </p:sp>
      <p:sp>
        <p:nvSpPr>
          <p:cNvPr id="17" name="Content Placeholder 2">
            <a:extLst>
              <a:ext uri="{FF2B5EF4-FFF2-40B4-BE49-F238E27FC236}">
                <a16:creationId xmlns:a16="http://schemas.microsoft.com/office/drawing/2014/main" id="{0E7CBC81-8A11-1B4B-BBBB-0B348FA866B4}"/>
              </a:ext>
            </a:extLst>
          </p:cNvPr>
          <p:cNvSpPr txBox="1">
            <a:spLocks/>
          </p:cNvSpPr>
          <p:nvPr/>
        </p:nvSpPr>
        <p:spPr>
          <a:xfrm>
            <a:off x="4555670" y="963111"/>
            <a:ext cx="4093030" cy="2743200"/>
          </a:xfrm>
          <a:prstGeom prst="rect">
            <a:avLst/>
          </a:prstGeom>
        </p:spPr>
        <p:txBody>
          <a:bodyPr vert="horz" lIns="91440" tIns="45720" rIns="91440" bIns="45720" rtlCol="0">
            <a:normAutofit/>
          </a:bodyPr>
          <a:lstStyle>
            <a:lvl1pPr marL="342900" indent="-342900" algn="l" defTabSz="914400" rtl="0" eaLnBrk="1" latinLnBrk="0" hangingPunct="1">
              <a:spcBef>
                <a:spcPts val="1800"/>
              </a:spcBef>
              <a:buFont typeface="Arial" pitchFamily="34" charset="0"/>
              <a:buChar char="•"/>
              <a:defRPr sz="2400" kern="1200">
                <a:solidFill>
                  <a:schemeClr val="bg1"/>
                </a:solidFill>
                <a:latin typeface="Corbel"/>
                <a:ea typeface="Segoe UI" pitchFamily="34" charset="0"/>
                <a:cs typeface="Corbel"/>
              </a:defRPr>
            </a:lvl1pPr>
            <a:lvl2pPr marL="742950" indent="-28575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2pPr>
            <a:lvl3pPr marL="1143000" indent="-228600" algn="l" defTabSz="914400" rtl="0" eaLnBrk="1" latinLnBrk="0" hangingPunct="1">
              <a:spcBef>
                <a:spcPts val="1800"/>
              </a:spcBef>
              <a:buFont typeface="Arial" pitchFamily="34" charset="0"/>
              <a:buChar char="•"/>
              <a:defRPr sz="1800" kern="1200">
                <a:solidFill>
                  <a:schemeClr val="bg1"/>
                </a:solidFill>
                <a:latin typeface="Corbel"/>
                <a:ea typeface="Segoe UI" pitchFamily="34" charset="0"/>
                <a:cs typeface="Corbel"/>
              </a:defRPr>
            </a:lvl3pPr>
            <a:lvl4pPr marL="16002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4pPr>
            <a:lvl5pPr marL="20574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vi-VN" sz="1800" dirty="0"/>
              <a:t>Là channel tại một thời điểm kênh có thể chứa nhiều hơn một giá trị dữ liệu.</a:t>
            </a:r>
          </a:p>
          <a:p>
            <a:pPr marL="0" indent="0">
              <a:buNone/>
            </a:pPr>
            <a:r>
              <a:rPr lang="vi-VN" sz="1800" dirty="0"/>
              <a:t> Số giá trị dữ liệu mà nó có thể chứa được khai báo khi tạo kênh. </a:t>
            </a:r>
          </a:p>
          <a:p>
            <a:pPr marL="0" indent="0">
              <a:buNone/>
            </a:pPr>
            <a:endParaRPr lang="vi-VN" sz="1800" dirty="0"/>
          </a:p>
          <a:p>
            <a:pPr marL="0" indent="0">
              <a:buNone/>
            </a:pPr>
            <a:endParaRPr lang="en-US" sz="1800" dirty="0"/>
          </a:p>
        </p:txBody>
      </p:sp>
      <p:sp>
        <p:nvSpPr>
          <p:cNvPr id="18" name="Rectangle 17">
            <a:extLst>
              <a:ext uri="{FF2B5EF4-FFF2-40B4-BE49-F238E27FC236}">
                <a16:creationId xmlns:a16="http://schemas.microsoft.com/office/drawing/2014/main" id="{B2ECDDEF-3D1E-D84C-854C-8E8476478997}"/>
              </a:ext>
            </a:extLst>
          </p:cNvPr>
          <p:cNvSpPr/>
          <p:nvPr/>
        </p:nvSpPr>
        <p:spPr>
          <a:xfrm>
            <a:off x="930727" y="4012186"/>
            <a:ext cx="2667001" cy="338554"/>
          </a:xfrm>
          <a:prstGeom prst="rect">
            <a:avLst/>
          </a:prstGeom>
          <a:solidFill>
            <a:schemeClr val="tx1">
              <a:lumMod val="85000"/>
              <a:lumOff val="15000"/>
            </a:schemeClr>
          </a:solidFill>
        </p:spPr>
        <p:txBody>
          <a:bodyPr wrap="square">
            <a:spAutoFit/>
          </a:bodyPr>
          <a:lstStyle/>
          <a:p>
            <a:r>
              <a:rPr lang="vi-VN" sz="1600" dirty="0">
                <a:solidFill>
                  <a:srgbClr val="9CDCFE"/>
                </a:solidFill>
                <a:latin typeface="Menlo" panose="020B0609030804020204" pitchFamily="49" charset="0"/>
              </a:rPr>
              <a:t>ch</a:t>
            </a:r>
            <a:r>
              <a:rPr lang="vi-VN" sz="1600" dirty="0">
                <a:solidFill>
                  <a:srgbClr val="D4D4D4"/>
                </a:solidFill>
                <a:latin typeface="Menlo" panose="020B0609030804020204" pitchFamily="49" charset="0"/>
              </a:rPr>
              <a:t> := </a:t>
            </a:r>
            <a:r>
              <a:rPr lang="vi-VN" sz="1600" dirty="0">
                <a:solidFill>
                  <a:srgbClr val="DCDCAA"/>
                </a:solidFill>
                <a:latin typeface="Menlo" panose="020B0609030804020204" pitchFamily="49" charset="0"/>
              </a:rPr>
              <a:t>make</a:t>
            </a:r>
            <a:r>
              <a:rPr lang="vi-VN" sz="1600" dirty="0">
                <a:solidFill>
                  <a:srgbClr val="D4D4D4"/>
                </a:solidFill>
                <a:latin typeface="Menlo" panose="020B0609030804020204" pitchFamily="49" charset="0"/>
              </a:rPr>
              <a:t>(</a:t>
            </a:r>
            <a:r>
              <a:rPr lang="vi-VN" sz="1600" dirty="0">
                <a:solidFill>
                  <a:srgbClr val="569CD6"/>
                </a:solidFill>
                <a:latin typeface="Menlo" panose="020B0609030804020204" pitchFamily="49" charset="0"/>
              </a:rPr>
              <a:t>chan</a:t>
            </a:r>
            <a:r>
              <a:rPr lang="vi-VN" sz="1600" dirty="0">
                <a:solidFill>
                  <a:srgbClr val="D4D4D4"/>
                </a:solidFill>
                <a:latin typeface="Menlo" panose="020B0609030804020204" pitchFamily="49" charset="0"/>
              </a:rPr>
              <a:t> </a:t>
            </a:r>
            <a:r>
              <a:rPr lang="vi-VN" sz="1600" dirty="0">
                <a:solidFill>
                  <a:srgbClr val="4EC9B0"/>
                </a:solidFill>
                <a:latin typeface="Menlo" panose="020B0609030804020204" pitchFamily="49" charset="0"/>
              </a:rPr>
              <a:t>int)</a:t>
            </a:r>
            <a:endParaRPr lang="vi-VN" sz="1600" dirty="0">
              <a:solidFill>
                <a:srgbClr val="D4D4D4"/>
              </a:solidFill>
              <a:latin typeface="Menlo" panose="020B0609030804020204" pitchFamily="49" charset="0"/>
            </a:endParaRPr>
          </a:p>
        </p:txBody>
      </p:sp>
      <p:sp>
        <p:nvSpPr>
          <p:cNvPr id="19" name="Rectangle 18">
            <a:extLst>
              <a:ext uri="{FF2B5EF4-FFF2-40B4-BE49-F238E27FC236}">
                <a16:creationId xmlns:a16="http://schemas.microsoft.com/office/drawing/2014/main" id="{0A8C8643-2044-9B44-877F-45F3C94C3D28}"/>
              </a:ext>
            </a:extLst>
          </p:cNvPr>
          <p:cNvSpPr/>
          <p:nvPr/>
        </p:nvSpPr>
        <p:spPr>
          <a:xfrm>
            <a:off x="4909455" y="4002673"/>
            <a:ext cx="3407230" cy="338554"/>
          </a:xfrm>
          <a:prstGeom prst="rect">
            <a:avLst/>
          </a:prstGeom>
          <a:solidFill>
            <a:schemeClr val="tx1">
              <a:lumMod val="85000"/>
              <a:lumOff val="15000"/>
            </a:schemeClr>
          </a:solidFill>
        </p:spPr>
        <p:txBody>
          <a:bodyPr wrap="square">
            <a:spAutoFit/>
          </a:bodyPr>
          <a:lstStyle/>
          <a:p>
            <a:r>
              <a:rPr lang="vi-VN" sz="1600" dirty="0">
                <a:solidFill>
                  <a:srgbClr val="9CDCFE"/>
                </a:solidFill>
                <a:latin typeface="Menlo" panose="020B0609030804020204" pitchFamily="49" charset="0"/>
              </a:rPr>
              <a:t>ch</a:t>
            </a:r>
            <a:r>
              <a:rPr lang="vi-VN" sz="1600" dirty="0">
                <a:solidFill>
                  <a:srgbClr val="D4D4D4"/>
                </a:solidFill>
                <a:latin typeface="Menlo" panose="020B0609030804020204" pitchFamily="49" charset="0"/>
              </a:rPr>
              <a:t> := </a:t>
            </a:r>
            <a:r>
              <a:rPr lang="vi-VN" sz="1600" dirty="0">
                <a:solidFill>
                  <a:srgbClr val="DCDCAA"/>
                </a:solidFill>
                <a:latin typeface="Menlo" panose="020B0609030804020204" pitchFamily="49" charset="0"/>
              </a:rPr>
              <a:t>make</a:t>
            </a:r>
            <a:r>
              <a:rPr lang="vi-VN" sz="1600" dirty="0">
                <a:solidFill>
                  <a:srgbClr val="D4D4D4"/>
                </a:solidFill>
                <a:latin typeface="Menlo" panose="020B0609030804020204" pitchFamily="49" charset="0"/>
              </a:rPr>
              <a:t>(</a:t>
            </a:r>
            <a:r>
              <a:rPr lang="vi-VN" sz="1600" dirty="0">
                <a:solidFill>
                  <a:srgbClr val="569CD6"/>
                </a:solidFill>
                <a:latin typeface="Menlo" panose="020B0609030804020204" pitchFamily="49" charset="0"/>
              </a:rPr>
              <a:t>chan</a:t>
            </a:r>
            <a:r>
              <a:rPr lang="vi-VN" sz="1600" dirty="0">
                <a:solidFill>
                  <a:srgbClr val="D4D4D4"/>
                </a:solidFill>
                <a:latin typeface="Menlo" panose="020B0609030804020204" pitchFamily="49" charset="0"/>
              </a:rPr>
              <a:t> </a:t>
            </a:r>
            <a:r>
              <a:rPr lang="vi-VN" sz="1600" dirty="0">
                <a:solidFill>
                  <a:srgbClr val="4EC9B0"/>
                </a:solidFill>
                <a:latin typeface="Menlo" panose="020B0609030804020204" pitchFamily="49" charset="0"/>
              </a:rPr>
              <a:t>string</a:t>
            </a:r>
            <a:r>
              <a:rPr lang="vi-VN" sz="1600" dirty="0">
                <a:solidFill>
                  <a:srgbClr val="D4D4D4"/>
                </a:solidFill>
                <a:latin typeface="Menlo" panose="020B0609030804020204" pitchFamily="49" charset="0"/>
              </a:rPr>
              <a:t>, </a:t>
            </a:r>
            <a:r>
              <a:rPr lang="vi-VN" sz="1600" dirty="0">
                <a:solidFill>
                  <a:srgbClr val="B5CEA8"/>
                </a:solidFill>
                <a:latin typeface="Menlo" panose="020B0609030804020204" pitchFamily="49" charset="0"/>
              </a:rPr>
              <a:t>3</a:t>
            </a:r>
            <a:r>
              <a:rPr lang="vi-VN" sz="1600" dirty="0">
                <a:solidFill>
                  <a:srgbClr val="D4D4D4"/>
                </a:solidFill>
                <a:latin typeface="Menlo" panose="020B0609030804020204" pitchFamily="49" charset="0"/>
              </a:rPr>
              <a:t>) </a:t>
            </a:r>
          </a:p>
        </p:txBody>
      </p:sp>
    </p:spTree>
    <p:extLst>
      <p:ext uri="{BB962C8B-B14F-4D97-AF65-F5344CB8AC3E}">
        <p14:creationId xmlns:p14="http://schemas.microsoft.com/office/powerpoint/2010/main" val="719254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5942" y="666750"/>
            <a:ext cx="4114800" cy="381000"/>
          </a:xfrm>
        </p:spPr>
        <p:txBody>
          <a:bodyPr>
            <a:normAutofit fontScale="92500" lnSpcReduction="20000"/>
          </a:bodyPr>
          <a:lstStyle/>
          <a:p>
            <a:r>
              <a:rPr lang="en-US" dirty="0"/>
              <a:t>Unbuffered channel</a:t>
            </a:r>
          </a:p>
        </p:txBody>
      </p:sp>
      <p:sp>
        <p:nvSpPr>
          <p:cNvPr id="4" name="Text Placeholder 3"/>
          <p:cNvSpPr>
            <a:spLocks noGrp="1"/>
          </p:cNvSpPr>
          <p:nvPr>
            <p:ph type="body" sz="quarter" idx="3"/>
          </p:nvPr>
        </p:nvSpPr>
        <p:spPr>
          <a:xfrm>
            <a:off x="4555670" y="666750"/>
            <a:ext cx="4343400" cy="381000"/>
          </a:xfrm>
        </p:spPr>
        <p:txBody>
          <a:bodyPr>
            <a:normAutofit fontScale="92500" lnSpcReduction="20000"/>
          </a:bodyPr>
          <a:lstStyle/>
          <a:p>
            <a:r>
              <a:rPr lang="en-US" dirty="0"/>
              <a:t>Buffered channel</a:t>
            </a:r>
          </a:p>
        </p:txBody>
      </p:sp>
      <p:pic>
        <p:nvPicPr>
          <p:cNvPr id="12" name="Picture 11">
            <a:extLst>
              <a:ext uri="{FF2B5EF4-FFF2-40B4-BE49-F238E27FC236}">
                <a16:creationId xmlns:a16="http://schemas.microsoft.com/office/drawing/2014/main" id="{4A9D6309-2039-FB42-85B8-623F6C1A4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670" y="1352550"/>
            <a:ext cx="4326166" cy="2647950"/>
          </a:xfrm>
          <a:prstGeom prst="rect">
            <a:avLst/>
          </a:prstGeom>
        </p:spPr>
      </p:pic>
      <p:pic>
        <p:nvPicPr>
          <p:cNvPr id="14" name="Picture 13">
            <a:extLst>
              <a:ext uri="{FF2B5EF4-FFF2-40B4-BE49-F238E27FC236}">
                <a16:creationId xmlns:a16="http://schemas.microsoft.com/office/drawing/2014/main" id="{BB539726-5DAC-344E-B658-84D60B6B1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989" y="1352550"/>
            <a:ext cx="4090639" cy="3543300"/>
          </a:xfrm>
          <a:prstGeom prst="rect">
            <a:avLst/>
          </a:prstGeom>
        </p:spPr>
      </p:pic>
      <p:sp>
        <p:nvSpPr>
          <p:cNvPr id="21" name="Text Placeholder 1">
            <a:extLst>
              <a:ext uri="{FF2B5EF4-FFF2-40B4-BE49-F238E27FC236}">
                <a16:creationId xmlns:a16="http://schemas.microsoft.com/office/drawing/2014/main" id="{471BB8DC-FCD3-0E41-97D9-B4D803D5E9B5}"/>
              </a:ext>
            </a:extLst>
          </p:cNvPr>
          <p:cNvSpPr txBox="1">
            <a:spLocks/>
          </p:cNvSpPr>
          <p:nvPr/>
        </p:nvSpPr>
        <p:spPr>
          <a:xfrm>
            <a:off x="195942" y="122039"/>
            <a:ext cx="8719457" cy="338733"/>
          </a:xfrm>
          <a:prstGeom prst="rect">
            <a:avLst/>
          </a:prstGeom>
          <a:solidFill>
            <a:schemeClr val="tx2">
              <a:lumMod val="60000"/>
              <a:lumOff val="40000"/>
            </a:schemeClr>
          </a:solidFill>
        </p:spPr>
        <p:txBody>
          <a:bodyPr vert="horz" lIns="91440" tIns="45720" rIns="91440" bIns="45720" rtlCol="0" anchor="b">
            <a:normAutofit fontScale="77500" lnSpcReduction="20000"/>
          </a:bodyPr>
          <a:lstStyle>
            <a:lvl1pPr marL="0" indent="0" algn="l" defTabSz="914400" rtl="0" eaLnBrk="1" latinLnBrk="0" hangingPunct="1">
              <a:spcBef>
                <a:spcPts val="1800"/>
              </a:spcBef>
              <a:buFont typeface="Arial" pitchFamily="34" charset="0"/>
              <a:buNone/>
              <a:defRPr sz="2400" b="1" kern="1200">
                <a:solidFill>
                  <a:schemeClr val="bg1"/>
                </a:solidFill>
                <a:latin typeface="Corbel"/>
                <a:ea typeface="Segoe UI" pitchFamily="34" charset="0"/>
                <a:cs typeface="Corbel"/>
              </a:defRPr>
            </a:lvl1pPr>
            <a:lvl2pPr marL="457200" indent="0" algn="l" defTabSz="914400" rtl="0" eaLnBrk="1" latinLnBrk="0" hangingPunct="1">
              <a:spcBef>
                <a:spcPts val="1800"/>
              </a:spcBef>
              <a:buFont typeface="Arial" pitchFamily="34" charset="0"/>
              <a:buNone/>
              <a:defRPr sz="2000" b="1" kern="1200">
                <a:solidFill>
                  <a:schemeClr val="bg1"/>
                </a:solidFill>
                <a:latin typeface="Corbel"/>
                <a:ea typeface="Segoe UI" pitchFamily="34" charset="0"/>
                <a:cs typeface="Corbel"/>
              </a:defRPr>
            </a:lvl2pPr>
            <a:lvl3pPr marL="914400" indent="0" algn="l" defTabSz="914400" rtl="0" eaLnBrk="1" latinLnBrk="0" hangingPunct="1">
              <a:spcBef>
                <a:spcPts val="1800"/>
              </a:spcBef>
              <a:buFont typeface="Arial" pitchFamily="34" charset="0"/>
              <a:buNone/>
              <a:defRPr sz="1800" b="1" kern="1200">
                <a:solidFill>
                  <a:schemeClr val="bg1"/>
                </a:solidFill>
                <a:latin typeface="Corbel"/>
                <a:ea typeface="Segoe UI" pitchFamily="34" charset="0"/>
                <a:cs typeface="Corbel"/>
              </a:defRPr>
            </a:lvl3pPr>
            <a:lvl4pPr marL="1371600" indent="0" algn="l" defTabSz="914400" rtl="0" eaLnBrk="1" latinLnBrk="0" hangingPunct="1">
              <a:spcBef>
                <a:spcPts val="1800"/>
              </a:spcBef>
              <a:buFont typeface="Arial" pitchFamily="34" charset="0"/>
              <a:buNone/>
              <a:defRPr sz="1600" b="1" kern="1200">
                <a:solidFill>
                  <a:schemeClr val="bg1"/>
                </a:solidFill>
                <a:latin typeface="Corbel"/>
                <a:ea typeface="Segoe UI" pitchFamily="34" charset="0"/>
                <a:cs typeface="Corbel"/>
              </a:defRPr>
            </a:lvl4pPr>
            <a:lvl5pPr marL="1828800" indent="0" algn="l" defTabSz="914400" rtl="0" eaLnBrk="1" latinLnBrk="0" hangingPunct="1">
              <a:spcBef>
                <a:spcPts val="1800"/>
              </a:spcBef>
              <a:buFont typeface="Arial" pitchFamily="34" charset="0"/>
              <a:buNone/>
              <a:defRPr sz="1600" b="1" kern="1200">
                <a:solidFill>
                  <a:schemeClr val="bg1"/>
                </a:solidFill>
                <a:latin typeface="Corbel"/>
                <a:ea typeface="Segoe UI" pitchFamily="34" charset="0"/>
                <a:cs typeface="Corbel"/>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dirty="0"/>
              <a:t>Synchronization between goroutines</a:t>
            </a:r>
          </a:p>
        </p:txBody>
      </p:sp>
    </p:spTree>
    <p:extLst>
      <p:ext uri="{BB962C8B-B14F-4D97-AF65-F5344CB8AC3E}">
        <p14:creationId xmlns:p14="http://schemas.microsoft.com/office/powerpoint/2010/main" val="261300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Channel</a:t>
            </a:r>
          </a:p>
        </p:txBody>
      </p:sp>
      <p:sp>
        <p:nvSpPr>
          <p:cNvPr id="3" name="TextBox 2">
            <a:extLst>
              <a:ext uri="{FF2B5EF4-FFF2-40B4-BE49-F238E27FC236}">
                <a16:creationId xmlns:a16="http://schemas.microsoft.com/office/drawing/2014/main" id="{F670E8C0-2748-C84A-944E-87DD87862603}"/>
              </a:ext>
            </a:extLst>
          </p:cNvPr>
          <p:cNvSpPr txBox="1"/>
          <p:nvPr/>
        </p:nvSpPr>
        <p:spPr>
          <a:xfrm>
            <a:off x="3212109" y="895350"/>
            <a:ext cx="2719781" cy="338554"/>
          </a:xfrm>
          <a:prstGeom prst="rect">
            <a:avLst/>
          </a:prstGeom>
          <a:noFill/>
        </p:spPr>
        <p:txBody>
          <a:bodyPr wrap="square" rtlCol="0">
            <a:spAutoFit/>
          </a:bodyPr>
          <a:lstStyle/>
          <a:p>
            <a:r>
              <a:rPr lang="vi-VN" sz="1600" dirty="0">
                <a:solidFill>
                  <a:schemeClr val="bg1"/>
                </a:solidFill>
                <a:latin typeface="Roboto Mono for Powerline" charset="0"/>
                <a:ea typeface="Roboto Mono for Powerline" charset="0"/>
                <a:cs typeface="Roboto Mono for Powerline" charset="0"/>
              </a:rPr>
              <a:t>Một số cách khởi tạo khác</a:t>
            </a:r>
            <a:endParaRPr lang="en-US" sz="1400" dirty="0">
              <a:solidFill>
                <a:schemeClr val="bg1"/>
              </a:solidFill>
              <a:latin typeface="Roboto Mono for Powerline" charset="0"/>
              <a:ea typeface="Roboto Mono for Powerline" charset="0"/>
              <a:cs typeface="Roboto Mono for Powerline" charset="0"/>
            </a:endParaRPr>
          </a:p>
        </p:txBody>
      </p:sp>
      <p:sp>
        <p:nvSpPr>
          <p:cNvPr id="7" name="Rectangle 6">
            <a:extLst>
              <a:ext uri="{FF2B5EF4-FFF2-40B4-BE49-F238E27FC236}">
                <a16:creationId xmlns:a16="http://schemas.microsoft.com/office/drawing/2014/main" id="{8F31062B-1868-1A49-B7A2-66AF0488E53C}"/>
              </a:ext>
            </a:extLst>
          </p:cNvPr>
          <p:cNvSpPr/>
          <p:nvPr/>
        </p:nvSpPr>
        <p:spPr>
          <a:xfrm>
            <a:off x="1847848" y="1733550"/>
            <a:ext cx="5448301" cy="2554545"/>
          </a:xfrm>
          <a:prstGeom prst="rect">
            <a:avLst/>
          </a:prstGeom>
          <a:solidFill>
            <a:schemeClr val="tx1">
              <a:lumMod val="85000"/>
              <a:lumOff val="15000"/>
            </a:schemeClr>
          </a:solidFill>
        </p:spPr>
        <p:txBody>
          <a:bodyPr wrap="square">
            <a:spAutoFit/>
          </a:bodyPr>
          <a:lstStyle/>
          <a:p>
            <a:r>
              <a:rPr lang="vi-VN" sz="1600" dirty="0">
                <a:solidFill>
                  <a:srgbClr val="9CDCFE"/>
                </a:solidFill>
                <a:latin typeface="Menlo" panose="020B0609030804020204" pitchFamily="49" charset="0"/>
              </a:rPr>
              <a:t>a</a:t>
            </a:r>
            <a:r>
              <a:rPr lang="vi-VN" sz="1600" dirty="0">
                <a:solidFill>
                  <a:srgbClr val="D4D4D4"/>
                </a:solidFill>
                <a:latin typeface="Menlo" panose="020B0609030804020204" pitchFamily="49" charset="0"/>
              </a:rPr>
              <a:t> := </a:t>
            </a:r>
            <a:r>
              <a:rPr lang="vi-VN" sz="1600" dirty="0">
                <a:solidFill>
                  <a:srgbClr val="DCDCAA"/>
                </a:solidFill>
                <a:latin typeface="Menlo" panose="020B0609030804020204" pitchFamily="49" charset="0"/>
              </a:rPr>
              <a:t>make</a:t>
            </a:r>
            <a:r>
              <a:rPr lang="vi-VN" sz="1600" dirty="0">
                <a:solidFill>
                  <a:srgbClr val="D4D4D4"/>
                </a:solidFill>
                <a:latin typeface="Menlo" panose="020B0609030804020204" pitchFamily="49" charset="0"/>
              </a:rPr>
              <a:t>(</a:t>
            </a:r>
            <a:r>
              <a:rPr lang="vi-VN" sz="1600" dirty="0">
                <a:solidFill>
                  <a:srgbClr val="569CD6"/>
                </a:solidFill>
                <a:latin typeface="Menlo" panose="020B0609030804020204" pitchFamily="49" charset="0"/>
              </a:rPr>
              <a:t>chan</a:t>
            </a:r>
            <a:r>
              <a:rPr lang="vi-VN" sz="1600" dirty="0">
                <a:solidFill>
                  <a:srgbClr val="D4D4D4"/>
                </a:solidFill>
                <a:latin typeface="Menlo" panose="020B0609030804020204" pitchFamily="49" charset="0"/>
              </a:rPr>
              <a:t> </a:t>
            </a:r>
            <a:r>
              <a:rPr lang="vi-VN" sz="1600" dirty="0">
                <a:solidFill>
                  <a:srgbClr val="4EC9B0"/>
                </a:solidFill>
                <a:latin typeface="Menlo" panose="020B0609030804020204" pitchFamily="49" charset="0"/>
              </a:rPr>
              <a:t>int</a:t>
            </a:r>
            <a:r>
              <a:rPr lang="vi-VN" sz="1600" dirty="0">
                <a:solidFill>
                  <a:srgbClr val="D4D4D4"/>
                </a:solidFill>
                <a:latin typeface="Menlo" panose="020B0609030804020204" pitchFamily="49" charset="0"/>
              </a:rPr>
              <a:t>)</a:t>
            </a:r>
          </a:p>
          <a:p>
            <a:r>
              <a:rPr lang="vi-VN" sz="1600" dirty="0">
                <a:solidFill>
                  <a:srgbClr val="608B4E"/>
                </a:solidFill>
                <a:latin typeface="Menlo" panose="020B0609030804020204" pitchFamily="49" charset="0"/>
              </a:rPr>
              <a:t>//tạo một channel số nguyên </a:t>
            </a:r>
            <a:endParaRPr lang="vi-VN" sz="1600" dirty="0">
              <a:solidFill>
                <a:srgbClr val="D4D4D4"/>
              </a:solidFill>
              <a:latin typeface="Menlo" panose="020B0609030804020204" pitchFamily="49" charset="0"/>
            </a:endParaRPr>
          </a:p>
          <a:p>
            <a:r>
              <a:rPr lang="vi-VN" sz="1600" dirty="0">
                <a:solidFill>
                  <a:srgbClr val="9CDCFE"/>
                </a:solidFill>
                <a:latin typeface="Menlo" panose="020B0609030804020204" pitchFamily="49" charset="0"/>
              </a:rPr>
              <a:t>b</a:t>
            </a:r>
            <a:r>
              <a:rPr lang="vi-VN" sz="1600" dirty="0">
                <a:solidFill>
                  <a:srgbClr val="D4D4D4"/>
                </a:solidFill>
                <a:latin typeface="Menlo" panose="020B0609030804020204" pitchFamily="49" charset="0"/>
              </a:rPr>
              <a:t> := </a:t>
            </a:r>
            <a:r>
              <a:rPr lang="vi-VN" sz="1600" dirty="0">
                <a:solidFill>
                  <a:srgbClr val="DCDCAA"/>
                </a:solidFill>
                <a:latin typeface="Menlo" panose="020B0609030804020204" pitchFamily="49" charset="0"/>
              </a:rPr>
              <a:t>make</a:t>
            </a:r>
            <a:r>
              <a:rPr lang="vi-VN" sz="1600" dirty="0">
                <a:solidFill>
                  <a:srgbClr val="D4D4D4"/>
                </a:solidFill>
                <a:latin typeface="Menlo" panose="020B0609030804020204" pitchFamily="49" charset="0"/>
              </a:rPr>
              <a:t>(</a:t>
            </a:r>
            <a:r>
              <a:rPr lang="vi-VN" sz="1600" dirty="0">
                <a:solidFill>
                  <a:srgbClr val="569CD6"/>
                </a:solidFill>
                <a:latin typeface="Menlo" panose="020B0609030804020204" pitchFamily="49" charset="0"/>
              </a:rPr>
              <a:t>chan</a:t>
            </a:r>
            <a:r>
              <a:rPr lang="vi-VN" sz="1600" dirty="0">
                <a:solidFill>
                  <a:srgbClr val="D4D4D4"/>
                </a:solidFill>
                <a:latin typeface="Menlo" panose="020B0609030804020204" pitchFamily="49" charset="0"/>
              </a:rPr>
              <a:t> </a:t>
            </a:r>
            <a:r>
              <a:rPr lang="vi-VN" sz="1600" dirty="0">
                <a:solidFill>
                  <a:srgbClr val="4EC9B0"/>
                </a:solidFill>
                <a:latin typeface="Menlo" panose="020B0609030804020204" pitchFamily="49" charset="0"/>
              </a:rPr>
              <a:t>string</a:t>
            </a:r>
            <a:r>
              <a:rPr lang="vi-VN" sz="1600" dirty="0">
                <a:solidFill>
                  <a:srgbClr val="D4D4D4"/>
                </a:solidFill>
                <a:latin typeface="Menlo" panose="020B0609030804020204" pitchFamily="49" charset="0"/>
              </a:rPr>
              <a:t>, </a:t>
            </a:r>
            <a:r>
              <a:rPr lang="vi-VN" sz="1600" dirty="0">
                <a:solidFill>
                  <a:srgbClr val="B5CEA8"/>
                </a:solidFill>
                <a:latin typeface="Menlo" panose="020B0609030804020204" pitchFamily="49" charset="0"/>
              </a:rPr>
              <a:t>3</a:t>
            </a:r>
            <a:r>
              <a:rPr lang="vi-VN" sz="1600" dirty="0">
                <a:solidFill>
                  <a:srgbClr val="D4D4D4"/>
                </a:solidFill>
                <a:latin typeface="Menlo" panose="020B0609030804020204" pitchFamily="49" charset="0"/>
              </a:rPr>
              <a:t>) </a:t>
            </a:r>
          </a:p>
          <a:p>
            <a:r>
              <a:rPr lang="vi-VN" sz="1600" dirty="0">
                <a:solidFill>
                  <a:srgbClr val="608B4E"/>
                </a:solidFill>
                <a:latin typeface="Menlo" panose="020B0609030804020204" pitchFamily="49" charset="0"/>
              </a:rPr>
              <a:t>//đối số thứ 2 cho phép thiết lập capacity </a:t>
            </a:r>
            <a:endParaRPr lang="vi-VN" sz="1600" dirty="0">
              <a:solidFill>
                <a:srgbClr val="D4D4D4"/>
              </a:solidFill>
              <a:latin typeface="Menlo" panose="020B0609030804020204" pitchFamily="49" charset="0"/>
            </a:endParaRPr>
          </a:p>
          <a:p>
            <a:r>
              <a:rPr lang="vi-VN" sz="1600" dirty="0">
                <a:solidFill>
                  <a:srgbClr val="9CDCFE"/>
                </a:solidFill>
                <a:latin typeface="Menlo" panose="020B0609030804020204" pitchFamily="49" charset="0"/>
              </a:rPr>
              <a:t>c</a:t>
            </a:r>
            <a:r>
              <a:rPr lang="vi-VN" sz="1600" dirty="0">
                <a:solidFill>
                  <a:srgbClr val="D4D4D4"/>
                </a:solidFill>
                <a:latin typeface="Menlo" panose="020B0609030804020204" pitchFamily="49" charset="0"/>
              </a:rPr>
              <a:t> := </a:t>
            </a:r>
            <a:r>
              <a:rPr lang="vi-VN" sz="1600" dirty="0">
                <a:solidFill>
                  <a:srgbClr val="DCDCAA"/>
                </a:solidFill>
                <a:latin typeface="Menlo" panose="020B0609030804020204" pitchFamily="49" charset="0"/>
              </a:rPr>
              <a:t>make</a:t>
            </a:r>
            <a:r>
              <a:rPr lang="vi-VN" sz="1600" dirty="0">
                <a:solidFill>
                  <a:srgbClr val="D4D4D4"/>
                </a:solidFill>
                <a:latin typeface="Menlo" panose="020B0609030804020204" pitchFamily="49" charset="0"/>
              </a:rPr>
              <a:t>(&lt;-</a:t>
            </a:r>
            <a:r>
              <a:rPr lang="vi-VN" sz="1600" dirty="0">
                <a:solidFill>
                  <a:srgbClr val="569CD6"/>
                </a:solidFill>
                <a:latin typeface="Menlo" panose="020B0609030804020204" pitchFamily="49" charset="0"/>
              </a:rPr>
              <a:t>chan</a:t>
            </a:r>
            <a:r>
              <a:rPr lang="vi-VN" sz="1600" dirty="0">
                <a:solidFill>
                  <a:srgbClr val="D4D4D4"/>
                </a:solidFill>
                <a:latin typeface="Menlo" panose="020B0609030804020204" pitchFamily="49" charset="0"/>
              </a:rPr>
              <a:t> </a:t>
            </a:r>
            <a:r>
              <a:rPr lang="vi-VN" sz="1600" dirty="0">
                <a:solidFill>
                  <a:srgbClr val="4EC9B0"/>
                </a:solidFill>
                <a:latin typeface="Menlo" panose="020B0609030804020204" pitchFamily="49" charset="0"/>
              </a:rPr>
              <a:t>bool</a:t>
            </a:r>
            <a:r>
              <a:rPr lang="vi-VN" sz="1600" dirty="0">
                <a:solidFill>
                  <a:srgbClr val="D4D4D4"/>
                </a:solidFill>
                <a:latin typeface="Menlo" panose="020B0609030804020204" pitchFamily="49" charset="0"/>
              </a:rPr>
              <a:t>) </a:t>
            </a:r>
          </a:p>
          <a:p>
            <a:r>
              <a:rPr lang="vi-VN" sz="1600" dirty="0">
                <a:solidFill>
                  <a:srgbClr val="608B4E"/>
                </a:solidFill>
                <a:latin typeface="Menlo" panose="020B0609030804020204" pitchFamily="49" charset="0"/>
              </a:rPr>
              <a:t>// một channel boolean chỉ đọc</a:t>
            </a:r>
            <a:endParaRPr lang="vi-VN" sz="1600" dirty="0">
              <a:solidFill>
                <a:srgbClr val="D4D4D4"/>
              </a:solidFill>
              <a:latin typeface="Menlo" panose="020B0609030804020204" pitchFamily="49" charset="0"/>
            </a:endParaRPr>
          </a:p>
          <a:p>
            <a:r>
              <a:rPr lang="vi-VN" sz="1600" dirty="0">
                <a:solidFill>
                  <a:srgbClr val="9CDCFE"/>
                </a:solidFill>
                <a:latin typeface="Menlo" panose="020B0609030804020204" pitchFamily="49" charset="0"/>
              </a:rPr>
              <a:t>d</a:t>
            </a:r>
            <a:r>
              <a:rPr lang="vi-VN" sz="1600" dirty="0">
                <a:solidFill>
                  <a:srgbClr val="D4D4D4"/>
                </a:solidFill>
                <a:latin typeface="Menlo" panose="020B0609030804020204" pitchFamily="49" charset="0"/>
              </a:rPr>
              <a:t> := </a:t>
            </a:r>
            <a:r>
              <a:rPr lang="vi-VN" sz="1600" dirty="0">
                <a:solidFill>
                  <a:srgbClr val="DCDCAA"/>
                </a:solidFill>
                <a:latin typeface="Menlo" panose="020B0609030804020204" pitchFamily="49" charset="0"/>
              </a:rPr>
              <a:t>make</a:t>
            </a:r>
            <a:r>
              <a:rPr lang="vi-VN" sz="1600" dirty="0">
                <a:solidFill>
                  <a:srgbClr val="D4D4D4"/>
                </a:solidFill>
                <a:latin typeface="Menlo" panose="020B0609030804020204" pitchFamily="49" charset="0"/>
              </a:rPr>
              <a:t>(</a:t>
            </a:r>
            <a:r>
              <a:rPr lang="vi-VN" sz="1600" dirty="0">
                <a:solidFill>
                  <a:srgbClr val="569CD6"/>
                </a:solidFill>
                <a:latin typeface="Menlo" panose="020B0609030804020204" pitchFamily="49" charset="0"/>
              </a:rPr>
              <a:t>chan</a:t>
            </a:r>
            <a:r>
              <a:rPr lang="vi-VN" sz="1600" dirty="0">
                <a:solidFill>
                  <a:srgbClr val="D4D4D4"/>
                </a:solidFill>
                <a:latin typeface="Menlo" panose="020B0609030804020204" pitchFamily="49" charset="0"/>
              </a:rPr>
              <a:t>&lt;- []</a:t>
            </a:r>
            <a:r>
              <a:rPr lang="vi-VN" sz="1600" dirty="0">
                <a:solidFill>
                  <a:srgbClr val="4EC9B0"/>
                </a:solidFill>
                <a:latin typeface="Menlo" panose="020B0609030804020204" pitchFamily="49" charset="0"/>
              </a:rPr>
              <a:t>int</a:t>
            </a:r>
            <a:r>
              <a:rPr lang="vi-VN" sz="1600" dirty="0">
                <a:solidFill>
                  <a:srgbClr val="D4D4D4"/>
                </a:solidFill>
                <a:latin typeface="Menlo" panose="020B0609030804020204" pitchFamily="49" charset="0"/>
              </a:rPr>
              <a:t>)</a:t>
            </a:r>
          </a:p>
          <a:p>
            <a:r>
              <a:rPr lang="vi-VN" sz="1600" dirty="0">
                <a:solidFill>
                  <a:srgbClr val="608B4E"/>
                </a:solidFill>
                <a:latin typeface="Menlo" panose="020B0609030804020204" pitchFamily="49" charset="0"/>
              </a:rPr>
              <a:t>//một kênh slice chỉ ghi</a:t>
            </a:r>
          </a:p>
          <a:p>
            <a:r>
              <a:rPr lang="en-US" sz="1600" dirty="0">
                <a:solidFill>
                  <a:srgbClr val="9CDCFE"/>
                </a:solidFill>
                <a:latin typeface="Menlo" panose="020B0609030804020204" pitchFamily="49" charset="0"/>
              </a:rPr>
              <a:t>e</a:t>
            </a:r>
            <a:r>
              <a:rPr lang="en-US" sz="1600" dirty="0">
                <a:solidFill>
                  <a:srgbClr val="D4D4D4"/>
                </a:solidFill>
                <a:latin typeface="Menlo" panose="020B0609030804020204" pitchFamily="49" charset="0"/>
              </a:rPr>
              <a:t> := </a:t>
            </a:r>
            <a:r>
              <a:rPr lang="en-US" sz="1600" dirty="0">
                <a:solidFill>
                  <a:srgbClr val="DCDCAA"/>
                </a:solidFill>
                <a:latin typeface="Menlo" panose="020B0609030804020204" pitchFamily="49" charset="0"/>
              </a:rPr>
              <a:t>make</a:t>
            </a:r>
            <a:r>
              <a:rPr lang="en-US" sz="1600" dirty="0">
                <a:solidFill>
                  <a:srgbClr val="D4D4D4"/>
                </a:solidFill>
                <a:latin typeface="Menlo" panose="020B0609030804020204" pitchFamily="49" charset="0"/>
              </a:rPr>
              <a:t>(</a:t>
            </a:r>
            <a:r>
              <a:rPr lang="en-US" sz="1600" dirty="0" err="1">
                <a:solidFill>
                  <a:srgbClr val="569CD6"/>
                </a:solidFill>
                <a:latin typeface="Menlo" panose="020B0609030804020204" pitchFamily="49" charset="0"/>
              </a:rPr>
              <a:t>chan</a:t>
            </a:r>
            <a:r>
              <a:rPr lang="en-US" sz="1600" dirty="0">
                <a:solidFill>
                  <a:srgbClr val="D4D4D4"/>
                </a:solidFill>
                <a:latin typeface="Menlo" panose="020B0609030804020204" pitchFamily="49" charset="0"/>
              </a:rPr>
              <a:t>&lt;-</a:t>
            </a:r>
            <a:r>
              <a:rPr lang="en-US" sz="1600" dirty="0">
                <a:solidFill>
                  <a:srgbClr val="F44747"/>
                </a:solidFill>
                <a:latin typeface="Menlo" panose="020B0609030804020204" pitchFamily="49" charset="0"/>
              </a:rPr>
              <a:t> </a:t>
            </a:r>
            <a:r>
              <a:rPr lang="en-US" sz="1600" dirty="0" err="1">
                <a:solidFill>
                  <a:srgbClr val="D4D4D4"/>
                </a:solidFill>
                <a:latin typeface="Menlo" panose="020B0609030804020204" pitchFamily="49" charset="0"/>
              </a:rPr>
              <a:t>chan</a:t>
            </a:r>
            <a:r>
              <a:rPr lang="en-US" sz="1600" dirty="0">
                <a:solidFill>
                  <a:srgbClr val="D4D4D4"/>
                </a:solidFill>
                <a:latin typeface="Menlo" panose="020B0609030804020204" pitchFamily="49" charset="0"/>
              </a:rPr>
              <a:t> </a:t>
            </a:r>
            <a:r>
              <a:rPr lang="en-US" sz="1600" dirty="0" err="1">
                <a:solidFill>
                  <a:srgbClr val="4EC9B0"/>
                </a:solidFill>
                <a:latin typeface="Menlo" panose="020B0609030804020204" pitchFamily="49" charset="0"/>
              </a:rPr>
              <a:t>int</a:t>
            </a:r>
            <a:r>
              <a:rPr lang="en-US" sz="1600" dirty="0">
                <a:solidFill>
                  <a:srgbClr val="D4D4D4"/>
                </a:solidFill>
                <a:latin typeface="Menlo" panose="020B0609030804020204" pitchFamily="49" charset="0"/>
              </a:rPr>
              <a:t>)</a:t>
            </a:r>
          </a:p>
          <a:p>
            <a:r>
              <a:rPr lang="en-US" sz="1600" dirty="0">
                <a:solidFill>
                  <a:srgbClr val="608B4E"/>
                </a:solidFill>
                <a:latin typeface="Menlo" panose="020B0609030804020204" pitchFamily="49" charset="0"/>
              </a:rPr>
              <a:t>//</a:t>
            </a:r>
            <a:r>
              <a:rPr lang="en-US" sz="1600" dirty="0" err="1">
                <a:solidFill>
                  <a:srgbClr val="608B4E"/>
                </a:solidFill>
                <a:latin typeface="Menlo" panose="020B0609030804020204" pitchFamily="49" charset="0"/>
              </a:rPr>
              <a:t>sử</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dụng</a:t>
            </a:r>
            <a:r>
              <a:rPr lang="en-US" sz="1600" dirty="0">
                <a:solidFill>
                  <a:srgbClr val="608B4E"/>
                </a:solidFill>
                <a:latin typeface="Menlo" panose="020B0609030804020204" pitchFamily="49" charset="0"/>
              </a:rPr>
              <a:t> channel </a:t>
            </a:r>
            <a:r>
              <a:rPr lang="en-US" sz="1600" dirty="0" err="1">
                <a:solidFill>
                  <a:srgbClr val="608B4E"/>
                </a:solidFill>
                <a:latin typeface="Menlo" panose="020B0609030804020204" pitchFamily="49" charset="0"/>
              </a:rPr>
              <a:t>khác</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làm</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giá</a:t>
            </a:r>
            <a:r>
              <a:rPr lang="en-US" sz="1600" dirty="0">
                <a:solidFill>
                  <a:srgbClr val="608B4E"/>
                </a:solidFill>
                <a:latin typeface="Menlo" panose="020B0609030804020204" pitchFamily="49" charset="0"/>
              </a:rPr>
              <a:t> </a:t>
            </a:r>
            <a:r>
              <a:rPr lang="en-US" sz="1600" dirty="0" err="1">
                <a:solidFill>
                  <a:srgbClr val="608B4E"/>
                </a:solidFill>
                <a:latin typeface="Menlo" panose="020B0609030804020204" pitchFamily="49" charset="0"/>
              </a:rPr>
              <a:t>trị</a:t>
            </a:r>
            <a:endParaRPr lang="en-US" sz="1600" dirty="0">
              <a:solidFill>
                <a:srgbClr val="D4D4D4"/>
              </a:solidFill>
              <a:latin typeface="Menlo" panose="020B0609030804020204" pitchFamily="49" charset="0"/>
            </a:endParaRPr>
          </a:p>
        </p:txBody>
      </p:sp>
    </p:spTree>
    <p:extLst>
      <p:ext uri="{BB962C8B-B14F-4D97-AF65-F5344CB8AC3E}">
        <p14:creationId xmlns:p14="http://schemas.microsoft.com/office/powerpoint/2010/main" val="71997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7EAF34-742C-0B4F-A3A3-3583079745C3}"/>
              </a:ext>
            </a:extLst>
          </p:cNvPr>
          <p:cNvSpPr/>
          <p:nvPr/>
        </p:nvSpPr>
        <p:spPr>
          <a:xfrm>
            <a:off x="228600" y="514348"/>
            <a:ext cx="4114800" cy="3323987"/>
          </a:xfrm>
          <a:prstGeom prst="rect">
            <a:avLst/>
          </a:prstGeom>
          <a:solidFill>
            <a:schemeClr val="tx1">
              <a:lumMod val="85000"/>
              <a:lumOff val="15000"/>
            </a:schemeClr>
          </a:solidFill>
        </p:spPr>
        <p:txBody>
          <a:bodyPr wrap="square">
            <a:spAutoFit/>
          </a:bodyPr>
          <a:lstStyle/>
          <a:p>
            <a:r>
              <a:rPr lang="en-US" sz="1400" dirty="0">
                <a:solidFill>
                  <a:srgbClr val="569CD6"/>
                </a:solidFill>
                <a:latin typeface="Menlo" panose="020B0609030804020204" pitchFamily="49" charset="0"/>
              </a:rPr>
              <a:t>package</a:t>
            </a:r>
            <a:r>
              <a:rPr lang="en-US" sz="1400" dirty="0">
                <a:solidFill>
                  <a:srgbClr val="D4D4D4"/>
                </a:solidFill>
                <a:latin typeface="Menlo" panose="020B0609030804020204" pitchFamily="49" charset="0"/>
              </a:rPr>
              <a:t> main</a:t>
            </a:r>
          </a:p>
          <a:p>
            <a:br>
              <a:rPr lang="en-US" sz="1400" dirty="0">
                <a:solidFill>
                  <a:srgbClr val="D4D4D4"/>
                </a:solidFill>
                <a:latin typeface="Menlo" panose="020B0609030804020204" pitchFamily="49" charset="0"/>
              </a:rPr>
            </a:br>
            <a:r>
              <a:rPr lang="en-US" sz="1400" dirty="0">
                <a:solidFill>
                  <a:srgbClr val="569CD6"/>
                </a:solidFill>
                <a:latin typeface="Menlo" panose="020B0609030804020204" pitchFamily="49" charset="0"/>
              </a:rPr>
              <a:t>import</a:t>
            </a:r>
            <a:r>
              <a:rPr lang="en-US" sz="1400" dirty="0">
                <a:solidFill>
                  <a:srgbClr val="D4D4D4"/>
                </a:solidFill>
                <a:latin typeface="Menlo" panose="020B0609030804020204" pitchFamily="49" charset="0"/>
              </a:rPr>
              <a:t> ( </a:t>
            </a:r>
          </a:p>
          <a:p>
            <a:pPr lvl="1"/>
            <a:r>
              <a:rPr lang="en-US" sz="1400" dirty="0">
                <a:solidFill>
                  <a:srgbClr val="CE9178"/>
                </a:solidFill>
                <a:latin typeface="Menlo" panose="020B0609030804020204" pitchFamily="49" charset="0"/>
              </a:rPr>
              <a:t>"</a:t>
            </a:r>
            <a:r>
              <a:rPr lang="en-US" sz="1400" dirty="0" err="1">
                <a:solidFill>
                  <a:srgbClr val="CE9178"/>
                </a:solidFill>
                <a:latin typeface="Menlo" panose="020B0609030804020204" pitchFamily="49" charset="0"/>
              </a:rPr>
              <a:t>fmt</a:t>
            </a:r>
            <a:r>
              <a:rPr lang="en-US" sz="1400" dirty="0">
                <a:solidFill>
                  <a:srgbClr val="CE9178"/>
                </a:solidFill>
                <a:latin typeface="Menlo" panose="020B0609030804020204" pitchFamily="49" charset="0"/>
              </a:rPr>
              <a:t>"</a:t>
            </a:r>
            <a:endParaRPr lang="en-US" sz="1400" dirty="0">
              <a:solidFill>
                <a:srgbClr val="D4D4D4"/>
              </a:solidFill>
              <a:latin typeface="Menlo" panose="020B0609030804020204" pitchFamily="49" charset="0"/>
            </a:endParaRPr>
          </a:p>
          <a:p>
            <a:pPr lvl="1"/>
            <a:r>
              <a:rPr lang="en-US" sz="1400" dirty="0">
                <a:solidFill>
                  <a:srgbClr val="CE9178"/>
                </a:solidFill>
                <a:latin typeface="Menlo" panose="020B0609030804020204" pitchFamily="49" charset="0"/>
              </a:rPr>
              <a:t>"time"</a:t>
            </a:r>
            <a:endParaRPr lang="en-US" sz="1400" dirty="0">
              <a:solidFill>
                <a:srgbClr val="D4D4D4"/>
              </a:solidFill>
              <a:latin typeface="Menlo" panose="020B0609030804020204" pitchFamily="49" charset="0"/>
            </a:endParaRPr>
          </a:p>
          <a:p>
            <a:r>
              <a:rPr lang="en-US" sz="1400" dirty="0">
                <a:solidFill>
                  <a:srgbClr val="D4D4D4"/>
                </a:solidFill>
                <a:latin typeface="Menlo" panose="020B0609030804020204" pitchFamily="49" charset="0"/>
              </a:rPr>
              <a:t>)</a:t>
            </a:r>
          </a:p>
          <a:p>
            <a:br>
              <a:rPr lang="en-US" sz="1400" dirty="0">
                <a:solidFill>
                  <a:srgbClr val="D4D4D4"/>
                </a:solidFill>
                <a:latin typeface="Menlo" panose="020B0609030804020204" pitchFamily="49" charset="0"/>
              </a:rPr>
            </a:br>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hello</a:t>
            </a:r>
            <a:r>
              <a:rPr lang="en-US" sz="1400" dirty="0">
                <a:solidFill>
                  <a:srgbClr val="D4D4D4"/>
                </a:solidFill>
                <a:latin typeface="Menlo" panose="020B0609030804020204" pitchFamily="49" charset="0"/>
              </a:rPr>
              <a:t>() { </a:t>
            </a:r>
          </a:p>
          <a:p>
            <a:pPr lvl="1"/>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"Hello world"</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a:p>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main</a:t>
            </a:r>
            <a:r>
              <a:rPr lang="en-US" sz="1400" dirty="0">
                <a:solidFill>
                  <a:srgbClr val="D4D4D4"/>
                </a:solidFill>
                <a:latin typeface="Menlo" panose="020B0609030804020204" pitchFamily="49" charset="0"/>
              </a:rPr>
              <a:t>() { </a:t>
            </a:r>
          </a:p>
          <a:p>
            <a:pPr lvl="1"/>
            <a:r>
              <a:rPr lang="en-US" sz="1400" dirty="0">
                <a:solidFill>
                  <a:srgbClr val="C586C0"/>
                </a:solidFill>
                <a:latin typeface="Menlo" panose="020B0609030804020204" pitchFamily="49" charset="0"/>
              </a:rPr>
              <a:t>go</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hello</a:t>
            </a:r>
            <a:r>
              <a:rPr lang="en-US" sz="1400" dirty="0">
                <a:solidFill>
                  <a:srgbClr val="D4D4D4"/>
                </a:solidFill>
                <a:latin typeface="Menlo" panose="020B0609030804020204" pitchFamily="49" charset="0"/>
              </a:rPr>
              <a:t>()</a:t>
            </a:r>
          </a:p>
          <a:p>
            <a:pPr lvl="1"/>
            <a:r>
              <a:rPr lang="en-US" sz="1400" dirty="0" err="1">
                <a:solidFill>
                  <a:srgbClr val="D4D4D4"/>
                </a:solidFill>
                <a:latin typeface="Menlo" panose="020B0609030804020204" pitchFamily="49" charset="0"/>
              </a:rPr>
              <a:t>time.</a:t>
            </a:r>
            <a:r>
              <a:rPr lang="en-US" sz="1400" dirty="0" err="1">
                <a:solidFill>
                  <a:srgbClr val="DCDCAA"/>
                </a:solidFill>
                <a:latin typeface="Menlo" panose="020B0609030804020204" pitchFamily="49" charset="0"/>
              </a:rPr>
              <a:t>Sleep</a:t>
            </a:r>
            <a:r>
              <a:rPr lang="en-US" sz="1400" dirty="0">
                <a:solidFill>
                  <a:srgbClr val="D4D4D4"/>
                </a:solidFill>
                <a:latin typeface="Menlo" panose="020B0609030804020204" pitchFamily="49" charset="0"/>
              </a:rPr>
              <a:t>(</a:t>
            </a:r>
            <a:r>
              <a:rPr lang="en-US" sz="1400" dirty="0">
                <a:solidFill>
                  <a:srgbClr val="B5CEA8"/>
                </a:solidFill>
                <a:latin typeface="Menlo" panose="020B0609030804020204" pitchFamily="49" charset="0"/>
              </a:rPr>
              <a:t>1</a:t>
            </a:r>
            <a:r>
              <a:rPr lang="en-US" sz="1400" dirty="0">
                <a:solidFill>
                  <a:srgbClr val="D4D4D4"/>
                </a:solidFill>
                <a:latin typeface="Menlo" panose="020B0609030804020204" pitchFamily="49" charset="0"/>
              </a:rPr>
              <a:t> * </a:t>
            </a:r>
            <a:r>
              <a:rPr lang="en-US" sz="1400" dirty="0" err="1">
                <a:solidFill>
                  <a:srgbClr val="D4D4D4"/>
                </a:solidFill>
                <a:latin typeface="Menlo" panose="020B0609030804020204" pitchFamily="49" charset="0"/>
              </a:rPr>
              <a:t>time.Second</a:t>
            </a:r>
            <a:r>
              <a:rPr lang="en-US" sz="1400" dirty="0">
                <a:solidFill>
                  <a:srgbClr val="D4D4D4"/>
                </a:solidFill>
                <a:latin typeface="Menlo" panose="020B0609030804020204" pitchFamily="49" charset="0"/>
              </a:rPr>
              <a:t>)</a:t>
            </a:r>
          </a:p>
          <a:p>
            <a:pPr lvl="1"/>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"main function"</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p:txBody>
      </p:sp>
      <p:sp>
        <p:nvSpPr>
          <p:cNvPr id="4" name="Rectangle 3">
            <a:extLst>
              <a:ext uri="{FF2B5EF4-FFF2-40B4-BE49-F238E27FC236}">
                <a16:creationId xmlns:a16="http://schemas.microsoft.com/office/drawing/2014/main" id="{49D66BFD-C311-FA46-8E71-1D31EB1ED39B}"/>
              </a:ext>
            </a:extLst>
          </p:cNvPr>
          <p:cNvSpPr/>
          <p:nvPr/>
        </p:nvSpPr>
        <p:spPr>
          <a:xfrm>
            <a:off x="4648200" y="622071"/>
            <a:ext cx="4267200" cy="3108543"/>
          </a:xfrm>
          <a:prstGeom prst="rect">
            <a:avLst/>
          </a:prstGeom>
          <a:solidFill>
            <a:schemeClr val="tx1">
              <a:lumMod val="85000"/>
              <a:lumOff val="15000"/>
            </a:schemeClr>
          </a:solidFill>
        </p:spPr>
        <p:txBody>
          <a:bodyPr wrap="square">
            <a:spAutoFit/>
          </a:bodyPr>
          <a:lstStyle/>
          <a:p>
            <a:r>
              <a:rPr lang="en-US" sz="1400" dirty="0">
                <a:solidFill>
                  <a:srgbClr val="569CD6"/>
                </a:solidFill>
                <a:latin typeface="Menlo" panose="020B0609030804020204" pitchFamily="49" charset="0"/>
              </a:rPr>
              <a:t>package</a:t>
            </a:r>
            <a:r>
              <a:rPr lang="en-US" sz="1400" dirty="0">
                <a:solidFill>
                  <a:srgbClr val="D4D4D4"/>
                </a:solidFill>
                <a:latin typeface="Menlo" panose="020B0609030804020204" pitchFamily="49" charset="0"/>
              </a:rPr>
              <a:t> main</a:t>
            </a:r>
          </a:p>
          <a:p>
            <a:br>
              <a:rPr lang="en-US" sz="1400" dirty="0">
                <a:solidFill>
                  <a:srgbClr val="D4D4D4"/>
                </a:solidFill>
                <a:latin typeface="Menlo" panose="020B0609030804020204" pitchFamily="49" charset="0"/>
              </a:rPr>
            </a:br>
            <a:r>
              <a:rPr lang="en-US" sz="1400" dirty="0">
                <a:solidFill>
                  <a:srgbClr val="569CD6"/>
                </a:solidFill>
                <a:latin typeface="Menlo" panose="020B0609030804020204" pitchFamily="49" charset="0"/>
              </a:rPr>
              <a:t>import</a:t>
            </a:r>
            <a:r>
              <a:rPr lang="en-US" sz="1400" dirty="0">
                <a:solidFill>
                  <a:srgbClr val="D4D4D4"/>
                </a:solidFill>
                <a:latin typeface="Menlo" panose="020B0609030804020204" pitchFamily="49" charset="0"/>
              </a:rPr>
              <a:t> </a:t>
            </a:r>
            <a:r>
              <a:rPr lang="en-US" sz="1400" dirty="0">
                <a:solidFill>
                  <a:srgbClr val="CE9178"/>
                </a:solidFill>
                <a:latin typeface="Menlo" panose="020B0609030804020204" pitchFamily="49" charset="0"/>
              </a:rPr>
              <a:t>"</a:t>
            </a:r>
            <a:r>
              <a:rPr lang="en-US" sz="1400" dirty="0" err="1">
                <a:solidFill>
                  <a:srgbClr val="CE9178"/>
                </a:solidFill>
                <a:latin typeface="Menlo" panose="020B0609030804020204" pitchFamily="49" charset="0"/>
              </a:rPr>
              <a:t>fmt</a:t>
            </a:r>
            <a:r>
              <a:rPr lang="en-US" sz="1400" dirty="0">
                <a:solidFill>
                  <a:srgbClr val="CE9178"/>
                </a:solidFill>
                <a:latin typeface="Menlo" panose="020B0609030804020204" pitchFamily="49" charset="0"/>
              </a:rPr>
              <a:t>”</a:t>
            </a:r>
          </a:p>
          <a:p>
            <a:br>
              <a:rPr lang="en-US" sz="1400" dirty="0">
                <a:solidFill>
                  <a:srgbClr val="D4D4D4"/>
                </a:solidFill>
                <a:latin typeface="Menlo" panose="020B0609030804020204" pitchFamily="49" charset="0"/>
              </a:rPr>
            </a:br>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hello</a:t>
            </a:r>
            <a:r>
              <a:rPr lang="en-US" sz="1400" dirty="0">
                <a:solidFill>
                  <a:srgbClr val="D4D4D4"/>
                </a:solidFill>
                <a:latin typeface="Menlo" panose="020B0609030804020204" pitchFamily="49" charset="0"/>
              </a:rPr>
              <a:t>(done </a:t>
            </a:r>
            <a:r>
              <a:rPr lang="en-US" sz="1400" dirty="0" err="1">
                <a:solidFill>
                  <a:srgbClr val="569CD6"/>
                </a:solidFill>
                <a:latin typeface="Menlo" panose="020B0609030804020204" pitchFamily="49" charset="0"/>
              </a:rPr>
              <a:t>chan</a:t>
            </a:r>
            <a:r>
              <a:rPr lang="en-US" sz="1400" dirty="0">
                <a:solidFill>
                  <a:srgbClr val="D4D4D4"/>
                </a:solidFill>
                <a:latin typeface="Menlo" panose="020B0609030804020204" pitchFamily="49" charset="0"/>
              </a:rPr>
              <a:t> </a:t>
            </a:r>
            <a:r>
              <a:rPr lang="en-US" sz="1400" dirty="0">
                <a:solidFill>
                  <a:srgbClr val="4EC9B0"/>
                </a:solidFill>
                <a:latin typeface="Menlo" panose="020B0609030804020204" pitchFamily="49" charset="0"/>
              </a:rPr>
              <a:t>bool</a:t>
            </a:r>
            <a:r>
              <a:rPr lang="en-US" sz="1400" dirty="0">
                <a:solidFill>
                  <a:srgbClr val="D4D4D4"/>
                </a:solidFill>
                <a:latin typeface="Menlo" panose="020B0609030804020204" pitchFamily="49" charset="0"/>
              </a:rPr>
              <a:t>) { </a:t>
            </a:r>
          </a:p>
          <a:p>
            <a:pPr lvl="1"/>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"Hello world "</a:t>
            </a:r>
            <a:r>
              <a:rPr lang="en-US" sz="1400" dirty="0">
                <a:solidFill>
                  <a:srgbClr val="D4D4D4"/>
                </a:solidFill>
                <a:latin typeface="Menlo" panose="020B0609030804020204" pitchFamily="49" charset="0"/>
              </a:rPr>
              <a:t>)</a:t>
            </a:r>
          </a:p>
          <a:p>
            <a:pPr lvl="1"/>
            <a:r>
              <a:rPr lang="en-US" sz="1400" dirty="0">
                <a:solidFill>
                  <a:srgbClr val="D4D4D4"/>
                </a:solidFill>
                <a:latin typeface="Menlo" panose="020B0609030804020204" pitchFamily="49" charset="0"/>
              </a:rPr>
              <a:t>done &lt;- </a:t>
            </a:r>
            <a:r>
              <a:rPr lang="en-US" sz="1400" dirty="0">
                <a:solidFill>
                  <a:srgbClr val="569CD6"/>
                </a:solidFill>
                <a:latin typeface="Menlo" panose="020B0609030804020204" pitchFamily="49" charset="0"/>
              </a:rPr>
              <a:t>true</a:t>
            </a:r>
            <a:endParaRPr lang="en-US" sz="1400" dirty="0">
              <a:solidFill>
                <a:srgbClr val="D4D4D4"/>
              </a:solidFill>
              <a:latin typeface="Menlo" panose="020B0609030804020204" pitchFamily="49" charset="0"/>
            </a:endParaRPr>
          </a:p>
          <a:p>
            <a:pPr lvl="1"/>
            <a:r>
              <a:rPr lang="en-US" sz="1400" dirty="0">
                <a:solidFill>
                  <a:srgbClr val="D4D4D4"/>
                </a:solidFill>
                <a:latin typeface="Menlo" panose="020B0609030804020204" pitchFamily="49" charset="0"/>
              </a:rPr>
              <a:t>}</a:t>
            </a:r>
          </a:p>
          <a:p>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main</a:t>
            </a:r>
            <a:r>
              <a:rPr lang="en-US" sz="1400" dirty="0">
                <a:solidFill>
                  <a:srgbClr val="D4D4D4"/>
                </a:solidFill>
                <a:latin typeface="Menlo" panose="020B0609030804020204" pitchFamily="49" charset="0"/>
              </a:rPr>
              <a:t>() { </a:t>
            </a:r>
          </a:p>
          <a:p>
            <a:pPr lvl="1"/>
            <a:r>
              <a:rPr lang="en-US" sz="1400" dirty="0">
                <a:solidFill>
                  <a:srgbClr val="9CDCFE"/>
                </a:solidFill>
                <a:latin typeface="Menlo" panose="020B0609030804020204" pitchFamily="49" charset="0"/>
              </a:rPr>
              <a:t>done</a:t>
            </a:r>
            <a:r>
              <a:rPr lang="en-US" sz="1400" dirty="0">
                <a:solidFill>
                  <a:srgbClr val="D4D4D4"/>
                </a:solidFill>
                <a:latin typeface="Menlo" panose="020B0609030804020204" pitchFamily="49" charset="0"/>
              </a:rPr>
              <a:t> := </a:t>
            </a:r>
            <a:r>
              <a:rPr lang="en-US" sz="1400" dirty="0">
                <a:solidFill>
                  <a:srgbClr val="DCDCAA"/>
                </a:solidFill>
                <a:latin typeface="Menlo" panose="020B0609030804020204" pitchFamily="49" charset="0"/>
              </a:rPr>
              <a:t>make</a:t>
            </a:r>
            <a:r>
              <a:rPr lang="en-US" sz="1400" dirty="0">
                <a:solidFill>
                  <a:srgbClr val="D4D4D4"/>
                </a:solidFill>
                <a:latin typeface="Menlo" panose="020B0609030804020204" pitchFamily="49" charset="0"/>
              </a:rPr>
              <a:t>(</a:t>
            </a:r>
            <a:r>
              <a:rPr lang="en-US" sz="1400" dirty="0" err="1">
                <a:solidFill>
                  <a:srgbClr val="569CD6"/>
                </a:solidFill>
                <a:latin typeface="Menlo" panose="020B0609030804020204" pitchFamily="49" charset="0"/>
              </a:rPr>
              <a:t>chan</a:t>
            </a:r>
            <a:r>
              <a:rPr lang="en-US" sz="1400" dirty="0">
                <a:solidFill>
                  <a:srgbClr val="D4D4D4"/>
                </a:solidFill>
                <a:latin typeface="Menlo" panose="020B0609030804020204" pitchFamily="49" charset="0"/>
              </a:rPr>
              <a:t> </a:t>
            </a:r>
            <a:r>
              <a:rPr lang="en-US" sz="1400" dirty="0">
                <a:solidFill>
                  <a:srgbClr val="4EC9B0"/>
                </a:solidFill>
                <a:latin typeface="Menlo" panose="020B0609030804020204" pitchFamily="49" charset="0"/>
              </a:rPr>
              <a:t>bool</a:t>
            </a:r>
            <a:r>
              <a:rPr lang="en-US" sz="1400" dirty="0">
                <a:solidFill>
                  <a:srgbClr val="D4D4D4"/>
                </a:solidFill>
                <a:latin typeface="Menlo" panose="020B0609030804020204" pitchFamily="49" charset="0"/>
              </a:rPr>
              <a:t>)</a:t>
            </a:r>
          </a:p>
          <a:p>
            <a:pPr lvl="1"/>
            <a:r>
              <a:rPr lang="en-US" sz="1400" dirty="0">
                <a:solidFill>
                  <a:srgbClr val="C586C0"/>
                </a:solidFill>
                <a:latin typeface="Menlo" panose="020B0609030804020204" pitchFamily="49" charset="0"/>
              </a:rPr>
              <a:t>go</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hello</a:t>
            </a:r>
            <a:r>
              <a:rPr lang="en-US" sz="1400" dirty="0">
                <a:solidFill>
                  <a:srgbClr val="D4D4D4"/>
                </a:solidFill>
                <a:latin typeface="Menlo" panose="020B0609030804020204" pitchFamily="49" charset="0"/>
              </a:rPr>
              <a:t>(done)</a:t>
            </a:r>
          </a:p>
          <a:p>
            <a:pPr lvl="1"/>
            <a:r>
              <a:rPr lang="en-US" sz="1400" dirty="0">
                <a:solidFill>
                  <a:srgbClr val="D4D4D4"/>
                </a:solidFill>
                <a:latin typeface="Menlo" panose="020B0609030804020204" pitchFamily="49" charset="0"/>
              </a:rPr>
              <a:t>&lt;-done</a:t>
            </a:r>
          </a:p>
          <a:p>
            <a:pPr lvl="1"/>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"main function"</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p:txBody>
      </p:sp>
      <p:sp>
        <p:nvSpPr>
          <p:cNvPr id="5" name="TextBox 4">
            <a:extLst>
              <a:ext uri="{FF2B5EF4-FFF2-40B4-BE49-F238E27FC236}">
                <a16:creationId xmlns:a16="http://schemas.microsoft.com/office/drawing/2014/main" id="{2F39364D-AF13-2E46-85C4-ECA3985A7F14}"/>
              </a:ext>
            </a:extLst>
          </p:cNvPr>
          <p:cNvSpPr txBox="1"/>
          <p:nvPr/>
        </p:nvSpPr>
        <p:spPr>
          <a:xfrm>
            <a:off x="2515299" y="4019550"/>
            <a:ext cx="4250422" cy="338554"/>
          </a:xfrm>
          <a:prstGeom prst="rect">
            <a:avLst/>
          </a:prstGeom>
          <a:noFill/>
        </p:spPr>
        <p:txBody>
          <a:bodyPr wrap="square" rtlCol="0">
            <a:spAutoFit/>
          </a:bodyPr>
          <a:lstStyle/>
          <a:p>
            <a:r>
              <a:rPr lang="vi-VN" sz="1600" dirty="0">
                <a:solidFill>
                  <a:schemeClr val="bg1"/>
                </a:solidFill>
                <a:latin typeface="Roboto Mono for Powerline" charset="0"/>
                <a:ea typeface="Roboto Mono for Powerline" charset="0"/>
                <a:cs typeface="Roboto Mono for Powerline" charset="0"/>
              </a:rPr>
              <a:t>Sử dụng channel để viết lại chương trình</a:t>
            </a:r>
            <a:endParaRPr lang="en-US" sz="1400" dirty="0">
              <a:solidFill>
                <a:schemeClr val="bg1"/>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65065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85800" y="895350"/>
            <a:ext cx="7772400" cy="2133600"/>
          </a:xfrm>
          <a:prstGeom prst="rect">
            <a:avLst/>
          </a:prstGeom>
        </p:spPr>
        <p:txBody>
          <a:bodyPr>
            <a:noAutofit/>
          </a:bodyPr>
          <a:lstStyle>
            <a:lvl1pPr algn="ctr" defTabSz="914400" rtl="0" eaLnBrk="1" latinLnBrk="0" hangingPunct="1">
              <a:spcBef>
                <a:spcPct val="0"/>
              </a:spcBef>
              <a:buNone/>
              <a:defRPr sz="4000" kern="1200">
                <a:solidFill>
                  <a:schemeClr val="bg1"/>
                </a:solidFill>
                <a:latin typeface="Segoe UI" pitchFamily="34" charset="0"/>
                <a:ea typeface="Segoe UI" pitchFamily="34" charset="0"/>
                <a:cs typeface="Segoe UI" pitchFamily="34" charset="0"/>
              </a:defRPr>
            </a:lvl1pPr>
          </a:lstStyle>
          <a:p>
            <a:pPr>
              <a:lnSpc>
                <a:spcPct val="140000"/>
              </a:lnSpc>
            </a:pPr>
            <a:r>
              <a:rPr lang="en-US" sz="6000" b="1" dirty="0">
                <a:solidFill>
                  <a:srgbClr val="7DBD00"/>
                </a:solidFill>
              </a:rPr>
              <a:t>Concurrency</a:t>
            </a:r>
          </a:p>
          <a:p>
            <a:pPr>
              <a:lnSpc>
                <a:spcPct val="140000"/>
              </a:lnSpc>
            </a:pPr>
            <a:r>
              <a:rPr lang="en-US" sz="6000" b="1" i="1" dirty="0">
                <a:solidFill>
                  <a:srgbClr val="7DBD00"/>
                </a:solidFill>
                <a:latin typeface="Corbel"/>
                <a:cs typeface="Corbel"/>
              </a:rPr>
              <a:t>Part 1</a:t>
            </a:r>
            <a:endParaRPr lang="en-US" sz="2800" i="1" dirty="0">
              <a:latin typeface="Corbel"/>
              <a:cs typeface="Corbel"/>
            </a:endParaRPr>
          </a:p>
        </p:txBody>
      </p:sp>
      <p:sp>
        <p:nvSpPr>
          <p:cNvPr id="2" name="TextBox 1"/>
          <p:cNvSpPr txBox="1"/>
          <p:nvPr/>
        </p:nvSpPr>
        <p:spPr>
          <a:xfrm>
            <a:off x="3604299" y="4171950"/>
            <a:ext cx="1935402" cy="461665"/>
          </a:xfrm>
          <a:prstGeom prst="rect">
            <a:avLst/>
          </a:prstGeom>
          <a:noFill/>
        </p:spPr>
        <p:txBody>
          <a:bodyPr wrap="none" rtlCol="0">
            <a:spAutoFit/>
          </a:bodyPr>
          <a:lstStyle/>
          <a:p>
            <a:pPr algn="ctr"/>
            <a:r>
              <a:rPr lang="en-US" sz="2400" dirty="0" err="1">
                <a:solidFill>
                  <a:srgbClr val="FFFFFF"/>
                </a:solidFill>
              </a:rPr>
              <a:t>techmaster.vn</a:t>
            </a:r>
            <a:endParaRPr lang="en-US" sz="2400" dirty="0">
              <a:solidFill>
                <a:srgbClr val="FFFFFF"/>
              </a:solidFill>
            </a:endParaRPr>
          </a:p>
        </p:txBody>
      </p:sp>
      <p:sp>
        <p:nvSpPr>
          <p:cNvPr id="3" name="TextBox 2"/>
          <p:cNvSpPr txBox="1"/>
          <p:nvPr/>
        </p:nvSpPr>
        <p:spPr>
          <a:xfrm>
            <a:off x="4657969" y="31496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55482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Deadlock</a:t>
            </a:r>
          </a:p>
        </p:txBody>
      </p:sp>
      <p:sp>
        <p:nvSpPr>
          <p:cNvPr id="3" name="Rectangle 2">
            <a:extLst>
              <a:ext uri="{FF2B5EF4-FFF2-40B4-BE49-F238E27FC236}">
                <a16:creationId xmlns:a16="http://schemas.microsoft.com/office/drawing/2014/main" id="{98CEF504-02A9-8B49-9D23-90409678482D}"/>
              </a:ext>
            </a:extLst>
          </p:cNvPr>
          <p:cNvSpPr/>
          <p:nvPr/>
        </p:nvSpPr>
        <p:spPr>
          <a:xfrm>
            <a:off x="2514600" y="1914452"/>
            <a:ext cx="4267200" cy="2031325"/>
          </a:xfrm>
          <a:prstGeom prst="rect">
            <a:avLst/>
          </a:prstGeom>
          <a:solidFill>
            <a:schemeClr val="tx1">
              <a:lumMod val="85000"/>
              <a:lumOff val="15000"/>
            </a:schemeClr>
          </a:solidFill>
        </p:spPr>
        <p:txBody>
          <a:bodyPr wrap="square">
            <a:spAutoFit/>
          </a:bodyPr>
          <a:lstStyle/>
          <a:p>
            <a:r>
              <a:rPr lang="en-US" sz="1400" dirty="0">
                <a:solidFill>
                  <a:srgbClr val="569CD6"/>
                </a:solidFill>
                <a:latin typeface="Menlo" panose="020B0609030804020204" pitchFamily="49" charset="0"/>
              </a:rPr>
              <a:t>package</a:t>
            </a:r>
            <a:r>
              <a:rPr lang="en-US" sz="1400" dirty="0">
                <a:solidFill>
                  <a:srgbClr val="D4D4D4"/>
                </a:solidFill>
                <a:latin typeface="Menlo" panose="020B0609030804020204" pitchFamily="49" charset="0"/>
              </a:rPr>
              <a:t> main</a:t>
            </a:r>
          </a:p>
          <a:p>
            <a:br>
              <a:rPr lang="en-US" sz="1400" dirty="0">
                <a:solidFill>
                  <a:srgbClr val="D4D4D4"/>
                </a:solidFill>
                <a:latin typeface="Menlo" panose="020B0609030804020204" pitchFamily="49" charset="0"/>
              </a:rPr>
            </a:br>
            <a:r>
              <a:rPr lang="en-US" sz="1400" dirty="0">
                <a:solidFill>
                  <a:srgbClr val="569CD6"/>
                </a:solidFill>
                <a:latin typeface="Menlo" panose="020B0609030804020204" pitchFamily="49" charset="0"/>
              </a:rPr>
              <a:t>import</a:t>
            </a:r>
            <a:r>
              <a:rPr lang="en-US" sz="1400" dirty="0">
                <a:solidFill>
                  <a:srgbClr val="D4D4D4"/>
                </a:solidFill>
                <a:latin typeface="Menlo" panose="020B0609030804020204" pitchFamily="49" charset="0"/>
              </a:rPr>
              <a:t> </a:t>
            </a:r>
            <a:r>
              <a:rPr lang="en-US" sz="1400" dirty="0">
                <a:solidFill>
                  <a:srgbClr val="CE9178"/>
                </a:solidFill>
                <a:latin typeface="Menlo" panose="020B0609030804020204" pitchFamily="49" charset="0"/>
              </a:rPr>
              <a:t>"</a:t>
            </a:r>
            <a:r>
              <a:rPr lang="en-US" sz="1400" dirty="0" err="1">
                <a:solidFill>
                  <a:srgbClr val="CE9178"/>
                </a:solidFill>
                <a:latin typeface="Menlo" panose="020B0609030804020204" pitchFamily="49" charset="0"/>
              </a:rPr>
              <a:t>fmt</a:t>
            </a:r>
            <a:r>
              <a:rPr lang="en-US" sz="1400" dirty="0">
                <a:solidFill>
                  <a:srgbClr val="CE9178"/>
                </a:solidFill>
                <a:latin typeface="Menlo" panose="020B0609030804020204" pitchFamily="49" charset="0"/>
              </a:rPr>
              <a:t>"</a:t>
            </a:r>
            <a:endParaRPr lang="en-US" sz="1400" dirty="0">
              <a:solidFill>
                <a:srgbClr val="D4D4D4"/>
              </a:solidFill>
              <a:latin typeface="Menlo" panose="020B0609030804020204" pitchFamily="49" charset="0"/>
            </a:endParaRPr>
          </a:p>
          <a:p>
            <a:br>
              <a:rPr lang="en-US" sz="1400" dirty="0">
                <a:solidFill>
                  <a:srgbClr val="D4D4D4"/>
                </a:solidFill>
                <a:latin typeface="Menlo" panose="020B0609030804020204" pitchFamily="49" charset="0"/>
              </a:rPr>
            </a:br>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main</a:t>
            </a:r>
            <a:r>
              <a:rPr lang="en-US" sz="1400" dirty="0">
                <a:solidFill>
                  <a:srgbClr val="D4D4D4"/>
                </a:solidFill>
                <a:latin typeface="Menlo" panose="020B0609030804020204" pitchFamily="49" charset="0"/>
              </a:rPr>
              <a:t>() {</a:t>
            </a:r>
          </a:p>
          <a:p>
            <a:r>
              <a:rPr lang="en-US" sz="1400" dirty="0">
                <a:solidFill>
                  <a:srgbClr val="D4D4D4"/>
                </a:solidFill>
                <a:latin typeface="Menlo" panose="020B0609030804020204" pitchFamily="49" charset="0"/>
              </a:rPr>
              <a:t>    </a:t>
            </a:r>
            <a:r>
              <a:rPr lang="en-US" sz="1400" dirty="0" err="1">
                <a:solidFill>
                  <a:srgbClr val="9CDCFE"/>
                </a:solidFill>
                <a:latin typeface="Menlo" panose="020B0609030804020204" pitchFamily="49" charset="0"/>
              </a:rPr>
              <a:t>ch</a:t>
            </a:r>
            <a:r>
              <a:rPr lang="en-US" sz="1400" dirty="0">
                <a:solidFill>
                  <a:srgbClr val="D4D4D4"/>
                </a:solidFill>
                <a:latin typeface="Menlo" panose="020B0609030804020204" pitchFamily="49" charset="0"/>
              </a:rPr>
              <a:t> := </a:t>
            </a:r>
            <a:r>
              <a:rPr lang="en-US" sz="1400" dirty="0">
                <a:solidFill>
                  <a:srgbClr val="DCDCAA"/>
                </a:solidFill>
                <a:latin typeface="Menlo" panose="020B0609030804020204" pitchFamily="49" charset="0"/>
              </a:rPr>
              <a:t>make</a:t>
            </a:r>
            <a:r>
              <a:rPr lang="en-US" sz="1400" dirty="0">
                <a:solidFill>
                  <a:srgbClr val="D4D4D4"/>
                </a:solidFill>
                <a:latin typeface="Menlo" panose="020B0609030804020204" pitchFamily="49" charset="0"/>
              </a:rPr>
              <a:t>(</a:t>
            </a:r>
            <a:r>
              <a:rPr lang="en-US" sz="1400" dirty="0" err="1">
                <a:solidFill>
                  <a:srgbClr val="569CD6"/>
                </a:solidFill>
                <a:latin typeface="Menlo" panose="020B0609030804020204" pitchFamily="49" charset="0"/>
              </a:rPr>
              <a:t>chan</a:t>
            </a:r>
            <a:r>
              <a:rPr lang="en-US" sz="1400" dirty="0">
                <a:solidFill>
                  <a:srgbClr val="D4D4D4"/>
                </a:solidFill>
                <a:latin typeface="Menlo" panose="020B0609030804020204" pitchFamily="49" charset="0"/>
              </a:rPr>
              <a:t> </a:t>
            </a:r>
            <a:r>
              <a:rPr lang="en-US" sz="1400" dirty="0" err="1">
                <a:solidFill>
                  <a:srgbClr val="4EC9B0"/>
                </a:solidFill>
                <a:latin typeface="Menlo" panose="020B0609030804020204" pitchFamily="49" charset="0"/>
              </a:rPr>
              <a:t>int</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&lt;- </a:t>
            </a:r>
            <a:r>
              <a:rPr lang="en-US" sz="1400" dirty="0">
                <a:solidFill>
                  <a:srgbClr val="B5CEA8"/>
                </a:solidFill>
                <a:latin typeface="Menlo" panose="020B0609030804020204" pitchFamily="49" charset="0"/>
              </a:rPr>
              <a:t>1</a:t>
            </a:r>
            <a:endParaRPr lang="en-US" sz="1400" dirty="0">
              <a:solidFill>
                <a:srgbClr val="D4D4D4"/>
              </a:solidFill>
              <a:latin typeface="Menlo" panose="020B0609030804020204" pitchFamily="49" charset="0"/>
            </a:endParaRP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(&lt;-</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p:txBody>
      </p:sp>
      <p:sp>
        <p:nvSpPr>
          <p:cNvPr id="4" name="TextBox 3">
            <a:extLst>
              <a:ext uri="{FF2B5EF4-FFF2-40B4-BE49-F238E27FC236}">
                <a16:creationId xmlns:a16="http://schemas.microsoft.com/office/drawing/2014/main" id="{7CCBA8CE-A687-5947-B50A-067153EA4779}"/>
              </a:ext>
            </a:extLst>
          </p:cNvPr>
          <p:cNvSpPr txBox="1"/>
          <p:nvPr/>
        </p:nvSpPr>
        <p:spPr>
          <a:xfrm>
            <a:off x="1409700" y="1047750"/>
            <a:ext cx="6477000" cy="584775"/>
          </a:xfrm>
          <a:prstGeom prst="rect">
            <a:avLst/>
          </a:prstGeom>
          <a:noFill/>
        </p:spPr>
        <p:txBody>
          <a:bodyPr wrap="square" rtlCol="0">
            <a:spAutoFit/>
          </a:bodyPr>
          <a:lstStyle/>
          <a:p>
            <a:r>
              <a:rPr lang="vi-VN" sz="1600" dirty="0">
                <a:solidFill>
                  <a:schemeClr val="bg1"/>
                </a:solidFill>
                <a:latin typeface="Roboto Mono for Powerline" charset="0"/>
                <a:ea typeface="Roboto Mono for Powerline" charset="0"/>
                <a:cs typeface="Roboto Mono for Powerline" charset="0"/>
              </a:rPr>
              <a:t>Một Goroutine đang gửi dữ liệu trên một kênh, thì một số Goroutine khác sẽ nhận dữ liệu, nếu điều đó không xảy ra sẽ bị deadlock</a:t>
            </a:r>
            <a:endParaRPr lang="en-US" sz="1400" dirty="0">
              <a:solidFill>
                <a:schemeClr val="bg1"/>
              </a:solidFill>
              <a:latin typeface="Roboto Mono for Powerline" charset="0"/>
              <a:ea typeface="Roboto Mono for Powerline" charset="0"/>
              <a:cs typeface="Roboto Mono for Powerline" charset="0"/>
            </a:endParaRPr>
          </a:p>
        </p:txBody>
      </p:sp>
      <p:sp>
        <p:nvSpPr>
          <p:cNvPr id="5" name="Rectangle 4">
            <a:extLst>
              <a:ext uri="{FF2B5EF4-FFF2-40B4-BE49-F238E27FC236}">
                <a16:creationId xmlns:a16="http://schemas.microsoft.com/office/drawing/2014/main" id="{CB9A9B6A-54B7-154B-A43D-8E8AAFDA0C14}"/>
              </a:ext>
            </a:extLst>
          </p:cNvPr>
          <p:cNvSpPr/>
          <p:nvPr/>
        </p:nvSpPr>
        <p:spPr>
          <a:xfrm>
            <a:off x="1752600" y="4217919"/>
            <a:ext cx="5791200" cy="523220"/>
          </a:xfrm>
          <a:prstGeom prst="rect">
            <a:avLst/>
          </a:prstGeom>
          <a:solidFill>
            <a:schemeClr val="tx1">
              <a:lumMod val="85000"/>
              <a:lumOff val="15000"/>
            </a:schemeClr>
          </a:solidFill>
        </p:spPr>
        <p:txBody>
          <a:bodyPr wrap="square">
            <a:spAutoFit/>
          </a:bodyPr>
          <a:lstStyle/>
          <a:p>
            <a:r>
              <a:rPr lang="en-US" sz="1400" b="1" dirty="0">
                <a:solidFill>
                  <a:srgbClr val="48CC37"/>
                </a:solidFill>
                <a:latin typeface="Menlo" panose="020B0609030804020204" pitchFamily="49" charset="0"/>
              </a:rPr>
              <a:t>➜ </a:t>
            </a:r>
            <a:r>
              <a:rPr lang="en-US" sz="1400" b="1" dirty="0" err="1">
                <a:solidFill>
                  <a:srgbClr val="47C9D6"/>
                </a:solidFill>
                <a:latin typeface="Menlo" panose="020B0609030804020204" pitchFamily="49" charset="0"/>
              </a:rPr>
              <a:t>awesomeProject</a:t>
            </a:r>
            <a:r>
              <a:rPr lang="en-US" sz="1400" dirty="0">
                <a:solidFill>
                  <a:srgbClr val="F6F6F6"/>
                </a:solidFill>
                <a:latin typeface="Menlo" panose="020B0609030804020204" pitchFamily="49" charset="0"/>
              </a:rPr>
              <a:t> go run </a:t>
            </a:r>
            <a:r>
              <a:rPr lang="en-US" sz="1400" dirty="0" err="1">
                <a:solidFill>
                  <a:srgbClr val="F6F6F6"/>
                </a:solidFill>
                <a:latin typeface="Menlo" panose="020B0609030804020204" pitchFamily="49" charset="0"/>
              </a:rPr>
              <a:t>main.go</a:t>
            </a:r>
            <a:endParaRPr lang="en-US" sz="1400" dirty="0">
              <a:solidFill>
                <a:srgbClr val="F6F6F6"/>
              </a:solidFill>
              <a:latin typeface="Menlo" panose="020B0609030804020204" pitchFamily="49" charset="0"/>
            </a:endParaRPr>
          </a:p>
          <a:p>
            <a:r>
              <a:rPr lang="en-US" sz="1400" dirty="0">
                <a:solidFill>
                  <a:srgbClr val="F6F6F6"/>
                </a:solidFill>
                <a:latin typeface="Menlo" panose="020B0609030804020204" pitchFamily="49" charset="0"/>
              </a:rPr>
              <a:t>fatal error: all goroutines are asleep - deadlock!</a:t>
            </a:r>
          </a:p>
        </p:txBody>
      </p:sp>
    </p:spTree>
    <p:extLst>
      <p:ext uri="{BB962C8B-B14F-4D97-AF65-F5344CB8AC3E}">
        <p14:creationId xmlns:p14="http://schemas.microsoft.com/office/powerpoint/2010/main" val="1368050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Close Channel</a:t>
            </a:r>
          </a:p>
        </p:txBody>
      </p:sp>
      <p:sp>
        <p:nvSpPr>
          <p:cNvPr id="3" name="Rectangle 2">
            <a:extLst>
              <a:ext uri="{FF2B5EF4-FFF2-40B4-BE49-F238E27FC236}">
                <a16:creationId xmlns:a16="http://schemas.microsoft.com/office/drawing/2014/main" id="{98CEF504-02A9-8B49-9D23-90409678482D}"/>
              </a:ext>
            </a:extLst>
          </p:cNvPr>
          <p:cNvSpPr/>
          <p:nvPr/>
        </p:nvSpPr>
        <p:spPr>
          <a:xfrm>
            <a:off x="1371600" y="1406672"/>
            <a:ext cx="6667500" cy="3539430"/>
          </a:xfrm>
          <a:prstGeom prst="rect">
            <a:avLst/>
          </a:prstGeom>
          <a:solidFill>
            <a:schemeClr val="tx1">
              <a:lumMod val="85000"/>
              <a:lumOff val="15000"/>
            </a:schemeClr>
          </a:solidFill>
        </p:spPr>
        <p:txBody>
          <a:bodyPr wrap="square">
            <a:spAutoFit/>
          </a:bodyPr>
          <a:lstStyle/>
          <a:p>
            <a:r>
              <a:rPr lang="en-US" sz="1400" dirty="0" err="1">
                <a:solidFill>
                  <a:srgbClr val="9CDCFE"/>
                </a:solidFill>
                <a:latin typeface="Menlo" panose="020B0609030804020204" pitchFamily="49" charset="0"/>
              </a:rPr>
              <a:t>ch</a:t>
            </a:r>
            <a:r>
              <a:rPr lang="en-US" sz="1400" dirty="0">
                <a:solidFill>
                  <a:srgbClr val="D4D4D4"/>
                </a:solidFill>
                <a:latin typeface="Menlo" panose="020B0609030804020204" pitchFamily="49" charset="0"/>
              </a:rPr>
              <a:t> := </a:t>
            </a:r>
            <a:r>
              <a:rPr lang="en-US" sz="1400" dirty="0">
                <a:solidFill>
                  <a:srgbClr val="DCDCAA"/>
                </a:solidFill>
                <a:latin typeface="Menlo" panose="020B0609030804020204" pitchFamily="49" charset="0"/>
              </a:rPr>
              <a:t>make</a:t>
            </a:r>
            <a:r>
              <a:rPr lang="en-US" sz="1400" dirty="0">
                <a:solidFill>
                  <a:srgbClr val="D4D4D4"/>
                </a:solidFill>
                <a:latin typeface="Menlo" panose="020B0609030804020204" pitchFamily="49" charset="0"/>
              </a:rPr>
              <a:t>(</a:t>
            </a:r>
            <a:r>
              <a:rPr lang="en-US" sz="1400" dirty="0" err="1">
                <a:solidFill>
                  <a:srgbClr val="569CD6"/>
                </a:solidFill>
                <a:latin typeface="Menlo" panose="020B0609030804020204" pitchFamily="49" charset="0"/>
              </a:rPr>
              <a:t>chan</a:t>
            </a:r>
            <a:r>
              <a:rPr lang="en-US" sz="1400" dirty="0">
                <a:solidFill>
                  <a:srgbClr val="D4D4D4"/>
                </a:solidFill>
                <a:latin typeface="Menlo" panose="020B0609030804020204" pitchFamily="49" charset="0"/>
              </a:rPr>
              <a:t> </a:t>
            </a:r>
            <a:r>
              <a:rPr lang="en-US" sz="1400" dirty="0">
                <a:solidFill>
                  <a:srgbClr val="4EC9B0"/>
                </a:solidFill>
                <a:latin typeface="Menlo" panose="020B0609030804020204" pitchFamily="49" charset="0"/>
              </a:rPr>
              <a:t>string</a:t>
            </a:r>
            <a:r>
              <a:rPr lang="en-US" sz="1400" dirty="0">
                <a:solidFill>
                  <a:srgbClr val="D4D4D4"/>
                </a:solidFill>
                <a:latin typeface="Menlo" panose="020B0609030804020204" pitchFamily="49" charset="0"/>
              </a:rPr>
              <a:t>)</a:t>
            </a:r>
          </a:p>
          <a:p>
            <a:r>
              <a:rPr lang="en-US" sz="1400" dirty="0">
                <a:solidFill>
                  <a:srgbClr val="C586C0"/>
                </a:solidFill>
                <a:latin typeface="Menlo" panose="020B0609030804020204" pitchFamily="49" charset="0"/>
              </a:rPr>
              <a:t>go</a:t>
            </a:r>
            <a:r>
              <a:rPr lang="en-US" sz="1400" dirty="0">
                <a:solidFill>
                  <a:srgbClr val="D4D4D4"/>
                </a:solidFill>
                <a:latin typeface="Menlo" panose="020B0609030804020204" pitchFamily="49" charset="0"/>
              </a:rPr>
              <a:t> </a:t>
            </a:r>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p>
          <a:p>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&lt;- </a:t>
            </a:r>
            <a:r>
              <a:rPr lang="en-US" sz="1400" dirty="0">
                <a:solidFill>
                  <a:srgbClr val="CE9178"/>
                </a:solidFill>
                <a:latin typeface="Menlo" panose="020B0609030804020204" pitchFamily="49" charset="0"/>
              </a:rPr>
              <a:t>"Hello!"</a:t>
            </a:r>
            <a:endParaRPr lang="en-US" sz="1400" dirty="0">
              <a:solidFill>
                <a:srgbClr val="D4D4D4"/>
              </a:solidFill>
              <a:latin typeface="Menlo" panose="020B0609030804020204" pitchFamily="49" charset="0"/>
            </a:endParaRPr>
          </a:p>
          <a:p>
            <a:r>
              <a:rPr lang="en-US" sz="1400" dirty="0">
                <a:solidFill>
                  <a:srgbClr val="DCDCAA"/>
                </a:solidFill>
                <a:latin typeface="Menlo" panose="020B0609030804020204" pitchFamily="49" charset="0"/>
              </a:rPr>
              <a:t>close</a:t>
            </a:r>
            <a:r>
              <a:rPr lang="en-US" sz="1400" dirty="0">
                <a:solidFill>
                  <a:srgbClr val="D4D4D4"/>
                </a:solidFill>
                <a:latin typeface="Menlo" panose="020B0609030804020204" pitchFamily="49" charset="0"/>
              </a:rPr>
              <a:t>(</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a:p>
            <a:br>
              <a:rPr lang="en-US" sz="1400" dirty="0">
                <a:solidFill>
                  <a:srgbClr val="D4D4D4"/>
                </a:solidFill>
                <a:latin typeface="Menlo" panose="020B0609030804020204" pitchFamily="49" charset="0"/>
              </a:rPr>
            </a:br>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(&lt;-</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a:t>
            </a:r>
            <a:r>
              <a:rPr lang="en-US" sz="1400" dirty="0">
                <a:solidFill>
                  <a:srgbClr val="608B4E"/>
                </a:solidFill>
                <a:latin typeface="Menlo" panose="020B0609030804020204" pitchFamily="49" charset="0"/>
              </a:rPr>
              <a:t>// Print "Hello!".</a:t>
            </a:r>
            <a:endParaRPr lang="en-US" sz="1400" dirty="0">
              <a:solidFill>
                <a:srgbClr val="D4D4D4"/>
              </a:solidFill>
              <a:latin typeface="Menlo" panose="020B0609030804020204" pitchFamily="49" charset="0"/>
            </a:endParaRPr>
          </a:p>
          <a:p>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(&lt;-</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a:t>
            </a:r>
            <a:r>
              <a:rPr lang="en-US" sz="1400" dirty="0">
                <a:solidFill>
                  <a:srgbClr val="608B4E"/>
                </a:solidFill>
                <a:latin typeface="Menlo" panose="020B0609030804020204" pitchFamily="49" charset="0"/>
              </a:rPr>
              <a:t>// Print the zero value "" without blocking.</a:t>
            </a:r>
            <a:endParaRPr lang="en-US" sz="1400" dirty="0">
              <a:solidFill>
                <a:srgbClr val="D4D4D4"/>
              </a:solidFill>
              <a:latin typeface="Menlo" panose="020B0609030804020204" pitchFamily="49" charset="0"/>
            </a:endParaRPr>
          </a:p>
          <a:p>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(&lt;-</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a:t>
            </a:r>
            <a:r>
              <a:rPr lang="en-US" sz="1400" dirty="0">
                <a:solidFill>
                  <a:srgbClr val="608B4E"/>
                </a:solidFill>
                <a:latin typeface="Menlo" panose="020B0609030804020204" pitchFamily="49" charset="0"/>
              </a:rPr>
              <a:t>// Once again print "".</a:t>
            </a:r>
            <a:endParaRPr lang="en-US" sz="1400" dirty="0">
              <a:solidFill>
                <a:srgbClr val="D4D4D4"/>
              </a:solidFill>
              <a:latin typeface="Menlo" panose="020B0609030804020204" pitchFamily="49" charset="0"/>
            </a:endParaRPr>
          </a:p>
          <a:p>
            <a:r>
              <a:rPr lang="en-US" sz="1400" dirty="0">
                <a:solidFill>
                  <a:srgbClr val="9CDCFE"/>
                </a:solidFill>
                <a:latin typeface="Menlo" panose="020B0609030804020204" pitchFamily="49" charset="0"/>
              </a:rPr>
              <a:t>v</a:t>
            </a:r>
            <a:r>
              <a:rPr lang="en-US" sz="1400" dirty="0">
                <a:solidFill>
                  <a:srgbClr val="D4D4D4"/>
                </a:solidFill>
                <a:latin typeface="Menlo" panose="020B0609030804020204" pitchFamily="49" charset="0"/>
              </a:rPr>
              <a:t>, </a:t>
            </a:r>
            <a:r>
              <a:rPr lang="en-US" sz="1400" dirty="0">
                <a:solidFill>
                  <a:srgbClr val="9CDCFE"/>
                </a:solidFill>
                <a:latin typeface="Menlo" panose="020B0609030804020204" pitchFamily="49" charset="0"/>
              </a:rPr>
              <a:t>ok</a:t>
            </a:r>
            <a:r>
              <a:rPr lang="en-US" sz="1400" dirty="0">
                <a:solidFill>
                  <a:srgbClr val="D4D4D4"/>
                </a:solidFill>
                <a:latin typeface="Menlo" panose="020B0609030804020204" pitchFamily="49" charset="0"/>
              </a:rPr>
              <a:t> := &lt;-</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a:t>
            </a:r>
            <a:r>
              <a:rPr lang="en-US" sz="1400" dirty="0">
                <a:solidFill>
                  <a:srgbClr val="608B4E"/>
                </a:solidFill>
                <a:latin typeface="Menlo" panose="020B0609030804020204" pitchFamily="49" charset="0"/>
              </a:rPr>
              <a:t>// v is "", ok is false.</a:t>
            </a:r>
            <a:endParaRPr lang="en-US" sz="1400" dirty="0">
              <a:solidFill>
                <a:srgbClr val="D4D4D4"/>
              </a:solidFill>
              <a:latin typeface="Menlo" panose="020B0609030804020204" pitchFamily="49" charset="0"/>
            </a:endParaRPr>
          </a:p>
          <a:p>
            <a:br>
              <a:rPr lang="en-US" sz="1400" dirty="0">
                <a:solidFill>
                  <a:srgbClr val="D4D4D4"/>
                </a:solidFill>
                <a:latin typeface="Menlo" panose="020B0609030804020204" pitchFamily="49" charset="0"/>
              </a:rPr>
            </a:br>
            <a:r>
              <a:rPr lang="en-US" sz="1400" dirty="0">
                <a:solidFill>
                  <a:srgbClr val="608B4E"/>
                </a:solidFill>
                <a:latin typeface="Menlo" panose="020B0609030804020204" pitchFamily="49" charset="0"/>
              </a:rPr>
              <a:t>// Receive values from </a:t>
            </a:r>
            <a:r>
              <a:rPr lang="en-US" sz="1400" dirty="0" err="1">
                <a:solidFill>
                  <a:srgbClr val="608B4E"/>
                </a:solidFill>
                <a:latin typeface="Menlo" panose="020B0609030804020204" pitchFamily="49" charset="0"/>
              </a:rPr>
              <a:t>ch</a:t>
            </a:r>
            <a:r>
              <a:rPr lang="en-US" sz="1400" dirty="0">
                <a:solidFill>
                  <a:srgbClr val="608B4E"/>
                </a:solidFill>
                <a:latin typeface="Menlo" panose="020B0609030804020204" pitchFamily="49" charset="0"/>
              </a:rPr>
              <a:t> until closed.</a:t>
            </a:r>
            <a:endParaRPr lang="en-US" sz="1400" dirty="0">
              <a:solidFill>
                <a:srgbClr val="D4D4D4"/>
              </a:solidFill>
              <a:latin typeface="Menlo" panose="020B0609030804020204" pitchFamily="49" charset="0"/>
            </a:endParaRPr>
          </a:p>
          <a:p>
            <a:r>
              <a:rPr lang="en-US" sz="1400" dirty="0">
                <a:solidFill>
                  <a:srgbClr val="C586C0"/>
                </a:solidFill>
                <a:latin typeface="Menlo" panose="020B0609030804020204" pitchFamily="49" charset="0"/>
              </a:rPr>
              <a:t>for</a:t>
            </a:r>
            <a:r>
              <a:rPr lang="en-US" sz="1400" dirty="0">
                <a:solidFill>
                  <a:srgbClr val="D4D4D4"/>
                </a:solidFill>
                <a:latin typeface="Menlo" panose="020B0609030804020204" pitchFamily="49" charset="0"/>
              </a:rPr>
              <a:t> </a:t>
            </a:r>
            <a:r>
              <a:rPr lang="en-US" sz="1400" dirty="0">
                <a:solidFill>
                  <a:srgbClr val="9CDCFE"/>
                </a:solidFill>
                <a:latin typeface="Menlo" panose="020B0609030804020204" pitchFamily="49" charset="0"/>
              </a:rPr>
              <a:t>v</a:t>
            </a:r>
            <a:r>
              <a:rPr lang="en-US" sz="1400" dirty="0">
                <a:solidFill>
                  <a:srgbClr val="D4D4D4"/>
                </a:solidFill>
                <a:latin typeface="Menlo" panose="020B0609030804020204" pitchFamily="49" charset="0"/>
              </a:rPr>
              <a:t> := </a:t>
            </a:r>
            <a:r>
              <a:rPr lang="en-US" sz="1400" dirty="0">
                <a:solidFill>
                  <a:srgbClr val="C586C0"/>
                </a:solidFill>
                <a:latin typeface="Menlo" panose="020B0609030804020204" pitchFamily="49" charset="0"/>
              </a:rPr>
              <a:t>range</a:t>
            </a:r>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a:t>
            </a:r>
          </a:p>
          <a:p>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(v) </a:t>
            </a:r>
            <a:r>
              <a:rPr lang="en-US" sz="1400" dirty="0">
                <a:solidFill>
                  <a:srgbClr val="608B4E"/>
                </a:solidFill>
                <a:latin typeface="Menlo" panose="020B0609030804020204" pitchFamily="49" charset="0"/>
              </a:rPr>
              <a:t>// Will not be executed.</a:t>
            </a:r>
            <a:endParaRPr lang="en-US" sz="1400" dirty="0">
              <a:solidFill>
                <a:srgbClr val="D4D4D4"/>
              </a:solidFill>
              <a:latin typeface="Menlo" panose="020B0609030804020204" pitchFamily="49" charset="0"/>
            </a:endParaRPr>
          </a:p>
          <a:p>
            <a:r>
              <a:rPr lang="en-US" sz="1400" dirty="0">
                <a:solidFill>
                  <a:srgbClr val="D4D4D4"/>
                </a:solidFill>
                <a:latin typeface="Menlo" panose="020B0609030804020204" pitchFamily="49" charset="0"/>
              </a:rPr>
              <a:t>}</a:t>
            </a:r>
          </a:p>
        </p:txBody>
      </p:sp>
      <p:sp>
        <p:nvSpPr>
          <p:cNvPr id="4" name="TextBox 3">
            <a:extLst>
              <a:ext uri="{FF2B5EF4-FFF2-40B4-BE49-F238E27FC236}">
                <a16:creationId xmlns:a16="http://schemas.microsoft.com/office/drawing/2014/main" id="{7CCBA8CE-A687-5947-B50A-067153EA4779}"/>
              </a:ext>
            </a:extLst>
          </p:cNvPr>
          <p:cNvSpPr txBox="1"/>
          <p:nvPr/>
        </p:nvSpPr>
        <p:spPr>
          <a:xfrm>
            <a:off x="1543050" y="821897"/>
            <a:ext cx="6324600" cy="584775"/>
          </a:xfrm>
          <a:prstGeom prst="rect">
            <a:avLst/>
          </a:prstGeom>
          <a:noFill/>
        </p:spPr>
        <p:txBody>
          <a:bodyPr wrap="square" rtlCol="0">
            <a:spAutoFit/>
          </a:bodyPr>
          <a:lstStyle/>
          <a:p>
            <a:pPr algn="ctr"/>
            <a:r>
              <a:rPr lang="vi-VN" sz="1600" dirty="0">
                <a:solidFill>
                  <a:schemeClr val="bg1"/>
                </a:solidFill>
                <a:latin typeface="Roboto Mono for Powerline" charset="0"/>
                <a:ea typeface="Roboto Mono for Powerline" charset="0"/>
                <a:cs typeface="Roboto Mono for Powerline" charset="0"/>
              </a:rPr>
              <a:t>Khi channel bị đóng, sẽ không gửi được giá trị vào channel nữa. Các hoạt động nhận vẫn trả về giá trị bằng 0 mà không bị block </a:t>
            </a:r>
            <a:endParaRPr lang="en-US" sz="1400" dirty="0">
              <a:solidFill>
                <a:schemeClr val="bg1"/>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3794955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a:t>
            </a:r>
          </a:p>
        </p:txBody>
      </p:sp>
      <p:sp>
        <p:nvSpPr>
          <p:cNvPr id="3" name="Rectangle 2">
            <a:extLst>
              <a:ext uri="{FF2B5EF4-FFF2-40B4-BE49-F238E27FC236}">
                <a16:creationId xmlns:a16="http://schemas.microsoft.com/office/drawing/2014/main" id="{98CEF504-02A9-8B49-9D23-90409678482D}"/>
              </a:ext>
            </a:extLst>
          </p:cNvPr>
          <p:cNvSpPr/>
          <p:nvPr/>
        </p:nvSpPr>
        <p:spPr>
          <a:xfrm>
            <a:off x="3067050" y="2724150"/>
            <a:ext cx="3276600" cy="1815882"/>
          </a:xfrm>
          <a:prstGeom prst="rect">
            <a:avLst/>
          </a:prstGeom>
          <a:solidFill>
            <a:schemeClr val="tx1">
              <a:lumMod val="85000"/>
              <a:lumOff val="15000"/>
            </a:schemeClr>
          </a:solidFill>
        </p:spPr>
        <p:txBody>
          <a:bodyPr wrap="square">
            <a:spAutoFit/>
          </a:bodyPr>
          <a:lstStyle/>
          <a:p>
            <a:r>
              <a:rPr lang="en-US" sz="1400" dirty="0">
                <a:solidFill>
                  <a:srgbClr val="C586C0"/>
                </a:solidFill>
                <a:latin typeface="Menlo" panose="020B0609030804020204" pitchFamily="49" charset="0"/>
              </a:rPr>
              <a:t>select</a:t>
            </a:r>
            <a:r>
              <a:rPr lang="en-US" sz="1400" dirty="0">
                <a:solidFill>
                  <a:srgbClr val="D4D4D4"/>
                </a:solidFill>
                <a:latin typeface="Menlo" panose="020B0609030804020204" pitchFamily="49" charset="0"/>
              </a:rPr>
              <a:t> {</a:t>
            </a:r>
          </a:p>
          <a:p>
            <a:r>
              <a:rPr lang="en-US" sz="1400" dirty="0">
                <a:solidFill>
                  <a:srgbClr val="C586C0"/>
                </a:solidFill>
                <a:latin typeface="Menlo" panose="020B0609030804020204" pitchFamily="49" charset="0"/>
              </a:rPr>
              <a:t>case</a:t>
            </a:r>
            <a:r>
              <a:rPr lang="en-US" sz="1400" dirty="0">
                <a:solidFill>
                  <a:srgbClr val="D4D4D4"/>
                </a:solidFill>
                <a:latin typeface="Menlo" panose="020B0609030804020204" pitchFamily="49" charset="0"/>
              </a:rPr>
              <a:t> &lt;channel operation&gt;:</a:t>
            </a:r>
          </a:p>
          <a:p>
            <a:r>
              <a:rPr lang="en-US" sz="1400" dirty="0">
                <a:solidFill>
                  <a:srgbClr val="D4D4D4"/>
                </a:solidFill>
                <a:latin typeface="Menlo" panose="020B0609030804020204" pitchFamily="49" charset="0"/>
              </a:rPr>
              <a:t>....</a:t>
            </a:r>
          </a:p>
          <a:p>
            <a:r>
              <a:rPr lang="en-US" sz="1400" dirty="0">
                <a:solidFill>
                  <a:srgbClr val="C586C0"/>
                </a:solidFill>
                <a:latin typeface="Menlo" panose="020B0609030804020204" pitchFamily="49" charset="0"/>
              </a:rPr>
              <a:t>case</a:t>
            </a:r>
            <a:r>
              <a:rPr lang="en-US" sz="1400" dirty="0">
                <a:solidFill>
                  <a:srgbClr val="D4D4D4"/>
                </a:solidFill>
                <a:latin typeface="Menlo" panose="020B0609030804020204" pitchFamily="49" charset="0"/>
              </a:rPr>
              <a:t> &lt;channel operation&gt;:</a:t>
            </a:r>
          </a:p>
          <a:p>
            <a:r>
              <a:rPr lang="en-US" sz="1400" dirty="0">
                <a:solidFill>
                  <a:srgbClr val="D4D4D4"/>
                </a:solidFill>
                <a:latin typeface="Menlo" panose="020B0609030804020204" pitchFamily="49" charset="0"/>
              </a:rPr>
              <a:t>....</a:t>
            </a:r>
          </a:p>
          <a:p>
            <a:r>
              <a:rPr lang="en-US" sz="1400" dirty="0">
                <a:solidFill>
                  <a:srgbClr val="C586C0"/>
                </a:solidFill>
                <a:latin typeface="Menlo" panose="020B0609030804020204" pitchFamily="49" charset="0"/>
              </a:rPr>
              <a:t>default</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p:txBody>
      </p:sp>
      <p:sp>
        <p:nvSpPr>
          <p:cNvPr id="4" name="TextBox 3">
            <a:extLst>
              <a:ext uri="{FF2B5EF4-FFF2-40B4-BE49-F238E27FC236}">
                <a16:creationId xmlns:a16="http://schemas.microsoft.com/office/drawing/2014/main" id="{7CCBA8CE-A687-5947-B50A-067153EA4779}"/>
              </a:ext>
            </a:extLst>
          </p:cNvPr>
          <p:cNvSpPr txBox="1"/>
          <p:nvPr/>
        </p:nvSpPr>
        <p:spPr>
          <a:xfrm>
            <a:off x="1543050" y="821897"/>
            <a:ext cx="6324600" cy="1692771"/>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chemeClr val="bg1"/>
                </a:solidFill>
                <a:latin typeface="Roboto Mono for Powerline" charset="0"/>
                <a:ea typeface="Roboto Mono for Powerline" charset="0"/>
                <a:cs typeface="Roboto Mono for Powerline" charset="0"/>
              </a:rPr>
              <a:t>Cú pháp tương tự như SWITCH, nhưng các trường hợp là các hoạt động từ channel.</a:t>
            </a:r>
          </a:p>
          <a:p>
            <a:pPr marL="285750" indent="-285750">
              <a:buFont typeface="Arial" panose="020B0604020202020204" pitchFamily="34" charset="0"/>
              <a:buChar char="•"/>
            </a:pPr>
            <a:endParaRPr lang="vi-VN" dirty="0">
              <a:solidFill>
                <a:schemeClr val="bg1"/>
              </a:solidFill>
              <a:latin typeface="Roboto Mono for Powerline" charset="0"/>
              <a:ea typeface="Roboto Mono for Powerline" charset="0"/>
              <a:cs typeface="Roboto Mono for Powerline" charset="0"/>
            </a:endParaRPr>
          </a:p>
          <a:p>
            <a:pPr marL="285750" indent="-285750">
              <a:buFont typeface="Arial" panose="020B0604020202020204" pitchFamily="34" charset="0"/>
              <a:buChar char="•"/>
            </a:pPr>
            <a:r>
              <a:rPr lang="en-US" dirty="0" err="1">
                <a:solidFill>
                  <a:schemeClr val="bg1"/>
                </a:solidFill>
                <a:latin typeface="Roboto Mono for Powerline" charset="0"/>
                <a:ea typeface="Roboto Mono for Powerline" charset="0"/>
                <a:cs typeface="Roboto Mono for Powerline" charset="0"/>
              </a:rPr>
              <a:t>Câu</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lệnh</a:t>
            </a:r>
            <a:r>
              <a:rPr lang="en-US" dirty="0">
                <a:solidFill>
                  <a:schemeClr val="bg1"/>
                </a:solidFill>
                <a:latin typeface="Roboto Mono for Powerline" charset="0"/>
                <a:ea typeface="Roboto Mono for Powerline" charset="0"/>
                <a:cs typeface="Roboto Mono for Powerline" charset="0"/>
              </a:rPr>
              <a:t> select </a:t>
            </a:r>
            <a:r>
              <a:rPr lang="en-US" dirty="0" err="1">
                <a:solidFill>
                  <a:schemeClr val="bg1"/>
                </a:solidFill>
                <a:latin typeface="Roboto Mono for Powerline" charset="0"/>
                <a:ea typeface="Roboto Mono for Powerline" charset="0"/>
                <a:cs typeface="Roboto Mono for Powerline" charset="0"/>
              </a:rPr>
              <a:t>sẽ</a:t>
            </a:r>
            <a:r>
              <a:rPr lang="en-US" dirty="0">
                <a:solidFill>
                  <a:schemeClr val="bg1"/>
                </a:solidFill>
                <a:latin typeface="Roboto Mono for Powerline" charset="0"/>
                <a:ea typeface="Roboto Mono for Powerline" charset="0"/>
                <a:cs typeface="Roboto Mono for Powerline" charset="0"/>
              </a:rPr>
              <a:t> block </a:t>
            </a:r>
            <a:r>
              <a:rPr lang="en-US" dirty="0" err="1">
                <a:solidFill>
                  <a:schemeClr val="bg1"/>
                </a:solidFill>
                <a:latin typeface="Roboto Mono for Powerline" charset="0"/>
                <a:ea typeface="Roboto Mono for Powerline" charset="0"/>
                <a:cs typeface="Roboto Mono for Powerline" charset="0"/>
              </a:rPr>
              <a:t>chương</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trình</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đến</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khi</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một</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trong</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các</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thao</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tác</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gửi</a:t>
            </a:r>
            <a:r>
              <a:rPr lang="en-US" dirty="0">
                <a:solidFill>
                  <a:schemeClr val="bg1"/>
                </a:solidFill>
                <a:latin typeface="Roboto Mono for Powerline" charset="0"/>
                <a:ea typeface="Roboto Mono for Powerline" charset="0"/>
                <a:cs typeface="Roboto Mono for Powerline" charset="0"/>
              </a:rPr>
              <a:t> / </a:t>
            </a:r>
            <a:r>
              <a:rPr lang="en-US" dirty="0" err="1">
                <a:solidFill>
                  <a:schemeClr val="bg1"/>
                </a:solidFill>
                <a:latin typeface="Roboto Mono for Powerline" charset="0"/>
                <a:ea typeface="Roboto Mono for Powerline" charset="0"/>
                <a:cs typeface="Roboto Mono for Powerline" charset="0"/>
              </a:rPr>
              <a:t>nhận</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đã</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sẵn</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sàng</a:t>
            </a:r>
            <a:r>
              <a:rPr lang="en-US" dirty="0">
                <a:solidFill>
                  <a:schemeClr val="bg1"/>
                </a:solidFill>
                <a:latin typeface="Roboto Mono for Powerline" charset="0"/>
                <a:ea typeface="Roboto Mono for Powerline" charset="0"/>
                <a:cs typeface="Roboto Mono for Powerline" charset="0"/>
              </a:rPr>
              <a:t>.</a:t>
            </a:r>
          </a:p>
          <a:p>
            <a:pPr algn="ctr"/>
            <a:endParaRPr lang="en-US" sz="1400" dirty="0">
              <a:solidFill>
                <a:schemeClr val="bg1"/>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402746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a:t>
            </a:r>
          </a:p>
        </p:txBody>
      </p:sp>
      <p:sp>
        <p:nvSpPr>
          <p:cNvPr id="3" name="Rectangle 2">
            <a:extLst>
              <a:ext uri="{FF2B5EF4-FFF2-40B4-BE49-F238E27FC236}">
                <a16:creationId xmlns:a16="http://schemas.microsoft.com/office/drawing/2014/main" id="{98CEF504-02A9-8B49-9D23-90409678482D}"/>
              </a:ext>
            </a:extLst>
          </p:cNvPr>
          <p:cNvSpPr/>
          <p:nvPr/>
        </p:nvSpPr>
        <p:spPr>
          <a:xfrm>
            <a:off x="2819400" y="2724150"/>
            <a:ext cx="3505200" cy="1600438"/>
          </a:xfrm>
          <a:prstGeom prst="rect">
            <a:avLst/>
          </a:prstGeom>
          <a:solidFill>
            <a:schemeClr val="tx1">
              <a:lumMod val="85000"/>
              <a:lumOff val="15000"/>
            </a:schemeClr>
          </a:solidFill>
        </p:spPr>
        <p:txBody>
          <a:bodyPr wrap="square">
            <a:spAutoFit/>
          </a:bodyPr>
          <a:lstStyle/>
          <a:p>
            <a:r>
              <a:rPr lang="en-US" sz="1400" dirty="0" err="1">
                <a:solidFill>
                  <a:srgbClr val="9CDCFE"/>
                </a:solidFill>
                <a:latin typeface="Menlo" panose="020B0609030804020204" pitchFamily="49" charset="0"/>
              </a:rPr>
              <a:t>ch</a:t>
            </a:r>
            <a:r>
              <a:rPr lang="en-US" sz="1400" dirty="0">
                <a:solidFill>
                  <a:srgbClr val="D4D4D4"/>
                </a:solidFill>
                <a:latin typeface="Menlo" panose="020B0609030804020204" pitchFamily="49" charset="0"/>
              </a:rPr>
              <a:t> := </a:t>
            </a:r>
            <a:r>
              <a:rPr lang="en-US" sz="1400" dirty="0">
                <a:solidFill>
                  <a:srgbClr val="DCDCAA"/>
                </a:solidFill>
                <a:latin typeface="Menlo" panose="020B0609030804020204" pitchFamily="49" charset="0"/>
              </a:rPr>
              <a:t>make</a:t>
            </a:r>
            <a:r>
              <a:rPr lang="en-US" sz="1400" dirty="0">
                <a:solidFill>
                  <a:srgbClr val="D4D4D4"/>
                </a:solidFill>
                <a:latin typeface="Menlo" panose="020B0609030804020204" pitchFamily="49" charset="0"/>
              </a:rPr>
              <a:t>(</a:t>
            </a:r>
            <a:r>
              <a:rPr lang="en-US" sz="1400" dirty="0" err="1">
                <a:solidFill>
                  <a:srgbClr val="569CD6"/>
                </a:solidFill>
                <a:latin typeface="Menlo" panose="020B0609030804020204" pitchFamily="49" charset="0"/>
              </a:rPr>
              <a:t>chan</a:t>
            </a:r>
            <a:r>
              <a:rPr lang="en-US" sz="1400" dirty="0">
                <a:solidFill>
                  <a:srgbClr val="D4D4D4"/>
                </a:solidFill>
                <a:latin typeface="Menlo" panose="020B0609030804020204" pitchFamily="49" charset="0"/>
              </a:rPr>
              <a:t> </a:t>
            </a:r>
            <a:r>
              <a:rPr lang="en-US" sz="1400" dirty="0">
                <a:solidFill>
                  <a:srgbClr val="4EC9B0"/>
                </a:solidFill>
                <a:latin typeface="Menlo" panose="020B0609030804020204" pitchFamily="49" charset="0"/>
              </a:rPr>
              <a:t>string</a:t>
            </a:r>
            <a:r>
              <a:rPr lang="en-US" sz="1400" dirty="0">
                <a:solidFill>
                  <a:srgbClr val="D4D4D4"/>
                </a:solidFill>
                <a:latin typeface="Menlo" panose="020B0609030804020204" pitchFamily="49" charset="0"/>
              </a:rPr>
              <a:t>)</a:t>
            </a:r>
          </a:p>
          <a:p>
            <a:r>
              <a:rPr lang="en-US" sz="1400" dirty="0">
                <a:solidFill>
                  <a:srgbClr val="C586C0"/>
                </a:solidFill>
                <a:latin typeface="Menlo" panose="020B0609030804020204" pitchFamily="49" charset="0"/>
              </a:rPr>
              <a:t>select</a:t>
            </a:r>
            <a:r>
              <a:rPr lang="en-US" sz="1400" dirty="0">
                <a:solidFill>
                  <a:srgbClr val="D4D4D4"/>
                </a:solidFill>
                <a:latin typeface="Menlo" panose="020B0609030804020204" pitchFamily="49" charset="0"/>
              </a:rPr>
              <a:t> {</a:t>
            </a:r>
          </a:p>
          <a:p>
            <a:r>
              <a:rPr lang="en-US" sz="1400" dirty="0">
                <a:solidFill>
                  <a:srgbClr val="C586C0"/>
                </a:solidFill>
                <a:latin typeface="Menlo" panose="020B0609030804020204" pitchFamily="49" charset="0"/>
              </a:rPr>
              <a:t>case</a:t>
            </a:r>
            <a:r>
              <a:rPr lang="en-US" sz="1400" dirty="0">
                <a:solidFill>
                  <a:srgbClr val="D4D4D4"/>
                </a:solidFill>
                <a:latin typeface="Menlo" panose="020B0609030804020204" pitchFamily="49" charset="0"/>
              </a:rPr>
              <a:t> &lt;-</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"case "</a:t>
            </a:r>
            <a:r>
              <a:rPr lang="en-US" sz="1400" dirty="0">
                <a:solidFill>
                  <a:srgbClr val="D4D4D4"/>
                </a:solidFill>
                <a:latin typeface="Menlo" panose="020B0609030804020204" pitchFamily="49" charset="0"/>
              </a:rPr>
              <a:t>)</a:t>
            </a:r>
          </a:p>
          <a:p>
            <a:r>
              <a:rPr lang="en-US" sz="1400" dirty="0">
                <a:solidFill>
                  <a:srgbClr val="C586C0"/>
                </a:solidFill>
                <a:latin typeface="Menlo" panose="020B0609030804020204" pitchFamily="49" charset="0"/>
              </a:rPr>
              <a:t>default</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a:t>
            </a:r>
            <a:r>
              <a:rPr lang="en-US" sz="1400" dirty="0">
                <a:solidFill>
                  <a:srgbClr val="CE9178"/>
                </a:solidFill>
                <a:latin typeface="Menlo" panose="020B0609030804020204" pitchFamily="49" charset="0"/>
              </a:rPr>
              <a:t>"default case"</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a:t>
            </a:r>
          </a:p>
        </p:txBody>
      </p:sp>
      <p:sp>
        <p:nvSpPr>
          <p:cNvPr id="4" name="TextBox 3">
            <a:extLst>
              <a:ext uri="{FF2B5EF4-FFF2-40B4-BE49-F238E27FC236}">
                <a16:creationId xmlns:a16="http://schemas.microsoft.com/office/drawing/2014/main" id="{7CCBA8CE-A687-5947-B50A-067153EA4779}"/>
              </a:ext>
            </a:extLst>
          </p:cNvPr>
          <p:cNvSpPr txBox="1"/>
          <p:nvPr/>
        </p:nvSpPr>
        <p:spPr>
          <a:xfrm>
            <a:off x="2819400" y="1276350"/>
            <a:ext cx="3505200" cy="1138773"/>
          </a:xfrm>
          <a:prstGeom prst="rect">
            <a:avLst/>
          </a:prstGeom>
          <a:noFill/>
        </p:spPr>
        <p:txBody>
          <a:bodyPr wrap="square" rtlCol="0">
            <a:spAutoFit/>
          </a:bodyPr>
          <a:lstStyle/>
          <a:p>
            <a:r>
              <a:rPr lang="en-US" dirty="0" err="1">
                <a:solidFill>
                  <a:schemeClr val="bg1"/>
                </a:solidFill>
                <a:latin typeface="Roboto Mono for Powerline" charset="0"/>
                <a:ea typeface="Roboto Mono for Powerline" charset="0"/>
                <a:cs typeface="Roboto Mono for Powerline" charset="0"/>
              </a:rPr>
              <a:t>Có</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thể</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đọc</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từ</a:t>
            </a:r>
            <a:r>
              <a:rPr lang="en-US" dirty="0">
                <a:solidFill>
                  <a:schemeClr val="bg1"/>
                </a:solidFill>
                <a:latin typeface="Roboto Mono for Powerline" charset="0"/>
                <a:ea typeface="Roboto Mono for Powerline" charset="0"/>
                <a:cs typeface="Roboto Mono for Powerline" charset="0"/>
              </a:rPr>
              <a:t> channel </a:t>
            </a:r>
            <a:r>
              <a:rPr lang="en-US" dirty="0" err="1">
                <a:solidFill>
                  <a:schemeClr val="bg1"/>
                </a:solidFill>
                <a:latin typeface="Roboto Mono for Powerline" charset="0"/>
                <a:ea typeface="Roboto Mono for Powerline" charset="0"/>
                <a:cs typeface="Roboto Mono for Powerline" charset="0"/>
              </a:rPr>
              <a:t>nhưng</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phải</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có</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trường</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hợp</a:t>
            </a:r>
            <a:r>
              <a:rPr lang="en-US" dirty="0">
                <a:solidFill>
                  <a:schemeClr val="bg1"/>
                </a:solidFill>
                <a:latin typeface="Roboto Mono for Powerline" charset="0"/>
                <a:ea typeface="Roboto Mono for Powerline" charset="0"/>
                <a:cs typeface="Roboto Mono for Powerline" charset="0"/>
              </a:rPr>
              <a:t> default, </a:t>
            </a:r>
            <a:r>
              <a:rPr lang="en-US" dirty="0" err="1">
                <a:solidFill>
                  <a:schemeClr val="bg1"/>
                </a:solidFill>
                <a:latin typeface="Roboto Mono for Powerline" charset="0"/>
                <a:ea typeface="Roboto Mono for Powerline" charset="0"/>
                <a:cs typeface="Roboto Mono for Powerline" charset="0"/>
              </a:rPr>
              <a:t>nếu</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không</a:t>
            </a:r>
            <a:r>
              <a:rPr lang="en-US" dirty="0">
                <a:solidFill>
                  <a:schemeClr val="bg1"/>
                </a:solidFill>
                <a:latin typeface="Roboto Mono for Powerline" charset="0"/>
                <a:ea typeface="Roboto Mono for Powerline" charset="0"/>
                <a:cs typeface="Roboto Mono for Powerline" charset="0"/>
              </a:rPr>
              <a:t> </a:t>
            </a:r>
            <a:r>
              <a:rPr lang="en-US" dirty="0" err="1">
                <a:solidFill>
                  <a:schemeClr val="bg1"/>
                </a:solidFill>
                <a:latin typeface="Roboto Mono for Powerline" charset="0"/>
                <a:ea typeface="Roboto Mono for Powerline" charset="0"/>
                <a:cs typeface="Roboto Mono for Powerline" charset="0"/>
              </a:rPr>
              <a:t>sẽ</a:t>
            </a:r>
            <a:r>
              <a:rPr lang="en-US" dirty="0">
                <a:solidFill>
                  <a:schemeClr val="bg1"/>
                </a:solidFill>
                <a:latin typeface="Roboto Mono for Powerline" charset="0"/>
                <a:ea typeface="Roboto Mono for Powerline" charset="0"/>
                <a:cs typeface="Roboto Mono for Powerline" charset="0"/>
              </a:rPr>
              <a:t> deadlock</a:t>
            </a:r>
          </a:p>
          <a:p>
            <a:pPr algn="ctr"/>
            <a:endParaRPr lang="en-US" sz="1400" dirty="0">
              <a:solidFill>
                <a:schemeClr val="bg1"/>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3052775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Select</a:t>
            </a:r>
          </a:p>
        </p:txBody>
      </p:sp>
      <p:sp>
        <p:nvSpPr>
          <p:cNvPr id="4" name="TextBox 3">
            <a:extLst>
              <a:ext uri="{FF2B5EF4-FFF2-40B4-BE49-F238E27FC236}">
                <a16:creationId xmlns:a16="http://schemas.microsoft.com/office/drawing/2014/main" id="{7CCBA8CE-A687-5947-B50A-067153EA4779}"/>
              </a:ext>
            </a:extLst>
          </p:cNvPr>
          <p:cNvSpPr txBox="1"/>
          <p:nvPr/>
        </p:nvSpPr>
        <p:spPr>
          <a:xfrm>
            <a:off x="457200" y="2190750"/>
            <a:ext cx="3505200" cy="1200329"/>
          </a:xfrm>
          <a:prstGeom prst="rect">
            <a:avLst/>
          </a:prstGeom>
          <a:noFill/>
        </p:spPr>
        <p:txBody>
          <a:bodyPr wrap="square" rtlCol="0">
            <a:spAutoFit/>
          </a:bodyPr>
          <a:lstStyle/>
          <a:p>
            <a:r>
              <a:rPr lang="vi-VN" dirty="0">
                <a:solidFill>
                  <a:schemeClr val="bg1"/>
                </a:solidFill>
                <a:latin typeface="Roboto Mono for Powerline" charset="0"/>
                <a:ea typeface="Roboto Mono for Powerline" charset="0"/>
                <a:cs typeface="Roboto Mono for Powerline" charset="0"/>
              </a:rPr>
              <a:t>Khi nhiều trường hợp trong một câu lệnh select đã sẵn sàng, một trong số chúng sẽ được thực thi một cách ngẫu nhiên.</a:t>
            </a:r>
            <a:endParaRPr lang="en-US" sz="1400" dirty="0">
              <a:solidFill>
                <a:schemeClr val="bg1"/>
              </a:solidFill>
              <a:latin typeface="Roboto Mono for Powerline" charset="0"/>
              <a:ea typeface="Roboto Mono for Powerline" charset="0"/>
              <a:cs typeface="Roboto Mono for Powerline" charset="0"/>
            </a:endParaRPr>
          </a:p>
        </p:txBody>
      </p:sp>
      <p:sp>
        <p:nvSpPr>
          <p:cNvPr id="6" name="Rectangle 5">
            <a:extLst>
              <a:ext uri="{FF2B5EF4-FFF2-40B4-BE49-F238E27FC236}">
                <a16:creationId xmlns:a16="http://schemas.microsoft.com/office/drawing/2014/main" id="{B368764F-DB6A-D64C-9C2C-D83426F46F75}"/>
              </a:ext>
            </a:extLst>
          </p:cNvPr>
          <p:cNvSpPr/>
          <p:nvPr/>
        </p:nvSpPr>
        <p:spPr>
          <a:xfrm>
            <a:off x="4692941" y="742295"/>
            <a:ext cx="4191000" cy="4401205"/>
          </a:xfrm>
          <a:prstGeom prst="rect">
            <a:avLst/>
          </a:prstGeom>
          <a:solidFill>
            <a:schemeClr val="tx1">
              <a:lumMod val="85000"/>
              <a:lumOff val="15000"/>
            </a:schemeClr>
          </a:solidFill>
        </p:spPr>
        <p:txBody>
          <a:bodyPr wrap="square">
            <a:spAutoFit/>
          </a:bodyPr>
          <a:lstStyle/>
          <a:p>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server1</a:t>
            </a:r>
            <a:r>
              <a:rPr lang="en-US" sz="1400" dirty="0">
                <a:solidFill>
                  <a:srgbClr val="D4D4D4"/>
                </a:solidFill>
                <a:latin typeface="Menlo" panose="020B0609030804020204" pitchFamily="49" charset="0"/>
              </a:rPr>
              <a:t>(</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a:t>
            </a:r>
            <a:r>
              <a:rPr lang="en-US" sz="1400" dirty="0" err="1">
                <a:solidFill>
                  <a:srgbClr val="569CD6"/>
                </a:solidFill>
                <a:latin typeface="Menlo" panose="020B0609030804020204" pitchFamily="49" charset="0"/>
              </a:rPr>
              <a:t>chan</a:t>
            </a:r>
            <a:r>
              <a:rPr lang="en-US" sz="1400" dirty="0">
                <a:solidFill>
                  <a:srgbClr val="D4D4D4"/>
                </a:solidFill>
                <a:latin typeface="Menlo" panose="020B0609030804020204" pitchFamily="49" charset="0"/>
              </a:rPr>
              <a:t> </a:t>
            </a:r>
            <a:r>
              <a:rPr lang="en-US" sz="1400" dirty="0">
                <a:solidFill>
                  <a:srgbClr val="4EC9B0"/>
                </a:solidFill>
                <a:latin typeface="Menlo" panose="020B0609030804020204" pitchFamily="49" charset="0"/>
              </a:rPr>
              <a:t>string</a:t>
            </a:r>
            <a:r>
              <a:rPr lang="en-US" sz="1400" dirty="0">
                <a:solidFill>
                  <a:srgbClr val="D4D4D4"/>
                </a:solidFill>
                <a:latin typeface="Menlo" panose="020B0609030804020204" pitchFamily="49" charset="0"/>
              </a:rPr>
              <a:t>) {</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&lt;- </a:t>
            </a:r>
            <a:r>
              <a:rPr lang="en-US" sz="1400" dirty="0">
                <a:solidFill>
                  <a:srgbClr val="CE9178"/>
                </a:solidFill>
                <a:latin typeface="Menlo" panose="020B0609030804020204" pitchFamily="49" charset="0"/>
              </a:rPr>
              <a:t>"from server1"</a:t>
            </a:r>
            <a:endParaRPr lang="en-US" sz="1400" dirty="0">
              <a:solidFill>
                <a:srgbClr val="D4D4D4"/>
              </a:solidFill>
              <a:latin typeface="Menlo" panose="020B0609030804020204" pitchFamily="49" charset="0"/>
            </a:endParaRPr>
          </a:p>
          <a:p>
            <a:r>
              <a:rPr lang="en-US" sz="1400" dirty="0">
                <a:solidFill>
                  <a:srgbClr val="D4D4D4"/>
                </a:solidFill>
                <a:latin typeface="Menlo" panose="020B0609030804020204" pitchFamily="49" charset="0"/>
              </a:rPr>
              <a:t>}</a:t>
            </a:r>
          </a:p>
          <a:p>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server2</a:t>
            </a:r>
            <a:r>
              <a:rPr lang="en-US" sz="1400" dirty="0">
                <a:solidFill>
                  <a:srgbClr val="D4D4D4"/>
                </a:solidFill>
                <a:latin typeface="Menlo" panose="020B0609030804020204" pitchFamily="49" charset="0"/>
              </a:rPr>
              <a:t>(</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a:t>
            </a:r>
            <a:r>
              <a:rPr lang="en-US" sz="1400" dirty="0" err="1">
                <a:solidFill>
                  <a:srgbClr val="569CD6"/>
                </a:solidFill>
                <a:latin typeface="Menlo" panose="020B0609030804020204" pitchFamily="49" charset="0"/>
              </a:rPr>
              <a:t>chan</a:t>
            </a:r>
            <a:r>
              <a:rPr lang="en-US" sz="1400" dirty="0">
                <a:solidFill>
                  <a:srgbClr val="D4D4D4"/>
                </a:solidFill>
                <a:latin typeface="Menlo" panose="020B0609030804020204" pitchFamily="49" charset="0"/>
              </a:rPr>
              <a:t> </a:t>
            </a:r>
            <a:r>
              <a:rPr lang="en-US" sz="1400" dirty="0">
                <a:solidFill>
                  <a:srgbClr val="4EC9B0"/>
                </a:solidFill>
                <a:latin typeface="Menlo" panose="020B0609030804020204" pitchFamily="49" charset="0"/>
              </a:rPr>
              <a:t>string</a:t>
            </a:r>
            <a:r>
              <a:rPr lang="en-US" sz="1400" dirty="0">
                <a:solidFill>
                  <a:srgbClr val="D4D4D4"/>
                </a:solidFill>
                <a:latin typeface="Menlo" panose="020B0609030804020204" pitchFamily="49" charset="0"/>
              </a:rPr>
              <a:t>) {</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ch</a:t>
            </a:r>
            <a:r>
              <a:rPr lang="en-US" sz="1400" dirty="0">
                <a:solidFill>
                  <a:srgbClr val="D4D4D4"/>
                </a:solidFill>
                <a:latin typeface="Menlo" panose="020B0609030804020204" pitchFamily="49" charset="0"/>
              </a:rPr>
              <a:t> &lt;- </a:t>
            </a:r>
            <a:r>
              <a:rPr lang="en-US" sz="1400" dirty="0">
                <a:solidFill>
                  <a:srgbClr val="CE9178"/>
                </a:solidFill>
                <a:latin typeface="Menlo" panose="020B0609030804020204" pitchFamily="49" charset="0"/>
              </a:rPr>
              <a:t>"from server2"</a:t>
            </a:r>
            <a:endParaRPr lang="en-US" sz="1400" dirty="0">
              <a:solidFill>
                <a:srgbClr val="D4D4D4"/>
              </a:solidFill>
              <a:latin typeface="Menlo" panose="020B0609030804020204" pitchFamily="49" charset="0"/>
            </a:endParaRPr>
          </a:p>
          <a:p>
            <a:br>
              <a:rPr lang="en-US" sz="1400" dirty="0">
                <a:solidFill>
                  <a:srgbClr val="D4D4D4"/>
                </a:solidFill>
                <a:latin typeface="Menlo" panose="020B0609030804020204" pitchFamily="49" charset="0"/>
              </a:rPr>
            </a:br>
            <a:r>
              <a:rPr lang="en-US" sz="1400" dirty="0">
                <a:solidFill>
                  <a:srgbClr val="D4D4D4"/>
                </a:solidFill>
                <a:latin typeface="Menlo" panose="020B0609030804020204" pitchFamily="49" charset="0"/>
              </a:rPr>
              <a:t>}</a:t>
            </a:r>
          </a:p>
          <a:p>
            <a:r>
              <a:rPr lang="en-US" sz="1400" dirty="0" err="1">
                <a:solidFill>
                  <a:srgbClr val="569CD6"/>
                </a:solidFill>
                <a:latin typeface="Menlo" panose="020B0609030804020204" pitchFamily="49" charset="0"/>
              </a:rPr>
              <a:t>func</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main</a:t>
            </a:r>
            <a:r>
              <a:rPr lang="en-US" sz="1400" dirty="0">
                <a:solidFill>
                  <a:srgbClr val="D4D4D4"/>
                </a:solidFill>
                <a:latin typeface="Menlo" panose="020B0609030804020204" pitchFamily="49" charset="0"/>
              </a:rPr>
              <a:t>() {</a:t>
            </a:r>
          </a:p>
          <a:p>
            <a:r>
              <a:rPr lang="en-US" sz="1400" dirty="0">
                <a:solidFill>
                  <a:srgbClr val="D4D4D4"/>
                </a:solidFill>
                <a:latin typeface="Menlo" panose="020B0609030804020204" pitchFamily="49" charset="0"/>
              </a:rPr>
              <a:t>    </a:t>
            </a:r>
            <a:r>
              <a:rPr lang="en-US" sz="1400" dirty="0">
                <a:solidFill>
                  <a:srgbClr val="9CDCFE"/>
                </a:solidFill>
                <a:latin typeface="Menlo" panose="020B0609030804020204" pitchFamily="49" charset="0"/>
              </a:rPr>
              <a:t>output1</a:t>
            </a:r>
            <a:r>
              <a:rPr lang="en-US" sz="1400" dirty="0">
                <a:solidFill>
                  <a:srgbClr val="D4D4D4"/>
                </a:solidFill>
                <a:latin typeface="Menlo" panose="020B0609030804020204" pitchFamily="49" charset="0"/>
              </a:rPr>
              <a:t> := </a:t>
            </a:r>
            <a:r>
              <a:rPr lang="en-US" sz="1400" dirty="0">
                <a:solidFill>
                  <a:srgbClr val="DCDCAA"/>
                </a:solidFill>
                <a:latin typeface="Menlo" panose="020B0609030804020204" pitchFamily="49" charset="0"/>
              </a:rPr>
              <a:t>make</a:t>
            </a:r>
            <a:r>
              <a:rPr lang="en-US" sz="1400" dirty="0">
                <a:solidFill>
                  <a:srgbClr val="D4D4D4"/>
                </a:solidFill>
                <a:latin typeface="Menlo" panose="020B0609030804020204" pitchFamily="49" charset="0"/>
              </a:rPr>
              <a:t>(</a:t>
            </a:r>
            <a:r>
              <a:rPr lang="en-US" sz="1400" dirty="0" err="1">
                <a:solidFill>
                  <a:srgbClr val="569CD6"/>
                </a:solidFill>
                <a:latin typeface="Menlo" panose="020B0609030804020204" pitchFamily="49" charset="0"/>
              </a:rPr>
              <a:t>chan</a:t>
            </a:r>
            <a:r>
              <a:rPr lang="en-US" sz="1400" dirty="0">
                <a:solidFill>
                  <a:srgbClr val="D4D4D4"/>
                </a:solidFill>
                <a:latin typeface="Menlo" panose="020B0609030804020204" pitchFamily="49" charset="0"/>
              </a:rPr>
              <a:t> </a:t>
            </a:r>
            <a:r>
              <a:rPr lang="en-US" sz="1400" dirty="0">
                <a:solidFill>
                  <a:srgbClr val="4EC9B0"/>
                </a:solidFill>
                <a:latin typeface="Menlo" panose="020B0609030804020204" pitchFamily="49" charset="0"/>
              </a:rPr>
              <a:t>string</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a:t>
            </a:r>
            <a:r>
              <a:rPr lang="en-US" sz="1400" dirty="0">
                <a:solidFill>
                  <a:srgbClr val="9CDCFE"/>
                </a:solidFill>
                <a:latin typeface="Menlo" panose="020B0609030804020204" pitchFamily="49" charset="0"/>
              </a:rPr>
              <a:t>output2</a:t>
            </a:r>
            <a:r>
              <a:rPr lang="en-US" sz="1400" dirty="0">
                <a:solidFill>
                  <a:srgbClr val="D4D4D4"/>
                </a:solidFill>
                <a:latin typeface="Menlo" panose="020B0609030804020204" pitchFamily="49" charset="0"/>
              </a:rPr>
              <a:t> := </a:t>
            </a:r>
            <a:r>
              <a:rPr lang="en-US" sz="1400" dirty="0">
                <a:solidFill>
                  <a:srgbClr val="DCDCAA"/>
                </a:solidFill>
                <a:latin typeface="Menlo" panose="020B0609030804020204" pitchFamily="49" charset="0"/>
              </a:rPr>
              <a:t>make</a:t>
            </a:r>
            <a:r>
              <a:rPr lang="en-US" sz="1400" dirty="0">
                <a:solidFill>
                  <a:srgbClr val="D4D4D4"/>
                </a:solidFill>
                <a:latin typeface="Menlo" panose="020B0609030804020204" pitchFamily="49" charset="0"/>
              </a:rPr>
              <a:t>(</a:t>
            </a:r>
            <a:r>
              <a:rPr lang="en-US" sz="1400" dirty="0" err="1">
                <a:solidFill>
                  <a:srgbClr val="569CD6"/>
                </a:solidFill>
                <a:latin typeface="Menlo" panose="020B0609030804020204" pitchFamily="49" charset="0"/>
              </a:rPr>
              <a:t>chan</a:t>
            </a:r>
            <a:r>
              <a:rPr lang="en-US" sz="1400" dirty="0">
                <a:solidFill>
                  <a:srgbClr val="D4D4D4"/>
                </a:solidFill>
                <a:latin typeface="Menlo" panose="020B0609030804020204" pitchFamily="49" charset="0"/>
              </a:rPr>
              <a:t> </a:t>
            </a:r>
            <a:r>
              <a:rPr lang="en-US" sz="1400" dirty="0">
                <a:solidFill>
                  <a:srgbClr val="4EC9B0"/>
                </a:solidFill>
                <a:latin typeface="Menlo" panose="020B0609030804020204" pitchFamily="49" charset="0"/>
              </a:rPr>
              <a:t>string</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a:t>
            </a:r>
            <a:r>
              <a:rPr lang="en-US" sz="1400" dirty="0">
                <a:solidFill>
                  <a:srgbClr val="C586C0"/>
                </a:solidFill>
                <a:latin typeface="Menlo" panose="020B0609030804020204" pitchFamily="49" charset="0"/>
              </a:rPr>
              <a:t>go</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server1</a:t>
            </a:r>
            <a:r>
              <a:rPr lang="en-US" sz="1400" dirty="0">
                <a:solidFill>
                  <a:srgbClr val="D4D4D4"/>
                </a:solidFill>
                <a:latin typeface="Menlo" panose="020B0609030804020204" pitchFamily="49" charset="0"/>
              </a:rPr>
              <a:t>(output1)</a:t>
            </a:r>
          </a:p>
          <a:p>
            <a:r>
              <a:rPr lang="en-US" sz="1400" dirty="0">
                <a:solidFill>
                  <a:srgbClr val="D4D4D4"/>
                </a:solidFill>
                <a:latin typeface="Menlo" panose="020B0609030804020204" pitchFamily="49" charset="0"/>
              </a:rPr>
              <a:t>    </a:t>
            </a:r>
            <a:r>
              <a:rPr lang="en-US" sz="1400" dirty="0">
                <a:solidFill>
                  <a:srgbClr val="C586C0"/>
                </a:solidFill>
                <a:latin typeface="Menlo" panose="020B0609030804020204" pitchFamily="49" charset="0"/>
              </a:rPr>
              <a:t>go</a:t>
            </a:r>
            <a:r>
              <a:rPr lang="en-US" sz="1400" dirty="0">
                <a:solidFill>
                  <a:srgbClr val="D4D4D4"/>
                </a:solidFill>
                <a:latin typeface="Menlo" panose="020B0609030804020204" pitchFamily="49" charset="0"/>
              </a:rPr>
              <a:t> </a:t>
            </a:r>
            <a:r>
              <a:rPr lang="en-US" sz="1400" dirty="0">
                <a:solidFill>
                  <a:srgbClr val="DCDCAA"/>
                </a:solidFill>
                <a:latin typeface="Menlo" panose="020B0609030804020204" pitchFamily="49" charset="0"/>
              </a:rPr>
              <a:t>server2</a:t>
            </a:r>
            <a:r>
              <a:rPr lang="en-US" sz="1400" dirty="0">
                <a:solidFill>
                  <a:srgbClr val="D4D4D4"/>
                </a:solidFill>
                <a:latin typeface="Menlo" panose="020B0609030804020204" pitchFamily="49" charset="0"/>
              </a:rPr>
              <a:t>(output2)</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time.</a:t>
            </a:r>
            <a:r>
              <a:rPr lang="en-US" sz="1400" dirty="0" err="1">
                <a:solidFill>
                  <a:srgbClr val="DCDCAA"/>
                </a:solidFill>
                <a:latin typeface="Menlo" panose="020B0609030804020204" pitchFamily="49" charset="0"/>
              </a:rPr>
              <a:t>Sleep</a:t>
            </a:r>
            <a:r>
              <a:rPr lang="en-US" sz="1400" dirty="0">
                <a:solidFill>
                  <a:srgbClr val="D4D4D4"/>
                </a:solidFill>
                <a:latin typeface="Menlo" panose="020B0609030804020204" pitchFamily="49" charset="0"/>
              </a:rPr>
              <a:t>(</a:t>
            </a:r>
            <a:r>
              <a:rPr lang="en-US" sz="1400" dirty="0">
                <a:solidFill>
                  <a:srgbClr val="B5CEA8"/>
                </a:solidFill>
                <a:latin typeface="Menlo" panose="020B0609030804020204" pitchFamily="49" charset="0"/>
              </a:rPr>
              <a:t>1</a:t>
            </a:r>
            <a:r>
              <a:rPr lang="en-US" sz="1400" dirty="0">
                <a:solidFill>
                  <a:srgbClr val="D4D4D4"/>
                </a:solidFill>
                <a:latin typeface="Menlo" panose="020B0609030804020204" pitchFamily="49" charset="0"/>
              </a:rPr>
              <a:t> * </a:t>
            </a:r>
            <a:r>
              <a:rPr lang="en-US" sz="1400" dirty="0" err="1">
                <a:solidFill>
                  <a:srgbClr val="D4D4D4"/>
                </a:solidFill>
                <a:latin typeface="Menlo" panose="020B0609030804020204" pitchFamily="49" charset="0"/>
              </a:rPr>
              <a:t>time.Second</a:t>
            </a:r>
            <a:r>
              <a:rPr lang="en-US" sz="1400" dirty="0">
                <a:solidFill>
                  <a:srgbClr val="D4D4D4"/>
                </a:solidFill>
                <a:latin typeface="Menlo" panose="020B0609030804020204" pitchFamily="49" charset="0"/>
              </a:rPr>
              <a:t>)</a:t>
            </a:r>
          </a:p>
          <a:p>
            <a:r>
              <a:rPr lang="en-US" sz="1400" dirty="0">
                <a:solidFill>
                  <a:srgbClr val="D4D4D4"/>
                </a:solidFill>
                <a:latin typeface="Menlo" panose="020B0609030804020204" pitchFamily="49" charset="0"/>
              </a:rPr>
              <a:t>    </a:t>
            </a:r>
            <a:r>
              <a:rPr lang="en-US" sz="1400" dirty="0">
                <a:solidFill>
                  <a:srgbClr val="C586C0"/>
                </a:solidFill>
                <a:latin typeface="Menlo" panose="020B0609030804020204" pitchFamily="49" charset="0"/>
              </a:rPr>
              <a:t>select</a:t>
            </a:r>
            <a:r>
              <a:rPr lang="en-US" sz="1400" dirty="0">
                <a:solidFill>
                  <a:srgbClr val="D4D4D4"/>
                </a:solidFill>
                <a:latin typeface="Menlo" panose="020B0609030804020204" pitchFamily="49" charset="0"/>
              </a:rPr>
              <a:t> {</a:t>
            </a:r>
          </a:p>
          <a:p>
            <a:r>
              <a:rPr lang="en-US" sz="1400" dirty="0">
                <a:solidFill>
                  <a:srgbClr val="D4D4D4"/>
                </a:solidFill>
                <a:latin typeface="Menlo" panose="020B0609030804020204" pitchFamily="49" charset="0"/>
              </a:rPr>
              <a:t>    </a:t>
            </a:r>
            <a:r>
              <a:rPr lang="en-US" sz="1400" dirty="0">
                <a:solidFill>
                  <a:srgbClr val="C586C0"/>
                </a:solidFill>
                <a:latin typeface="Menlo" panose="020B0609030804020204" pitchFamily="49" charset="0"/>
              </a:rPr>
              <a:t>case</a:t>
            </a:r>
            <a:r>
              <a:rPr lang="en-US" sz="1400" dirty="0">
                <a:solidFill>
                  <a:srgbClr val="D4D4D4"/>
                </a:solidFill>
                <a:latin typeface="Menlo" panose="020B0609030804020204" pitchFamily="49" charset="0"/>
              </a:rPr>
              <a:t> </a:t>
            </a:r>
            <a:r>
              <a:rPr lang="en-US" sz="1400" dirty="0">
                <a:solidFill>
                  <a:srgbClr val="9CDCFE"/>
                </a:solidFill>
                <a:latin typeface="Menlo" panose="020B0609030804020204" pitchFamily="49" charset="0"/>
              </a:rPr>
              <a:t>s1</a:t>
            </a:r>
            <a:r>
              <a:rPr lang="en-US" sz="1400" dirty="0">
                <a:solidFill>
                  <a:srgbClr val="D4D4D4"/>
                </a:solidFill>
                <a:latin typeface="Menlo" panose="020B0609030804020204" pitchFamily="49" charset="0"/>
              </a:rPr>
              <a:t> := &lt;-output1:</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(s1)</a:t>
            </a:r>
          </a:p>
          <a:p>
            <a:r>
              <a:rPr lang="en-US" sz="1400" dirty="0">
                <a:solidFill>
                  <a:srgbClr val="D4D4D4"/>
                </a:solidFill>
                <a:latin typeface="Menlo" panose="020B0609030804020204" pitchFamily="49" charset="0"/>
              </a:rPr>
              <a:t>    </a:t>
            </a:r>
            <a:r>
              <a:rPr lang="en-US" sz="1400" dirty="0">
                <a:solidFill>
                  <a:srgbClr val="C586C0"/>
                </a:solidFill>
                <a:latin typeface="Menlo" panose="020B0609030804020204" pitchFamily="49" charset="0"/>
              </a:rPr>
              <a:t>case</a:t>
            </a:r>
            <a:r>
              <a:rPr lang="en-US" sz="1400" dirty="0">
                <a:solidFill>
                  <a:srgbClr val="D4D4D4"/>
                </a:solidFill>
                <a:latin typeface="Menlo" panose="020B0609030804020204" pitchFamily="49" charset="0"/>
              </a:rPr>
              <a:t> </a:t>
            </a:r>
            <a:r>
              <a:rPr lang="en-US" sz="1400" dirty="0">
                <a:solidFill>
                  <a:srgbClr val="9CDCFE"/>
                </a:solidFill>
                <a:latin typeface="Menlo" panose="020B0609030804020204" pitchFamily="49" charset="0"/>
              </a:rPr>
              <a:t>s2</a:t>
            </a:r>
            <a:r>
              <a:rPr lang="en-US" sz="1400" dirty="0">
                <a:solidFill>
                  <a:srgbClr val="D4D4D4"/>
                </a:solidFill>
                <a:latin typeface="Menlo" panose="020B0609030804020204" pitchFamily="49" charset="0"/>
              </a:rPr>
              <a:t> := &lt;-output2:</a:t>
            </a:r>
          </a:p>
          <a:p>
            <a:r>
              <a:rPr lang="en-US" sz="1400" dirty="0">
                <a:solidFill>
                  <a:srgbClr val="D4D4D4"/>
                </a:solidFill>
                <a:latin typeface="Menlo" panose="020B0609030804020204" pitchFamily="49" charset="0"/>
              </a:rPr>
              <a:t>        </a:t>
            </a:r>
            <a:r>
              <a:rPr lang="en-US" sz="1400" dirty="0" err="1">
                <a:solidFill>
                  <a:srgbClr val="D4D4D4"/>
                </a:solidFill>
                <a:latin typeface="Menlo" panose="020B0609030804020204" pitchFamily="49" charset="0"/>
              </a:rPr>
              <a:t>fmt.</a:t>
            </a:r>
            <a:r>
              <a:rPr lang="en-US" sz="1400" dirty="0" err="1">
                <a:solidFill>
                  <a:srgbClr val="DCDCAA"/>
                </a:solidFill>
                <a:latin typeface="Menlo" panose="020B0609030804020204" pitchFamily="49" charset="0"/>
              </a:rPr>
              <a:t>Println</a:t>
            </a:r>
            <a:r>
              <a:rPr lang="en-US" sz="1400" dirty="0">
                <a:solidFill>
                  <a:srgbClr val="D4D4D4"/>
                </a:solidFill>
                <a:latin typeface="Menlo" panose="020B0609030804020204" pitchFamily="49" charset="0"/>
              </a:rPr>
              <a:t>(s2)</a:t>
            </a:r>
          </a:p>
          <a:p>
            <a:r>
              <a:rPr lang="en-US" sz="1400" dirty="0">
                <a:solidFill>
                  <a:srgbClr val="D4D4D4"/>
                </a:solidFill>
                <a:latin typeface="Menlo" panose="020B0609030804020204" pitchFamily="49" charset="0"/>
              </a:rPr>
              <a:t>    }</a:t>
            </a:r>
          </a:p>
          <a:p>
            <a:r>
              <a:rPr lang="en-US" sz="1400" dirty="0">
                <a:solidFill>
                  <a:srgbClr val="D4D4D4"/>
                </a:solidFill>
                <a:latin typeface="Menlo" panose="020B0609030804020204" pitchFamily="49" charset="0"/>
              </a:rPr>
              <a:t>}</a:t>
            </a:r>
          </a:p>
        </p:txBody>
      </p:sp>
    </p:spTree>
    <p:extLst>
      <p:ext uri="{BB962C8B-B14F-4D97-AF65-F5344CB8AC3E}">
        <p14:creationId xmlns:p14="http://schemas.microsoft.com/office/powerpoint/2010/main" val="179491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concurrency?</a:t>
            </a:r>
          </a:p>
        </p:txBody>
      </p:sp>
      <p:sp>
        <p:nvSpPr>
          <p:cNvPr id="4" name="Title 1">
            <a:extLst>
              <a:ext uri="{FF2B5EF4-FFF2-40B4-BE49-F238E27FC236}">
                <a16:creationId xmlns:a16="http://schemas.microsoft.com/office/drawing/2014/main" id="{E901BEBA-5171-C247-8F5C-396D72BC5DAF}"/>
              </a:ext>
            </a:extLst>
          </p:cNvPr>
          <p:cNvSpPr txBox="1">
            <a:spLocks/>
          </p:cNvSpPr>
          <p:nvPr/>
        </p:nvSpPr>
        <p:spPr>
          <a:xfrm>
            <a:off x="1055789" y="3562350"/>
            <a:ext cx="7032421" cy="990600"/>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000" kern="1200">
                <a:solidFill>
                  <a:schemeClr val="bg1"/>
                </a:solidFill>
                <a:latin typeface="Segoe UI" pitchFamily="34" charset="0"/>
                <a:ea typeface="Segoe UI" pitchFamily="34" charset="0"/>
                <a:cs typeface="Segoe UI" pitchFamily="34" charset="0"/>
              </a:defRPr>
            </a:lvl1pPr>
          </a:lstStyle>
          <a:p>
            <a:pPr algn="l"/>
            <a:r>
              <a:rPr lang="en-US" i="1" dirty="0">
                <a:latin typeface="medium-content-serif-font"/>
              </a:rPr>
              <a:t>“Concurrency is about dealing with lots of things at once. It is a way to structure software, particularly as a way to write clean code that interacts well with the real world.” </a:t>
            </a:r>
          </a:p>
          <a:p>
            <a:pPr algn="r"/>
            <a:r>
              <a:rPr lang="en-US" sz="3600" dirty="0">
                <a:latin typeface="Roboto Mono for Powerline" charset="0"/>
                <a:ea typeface="Roboto Mono for Powerline" charset="0"/>
                <a:cs typeface="Roboto Mono for Powerline" charset="0"/>
              </a:rPr>
              <a:t>Rob Pike - one of the creators of the Go</a:t>
            </a:r>
          </a:p>
          <a:p>
            <a:endParaRPr lang="en-US" dirty="0"/>
          </a:p>
        </p:txBody>
      </p:sp>
      <p:pic>
        <p:nvPicPr>
          <p:cNvPr id="6" name="Picture 5">
            <a:extLst>
              <a:ext uri="{FF2B5EF4-FFF2-40B4-BE49-F238E27FC236}">
                <a16:creationId xmlns:a16="http://schemas.microsoft.com/office/drawing/2014/main" id="{6A953E5A-7657-F64F-8E11-2E9AB1DF4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135" y="1018252"/>
            <a:ext cx="3705727" cy="2133600"/>
          </a:xfrm>
          <a:prstGeom prst="rect">
            <a:avLst/>
          </a:prstGeom>
        </p:spPr>
      </p:pic>
    </p:spTree>
    <p:extLst>
      <p:ext uri="{BB962C8B-B14F-4D97-AF65-F5344CB8AC3E}">
        <p14:creationId xmlns:p14="http://schemas.microsoft.com/office/powerpoint/2010/main" val="151471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200399" y="230257"/>
            <a:ext cx="2819401" cy="360292"/>
          </a:xfrm>
        </p:spPr>
        <p:txBody>
          <a:bodyPr>
            <a:normAutofit fontScale="47500" lnSpcReduction="20000"/>
          </a:bodyPr>
          <a:lstStyle/>
          <a:p>
            <a:r>
              <a:rPr lang="en-US" sz="4200" b="0" dirty="0" err="1">
                <a:solidFill>
                  <a:prstClr val="white"/>
                </a:solidFill>
                <a:latin typeface="Segoe UI" pitchFamily="34" charset="0"/>
              </a:rPr>
              <a:t>Concurrenncy</a:t>
            </a:r>
            <a:endParaRPr lang="en-US" dirty="0"/>
          </a:p>
        </p:txBody>
      </p:sp>
      <p:sp>
        <p:nvSpPr>
          <p:cNvPr id="3" name="Content Placeholder 2"/>
          <p:cNvSpPr>
            <a:spLocks noGrp="1"/>
          </p:cNvSpPr>
          <p:nvPr>
            <p:ph sz="half" idx="2"/>
          </p:nvPr>
        </p:nvSpPr>
        <p:spPr>
          <a:xfrm>
            <a:off x="3200397" y="695500"/>
            <a:ext cx="2819401" cy="1495250"/>
          </a:xfrm>
          <a:solidFill>
            <a:schemeClr val="tx1">
              <a:lumMod val="75000"/>
              <a:lumOff val="25000"/>
            </a:schemeClr>
          </a:solidFill>
        </p:spPr>
        <p:txBody>
          <a:bodyPr>
            <a:normAutofit/>
          </a:bodyPr>
          <a:lstStyle/>
          <a:p>
            <a:pPr marL="0" indent="0">
              <a:buNone/>
            </a:pPr>
            <a:r>
              <a:rPr lang="en-US" sz="1800" dirty="0">
                <a:latin typeface="Roboto Mono for Powerline" charset="0"/>
                <a:ea typeface="Roboto Mono for Powerline" charset="0"/>
                <a:cs typeface="Roboto Mono for Powerline" charset="0"/>
              </a:rPr>
              <a:t>Concurrency is about composing independent processes (in the general meaning of the term process) to work together</a:t>
            </a:r>
            <a:endParaRPr lang="en-US" sz="1800" dirty="0"/>
          </a:p>
        </p:txBody>
      </p:sp>
      <p:sp>
        <p:nvSpPr>
          <p:cNvPr id="4" name="Text Placeholder 3"/>
          <p:cNvSpPr>
            <a:spLocks noGrp="1"/>
          </p:cNvSpPr>
          <p:nvPr>
            <p:ph type="body" sz="quarter" idx="3"/>
          </p:nvPr>
        </p:nvSpPr>
        <p:spPr>
          <a:xfrm>
            <a:off x="6172200" y="230256"/>
            <a:ext cx="2743200" cy="360293"/>
          </a:xfrm>
        </p:spPr>
        <p:txBody>
          <a:bodyPr>
            <a:normAutofit fontScale="47500" lnSpcReduction="20000"/>
          </a:bodyPr>
          <a:lstStyle/>
          <a:p>
            <a:r>
              <a:rPr lang="en-US" sz="4200" b="0" dirty="0">
                <a:solidFill>
                  <a:prstClr val="white"/>
                </a:solidFill>
                <a:latin typeface="Segoe UI" pitchFamily="34" charset="0"/>
              </a:rPr>
              <a:t>Parallelism </a:t>
            </a:r>
            <a:endParaRPr lang="en-US" dirty="0"/>
          </a:p>
        </p:txBody>
      </p:sp>
      <p:sp>
        <p:nvSpPr>
          <p:cNvPr id="5" name="Content Placeholder 4"/>
          <p:cNvSpPr>
            <a:spLocks noGrp="1"/>
          </p:cNvSpPr>
          <p:nvPr>
            <p:ph sz="quarter" idx="4"/>
          </p:nvPr>
        </p:nvSpPr>
        <p:spPr>
          <a:xfrm>
            <a:off x="6172200" y="695500"/>
            <a:ext cx="2743200" cy="1495250"/>
          </a:xfrm>
          <a:solidFill>
            <a:schemeClr val="tx1">
              <a:lumMod val="75000"/>
              <a:lumOff val="25000"/>
            </a:schemeClr>
          </a:solidFill>
        </p:spPr>
        <p:txBody>
          <a:bodyPr>
            <a:normAutofit/>
          </a:bodyPr>
          <a:lstStyle/>
          <a:p>
            <a:pPr marL="0" indent="0">
              <a:buNone/>
            </a:pPr>
            <a:r>
              <a:rPr lang="en-US" sz="1800" dirty="0">
                <a:latin typeface="Roboto Mono for Powerline" charset="0"/>
                <a:ea typeface="Roboto Mono for Powerline" charset="0"/>
                <a:cs typeface="Roboto Mono for Powerline" charset="0"/>
              </a:rPr>
              <a:t>Parallelism is about actually executing multiple processes simultaneously</a:t>
            </a:r>
          </a:p>
          <a:p>
            <a:pPr marL="0" indent="0">
              <a:buNone/>
            </a:pPr>
            <a:endParaRPr lang="en-US" sz="1800" dirty="0">
              <a:latin typeface="Roboto Mono for Powerline" charset="0"/>
            </a:endParaRPr>
          </a:p>
          <a:p>
            <a:pPr marL="0" indent="0">
              <a:buNone/>
            </a:pPr>
            <a:endParaRPr lang="en-US" sz="1800" dirty="0"/>
          </a:p>
        </p:txBody>
      </p:sp>
      <p:pic>
        <p:nvPicPr>
          <p:cNvPr id="8" name="Picture 7">
            <a:extLst>
              <a:ext uri="{FF2B5EF4-FFF2-40B4-BE49-F238E27FC236}">
                <a16:creationId xmlns:a16="http://schemas.microsoft.com/office/drawing/2014/main" id="{ED9C7964-3198-E540-9D25-D411781D0F67}"/>
              </a:ext>
            </a:extLst>
          </p:cNvPr>
          <p:cNvPicPr>
            <a:picLocks noChangeAspect="1"/>
          </p:cNvPicPr>
          <p:nvPr/>
        </p:nvPicPr>
        <p:blipFill rotWithShape="1">
          <a:blip r:embed="rId2">
            <a:extLst>
              <a:ext uri="{28A0092B-C50C-407E-A947-70E740481C1C}">
                <a14:useLocalDpi xmlns:a14="http://schemas.microsoft.com/office/drawing/2010/main" val="0"/>
              </a:ext>
            </a:extLst>
          </a:blip>
          <a:srcRect b="10279"/>
          <a:stretch/>
        </p:blipFill>
        <p:spPr>
          <a:xfrm flipH="1">
            <a:off x="152395" y="695500"/>
            <a:ext cx="2895600" cy="3666075"/>
          </a:xfrm>
          <a:prstGeom prst="rect">
            <a:avLst/>
          </a:prstGeom>
        </p:spPr>
      </p:pic>
      <p:sp>
        <p:nvSpPr>
          <p:cNvPr id="9" name="Content Placeholder 2">
            <a:extLst>
              <a:ext uri="{FF2B5EF4-FFF2-40B4-BE49-F238E27FC236}">
                <a16:creationId xmlns:a16="http://schemas.microsoft.com/office/drawing/2014/main" id="{49676763-038C-634E-A80C-BC5E4F216B05}"/>
              </a:ext>
            </a:extLst>
          </p:cNvPr>
          <p:cNvSpPr txBox="1">
            <a:spLocks/>
          </p:cNvSpPr>
          <p:nvPr/>
        </p:nvSpPr>
        <p:spPr>
          <a:xfrm>
            <a:off x="3200397" y="2400737"/>
            <a:ext cx="2819401" cy="875425"/>
          </a:xfrm>
          <a:prstGeom prst="rect">
            <a:avLst/>
          </a:prstGeom>
          <a:solidFill>
            <a:schemeClr val="tx1">
              <a:lumMod val="75000"/>
              <a:lumOff val="25000"/>
            </a:schemeClr>
          </a:solidFill>
        </p:spPr>
        <p:txBody>
          <a:bodyPr vert="horz" lIns="91440" tIns="45720" rIns="91440" bIns="45720" rtlCol="0">
            <a:normAutofit lnSpcReduction="10000"/>
          </a:bodyPr>
          <a:lstStyle>
            <a:lvl1pPr marL="342900" indent="-342900" algn="l" defTabSz="914400" rtl="0" eaLnBrk="1" latinLnBrk="0" hangingPunct="1">
              <a:spcBef>
                <a:spcPts val="1800"/>
              </a:spcBef>
              <a:buFont typeface="Arial" pitchFamily="34" charset="0"/>
              <a:buChar char="•"/>
              <a:defRPr sz="2400" kern="1200">
                <a:solidFill>
                  <a:schemeClr val="bg1"/>
                </a:solidFill>
                <a:latin typeface="Corbel"/>
                <a:ea typeface="Segoe UI" pitchFamily="34" charset="0"/>
                <a:cs typeface="Corbel"/>
              </a:defRPr>
            </a:lvl1pPr>
            <a:lvl2pPr marL="742950" indent="-28575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2pPr>
            <a:lvl3pPr marL="1143000" indent="-228600" algn="l" defTabSz="914400" rtl="0" eaLnBrk="1" latinLnBrk="0" hangingPunct="1">
              <a:spcBef>
                <a:spcPts val="1800"/>
              </a:spcBef>
              <a:buFont typeface="Arial" pitchFamily="34" charset="0"/>
              <a:buChar char="•"/>
              <a:defRPr sz="1800" kern="1200">
                <a:solidFill>
                  <a:schemeClr val="bg1"/>
                </a:solidFill>
                <a:latin typeface="Corbel"/>
                <a:ea typeface="Segoe UI" pitchFamily="34" charset="0"/>
                <a:cs typeface="Corbel"/>
              </a:defRPr>
            </a:lvl3pPr>
            <a:lvl4pPr marL="16002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4pPr>
            <a:lvl5pPr marL="20574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sz="1800" dirty="0">
                <a:latin typeface="Roboto Mono for Powerline" charset="0"/>
                <a:ea typeface="Roboto Mono for Powerline" charset="0"/>
                <a:cs typeface="Roboto Mono for Powerline" charset="0"/>
              </a:rPr>
              <a:t>Concurrency is about the design and structure of the application</a:t>
            </a:r>
            <a:endParaRPr lang="en-US" sz="1800" dirty="0"/>
          </a:p>
        </p:txBody>
      </p:sp>
      <p:sp>
        <p:nvSpPr>
          <p:cNvPr id="10" name="Content Placeholder 2">
            <a:extLst>
              <a:ext uri="{FF2B5EF4-FFF2-40B4-BE49-F238E27FC236}">
                <a16:creationId xmlns:a16="http://schemas.microsoft.com/office/drawing/2014/main" id="{533153DD-5EA8-3E41-A9D9-5E194D8BD6A1}"/>
              </a:ext>
            </a:extLst>
          </p:cNvPr>
          <p:cNvSpPr txBox="1">
            <a:spLocks/>
          </p:cNvSpPr>
          <p:nvPr/>
        </p:nvSpPr>
        <p:spPr>
          <a:xfrm>
            <a:off x="6172201" y="2400737"/>
            <a:ext cx="2743200" cy="875425"/>
          </a:xfrm>
          <a:prstGeom prst="rect">
            <a:avLst/>
          </a:prstGeom>
          <a:solidFill>
            <a:schemeClr val="tx1">
              <a:lumMod val="75000"/>
              <a:lumOff val="25000"/>
            </a:schemeClr>
          </a:solidFill>
        </p:spPr>
        <p:txBody>
          <a:bodyPr vert="horz" lIns="91440" tIns="45720" rIns="91440" bIns="45720" rtlCol="0">
            <a:normAutofit/>
          </a:bodyPr>
          <a:lstStyle>
            <a:lvl1pPr marL="342900" indent="-342900" algn="l" defTabSz="914400" rtl="0" eaLnBrk="1" latinLnBrk="0" hangingPunct="1">
              <a:spcBef>
                <a:spcPts val="1800"/>
              </a:spcBef>
              <a:buFont typeface="Arial" pitchFamily="34" charset="0"/>
              <a:buChar char="•"/>
              <a:defRPr sz="2400" kern="1200">
                <a:solidFill>
                  <a:schemeClr val="bg1"/>
                </a:solidFill>
                <a:latin typeface="Corbel"/>
                <a:ea typeface="Segoe UI" pitchFamily="34" charset="0"/>
                <a:cs typeface="Corbel"/>
              </a:defRPr>
            </a:lvl1pPr>
            <a:lvl2pPr marL="742950" indent="-28575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2pPr>
            <a:lvl3pPr marL="1143000" indent="-228600" algn="l" defTabSz="914400" rtl="0" eaLnBrk="1" latinLnBrk="0" hangingPunct="1">
              <a:spcBef>
                <a:spcPts val="1800"/>
              </a:spcBef>
              <a:buFont typeface="Arial" pitchFamily="34" charset="0"/>
              <a:buChar char="•"/>
              <a:defRPr sz="1800" kern="1200">
                <a:solidFill>
                  <a:schemeClr val="bg1"/>
                </a:solidFill>
                <a:latin typeface="Corbel"/>
                <a:ea typeface="Segoe UI" pitchFamily="34" charset="0"/>
                <a:cs typeface="Corbel"/>
              </a:defRPr>
            </a:lvl3pPr>
            <a:lvl4pPr marL="16002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4pPr>
            <a:lvl5pPr marL="20574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sz="1800" dirty="0">
                <a:latin typeface="Roboto Mono for Powerline" charset="0"/>
                <a:ea typeface="Roboto Mono for Powerline" charset="0"/>
                <a:cs typeface="Roboto Mono for Powerline" charset="0"/>
              </a:rPr>
              <a:t>Parallelism is about the actual execution</a:t>
            </a:r>
            <a:endParaRPr lang="en-US" sz="1800" dirty="0"/>
          </a:p>
        </p:txBody>
      </p:sp>
      <p:sp>
        <p:nvSpPr>
          <p:cNvPr id="11" name="Content Placeholder 2">
            <a:extLst>
              <a:ext uri="{FF2B5EF4-FFF2-40B4-BE49-F238E27FC236}">
                <a16:creationId xmlns:a16="http://schemas.microsoft.com/office/drawing/2014/main" id="{DD980C76-67DF-0844-9CD4-881A66C5DA53}"/>
              </a:ext>
            </a:extLst>
          </p:cNvPr>
          <p:cNvSpPr txBox="1">
            <a:spLocks/>
          </p:cNvSpPr>
          <p:nvPr/>
        </p:nvSpPr>
        <p:spPr>
          <a:xfrm>
            <a:off x="3200397" y="3457313"/>
            <a:ext cx="2819401" cy="875425"/>
          </a:xfrm>
          <a:prstGeom prst="rect">
            <a:avLst/>
          </a:prstGeom>
          <a:solidFill>
            <a:schemeClr val="tx1">
              <a:lumMod val="75000"/>
              <a:lumOff val="25000"/>
            </a:schemeClr>
          </a:solidFill>
        </p:spPr>
        <p:txBody>
          <a:bodyPr vert="horz" lIns="91440" tIns="45720" rIns="91440" bIns="45720" rtlCol="0">
            <a:normAutofit lnSpcReduction="10000"/>
          </a:bodyPr>
          <a:lstStyle>
            <a:lvl1pPr marL="342900" indent="-342900" algn="l" defTabSz="914400" rtl="0" eaLnBrk="1" latinLnBrk="0" hangingPunct="1">
              <a:spcBef>
                <a:spcPts val="1800"/>
              </a:spcBef>
              <a:buFont typeface="Arial" pitchFamily="34" charset="0"/>
              <a:buChar char="•"/>
              <a:defRPr sz="2400" kern="1200">
                <a:solidFill>
                  <a:schemeClr val="bg1"/>
                </a:solidFill>
                <a:latin typeface="Corbel"/>
                <a:ea typeface="Segoe UI" pitchFamily="34" charset="0"/>
                <a:cs typeface="Corbel"/>
              </a:defRPr>
            </a:lvl1pPr>
            <a:lvl2pPr marL="742950" indent="-28575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2pPr>
            <a:lvl3pPr marL="1143000" indent="-228600" algn="l" defTabSz="914400" rtl="0" eaLnBrk="1" latinLnBrk="0" hangingPunct="1">
              <a:spcBef>
                <a:spcPts val="1800"/>
              </a:spcBef>
              <a:buFont typeface="Arial" pitchFamily="34" charset="0"/>
              <a:buChar char="•"/>
              <a:defRPr sz="1800" kern="1200">
                <a:solidFill>
                  <a:schemeClr val="bg1"/>
                </a:solidFill>
                <a:latin typeface="Corbel"/>
                <a:ea typeface="Segoe UI" pitchFamily="34" charset="0"/>
                <a:cs typeface="Corbel"/>
              </a:defRPr>
            </a:lvl3pPr>
            <a:lvl4pPr marL="16002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4pPr>
            <a:lvl5pPr marL="20574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sz="1800" dirty="0">
                <a:latin typeface="Roboto Mono for Powerline" charset="0"/>
                <a:ea typeface="Roboto Mono for Powerline" charset="0"/>
                <a:cs typeface="Roboto Mono for Powerline" charset="0"/>
              </a:rPr>
              <a:t>Concurrency is about dealing with lots of things at once</a:t>
            </a:r>
            <a:endParaRPr lang="en-US" sz="1800" dirty="0"/>
          </a:p>
        </p:txBody>
      </p:sp>
      <p:sp>
        <p:nvSpPr>
          <p:cNvPr id="12" name="Content Placeholder 2">
            <a:extLst>
              <a:ext uri="{FF2B5EF4-FFF2-40B4-BE49-F238E27FC236}">
                <a16:creationId xmlns:a16="http://schemas.microsoft.com/office/drawing/2014/main" id="{0220918A-F0CA-0044-9D8B-2FE8C01302AF}"/>
              </a:ext>
            </a:extLst>
          </p:cNvPr>
          <p:cNvSpPr txBox="1">
            <a:spLocks/>
          </p:cNvSpPr>
          <p:nvPr/>
        </p:nvSpPr>
        <p:spPr>
          <a:xfrm>
            <a:off x="6172200" y="3457312"/>
            <a:ext cx="2743200" cy="875425"/>
          </a:xfrm>
          <a:prstGeom prst="rect">
            <a:avLst/>
          </a:prstGeom>
          <a:solidFill>
            <a:schemeClr val="tx1">
              <a:lumMod val="75000"/>
              <a:lumOff val="25000"/>
            </a:schemeClr>
          </a:solidFill>
        </p:spPr>
        <p:txBody>
          <a:bodyPr vert="horz" lIns="91440" tIns="45720" rIns="91440" bIns="45720" rtlCol="0">
            <a:normAutofit lnSpcReduction="10000"/>
          </a:bodyPr>
          <a:lstStyle>
            <a:lvl1pPr marL="342900" indent="-342900" algn="l" defTabSz="914400" rtl="0" eaLnBrk="1" latinLnBrk="0" hangingPunct="1">
              <a:spcBef>
                <a:spcPts val="1800"/>
              </a:spcBef>
              <a:buFont typeface="Arial" pitchFamily="34" charset="0"/>
              <a:buChar char="•"/>
              <a:defRPr sz="2400" kern="1200">
                <a:solidFill>
                  <a:schemeClr val="bg1"/>
                </a:solidFill>
                <a:latin typeface="Corbel"/>
                <a:ea typeface="Segoe UI" pitchFamily="34" charset="0"/>
                <a:cs typeface="Corbel"/>
              </a:defRPr>
            </a:lvl1pPr>
            <a:lvl2pPr marL="742950" indent="-28575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2pPr>
            <a:lvl3pPr marL="1143000" indent="-228600" algn="l" defTabSz="914400" rtl="0" eaLnBrk="1" latinLnBrk="0" hangingPunct="1">
              <a:spcBef>
                <a:spcPts val="1800"/>
              </a:spcBef>
              <a:buFont typeface="Arial" pitchFamily="34" charset="0"/>
              <a:buChar char="•"/>
              <a:defRPr sz="1800" kern="1200">
                <a:solidFill>
                  <a:schemeClr val="bg1"/>
                </a:solidFill>
                <a:latin typeface="Corbel"/>
                <a:ea typeface="Segoe UI" pitchFamily="34" charset="0"/>
                <a:cs typeface="Corbel"/>
              </a:defRPr>
            </a:lvl3pPr>
            <a:lvl4pPr marL="16002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4pPr>
            <a:lvl5pPr marL="20574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sz="1800" dirty="0">
                <a:latin typeface="Roboto Mono for Powerline" charset="0"/>
                <a:ea typeface="Roboto Mono for Powerline" charset="0"/>
                <a:cs typeface="Roboto Mono for Powerline" charset="0"/>
              </a:rPr>
              <a:t>Parallelism is about doing lots of things at once</a:t>
            </a:r>
            <a:endParaRPr lang="en-US" sz="1800" dirty="0"/>
          </a:p>
        </p:txBody>
      </p:sp>
      <p:sp>
        <p:nvSpPr>
          <p:cNvPr id="13" name="Content Placeholder 2">
            <a:extLst>
              <a:ext uri="{FF2B5EF4-FFF2-40B4-BE49-F238E27FC236}">
                <a16:creationId xmlns:a16="http://schemas.microsoft.com/office/drawing/2014/main" id="{5D413ACE-BB32-6A47-BCD0-A02DAEF70356}"/>
              </a:ext>
            </a:extLst>
          </p:cNvPr>
          <p:cNvSpPr txBox="1">
            <a:spLocks/>
          </p:cNvSpPr>
          <p:nvPr/>
        </p:nvSpPr>
        <p:spPr>
          <a:xfrm>
            <a:off x="190494" y="4476750"/>
            <a:ext cx="2857501" cy="533400"/>
          </a:xfrm>
          <a:prstGeom prst="rect">
            <a:avLst/>
          </a:prstGeom>
          <a:solidFill>
            <a:schemeClr val="tx1">
              <a:lumMod val="75000"/>
              <a:lumOff val="25000"/>
            </a:schemeClr>
          </a:solidFill>
        </p:spPr>
        <p:txBody>
          <a:bodyPr vert="horz" lIns="91440" tIns="45720" rIns="91440" bIns="45720" rtlCol="0">
            <a:noAutofit/>
          </a:bodyPr>
          <a:lstStyle>
            <a:lvl1pPr marL="342900" indent="-342900" algn="l" defTabSz="914400" rtl="0" eaLnBrk="1" latinLnBrk="0" hangingPunct="1">
              <a:spcBef>
                <a:spcPts val="1800"/>
              </a:spcBef>
              <a:buFont typeface="Arial" pitchFamily="34" charset="0"/>
              <a:buChar char="•"/>
              <a:defRPr sz="2400" kern="1200">
                <a:solidFill>
                  <a:schemeClr val="bg1"/>
                </a:solidFill>
                <a:latin typeface="Corbel"/>
                <a:ea typeface="Segoe UI" pitchFamily="34" charset="0"/>
                <a:cs typeface="Corbel"/>
              </a:defRPr>
            </a:lvl1pPr>
            <a:lvl2pPr marL="742950" indent="-28575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2pPr>
            <a:lvl3pPr marL="1143000" indent="-228600" algn="l" defTabSz="914400" rtl="0" eaLnBrk="1" latinLnBrk="0" hangingPunct="1">
              <a:spcBef>
                <a:spcPts val="1800"/>
              </a:spcBef>
              <a:buFont typeface="Arial" pitchFamily="34" charset="0"/>
              <a:buChar char="•"/>
              <a:defRPr sz="1800" kern="1200">
                <a:solidFill>
                  <a:schemeClr val="bg1"/>
                </a:solidFill>
                <a:latin typeface="Corbel"/>
                <a:ea typeface="Segoe UI" pitchFamily="34" charset="0"/>
                <a:cs typeface="Corbel"/>
              </a:defRPr>
            </a:lvl3pPr>
            <a:lvl4pPr marL="16002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4pPr>
            <a:lvl5pPr marL="2057400" indent="-228600" algn="l" defTabSz="914400" rtl="0" eaLnBrk="1" latinLnBrk="0" hangingPunct="1">
              <a:spcBef>
                <a:spcPts val="1800"/>
              </a:spcBef>
              <a:buFont typeface="Arial" pitchFamily="34" charset="0"/>
              <a:buChar char="»"/>
              <a:defRPr sz="1600" kern="1200">
                <a:solidFill>
                  <a:schemeClr val="bg1"/>
                </a:solidFill>
                <a:latin typeface="Corbel"/>
                <a:ea typeface="Segoe UI" pitchFamily="34" charset="0"/>
                <a:cs typeface="Corbel"/>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lnSpc>
                <a:spcPct val="120000"/>
              </a:lnSpc>
              <a:spcBef>
                <a:spcPts val="0"/>
              </a:spcBef>
              <a:buNone/>
            </a:pPr>
            <a:r>
              <a:rPr lang="en-US" sz="1200" dirty="0">
                <a:latin typeface="Roboto Mono for Powerline" charset="0"/>
                <a:ea typeface="Roboto Mono for Powerline" charset="0"/>
                <a:cs typeface="Roboto Mono for Powerline" charset="0"/>
              </a:rPr>
              <a:t>Rob Pike </a:t>
            </a:r>
          </a:p>
          <a:p>
            <a:pPr marL="0" indent="0" algn="ctr">
              <a:lnSpc>
                <a:spcPct val="120000"/>
              </a:lnSpc>
              <a:spcBef>
                <a:spcPts val="0"/>
              </a:spcBef>
              <a:buNone/>
            </a:pPr>
            <a:r>
              <a:rPr lang="en-US" sz="1200" i="1" dirty="0">
                <a:solidFill>
                  <a:srgbClr val="84A446"/>
                </a:solidFill>
                <a:latin typeface="Roboto Mono for Powerline" charset="0"/>
                <a:ea typeface="Roboto Mono for Powerline" charset="0"/>
                <a:cs typeface="Roboto Mono for Powerline" charset="0"/>
              </a:rPr>
              <a:t>one of the creators of the Go</a:t>
            </a:r>
          </a:p>
        </p:txBody>
      </p:sp>
    </p:spTree>
    <p:extLst>
      <p:ext uri="{BB962C8B-B14F-4D97-AF65-F5344CB8AC3E}">
        <p14:creationId xmlns:p14="http://schemas.microsoft.com/office/powerpoint/2010/main" val="135086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361AE6-CCC5-9C42-AD91-AAD2119B0C35}"/>
              </a:ext>
            </a:extLst>
          </p:cNvPr>
          <p:cNvSpPr>
            <a:spLocks noGrp="1"/>
          </p:cNvSpPr>
          <p:nvPr>
            <p:ph type="title"/>
          </p:nvPr>
        </p:nvSpPr>
        <p:spPr>
          <a:xfrm>
            <a:off x="152400" y="57150"/>
            <a:ext cx="8686800" cy="536972"/>
          </a:xfrm>
        </p:spPr>
        <p:txBody>
          <a:bodyPr>
            <a:normAutofit fontScale="90000"/>
          </a:bodyPr>
          <a:lstStyle/>
          <a:p>
            <a:r>
              <a:rPr lang="en-US" dirty="0" err="1"/>
              <a:t>Concurrenncy</a:t>
            </a:r>
            <a:r>
              <a:rPr lang="en-US" dirty="0"/>
              <a:t> vs parallelism</a:t>
            </a:r>
          </a:p>
        </p:txBody>
      </p:sp>
      <p:pic>
        <p:nvPicPr>
          <p:cNvPr id="8" name="Picture 7">
            <a:extLst>
              <a:ext uri="{FF2B5EF4-FFF2-40B4-BE49-F238E27FC236}">
                <a16:creationId xmlns:a16="http://schemas.microsoft.com/office/drawing/2014/main" id="{A1BA33DF-DE18-344E-A580-FB521605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50" y="1200150"/>
            <a:ext cx="8318500" cy="2374900"/>
          </a:xfrm>
          <a:prstGeom prst="rect">
            <a:avLst/>
          </a:prstGeom>
        </p:spPr>
      </p:pic>
    </p:spTree>
    <p:extLst>
      <p:ext uri="{BB962C8B-B14F-4D97-AF65-F5344CB8AC3E}">
        <p14:creationId xmlns:p14="http://schemas.microsoft.com/office/powerpoint/2010/main" val="40609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361AE6-CCC5-9C42-AD91-AAD2119B0C35}"/>
              </a:ext>
            </a:extLst>
          </p:cNvPr>
          <p:cNvSpPr>
            <a:spLocks noGrp="1"/>
          </p:cNvSpPr>
          <p:nvPr>
            <p:ph type="title"/>
          </p:nvPr>
        </p:nvSpPr>
        <p:spPr>
          <a:xfrm>
            <a:off x="152400" y="57150"/>
            <a:ext cx="8686800" cy="536972"/>
          </a:xfrm>
        </p:spPr>
        <p:txBody>
          <a:bodyPr>
            <a:normAutofit fontScale="90000"/>
          </a:bodyPr>
          <a:lstStyle/>
          <a:p>
            <a:r>
              <a:rPr lang="en-US" dirty="0" err="1"/>
              <a:t>Concurrenncy</a:t>
            </a:r>
            <a:r>
              <a:rPr lang="en-US" dirty="0"/>
              <a:t> vs parallelism</a:t>
            </a:r>
          </a:p>
        </p:txBody>
      </p:sp>
      <p:sp>
        <p:nvSpPr>
          <p:cNvPr id="9" name="TextBox 8">
            <a:extLst>
              <a:ext uri="{FF2B5EF4-FFF2-40B4-BE49-F238E27FC236}">
                <a16:creationId xmlns:a16="http://schemas.microsoft.com/office/drawing/2014/main" id="{9F5B27B4-A121-1046-8D5D-52ED8F9EAE83}"/>
              </a:ext>
            </a:extLst>
          </p:cNvPr>
          <p:cNvSpPr txBox="1"/>
          <p:nvPr/>
        </p:nvSpPr>
        <p:spPr>
          <a:xfrm>
            <a:off x="342900" y="1352550"/>
            <a:ext cx="8305800" cy="3108543"/>
          </a:xfrm>
          <a:prstGeom prst="rect">
            <a:avLst/>
          </a:prstGeom>
          <a:noFill/>
        </p:spPr>
        <p:txBody>
          <a:bodyPr wrap="square" rtlCol="0">
            <a:spAutoFit/>
          </a:bodyPr>
          <a:lstStyle/>
          <a:p>
            <a:pPr marL="285750" indent="-285750">
              <a:buFont typeface="Arial" panose="020B0604020202020204" pitchFamily="34" charset="0"/>
              <a:buChar char="•"/>
            </a:pPr>
            <a:endParaRPr lang="vi-VN" sz="1400" dirty="0">
              <a:solidFill>
                <a:schemeClr val="bg1"/>
              </a:solidFill>
              <a:latin typeface="Roboto Mono for Powerline" charset="0"/>
              <a:ea typeface="Roboto Mono for Powerline" charset="0"/>
              <a:cs typeface="Roboto Mono for Powerline" charset="0"/>
            </a:endParaRPr>
          </a:p>
          <a:p>
            <a:pPr marL="285750" indent="-285750">
              <a:buFont typeface="Arial" panose="020B0604020202020204" pitchFamily="34" charset="0"/>
              <a:buChar char="•"/>
            </a:pPr>
            <a:r>
              <a:rPr lang="vi-VN" sz="1400" dirty="0">
                <a:solidFill>
                  <a:schemeClr val="bg1"/>
                </a:solidFill>
                <a:latin typeface="Roboto Mono for Powerline" charset="0"/>
                <a:ea typeface="Roboto Mono for Powerline" charset="0"/>
                <a:cs typeface="Roboto Mono for Powerline" charset="0"/>
              </a:rPr>
              <a:t>Một ứng dụng có thể đồng thời, nhưng không song song. Điều này có nghĩa là nó xử lý nhiều tác vụ cùng một lúc, nhưng nhiệm vụ không được chia thành các nhiệm vụ phụ. </a:t>
            </a:r>
          </a:p>
          <a:p>
            <a:pPr marL="285750" indent="-285750">
              <a:buFont typeface="Arial" panose="020B0604020202020204" pitchFamily="34" charset="0"/>
              <a:buChar char="•"/>
            </a:pPr>
            <a:endParaRPr lang="vi-VN" sz="1400" dirty="0">
              <a:solidFill>
                <a:schemeClr val="bg1"/>
              </a:solidFill>
              <a:latin typeface="Roboto Mono for Powerline" charset="0"/>
              <a:ea typeface="Roboto Mono for Powerline" charset="0"/>
              <a:cs typeface="Roboto Mono for Powerline" charset="0"/>
            </a:endParaRPr>
          </a:p>
          <a:p>
            <a:pPr marL="285750" indent="-285750">
              <a:buFont typeface="Arial" panose="020B0604020202020204" pitchFamily="34" charset="0"/>
              <a:buChar char="•"/>
            </a:pPr>
            <a:r>
              <a:rPr lang="vi-VN" sz="1400" dirty="0">
                <a:solidFill>
                  <a:schemeClr val="bg1"/>
                </a:solidFill>
                <a:latin typeface="Roboto Mono for Powerline" charset="0"/>
                <a:ea typeface="Roboto Mono for Powerline" charset="0"/>
                <a:cs typeface="Roboto Mono for Powerline" charset="0"/>
              </a:rPr>
              <a:t>Một ứng dụng cũng có thể song song nhưng không đồng thời. Điều này có nghĩa là ứng dụng chỉ hoạt động trên một tác vụ tại một thời điểm và nhiệm vụ này được chia thành các phần phụ có thể được xử lý song song. </a:t>
            </a:r>
          </a:p>
          <a:p>
            <a:pPr marL="285750" indent="-285750">
              <a:buFont typeface="Arial" panose="020B0604020202020204" pitchFamily="34" charset="0"/>
              <a:buChar char="•"/>
            </a:pPr>
            <a:endParaRPr lang="vi-VN" sz="1400" dirty="0">
              <a:solidFill>
                <a:schemeClr val="bg1"/>
              </a:solidFill>
              <a:latin typeface="Roboto Mono for Powerline" charset="0"/>
              <a:ea typeface="Roboto Mono for Powerline" charset="0"/>
              <a:cs typeface="Roboto Mono for Powerline" charset="0"/>
            </a:endParaRPr>
          </a:p>
          <a:p>
            <a:pPr marL="285750" indent="-285750">
              <a:buFont typeface="Arial" panose="020B0604020202020204" pitchFamily="34" charset="0"/>
              <a:buChar char="•"/>
            </a:pPr>
            <a:r>
              <a:rPr lang="vi-VN" sz="1400" dirty="0">
                <a:solidFill>
                  <a:schemeClr val="bg1"/>
                </a:solidFill>
                <a:latin typeface="Roboto Mono for Powerline" charset="0"/>
                <a:ea typeface="Roboto Mono for Powerline" charset="0"/>
                <a:cs typeface="Roboto Mono for Powerline" charset="0"/>
              </a:rPr>
              <a:t>Ngoài ra, một ứng dụng có thể không đồng thời hoặc không song song. Điều này có nghĩa là nó chỉ hoạt động trên một tác vụ tại một thời điểm và nhiệm vụ không bao giờ được chia nhỏ thành các nhiệm vụ phụ để thực hiện song song. </a:t>
            </a:r>
          </a:p>
          <a:p>
            <a:pPr marL="285750" indent="-285750">
              <a:buFont typeface="Arial" panose="020B0604020202020204" pitchFamily="34" charset="0"/>
              <a:buChar char="•"/>
            </a:pPr>
            <a:endParaRPr lang="vi-VN" sz="1400" dirty="0">
              <a:solidFill>
                <a:schemeClr val="bg1"/>
              </a:solidFill>
              <a:latin typeface="Roboto Mono for Powerline" charset="0"/>
              <a:ea typeface="Roboto Mono for Powerline" charset="0"/>
              <a:cs typeface="Roboto Mono for Powerline" charset="0"/>
            </a:endParaRPr>
          </a:p>
          <a:p>
            <a:pPr marL="285750" indent="-285750">
              <a:buFont typeface="Arial" panose="020B0604020202020204" pitchFamily="34" charset="0"/>
              <a:buChar char="•"/>
            </a:pPr>
            <a:r>
              <a:rPr lang="vi-VN" sz="1400" dirty="0">
                <a:solidFill>
                  <a:schemeClr val="bg1"/>
                </a:solidFill>
                <a:latin typeface="Roboto Mono for Powerline" charset="0"/>
                <a:ea typeface="Roboto Mono for Powerline" charset="0"/>
                <a:cs typeface="Roboto Mono for Powerline" charset="0"/>
              </a:rPr>
              <a:t>Cuối cùng, một ứng dụng cũng có thể đồng thời và song song, trong đó cả hai hoạt động trên nhiều tác vụ cùng một lúc, và cũng phá vỡ từng tác vụ thành các nhiệm vụ phụ để thực hiện song song. </a:t>
            </a:r>
            <a:endParaRPr lang="en-US" sz="1200" dirty="0">
              <a:solidFill>
                <a:schemeClr val="bg1"/>
              </a:solidFill>
              <a:latin typeface="Roboto Mono for Powerline" charset="0"/>
              <a:ea typeface="Roboto Mono for Powerline" charset="0"/>
              <a:cs typeface="Roboto Mono for Powerline" charset="0"/>
            </a:endParaRPr>
          </a:p>
        </p:txBody>
      </p:sp>
    </p:spTree>
    <p:extLst>
      <p:ext uri="{BB962C8B-B14F-4D97-AF65-F5344CB8AC3E}">
        <p14:creationId xmlns:p14="http://schemas.microsoft.com/office/powerpoint/2010/main" val="19926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39F5E2-238C-F34E-9C96-33889846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23950"/>
            <a:ext cx="6752492" cy="3657600"/>
          </a:xfrm>
          <a:prstGeom prst="rect">
            <a:avLst/>
          </a:prstGeom>
        </p:spPr>
      </p:pic>
      <p:sp>
        <p:nvSpPr>
          <p:cNvPr id="4" name="Title 4">
            <a:extLst>
              <a:ext uri="{FF2B5EF4-FFF2-40B4-BE49-F238E27FC236}">
                <a16:creationId xmlns:a16="http://schemas.microsoft.com/office/drawing/2014/main" id="{66D7C066-FA92-FA4E-BF53-A5BB5247B038}"/>
              </a:ext>
            </a:extLst>
          </p:cNvPr>
          <p:cNvSpPr txBox="1">
            <a:spLocks/>
          </p:cNvSpPr>
          <p:nvPr/>
        </p:nvSpPr>
        <p:spPr>
          <a:xfrm>
            <a:off x="252046" y="577016"/>
            <a:ext cx="8686800" cy="536972"/>
          </a:xfrm>
          <a:prstGeom prst="rect">
            <a:avLst/>
          </a:prstGeom>
        </p:spPr>
        <p:txBody>
          <a:bodyPr>
            <a:normAutofit fontScale="97500"/>
          </a:bodyPr>
          <a:lstStyle>
            <a:lvl1pPr algn="ctr" defTabSz="914400" rtl="0" eaLnBrk="1" latinLnBrk="0" hangingPunct="1">
              <a:spcBef>
                <a:spcPct val="0"/>
              </a:spcBef>
              <a:buNone/>
              <a:defRPr sz="4000" kern="1200">
                <a:solidFill>
                  <a:schemeClr val="bg1"/>
                </a:solidFill>
                <a:latin typeface="Segoe UI" pitchFamily="34" charset="0"/>
                <a:ea typeface="Segoe UI" pitchFamily="34" charset="0"/>
                <a:cs typeface="Segoe UI" pitchFamily="34" charset="0"/>
              </a:defRPr>
            </a:lvl1pPr>
          </a:lstStyle>
          <a:p>
            <a:r>
              <a:rPr lang="en-US" sz="2000" b="1" dirty="0" err="1">
                <a:solidFill>
                  <a:srgbClr val="84A446"/>
                </a:solidFill>
              </a:rPr>
              <a:t>Concurrenncy</a:t>
            </a:r>
            <a:r>
              <a:rPr lang="en-US" sz="2000" b="1" dirty="0">
                <a:solidFill>
                  <a:srgbClr val="84A446"/>
                </a:solidFill>
              </a:rPr>
              <a:t> </a:t>
            </a:r>
            <a:r>
              <a:rPr lang="en-US" sz="2000" b="1" dirty="0" err="1">
                <a:solidFill>
                  <a:srgbClr val="84A446"/>
                </a:solidFill>
              </a:rPr>
              <a:t>và</a:t>
            </a:r>
            <a:r>
              <a:rPr lang="en-US" sz="2000" b="1" dirty="0">
                <a:solidFill>
                  <a:srgbClr val="84A446"/>
                </a:solidFill>
              </a:rPr>
              <a:t> parallelism</a:t>
            </a:r>
          </a:p>
        </p:txBody>
      </p:sp>
    </p:spTree>
    <p:extLst>
      <p:ext uri="{BB962C8B-B14F-4D97-AF65-F5344CB8AC3E}">
        <p14:creationId xmlns:p14="http://schemas.microsoft.com/office/powerpoint/2010/main" val="147376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Goroutine</a:t>
            </a:r>
          </a:p>
        </p:txBody>
      </p:sp>
      <p:sp>
        <p:nvSpPr>
          <p:cNvPr id="4" name="Content Placeholder 2">
            <a:extLst>
              <a:ext uri="{FF2B5EF4-FFF2-40B4-BE49-F238E27FC236}">
                <a16:creationId xmlns:a16="http://schemas.microsoft.com/office/drawing/2014/main" id="{12B146B0-05C6-BA44-BD9F-57DAE2B1A9AA}"/>
              </a:ext>
            </a:extLst>
          </p:cNvPr>
          <p:cNvSpPr txBox="1">
            <a:spLocks/>
          </p:cNvSpPr>
          <p:nvPr/>
        </p:nvSpPr>
        <p:spPr>
          <a:xfrm>
            <a:off x="381000" y="1123950"/>
            <a:ext cx="5562600" cy="3505200"/>
          </a:xfrm>
          <a:prstGeom prst="rect">
            <a:avLst/>
          </a:prstGeom>
        </p:spPr>
        <p:txBody>
          <a:bodyPr>
            <a:normAutofit/>
          </a:bodyPr>
          <a:lstStyle>
            <a:lvl1pPr marL="342900" indent="-342900" algn="l" defTabSz="914400" rtl="0" eaLnBrk="1" latinLnBrk="0" hangingPunct="1">
              <a:spcBef>
                <a:spcPts val="1800"/>
              </a:spcBef>
              <a:buFont typeface="Arial" pitchFamily="34" charset="0"/>
              <a:buChar char="•"/>
              <a:defRPr sz="3200" kern="1200">
                <a:solidFill>
                  <a:schemeClr val="bg1"/>
                </a:solidFill>
                <a:latin typeface="Corbel"/>
                <a:ea typeface="Segoe UI" pitchFamily="34" charset="0"/>
                <a:cs typeface="Corbel"/>
              </a:defRPr>
            </a:lvl1pPr>
            <a:lvl2pPr marL="742950" indent="-285750" algn="l" defTabSz="914400" rtl="0" eaLnBrk="1" latinLnBrk="0" hangingPunct="1">
              <a:spcBef>
                <a:spcPts val="1800"/>
              </a:spcBef>
              <a:buFont typeface="Arial" pitchFamily="34" charset="0"/>
              <a:buChar char="–"/>
              <a:defRPr sz="2800" kern="1200">
                <a:solidFill>
                  <a:schemeClr val="bg1"/>
                </a:solidFill>
                <a:latin typeface="Corbel"/>
                <a:ea typeface="Segoe UI" pitchFamily="34" charset="0"/>
                <a:cs typeface="Corbel"/>
              </a:defRPr>
            </a:lvl2pPr>
            <a:lvl3pPr marL="1143000" indent="-228600" algn="l" defTabSz="914400" rtl="0" eaLnBrk="1" latinLnBrk="0" hangingPunct="1">
              <a:spcBef>
                <a:spcPts val="1800"/>
              </a:spcBef>
              <a:buFont typeface="Arial" pitchFamily="34" charset="0"/>
              <a:buChar char="•"/>
              <a:defRPr sz="2400" kern="1200">
                <a:solidFill>
                  <a:schemeClr val="bg1"/>
                </a:solidFill>
                <a:latin typeface="Corbel"/>
                <a:ea typeface="Segoe UI" pitchFamily="34" charset="0"/>
                <a:cs typeface="Corbel"/>
              </a:defRPr>
            </a:lvl3pPr>
            <a:lvl4pPr marL="1600200" indent="-22860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4pPr>
            <a:lvl5pPr marL="2057400" indent="-228600" algn="l" defTabSz="914400" rtl="0" eaLnBrk="1" latinLnBrk="0" hangingPunct="1">
              <a:spcBef>
                <a:spcPts val="1800"/>
              </a:spcBef>
              <a:buFont typeface="Arial" pitchFamily="34" charset="0"/>
              <a:buChar char="»"/>
              <a:defRPr sz="2000" kern="1200">
                <a:solidFill>
                  <a:schemeClr val="bg1"/>
                </a:solidFill>
                <a:latin typeface="Corbel"/>
                <a:ea typeface="Segoe UI" pitchFamily="34" charset="0"/>
                <a:cs typeface="Corbe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z="1800" dirty="0"/>
              <a:t>Khi chương trình được thực thi, hệ thống sẽ tạo một tiến trình (process) quản lý tất cả các hoạt động và tài nguyên cần cho chương trình hoạt động. </a:t>
            </a:r>
          </a:p>
          <a:p>
            <a:r>
              <a:rPr lang="vi-VN" sz="1800" dirty="0"/>
              <a:t>Và tiến trình tạo ra thread là đối tượng đảm nhận việc thực thi các lệnh của chương trình. Thread được tạo và chạy xuyên suốt từ đầu đến cuối cùng với tiến trình gọi là main thread. </a:t>
            </a:r>
          </a:p>
          <a:p>
            <a:r>
              <a:rPr lang="vi-VN" sz="1800" dirty="0"/>
              <a:t>Khi cần thực hiện thêm các tác vụ đồng thời thì tiểu trình chính sinh ra thêm tiểu trình mới để thực hiện các tác vụ này</a:t>
            </a:r>
            <a:endParaRPr lang="en-US" sz="1800" dirty="0"/>
          </a:p>
        </p:txBody>
      </p:sp>
      <p:pic>
        <p:nvPicPr>
          <p:cNvPr id="6" name="Picture 5">
            <a:extLst>
              <a:ext uri="{FF2B5EF4-FFF2-40B4-BE49-F238E27FC236}">
                <a16:creationId xmlns:a16="http://schemas.microsoft.com/office/drawing/2014/main" id="{8A61BA8B-E84D-D846-84AF-7D69A8177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9750"/>
            <a:ext cx="2717800" cy="1869846"/>
          </a:xfrm>
          <a:prstGeom prst="rect">
            <a:avLst/>
          </a:prstGeom>
        </p:spPr>
      </p:pic>
    </p:spTree>
    <p:extLst>
      <p:ext uri="{BB962C8B-B14F-4D97-AF65-F5344CB8AC3E}">
        <p14:creationId xmlns:p14="http://schemas.microsoft.com/office/powerpoint/2010/main" val="83363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Goroutine</a:t>
            </a:r>
          </a:p>
        </p:txBody>
      </p:sp>
      <p:sp>
        <p:nvSpPr>
          <p:cNvPr id="3" name="Title 1">
            <a:extLst>
              <a:ext uri="{FF2B5EF4-FFF2-40B4-BE49-F238E27FC236}">
                <a16:creationId xmlns:a16="http://schemas.microsoft.com/office/drawing/2014/main" id="{31A273AB-A616-C54D-96D3-FB3A5A82E888}"/>
              </a:ext>
            </a:extLst>
          </p:cNvPr>
          <p:cNvSpPr txBox="1">
            <a:spLocks/>
          </p:cNvSpPr>
          <p:nvPr/>
        </p:nvSpPr>
        <p:spPr>
          <a:xfrm>
            <a:off x="609600" y="1352550"/>
            <a:ext cx="8077200" cy="28194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000" kern="1200">
                <a:solidFill>
                  <a:schemeClr val="bg1"/>
                </a:solidFill>
                <a:latin typeface="Segoe UI" pitchFamily="34" charset="0"/>
                <a:ea typeface="Segoe UI" pitchFamily="34" charset="0"/>
                <a:cs typeface="Segoe UI" pitchFamily="34" charset="0"/>
              </a:defRPr>
            </a:lvl1pPr>
          </a:lstStyle>
          <a:p>
            <a:pPr marL="571500" indent="-571500" algn="l">
              <a:lnSpc>
                <a:spcPct val="140000"/>
              </a:lnSpc>
              <a:buFont typeface="Arial" panose="020B0604020202020204" pitchFamily="34" charset="0"/>
              <a:buChar char="•"/>
            </a:pPr>
            <a:r>
              <a:rPr lang="vi-VN" dirty="0"/>
              <a:t>Goroutine lấy ý tưởng của thread và cải tiến.</a:t>
            </a:r>
          </a:p>
          <a:p>
            <a:pPr marL="571500" indent="-571500" algn="l">
              <a:lnSpc>
                <a:spcPct val="140000"/>
              </a:lnSpc>
              <a:buFont typeface="Arial" panose="020B0604020202020204" pitchFamily="34" charset="0"/>
              <a:buChar char="•"/>
            </a:pPr>
            <a:r>
              <a:rPr lang="vi-VN" dirty="0"/>
              <a:t>Goroutines là các hàm hoặc các phương thức chạy đồng thời với các hàm hoặc phương thức khác. </a:t>
            </a:r>
          </a:p>
        </p:txBody>
      </p:sp>
    </p:spTree>
    <p:extLst>
      <p:ext uri="{BB962C8B-B14F-4D97-AF65-F5344CB8AC3E}">
        <p14:creationId xmlns:p14="http://schemas.microsoft.com/office/powerpoint/2010/main" val="3494079077"/>
      </p:ext>
    </p:extLst>
  </p:cSld>
  <p:clrMapOvr>
    <a:masterClrMapping/>
  </p:clrMapOvr>
</p:sld>
</file>

<file path=ppt/theme/theme1.xml><?xml version="1.0" encoding="utf-8"?>
<a:theme xmlns:a="http://schemas.openxmlformats.org/drawingml/2006/main" name="TechMasterBlack">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TechMasterBlack.potx</Template>
  <TotalTime>21044</TotalTime>
  <Words>1394</Words>
  <Application>Microsoft Macintosh PowerPoint</Application>
  <PresentationFormat>On-screen Show (16:9)</PresentationFormat>
  <Paragraphs>229</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Corbel</vt:lpstr>
      <vt:lpstr>medium-content-serif-font</vt:lpstr>
      <vt:lpstr>Menlo</vt:lpstr>
      <vt:lpstr>Roboto Mono for Powerline</vt:lpstr>
      <vt:lpstr>Segoe UI</vt:lpstr>
      <vt:lpstr>TechMasterBlack</vt:lpstr>
      <vt:lpstr>PowerPoint Presentation</vt:lpstr>
      <vt:lpstr>PowerPoint Presentation</vt:lpstr>
      <vt:lpstr>What is concurrency?</vt:lpstr>
      <vt:lpstr>PowerPoint Presentation</vt:lpstr>
      <vt:lpstr>Concurrenncy vs parallelism</vt:lpstr>
      <vt:lpstr>Concurrenncy vs parallelism</vt:lpstr>
      <vt:lpstr>PowerPoint Presentation</vt:lpstr>
      <vt:lpstr>Goroutine</vt:lpstr>
      <vt:lpstr>Goroutine</vt:lpstr>
      <vt:lpstr>Goroutine vs thread</vt:lpstr>
      <vt:lpstr>Goroutine - example</vt:lpstr>
      <vt:lpstr>Goroutine - example</vt:lpstr>
      <vt:lpstr>PowerPoint Presentation</vt:lpstr>
      <vt:lpstr>Channel</vt:lpstr>
      <vt:lpstr>Channel</vt:lpstr>
      <vt:lpstr>PowerPoint Presentation</vt:lpstr>
      <vt:lpstr>PowerPoint Presentation</vt:lpstr>
      <vt:lpstr>Channel</vt:lpstr>
      <vt:lpstr>PowerPoint Presentation</vt:lpstr>
      <vt:lpstr>Deadlock</vt:lpstr>
      <vt:lpstr>Close Channel</vt:lpstr>
      <vt:lpstr>Select</vt:lpstr>
      <vt:lpstr>Select</vt:lpstr>
      <vt:lpstr>Random Select</vt:lpstr>
      <vt:lpstr>PowerPoint Presentation</vt:lpstr>
    </vt:vector>
  </TitlesOfParts>
  <Company>Microsoft Corporation</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02:</dc:title>
  <dc:creator>Cuong</dc:creator>
  <cp:lastModifiedBy>Microsoft Office User</cp:lastModifiedBy>
  <cp:revision>3925</cp:revision>
  <dcterms:created xsi:type="dcterms:W3CDTF">2010-08-13T13:59:12Z</dcterms:created>
  <dcterms:modified xsi:type="dcterms:W3CDTF">2018-06-30T09:47:55Z</dcterms:modified>
</cp:coreProperties>
</file>