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94" r:id="rId2"/>
    <p:sldId id="294" r:id="rId3"/>
    <p:sldId id="359" r:id="rId4"/>
    <p:sldId id="367" r:id="rId5"/>
    <p:sldId id="368" r:id="rId6"/>
    <p:sldId id="379" r:id="rId7"/>
    <p:sldId id="380" r:id="rId8"/>
    <p:sldId id="393" r:id="rId9"/>
    <p:sldId id="351" r:id="rId10"/>
    <p:sldId id="381" r:id="rId11"/>
    <p:sldId id="386" r:id="rId12"/>
    <p:sldId id="385" r:id="rId13"/>
    <p:sldId id="384" r:id="rId14"/>
    <p:sldId id="322" r:id="rId15"/>
    <p:sldId id="383" r:id="rId16"/>
    <p:sldId id="387" r:id="rId17"/>
    <p:sldId id="372" r:id="rId18"/>
    <p:sldId id="392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A446"/>
    <a:srgbClr val="92D050"/>
    <a:srgbClr val="FBCF0A"/>
    <a:srgbClr val="ECF613"/>
    <a:srgbClr val="D4D400"/>
    <a:srgbClr val="FFFF00"/>
    <a:srgbClr val="003C83"/>
    <a:srgbClr val="DCF600"/>
    <a:srgbClr val="FF330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 autoAdjust="0"/>
    <p:restoredTop sz="87617" autoAdjust="0"/>
  </p:normalViewPr>
  <p:slideViewPr>
    <p:cSldViewPr>
      <p:cViewPr varScale="1">
        <p:scale>
          <a:sx n="152" d="100"/>
          <a:sy n="152" d="100"/>
        </p:scale>
        <p:origin x="139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24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67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36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83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06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62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0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6/30/18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DFA31-A9CC-884D-9A09-1D3AC2617CC5}"/>
              </a:ext>
            </a:extLst>
          </p:cNvPr>
          <p:cNvSpPr txBox="1"/>
          <p:nvPr/>
        </p:nvSpPr>
        <p:spPr>
          <a:xfrm>
            <a:off x="907649" y="4013917"/>
            <a:ext cx="4092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FFFF"/>
                </a:solidFill>
              </a:rPr>
              <a:t>https://</a:t>
            </a:r>
            <a:r>
              <a:rPr lang="en-US" sz="1600" i="1" dirty="0" err="1">
                <a:solidFill>
                  <a:srgbClr val="FFFFFF"/>
                </a:solidFill>
              </a:rPr>
              <a:t>github.com</a:t>
            </a:r>
            <a:r>
              <a:rPr lang="en-US" sz="1600" i="1" dirty="0">
                <a:solidFill>
                  <a:srgbClr val="FFFFFF"/>
                </a:solidFill>
              </a:rPr>
              <a:t>/long25vn/Golang-exercises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3C2D6-26E9-9F4E-81B0-91E4BD521C43}"/>
              </a:ext>
            </a:extLst>
          </p:cNvPr>
          <p:cNvSpPr txBox="1"/>
          <p:nvPr/>
        </p:nvSpPr>
        <p:spPr>
          <a:xfrm>
            <a:off x="926524" y="3552252"/>
            <a:ext cx="107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84A446"/>
                </a:solidFill>
              </a:rPr>
              <a:t>Bài</a:t>
            </a:r>
            <a:r>
              <a:rPr lang="en-US" sz="2400" b="1" dirty="0">
                <a:solidFill>
                  <a:srgbClr val="84A446"/>
                </a:solidFill>
              </a:rPr>
              <a:t> </a:t>
            </a:r>
            <a:r>
              <a:rPr lang="en-US" sz="2400" b="1" dirty="0" err="1">
                <a:solidFill>
                  <a:srgbClr val="84A446"/>
                </a:solidFill>
              </a:rPr>
              <a:t>tập</a:t>
            </a:r>
            <a:endParaRPr lang="en-US" sz="2400" b="1" dirty="0">
              <a:solidFill>
                <a:srgbClr val="84A44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75300-1D47-5941-825B-A8E65CF56CF1}"/>
              </a:ext>
            </a:extLst>
          </p:cNvPr>
          <p:cNvSpPr txBox="1"/>
          <p:nvPr/>
        </p:nvSpPr>
        <p:spPr>
          <a:xfrm>
            <a:off x="926524" y="1221328"/>
            <a:ext cx="2082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FFFF"/>
                </a:solidFill>
              </a:rPr>
              <a:t>https://</a:t>
            </a:r>
            <a:r>
              <a:rPr lang="en-US" sz="1600" i="1" dirty="0" err="1">
                <a:solidFill>
                  <a:srgbClr val="FFFFFF"/>
                </a:solidFill>
              </a:rPr>
              <a:t>golangbot.com</a:t>
            </a:r>
            <a:endParaRPr lang="en-US" sz="1600" i="1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C12E6-96BE-8D47-BA94-709EF545D10B}"/>
              </a:ext>
            </a:extLst>
          </p:cNvPr>
          <p:cNvSpPr txBox="1"/>
          <p:nvPr/>
        </p:nvSpPr>
        <p:spPr>
          <a:xfrm>
            <a:off x="907649" y="706848"/>
            <a:ext cx="2182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84A446"/>
                </a:solidFill>
              </a:rPr>
              <a:t>Tài</a:t>
            </a:r>
            <a:r>
              <a:rPr lang="en-US" sz="2400" b="1" dirty="0">
                <a:solidFill>
                  <a:srgbClr val="84A446"/>
                </a:solidFill>
              </a:rPr>
              <a:t> </a:t>
            </a:r>
            <a:r>
              <a:rPr lang="en-US" sz="2400" b="1" dirty="0" err="1">
                <a:solidFill>
                  <a:srgbClr val="84A446"/>
                </a:solidFill>
              </a:rPr>
              <a:t>liệu</a:t>
            </a:r>
            <a:r>
              <a:rPr lang="en-US" sz="2400" b="1" dirty="0">
                <a:solidFill>
                  <a:srgbClr val="84A446"/>
                </a:solidFill>
              </a:rPr>
              <a:t> </a:t>
            </a:r>
            <a:r>
              <a:rPr lang="en-US" sz="2400" b="1" dirty="0" err="1">
                <a:solidFill>
                  <a:srgbClr val="84A446"/>
                </a:solidFill>
              </a:rPr>
              <a:t>sử</a:t>
            </a:r>
            <a:r>
              <a:rPr lang="en-US" sz="2400" b="1" dirty="0">
                <a:solidFill>
                  <a:srgbClr val="84A446"/>
                </a:solidFill>
              </a:rPr>
              <a:t> </a:t>
            </a:r>
            <a:r>
              <a:rPr lang="en-US" sz="2400" b="1" dirty="0" err="1">
                <a:solidFill>
                  <a:srgbClr val="84A446"/>
                </a:solidFill>
              </a:rPr>
              <a:t>dụng</a:t>
            </a:r>
            <a:endParaRPr lang="en-US" sz="2400" b="1" dirty="0">
              <a:solidFill>
                <a:srgbClr val="84A44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15034-7109-6445-9072-88C61E97FE68}"/>
              </a:ext>
            </a:extLst>
          </p:cNvPr>
          <p:cNvSpPr txBox="1"/>
          <p:nvPr/>
        </p:nvSpPr>
        <p:spPr>
          <a:xfrm>
            <a:off x="907649" y="1559882"/>
            <a:ext cx="6610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FFFF"/>
                </a:solidFill>
              </a:rPr>
              <a:t>https://</a:t>
            </a:r>
            <a:r>
              <a:rPr lang="en-US" sz="1600" i="1" dirty="0" err="1">
                <a:solidFill>
                  <a:srgbClr val="FFFFFF"/>
                </a:solidFill>
              </a:rPr>
              <a:t>mmcgrana.github.io</a:t>
            </a:r>
            <a:r>
              <a:rPr lang="en-US" sz="1600" i="1" dirty="0">
                <a:solidFill>
                  <a:srgbClr val="FFFFFF"/>
                </a:solidFill>
              </a:rPr>
              <a:t>/2012/09/go-by-example-timers-and-</a:t>
            </a:r>
            <a:r>
              <a:rPr lang="en-US" sz="1600" i="1" dirty="0" err="1">
                <a:solidFill>
                  <a:srgbClr val="FFFFFF"/>
                </a:solidFill>
              </a:rPr>
              <a:t>tickers.html</a:t>
            </a:r>
            <a:endParaRPr lang="en-US" sz="1600" i="1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E3294-1EEC-2D45-B6EE-C98919A33A00}"/>
              </a:ext>
            </a:extLst>
          </p:cNvPr>
          <p:cNvSpPr txBox="1"/>
          <p:nvPr/>
        </p:nvSpPr>
        <p:spPr>
          <a:xfrm>
            <a:off x="937010" y="1888698"/>
            <a:ext cx="7241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FFFF"/>
                </a:solidFill>
              </a:rPr>
              <a:t>https://</a:t>
            </a:r>
            <a:r>
              <a:rPr lang="en-US" sz="1600" i="1" dirty="0" err="1">
                <a:solidFill>
                  <a:srgbClr val="FFFFFF"/>
                </a:solidFill>
              </a:rPr>
              <a:t>husobee.github.io</a:t>
            </a:r>
            <a:r>
              <a:rPr lang="en-US" sz="1600" i="1" dirty="0">
                <a:solidFill>
                  <a:srgbClr val="FFFFFF"/>
                </a:solidFill>
              </a:rPr>
              <a:t>/</a:t>
            </a:r>
            <a:r>
              <a:rPr lang="en-US" sz="1600" i="1" dirty="0" err="1">
                <a:solidFill>
                  <a:srgbClr val="FFFFFF"/>
                </a:solidFill>
              </a:rPr>
              <a:t>golang</a:t>
            </a:r>
            <a:r>
              <a:rPr lang="en-US" sz="1600" i="1" dirty="0">
                <a:solidFill>
                  <a:srgbClr val="FFFFFF"/>
                </a:solidFill>
              </a:rPr>
              <a:t>/</a:t>
            </a:r>
            <a:r>
              <a:rPr lang="en-US" sz="1600" i="1" dirty="0" err="1">
                <a:solidFill>
                  <a:srgbClr val="FFFFFF"/>
                </a:solidFill>
              </a:rPr>
              <a:t>workerpool</a:t>
            </a:r>
            <a:r>
              <a:rPr lang="en-US" sz="1600" i="1" dirty="0">
                <a:solidFill>
                  <a:srgbClr val="FFFFFF"/>
                </a:solidFill>
              </a:rPr>
              <a:t>/2016/04/26/</a:t>
            </a:r>
            <a:r>
              <a:rPr lang="en-US" sz="1600" i="1" dirty="0" err="1">
                <a:solidFill>
                  <a:srgbClr val="FFFFFF"/>
                </a:solidFill>
              </a:rPr>
              <a:t>golang-workerpools.html</a:t>
            </a:r>
            <a:endParaRPr lang="en-US" sz="1600" i="1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281B3-37D0-344D-94EF-05C879E1ADDB}"/>
              </a:ext>
            </a:extLst>
          </p:cNvPr>
          <p:cNvSpPr txBox="1"/>
          <p:nvPr/>
        </p:nvSpPr>
        <p:spPr>
          <a:xfrm>
            <a:off x="930718" y="2256467"/>
            <a:ext cx="4139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FFFF"/>
                </a:solidFill>
              </a:rPr>
              <a:t>https://</a:t>
            </a:r>
            <a:r>
              <a:rPr lang="en-US" sz="1600" i="1" dirty="0" err="1">
                <a:solidFill>
                  <a:srgbClr val="FFFFFF"/>
                </a:solidFill>
              </a:rPr>
              <a:t>yourbasic.org</a:t>
            </a:r>
            <a:r>
              <a:rPr lang="en-US" sz="1600" i="1" dirty="0">
                <a:solidFill>
                  <a:srgbClr val="FFFFFF"/>
                </a:solidFill>
              </a:rPr>
              <a:t>/</a:t>
            </a:r>
            <a:r>
              <a:rPr lang="en-US" sz="1600" i="1" dirty="0" err="1">
                <a:solidFill>
                  <a:srgbClr val="FFFFFF"/>
                </a:solidFill>
              </a:rPr>
              <a:t>golang</a:t>
            </a:r>
            <a:r>
              <a:rPr lang="en-US" sz="1600" i="1" dirty="0">
                <a:solidFill>
                  <a:srgbClr val="FFFFFF"/>
                </a:solidFill>
              </a:rPr>
              <a:t>/mutex-explained/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6CFCE-940C-3C42-A0D2-6A1916E7D438}"/>
              </a:ext>
            </a:extLst>
          </p:cNvPr>
          <p:cNvSpPr txBox="1"/>
          <p:nvPr/>
        </p:nvSpPr>
        <p:spPr>
          <a:xfrm>
            <a:off x="937010" y="2585283"/>
            <a:ext cx="2330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FFFF"/>
                </a:solidFill>
              </a:rPr>
              <a:t>http://</a:t>
            </a:r>
            <a:r>
              <a:rPr lang="en-US" sz="1600" i="1" dirty="0" err="1">
                <a:solidFill>
                  <a:srgbClr val="FFFFFF"/>
                </a:solidFill>
              </a:rPr>
              <a:t>gobyexample.com</a:t>
            </a:r>
            <a:r>
              <a:rPr lang="en-US" sz="1600" i="1" dirty="0">
                <a:solidFill>
                  <a:srgbClr val="FFFFFF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6289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>
            <a:normAutofit fontScale="90000"/>
          </a:bodyPr>
          <a:lstStyle/>
          <a:p>
            <a:r>
              <a:rPr lang="en-US" dirty="0"/>
              <a:t>Mutex – Race Condition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EC0DB7B7-DBBF-F347-A403-C70881D66ED1}"/>
              </a:ext>
            </a:extLst>
          </p:cNvPr>
          <p:cNvSpPr/>
          <p:nvPr/>
        </p:nvSpPr>
        <p:spPr>
          <a:xfrm rot="8169580">
            <a:off x="3120780" y="1653055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1AE958F8-5042-334C-AD40-29CD4FED88B7}"/>
              </a:ext>
            </a:extLst>
          </p:cNvPr>
          <p:cNvSpPr/>
          <p:nvPr/>
        </p:nvSpPr>
        <p:spPr>
          <a:xfrm rot="2349653">
            <a:off x="3166946" y="3322664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DB634060-A821-C94E-A617-8EA496933C4E}"/>
              </a:ext>
            </a:extLst>
          </p:cNvPr>
          <p:cNvSpPr/>
          <p:nvPr/>
        </p:nvSpPr>
        <p:spPr>
          <a:xfrm rot="2258174">
            <a:off x="5316582" y="1613837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C3FF9695-9217-C94B-8F2C-ACCE5A2ACF93}"/>
              </a:ext>
            </a:extLst>
          </p:cNvPr>
          <p:cNvSpPr/>
          <p:nvPr/>
        </p:nvSpPr>
        <p:spPr>
          <a:xfrm rot="7848002">
            <a:off x="5275273" y="3306592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132518-CD36-324E-BCF1-3E836A45C2FD}"/>
              </a:ext>
            </a:extLst>
          </p:cNvPr>
          <p:cNvSpPr/>
          <p:nvPr/>
        </p:nvSpPr>
        <p:spPr>
          <a:xfrm>
            <a:off x="4224020" y="897135"/>
            <a:ext cx="6959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1753A7-BF60-6845-BEE4-273ECED0ABC1}"/>
              </a:ext>
            </a:extLst>
          </p:cNvPr>
          <p:cNvSpPr/>
          <p:nvPr/>
        </p:nvSpPr>
        <p:spPr>
          <a:xfrm>
            <a:off x="4256606" y="3873073"/>
            <a:ext cx="6959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89710F8-628C-F541-BBA0-56EE73D0D3E2}"/>
              </a:ext>
            </a:extLst>
          </p:cNvPr>
          <p:cNvSpPr/>
          <p:nvPr/>
        </p:nvSpPr>
        <p:spPr>
          <a:xfrm>
            <a:off x="1413500" y="2192018"/>
            <a:ext cx="1447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Goroutine 1</a:t>
            </a:r>
          </a:p>
          <a:p>
            <a:pPr algn="ctr"/>
            <a:r>
              <a:rPr lang="en-US" dirty="0"/>
              <a:t>x = x + 1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CF66390-58AB-5D41-AD9E-60D7D70E7D35}"/>
              </a:ext>
            </a:extLst>
          </p:cNvPr>
          <p:cNvSpPr/>
          <p:nvPr/>
        </p:nvSpPr>
        <p:spPr>
          <a:xfrm>
            <a:off x="6366500" y="2192018"/>
            <a:ext cx="1447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Goroutine 2</a:t>
            </a:r>
          </a:p>
          <a:p>
            <a:pPr algn="ctr"/>
            <a:r>
              <a:rPr lang="en-US" dirty="0"/>
              <a:t>x = x + 1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B35F92E-9091-E449-A5BC-A51A150FA0C8}"/>
              </a:ext>
            </a:extLst>
          </p:cNvPr>
          <p:cNvSpPr txBox="1">
            <a:spLocks/>
          </p:cNvSpPr>
          <p:nvPr/>
        </p:nvSpPr>
        <p:spPr>
          <a:xfrm>
            <a:off x="3558787" y="4628644"/>
            <a:ext cx="2307772" cy="45759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vi-VN" sz="1800" dirty="0"/>
              <a:t>Tăng một số x lên 1 đơn vị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9372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>
            <a:normAutofit fontScale="90000"/>
          </a:bodyPr>
          <a:lstStyle/>
          <a:p>
            <a:r>
              <a:rPr lang="en-US" dirty="0"/>
              <a:t>Mutex – Race Condition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EC0DB7B7-DBBF-F347-A403-C70881D66ED1}"/>
              </a:ext>
            </a:extLst>
          </p:cNvPr>
          <p:cNvSpPr/>
          <p:nvPr/>
        </p:nvSpPr>
        <p:spPr>
          <a:xfrm rot="8169580">
            <a:off x="3112802" y="1788413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1AE958F8-5042-334C-AD40-29CD4FED88B7}"/>
              </a:ext>
            </a:extLst>
          </p:cNvPr>
          <p:cNvSpPr/>
          <p:nvPr/>
        </p:nvSpPr>
        <p:spPr>
          <a:xfrm>
            <a:off x="3174153" y="2743368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DB634060-A821-C94E-A617-8EA496933C4E}"/>
              </a:ext>
            </a:extLst>
          </p:cNvPr>
          <p:cNvSpPr/>
          <p:nvPr/>
        </p:nvSpPr>
        <p:spPr>
          <a:xfrm>
            <a:off x="5368299" y="2743368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C3FF9695-9217-C94B-8F2C-ACCE5A2ACF93}"/>
              </a:ext>
            </a:extLst>
          </p:cNvPr>
          <p:cNvSpPr/>
          <p:nvPr/>
        </p:nvSpPr>
        <p:spPr>
          <a:xfrm rot="8310960">
            <a:off x="5533178" y="3790378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132518-CD36-324E-BCF1-3E836A45C2FD}"/>
              </a:ext>
            </a:extLst>
          </p:cNvPr>
          <p:cNvSpPr/>
          <p:nvPr/>
        </p:nvSpPr>
        <p:spPr>
          <a:xfrm>
            <a:off x="4372826" y="1059145"/>
            <a:ext cx="6959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1753A7-BF60-6845-BEE4-273ECED0ABC1}"/>
              </a:ext>
            </a:extLst>
          </p:cNvPr>
          <p:cNvSpPr/>
          <p:nvPr/>
        </p:nvSpPr>
        <p:spPr>
          <a:xfrm>
            <a:off x="4372826" y="2552868"/>
            <a:ext cx="6959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89710F8-628C-F541-BBA0-56EE73D0D3E2}"/>
              </a:ext>
            </a:extLst>
          </p:cNvPr>
          <p:cNvSpPr/>
          <p:nvPr/>
        </p:nvSpPr>
        <p:spPr>
          <a:xfrm>
            <a:off x="1426840" y="2287722"/>
            <a:ext cx="1447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Goroutine 1</a:t>
            </a:r>
          </a:p>
          <a:p>
            <a:pPr algn="ctr"/>
            <a:r>
              <a:rPr lang="en-US" dirty="0"/>
              <a:t>x = x + 1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CF66390-58AB-5D41-AD9E-60D7D70E7D35}"/>
              </a:ext>
            </a:extLst>
          </p:cNvPr>
          <p:cNvSpPr/>
          <p:nvPr/>
        </p:nvSpPr>
        <p:spPr>
          <a:xfrm>
            <a:off x="6400800" y="2341033"/>
            <a:ext cx="1447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Goroutine 2</a:t>
            </a:r>
          </a:p>
          <a:p>
            <a:pPr algn="ctr"/>
            <a:r>
              <a:rPr lang="en-US" dirty="0"/>
              <a:t>x = x + 1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5B6A5-4612-2646-8D2D-8FEC698808AC}"/>
              </a:ext>
            </a:extLst>
          </p:cNvPr>
          <p:cNvSpPr/>
          <p:nvPr/>
        </p:nvSpPr>
        <p:spPr>
          <a:xfrm>
            <a:off x="4372826" y="3963121"/>
            <a:ext cx="6959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707F71-0E07-A94B-BF6E-210316C43677}"/>
              </a:ext>
            </a:extLst>
          </p:cNvPr>
          <p:cNvSpPr txBox="1">
            <a:spLocks/>
          </p:cNvSpPr>
          <p:nvPr/>
        </p:nvSpPr>
        <p:spPr>
          <a:xfrm>
            <a:off x="3733800" y="4663618"/>
            <a:ext cx="2307772" cy="4575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vi-VN" sz="1800" dirty="0"/>
              <a:t>Một kịch bản khác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699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>
            <a:normAutofit fontScale="90000"/>
          </a:bodyPr>
          <a:lstStyle/>
          <a:p>
            <a:r>
              <a:rPr lang="en-US" dirty="0"/>
              <a:t>Mutex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28E20A-6C9A-EB48-98B0-EE04573B358C}"/>
              </a:ext>
            </a:extLst>
          </p:cNvPr>
          <p:cNvSpPr txBox="1">
            <a:spLocks/>
          </p:cNvSpPr>
          <p:nvPr/>
        </p:nvSpPr>
        <p:spPr>
          <a:xfrm>
            <a:off x="990600" y="3181350"/>
            <a:ext cx="7391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hai</a:t>
            </a:r>
            <a:r>
              <a:rPr lang="en-US" sz="1600" dirty="0"/>
              <a:t> Goroutine </a:t>
            </a:r>
            <a:r>
              <a:rPr lang="en-US" sz="1600" dirty="0" err="1"/>
              <a:t>trở</a:t>
            </a:r>
            <a:r>
              <a:rPr lang="en-US" sz="1600" dirty="0"/>
              <a:t> </a:t>
            </a:r>
            <a:r>
              <a:rPr lang="en-US" sz="1600" dirty="0" err="1"/>
              <a:t>lên</a:t>
            </a:r>
            <a:r>
              <a:rPr lang="en-US" sz="1600" dirty="0"/>
              <a:t> </a:t>
            </a:r>
            <a:r>
              <a:rPr lang="en-US" sz="1600" dirty="0" err="1"/>
              <a:t>cùng</a:t>
            </a:r>
            <a:r>
              <a:rPr lang="en-US" sz="1600" dirty="0"/>
              <a:t> </a:t>
            </a:r>
            <a:r>
              <a:rPr lang="en-US" sz="1600" dirty="0" err="1"/>
              <a:t>thao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tài</a:t>
            </a:r>
            <a:r>
              <a:rPr lang="en-US" sz="1600" dirty="0"/>
              <a:t> </a:t>
            </a:r>
            <a:r>
              <a:rPr lang="en-US" sz="1600" dirty="0" err="1"/>
              <a:t>nguyên</a:t>
            </a:r>
            <a:r>
              <a:rPr lang="en-US" sz="1600" dirty="0"/>
              <a:t>,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đảm</a:t>
            </a:r>
            <a:r>
              <a:rPr lang="en-US" sz="1600" dirty="0"/>
              <a:t> </a:t>
            </a:r>
            <a:r>
              <a:rPr lang="en-US" sz="1600" dirty="0" err="1"/>
              <a:t>bảo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1 Goroutine </a:t>
            </a:r>
            <a:r>
              <a:rPr lang="en-US" sz="1600" dirty="0" err="1"/>
              <a:t>thao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tài</a:t>
            </a:r>
            <a:r>
              <a:rPr lang="en-US" sz="1600" dirty="0"/>
              <a:t> </a:t>
            </a:r>
            <a:r>
              <a:rPr lang="en-US" sz="1600" dirty="0" err="1"/>
              <a:t>nguyên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 </a:t>
            </a:r>
            <a:r>
              <a:rPr lang="en-US" sz="1600" dirty="0" err="1"/>
              <a:t>tại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. Mutex </a:t>
            </a:r>
            <a:r>
              <a:rPr lang="en-US" sz="1600" dirty="0" err="1"/>
              <a:t>cung</a:t>
            </a:r>
            <a:r>
              <a:rPr lang="en-US" sz="1600" dirty="0"/>
              <a:t> </a:t>
            </a:r>
            <a:r>
              <a:rPr lang="en-US" sz="1600" dirty="0" err="1"/>
              <a:t>cấp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cơ</a:t>
            </a:r>
            <a:r>
              <a:rPr lang="en-US" sz="1600" dirty="0"/>
              <a:t> </a:t>
            </a:r>
            <a:r>
              <a:rPr lang="en-US" sz="1600" dirty="0" err="1"/>
              <a:t>chế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vậy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EE005-8B95-C244-B498-856B5FC96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1047750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5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>
            <a:normAutofit fontScale="90000"/>
          </a:bodyPr>
          <a:lstStyle/>
          <a:p>
            <a:r>
              <a:rPr lang="en-US" dirty="0"/>
              <a:t>Mutex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28E20A-6C9A-EB48-98B0-EE04573B358C}"/>
              </a:ext>
            </a:extLst>
          </p:cNvPr>
          <p:cNvSpPr txBox="1">
            <a:spLocks/>
          </p:cNvSpPr>
          <p:nvPr/>
        </p:nvSpPr>
        <p:spPr>
          <a:xfrm>
            <a:off x="1524000" y="3181350"/>
            <a:ext cx="6248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vi-VN" sz="1600" dirty="0"/>
              <a:t>Nếu một Goroutine đã giữ khóa và một Goroutine mới đang cố gắng để có được một khóa, Goroutine mới sẽ bị chặn cho đến khi mutex được mở khóa.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6FF494-0893-CE44-BFB1-44D71A3896F5}"/>
              </a:ext>
            </a:extLst>
          </p:cNvPr>
          <p:cNvSpPr/>
          <p:nvPr/>
        </p:nvSpPr>
        <p:spPr>
          <a:xfrm>
            <a:off x="3648075" y="2202418"/>
            <a:ext cx="1847850" cy="73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mutex.</a:t>
            </a:r>
            <a:r>
              <a:rPr lang="en-US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Lock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= x +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mutex.</a:t>
            </a:r>
            <a:r>
              <a:rPr lang="en-US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Unlock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171CF8-E329-4A43-BE59-396A23084FB3}"/>
              </a:ext>
            </a:extLst>
          </p:cNvPr>
          <p:cNvSpPr txBox="1">
            <a:spLocks/>
          </p:cNvSpPr>
          <p:nvPr/>
        </p:nvSpPr>
        <p:spPr>
          <a:xfrm>
            <a:off x="1447800" y="971550"/>
            <a:ext cx="6248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vi-VN" sz="1600" dirty="0"/>
              <a:t>Bất kỳ đoạn code nào nằm trong Lock và Unlock sẽ được thực hiện bởi chỉ một Goroutine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1209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06828" y="285750"/>
            <a:ext cx="4114800" cy="381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06828" y="971154"/>
            <a:ext cx="41148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800" dirty="0"/>
              <a:t>Sử dụng Mutex khi muốn giới hạn quyền truy cập tài nguyên cho một Goroutine tại một thời điểm cụ thể 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555670" y="285750"/>
            <a:ext cx="4343400" cy="381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Channel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7CBC81-8A11-1B4B-BBBB-0B348FA866B4}"/>
              </a:ext>
            </a:extLst>
          </p:cNvPr>
          <p:cNvSpPr txBox="1">
            <a:spLocks/>
          </p:cNvSpPr>
          <p:nvPr/>
        </p:nvSpPr>
        <p:spPr>
          <a:xfrm>
            <a:off x="4555670" y="963111"/>
            <a:ext cx="409303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1800" dirty="0"/>
              <a:t>Channel cũng có thể thay thế Mutex, nhưng nếu chỉ để chặn “race condition” nên sử dụng Mutex.</a:t>
            </a:r>
          </a:p>
          <a:p>
            <a:pPr marL="0" indent="0">
              <a:buNone/>
            </a:pPr>
            <a:r>
              <a:rPr lang="vi-VN" sz="1800" dirty="0"/>
              <a:t>Channel nên được sử dụng khi muốn trao đổi thông tin giữa các Goroutine</a:t>
            </a:r>
          </a:p>
          <a:p>
            <a:pPr marL="0" indent="0">
              <a:buNone/>
            </a:pPr>
            <a:endParaRPr lang="vi-VN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9254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5D24D3-3DBE-2D49-B9E0-0CC710939456}"/>
              </a:ext>
            </a:extLst>
          </p:cNvPr>
          <p:cNvSpPr/>
          <p:nvPr/>
        </p:nvSpPr>
        <p:spPr>
          <a:xfrm>
            <a:off x="1866900" y="594122"/>
            <a:ext cx="5257800" cy="4154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Menlo" panose="020B0609030804020204" pitchFamily="49" charset="0"/>
              </a:rPr>
              <a:t>package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main </a:t>
            </a:r>
          </a:p>
          <a:p>
            <a:r>
              <a:rPr lang="en-US" sz="1200" dirty="0">
                <a:solidFill>
                  <a:srgbClr val="569CD6"/>
                </a:solidFill>
                <a:latin typeface="Menlo" panose="020B060903080402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( </a:t>
            </a:r>
          </a:p>
          <a:p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fmt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"sync"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Menlo" panose="020B0609030804020204" pitchFamily="49" charset="0"/>
              </a:rPr>
              <a:t>increment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wg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*</a:t>
            </a:r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sync.WaitGroup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ch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chan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Menlo" panose="020B0609030804020204" pitchFamily="49" charset="0"/>
              </a:rPr>
              <a:t>bool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) { </a:t>
            </a:r>
          </a:p>
          <a:p>
            <a:pPr lvl="1"/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ch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&lt;- </a:t>
            </a:r>
            <a:r>
              <a:rPr lang="en-US" sz="1200" dirty="0">
                <a:solidFill>
                  <a:srgbClr val="569CD6"/>
                </a:solidFill>
                <a:latin typeface="Menlo" panose="020B0609030804020204" pitchFamily="49" charset="0"/>
              </a:rPr>
              <a:t>true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= x +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&lt;- </a:t>
            </a:r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ch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wg.</a:t>
            </a:r>
            <a:r>
              <a:rPr lang="en-US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Done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</a:p>
          <a:p>
            <a:pPr lvl="1"/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Menlo" panose="020B0609030804020204" pitchFamily="49" charset="0"/>
              </a:rPr>
              <a:t>main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() { </a:t>
            </a:r>
          </a:p>
          <a:p>
            <a:pPr lvl="1"/>
            <a:r>
              <a:rPr lang="en-US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w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sync.WaitGroup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ch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-US" sz="1200" dirty="0">
                <a:solidFill>
                  <a:srgbClr val="DCDCAA"/>
                </a:solidFill>
                <a:latin typeface="Menlo" panose="020B0609030804020204" pitchFamily="49" charset="0"/>
              </a:rPr>
              <a:t>make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chan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Menlo" panose="020B0609030804020204" pitchFamily="49" charset="0"/>
              </a:rPr>
              <a:t>bool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sz="12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&lt;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1000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++ {</a:t>
            </a:r>
          </a:p>
          <a:p>
            <a:pPr lvl="2"/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w.</a:t>
            </a:r>
            <a:r>
              <a:rPr lang="en-US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</a:p>
          <a:p>
            <a:pPr lvl="2"/>
            <a:r>
              <a:rPr lang="en-US" sz="1200" dirty="0">
                <a:solidFill>
                  <a:srgbClr val="C586C0"/>
                </a:solidFill>
                <a:latin typeface="Menlo" panose="020B0609030804020204" pitchFamily="49" charset="0"/>
              </a:rPr>
              <a:t>go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Menlo" panose="020B0609030804020204" pitchFamily="49" charset="0"/>
              </a:rPr>
              <a:t>increment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(&amp;w, </a:t>
            </a:r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ch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w.</a:t>
            </a:r>
            <a:r>
              <a:rPr lang="en-US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Wait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fmt.</a:t>
            </a:r>
            <a:r>
              <a:rPr lang="en-US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Println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"final value of x"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, x)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EA9FE071-6D7C-444A-92ED-73A79BF7950C}"/>
              </a:ext>
            </a:extLst>
          </p:cNvPr>
          <p:cNvSpPr txBox="1">
            <a:spLocks/>
          </p:cNvSpPr>
          <p:nvPr/>
        </p:nvSpPr>
        <p:spPr>
          <a:xfrm>
            <a:off x="152400" y="57150"/>
            <a:ext cx="8686800" cy="53697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2400" dirty="0" err="1">
                <a:solidFill>
                  <a:srgbClr val="84A446"/>
                </a:solidFill>
              </a:rPr>
              <a:t>Sử</a:t>
            </a:r>
            <a:r>
              <a:rPr lang="en-US" sz="2400" dirty="0">
                <a:solidFill>
                  <a:srgbClr val="84A446"/>
                </a:solidFill>
              </a:rPr>
              <a:t> </a:t>
            </a:r>
            <a:r>
              <a:rPr lang="en-US" sz="2400" dirty="0" err="1">
                <a:solidFill>
                  <a:srgbClr val="84A446"/>
                </a:solidFill>
              </a:rPr>
              <a:t>dụng</a:t>
            </a:r>
            <a:r>
              <a:rPr lang="en-US" sz="2400" dirty="0">
                <a:solidFill>
                  <a:srgbClr val="84A446"/>
                </a:solidFill>
              </a:rPr>
              <a:t> Channel</a:t>
            </a:r>
          </a:p>
        </p:txBody>
      </p:sp>
    </p:spTree>
    <p:extLst>
      <p:ext uri="{BB962C8B-B14F-4D97-AF65-F5344CB8AC3E}">
        <p14:creationId xmlns:p14="http://schemas.microsoft.com/office/powerpoint/2010/main" val="39267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5D24D3-3DBE-2D49-B9E0-0CC710939456}"/>
              </a:ext>
            </a:extLst>
          </p:cNvPr>
          <p:cNvSpPr/>
          <p:nvPr/>
        </p:nvSpPr>
        <p:spPr>
          <a:xfrm>
            <a:off x="1866900" y="594122"/>
            <a:ext cx="5257800" cy="4154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Menlo" panose="020B0609030804020204" pitchFamily="49" charset="0"/>
              </a:rPr>
              <a:t>package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main </a:t>
            </a:r>
          </a:p>
          <a:p>
            <a:r>
              <a:rPr lang="en-US" sz="1200" dirty="0">
                <a:solidFill>
                  <a:srgbClr val="569CD6"/>
                </a:solidFill>
                <a:latin typeface="Menlo" panose="020B060903080402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( </a:t>
            </a:r>
          </a:p>
          <a:p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fmt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"sync"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Menlo" panose="020B0609030804020204" pitchFamily="49" charset="0"/>
              </a:rPr>
              <a:t>increment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wg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*</a:t>
            </a:r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sync.WaitGroup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, m *</a:t>
            </a:r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sync.Mutex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) { </a:t>
            </a:r>
          </a:p>
          <a:p>
            <a:pPr lvl="1"/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m.</a:t>
            </a:r>
            <a:r>
              <a:rPr lang="en-US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Lock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= x +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m.</a:t>
            </a:r>
            <a:r>
              <a:rPr lang="en-US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Unlock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wg.</a:t>
            </a:r>
            <a:r>
              <a:rPr lang="en-US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Done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Menlo" panose="020B0609030804020204" pitchFamily="49" charset="0"/>
              </a:rPr>
              <a:t>main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() { </a:t>
            </a:r>
          </a:p>
          <a:p>
            <a:pPr lvl="1"/>
            <a:r>
              <a:rPr lang="en-US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w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sync.WaitGroup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m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sync.Mutex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sz="12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&lt;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1000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++ {</a:t>
            </a:r>
          </a:p>
          <a:p>
            <a:pPr lvl="2"/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w.</a:t>
            </a:r>
            <a:r>
              <a:rPr lang="en-US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</a:p>
          <a:p>
            <a:pPr lvl="2"/>
            <a:r>
              <a:rPr lang="en-US" sz="1200" dirty="0">
                <a:solidFill>
                  <a:srgbClr val="C586C0"/>
                </a:solidFill>
                <a:latin typeface="Menlo" panose="020B0609030804020204" pitchFamily="49" charset="0"/>
              </a:rPr>
              <a:t>go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Menlo" panose="020B0609030804020204" pitchFamily="49" charset="0"/>
              </a:rPr>
              <a:t>increment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(&amp;w, &amp;m)</a:t>
            </a:r>
          </a:p>
          <a:p>
            <a:pPr lvl="1"/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w.</a:t>
            </a:r>
            <a:r>
              <a:rPr lang="en-US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Wait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fmt.</a:t>
            </a:r>
            <a:r>
              <a:rPr lang="en-US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Println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"final value of x"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, x)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EA9FE071-6D7C-444A-92ED-73A79BF7950C}"/>
              </a:ext>
            </a:extLst>
          </p:cNvPr>
          <p:cNvSpPr txBox="1">
            <a:spLocks/>
          </p:cNvSpPr>
          <p:nvPr/>
        </p:nvSpPr>
        <p:spPr>
          <a:xfrm>
            <a:off x="152400" y="57150"/>
            <a:ext cx="8686800" cy="53697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2400" dirty="0" err="1">
                <a:solidFill>
                  <a:srgbClr val="84A446"/>
                </a:solidFill>
              </a:rPr>
              <a:t>Sử</a:t>
            </a:r>
            <a:r>
              <a:rPr lang="en-US" sz="2400" dirty="0">
                <a:solidFill>
                  <a:srgbClr val="84A446"/>
                </a:solidFill>
              </a:rPr>
              <a:t> </a:t>
            </a:r>
            <a:r>
              <a:rPr lang="en-US" sz="2400" dirty="0" err="1">
                <a:solidFill>
                  <a:srgbClr val="84A446"/>
                </a:solidFill>
              </a:rPr>
              <a:t>dụng</a:t>
            </a:r>
            <a:r>
              <a:rPr lang="en-US" sz="2400" dirty="0">
                <a:solidFill>
                  <a:srgbClr val="84A446"/>
                </a:solidFill>
              </a:rPr>
              <a:t> Mutex</a:t>
            </a:r>
          </a:p>
        </p:txBody>
      </p:sp>
    </p:spTree>
    <p:extLst>
      <p:ext uri="{BB962C8B-B14F-4D97-AF65-F5344CB8AC3E}">
        <p14:creationId xmlns:p14="http://schemas.microsoft.com/office/powerpoint/2010/main" val="48833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Worker Pools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0E8C0-2748-C84A-944E-87DD87862603}"/>
              </a:ext>
            </a:extLst>
          </p:cNvPr>
          <p:cNvSpPr txBox="1"/>
          <p:nvPr/>
        </p:nvSpPr>
        <p:spPr>
          <a:xfrm>
            <a:off x="457201" y="1819811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chemeClr val="bg1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Là tập hợp các worker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chemeClr val="bg1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Các  worker có nhiệm vụ chờ các công việc được gửi từ các channel và trả về kết quả tương ứng.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chemeClr val="bg1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Worker nào thực hiện xong công việc sẽ chờ để được nhận công việc mới.</a:t>
            </a:r>
            <a:endParaRPr lang="en-US" sz="1400" dirty="0">
              <a:solidFill>
                <a:schemeClr val="bg1"/>
              </a:solidFill>
              <a:latin typeface="Roboto Mono for Powerline" charset="0"/>
              <a:ea typeface="Roboto Mono for Powerline" charset="0"/>
              <a:cs typeface="Roboto Mono for Powerline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2C540-CB70-D04F-AB13-F91A7CC61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12395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73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5D24D3-3DBE-2D49-B9E0-0CC710939456}"/>
              </a:ext>
            </a:extLst>
          </p:cNvPr>
          <p:cNvSpPr/>
          <p:nvPr/>
        </p:nvSpPr>
        <p:spPr>
          <a:xfrm>
            <a:off x="1371600" y="133350"/>
            <a:ext cx="6705600" cy="47782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569CD6"/>
                </a:solidFill>
                <a:latin typeface="Menlo" panose="020B0609030804020204" pitchFamily="49" charset="0"/>
              </a:rPr>
              <a:t>import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050" dirty="0" err="1">
                <a:solidFill>
                  <a:srgbClr val="CE9178"/>
                </a:solidFill>
                <a:latin typeface="Menlo" panose="020B0609030804020204" pitchFamily="49" charset="0"/>
              </a:rPr>
              <a:t>fmt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569CD6"/>
                </a:solidFill>
                <a:latin typeface="Menlo" panose="020B0609030804020204" pitchFamily="49" charset="0"/>
              </a:rPr>
              <a:t>import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"time"</a:t>
            </a: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DCDCAA"/>
                </a:solidFill>
                <a:latin typeface="Menlo" panose="020B0609030804020204" pitchFamily="49" charset="0"/>
              </a:rPr>
              <a:t>worker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(id </a:t>
            </a:r>
            <a:r>
              <a:rPr lang="en-US" sz="1050" dirty="0" err="1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, jobs &lt;-</a:t>
            </a:r>
            <a:r>
              <a:rPr lang="en-US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chan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, results </a:t>
            </a:r>
            <a:r>
              <a:rPr lang="en-US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chan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&lt;- </a:t>
            </a:r>
            <a:r>
              <a:rPr lang="en-US" sz="1050" dirty="0" err="1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9CDCFE"/>
                </a:solidFill>
                <a:latin typeface="Menlo" panose="020B0609030804020204" pitchFamily="49" charset="0"/>
              </a:rPr>
              <a:t>j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range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jobs {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sz="1050" dirty="0" err="1">
                <a:solidFill>
                  <a:srgbClr val="D4D4D4"/>
                </a:solidFill>
                <a:latin typeface="Menlo" panose="020B0609030804020204" pitchFamily="49" charset="0"/>
              </a:rPr>
              <a:t>fmt.</a:t>
            </a:r>
            <a:r>
              <a:rPr lang="en-US" sz="1050" dirty="0" err="1">
                <a:solidFill>
                  <a:srgbClr val="DCDCAA"/>
                </a:solidFill>
                <a:latin typeface="Menlo" panose="020B0609030804020204" pitchFamily="49" charset="0"/>
              </a:rPr>
              <a:t>Println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"worker"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, id, 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"started job"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, j)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sz="1050" dirty="0" err="1">
                <a:solidFill>
                  <a:srgbClr val="D4D4D4"/>
                </a:solidFill>
                <a:latin typeface="Menlo" panose="020B0609030804020204" pitchFamily="49" charset="0"/>
              </a:rPr>
              <a:t>time.</a:t>
            </a:r>
            <a:r>
              <a:rPr lang="en-US" sz="1050" dirty="0" err="1">
                <a:solidFill>
                  <a:srgbClr val="DCDCAA"/>
                </a:solidFill>
                <a:latin typeface="Menlo" panose="020B0609030804020204" pitchFamily="49" charset="0"/>
              </a:rPr>
              <a:t>Sleep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050" dirty="0" err="1">
                <a:solidFill>
                  <a:srgbClr val="D4D4D4"/>
                </a:solidFill>
                <a:latin typeface="Menlo" panose="020B0609030804020204" pitchFamily="49" charset="0"/>
              </a:rPr>
              <a:t>time.Second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sz="1050" dirty="0" err="1">
                <a:solidFill>
                  <a:srgbClr val="D4D4D4"/>
                </a:solidFill>
                <a:latin typeface="Menlo" panose="020B0609030804020204" pitchFamily="49" charset="0"/>
              </a:rPr>
              <a:t>fmt.</a:t>
            </a:r>
            <a:r>
              <a:rPr lang="en-US" sz="1050" dirty="0" err="1">
                <a:solidFill>
                  <a:srgbClr val="DCDCAA"/>
                </a:solidFill>
                <a:latin typeface="Menlo" panose="020B0609030804020204" pitchFamily="49" charset="0"/>
              </a:rPr>
              <a:t>Println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"worker"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, id, 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"finished job"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, j)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results &lt;- j * </a:t>
            </a:r>
            <a:r>
              <a:rPr lang="en-US" sz="105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    }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b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DCDCAA"/>
                </a:solidFill>
                <a:latin typeface="Menlo" panose="020B0609030804020204" pitchFamily="49" charset="0"/>
              </a:rPr>
              <a:t>main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sz="1050" dirty="0">
                <a:solidFill>
                  <a:srgbClr val="9CDCFE"/>
                </a:solidFill>
                <a:latin typeface="Menlo" panose="020B0609030804020204" pitchFamily="49" charset="0"/>
              </a:rPr>
              <a:t>jobs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-US" sz="1050" dirty="0">
                <a:solidFill>
                  <a:srgbClr val="DCDCAA"/>
                </a:solidFill>
                <a:latin typeface="Menlo" panose="020B0609030804020204" pitchFamily="49" charset="0"/>
              </a:rPr>
              <a:t>make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chan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B5CEA8"/>
                </a:solidFill>
                <a:latin typeface="Menlo" panose="020B0609030804020204" pitchFamily="49" charset="0"/>
              </a:rPr>
              <a:t>100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sz="1050" dirty="0">
                <a:solidFill>
                  <a:srgbClr val="9CDCFE"/>
                </a:solidFill>
                <a:latin typeface="Menlo" panose="020B0609030804020204" pitchFamily="49" charset="0"/>
              </a:rPr>
              <a:t>results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-US" sz="1050" dirty="0">
                <a:solidFill>
                  <a:srgbClr val="DCDCAA"/>
                </a:solidFill>
                <a:latin typeface="Menlo" panose="020B0609030804020204" pitchFamily="49" charset="0"/>
              </a:rPr>
              <a:t>make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chan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B5CEA8"/>
                </a:solidFill>
                <a:latin typeface="Menlo" panose="020B0609030804020204" pitchFamily="49" charset="0"/>
              </a:rPr>
              <a:t>100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9CDCFE"/>
                </a:solidFill>
                <a:latin typeface="Menlo" panose="020B0609030804020204" pitchFamily="49" charset="0"/>
              </a:rPr>
              <a:t>w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-US" sz="105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; w &lt;= </a:t>
            </a:r>
            <a:r>
              <a:rPr lang="en-US" sz="1050" dirty="0">
                <a:solidFill>
                  <a:srgbClr val="B5CEA8"/>
                </a:solidFill>
                <a:latin typeface="Menlo" panose="020B0609030804020204" pitchFamily="49" charset="0"/>
              </a:rPr>
              <a:t>6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; w++ {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go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DCDCAA"/>
                </a:solidFill>
                <a:latin typeface="Menlo" panose="020B0609030804020204" pitchFamily="49" charset="0"/>
              </a:rPr>
              <a:t>worker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(w, jobs, results)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sz="1050" dirty="0" err="1">
                <a:solidFill>
                  <a:srgbClr val="D4D4D4"/>
                </a:solidFill>
                <a:latin typeface="Menlo" panose="020B0609030804020204" pitchFamily="49" charset="0"/>
              </a:rPr>
              <a:t>time.</a:t>
            </a:r>
            <a:r>
              <a:rPr lang="en-US" sz="1050" dirty="0" err="1">
                <a:solidFill>
                  <a:srgbClr val="DCDCAA"/>
                </a:solidFill>
                <a:latin typeface="Menlo" panose="020B0609030804020204" pitchFamily="49" charset="0"/>
              </a:rPr>
              <a:t>Sleep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050" dirty="0" err="1">
                <a:solidFill>
                  <a:srgbClr val="D4D4D4"/>
                </a:solidFill>
                <a:latin typeface="Menlo" panose="020B0609030804020204" pitchFamily="49" charset="0"/>
              </a:rPr>
              <a:t>time.Second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    }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9CDCFE"/>
                </a:solidFill>
                <a:latin typeface="Menlo" panose="020B0609030804020204" pitchFamily="49" charset="0"/>
              </a:rPr>
              <a:t>j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-US" sz="105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; j &lt;= </a:t>
            </a:r>
            <a:r>
              <a:rPr lang="en-US" sz="1050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US" sz="1050" dirty="0" err="1">
                <a:solidFill>
                  <a:srgbClr val="D4D4D4"/>
                </a:solidFill>
                <a:latin typeface="Menlo" panose="020B0609030804020204" pitchFamily="49" charset="0"/>
              </a:rPr>
              <a:t>j++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jobs &lt;- j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    }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sz="1050" dirty="0">
                <a:solidFill>
                  <a:srgbClr val="DCDCAA"/>
                </a:solidFill>
                <a:latin typeface="Menlo" panose="020B0609030804020204" pitchFamily="49" charset="0"/>
              </a:rPr>
              <a:t>close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(jobs)</a:t>
            </a:r>
          </a:p>
          <a:p>
            <a:b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-US" sz="105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; a &lt;= </a:t>
            </a:r>
            <a:r>
              <a:rPr lang="en-US" sz="1050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; a++ {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&lt;-results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    }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38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895350"/>
            <a:ext cx="7772400" cy="2133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6000" b="1" dirty="0">
                <a:solidFill>
                  <a:srgbClr val="84A446"/>
                </a:solidFill>
              </a:rPr>
              <a:t>Concurrency</a:t>
            </a:r>
          </a:p>
          <a:p>
            <a:pPr>
              <a:lnSpc>
                <a:spcPct val="140000"/>
              </a:lnSpc>
            </a:pPr>
            <a:r>
              <a:rPr lang="en-US" sz="6000" b="1" i="1" dirty="0">
                <a:solidFill>
                  <a:srgbClr val="7DBD00"/>
                </a:solidFill>
                <a:latin typeface="Corbel"/>
                <a:cs typeface="Corbel"/>
              </a:rPr>
              <a:t>Part 2</a:t>
            </a:r>
            <a:endParaRPr lang="en-US" sz="2800" i="1" dirty="0">
              <a:latin typeface="Corbel"/>
              <a:cs typeface="Corbe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4299" y="4171950"/>
            <a:ext cx="1935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FFFFFF"/>
                </a:solidFill>
              </a:rPr>
              <a:t>techmaster.vn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57969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1A273AB-A616-C54D-96D3-FB3A5A82E888}"/>
              </a:ext>
            </a:extLst>
          </p:cNvPr>
          <p:cNvSpPr txBox="1">
            <a:spLocks/>
          </p:cNvSpPr>
          <p:nvPr/>
        </p:nvSpPr>
        <p:spPr>
          <a:xfrm>
            <a:off x="2216941" y="3875041"/>
            <a:ext cx="4710111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b="1" dirty="0">
                <a:solidFill>
                  <a:srgbClr val="84A446"/>
                </a:solidFill>
              </a:rPr>
              <a:t>Timer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1 channel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channel </a:t>
            </a:r>
            <a:r>
              <a:rPr lang="en-US" dirty="0" err="1"/>
              <a:t>này</a:t>
            </a:r>
            <a:r>
              <a:rPr lang="en-US" dirty="0"/>
              <a:t> block </a:t>
            </a:r>
            <a:r>
              <a:rPr lang="en-US" b="1" dirty="0">
                <a:solidFill>
                  <a:srgbClr val="84A446"/>
                </a:solidFill>
              </a:rPr>
              <a:t>C-channel </a:t>
            </a:r>
            <a:r>
              <a:rPr lang="en-US" dirty="0" err="1"/>
              <a:t>của</a:t>
            </a:r>
            <a:r>
              <a:rPr lang="en-US" dirty="0"/>
              <a:t> timer,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timer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67C6CF-E27F-7D4B-869E-0E9942696C4F}"/>
              </a:ext>
            </a:extLst>
          </p:cNvPr>
          <p:cNvSpPr/>
          <p:nvPr/>
        </p:nvSpPr>
        <p:spPr>
          <a:xfrm>
            <a:off x="2300284" y="3308272"/>
            <a:ext cx="4543427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timer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:=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NewTimer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time.Second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977" y="1266914"/>
            <a:ext cx="1394043" cy="13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1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1A273AB-A616-C54D-96D3-FB3A5A82E888}"/>
              </a:ext>
            </a:extLst>
          </p:cNvPr>
          <p:cNvSpPr txBox="1">
            <a:spLocks/>
          </p:cNvSpPr>
          <p:nvPr/>
        </p:nvSpPr>
        <p:spPr>
          <a:xfrm>
            <a:off x="1688105" y="4171950"/>
            <a:ext cx="57531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1600" dirty="0"/>
              <a:t>Timer </a:t>
            </a:r>
            <a:r>
              <a:rPr lang="en-US" sz="1600" dirty="0" err="1"/>
              <a:t>cung</a:t>
            </a:r>
            <a:r>
              <a:rPr lang="en-US" sz="1600" dirty="0"/>
              <a:t> </a:t>
            </a:r>
            <a:r>
              <a:rPr lang="en-US" sz="1600" dirty="0" err="1"/>
              <a:t>cấp</a:t>
            </a:r>
            <a:r>
              <a:rPr lang="en-US" sz="1600" dirty="0"/>
              <a:t> </a:t>
            </a:r>
            <a:r>
              <a:rPr lang="en-US" sz="1600" dirty="0" err="1"/>
              <a:t>thêm</a:t>
            </a:r>
            <a:r>
              <a:rPr lang="en-US" sz="1600" dirty="0"/>
              <a:t> </a:t>
            </a:r>
            <a:r>
              <a:rPr lang="en-US" sz="1600" dirty="0" err="1"/>
              <a:t>hàm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84A446"/>
                </a:solidFill>
              </a:rPr>
              <a:t>Stop()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dừng</a:t>
            </a:r>
            <a:r>
              <a:rPr lang="en-US" sz="1600" dirty="0"/>
              <a:t> </a:t>
            </a:r>
            <a:r>
              <a:rPr lang="en-US" sz="1600" dirty="0" err="1"/>
              <a:t>ngay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tức</a:t>
            </a:r>
            <a:r>
              <a:rPr lang="en-US" sz="1600" dirty="0"/>
              <a:t> timer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84A446"/>
                </a:solidFill>
              </a:rPr>
              <a:t>Reset()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đặt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timer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3275D2-63A7-7644-81CA-081FCC28149A}"/>
              </a:ext>
            </a:extLst>
          </p:cNvPr>
          <p:cNvSpPr/>
          <p:nvPr/>
        </p:nvSpPr>
        <p:spPr>
          <a:xfrm>
            <a:off x="411755" y="819150"/>
            <a:ext cx="8305800" cy="2677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package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"time"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timer1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NewTimer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time.Second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// This timer will wait 2 seconds.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&lt;-timer1.C </a:t>
            </a:r>
          </a:p>
          <a:p>
            <a:pPr lvl="1"/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// The &lt;-timer1.C blocks on the timer's channel C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// until it sends a value indicating that the timer expired.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"Timer 1 expired"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A273AB-A616-C54D-96D3-FB3A5A82E888}"/>
              </a:ext>
            </a:extLst>
          </p:cNvPr>
          <p:cNvSpPr txBox="1">
            <a:spLocks/>
          </p:cNvSpPr>
          <p:nvPr/>
        </p:nvSpPr>
        <p:spPr>
          <a:xfrm>
            <a:off x="1695450" y="3565892"/>
            <a:ext cx="57531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1600" dirty="0" err="1"/>
              <a:t>Nếu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đợi</a:t>
            </a:r>
            <a:r>
              <a:rPr lang="en-US" sz="1600" dirty="0"/>
              <a:t>, timer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 so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time.Sleep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407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3275D2-63A7-7644-81CA-081FCC28149A}"/>
              </a:ext>
            </a:extLst>
          </p:cNvPr>
          <p:cNvSpPr/>
          <p:nvPr/>
        </p:nvSpPr>
        <p:spPr>
          <a:xfrm>
            <a:off x="419100" y="742295"/>
            <a:ext cx="8305800" cy="44012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package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main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"time"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timer1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NewTimer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time.Second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// This timer will wait 2 seconds.</a:t>
            </a: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timer1.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Reset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time.Second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&lt;-timer1.C</a:t>
            </a:r>
          </a:p>
          <a:p>
            <a:pPr lvl="1"/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"Timer 1 expired"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timer2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NewTimer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time.Second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&lt;-timer2.C</a:t>
            </a:r>
          </a:p>
          <a:p>
            <a:pPr lvl="2"/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"Timer 2 expired"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}()</a:t>
            </a:r>
          </a:p>
          <a:p>
            <a:pPr lvl="1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stop2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:= timer2.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Stop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stop2 {</a:t>
            </a:r>
          </a:p>
          <a:p>
            <a:pPr lvl="2"/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"Timer 2 stopped"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>
            <a:normAutofit fontScale="90000"/>
          </a:bodyPr>
          <a:lstStyle/>
          <a:p>
            <a:r>
              <a:rPr lang="en-US" dirty="0"/>
              <a:t>Timer - Example</a:t>
            </a:r>
          </a:p>
        </p:txBody>
      </p:sp>
    </p:spTree>
    <p:extLst>
      <p:ext uri="{BB962C8B-B14F-4D97-AF65-F5344CB8AC3E}">
        <p14:creationId xmlns:p14="http://schemas.microsoft.com/office/powerpoint/2010/main" val="289096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3275D2-63A7-7644-81CA-081FCC28149A}"/>
              </a:ext>
            </a:extLst>
          </p:cNvPr>
          <p:cNvSpPr/>
          <p:nvPr/>
        </p:nvSpPr>
        <p:spPr>
          <a:xfrm>
            <a:off x="2114550" y="2266950"/>
            <a:ext cx="4914900" cy="22467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main () {</a:t>
            </a:r>
          </a:p>
          <a:p>
            <a:pPr lvl="1"/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AfterFunc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time.Second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"expired"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&lt;-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"start"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&lt;-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ch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"finish"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>
            <a:normAutofit fontScale="90000"/>
          </a:bodyPr>
          <a:lstStyle/>
          <a:p>
            <a:r>
              <a:rPr lang="en-US" dirty="0"/>
              <a:t>Timer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A273AB-A616-C54D-96D3-FB3A5A82E888}"/>
              </a:ext>
            </a:extLst>
          </p:cNvPr>
          <p:cNvSpPr txBox="1">
            <a:spLocks/>
          </p:cNvSpPr>
          <p:nvPr/>
        </p:nvSpPr>
        <p:spPr>
          <a:xfrm>
            <a:off x="990600" y="1276350"/>
            <a:ext cx="7391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1600" b="1" dirty="0">
                <a:solidFill>
                  <a:srgbClr val="84A446"/>
                </a:solidFill>
              </a:rPr>
              <a:t>Time.</a:t>
            </a:r>
            <a:r>
              <a:rPr lang="vi-VN" sz="1600" b="1" dirty="0">
                <a:solidFill>
                  <a:srgbClr val="84A446"/>
                </a:solidFill>
              </a:rPr>
              <a:t>AfterFunc</a:t>
            </a:r>
            <a:r>
              <a:rPr lang="vi-VN" sz="1600" dirty="0"/>
              <a:t>, hàm này gần giống như hàm sleep</a:t>
            </a:r>
            <a:r>
              <a:rPr lang="en-US" sz="1600" dirty="0"/>
              <a:t>, </a:t>
            </a:r>
            <a:r>
              <a:rPr lang="vi-VN" sz="1600" dirty="0"/>
              <a:t>nhận 2 đối số, đối số đầu tiên trong khoảng thời gian và thứ hai cho hàm gọi lại.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15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>
            <a:normAutofit fontScale="90000"/>
          </a:bodyPr>
          <a:lstStyle/>
          <a:p>
            <a:r>
              <a:rPr lang="en-US" dirty="0"/>
              <a:t>Ticker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A273AB-A616-C54D-96D3-FB3A5A82E888}"/>
              </a:ext>
            </a:extLst>
          </p:cNvPr>
          <p:cNvSpPr txBox="1">
            <a:spLocks/>
          </p:cNvSpPr>
          <p:nvPr/>
        </p:nvSpPr>
        <p:spPr>
          <a:xfrm>
            <a:off x="876300" y="3257550"/>
            <a:ext cx="7391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1600" b="1" dirty="0">
                <a:solidFill>
                  <a:srgbClr val="84A446"/>
                </a:solidFill>
              </a:rPr>
              <a:t>Timer</a:t>
            </a:r>
            <a:r>
              <a:rPr lang="vi-VN" sz="1600" dirty="0"/>
              <a:t> để thực hiện điều gì đó một lần trong tương lai  </a:t>
            </a:r>
          </a:p>
          <a:p>
            <a:r>
              <a:rPr lang="vi-VN" sz="1600" b="1" dirty="0">
                <a:solidFill>
                  <a:srgbClr val="84A446"/>
                </a:solidFill>
              </a:rPr>
              <a:t>Ticker</a:t>
            </a:r>
            <a:r>
              <a:rPr lang="vi-VN" sz="1600" dirty="0"/>
              <a:t> để thực hiện điều gì đó liên tục trong khoảng thời gian đều đặn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94F77-9187-5D4A-96DB-B1F37E2B8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047750"/>
            <a:ext cx="2590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4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3275D2-63A7-7644-81CA-081FCC28149A}"/>
              </a:ext>
            </a:extLst>
          </p:cNvPr>
          <p:cNvSpPr/>
          <p:nvPr/>
        </p:nvSpPr>
        <p:spPr>
          <a:xfrm>
            <a:off x="419100" y="742295"/>
            <a:ext cx="8305800" cy="37548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package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main</a:t>
            </a:r>
          </a:p>
          <a:p>
            <a:b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"time"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fmt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Menlo" panose="020B060903080402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ticker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-US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time.</a:t>
            </a:r>
            <a:r>
              <a:rPr lang="en-US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NewTicker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en-US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time.Second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rgbClr val="C586C0"/>
                </a:solidFill>
                <a:latin typeface="Menlo" panose="020B0609030804020204" pitchFamily="49" charset="0"/>
              </a:rPr>
              <a:t>go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() {</a:t>
            </a:r>
          </a:p>
          <a:p>
            <a:pPr lvl="2"/>
            <a:r>
              <a:rPr lang="en-US" sz="14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-US" sz="1400" dirty="0">
                <a:solidFill>
                  <a:srgbClr val="C586C0"/>
                </a:solidFill>
                <a:latin typeface="Menlo" panose="020B0609030804020204" pitchFamily="49" charset="0"/>
              </a:rPr>
              <a:t>range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ticker.C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pPr lvl="3"/>
            <a:r>
              <a:rPr lang="en-US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fmt.</a:t>
            </a:r>
            <a:r>
              <a:rPr lang="en-US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"Tick at"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, t)</a:t>
            </a:r>
          </a:p>
          <a:p>
            <a:pPr lvl="2"/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}()</a:t>
            </a:r>
          </a:p>
          <a:p>
            <a:pPr lvl="1"/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time.</a:t>
            </a:r>
            <a:r>
              <a:rPr lang="en-US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Sleep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en-US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time.Second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ticker.</a:t>
            </a:r>
            <a:r>
              <a:rPr lang="en-US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Stop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US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fmt.</a:t>
            </a:r>
            <a:r>
              <a:rPr lang="en-US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"Ticker stopped"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>
            <a:normAutofit fontScale="90000"/>
          </a:bodyPr>
          <a:lstStyle/>
          <a:p>
            <a:r>
              <a:rPr lang="en-US" dirty="0"/>
              <a:t>Ticker - Example</a:t>
            </a:r>
          </a:p>
        </p:txBody>
      </p:sp>
    </p:spTree>
    <p:extLst>
      <p:ext uri="{BB962C8B-B14F-4D97-AF65-F5344CB8AC3E}">
        <p14:creationId xmlns:p14="http://schemas.microsoft.com/office/powerpoint/2010/main" val="79812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5D24D3-3DBE-2D49-B9E0-0CC710939456}"/>
              </a:ext>
            </a:extLst>
          </p:cNvPr>
          <p:cNvSpPr/>
          <p:nvPr/>
        </p:nvSpPr>
        <p:spPr>
          <a:xfrm>
            <a:off x="381000" y="514350"/>
            <a:ext cx="579120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Menlo" panose="020B0609030804020204" pitchFamily="49" charset="0"/>
              </a:rPr>
              <a:t>package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main</a:t>
            </a:r>
            <a:b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Menlo" panose="020B060903080402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"time"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Menlo" panose="020B060903080402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fmt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Menlo" panose="020B0609030804020204" pitchFamily="49" charset="0"/>
              </a:rPr>
              <a:t>main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en-US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timeChan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time.</a:t>
            </a:r>
            <a:r>
              <a:rPr lang="en-US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NewTimer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time.Second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).C</a:t>
            </a:r>
          </a:p>
          <a:p>
            <a:pPr lvl="1"/>
            <a:r>
              <a:rPr lang="en-US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tickChan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time.</a:t>
            </a:r>
            <a:r>
              <a:rPr lang="en-US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NewTicker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time.Millisecond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400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).C</a:t>
            </a:r>
          </a:p>
          <a:p>
            <a:pPr lvl="1"/>
            <a:r>
              <a:rPr lang="en-US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doneChan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-US" sz="1200" dirty="0">
                <a:solidFill>
                  <a:srgbClr val="DCDCAA"/>
                </a:solidFill>
                <a:latin typeface="Menlo" panose="020B0609030804020204" pitchFamily="49" charset="0"/>
              </a:rPr>
              <a:t>make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chan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Menlo" panose="020B0609030804020204" pitchFamily="49" charset="0"/>
              </a:rPr>
              <a:t>bool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sz="1200" dirty="0">
                <a:solidFill>
                  <a:srgbClr val="C586C0"/>
                </a:solidFill>
                <a:latin typeface="Menlo" panose="020B0609030804020204" pitchFamily="49" charset="0"/>
              </a:rPr>
              <a:t>go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() {</a:t>
            </a:r>
          </a:p>
          <a:p>
            <a:pPr lvl="2"/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time.</a:t>
            </a:r>
            <a:r>
              <a:rPr lang="en-US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Sleep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time.Second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doneChan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&lt;- </a:t>
            </a:r>
            <a:r>
              <a:rPr lang="en-US" sz="1200" dirty="0">
                <a:solidFill>
                  <a:srgbClr val="569CD6"/>
                </a:solidFill>
                <a:latin typeface="Menlo" panose="020B0609030804020204" pitchFamily="49" charset="0"/>
              </a:rPr>
              <a:t>true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}()</a:t>
            </a:r>
          </a:p>
          <a:p>
            <a:pPr lvl="1"/>
            <a:r>
              <a:rPr lang="en-US" sz="12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pPr lvl="2"/>
            <a:r>
              <a:rPr lang="en-US" sz="1200" dirty="0">
                <a:solidFill>
                  <a:srgbClr val="C586C0"/>
                </a:solidFill>
                <a:latin typeface="Menlo" panose="020B0609030804020204" pitchFamily="49" charset="0"/>
              </a:rPr>
              <a:t>select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pPr lvl="2"/>
            <a:r>
              <a:rPr lang="en-US" sz="1200" dirty="0">
                <a:solidFill>
                  <a:srgbClr val="C586C0"/>
                </a:solidFill>
                <a:latin typeface="Menlo" panose="020B0609030804020204" pitchFamily="49" charset="0"/>
              </a:rPr>
              <a:t>case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&lt;- </a:t>
            </a:r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timeChan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3"/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fmt.</a:t>
            </a:r>
            <a:r>
              <a:rPr lang="en-US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Println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"Timer expired"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en-US" sz="1200" dirty="0">
                <a:solidFill>
                  <a:srgbClr val="C586C0"/>
                </a:solidFill>
                <a:latin typeface="Menlo" panose="020B0609030804020204" pitchFamily="49" charset="0"/>
              </a:rPr>
              <a:t>case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&lt;- </a:t>
            </a:r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tickChan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3"/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fmt.</a:t>
            </a:r>
            <a:r>
              <a:rPr lang="en-US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Println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"Ticker ticked"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en-US" sz="1200" dirty="0">
                <a:solidFill>
                  <a:srgbClr val="C586C0"/>
                </a:solidFill>
                <a:latin typeface="Menlo" panose="020B0609030804020204" pitchFamily="49" charset="0"/>
              </a:rPr>
              <a:t>case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&lt;- </a:t>
            </a:r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doneChan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3"/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fmt.</a:t>
            </a:r>
            <a:r>
              <a:rPr lang="en-US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Println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"Done"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en-US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D4C-4175-464A-B2CB-82CC1E428D6C}"/>
              </a:ext>
            </a:extLst>
          </p:cNvPr>
          <p:cNvSpPr/>
          <p:nvPr/>
        </p:nvSpPr>
        <p:spPr>
          <a:xfrm>
            <a:off x="6629400" y="1581150"/>
            <a:ext cx="2209800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$ go run </a:t>
            </a:r>
            <a:r>
              <a:rPr lang="en-US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main.go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Ticker ticked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Ticker ticked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Timer expired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Ticker ticked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Ticker ticked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Ticker ticked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Done</a:t>
            </a:r>
          </a:p>
          <a:p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45FEDEB0-6B49-A94D-BB61-62E5FCF34789}"/>
              </a:ext>
            </a:extLst>
          </p:cNvPr>
          <p:cNvSpPr txBox="1">
            <a:spLocks/>
          </p:cNvSpPr>
          <p:nvPr/>
        </p:nvSpPr>
        <p:spPr>
          <a:xfrm>
            <a:off x="3276600" y="133350"/>
            <a:ext cx="3048000" cy="53697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2000" dirty="0">
                <a:solidFill>
                  <a:srgbClr val="84A446"/>
                </a:solidFill>
              </a:rPr>
              <a:t>Ticker and Timer Example</a:t>
            </a:r>
          </a:p>
        </p:txBody>
      </p:sp>
    </p:spTree>
    <p:extLst>
      <p:ext uri="{BB962C8B-B14F-4D97-AF65-F5344CB8AC3E}">
        <p14:creationId xmlns:p14="http://schemas.microsoft.com/office/powerpoint/2010/main" val="268369257"/>
      </p:ext>
    </p:extLst>
  </p:cSld>
  <p:clrMapOvr>
    <a:masterClrMapping/>
  </p:clrMapOvr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21247</TotalTime>
  <Words>811</Words>
  <Application>Microsoft Macintosh PowerPoint</Application>
  <PresentationFormat>On-screen Show (16:9)</PresentationFormat>
  <Paragraphs>220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Corbel</vt:lpstr>
      <vt:lpstr>Menlo</vt:lpstr>
      <vt:lpstr>Roboto Mono for Powerline</vt:lpstr>
      <vt:lpstr>Segoe UI</vt:lpstr>
      <vt:lpstr>TechMasterBlack</vt:lpstr>
      <vt:lpstr>PowerPoint Presentation</vt:lpstr>
      <vt:lpstr>PowerPoint Presentation</vt:lpstr>
      <vt:lpstr>Timer</vt:lpstr>
      <vt:lpstr>Timer</vt:lpstr>
      <vt:lpstr>Timer - Example</vt:lpstr>
      <vt:lpstr>Timer</vt:lpstr>
      <vt:lpstr>Ticker</vt:lpstr>
      <vt:lpstr>Ticker - Example</vt:lpstr>
      <vt:lpstr>PowerPoint Presentation</vt:lpstr>
      <vt:lpstr>Mutex – Race Condition</vt:lpstr>
      <vt:lpstr>Mutex – Race Condition</vt:lpstr>
      <vt:lpstr>Mutex</vt:lpstr>
      <vt:lpstr>Mutex</vt:lpstr>
      <vt:lpstr>PowerPoint Presentation</vt:lpstr>
      <vt:lpstr>PowerPoint Presentation</vt:lpstr>
      <vt:lpstr>PowerPoint Presentation</vt:lpstr>
      <vt:lpstr>Worker Pools</vt:lpstr>
      <vt:lpstr>PowerPoint Presentation</vt:lpstr>
    </vt:vector>
  </TitlesOfParts>
  <Company>Microsoft Corporation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Microsoft Office User</cp:lastModifiedBy>
  <cp:revision>3937</cp:revision>
  <dcterms:created xsi:type="dcterms:W3CDTF">2010-08-13T13:59:12Z</dcterms:created>
  <dcterms:modified xsi:type="dcterms:W3CDTF">2018-06-30T09:47:57Z</dcterms:modified>
</cp:coreProperties>
</file>