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3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4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0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94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95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0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8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6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0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2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99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E28D-2075-40CC-987A-234023CFFEC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417B4-8C62-4ADD-9B98-4E976CF7F5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2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디지털홀로그래피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업무 관련 또는 </a:t>
            </a:r>
            <a:r>
              <a:rPr lang="ko-KR" altLang="en-US" dirty="0" err="1"/>
              <a:t>알고싶은</a:t>
            </a:r>
            <a:r>
              <a:rPr lang="ko-KR" altLang="en-US" dirty="0"/>
              <a:t> 기술</a:t>
            </a:r>
            <a:endParaRPr lang="en-US" altLang="ko-KR" dirty="0" smtClean="0"/>
          </a:p>
          <a:p>
            <a:r>
              <a:rPr lang="en-US" altLang="ko-KR" dirty="0" smtClean="0"/>
              <a:t>2021254006</a:t>
            </a:r>
          </a:p>
          <a:p>
            <a:r>
              <a:rPr lang="ko-KR" altLang="en-US" dirty="0" smtClean="0"/>
              <a:t>김대훈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홀로그램 </a:t>
            </a:r>
            <a:r>
              <a:rPr lang="ko-KR" altLang="en-US" dirty="0"/>
              <a:t>영상 재생을 위한 </a:t>
            </a:r>
            <a:r>
              <a:rPr lang="en-US" altLang="ko-KR" dirty="0"/>
              <a:t>SLM </a:t>
            </a:r>
            <a:r>
              <a:rPr lang="ko-KR" altLang="en-US" dirty="0"/>
              <a:t>기술 </a:t>
            </a:r>
            <a:r>
              <a:rPr lang="ko-KR" altLang="en-US" dirty="0" smtClean="0"/>
              <a:t>동향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98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24" y="480376"/>
            <a:ext cx="6317205" cy="1089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요약</a:t>
            </a:r>
            <a:endParaRPr lang="en-US" altLang="ko-KR" dirty="0"/>
          </a:p>
          <a:p>
            <a:r>
              <a:rPr lang="ko-KR" altLang="en-US" dirty="0" smtClean="0"/>
              <a:t> 물체가 지닌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정보를 가장 완벽하게 복원해 내는 </a:t>
            </a:r>
            <a:r>
              <a:rPr lang="ko-KR" altLang="en-US" dirty="0" err="1" smtClean="0"/>
              <a:t>디스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플레이 기술인 홀로그램은 오랜 기간 사진과 같은 형태의 정 </a:t>
            </a:r>
            <a:endParaRPr lang="en-US" altLang="ko-KR" dirty="0" smtClean="0"/>
          </a:p>
          <a:p>
            <a:r>
              <a:rPr lang="ko-KR" altLang="en-US" dirty="0" smtClean="0"/>
              <a:t>지상 영상으로만 재현이 되었으나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최근 급격하게 발전한 </a:t>
            </a:r>
            <a:r>
              <a:rPr lang="en-US" altLang="ko-KR" dirty="0" smtClean="0"/>
              <a:t>5G </a:t>
            </a:r>
          </a:p>
          <a:p>
            <a:r>
              <a:rPr lang="ko-KR" altLang="en-US" dirty="0" smtClean="0"/>
              <a:t>수준의 데이터 통신기술과 초고해상도 디스플레이 기술의 발</a:t>
            </a:r>
            <a:endParaRPr lang="en-US" altLang="ko-KR" dirty="0" smtClean="0"/>
          </a:p>
          <a:p>
            <a:r>
              <a:rPr lang="ko-KR" altLang="en-US" dirty="0" smtClean="0"/>
              <a:t>달로 동영상 재생이 가능한 수준에 다다르고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디지털 홀로그램 기술을 통해 만들어진 </a:t>
            </a:r>
            <a:r>
              <a:rPr lang="en-US" altLang="ko-KR" dirty="0" smtClean="0"/>
              <a:t>computer generated </a:t>
            </a:r>
          </a:p>
          <a:p>
            <a:r>
              <a:rPr lang="en-US" altLang="ko-KR" dirty="0" smtClean="0"/>
              <a:t>hologram </a:t>
            </a:r>
            <a:r>
              <a:rPr lang="ko-KR" altLang="en-US" dirty="0" smtClean="0"/>
              <a:t>패턴을 실제 광학적으로 송출해 내는 디스플레이 </a:t>
            </a:r>
            <a:endParaRPr lang="en-US" altLang="ko-KR" dirty="0" smtClean="0"/>
          </a:p>
          <a:p>
            <a:r>
              <a:rPr lang="ko-KR" altLang="en-US" dirty="0" smtClean="0"/>
              <a:t>장치라 할 수 있는 </a:t>
            </a:r>
            <a:r>
              <a:rPr lang="en-US" altLang="ko-KR" dirty="0" smtClean="0"/>
              <a:t>Spatial Light Modulator(SLM)</a:t>
            </a:r>
            <a:r>
              <a:rPr lang="ko-KR" altLang="en-US" dirty="0" smtClean="0"/>
              <a:t>은 최근 </a:t>
            </a:r>
            <a:r>
              <a:rPr lang="en-US" altLang="ko-KR" dirty="0" err="1" smtClean="0"/>
              <a:t>LCoS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DMD </a:t>
            </a:r>
            <a:r>
              <a:rPr lang="ko-KR" altLang="en-US" dirty="0" smtClean="0"/>
              <a:t>등 다양한 방식으로 구현되고 있으나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아직까</a:t>
            </a:r>
            <a:r>
              <a:rPr lang="ko-KR" altLang="en-US" dirty="0" smtClean="0"/>
              <a:t> 지 구동 </a:t>
            </a:r>
            <a:endParaRPr lang="en-US" altLang="ko-KR" dirty="0" smtClean="0"/>
          </a:p>
          <a:p>
            <a:r>
              <a:rPr lang="ko-KR" altLang="en-US" dirty="0" smtClean="0"/>
              <a:t>면적의 크기 및 픽셀 간격의 측면에서 아날로그 홀 </a:t>
            </a:r>
            <a:r>
              <a:rPr lang="ko-KR" altLang="en-US" dirty="0" err="1" smtClean="0"/>
              <a:t>로그램과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비슷한 수준의 영상을 구현하기에는 다소 어려움 이 있는 것이 </a:t>
            </a:r>
            <a:endParaRPr lang="en-US" altLang="ko-KR" dirty="0" smtClean="0"/>
          </a:p>
          <a:p>
            <a:r>
              <a:rPr lang="ko-KR" altLang="en-US" dirty="0" smtClean="0"/>
              <a:t>사실이다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이에 본 고에서는 다양한 방식으로 접근되고 있는 </a:t>
            </a:r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en-US" altLang="ko-KR" dirty="0" smtClean="0"/>
              <a:t>SLM</a:t>
            </a:r>
            <a:r>
              <a:rPr lang="ko-KR" altLang="en-US" dirty="0" smtClean="0"/>
              <a:t>의 성능 분석 및 차세대 </a:t>
            </a:r>
            <a:r>
              <a:rPr lang="en-US" altLang="ko-KR" dirty="0" smtClean="0"/>
              <a:t>SLM </a:t>
            </a:r>
            <a:r>
              <a:rPr lang="ko-KR" altLang="en-US" dirty="0" smtClean="0"/>
              <a:t>기술 동향을 소개하고 </a:t>
            </a:r>
            <a:endParaRPr lang="en-US" altLang="ko-KR" dirty="0" smtClean="0"/>
          </a:p>
          <a:p>
            <a:r>
              <a:rPr lang="en-US" altLang="ko-KR" dirty="0" smtClean="0"/>
              <a:t>SLM</a:t>
            </a:r>
            <a:r>
              <a:rPr lang="ko-KR" altLang="en-US" dirty="0" smtClean="0"/>
              <a:t>의 성능 개선 없이도 홀로그램 영상 의 화질 수준을 개선할 </a:t>
            </a:r>
            <a:endParaRPr lang="en-US" altLang="ko-KR" dirty="0" smtClean="0"/>
          </a:p>
          <a:p>
            <a:r>
              <a:rPr lang="ko-KR" altLang="en-US" dirty="0" smtClean="0"/>
              <a:t>수 있는 다양한 기술들에 대해 소개 하고자 한다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서론</a:t>
            </a:r>
            <a:endParaRPr lang="en-US" altLang="ko-KR" dirty="0"/>
          </a:p>
          <a:p>
            <a:r>
              <a:rPr lang="ko-KR" altLang="en-US" dirty="0" smtClean="0"/>
              <a:t>홀로그램이란 그리스어의 전체를 뜻하는 “</a:t>
            </a:r>
            <a:r>
              <a:rPr lang="en-US" altLang="ko-KR" dirty="0" err="1" smtClean="0"/>
              <a:t>Holos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와 의미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정보를 뜻하는 “</a:t>
            </a:r>
            <a:r>
              <a:rPr lang="en-US" altLang="ko-KR" dirty="0" smtClean="0"/>
              <a:t>Gramma”</a:t>
            </a:r>
            <a:r>
              <a:rPr lang="ko-KR" altLang="en-US" dirty="0" smtClean="0"/>
              <a:t>가 합쳐진 단어 로</a:t>
            </a:r>
            <a:r>
              <a:rPr lang="en-US" altLang="ko-KR" dirty="0" smtClean="0"/>
              <a:t>, 1948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Dennis </a:t>
            </a:r>
          </a:p>
          <a:p>
            <a:r>
              <a:rPr lang="en-US" altLang="ko-KR" dirty="0" smtClean="0"/>
              <a:t>Gabor</a:t>
            </a:r>
            <a:r>
              <a:rPr lang="ko-KR" altLang="en-US" dirty="0" smtClean="0"/>
              <a:t>에 의해 그 원리가 최초 로 제안된 이래</a:t>
            </a:r>
            <a:r>
              <a:rPr lang="en-US" altLang="ko-KR" dirty="0" smtClean="0"/>
              <a:t>, 70</a:t>
            </a:r>
            <a:r>
              <a:rPr lang="ko-KR" altLang="en-US" dirty="0" err="1" smtClean="0"/>
              <a:t>여년</a:t>
            </a:r>
            <a:r>
              <a:rPr lang="ko-KR" altLang="en-US" dirty="0" smtClean="0"/>
              <a:t> 간 가장 </a:t>
            </a:r>
            <a:endParaRPr lang="en-US" altLang="ko-KR" dirty="0" smtClean="0"/>
          </a:p>
          <a:p>
            <a:r>
              <a:rPr lang="ko-KR" altLang="en-US" dirty="0" smtClean="0"/>
              <a:t>이상적인 형태의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디스플레이 기술로서 다각도로 연구가 이루 </a:t>
            </a:r>
            <a:r>
              <a:rPr lang="ko-KR" altLang="en-US" dirty="0" err="1" smtClean="0"/>
              <a:t>어졌다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특히 빛이 지니는 위상 정보를 간섭 무늬의 형태로 기록하는 방식은 기존의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디스플레이 기술들이 지니고 있었던 양안 시차에 의한 눈의 피 </a:t>
            </a:r>
            <a:r>
              <a:rPr lang="ko-KR" altLang="en-US" dirty="0" err="1" smtClean="0"/>
              <a:t>로감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제한적인 시점의 개수 등을 근본적으로 극복 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박물관이나 과학 전시관에서 쉽게 찾아볼 수 있는 아날로그 홀로그래피 기술을 통해 이미 증명된 바이다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홀로그램 </a:t>
            </a:r>
            <a:r>
              <a:rPr lang="ko-KR" altLang="en-US" dirty="0" err="1" smtClean="0"/>
              <a:t>건판을</a:t>
            </a:r>
            <a:r>
              <a:rPr lang="ko-KR" altLang="en-US" dirty="0" smtClean="0"/>
              <a:t> 이용하 는 고전적인 아날로그 홀로그래피 방식은 한번 기 </a:t>
            </a:r>
            <a:r>
              <a:rPr lang="ko-KR" altLang="en-US" dirty="0" err="1" smtClean="0"/>
              <a:t>록된</a:t>
            </a:r>
            <a:r>
              <a:rPr lang="ko-KR" altLang="en-US" dirty="0" smtClean="0"/>
              <a:t> 간섭 무늬를 바꾸는 것이 불가능하기에 방송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미디어 등에서 활용하고자 하는 동영상 제작 기술에는 적용이 어려웠고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 미디어의 특성 상 전 </a:t>
            </a:r>
            <a:r>
              <a:rPr lang="ko-KR" altLang="en-US" dirty="0" err="1" smtClean="0"/>
              <a:t>송되는</a:t>
            </a:r>
            <a:r>
              <a:rPr lang="ko-KR" altLang="en-US" dirty="0" smtClean="0"/>
              <a:t> 신호들을 디지털화 할 필요가 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 생성 홀로그램 방식</a:t>
            </a:r>
            <a:r>
              <a:rPr lang="en-US" altLang="ko-KR" dirty="0" smtClean="0"/>
              <a:t>(Computer Generated Hologram, CGH), </a:t>
            </a:r>
            <a:r>
              <a:rPr lang="ko-KR" altLang="en-US" dirty="0" smtClean="0"/>
              <a:t>즉 디지털 홀로그램 방식을 활 용한 홀로그램 기술이 최근 많은 관심을 받고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3378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62857"/>
            <a:ext cx="6342743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본론</a:t>
            </a:r>
            <a:endParaRPr lang="en-US" altLang="ko-KR" dirty="0" smtClean="0"/>
          </a:p>
          <a:p>
            <a:r>
              <a:rPr lang="en-US" altLang="ko-KR" dirty="0" smtClean="0"/>
              <a:t>SLM</a:t>
            </a:r>
            <a:r>
              <a:rPr lang="ko-KR" altLang="en-US" dirty="0" smtClean="0"/>
              <a:t>은 광범위하게는 위치에 따라 빛을 </a:t>
            </a:r>
            <a:r>
              <a:rPr lang="ko-KR" altLang="en-US" dirty="0" err="1" smtClean="0"/>
              <a:t>변조시</a:t>
            </a:r>
            <a:r>
              <a:rPr lang="ko-KR" altLang="en-US" dirty="0" smtClean="0"/>
              <a:t> 키는 모든 종류의 장치를 일컫는 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단순하게는 빔 </a:t>
            </a:r>
            <a:r>
              <a:rPr lang="ko-KR" altLang="en-US" dirty="0" err="1" smtClean="0"/>
              <a:t>프로젝터와</a:t>
            </a:r>
            <a:r>
              <a:rPr lang="ko-KR" altLang="en-US" dirty="0" smtClean="0"/>
              <a:t> 그림자를 이용한 </a:t>
            </a:r>
            <a:r>
              <a:rPr lang="ko-KR" altLang="en-US" dirty="0" err="1" smtClean="0"/>
              <a:t>섀도우</a:t>
            </a:r>
            <a:r>
              <a:rPr lang="ko-KR" altLang="en-US" dirty="0" smtClean="0"/>
              <a:t> 아트 또한 공간 광 변조를 활용한 사례라 볼 수 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그러나 홀로그램 구현에는 빛의 회절과 간섭 현상이 크게 개입</a:t>
            </a:r>
            <a:endParaRPr lang="en-US" altLang="ko-KR" dirty="0" smtClean="0"/>
          </a:p>
          <a:p>
            <a:r>
              <a:rPr lang="ko-KR" altLang="en-US" dirty="0" smtClean="0"/>
              <a:t>되기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발생시킬 수 있을 수준의 미 세 픽셀 크기를 </a:t>
            </a:r>
            <a:endParaRPr lang="en-US" altLang="ko-KR" dirty="0" smtClean="0"/>
          </a:p>
          <a:p>
            <a:r>
              <a:rPr lang="ko-KR" altLang="en-US" dirty="0" smtClean="0"/>
              <a:t>지니는 광 변조 장치가 필요하게 된 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빛의 회절현상은 격자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개구와</a:t>
            </a:r>
            <a:r>
              <a:rPr lang="ko-KR" altLang="en-US" dirty="0" smtClean="0"/>
              <a:t> 같은 미세 구조 물에 광파가 조사되었을 경우 나타나며 </a:t>
            </a:r>
            <a:endParaRPr lang="en-US" altLang="ko-KR" dirty="0" smtClean="0"/>
          </a:p>
          <a:p>
            <a:r>
              <a:rPr lang="ko-KR" altLang="en-US" dirty="0" err="1" smtClean="0"/>
              <a:t>회절각은</a:t>
            </a:r>
            <a:r>
              <a:rPr lang="ko-KR" altLang="en-US" dirty="0" smtClean="0"/>
              <a:t> 다음과 같은 공식을 통해 주어진다</a:t>
            </a:r>
            <a:r>
              <a:rPr lang="en-US" altLang="ko-KR" dirty="0" smtClean="0"/>
              <a:t>. (1) </a:t>
            </a:r>
            <a:r>
              <a:rPr lang="ko-KR" altLang="en-US" dirty="0" smtClean="0"/>
              <a:t>여기서</a:t>
            </a:r>
            <a:r>
              <a:rPr lang="en-US" altLang="ko-KR" dirty="0" smtClean="0"/>
              <a:t>, λ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ko-KR" altLang="en-US" dirty="0" smtClean="0"/>
              <a:t>조사된 빛의 파장이며</a:t>
            </a:r>
            <a:r>
              <a:rPr lang="en-US" altLang="ko-KR" dirty="0" smtClean="0"/>
              <a:t>, Λ</a:t>
            </a:r>
            <a:r>
              <a:rPr lang="ko-KR" altLang="en-US" dirty="0" smtClean="0"/>
              <a:t>는 주어진 회절격자의 주기이다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SLM</a:t>
            </a:r>
            <a:r>
              <a:rPr lang="ko-KR" altLang="en-US" dirty="0" smtClean="0"/>
              <a:t>장치로부터 만들어질 수 있는 회절격자의 최소 주기는 </a:t>
            </a:r>
            <a:endParaRPr lang="en-US" altLang="ko-KR" dirty="0" smtClean="0"/>
          </a:p>
          <a:p>
            <a:r>
              <a:rPr lang="en-US" altLang="ko-KR" dirty="0" smtClean="0"/>
              <a:t>SLM</a:t>
            </a:r>
            <a:r>
              <a:rPr lang="ko-KR" altLang="en-US" dirty="0" smtClean="0"/>
              <a:t>장치에서 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입력이 반복될 경우이며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SLM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r>
              <a:rPr lang="ko-KR" altLang="en-US" dirty="0" smtClean="0"/>
              <a:t>픽셀 간격을 </a:t>
            </a:r>
            <a:r>
              <a:rPr lang="en-US" altLang="ko-KR" dirty="0" smtClean="0"/>
              <a:t>p</a:t>
            </a:r>
            <a:r>
              <a:rPr lang="ko-KR" altLang="en-US" dirty="0" smtClean="0"/>
              <a:t>라 하면 </a:t>
            </a:r>
            <a:r>
              <a:rPr lang="en-US" altLang="ko-KR" dirty="0" smtClean="0"/>
              <a:t>Λ=2p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에서 정리된 바와 같이</a:t>
            </a:r>
            <a:r>
              <a:rPr lang="en-US" altLang="ko-KR" dirty="0" smtClean="0"/>
              <a:t>, TV </a:t>
            </a:r>
            <a:r>
              <a:rPr lang="ko-KR" altLang="en-US" dirty="0" smtClean="0"/>
              <a:t>및 </a:t>
            </a:r>
            <a:endParaRPr lang="en-US" altLang="ko-KR" dirty="0" smtClean="0"/>
          </a:p>
          <a:p>
            <a:r>
              <a:rPr lang="ko-KR" altLang="en-US" dirty="0" err="1" smtClean="0"/>
              <a:t>스마트폰에</a:t>
            </a:r>
            <a:r>
              <a:rPr lang="ko-KR" altLang="en-US" dirty="0" smtClean="0"/>
              <a:t> 사용되는 일반적인 디스플레이 장치들의 픽셀 </a:t>
            </a:r>
            <a:endParaRPr lang="en-US" altLang="ko-KR" dirty="0" smtClean="0"/>
          </a:p>
          <a:p>
            <a:r>
              <a:rPr lang="ko-KR" altLang="en-US" dirty="0" smtClean="0"/>
              <a:t>크기는 대략적으로 </a:t>
            </a:r>
            <a:r>
              <a:rPr lang="en-US" altLang="ko-KR" dirty="0" smtClean="0"/>
              <a:t>20~60 </a:t>
            </a:r>
            <a:r>
              <a:rPr lang="ko-KR" altLang="en-US" dirty="0" smtClean="0"/>
              <a:t>마이크로미터 수준이며 이를 상기 </a:t>
            </a:r>
            <a:endParaRPr lang="en-US" altLang="ko-KR" dirty="0" smtClean="0"/>
          </a:p>
          <a:p>
            <a:r>
              <a:rPr lang="ko-KR" altLang="en-US" dirty="0" smtClean="0"/>
              <a:t>공식에 대입하면 약 </a:t>
            </a:r>
            <a:r>
              <a:rPr lang="en-US" altLang="ko-KR" dirty="0" smtClean="0"/>
              <a:t>0.25~0.85</a:t>
            </a:r>
            <a:r>
              <a:rPr lang="ko-KR" altLang="en-US" dirty="0" smtClean="0"/>
              <a:t>도로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도 미만의 </a:t>
            </a:r>
            <a:r>
              <a:rPr lang="ko-KR" altLang="en-US" dirty="0" err="1" smtClean="0"/>
              <a:t>회절각을</a:t>
            </a:r>
            <a:r>
              <a:rPr lang="ko-KR" altLang="en-US" dirty="0" smtClean="0"/>
              <a:t> 지녀 </a:t>
            </a:r>
            <a:endParaRPr lang="en-US" altLang="ko-KR" dirty="0" smtClean="0"/>
          </a:p>
          <a:p>
            <a:r>
              <a:rPr lang="ko-KR" altLang="en-US" dirty="0" smtClean="0"/>
              <a:t>회절 현상을 이용하여 빛의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정보를 재 </a:t>
            </a:r>
            <a:r>
              <a:rPr lang="ko-KR" altLang="en-US" dirty="0" err="1" smtClean="0"/>
              <a:t>생하는</a:t>
            </a:r>
            <a:r>
              <a:rPr lang="ko-KR" altLang="en-US" dirty="0" smtClean="0"/>
              <a:t> 홀로그램에 사용되기에는 역부족임을 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상용화된 최고 성능의 </a:t>
            </a:r>
            <a:r>
              <a:rPr lang="en-US" altLang="ko-KR" dirty="0" smtClean="0"/>
              <a:t>SLM</a:t>
            </a:r>
            <a:r>
              <a:rPr lang="ko-KR" altLang="en-US" dirty="0" smtClean="0"/>
              <a:t>장치의 픽셀 크기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55 </a:t>
            </a:r>
            <a:r>
              <a:rPr lang="ko-KR" altLang="en-US" dirty="0" smtClean="0"/>
              <a:t>홀로그램 영상 재생을 위한 </a:t>
            </a:r>
            <a:r>
              <a:rPr lang="en-US" altLang="ko-KR" dirty="0" smtClean="0"/>
              <a:t>SLM </a:t>
            </a:r>
            <a:r>
              <a:rPr lang="ko-KR" altLang="en-US" dirty="0" smtClean="0"/>
              <a:t>기술 동향 </a:t>
            </a:r>
            <a:r>
              <a:rPr lang="en-US" altLang="ko-KR" dirty="0" smtClean="0"/>
              <a:t>163 </a:t>
            </a:r>
            <a:r>
              <a:rPr lang="ko-KR" altLang="en-US" dirty="0" smtClean="0"/>
              <a:t>는 약 </a:t>
            </a:r>
            <a:r>
              <a:rPr lang="en-US" altLang="ko-KR" dirty="0" smtClean="0"/>
              <a:t>3.7</a:t>
            </a:r>
            <a:r>
              <a:rPr lang="ko-KR" altLang="en-US" dirty="0" smtClean="0"/>
              <a:t>마이크로미터 수준으로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활용하게 되 면 약 </a:t>
            </a:r>
            <a:r>
              <a:rPr lang="en-US" altLang="ko-KR" dirty="0" smtClean="0"/>
              <a:t>4.65</a:t>
            </a:r>
            <a:r>
              <a:rPr lang="ko-KR" altLang="en-US" dirty="0" smtClean="0"/>
              <a:t>도까지 </a:t>
            </a:r>
            <a:r>
              <a:rPr lang="ko-KR" altLang="en-US" dirty="0" err="1" smtClean="0"/>
              <a:t>회절각을</a:t>
            </a:r>
            <a:r>
              <a:rPr lang="ko-KR" altLang="en-US" dirty="0" smtClean="0"/>
              <a:t> 향상시킬 수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특히 이 </a:t>
            </a:r>
            <a:r>
              <a:rPr lang="ko-KR" altLang="en-US" dirty="0" err="1" smtClean="0"/>
              <a:t>회절각은</a:t>
            </a:r>
            <a:r>
              <a:rPr lang="ko-KR" altLang="en-US" dirty="0" smtClean="0"/>
              <a:t> 재생된 홀로그램 이미지가 지 </a:t>
            </a:r>
            <a:r>
              <a:rPr lang="ko-KR" altLang="en-US" dirty="0" err="1" smtClean="0"/>
              <a:t>닐</a:t>
            </a:r>
            <a:r>
              <a:rPr lang="ko-KR" altLang="en-US" dirty="0" smtClean="0"/>
              <a:t> 수 있는 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차원 시야각의 한계치를 의미하기도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아날로그 홀로그램의 경우 파장보다도 작은 주기의 간섭무늬 기록이 가능하기에 큰 문제가 되 지 않았으나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디지털 홀로그램에서는 구동 </a:t>
            </a:r>
            <a:r>
              <a:rPr lang="en-US" altLang="ko-KR" dirty="0" smtClean="0"/>
              <a:t>SLM</a:t>
            </a:r>
            <a:r>
              <a:rPr lang="ko-KR" altLang="en-US" dirty="0" smtClean="0"/>
              <a:t>의 픽셀 성능이 중요한 이슈가 되는 까닭이기도 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다시점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시야창</a:t>
            </a:r>
            <a:r>
              <a:rPr lang="ko-KR" altLang="en-US" dirty="0" smtClean="0"/>
              <a:t> 방식의 홀로그램 생성 기술 등 을 활용하여 홀로그램의 </a:t>
            </a:r>
            <a:r>
              <a:rPr lang="ko-KR" altLang="en-US" dirty="0" err="1" smtClean="0"/>
              <a:t>시야각</a:t>
            </a:r>
            <a:r>
              <a:rPr lang="ko-KR" altLang="en-US" dirty="0" smtClean="0"/>
              <a:t> 문제를 개선할 수 있으나 궁극적으로는 </a:t>
            </a:r>
            <a:endParaRPr lang="en-US" altLang="ko-KR" dirty="0" smtClean="0"/>
          </a:p>
          <a:p>
            <a:r>
              <a:rPr lang="en-US" altLang="ko-KR" dirty="0" smtClean="0"/>
              <a:t>SLM</a:t>
            </a:r>
            <a:r>
              <a:rPr lang="ko-KR" altLang="en-US" dirty="0" smtClean="0"/>
              <a:t>성능이 보다 개선될 필 요가 있다</a:t>
            </a:r>
            <a:r>
              <a:rPr lang="en-US" altLang="ko-KR" dirty="0" smtClean="0"/>
              <a:t>. SLM</a:t>
            </a:r>
            <a:r>
              <a:rPr lang="ko-KR" altLang="en-US" dirty="0" smtClean="0"/>
              <a:t>은 그 동작원리에 따라 진폭변조 혹은 위상 변조 </a:t>
            </a:r>
            <a:r>
              <a:rPr lang="en-US" altLang="ko-KR" dirty="0" smtClean="0"/>
              <a:t>SLM</a:t>
            </a:r>
            <a:r>
              <a:rPr lang="ko-KR" altLang="en-US" dirty="0" smtClean="0"/>
              <a:t>으로 나뉜다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위상 변조 방식이란 투과 또는 반사되는 빛의 세기는 유지한 채 그 위상만을 변화시키는 방식으로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굴절율의</a:t>
            </a:r>
            <a:r>
              <a:rPr lang="ko-KR" altLang="en-US" dirty="0" smtClean="0"/>
              <a:t> 변화나 구조적 위상을 활용하여 조절이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일반적으로 </a:t>
            </a:r>
            <a:r>
              <a:rPr lang="ko-KR" altLang="en-US" dirty="0" err="1" smtClean="0"/>
              <a:t>디지</a:t>
            </a:r>
            <a:r>
              <a:rPr lang="ko-KR" altLang="en-US" dirty="0" smtClean="0"/>
              <a:t> 털 홀로그램의 재생에는 위상변조 방식 </a:t>
            </a:r>
            <a:r>
              <a:rPr lang="en-US" altLang="ko-KR" dirty="0" smtClean="0"/>
              <a:t>SLM</a:t>
            </a:r>
            <a:r>
              <a:rPr lang="ko-KR" altLang="en-US" dirty="0" smtClean="0"/>
              <a:t>이 진 </a:t>
            </a:r>
            <a:r>
              <a:rPr lang="ko-KR" altLang="en-US" dirty="0" err="1" smtClean="0"/>
              <a:t>폭변조</a:t>
            </a:r>
            <a:r>
              <a:rPr lang="ko-KR" altLang="en-US" dirty="0" smtClean="0"/>
              <a:t> 방식보다 재생된 영상의 질적인 면에서 유 </a:t>
            </a:r>
            <a:r>
              <a:rPr lang="ko-KR" altLang="en-US" dirty="0" err="1" smtClean="0"/>
              <a:t>리한</a:t>
            </a:r>
            <a:r>
              <a:rPr lang="ko-KR" altLang="en-US" dirty="0" smtClean="0"/>
              <a:t> 것으로 알려져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진 </a:t>
            </a:r>
            <a:r>
              <a:rPr lang="ko-KR" altLang="en-US" dirty="0" err="1" smtClean="0"/>
              <a:t>폭변조</a:t>
            </a:r>
            <a:r>
              <a:rPr lang="ko-KR" altLang="en-US" dirty="0" smtClean="0"/>
              <a:t> 방식에는 </a:t>
            </a:r>
            <a:r>
              <a:rPr lang="en-US" altLang="ko-KR" dirty="0" smtClean="0"/>
              <a:t>DMD(Digital </a:t>
            </a:r>
            <a:r>
              <a:rPr lang="en-US" altLang="ko-KR" dirty="0" err="1" smtClean="0"/>
              <a:t>Micromirror</a:t>
            </a:r>
            <a:r>
              <a:rPr lang="en-US" altLang="ko-KR" dirty="0" smtClean="0"/>
              <a:t> Device)</a:t>
            </a:r>
            <a:r>
              <a:rPr lang="ko-KR" altLang="en-US" dirty="0" smtClean="0"/>
              <a:t>가 대표적이며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위상변조 방식에는 </a:t>
            </a:r>
            <a:r>
              <a:rPr lang="en-US" altLang="ko-KR" dirty="0" err="1" smtClean="0"/>
              <a:t>LCoS</a:t>
            </a:r>
            <a:r>
              <a:rPr lang="en-US" altLang="ko-KR" dirty="0" smtClean="0"/>
              <a:t> (Liquid Crystal on Silicon)</a:t>
            </a:r>
            <a:r>
              <a:rPr lang="ko-KR" altLang="en-US" dirty="0" smtClean="0"/>
              <a:t>방식 등 액정을 활용한 방식이 대표적이다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6932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060" y="264300"/>
            <a:ext cx="651199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빛의 회절과 간섭 현상을 바탕으로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 광 이 미지를 기록하고 </a:t>
            </a:r>
            <a:endParaRPr lang="en-US" altLang="ko-KR" dirty="0" smtClean="0"/>
          </a:p>
          <a:p>
            <a:r>
              <a:rPr lang="ko-KR" altLang="en-US" dirty="0" smtClean="0"/>
              <a:t>재생하는 기술인 홀로그래피는 기 존의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디스플레이 대비 </a:t>
            </a:r>
            <a:endParaRPr lang="en-US" altLang="ko-KR" dirty="0" smtClean="0"/>
          </a:p>
          <a:p>
            <a:r>
              <a:rPr lang="ko-KR" altLang="en-US" dirty="0" smtClean="0"/>
              <a:t>훨씬 더 많은 정보를 평면 상에 기록해야 하기 때문에 </a:t>
            </a:r>
            <a:r>
              <a:rPr lang="en-US" altLang="ko-KR" dirty="0" smtClean="0"/>
              <a:t>SLM</a:t>
            </a:r>
            <a:r>
              <a:rPr lang="ko-KR" altLang="en-US" dirty="0" smtClean="0"/>
              <a:t>이라 </a:t>
            </a:r>
            <a:r>
              <a:rPr lang="ko-KR" altLang="en-US" dirty="0" err="1" smtClean="0"/>
              <a:t>불리우</a:t>
            </a:r>
            <a:r>
              <a:rPr lang="ko-KR" altLang="en-US" dirty="0" smtClean="0"/>
              <a:t> 는 미세 픽셀의 진폭 또는 위상 정보를 조절할 수 있는 </a:t>
            </a:r>
            <a:endParaRPr lang="en-US" altLang="ko-KR" dirty="0" smtClean="0"/>
          </a:p>
          <a:p>
            <a:r>
              <a:rPr lang="ko-KR" altLang="en-US" dirty="0" smtClean="0"/>
              <a:t>장치가 필수적이다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현재까지 개발되어 있는 상용 </a:t>
            </a:r>
            <a:r>
              <a:rPr lang="en-US" altLang="ko-KR" dirty="0" smtClean="0"/>
              <a:t>SLM</a:t>
            </a:r>
            <a:r>
              <a:rPr lang="ko-KR" altLang="en-US" dirty="0" smtClean="0"/>
              <a:t>의 픽셀 </a:t>
            </a:r>
            <a:endParaRPr lang="en-US" altLang="ko-KR" dirty="0" smtClean="0"/>
          </a:p>
          <a:p>
            <a:r>
              <a:rPr lang="ko-KR" altLang="en-US" dirty="0" smtClean="0"/>
              <a:t>크기는 최소 </a:t>
            </a:r>
            <a:r>
              <a:rPr lang="en-US" altLang="ko-KR" dirty="0" smtClean="0"/>
              <a:t>3.7 </a:t>
            </a:r>
            <a:r>
              <a:rPr lang="ko-KR" altLang="en-US" dirty="0" smtClean="0"/>
              <a:t>마이크로미터에 서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마이크로미터 수준까지 </a:t>
            </a:r>
            <a:endParaRPr lang="en-US" altLang="ko-KR" dirty="0" smtClean="0"/>
          </a:p>
          <a:p>
            <a:r>
              <a:rPr lang="ko-KR" altLang="en-US" dirty="0" smtClean="0"/>
              <a:t>다양하며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동작 원 리를 기반으로 하여 액정을 이용한 </a:t>
            </a:r>
            <a:r>
              <a:rPr lang="en-US" altLang="ko-KR" dirty="0" err="1" smtClean="0"/>
              <a:t>LCoS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기계적 인 동작을 이용한 </a:t>
            </a:r>
            <a:r>
              <a:rPr lang="en-US" altLang="ko-KR" dirty="0" smtClean="0"/>
              <a:t>DMD </a:t>
            </a:r>
            <a:r>
              <a:rPr lang="ko-KR" altLang="en-US" dirty="0" smtClean="0"/>
              <a:t>등으로 나눌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최소 </a:t>
            </a:r>
            <a:endParaRPr lang="en-US" altLang="ko-KR" dirty="0" smtClean="0"/>
          </a:p>
          <a:p>
            <a:r>
              <a:rPr lang="ko-KR" altLang="en-US" dirty="0" smtClean="0"/>
              <a:t>픽셀의 </a:t>
            </a:r>
            <a:r>
              <a:rPr lang="en-US" altLang="ko-KR" dirty="0" smtClean="0"/>
              <a:t>SLM</a:t>
            </a:r>
            <a:r>
              <a:rPr lang="ko-KR" altLang="en-US" dirty="0" smtClean="0"/>
              <a:t>을 이용하더라도 그 </a:t>
            </a:r>
            <a:r>
              <a:rPr lang="ko-KR" altLang="en-US" dirty="0" err="1" smtClean="0"/>
              <a:t>시야각은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4~5</a:t>
            </a:r>
            <a:r>
              <a:rPr lang="ko-KR" altLang="en-US" dirty="0" smtClean="0"/>
              <a:t>도 수준이기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더 확장하기 위하여 공간 다중화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다중화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랜덤 </a:t>
            </a:r>
            <a:r>
              <a:rPr lang="ko-KR" altLang="en-US" dirty="0" err="1" smtClean="0"/>
              <a:t>산란체를</a:t>
            </a:r>
            <a:r>
              <a:rPr lang="ko-KR" altLang="en-US" dirty="0" smtClean="0"/>
              <a:t> 이 용한 방법에 이르기까지 다양한 형태의 홀로그램 </a:t>
            </a:r>
            <a:r>
              <a:rPr lang="ko-KR" altLang="en-US" dirty="0" err="1" smtClean="0"/>
              <a:t>시야각</a:t>
            </a:r>
            <a:r>
              <a:rPr lang="ko-KR" altLang="en-US" dirty="0" smtClean="0"/>
              <a:t> 확장과 관련된 연구가 보고되고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 </a:t>
            </a:r>
            <a:r>
              <a:rPr lang="ko-KR" altLang="en-US" dirty="0" err="1" smtClean="0"/>
              <a:t>른</a:t>
            </a:r>
            <a:r>
              <a:rPr lang="ko-KR" altLang="en-US" dirty="0" smtClean="0"/>
              <a:t> 한편에서는 기존 </a:t>
            </a:r>
            <a:r>
              <a:rPr lang="en-US" altLang="ko-KR" dirty="0" smtClean="0"/>
              <a:t>SLM</a:t>
            </a:r>
            <a:r>
              <a:rPr lang="ko-KR" altLang="en-US" dirty="0" smtClean="0"/>
              <a:t>과 동작 원리부터 차별화 된 차세대 </a:t>
            </a:r>
            <a:r>
              <a:rPr lang="ko-KR" altLang="en-US" dirty="0" err="1" smtClean="0"/>
              <a:t>광변조</a:t>
            </a:r>
            <a:r>
              <a:rPr lang="ko-KR" altLang="en-US" dirty="0" smtClean="0"/>
              <a:t> 소자 기술들을 개발하여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마이크 </a:t>
            </a:r>
            <a:r>
              <a:rPr lang="ko-KR" altLang="en-US" dirty="0" err="1" smtClean="0"/>
              <a:t>로미터</a:t>
            </a:r>
            <a:r>
              <a:rPr lang="ko-KR" altLang="en-US" dirty="0" smtClean="0"/>
              <a:t> 이하의 초소형 광 변조 소자를 제작하고자 하는 노력이 이루어지고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</a:t>
            </a:r>
            <a:r>
              <a:rPr lang="en-US" altLang="ko-KR" dirty="0" smtClean="0"/>
              <a:t>5G</a:t>
            </a:r>
            <a:r>
              <a:rPr lang="ko-KR" altLang="en-US" dirty="0" smtClean="0"/>
              <a:t>통신기술의 발달로 더 많은 정보들을 손쉽게 전송할 수 있게 된 바</a:t>
            </a:r>
            <a:r>
              <a:rPr lang="en-US" altLang="ko-KR" dirty="0" smtClean="0"/>
              <a:t>, SLM </a:t>
            </a:r>
            <a:r>
              <a:rPr lang="ko-KR" altLang="en-US" dirty="0" smtClean="0"/>
              <a:t>기술과 이를 응용한 홀로그램 </a:t>
            </a:r>
            <a:r>
              <a:rPr lang="ko-KR" altLang="en-US" dirty="0" err="1" smtClean="0"/>
              <a:t>시야각</a:t>
            </a:r>
            <a:r>
              <a:rPr lang="ko-KR" altLang="en-US" dirty="0" smtClean="0"/>
              <a:t> 확 장 기술이 지금과 같은 추세로 발전한다면 </a:t>
            </a:r>
            <a:r>
              <a:rPr lang="ko-KR" altLang="en-US" dirty="0" err="1" smtClean="0"/>
              <a:t>머지않</a:t>
            </a:r>
            <a:r>
              <a:rPr lang="ko-KR" altLang="en-US" dirty="0" smtClean="0"/>
              <a:t> 은 미래에는 누구나 손쉽게 홀로그램 영상을 가정에서 감상할 수 있는 날이 올 수 있을 것이라 기대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참고문헌</a:t>
            </a:r>
          </a:p>
          <a:p>
            <a:r>
              <a:rPr lang="ko-KR" altLang="en-US" dirty="0" smtClean="0"/>
              <a:t>방송과 미디어 제</a:t>
            </a:r>
            <a:r>
              <a:rPr lang="en-US" altLang="ko-KR" dirty="0" smtClean="0"/>
              <a:t>24</a:t>
            </a:r>
            <a:r>
              <a:rPr lang="ko-KR" altLang="en-US" dirty="0" smtClean="0"/>
              <a:t>권 </a:t>
            </a:r>
            <a:r>
              <a:rPr lang="en-US" altLang="ko-KR" dirty="0" smtClean="0"/>
              <a:t>2</a:t>
            </a:r>
            <a:r>
              <a:rPr lang="ko-KR" altLang="en-US" dirty="0" smtClean="0"/>
              <a:t>호 이승열  홀로그램 영상 재생을 위한 </a:t>
            </a:r>
            <a:r>
              <a:rPr lang="en-US" altLang="ko-KR" dirty="0" smtClean="0"/>
              <a:t>SLM </a:t>
            </a:r>
            <a:r>
              <a:rPr lang="ko-KR" altLang="en-US" dirty="0" smtClean="0"/>
              <a:t>기술 동향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22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902</Words>
  <Application>Microsoft Office PowerPoint</Application>
  <PresentationFormat>와이드스크린</PresentationFormat>
  <Paragraphs>64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디지털홀로그래피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디지털홀로그래피</dc:title>
  <dc:creator>Microsoft 계정</dc:creator>
  <cp:lastModifiedBy>Microsoft 계정</cp:lastModifiedBy>
  <cp:revision>4</cp:revision>
  <dcterms:created xsi:type="dcterms:W3CDTF">2021-11-22T10:17:43Z</dcterms:created>
  <dcterms:modified xsi:type="dcterms:W3CDTF">2021-11-22T10:40:57Z</dcterms:modified>
</cp:coreProperties>
</file>