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7" r:id="rId5"/>
    <p:sldId id="109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4" autoAdjust="0"/>
    <p:restoredTop sz="96256" autoAdjust="0"/>
  </p:normalViewPr>
  <p:slideViewPr>
    <p:cSldViewPr>
      <p:cViewPr varScale="1">
        <p:scale>
          <a:sx n="80" d="100"/>
          <a:sy n="80" d="100"/>
        </p:scale>
        <p:origin x="9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ra Tsuchiya-CONT" userId="d5a6500c-e28c-41af-9ee1-1a33bc3782fd" providerId="ADAL" clId="{DAEA0BB3-71EF-49D6-B412-C6DEB4D7920F}"/>
    <pc:docChg chg="modSld">
      <pc:chgData name="Akira Tsuchiya-CONT" userId="d5a6500c-e28c-41af-9ee1-1a33bc3782fd" providerId="ADAL" clId="{DAEA0BB3-71EF-49D6-B412-C6DEB4D7920F}" dt="2020-12-09T04:43:32.625" v="1" actId="1076"/>
      <pc:docMkLst>
        <pc:docMk/>
      </pc:docMkLst>
      <pc:sldChg chg="modSp">
        <pc:chgData name="Akira Tsuchiya-CONT" userId="d5a6500c-e28c-41af-9ee1-1a33bc3782fd" providerId="ADAL" clId="{DAEA0BB3-71EF-49D6-B412-C6DEB4D7920F}" dt="2020-12-09T04:43:32.625" v="1" actId="1076"/>
        <pc:sldMkLst>
          <pc:docMk/>
          <pc:sldMk cId="3689579000" sldId="257"/>
        </pc:sldMkLst>
        <pc:spChg chg="mod">
          <ac:chgData name="Akira Tsuchiya-CONT" userId="d5a6500c-e28c-41af-9ee1-1a33bc3782fd" providerId="ADAL" clId="{DAEA0BB3-71EF-49D6-B412-C6DEB4D7920F}" dt="2020-12-09T04:43:32.625" v="1" actId="1076"/>
          <ac:spMkLst>
            <pc:docMk/>
            <pc:sldMk cId="3689579000" sldId="257"/>
            <ac:spMk id="25" creationId="{00000000-0000-0000-0000-000000000000}"/>
          </ac:spMkLst>
        </pc:spChg>
      </pc:sldChg>
    </pc:docChg>
  </pc:docChgLst>
  <pc:docChgLst>
    <pc:chgData name="Akira Tsuchiya-CONT" userId="d5a6500c-e28c-41af-9ee1-1a33bc3782fd" providerId="ADAL" clId="{20C75646-E770-4F30-A9F7-1529F6B8C323}"/>
    <pc:docChg chg="undo custSel addSld delSld modSld">
      <pc:chgData name="Akira Tsuchiya-CONT" userId="d5a6500c-e28c-41af-9ee1-1a33bc3782fd" providerId="ADAL" clId="{20C75646-E770-4F30-A9F7-1529F6B8C323}" dt="2020-08-28T05:01:20.431" v="110" actId="2696"/>
      <pc:docMkLst>
        <pc:docMk/>
      </pc:docMkLst>
      <pc:sldChg chg="addSp delSp modSp">
        <pc:chgData name="Akira Tsuchiya-CONT" userId="d5a6500c-e28c-41af-9ee1-1a33bc3782fd" providerId="ADAL" clId="{20C75646-E770-4F30-A9F7-1529F6B8C323}" dt="2020-08-28T00:23:07.578" v="65" actId="14100"/>
        <pc:sldMkLst>
          <pc:docMk/>
          <pc:sldMk cId="3689579000" sldId="257"/>
        </pc:sldMkLst>
        <pc:graphicFrameChg chg="mod modGraphic">
          <ac:chgData name="Akira Tsuchiya-CONT" userId="d5a6500c-e28c-41af-9ee1-1a33bc3782fd" providerId="ADAL" clId="{20C75646-E770-4F30-A9F7-1529F6B8C323}" dt="2020-08-28T00:20:42.406" v="60" actId="20577"/>
          <ac:graphicFrameMkLst>
            <pc:docMk/>
            <pc:sldMk cId="3689579000" sldId="257"/>
            <ac:graphicFrameMk id="15" creationId="{00000000-0000-0000-0000-000000000000}"/>
          </ac:graphicFrameMkLst>
        </pc:graphicFrameChg>
        <pc:picChg chg="add del mod">
          <ac:chgData name="Akira Tsuchiya-CONT" userId="d5a6500c-e28c-41af-9ee1-1a33bc3782fd" providerId="ADAL" clId="{20C75646-E770-4F30-A9F7-1529F6B8C323}" dt="2020-08-28T00:22:31.673" v="62" actId="478"/>
          <ac:picMkLst>
            <pc:docMk/>
            <pc:sldMk cId="3689579000" sldId="257"/>
            <ac:picMk id="3" creationId="{353D1DA8-5AF5-448B-8A7B-242C6117A9E2}"/>
          </ac:picMkLst>
        </pc:picChg>
        <pc:picChg chg="add mod">
          <ac:chgData name="Akira Tsuchiya-CONT" userId="d5a6500c-e28c-41af-9ee1-1a33bc3782fd" providerId="ADAL" clId="{20C75646-E770-4F30-A9F7-1529F6B8C323}" dt="2020-08-28T00:23:07.578" v="65" actId="14100"/>
          <ac:picMkLst>
            <pc:docMk/>
            <pc:sldMk cId="3689579000" sldId="257"/>
            <ac:picMk id="4" creationId="{E6B669E0-B0B7-4E7B-B602-8C6BE0642DC5}"/>
          </ac:picMkLst>
        </pc:picChg>
        <pc:picChg chg="del">
          <ac:chgData name="Akira Tsuchiya-CONT" userId="d5a6500c-e28c-41af-9ee1-1a33bc3782fd" providerId="ADAL" clId="{20C75646-E770-4F30-A9F7-1529F6B8C323}" dt="2020-08-27T09:00:58.213" v="3" actId="478"/>
          <ac:picMkLst>
            <pc:docMk/>
            <pc:sldMk cId="3689579000" sldId="257"/>
            <ac:picMk id="6" creationId="{F72F772C-0FD0-4EB6-B316-520E3C974A34}"/>
          </ac:picMkLst>
        </pc:picChg>
      </pc:sldChg>
      <pc:sldChg chg="modSp">
        <pc:chgData name="Akira Tsuchiya-CONT" userId="d5a6500c-e28c-41af-9ee1-1a33bc3782fd" providerId="ADAL" clId="{20C75646-E770-4F30-A9F7-1529F6B8C323}" dt="2020-08-28T05:01:02.571" v="109"/>
        <pc:sldMkLst>
          <pc:docMk/>
          <pc:sldMk cId="2388319882" sldId="1093"/>
        </pc:sldMkLst>
        <pc:graphicFrameChg chg="mod modGraphic">
          <ac:chgData name="Akira Tsuchiya-CONT" userId="d5a6500c-e28c-41af-9ee1-1a33bc3782fd" providerId="ADAL" clId="{20C75646-E770-4F30-A9F7-1529F6B8C323}" dt="2020-08-28T05:01:02.571" v="109"/>
          <ac:graphicFrameMkLst>
            <pc:docMk/>
            <pc:sldMk cId="2388319882" sldId="1093"/>
            <ac:graphicFrameMk id="6" creationId="{648B3BDF-04E7-4A96-B434-D6C553212877}"/>
          </ac:graphicFrameMkLst>
        </pc:graphicFrameChg>
      </pc:sldChg>
      <pc:sldChg chg="addSp delSp modSp add del">
        <pc:chgData name="Akira Tsuchiya-CONT" userId="d5a6500c-e28c-41af-9ee1-1a33bc3782fd" providerId="ADAL" clId="{20C75646-E770-4F30-A9F7-1529F6B8C323}" dt="2020-08-28T04:52:14.374" v="89" actId="2696"/>
        <pc:sldMkLst>
          <pc:docMk/>
          <pc:sldMk cId="1811730475" sldId="1094"/>
        </pc:sldMkLst>
        <pc:graphicFrameChg chg="add del mod modGraphic">
          <ac:chgData name="Akira Tsuchiya-CONT" userId="d5a6500c-e28c-41af-9ee1-1a33bc3782fd" providerId="ADAL" clId="{20C75646-E770-4F30-A9F7-1529F6B8C323}" dt="2020-08-28T04:51:58.755" v="88" actId="20577"/>
          <ac:graphicFrameMkLst>
            <pc:docMk/>
            <pc:sldMk cId="1811730475" sldId="1094"/>
            <ac:graphicFrameMk id="3" creationId="{5545BCE4-4550-4710-9984-6BA2B102DF8F}"/>
          </ac:graphicFrameMkLst>
        </pc:graphicFrameChg>
        <pc:graphicFrameChg chg="del">
          <ac:chgData name="Akira Tsuchiya-CONT" userId="d5a6500c-e28c-41af-9ee1-1a33bc3782fd" providerId="ADAL" clId="{20C75646-E770-4F30-A9F7-1529F6B8C323}" dt="2020-08-28T04:45:59.726" v="70" actId="478"/>
          <ac:graphicFrameMkLst>
            <pc:docMk/>
            <pc:sldMk cId="1811730475" sldId="1094"/>
            <ac:graphicFrameMk id="6" creationId="{648B3BDF-04E7-4A96-B434-D6C553212877}"/>
          </ac:graphicFrameMkLst>
        </pc:graphicFrameChg>
      </pc:sldChg>
      <pc:sldChg chg="addSp delSp modSp add del">
        <pc:chgData name="Akira Tsuchiya-CONT" userId="d5a6500c-e28c-41af-9ee1-1a33bc3782fd" providerId="ADAL" clId="{20C75646-E770-4F30-A9F7-1529F6B8C323}" dt="2020-08-28T05:01:20.431" v="110" actId="2696"/>
        <pc:sldMkLst>
          <pc:docMk/>
          <pc:sldMk cId="2050544241" sldId="1094"/>
        </pc:sldMkLst>
        <pc:graphicFrameChg chg="add del mod modGraphic">
          <ac:chgData name="Akira Tsuchiya-CONT" userId="d5a6500c-e28c-41af-9ee1-1a33bc3782fd" providerId="ADAL" clId="{20C75646-E770-4F30-A9F7-1529F6B8C323}" dt="2020-08-28T04:57:54.240" v="100" actId="478"/>
          <ac:graphicFrameMkLst>
            <pc:docMk/>
            <pc:sldMk cId="2050544241" sldId="1094"/>
            <ac:graphicFrameMk id="3" creationId="{6775BB67-BBE7-43F6-A1EE-F7FDB601E8DC}"/>
          </ac:graphicFrameMkLst>
        </pc:graphicFrameChg>
        <pc:graphicFrameChg chg="add del mod">
          <ac:chgData name="Akira Tsuchiya-CONT" userId="d5a6500c-e28c-41af-9ee1-1a33bc3782fd" providerId="ADAL" clId="{20C75646-E770-4F30-A9F7-1529F6B8C323}" dt="2020-08-28T04:58:09.382" v="104" actId="478"/>
          <ac:graphicFrameMkLst>
            <pc:docMk/>
            <pc:sldMk cId="2050544241" sldId="1094"/>
            <ac:graphicFrameMk id="5" creationId="{58C0C73F-DAE2-4033-8EFB-965C23909D11}"/>
          </ac:graphicFrameMkLst>
        </pc:graphicFrameChg>
        <pc:graphicFrameChg chg="del">
          <ac:chgData name="Akira Tsuchiya-CONT" userId="d5a6500c-e28c-41af-9ee1-1a33bc3782fd" providerId="ADAL" clId="{20C75646-E770-4F30-A9F7-1529F6B8C323}" dt="2020-08-28T04:54:41.212" v="91" actId="478"/>
          <ac:graphicFrameMkLst>
            <pc:docMk/>
            <pc:sldMk cId="2050544241" sldId="1094"/>
            <ac:graphicFrameMk id="6" creationId="{648B3BDF-04E7-4A96-B434-D6C55321287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A94D-22BE-42D8-B76D-CA7B4E2EF8C4}" type="datetimeFigureOut">
              <a:rPr lang="en-GB" smtClean="0"/>
              <a:pPr/>
              <a:t>09/12/2020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D87F-D677-4268-8585-14383F0447E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04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C0CF3-58CC-4253-9C8E-0C189B36F6A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0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398463"/>
            <a:ext cx="1484313" cy="28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085975" y="681038"/>
            <a:ext cx="6527800" cy="0"/>
          </a:xfrm>
          <a:prstGeom prst="line">
            <a:avLst/>
          </a:prstGeom>
          <a:noFill/>
          <a:ln w="25400">
            <a:solidFill>
              <a:srgbClr val="081D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6" name="Line 25"/>
          <p:cNvSpPr>
            <a:spLocks noChangeShapeType="1"/>
          </p:cNvSpPr>
          <p:nvPr/>
        </p:nvSpPr>
        <p:spPr bwMode="auto">
          <a:xfrm>
            <a:off x="333375" y="6319838"/>
            <a:ext cx="8416925" cy="4762"/>
          </a:xfrm>
          <a:prstGeom prst="line">
            <a:avLst/>
          </a:prstGeom>
          <a:noFill/>
          <a:ln w="25400">
            <a:solidFill>
              <a:srgbClr val="081D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4343400" y="6369050"/>
            <a:ext cx="444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i="1" dirty="0">
                <a:solidFill>
                  <a:prstClr val="black"/>
                </a:solidFill>
                <a:latin typeface="Arial" charset="0"/>
              </a:rPr>
              <a:t>May contain confidential and/or proprietary information. May not be copied or disseminated without express written consent of The Goodyear Tire &amp; Rubber Company.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0996B-48D8-40F6-89B2-6B881A66287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1970088" y="160338"/>
            <a:ext cx="66294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461963"/>
            <a:ext cx="396875" cy="3000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rgbClr val="081D58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7A0083-B024-475D-BAB7-0362F0CCD75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med">
    <p:wip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Helvetica 65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Helvetica 65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Helvetica 65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Helvetica 65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charset="0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90369"/>
              </p:ext>
            </p:extLst>
          </p:nvPr>
        </p:nvGraphicFramePr>
        <p:xfrm>
          <a:off x="4647758" y="790307"/>
          <a:ext cx="4343400" cy="1495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93"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b="1" i="0" u="none" dirty="0">
                          <a:solidFill>
                            <a:prstClr val="black"/>
                          </a:solidFill>
                        </a:rPr>
                        <a:t>Deliverables:</a:t>
                      </a:r>
                      <a:r>
                        <a:rPr lang="en-US" sz="1050" b="1" i="0" u="none" baseline="0" dirty="0">
                          <a:solidFill>
                            <a:prstClr val="black"/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dirty="0">
                          <a:solidFill>
                            <a:prstClr val="black"/>
                          </a:solidFill>
                          <a:latin typeface="+mn-lt"/>
                          <a:cs typeface="Arial" pitchFamily="34" charset="0"/>
                        </a:rPr>
                        <a:t>Fully installed and configured Tire Hotel Web Application Production Environment (Azure)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dirty="0">
                          <a:solidFill>
                            <a:prstClr val="black"/>
                          </a:solidFill>
                          <a:latin typeface="+mn-lt"/>
                          <a:cs typeface="Arial" pitchFamily="34" charset="0"/>
                        </a:rPr>
                        <a:t>Knowledge transfer and solution handover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dirty="0">
                          <a:solidFill>
                            <a:prstClr val="black"/>
                          </a:solidFill>
                          <a:latin typeface="+mn-lt"/>
                          <a:cs typeface="Arial" pitchFamily="34" charset="0"/>
                        </a:rPr>
                        <a:t>Post Go-Live Extended Support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50" b="0" i="0" u="none" dirty="0">
                        <a:solidFill>
                          <a:prstClr val="black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506" y="6345569"/>
            <a:ext cx="8320034" cy="307777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i="1" dirty="0">
                <a:solidFill>
                  <a:prstClr val="white"/>
                </a:solidFill>
                <a:cs typeface="Arial" pitchFamily="34" charset="0"/>
              </a:rPr>
              <a:t>Transparency, Integrity and Accountability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56909" y="2330432"/>
            <a:ext cx="4343400" cy="105413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Budget : </a:t>
            </a:r>
            <a:r>
              <a:rPr lang="en-US" sz="1050" b="1" dirty="0">
                <a:solidFill>
                  <a:prstClr val="black"/>
                </a:solidFill>
              </a:rPr>
              <a:t>US$ 87K</a:t>
            </a:r>
          </a:p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</a:rPr>
              <a:t>            </a:t>
            </a:r>
            <a:r>
              <a:rPr lang="en-US" sz="1000" b="1" dirty="0">
                <a:solidFill>
                  <a:prstClr val="black"/>
                </a:solidFill>
              </a:rPr>
              <a:t>Initial cost : 87.3K</a:t>
            </a:r>
            <a:endParaRPr 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            </a:t>
            </a:r>
            <a:r>
              <a:rPr lang="en-US" sz="1000" b="1" dirty="0">
                <a:solidFill>
                  <a:prstClr val="black"/>
                </a:solidFill>
              </a:rPr>
              <a:t>Running cost: 36K</a:t>
            </a:r>
          </a:p>
          <a:p>
            <a:pPr>
              <a:defRPr/>
            </a:pPr>
            <a:r>
              <a:rPr lang="ja-JP" altLang="en-US" sz="1000" dirty="0">
                <a:solidFill>
                  <a:prstClr val="black"/>
                </a:solidFill>
              </a:rPr>
              <a:t>　　　　　</a:t>
            </a:r>
            <a:r>
              <a:rPr lang="en-US" altLang="ja-JP" sz="1000" dirty="0">
                <a:solidFill>
                  <a:prstClr val="black"/>
                </a:solidFill>
              </a:rPr>
              <a:t>1 Hosting cost </a:t>
            </a:r>
            <a:r>
              <a:rPr lang="en-US" sz="1000" dirty="0">
                <a:solidFill>
                  <a:prstClr val="black"/>
                </a:solidFill>
              </a:rPr>
              <a:t> : US$ 36K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                  2 Maintenance and Support  : US$ 24K 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                        (including penetration test)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8852"/>
              </p:ext>
            </p:extLst>
          </p:nvPr>
        </p:nvGraphicFramePr>
        <p:xfrm>
          <a:off x="143691" y="794116"/>
          <a:ext cx="4441372" cy="3550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i="0" dirty="0">
                          <a:solidFill>
                            <a:prstClr val="black"/>
                          </a:solidFill>
                          <a:latin typeface="+mn-lt"/>
                        </a:rPr>
                        <a:t>Goal: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i="0" dirty="0">
                          <a:latin typeface="+mn-lt"/>
                        </a:rPr>
                        <a:t>To replace the current manual business operations using FAX and MKS system with a new Web Application.</a:t>
                      </a:r>
                      <a:endParaRPr lang="en-US" sz="1050" i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521"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i="0" dirty="0">
                          <a:solidFill>
                            <a:prstClr val="black"/>
                          </a:solidFill>
                          <a:latin typeface="+mn-lt"/>
                        </a:rPr>
                        <a:t>Benefits: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ja-JP" sz="1100" dirty="0">
                          <a:cs typeface="Arial" panose="020B0604020202020204" pitchFamily="34" charset="0"/>
                        </a:rPr>
                        <a:t>Eliminate manual operations using FAX on the customer side.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dirty="0">
                          <a:solidFill>
                            <a:prstClr val="black"/>
                          </a:solidFill>
                          <a:latin typeface="+mn-lt"/>
                        </a:rPr>
                        <a:t>Eliminate manual operations using MKS system on the vendor side.</a:t>
                      </a:r>
                      <a:endParaRPr lang="en-US" sz="1100" b="0" i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prstClr val="black"/>
                          </a:solidFill>
                          <a:latin typeface="+mn-lt"/>
                        </a:rPr>
                        <a:t>Catch up with other competitors that use Web Applications for Tire Hotel.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cs typeface="Arial" panose="020B0604020202020204" pitchFamily="34" charset="0"/>
                        </a:rPr>
                        <a:t>Satisfy the customer of Toyota Mobility Service by providing them with a Web Application on the Goodyear side..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181"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i="0" dirty="0">
                          <a:solidFill>
                            <a:prstClr val="black"/>
                          </a:solidFill>
                          <a:latin typeface="+mn-lt"/>
                        </a:rPr>
                        <a:t>Scope:</a:t>
                      </a:r>
                    </a:p>
                    <a:p>
                      <a:pPr marL="114300" lvl="0" indent="-1143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050" i="0" dirty="0">
                          <a:latin typeface="+mn-lt"/>
                        </a:rPr>
                        <a:t>Implementation of Tire Hotel Web Application</a:t>
                      </a:r>
                      <a:r>
                        <a:rPr lang="en-US" sz="1050" i="0" baseline="0" dirty="0">
                          <a:latin typeface="+mn-lt"/>
                        </a:rPr>
                        <a:t> on Azure</a:t>
                      </a:r>
                    </a:p>
                    <a:p>
                      <a:pPr marL="114300" lvl="0" indent="-1143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050" i="0" baseline="0" dirty="0">
                          <a:latin typeface="+mn-lt"/>
                        </a:rPr>
                        <a:t>Only replacing CEC’s Access application</a:t>
                      </a:r>
                    </a:p>
                    <a:p>
                      <a:pPr marL="114300" lvl="0" indent="-1143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050" i="0" baseline="0" dirty="0">
                          <a:latin typeface="+mn-lt"/>
                        </a:rPr>
                        <a:t>Knowledge transfer</a:t>
                      </a:r>
                    </a:p>
                    <a:p>
                      <a:pPr marL="114300" lvl="0" indent="-1143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050" i="0" baseline="0" dirty="0">
                          <a:latin typeface="+mn-lt"/>
                        </a:rPr>
                        <a:t>Integration and user acceptance testing (UAT)</a:t>
                      </a:r>
                    </a:p>
                    <a:p>
                      <a:pPr marL="114300" lvl="0" indent="-1143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050" i="0" baseline="0" dirty="0">
                          <a:latin typeface="+mn-lt"/>
                        </a:rPr>
                        <a:t>Cutover standby assistance and Post Go-Live extended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i="0" dirty="0">
                          <a:solidFill>
                            <a:prstClr val="black"/>
                          </a:solidFill>
                          <a:latin typeface="+mn-lt"/>
                        </a:rPr>
                        <a:t>Out of Scope:</a:t>
                      </a:r>
                    </a:p>
                    <a:p>
                      <a:pPr marL="114300" indent="-1143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050" i="0" dirty="0">
                          <a:latin typeface="+mn-lt"/>
                        </a:rPr>
                        <a:t>No process changes in the Tire Hotel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4638539" y="4540240"/>
            <a:ext cx="4354014" cy="186974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  <a:cs typeface="Arial" pitchFamily="34" charset="0"/>
              </a:rPr>
              <a:t>Project Organization:</a:t>
            </a:r>
          </a:p>
          <a:p>
            <a:pPr>
              <a:defRPr/>
            </a:pPr>
            <a:endParaRPr lang="en-US" sz="1050" b="1" dirty="0">
              <a:solidFill>
                <a:prstClr val="black"/>
              </a:solidFill>
              <a:cs typeface="Arial" pitchFamily="34" charset="0"/>
            </a:endParaRPr>
          </a:p>
          <a:p>
            <a:pPr>
              <a:tabLst>
                <a:tab pos="1371600" algn="l"/>
              </a:tabLst>
              <a:defRPr/>
            </a:pPr>
            <a:r>
              <a:rPr lang="en-US" sz="1050" b="1" dirty="0">
                <a:solidFill>
                  <a:prstClr val="black"/>
                </a:solidFill>
                <a:cs typeface="Arial" pitchFamily="34" charset="0"/>
              </a:rPr>
              <a:t>Executive Sponsor:	</a:t>
            </a:r>
            <a:r>
              <a:rPr lang="en-US" sz="1050" dirty="0">
                <a:solidFill>
                  <a:prstClr val="black"/>
                </a:solidFill>
                <a:cs typeface="Arial" pitchFamily="34" charset="0"/>
              </a:rPr>
              <a:t>Yujiro Kanahara </a:t>
            </a:r>
          </a:p>
          <a:p>
            <a:pPr marL="1371600" indent="-1371600">
              <a:defRPr/>
            </a:pPr>
            <a:r>
              <a:rPr lang="en-US" sz="1050" b="1" dirty="0">
                <a:solidFill>
                  <a:prstClr val="black"/>
                </a:solidFill>
                <a:cs typeface="Arial" pitchFamily="34" charset="0"/>
              </a:rPr>
              <a:t>Steering Committee: </a:t>
            </a:r>
            <a:r>
              <a:rPr lang="en-US" sz="1050" dirty="0">
                <a:solidFill>
                  <a:prstClr val="black"/>
                </a:solidFill>
                <a:cs typeface="Arial" pitchFamily="34" charset="0"/>
              </a:rPr>
              <a:t> Mitsuru Nishida, Shigenobu Kato, Shig Nishida, Sree Changat, Marvin Chia,  Jairo Panopio</a:t>
            </a:r>
          </a:p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  <a:cs typeface="Arial" pitchFamily="34" charset="0"/>
              </a:rPr>
              <a:t>Business Process Owner:</a:t>
            </a:r>
            <a:r>
              <a:rPr lang="ja-JP" altLang="en-US" sz="1050" b="1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altLang="ja-JP" sz="1050" dirty="0">
                <a:solidFill>
                  <a:prstClr val="black"/>
                </a:solidFill>
                <a:cs typeface="Arial" pitchFamily="34" charset="0"/>
              </a:rPr>
              <a:t>Takayuki Hirata</a:t>
            </a:r>
            <a:endParaRPr lang="en-US" sz="1050" b="1" dirty="0">
              <a:solidFill>
                <a:prstClr val="black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  <a:cs typeface="Arial" pitchFamily="34" charset="0"/>
              </a:rPr>
              <a:t>IT Project Manager : </a:t>
            </a:r>
            <a:r>
              <a:rPr lang="en-US" sz="1050" dirty="0">
                <a:solidFill>
                  <a:prstClr val="black"/>
                </a:solidFill>
                <a:cs typeface="Arial" pitchFamily="34" charset="0"/>
              </a:rPr>
              <a:t>Akira Tsuchiya</a:t>
            </a:r>
            <a:r>
              <a:rPr lang="en-US" sz="600" dirty="0">
                <a:solidFill>
                  <a:prstClr val="black"/>
                </a:solidFill>
                <a:cs typeface="Arial" pitchFamily="34" charset="0"/>
              </a:rPr>
              <a:t>	</a:t>
            </a:r>
          </a:p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  <a:cs typeface="Arial" pitchFamily="34" charset="0"/>
              </a:rPr>
              <a:t>Team Members:</a:t>
            </a:r>
            <a:r>
              <a:rPr lang="en-US" sz="1050" dirty="0">
                <a:solidFill>
                  <a:prstClr val="black"/>
                </a:solidFill>
                <a:cs typeface="Arial" pitchFamily="34" charset="0"/>
              </a:rPr>
              <a:t>   Business Team: Michiyo Okada, Shinji Mizuie</a:t>
            </a:r>
            <a:endParaRPr lang="en-US" altLang="ja-JP" sz="1050" dirty="0">
              <a:solidFill>
                <a:prstClr val="black"/>
              </a:solidFill>
              <a:cs typeface="Arial" pitchFamily="34" charset="0"/>
            </a:endParaRPr>
          </a:p>
          <a:p>
            <a:pPr fontAlgn="b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cs typeface="Arial" pitchFamily="34" charset="0"/>
              </a:rPr>
              <a:t>                               IT Team : Hiroshi Yokoo, Keiichi Igarashi</a:t>
            </a:r>
          </a:p>
          <a:p>
            <a:pPr fontAlgn="b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cs typeface="Arial" pitchFamily="34" charset="0"/>
              </a:rPr>
              <a:t>	     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40B479-C746-44A6-815C-372ABE085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6503"/>
              </p:ext>
            </p:extLst>
          </p:nvPr>
        </p:nvGraphicFramePr>
        <p:xfrm>
          <a:off x="4648200" y="3661585"/>
          <a:ext cx="4362723" cy="85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554">
                  <a:extLst>
                    <a:ext uri="{9D8B030D-6E8A-4147-A177-3AD203B41FA5}">
                      <a16:colId xmlns:a16="http://schemas.microsoft.com/office/drawing/2014/main" val="1566765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8901820"/>
                    </a:ext>
                  </a:extLst>
                </a:gridCol>
                <a:gridCol w="2148569">
                  <a:extLst>
                    <a:ext uri="{9D8B030D-6E8A-4147-A177-3AD203B41FA5}">
                      <a16:colId xmlns:a16="http://schemas.microsoft.com/office/drawing/2014/main" val="3913765224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Cost (KUSD)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Comment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20318"/>
                  </a:ext>
                </a:extLst>
              </a:tr>
              <a:tr h="24468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System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j-lt"/>
                        </a:rPr>
                        <a:t>79.4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5759741"/>
                  </a:ext>
                </a:extLst>
              </a:tr>
              <a:tr h="24468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Contingency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j-lt"/>
                        </a:rPr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Including maintenance cost 11.7K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0884057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D11E4BAB-920E-4744-951C-F7F69AB17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60338"/>
            <a:ext cx="688816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000" kern="0" dirty="0"/>
              <a:t>Project Charter:  Tire Hotel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67CBA-70E8-4042-B1DD-7F25770351A9}"/>
              </a:ext>
            </a:extLst>
          </p:cNvPr>
          <p:cNvSpPr txBox="1"/>
          <p:nvPr/>
        </p:nvSpPr>
        <p:spPr>
          <a:xfrm>
            <a:off x="4572000" y="34290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Initial Cost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6B669E0-B0B7-4E7B-B602-8C6BE064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7" y="4342639"/>
            <a:ext cx="4431054" cy="12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79000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E9BA4A7A-1EA0-4A2F-BB6E-8D0B0EDA92D8}"/>
              </a:ext>
            </a:extLst>
          </p:cNvPr>
          <p:cNvSpPr txBox="1">
            <a:spLocks/>
          </p:cNvSpPr>
          <p:nvPr/>
        </p:nvSpPr>
        <p:spPr>
          <a:xfrm>
            <a:off x="8199455" y="371789"/>
            <a:ext cx="552659" cy="3017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BB5EECD-D253-49E8-AC48-F63B5446EC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8B3BDF-04E7-4A96-B434-D6C553212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10343"/>
              </p:ext>
            </p:extLst>
          </p:nvPr>
        </p:nvGraphicFramePr>
        <p:xfrm>
          <a:off x="457200" y="2743200"/>
          <a:ext cx="8228650" cy="3200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8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003">
                  <a:extLst>
                    <a:ext uri="{9D8B030D-6E8A-4147-A177-3AD203B41FA5}">
                      <a16:colId xmlns:a16="http://schemas.microsoft.com/office/drawing/2014/main" val="3073372732"/>
                    </a:ext>
                  </a:extLst>
                </a:gridCol>
                <a:gridCol w="1512398">
                  <a:extLst>
                    <a:ext uri="{9D8B030D-6E8A-4147-A177-3AD203B41FA5}">
                      <a16:colId xmlns:a16="http://schemas.microsoft.com/office/drawing/2014/main" val="127965668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Gatekeepers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Signature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  <a:cs typeface="Arial" pitchFamily="34" charset="0"/>
                        </a:rPr>
                        <a:t>Yujiro Kanahara</a:t>
                      </a:r>
                      <a:endParaRPr lang="en-US" sz="1400" b="0" kern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Mitsuru Nishida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249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  <a:cs typeface="Arial" pitchFamily="34" charset="0"/>
                        </a:rPr>
                        <a:t>Shigenobu Kato</a:t>
                      </a:r>
                      <a:endParaRPr lang="en-US" sz="14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337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Shig Nishida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599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Ercan Aydemir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5226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4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Sree Changat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362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Jairo Panopio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463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Marvin Chia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47118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9FF51E4B-0A83-4E05-86E2-319527EB3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60338"/>
            <a:ext cx="688816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000" kern="0" dirty="0"/>
              <a:t>Sign-Off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78596-AF75-4E04-8526-A51A41F4D10E}"/>
              </a:ext>
            </a:extLst>
          </p:cNvPr>
          <p:cNvSpPr txBox="1"/>
          <p:nvPr/>
        </p:nvSpPr>
        <p:spPr>
          <a:xfrm>
            <a:off x="457200" y="914400"/>
            <a:ext cx="8227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 approval to proceed with the following in order.  </a:t>
            </a:r>
          </a:p>
          <a:p>
            <a:pPr marL="568325" indent="-342900">
              <a:buFont typeface="Arial" panose="020B0604020202020204" pitchFamily="34" charset="0"/>
              <a:buChar char="•"/>
            </a:pPr>
            <a:r>
              <a:rPr lang="en-US" sz="1400" dirty="0"/>
              <a:t>Creation of Green Budget</a:t>
            </a:r>
          </a:p>
          <a:p>
            <a:pPr marL="568325" indent="-342900">
              <a:buFont typeface="Arial" panose="020B0604020202020204" pitchFamily="34" charset="0"/>
              <a:buChar char="•"/>
            </a:pPr>
            <a:r>
              <a:rPr lang="en-US" sz="1400" dirty="0"/>
              <a:t>Creation of Shopping Cart and PO via Corporate Office </a:t>
            </a:r>
          </a:p>
          <a:p>
            <a:pPr marL="568325" indent="-342900">
              <a:buFont typeface="Arial" panose="020B0604020202020204" pitchFamily="34" charset="0"/>
              <a:buChar char="•"/>
            </a:pPr>
            <a:r>
              <a:rPr lang="en-US" sz="1400" dirty="0"/>
              <a:t>Proceed with acquisition of licenses and project execution</a:t>
            </a:r>
          </a:p>
          <a:p>
            <a:pPr marL="568325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/>
              <a:t>Project Team will consult with the Steering Committee for </a:t>
            </a:r>
            <a:r>
              <a:rPr lang="en-US" altLang="ja-JP" sz="1400" dirty="0"/>
              <a:t>advise</a:t>
            </a:r>
            <a:r>
              <a:rPr lang="en-US" sz="1400" dirty="0"/>
              <a:t> if there are any concerns with the first 2 steps.</a:t>
            </a:r>
          </a:p>
        </p:txBody>
      </p:sp>
    </p:spTree>
    <p:extLst>
      <p:ext uri="{BB962C8B-B14F-4D97-AF65-F5344CB8AC3E}">
        <p14:creationId xmlns:p14="http://schemas.microsoft.com/office/powerpoint/2010/main" val="2388319882"/>
      </p:ext>
    </p:extLst>
  </p:cSld>
  <p:clrMapOvr>
    <a:masterClrMapping/>
  </p:clrMapOvr>
  <p:transition spd="med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P ECC Upgrade Project Charter - dra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5EA717F9DEECC49923F5E2776F3EFFE" ma:contentTypeVersion="12" ma:contentTypeDescription="新しいドキュメントを作成します。" ma:contentTypeScope="" ma:versionID="81fc49ea151136d8e0d6d8148a605824">
  <xsd:schema xmlns:xsd="http://www.w3.org/2001/XMLSchema" xmlns:xs="http://www.w3.org/2001/XMLSchema" xmlns:p="http://schemas.microsoft.com/office/2006/metadata/properties" xmlns:ns2="bfa2e4b1-3a8b-4451-91bc-7bb76d429981" xmlns:ns3="262808f0-4b6d-4663-9a8b-48de0090997a" targetNamespace="http://schemas.microsoft.com/office/2006/metadata/properties" ma:root="true" ma:fieldsID="b16fb47ab01538238589ecda4a234b44" ns2:_="" ns3:_="">
    <xsd:import namespace="bfa2e4b1-3a8b-4451-91bc-7bb76d429981"/>
    <xsd:import namespace="262808f0-4b6d-4663-9a8b-48de00909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e4b1-3a8b-4451-91bc-7bb76d4299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808f0-4b6d-4663-9a8b-48de00909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E113D0-DB9D-420A-9268-2D8CF25D1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2e4b1-3a8b-4451-91bc-7bb76d429981"/>
    <ds:schemaRef ds:uri="262808f0-4b6d-4663-9a8b-48de00909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9D73F-8885-4B06-AF9A-364475AFA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A5F2EF-626B-4272-B888-3D231AE626F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13212</TotalTime>
  <Words>351</Words>
  <Application>Microsoft Office PowerPoint</Application>
  <PresentationFormat>画面に合わせる (4:3)</PresentationFormat>
  <Paragraphs>65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Helvetica 65 Medium</vt:lpstr>
      <vt:lpstr>Arial</vt:lpstr>
      <vt:lpstr>Calibri</vt:lpstr>
      <vt:lpstr>Helvetica</vt:lpstr>
      <vt:lpstr>SAP ECC Upgrade Project Charter - draft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PMO Enterprise Program Process (EPP)</dc:title>
  <dc:creator>Marvin Chia</dc:creator>
  <cp:lastModifiedBy>Akira Tsuchiya-CONT</cp:lastModifiedBy>
  <cp:revision>194</cp:revision>
  <dcterms:created xsi:type="dcterms:W3CDTF">2013-05-02T03:37:01Z</dcterms:created>
  <dcterms:modified xsi:type="dcterms:W3CDTF">2020-12-09T04:43:34Z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0x01010095EA717F9DEECC49923F5E2776F3EFFE</vt:lpwstr>
  </property>
  <property fmtid="{D5CDD505-2E9C-101B-9397-08002B2CF9AE}" pid="3" name="IsMyDocuments">
    <vt:bool>true</vt:bool>
  </property>
</Properties>
</file>