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7.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3785" r:id="rId5"/>
    <p:sldMasterId id="2147483805" r:id="rId6"/>
    <p:sldMasterId id="2147483825" r:id="rId7"/>
    <p:sldMasterId id="2147483845" r:id="rId8"/>
    <p:sldMasterId id="2147483865" r:id="rId9"/>
    <p:sldMasterId id="2147484114" r:id="rId10"/>
    <p:sldMasterId id="2147484135" r:id="rId11"/>
  </p:sldMasterIdLst>
  <p:notesMasterIdLst>
    <p:notesMasterId r:id="rId46"/>
  </p:notesMasterIdLst>
  <p:handoutMasterIdLst>
    <p:handoutMasterId r:id="rId47"/>
  </p:handoutMasterIdLst>
  <p:sldIdLst>
    <p:sldId id="421" r:id="rId12"/>
    <p:sldId id="416" r:id="rId13"/>
    <p:sldId id="326" r:id="rId14"/>
    <p:sldId id="330" r:id="rId15"/>
    <p:sldId id="450" r:id="rId16"/>
    <p:sldId id="448" r:id="rId17"/>
    <p:sldId id="461" r:id="rId18"/>
    <p:sldId id="462" r:id="rId19"/>
    <p:sldId id="415" r:id="rId20"/>
    <p:sldId id="463" r:id="rId21"/>
    <p:sldId id="433" r:id="rId22"/>
    <p:sldId id="436" r:id="rId23"/>
    <p:sldId id="440" r:id="rId24"/>
    <p:sldId id="434" r:id="rId25"/>
    <p:sldId id="441" r:id="rId26"/>
    <p:sldId id="435" r:id="rId27"/>
    <p:sldId id="454" r:id="rId28"/>
    <p:sldId id="385" r:id="rId29"/>
    <p:sldId id="408" r:id="rId30"/>
    <p:sldId id="455" r:id="rId31"/>
    <p:sldId id="458" r:id="rId32"/>
    <p:sldId id="459" r:id="rId33"/>
    <p:sldId id="460" r:id="rId34"/>
    <p:sldId id="442" r:id="rId35"/>
    <p:sldId id="445" r:id="rId36"/>
    <p:sldId id="392" r:id="rId37"/>
    <p:sldId id="446" r:id="rId38"/>
    <p:sldId id="313" r:id="rId39"/>
    <p:sldId id="443" r:id="rId40"/>
    <p:sldId id="444" r:id="rId41"/>
    <p:sldId id="389" r:id="rId42"/>
    <p:sldId id="409" r:id="rId43"/>
    <p:sldId id="431" r:id="rId44"/>
    <p:sldId id="432"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27738C"/>
    <a:srgbClr val="DAD4B8"/>
    <a:srgbClr val="E39400"/>
    <a:srgbClr val="D6D7AD"/>
    <a:srgbClr val="DCE0A4"/>
    <a:srgbClr val="FFDB9B"/>
    <a:srgbClr val="0C0800"/>
    <a:srgbClr val="1ABCEF"/>
    <a:srgbClr val="E10D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B55B3-8D50-4CFB-B31C-6904D98888A6}" v="4" dt="2020-10-22T03:34:59.289"/>
  </p1510:revLst>
</p1510:revInfo>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21" autoAdjust="0"/>
    <p:restoredTop sz="51489" autoAdjust="0"/>
  </p:normalViewPr>
  <p:slideViewPr>
    <p:cSldViewPr snapToGrid="0" snapToObjects="1">
      <p:cViewPr varScale="1">
        <p:scale>
          <a:sx n="63" d="100"/>
          <a:sy n="63" d="100"/>
        </p:scale>
        <p:origin x="2616" y="6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xmlns=""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xmlns=""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2022/8/19</a:t>
            </a:fld>
            <a:endParaRPr kumimoji="1" lang="ja-JP" altLang="en-US"/>
          </a:p>
        </p:txBody>
      </p:sp>
      <p:sp>
        <p:nvSpPr>
          <p:cNvPr id="4" name="フッター プレースホルダー 3">
            <a:extLst>
              <a:ext uri="{FF2B5EF4-FFF2-40B4-BE49-F238E27FC236}">
                <a16:creationId xmlns:a16="http://schemas.microsoft.com/office/drawing/2014/main" xmlns=""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xmlns=""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2022/8/19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3119125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ADDM</a:t>
            </a:r>
            <a:r>
              <a:rPr lang="ja-JP" altLang="en-US" dirty="0" smtClean="0"/>
              <a:t>により改善内容を確認</a:t>
            </a:r>
            <a:endParaRPr lang="en-US" altLang="ja-JP" dirty="0" smtClean="0"/>
          </a:p>
          <a:p>
            <a:r>
              <a:rPr lang="ja-JP" altLang="en-US" dirty="0" smtClean="0"/>
              <a:t>改善内容によって適切なアドバイザを実施</a:t>
            </a:r>
            <a:endParaRPr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t>SQL</a:t>
            </a:r>
            <a:r>
              <a:rPr kumimoji="1" lang="ja-JP" altLang="en-US" sz="1200" b="1" dirty="0" smtClean="0"/>
              <a:t>チューニング・アドバイザと</a:t>
            </a:r>
            <a:r>
              <a:rPr kumimoji="1" lang="en-US" altLang="ja-JP" sz="1200" b="1" dirty="0" smtClean="0"/>
              <a:t>SQL</a:t>
            </a:r>
            <a:r>
              <a:rPr kumimoji="1" lang="ja-JP" altLang="en-US" sz="1200" b="1" dirty="0" smtClean="0"/>
              <a:t>アクセス・　　アドバイザ</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10</a:t>
            </a:fld>
            <a:endParaRPr lang="ja-JP" altLang="en-US">
              <a:solidFill>
                <a:prstClr val="black"/>
              </a:solidFill>
            </a:endParaRPr>
          </a:p>
        </p:txBody>
      </p:sp>
    </p:spTree>
    <p:extLst>
      <p:ext uri="{BB962C8B-B14F-4D97-AF65-F5344CB8AC3E}">
        <p14:creationId xmlns:p14="http://schemas.microsoft.com/office/powerpoint/2010/main" val="2550501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11</a:t>
            </a:fld>
            <a:endParaRPr kumimoji="1" lang="ja-JP" altLang="en-US"/>
          </a:p>
        </p:txBody>
      </p:sp>
    </p:spTree>
    <p:extLst>
      <p:ext uri="{BB962C8B-B14F-4D97-AF65-F5344CB8AC3E}">
        <p14:creationId xmlns:p14="http://schemas.microsoft.com/office/powerpoint/2010/main" val="2341905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12</a:t>
            </a:fld>
            <a:endParaRPr kumimoji="1" lang="ja-JP" altLang="en-US"/>
          </a:p>
        </p:txBody>
      </p:sp>
    </p:spTree>
    <p:extLst>
      <p:ext uri="{BB962C8B-B14F-4D97-AF65-F5344CB8AC3E}">
        <p14:creationId xmlns:p14="http://schemas.microsoft.com/office/powerpoint/2010/main" val="2623662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13</a:t>
            </a:fld>
            <a:endParaRPr lang="ja-JP" altLang="en-US">
              <a:solidFill>
                <a:prstClr val="black"/>
              </a:solidFill>
            </a:endParaRPr>
          </a:p>
        </p:txBody>
      </p:sp>
    </p:spTree>
    <p:extLst>
      <p:ext uri="{BB962C8B-B14F-4D97-AF65-F5344CB8AC3E}">
        <p14:creationId xmlns:p14="http://schemas.microsoft.com/office/powerpoint/2010/main" val="418903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14</a:t>
            </a:fld>
            <a:endParaRPr kumimoji="1" lang="ja-JP" altLang="en-US"/>
          </a:p>
        </p:txBody>
      </p:sp>
    </p:spTree>
    <p:extLst>
      <p:ext uri="{BB962C8B-B14F-4D97-AF65-F5344CB8AC3E}">
        <p14:creationId xmlns:p14="http://schemas.microsoft.com/office/powerpoint/2010/main" val="1172799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3447001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16</a:t>
            </a:fld>
            <a:endParaRPr lang="ja-JP" altLang="en-US">
              <a:solidFill>
                <a:prstClr val="black"/>
              </a:solidFill>
            </a:endParaRPr>
          </a:p>
        </p:txBody>
      </p:sp>
    </p:spTree>
    <p:extLst>
      <p:ext uri="{BB962C8B-B14F-4D97-AF65-F5344CB8AC3E}">
        <p14:creationId xmlns:p14="http://schemas.microsoft.com/office/powerpoint/2010/main" val="3925637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1089358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080000" lvl="3" indent="0">
              <a:buNone/>
            </a:pPr>
            <a:endParaRPr lang="en-US" altLang="ja-JP" dirty="0" smtClean="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1519905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126283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1377853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2269255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21</a:t>
            </a:fld>
            <a:endParaRPr lang="ja-JP" altLang="en-US">
              <a:solidFill>
                <a:prstClr val="black"/>
              </a:solidFill>
            </a:endParaRPr>
          </a:p>
        </p:txBody>
      </p:sp>
    </p:spTree>
    <p:extLst>
      <p:ext uri="{BB962C8B-B14F-4D97-AF65-F5344CB8AC3E}">
        <p14:creationId xmlns:p14="http://schemas.microsoft.com/office/powerpoint/2010/main" val="1924434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22</a:t>
            </a:fld>
            <a:endParaRPr lang="ja-JP" altLang="en-US">
              <a:solidFill>
                <a:prstClr val="black"/>
              </a:solidFill>
            </a:endParaRPr>
          </a:p>
        </p:txBody>
      </p:sp>
    </p:spTree>
    <p:extLst>
      <p:ext uri="{BB962C8B-B14F-4D97-AF65-F5344CB8AC3E}">
        <p14:creationId xmlns:p14="http://schemas.microsoft.com/office/powerpoint/2010/main" val="1470944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23</a:t>
            </a:fld>
            <a:endParaRPr lang="ja-JP" altLang="en-US">
              <a:solidFill>
                <a:prstClr val="black"/>
              </a:solidFill>
            </a:endParaRPr>
          </a:p>
        </p:txBody>
      </p:sp>
    </p:spTree>
    <p:extLst>
      <p:ext uri="{BB962C8B-B14F-4D97-AF65-F5344CB8AC3E}">
        <p14:creationId xmlns:p14="http://schemas.microsoft.com/office/powerpoint/2010/main" val="2012687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24</a:t>
            </a:fld>
            <a:endParaRPr kumimoji="1" lang="ja-JP" altLang="en-US"/>
          </a:p>
        </p:txBody>
      </p:sp>
    </p:spTree>
    <p:extLst>
      <p:ext uri="{BB962C8B-B14F-4D97-AF65-F5344CB8AC3E}">
        <p14:creationId xmlns:p14="http://schemas.microsoft.com/office/powerpoint/2010/main" val="3880919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25</a:t>
            </a:fld>
            <a:endParaRPr kumimoji="1" lang="ja-JP" altLang="en-US"/>
          </a:p>
        </p:txBody>
      </p:sp>
    </p:spTree>
    <p:extLst>
      <p:ext uri="{BB962C8B-B14F-4D97-AF65-F5344CB8AC3E}">
        <p14:creationId xmlns:p14="http://schemas.microsoft.com/office/powerpoint/2010/main" val="2604206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26</a:t>
            </a:fld>
            <a:endParaRPr kumimoji="1" lang="ja-JP" altLang="en-US"/>
          </a:p>
        </p:txBody>
      </p:sp>
    </p:spTree>
    <p:extLst>
      <p:ext uri="{BB962C8B-B14F-4D97-AF65-F5344CB8AC3E}">
        <p14:creationId xmlns:p14="http://schemas.microsoft.com/office/powerpoint/2010/main" val="4246906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27</a:t>
            </a:fld>
            <a:endParaRPr lang="ja-JP" altLang="en-US">
              <a:solidFill>
                <a:prstClr val="black"/>
              </a:solidFill>
            </a:endParaRPr>
          </a:p>
        </p:txBody>
      </p:sp>
    </p:spTree>
    <p:extLst>
      <p:ext uri="{BB962C8B-B14F-4D97-AF65-F5344CB8AC3E}">
        <p14:creationId xmlns:p14="http://schemas.microsoft.com/office/powerpoint/2010/main" val="723380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29</a:t>
            </a:fld>
            <a:endParaRPr kumimoji="1" lang="ja-JP" altLang="en-US"/>
          </a:p>
        </p:txBody>
      </p:sp>
    </p:spTree>
    <p:extLst>
      <p:ext uri="{BB962C8B-B14F-4D97-AF65-F5344CB8AC3E}">
        <p14:creationId xmlns:p14="http://schemas.microsoft.com/office/powerpoint/2010/main" val="2791286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30</a:t>
            </a:fld>
            <a:endParaRPr kumimoji="1" lang="ja-JP" altLang="en-US"/>
          </a:p>
        </p:txBody>
      </p:sp>
    </p:spTree>
    <p:extLst>
      <p:ext uri="{BB962C8B-B14F-4D97-AF65-F5344CB8AC3E}">
        <p14:creationId xmlns:p14="http://schemas.microsoft.com/office/powerpoint/2010/main" val="4160402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787934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31</a:t>
            </a:fld>
            <a:endParaRPr kumimoji="1" lang="ja-JP" altLang="en-US"/>
          </a:p>
        </p:txBody>
      </p:sp>
    </p:spTree>
    <p:extLst>
      <p:ext uri="{BB962C8B-B14F-4D97-AF65-F5344CB8AC3E}">
        <p14:creationId xmlns:p14="http://schemas.microsoft.com/office/powerpoint/2010/main" val="180336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32</a:t>
            </a:fld>
            <a:endParaRPr kumimoji="1" lang="ja-JP" altLang="en-US"/>
          </a:p>
        </p:txBody>
      </p:sp>
    </p:spTree>
    <p:extLst>
      <p:ext uri="{BB962C8B-B14F-4D97-AF65-F5344CB8AC3E}">
        <p14:creationId xmlns:p14="http://schemas.microsoft.com/office/powerpoint/2010/main" val="2414310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33</a:t>
            </a:fld>
            <a:endParaRPr kumimoji="1" lang="ja-JP" altLang="en-US"/>
          </a:p>
        </p:txBody>
      </p:sp>
    </p:spTree>
    <p:extLst>
      <p:ext uri="{BB962C8B-B14F-4D97-AF65-F5344CB8AC3E}">
        <p14:creationId xmlns:p14="http://schemas.microsoft.com/office/powerpoint/2010/main" val="1741833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34</a:t>
            </a:fld>
            <a:endParaRPr kumimoji="1" lang="ja-JP" altLang="en-US"/>
          </a:p>
        </p:txBody>
      </p:sp>
    </p:spTree>
    <p:extLst>
      <p:ext uri="{BB962C8B-B14F-4D97-AF65-F5344CB8AC3E}">
        <p14:creationId xmlns:p14="http://schemas.microsoft.com/office/powerpoint/2010/main" val="162694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2641308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5</a:t>
            </a:fld>
            <a:endParaRPr kumimoji="1" lang="ja-JP" altLang="en-US"/>
          </a:p>
        </p:txBody>
      </p:sp>
    </p:spTree>
    <p:extLst>
      <p:ext uri="{BB962C8B-B14F-4D97-AF65-F5344CB8AC3E}">
        <p14:creationId xmlns:p14="http://schemas.microsoft.com/office/powerpoint/2010/main" val="258353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6</a:t>
            </a:fld>
            <a:endParaRPr kumimoji="1" lang="ja-JP" altLang="en-US"/>
          </a:p>
        </p:txBody>
      </p:sp>
    </p:spTree>
    <p:extLst>
      <p:ext uri="{BB962C8B-B14F-4D97-AF65-F5344CB8AC3E}">
        <p14:creationId xmlns:p14="http://schemas.microsoft.com/office/powerpoint/2010/main" val="203625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修正箇所</a:t>
            </a:r>
            <a:endParaRPr kumimoji="1" lang="en-US" altLang="ja-JP" dirty="0" smtClean="0"/>
          </a:p>
          <a:p>
            <a:endParaRPr kumimoji="1" lang="en-US" altLang="ja-JP" dirty="0" smtClean="0"/>
          </a:p>
          <a:p>
            <a:r>
              <a:rPr kumimoji="1" lang="ja-JP" altLang="en-US" dirty="0" smtClean="0"/>
              <a:t>問題提起から：</a:t>
            </a:r>
            <a:r>
              <a:rPr lang="en-US" altLang="ja-JP" dirty="0" err="1" smtClean="0"/>
              <a:t>lobtemprary</a:t>
            </a:r>
            <a:r>
              <a:rPr lang="ja-JP" altLang="en-US" dirty="0" smtClean="0"/>
              <a:t>に対して適切な解放処理</a:t>
            </a:r>
            <a:endParaRPr lang="en-US" altLang="ja-JP" dirty="0" smtClean="0"/>
          </a:p>
          <a:p>
            <a:r>
              <a:rPr kumimoji="1" lang="ja-JP" altLang="en-US" dirty="0" smtClean="0"/>
              <a:t>対処：</a:t>
            </a:r>
          </a:p>
          <a:p>
            <a:endParaRPr kumimoji="1" lang="en-US" altLang="ja-JP" dirty="0" smtClean="0"/>
          </a:p>
          <a:p>
            <a:r>
              <a:rPr kumimoji="1" lang="ja-JP" altLang="en-US" dirty="0" smtClean="0"/>
              <a:t>肉付け</a:t>
            </a:r>
            <a:endParaRPr kumimoji="1" lang="en-US" altLang="ja-JP" dirty="0" smtClean="0"/>
          </a:p>
          <a:p>
            <a:r>
              <a:rPr kumimoji="1" lang="ja-JP" altLang="en-US" dirty="0" smtClean="0"/>
              <a:t>・問題点を記載</a:t>
            </a:r>
            <a:endParaRPr kumimoji="1" lang="en-US" altLang="ja-JP" dirty="0" smtClean="0"/>
          </a:p>
          <a:p>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endParaRPr kumimoji="1" lang="en-US" altLang="ja-JP" dirty="0" smtClean="0"/>
          </a:p>
          <a:p>
            <a:r>
              <a:rPr kumimoji="1" lang="ja-JP" altLang="en-US" dirty="0" smtClean="0"/>
              <a:t>プロファイルとは</a:t>
            </a:r>
            <a:endParaRPr kumimoji="1" lang="en-US" altLang="ja-JP" dirty="0" smtClean="0"/>
          </a:p>
          <a:p>
            <a:r>
              <a:rPr kumimoji="1" lang="ja-JP" altLang="en-US" dirty="0" smtClean="0"/>
              <a:t>ヒント句や、インデックス</a:t>
            </a:r>
            <a:endParaRPr kumimoji="1" lang="en-US" altLang="ja-JP" dirty="0" smtClean="0"/>
          </a:p>
          <a:p>
            <a:r>
              <a:rPr kumimoji="1" lang="ja-JP" altLang="en-US" dirty="0" smtClean="0"/>
              <a:t>統合マスタではプロファイルによる積極的管理</a:t>
            </a:r>
          </a:p>
          <a:p>
            <a:endParaRPr kumimoji="1" lang="en-US" altLang="ja-JP" dirty="0" smtClean="0"/>
          </a:p>
          <a:p>
            <a:r>
              <a:rPr kumimoji="1" lang="ja-JP" altLang="en-US" dirty="0" smtClean="0"/>
              <a:t>アドバイザフレームワークと</a:t>
            </a:r>
            <a:r>
              <a:rPr kumimoji="1" lang="en-US" altLang="ja-JP" dirty="0" smtClean="0"/>
              <a:t>majesty</a:t>
            </a:r>
            <a:r>
              <a:rPr kumimoji="1" lang="ja-JP" altLang="en-US" dirty="0" smtClean="0"/>
              <a:t>の比較を分かりやすく。</a:t>
            </a:r>
            <a:endParaRPr kumimoji="1" lang="en-US" altLang="ja-JP" dirty="0" smtClean="0"/>
          </a:p>
          <a:p>
            <a:r>
              <a:rPr kumimoji="1" lang="ja-JP" altLang="en-US" dirty="0" smtClean="0"/>
              <a:t>パッケージと</a:t>
            </a:r>
            <a:r>
              <a:rPr kumimoji="1" lang="en-US" altLang="ja-JP" dirty="0" smtClean="0"/>
              <a:t>majesty</a:t>
            </a:r>
            <a:r>
              <a:rPr kumimoji="1" lang="ja-JP" altLang="en-US" dirty="0" smtClean="0"/>
              <a:t>の比較・対比表</a:t>
            </a:r>
          </a:p>
          <a:p>
            <a:endParaRPr kumimoji="1" lang="ja-JP" altLang="en-US" b="1"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7</a:t>
            </a:fld>
            <a:endParaRPr lang="ja-JP" altLang="en-US">
              <a:solidFill>
                <a:prstClr val="black"/>
              </a:solidFill>
            </a:endParaRPr>
          </a:p>
        </p:txBody>
      </p:sp>
    </p:spTree>
    <p:extLst>
      <p:ext uri="{BB962C8B-B14F-4D97-AF65-F5344CB8AC3E}">
        <p14:creationId xmlns:p14="http://schemas.microsoft.com/office/powerpoint/2010/main" val="61116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修正箇所</a:t>
            </a:r>
            <a:endParaRPr kumimoji="1" lang="en-US" altLang="ja-JP" dirty="0" smtClean="0"/>
          </a:p>
          <a:p>
            <a:endParaRPr kumimoji="1" lang="en-US" altLang="ja-JP" dirty="0" smtClean="0"/>
          </a:p>
          <a:p>
            <a:r>
              <a:rPr kumimoji="1" lang="ja-JP" altLang="en-US" dirty="0" smtClean="0"/>
              <a:t>問題提起から：</a:t>
            </a:r>
            <a:r>
              <a:rPr lang="en-US" altLang="ja-JP" dirty="0" err="1" smtClean="0"/>
              <a:t>lobtemprary</a:t>
            </a:r>
            <a:r>
              <a:rPr lang="ja-JP" altLang="en-US" dirty="0" smtClean="0"/>
              <a:t>に対して適切な解放処理</a:t>
            </a:r>
            <a:endParaRPr lang="en-US" altLang="ja-JP" dirty="0" smtClean="0"/>
          </a:p>
          <a:p>
            <a:r>
              <a:rPr kumimoji="1" lang="ja-JP" altLang="en-US" dirty="0" smtClean="0"/>
              <a:t>対処：</a:t>
            </a:r>
          </a:p>
          <a:p>
            <a:endParaRPr kumimoji="1" lang="en-US" altLang="ja-JP" dirty="0" smtClean="0"/>
          </a:p>
          <a:p>
            <a:r>
              <a:rPr kumimoji="1" lang="ja-JP" altLang="en-US" dirty="0" smtClean="0"/>
              <a:t>肉付け</a:t>
            </a:r>
            <a:endParaRPr kumimoji="1" lang="en-US" altLang="ja-JP" dirty="0" smtClean="0"/>
          </a:p>
          <a:p>
            <a:r>
              <a:rPr kumimoji="1" lang="ja-JP" altLang="en-US" dirty="0" smtClean="0"/>
              <a:t>・問題点を記載</a:t>
            </a:r>
            <a:endParaRPr kumimoji="1" lang="en-US" altLang="ja-JP" dirty="0" smtClean="0"/>
          </a:p>
          <a:p>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endParaRPr kumimoji="1" lang="en-US" altLang="ja-JP" dirty="0" smtClean="0"/>
          </a:p>
          <a:p>
            <a:r>
              <a:rPr kumimoji="1" lang="ja-JP" altLang="en-US" dirty="0" smtClean="0"/>
              <a:t>プロファイルとは</a:t>
            </a:r>
            <a:endParaRPr kumimoji="1" lang="en-US" altLang="ja-JP" dirty="0" smtClean="0"/>
          </a:p>
          <a:p>
            <a:r>
              <a:rPr kumimoji="1" lang="ja-JP" altLang="en-US" dirty="0" smtClean="0"/>
              <a:t>ヒント句や、インデックス</a:t>
            </a:r>
            <a:endParaRPr kumimoji="1" lang="en-US" altLang="ja-JP" dirty="0" smtClean="0"/>
          </a:p>
          <a:p>
            <a:r>
              <a:rPr kumimoji="1" lang="ja-JP" altLang="en-US" dirty="0" smtClean="0"/>
              <a:t>統合マスタではプロファイルによる積極的管理</a:t>
            </a:r>
          </a:p>
          <a:p>
            <a:endParaRPr kumimoji="1" lang="en-US" altLang="ja-JP" dirty="0" smtClean="0"/>
          </a:p>
          <a:p>
            <a:r>
              <a:rPr kumimoji="1" lang="ja-JP" altLang="en-US" dirty="0" smtClean="0"/>
              <a:t>アドバイザフレームワークと</a:t>
            </a:r>
            <a:r>
              <a:rPr kumimoji="1" lang="en-US" altLang="ja-JP" dirty="0" smtClean="0"/>
              <a:t>majesty</a:t>
            </a:r>
            <a:r>
              <a:rPr kumimoji="1" lang="ja-JP" altLang="en-US" dirty="0" smtClean="0"/>
              <a:t>の比較を分かりやすく。</a:t>
            </a:r>
            <a:endParaRPr kumimoji="1" lang="en-US" altLang="ja-JP" dirty="0" smtClean="0"/>
          </a:p>
          <a:p>
            <a:r>
              <a:rPr kumimoji="1" lang="ja-JP" altLang="en-US" dirty="0" smtClean="0"/>
              <a:t>パッケージと</a:t>
            </a:r>
            <a:r>
              <a:rPr kumimoji="1" lang="en-US" altLang="ja-JP" dirty="0" smtClean="0"/>
              <a:t>majesty</a:t>
            </a:r>
            <a:r>
              <a:rPr kumimoji="1" lang="ja-JP" altLang="en-US" dirty="0" smtClean="0"/>
              <a:t>の比較・対比表</a:t>
            </a:r>
          </a:p>
          <a:p>
            <a:endParaRPr kumimoji="1" lang="ja-JP" altLang="en-US" b="1" dirty="0"/>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rPr>
              <a:pPr/>
              <a:t>8</a:t>
            </a:fld>
            <a:endParaRPr lang="ja-JP" altLang="en-US">
              <a:solidFill>
                <a:prstClr val="black"/>
              </a:solidFill>
            </a:endParaRPr>
          </a:p>
        </p:txBody>
      </p:sp>
    </p:spTree>
    <p:extLst>
      <p:ext uri="{BB962C8B-B14F-4D97-AF65-F5344CB8AC3E}">
        <p14:creationId xmlns:p14="http://schemas.microsoft.com/office/powerpoint/2010/main" val="792499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修正箇所</a:t>
            </a:r>
            <a:endParaRPr kumimoji="1" lang="en-US" altLang="ja-JP" dirty="0" smtClean="0"/>
          </a:p>
          <a:p>
            <a:endParaRPr kumimoji="1" lang="en-US" altLang="ja-JP" dirty="0" smtClean="0"/>
          </a:p>
          <a:p>
            <a:r>
              <a:rPr kumimoji="1" lang="ja-JP" altLang="en-US" dirty="0" smtClean="0"/>
              <a:t>問題提起から：</a:t>
            </a:r>
            <a:r>
              <a:rPr lang="en-US" altLang="ja-JP" dirty="0" err="1" smtClean="0"/>
              <a:t>lobtemprary</a:t>
            </a:r>
            <a:r>
              <a:rPr lang="ja-JP" altLang="en-US" dirty="0" smtClean="0"/>
              <a:t>に対して適切な解放処理</a:t>
            </a:r>
            <a:endParaRPr lang="en-US" altLang="ja-JP" dirty="0" smtClean="0"/>
          </a:p>
          <a:p>
            <a:r>
              <a:rPr kumimoji="1" lang="ja-JP" altLang="en-US" dirty="0" smtClean="0"/>
              <a:t>対処：</a:t>
            </a:r>
          </a:p>
          <a:p>
            <a:endParaRPr kumimoji="1" lang="en-US" altLang="ja-JP" dirty="0" smtClean="0"/>
          </a:p>
          <a:p>
            <a:r>
              <a:rPr kumimoji="1" lang="ja-JP" altLang="en-US" dirty="0" smtClean="0"/>
              <a:t>肉付け</a:t>
            </a:r>
            <a:endParaRPr kumimoji="1" lang="en-US" altLang="ja-JP" dirty="0" smtClean="0"/>
          </a:p>
          <a:p>
            <a:r>
              <a:rPr kumimoji="1" lang="ja-JP" altLang="en-US" dirty="0" smtClean="0"/>
              <a:t>・問題点を記載</a:t>
            </a:r>
            <a:endParaRPr kumimoji="1" lang="en-US" altLang="ja-JP" dirty="0" smtClean="0"/>
          </a:p>
          <a:p>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r>
              <a:rPr kumimoji="1" lang="ja-JP" altLang="en-US" dirty="0" smtClean="0"/>
              <a:t>統合マスタとしての課題</a:t>
            </a:r>
            <a:endParaRPr kumimoji="1" lang="en-US" altLang="ja-JP" dirty="0" smtClean="0"/>
          </a:p>
          <a:p>
            <a:r>
              <a:rPr kumimoji="1" lang="ja-JP" altLang="en-US" dirty="0" smtClean="0"/>
              <a:t>・課題</a:t>
            </a:r>
            <a:endParaRPr kumimoji="1" lang="en-US" altLang="ja-JP" dirty="0" smtClean="0"/>
          </a:p>
          <a:p>
            <a:r>
              <a:rPr kumimoji="1" lang="ja-JP" altLang="en-US" dirty="0" smtClean="0"/>
              <a:t>・解決するには</a:t>
            </a:r>
            <a:r>
              <a:rPr kumimoji="1" lang="en-US" altLang="ja-JP" dirty="0" smtClean="0"/>
              <a:t>majesty</a:t>
            </a:r>
            <a:r>
              <a:rPr kumimoji="1" lang="ja-JP" altLang="en-US" dirty="0" smtClean="0"/>
              <a:t>では不十分</a:t>
            </a:r>
            <a:endParaRPr kumimoji="1" lang="en-US" altLang="ja-JP" dirty="0" smtClean="0"/>
          </a:p>
          <a:p>
            <a:r>
              <a:rPr kumimoji="1" lang="ja-JP" altLang="en-US" dirty="0" smtClean="0"/>
              <a:t>・</a:t>
            </a:r>
            <a:r>
              <a:rPr kumimoji="1" lang="en-US" altLang="ja-JP" dirty="0" smtClean="0"/>
              <a:t>oracle</a:t>
            </a:r>
            <a:r>
              <a:rPr kumimoji="1" lang="ja-JP" altLang="en-US" dirty="0" smtClean="0"/>
              <a:t>パックだと解決できる。</a:t>
            </a:r>
            <a:endParaRPr kumimoji="1" lang="en-US" altLang="ja-JP" dirty="0" smtClean="0"/>
          </a:p>
          <a:p>
            <a:r>
              <a:rPr kumimoji="1" lang="ja-JP" altLang="en-US" dirty="0" smtClean="0"/>
              <a:t>・どのように</a:t>
            </a:r>
            <a:endParaRPr kumimoji="1" lang="en-US" altLang="ja-JP" dirty="0" smtClean="0"/>
          </a:p>
          <a:p>
            <a:r>
              <a:rPr kumimoji="1" lang="ja-JP" altLang="en-US" dirty="0" smtClean="0"/>
              <a:t>・費用　それぞれ　いくつ必要か</a:t>
            </a:r>
            <a:r>
              <a:rPr kumimoji="1" lang="en-US" altLang="ja-JP" dirty="0" smtClean="0"/>
              <a:t>(</a:t>
            </a:r>
            <a:r>
              <a:rPr kumimoji="1" lang="ja-JP" altLang="en-US" dirty="0" smtClean="0"/>
              <a:t>１台か</a:t>
            </a:r>
            <a:r>
              <a:rPr kumimoji="1" lang="en-US" altLang="ja-JP" dirty="0" smtClean="0"/>
              <a:t>2</a:t>
            </a:r>
            <a:r>
              <a:rPr kumimoji="1" lang="ja-JP" altLang="en-US" dirty="0" smtClean="0"/>
              <a:t>台か</a:t>
            </a:r>
            <a:r>
              <a:rPr kumimoji="1" lang="en-US" altLang="ja-JP" dirty="0" smtClean="0"/>
              <a:t>)</a:t>
            </a:r>
          </a:p>
          <a:p>
            <a:r>
              <a:rPr kumimoji="1" lang="ja-JP" altLang="en-US" dirty="0" smtClean="0"/>
              <a:t>統合マスタとしての方針の説明。</a:t>
            </a:r>
            <a:endParaRPr kumimoji="1" lang="en-US" altLang="ja-JP" dirty="0" smtClean="0"/>
          </a:p>
          <a:p>
            <a:endParaRPr kumimoji="1" lang="en-US" altLang="ja-JP" dirty="0" smtClean="0"/>
          </a:p>
          <a:p>
            <a:r>
              <a:rPr kumimoji="1" lang="ja-JP" altLang="en-US" dirty="0" smtClean="0"/>
              <a:t>プロファイルとは</a:t>
            </a:r>
            <a:endParaRPr kumimoji="1" lang="en-US" altLang="ja-JP" dirty="0" smtClean="0"/>
          </a:p>
          <a:p>
            <a:r>
              <a:rPr kumimoji="1" lang="ja-JP" altLang="en-US" dirty="0" smtClean="0"/>
              <a:t>ヒント句や、インデックス</a:t>
            </a:r>
            <a:endParaRPr kumimoji="1" lang="en-US" altLang="ja-JP" dirty="0" smtClean="0"/>
          </a:p>
          <a:p>
            <a:r>
              <a:rPr kumimoji="1" lang="ja-JP" altLang="en-US" dirty="0" smtClean="0"/>
              <a:t>統合マスタではプロファイルによる積極的管理</a:t>
            </a:r>
          </a:p>
          <a:p>
            <a:endParaRPr kumimoji="1" lang="en-US" altLang="ja-JP" dirty="0" smtClean="0"/>
          </a:p>
          <a:p>
            <a:r>
              <a:rPr kumimoji="1" lang="ja-JP" altLang="en-US" dirty="0" smtClean="0"/>
              <a:t>アドバイザフレームワークと</a:t>
            </a:r>
            <a:r>
              <a:rPr kumimoji="1" lang="en-US" altLang="ja-JP" dirty="0" smtClean="0"/>
              <a:t>majesty</a:t>
            </a:r>
            <a:r>
              <a:rPr kumimoji="1" lang="ja-JP" altLang="en-US" dirty="0" smtClean="0"/>
              <a:t>の比較を分かりやすく。</a:t>
            </a:r>
            <a:endParaRPr kumimoji="1" lang="en-US" altLang="ja-JP" dirty="0" smtClean="0"/>
          </a:p>
          <a:p>
            <a:r>
              <a:rPr kumimoji="1" lang="ja-JP" altLang="en-US" dirty="0" smtClean="0"/>
              <a:t>パッケージと</a:t>
            </a:r>
            <a:r>
              <a:rPr kumimoji="1" lang="en-US" altLang="ja-JP" dirty="0" smtClean="0"/>
              <a:t>majesty</a:t>
            </a:r>
            <a:r>
              <a:rPr kumimoji="1" lang="ja-JP" altLang="en-US" dirty="0" smtClean="0"/>
              <a:t>の比較・対比表</a:t>
            </a:r>
          </a:p>
          <a:p>
            <a:endParaRPr kumimoji="1" lang="ja-JP" altLang="en-US" b="1"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9</a:t>
            </a:fld>
            <a:endParaRPr kumimoji="1" lang="ja-JP" altLang="en-US"/>
          </a:p>
        </p:txBody>
      </p:sp>
    </p:spTree>
    <p:extLst>
      <p:ext uri="{BB962C8B-B14F-4D97-AF65-F5344CB8AC3E}">
        <p14:creationId xmlns:p14="http://schemas.microsoft.com/office/powerpoint/2010/main" val="2997696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a16="http://schemas.microsoft.com/office/drawing/2014/main" xmlns="" id="{79724352-797F-476F-9BCC-36433C52B6FC}"/>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70325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a:t>コンテンツ</a:t>
            </a:r>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a:t>本文テキスト</a:t>
            </a:r>
            <a:r>
              <a:rPr kumimoji="1" lang="en-US" altLang="ja-JP" dirty="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スライドの結論</a:t>
            </a:r>
            <a:r>
              <a:rPr kumimoji="1" lang="en-US" altLang="ja-JP" dirty="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584DA2E0-211E-4C80-A404-7D296B0FBF58}"/>
              </a:ext>
            </a:extLst>
          </p:cNvPr>
          <p:cNvSpPr>
            <a:spLocks noGrp="1"/>
          </p:cNvSpPr>
          <p:nvPr>
            <p:ph type="ftr" sz="quarter" idx="30"/>
          </p:nvPr>
        </p:nvSpPr>
        <p:spPr/>
        <p:txBody>
          <a:bodyPr/>
          <a:lstStyle/>
          <a:p>
            <a:r>
              <a:rPr lang="en-US" altLang="ja-JP"/>
              <a:t>KIOXIA Confidential</a:t>
            </a:r>
            <a:endParaRPr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フッター プレースホルダー 2">
            <a:extLst>
              <a:ext uri="{FF2B5EF4-FFF2-40B4-BE49-F238E27FC236}">
                <a16:creationId xmlns:a16="http://schemas.microsoft.com/office/drawing/2014/main" xmlns="" id="{CBDB58D0-3D53-4D9F-BC73-C7D72E337B94}"/>
              </a:ext>
            </a:extLst>
          </p:cNvPr>
          <p:cNvSpPr>
            <a:spLocks noGrp="1"/>
          </p:cNvSpPr>
          <p:nvPr>
            <p:ph type="ftr" sz="quarter" idx="10"/>
          </p:nvPr>
        </p:nvSpPr>
        <p:spPr/>
        <p:txBody>
          <a:bodyPr/>
          <a:lstStyle/>
          <a:p>
            <a:r>
              <a:rPr lang="en-US" altLang="ja-JP"/>
              <a:t>KIOXIA Confidential</a:t>
            </a:r>
            <a:endParaRPr lang="ja-JP"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 </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516BAAA0-007C-44E3-9AC8-E2BEF5755D65}"/>
              </a:ext>
            </a:extLst>
          </p:cNvPr>
          <p:cNvSpPr>
            <a:spLocks noGrp="1"/>
          </p:cNvSpPr>
          <p:nvPr>
            <p:ph type="ftr" sz="quarter" idx="17"/>
          </p:nvPr>
        </p:nvSpPr>
        <p:spPr/>
        <p:txBody>
          <a:bodyPr/>
          <a:lstStyle/>
          <a:p>
            <a:r>
              <a:rPr lang="en-US" altLang="ja-JP"/>
              <a:t>KIOXIA Confidential</a:t>
            </a:r>
            <a:endParaRPr lang="ja-JP"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3083A886-8044-4CD2-B180-920F9E95C02E}"/>
              </a:ext>
            </a:extLst>
          </p:cNvPr>
          <p:cNvSpPr>
            <a:spLocks noGrp="1"/>
          </p:cNvSpPr>
          <p:nvPr>
            <p:ph type="ftr" sz="quarter" idx="21"/>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5229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C4DB3808-1C5D-494D-A4B5-1046EB611AE2}"/>
              </a:ext>
            </a:extLst>
          </p:cNvPr>
          <p:cNvSpPr>
            <a:spLocks noGrp="1"/>
          </p:cNvSpPr>
          <p:nvPr>
            <p:ph type="ftr" sz="quarter" idx="33"/>
          </p:nvPr>
        </p:nvSpPr>
        <p:spPr/>
        <p:txBody>
          <a:bodyPr/>
          <a:lstStyle/>
          <a:p>
            <a:r>
              <a:rPr lang="en-US" altLang="ja-JP"/>
              <a:t>KIOXIA Confidential</a:t>
            </a:r>
            <a:endParaRPr lang="ja-JP"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04E244EF-6867-497F-B8E9-3DEDD8182086}"/>
              </a:ext>
            </a:extLst>
          </p:cNvPr>
          <p:cNvSpPr>
            <a:spLocks noGrp="1"/>
          </p:cNvSpPr>
          <p:nvPr>
            <p:ph type="ftr" sz="quarter" idx="32"/>
          </p:nvPr>
        </p:nvSpPr>
        <p:spPr/>
        <p:txBody>
          <a:bodyPr/>
          <a:lstStyle/>
          <a:p>
            <a:r>
              <a:rPr lang="en-US" altLang="ja-JP"/>
              <a:t>KIOXIA Confidential</a:t>
            </a:r>
            <a:endParaRPr lang="ja-JP"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1EE9D3D5-E5E4-4DE0-9A5C-5DA393EC8FED}"/>
              </a:ext>
            </a:extLst>
          </p:cNvPr>
          <p:cNvSpPr>
            <a:spLocks noGrp="1"/>
          </p:cNvSpPr>
          <p:nvPr>
            <p:ph type="ftr" sz="quarter" idx="16"/>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2234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5"/>
            <a:r>
              <a:rPr kumimoji="1" lang="ja-JP" altLang="en-US" dirty="0"/>
              <a:t>第</a:t>
            </a:r>
            <a:r>
              <a:rPr kumimoji="1" lang="en-US" altLang="ja-JP" dirty="0"/>
              <a:t> 6 </a:t>
            </a:r>
            <a:r>
              <a:rPr kumimoji="1" lang="ja-JP" altLang="en-US" dirty="0"/>
              <a:t>レベル</a:t>
            </a:r>
            <a:r>
              <a:rPr kumimoji="1" lang="en-US" altLang="ja-JP" dirty="0"/>
              <a:t> 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1D180225-353A-4386-9FD6-28395302C8C5}"/>
              </a:ext>
            </a:extLst>
          </p:cNvPr>
          <p:cNvSpPr>
            <a:spLocks noGrp="1"/>
          </p:cNvSpPr>
          <p:nvPr>
            <p:ph type="ftr" sz="quarter" idx="21"/>
          </p:nvPr>
        </p:nvSpPr>
        <p:spPr/>
        <p:txBody>
          <a:bodyPr/>
          <a:lstStyle/>
          <a:p>
            <a:r>
              <a:rPr lang="en-US" altLang="ja-JP"/>
              <a:t>KIOXIA Confidential</a:t>
            </a:r>
            <a:endParaRPr lang="ja-JP"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a:t>第</a:t>
            </a:r>
            <a:r>
              <a:rPr kumimoji="1" lang="en-US" altLang="ja-JP" dirty="0"/>
              <a:t> 6 </a:t>
            </a:r>
            <a:r>
              <a:rPr kumimoji="1" lang="ja-JP" altLang="en-US" dirty="0"/>
              <a:t>レベル</a:t>
            </a:r>
            <a:r>
              <a:rPr kumimoji="1" lang="en-US" altLang="ja-JP" dirty="0"/>
              <a:t> 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7FE7560A-A2A2-45AC-97C9-30094B936CB2}"/>
              </a:ext>
            </a:extLst>
          </p:cNvPr>
          <p:cNvSpPr>
            <a:spLocks noGrp="1"/>
          </p:cNvSpPr>
          <p:nvPr>
            <p:ph type="ftr" sz="quarter" idx="3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43922694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5151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a16="http://schemas.microsoft.com/office/drawing/2014/main" xmlns="" id="{2F66DCD1-6A56-410E-9242-A3BC0C90DDFE}"/>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318400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4057391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D0ED9C85-9DA6-41E3-ACD1-A9A999D0DEE2}"/>
              </a:ext>
            </a:extLst>
          </p:cNvPr>
          <p:cNvSpPr>
            <a:spLocks noGrp="1"/>
          </p:cNvSpPr>
          <p:nvPr>
            <p:ph type="ftr" sz="quarter" idx="10"/>
          </p:nvPr>
        </p:nvSpPr>
        <p:spPr/>
        <p:txBody>
          <a:bodyPr/>
          <a:lstStyle/>
          <a:p>
            <a:r>
              <a:rPr lang="en-US" altLang="ja-JP" dirty="0"/>
              <a:t>KIOXIA Confidential</a:t>
            </a:r>
            <a:endParaRPr lang="ja-JP" altLang="en-US" dirty="0"/>
          </a:p>
        </p:txBody>
      </p:sp>
    </p:spTree>
    <p:extLst>
      <p:ext uri="{BB962C8B-B14F-4D97-AF65-F5344CB8AC3E}">
        <p14:creationId xmlns:p14="http://schemas.microsoft.com/office/powerpoint/2010/main" val="36044567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クロージング 2">
    <p:bg>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5F797B74-7E73-4287-B701-52321A8854E3}"/>
              </a:ext>
            </a:extLst>
          </p:cNvPr>
          <p:cNvSpPr>
            <a:spLocks noGrp="1"/>
          </p:cNvSpPr>
          <p:nvPr>
            <p:ph type="ftr" sz="quarter" idx="10"/>
          </p:nvPr>
        </p:nvSpPr>
        <p:spPr/>
        <p:txBody>
          <a:bodyPr/>
          <a:lstStyle/>
          <a:p>
            <a:r>
              <a:rPr lang="en-US" altLang="ja-JP"/>
              <a:t>KIOXIA Confidential</a:t>
            </a:r>
            <a:endParaRPr lang="ja-JP" altLang="en-US" dirty="0"/>
          </a:p>
        </p:txBody>
      </p:sp>
      <p:pic>
        <p:nvPicPr>
          <p:cNvPr id="4" name="図 3"/>
          <p:cNvPicPr>
            <a:picLocks noChangeAspect="1"/>
          </p:cNvPicPr>
          <p:nvPr userDrawn="1"/>
        </p:nvPicPr>
        <p:blipFill>
          <a:blip r:embed="rId2"/>
          <a:stretch>
            <a:fillRect/>
          </a:stretch>
        </p:blipFill>
        <p:spPr>
          <a:xfrm>
            <a:off x="2833200" y="2401200"/>
            <a:ext cx="6512400" cy="2048213"/>
          </a:xfrm>
          <a:prstGeom prst="rect">
            <a:avLst/>
          </a:prstGeom>
        </p:spPr>
      </p:pic>
    </p:spTree>
    <p:extLst>
      <p:ext uri="{BB962C8B-B14F-4D97-AF65-F5344CB8AC3E}">
        <p14:creationId xmlns:p14="http://schemas.microsoft.com/office/powerpoint/2010/main" val="1459911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ltLang="ja-JP" smtClean="0"/>
              <a:t>KIOXIA Confidential</a:t>
            </a:r>
            <a:endParaRPr lang="ja-JP"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1544825139"/>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940553247"/>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161788962"/>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1759819418"/>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8682770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a16="http://schemas.microsoft.com/office/drawing/2014/main" xmlns="" id="{6AE3A1B3-AFE3-4148-BEF7-8F530E2A94A8}"/>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40119503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695407931"/>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2619069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7881499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091275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956022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3638000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901656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5447475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0553361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a:t>
            </a:r>
            <a:r>
              <a:rPr lang="en-US" altLang="ja-JP" dirty="0" smtClean="0">
                <a:solidFill>
                  <a:srgbClr val="000000"/>
                </a:solidFill>
              </a:rPr>
              <a:t>2</a:t>
            </a:r>
            <a:r>
              <a:rPr lang="sk-SK" altLang="ja-JP" dirty="0" smtClean="0">
                <a:solidFill>
                  <a:srgbClr val="000000"/>
                </a:solidFill>
              </a:rPr>
              <a:t>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81073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2" name="フッター プレースホルダー 1">
            <a:extLst>
              <a:ext uri="{FF2B5EF4-FFF2-40B4-BE49-F238E27FC236}">
                <a16:creationId xmlns:a16="http://schemas.microsoft.com/office/drawing/2014/main" xmlns="" id="{AD86A0A4-5899-45E3-8008-E6006987265A}"/>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094832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6236443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7456645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rgbClr val="000000"/>
                </a:solidFill>
              </a:rPr>
              <a:t>© 2022 KIOXIA 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632185977"/>
      </p:ext>
    </p:extLst>
  </p:cSld>
  <p:clrMapOvr>
    <a:masterClrMapping/>
  </p:clrMapOvr>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ext uri="{BB962C8B-B14F-4D97-AF65-F5344CB8AC3E}">
        <p14:creationId xmlns:p14="http://schemas.microsoft.com/office/powerpoint/2010/main" val="1836865108"/>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89981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英文タイトル 1 行">
    <p:bg>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28" name="タイトル 66"/>
          <p:cNvSpPr>
            <a:spLocks noGrp="1"/>
          </p:cNvSpPr>
          <p:nvPr>
            <p:ph type="title" hasCustomPrompt="1"/>
          </p:nvPr>
        </p:nvSpPr>
        <p:spPr>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9"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3355227781"/>
      </p:ext>
    </p:extLst>
  </p:cSld>
  <p:clrMapOvr>
    <a:masterClrMapping/>
  </p:clrMapOvr>
  <p:timing>
    <p:tnLst>
      <p:par>
        <p:cTn id="1" dur="indefinite" restart="never" nodeType="tmRoot"/>
      </p:par>
    </p:tnLst>
  </p:timing>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英文タイトル 2 行">
    <p:bg>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37" name="タイトル 66"/>
          <p:cNvSpPr>
            <a:spLocks noGrp="1"/>
          </p:cNvSpPr>
          <p:nvPr>
            <p:ph type="title" hasCustomPrompt="1"/>
          </p:nvPr>
        </p:nvSpPr>
        <p:spPr>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0"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631405137"/>
      </p:ext>
    </p:extLst>
  </p:cSld>
  <p:clrMapOvr>
    <a:masterClrMapping/>
  </p:clrMapOvr>
  <p:timing>
    <p:tnLst>
      <p:par>
        <p:cTn id="1" dur="indefinite" restart="never" nodeType="tmRoot"/>
      </p:par>
    </p:tnLst>
  </p:timing>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和文タイトル 1 行">
    <p:bg>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53" name="タイトル 4"/>
          <p:cNvSpPr>
            <a:spLocks noGrp="1"/>
          </p:cNvSpPr>
          <p:nvPr>
            <p:ph type="title" hasCustomPrompt="1"/>
          </p:nvPr>
        </p:nvSpPr>
        <p:spPr>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2622821854"/>
      </p:ext>
    </p:extLst>
  </p:cSld>
  <p:clrMapOvr>
    <a:masterClrMapping/>
  </p:clrMapOvr>
  <p:timing>
    <p:tnLst>
      <p:par>
        <p:cTn id="1" dur="indefinite" restart="never" nodeType="tmRoot"/>
      </p:par>
    </p:tnLst>
  </p:timing>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和文タイトル 2 行">
    <p:bg>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10" name="タイトル 4"/>
          <p:cNvSpPr>
            <a:spLocks noGrp="1"/>
          </p:cNvSpPr>
          <p:nvPr>
            <p:ph type="title" hasCustomPrompt="1"/>
          </p:nvPr>
        </p:nvSpPr>
        <p:spPr>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11" name="フッター プレースホルダー 2"/>
          <p:cNvSpPr txBox="1">
            <a:spLocks/>
          </p:cNvSpPr>
          <p:nvPr userDrawn="1"/>
        </p:nvSpPr>
        <p:spPr>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Tree>
    <p:extLst>
      <p:ext uri="{BB962C8B-B14F-4D97-AF65-F5344CB8AC3E}">
        <p14:creationId xmlns:p14="http://schemas.microsoft.com/office/powerpoint/2010/main" val="484015684"/>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英文セクションディバイダー">
    <p:bg>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6" name="タイトル 66"/>
          <p:cNvSpPr>
            <a:spLocks noGrp="1"/>
          </p:cNvSpPr>
          <p:nvPr>
            <p:ph type="title" hasCustomPrompt="1"/>
          </p:nvPr>
        </p:nvSpPr>
        <p:spPr>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779793338"/>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a16="http://schemas.microsoft.com/office/drawing/2014/main" xmlns="" id="{393FE227-DB66-46A6-AE84-470FE70FA1FF}"/>
              </a:ext>
            </a:extLst>
          </p:cNvPr>
          <p:cNvSpPr>
            <a:spLocks noGrp="1"/>
          </p:cNvSpPr>
          <p:nvPr>
            <p:ph type="ftr" sz="quarter" idx="15"/>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9803909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和文セクションディバイダー">
    <p:bg>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solidFill>
                <a:srgbClr val="000000"/>
              </a:solidFill>
            </a:endParaRPr>
          </a:p>
        </p:txBody>
      </p:sp>
      <p:sp>
        <p:nvSpPr>
          <p:cNvPr id="4" name="タイトル 4"/>
          <p:cNvSpPr>
            <a:spLocks noGrp="1"/>
          </p:cNvSpPr>
          <p:nvPr>
            <p:ph type="title" hasCustomPrompt="1"/>
          </p:nvPr>
        </p:nvSpPr>
        <p:spPr>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160412289"/>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アジェンダ">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63983645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コンセプ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8" name="直線コネクタ 17"/>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85094487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２コラムのテキスト">
    <p:bg>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4213105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タイトルと結論">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30082867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タイトルのみ">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図形グループ 20"/>
          <p:cNvGrpSpPr/>
          <p:nvPr userDrawn="1"/>
        </p:nvGrpSpPr>
        <p:grpSpPr>
          <a:xfrm>
            <a:off x="0" y="6300000"/>
            <a:ext cx="12192000" cy="558000"/>
            <a:chOff x="0" y="6300000"/>
            <a:chExt cx="9144000" cy="558000"/>
          </a:xfrm>
        </p:grpSpPr>
        <p:sp>
          <p:nvSpPr>
            <p:cNvPr id="23" name="正方形/長方形 22">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4" name="直線コネクタ 23"/>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32879704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xmlns="" id="{A550AF42-32A4-B148-94D9-36A45C3D47EC}"/>
              </a:ext>
            </a:extLst>
          </p:cNvPr>
          <p:cNvSpPr/>
          <p:nvPr userDrawn="1"/>
        </p:nvSpPr>
        <p:spPr>
          <a:xfrm>
            <a:off x="0" y="0"/>
            <a:ext cx="12192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2" name="図形グループ 21"/>
          <p:cNvGrpSpPr/>
          <p:nvPr userDrawn="1"/>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5" name="直線コネクタ 2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3028571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つのコンテンツ">
    <p:spTree>
      <p:nvGrpSpPr>
        <p:cNvPr id="1" name=""/>
        <p:cNvGrpSpPr/>
        <p:nvPr/>
      </p:nvGrpSpPr>
      <p:grpSpPr>
        <a:xfrm>
          <a:off x="0" y="0"/>
          <a:ext cx="0" cy="0"/>
          <a:chOff x="0" y="0"/>
          <a:chExt cx="0" cy="0"/>
        </a:xfrm>
      </p:grpSpPr>
      <p:grpSp>
        <p:nvGrpSpPr>
          <p:cNvPr id="16" name="図形グループ 15"/>
          <p:cNvGrpSpPr/>
          <p:nvPr userDrawn="1"/>
        </p:nvGrpSpPr>
        <p:grpSpPr>
          <a:xfrm>
            <a:off x="0" y="0"/>
            <a:ext cx="12192000" cy="648000"/>
            <a:chOff x="0" y="0"/>
            <a:chExt cx="9144000" cy="648000"/>
          </a:xfrm>
        </p:grpSpPr>
        <p:sp>
          <p:nvSpPr>
            <p:cNvPr id="18" name="正方形/長方形 17">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userDrawn="1">
            <p:ph sz="quarter" idx="16" hasCustomPrompt="1"/>
          </p:nvPr>
        </p:nvSpPr>
        <p:spPr>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8" name="図形グループ 27"/>
          <p:cNvGrpSpPr/>
          <p:nvPr userDrawn="1"/>
        </p:nvGrpSpPr>
        <p:grpSpPr>
          <a:xfrm>
            <a:off x="0" y="6300000"/>
            <a:ext cx="12192000" cy="558000"/>
            <a:chOff x="0" y="6300000"/>
            <a:chExt cx="9144000" cy="558000"/>
          </a:xfrm>
        </p:grpSpPr>
        <p:sp>
          <p:nvSpPr>
            <p:cNvPr id="35" name="正方形/長方形 34">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6" name="直線コネクタ 35"/>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21884124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見出しと2つのコンテンツ">
    <p:spTree>
      <p:nvGrpSpPr>
        <p:cNvPr id="1" name=""/>
        <p:cNvGrpSpPr/>
        <p:nvPr/>
      </p:nvGrpSpPr>
      <p:grpSpPr>
        <a:xfrm>
          <a:off x="0" y="0"/>
          <a:ext cx="0" cy="0"/>
          <a:chOff x="0" y="0"/>
          <a:chExt cx="0" cy="0"/>
        </a:xfrm>
      </p:grpSpPr>
      <p:grpSp>
        <p:nvGrpSpPr>
          <p:cNvPr id="18" name="図形グループ 17"/>
          <p:cNvGrpSpPr/>
          <p:nvPr userDrawn="1"/>
        </p:nvGrpSpPr>
        <p:grpSpPr>
          <a:xfrm>
            <a:off x="0" y="0"/>
            <a:ext cx="12192000" cy="648000"/>
            <a:chOff x="0" y="0"/>
            <a:chExt cx="9144000" cy="648000"/>
          </a:xfrm>
        </p:grpSpPr>
        <p:sp>
          <p:nvSpPr>
            <p:cNvPr id="19" name="正方形/長方形 18">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20" name="直線コネクタ 19"/>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テキスト プレースホルダー 9"/>
          <p:cNvSpPr>
            <a:spLocks noGrp="1"/>
          </p:cNvSpPr>
          <p:nvPr>
            <p:ph type="body" sz="quarter" idx="27" hasCustomPrompt="1"/>
          </p:nvPr>
        </p:nvSpPr>
        <p:spPr>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8" name="図形グループ 37"/>
          <p:cNvGrpSpPr/>
          <p:nvPr userDrawn="1"/>
        </p:nvGrpSpPr>
        <p:grpSpPr>
          <a:xfrm>
            <a:off x="0" y="6300000"/>
            <a:ext cx="12192000" cy="558000"/>
            <a:chOff x="0" y="6300000"/>
            <a:chExt cx="9144000" cy="558000"/>
          </a:xfrm>
        </p:grpSpPr>
        <p:sp>
          <p:nvSpPr>
            <p:cNvPr id="40" name="正方形/長方形 39">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1" name="直線コネクタ 4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21"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00177286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比較">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3" name="正方形/長方形 12">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4" name="直線コネクタ 13"/>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コンテンツ プレースホルダー 7"/>
          <p:cNvSpPr>
            <a:spLocks noGrp="1"/>
          </p:cNvSpPr>
          <p:nvPr>
            <p:ph sz="quarter" idx="22" hasCustomPrompt="1"/>
          </p:nvPr>
        </p:nvSpPr>
        <p:spPr>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grpSp>
        <p:nvGrpSpPr>
          <p:cNvPr id="39" name="図形グループ 38"/>
          <p:cNvGrpSpPr/>
          <p:nvPr userDrawn="1"/>
        </p:nvGrpSpPr>
        <p:grpSpPr>
          <a:xfrm>
            <a:off x="0" y="6300000"/>
            <a:ext cx="12192000" cy="558000"/>
            <a:chOff x="0" y="6300000"/>
            <a:chExt cx="9144000" cy="558000"/>
          </a:xfrm>
        </p:grpSpPr>
        <p:sp>
          <p:nvSpPr>
            <p:cNvPr id="41" name="正方形/長方形 40">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42" name="直線コネクタ 41"/>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8"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28098418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
        <p:nvSpPr>
          <p:cNvPr id="2" name="フッター プレースホルダー 1">
            <a:extLst>
              <a:ext uri="{FF2B5EF4-FFF2-40B4-BE49-F238E27FC236}">
                <a16:creationId xmlns:a16="http://schemas.microsoft.com/office/drawing/2014/main" xmlns="" id="{FAEB61E7-1C32-4990-9422-9527CF375A25}"/>
              </a:ext>
            </a:extLst>
          </p:cNvPr>
          <p:cNvSpPr>
            <a:spLocks noGrp="1"/>
          </p:cNvSpPr>
          <p:nvPr>
            <p:ph type="ftr" sz="quarter" idx="16"/>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40000889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23" name="図形グループ 22"/>
          <p:cNvGrpSpPr/>
          <p:nvPr userDrawn="1"/>
        </p:nvGrpSpPr>
        <p:grpSpPr>
          <a:xfrm>
            <a:off x="0" y="6300000"/>
            <a:ext cx="12192000" cy="558000"/>
            <a:chOff x="0" y="6300000"/>
            <a:chExt cx="9144000" cy="558000"/>
          </a:xfrm>
        </p:grpSpPr>
        <p:sp>
          <p:nvSpPr>
            <p:cNvPr id="30" name="正方形/長方形 29">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1" name="直線コネクタ 30"/>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3"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400342811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grpSp>
        <p:nvGrpSpPr>
          <p:cNvPr id="30" name="図形グループ 29"/>
          <p:cNvGrpSpPr/>
          <p:nvPr userDrawn="1"/>
        </p:nvGrpSpPr>
        <p:grpSpPr>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3" name="直線コネクタ 32"/>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147708942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テキストとフォト 2">
    <p:bg>
      <p:bgPr>
        <a:solidFill>
          <a:schemeClr val="bg1"/>
        </a:solidFill>
        <a:effectLst/>
      </p:bgPr>
    </p:bg>
    <p:spTree>
      <p:nvGrpSpPr>
        <p:cNvPr id="1" name=""/>
        <p:cNvGrpSpPr/>
        <p:nvPr/>
      </p:nvGrpSpPr>
      <p:grpSpPr>
        <a:xfrm>
          <a:off x="0" y="0"/>
          <a:ext cx="0" cy="0"/>
          <a:chOff x="0" y="0"/>
          <a:chExt cx="0" cy="0"/>
        </a:xfrm>
      </p:grpSpPr>
      <p:grpSp>
        <p:nvGrpSpPr>
          <p:cNvPr id="11" name="図形グループ 10"/>
          <p:cNvGrpSpPr/>
          <p:nvPr userDrawn="1"/>
        </p:nvGrpSpPr>
        <p:grpSpPr>
          <a:xfrm>
            <a:off x="0" y="0"/>
            <a:ext cx="12192000" cy="648000"/>
            <a:chOff x="0" y="0"/>
            <a:chExt cx="9144000" cy="648000"/>
          </a:xfrm>
        </p:grpSpPr>
        <p:sp>
          <p:nvSpPr>
            <p:cNvPr id="14" name="正方形/長方形 13">
              <a:extLst>
                <a:ext uri="{FF2B5EF4-FFF2-40B4-BE49-F238E27FC236}">
                  <a16:creationId xmlns:a16="http://schemas.microsoft.com/office/drawing/2014/main" xmlns="" id="{A550AF42-32A4-B148-94D9-36A45C3D47EC}"/>
                </a:ext>
              </a:extLst>
            </p:cNvPr>
            <p:cNvSpPr/>
            <p:nvPr userDrawn="1"/>
          </p:nvSpPr>
          <p:spPr>
            <a:xfrm>
              <a:off x="0" y="0"/>
              <a:ext cx="9144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16" name="直線コネクタ 15"/>
            <p:cNvCxnSpPr/>
            <p:nvPr userDrawn="1"/>
          </p:nvCxnSpPr>
          <p:spPr>
            <a:xfrm>
              <a:off x="0" y="648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コンテンツ プレースホルダー 7"/>
          <p:cNvSpPr>
            <a:spLocks noGrp="1"/>
          </p:cNvSpPr>
          <p:nvPr>
            <p:ph sz="quarter" idx="24" hasCustomPrompt="1"/>
          </p:nvPr>
        </p:nvSpPr>
        <p:spPr>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grpSp>
        <p:nvGrpSpPr>
          <p:cNvPr id="32" name="図形グループ 31"/>
          <p:cNvGrpSpPr/>
          <p:nvPr userDrawn="1"/>
        </p:nvGrpSpPr>
        <p:grpSpPr>
          <a:xfrm>
            <a:off x="0" y="6300000"/>
            <a:ext cx="12192000" cy="558000"/>
            <a:chOff x="0" y="6300000"/>
            <a:chExt cx="9144000" cy="558000"/>
          </a:xfrm>
        </p:grpSpPr>
        <p:sp>
          <p:nvSpPr>
            <p:cNvPr id="34" name="正方形/長方形 33">
              <a:extLst>
                <a:ext uri="{FF2B5EF4-FFF2-40B4-BE49-F238E27FC236}">
                  <a16:creationId xmlns:a16="http://schemas.microsoft.com/office/drawing/2014/main" xmlns=""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cxnSp>
          <p:nvCxnSpPr>
            <p:cNvPr id="35" name="直線コネクタ 3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smtClean="0">
                <a:solidFill>
                  <a:srgbClr val="000000"/>
                </a:solidFill>
              </a:rPr>
              <a:t>© 2019 KIOXIA Corporation. All Rights Reserved.</a:t>
            </a:r>
            <a:endParaRPr lang="ja-JP" altLang="en-US" dirty="0">
              <a:solidFill>
                <a:srgbClr val="000000"/>
              </a:solidFill>
            </a:endParaRPr>
          </a:p>
        </p:txBody>
      </p:sp>
      <p:sp>
        <p:nvSpPr>
          <p:cNvPr id="18"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solidFill>
                  <a:srgbClr val="000000"/>
                </a:solidFill>
              </a:rPr>
              <a:pPr/>
              <a:t>‹#›</a:t>
            </a:fld>
            <a:endParaRPr lang="ja-JP" altLang="en-US" dirty="0">
              <a:solidFill>
                <a:srgbClr val="000000"/>
              </a:solidFill>
            </a:endParaRPr>
          </a:p>
        </p:txBody>
      </p:sp>
    </p:spTree>
    <p:extLst>
      <p:ext uri="{BB962C8B-B14F-4D97-AF65-F5344CB8AC3E}">
        <p14:creationId xmlns:p14="http://schemas.microsoft.com/office/powerpoint/2010/main" val="323422437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Tree>
    <p:extLst>
      <p:ext uri="{BB962C8B-B14F-4D97-AF65-F5344CB8AC3E}">
        <p14:creationId xmlns:p14="http://schemas.microsoft.com/office/powerpoint/2010/main" val="157539175"/>
      </p:ext>
    </p:extLst>
  </p:cSld>
  <p:clrMapOvr>
    <a:masterClrMapping/>
  </p:clrMapOvr>
  <p:timing>
    <p:tnLst>
      <p:par>
        <p:cTn id="1" dur="indefinite" restart="never" nodeType="tmRoot"/>
      </p:par>
    </p:tnLst>
  </p:timing>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79636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a:t>アジェンダ</a:t>
            </a:r>
            <a:r>
              <a:rPr kumimoji="1" lang="en-US" altLang="ja-JP" dirty="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 name="フッター プレースホルダー 1">
            <a:extLst>
              <a:ext uri="{FF2B5EF4-FFF2-40B4-BE49-F238E27FC236}">
                <a16:creationId xmlns:a16="http://schemas.microsoft.com/office/drawing/2014/main" xmlns="" id="{D83B6346-F14F-4EAC-B0BF-574EBD1EE1FF}"/>
              </a:ext>
            </a:extLst>
          </p:cNvPr>
          <p:cNvSpPr>
            <a:spLocks noGrp="1"/>
          </p:cNvSpPr>
          <p:nvPr>
            <p:ph type="ftr" sz="quarter" idx="14"/>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378111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1DA0063F-283E-4998-85F1-D5509D981FE9}"/>
              </a:ext>
            </a:extLst>
          </p:cNvPr>
          <p:cNvSpPr>
            <a:spLocks noGrp="1"/>
          </p:cNvSpPr>
          <p:nvPr>
            <p:ph type="ftr" sz="quarter" idx="17"/>
          </p:nvPr>
        </p:nvSpPr>
        <p:spPr/>
        <p:txBody>
          <a:bodyPr/>
          <a:lstStyle/>
          <a:p>
            <a:r>
              <a:rPr lang="en-US" altLang="ja-JP"/>
              <a:t>KIOXIA Confidential</a:t>
            </a:r>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a:t>
            </a:r>
            <a:r>
              <a:rPr lang="sk-SK" altLang="ja-JP" dirty="0" smtClean="0"/>
              <a:t>202</a:t>
            </a:r>
            <a:r>
              <a:rPr lang="en-US" altLang="ja-JP" dirty="0" smtClean="0"/>
              <a:t>2</a:t>
            </a:r>
            <a:r>
              <a:rPr lang="sk-SK" altLang="ja-JP" dirty="0" smtClean="0"/>
              <a:t> </a:t>
            </a:r>
            <a:r>
              <a:rPr lang="sk-SK" altLang="ja-JP" dirty="0"/>
              <a:t>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3" name="フッター プレースホルダー 2">
            <a:extLst>
              <a:ext uri="{FF2B5EF4-FFF2-40B4-BE49-F238E27FC236}">
                <a16:creationId xmlns:a16="http://schemas.microsoft.com/office/drawing/2014/main" xmlns="" id="{48BAB5B9-5F5D-4B67-8D63-B651AD70C792}"/>
              </a:ext>
            </a:extLst>
          </p:cNvPr>
          <p:cNvSpPr>
            <a:spLocks noGrp="1"/>
          </p:cNvSpPr>
          <p:nvPr>
            <p:ph type="ftr" sz="quarter" idx="18"/>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286517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theme" Target="../theme/theme8.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gray">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Blue</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Blue</a:t>
              </a:r>
            </a:p>
            <a:p>
              <a:r>
                <a:rPr lang="en-US" altLang="ja-JP" sz="1600" b="1" dirty="0">
                  <a:solidFill>
                    <a:schemeClr val="tx1"/>
                  </a:solidFill>
                </a:rPr>
                <a:t>R 26 G </a:t>
              </a:r>
              <a:r>
                <a:rPr lang="mr-IN" altLang="ja-JP" sz="1600" b="1" dirty="0">
                  <a:solidFill>
                    <a:schemeClr val="tx1"/>
                  </a:solidFill>
                </a:rPr>
                <a:t>18</a:t>
              </a:r>
              <a:r>
                <a:rPr lang="en-US" altLang="ja-JP" sz="1600" b="1" dirty="0">
                  <a:solidFill>
                    <a:schemeClr val="tx1"/>
                  </a:solidFill>
                </a:rPr>
                <a:t>8 B </a:t>
              </a:r>
              <a:r>
                <a:rPr lang="mr-IN" altLang="ja-JP" sz="1600" b="1" dirty="0">
                  <a:solidFill>
                    <a:schemeClr val="tx1"/>
                  </a:solidFill>
                </a:rPr>
                <a:t>23</a:t>
              </a:r>
              <a:r>
                <a:rPr lang="en-US" altLang="ja-JP" sz="1600" b="1" dirty="0">
                  <a:solidFill>
                    <a:schemeClr val="tx1"/>
                  </a:solidFill>
                </a:rPr>
                <a:t>9</a:t>
              </a:r>
            </a:p>
            <a:p>
              <a:r>
                <a:rPr lang="en-US" altLang="ja-JP" sz="1600" b="1" dirty="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26" name="図形グループ 25"/>
          <p:cNvGrpSpPr/>
          <p:nvPr userDrawn="1"/>
        </p:nvGrpSpPr>
        <p:grpSpPr bwMode="gray">
          <a:xfrm>
            <a:off x="12461878" y="73831"/>
            <a:ext cx="2160000" cy="5893470"/>
            <a:chOff x="9414258" y="73831"/>
            <a:chExt cx="2160000" cy="5893470"/>
          </a:xfrm>
        </p:grpSpPr>
        <p:sp>
          <p:nvSpPr>
            <p:cNvPr id="27" name="正方形/長方形 26">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a:extLst>
              <a:ext uri="{FF2B5EF4-FFF2-40B4-BE49-F238E27FC236}">
                <a16:creationId xmlns:a16="http://schemas.microsoft.com/office/drawing/2014/main" xmlns="" id="{3542D789-A1C8-469F-B6ED-1C0F9E9C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a:t>KIOXIA Confidential</a:t>
            </a:r>
            <a:endParaRPr lang="ja-JP" altLang="en-US" dirty="0"/>
          </a:p>
        </p:txBody>
      </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0" r:id="rId5"/>
    <p:sldLayoutId id="2147483713" r:id="rId6"/>
    <p:sldLayoutId id="2147483758" r:id="rId7"/>
    <p:sldLayoutId id="2147483775" r:id="rId8"/>
    <p:sldLayoutId id="2147483760" r:id="rId9"/>
    <p:sldLayoutId id="2147483941" r:id="rId10"/>
    <p:sldLayoutId id="2147483784" r:id="rId11"/>
    <p:sldLayoutId id="2147483783" r:id="rId12"/>
    <p:sldLayoutId id="2147483753" r:id="rId13"/>
    <p:sldLayoutId id="2147483782" r:id="rId14"/>
    <p:sldLayoutId id="2147483777" r:id="rId15"/>
    <p:sldLayoutId id="2147483756" r:id="rId16"/>
    <p:sldLayoutId id="2147483781" r:id="rId17"/>
    <p:sldLayoutId id="2147483757" r:id="rId18"/>
    <p:sldLayoutId id="2147483761" r:id="rId19"/>
    <p:sldLayoutId id="2147484108" r:id="rId20"/>
    <p:sldLayoutId id="2147483714" r:id="rId21"/>
  </p:sldLayoutIdLst>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ltGray">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a:solidFill>
                    <a:schemeClr val="bg1"/>
                  </a:solidFill>
                </a:rPr>
                <a:t>Magenta</a:t>
              </a:r>
              <a:endParaRPr lang="sk-SK" altLang="ja-JP" sz="16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a:solidFill>
                    <a:schemeClr val="bg1"/>
                  </a:solidFill>
                </a:rPr>
                <a:t>E10D7D</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1" name="図形グループ 30"/>
          <p:cNvGrpSpPr/>
          <p:nvPr userDrawn="1"/>
        </p:nvGrpSpPr>
        <p:grpSpPr bwMode="ltGray">
          <a:xfrm>
            <a:off x="12461878" y="73831"/>
            <a:ext cx="2160000" cy="5893470"/>
            <a:chOff x="9414258" y="73831"/>
            <a:chExt cx="2160000" cy="5893470"/>
          </a:xfrm>
        </p:grpSpPr>
        <p:sp>
          <p:nvSpPr>
            <p:cNvPr id="32" name="正方形/長方形 31">
              <a:extLst>
                <a:ext uri="{FF2B5EF4-FFF2-40B4-BE49-F238E27FC236}">
                  <a16:creationId xmlns:a16="http://schemas.microsoft.com/office/drawing/2014/main" xmlns="" id="{20291749-600C-6F44-B44A-30EE4F750BC2}"/>
                </a:ext>
              </a:extLst>
            </p:cNvPr>
            <p:cNvSpPr/>
            <p:nvPr userDrawn="1"/>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a16="http://schemas.microsoft.com/office/drawing/2014/main" xmlns="" id="{9BAC09B0-8FD9-2F48-83F3-0249A53CC359}"/>
                </a:ext>
              </a:extLst>
            </p:cNvPr>
            <p:cNvSpPr/>
            <p:nvPr userDrawn="1"/>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4" name="正方形/長方形 33">
              <a:extLst>
                <a:ext uri="{FF2B5EF4-FFF2-40B4-BE49-F238E27FC236}">
                  <a16:creationId xmlns:a16="http://schemas.microsoft.com/office/drawing/2014/main" xmlns="" id="{B1570B1A-A7CC-0248-813B-F16299697CD3}"/>
                </a:ext>
              </a:extLst>
            </p:cNvPr>
            <p:cNvSpPr/>
            <p:nvPr userDrawn="1"/>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CE0C46B0-3187-604A-8836-F173F09F871B}"/>
                </a:ext>
              </a:extLst>
            </p:cNvPr>
            <p:cNvSpPr/>
            <p:nvPr userDrawn="1"/>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5" name="正方形/長方形 44">
              <a:extLst>
                <a:ext uri="{FF2B5EF4-FFF2-40B4-BE49-F238E27FC236}">
                  <a16:creationId xmlns:a16="http://schemas.microsoft.com/office/drawing/2014/main" xmlns="" id="{326B3F25-041D-F946-89A6-A08D03EA045D}"/>
                </a:ext>
              </a:extLst>
            </p:cNvPr>
            <p:cNvSpPr/>
            <p:nvPr userDrawn="1"/>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B47977B7-6935-F14F-A5AC-850B73E6D657}"/>
                </a:ext>
              </a:extLst>
            </p:cNvPr>
            <p:cNvSpPr/>
            <p:nvPr userDrawn="1"/>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7" name="正方形/長方形 46">
              <a:extLst>
                <a:ext uri="{FF2B5EF4-FFF2-40B4-BE49-F238E27FC236}">
                  <a16:creationId xmlns:a16="http://schemas.microsoft.com/office/drawing/2014/main" xmlns="" id="{403D7310-F881-034C-B7B2-1008805369CB}"/>
                </a:ext>
              </a:extLst>
            </p:cNvPr>
            <p:cNvSpPr/>
            <p:nvPr userDrawn="1"/>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dirty="0" smtClean="0"/>
          </a:p>
        </p:txBody>
      </p:sp>
    </p:spTree>
    <p:extLst>
      <p:ext uri="{BB962C8B-B14F-4D97-AF65-F5344CB8AC3E}">
        <p14:creationId xmlns:p14="http://schemas.microsoft.com/office/powerpoint/2010/main" val="2859261010"/>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FDD000</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2363954901"/>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E6E6E6</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pt-BR" altLang="ja-JP" sz="1200" b="1" dirty="0" err="1">
                  <a:solidFill>
                    <a:schemeClr val="tx1"/>
                  </a:solidFill>
                </a:rPr>
                <a:t>R</a:t>
              </a:r>
              <a:r>
                <a:rPr kumimoji="1" lang="pt-BR" altLang="ja-JP" sz="1200" b="1" dirty="0">
                  <a:solidFill>
                    <a:schemeClr val="tx1"/>
                  </a:solidFill>
                </a:rPr>
                <a:t> 26 </a:t>
              </a:r>
              <a:r>
                <a:rPr kumimoji="1" lang="pt-BR" altLang="ja-JP" sz="1200" b="1" dirty="0" err="1">
                  <a:solidFill>
                    <a:schemeClr val="tx1"/>
                  </a:solidFill>
                </a:rPr>
                <a:t>G</a:t>
              </a:r>
              <a:r>
                <a:rPr kumimoji="1" lang="pt-BR" altLang="ja-JP" sz="1200" b="1" dirty="0">
                  <a:solidFill>
                    <a:schemeClr val="tx1"/>
                  </a:solidFill>
                </a:rPr>
                <a:t> 188 </a:t>
              </a:r>
              <a:r>
                <a:rPr kumimoji="1" lang="pt-BR" altLang="ja-JP" sz="1200" b="1" dirty="0" err="1">
                  <a:solidFill>
                    <a:schemeClr val="tx1"/>
                  </a:solidFill>
                </a:rPr>
                <a:t>B</a:t>
              </a:r>
              <a:r>
                <a:rPr kumimoji="1" lang="pt-BR" altLang="ja-JP" sz="1200" b="1" dirty="0">
                  <a:solidFill>
                    <a:schemeClr val="tx1"/>
                  </a:solidFill>
                </a:rPr>
                <a:t> 239</a:t>
              </a:r>
            </a:p>
            <a:p>
              <a:pPr marL="0" indent="0">
                <a:buFontTx/>
                <a:buNone/>
              </a:pPr>
              <a:r>
                <a:rPr kumimoji="1" lang="pt-BR" altLang="ja-JP" sz="1200" b="1" dirty="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is-IS" altLang="ja-JP" sz="1200" b="1" dirty="0">
                  <a:solidFill>
                    <a:schemeClr val="bg1"/>
                  </a:solidFill>
                </a:rPr>
                <a:t>R 225 G 13 B 125</a:t>
              </a:r>
            </a:p>
            <a:p>
              <a:r>
                <a:rPr lang="is-IS" altLang="ja-JP" sz="1200" b="1" dirty="0">
                  <a:solidFill>
                    <a:schemeClr val="bg1"/>
                  </a:solidFill>
                </a:rPr>
                <a:t>E10D7D</a:t>
              </a:r>
              <a:endParaRPr lang="cs-CZ" altLang="ja-JP" sz="1200" b="1" dirty="0">
                <a:solidFill>
                  <a:schemeClr val="bg1"/>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45" name="正方形/長方形 4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7" name="正方形/長方形 46">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9" name="正方形/長方形 48">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290233917"/>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userDrawn="1"/>
        </p:nvGrpSpPr>
        <p:grpSpPr bwMode="gray">
          <a:xfrm>
            <a:off x="-2430126" y="1"/>
            <a:ext cx="2160248" cy="5400000"/>
            <a:chOff x="-2430126" y="1"/>
            <a:chExt cx="2160248" cy="5400000"/>
          </a:xfrm>
        </p:grpSpPr>
        <p:sp>
          <p:nvSpPr>
            <p:cNvPr id="26" name="テキスト ボックス 25">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bg1"/>
                  </a:solidFill>
                </a:rPr>
                <a:t>アクセントカラー</a:t>
              </a:r>
              <a:endParaRPr lang="en-US" altLang="ja-JP" sz="1200" b="1" dirty="0">
                <a:solidFill>
                  <a:schemeClr val="bg1"/>
                </a:solidFill>
              </a:endParaRPr>
            </a:p>
            <a:p>
              <a:r>
                <a:rPr lang="cs-CZ" altLang="ja-JP" sz="1200" b="1" dirty="0" err="1">
                  <a:solidFill>
                    <a:schemeClr val="bg1"/>
                  </a:solidFill>
                </a:rPr>
                <a:t>R</a:t>
              </a:r>
              <a:r>
                <a:rPr lang="cs-CZ" altLang="ja-JP" sz="1200" b="1" dirty="0">
                  <a:solidFill>
                    <a:schemeClr val="bg1"/>
                  </a:solidFill>
                </a:rPr>
                <a:t> 225 G 13 B 125</a:t>
              </a:r>
            </a:p>
            <a:p>
              <a:r>
                <a:rPr lang="cs-CZ" altLang="ja-JP" sz="1200" b="1" dirty="0">
                  <a:solidFill>
                    <a:schemeClr val="bg1"/>
                  </a:solidFill>
                </a:rPr>
                <a:t>E10D7D</a:t>
              </a:r>
            </a:p>
          </p:txBody>
        </p:sp>
      </p:grpSp>
      <p:grpSp>
        <p:nvGrpSpPr>
          <p:cNvPr id="30" name="図形グループ 29"/>
          <p:cNvGrpSpPr/>
          <p:nvPr userDrawn="1"/>
        </p:nvGrpSpPr>
        <p:grpSpPr bwMode="gray">
          <a:xfrm>
            <a:off x="12461878" y="73831"/>
            <a:ext cx="2160000" cy="5893470"/>
            <a:chOff x="9414258" y="73831"/>
            <a:chExt cx="2160000" cy="5893470"/>
          </a:xfrm>
        </p:grpSpPr>
        <p:sp>
          <p:nvSpPr>
            <p:cNvPr id="31" name="正方形/長方形 30">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35" name="正方形/長方形 34">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6" name="正方形/長方形 45">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3373407089"/>
      </p:ext>
    </p:extLst>
  </p:cSld>
  <p:clrMap bg1="lt1" tx1="dk1" bg2="lt2" tx2="dk2" accent1="accent1" accent2="accent2" accent3="accent3" accent4="accent4" accent5="accent5" accent6="accent6" hlink="hlink" folHlink="folHlink"/>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a:solidFill>
                    <a:schemeClr val="tx1"/>
                  </a:solidFill>
                </a:rPr>
                <a:t>カラーテーマ</a:t>
              </a:r>
              <a:endParaRPr kumimoji="1" lang="en-US" altLang="ja-JP" sz="1200" b="1" dirty="0">
                <a:solidFill>
                  <a:schemeClr val="tx1"/>
                </a:solidFill>
              </a:endParaRPr>
            </a:p>
            <a:p>
              <a:pPr marL="0" indent="0">
                <a:buFontTx/>
                <a:buNone/>
              </a:pPr>
              <a:r>
                <a:rPr kumimoji="1" lang="en-US" altLang="ja-JP" sz="2000" b="1" dirty="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a:solidFill>
                    <a:schemeClr val="tx1"/>
                  </a:solidFill>
                </a:rPr>
                <a:t>F29614</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a:solidFill>
                    <a:schemeClr val="tx1"/>
                  </a:solidFill>
                </a:rPr>
                <a:t>サブカラー</a:t>
              </a:r>
              <a:endParaRPr kumimoji="1" lang="en-US" altLang="ja-JP" sz="1200" b="1" dirty="0">
                <a:solidFill>
                  <a:schemeClr val="tx1"/>
                </a:solidFill>
              </a:endParaRPr>
            </a:p>
            <a:p>
              <a:pPr marL="0" indent="0">
                <a:buFontTx/>
                <a:buNone/>
              </a:pPr>
              <a:r>
                <a:rPr kumimoji="1" lang="it-IT" altLang="ja-JP" sz="1200" b="1" dirty="0" err="1">
                  <a:solidFill>
                    <a:schemeClr val="tx1"/>
                  </a:solidFill>
                </a:rPr>
                <a:t>R</a:t>
              </a:r>
              <a:r>
                <a:rPr kumimoji="1" lang="it-IT" altLang="ja-JP" sz="1200" b="1" dirty="0">
                  <a:solidFill>
                    <a:schemeClr val="tx1"/>
                  </a:solidFill>
                </a:rPr>
                <a:t> 192 G 192 B 192</a:t>
              </a:r>
            </a:p>
            <a:p>
              <a:pPr marL="0" indent="0">
                <a:buFontTx/>
                <a:buNone/>
              </a:pPr>
              <a:r>
                <a:rPr kumimoji="1" lang="it-IT" altLang="ja-JP" sz="1200" b="1" dirty="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アクセントカラー</a:t>
              </a:r>
              <a:endParaRPr lang="en-US" altLang="ja-JP" sz="1200" b="1" dirty="0">
                <a:solidFill>
                  <a:schemeClr val="tx1"/>
                </a:solidFill>
              </a:endParaRPr>
            </a:p>
            <a:p>
              <a:r>
                <a:rPr lang="pt-BR" altLang="ja-JP" sz="1200" b="1" dirty="0" err="1">
                  <a:solidFill>
                    <a:schemeClr val="tx1"/>
                  </a:solidFill>
                </a:rPr>
                <a:t>R</a:t>
              </a:r>
              <a:r>
                <a:rPr lang="pt-BR" altLang="ja-JP" sz="1200" b="1" dirty="0">
                  <a:solidFill>
                    <a:schemeClr val="tx1"/>
                  </a:solidFill>
                </a:rPr>
                <a:t> 26 </a:t>
              </a:r>
              <a:r>
                <a:rPr lang="pt-BR" altLang="ja-JP" sz="1200" b="1" dirty="0" err="1">
                  <a:solidFill>
                    <a:schemeClr val="tx1"/>
                  </a:solidFill>
                </a:rPr>
                <a:t>G</a:t>
              </a:r>
              <a:r>
                <a:rPr lang="pt-BR" altLang="ja-JP" sz="1200" b="1" dirty="0">
                  <a:solidFill>
                    <a:schemeClr val="tx1"/>
                  </a:solidFill>
                </a:rPr>
                <a:t> 188 </a:t>
              </a:r>
              <a:r>
                <a:rPr lang="pt-BR" altLang="ja-JP" sz="1200" b="1" dirty="0" err="1">
                  <a:solidFill>
                    <a:schemeClr val="tx1"/>
                  </a:solidFill>
                </a:rPr>
                <a:t>B</a:t>
              </a:r>
              <a:r>
                <a:rPr lang="pt-BR" altLang="ja-JP" sz="1200" b="1" dirty="0">
                  <a:solidFill>
                    <a:schemeClr val="tx1"/>
                  </a:solidFill>
                </a:rPr>
                <a:t> 239</a:t>
              </a:r>
            </a:p>
            <a:p>
              <a:r>
                <a:rPr lang="pt-BR" altLang="ja-JP" sz="1200" b="1" dirty="0">
                  <a:solidFill>
                    <a:schemeClr val="tx1"/>
                  </a:solidFill>
                </a:rPr>
                <a:t>1ABCEF</a:t>
              </a:r>
              <a:endParaRPr lang="cs-CZ" altLang="ja-JP" sz="1200" b="1" dirty="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Yellow</a:t>
              </a:r>
            </a:p>
            <a:p>
              <a:r>
                <a:rPr lang="en-US" altLang="ja-JP" sz="1200" b="1" dirty="0">
                  <a:solidFill>
                    <a:schemeClr val="tx1"/>
                  </a:solidFill>
                </a:rPr>
                <a:t>R 253 G 208 B 0</a:t>
              </a:r>
            </a:p>
            <a:p>
              <a:r>
                <a:rPr lang="en-US" altLang="ja-JP" sz="1200" b="1" dirty="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a:t>Magenta</a:t>
              </a:r>
              <a:endParaRPr lang="sk-SK" altLang="ja-JP" sz="1200" b="1" dirty="0"/>
            </a:p>
            <a:p>
              <a:r>
                <a:rPr lang="is-IS" altLang="ja-JP" sz="1200" b="1" dirty="0"/>
                <a:t>R 225 G 13 B 125</a:t>
              </a:r>
              <a:endParaRPr lang="sk-SK" altLang="ja-JP" sz="1200" b="1" dirty="0"/>
            </a:p>
            <a:p>
              <a:r>
                <a:rPr lang="sk-SK" altLang="ja-JP" sz="1200" b="1" dirty="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Blue</a:t>
              </a:r>
            </a:p>
            <a:p>
              <a:r>
                <a:rPr lang="en-US" altLang="ja-JP" sz="1200" b="1" dirty="0">
                  <a:solidFill>
                    <a:schemeClr val="tx1"/>
                  </a:solidFill>
                </a:rPr>
                <a:t>R 26 G 188 B 239</a:t>
              </a:r>
            </a:p>
            <a:p>
              <a:r>
                <a:rPr lang="en-US" altLang="ja-JP" sz="1200" b="1" dirty="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Gray</a:t>
              </a:r>
            </a:p>
            <a:p>
              <a:r>
                <a:rPr lang="en-US" altLang="ja-JP" sz="1200" b="1" dirty="0">
                  <a:solidFill>
                    <a:schemeClr val="tx1"/>
                  </a:solidFill>
                </a:rPr>
                <a:t>R 230 G 230 B 230</a:t>
              </a:r>
            </a:p>
            <a:p>
              <a:r>
                <a:rPr lang="en-US" altLang="ja-JP" sz="1200" b="1" dirty="0">
                  <a:solidFill>
                    <a:schemeClr val="tx1"/>
                  </a:solidFill>
                </a:rPr>
                <a:t>E6E6E6</a:t>
              </a: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Light Green</a:t>
              </a:r>
            </a:p>
            <a:p>
              <a:r>
                <a:rPr lang="en-US" altLang="ja-JP" sz="1200" b="1" dirty="0">
                  <a:solidFill>
                    <a:schemeClr val="tx1"/>
                  </a:solidFill>
                </a:rPr>
                <a:t>R 149 G 198 B 42</a:t>
              </a:r>
            </a:p>
            <a:p>
              <a:r>
                <a:rPr lang="en-US" altLang="ja-JP" sz="1200" b="1" dirty="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a:solidFill>
                    <a:schemeClr val="tx1"/>
                  </a:solidFill>
                </a:rPr>
                <a:t>Orange</a:t>
              </a:r>
            </a:p>
            <a:p>
              <a:r>
                <a:rPr lang="en-US" altLang="ja-JP" sz="1200" b="1" dirty="0">
                  <a:solidFill>
                    <a:schemeClr val="tx1"/>
                  </a:solidFill>
                </a:rPr>
                <a:t>R 242 G 150 B 20</a:t>
              </a:r>
            </a:p>
            <a:p>
              <a:r>
                <a:rPr lang="en-US" altLang="ja-JP" sz="1200" b="1" dirty="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a:solidFill>
                    <a:schemeClr val="tx1"/>
                  </a:solidFill>
                </a:rPr>
                <a:t>コミュニケーションカラー</a:t>
              </a:r>
              <a:endParaRPr kumimoji="1" lang="en-US" altLang="ja-JP" sz="1200" b="1" dirty="0">
                <a:solidFill>
                  <a:schemeClr val="tx1"/>
                </a:solidFill>
              </a:endParaRPr>
            </a:p>
          </p:txBody>
        </p:sp>
      </p:grpSp>
      <p:sp>
        <p:nvSpPr>
          <p:cNvPr id="2" name="フッター プレースホルダー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ltLang="ja-JP" smtClean="0"/>
              <a:t>KIOXIA Confidential</a:t>
            </a:r>
            <a:endParaRPr lang="ja-JP" altLang="en-US"/>
          </a:p>
        </p:txBody>
      </p:sp>
    </p:spTree>
    <p:extLst>
      <p:ext uri="{BB962C8B-B14F-4D97-AF65-F5344CB8AC3E}">
        <p14:creationId xmlns:p14="http://schemas.microsoft.com/office/powerpoint/2010/main" val="132782170"/>
      </p:ext>
    </p:extLst>
  </p:cSld>
  <p:clrMap bg1="lt1" tx1="dk1" bg2="lt2" tx2="dk2" accent1="accent1" accent2="accent2" accent3="accent3" accent4="accent4" accent5="accent5" accent6="accent6" hlink="hlink" folHlink="folHlink"/>
  <p:sldLayoutIdLst>
    <p:sldLayoutId id="2147484106" r:id="rId1"/>
    <p:sldLayoutId id="2147484113" r:id="rId2"/>
    <p:sldLayoutId id="2147484107" r:id="rId3"/>
  </p:sldLayoutIdLst>
  <p:timing>
    <p:tnLst>
      <p:par>
        <p:cTn id="1" dur="indefinite" restart="never" nodeType="tmRoot"/>
      </p:par>
    </p:tnLst>
  </p:timing>
  <p:hf sldNum="0"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smtClean="0">
                  <a:solidFill>
                    <a:srgbClr val="000000"/>
                  </a:solidFill>
                </a:rPr>
                <a:t>カラーテーマ</a:t>
              </a:r>
              <a:endParaRPr lang="en-US" altLang="ja-JP" sz="1200" b="1" dirty="0" smtClean="0">
                <a:solidFill>
                  <a:srgbClr val="000000"/>
                </a:solidFill>
              </a:endParaRPr>
            </a:p>
            <a:p>
              <a:r>
                <a:rPr lang="en-US" altLang="ja-JP" sz="2000" b="1" dirty="0" smtClean="0">
                  <a:solidFill>
                    <a:srgbClr val="000000"/>
                  </a:solidFill>
                </a:rPr>
                <a:t>Yellow</a:t>
              </a:r>
              <a:endParaRPr lang="en-US" altLang="ja-JP" sz="1600" b="1" dirty="0">
                <a:solidFill>
                  <a:srgbClr val="000000"/>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a:defRPr/>
              </a:pPr>
              <a:r>
                <a:rPr lang="ja-JP" altLang="en-US" sz="1200" b="1" dirty="0" smtClean="0">
                  <a:solidFill>
                    <a:srgbClr val="000000"/>
                  </a:solidFill>
                </a:rPr>
                <a:t>背景色</a:t>
              </a:r>
              <a:endParaRPr lang="en-US" altLang="ja-JP" sz="1200" b="1" dirty="0" smtClean="0">
                <a:solidFill>
                  <a:srgbClr val="000000"/>
                </a:solidFill>
              </a:endParaRPr>
            </a:p>
            <a:p>
              <a:pPr>
                <a:defRPr/>
              </a:pPr>
              <a:endParaRPr lang="en-US" altLang="ja-JP" sz="1200" b="1" dirty="0" smtClean="0">
                <a:solidFill>
                  <a:srgbClr val="000000"/>
                </a:solidFill>
              </a:endParaRPr>
            </a:p>
            <a:p>
              <a:pPr>
                <a:defRPr/>
              </a:pPr>
              <a:r>
                <a:rPr lang="en-US" altLang="ja-JP" sz="1600" b="1" dirty="0" smtClean="0">
                  <a:solidFill>
                    <a:srgbClr val="000000"/>
                  </a:solidFill>
                </a:rPr>
                <a:t>Yellow</a:t>
              </a:r>
            </a:p>
            <a:p>
              <a:pPr>
                <a:defRPr/>
              </a:pPr>
              <a:r>
                <a:rPr lang="en-US" altLang="ja-JP" sz="1600" b="1" dirty="0" smtClean="0">
                  <a:solidFill>
                    <a:srgbClr val="000000"/>
                  </a:solidFill>
                </a:rPr>
                <a:t>R 253 G 208 B 0</a:t>
              </a:r>
            </a:p>
            <a:p>
              <a:pPr>
                <a:defRPr/>
              </a:pPr>
              <a:r>
                <a:rPr lang="en-US" altLang="ja-JP" sz="1600" b="1" dirty="0" smtClean="0">
                  <a:solidFill>
                    <a:srgbClr val="000000"/>
                  </a:solidFill>
                </a:rPr>
                <a:t>FDD000</a:t>
              </a:r>
              <a:endParaRPr lang="en-US" altLang="ja-JP" sz="1050" b="1" dirty="0" smtClean="0">
                <a:solidFill>
                  <a:srgbClr val="000000"/>
                </a:solidFill>
              </a:endParaRPr>
            </a:p>
            <a:p>
              <a:pPr>
                <a:defRPr/>
              </a:pPr>
              <a:endParaRPr lang="en-US" altLang="ja-JP" sz="1200" b="1" dirty="0" smtClean="0">
                <a:solidFill>
                  <a:srgbClr val="000000"/>
                </a:solidFill>
              </a:endParaRPr>
            </a:p>
            <a:p>
              <a:pPr>
                <a:defRPr/>
              </a:pPr>
              <a:endParaRPr lang="en-US" altLang="ja-JP" sz="1200" b="1" dirty="0" smtClean="0">
                <a:solidFill>
                  <a:srgbClr val="000000"/>
                </a:solidFill>
              </a:endParaRPr>
            </a:p>
            <a:p>
              <a:pPr>
                <a:defRPr/>
              </a:pPr>
              <a:r>
                <a:rPr lang="ja-JP" altLang="en-US" sz="1200" b="1" dirty="0" smtClean="0">
                  <a:solidFill>
                    <a:srgbClr val="000000"/>
                  </a:solidFill>
                </a:rPr>
                <a:t>テキストカラー</a:t>
              </a:r>
              <a:endParaRPr lang="en-US" altLang="ja-JP" sz="1200" b="1" dirty="0" smtClean="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サブカラー</a:t>
              </a:r>
              <a:endParaRPr lang="en-US" altLang="ja-JP" sz="1200" b="1" dirty="0" smtClean="0">
                <a:solidFill>
                  <a:srgbClr val="000000"/>
                </a:solidFill>
              </a:endParaRPr>
            </a:p>
            <a:p>
              <a:r>
                <a:rPr lang="it-IT" altLang="ja-JP" sz="1200" b="1" dirty="0" err="1" smtClean="0">
                  <a:solidFill>
                    <a:srgbClr val="000000"/>
                  </a:solidFill>
                </a:rPr>
                <a:t>R</a:t>
              </a:r>
              <a:r>
                <a:rPr lang="it-IT" altLang="ja-JP" sz="1200" b="1" dirty="0" smtClean="0">
                  <a:solidFill>
                    <a:srgbClr val="000000"/>
                  </a:solidFill>
                </a:rPr>
                <a:t> 192 G 192 B 192</a:t>
              </a:r>
            </a:p>
            <a:p>
              <a:r>
                <a:rPr lang="it-IT" altLang="ja-JP" sz="1200" b="1" dirty="0" smtClean="0">
                  <a:solidFill>
                    <a:srgbClr val="000000"/>
                  </a:solidFill>
                </a:rPr>
                <a:t>C0C0C0</a:t>
              </a:r>
              <a:endParaRPr lang="mr-IN" altLang="ja-JP" sz="1200" b="1" dirty="0">
                <a:solidFill>
                  <a:srgbClr val="000000"/>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アクセントカラー</a:t>
              </a:r>
              <a:endParaRPr lang="en-US" altLang="ja-JP" sz="1200" b="1" dirty="0" smtClean="0">
                <a:solidFill>
                  <a:srgbClr val="000000"/>
                </a:solidFill>
              </a:endParaRPr>
            </a:p>
            <a:p>
              <a:r>
                <a:rPr lang="pt-BR" altLang="ja-JP" sz="1200" b="1" dirty="0" err="1" smtClean="0">
                  <a:solidFill>
                    <a:srgbClr val="000000"/>
                  </a:solidFill>
                </a:rPr>
                <a:t>R</a:t>
              </a:r>
              <a:r>
                <a:rPr lang="pt-BR" altLang="ja-JP" sz="1200" b="1" dirty="0" smtClean="0">
                  <a:solidFill>
                    <a:srgbClr val="000000"/>
                  </a:solidFill>
                </a:rPr>
                <a:t> 26 </a:t>
              </a:r>
              <a:r>
                <a:rPr lang="pt-BR" altLang="ja-JP" sz="1200" b="1" dirty="0" err="1" smtClean="0">
                  <a:solidFill>
                    <a:srgbClr val="000000"/>
                  </a:solidFill>
                </a:rPr>
                <a:t>G</a:t>
              </a:r>
              <a:r>
                <a:rPr lang="pt-BR" altLang="ja-JP" sz="1200" b="1" dirty="0" smtClean="0">
                  <a:solidFill>
                    <a:srgbClr val="000000"/>
                  </a:solidFill>
                </a:rPr>
                <a:t> 188 </a:t>
              </a:r>
              <a:r>
                <a:rPr lang="pt-BR" altLang="ja-JP" sz="1200" b="1" dirty="0" err="1" smtClean="0">
                  <a:solidFill>
                    <a:srgbClr val="000000"/>
                  </a:solidFill>
                </a:rPr>
                <a:t>B</a:t>
              </a:r>
              <a:r>
                <a:rPr lang="pt-BR" altLang="ja-JP" sz="1200" b="1" dirty="0" smtClean="0">
                  <a:solidFill>
                    <a:srgbClr val="000000"/>
                  </a:solidFill>
                </a:rPr>
                <a:t> 239</a:t>
              </a:r>
            </a:p>
            <a:p>
              <a:r>
                <a:rPr lang="pt-BR" altLang="ja-JP" sz="1200" b="1" dirty="0" smtClean="0">
                  <a:solidFill>
                    <a:srgbClr val="000000"/>
                  </a:solidFill>
                </a:rPr>
                <a:t>1ABCEF</a:t>
              </a:r>
              <a:endParaRPr lang="cs-CZ" altLang="ja-JP" sz="1200" b="1" dirty="0" smtClean="0">
                <a:solidFill>
                  <a:srgbClr val="000000"/>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Yellow</a:t>
              </a:r>
            </a:p>
            <a:p>
              <a:r>
                <a:rPr lang="en-US" altLang="ja-JP" sz="1200" b="1" dirty="0" smtClean="0">
                  <a:solidFill>
                    <a:srgbClr val="000000"/>
                  </a:solidFill>
                </a:rPr>
                <a:t>R 253 G 208 B 0</a:t>
              </a:r>
            </a:p>
            <a:p>
              <a:r>
                <a:rPr lang="en-US" altLang="ja-JP" sz="1200" b="1" dirty="0" smtClean="0">
                  <a:solidFill>
                    <a:srgbClr val="000000"/>
                  </a:solidFill>
                </a:rPr>
                <a:t>FDD000</a:t>
              </a:r>
              <a:endParaRPr lang="en-US" altLang="ja-JP" sz="1200" dirty="0">
                <a:solidFill>
                  <a:srgbClr val="000000"/>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solidFill>
                    <a:srgbClr val="FFFFFF"/>
                  </a:solidFill>
                </a:rPr>
                <a:t>Magenta</a:t>
              </a:r>
              <a:endParaRPr lang="sk-SK" altLang="ja-JP" sz="1200" b="1" dirty="0" smtClean="0">
                <a:solidFill>
                  <a:srgbClr val="FFFFFF"/>
                </a:solidFill>
              </a:endParaRPr>
            </a:p>
            <a:p>
              <a:r>
                <a:rPr lang="is-IS" altLang="ja-JP" sz="1200" b="1" dirty="0" smtClean="0">
                  <a:solidFill>
                    <a:srgbClr val="FFFFFF"/>
                  </a:solidFill>
                </a:rPr>
                <a:t>R 225 G 13 B 125</a:t>
              </a:r>
              <a:endParaRPr lang="sk-SK" altLang="ja-JP" sz="1200" b="1" dirty="0" smtClean="0">
                <a:solidFill>
                  <a:srgbClr val="FFFFFF"/>
                </a:solidFill>
              </a:endParaRPr>
            </a:p>
            <a:p>
              <a:r>
                <a:rPr lang="sk-SK" altLang="ja-JP" sz="1200" b="1" dirty="0" smtClean="0">
                  <a:solidFill>
                    <a:srgbClr val="FFFFFF"/>
                  </a:solidFill>
                </a:rPr>
                <a:t>E10D7D</a:t>
              </a:r>
              <a:endParaRPr lang="en-US" altLang="ja-JP" sz="1200" dirty="0">
                <a:solidFill>
                  <a:srgbClr val="FFFFFF"/>
                </a:solidFill>
              </a:endParaRPr>
            </a:p>
          </p:txBody>
        </p:sp>
        <p:sp>
          <p:nvSpPr>
            <p:cNvPr id="35" name="正方形/長方形 3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Blue</a:t>
              </a:r>
            </a:p>
            <a:p>
              <a:r>
                <a:rPr lang="en-US" altLang="ja-JP" sz="1200" b="1" dirty="0" smtClean="0">
                  <a:solidFill>
                    <a:srgbClr val="000000"/>
                  </a:solidFill>
                </a:rPr>
                <a:t>R 26 G 188 B 239</a:t>
              </a:r>
            </a:p>
            <a:p>
              <a:r>
                <a:rPr lang="en-US" altLang="ja-JP" sz="1200" b="1" dirty="0" smtClean="0">
                  <a:solidFill>
                    <a:srgbClr val="000000"/>
                  </a:solidFill>
                </a:rPr>
                <a:t>1ABCEF</a:t>
              </a:r>
              <a:endParaRPr lang="en-US" altLang="ja-JP" sz="1200" dirty="0">
                <a:solidFill>
                  <a:srgbClr val="000000"/>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Gray</a:t>
              </a:r>
            </a:p>
            <a:p>
              <a:r>
                <a:rPr lang="en-US" altLang="ja-JP" sz="1200" b="1" dirty="0" smtClean="0">
                  <a:solidFill>
                    <a:srgbClr val="000000"/>
                  </a:solidFill>
                </a:rPr>
                <a:t>R 230 G 230 B 230</a:t>
              </a:r>
            </a:p>
            <a:p>
              <a:r>
                <a:rPr lang="en-US" altLang="ja-JP" sz="1200" b="1" dirty="0" smtClean="0">
                  <a:solidFill>
                    <a:srgbClr val="000000"/>
                  </a:solidFill>
                </a:rPr>
                <a:t>E6E6E6</a:t>
              </a:r>
              <a:endParaRPr lang="en-US" altLang="ja-JP" sz="1200" b="1" dirty="0">
                <a:solidFill>
                  <a:srgbClr val="000000"/>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Green</a:t>
              </a:r>
            </a:p>
            <a:p>
              <a:r>
                <a:rPr lang="en-US" altLang="ja-JP" sz="1200" b="1" dirty="0" smtClean="0">
                  <a:solidFill>
                    <a:srgbClr val="000000"/>
                  </a:solidFill>
                </a:rPr>
                <a:t>R 149 G 198 B 42</a:t>
              </a:r>
            </a:p>
            <a:p>
              <a:r>
                <a:rPr lang="en-US" altLang="ja-JP" sz="1200" b="1" dirty="0" smtClean="0">
                  <a:solidFill>
                    <a:srgbClr val="000000"/>
                  </a:solidFill>
                </a:rPr>
                <a:t>95C62A</a:t>
              </a:r>
              <a:endParaRPr lang="en-US" altLang="ja-JP" sz="1200" dirty="0">
                <a:solidFill>
                  <a:srgbClr val="000000"/>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Orange</a:t>
              </a:r>
            </a:p>
            <a:p>
              <a:r>
                <a:rPr lang="en-US" altLang="ja-JP" sz="1200" b="1" dirty="0" smtClean="0">
                  <a:solidFill>
                    <a:srgbClr val="000000"/>
                  </a:solidFill>
                </a:rPr>
                <a:t>R 242 G 150 B 20</a:t>
              </a:r>
            </a:p>
            <a:p>
              <a:r>
                <a:rPr lang="en-US" altLang="ja-JP" sz="1200" b="1" dirty="0" smtClean="0">
                  <a:solidFill>
                    <a:srgbClr val="000000"/>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コミュニケーションカラー</a:t>
              </a:r>
              <a:endParaRPr lang="en-US" altLang="ja-JP" sz="1200" b="1" dirty="0">
                <a:solidFill>
                  <a:srgbClr val="000000"/>
                </a:solidFill>
              </a:endParaRPr>
            </a:p>
          </p:txBody>
        </p:sp>
      </p:grpSp>
    </p:spTree>
    <p:extLst>
      <p:ext uri="{BB962C8B-B14F-4D97-AF65-F5344CB8AC3E}">
        <p14:creationId xmlns:p14="http://schemas.microsoft.com/office/powerpoint/2010/main" val="3847712310"/>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 id="2147484128" r:id="rId14"/>
    <p:sldLayoutId id="2147484129" r:id="rId15"/>
    <p:sldLayoutId id="2147484130" r:id="rId16"/>
    <p:sldLayoutId id="2147484131" r:id="rId17"/>
    <p:sldLayoutId id="2147484132" r:id="rId18"/>
    <p:sldLayoutId id="2147484133" r:id="rId19"/>
    <p:sldLayoutId id="2147484134"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a:xfrm>
              <a:off x="-2429878" y="1"/>
              <a:ext cx="2160000" cy="720000"/>
            </a:xfrm>
            <a:prstGeom prst="rect">
              <a:avLst/>
            </a:prstGeom>
            <a:solidFill>
              <a:schemeClr val="bg1"/>
            </a:solidFill>
          </p:spPr>
          <p:txBody>
            <a:bodyPr wrap="square" lIns="135000" tIns="135000" rIns="135000" bIns="135000" rtlCol="0">
              <a:noAutofit/>
            </a:bodyPr>
            <a:lstStyle/>
            <a:p>
              <a:r>
                <a:rPr lang="ja-JP" altLang="en-US" sz="1200" b="1" dirty="0" smtClean="0">
                  <a:solidFill>
                    <a:srgbClr val="000000"/>
                  </a:solidFill>
                </a:rPr>
                <a:t>カラーテーマ</a:t>
              </a:r>
              <a:endParaRPr lang="en-US" altLang="ja-JP" sz="1200" b="1" dirty="0" smtClean="0">
                <a:solidFill>
                  <a:srgbClr val="000000"/>
                </a:solidFill>
              </a:endParaRPr>
            </a:p>
            <a:p>
              <a:r>
                <a:rPr lang="en-US" altLang="ja-JP" sz="2000" b="1" dirty="0" smtClean="0">
                  <a:solidFill>
                    <a:srgbClr val="000000"/>
                  </a:solidFill>
                </a:rPr>
                <a:t>Light </a:t>
              </a:r>
              <a:r>
                <a:rPr lang="en-US" altLang="ja-JP" sz="2000" b="1" dirty="0">
                  <a:solidFill>
                    <a:srgbClr val="000000"/>
                  </a:solidFill>
                </a:rPr>
                <a:t>Blue</a:t>
              </a:r>
              <a:endParaRPr lang="en-US" altLang="ja-JP" sz="1600" b="1" dirty="0">
                <a:solidFill>
                  <a:srgbClr val="000000"/>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a:xfrm>
              <a:off x="-2430002" y="720001"/>
              <a:ext cx="2160000" cy="2880000"/>
            </a:xfrm>
            <a:prstGeom prst="rect">
              <a:avLst/>
            </a:prstGeom>
            <a:solidFill>
              <a:schemeClr val="accent1"/>
            </a:solidFill>
          </p:spPr>
          <p:txBody>
            <a:bodyPr wrap="square" lIns="135000" tIns="135000" rIns="135000" bIns="135000" rtlCol="0">
              <a:noAutofit/>
            </a:bodyPr>
            <a:lstStyle/>
            <a:p>
              <a:pPr>
                <a:defRPr/>
              </a:pPr>
              <a:r>
                <a:rPr lang="ja-JP" altLang="en-US" sz="1200" b="1" dirty="0" smtClean="0">
                  <a:solidFill>
                    <a:srgbClr val="000000"/>
                  </a:solidFill>
                </a:rPr>
                <a:t>背景色</a:t>
              </a:r>
              <a:endParaRPr lang="en-US" altLang="ja-JP" sz="1200" b="1" dirty="0" smtClean="0">
                <a:solidFill>
                  <a:srgbClr val="000000"/>
                </a:solidFill>
              </a:endParaRPr>
            </a:p>
            <a:p>
              <a:pPr>
                <a:defRPr/>
              </a:pPr>
              <a:endParaRPr lang="en-US" altLang="ja-JP" sz="1200" b="1" dirty="0" smtClean="0">
                <a:solidFill>
                  <a:srgbClr val="000000"/>
                </a:solidFill>
              </a:endParaRPr>
            </a:p>
            <a:p>
              <a:pPr>
                <a:defRPr/>
              </a:pPr>
              <a:r>
                <a:rPr lang="en-US" altLang="ja-JP" sz="1600" b="1" dirty="0" smtClean="0">
                  <a:solidFill>
                    <a:srgbClr val="000000"/>
                  </a:solidFill>
                </a:rPr>
                <a:t>Light Blue</a:t>
              </a:r>
            </a:p>
            <a:p>
              <a:r>
                <a:rPr lang="en-US" altLang="ja-JP" sz="1600" b="1" dirty="0" smtClean="0">
                  <a:solidFill>
                    <a:srgbClr val="000000"/>
                  </a:solidFill>
                </a:rPr>
                <a:t>R 26 G </a:t>
              </a:r>
              <a:r>
                <a:rPr lang="mr-IN" altLang="ja-JP" sz="1600" b="1" dirty="0" smtClean="0">
                  <a:solidFill>
                    <a:srgbClr val="000000"/>
                  </a:solidFill>
                </a:rPr>
                <a:t>18</a:t>
              </a:r>
              <a:r>
                <a:rPr lang="en-US" altLang="ja-JP" sz="1600" b="1" dirty="0" smtClean="0">
                  <a:solidFill>
                    <a:srgbClr val="000000"/>
                  </a:solidFill>
                </a:rPr>
                <a:t>8 B </a:t>
              </a:r>
              <a:r>
                <a:rPr lang="mr-IN" altLang="ja-JP" sz="1600" b="1" dirty="0" smtClean="0">
                  <a:solidFill>
                    <a:srgbClr val="000000"/>
                  </a:solidFill>
                </a:rPr>
                <a:t>23</a:t>
              </a:r>
              <a:r>
                <a:rPr lang="en-US" altLang="ja-JP" sz="1600" b="1" dirty="0" smtClean="0">
                  <a:solidFill>
                    <a:srgbClr val="000000"/>
                  </a:solidFill>
                </a:rPr>
                <a:t>9</a:t>
              </a:r>
            </a:p>
            <a:p>
              <a:r>
                <a:rPr lang="en-US" altLang="ja-JP" sz="1600" b="1" dirty="0" smtClean="0">
                  <a:solidFill>
                    <a:srgbClr val="000000"/>
                  </a:solidFill>
                </a:rPr>
                <a:t>1ABCEF</a:t>
              </a:r>
            </a:p>
            <a:p>
              <a:pPr>
                <a:defRPr/>
              </a:pPr>
              <a:endParaRPr lang="en-US" altLang="ja-JP" sz="1050" b="1" dirty="0">
                <a:solidFill>
                  <a:srgbClr val="000000"/>
                </a:solidFill>
              </a:endParaRPr>
            </a:p>
            <a:p>
              <a:pPr>
                <a:defRPr/>
              </a:pPr>
              <a:endParaRPr lang="en-US" altLang="ja-JP" sz="1200" b="1" dirty="0" smtClean="0">
                <a:solidFill>
                  <a:srgbClr val="000000"/>
                </a:solidFill>
              </a:endParaRPr>
            </a:p>
            <a:p>
              <a:pPr>
                <a:defRPr/>
              </a:pPr>
              <a:r>
                <a:rPr lang="ja-JP" altLang="en-US" sz="1200" b="1" dirty="0" smtClean="0">
                  <a:solidFill>
                    <a:srgbClr val="000000"/>
                  </a:solidFill>
                </a:rPr>
                <a:t>テキストカラー</a:t>
              </a:r>
              <a:endParaRPr lang="en-US" altLang="ja-JP" sz="1200" b="1" dirty="0" smtClean="0">
                <a:solidFill>
                  <a:srgbClr val="000000"/>
                </a:solidFill>
              </a:endParaRPr>
            </a:p>
            <a:p>
              <a:pPr>
                <a:defRPr/>
              </a:pPr>
              <a:endParaRPr lang="en-US" altLang="ja-JP" sz="1200" b="1" dirty="0">
                <a:solidFill>
                  <a:srgbClr val="000000"/>
                </a:solidFill>
              </a:endParaRPr>
            </a:p>
            <a:p>
              <a:pPr>
                <a:defRPr/>
              </a:pPr>
              <a:r>
                <a:rPr lang="en-US" altLang="ja-JP" sz="1600" b="1" dirty="0">
                  <a:solidFill>
                    <a:srgbClr val="000000"/>
                  </a:solidFill>
                </a:rPr>
                <a:t>Black</a:t>
              </a:r>
            </a:p>
            <a:p>
              <a:pPr>
                <a:defRPr/>
              </a:pPr>
              <a:r>
                <a:rPr lang="is-IS" altLang="ja-JP" sz="1600" b="1" dirty="0">
                  <a:solidFill>
                    <a:srgbClr val="000000"/>
                  </a:solidFill>
                </a:rPr>
                <a:t>R 0 G 0 B 0</a:t>
              </a: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サブカラー</a:t>
              </a:r>
              <a:endParaRPr lang="en-US" altLang="ja-JP" sz="1200" b="1" dirty="0" smtClean="0">
                <a:solidFill>
                  <a:srgbClr val="000000"/>
                </a:solidFill>
              </a:endParaRPr>
            </a:p>
            <a:p>
              <a:r>
                <a:rPr lang="it-IT" altLang="ja-JP" sz="1200" b="1" dirty="0" err="1" smtClean="0">
                  <a:solidFill>
                    <a:srgbClr val="000000"/>
                  </a:solidFill>
                </a:rPr>
                <a:t>R</a:t>
              </a:r>
              <a:r>
                <a:rPr lang="it-IT" altLang="ja-JP" sz="1200" b="1" dirty="0" smtClean="0">
                  <a:solidFill>
                    <a:srgbClr val="000000"/>
                  </a:solidFill>
                </a:rPr>
                <a:t> 192 G 192 B 192</a:t>
              </a:r>
            </a:p>
            <a:p>
              <a:r>
                <a:rPr lang="it-IT" altLang="ja-JP" sz="1200" b="1" dirty="0" smtClean="0">
                  <a:solidFill>
                    <a:srgbClr val="000000"/>
                  </a:solidFill>
                </a:rPr>
                <a:t>C0C0C0</a:t>
              </a:r>
              <a:endParaRPr lang="mr-IN" altLang="ja-JP" sz="1200" b="1" dirty="0">
                <a:solidFill>
                  <a:srgbClr val="000000"/>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FFFFFF"/>
                  </a:solidFill>
                </a:rPr>
                <a:t>アクセントカラー</a:t>
              </a:r>
              <a:endParaRPr lang="en-US" altLang="ja-JP" sz="1200" b="1" dirty="0" smtClean="0">
                <a:solidFill>
                  <a:srgbClr val="FFFFFF"/>
                </a:solidFill>
              </a:endParaRPr>
            </a:p>
            <a:p>
              <a:r>
                <a:rPr lang="cs-CZ" altLang="ja-JP" sz="1200" b="1" dirty="0" err="1" smtClean="0">
                  <a:solidFill>
                    <a:srgbClr val="FFFFFF"/>
                  </a:solidFill>
                </a:rPr>
                <a:t>R</a:t>
              </a:r>
              <a:r>
                <a:rPr lang="cs-CZ" altLang="ja-JP" sz="1200" b="1" dirty="0" smtClean="0">
                  <a:solidFill>
                    <a:srgbClr val="FFFFFF"/>
                  </a:solidFill>
                </a:rPr>
                <a:t> 225 G 13 B 125</a:t>
              </a:r>
            </a:p>
            <a:p>
              <a:r>
                <a:rPr lang="cs-CZ" altLang="ja-JP" sz="1200" b="1" dirty="0" smtClean="0">
                  <a:solidFill>
                    <a:srgbClr val="FFFFFF"/>
                  </a:solidFill>
                </a:rPr>
                <a:t>E10D7D</a:t>
              </a:r>
            </a:p>
          </p:txBody>
        </p:sp>
      </p:grpSp>
      <p:grpSp>
        <p:nvGrpSpPr>
          <p:cNvPr id="26" name="図形グループ 25"/>
          <p:cNvGrpSpPr/>
          <p:nvPr userDrawn="1"/>
        </p:nvGrpSpPr>
        <p:grpSpPr>
          <a:xfrm>
            <a:off x="12461878" y="73831"/>
            <a:ext cx="2160000" cy="5893470"/>
            <a:chOff x="9414258" y="73831"/>
            <a:chExt cx="2160000" cy="5893470"/>
          </a:xfrm>
        </p:grpSpPr>
        <p:sp>
          <p:nvSpPr>
            <p:cNvPr id="27" name="正方形/長方形 26">
              <a:extLst>
                <a:ext uri="{FF2B5EF4-FFF2-40B4-BE49-F238E27FC236}">
                  <a16:creationId xmlns:a16="http://schemas.microsoft.com/office/drawing/2014/main" xmlns="" id="{20291749-600C-6F44-B44A-30EE4F750BC2}"/>
                </a:ext>
              </a:extLst>
            </p:cNvPr>
            <p:cNvSpPr/>
            <p:nvPr userDrawn="1"/>
          </p:nvSpPr>
          <p:spPr>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Yellow</a:t>
              </a:r>
            </a:p>
            <a:p>
              <a:r>
                <a:rPr lang="en-US" altLang="ja-JP" sz="1200" b="1" dirty="0" smtClean="0">
                  <a:solidFill>
                    <a:srgbClr val="000000"/>
                  </a:solidFill>
                </a:rPr>
                <a:t>R 253 G 208 B 0</a:t>
              </a:r>
            </a:p>
            <a:p>
              <a:r>
                <a:rPr lang="en-US" altLang="ja-JP" sz="1200" b="1" dirty="0" smtClean="0">
                  <a:solidFill>
                    <a:srgbClr val="000000"/>
                  </a:solidFill>
                </a:rPr>
                <a:t>FDD000</a:t>
              </a:r>
              <a:endParaRPr lang="en-US" altLang="ja-JP" sz="1200" dirty="0">
                <a:solidFill>
                  <a:srgbClr val="000000"/>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solidFill>
                    <a:srgbClr val="FFFFFF"/>
                  </a:solidFill>
                </a:rPr>
                <a:t>Magenta</a:t>
              </a:r>
              <a:endParaRPr lang="sk-SK" altLang="ja-JP" sz="1200" b="1" dirty="0" smtClean="0">
                <a:solidFill>
                  <a:srgbClr val="FFFFFF"/>
                </a:solidFill>
              </a:endParaRPr>
            </a:p>
            <a:p>
              <a:r>
                <a:rPr lang="is-IS" altLang="ja-JP" sz="1200" b="1" dirty="0" smtClean="0">
                  <a:solidFill>
                    <a:srgbClr val="FFFFFF"/>
                  </a:solidFill>
                </a:rPr>
                <a:t>R 225 G 13 B 125</a:t>
              </a:r>
              <a:endParaRPr lang="sk-SK" altLang="ja-JP" sz="1200" b="1" dirty="0" smtClean="0">
                <a:solidFill>
                  <a:srgbClr val="FFFFFF"/>
                </a:solidFill>
              </a:endParaRPr>
            </a:p>
            <a:p>
              <a:r>
                <a:rPr lang="sk-SK" altLang="ja-JP" sz="1200" b="1" dirty="0" smtClean="0">
                  <a:solidFill>
                    <a:srgbClr val="FFFFFF"/>
                  </a:solidFill>
                </a:rPr>
                <a:t>E10D7D</a:t>
              </a:r>
              <a:endParaRPr lang="en-US" altLang="ja-JP" sz="1200" dirty="0">
                <a:solidFill>
                  <a:srgbClr val="FFFFFF"/>
                </a:solidFill>
              </a:endParaRPr>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Blue</a:t>
              </a:r>
            </a:p>
            <a:p>
              <a:r>
                <a:rPr lang="en-US" altLang="ja-JP" sz="1200" b="1" dirty="0" smtClean="0">
                  <a:solidFill>
                    <a:srgbClr val="000000"/>
                  </a:solidFill>
                </a:rPr>
                <a:t>R 26 G 188 B 239</a:t>
              </a:r>
            </a:p>
            <a:p>
              <a:r>
                <a:rPr lang="en-US" altLang="ja-JP" sz="1200" b="1" dirty="0" smtClean="0">
                  <a:solidFill>
                    <a:srgbClr val="000000"/>
                  </a:solidFill>
                </a:rPr>
                <a:t>1ABCEF</a:t>
              </a:r>
              <a:endParaRPr lang="en-US" altLang="ja-JP" sz="1200" dirty="0">
                <a:solidFill>
                  <a:srgbClr val="000000"/>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Gray</a:t>
              </a:r>
            </a:p>
            <a:p>
              <a:r>
                <a:rPr lang="en-US" altLang="ja-JP" sz="1200" b="1" dirty="0" smtClean="0">
                  <a:solidFill>
                    <a:srgbClr val="000000"/>
                  </a:solidFill>
                </a:rPr>
                <a:t>R 230 G 230 B 230</a:t>
              </a:r>
            </a:p>
            <a:p>
              <a:r>
                <a:rPr lang="en-US" altLang="ja-JP" sz="1200" b="1" dirty="0" smtClean="0">
                  <a:solidFill>
                    <a:srgbClr val="000000"/>
                  </a:solidFill>
                </a:rPr>
                <a:t>E6E6E6</a:t>
              </a:r>
              <a:endParaRPr lang="en-US" altLang="ja-JP" sz="1200" b="1" dirty="0">
                <a:solidFill>
                  <a:srgbClr val="000000"/>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Light Green</a:t>
              </a:r>
            </a:p>
            <a:p>
              <a:r>
                <a:rPr lang="en-US" altLang="ja-JP" sz="1200" b="1" dirty="0" smtClean="0">
                  <a:solidFill>
                    <a:srgbClr val="000000"/>
                  </a:solidFill>
                </a:rPr>
                <a:t>R 149 G 198 B 42</a:t>
              </a:r>
            </a:p>
            <a:p>
              <a:r>
                <a:rPr lang="en-US" altLang="ja-JP" sz="1200" b="1" dirty="0" smtClean="0">
                  <a:solidFill>
                    <a:srgbClr val="000000"/>
                  </a:solidFill>
                </a:rPr>
                <a:t>95C62A</a:t>
              </a:r>
              <a:endParaRPr lang="en-US" altLang="ja-JP" sz="1200" dirty="0">
                <a:solidFill>
                  <a:srgbClr val="000000"/>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rgbClr val="000000"/>
                  </a:solidFill>
                </a:rPr>
                <a:t>Orange</a:t>
              </a:r>
            </a:p>
            <a:p>
              <a:r>
                <a:rPr lang="en-US" altLang="ja-JP" sz="1200" b="1" dirty="0" smtClean="0">
                  <a:solidFill>
                    <a:srgbClr val="000000"/>
                  </a:solidFill>
                </a:rPr>
                <a:t>R 242 G 150 B 20</a:t>
              </a:r>
            </a:p>
            <a:p>
              <a:r>
                <a:rPr lang="en-US" altLang="ja-JP" sz="1200" b="1" dirty="0" smtClean="0">
                  <a:solidFill>
                    <a:srgbClr val="000000"/>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rgbClr val="000000"/>
                  </a:solidFill>
                </a:rPr>
                <a:t>コミュニケーションカラー</a:t>
              </a:r>
              <a:endParaRPr lang="en-US" altLang="ja-JP" sz="1200" b="1" dirty="0">
                <a:solidFill>
                  <a:srgbClr val="000000"/>
                </a:solidFill>
              </a:endParaRPr>
            </a:p>
          </p:txBody>
        </p:sp>
      </p:grpSp>
    </p:spTree>
    <p:extLst>
      <p:ext uri="{BB962C8B-B14F-4D97-AF65-F5344CB8AC3E}">
        <p14:creationId xmlns:p14="http://schemas.microsoft.com/office/powerpoint/2010/main" val="641213632"/>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 id="2147484150" r:id="rId15"/>
    <p:sldLayoutId id="2147484151" r:id="rId16"/>
    <p:sldLayoutId id="2147484152" r:id="rId17"/>
    <p:sldLayoutId id="2147484153" r:id="rId18"/>
    <p:sldLayoutId id="2147484154" r:id="rId19"/>
    <p:sldLayoutId id="2147484155" r:id="rId20"/>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［ＩＴ推］長レビューでご説明願いたい項目（例）</a:t>
            </a:r>
            <a:endParaRPr kumimoji="1" lang="ja-JP" altLang="en-US" dirty="0"/>
          </a:p>
        </p:txBody>
      </p:sp>
      <p:sp>
        <p:nvSpPr>
          <p:cNvPr id="3" name="テキスト ボックス 2"/>
          <p:cNvSpPr txBox="1"/>
          <p:nvPr/>
        </p:nvSpPr>
        <p:spPr>
          <a:xfrm>
            <a:off x="218247" y="1012135"/>
            <a:ext cx="10915617" cy="4893647"/>
          </a:xfrm>
          <a:prstGeom prst="rect">
            <a:avLst/>
          </a:prstGeom>
          <a:noFill/>
        </p:spPr>
        <p:txBody>
          <a:bodyPr wrap="none" rtlCol="0">
            <a:spAutoFit/>
          </a:bodyPr>
          <a:lstStyle/>
          <a:p>
            <a:r>
              <a:rPr lang="ja-JP"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システム導入</a:t>
            </a:r>
            <a:r>
              <a:rPr lang="ja-JP" altLang="ja-JP" sz="2400" dirty="0" smtClean="0">
                <a:latin typeface="Meiryo UI" panose="020B0604030504040204" pitchFamily="50" charset="-128"/>
                <a:ea typeface="Meiryo UI" panose="020B0604030504040204" pitchFamily="50" charset="-128"/>
              </a:rPr>
              <a:t>計画</a:t>
            </a:r>
            <a:r>
              <a:rPr lang="ja-JP" altLang="ja-JP" sz="2400" dirty="0">
                <a:latin typeface="Meiryo UI" panose="020B0604030504040204" pitchFamily="50" charset="-128"/>
                <a:ea typeface="Meiryo UI" panose="020B0604030504040204" pitchFamily="50" charset="-128"/>
              </a:rPr>
              <a:t>（システムの概要、必要目的、工程、今後の追加有無等</a:t>
            </a:r>
            <a:r>
              <a:rPr lang="ja-JP" altLang="ja-JP"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r>
              <a:rPr lang="ja-JP" altLang="ja-JP" sz="2400" dirty="0">
                <a:latin typeface="Meiryo UI" panose="020B0604030504040204" pitchFamily="50" charset="-128"/>
                <a:ea typeface="Meiryo UI" panose="020B0604030504040204" pitchFamily="50" charset="-128"/>
              </a:rPr>
              <a:t>現状必要ライセンス数</a:t>
            </a:r>
          </a:p>
          <a:p>
            <a:r>
              <a:rPr lang="ja-JP" altLang="ja-JP" sz="2400" dirty="0" smtClean="0">
                <a:latin typeface="Meiryo UI" panose="020B0604030504040204" pitchFamily="50" charset="-128"/>
                <a:ea typeface="Meiryo UI" panose="020B0604030504040204" pitchFamily="50" charset="-128"/>
              </a:rPr>
              <a:t>・、種別</a:t>
            </a:r>
            <a:endParaRPr lang="en-US" altLang="ja-JP" sz="2400" dirty="0" smtClean="0">
              <a:latin typeface="Meiryo UI" panose="020B0604030504040204" pitchFamily="50" charset="-128"/>
              <a:ea typeface="Meiryo UI" panose="020B0604030504040204" pitchFamily="50" charset="-128"/>
            </a:endParaRPr>
          </a:p>
          <a:p>
            <a:endParaRPr lang="ja-JP" altLang="ja-JP" sz="2400" dirty="0">
              <a:latin typeface="Meiryo UI" panose="020B0604030504040204" pitchFamily="50" charset="-128"/>
              <a:ea typeface="Meiryo UI" panose="020B0604030504040204" pitchFamily="50" charset="-128"/>
            </a:endParaRPr>
          </a:p>
          <a:p>
            <a:r>
              <a:rPr lang="ja-JP" altLang="ja-JP" sz="2400" dirty="0">
                <a:latin typeface="Meiryo UI" panose="020B0604030504040204" pitchFamily="50" charset="-128"/>
                <a:ea typeface="Meiryo UI" panose="020B0604030504040204" pitchFamily="50" charset="-128"/>
              </a:rPr>
              <a:t>・見込み外から外れた</a:t>
            </a:r>
            <a:r>
              <a:rPr lang="ja-JP" altLang="ja-JP" sz="2400" dirty="0" smtClean="0">
                <a:latin typeface="Meiryo UI" panose="020B0604030504040204" pitchFamily="50" charset="-128"/>
                <a:ea typeface="Meiryo UI" panose="020B0604030504040204" pitchFamily="50" charset="-128"/>
              </a:rPr>
              <a:t>理由</a:t>
            </a:r>
            <a:endParaRPr lang="en-US" altLang="ja-JP" sz="2400" dirty="0" smtClean="0">
              <a:latin typeface="Meiryo UI" panose="020B0604030504040204" pitchFamily="50" charset="-128"/>
              <a:ea typeface="Meiryo UI" panose="020B0604030504040204" pitchFamily="50" charset="-128"/>
            </a:endParaRPr>
          </a:p>
          <a:p>
            <a:r>
              <a:rPr lang="ja-JP" altLang="ja-JP" sz="2400" dirty="0" smtClean="0">
                <a:latin typeface="Meiryo UI" panose="020B0604030504040204" pitchFamily="50" charset="-128"/>
                <a:ea typeface="Meiryo UI" panose="020B0604030504040204" pitchFamily="50" charset="-128"/>
              </a:rPr>
              <a:t>（見込み</a:t>
            </a:r>
            <a:r>
              <a:rPr lang="ja-JP" altLang="ja-JP" sz="2400" dirty="0">
                <a:latin typeface="Meiryo UI" panose="020B0604030504040204" pitchFamily="50" charset="-128"/>
                <a:ea typeface="Meiryo UI" panose="020B0604030504040204" pitchFamily="50" charset="-128"/>
              </a:rPr>
              <a:t>を伺っ</a:t>
            </a:r>
            <a:r>
              <a:rPr lang="ja-JP" altLang="ja-JP" sz="2400" dirty="0" smtClean="0">
                <a:latin typeface="Meiryo UI" panose="020B0604030504040204" pitchFamily="50" charset="-128"/>
                <a:ea typeface="Meiryo UI" panose="020B0604030504040204" pitchFamily="50" charset="-128"/>
              </a:rPr>
              <a:t>てい</a:t>
            </a:r>
            <a:r>
              <a:rPr lang="ja-JP" altLang="en-US" sz="2400" dirty="0" smtClean="0">
                <a:latin typeface="Meiryo UI" panose="020B0604030504040204" pitchFamily="50" charset="-128"/>
                <a:ea typeface="Meiryo UI" panose="020B0604030504040204" pitchFamily="50" charset="-128"/>
              </a:rPr>
              <a:t>ない部門からは</a:t>
            </a:r>
            <a:r>
              <a:rPr lang="ja-JP" altLang="ja-JP" sz="2400" dirty="0" smtClean="0">
                <a:latin typeface="Meiryo UI" panose="020B0604030504040204" pitchFamily="50" charset="-128"/>
                <a:ea typeface="Meiryo UI" panose="020B0604030504040204" pitchFamily="50" charset="-128"/>
              </a:rPr>
              <a:t>量産</a:t>
            </a:r>
            <a:r>
              <a:rPr lang="ja-JP" altLang="ja-JP" sz="2400" dirty="0">
                <a:latin typeface="Meiryo UI" panose="020B0604030504040204" pitchFamily="50" charset="-128"/>
                <a:ea typeface="Meiryo UI" panose="020B0604030504040204" pitchFamily="50" charset="-128"/>
              </a:rPr>
              <a:t>系として必要性のご説明をお願い致します</a:t>
            </a:r>
            <a:r>
              <a:rPr lang="ja-JP" altLang="ja-JP"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endParaRPr lang="ja-JP" altLang="ja-JP" sz="2400" dirty="0">
              <a:latin typeface="Meiryo UI" panose="020B0604030504040204" pitchFamily="50" charset="-128"/>
              <a:ea typeface="Meiryo UI" panose="020B0604030504040204" pitchFamily="50" charset="-128"/>
            </a:endParaRPr>
          </a:p>
          <a:p>
            <a:r>
              <a:rPr lang="ja-JP" altLang="ja-JP" sz="2400" dirty="0">
                <a:latin typeface="Meiryo UI" panose="020B0604030504040204" pitchFamily="50" charset="-128"/>
                <a:ea typeface="Meiryo UI" panose="020B0604030504040204" pitchFamily="50" charset="-128"/>
              </a:rPr>
              <a:t>・自部門でライセンス調達をどう試みられたか</a:t>
            </a:r>
            <a:endParaRPr lang="en-US" altLang="ja-JP" sz="2400" dirty="0">
              <a:latin typeface="Meiryo UI" panose="020B0604030504040204" pitchFamily="50" charset="-128"/>
              <a:ea typeface="Meiryo UI" panose="020B0604030504040204" pitchFamily="50" charset="-128"/>
            </a:endParaRPr>
          </a:p>
          <a:p>
            <a:r>
              <a:rPr lang="ja-JP" altLang="ja-JP" sz="2400" dirty="0" smtClean="0">
                <a:latin typeface="Meiryo UI" panose="020B0604030504040204" pitchFamily="50" charset="-128"/>
                <a:ea typeface="Meiryo UI" panose="020B0604030504040204" pitchFamily="50" charset="-128"/>
              </a:rPr>
              <a:t>（部門</a:t>
            </a:r>
            <a:r>
              <a:rPr lang="ja-JP" altLang="en-US" sz="2400" dirty="0" smtClean="0">
                <a:latin typeface="Meiryo UI" panose="020B0604030504040204" pitchFamily="50" charset="-128"/>
                <a:ea typeface="Meiryo UI" panose="020B0604030504040204" pitchFamily="50" charset="-128"/>
              </a:rPr>
              <a:t>にて</a:t>
            </a:r>
            <a:r>
              <a:rPr lang="ja-JP" altLang="ja-JP" sz="2400" dirty="0" smtClean="0">
                <a:latin typeface="Meiryo UI" panose="020B0604030504040204" pitchFamily="50" charset="-128"/>
                <a:ea typeface="Meiryo UI" panose="020B0604030504040204" pitchFamily="50" charset="-128"/>
              </a:rPr>
              <a:t>既存</a:t>
            </a:r>
            <a:r>
              <a:rPr lang="ja-JP" altLang="ja-JP" sz="2400" dirty="0">
                <a:latin typeface="Meiryo UI" panose="020B0604030504040204" pitchFamily="50" charset="-128"/>
                <a:ea typeface="Meiryo UI" panose="020B0604030504040204" pitchFamily="50" charset="-128"/>
              </a:rPr>
              <a:t>でお持ちのライセンス</a:t>
            </a:r>
            <a:r>
              <a:rPr lang="ja-JP" altLang="ja-JP" sz="2400" dirty="0" smtClean="0">
                <a:latin typeface="Meiryo UI" panose="020B0604030504040204" pitchFamily="50" charset="-128"/>
                <a:ea typeface="Meiryo UI" panose="020B0604030504040204" pitchFamily="50" charset="-128"/>
              </a:rPr>
              <a:t>を調査</a:t>
            </a:r>
            <a:r>
              <a:rPr lang="ja-JP" altLang="ja-JP" sz="2400" dirty="0">
                <a:latin typeface="Meiryo UI" panose="020B0604030504040204" pitchFamily="50" charset="-128"/>
                <a:ea typeface="Meiryo UI" panose="020B0604030504040204" pitchFamily="50" charset="-128"/>
              </a:rPr>
              <a:t>し融通できるものがないか確認したか</a:t>
            </a:r>
            <a:r>
              <a:rPr lang="ja-JP" altLang="ja-JP"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endParaRPr lang="ja-JP" altLang="ja-JP" sz="2400" dirty="0">
              <a:latin typeface="Meiryo UI" panose="020B0604030504040204" pitchFamily="50" charset="-128"/>
              <a:ea typeface="Meiryo UI" panose="020B0604030504040204" pitchFamily="50" charset="-128"/>
            </a:endParaRPr>
          </a:p>
          <a:p>
            <a:r>
              <a:rPr lang="ja-JP" altLang="ja-JP" sz="2400" dirty="0">
                <a:latin typeface="Meiryo UI" panose="020B0604030504040204" pitchFamily="50" charset="-128"/>
                <a:ea typeface="Meiryo UI" panose="020B0604030504040204" pitchFamily="50" charset="-128"/>
              </a:rPr>
              <a:t>・投資効果を</a:t>
            </a:r>
            <a:r>
              <a:rPr lang="ja-JP" altLang="ja-JP" sz="2400" dirty="0" smtClean="0">
                <a:latin typeface="Meiryo UI" panose="020B0604030504040204" pitchFamily="50" charset="-128"/>
                <a:ea typeface="Meiryo UI" panose="020B0604030504040204" pitchFamily="50" charset="-128"/>
              </a:rPr>
              <a:t>定量的</a:t>
            </a:r>
            <a:r>
              <a:rPr lang="ja-JP" altLang="en-US" sz="2400" dirty="0" smtClean="0">
                <a:latin typeface="Meiryo UI" panose="020B0604030504040204" pitchFamily="50" charset="-128"/>
                <a:ea typeface="Meiryo UI" panose="020B0604030504040204" pitchFamily="50" charset="-128"/>
              </a:rPr>
              <a:t>に説明</a:t>
            </a:r>
            <a:endParaRPr lang="en-US" altLang="ja-JP" sz="2400" dirty="0" smtClean="0">
              <a:latin typeface="Meiryo UI" panose="020B0604030504040204" pitchFamily="50" charset="-128"/>
              <a:ea typeface="Meiryo UI" panose="020B0604030504040204" pitchFamily="50" charset="-128"/>
            </a:endParaRPr>
          </a:p>
          <a:p>
            <a:r>
              <a:rPr lang="ja-JP" altLang="ja-JP" sz="2400" dirty="0" smtClean="0">
                <a:latin typeface="Meiryo UI" panose="020B0604030504040204" pitchFamily="50" charset="-128"/>
                <a:ea typeface="Meiryo UI" panose="020B0604030504040204" pitchFamily="50" charset="-128"/>
              </a:rPr>
              <a:t>（</a:t>
            </a:r>
            <a:r>
              <a:rPr lang="ja-JP" altLang="ja-JP" sz="2400" dirty="0">
                <a:latin typeface="Meiryo UI" panose="020B0604030504040204" pitchFamily="50" charset="-128"/>
                <a:ea typeface="Meiryo UI" panose="020B0604030504040204" pitchFamily="50" charset="-128"/>
              </a:rPr>
              <a:t>本件の投資効果のご説明、</a:t>
            </a:r>
            <a:r>
              <a:rPr lang="en-US" altLang="ja-JP" sz="2400" dirty="0">
                <a:latin typeface="Meiryo UI" panose="020B0604030504040204" pitchFamily="50" charset="-128"/>
                <a:ea typeface="Meiryo UI" panose="020B0604030504040204" pitchFamily="50" charset="-128"/>
              </a:rPr>
              <a:t>Oracle</a:t>
            </a:r>
            <a:r>
              <a:rPr lang="ja-JP" altLang="ja-JP" sz="2400" dirty="0">
                <a:latin typeface="Meiryo UI" panose="020B0604030504040204" pitchFamily="50" charset="-128"/>
                <a:ea typeface="Meiryo UI" panose="020B0604030504040204" pitchFamily="50" charset="-128"/>
              </a:rPr>
              <a:t>ＰＯＦを使う事でどれくらい効果が</a:t>
            </a:r>
            <a:r>
              <a:rPr lang="ja-JP" altLang="ja-JP" sz="2400" dirty="0" smtClean="0">
                <a:latin typeface="Meiryo UI" panose="020B0604030504040204" pitchFamily="50" charset="-128"/>
                <a:ea typeface="Meiryo UI" panose="020B0604030504040204" pitchFamily="50" charset="-128"/>
              </a:rPr>
              <a:t>得られる</a:t>
            </a:r>
            <a:r>
              <a:rPr lang="ja-JP" altLang="ja-JP" sz="2400" dirty="0">
                <a:latin typeface="Meiryo UI" panose="020B0604030504040204" pitchFamily="50" charset="-128"/>
                <a:ea typeface="Meiryo UI" panose="020B0604030504040204" pitchFamily="50" charset="-128"/>
              </a:rPr>
              <a:t>か等）</a:t>
            </a:r>
          </a:p>
          <a:p>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495664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アドバイザフレームワーク</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dirty="0">
              <a:solidFill>
                <a:srgbClr val="000000"/>
              </a:solidFill>
            </a:endParaRPr>
          </a:p>
        </p:txBody>
      </p:sp>
      <p:grpSp>
        <p:nvGrpSpPr>
          <p:cNvPr id="107" name="グループ化 106"/>
          <p:cNvGrpSpPr/>
          <p:nvPr/>
        </p:nvGrpSpPr>
        <p:grpSpPr>
          <a:xfrm>
            <a:off x="1996440" y="1508261"/>
            <a:ext cx="9807396" cy="4106563"/>
            <a:chOff x="289103" y="1696166"/>
            <a:chExt cx="9807396" cy="4106563"/>
          </a:xfrm>
        </p:grpSpPr>
        <p:sp>
          <p:nvSpPr>
            <p:cNvPr id="6" name="正方形/長方形 5"/>
            <p:cNvSpPr/>
            <p:nvPr/>
          </p:nvSpPr>
          <p:spPr>
            <a:xfrm>
              <a:off x="3682859" y="3579245"/>
              <a:ext cx="668624" cy="295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00" name="グループ化 99"/>
            <p:cNvGrpSpPr/>
            <p:nvPr/>
          </p:nvGrpSpPr>
          <p:grpSpPr>
            <a:xfrm>
              <a:off x="289103" y="1696166"/>
              <a:ext cx="9807396" cy="4067002"/>
              <a:chOff x="289103" y="1696166"/>
              <a:chExt cx="9807396" cy="4067002"/>
            </a:xfrm>
          </p:grpSpPr>
          <p:sp>
            <p:nvSpPr>
              <p:cNvPr id="8" name="正方形/長方形 7"/>
              <p:cNvSpPr/>
              <p:nvPr/>
            </p:nvSpPr>
            <p:spPr>
              <a:xfrm>
                <a:off x="289103" y="1818313"/>
                <a:ext cx="922477" cy="566747"/>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ADDM</a:t>
                </a:r>
                <a:endParaRPr lang="ja-JP" altLang="en-US" sz="1600" dirty="0">
                  <a:solidFill>
                    <a:srgbClr val="000000"/>
                  </a:solidFill>
                </a:endParaRPr>
              </a:p>
            </p:txBody>
          </p:sp>
          <p:sp>
            <p:nvSpPr>
              <p:cNvPr id="12" name="正方形/長方形 11"/>
              <p:cNvSpPr/>
              <p:nvPr/>
            </p:nvSpPr>
            <p:spPr>
              <a:xfrm>
                <a:off x="2031071" y="1818313"/>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チューニング・アドバイザ</a:t>
                </a:r>
                <a:endParaRPr lang="ja-JP" altLang="en-US" sz="1600" b="1" dirty="0">
                  <a:solidFill>
                    <a:srgbClr val="000000"/>
                  </a:solidFill>
                </a:endParaRPr>
              </a:p>
            </p:txBody>
          </p:sp>
          <p:sp>
            <p:nvSpPr>
              <p:cNvPr id="13" name="正方形/長方形 12"/>
              <p:cNvSpPr/>
              <p:nvPr/>
            </p:nvSpPr>
            <p:spPr>
              <a:xfrm>
                <a:off x="2031071" y="2603324"/>
                <a:ext cx="208098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solidFill>
                      <a:srgbClr val="000000"/>
                    </a:solidFill>
                  </a:rPr>
                  <a:t>SQL</a:t>
                </a:r>
                <a:r>
                  <a:rPr lang="ja-JP" altLang="en-US" sz="1600" b="1" dirty="0" smtClean="0">
                    <a:solidFill>
                      <a:srgbClr val="000000"/>
                    </a:solidFill>
                  </a:rPr>
                  <a:t>アクセス・　　アドバイザ</a:t>
                </a:r>
                <a:endParaRPr lang="ja-JP" altLang="en-US" sz="1600" b="1" dirty="0">
                  <a:solidFill>
                    <a:srgbClr val="000000"/>
                  </a:solidFill>
                </a:endParaRPr>
              </a:p>
            </p:txBody>
          </p:sp>
          <p:sp>
            <p:nvSpPr>
              <p:cNvPr id="14" name="正方形/長方形 13"/>
              <p:cNvSpPr/>
              <p:nvPr/>
            </p:nvSpPr>
            <p:spPr>
              <a:xfrm>
                <a:off x="2031071" y="3398000"/>
                <a:ext cx="2080980" cy="566747"/>
              </a:xfrm>
              <a:prstGeom prst="rect">
                <a:avLst/>
              </a:prstGeom>
              <a:solidFill>
                <a:srgbClr val="DAD4B8"/>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メモリー・</a:t>
                </a:r>
                <a:endParaRPr lang="en-US" altLang="ja-JP" sz="1600" dirty="0" smtClean="0">
                  <a:solidFill>
                    <a:srgbClr val="000000"/>
                  </a:solidFill>
                </a:endParaRPr>
              </a:p>
              <a:p>
                <a:pPr algn="ctr"/>
                <a:r>
                  <a:rPr lang="ja-JP" altLang="en-US" sz="1600" dirty="0">
                    <a:solidFill>
                      <a:srgbClr val="000000"/>
                    </a:solidFill>
                  </a:rPr>
                  <a:t>アドバイザ</a:t>
                </a:r>
              </a:p>
            </p:txBody>
          </p:sp>
          <p:sp>
            <p:nvSpPr>
              <p:cNvPr id="16" name="正方形/長方形 15"/>
              <p:cNvSpPr/>
              <p:nvPr/>
            </p:nvSpPr>
            <p:spPr>
              <a:xfrm>
                <a:off x="2019755" y="4926541"/>
                <a:ext cx="2103613"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領域</a:t>
                </a:r>
                <a:endParaRPr lang="ja-JP" altLang="en-US" sz="1600" dirty="0">
                  <a:solidFill>
                    <a:srgbClr val="000000"/>
                  </a:solidFill>
                </a:endParaRPr>
              </a:p>
            </p:txBody>
          </p:sp>
          <p:sp>
            <p:nvSpPr>
              <p:cNvPr id="17" name="正方形/長方形 16"/>
              <p:cNvSpPr/>
              <p:nvPr/>
            </p:nvSpPr>
            <p:spPr>
              <a:xfrm>
                <a:off x="2019755" y="5499135"/>
                <a:ext cx="2103613"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rgbClr val="000000"/>
                    </a:solidFill>
                  </a:rPr>
                  <a:t>バックアップ</a:t>
                </a:r>
              </a:p>
            </p:txBody>
          </p:sp>
          <p:grpSp>
            <p:nvGrpSpPr>
              <p:cNvPr id="26" name="グループ化 25"/>
              <p:cNvGrpSpPr/>
              <p:nvPr/>
            </p:nvGrpSpPr>
            <p:grpSpPr>
              <a:xfrm>
                <a:off x="1211580" y="2101687"/>
                <a:ext cx="819491" cy="3529464"/>
                <a:chOff x="1211580" y="2101687"/>
                <a:chExt cx="819491" cy="3529464"/>
              </a:xfrm>
            </p:grpSpPr>
            <p:cxnSp>
              <p:nvCxnSpPr>
                <p:cNvPr id="18" name="直線矢印コネクタ 17"/>
                <p:cNvCxnSpPr>
                  <a:stCxn id="8" idx="3"/>
                  <a:endCxn id="12" idx="1"/>
                </p:cNvCxnSpPr>
                <p:nvPr/>
              </p:nvCxnSpPr>
              <p:spPr>
                <a:xfrm>
                  <a:off x="1211580" y="2101687"/>
                  <a:ext cx="8194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H="1">
                  <a:off x="1559925" y="2101687"/>
                  <a:ext cx="17055" cy="3529464"/>
                </a:xfrm>
                <a:prstGeom prst="line">
                  <a:avLst/>
                </a:prstGeom>
              </p:spPr>
              <p:style>
                <a:lnRef idx="1">
                  <a:schemeClr val="dk1"/>
                </a:lnRef>
                <a:fillRef idx="0">
                  <a:schemeClr val="dk1"/>
                </a:fillRef>
                <a:effectRef idx="0">
                  <a:schemeClr val="dk1"/>
                </a:effectRef>
                <a:fontRef idx="minor">
                  <a:schemeClr val="tx1"/>
                </a:fontRef>
              </p:style>
            </p:cxnSp>
          </p:grpSp>
          <p:cxnSp>
            <p:nvCxnSpPr>
              <p:cNvPr id="28" name="直線矢印コネクタ 27"/>
              <p:cNvCxnSpPr>
                <a:endCxn id="13" idx="1"/>
              </p:cNvCxnSpPr>
              <p:nvPr/>
            </p:nvCxnSpPr>
            <p:spPr>
              <a:xfrm>
                <a:off x="1591539" y="2886697"/>
                <a:ext cx="439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a:off x="1575165" y="368025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p:cNvCxnSpPr/>
              <p:nvPr/>
            </p:nvCxnSpPr>
            <p:spPr>
              <a:xfrm>
                <a:off x="1568452" y="5058557"/>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1568452" y="5622408"/>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p:nvPr/>
            </p:nvCxnSpPr>
            <p:spPr>
              <a:xfrm flipH="1">
                <a:off x="4127698" y="2899925"/>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p:nvPr/>
            </p:nvCxnSpPr>
            <p:spPr>
              <a:xfrm flipH="1">
                <a:off x="4127698" y="2102143"/>
                <a:ext cx="315169"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a:off x="4442867" y="2101686"/>
                <a:ext cx="0" cy="79824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直線矢印コネクタ 54"/>
              <p:cNvCxnSpPr/>
              <p:nvPr/>
            </p:nvCxnSpPr>
            <p:spPr>
              <a:xfrm>
                <a:off x="4103616" y="3703430"/>
                <a:ext cx="8112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a:off x="4914900" y="2500806"/>
                <a:ext cx="0" cy="1743534"/>
              </a:xfrm>
              <a:prstGeom prst="line">
                <a:avLst/>
              </a:prstGeom>
            </p:spPr>
            <p:style>
              <a:lnRef idx="1">
                <a:schemeClr val="dk1"/>
              </a:lnRef>
              <a:fillRef idx="0">
                <a:schemeClr val="dk1"/>
              </a:fillRef>
              <a:effectRef idx="0">
                <a:schemeClr val="dk1"/>
              </a:effectRef>
              <a:fontRef idx="minor">
                <a:schemeClr val="tx1"/>
              </a:fontRef>
            </p:style>
          </p:cxnSp>
          <p:cxnSp>
            <p:nvCxnSpPr>
              <p:cNvPr id="61" name="直線矢印コネクタ 60"/>
              <p:cNvCxnSpPr/>
              <p:nvPr/>
            </p:nvCxnSpPr>
            <p:spPr>
              <a:xfrm>
                <a:off x="4906512" y="2500806"/>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p:cNvCxnSpPr/>
              <p:nvPr/>
            </p:nvCxnSpPr>
            <p:spPr>
              <a:xfrm>
                <a:off x="4906512" y="4236789"/>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5370169" y="2206002"/>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PGA</a:t>
                </a:r>
              </a:p>
              <a:p>
                <a:pPr algn="ctr"/>
                <a:r>
                  <a:rPr lang="ja-JP" altLang="en-US" sz="1600" dirty="0">
                    <a:solidFill>
                      <a:srgbClr val="000000"/>
                    </a:solidFill>
                  </a:rPr>
                  <a:t>アドバイザ</a:t>
                </a:r>
              </a:p>
            </p:txBody>
          </p:sp>
          <p:sp>
            <p:nvSpPr>
              <p:cNvPr id="64" name="正方形/長方形 63"/>
              <p:cNvSpPr/>
              <p:nvPr/>
            </p:nvSpPr>
            <p:spPr>
              <a:xfrm>
                <a:off x="5370169" y="3941986"/>
                <a:ext cx="1213663" cy="58960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a:solidFill>
                      <a:srgbClr val="000000"/>
                    </a:solidFill>
                  </a:rPr>
                  <a:t>S</a:t>
                </a:r>
                <a:r>
                  <a:rPr lang="en-US" altLang="ja-JP" sz="1600" dirty="0" smtClean="0">
                    <a:solidFill>
                      <a:srgbClr val="000000"/>
                    </a:solidFill>
                  </a:rPr>
                  <a:t>GA</a:t>
                </a:r>
              </a:p>
              <a:p>
                <a:pPr algn="ctr"/>
                <a:r>
                  <a:rPr lang="ja-JP" altLang="en-US" sz="1600" dirty="0">
                    <a:solidFill>
                      <a:srgbClr val="000000"/>
                    </a:solidFill>
                  </a:rPr>
                  <a:t>アドバイザ</a:t>
                </a:r>
              </a:p>
            </p:txBody>
          </p:sp>
          <p:sp>
            <p:nvSpPr>
              <p:cNvPr id="65" name="正方形/長方形 64"/>
              <p:cNvSpPr/>
              <p:nvPr/>
            </p:nvSpPr>
            <p:spPr>
              <a:xfrm>
                <a:off x="7554352" y="1696166"/>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solidFill>
                      <a:srgbClr val="000000"/>
                    </a:solidFill>
                  </a:rPr>
                  <a:t>バッファ・キャッシュ</a:t>
                </a:r>
                <a:r>
                  <a:rPr lang="ja-JP" altLang="en-US" sz="1600" dirty="0" smtClean="0">
                    <a:solidFill>
                      <a:srgbClr val="000000"/>
                    </a:solidFill>
                  </a:rPr>
                  <a:t>・アドバイザ</a:t>
                </a:r>
                <a:endParaRPr lang="ja-JP" altLang="en-US" sz="1600" dirty="0">
                  <a:solidFill>
                    <a:srgbClr val="000000"/>
                  </a:solidFill>
                </a:endParaRPr>
              </a:p>
            </p:txBody>
          </p:sp>
          <p:sp>
            <p:nvSpPr>
              <p:cNvPr id="66" name="正方形/長方形 65"/>
              <p:cNvSpPr/>
              <p:nvPr/>
            </p:nvSpPr>
            <p:spPr>
              <a:xfrm>
                <a:off x="7554352" y="2481177"/>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共有プール・　　</a:t>
                </a:r>
                <a:endParaRPr lang="en-US" altLang="ja-JP" sz="1600" dirty="0" smtClean="0">
                  <a:solidFill>
                    <a:srgbClr val="000000"/>
                  </a:solidFill>
                </a:endParaRPr>
              </a:p>
              <a:p>
                <a:pPr algn="ctr"/>
                <a:r>
                  <a:rPr lang="ja-JP" altLang="en-US" sz="1600" dirty="0" smtClean="0">
                    <a:solidFill>
                      <a:srgbClr val="000000"/>
                    </a:solidFill>
                  </a:rPr>
                  <a:t>アドバイザ</a:t>
                </a:r>
                <a:endParaRPr lang="ja-JP" altLang="en-US" sz="1600" dirty="0">
                  <a:solidFill>
                    <a:srgbClr val="000000"/>
                  </a:solidFill>
                </a:endParaRPr>
              </a:p>
            </p:txBody>
          </p:sp>
          <p:sp>
            <p:nvSpPr>
              <p:cNvPr id="67" name="正方形/長方形 66"/>
              <p:cNvSpPr/>
              <p:nvPr/>
            </p:nvSpPr>
            <p:spPr>
              <a:xfrm>
                <a:off x="7554352" y="3275853"/>
                <a:ext cx="2526908"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Java</a:t>
                </a:r>
                <a:r>
                  <a:rPr lang="ja-JP" altLang="en-US" sz="1600" dirty="0" smtClean="0">
                    <a:solidFill>
                      <a:srgbClr val="000000"/>
                    </a:solidFill>
                  </a:rPr>
                  <a:t>プール・</a:t>
                </a:r>
                <a:endParaRPr lang="en-US" altLang="ja-JP" sz="1600" dirty="0" smtClean="0">
                  <a:solidFill>
                    <a:srgbClr val="000000"/>
                  </a:solidFill>
                </a:endParaRPr>
              </a:p>
              <a:p>
                <a:pPr algn="ctr"/>
                <a:r>
                  <a:rPr lang="ja-JP" altLang="en-US" sz="1600" dirty="0">
                    <a:solidFill>
                      <a:srgbClr val="000000"/>
                    </a:solidFill>
                  </a:rPr>
                  <a:t>アドバイザ</a:t>
                </a:r>
              </a:p>
            </p:txBody>
          </p:sp>
          <p:sp>
            <p:nvSpPr>
              <p:cNvPr id="69" name="正方形/長方形 68"/>
              <p:cNvSpPr/>
              <p:nvPr/>
            </p:nvSpPr>
            <p:spPr>
              <a:xfrm>
                <a:off x="7552734" y="4039557"/>
                <a:ext cx="2543765" cy="566747"/>
              </a:xfrm>
              <a:prstGeom prst="rect">
                <a:avLst/>
              </a:prstGeom>
              <a:solidFill>
                <a:srgbClr val="FFDB9B"/>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Streams</a:t>
                </a:r>
                <a:r>
                  <a:rPr lang="ja-JP" altLang="en-US" sz="1600" dirty="0" smtClean="0">
                    <a:solidFill>
                      <a:srgbClr val="000000"/>
                    </a:solidFill>
                  </a:rPr>
                  <a:t>プール・</a:t>
                </a:r>
                <a:endParaRPr lang="en-US" altLang="ja-JP" sz="1600" dirty="0" smtClean="0">
                  <a:solidFill>
                    <a:srgbClr val="000000"/>
                  </a:solidFill>
                </a:endParaRPr>
              </a:p>
              <a:p>
                <a:pPr algn="ctr"/>
                <a:r>
                  <a:rPr lang="ja-JP" altLang="en-US" sz="1600" dirty="0">
                    <a:solidFill>
                      <a:srgbClr val="000000"/>
                    </a:solidFill>
                  </a:rPr>
                  <a:t>アドバイザ</a:t>
                </a:r>
              </a:p>
            </p:txBody>
          </p:sp>
          <p:cxnSp>
            <p:nvCxnSpPr>
              <p:cNvPr id="70" name="直線矢印コネクタ 69"/>
              <p:cNvCxnSpPr/>
              <p:nvPr/>
            </p:nvCxnSpPr>
            <p:spPr>
              <a:xfrm>
                <a:off x="6596819" y="4218725"/>
                <a:ext cx="4422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a:off x="7039100" y="2018324"/>
                <a:ext cx="0" cy="2364678"/>
              </a:xfrm>
              <a:prstGeom prst="line">
                <a:avLst/>
              </a:prstGeom>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7039100" y="438300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a:off x="7017555" y="3522628"/>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7039100" y="2750812"/>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p:cNvCxnSpPr/>
              <p:nvPr/>
            </p:nvCxnSpPr>
            <p:spPr>
              <a:xfrm>
                <a:off x="7039100" y="2018324"/>
                <a:ext cx="519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線コネクタ 90"/>
              <p:cNvCxnSpPr>
                <a:stCxn id="16" idx="3"/>
              </p:cNvCxnSpPr>
              <p:nvPr/>
            </p:nvCxnSpPr>
            <p:spPr>
              <a:xfrm>
                <a:off x="4123368" y="5058558"/>
                <a:ext cx="1363032" cy="0"/>
              </a:xfrm>
              <a:prstGeom prst="line">
                <a:avLst/>
              </a:prstGeom>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a:off x="5486400" y="4939769"/>
                <a:ext cx="0" cy="371044"/>
              </a:xfrm>
              <a:prstGeom prst="line">
                <a:avLst/>
              </a:prstGeom>
            </p:spPr>
            <p:style>
              <a:lnRef idx="1">
                <a:schemeClr val="dk1"/>
              </a:lnRef>
              <a:fillRef idx="0">
                <a:schemeClr val="dk1"/>
              </a:fillRef>
              <a:effectRef idx="0">
                <a:schemeClr val="dk1"/>
              </a:effectRef>
              <a:fontRef idx="minor">
                <a:schemeClr val="tx1"/>
              </a:fontRef>
            </p:style>
          </p:cxnSp>
          <p:cxnSp>
            <p:nvCxnSpPr>
              <p:cNvPr id="96" name="直線矢印コネクタ 95"/>
              <p:cNvCxnSpPr/>
              <p:nvPr/>
            </p:nvCxnSpPr>
            <p:spPr>
              <a:xfrm>
                <a:off x="5486400" y="4936624"/>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矢印コネクタ 97"/>
              <p:cNvCxnSpPr/>
              <p:nvPr/>
            </p:nvCxnSpPr>
            <p:spPr>
              <a:xfrm>
                <a:off x="5495638" y="5307668"/>
                <a:ext cx="2051094" cy="3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1" name="正方形/長方形 100"/>
            <p:cNvSpPr/>
            <p:nvPr/>
          </p:nvSpPr>
          <p:spPr>
            <a:xfrm>
              <a:off x="7559040" y="4804607"/>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セグメント・アドバイザ</a:t>
              </a:r>
              <a:endParaRPr lang="ja-JP" altLang="en-US" sz="1600" dirty="0">
                <a:solidFill>
                  <a:srgbClr val="000000"/>
                </a:solidFill>
              </a:endParaRPr>
            </a:p>
          </p:txBody>
        </p:sp>
        <p:sp>
          <p:nvSpPr>
            <p:cNvPr id="102" name="正方形/長方形 101"/>
            <p:cNvSpPr/>
            <p:nvPr/>
          </p:nvSpPr>
          <p:spPr>
            <a:xfrm>
              <a:off x="7559040" y="5174709"/>
              <a:ext cx="2537459" cy="264033"/>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UNDO</a:t>
              </a:r>
              <a:r>
                <a:rPr lang="ja-JP" altLang="en-US" sz="1600" dirty="0" smtClean="0">
                  <a:solidFill>
                    <a:srgbClr val="000000"/>
                  </a:solidFill>
                </a:rPr>
                <a:t>アドバイザ</a:t>
              </a:r>
              <a:endParaRPr lang="ja-JP" altLang="en-US" sz="1600" dirty="0">
                <a:solidFill>
                  <a:srgbClr val="000000"/>
                </a:solidFill>
              </a:endParaRPr>
            </a:p>
          </p:txBody>
        </p:sp>
        <p:cxnSp>
          <p:nvCxnSpPr>
            <p:cNvPr id="103" name="直線コネクタ 102"/>
            <p:cNvCxnSpPr/>
            <p:nvPr/>
          </p:nvCxnSpPr>
          <p:spPr>
            <a:xfrm>
              <a:off x="4132606" y="5631151"/>
              <a:ext cx="3414126" cy="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06" name="正方形/長方形 105"/>
            <p:cNvSpPr/>
            <p:nvPr/>
          </p:nvSpPr>
          <p:spPr>
            <a:xfrm>
              <a:off x="7559040" y="5538696"/>
              <a:ext cx="2537459" cy="264033"/>
            </a:xfrm>
            <a:prstGeom prst="rect">
              <a:avLst/>
            </a:prstGeom>
            <a:solidFill>
              <a:srgbClr val="E394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solidFill>
                    <a:srgbClr val="000000"/>
                  </a:solidFill>
                </a:rPr>
                <a:t>MTTR</a:t>
              </a:r>
              <a:r>
                <a:rPr lang="ja-JP" altLang="en-US" sz="1600" dirty="0" smtClean="0">
                  <a:solidFill>
                    <a:srgbClr val="000000"/>
                  </a:solidFill>
                </a:rPr>
                <a:t>アドバイザ</a:t>
              </a:r>
              <a:endParaRPr lang="ja-JP" altLang="en-US" sz="1600" dirty="0">
                <a:solidFill>
                  <a:srgbClr val="000000"/>
                </a:solidFill>
              </a:endParaRPr>
            </a:p>
          </p:txBody>
        </p:sp>
      </p:grpSp>
      <p:sp>
        <p:nvSpPr>
          <p:cNvPr id="5" name="正方形/長方形 4"/>
          <p:cNvSpPr/>
          <p:nvPr/>
        </p:nvSpPr>
        <p:spPr>
          <a:xfrm>
            <a:off x="3098458" y="1151944"/>
            <a:ext cx="2743764" cy="369332"/>
          </a:xfrm>
          <a:prstGeom prst="rect">
            <a:avLst/>
          </a:prstGeom>
        </p:spPr>
        <p:txBody>
          <a:bodyPr wrap="none">
            <a:spAutoFit/>
          </a:bodyPr>
          <a:lstStyle/>
          <a:p>
            <a:pPr marL="540612" lvl="1"/>
            <a:r>
              <a:rPr lang="en-US" altLang="ja-JP" dirty="0">
                <a:solidFill>
                  <a:srgbClr val="000000"/>
                </a:solidFill>
              </a:rPr>
              <a:t>Oracle Tuning Pack</a:t>
            </a:r>
          </a:p>
        </p:txBody>
      </p:sp>
      <p:sp>
        <p:nvSpPr>
          <p:cNvPr id="7" name="正方形/長方形 6"/>
          <p:cNvSpPr/>
          <p:nvPr/>
        </p:nvSpPr>
        <p:spPr>
          <a:xfrm>
            <a:off x="3455470" y="1508261"/>
            <a:ext cx="2801367" cy="1630825"/>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49" name="正方形/長方形 48"/>
          <p:cNvSpPr/>
          <p:nvPr/>
        </p:nvSpPr>
        <p:spPr>
          <a:xfrm>
            <a:off x="381121" y="1630865"/>
            <a:ext cx="922477" cy="566747"/>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solidFill>
                  <a:srgbClr val="000000"/>
                </a:solidFill>
              </a:rPr>
              <a:t>ＡＷＲ</a:t>
            </a:r>
            <a:endParaRPr lang="ja-JP" altLang="en-US" sz="1600" dirty="0">
              <a:solidFill>
                <a:srgbClr val="000000"/>
              </a:solidFill>
            </a:endParaRPr>
          </a:p>
        </p:txBody>
      </p:sp>
      <p:cxnSp>
        <p:nvCxnSpPr>
          <p:cNvPr id="50" name="直線矢印コネクタ 49"/>
          <p:cNvCxnSpPr>
            <a:stCxn id="49" idx="3"/>
            <a:endCxn id="8" idx="1"/>
          </p:cNvCxnSpPr>
          <p:nvPr/>
        </p:nvCxnSpPr>
        <p:spPr>
          <a:xfrm flipV="1">
            <a:off x="1303598" y="1913782"/>
            <a:ext cx="692842" cy="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262410" y="1497488"/>
            <a:ext cx="2801367" cy="917932"/>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solidFill>
                <a:srgbClr val="FFFFFF"/>
              </a:solidFill>
            </a:endParaRPr>
          </a:p>
        </p:txBody>
      </p:sp>
      <p:sp>
        <p:nvSpPr>
          <p:cNvPr id="56" name="正方形/長方形 55"/>
          <p:cNvSpPr/>
          <p:nvPr/>
        </p:nvSpPr>
        <p:spPr>
          <a:xfrm>
            <a:off x="-256745" y="1171918"/>
            <a:ext cx="3372077" cy="369332"/>
          </a:xfrm>
          <a:prstGeom prst="rect">
            <a:avLst/>
          </a:prstGeom>
        </p:spPr>
        <p:txBody>
          <a:bodyPr wrap="none">
            <a:spAutoFit/>
          </a:bodyPr>
          <a:lstStyle/>
          <a:p>
            <a:pPr marL="540612" lvl="1"/>
            <a:r>
              <a:rPr lang="en-US" altLang="ja-JP" dirty="0">
                <a:solidFill>
                  <a:srgbClr val="000000"/>
                </a:solidFill>
              </a:rPr>
              <a:t>Oracle Diagnostics </a:t>
            </a:r>
            <a:r>
              <a:rPr lang="en-US" altLang="ja-JP" dirty="0" smtClean="0">
                <a:solidFill>
                  <a:srgbClr val="000000"/>
                </a:solidFill>
              </a:rPr>
              <a:t>Pack </a:t>
            </a:r>
            <a:endParaRPr lang="en-US" altLang="ja-JP" dirty="0">
              <a:solidFill>
                <a:srgbClr val="000000"/>
              </a:solidFill>
            </a:endParaRPr>
          </a:p>
        </p:txBody>
      </p:sp>
    </p:spTree>
    <p:extLst>
      <p:ext uri="{BB962C8B-B14F-4D97-AF65-F5344CB8AC3E}">
        <p14:creationId xmlns:p14="http://schemas.microsoft.com/office/powerpoint/2010/main" val="1119539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latin typeface="Meiryo UI" panose="020B0604030504040204" pitchFamily="50" charset="-128"/>
                <a:ea typeface="Meiryo UI" panose="020B0604030504040204" pitchFamily="50" charset="-128"/>
              </a:rPr>
              <a:t>必要</a:t>
            </a:r>
            <a:r>
              <a:rPr lang="ja-JP" altLang="ja-JP" dirty="0" smtClean="0">
                <a:latin typeface="Meiryo UI" panose="020B0604030504040204" pitchFamily="50" charset="-128"/>
                <a:ea typeface="Meiryo UI" panose="020B0604030504040204" pitchFamily="50" charset="-128"/>
              </a:rPr>
              <a:t>目的</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テキスト ボックス 3"/>
          <p:cNvSpPr txBox="1"/>
          <p:nvPr/>
        </p:nvSpPr>
        <p:spPr>
          <a:xfrm>
            <a:off x="829043" y="1750301"/>
            <a:ext cx="11148291" cy="646331"/>
          </a:xfrm>
          <a:prstGeom prst="rect">
            <a:avLst/>
          </a:prstGeom>
          <a:noFill/>
        </p:spPr>
        <p:txBody>
          <a:bodyPr wrap="square" rtlCol="0">
            <a:spAutoFit/>
          </a:bodyPr>
          <a:lstStyle/>
          <a:p>
            <a:r>
              <a:rPr lang="ja-JP" altLang="en-US" dirty="0" smtClean="0"/>
              <a:t>実行</a:t>
            </a:r>
            <a:r>
              <a:rPr lang="ja-JP" altLang="en-US" dirty="0"/>
              <a:t>計画</a:t>
            </a:r>
            <a:r>
              <a:rPr kumimoji="1" lang="ja-JP" altLang="en-US" dirty="0" smtClean="0"/>
              <a:t>を最適化してくれることで無駄なリソースを使うことがなくなる。</a:t>
            </a:r>
            <a:endParaRPr kumimoji="1" lang="en-US" altLang="ja-JP" dirty="0" smtClean="0"/>
          </a:p>
          <a:p>
            <a:r>
              <a:rPr kumimoji="1" lang="ja-JP" altLang="en-US" dirty="0" smtClean="0"/>
              <a:t>⇒系切り替えが発生しなくなる</a:t>
            </a:r>
            <a:endParaRPr kumimoji="1" lang="ja-JP" altLang="en-US" dirty="0"/>
          </a:p>
        </p:txBody>
      </p:sp>
      <p:sp>
        <p:nvSpPr>
          <p:cNvPr id="5" name="正方形/長方形 4"/>
          <p:cNvSpPr/>
          <p:nvPr/>
        </p:nvSpPr>
        <p:spPr>
          <a:xfrm>
            <a:off x="248543" y="974134"/>
            <a:ext cx="2262158" cy="369332"/>
          </a:xfrm>
          <a:prstGeom prst="rect">
            <a:avLst/>
          </a:prstGeom>
        </p:spPr>
        <p:txBody>
          <a:bodyPr wrap="none">
            <a:spAutoFit/>
          </a:bodyPr>
          <a:lstStyle/>
          <a:p>
            <a:r>
              <a:rPr lang="ja-JP" altLang="en-US" dirty="0"/>
              <a:t>ＳＱＬプロファイル</a:t>
            </a:r>
          </a:p>
        </p:txBody>
      </p:sp>
    </p:spTree>
    <p:extLst>
      <p:ext uri="{BB962C8B-B14F-4D97-AF65-F5344CB8AC3E}">
        <p14:creationId xmlns:p14="http://schemas.microsoft.com/office/powerpoint/2010/main" val="246183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 15"/>
          <p:cNvGraphicFramePr>
            <a:graphicFrameLocks noGrp="1"/>
          </p:cNvGraphicFramePr>
          <p:nvPr>
            <p:extLst>
              <p:ext uri="{D42A27DB-BD31-4B8C-83A1-F6EECF244321}">
                <p14:modId xmlns:p14="http://schemas.microsoft.com/office/powerpoint/2010/main" val="878979873"/>
              </p:ext>
            </p:extLst>
          </p:nvPr>
        </p:nvGraphicFramePr>
        <p:xfrm>
          <a:off x="0" y="1519401"/>
          <a:ext cx="6126480" cy="3934736"/>
        </p:xfrm>
        <a:graphic>
          <a:graphicData uri="http://schemas.openxmlformats.org/drawingml/2006/table">
            <a:tbl>
              <a:tblPr/>
              <a:tblGrid>
                <a:gridCol w="6126480"/>
              </a:tblGrid>
              <a:tr h="3773832">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a:t>
                      </a:r>
                      <a:r>
                        <a:rPr lang="en-US" sz="1000" b="0" i="0" u="none" strike="noStrike" dirty="0" err="1" smtClean="0">
                          <a:solidFill>
                            <a:srgbClr val="000000"/>
                          </a:solidFill>
                          <a:effectLst/>
                          <a:latin typeface="ＭＳ Ｐゴシック" panose="020B0600070205080204" pitchFamily="50" charset="-128"/>
                          <a:ea typeface="ＭＳ Ｐゴシック" panose="020B0600070205080204" pitchFamily="50" charset="-128"/>
                        </a:rPr>
                        <a:t>TempSpc</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Cost (%CPU)| Time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116M|    35G|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18E  (0)|999:59:59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TEMP TABLE TRANSFORMATION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2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3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324M|    97G|       |   449K  (1)| 01:29:51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4 |     TABLE ACCESS FULL               | TEMP_TGM_MES_OBJID          |  8168 |  1036K|       |    29   (0)|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  5483K|  1014M|    21M|   447K  (1)| 01:29:36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6 |      TABLE ACCESS FULL              | FBPROD                      |   273K|    18M|       | 11012   (1)| 00:02:13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7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5479K|   642M|  2776K|   400K  (1)| 01:20:11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8 |       INDEX FAST FULL SCAN          | RFBDCSPEC_DCDEF_DCDEF_IDENT | 67528 |  1978K|       |   134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9 |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TABLE ACCESS FULL             | FBPDIMDPD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5189K|   460M|       |   374K  (1)| 01:14:58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10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11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    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   454M|   146G|       |   686K  (1)| 02:17:23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12 |     TABLE ACCESS FULL               | TEMP_TGM_MES_OBJID          |  8168 |  1036K|       |    29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13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     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10M|  2259M|    32M|   685K  (1)| 02:17:03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14 |      INDEX FAST FULL SCAN           | RFBLRCP_DSET_DCDEF_IDENT    |   761K|    23M|       |  2075   (1)|</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      HASH JOIN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6030K|  1052M|    23M|   625K  (1)| 02:05:11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16 |       VIEW                          | index$_join$_018            |   418K|    19M|       |  6503   (1)| 00:01:19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17 |        HASH JOIN                    |                             |       |       |       |            |          ||* 99 |          </a:t>
                      </a:r>
                    </a:p>
                    <a:p>
                      <a:pPr algn="l" fontAlgn="ctr"/>
                      <a:r>
                        <a:rPr lang="ja-JP" alt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endPar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153 |         BUFFER SORT                 |                             |  8168 |  1036K|       |    15G  (1)|999:59:59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154 |          TABLE ACCESS FULL          | TEMP_TGM_MES_OBJID          |  8168 |  1036K|       |    27   (0)| 00:0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|*155 |        INDEX RANGE SCAN             | RFBLRCP_DSET_DCDEF_IDENT    |     1 |       |       |     2   (0)| </a:t>
                      </a:r>
                      <a:endParaRPr 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24296">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2" name="タイトル 1"/>
          <p:cNvSpPr>
            <a:spLocks noGrp="1"/>
          </p:cNvSpPr>
          <p:nvPr>
            <p:ph type="title"/>
          </p:nvPr>
        </p:nvSpPr>
        <p:spPr/>
        <p:txBody>
          <a:bodyPr/>
          <a:lstStyle/>
          <a:p>
            <a:r>
              <a:rPr lang="ja-JP" altLang="en-US" dirty="0" smtClean="0"/>
              <a:t>実行計画の変化</a:t>
            </a:r>
            <a:endParaRPr kumimoji="1" lang="ja-JP" altLang="en-US" dirty="0"/>
          </a:p>
        </p:txBody>
      </p:sp>
      <p:sp>
        <p:nvSpPr>
          <p:cNvPr id="6" name="テキスト プレースホルダー 5"/>
          <p:cNvSpPr>
            <a:spLocks noGrp="1"/>
          </p:cNvSpPr>
          <p:nvPr>
            <p:ph type="body" sz="quarter" idx="29"/>
          </p:nvPr>
        </p:nvSpPr>
        <p:spPr/>
        <p:txBody>
          <a:bodyPr/>
          <a:lstStyle/>
          <a:p>
            <a:r>
              <a:rPr lang="ja-JP" altLang="en-US" dirty="0" smtClean="0"/>
              <a:t>計画の最適化</a:t>
            </a:r>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1215095031"/>
              </p:ext>
            </p:extLst>
          </p:nvPr>
        </p:nvGraphicFramePr>
        <p:xfrm>
          <a:off x="6197600" y="1573265"/>
          <a:ext cx="5994400" cy="3827008"/>
        </p:xfrm>
        <a:graphic>
          <a:graphicData uri="http://schemas.openxmlformats.org/drawingml/2006/table">
            <a:tbl>
              <a:tblPr/>
              <a:tblGrid>
                <a:gridCol w="5994400"/>
              </a:tblGrid>
              <a:tr h="2214490">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a:t>
                      </a:r>
                      <a:r>
                        <a:rPr lang="en-US" sz="1000" b="0" i="0" u="none" strike="noStrike" dirty="0" err="1" smtClean="0">
                          <a:solidFill>
                            <a:srgbClr val="000000"/>
                          </a:solidFill>
                          <a:effectLst/>
                          <a:latin typeface="ＭＳ Ｐゴシック" panose="020B0600070205080204" pitchFamily="50" charset="-128"/>
                          <a:ea typeface="ＭＳ Ｐゴシック" panose="020B0600070205080204" pitchFamily="50" charset="-128"/>
                        </a:rPr>
                        <a:t>TempSpc</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Cost (%CPU)| Time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8 |  1871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 12849   (1)| 00:02:35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TEMP TABLE TRANSFORMATION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2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3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324 |       |   877   (0)| 00:00:11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4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253 |       |   875   (0)| 00:00:11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160 |       |     5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6 |       TABLE ACCESS FULL              | TEMP_TGM_MES_OBJID          |     1 |   130 |       |     2   (0)|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7 |       INDEX RANGE SCAN               | RFBDCSPEC_DCDEF_DCDEF_IDENT |   489 | 14670 |       |     3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8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TABLE ACCESS BY INDEX ROWID     | FBPDIMDPD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81 |  7533 |       |   870   (0)|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9 |       INDEX RANGE SCAN               | RFBPDIMDPD_DCSPEC_IDENT     |  1914 |       |       |     9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10 |     TABLE ACCESS BY INDEX ROWID      | FBPROD                      |     1 |    71 |       |     2   (0)|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11 |      INDEX UNIQUE SCAN               | FBPROD_PK                   |     1 |       |       |     1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12 |   LOAD AS SELECT                     |                             |       |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13 |    NESTED LOOPS OUTER                |                             |     1 |   346 |       |    75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14 |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304 |       |    73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1 |   211 |       |    35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16 |       </a:t>
                      </a: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NESTED LOOPS    </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     1 |   163 |       |    33   (0)| 00:00:01 |</a:t>
                      </a:r>
                    </a:p>
                    <a:p>
                      <a:pPr algn="l" fontAlgn="ctr"/>
                      <a:endPar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endPar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|*155 |          INDEX RANGE SCAN            | RFBLRCP_DSET_DCSPEC_IDENT   |     1 |       |       |     2   (0)||</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156 |      VIEW                            |                             |     1 |    34 |       |     2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157 |       TABLE ACCESS FULL              | SYS_TEMP_0FDA8D7CF_A67DF08B |     1 |   105 |       |     2   (</a:t>
                      </a: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79890">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テキスト ボックス 3"/>
          <p:cNvSpPr txBox="1"/>
          <p:nvPr/>
        </p:nvSpPr>
        <p:spPr>
          <a:xfrm>
            <a:off x="944880" y="5545232"/>
            <a:ext cx="11521440" cy="369332"/>
          </a:xfrm>
          <a:prstGeom prst="rect">
            <a:avLst/>
          </a:prstGeom>
          <a:noFill/>
        </p:spPr>
        <p:txBody>
          <a:bodyPr wrap="square" rtlCol="0">
            <a:spAutoFit/>
          </a:bodyPr>
          <a:lstStyle/>
          <a:p>
            <a:r>
              <a:rPr kumimoji="1" lang="en-US" altLang="ja-JP" dirty="0" err="1" smtClean="0"/>
              <a:t>DiskI</a:t>
            </a:r>
            <a:r>
              <a:rPr kumimoji="1" lang="en-US" altLang="ja-JP" dirty="0" smtClean="0"/>
              <a:t>/o</a:t>
            </a:r>
            <a:r>
              <a:rPr kumimoji="1" lang="ja-JP" altLang="en-US" dirty="0" smtClean="0"/>
              <a:t>の主原因とされるハッシュ結合、テーブルフルが</a:t>
            </a:r>
            <a:r>
              <a:rPr lang="ja-JP" altLang="en-US" dirty="0" smtClean="0"/>
              <a:t>ネスティッドループ</a:t>
            </a:r>
            <a:r>
              <a:rPr lang="en-US" altLang="ja-JP" dirty="0" smtClean="0"/>
              <a:t>,</a:t>
            </a:r>
            <a:r>
              <a:rPr lang="ja-JP" altLang="en-US" dirty="0" smtClean="0"/>
              <a:t>索引処理に変化</a:t>
            </a:r>
            <a:r>
              <a:rPr kumimoji="1" lang="en-US" altLang="ja-JP" dirty="0" smtClean="0"/>
              <a:t>)</a:t>
            </a:r>
            <a:endParaRPr kumimoji="1" lang="ja-JP" altLang="en-US" dirty="0"/>
          </a:p>
        </p:txBody>
      </p:sp>
      <p:sp>
        <p:nvSpPr>
          <p:cNvPr id="14" name="テキスト ボックス 13"/>
          <p:cNvSpPr txBox="1"/>
          <p:nvPr/>
        </p:nvSpPr>
        <p:spPr>
          <a:xfrm>
            <a:off x="944880" y="5925823"/>
            <a:ext cx="11521440" cy="369332"/>
          </a:xfrm>
          <a:prstGeom prst="rect">
            <a:avLst/>
          </a:prstGeom>
          <a:noFill/>
        </p:spPr>
        <p:txBody>
          <a:bodyPr wrap="square" rtlCol="0">
            <a:spAutoFit/>
          </a:bodyPr>
          <a:lstStyle/>
          <a:p>
            <a:r>
              <a:rPr kumimoji="1" lang="ja-JP" altLang="en-US" dirty="0" smtClean="0"/>
              <a:t>結合順序が変化</a:t>
            </a:r>
            <a:endParaRPr kumimoji="1" lang="ja-JP" altLang="en-US" dirty="0"/>
          </a:p>
        </p:txBody>
      </p:sp>
    </p:spTree>
    <p:extLst>
      <p:ext uri="{BB962C8B-B14F-4D97-AF65-F5344CB8AC3E}">
        <p14:creationId xmlns:p14="http://schemas.microsoft.com/office/powerpoint/2010/main" val="2405891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6"/>
          </p:nvPr>
        </p:nvSpPr>
        <p:spPr>
          <a:xfrm>
            <a:off x="432000" y="813097"/>
            <a:ext cx="11327999" cy="560202"/>
          </a:xfrm>
        </p:spPr>
        <p:txBody>
          <a:bodyPr>
            <a:normAutofit/>
          </a:bodyPr>
          <a:lstStyle/>
          <a:p>
            <a:r>
              <a:rPr lang="en-US" altLang="ja-JP" u="sng" dirty="0" err="1" smtClean="0"/>
              <a:t>Cpu</a:t>
            </a:r>
            <a:r>
              <a:rPr lang="ja-JP" altLang="en-US" dirty="0" smtClean="0"/>
              <a:t>数４つとし全てのクエリは負荷の重い</a:t>
            </a:r>
            <a:r>
              <a:rPr lang="en-US" altLang="ja-JP" dirty="0" smtClean="0"/>
              <a:t>(</a:t>
            </a:r>
            <a:r>
              <a:rPr lang="en-US" altLang="ja-JP" dirty="0" err="1" smtClean="0"/>
              <a:t>DiskI</a:t>
            </a:r>
            <a:r>
              <a:rPr lang="en-US" altLang="ja-JP" dirty="0" smtClean="0"/>
              <a:t>/O</a:t>
            </a:r>
            <a:r>
              <a:rPr lang="ja-JP" altLang="en-US" dirty="0" smtClean="0"/>
              <a:t>が発生する</a:t>
            </a:r>
            <a:r>
              <a:rPr lang="en-US" altLang="ja-JP" dirty="0" smtClean="0"/>
              <a:t>)</a:t>
            </a:r>
            <a:r>
              <a:rPr lang="ja-JP" altLang="en-US" dirty="0" smtClean="0"/>
              <a:t>処理とする</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系切り替えの原因</a:t>
            </a:r>
            <a:r>
              <a:rPr kumimoji="1" lang="en-US" altLang="ja-JP" dirty="0" smtClean="0"/>
              <a:t>(</a:t>
            </a:r>
            <a:r>
              <a:rPr kumimoji="1" lang="ja-JP" altLang="en-US" dirty="0" smtClean="0"/>
              <a:t>推測</a:t>
            </a:r>
            <a:r>
              <a:rPr kumimoji="1" lang="en-US" altLang="ja-JP" dirty="0" smtClean="0"/>
              <a:t>)</a:t>
            </a:r>
            <a:endParaRPr kumimoji="1" lang="ja-JP" altLang="en-US" dirty="0"/>
          </a:p>
        </p:txBody>
      </p:sp>
      <p:grpSp>
        <p:nvGrpSpPr>
          <p:cNvPr id="92" name="グループ化 91"/>
          <p:cNvGrpSpPr/>
          <p:nvPr/>
        </p:nvGrpSpPr>
        <p:grpSpPr>
          <a:xfrm>
            <a:off x="6110528" y="4977359"/>
            <a:ext cx="1818429" cy="998074"/>
            <a:chOff x="9365852" y="1677625"/>
            <a:chExt cx="2369359" cy="1300460"/>
          </a:xfrm>
        </p:grpSpPr>
        <p:grpSp>
          <p:nvGrpSpPr>
            <p:cNvPr id="94" name="グループ化 93"/>
            <p:cNvGrpSpPr/>
            <p:nvPr/>
          </p:nvGrpSpPr>
          <p:grpSpPr>
            <a:xfrm>
              <a:off x="9365852" y="1696250"/>
              <a:ext cx="2369359" cy="1281835"/>
              <a:chOff x="8255004" y="1616891"/>
              <a:chExt cx="4399461" cy="2380131"/>
            </a:xfrm>
            <a:solidFill>
              <a:srgbClr val="2D4BA5">
                <a:lumMod val="60000"/>
                <a:lumOff val="40000"/>
              </a:srgbClr>
            </a:solidFill>
          </p:grpSpPr>
          <p:sp>
            <p:nvSpPr>
              <p:cNvPr id="123" name="角丸四角形 122"/>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124" name="角丸四角形 123"/>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95" name="テキスト ボックス 94"/>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96" name="グループ化 95"/>
            <p:cNvGrpSpPr/>
            <p:nvPr/>
          </p:nvGrpSpPr>
          <p:grpSpPr>
            <a:xfrm>
              <a:off x="9949075" y="2158357"/>
              <a:ext cx="1029626" cy="491856"/>
              <a:chOff x="9949075" y="2158357"/>
              <a:chExt cx="1029626" cy="491856"/>
            </a:xfrm>
          </p:grpSpPr>
          <p:grpSp>
            <p:nvGrpSpPr>
              <p:cNvPr id="97" name="グループ化 96"/>
              <p:cNvGrpSpPr/>
              <p:nvPr/>
            </p:nvGrpSpPr>
            <p:grpSpPr>
              <a:xfrm>
                <a:off x="9986003" y="2158357"/>
                <a:ext cx="992698" cy="466523"/>
                <a:chOff x="9986003" y="2158357"/>
                <a:chExt cx="992698" cy="466523"/>
              </a:xfrm>
            </p:grpSpPr>
            <p:sp>
              <p:nvSpPr>
                <p:cNvPr id="111" name="角丸四角形 110"/>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2" name="角丸四角形 111"/>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3" name="角丸四角形 112"/>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4" name="角丸四角形 113"/>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5" name="角丸四角形 114"/>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6" name="角丸四角形 115"/>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7" name="角丸四角形 116"/>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8" name="角丸四角形 117"/>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9" name="角丸四角形 118"/>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0" name="角丸四角形 119"/>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1" name="角丸四角形 120"/>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2" name="角丸四角形 121"/>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98" name="グループ化 97"/>
              <p:cNvGrpSpPr/>
              <p:nvPr/>
            </p:nvGrpSpPr>
            <p:grpSpPr>
              <a:xfrm>
                <a:off x="9949075" y="2183690"/>
                <a:ext cx="992698" cy="466523"/>
                <a:chOff x="9986003" y="2158357"/>
                <a:chExt cx="992698" cy="466523"/>
              </a:xfrm>
            </p:grpSpPr>
            <p:sp>
              <p:nvSpPr>
                <p:cNvPr id="99" name="角丸四角形 98"/>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0" name="角丸四角形 99"/>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1" name="角丸四角形 100"/>
                <p:cNvSpPr/>
                <p:nvPr/>
              </p:nvSpPr>
              <p:spPr>
                <a:xfrm>
                  <a:off x="9986003"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2" name="角丸四角形 101"/>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3" name="角丸四角形 102"/>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4" name="角丸四角形 103"/>
                <p:cNvSpPr/>
                <p:nvPr/>
              </p:nvSpPr>
              <p:spPr>
                <a:xfrm>
                  <a:off x="1023302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5" name="角丸四角形 104"/>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6" name="角丸四角形 105"/>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7" name="角丸四角形 106"/>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8" name="角丸四角形 107"/>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9" name="角丸四角形 108"/>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0" name="角丸四角形 109"/>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49" name="グループ化 148"/>
          <p:cNvGrpSpPr/>
          <p:nvPr/>
        </p:nvGrpSpPr>
        <p:grpSpPr>
          <a:xfrm>
            <a:off x="8792487" y="4980910"/>
            <a:ext cx="1812780" cy="988238"/>
            <a:chOff x="4790820" y="4569030"/>
            <a:chExt cx="2361998" cy="1287644"/>
          </a:xfrm>
        </p:grpSpPr>
        <p:grpSp>
          <p:nvGrpSpPr>
            <p:cNvPr id="125" name="グループ化 124"/>
            <p:cNvGrpSpPr/>
            <p:nvPr/>
          </p:nvGrpSpPr>
          <p:grpSpPr>
            <a:xfrm>
              <a:off x="4790820" y="4586113"/>
              <a:ext cx="2361998" cy="1270561"/>
              <a:chOff x="8214308" y="1610145"/>
              <a:chExt cx="4399461" cy="2380131"/>
            </a:xfrm>
            <a:solidFill>
              <a:srgbClr val="0070C0"/>
            </a:solidFill>
          </p:grpSpPr>
          <p:sp>
            <p:nvSpPr>
              <p:cNvPr id="126" name="角丸四角形 125"/>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28" name="グループ化 127"/>
              <p:cNvGrpSpPr/>
              <p:nvPr/>
            </p:nvGrpSpPr>
            <p:grpSpPr>
              <a:xfrm>
                <a:off x="9463077" y="2041499"/>
                <a:ext cx="1901931" cy="1528109"/>
                <a:chOff x="7263920" y="2372302"/>
                <a:chExt cx="2061035" cy="1655942"/>
              </a:xfrm>
              <a:grpFill/>
            </p:grpSpPr>
            <p:sp>
              <p:nvSpPr>
                <p:cNvPr id="129" name="角丸四角形 128"/>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0" name="円/楕円 129"/>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1" name="円/楕円 130"/>
                <p:cNvSpPr/>
                <p:nvPr/>
              </p:nvSpPr>
              <p:spPr>
                <a:xfrm>
                  <a:off x="7263920" y="346986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2" name="円/楕円 131"/>
                <p:cNvSpPr/>
                <p:nvPr/>
              </p:nvSpPr>
              <p:spPr>
                <a:xfrm>
                  <a:off x="7263926" y="3134302"/>
                  <a:ext cx="2061028" cy="570389"/>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3" name="円/楕円 132"/>
                <p:cNvSpPr/>
                <p:nvPr/>
              </p:nvSpPr>
              <p:spPr>
                <a:xfrm>
                  <a:off x="7263926" y="291148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4" name="円/楕円 133"/>
                <p:cNvSpPr/>
                <p:nvPr/>
              </p:nvSpPr>
              <p:spPr>
                <a:xfrm>
                  <a:off x="7263926" y="2643415"/>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5" name="円/楕円 134"/>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36" name="テキスト ボックス 135"/>
            <p:cNvSpPr txBox="1"/>
            <p:nvPr/>
          </p:nvSpPr>
          <p:spPr>
            <a:xfrm>
              <a:off x="4911536" y="4569030"/>
              <a:ext cx="2120565"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sp>
        <p:nvSpPr>
          <p:cNvPr id="148" name="テキスト ボックス 147"/>
          <p:cNvSpPr txBox="1"/>
          <p:nvPr/>
        </p:nvSpPr>
        <p:spPr>
          <a:xfrm>
            <a:off x="7892933" y="4835559"/>
            <a:ext cx="945878" cy="1569660"/>
          </a:xfrm>
          <a:prstGeom prst="rect">
            <a:avLst/>
          </a:prstGeom>
          <a:noFill/>
        </p:spPr>
        <p:txBody>
          <a:bodyPr wrap="square" rtlCol="0">
            <a:spAutoFit/>
          </a:bodyPr>
          <a:lstStyle/>
          <a:p>
            <a:r>
              <a:rPr lang="ja-JP" altLang="en-US" sz="1200" dirty="0">
                <a:solidFill>
                  <a:srgbClr val="0000FF"/>
                </a:solidFill>
              </a:rPr>
              <a:t>２</a:t>
            </a:r>
            <a:r>
              <a:rPr lang="ja-JP" altLang="en-US" sz="1200" dirty="0" smtClean="0">
                <a:solidFill>
                  <a:srgbClr val="0000FF"/>
                </a:solidFill>
              </a:rPr>
              <a:t>クエリのため</a:t>
            </a:r>
            <a:r>
              <a:rPr lang="en-US" altLang="ja-JP" sz="1200" dirty="0" smtClean="0">
                <a:solidFill>
                  <a:srgbClr val="0000FF"/>
                </a:solidFill>
              </a:rPr>
              <a:t>PGA</a:t>
            </a:r>
            <a:r>
              <a:rPr lang="ja-JP" altLang="en-US" sz="1200" dirty="0" smtClean="0">
                <a:solidFill>
                  <a:srgbClr val="0000FF"/>
                </a:solidFill>
              </a:rPr>
              <a:t>に空きがある。物理的な</a:t>
            </a:r>
            <a:r>
              <a:rPr lang="en-US" altLang="ja-JP" sz="1200" dirty="0" err="1" smtClean="0">
                <a:solidFill>
                  <a:srgbClr val="0000FF"/>
                </a:solidFill>
              </a:rPr>
              <a:t>DiskI</a:t>
            </a:r>
            <a:r>
              <a:rPr lang="en-US" altLang="ja-JP" sz="1200" dirty="0" smtClean="0">
                <a:solidFill>
                  <a:srgbClr val="0000FF"/>
                </a:solidFill>
              </a:rPr>
              <a:t>/O</a:t>
            </a:r>
            <a:r>
              <a:rPr lang="ja-JP" altLang="en-US" sz="1200" dirty="0" err="1" smtClean="0">
                <a:solidFill>
                  <a:srgbClr val="0000FF"/>
                </a:solidFill>
              </a:rPr>
              <a:t>でなく</a:t>
            </a:r>
            <a:r>
              <a:rPr lang="ja-JP" altLang="en-US" sz="1200" dirty="0" smtClean="0">
                <a:solidFill>
                  <a:srgbClr val="0000FF"/>
                </a:solidFill>
              </a:rPr>
              <a:t>なったため処理速度上昇</a:t>
            </a:r>
            <a:endParaRPr lang="ja-JP" altLang="en-US" sz="1200" dirty="0">
              <a:solidFill>
                <a:srgbClr val="0000FF"/>
              </a:solidFill>
            </a:endParaRPr>
          </a:p>
        </p:txBody>
      </p:sp>
      <p:sp>
        <p:nvSpPr>
          <p:cNvPr id="150" name="テキスト ボックス 149"/>
          <p:cNvSpPr txBox="1"/>
          <p:nvPr/>
        </p:nvSpPr>
        <p:spPr>
          <a:xfrm>
            <a:off x="10654450" y="5059030"/>
            <a:ext cx="945878" cy="830997"/>
          </a:xfrm>
          <a:prstGeom prst="rect">
            <a:avLst/>
          </a:prstGeom>
          <a:noFill/>
        </p:spPr>
        <p:txBody>
          <a:bodyPr wrap="square" rtlCol="0">
            <a:spAutoFit/>
          </a:bodyPr>
          <a:lstStyle/>
          <a:p>
            <a:r>
              <a:rPr lang="en-US" altLang="ja-JP" sz="1200" dirty="0" err="1" smtClean="0">
                <a:solidFill>
                  <a:srgbClr val="0000FF"/>
                </a:solidFill>
              </a:rPr>
              <a:t>DiskI</a:t>
            </a:r>
            <a:r>
              <a:rPr lang="en-US" altLang="ja-JP" sz="1200" dirty="0" smtClean="0">
                <a:solidFill>
                  <a:srgbClr val="0000FF"/>
                </a:solidFill>
              </a:rPr>
              <a:t>/O</a:t>
            </a:r>
            <a:r>
              <a:rPr lang="ja-JP" altLang="en-US" sz="1200" dirty="0" smtClean="0">
                <a:solidFill>
                  <a:srgbClr val="0000FF"/>
                </a:solidFill>
              </a:rPr>
              <a:t>も処理数が減っているため減少</a:t>
            </a:r>
            <a:endParaRPr lang="ja-JP" altLang="en-US" sz="1200" dirty="0">
              <a:solidFill>
                <a:srgbClr val="0000FF"/>
              </a:solidFill>
            </a:endParaRPr>
          </a:p>
        </p:txBody>
      </p:sp>
      <p:sp>
        <p:nvSpPr>
          <p:cNvPr id="153" name="平行四辺形 152"/>
          <p:cNvSpPr/>
          <p:nvPr/>
        </p:nvSpPr>
        <p:spPr>
          <a:xfrm>
            <a:off x="404778" y="2779887"/>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sp>
        <p:nvSpPr>
          <p:cNvPr id="154" name="平行四辺形 153"/>
          <p:cNvSpPr/>
          <p:nvPr/>
        </p:nvSpPr>
        <p:spPr>
          <a:xfrm>
            <a:off x="1310630" y="2782719"/>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5" name="平行四辺形 154"/>
          <p:cNvSpPr/>
          <p:nvPr/>
        </p:nvSpPr>
        <p:spPr>
          <a:xfrm>
            <a:off x="2257761" y="2782719"/>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6" name="平行四辺形 155"/>
          <p:cNvSpPr/>
          <p:nvPr/>
        </p:nvSpPr>
        <p:spPr>
          <a:xfrm>
            <a:off x="3204893" y="2775792"/>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grpSp>
        <p:nvGrpSpPr>
          <p:cNvPr id="157" name="グループ化 156"/>
          <p:cNvGrpSpPr/>
          <p:nvPr/>
        </p:nvGrpSpPr>
        <p:grpSpPr>
          <a:xfrm>
            <a:off x="100251" y="3730639"/>
            <a:ext cx="874560" cy="842369"/>
            <a:chOff x="1496551" y="4232212"/>
            <a:chExt cx="1139525" cy="1097582"/>
          </a:xfrm>
        </p:grpSpPr>
        <p:sp>
          <p:nvSpPr>
            <p:cNvPr id="232" name="平行四辺形 23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33" name="直線コネクタ 23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8" name="グループ化 157"/>
          <p:cNvGrpSpPr/>
          <p:nvPr/>
        </p:nvGrpSpPr>
        <p:grpSpPr>
          <a:xfrm>
            <a:off x="1044698" y="3730639"/>
            <a:ext cx="874560" cy="842369"/>
            <a:chOff x="1496551" y="4232212"/>
            <a:chExt cx="1139525" cy="1097582"/>
          </a:xfrm>
        </p:grpSpPr>
        <p:sp>
          <p:nvSpPr>
            <p:cNvPr id="226" name="平行四辺形 225"/>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7" name="直線コネクタ 226"/>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9" name="グループ化 158"/>
          <p:cNvGrpSpPr/>
          <p:nvPr/>
        </p:nvGrpSpPr>
        <p:grpSpPr>
          <a:xfrm>
            <a:off x="1974671" y="3730639"/>
            <a:ext cx="874560" cy="842369"/>
            <a:chOff x="1496551" y="4232212"/>
            <a:chExt cx="1139525" cy="1097582"/>
          </a:xfrm>
        </p:grpSpPr>
        <p:sp>
          <p:nvSpPr>
            <p:cNvPr id="220" name="平行四辺形 21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1" name="直線コネクタ 22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2" name="直線コネクタ 22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3" name="直線コネクタ 22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4" name="直線コネクタ 22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25" name="直線コネクタ 22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0" name="グループ化 159"/>
          <p:cNvGrpSpPr/>
          <p:nvPr/>
        </p:nvGrpSpPr>
        <p:grpSpPr>
          <a:xfrm>
            <a:off x="2955039" y="3730639"/>
            <a:ext cx="874560" cy="842369"/>
            <a:chOff x="1496551" y="4232212"/>
            <a:chExt cx="1139525" cy="1097582"/>
          </a:xfrm>
        </p:grpSpPr>
        <p:sp>
          <p:nvSpPr>
            <p:cNvPr id="214" name="平行四辺形 21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15" name="直線コネクタ 2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6" name="直線コネクタ 21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7" name="直線コネクタ 21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8" name="直線コネクタ 21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19" name="直線コネクタ 21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1" name="グループ化 160"/>
          <p:cNvGrpSpPr/>
          <p:nvPr/>
        </p:nvGrpSpPr>
        <p:grpSpPr>
          <a:xfrm>
            <a:off x="183449" y="4943448"/>
            <a:ext cx="1818429" cy="998074"/>
            <a:chOff x="9365852" y="1677625"/>
            <a:chExt cx="2369359" cy="1300460"/>
          </a:xfrm>
        </p:grpSpPr>
        <p:grpSp>
          <p:nvGrpSpPr>
            <p:cNvPr id="183" name="グループ化 182"/>
            <p:cNvGrpSpPr/>
            <p:nvPr/>
          </p:nvGrpSpPr>
          <p:grpSpPr>
            <a:xfrm>
              <a:off x="9365852" y="1696250"/>
              <a:ext cx="2369359" cy="1281835"/>
              <a:chOff x="8255004" y="1616891"/>
              <a:chExt cx="4399461" cy="2380131"/>
            </a:xfrm>
            <a:solidFill>
              <a:srgbClr val="2D4BA5">
                <a:lumMod val="60000"/>
                <a:lumOff val="40000"/>
              </a:srgbClr>
            </a:solidFill>
          </p:grpSpPr>
          <p:sp>
            <p:nvSpPr>
              <p:cNvPr id="212" name="角丸四角形 211"/>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213" name="角丸四角形 212"/>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184" name="テキスト ボックス 183"/>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185" name="グループ化 184"/>
            <p:cNvGrpSpPr/>
            <p:nvPr/>
          </p:nvGrpSpPr>
          <p:grpSpPr>
            <a:xfrm>
              <a:off x="9949075" y="2158357"/>
              <a:ext cx="1029626" cy="491856"/>
              <a:chOff x="9949075" y="2158357"/>
              <a:chExt cx="1029626" cy="491856"/>
            </a:xfrm>
          </p:grpSpPr>
          <p:grpSp>
            <p:nvGrpSpPr>
              <p:cNvPr id="186" name="グループ化 185"/>
              <p:cNvGrpSpPr/>
              <p:nvPr/>
            </p:nvGrpSpPr>
            <p:grpSpPr>
              <a:xfrm>
                <a:off x="9986003" y="2158357"/>
                <a:ext cx="992698" cy="466523"/>
                <a:chOff x="9986003" y="2158357"/>
                <a:chExt cx="992698" cy="466523"/>
              </a:xfrm>
            </p:grpSpPr>
            <p:sp>
              <p:nvSpPr>
                <p:cNvPr id="200" name="角丸四角形 199"/>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1" name="角丸四角形 200"/>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2" name="角丸四角形 201"/>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3" name="角丸四角形 202"/>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4" name="角丸四角形 203"/>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5" name="角丸四角形 204"/>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6" name="角丸四角形 205"/>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7" name="角丸四角形 206"/>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8" name="角丸四角形 207"/>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9" name="角丸四角形 208"/>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0" name="角丸四角形 209"/>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1" name="角丸四角形 210"/>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187" name="グループ化 186"/>
              <p:cNvGrpSpPr/>
              <p:nvPr/>
            </p:nvGrpSpPr>
            <p:grpSpPr>
              <a:xfrm>
                <a:off x="9949075" y="2183690"/>
                <a:ext cx="992698" cy="466523"/>
                <a:chOff x="9986003" y="2158357"/>
                <a:chExt cx="992698" cy="466523"/>
              </a:xfrm>
            </p:grpSpPr>
            <p:sp>
              <p:nvSpPr>
                <p:cNvPr id="188" name="角丸四角形 187"/>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89" name="角丸四角形 188"/>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0" name="角丸四角形 189"/>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1" name="角丸四角形 190"/>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2" name="角丸四角形 191"/>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3" name="角丸四角形 192"/>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4" name="角丸四角形 193"/>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5" name="角丸四角形 194"/>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6" name="角丸四角形 195"/>
                <p:cNvSpPr/>
                <p:nvPr/>
              </p:nvSpPr>
              <p:spPr>
                <a:xfrm>
                  <a:off x="1048691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7" name="角丸四角形 196"/>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8" name="角丸四角形 197"/>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9" name="角丸四角形 198"/>
                <p:cNvSpPr/>
                <p:nvPr/>
              </p:nvSpPr>
              <p:spPr>
                <a:xfrm>
                  <a:off x="10739985"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62" name="グループ化 161"/>
          <p:cNvGrpSpPr/>
          <p:nvPr/>
        </p:nvGrpSpPr>
        <p:grpSpPr>
          <a:xfrm>
            <a:off x="2865408" y="4946999"/>
            <a:ext cx="1812780" cy="988238"/>
            <a:chOff x="4790820" y="4569030"/>
            <a:chExt cx="2361998" cy="1287644"/>
          </a:xfrm>
        </p:grpSpPr>
        <p:grpSp>
          <p:nvGrpSpPr>
            <p:cNvPr id="172" name="グループ化 171"/>
            <p:cNvGrpSpPr/>
            <p:nvPr/>
          </p:nvGrpSpPr>
          <p:grpSpPr>
            <a:xfrm>
              <a:off x="4790820" y="4586113"/>
              <a:ext cx="2361998" cy="1270561"/>
              <a:chOff x="8214308" y="1610145"/>
              <a:chExt cx="4399461" cy="2380131"/>
            </a:xfrm>
            <a:solidFill>
              <a:srgbClr val="0070C0"/>
            </a:solidFill>
          </p:grpSpPr>
          <p:sp>
            <p:nvSpPr>
              <p:cNvPr id="174" name="角丸四角形 173"/>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75" name="グループ化 174"/>
              <p:cNvGrpSpPr/>
              <p:nvPr/>
            </p:nvGrpSpPr>
            <p:grpSpPr>
              <a:xfrm>
                <a:off x="9463077" y="2041499"/>
                <a:ext cx="1901931" cy="1528109"/>
                <a:chOff x="7263920" y="2372302"/>
                <a:chExt cx="2061035" cy="1655942"/>
              </a:xfrm>
              <a:grpFill/>
            </p:grpSpPr>
            <p:sp>
              <p:nvSpPr>
                <p:cNvPr id="176" name="角丸四角形 175"/>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7" name="円/楕円 176"/>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8" name="円/楕円 177"/>
                <p:cNvSpPr/>
                <p:nvPr/>
              </p:nvSpPr>
              <p:spPr>
                <a:xfrm>
                  <a:off x="7263920" y="346986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9" name="円/楕円 178"/>
                <p:cNvSpPr/>
                <p:nvPr/>
              </p:nvSpPr>
              <p:spPr>
                <a:xfrm>
                  <a:off x="7263926" y="3134302"/>
                  <a:ext cx="2061028" cy="570389"/>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0" name="円/楕円 179"/>
                <p:cNvSpPr/>
                <p:nvPr/>
              </p:nvSpPr>
              <p:spPr>
                <a:xfrm>
                  <a:off x="7263926" y="291148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1" name="円/楕円 180"/>
                <p:cNvSpPr/>
                <p:nvPr/>
              </p:nvSpPr>
              <p:spPr>
                <a:xfrm>
                  <a:off x="7263926" y="2643415"/>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2" name="円/楕円 181"/>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73" name="テキスト ボックス 172"/>
            <p:cNvSpPr txBox="1"/>
            <p:nvPr/>
          </p:nvSpPr>
          <p:spPr>
            <a:xfrm>
              <a:off x="4911536" y="4569030"/>
              <a:ext cx="2120566"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cxnSp>
        <p:nvCxnSpPr>
          <p:cNvPr id="163" name="直線矢印コネクタ 162"/>
          <p:cNvCxnSpPr>
            <a:stCxn id="153" idx="3"/>
            <a:endCxn id="232" idx="1"/>
          </p:cNvCxnSpPr>
          <p:nvPr/>
        </p:nvCxnSpPr>
        <p:spPr>
          <a:xfrm flipH="1">
            <a:off x="659061" y="3538903"/>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7" name="直線矢印コネクタ 166"/>
          <p:cNvCxnSpPr/>
          <p:nvPr/>
        </p:nvCxnSpPr>
        <p:spPr>
          <a:xfrm flipH="1">
            <a:off x="1597004" y="3543388"/>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p:cNvCxnSpPr/>
          <p:nvPr/>
        </p:nvCxnSpPr>
        <p:spPr>
          <a:xfrm flipH="1">
            <a:off x="2470060" y="3544712"/>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p:cNvCxnSpPr/>
          <p:nvPr/>
        </p:nvCxnSpPr>
        <p:spPr>
          <a:xfrm flipH="1">
            <a:off x="3522725" y="3544712"/>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0" name="テキスト ボックス 169"/>
          <p:cNvSpPr txBox="1"/>
          <p:nvPr/>
        </p:nvSpPr>
        <p:spPr>
          <a:xfrm>
            <a:off x="1991770" y="4988422"/>
            <a:ext cx="945878" cy="496044"/>
          </a:xfrm>
          <a:prstGeom prst="rect">
            <a:avLst/>
          </a:prstGeom>
          <a:noFill/>
        </p:spPr>
        <p:txBody>
          <a:bodyPr wrap="square" rtlCol="0">
            <a:spAutoFit/>
          </a:bodyPr>
          <a:lstStyle/>
          <a:p>
            <a:r>
              <a:rPr lang="ja-JP" altLang="en-US" sz="1200" dirty="0" smtClean="0">
                <a:solidFill>
                  <a:srgbClr val="FF0000"/>
                </a:solidFill>
              </a:rPr>
              <a:t>全クエリで</a:t>
            </a:r>
            <a:r>
              <a:rPr lang="en-US" altLang="ja-JP" sz="1200" dirty="0" smtClean="0">
                <a:solidFill>
                  <a:srgbClr val="FF0000"/>
                </a:solidFill>
              </a:rPr>
              <a:t>PGA</a:t>
            </a:r>
            <a:r>
              <a:rPr lang="ja-JP" altLang="en-US" sz="1200" dirty="0" smtClean="0">
                <a:solidFill>
                  <a:srgbClr val="FF0000"/>
                </a:solidFill>
              </a:rPr>
              <a:t>が足らず</a:t>
            </a:r>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が発生</a:t>
            </a:r>
            <a:endParaRPr lang="ja-JP" altLang="en-US" sz="1200" dirty="0">
              <a:solidFill>
                <a:srgbClr val="FF0000"/>
              </a:solidFill>
            </a:endParaRPr>
          </a:p>
        </p:txBody>
      </p:sp>
      <p:sp>
        <p:nvSpPr>
          <p:cNvPr id="171" name="テキスト ボックス 170"/>
          <p:cNvSpPr txBox="1"/>
          <p:nvPr/>
        </p:nvSpPr>
        <p:spPr>
          <a:xfrm>
            <a:off x="4727371" y="5113015"/>
            <a:ext cx="945878" cy="496044"/>
          </a:xfrm>
          <a:prstGeom prst="rect">
            <a:avLst/>
          </a:prstGeom>
          <a:noFill/>
        </p:spPr>
        <p:txBody>
          <a:bodyPr wrap="square" rtlCol="0">
            <a:spAutoFit/>
          </a:bodyPr>
          <a:lstStyle/>
          <a:p>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領域もたらず系切り替え発生</a:t>
            </a:r>
            <a:endParaRPr lang="ja-JP" altLang="en-US" sz="1200" dirty="0">
              <a:solidFill>
                <a:srgbClr val="FF0000"/>
              </a:solidFill>
            </a:endParaRPr>
          </a:p>
        </p:txBody>
      </p:sp>
      <p:sp>
        <p:nvSpPr>
          <p:cNvPr id="279" name="テキスト ボックス 278"/>
          <p:cNvSpPr txBox="1"/>
          <p:nvPr/>
        </p:nvSpPr>
        <p:spPr>
          <a:xfrm>
            <a:off x="395552" y="1258329"/>
            <a:ext cx="2610436" cy="369332"/>
          </a:xfrm>
          <a:prstGeom prst="rect">
            <a:avLst/>
          </a:prstGeom>
          <a:noFill/>
        </p:spPr>
        <p:txBody>
          <a:bodyPr wrap="square" rtlCol="0">
            <a:spAutoFit/>
          </a:bodyPr>
          <a:lstStyle/>
          <a:p>
            <a:r>
              <a:rPr lang="ja-JP" altLang="en-US" dirty="0" smtClean="0">
                <a:solidFill>
                  <a:srgbClr val="000000"/>
                </a:solidFill>
              </a:rPr>
              <a:t>○通常</a:t>
            </a:r>
            <a:endParaRPr lang="ja-JP" altLang="en-US" dirty="0">
              <a:solidFill>
                <a:srgbClr val="000000"/>
              </a:solidFill>
            </a:endParaRPr>
          </a:p>
        </p:txBody>
      </p:sp>
      <p:sp>
        <p:nvSpPr>
          <p:cNvPr id="280" name="テキスト ボックス 279"/>
          <p:cNvSpPr txBox="1"/>
          <p:nvPr/>
        </p:nvSpPr>
        <p:spPr>
          <a:xfrm>
            <a:off x="5811964" y="1306266"/>
            <a:ext cx="2610436" cy="369332"/>
          </a:xfrm>
          <a:prstGeom prst="rect">
            <a:avLst/>
          </a:prstGeom>
          <a:noFill/>
        </p:spPr>
        <p:txBody>
          <a:bodyPr wrap="square" rtlCol="0">
            <a:spAutoFit/>
          </a:bodyPr>
          <a:lstStyle/>
          <a:p>
            <a:r>
              <a:rPr lang="ja-JP" altLang="en-US" dirty="0" smtClean="0">
                <a:solidFill>
                  <a:srgbClr val="000000"/>
                </a:solidFill>
              </a:rPr>
              <a:t>○プロファイル適用</a:t>
            </a:r>
            <a:endParaRPr lang="ja-JP" altLang="en-US" dirty="0">
              <a:solidFill>
                <a:srgbClr val="000000"/>
              </a:solidFill>
            </a:endParaRPr>
          </a:p>
        </p:txBody>
      </p:sp>
      <p:sp>
        <p:nvSpPr>
          <p:cNvPr id="238" name="平行四辺形 237"/>
          <p:cNvSpPr/>
          <p:nvPr/>
        </p:nvSpPr>
        <p:spPr>
          <a:xfrm>
            <a:off x="6287311" y="2984959"/>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grpSp>
        <p:nvGrpSpPr>
          <p:cNvPr id="282" name="グループ化 281"/>
          <p:cNvGrpSpPr/>
          <p:nvPr/>
        </p:nvGrpSpPr>
        <p:grpSpPr>
          <a:xfrm>
            <a:off x="5982784" y="3606957"/>
            <a:ext cx="874560" cy="842369"/>
            <a:chOff x="1496551" y="4232212"/>
            <a:chExt cx="1139525" cy="1097582"/>
          </a:xfrm>
        </p:grpSpPr>
        <p:sp>
          <p:nvSpPr>
            <p:cNvPr id="283" name="平行四辺形 282"/>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84" name="直線コネクタ 283"/>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85" name="直線コネクタ 284"/>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86" name="直線コネクタ 285"/>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87" name="直線コネクタ 286"/>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88" name="直線コネクタ 287"/>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89" name="グループ化 288"/>
          <p:cNvGrpSpPr/>
          <p:nvPr/>
        </p:nvGrpSpPr>
        <p:grpSpPr>
          <a:xfrm>
            <a:off x="6927231" y="3606957"/>
            <a:ext cx="874560" cy="842369"/>
            <a:chOff x="1496551" y="4232212"/>
            <a:chExt cx="1139525" cy="1097582"/>
          </a:xfrm>
        </p:grpSpPr>
        <p:sp>
          <p:nvSpPr>
            <p:cNvPr id="290" name="平行四辺形 28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91" name="直線コネクタ 29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2" name="直線コネクタ 29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3" name="直線コネクタ 29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4" name="直線コネクタ 29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95" name="直線コネクタ 29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96" name="グループ化 295"/>
          <p:cNvGrpSpPr/>
          <p:nvPr/>
        </p:nvGrpSpPr>
        <p:grpSpPr>
          <a:xfrm>
            <a:off x="7857204" y="3606957"/>
            <a:ext cx="874560" cy="842369"/>
            <a:chOff x="1496551" y="4232212"/>
            <a:chExt cx="1139525" cy="1097582"/>
          </a:xfrm>
        </p:grpSpPr>
        <p:sp>
          <p:nvSpPr>
            <p:cNvPr id="297" name="平行四辺形 296"/>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98" name="直線コネクタ 297"/>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99" name="直線コネクタ 298"/>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0" name="直線コネクタ 299"/>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1" name="直線コネクタ 300"/>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02" name="直線コネクタ 301"/>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303" name="グループ化 302"/>
          <p:cNvGrpSpPr/>
          <p:nvPr/>
        </p:nvGrpSpPr>
        <p:grpSpPr>
          <a:xfrm>
            <a:off x="8837572" y="3606957"/>
            <a:ext cx="874560" cy="842369"/>
            <a:chOff x="1496551" y="4232212"/>
            <a:chExt cx="1139525" cy="1097582"/>
          </a:xfrm>
        </p:grpSpPr>
        <p:sp>
          <p:nvSpPr>
            <p:cNvPr id="304" name="平行四辺形 30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305" name="直線コネクタ 30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6" name="直線コネクタ 30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7" name="直線コネクタ 30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8" name="直線コネクタ 30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09" name="直線コネクタ 30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cxnSp>
        <p:nvCxnSpPr>
          <p:cNvPr id="310" name="直線矢印コネクタ 309"/>
          <p:cNvCxnSpPr>
            <a:stCxn id="238" idx="3"/>
            <a:endCxn id="283" idx="1"/>
          </p:cNvCxnSpPr>
          <p:nvPr/>
        </p:nvCxnSpPr>
        <p:spPr>
          <a:xfrm flipH="1">
            <a:off x="6541594" y="3415221"/>
            <a:ext cx="144860"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1" name="平行四辺形 310"/>
          <p:cNvSpPr/>
          <p:nvPr/>
        </p:nvSpPr>
        <p:spPr>
          <a:xfrm>
            <a:off x="7193163" y="2984959"/>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312" name="平行四辺形 311"/>
          <p:cNvSpPr/>
          <p:nvPr/>
        </p:nvSpPr>
        <p:spPr>
          <a:xfrm>
            <a:off x="8140294" y="2984959"/>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313" name="平行四辺形 312"/>
          <p:cNvSpPr/>
          <p:nvPr/>
        </p:nvSpPr>
        <p:spPr>
          <a:xfrm>
            <a:off x="9087426" y="2984959"/>
            <a:ext cx="905852" cy="430262"/>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cxnSp>
        <p:nvCxnSpPr>
          <p:cNvPr id="314" name="直線矢印コネクタ 313"/>
          <p:cNvCxnSpPr/>
          <p:nvPr/>
        </p:nvCxnSpPr>
        <p:spPr>
          <a:xfrm flipH="1">
            <a:off x="7479537" y="3419706"/>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5" name="直線矢印コネクタ 314"/>
          <p:cNvCxnSpPr/>
          <p:nvPr/>
        </p:nvCxnSpPr>
        <p:spPr>
          <a:xfrm flipH="1">
            <a:off x="8352593" y="3421030"/>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6" name="直線矢印コネクタ 315"/>
          <p:cNvCxnSpPr/>
          <p:nvPr/>
        </p:nvCxnSpPr>
        <p:spPr>
          <a:xfrm flipH="1">
            <a:off x="9405258" y="3421030"/>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7" name="テキスト ボックス 316"/>
          <p:cNvSpPr txBox="1"/>
          <p:nvPr/>
        </p:nvSpPr>
        <p:spPr>
          <a:xfrm>
            <a:off x="6168656" y="2203909"/>
            <a:ext cx="3236602" cy="369332"/>
          </a:xfrm>
          <a:prstGeom prst="rect">
            <a:avLst/>
          </a:prstGeom>
          <a:noFill/>
        </p:spPr>
        <p:txBody>
          <a:bodyPr wrap="square" rtlCol="0">
            <a:spAutoFit/>
          </a:bodyPr>
          <a:lstStyle/>
          <a:p>
            <a:r>
              <a:rPr lang="ja-JP" altLang="en-US" dirty="0" smtClean="0">
                <a:solidFill>
                  <a:srgbClr val="000000"/>
                </a:solidFill>
              </a:rPr>
              <a:t>リソースの消費が軽減する</a:t>
            </a:r>
            <a:endParaRPr lang="ja-JP" altLang="en-US" dirty="0">
              <a:solidFill>
                <a:srgbClr val="000000"/>
              </a:solidFill>
            </a:endParaRPr>
          </a:p>
        </p:txBody>
      </p:sp>
    </p:spTree>
    <p:extLst>
      <p:ext uri="{BB962C8B-B14F-4D97-AF65-F5344CB8AC3E}">
        <p14:creationId xmlns:p14="http://schemas.microsoft.com/office/powerpoint/2010/main" val="181113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パラレル化</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テキスト ボックス 3"/>
          <p:cNvSpPr txBox="1"/>
          <p:nvPr/>
        </p:nvSpPr>
        <p:spPr>
          <a:xfrm>
            <a:off x="521854" y="1376218"/>
            <a:ext cx="11148291" cy="369332"/>
          </a:xfrm>
          <a:prstGeom prst="rect">
            <a:avLst/>
          </a:prstGeom>
          <a:noFill/>
        </p:spPr>
        <p:txBody>
          <a:bodyPr wrap="square" rtlCol="0">
            <a:spAutoFit/>
          </a:bodyPr>
          <a:lstStyle/>
          <a:p>
            <a:r>
              <a:rPr kumimoji="1" lang="ja-JP" altLang="en-US" dirty="0" smtClean="0"/>
              <a:t>負荷の高いクエリに対しては高速に処理を行い、</a:t>
            </a:r>
            <a:r>
              <a:rPr kumimoji="1" lang="en-US" altLang="ja-JP" dirty="0" err="1" smtClean="0"/>
              <a:t>cpu</a:t>
            </a:r>
            <a:r>
              <a:rPr kumimoji="1" lang="ja-JP" altLang="en-US" dirty="0" smtClean="0"/>
              <a:t>の割り当てを増やすことで</a:t>
            </a:r>
            <a:r>
              <a:rPr kumimoji="1" lang="en-US" altLang="ja-JP" dirty="0" err="1" smtClean="0"/>
              <a:t>DiskI</a:t>
            </a:r>
            <a:r>
              <a:rPr kumimoji="1" lang="en-US" altLang="ja-JP" dirty="0" smtClean="0"/>
              <a:t>/O</a:t>
            </a:r>
            <a:r>
              <a:rPr kumimoji="1" lang="ja-JP" altLang="en-US" dirty="0" smtClean="0"/>
              <a:t>を減らすことが可能</a:t>
            </a:r>
            <a:endParaRPr kumimoji="1" lang="ja-JP" altLang="en-US" dirty="0"/>
          </a:p>
        </p:txBody>
      </p:sp>
    </p:spTree>
    <p:extLst>
      <p:ext uri="{BB962C8B-B14F-4D97-AF65-F5344CB8AC3E}">
        <p14:creationId xmlns:p14="http://schemas.microsoft.com/office/powerpoint/2010/main" val="313840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 15"/>
          <p:cNvGraphicFramePr>
            <a:graphicFrameLocks noGrp="1"/>
          </p:cNvGraphicFramePr>
          <p:nvPr>
            <p:extLst/>
          </p:nvPr>
        </p:nvGraphicFramePr>
        <p:xfrm>
          <a:off x="193675" y="1617690"/>
          <a:ext cx="8254462" cy="1845808"/>
        </p:xfrm>
        <a:graphic>
          <a:graphicData uri="http://schemas.openxmlformats.org/drawingml/2006/table">
            <a:tbl>
              <a:tblPr/>
              <a:tblGrid>
                <a:gridCol w="8254462"/>
              </a:tblGrid>
              <a:tr h="1427269">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 Cost (%CPU)| Time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1 |    66 | 20992   (1)| 00:04:12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SORT AGGREGATE               |              |     1 |    66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2 |   NESTED LOOPS                |              |     1 |    66 | 20992   (1)| 00:04:12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3 |    NESTED LOOPS               |              |  2119K|    66 | 20992   (1)| 00:04:12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4 |     TABLE ACCESS FULL         | TT_ECO       |   170 |  2040 |   308   (1)| 00:00:04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5 |     INDEX RANGE SCAN          | TT_MDISCR_PK | 12465 |       |     1   (0)| 00:00:01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6 |    TABLE ACCESS BY INDEX ROWID| TT_MDISCR    |     1 |    54 |   122   (0)| 00:00:02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endParaRPr 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301">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
        <p:nvSpPr>
          <p:cNvPr id="2" name="タイトル 1"/>
          <p:cNvSpPr>
            <a:spLocks noGrp="1"/>
          </p:cNvSpPr>
          <p:nvPr>
            <p:ph type="title"/>
          </p:nvPr>
        </p:nvSpPr>
        <p:spPr/>
        <p:txBody>
          <a:bodyPr/>
          <a:lstStyle/>
          <a:p>
            <a:r>
              <a:rPr lang="ja-JP" altLang="en-US" dirty="0" smtClean="0"/>
              <a:t>元の実行計画</a:t>
            </a:r>
            <a:endParaRPr kumimoji="1" lang="ja-JP" altLang="en-US" dirty="0"/>
          </a:p>
        </p:txBody>
      </p:sp>
      <p:sp>
        <p:nvSpPr>
          <p:cNvPr id="6" name="テキスト プレースホルダー 5"/>
          <p:cNvSpPr>
            <a:spLocks noGrp="1"/>
          </p:cNvSpPr>
          <p:nvPr>
            <p:ph type="body" sz="quarter" idx="29"/>
          </p:nvPr>
        </p:nvSpPr>
        <p:spPr/>
        <p:txBody>
          <a:bodyPr/>
          <a:lstStyle/>
          <a:p>
            <a:r>
              <a:rPr lang="ja-JP" altLang="en-US" dirty="0" smtClean="0"/>
              <a:t>パラレル化を行う。</a:t>
            </a:r>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2149299549"/>
              </p:ext>
            </p:extLst>
          </p:nvPr>
        </p:nvGraphicFramePr>
        <p:xfrm>
          <a:off x="346075" y="3615898"/>
          <a:ext cx="8254462" cy="2455408"/>
        </p:xfrm>
        <a:graphic>
          <a:graphicData uri="http://schemas.openxmlformats.org/drawingml/2006/table">
            <a:tbl>
              <a:tblPr/>
              <a:tblGrid>
                <a:gridCol w="8254462"/>
              </a:tblGrid>
              <a:tr h="1427269">
                <a:tc>
                  <a:txBody>
                    <a:bodyPr/>
                    <a:lstStyle/>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Id  | Operation                        | Name         | Rows  | Bytes | Cost (%CPU)| Time     |    TQ  |IN-OUT| PQ </a:t>
                      </a:r>
                      <a:r>
                        <a:rPr lang="en-US" sz="1000" b="0" i="0" u="none" strike="noStrike" dirty="0" err="1" smtClean="0">
                          <a:solidFill>
                            <a:srgbClr val="000000"/>
                          </a:solidFill>
                          <a:effectLst/>
                          <a:latin typeface="ＭＳ Ｐゴシック" panose="020B0600070205080204" pitchFamily="50" charset="-128"/>
                          <a:ea typeface="ＭＳ Ｐゴシック" panose="020B0600070205080204" pitchFamily="50" charset="-128"/>
                        </a:rPr>
                        <a:t>Distrib</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0 | SELECT STATEMENT                 |              |     1 |    66 |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103   (0)</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r>
                        <a:rPr lang="en-US" sz="1000" b="0" i="0" u="none" strike="noStrike" dirty="0" smtClean="0">
                          <a:solidFill>
                            <a:srgbClr val="FF0000"/>
                          </a:solidFill>
                          <a:effectLst/>
                          <a:latin typeface="ＭＳ Ｐゴシック" panose="020B0600070205080204" pitchFamily="50" charset="-128"/>
                          <a:ea typeface="ＭＳ Ｐゴシック" panose="020B0600070205080204" pitchFamily="50" charset="-128"/>
                        </a:rPr>
                        <a:t>00:00:02</a:t>
                      </a: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        |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1 |  SORT AGGREGATE                  |              |     1 |    66 |            |          |        |      |            |</a:t>
                      </a:r>
                    </a:p>
                    <a:p>
                      <a:pPr algn="l" fontAlgn="ct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2 |   PX COORDINATOR                 |              |       |       |            |          |        |      |            |</a:t>
                      </a:r>
                    </a:p>
                    <a:p>
                      <a:pPr algn="l" fontAlgn="ct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3 |    PX SEND QC (RANDOM)           | :TQ10000     |     1 |    66 |            |          |  Q1,00 | P-&gt;S | QC (RAND)  |</a:t>
                      </a:r>
                    </a:p>
                    <a:p>
                      <a:pPr algn="l" fontAlgn="ct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4 |     SORT AGGREGATE               |              |     1 |    66 |            |          |  Q1,00 | PCWP |            |</a:t>
                      </a:r>
                    </a:p>
                    <a:p>
                      <a:pPr algn="l" fontAlgn="ct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5 |      NESTED LOOPS                |              |     1 |    66 |   103   (0)| 00:00:02 |  Q1,00 | PCWP |            |</a:t>
                      </a:r>
                    </a:p>
                    <a:p>
                      <a:pPr algn="l" fontAlgn="ct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6 |       NESTED LOOPS               |              |  4774K|    66 |   103   (0)| 00:00:02 |  Q1,00 | PCWP |            |</a:t>
                      </a:r>
                    </a:p>
                    <a:p>
                      <a:pPr algn="l" fontAlgn="ct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7 |        PX BLOCK ITERATOR         |              |       |       |            |          |  Q1,00 | PCWC |            |</a:t>
                      </a:r>
                    </a:p>
                    <a:p>
                      <a:pPr algn="l" fontAlgn="ct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8 |         TABLE ACCESS FULL        | TT_ECO       |   383 |  4596 |     2   (0)| 00:00:01 |  Q1,00 | PCWP |            |</a:t>
                      </a:r>
                    </a:p>
                    <a:p>
                      <a:pPr algn="l" fontAlgn="ct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9 |        INDEX RANGE SCAN          | TT_MDISCR_PK | 12465 |       |     0   (0)| 00:00:01 |  Q1,00 | PCWP |            |</a:t>
                      </a:r>
                    </a:p>
                    <a:p>
                      <a:pPr algn="l" fontAlgn="ctr"/>
                      <a:r>
                        <a:rPr lang="en-US" sz="1000" b="1" i="0" u="none" strike="noStrike" dirty="0" smtClean="0">
                          <a:solidFill>
                            <a:srgbClr val="FF0000"/>
                          </a:solidFill>
                          <a:effectLst/>
                          <a:latin typeface="ＭＳ Ｐゴシック" panose="020B0600070205080204" pitchFamily="50" charset="-128"/>
                          <a:ea typeface="ＭＳ Ｐゴシック" panose="020B0600070205080204" pitchFamily="50" charset="-128"/>
                        </a:rPr>
                        <a:t>|* 10 |       TABLE ACCESS BY INDEX ROWID| TT_MDISCR    |     1 |    54 |     0   (0)| 00:00:01 |  Q1,00 | PCWP |            |</a:t>
                      </a:r>
                    </a:p>
                    <a:p>
                      <a:pPr algn="l" fontAlgn="ctr"/>
                      <a:r>
                        <a:rPr lang="en-US" sz="10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endParaRPr 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36301">
                <a:tc>
                  <a:txBody>
                    <a:bodyPr/>
                    <a:lstStyle/>
                    <a:p>
                      <a:pPr algn="l" fontAlgn="ctr"/>
                      <a:endParaRPr lang="en-US" altLang="ja-JP"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504" marR="8504" marT="85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195877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sz="quarter" idx="16"/>
          </p:nvPr>
        </p:nvSpPr>
        <p:spPr>
          <a:xfrm>
            <a:off x="432000" y="813097"/>
            <a:ext cx="11327999" cy="560202"/>
          </a:xfrm>
        </p:spPr>
        <p:txBody>
          <a:bodyPr>
            <a:normAutofit/>
          </a:bodyPr>
          <a:lstStyle/>
          <a:p>
            <a:r>
              <a:rPr lang="en-US" altLang="ja-JP" u="sng" dirty="0" err="1" smtClean="0"/>
              <a:t>Cpu</a:t>
            </a:r>
            <a:r>
              <a:rPr lang="ja-JP" altLang="en-US" dirty="0" smtClean="0"/>
              <a:t>数４つとし全てのクエリは負荷の重い</a:t>
            </a:r>
            <a:r>
              <a:rPr lang="en-US" altLang="ja-JP" dirty="0" smtClean="0"/>
              <a:t>(</a:t>
            </a:r>
            <a:r>
              <a:rPr lang="en-US" altLang="ja-JP" dirty="0" err="1" smtClean="0"/>
              <a:t>DiskI</a:t>
            </a:r>
            <a:r>
              <a:rPr lang="en-US" altLang="ja-JP" dirty="0" smtClean="0"/>
              <a:t>/O</a:t>
            </a:r>
            <a:r>
              <a:rPr lang="ja-JP" altLang="en-US" dirty="0" smtClean="0"/>
              <a:t>が発生する</a:t>
            </a:r>
            <a:r>
              <a:rPr lang="en-US" altLang="ja-JP" dirty="0" smtClean="0"/>
              <a:t>)</a:t>
            </a:r>
            <a:r>
              <a:rPr lang="ja-JP" altLang="en-US" dirty="0" smtClean="0"/>
              <a:t>処理とする</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系切り替えの原因</a:t>
            </a:r>
            <a:r>
              <a:rPr kumimoji="1" lang="en-US" altLang="ja-JP" dirty="0" smtClean="0"/>
              <a:t>(</a:t>
            </a:r>
            <a:r>
              <a:rPr kumimoji="1" lang="ja-JP" altLang="en-US" dirty="0" smtClean="0"/>
              <a:t>推測</a:t>
            </a:r>
            <a:r>
              <a:rPr kumimoji="1" lang="en-US" altLang="ja-JP" dirty="0" smtClean="0"/>
              <a:t>)</a:t>
            </a:r>
            <a:endParaRPr kumimoji="1" lang="ja-JP" altLang="en-US" dirty="0"/>
          </a:p>
        </p:txBody>
      </p:sp>
      <p:sp>
        <p:nvSpPr>
          <p:cNvPr id="5" name="平行四辺形 4"/>
          <p:cNvSpPr/>
          <p:nvPr/>
        </p:nvSpPr>
        <p:spPr>
          <a:xfrm>
            <a:off x="6331857"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sp>
        <p:nvSpPr>
          <p:cNvPr id="6" name="平行四辺形 5"/>
          <p:cNvSpPr/>
          <p:nvPr/>
        </p:nvSpPr>
        <p:spPr>
          <a:xfrm>
            <a:off x="7646226"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7" name="平行四辺形 6"/>
          <p:cNvSpPr/>
          <p:nvPr/>
        </p:nvSpPr>
        <p:spPr>
          <a:xfrm>
            <a:off x="8184840" y="2816630"/>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8" name="平行四辺形 7"/>
          <p:cNvSpPr/>
          <p:nvPr/>
        </p:nvSpPr>
        <p:spPr>
          <a:xfrm>
            <a:off x="9199533" y="1897701"/>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grpSp>
        <p:nvGrpSpPr>
          <p:cNvPr id="25" name="グループ化 24"/>
          <p:cNvGrpSpPr/>
          <p:nvPr/>
        </p:nvGrpSpPr>
        <p:grpSpPr>
          <a:xfrm>
            <a:off x="6027330" y="3764550"/>
            <a:ext cx="874560" cy="842369"/>
            <a:chOff x="1496551" y="4232212"/>
            <a:chExt cx="1139525" cy="1097582"/>
          </a:xfrm>
        </p:grpSpPr>
        <p:sp>
          <p:nvSpPr>
            <p:cNvPr id="9" name="平行四辺形 8"/>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15" name="直線コネクタ 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27" name="グループ化 26"/>
          <p:cNvGrpSpPr/>
          <p:nvPr/>
        </p:nvGrpSpPr>
        <p:grpSpPr>
          <a:xfrm>
            <a:off x="6971777" y="3764550"/>
            <a:ext cx="874560" cy="842369"/>
            <a:chOff x="1496551" y="4232212"/>
            <a:chExt cx="1139525" cy="1097582"/>
          </a:xfrm>
        </p:grpSpPr>
        <p:sp>
          <p:nvSpPr>
            <p:cNvPr id="28" name="平行四辺形 27"/>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9" name="直線コネクタ 28"/>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34" name="グループ化 33"/>
          <p:cNvGrpSpPr/>
          <p:nvPr/>
        </p:nvGrpSpPr>
        <p:grpSpPr>
          <a:xfrm>
            <a:off x="7901750" y="3764550"/>
            <a:ext cx="874560" cy="842369"/>
            <a:chOff x="1496551" y="4232212"/>
            <a:chExt cx="1139525" cy="1097582"/>
          </a:xfrm>
        </p:grpSpPr>
        <p:sp>
          <p:nvSpPr>
            <p:cNvPr id="35" name="平行四辺形 34"/>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36" name="直線コネクタ 35"/>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41" name="グループ化 40"/>
          <p:cNvGrpSpPr/>
          <p:nvPr/>
        </p:nvGrpSpPr>
        <p:grpSpPr>
          <a:xfrm>
            <a:off x="8882118" y="3764550"/>
            <a:ext cx="874560" cy="842369"/>
            <a:chOff x="1496551" y="4232212"/>
            <a:chExt cx="1139525" cy="1097582"/>
          </a:xfrm>
        </p:grpSpPr>
        <p:sp>
          <p:nvSpPr>
            <p:cNvPr id="42" name="平行四辺形 4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43" name="直線コネクタ 4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92" name="グループ化 91"/>
          <p:cNvGrpSpPr/>
          <p:nvPr/>
        </p:nvGrpSpPr>
        <p:grpSpPr>
          <a:xfrm>
            <a:off x="6110528" y="4977359"/>
            <a:ext cx="1818429" cy="998074"/>
            <a:chOff x="9365852" y="1677625"/>
            <a:chExt cx="2369359" cy="1300460"/>
          </a:xfrm>
        </p:grpSpPr>
        <p:grpSp>
          <p:nvGrpSpPr>
            <p:cNvPr id="94" name="グループ化 93"/>
            <p:cNvGrpSpPr/>
            <p:nvPr/>
          </p:nvGrpSpPr>
          <p:grpSpPr>
            <a:xfrm>
              <a:off x="9365852" y="1696250"/>
              <a:ext cx="2369359" cy="1281835"/>
              <a:chOff x="8255004" y="1616891"/>
              <a:chExt cx="4399461" cy="2380131"/>
            </a:xfrm>
            <a:solidFill>
              <a:srgbClr val="2D4BA5">
                <a:lumMod val="60000"/>
                <a:lumOff val="40000"/>
              </a:srgbClr>
            </a:solidFill>
          </p:grpSpPr>
          <p:sp>
            <p:nvSpPr>
              <p:cNvPr id="123" name="角丸四角形 122"/>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124" name="角丸四角形 123"/>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95" name="テキスト ボックス 94"/>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96" name="グループ化 95"/>
            <p:cNvGrpSpPr/>
            <p:nvPr/>
          </p:nvGrpSpPr>
          <p:grpSpPr>
            <a:xfrm>
              <a:off x="9949075" y="2158357"/>
              <a:ext cx="1029626" cy="491856"/>
              <a:chOff x="9949075" y="2158357"/>
              <a:chExt cx="1029626" cy="491856"/>
            </a:xfrm>
          </p:grpSpPr>
          <p:grpSp>
            <p:nvGrpSpPr>
              <p:cNvPr id="97" name="グループ化 96"/>
              <p:cNvGrpSpPr/>
              <p:nvPr/>
            </p:nvGrpSpPr>
            <p:grpSpPr>
              <a:xfrm>
                <a:off x="9986003" y="2158357"/>
                <a:ext cx="992698" cy="466523"/>
                <a:chOff x="9986003" y="2158357"/>
                <a:chExt cx="992698" cy="466523"/>
              </a:xfrm>
            </p:grpSpPr>
            <p:sp>
              <p:nvSpPr>
                <p:cNvPr id="111" name="角丸四角形 110"/>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2" name="角丸四角形 111"/>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3" name="角丸四角形 112"/>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4" name="角丸四角形 113"/>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5" name="角丸四角形 114"/>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6" name="角丸四角形 115"/>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7" name="角丸四角形 116"/>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8" name="角丸四角形 117"/>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9" name="角丸四角形 118"/>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0" name="角丸四角形 119"/>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1" name="角丸四角形 120"/>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22" name="角丸四角形 121"/>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98" name="グループ化 97"/>
              <p:cNvGrpSpPr/>
              <p:nvPr/>
            </p:nvGrpSpPr>
            <p:grpSpPr>
              <a:xfrm>
                <a:off x="9949075" y="2183690"/>
                <a:ext cx="992698" cy="466523"/>
                <a:chOff x="9986003" y="2158357"/>
                <a:chExt cx="992698" cy="466523"/>
              </a:xfrm>
            </p:grpSpPr>
            <p:sp>
              <p:nvSpPr>
                <p:cNvPr id="99" name="角丸四角形 98"/>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0" name="角丸四角形 99"/>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1" name="角丸四角形 100"/>
                <p:cNvSpPr/>
                <p:nvPr/>
              </p:nvSpPr>
              <p:spPr>
                <a:xfrm>
                  <a:off x="9986003"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2" name="角丸四角形 101"/>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3" name="角丸四角形 102"/>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4" name="角丸四角形 103"/>
                <p:cNvSpPr/>
                <p:nvPr/>
              </p:nvSpPr>
              <p:spPr>
                <a:xfrm>
                  <a:off x="1023302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5" name="角丸四角形 104"/>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6" name="角丸四角形 105"/>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7" name="角丸四角形 106"/>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8" name="角丸四角形 107"/>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09" name="角丸四角形 108"/>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10" name="角丸四角形 109"/>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49" name="グループ化 148"/>
          <p:cNvGrpSpPr/>
          <p:nvPr/>
        </p:nvGrpSpPr>
        <p:grpSpPr>
          <a:xfrm>
            <a:off x="8792487" y="4980910"/>
            <a:ext cx="1812780" cy="988238"/>
            <a:chOff x="4790820" y="4569030"/>
            <a:chExt cx="2361998" cy="1287644"/>
          </a:xfrm>
        </p:grpSpPr>
        <p:grpSp>
          <p:nvGrpSpPr>
            <p:cNvPr id="125" name="グループ化 124"/>
            <p:cNvGrpSpPr/>
            <p:nvPr/>
          </p:nvGrpSpPr>
          <p:grpSpPr>
            <a:xfrm>
              <a:off x="4790820" y="4586113"/>
              <a:ext cx="2361998" cy="1270561"/>
              <a:chOff x="8214308" y="1610145"/>
              <a:chExt cx="4399461" cy="2380131"/>
            </a:xfrm>
            <a:solidFill>
              <a:srgbClr val="0070C0"/>
            </a:solidFill>
          </p:grpSpPr>
          <p:sp>
            <p:nvSpPr>
              <p:cNvPr id="126" name="角丸四角形 125"/>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28" name="グループ化 127"/>
              <p:cNvGrpSpPr/>
              <p:nvPr/>
            </p:nvGrpSpPr>
            <p:grpSpPr>
              <a:xfrm>
                <a:off x="9463077" y="2041499"/>
                <a:ext cx="1901931" cy="1528109"/>
                <a:chOff x="7263920" y="2372302"/>
                <a:chExt cx="2061035" cy="1655942"/>
              </a:xfrm>
              <a:grpFill/>
            </p:grpSpPr>
            <p:sp>
              <p:nvSpPr>
                <p:cNvPr id="129" name="角丸四角形 128"/>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0" name="円/楕円 129"/>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1" name="円/楕円 130"/>
                <p:cNvSpPr/>
                <p:nvPr/>
              </p:nvSpPr>
              <p:spPr>
                <a:xfrm>
                  <a:off x="7263920" y="346986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2" name="円/楕円 131"/>
                <p:cNvSpPr/>
                <p:nvPr/>
              </p:nvSpPr>
              <p:spPr>
                <a:xfrm>
                  <a:off x="7263926" y="3134302"/>
                  <a:ext cx="2061028" cy="570389"/>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3" name="円/楕円 132"/>
                <p:cNvSpPr/>
                <p:nvPr/>
              </p:nvSpPr>
              <p:spPr>
                <a:xfrm>
                  <a:off x="7263926" y="2911482"/>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4" name="円/楕円 133"/>
                <p:cNvSpPr/>
                <p:nvPr/>
              </p:nvSpPr>
              <p:spPr>
                <a:xfrm>
                  <a:off x="7263926" y="2643415"/>
                  <a:ext cx="2061028" cy="558381"/>
                </a:xfrm>
                <a:prstGeom prst="ellipse">
                  <a:avLst/>
                </a:prstGeom>
                <a:solidFill>
                  <a:schemeClr val="bg1">
                    <a:lumMod val="65000"/>
                  </a:schemeClr>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35" name="円/楕円 134"/>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36" name="テキスト ボックス 135"/>
            <p:cNvSpPr txBox="1"/>
            <p:nvPr/>
          </p:nvSpPr>
          <p:spPr>
            <a:xfrm>
              <a:off x="4911536" y="4569030"/>
              <a:ext cx="2120565"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cxnSp>
        <p:nvCxnSpPr>
          <p:cNvPr id="139" name="直線矢印コネクタ 138"/>
          <p:cNvCxnSpPr>
            <a:stCxn id="5" idx="3"/>
            <a:endCxn id="9" idx="1"/>
          </p:cNvCxnSpPr>
          <p:nvPr/>
        </p:nvCxnSpPr>
        <p:spPr>
          <a:xfrm flipH="1">
            <a:off x="6586140" y="357281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1" name="平行四辺形 140"/>
          <p:cNvSpPr/>
          <p:nvPr/>
        </p:nvSpPr>
        <p:spPr>
          <a:xfrm>
            <a:off x="8184840" y="2813798"/>
            <a:ext cx="905852" cy="75901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cxnSp>
        <p:nvCxnSpPr>
          <p:cNvPr id="145" name="直線矢印コネクタ 144"/>
          <p:cNvCxnSpPr>
            <a:stCxn id="5" idx="4"/>
          </p:cNvCxnSpPr>
          <p:nvPr/>
        </p:nvCxnSpPr>
        <p:spPr>
          <a:xfrm>
            <a:off x="6784783" y="357281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8" name="テキスト ボックス 147"/>
          <p:cNvSpPr txBox="1"/>
          <p:nvPr/>
        </p:nvSpPr>
        <p:spPr>
          <a:xfrm>
            <a:off x="7892933" y="4835559"/>
            <a:ext cx="945878" cy="1569660"/>
          </a:xfrm>
          <a:prstGeom prst="rect">
            <a:avLst/>
          </a:prstGeom>
          <a:noFill/>
        </p:spPr>
        <p:txBody>
          <a:bodyPr wrap="square" rtlCol="0">
            <a:spAutoFit/>
          </a:bodyPr>
          <a:lstStyle/>
          <a:p>
            <a:r>
              <a:rPr lang="ja-JP" altLang="en-US" sz="1200" dirty="0">
                <a:solidFill>
                  <a:srgbClr val="0000FF"/>
                </a:solidFill>
              </a:rPr>
              <a:t>２</a:t>
            </a:r>
            <a:r>
              <a:rPr lang="ja-JP" altLang="en-US" sz="1200" dirty="0" smtClean="0">
                <a:solidFill>
                  <a:srgbClr val="0000FF"/>
                </a:solidFill>
              </a:rPr>
              <a:t>クエリのため</a:t>
            </a:r>
            <a:r>
              <a:rPr lang="en-US" altLang="ja-JP" sz="1200" dirty="0" smtClean="0">
                <a:solidFill>
                  <a:srgbClr val="0000FF"/>
                </a:solidFill>
              </a:rPr>
              <a:t>PGA</a:t>
            </a:r>
            <a:r>
              <a:rPr lang="ja-JP" altLang="en-US" sz="1200" dirty="0" smtClean="0">
                <a:solidFill>
                  <a:srgbClr val="0000FF"/>
                </a:solidFill>
              </a:rPr>
              <a:t>に空きがある。物理的な</a:t>
            </a:r>
            <a:r>
              <a:rPr lang="en-US" altLang="ja-JP" sz="1200" dirty="0" err="1" smtClean="0">
                <a:solidFill>
                  <a:srgbClr val="0000FF"/>
                </a:solidFill>
              </a:rPr>
              <a:t>DiskI</a:t>
            </a:r>
            <a:r>
              <a:rPr lang="en-US" altLang="ja-JP" sz="1200" dirty="0" smtClean="0">
                <a:solidFill>
                  <a:srgbClr val="0000FF"/>
                </a:solidFill>
              </a:rPr>
              <a:t>/O</a:t>
            </a:r>
            <a:r>
              <a:rPr lang="ja-JP" altLang="en-US" sz="1200" dirty="0" err="1" smtClean="0">
                <a:solidFill>
                  <a:srgbClr val="0000FF"/>
                </a:solidFill>
              </a:rPr>
              <a:t>でなく</a:t>
            </a:r>
            <a:r>
              <a:rPr lang="ja-JP" altLang="en-US" sz="1200" dirty="0" smtClean="0">
                <a:solidFill>
                  <a:srgbClr val="0000FF"/>
                </a:solidFill>
              </a:rPr>
              <a:t>なったため処理速度上昇</a:t>
            </a:r>
            <a:endParaRPr lang="ja-JP" altLang="en-US" sz="1200" dirty="0">
              <a:solidFill>
                <a:srgbClr val="0000FF"/>
              </a:solidFill>
            </a:endParaRPr>
          </a:p>
        </p:txBody>
      </p:sp>
      <p:sp>
        <p:nvSpPr>
          <p:cNvPr id="150" name="テキスト ボックス 149"/>
          <p:cNvSpPr txBox="1"/>
          <p:nvPr/>
        </p:nvSpPr>
        <p:spPr>
          <a:xfrm>
            <a:off x="10654450" y="5059030"/>
            <a:ext cx="945878" cy="830997"/>
          </a:xfrm>
          <a:prstGeom prst="rect">
            <a:avLst/>
          </a:prstGeom>
          <a:noFill/>
        </p:spPr>
        <p:txBody>
          <a:bodyPr wrap="square" rtlCol="0">
            <a:spAutoFit/>
          </a:bodyPr>
          <a:lstStyle/>
          <a:p>
            <a:r>
              <a:rPr lang="en-US" altLang="ja-JP" sz="1200" dirty="0" err="1" smtClean="0">
                <a:solidFill>
                  <a:srgbClr val="0000FF"/>
                </a:solidFill>
              </a:rPr>
              <a:t>DiskI</a:t>
            </a:r>
            <a:r>
              <a:rPr lang="en-US" altLang="ja-JP" sz="1200" dirty="0" smtClean="0">
                <a:solidFill>
                  <a:srgbClr val="0000FF"/>
                </a:solidFill>
              </a:rPr>
              <a:t>/O</a:t>
            </a:r>
            <a:r>
              <a:rPr lang="ja-JP" altLang="en-US" sz="1200" dirty="0" smtClean="0">
                <a:solidFill>
                  <a:srgbClr val="0000FF"/>
                </a:solidFill>
              </a:rPr>
              <a:t>も処理数が減っているため減少</a:t>
            </a:r>
            <a:endParaRPr lang="ja-JP" altLang="en-US" sz="1200" dirty="0">
              <a:solidFill>
                <a:srgbClr val="0000FF"/>
              </a:solidFill>
            </a:endParaRPr>
          </a:p>
        </p:txBody>
      </p:sp>
      <p:grpSp>
        <p:nvGrpSpPr>
          <p:cNvPr id="152" name="グループ化 151"/>
          <p:cNvGrpSpPr/>
          <p:nvPr/>
        </p:nvGrpSpPr>
        <p:grpSpPr>
          <a:xfrm>
            <a:off x="100251" y="2775792"/>
            <a:ext cx="5572997" cy="3165730"/>
            <a:chOff x="657534" y="1704770"/>
            <a:chExt cx="7261450" cy="4124847"/>
          </a:xfrm>
        </p:grpSpPr>
        <p:sp>
          <p:nvSpPr>
            <p:cNvPr id="153" name="平行四辺形 152"/>
            <p:cNvSpPr/>
            <p:nvPr/>
          </p:nvSpPr>
          <p:spPr>
            <a:xfrm>
              <a:off x="1054324" y="171010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a:solidFill>
                    <a:srgbClr val="000000"/>
                  </a:solidFill>
                </a:rPr>
                <a:t>クエリ</a:t>
              </a:r>
              <a:endParaRPr lang="en-US" altLang="ja-JP" sz="700" dirty="0" smtClean="0">
                <a:solidFill>
                  <a:srgbClr val="000000"/>
                </a:solidFill>
              </a:endParaRPr>
            </a:p>
          </p:txBody>
        </p:sp>
        <p:sp>
          <p:nvSpPr>
            <p:cNvPr id="154" name="平行四辺形 153"/>
            <p:cNvSpPr/>
            <p:nvPr/>
          </p:nvSpPr>
          <p:spPr>
            <a:xfrm>
              <a:off x="2234622" y="171379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5" name="平行四辺形 154"/>
            <p:cNvSpPr/>
            <p:nvPr/>
          </p:nvSpPr>
          <p:spPr>
            <a:xfrm>
              <a:off x="3468706" y="171379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56" name="平行四辺形 155"/>
            <p:cNvSpPr/>
            <p:nvPr/>
          </p:nvSpPr>
          <p:spPr>
            <a:xfrm>
              <a:off x="4702791" y="1704770"/>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grpSp>
          <p:nvGrpSpPr>
            <p:cNvPr id="157" name="グループ化 156"/>
            <p:cNvGrpSpPr/>
            <p:nvPr/>
          </p:nvGrpSpPr>
          <p:grpSpPr>
            <a:xfrm>
              <a:off x="657534" y="2948906"/>
              <a:ext cx="1139526" cy="1097580"/>
              <a:chOff x="1496551" y="4232212"/>
              <a:chExt cx="1139525" cy="1097582"/>
            </a:xfrm>
          </p:grpSpPr>
          <p:sp>
            <p:nvSpPr>
              <p:cNvPr id="232" name="平行四辺形 231"/>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33" name="直線コネクタ 232"/>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8" name="グループ化 157"/>
            <p:cNvGrpSpPr/>
            <p:nvPr/>
          </p:nvGrpSpPr>
          <p:grpSpPr>
            <a:xfrm>
              <a:off x="1888121" y="2948906"/>
              <a:ext cx="1139526" cy="1097580"/>
              <a:chOff x="1496551" y="4232212"/>
              <a:chExt cx="1139525" cy="1097582"/>
            </a:xfrm>
          </p:grpSpPr>
          <p:sp>
            <p:nvSpPr>
              <p:cNvPr id="226" name="平行四辺形 225"/>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7" name="直線コネクタ 226"/>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59" name="グループ化 158"/>
            <p:cNvGrpSpPr/>
            <p:nvPr/>
          </p:nvGrpSpPr>
          <p:grpSpPr>
            <a:xfrm>
              <a:off x="3099848" y="2948906"/>
              <a:ext cx="1139526" cy="1097580"/>
              <a:chOff x="1496551" y="4232212"/>
              <a:chExt cx="1139525" cy="1097582"/>
            </a:xfrm>
          </p:grpSpPr>
          <p:sp>
            <p:nvSpPr>
              <p:cNvPr id="220" name="平行四辺形 219"/>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21" name="直線コネクタ 220"/>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2" name="直線コネクタ 221"/>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3" name="直線コネクタ 222"/>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24" name="直線コネクタ 223"/>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25" name="直線コネクタ 224"/>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0" name="グループ化 159"/>
            <p:cNvGrpSpPr/>
            <p:nvPr/>
          </p:nvGrpSpPr>
          <p:grpSpPr>
            <a:xfrm>
              <a:off x="4377238" y="2948906"/>
              <a:ext cx="1139526" cy="1097580"/>
              <a:chOff x="1496551" y="4232212"/>
              <a:chExt cx="1139525" cy="1097582"/>
            </a:xfrm>
          </p:grpSpPr>
          <p:sp>
            <p:nvSpPr>
              <p:cNvPr id="214" name="平行四辺形 213"/>
              <p:cNvSpPr/>
              <p:nvPr/>
            </p:nvSpPr>
            <p:spPr>
              <a:xfrm rot="387269">
                <a:off x="1542565" y="4232212"/>
                <a:ext cx="1047497" cy="877700"/>
              </a:xfrm>
              <a:prstGeom prst="parallelogram">
                <a:avLst/>
              </a:prstGeom>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solidFill>
                      <a:srgbClr val="000000"/>
                    </a:solidFill>
                  </a:rPr>
                  <a:t>CPU</a:t>
                </a:r>
              </a:p>
            </p:txBody>
          </p:sp>
          <p:cxnSp>
            <p:nvCxnSpPr>
              <p:cNvPr id="215" name="直線コネクタ 214"/>
              <p:cNvCxnSpPr/>
              <p:nvPr/>
            </p:nvCxnSpPr>
            <p:spPr>
              <a:xfrm>
                <a:off x="1496551" y="5032353"/>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6" name="直線コネクタ 215"/>
              <p:cNvCxnSpPr/>
              <p:nvPr/>
            </p:nvCxnSpPr>
            <p:spPr>
              <a:xfrm>
                <a:off x="2323715" y="5127995"/>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7" name="直線コネクタ 216"/>
              <p:cNvCxnSpPr/>
              <p:nvPr/>
            </p:nvCxnSpPr>
            <p:spPr>
              <a:xfrm>
                <a:off x="2636076" y="4309241"/>
                <a:ext cx="0" cy="201799"/>
              </a:xfrm>
              <a:prstGeom prst="line">
                <a:avLst/>
              </a:prstGeom>
            </p:spPr>
            <p:style>
              <a:lnRef idx="1">
                <a:schemeClr val="dk1"/>
              </a:lnRef>
              <a:fillRef idx="0">
                <a:schemeClr val="dk1"/>
              </a:fillRef>
              <a:effectRef idx="0">
                <a:schemeClr val="dk1"/>
              </a:effectRef>
              <a:fontRef idx="minor">
                <a:schemeClr val="tx1"/>
              </a:fontRef>
            </p:style>
          </p:cxnSp>
          <p:cxnSp>
            <p:nvCxnSpPr>
              <p:cNvPr id="218" name="直線コネクタ 217"/>
              <p:cNvCxnSpPr/>
              <p:nvPr/>
            </p:nvCxnSpPr>
            <p:spPr>
              <a:xfrm>
                <a:off x="1496551" y="5228894"/>
                <a:ext cx="827164" cy="100900"/>
              </a:xfrm>
              <a:prstGeom prst="line">
                <a:avLst/>
              </a:prstGeom>
            </p:spPr>
            <p:style>
              <a:lnRef idx="1">
                <a:schemeClr val="dk1"/>
              </a:lnRef>
              <a:fillRef idx="0">
                <a:schemeClr val="dk1"/>
              </a:fillRef>
              <a:effectRef idx="0">
                <a:schemeClr val="dk1"/>
              </a:effectRef>
              <a:fontRef idx="minor">
                <a:schemeClr val="tx1"/>
              </a:fontRef>
            </p:style>
          </p:cxnSp>
          <p:cxnSp>
            <p:nvCxnSpPr>
              <p:cNvPr id="219" name="直線コネクタ 218"/>
              <p:cNvCxnSpPr/>
              <p:nvPr/>
            </p:nvCxnSpPr>
            <p:spPr>
              <a:xfrm flipH="1">
                <a:off x="2323715" y="4511040"/>
                <a:ext cx="312361" cy="818754"/>
              </a:xfrm>
              <a:prstGeom prst="line">
                <a:avLst/>
              </a:prstGeom>
            </p:spPr>
            <p:style>
              <a:lnRef idx="1">
                <a:schemeClr val="dk1"/>
              </a:lnRef>
              <a:fillRef idx="0">
                <a:schemeClr val="dk1"/>
              </a:fillRef>
              <a:effectRef idx="0">
                <a:schemeClr val="dk1"/>
              </a:effectRef>
              <a:fontRef idx="minor">
                <a:schemeClr val="tx1"/>
              </a:fontRef>
            </p:style>
          </p:cxnSp>
        </p:grpSp>
        <p:grpSp>
          <p:nvGrpSpPr>
            <p:cNvPr id="161" name="グループ化 160"/>
            <p:cNvGrpSpPr/>
            <p:nvPr/>
          </p:nvGrpSpPr>
          <p:grpSpPr>
            <a:xfrm>
              <a:off x="765939" y="4529158"/>
              <a:ext cx="2369359" cy="1300459"/>
              <a:chOff x="9365852" y="1677625"/>
              <a:chExt cx="2369359" cy="1300460"/>
            </a:xfrm>
          </p:grpSpPr>
          <p:grpSp>
            <p:nvGrpSpPr>
              <p:cNvPr id="183" name="グループ化 182"/>
              <p:cNvGrpSpPr/>
              <p:nvPr/>
            </p:nvGrpSpPr>
            <p:grpSpPr>
              <a:xfrm>
                <a:off x="9365852" y="1696250"/>
                <a:ext cx="2369359" cy="1281835"/>
                <a:chOff x="8255004" y="1616891"/>
                <a:chExt cx="4399461" cy="2380131"/>
              </a:xfrm>
              <a:solidFill>
                <a:srgbClr val="2D4BA5">
                  <a:lumMod val="60000"/>
                  <a:lumOff val="40000"/>
                </a:srgbClr>
              </a:solidFill>
            </p:grpSpPr>
            <p:sp>
              <p:nvSpPr>
                <p:cNvPr id="212" name="角丸四角形 211"/>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213" name="角丸四角形 212"/>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184" name="テキスト ボックス 183"/>
              <p:cNvSpPr txBox="1"/>
              <p:nvPr/>
            </p:nvSpPr>
            <p:spPr>
              <a:xfrm>
                <a:off x="9367387" y="1677625"/>
                <a:ext cx="2120566" cy="369332"/>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(PGA)</a:t>
                </a:r>
              </a:p>
            </p:txBody>
          </p:sp>
          <p:grpSp>
            <p:nvGrpSpPr>
              <p:cNvPr id="185" name="グループ化 184"/>
              <p:cNvGrpSpPr/>
              <p:nvPr/>
            </p:nvGrpSpPr>
            <p:grpSpPr>
              <a:xfrm>
                <a:off x="9949075" y="2158357"/>
                <a:ext cx="1029626" cy="491856"/>
                <a:chOff x="9949075" y="2158357"/>
                <a:chExt cx="1029626" cy="491856"/>
              </a:xfrm>
            </p:grpSpPr>
            <p:grpSp>
              <p:nvGrpSpPr>
                <p:cNvPr id="186" name="グループ化 185"/>
                <p:cNvGrpSpPr/>
                <p:nvPr/>
              </p:nvGrpSpPr>
              <p:grpSpPr>
                <a:xfrm>
                  <a:off x="9986003" y="2158357"/>
                  <a:ext cx="992698" cy="466523"/>
                  <a:chOff x="9986003" y="2158357"/>
                  <a:chExt cx="992698" cy="466523"/>
                </a:xfrm>
              </p:grpSpPr>
              <p:sp>
                <p:nvSpPr>
                  <p:cNvPr id="200" name="角丸四角形 199"/>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1" name="角丸四角形 200"/>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2" name="角丸四角形 201"/>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3" name="角丸四角形 202"/>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4" name="角丸四角形 203"/>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5" name="角丸四角形 204"/>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6" name="角丸四角形 205"/>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7" name="角丸四角形 206"/>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8" name="角丸四角形 207"/>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09" name="角丸四角形 208"/>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0" name="角丸四角形 209"/>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11" name="角丸四角形 210"/>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187" name="グループ化 186"/>
                <p:cNvGrpSpPr/>
                <p:nvPr/>
              </p:nvGrpSpPr>
              <p:grpSpPr>
                <a:xfrm>
                  <a:off x="9949075" y="2183690"/>
                  <a:ext cx="992698" cy="466523"/>
                  <a:chOff x="9986003" y="2158357"/>
                  <a:chExt cx="992698" cy="466523"/>
                </a:xfrm>
              </p:grpSpPr>
              <p:sp>
                <p:nvSpPr>
                  <p:cNvPr id="188" name="角丸四角形 187"/>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89" name="角丸四角形 188"/>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0" name="角丸四角形 189"/>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1" name="角丸四角形 190"/>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2" name="角丸四角形 191"/>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3" name="角丸四角形 192"/>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4" name="角丸四角形 193"/>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5" name="角丸四角形 194"/>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6" name="角丸四角形 195"/>
                  <p:cNvSpPr/>
                  <p:nvPr/>
                </p:nvSpPr>
                <p:spPr>
                  <a:xfrm>
                    <a:off x="1048691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7" name="角丸四角形 196"/>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8" name="角丸四角形 197"/>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199" name="角丸四角形 198"/>
                  <p:cNvSpPr/>
                  <p:nvPr/>
                </p:nvSpPr>
                <p:spPr>
                  <a:xfrm>
                    <a:off x="10739985"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grpSp>
          <p:nvGrpSpPr>
            <p:cNvPr id="162" name="グループ化 161"/>
            <p:cNvGrpSpPr/>
            <p:nvPr/>
          </p:nvGrpSpPr>
          <p:grpSpPr>
            <a:xfrm>
              <a:off x="4260452" y="4533785"/>
              <a:ext cx="2361999" cy="1287643"/>
              <a:chOff x="4790820" y="4569030"/>
              <a:chExt cx="2361998" cy="1287644"/>
            </a:xfrm>
          </p:grpSpPr>
          <p:grpSp>
            <p:nvGrpSpPr>
              <p:cNvPr id="172" name="グループ化 171"/>
              <p:cNvGrpSpPr/>
              <p:nvPr/>
            </p:nvGrpSpPr>
            <p:grpSpPr>
              <a:xfrm>
                <a:off x="4790820" y="4586113"/>
                <a:ext cx="2361998" cy="1270561"/>
                <a:chOff x="8214308" y="1610145"/>
                <a:chExt cx="4399461" cy="2380131"/>
              </a:xfrm>
              <a:solidFill>
                <a:srgbClr val="0070C0"/>
              </a:solidFill>
            </p:grpSpPr>
            <p:sp>
              <p:nvSpPr>
                <p:cNvPr id="174" name="角丸四角形 173"/>
                <p:cNvSpPr/>
                <p:nvPr/>
              </p:nvSpPr>
              <p:spPr>
                <a:xfrm>
                  <a:off x="8214308" y="1610145"/>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nvGrpSpPr>
                <p:cNvPr id="175" name="グループ化 174"/>
                <p:cNvGrpSpPr/>
                <p:nvPr/>
              </p:nvGrpSpPr>
              <p:grpSpPr>
                <a:xfrm>
                  <a:off x="9463077" y="2041499"/>
                  <a:ext cx="1901931" cy="1528109"/>
                  <a:chOff x="7263920" y="2372302"/>
                  <a:chExt cx="2061035" cy="1655942"/>
                </a:xfrm>
                <a:grpFill/>
              </p:grpSpPr>
              <p:sp>
                <p:nvSpPr>
                  <p:cNvPr id="176" name="角丸四角形 175"/>
                  <p:cNvSpPr/>
                  <p:nvPr/>
                </p:nvSpPr>
                <p:spPr>
                  <a:xfrm rot="16200000">
                    <a:off x="7749763" y="2285606"/>
                    <a:ext cx="1089356" cy="2061029"/>
                  </a:xfrm>
                  <a:prstGeom prst="roundRect">
                    <a:avLst>
                      <a:gd name="adj" fmla="val 17207"/>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7" name="円/楕円 176"/>
                  <p:cNvSpPr/>
                  <p:nvPr/>
                </p:nvSpPr>
                <p:spPr>
                  <a:xfrm>
                    <a:off x="7263924" y="3469863"/>
                    <a:ext cx="2061028" cy="558381"/>
                  </a:xfrm>
                  <a:prstGeom prst="ellipse">
                    <a:avLst/>
                  </a:prstGeom>
                  <a:grpFill/>
                  <a:ln w="12700" cap="flat" cmpd="sng" algn="ctr">
                    <a:no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8" name="円/楕円 177"/>
                  <p:cNvSpPr/>
                  <p:nvPr/>
                </p:nvSpPr>
                <p:spPr>
                  <a:xfrm>
                    <a:off x="7263920" y="346986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79" name="円/楕円 178"/>
                  <p:cNvSpPr/>
                  <p:nvPr/>
                </p:nvSpPr>
                <p:spPr>
                  <a:xfrm>
                    <a:off x="7263926" y="3134302"/>
                    <a:ext cx="2061028" cy="570389"/>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0" name="円/楕円 179"/>
                  <p:cNvSpPr/>
                  <p:nvPr/>
                </p:nvSpPr>
                <p:spPr>
                  <a:xfrm>
                    <a:off x="7263926" y="291148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1" name="円/楕円 180"/>
                  <p:cNvSpPr/>
                  <p:nvPr/>
                </p:nvSpPr>
                <p:spPr>
                  <a:xfrm>
                    <a:off x="7263926" y="2643415"/>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sp>
                <p:nvSpPr>
                  <p:cNvPr id="182" name="円/楕円 181"/>
                  <p:cNvSpPr/>
                  <p:nvPr/>
                </p:nvSpPr>
                <p:spPr>
                  <a:xfrm>
                    <a:off x="7263926" y="2372302"/>
                    <a:ext cx="2061028" cy="558381"/>
                  </a:xfrm>
                  <a:prstGeom prst="ellipse">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grpSp>
          <p:sp>
            <p:nvSpPr>
              <p:cNvPr id="173" name="テキスト ボックス 172"/>
              <p:cNvSpPr txBox="1"/>
              <p:nvPr/>
            </p:nvSpPr>
            <p:spPr>
              <a:xfrm>
                <a:off x="4911536" y="4569030"/>
                <a:ext cx="2120566" cy="369332"/>
              </a:xfrm>
              <a:prstGeom prst="rect">
                <a:avLst/>
              </a:prstGeom>
              <a:noFill/>
            </p:spPr>
            <p:txBody>
              <a:bodyPr wrap="square" rtlCol="0">
                <a:spAutoFit/>
              </a:bodyPr>
              <a:lstStyle/>
              <a:p>
                <a:pPr defTabSz="914228">
                  <a:defRPr/>
                </a:pPr>
                <a:r>
                  <a:rPr kumimoji="0" lang="en-US" altLang="ja-JP" kern="0" dirty="0" smtClean="0">
                    <a:solidFill>
                      <a:srgbClr val="333333"/>
                    </a:solidFill>
                    <a:latin typeface="segoe ui"/>
                    <a:ea typeface="Meiryo UI"/>
                  </a:rPr>
                  <a:t>Disk</a:t>
                </a:r>
              </a:p>
            </p:txBody>
          </p:sp>
        </p:grpSp>
        <p:cxnSp>
          <p:nvCxnSpPr>
            <p:cNvPr id="163" name="直線矢印コネクタ 162"/>
            <p:cNvCxnSpPr>
              <a:stCxn id="153" idx="3"/>
              <a:endCxn id="232" idx="1"/>
            </p:cNvCxnSpPr>
            <p:nvPr/>
          </p:nvCxnSpPr>
          <p:spPr>
            <a:xfrm flipH="1">
              <a:off x="1385647" y="2699080"/>
              <a:ext cx="135204" cy="2649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4" name="平行四辺形 163"/>
            <p:cNvSpPr/>
            <p:nvPr/>
          </p:nvSpPr>
          <p:spPr>
            <a:xfrm>
              <a:off x="2234622" y="171010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65" name="平行四辺形 164"/>
            <p:cNvSpPr/>
            <p:nvPr/>
          </p:nvSpPr>
          <p:spPr>
            <a:xfrm>
              <a:off x="3468706" y="171010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sp>
          <p:nvSpPr>
            <p:cNvPr id="166" name="平行四辺形 165"/>
            <p:cNvSpPr/>
            <p:nvPr/>
          </p:nvSpPr>
          <p:spPr>
            <a:xfrm>
              <a:off x="4702791" y="1710106"/>
              <a:ext cx="1180298" cy="988974"/>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700" dirty="0" smtClean="0">
                  <a:solidFill>
                    <a:srgbClr val="000000"/>
                  </a:solidFill>
                </a:rPr>
                <a:t>クエリ</a:t>
              </a:r>
              <a:endParaRPr lang="en-US" altLang="ja-JP" sz="700" dirty="0" smtClean="0">
                <a:solidFill>
                  <a:srgbClr val="000000"/>
                </a:solidFill>
              </a:endParaRPr>
            </a:p>
          </p:txBody>
        </p:sp>
        <p:cxnSp>
          <p:nvCxnSpPr>
            <p:cNvPr id="167" name="直線矢印コネクタ 166"/>
            <p:cNvCxnSpPr/>
            <p:nvPr/>
          </p:nvCxnSpPr>
          <p:spPr>
            <a:xfrm flipH="1">
              <a:off x="2607759" y="2704924"/>
              <a:ext cx="135204" cy="2649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p:cNvCxnSpPr/>
            <p:nvPr/>
          </p:nvCxnSpPr>
          <p:spPr>
            <a:xfrm flipH="1">
              <a:off x="3745325" y="2706649"/>
              <a:ext cx="135204" cy="2649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直線矢印コネクタ 168"/>
            <p:cNvCxnSpPr/>
            <p:nvPr/>
          </p:nvCxnSpPr>
          <p:spPr>
            <a:xfrm flipH="1">
              <a:off x="5116917" y="2706649"/>
              <a:ext cx="135204" cy="2649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0" name="テキスト ボックス 169"/>
            <p:cNvSpPr txBox="1"/>
            <p:nvPr/>
          </p:nvSpPr>
          <p:spPr>
            <a:xfrm>
              <a:off x="3122129" y="4587760"/>
              <a:ext cx="1232451" cy="646330"/>
            </a:xfrm>
            <a:prstGeom prst="rect">
              <a:avLst/>
            </a:prstGeom>
            <a:noFill/>
          </p:spPr>
          <p:txBody>
            <a:bodyPr wrap="square" rtlCol="0">
              <a:spAutoFit/>
            </a:bodyPr>
            <a:lstStyle/>
            <a:p>
              <a:r>
                <a:rPr lang="ja-JP" altLang="en-US" sz="1200" dirty="0" smtClean="0">
                  <a:solidFill>
                    <a:srgbClr val="FF0000"/>
                  </a:solidFill>
                </a:rPr>
                <a:t>全クエリで</a:t>
              </a:r>
              <a:r>
                <a:rPr lang="en-US" altLang="ja-JP" sz="1200" dirty="0" smtClean="0">
                  <a:solidFill>
                    <a:srgbClr val="FF0000"/>
                  </a:solidFill>
                </a:rPr>
                <a:t>PGA</a:t>
              </a:r>
              <a:r>
                <a:rPr lang="ja-JP" altLang="en-US" sz="1200" dirty="0" smtClean="0">
                  <a:solidFill>
                    <a:srgbClr val="FF0000"/>
                  </a:solidFill>
                </a:rPr>
                <a:t>が足らず</a:t>
              </a:r>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が発生</a:t>
              </a:r>
              <a:endParaRPr lang="ja-JP" altLang="en-US" sz="1200" dirty="0">
                <a:solidFill>
                  <a:srgbClr val="FF0000"/>
                </a:solidFill>
              </a:endParaRPr>
            </a:p>
          </p:txBody>
        </p:sp>
        <p:sp>
          <p:nvSpPr>
            <p:cNvPr id="171" name="テキスト ボックス 170"/>
            <p:cNvSpPr txBox="1"/>
            <p:nvPr/>
          </p:nvSpPr>
          <p:spPr>
            <a:xfrm>
              <a:off x="6686533" y="4750103"/>
              <a:ext cx="1232451" cy="646330"/>
            </a:xfrm>
            <a:prstGeom prst="rect">
              <a:avLst/>
            </a:prstGeom>
            <a:noFill/>
          </p:spPr>
          <p:txBody>
            <a:bodyPr wrap="square" rtlCol="0">
              <a:spAutoFit/>
            </a:bodyPr>
            <a:lstStyle/>
            <a:p>
              <a:r>
                <a:rPr lang="en-US" altLang="ja-JP" sz="1200" dirty="0" err="1" smtClean="0">
                  <a:solidFill>
                    <a:srgbClr val="FF0000"/>
                  </a:solidFill>
                </a:rPr>
                <a:t>DiskI</a:t>
              </a:r>
              <a:r>
                <a:rPr lang="en-US" altLang="ja-JP" sz="1200" dirty="0" smtClean="0">
                  <a:solidFill>
                    <a:srgbClr val="FF0000"/>
                  </a:solidFill>
                </a:rPr>
                <a:t>/O</a:t>
              </a:r>
              <a:r>
                <a:rPr lang="ja-JP" altLang="en-US" sz="1200" dirty="0" smtClean="0">
                  <a:solidFill>
                    <a:srgbClr val="FF0000"/>
                  </a:solidFill>
                </a:rPr>
                <a:t>領域もたらず系切り替え発生</a:t>
              </a:r>
              <a:endParaRPr lang="ja-JP" altLang="en-US" sz="1200" dirty="0">
                <a:solidFill>
                  <a:srgbClr val="FF0000"/>
                </a:solidFill>
              </a:endParaRPr>
            </a:p>
          </p:txBody>
        </p:sp>
      </p:grpSp>
      <p:cxnSp>
        <p:nvCxnSpPr>
          <p:cNvPr id="239" name="直線矢印コネクタ 238"/>
          <p:cNvCxnSpPr/>
          <p:nvPr/>
        </p:nvCxnSpPr>
        <p:spPr>
          <a:xfrm flipH="1">
            <a:off x="8448312" y="3573224"/>
            <a:ext cx="103766" cy="2033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0" name="直線矢印コネクタ 239"/>
          <p:cNvCxnSpPr/>
          <p:nvPr/>
        </p:nvCxnSpPr>
        <p:spPr>
          <a:xfrm>
            <a:off x="8646955" y="3573224"/>
            <a:ext cx="739300" cy="2078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2" name="直線コネクタ 241"/>
          <p:cNvCxnSpPr/>
          <p:nvPr/>
        </p:nvCxnSpPr>
        <p:spPr>
          <a:xfrm flipV="1">
            <a:off x="6373840" y="1870440"/>
            <a:ext cx="4742256" cy="31531"/>
          </a:xfrm>
          <a:prstGeom prst="line">
            <a:avLst/>
          </a:prstGeom>
        </p:spPr>
        <p:style>
          <a:lnRef idx="1">
            <a:schemeClr val="dk1"/>
          </a:lnRef>
          <a:fillRef idx="0">
            <a:schemeClr val="dk1"/>
          </a:fillRef>
          <a:effectRef idx="0">
            <a:schemeClr val="dk1"/>
          </a:effectRef>
          <a:fontRef idx="minor">
            <a:schemeClr val="tx1"/>
          </a:fontRef>
        </p:style>
      </p:cxnSp>
      <p:cxnSp>
        <p:nvCxnSpPr>
          <p:cNvPr id="243" name="直線コネクタ 242"/>
          <p:cNvCxnSpPr/>
          <p:nvPr/>
        </p:nvCxnSpPr>
        <p:spPr>
          <a:xfrm flipV="1">
            <a:off x="6385133" y="2628518"/>
            <a:ext cx="4742256" cy="31531"/>
          </a:xfrm>
          <a:prstGeom prst="line">
            <a:avLst/>
          </a:prstGeom>
        </p:spPr>
        <p:style>
          <a:lnRef idx="1">
            <a:schemeClr val="dk1"/>
          </a:lnRef>
          <a:fillRef idx="0">
            <a:schemeClr val="dk1"/>
          </a:fillRef>
          <a:effectRef idx="0">
            <a:schemeClr val="dk1"/>
          </a:effectRef>
          <a:fontRef idx="minor">
            <a:schemeClr val="tx1"/>
          </a:fontRef>
        </p:style>
      </p:cxnSp>
      <p:sp>
        <p:nvSpPr>
          <p:cNvPr id="244" name="テキスト ボックス 243"/>
          <p:cNvSpPr txBox="1"/>
          <p:nvPr/>
        </p:nvSpPr>
        <p:spPr>
          <a:xfrm>
            <a:off x="6330807" y="1623118"/>
            <a:ext cx="6546569" cy="307777"/>
          </a:xfrm>
          <a:prstGeom prst="rect">
            <a:avLst/>
          </a:prstGeom>
          <a:noFill/>
        </p:spPr>
        <p:txBody>
          <a:bodyPr wrap="square" rtlCol="0">
            <a:spAutoFit/>
          </a:bodyPr>
          <a:lstStyle/>
          <a:p>
            <a:r>
              <a:rPr lang="ja-JP" altLang="en-US" sz="1400" dirty="0" smtClean="0">
                <a:solidFill>
                  <a:srgbClr val="000000"/>
                </a:solidFill>
              </a:rPr>
              <a:t>キュー構造</a:t>
            </a:r>
            <a:r>
              <a:rPr lang="en-US" altLang="ja-JP" sz="1400" dirty="0" smtClean="0">
                <a:solidFill>
                  <a:srgbClr val="000000"/>
                </a:solidFill>
              </a:rPr>
              <a:t>(</a:t>
            </a:r>
            <a:r>
              <a:rPr lang="ja-JP" altLang="en-US" sz="1400" dirty="0" smtClean="0">
                <a:solidFill>
                  <a:srgbClr val="000000"/>
                </a:solidFill>
              </a:rPr>
              <a:t>リソースが足りない場合には待機させるよう設定</a:t>
            </a:r>
            <a:r>
              <a:rPr lang="en-US" altLang="ja-JP" sz="1400" dirty="0" smtClean="0">
                <a:solidFill>
                  <a:srgbClr val="000000"/>
                </a:solidFill>
              </a:rPr>
              <a:t>)</a:t>
            </a:r>
            <a:endParaRPr lang="ja-JP" altLang="en-US" sz="1400" dirty="0">
              <a:solidFill>
                <a:srgbClr val="000000"/>
              </a:solidFill>
            </a:endParaRPr>
          </a:p>
        </p:txBody>
      </p:sp>
      <p:grpSp>
        <p:nvGrpSpPr>
          <p:cNvPr id="246" name="グループ化 245"/>
          <p:cNvGrpSpPr/>
          <p:nvPr/>
        </p:nvGrpSpPr>
        <p:grpSpPr>
          <a:xfrm>
            <a:off x="10351982" y="3837596"/>
            <a:ext cx="1818429" cy="998074"/>
            <a:chOff x="9365852" y="1677625"/>
            <a:chExt cx="2369359" cy="1300460"/>
          </a:xfrm>
        </p:grpSpPr>
        <p:grpSp>
          <p:nvGrpSpPr>
            <p:cNvPr id="247" name="グループ化 246"/>
            <p:cNvGrpSpPr/>
            <p:nvPr/>
          </p:nvGrpSpPr>
          <p:grpSpPr>
            <a:xfrm>
              <a:off x="9365852" y="1696250"/>
              <a:ext cx="2369359" cy="1281835"/>
              <a:chOff x="8255004" y="1616891"/>
              <a:chExt cx="4399461" cy="2380131"/>
            </a:xfrm>
            <a:solidFill>
              <a:srgbClr val="2D4BA5">
                <a:lumMod val="60000"/>
                <a:lumOff val="40000"/>
              </a:srgbClr>
            </a:solidFill>
          </p:grpSpPr>
          <p:sp>
            <p:nvSpPr>
              <p:cNvPr id="276" name="角丸四角形 275"/>
              <p:cNvSpPr/>
              <p:nvPr/>
            </p:nvSpPr>
            <p:spPr>
              <a:xfrm>
                <a:off x="8255004" y="1616891"/>
                <a:ext cx="4399461" cy="2380131"/>
              </a:xfrm>
              <a:prstGeom prst="roundRect">
                <a:avLst/>
              </a:prstGeom>
              <a:grpFill/>
              <a:ln w="12700" cap="flat" cmpd="sng" algn="ctr">
                <a:solidFill>
                  <a:srgbClr val="333333"/>
                </a:solidFill>
                <a:prstDash val="solid"/>
                <a:miter lim="800000"/>
              </a:ln>
              <a:effectLst/>
            </p:spPr>
            <p:txBody>
              <a:bodyPr rtlCol="0" anchor="ctr"/>
              <a:lstStyle/>
              <a:p>
                <a:pPr algn="ctr" defTabSz="914228">
                  <a:defRPr/>
                </a:pPr>
                <a:r>
                  <a:rPr kumimoji="0" lang="en-US" altLang="ja-JP" sz="1400" kern="0" dirty="0" err="1" smtClean="0">
                    <a:solidFill>
                      <a:srgbClr val="FFFFFF"/>
                    </a:solidFill>
                    <a:latin typeface="segoe ui"/>
                    <a:ea typeface="Meiryo UI"/>
                  </a:rPr>
                  <a:t>Roziiku</a:t>
                </a:r>
                <a:r>
                  <a:rPr kumimoji="0" lang="en-US" altLang="ja-JP" sz="1400" kern="0" dirty="0" smtClean="0">
                    <a:solidFill>
                      <a:srgbClr val="FFFFFF"/>
                    </a:solidFill>
                    <a:latin typeface="segoe ui"/>
                    <a:ea typeface="Meiryo UI"/>
                  </a:rPr>
                  <a:t> </a:t>
                </a:r>
              </a:p>
              <a:p>
                <a:pPr algn="ctr" defTabSz="914228">
                  <a:defRPr/>
                </a:pPr>
                <a:endParaRPr kumimoji="0" lang="ja-JP" altLang="en-US" sz="1400" kern="0" dirty="0" smtClean="0">
                  <a:solidFill>
                    <a:srgbClr val="FFFFFF"/>
                  </a:solidFill>
                  <a:latin typeface="segoe ui"/>
                  <a:ea typeface="Meiryo UI"/>
                </a:endParaRPr>
              </a:p>
            </p:txBody>
          </p:sp>
          <p:sp>
            <p:nvSpPr>
              <p:cNvPr id="277" name="角丸四角形 276"/>
              <p:cNvSpPr/>
              <p:nvPr/>
            </p:nvSpPr>
            <p:spPr>
              <a:xfrm rot="16200000">
                <a:off x="9950887" y="1922020"/>
                <a:ext cx="866247" cy="1841860"/>
              </a:xfrm>
              <a:prstGeom prst="roundRect">
                <a:avLst>
                  <a:gd name="adj" fmla="val 2506"/>
                </a:avLst>
              </a:prstGeom>
              <a:grpFill/>
              <a:ln w="12700" cap="flat" cmpd="sng" algn="ctr">
                <a:solidFill>
                  <a:srgbClr val="333333"/>
                </a:solidFill>
                <a:prstDash val="solid"/>
                <a:miter lim="800000"/>
              </a:ln>
              <a:effectLst/>
            </p:spPr>
            <p:txBody>
              <a:bodyPr rtlCol="0" anchor="ctr"/>
              <a:lstStyle/>
              <a:p>
                <a:pPr algn="ctr" defTabSz="914228">
                  <a:defRPr/>
                </a:pPr>
                <a:endParaRPr kumimoji="0" lang="ja-JP" altLang="en-US" sz="1400" kern="0" smtClean="0">
                  <a:solidFill>
                    <a:srgbClr val="FFFFFF"/>
                  </a:solidFill>
                  <a:latin typeface="segoe ui"/>
                  <a:ea typeface="Meiryo UI"/>
                </a:endParaRPr>
              </a:p>
            </p:txBody>
          </p:sp>
        </p:grpSp>
        <p:sp>
          <p:nvSpPr>
            <p:cNvPr id="248" name="テキスト ボックス 247"/>
            <p:cNvSpPr txBox="1"/>
            <p:nvPr/>
          </p:nvSpPr>
          <p:spPr>
            <a:xfrm>
              <a:off x="9367387" y="1677625"/>
              <a:ext cx="2120566" cy="481228"/>
            </a:xfrm>
            <a:prstGeom prst="rect">
              <a:avLst/>
            </a:prstGeom>
            <a:noFill/>
          </p:spPr>
          <p:txBody>
            <a:bodyPr wrap="square" rtlCol="0">
              <a:spAutoFit/>
            </a:bodyPr>
            <a:lstStyle/>
            <a:p>
              <a:pPr defTabSz="914228">
                <a:defRPr/>
              </a:pPr>
              <a:r>
                <a:rPr kumimoji="0" lang="ja-JP" altLang="en-US" kern="0" dirty="0" smtClean="0">
                  <a:solidFill>
                    <a:srgbClr val="333333"/>
                  </a:solidFill>
                  <a:latin typeface="segoe ui"/>
                  <a:ea typeface="Meiryo UI"/>
                </a:rPr>
                <a:t>メモリ</a:t>
              </a:r>
              <a:r>
                <a:rPr kumimoji="0" lang="en-US" altLang="ja-JP" kern="0" dirty="0" smtClean="0">
                  <a:solidFill>
                    <a:srgbClr val="333333"/>
                  </a:solidFill>
                  <a:latin typeface="segoe ui"/>
                  <a:ea typeface="Meiryo UI"/>
                </a:rPr>
                <a:t>(SGA)</a:t>
              </a:r>
            </a:p>
          </p:txBody>
        </p:sp>
        <p:grpSp>
          <p:nvGrpSpPr>
            <p:cNvPr id="249" name="グループ化 248"/>
            <p:cNvGrpSpPr/>
            <p:nvPr/>
          </p:nvGrpSpPr>
          <p:grpSpPr>
            <a:xfrm>
              <a:off x="9949075" y="2158357"/>
              <a:ext cx="1029626" cy="491856"/>
              <a:chOff x="9949075" y="2158357"/>
              <a:chExt cx="1029626" cy="491856"/>
            </a:xfrm>
          </p:grpSpPr>
          <p:grpSp>
            <p:nvGrpSpPr>
              <p:cNvPr id="250" name="グループ化 249"/>
              <p:cNvGrpSpPr/>
              <p:nvPr/>
            </p:nvGrpSpPr>
            <p:grpSpPr>
              <a:xfrm>
                <a:off x="9986003" y="2158357"/>
                <a:ext cx="992698" cy="466523"/>
                <a:chOff x="9986003" y="2158357"/>
                <a:chExt cx="992698" cy="466523"/>
              </a:xfrm>
            </p:grpSpPr>
            <p:sp>
              <p:nvSpPr>
                <p:cNvPr id="264" name="角丸四角形 263"/>
                <p:cNvSpPr/>
                <p:nvPr/>
              </p:nvSpPr>
              <p:spPr>
                <a:xfrm>
                  <a:off x="9986003"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5" name="角丸四角形 264"/>
                <p:cNvSpPr/>
                <p:nvPr/>
              </p:nvSpPr>
              <p:spPr>
                <a:xfrm>
                  <a:off x="9986003"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6" name="角丸四角形 265"/>
                <p:cNvSpPr/>
                <p:nvPr/>
              </p:nvSpPr>
              <p:spPr>
                <a:xfrm>
                  <a:off x="9986003"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7" name="角丸四角形 266"/>
                <p:cNvSpPr/>
                <p:nvPr/>
              </p:nvSpPr>
              <p:spPr>
                <a:xfrm>
                  <a:off x="1023302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8" name="角丸四角形 267"/>
                <p:cNvSpPr/>
                <p:nvPr/>
              </p:nvSpPr>
              <p:spPr>
                <a:xfrm>
                  <a:off x="1023302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9" name="角丸四角形 268"/>
                <p:cNvSpPr/>
                <p:nvPr/>
              </p:nvSpPr>
              <p:spPr>
                <a:xfrm>
                  <a:off x="1023302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0" name="角丸四角形 269"/>
                <p:cNvSpPr/>
                <p:nvPr/>
              </p:nvSpPr>
              <p:spPr>
                <a:xfrm>
                  <a:off x="10486919"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1" name="角丸四角形 270"/>
                <p:cNvSpPr/>
                <p:nvPr/>
              </p:nvSpPr>
              <p:spPr>
                <a:xfrm>
                  <a:off x="10486919"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2" name="角丸四角形 271"/>
                <p:cNvSpPr/>
                <p:nvPr/>
              </p:nvSpPr>
              <p:spPr>
                <a:xfrm>
                  <a:off x="10486919"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3" name="角丸四角形 272"/>
                <p:cNvSpPr/>
                <p:nvPr/>
              </p:nvSpPr>
              <p:spPr>
                <a:xfrm>
                  <a:off x="10739985" y="2158357"/>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4" name="角丸四角形 273"/>
                <p:cNvSpPr/>
                <p:nvPr/>
              </p:nvSpPr>
              <p:spPr>
                <a:xfrm>
                  <a:off x="10739985" y="2312026"/>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75" name="角丸四角形 274"/>
                <p:cNvSpPr/>
                <p:nvPr/>
              </p:nvSpPr>
              <p:spPr>
                <a:xfrm>
                  <a:off x="10739985" y="2464913"/>
                  <a:ext cx="238716" cy="159967"/>
                </a:xfrm>
                <a:prstGeom prst="roundRect">
                  <a:avLst/>
                </a:prstGeom>
                <a:solidFill>
                  <a:srgbClr val="2D4BA5">
                    <a:lumMod val="60000"/>
                    <a:lumOff val="40000"/>
                  </a:srgbClr>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nvGrpSpPr>
              <p:cNvPr id="251" name="グループ化 250"/>
              <p:cNvGrpSpPr/>
              <p:nvPr/>
            </p:nvGrpSpPr>
            <p:grpSpPr>
              <a:xfrm>
                <a:off x="9949075" y="2183690"/>
                <a:ext cx="992698" cy="466523"/>
                <a:chOff x="9986003" y="2158357"/>
                <a:chExt cx="992698" cy="466523"/>
              </a:xfrm>
            </p:grpSpPr>
            <p:sp>
              <p:nvSpPr>
                <p:cNvPr id="252" name="角丸四角形 251"/>
                <p:cNvSpPr/>
                <p:nvPr/>
              </p:nvSpPr>
              <p:spPr>
                <a:xfrm>
                  <a:off x="9986003"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3" name="角丸四角形 252"/>
                <p:cNvSpPr/>
                <p:nvPr/>
              </p:nvSpPr>
              <p:spPr>
                <a:xfrm>
                  <a:off x="9986003"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4" name="角丸四角形 253"/>
                <p:cNvSpPr/>
                <p:nvPr/>
              </p:nvSpPr>
              <p:spPr>
                <a:xfrm>
                  <a:off x="9986003"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5" name="角丸四角形 254"/>
                <p:cNvSpPr/>
                <p:nvPr/>
              </p:nvSpPr>
              <p:spPr>
                <a:xfrm>
                  <a:off x="1023302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6" name="角丸四角形 255"/>
                <p:cNvSpPr/>
                <p:nvPr/>
              </p:nvSpPr>
              <p:spPr>
                <a:xfrm>
                  <a:off x="1023302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7" name="角丸四角形 256"/>
                <p:cNvSpPr/>
                <p:nvPr/>
              </p:nvSpPr>
              <p:spPr>
                <a:xfrm>
                  <a:off x="10233029" y="2464913"/>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8" name="角丸四角形 257"/>
                <p:cNvSpPr/>
                <p:nvPr/>
              </p:nvSpPr>
              <p:spPr>
                <a:xfrm>
                  <a:off x="10486919"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59" name="角丸四角形 258"/>
                <p:cNvSpPr/>
                <p:nvPr/>
              </p:nvSpPr>
              <p:spPr>
                <a:xfrm>
                  <a:off x="10486919"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0" name="角丸四角形 259"/>
                <p:cNvSpPr/>
                <p:nvPr/>
              </p:nvSpPr>
              <p:spPr>
                <a:xfrm>
                  <a:off x="10486919"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1" name="角丸四角形 260"/>
                <p:cNvSpPr/>
                <p:nvPr/>
              </p:nvSpPr>
              <p:spPr>
                <a:xfrm>
                  <a:off x="10739985" y="2158357"/>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2" name="角丸四角形 261"/>
                <p:cNvSpPr/>
                <p:nvPr/>
              </p:nvSpPr>
              <p:spPr>
                <a:xfrm>
                  <a:off x="10739985" y="2312026"/>
                  <a:ext cx="238716" cy="159967"/>
                </a:xfrm>
                <a:prstGeom prst="roundRect">
                  <a:avLst/>
                </a:prstGeom>
                <a:solidFill>
                  <a:srgbClr val="FF0000"/>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sp>
              <p:nvSpPr>
                <p:cNvPr id="263" name="角丸四角形 262"/>
                <p:cNvSpPr/>
                <p:nvPr/>
              </p:nvSpPr>
              <p:spPr>
                <a:xfrm>
                  <a:off x="10739985" y="2464913"/>
                  <a:ext cx="238716" cy="159967"/>
                </a:xfrm>
                <a:prstGeom prst="roundRect">
                  <a:avLst/>
                </a:prstGeom>
                <a:solidFill>
                  <a:srgbClr val="728BD8"/>
                </a:solidFill>
                <a:ln w="12700" cap="flat" cmpd="sng" algn="ctr">
                  <a:solidFill>
                    <a:srgbClr val="333333"/>
                  </a:solidFill>
                  <a:prstDash val="solid"/>
                  <a:miter lim="800000"/>
                </a:ln>
                <a:effectLst/>
              </p:spPr>
              <p:txBody>
                <a:bodyPr rtlCol="0" anchor="ctr"/>
                <a:lstStyle/>
                <a:p>
                  <a:pPr algn="ctr" defTabSz="914228">
                    <a:defRPr/>
                  </a:pPr>
                  <a:endParaRPr kumimoji="0" lang="ja-JP" altLang="en-US" kern="0" dirty="0" smtClean="0">
                    <a:solidFill>
                      <a:srgbClr val="FFFFFF"/>
                    </a:solidFill>
                    <a:latin typeface="segoe ui"/>
                    <a:ea typeface="Meiryo UI"/>
                  </a:endParaRPr>
                </a:p>
              </p:txBody>
            </p:sp>
          </p:grpSp>
        </p:grpSp>
      </p:grpSp>
      <p:sp>
        <p:nvSpPr>
          <p:cNvPr id="278" name="テキスト ボックス 277"/>
          <p:cNvSpPr txBox="1"/>
          <p:nvPr/>
        </p:nvSpPr>
        <p:spPr>
          <a:xfrm>
            <a:off x="10723127" y="3028742"/>
            <a:ext cx="1257519" cy="830997"/>
          </a:xfrm>
          <a:prstGeom prst="rect">
            <a:avLst/>
          </a:prstGeom>
          <a:noFill/>
        </p:spPr>
        <p:txBody>
          <a:bodyPr wrap="square" rtlCol="0">
            <a:spAutoFit/>
          </a:bodyPr>
          <a:lstStyle/>
          <a:p>
            <a:r>
              <a:rPr lang="ja-JP" altLang="en-US" sz="1200" dirty="0" smtClean="0">
                <a:solidFill>
                  <a:srgbClr val="FF0000"/>
                </a:solidFill>
              </a:rPr>
              <a:t>パラレルにより、プロセスが数が上昇</a:t>
            </a:r>
            <a:r>
              <a:rPr lang="en-US" altLang="ja-JP" sz="1200" dirty="0" smtClean="0">
                <a:solidFill>
                  <a:srgbClr val="FF0000"/>
                </a:solidFill>
              </a:rPr>
              <a:t>SGA</a:t>
            </a:r>
            <a:r>
              <a:rPr lang="ja-JP" altLang="en-US" sz="1200" dirty="0" smtClean="0">
                <a:solidFill>
                  <a:srgbClr val="FF0000"/>
                </a:solidFill>
              </a:rPr>
              <a:t>領域が軽圧迫</a:t>
            </a:r>
            <a:endParaRPr lang="ja-JP" altLang="en-US" sz="1200" dirty="0">
              <a:solidFill>
                <a:srgbClr val="FF0000"/>
              </a:solidFill>
            </a:endParaRPr>
          </a:p>
        </p:txBody>
      </p:sp>
      <p:sp>
        <p:nvSpPr>
          <p:cNvPr id="279" name="テキスト ボックス 278"/>
          <p:cNvSpPr txBox="1"/>
          <p:nvPr/>
        </p:nvSpPr>
        <p:spPr>
          <a:xfrm>
            <a:off x="395552" y="1258329"/>
            <a:ext cx="2610436" cy="369332"/>
          </a:xfrm>
          <a:prstGeom prst="rect">
            <a:avLst/>
          </a:prstGeom>
          <a:noFill/>
        </p:spPr>
        <p:txBody>
          <a:bodyPr wrap="square" rtlCol="0">
            <a:spAutoFit/>
          </a:bodyPr>
          <a:lstStyle/>
          <a:p>
            <a:r>
              <a:rPr lang="ja-JP" altLang="en-US" dirty="0" smtClean="0">
                <a:solidFill>
                  <a:srgbClr val="000000"/>
                </a:solidFill>
              </a:rPr>
              <a:t>○通常</a:t>
            </a:r>
            <a:endParaRPr lang="ja-JP" altLang="en-US" dirty="0">
              <a:solidFill>
                <a:srgbClr val="000000"/>
              </a:solidFill>
            </a:endParaRPr>
          </a:p>
        </p:txBody>
      </p:sp>
      <p:sp>
        <p:nvSpPr>
          <p:cNvPr id="280" name="テキスト ボックス 279"/>
          <p:cNvSpPr txBox="1"/>
          <p:nvPr/>
        </p:nvSpPr>
        <p:spPr>
          <a:xfrm>
            <a:off x="5811964" y="1306266"/>
            <a:ext cx="2610436" cy="369332"/>
          </a:xfrm>
          <a:prstGeom prst="rect">
            <a:avLst/>
          </a:prstGeom>
          <a:noFill/>
        </p:spPr>
        <p:txBody>
          <a:bodyPr wrap="square" rtlCol="0">
            <a:spAutoFit/>
          </a:bodyPr>
          <a:lstStyle/>
          <a:p>
            <a:r>
              <a:rPr lang="ja-JP" altLang="en-US" dirty="0">
                <a:solidFill>
                  <a:srgbClr val="000000"/>
                </a:solidFill>
              </a:rPr>
              <a:t>○</a:t>
            </a:r>
            <a:r>
              <a:rPr lang="ja-JP" altLang="en-US" dirty="0" smtClean="0">
                <a:solidFill>
                  <a:srgbClr val="000000"/>
                </a:solidFill>
              </a:rPr>
              <a:t>パラレル化</a:t>
            </a:r>
            <a:endParaRPr lang="ja-JP" altLang="en-US" dirty="0">
              <a:solidFill>
                <a:srgbClr val="000000"/>
              </a:solidFill>
            </a:endParaRPr>
          </a:p>
        </p:txBody>
      </p:sp>
    </p:spTree>
    <p:extLst>
      <p:ext uri="{BB962C8B-B14F-4D97-AF65-F5344CB8AC3E}">
        <p14:creationId xmlns:p14="http://schemas.microsoft.com/office/powerpoint/2010/main" val="2498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2847538" y="1976119"/>
            <a:ext cx="7888698" cy="2308324"/>
          </a:xfrm>
          <a:prstGeom prst="rect">
            <a:avLst/>
          </a:prstGeom>
          <a:noFill/>
        </p:spPr>
        <p:txBody>
          <a:bodyPr wrap="none" rtlCol="0">
            <a:spAutoFit/>
          </a:bodyPr>
          <a:lstStyle/>
          <a:p>
            <a:r>
              <a:rPr lang="ja-JP" altLang="ja-JP" sz="3600" dirty="0">
                <a:latin typeface="Meiryo UI" panose="020B0604030504040204" pitchFamily="50" charset="-128"/>
                <a:ea typeface="Meiryo UI" panose="020B0604030504040204" pitchFamily="50" charset="-128"/>
              </a:rPr>
              <a:t>見込み外から外れた理由</a:t>
            </a:r>
            <a:endParaRPr lang="en-US" altLang="ja-JP" sz="3600" dirty="0">
              <a:latin typeface="Meiryo UI" panose="020B0604030504040204" pitchFamily="50" charset="-128"/>
              <a:ea typeface="Meiryo UI" panose="020B0604030504040204" pitchFamily="50" charset="-128"/>
            </a:endParaRPr>
          </a:p>
          <a:p>
            <a:r>
              <a:rPr lang="ja-JP" altLang="ja-JP" dirty="0">
                <a:latin typeface="Meiryo UI" panose="020B0604030504040204" pitchFamily="50" charset="-128"/>
                <a:ea typeface="Meiryo UI" panose="020B0604030504040204" pitchFamily="50" charset="-128"/>
              </a:rPr>
              <a:t>（見込みを伺ってい</a:t>
            </a:r>
            <a:r>
              <a:rPr lang="ja-JP" altLang="en-US" dirty="0">
                <a:latin typeface="Meiryo UI" panose="020B0604030504040204" pitchFamily="50" charset="-128"/>
                <a:ea typeface="Meiryo UI" panose="020B0604030504040204" pitchFamily="50" charset="-128"/>
              </a:rPr>
              <a:t>ない部門からは</a:t>
            </a:r>
            <a:r>
              <a:rPr lang="ja-JP" altLang="ja-JP" dirty="0">
                <a:latin typeface="Meiryo UI" panose="020B0604030504040204" pitchFamily="50" charset="-128"/>
                <a:ea typeface="Meiryo UI" panose="020B0604030504040204" pitchFamily="50" charset="-128"/>
              </a:rPr>
              <a:t>量産系と</a:t>
            </a:r>
            <a:r>
              <a:rPr lang="ja-JP" altLang="ja-JP" dirty="0" smtClean="0">
                <a:latin typeface="Meiryo UI" panose="020B0604030504040204" pitchFamily="50" charset="-128"/>
                <a:ea typeface="Meiryo UI" panose="020B0604030504040204" pitchFamily="50" charset="-128"/>
              </a:rPr>
              <a:t>して必要性</a:t>
            </a:r>
            <a:r>
              <a:rPr lang="ja-JP" altLang="ja-JP" dirty="0">
                <a:latin typeface="Meiryo UI" panose="020B0604030504040204" pitchFamily="50" charset="-128"/>
                <a:ea typeface="Meiryo UI" panose="020B0604030504040204" pitchFamily="50" charset="-128"/>
              </a:rPr>
              <a:t>のご説明をお願い致します）</a:t>
            </a:r>
            <a:endParaRPr lang="en-US" altLang="ja-JP" dirty="0">
              <a:latin typeface="Meiryo UI" panose="020B0604030504040204" pitchFamily="50" charset="-128"/>
              <a:ea typeface="Meiryo UI" panose="020B0604030504040204" pitchFamily="50" charset="-128"/>
            </a:endParaRPr>
          </a:p>
          <a:p>
            <a:endParaRPr lang="ja-JP" altLang="ja-JP" sz="3600" dirty="0">
              <a:latin typeface="Meiryo UI" panose="020B0604030504040204" pitchFamily="50" charset="-128"/>
              <a:ea typeface="Meiryo UI" panose="020B0604030504040204" pitchFamily="50" charset="-128"/>
            </a:endParaRPr>
          </a:p>
          <a:p>
            <a:r>
              <a:rPr lang="ja-JP" altLang="ja-JP" sz="3600" dirty="0" smtClean="0">
                <a:latin typeface="Meiryo UI" panose="020B0604030504040204" pitchFamily="50" charset="-128"/>
                <a:ea typeface="Meiryo UI" panose="020B0604030504040204" pitchFamily="50" charset="-128"/>
              </a:rPr>
              <a:t>自部門</a:t>
            </a:r>
            <a:r>
              <a:rPr lang="ja-JP" altLang="ja-JP" sz="3600" dirty="0">
                <a:latin typeface="Meiryo UI" panose="020B0604030504040204" pitchFamily="50" charset="-128"/>
                <a:ea typeface="Meiryo UI" panose="020B0604030504040204" pitchFamily="50" charset="-128"/>
              </a:rPr>
              <a:t>でライセンス調達をどう試みられたか</a:t>
            </a:r>
            <a:endParaRPr lang="en-US" altLang="ja-JP" sz="3600" dirty="0">
              <a:latin typeface="Meiryo UI" panose="020B0604030504040204" pitchFamily="50" charset="-128"/>
              <a:ea typeface="Meiryo UI" panose="020B0604030504040204" pitchFamily="50" charset="-128"/>
            </a:endParaRPr>
          </a:p>
          <a:p>
            <a:r>
              <a:rPr lang="ja-JP" altLang="ja-JP" dirty="0">
                <a:latin typeface="Meiryo UI" panose="020B0604030504040204" pitchFamily="50" charset="-128"/>
                <a:ea typeface="Meiryo UI" panose="020B0604030504040204" pitchFamily="50" charset="-128"/>
              </a:rPr>
              <a:t>（部門</a:t>
            </a:r>
            <a:r>
              <a:rPr lang="ja-JP" altLang="en-US" dirty="0">
                <a:latin typeface="Meiryo UI" panose="020B0604030504040204" pitchFamily="50" charset="-128"/>
                <a:ea typeface="Meiryo UI" panose="020B0604030504040204" pitchFamily="50" charset="-128"/>
              </a:rPr>
              <a:t>にて</a:t>
            </a:r>
            <a:r>
              <a:rPr lang="ja-JP" altLang="ja-JP" dirty="0">
                <a:latin typeface="Meiryo UI" panose="020B0604030504040204" pitchFamily="50" charset="-128"/>
                <a:ea typeface="Meiryo UI" panose="020B0604030504040204" pitchFamily="50" charset="-128"/>
              </a:rPr>
              <a:t>既存でお持ちのライセンスを調査</a:t>
            </a:r>
            <a:r>
              <a:rPr lang="ja-JP" altLang="ja-JP" dirty="0" smtClean="0">
                <a:latin typeface="Meiryo UI" panose="020B0604030504040204" pitchFamily="50" charset="-128"/>
                <a:ea typeface="Meiryo UI" panose="020B0604030504040204" pitchFamily="50" charset="-128"/>
              </a:rPr>
              <a:t>し融通</a:t>
            </a:r>
            <a:r>
              <a:rPr lang="ja-JP" altLang="ja-JP" dirty="0">
                <a:latin typeface="Meiryo UI" panose="020B0604030504040204" pitchFamily="50" charset="-128"/>
                <a:ea typeface="Meiryo UI" panose="020B0604030504040204" pitchFamily="50" charset="-128"/>
              </a:rPr>
              <a:t>できるものがないか確認した</a:t>
            </a:r>
            <a:r>
              <a:rPr lang="ja-JP" altLang="ja-JP" dirty="0" smtClean="0">
                <a:latin typeface="Meiryo UI" panose="020B0604030504040204" pitchFamily="50" charset="-128"/>
                <a:ea typeface="Meiryo UI" panose="020B0604030504040204" pitchFamily="50" charset="-128"/>
              </a:rPr>
              <a:t>か</a:t>
            </a:r>
            <a:r>
              <a:rPr lang="en-US" altLang="ja-JP" dirty="0" smtClean="0">
                <a:latin typeface="Meiryo UI" panose="020B0604030504040204" pitchFamily="50" charset="-128"/>
                <a:ea typeface="Meiryo UI" panose="020B0604030504040204" pitchFamily="50" charset="-128"/>
              </a:rPr>
              <a:t>)</a:t>
            </a:r>
            <a:endParaRPr lang="en-US" altLang="ja-JP" sz="3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8487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en-US" altLang="ja-JP" sz="2400" dirty="0"/>
              <a:t>SQL</a:t>
            </a:r>
            <a:r>
              <a:rPr lang="ja-JP" altLang="en-US" sz="2400" dirty="0"/>
              <a:t>チューニング・</a:t>
            </a:r>
            <a:r>
              <a:rPr lang="ja-JP" altLang="en-US" sz="2400" dirty="0" smtClean="0"/>
              <a:t>アドバイザの主要な機能</a:t>
            </a:r>
            <a:endParaRPr lang="ja-JP" altLang="en-US" sz="24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22" name="グループ化 21"/>
          <p:cNvGrpSpPr/>
          <p:nvPr/>
        </p:nvGrpSpPr>
        <p:grpSpPr>
          <a:xfrm>
            <a:off x="4021310" y="1856192"/>
            <a:ext cx="4149379" cy="3211264"/>
            <a:chOff x="2030441" y="1964430"/>
            <a:chExt cx="4149379" cy="3211264"/>
          </a:xfrm>
        </p:grpSpPr>
        <p:sp>
          <p:nvSpPr>
            <p:cNvPr id="13" name="正方形/長方形 12"/>
            <p:cNvSpPr/>
            <p:nvPr/>
          </p:nvSpPr>
          <p:spPr>
            <a:xfrm>
              <a:off x="2034540" y="2632277"/>
              <a:ext cx="1338828" cy="369332"/>
            </a:xfrm>
            <a:prstGeom prst="rect">
              <a:avLst/>
            </a:prstGeom>
          </p:spPr>
          <p:txBody>
            <a:bodyPr wrap="none">
              <a:spAutoFit/>
            </a:bodyPr>
            <a:lstStyle/>
            <a:p>
              <a:r>
                <a:rPr lang="ja-JP" altLang="en-US" dirty="0" smtClean="0"/>
                <a:t>・統計分析</a:t>
              </a:r>
              <a:endParaRPr lang="ja-JP" altLang="en-US" dirty="0"/>
            </a:p>
          </p:txBody>
        </p:sp>
        <p:sp>
          <p:nvSpPr>
            <p:cNvPr id="14" name="正方形/長方形 13"/>
            <p:cNvSpPr/>
            <p:nvPr/>
          </p:nvSpPr>
          <p:spPr>
            <a:xfrm>
              <a:off x="2034540" y="3102709"/>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5" name="正方形/長方形 14"/>
            <p:cNvSpPr/>
            <p:nvPr/>
          </p:nvSpPr>
          <p:spPr>
            <a:xfrm>
              <a:off x="2034540" y="3559732"/>
              <a:ext cx="2492990" cy="369332"/>
            </a:xfrm>
            <a:prstGeom prst="rect">
              <a:avLst/>
            </a:prstGeom>
          </p:spPr>
          <p:txBody>
            <a:bodyPr wrap="none">
              <a:spAutoFit/>
            </a:bodyPr>
            <a:lstStyle/>
            <a:p>
              <a:r>
                <a:rPr lang="ja-JP" altLang="en-US" dirty="0" smtClean="0"/>
                <a:t>・アクセス・パス分析</a:t>
              </a:r>
              <a:endParaRPr lang="ja-JP" altLang="en-US" dirty="0"/>
            </a:p>
          </p:txBody>
        </p:sp>
        <p:sp>
          <p:nvSpPr>
            <p:cNvPr id="16" name="正方形/長方形 15"/>
            <p:cNvSpPr/>
            <p:nvPr/>
          </p:nvSpPr>
          <p:spPr>
            <a:xfrm>
              <a:off x="2034540" y="4016755"/>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7" name="正方形/長方形 16"/>
            <p:cNvSpPr/>
            <p:nvPr/>
          </p:nvSpPr>
          <p:spPr>
            <a:xfrm>
              <a:off x="2034540" y="4359956"/>
              <a:ext cx="1107996" cy="369332"/>
            </a:xfrm>
            <a:prstGeom prst="rect">
              <a:avLst/>
            </a:prstGeom>
          </p:spPr>
          <p:txBody>
            <a:bodyPr wrap="none">
              <a:spAutoFit/>
            </a:bodyPr>
            <a:lstStyle/>
            <a:p>
              <a:r>
                <a:rPr lang="ja-JP" altLang="en-US" b="1" dirty="0" smtClean="0"/>
                <a:t>・並列度</a:t>
              </a:r>
              <a:endParaRPr lang="ja-JP" altLang="en-US" b="1" dirty="0"/>
            </a:p>
          </p:txBody>
        </p:sp>
        <p:sp>
          <p:nvSpPr>
            <p:cNvPr id="19" name="正方形/長方形 18"/>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20" name="正方形/長方形 19"/>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21" name="正方形/長方形 20"/>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258622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p:sp>
      <p:sp>
        <p:nvSpPr>
          <p:cNvPr id="2" name="コンテンツ プレースホルダー 1"/>
          <p:cNvSpPr>
            <a:spLocks noGrp="1"/>
          </p:cNvSpPr>
          <p:nvPr>
            <p:ph sz="quarter" idx="24"/>
          </p:nvPr>
        </p:nvSpPr>
        <p:spPr>
          <a:xfrm>
            <a:off x="432000" y="4067999"/>
            <a:ext cx="11328000" cy="2016000"/>
          </a:xfrm>
        </p:spPr>
        <p:txBody>
          <a:bodyPr>
            <a:normAutofit/>
          </a:bodyPr>
          <a:lstStyle/>
          <a:p>
            <a:pPr indent="0">
              <a:buNone/>
            </a:pPr>
            <a:r>
              <a:rPr lang="ja-JP" altLang="en-US" sz="2000" dirty="0"/>
              <a:t>欠点</a:t>
            </a:r>
            <a:endParaRPr lang="en-US" altLang="ja-JP" sz="2000" dirty="0" smtClean="0"/>
          </a:p>
          <a:p>
            <a:r>
              <a:rPr lang="ja-JP" altLang="en-US" sz="2000" b="1" dirty="0" smtClean="0"/>
              <a:t>索引作成機能のみである。</a:t>
            </a:r>
            <a:endParaRPr lang="en-US" altLang="ja-JP" sz="2000" b="1" dirty="0" smtClean="0"/>
          </a:p>
          <a:p>
            <a:r>
              <a:rPr lang="ja-JP" altLang="en-US" sz="2000" dirty="0" smtClean="0"/>
              <a:t>スナップショットの期間が一日単位であり、インシデント発生時のボトルネックの発見は困難。</a:t>
            </a:r>
            <a:endParaRPr lang="en-US" altLang="ja-JP" sz="2000" dirty="0" smtClean="0"/>
          </a:p>
          <a:p>
            <a:r>
              <a:rPr lang="ja-JP" altLang="en-US" sz="2000" dirty="0" smtClean="0"/>
              <a:t>索引付与が決定的に必要か確認が必要。各スナップショットを確認する必要がある。</a:t>
            </a:r>
            <a:endParaRPr lang="en-US" altLang="ja-JP" sz="2000" dirty="0" smtClean="0"/>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grpSp>
        <p:nvGrpSpPr>
          <p:cNvPr id="20" name="グループ化 19"/>
          <p:cNvGrpSpPr/>
          <p:nvPr/>
        </p:nvGrpSpPr>
        <p:grpSpPr>
          <a:xfrm>
            <a:off x="984882" y="734107"/>
            <a:ext cx="4024583" cy="3063330"/>
            <a:chOff x="2030441" y="1964430"/>
            <a:chExt cx="4149379" cy="3211264"/>
          </a:xfrm>
        </p:grpSpPr>
        <p:sp>
          <p:nvSpPr>
            <p:cNvPr id="21" name="正方形/長方形 20"/>
            <p:cNvSpPr/>
            <p:nvPr/>
          </p:nvSpPr>
          <p:spPr>
            <a:xfrm>
              <a:off x="2034540" y="2632277"/>
              <a:ext cx="1512559" cy="419432"/>
            </a:xfrm>
            <a:prstGeom prst="rect">
              <a:avLst/>
            </a:prstGeom>
          </p:spPr>
          <p:txBody>
            <a:bodyPr wrap="none">
              <a:spAutoFit/>
            </a:bodyPr>
            <a:lstStyle/>
            <a:p>
              <a:r>
                <a:rPr lang="ja-JP" altLang="en-US" sz="2000" dirty="0" smtClean="0">
                  <a:solidFill>
                    <a:schemeClr val="bg1">
                      <a:lumMod val="75000"/>
                    </a:schemeClr>
                  </a:solidFill>
                </a:rPr>
                <a:t>・統計分析</a:t>
              </a:r>
              <a:endParaRPr lang="ja-JP" altLang="en-US" sz="2000" dirty="0">
                <a:solidFill>
                  <a:schemeClr val="bg1">
                    <a:lumMod val="75000"/>
                  </a:schemeClr>
                </a:solidFill>
              </a:endParaRPr>
            </a:p>
          </p:txBody>
        </p:sp>
        <p:sp>
          <p:nvSpPr>
            <p:cNvPr id="22" name="正方形/長方形 21"/>
            <p:cNvSpPr/>
            <p:nvPr/>
          </p:nvSpPr>
          <p:spPr>
            <a:xfrm>
              <a:off x="2034540" y="3102709"/>
              <a:ext cx="3099161" cy="419432"/>
            </a:xfrm>
            <a:prstGeom prst="rect">
              <a:avLst/>
            </a:prstGeom>
          </p:spPr>
          <p:txBody>
            <a:bodyPr wrap="none">
              <a:spAutoFit/>
            </a:bodyPr>
            <a:lstStyle/>
            <a:p>
              <a:r>
                <a:rPr lang="ja-JP" altLang="en-US" sz="2000" b="1" dirty="0" smtClean="0"/>
                <a:t>・</a:t>
              </a:r>
              <a:r>
                <a:rPr lang="en-US" altLang="ja-JP" sz="2000" dirty="0" smtClean="0">
                  <a:solidFill>
                    <a:schemeClr val="bg1">
                      <a:lumMod val="75000"/>
                    </a:schemeClr>
                  </a:solidFill>
                </a:rPr>
                <a:t>SQL</a:t>
              </a:r>
              <a:r>
                <a:rPr lang="ja-JP" altLang="en-US" sz="2000" dirty="0" smtClean="0">
                  <a:solidFill>
                    <a:schemeClr val="bg1">
                      <a:lumMod val="75000"/>
                    </a:schemeClr>
                  </a:solidFill>
                </a:rPr>
                <a:t>プロファイリング</a:t>
              </a:r>
              <a:endParaRPr lang="ja-JP" altLang="en-US" sz="2000" dirty="0">
                <a:solidFill>
                  <a:schemeClr val="bg1">
                    <a:lumMod val="75000"/>
                  </a:schemeClr>
                </a:solidFill>
              </a:endParaRPr>
            </a:p>
          </p:txBody>
        </p:sp>
        <p:sp>
          <p:nvSpPr>
            <p:cNvPr id="23" name="正方形/長方形 22"/>
            <p:cNvSpPr/>
            <p:nvPr/>
          </p:nvSpPr>
          <p:spPr>
            <a:xfrm>
              <a:off x="2034540" y="3559732"/>
              <a:ext cx="2834728" cy="419432"/>
            </a:xfrm>
            <a:prstGeom prst="rect">
              <a:avLst/>
            </a:prstGeom>
          </p:spPr>
          <p:txBody>
            <a:bodyPr wrap="none">
              <a:spAutoFit/>
            </a:bodyPr>
            <a:lstStyle/>
            <a:p>
              <a:r>
                <a:rPr lang="ja-JP" altLang="en-US" sz="2000" dirty="0" smtClean="0"/>
                <a:t>・</a:t>
              </a:r>
              <a:r>
                <a:rPr lang="ja-JP" altLang="en-US" sz="2000" b="1" dirty="0" smtClean="0"/>
                <a:t>アクセス・パス分析</a:t>
              </a:r>
              <a:endParaRPr lang="ja-JP" altLang="en-US" sz="2000" b="1" dirty="0"/>
            </a:p>
          </p:txBody>
        </p:sp>
        <p:sp>
          <p:nvSpPr>
            <p:cNvPr id="24" name="正方形/長方形 23"/>
            <p:cNvSpPr/>
            <p:nvPr/>
          </p:nvSpPr>
          <p:spPr>
            <a:xfrm>
              <a:off x="2034540" y="4016755"/>
              <a:ext cx="2041427" cy="419432"/>
            </a:xfrm>
            <a:prstGeom prst="rect">
              <a:avLst/>
            </a:prstGeom>
          </p:spPr>
          <p:txBody>
            <a:bodyPr wrap="none">
              <a:spAutoFit/>
            </a:bodyPr>
            <a:lstStyle/>
            <a:p>
              <a:r>
                <a:rPr lang="ja-JP" altLang="en-US" sz="2000" dirty="0" smtClean="0">
                  <a:solidFill>
                    <a:schemeClr val="bg1">
                      <a:lumMod val="75000"/>
                    </a:schemeClr>
                  </a:solidFill>
                </a:rPr>
                <a:t>・</a:t>
              </a:r>
              <a:r>
                <a:rPr lang="en-US" altLang="ja-JP" sz="2000" dirty="0" smtClean="0">
                  <a:solidFill>
                    <a:schemeClr val="bg1">
                      <a:lumMod val="75000"/>
                    </a:schemeClr>
                  </a:solidFill>
                </a:rPr>
                <a:t>SQL</a:t>
              </a:r>
              <a:r>
                <a:rPr lang="ja-JP" altLang="en-US" sz="2000" dirty="0" smtClean="0">
                  <a:solidFill>
                    <a:schemeClr val="bg1">
                      <a:lumMod val="75000"/>
                    </a:schemeClr>
                  </a:solidFill>
                </a:rPr>
                <a:t>構造分析</a:t>
              </a:r>
              <a:endParaRPr lang="ja-JP" altLang="en-US" sz="2000" dirty="0">
                <a:solidFill>
                  <a:schemeClr val="bg1">
                    <a:lumMod val="75000"/>
                  </a:schemeClr>
                </a:solidFill>
              </a:endParaRPr>
            </a:p>
          </p:txBody>
        </p:sp>
        <p:sp>
          <p:nvSpPr>
            <p:cNvPr id="25" name="正方形/長方形 24"/>
            <p:cNvSpPr/>
            <p:nvPr/>
          </p:nvSpPr>
          <p:spPr>
            <a:xfrm>
              <a:off x="2034540" y="4359956"/>
              <a:ext cx="1248126" cy="419432"/>
            </a:xfrm>
            <a:prstGeom prst="rect">
              <a:avLst/>
            </a:prstGeom>
          </p:spPr>
          <p:txBody>
            <a:bodyPr wrap="none">
              <a:spAutoFit/>
            </a:bodyPr>
            <a:lstStyle/>
            <a:p>
              <a:r>
                <a:rPr lang="ja-JP" altLang="en-US" sz="2000" b="1" dirty="0" smtClean="0">
                  <a:solidFill>
                    <a:schemeClr val="bg1">
                      <a:lumMod val="75000"/>
                    </a:schemeClr>
                  </a:solidFill>
                </a:rPr>
                <a:t>・</a:t>
              </a:r>
              <a:r>
                <a:rPr lang="ja-JP" altLang="en-US" sz="2000" dirty="0" smtClean="0">
                  <a:solidFill>
                    <a:schemeClr val="bg1">
                      <a:lumMod val="75000"/>
                    </a:schemeClr>
                  </a:solidFill>
                </a:rPr>
                <a:t>並列度</a:t>
              </a:r>
              <a:endParaRPr lang="ja-JP" altLang="en-US" sz="2000" dirty="0">
                <a:solidFill>
                  <a:schemeClr val="bg1">
                    <a:lumMod val="75000"/>
                  </a:schemeClr>
                </a:solidFill>
              </a:endParaRPr>
            </a:p>
          </p:txBody>
        </p:sp>
        <p:sp>
          <p:nvSpPr>
            <p:cNvPr id="26" name="正方形/長方形 25"/>
            <p:cNvSpPr/>
            <p:nvPr/>
          </p:nvSpPr>
          <p:spPr>
            <a:xfrm>
              <a:off x="2030441" y="4735487"/>
              <a:ext cx="983692" cy="419432"/>
            </a:xfrm>
            <a:prstGeom prst="rect">
              <a:avLst/>
            </a:prstGeom>
          </p:spPr>
          <p:txBody>
            <a:bodyPr wrap="none">
              <a:spAutoFit/>
            </a:bodyPr>
            <a:lstStyle/>
            <a:p>
              <a:r>
                <a:rPr lang="ja-JP" altLang="en-US" sz="2000" dirty="0" smtClean="0">
                  <a:solidFill>
                    <a:schemeClr val="bg1">
                      <a:lumMod val="75000"/>
                    </a:schemeClr>
                  </a:solidFill>
                </a:rPr>
                <a:t>・代案</a:t>
              </a:r>
              <a:endParaRPr lang="ja-JP" altLang="en-US" sz="2000" dirty="0">
                <a:solidFill>
                  <a:schemeClr val="bg1">
                    <a:lumMod val="75000"/>
                  </a:schemeClr>
                </a:solidFill>
              </a:endParaRPr>
            </a:p>
          </p:txBody>
        </p:sp>
        <p:sp>
          <p:nvSpPr>
            <p:cNvPr id="27" name="正方形/長方形 26"/>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SQL</a:t>
              </a:r>
              <a:r>
                <a:rPr kumimoji="1" lang="ja-JP" altLang="en-US" sz="1400" dirty="0" smtClean="0"/>
                <a:t>チューニング・アドバイザのアクセス・パスが</a:t>
              </a:r>
              <a:r>
                <a:rPr kumimoji="1" lang="en-US" altLang="ja-JP" sz="1400" dirty="0" smtClean="0"/>
                <a:t>Majesty</a:t>
              </a:r>
              <a:r>
                <a:rPr kumimoji="1" lang="ja-JP" altLang="en-US" sz="1400" dirty="0" smtClean="0"/>
                <a:t>の機能に相当</a:t>
              </a:r>
              <a:endParaRPr kumimoji="1" lang="ja-JP" altLang="en-US" sz="1400" dirty="0"/>
            </a:p>
          </p:txBody>
        </p:sp>
        <p:sp>
          <p:nvSpPr>
            <p:cNvPr id="28" name="正方形/長方形 27"/>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64" name="円柱 63"/>
          <p:cNvSpPr/>
          <p:nvPr/>
        </p:nvSpPr>
        <p:spPr>
          <a:xfrm>
            <a:off x="9727777" y="1473233"/>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 name="テキスト ボックス 17"/>
          <p:cNvSpPr txBox="1"/>
          <p:nvPr/>
        </p:nvSpPr>
        <p:spPr>
          <a:xfrm>
            <a:off x="10131656" y="1025834"/>
            <a:ext cx="1628344" cy="338554"/>
          </a:xfrm>
          <a:prstGeom prst="rect">
            <a:avLst/>
          </a:prstGeom>
          <a:noFill/>
        </p:spPr>
        <p:txBody>
          <a:bodyPr wrap="square" rtlCol="0">
            <a:spAutoFit/>
          </a:bodyPr>
          <a:lstStyle/>
          <a:p>
            <a:r>
              <a:rPr kumimoji="1" lang="ja-JP" altLang="en-US" sz="1600" dirty="0" smtClean="0"/>
              <a:t>統合マスタ</a:t>
            </a:r>
            <a:endParaRPr kumimoji="1" lang="ja-JP" altLang="en-US" sz="1600" dirty="0"/>
          </a:p>
        </p:txBody>
      </p:sp>
      <p:sp>
        <p:nvSpPr>
          <p:cNvPr id="19" name="テキスト ボックス 18"/>
          <p:cNvSpPr txBox="1"/>
          <p:nvPr/>
        </p:nvSpPr>
        <p:spPr>
          <a:xfrm>
            <a:off x="6567235" y="988507"/>
            <a:ext cx="1732059" cy="338554"/>
          </a:xfrm>
          <a:prstGeom prst="rect">
            <a:avLst/>
          </a:prstGeom>
          <a:noFill/>
        </p:spPr>
        <p:txBody>
          <a:bodyPr wrap="square" rtlCol="0">
            <a:spAutoFit/>
          </a:bodyPr>
          <a:lstStyle/>
          <a:p>
            <a:r>
              <a:rPr lang="en-US" altLang="ja-JP" sz="1600" dirty="0" smtClean="0"/>
              <a:t>Majesty</a:t>
            </a:r>
            <a:r>
              <a:rPr lang="ja-JP" altLang="en-US" sz="1600" dirty="0" smtClean="0"/>
              <a:t>サーバ</a:t>
            </a:r>
            <a:endParaRPr kumimoji="1" lang="ja-JP" altLang="en-US" sz="1600" dirty="0"/>
          </a:p>
        </p:txBody>
      </p:sp>
      <p:sp>
        <p:nvSpPr>
          <p:cNvPr id="41" name="角丸四角形 40"/>
          <p:cNvSpPr/>
          <p:nvPr/>
        </p:nvSpPr>
        <p:spPr>
          <a:xfrm rot="16200000">
            <a:off x="10323946" y="1990792"/>
            <a:ext cx="688716" cy="1303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円/楕円 41"/>
          <p:cNvSpPr/>
          <p:nvPr/>
        </p:nvSpPr>
        <p:spPr>
          <a:xfrm>
            <a:off x="10016788" y="2739506"/>
            <a:ext cx="1303029" cy="35302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円/楕円 42"/>
          <p:cNvSpPr/>
          <p:nvPr/>
        </p:nvSpPr>
        <p:spPr>
          <a:xfrm>
            <a:off x="10016785" y="273950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円/楕円 61"/>
          <p:cNvSpPr/>
          <p:nvPr/>
        </p:nvSpPr>
        <p:spPr>
          <a:xfrm>
            <a:off x="10007140" y="26785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円/楕円 62"/>
          <p:cNvSpPr/>
          <p:nvPr/>
        </p:nvSpPr>
        <p:spPr>
          <a:xfrm>
            <a:off x="10007140" y="2613201"/>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円/楕円 43"/>
          <p:cNvSpPr/>
          <p:nvPr/>
        </p:nvSpPr>
        <p:spPr>
          <a:xfrm>
            <a:off x="10016789" y="2527357"/>
            <a:ext cx="1303029" cy="360613"/>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円/楕円 58"/>
          <p:cNvSpPr/>
          <p:nvPr/>
        </p:nvSpPr>
        <p:spPr>
          <a:xfrm>
            <a:off x="10011482" y="246117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円/楕円 44"/>
          <p:cNvSpPr/>
          <p:nvPr/>
        </p:nvSpPr>
        <p:spPr>
          <a:xfrm>
            <a:off x="10016789" y="238648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0" name="円/楕円 59"/>
          <p:cNvSpPr/>
          <p:nvPr/>
        </p:nvSpPr>
        <p:spPr>
          <a:xfrm>
            <a:off x="10013410" y="231262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円/楕円 45"/>
          <p:cNvSpPr/>
          <p:nvPr/>
        </p:nvSpPr>
        <p:spPr>
          <a:xfrm>
            <a:off x="10016789" y="22170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7" name="円/楕円 46"/>
          <p:cNvSpPr/>
          <p:nvPr/>
        </p:nvSpPr>
        <p:spPr>
          <a:xfrm>
            <a:off x="10016789" y="204560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テキスト ボックス 38"/>
          <p:cNvSpPr txBox="1"/>
          <p:nvPr/>
        </p:nvSpPr>
        <p:spPr>
          <a:xfrm>
            <a:off x="9965182" y="1998234"/>
            <a:ext cx="1490524" cy="276999"/>
          </a:xfrm>
          <a:prstGeom prst="rect">
            <a:avLst/>
          </a:prstGeom>
          <a:noFill/>
        </p:spPr>
        <p:txBody>
          <a:bodyPr wrap="square" rtlCol="0">
            <a:spAutoFit/>
          </a:bodyPr>
          <a:lstStyle/>
          <a:p>
            <a:r>
              <a:rPr kumimoji="1" lang="ja-JP" altLang="en-US" sz="1200" dirty="0" smtClean="0"/>
              <a:t>スナップショット</a:t>
            </a:r>
            <a:endParaRPr kumimoji="1" lang="ja-JP" altLang="en-US" sz="1200" dirty="0"/>
          </a:p>
        </p:txBody>
      </p:sp>
      <p:sp>
        <p:nvSpPr>
          <p:cNvPr id="56" name="円柱 55"/>
          <p:cNvSpPr/>
          <p:nvPr/>
        </p:nvSpPr>
        <p:spPr>
          <a:xfrm>
            <a:off x="6419030" y="1406602"/>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nvGrpSpPr>
          <p:cNvPr id="48" name="グループ化 47"/>
          <p:cNvGrpSpPr/>
          <p:nvPr/>
        </p:nvGrpSpPr>
        <p:grpSpPr>
          <a:xfrm>
            <a:off x="6750563" y="1992401"/>
            <a:ext cx="1303033" cy="1046924"/>
            <a:chOff x="7263920" y="2372302"/>
            <a:chExt cx="2061035" cy="1655942"/>
          </a:xfrm>
        </p:grpSpPr>
        <p:sp>
          <p:nvSpPr>
            <p:cNvPr id="49" name="角丸四角形 48"/>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円/楕円 49"/>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円/楕円 50"/>
            <p:cNvSpPr/>
            <p:nvPr/>
          </p:nvSpPr>
          <p:spPr>
            <a:xfrm>
              <a:off x="7263920" y="346986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円/楕円 51"/>
            <p:cNvSpPr/>
            <p:nvPr/>
          </p:nvSpPr>
          <p:spPr>
            <a:xfrm>
              <a:off x="7263926" y="3134302"/>
              <a:ext cx="2061028" cy="570389"/>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円/楕円 52"/>
            <p:cNvSpPr/>
            <p:nvPr/>
          </p:nvSpPr>
          <p:spPr>
            <a:xfrm>
              <a:off x="7263926" y="291148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円/楕円 53"/>
            <p:cNvSpPr/>
            <p:nvPr/>
          </p:nvSpPr>
          <p:spPr>
            <a:xfrm>
              <a:off x="7263926" y="2643415"/>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円/楕円 54"/>
            <p:cNvSpPr/>
            <p:nvPr/>
          </p:nvSpPr>
          <p:spPr>
            <a:xfrm>
              <a:off x="7263926" y="237230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cxnSp>
        <p:nvCxnSpPr>
          <p:cNvPr id="58" name="直線矢印コネクタ 57"/>
          <p:cNvCxnSpPr/>
          <p:nvPr/>
        </p:nvCxnSpPr>
        <p:spPr>
          <a:xfrm flipH="1" flipV="1">
            <a:off x="8220641" y="2614102"/>
            <a:ext cx="1669945" cy="7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6688003" y="1931524"/>
            <a:ext cx="1490524" cy="276999"/>
          </a:xfrm>
          <a:prstGeom prst="rect">
            <a:avLst/>
          </a:prstGeom>
          <a:noFill/>
        </p:spPr>
        <p:txBody>
          <a:bodyPr wrap="square" rtlCol="0">
            <a:spAutoFit/>
          </a:bodyPr>
          <a:lstStyle/>
          <a:p>
            <a:r>
              <a:rPr kumimoji="1" lang="ja-JP" altLang="en-US" sz="1200" dirty="0" smtClean="0"/>
              <a:t>スナップショット</a:t>
            </a:r>
            <a:endParaRPr kumimoji="1" lang="en-US" altLang="ja-JP" sz="1200" dirty="0" smtClean="0"/>
          </a:p>
        </p:txBody>
      </p:sp>
      <p:sp>
        <p:nvSpPr>
          <p:cNvPr id="66" name="テキスト ボックス 65"/>
          <p:cNvSpPr txBox="1"/>
          <p:nvPr/>
        </p:nvSpPr>
        <p:spPr>
          <a:xfrm>
            <a:off x="8386051" y="2376139"/>
            <a:ext cx="1322743" cy="276999"/>
          </a:xfrm>
          <a:prstGeom prst="rect">
            <a:avLst/>
          </a:prstGeom>
          <a:noFill/>
        </p:spPr>
        <p:txBody>
          <a:bodyPr wrap="square" rtlCol="0">
            <a:spAutoFit/>
          </a:bodyPr>
          <a:lstStyle/>
          <a:p>
            <a:r>
              <a:rPr kumimoji="1" lang="ja-JP" altLang="en-US" sz="1200" dirty="0" smtClean="0"/>
              <a:t>コピー１日単位</a:t>
            </a:r>
            <a:endParaRPr kumimoji="1" lang="ja-JP" altLang="en-US" sz="1200" dirty="0"/>
          </a:p>
        </p:txBody>
      </p:sp>
      <p:sp>
        <p:nvSpPr>
          <p:cNvPr id="4" name="円弧 3"/>
          <p:cNvSpPr/>
          <p:nvPr/>
        </p:nvSpPr>
        <p:spPr>
          <a:xfrm rot="14242589">
            <a:off x="9896366" y="2219363"/>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7" name="円弧 56"/>
          <p:cNvSpPr/>
          <p:nvPr/>
        </p:nvSpPr>
        <p:spPr>
          <a:xfrm rot="11143711">
            <a:off x="9919516" y="2512289"/>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315690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a:t>
            </a:r>
            <a:r>
              <a:rPr lang="ja-JP" altLang="en-US" dirty="0"/>
              <a:t> </a:t>
            </a:r>
            <a:r>
              <a:rPr lang="en-US" altLang="ja-JP" dirty="0" smtClean="0"/>
              <a:t>Kenji</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テキスト ボックス 3"/>
          <p:cNvSpPr txBox="1"/>
          <p:nvPr/>
        </p:nvSpPr>
        <p:spPr>
          <a:xfrm>
            <a:off x="683491" y="991802"/>
            <a:ext cx="9966037" cy="5355312"/>
          </a:xfrm>
          <a:prstGeom prst="rect">
            <a:avLst/>
          </a:prstGeom>
          <a:noFill/>
        </p:spPr>
        <p:txBody>
          <a:bodyPr wrap="square" rtlCol="0">
            <a:spAutoFit/>
          </a:bodyPr>
          <a:lstStyle/>
          <a:p>
            <a:r>
              <a:rPr lang="en-US" altLang="ja-JP" dirty="0"/>
              <a:t> </a:t>
            </a:r>
            <a:endParaRPr lang="ja-JP" altLang="ja-JP" dirty="0"/>
          </a:p>
          <a:p>
            <a:r>
              <a:rPr lang="ja-JP" altLang="ja-JP" dirty="0"/>
              <a:t>・まず全体として、背景、目的、結論、根拠が明確に伝わるかを吟味してください。</a:t>
            </a:r>
          </a:p>
          <a:p>
            <a:r>
              <a:rPr lang="ja-JP" altLang="ja-JP" dirty="0"/>
              <a:t>「なぜ必要なのか？」「どうして今なのか？」「コストに見合う効果がでるのか？」</a:t>
            </a:r>
          </a:p>
          <a:p>
            <a:r>
              <a:rPr lang="ja-JP" altLang="ja-JP" dirty="0"/>
              <a:t>を理解される資料になっていることが重要です。</a:t>
            </a:r>
          </a:p>
          <a:p>
            <a:r>
              <a:rPr lang="ja-JP" altLang="ja-JP" dirty="0"/>
              <a:t>・表紙に開示範囲やロゴなどの表記が無いので、テンプレートから適切な</a:t>
            </a:r>
          </a:p>
          <a:p>
            <a:r>
              <a:rPr lang="ja-JP" altLang="ja-JP" dirty="0"/>
              <a:t>　物を選びなおしてください。</a:t>
            </a:r>
          </a:p>
          <a:p>
            <a:r>
              <a:rPr lang="ja-JP" altLang="ja-JP" dirty="0"/>
              <a:t>・アジェンダは資料のシナリオなので、言いたいことが伝わる様に構成を見直してください。</a:t>
            </a:r>
          </a:p>
          <a:p>
            <a:r>
              <a:rPr lang="ja-JP" altLang="ja-JP" dirty="0"/>
              <a:t>　⇒どういう順番で何を話せば、引き出したい答えを得られるか？を考えて。</a:t>
            </a:r>
          </a:p>
          <a:p>
            <a:r>
              <a:rPr lang="ja-JP" altLang="ja-JP" dirty="0"/>
              <a:t>・アジェンダの章の名称と、本文中のタイトルは合わせてください。</a:t>
            </a:r>
          </a:p>
          <a:p>
            <a:r>
              <a:rPr lang="ja-JP" altLang="ja-JP" dirty="0"/>
              <a:t>⇒どこからが、どの説明なのかわかるように。</a:t>
            </a:r>
          </a:p>
          <a:p>
            <a:r>
              <a:rPr lang="ja-JP" altLang="ja-JP" dirty="0"/>
              <a:t>・説明の各ページで何を伝えたいのかわからない箇所が多いので、</a:t>
            </a:r>
          </a:p>
          <a:p>
            <a:r>
              <a:rPr lang="ja-JP" altLang="ja-JP" dirty="0"/>
              <a:t>　全てのページに、そのページの結論（言いたいこと）をヘッドラインとして</a:t>
            </a:r>
          </a:p>
          <a:p>
            <a:r>
              <a:rPr lang="ja-JP" altLang="ja-JP" dirty="0"/>
              <a:t>追加してください。</a:t>
            </a:r>
          </a:p>
          <a:p>
            <a:r>
              <a:rPr lang="ja-JP" altLang="ja-JP" dirty="0"/>
              <a:t>　⇒ヘッドラインだけをはじめから終わりまで流し読みしても、言いたいことが</a:t>
            </a:r>
          </a:p>
          <a:p>
            <a:r>
              <a:rPr lang="ja-JP" altLang="ja-JP" dirty="0"/>
              <a:t>伝わるようにストーリーを考えてください。</a:t>
            </a:r>
          </a:p>
          <a:p>
            <a:r>
              <a:rPr lang="ja-JP" altLang="ja-JP" dirty="0"/>
              <a:t>・各ページの内容は、ヘッドラインの詳細（根拠）となる文章や図、表、グラフとなっているか</a:t>
            </a:r>
          </a:p>
          <a:p>
            <a:r>
              <a:rPr lang="ja-JP" altLang="ja-JP" dirty="0"/>
              <a:t>　を確認して、必要最小限の表現で最大の訴求効果にするよう工夫してください。</a:t>
            </a:r>
          </a:p>
          <a:p>
            <a:endParaRPr kumimoji="1" lang="ja-JP" altLang="en-US" dirty="0"/>
          </a:p>
        </p:txBody>
      </p:sp>
    </p:spTree>
    <p:extLst>
      <p:ext uri="{BB962C8B-B14F-4D97-AF65-F5344CB8AC3E}">
        <p14:creationId xmlns:p14="http://schemas.microsoft.com/office/powerpoint/2010/main" val="3868264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3571110" y="3052564"/>
            <a:ext cx="5049780" cy="646331"/>
          </a:xfrm>
          <a:prstGeom prst="rect">
            <a:avLst/>
          </a:prstGeom>
          <a:noFill/>
        </p:spPr>
        <p:txBody>
          <a:bodyPr wrap="none" rtlCol="0">
            <a:spAutoFit/>
          </a:bodyPr>
          <a:lstStyle/>
          <a:p>
            <a:r>
              <a:rPr lang="ja-JP" altLang="ja-JP" sz="3600" dirty="0">
                <a:latin typeface="Meiryo UI" panose="020B0604030504040204" pitchFamily="50" charset="-128"/>
                <a:ea typeface="Meiryo UI" panose="020B0604030504040204" pitchFamily="50" charset="-128"/>
              </a:rPr>
              <a:t>投資効果を定量的</a:t>
            </a:r>
            <a:r>
              <a:rPr lang="ja-JP" altLang="en-US" sz="3600" dirty="0">
                <a:latin typeface="Meiryo UI" panose="020B0604030504040204" pitchFamily="50" charset="-128"/>
                <a:ea typeface="Meiryo UI" panose="020B0604030504040204" pitchFamily="50" charset="-128"/>
              </a:rPr>
              <a:t>に説明</a:t>
            </a:r>
            <a:endParaRPr lang="en-US" altLang="ja-JP" sz="3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43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ＡＷＲ使用例</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dirty="0">
              <a:solidFill>
                <a:srgbClr val="000000"/>
              </a:solidFill>
            </a:endParaRPr>
          </a:p>
        </p:txBody>
      </p:sp>
      <p:sp>
        <p:nvSpPr>
          <p:cNvPr id="8" name="正方形/長方形 7"/>
          <p:cNvSpPr/>
          <p:nvPr/>
        </p:nvSpPr>
        <p:spPr>
          <a:xfrm>
            <a:off x="1325894" y="5762032"/>
            <a:ext cx="9446949" cy="369332"/>
          </a:xfrm>
          <a:prstGeom prst="rect">
            <a:avLst/>
          </a:prstGeom>
        </p:spPr>
        <p:txBody>
          <a:bodyPr wrap="square">
            <a:spAutoFit/>
          </a:bodyPr>
          <a:lstStyle/>
          <a:p>
            <a:r>
              <a:rPr lang="en-US" altLang="ja-JP" dirty="0" smtClean="0">
                <a:solidFill>
                  <a:srgbClr val="000000"/>
                </a:solidFill>
              </a:rPr>
              <a:t>Network</a:t>
            </a:r>
            <a:r>
              <a:rPr lang="ja-JP" altLang="en-US" dirty="0" smtClean="0">
                <a:solidFill>
                  <a:srgbClr val="000000"/>
                </a:solidFill>
              </a:rPr>
              <a:t>待機クラスが非常に高い数値。詳細を確認するため、</a:t>
            </a:r>
            <a:r>
              <a:rPr lang="en-US" altLang="ja-JP" dirty="0" smtClean="0">
                <a:solidFill>
                  <a:srgbClr val="000000"/>
                </a:solidFill>
              </a:rPr>
              <a:t>Event</a:t>
            </a:r>
            <a:r>
              <a:rPr lang="ja-JP" altLang="en-US" dirty="0" smtClean="0">
                <a:solidFill>
                  <a:srgbClr val="000000"/>
                </a:solidFill>
              </a:rPr>
              <a:t>を確認</a:t>
            </a:r>
            <a:r>
              <a:rPr lang="en-US" altLang="ja-JP" dirty="0">
                <a:solidFill>
                  <a:srgbClr val="000000"/>
                </a:solidFill>
              </a:rPr>
              <a:t> </a:t>
            </a:r>
            <a:r>
              <a:rPr lang="en-US" altLang="ja-JP" dirty="0" smtClean="0">
                <a:solidFill>
                  <a:srgbClr val="000000"/>
                </a:solidFill>
              </a:rPr>
              <a:t>(</a:t>
            </a:r>
            <a:r>
              <a:rPr lang="ja-JP" altLang="en-US" dirty="0">
                <a:solidFill>
                  <a:srgbClr val="000000"/>
                </a:solidFill>
              </a:rPr>
              <a:t>次</a:t>
            </a:r>
            <a:r>
              <a:rPr lang="ja-JP" altLang="en-US" dirty="0" smtClean="0">
                <a:solidFill>
                  <a:srgbClr val="000000"/>
                </a:solidFill>
              </a:rPr>
              <a:t>ページ</a:t>
            </a:r>
            <a:endParaRPr lang="ja-JP" altLang="en-US" dirty="0">
              <a:solidFill>
                <a:srgbClr val="000000"/>
              </a:solidFill>
            </a:endParaRPr>
          </a:p>
        </p:txBody>
      </p:sp>
      <p:sp>
        <p:nvSpPr>
          <p:cNvPr id="10" name="正方形/長方形 9"/>
          <p:cNvSpPr/>
          <p:nvPr/>
        </p:nvSpPr>
        <p:spPr>
          <a:xfrm>
            <a:off x="542002" y="816973"/>
            <a:ext cx="6040949" cy="2862322"/>
          </a:xfrm>
          <a:prstGeom prst="rect">
            <a:avLst/>
          </a:prstGeom>
        </p:spPr>
        <p:txBody>
          <a:bodyPr wrap="none">
            <a:spAutoFit/>
          </a:bodyPr>
          <a:lstStyle/>
          <a:p>
            <a:r>
              <a:rPr lang="ja-JP" altLang="en-US" dirty="0" smtClean="0">
                <a:solidFill>
                  <a:srgbClr val="000000"/>
                </a:solidFill>
              </a:rPr>
              <a:t>◇</a:t>
            </a:r>
            <a:r>
              <a:rPr lang="en-US" altLang="ja-JP" dirty="0" smtClean="0">
                <a:solidFill>
                  <a:srgbClr val="000000"/>
                </a:solidFill>
              </a:rPr>
              <a:t>AWR</a:t>
            </a:r>
            <a:r>
              <a:rPr lang="ja-JP" altLang="en-US" dirty="0" smtClean="0">
                <a:solidFill>
                  <a:srgbClr val="000000"/>
                </a:solidFill>
              </a:rPr>
              <a:t>により内部ボトルネックを発見</a:t>
            </a:r>
            <a:endParaRPr lang="en-US" altLang="ja-JP" dirty="0" smtClean="0">
              <a:solidFill>
                <a:srgbClr val="000000"/>
              </a:solidFill>
            </a:endParaRPr>
          </a:p>
          <a:p>
            <a:endParaRPr lang="en-US" altLang="ja-JP" dirty="0" smtClean="0">
              <a:solidFill>
                <a:srgbClr val="000000"/>
              </a:solidFill>
            </a:endParaRPr>
          </a:p>
          <a:p>
            <a:r>
              <a:rPr lang="ja-JP" altLang="en-US" dirty="0" smtClean="0">
                <a:solidFill>
                  <a:srgbClr val="000000"/>
                </a:solidFill>
              </a:rPr>
              <a:t>　　  </a:t>
            </a:r>
            <a:r>
              <a:rPr lang="en-US" altLang="ja-JP" dirty="0" smtClean="0">
                <a:solidFill>
                  <a:srgbClr val="000000"/>
                </a:solidFill>
              </a:rPr>
              <a:t>AWR</a:t>
            </a:r>
            <a:r>
              <a:rPr lang="ja-JP" altLang="en-US" dirty="0" smtClean="0">
                <a:solidFill>
                  <a:srgbClr val="000000"/>
                </a:solidFill>
              </a:rPr>
              <a:t>のレポート一部</a:t>
            </a:r>
            <a:r>
              <a:rPr lang="en-US" altLang="ja-JP" dirty="0" smtClean="0">
                <a:solidFill>
                  <a:srgbClr val="000000"/>
                </a:solidFill>
              </a:rPr>
              <a:t>(</a:t>
            </a:r>
            <a:r>
              <a:rPr lang="en-US" altLang="ja-JP" b="1" dirty="0">
                <a:solidFill>
                  <a:srgbClr val="000000"/>
                </a:solidFill>
              </a:rPr>
              <a:t>Foreground Wait Class</a:t>
            </a:r>
            <a:r>
              <a:rPr lang="en-US" altLang="ja-JP" dirty="0" smtClean="0">
                <a:solidFill>
                  <a:srgbClr val="000000"/>
                </a:solidFill>
              </a:rPr>
              <a:t>)</a:t>
            </a:r>
            <a:r>
              <a:rPr lang="ja-JP" altLang="en-US" dirty="0" smtClean="0">
                <a:solidFill>
                  <a:srgbClr val="000000"/>
                </a:solidFill>
              </a:rPr>
              <a:t>抜粋</a:t>
            </a:r>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r>
              <a:rPr lang="ja-JP" altLang="en-US" dirty="0">
                <a:solidFill>
                  <a:srgbClr val="000000"/>
                </a:solidFill>
              </a:rPr>
              <a:t>　</a:t>
            </a:r>
            <a:r>
              <a:rPr lang="ja-JP" altLang="en-US" dirty="0" smtClean="0">
                <a:solidFill>
                  <a:srgbClr val="000000"/>
                </a:solidFill>
              </a:rPr>
              <a:t>　。</a:t>
            </a:r>
            <a:endParaRPr lang="ja-JP" altLang="en-US" dirty="0">
              <a:solidFill>
                <a:srgbClr val="000000"/>
              </a:solidFill>
            </a:endParaRPr>
          </a:p>
        </p:txBody>
      </p:sp>
      <p:grpSp>
        <p:nvGrpSpPr>
          <p:cNvPr id="11" name="グループ化 10"/>
          <p:cNvGrpSpPr/>
          <p:nvPr/>
        </p:nvGrpSpPr>
        <p:grpSpPr>
          <a:xfrm>
            <a:off x="1901443" y="1853049"/>
            <a:ext cx="8389114" cy="3652491"/>
            <a:chOff x="1901443" y="1853049"/>
            <a:chExt cx="8389114" cy="3652491"/>
          </a:xfrm>
        </p:grpSpPr>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solidFill>
                    <a:srgbClr val="000000"/>
                  </a:solidFill>
                </a:rPr>
                <a:t> </a:t>
              </a:r>
              <a:endParaRPr lang="ja-JP" altLang="en-US" dirty="0">
                <a:solidFill>
                  <a:srgbClr val="000000"/>
                </a:solidFill>
              </a:endParaRPr>
            </a:p>
          </p:txBody>
        </p:sp>
        <p:pic>
          <p:nvPicPr>
            <p:cNvPr id="6" name="図 5"/>
            <p:cNvPicPr>
              <a:picLocks noChangeAspect="1"/>
            </p:cNvPicPr>
            <p:nvPr/>
          </p:nvPicPr>
          <p:blipFill>
            <a:blip r:embed="rId3"/>
            <a:stretch>
              <a:fillRect/>
            </a:stretch>
          </p:blipFill>
          <p:spPr>
            <a:xfrm>
              <a:off x="1901443" y="1853049"/>
              <a:ext cx="8389114" cy="3652491"/>
            </a:xfrm>
            <a:prstGeom prst="rect">
              <a:avLst/>
            </a:prstGeom>
          </p:spPr>
        </p:pic>
        <p:sp>
          <p:nvSpPr>
            <p:cNvPr id="9" name="正方形/長方形 8"/>
            <p:cNvSpPr/>
            <p:nvPr/>
          </p:nvSpPr>
          <p:spPr>
            <a:xfrm>
              <a:off x="1901443" y="3644570"/>
              <a:ext cx="8295853" cy="302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spTree>
    <p:extLst>
      <p:ext uri="{BB962C8B-B14F-4D97-AF65-F5344CB8AC3E}">
        <p14:creationId xmlns:p14="http://schemas.microsoft.com/office/powerpoint/2010/main" val="2894960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ＡＷＲ使用例</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dirty="0">
              <a:solidFill>
                <a:srgbClr val="000000"/>
              </a:solidFill>
            </a:endParaRPr>
          </a:p>
        </p:txBody>
      </p:sp>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solidFill>
                  <a:srgbClr val="000000"/>
                </a:solidFill>
              </a:rPr>
              <a:t> </a:t>
            </a:r>
            <a:endParaRPr lang="ja-JP" altLang="en-US" dirty="0">
              <a:solidFill>
                <a:srgbClr val="000000"/>
              </a:solidFill>
            </a:endParaRPr>
          </a:p>
        </p:txBody>
      </p:sp>
      <p:sp>
        <p:nvSpPr>
          <p:cNvPr id="8" name="正方形/長方形 7"/>
          <p:cNvSpPr/>
          <p:nvPr/>
        </p:nvSpPr>
        <p:spPr>
          <a:xfrm>
            <a:off x="750347" y="5746279"/>
            <a:ext cx="7763664" cy="369332"/>
          </a:xfrm>
          <a:prstGeom prst="rect">
            <a:avLst/>
          </a:prstGeom>
        </p:spPr>
        <p:txBody>
          <a:bodyPr wrap="none">
            <a:spAutoFit/>
          </a:bodyPr>
          <a:lstStyle/>
          <a:p>
            <a:r>
              <a:rPr lang="en-US" altLang="ja-JP" dirty="0">
                <a:solidFill>
                  <a:srgbClr val="000000"/>
                </a:solidFill>
              </a:rPr>
              <a:t>Network</a:t>
            </a:r>
            <a:r>
              <a:rPr lang="ja-JP" altLang="en-US" dirty="0">
                <a:solidFill>
                  <a:srgbClr val="000000"/>
                </a:solidFill>
              </a:rPr>
              <a:t>待機</a:t>
            </a:r>
            <a:r>
              <a:rPr lang="ja-JP" altLang="en-US" dirty="0" smtClean="0">
                <a:solidFill>
                  <a:srgbClr val="000000"/>
                </a:solidFill>
              </a:rPr>
              <a:t>クラスの中で</a:t>
            </a:r>
            <a:r>
              <a:rPr lang="en-US" altLang="ja-JP" dirty="0" smtClean="0">
                <a:solidFill>
                  <a:srgbClr val="000000"/>
                </a:solidFill>
              </a:rPr>
              <a:t>SQL*Net more data to</a:t>
            </a:r>
            <a:r>
              <a:rPr lang="ja-JP" altLang="en-US" dirty="0">
                <a:solidFill>
                  <a:srgbClr val="000000"/>
                </a:solidFill>
              </a:rPr>
              <a:t> </a:t>
            </a:r>
            <a:r>
              <a:rPr lang="en-US" altLang="ja-JP" dirty="0" smtClean="0">
                <a:solidFill>
                  <a:srgbClr val="000000"/>
                </a:solidFill>
              </a:rPr>
              <a:t>client</a:t>
            </a:r>
            <a:r>
              <a:rPr lang="ja-JP" altLang="en-US" dirty="0" smtClean="0">
                <a:solidFill>
                  <a:srgbClr val="000000"/>
                </a:solidFill>
              </a:rPr>
              <a:t>が</a:t>
            </a:r>
            <a:r>
              <a:rPr lang="en-US" altLang="ja-JP" dirty="0" smtClean="0">
                <a:solidFill>
                  <a:srgbClr val="000000"/>
                </a:solidFill>
              </a:rPr>
              <a:t>93%</a:t>
            </a:r>
            <a:r>
              <a:rPr lang="ja-JP" altLang="en-US" dirty="0" smtClean="0">
                <a:solidFill>
                  <a:srgbClr val="000000"/>
                </a:solidFill>
              </a:rPr>
              <a:t>占めていた。</a:t>
            </a:r>
            <a:endParaRPr lang="ja-JP" altLang="en-US" dirty="0">
              <a:solidFill>
                <a:srgbClr val="000000"/>
              </a:solidFill>
            </a:endParaRPr>
          </a:p>
        </p:txBody>
      </p:sp>
      <p:sp>
        <p:nvSpPr>
          <p:cNvPr id="10" name="正方形/長方形 9"/>
          <p:cNvSpPr/>
          <p:nvPr/>
        </p:nvSpPr>
        <p:spPr>
          <a:xfrm>
            <a:off x="542002" y="816973"/>
            <a:ext cx="6182013" cy="2862322"/>
          </a:xfrm>
          <a:prstGeom prst="rect">
            <a:avLst/>
          </a:prstGeom>
        </p:spPr>
        <p:txBody>
          <a:bodyPr wrap="none">
            <a:spAutoFit/>
          </a:bodyPr>
          <a:lstStyle/>
          <a:p>
            <a:r>
              <a:rPr lang="ja-JP" altLang="en-US" dirty="0" smtClean="0">
                <a:solidFill>
                  <a:srgbClr val="000000"/>
                </a:solidFill>
              </a:rPr>
              <a:t>◇</a:t>
            </a:r>
            <a:r>
              <a:rPr lang="en-US" altLang="ja-JP" dirty="0" smtClean="0">
                <a:solidFill>
                  <a:srgbClr val="000000"/>
                </a:solidFill>
              </a:rPr>
              <a:t>AWR</a:t>
            </a:r>
            <a:r>
              <a:rPr lang="ja-JP" altLang="en-US" dirty="0" smtClean="0">
                <a:solidFill>
                  <a:srgbClr val="000000"/>
                </a:solidFill>
              </a:rPr>
              <a:t>により内部ボトルネックを発見</a:t>
            </a:r>
            <a:endParaRPr lang="en-US" altLang="ja-JP" dirty="0" smtClean="0">
              <a:solidFill>
                <a:srgbClr val="000000"/>
              </a:solidFill>
            </a:endParaRPr>
          </a:p>
          <a:p>
            <a:endParaRPr lang="en-US" altLang="ja-JP" dirty="0" smtClean="0">
              <a:solidFill>
                <a:srgbClr val="000000"/>
              </a:solidFill>
            </a:endParaRPr>
          </a:p>
          <a:p>
            <a:r>
              <a:rPr lang="ja-JP" altLang="en-US" dirty="0" smtClean="0">
                <a:solidFill>
                  <a:srgbClr val="000000"/>
                </a:solidFill>
              </a:rPr>
              <a:t>　　  </a:t>
            </a:r>
            <a:r>
              <a:rPr lang="en-US" altLang="ja-JP" dirty="0" smtClean="0">
                <a:solidFill>
                  <a:srgbClr val="000000"/>
                </a:solidFill>
              </a:rPr>
              <a:t>AWR</a:t>
            </a:r>
            <a:r>
              <a:rPr lang="ja-JP" altLang="en-US" dirty="0" smtClean="0">
                <a:solidFill>
                  <a:srgbClr val="000000"/>
                </a:solidFill>
              </a:rPr>
              <a:t>のレポート一部</a:t>
            </a:r>
            <a:r>
              <a:rPr lang="en-US" altLang="ja-JP" dirty="0" smtClean="0">
                <a:solidFill>
                  <a:srgbClr val="000000"/>
                </a:solidFill>
              </a:rPr>
              <a:t>(</a:t>
            </a:r>
            <a:r>
              <a:rPr lang="en-US" altLang="ja-JP" b="1" dirty="0">
                <a:solidFill>
                  <a:srgbClr val="000000"/>
                </a:solidFill>
              </a:rPr>
              <a:t>Foreground Wait Events</a:t>
            </a:r>
            <a:r>
              <a:rPr lang="en-US" altLang="ja-JP" dirty="0" smtClean="0">
                <a:solidFill>
                  <a:srgbClr val="000000"/>
                </a:solidFill>
              </a:rPr>
              <a:t>)</a:t>
            </a:r>
            <a:r>
              <a:rPr lang="ja-JP" altLang="en-US" dirty="0" smtClean="0">
                <a:solidFill>
                  <a:srgbClr val="000000"/>
                </a:solidFill>
              </a:rPr>
              <a:t>抜粋</a:t>
            </a:r>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r>
              <a:rPr lang="ja-JP" altLang="en-US" dirty="0">
                <a:solidFill>
                  <a:srgbClr val="000000"/>
                </a:solidFill>
              </a:rPr>
              <a:t>　</a:t>
            </a:r>
            <a:r>
              <a:rPr lang="ja-JP" altLang="en-US" dirty="0" smtClean="0">
                <a:solidFill>
                  <a:srgbClr val="000000"/>
                </a:solidFill>
              </a:rPr>
              <a:t>　。</a:t>
            </a:r>
            <a:endParaRPr lang="ja-JP" altLang="en-US" dirty="0">
              <a:solidFill>
                <a:srgbClr val="000000"/>
              </a:solidFill>
            </a:endParaRPr>
          </a:p>
        </p:txBody>
      </p:sp>
      <p:sp>
        <p:nvSpPr>
          <p:cNvPr id="9" name="正方形/長方形 8"/>
          <p:cNvSpPr/>
          <p:nvPr/>
        </p:nvSpPr>
        <p:spPr>
          <a:xfrm>
            <a:off x="1901443" y="3644570"/>
            <a:ext cx="8295853" cy="302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pic>
        <p:nvPicPr>
          <p:cNvPr id="5" name="図 4"/>
          <p:cNvPicPr>
            <a:picLocks noChangeAspect="1"/>
          </p:cNvPicPr>
          <p:nvPr/>
        </p:nvPicPr>
        <p:blipFill>
          <a:blip r:embed="rId3"/>
          <a:stretch>
            <a:fillRect/>
          </a:stretch>
        </p:blipFill>
        <p:spPr>
          <a:xfrm>
            <a:off x="244910" y="1726256"/>
            <a:ext cx="11702179" cy="3482352"/>
          </a:xfrm>
          <a:prstGeom prst="rect">
            <a:avLst/>
          </a:prstGeom>
        </p:spPr>
      </p:pic>
      <p:sp>
        <p:nvSpPr>
          <p:cNvPr id="11" name="正方形/長方形 10"/>
          <p:cNvSpPr/>
          <p:nvPr/>
        </p:nvSpPr>
        <p:spPr>
          <a:xfrm>
            <a:off x="244910" y="4637026"/>
            <a:ext cx="11702179" cy="2214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Tree>
    <p:extLst>
      <p:ext uri="{BB962C8B-B14F-4D97-AF65-F5344CB8AC3E}">
        <p14:creationId xmlns:p14="http://schemas.microsoft.com/office/powerpoint/2010/main" val="2435764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ＡＤＤＭによる効果</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dirty="0">
              <a:solidFill>
                <a:srgbClr val="000000"/>
              </a:solidFill>
            </a:endParaRPr>
          </a:p>
        </p:txBody>
      </p:sp>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solidFill>
                  <a:srgbClr val="000000"/>
                </a:solidFill>
              </a:rPr>
              <a:t> </a:t>
            </a:r>
            <a:endParaRPr lang="ja-JP" altLang="en-US" dirty="0">
              <a:solidFill>
                <a:srgbClr val="000000"/>
              </a:solidFill>
            </a:endParaRPr>
          </a:p>
        </p:txBody>
      </p:sp>
      <p:sp>
        <p:nvSpPr>
          <p:cNvPr id="10" name="正方形/長方形 9"/>
          <p:cNvSpPr/>
          <p:nvPr/>
        </p:nvSpPr>
        <p:spPr>
          <a:xfrm>
            <a:off x="512385" y="627354"/>
            <a:ext cx="10687541" cy="5724644"/>
          </a:xfrm>
          <a:prstGeom prst="rect">
            <a:avLst/>
          </a:prstGeom>
        </p:spPr>
        <p:txBody>
          <a:bodyPr wrap="none">
            <a:spAutoFit/>
          </a:bodyPr>
          <a:lstStyle/>
          <a:p>
            <a:r>
              <a:rPr lang="ja-JP" altLang="en-US" sz="2000" dirty="0">
                <a:solidFill>
                  <a:srgbClr val="000000"/>
                </a:solidFill>
              </a:rPr>
              <a:t>◇</a:t>
            </a:r>
            <a:r>
              <a:rPr lang="en-US" altLang="ja-JP" sz="2000" dirty="0" smtClean="0">
                <a:solidFill>
                  <a:srgbClr val="000000"/>
                </a:solidFill>
              </a:rPr>
              <a:t>ADDM</a:t>
            </a:r>
            <a:r>
              <a:rPr lang="ja-JP" altLang="en-US" sz="2000" dirty="0" smtClean="0">
                <a:solidFill>
                  <a:srgbClr val="000000"/>
                </a:solidFill>
              </a:rPr>
              <a:t>により改善箇所を確認</a:t>
            </a:r>
            <a:endParaRPr lang="en-US" altLang="ja-JP" sz="2000" dirty="0" smtClean="0">
              <a:solidFill>
                <a:srgbClr val="000000"/>
              </a:solidFill>
            </a:endParaRPr>
          </a:p>
          <a:p>
            <a:endParaRPr lang="en-US" altLang="ja-JP" dirty="0" smtClean="0">
              <a:solidFill>
                <a:srgbClr val="000000"/>
              </a:solidFill>
            </a:endParaRPr>
          </a:p>
          <a:p>
            <a:r>
              <a:rPr lang="ja-JP" altLang="en-US" dirty="0" smtClean="0">
                <a:solidFill>
                  <a:srgbClr val="000000"/>
                </a:solidFill>
              </a:rPr>
              <a:t>　　  </a:t>
            </a:r>
            <a:r>
              <a:rPr lang="en-US" altLang="ja-JP" dirty="0" smtClean="0">
                <a:solidFill>
                  <a:srgbClr val="000000"/>
                </a:solidFill>
              </a:rPr>
              <a:t>ADDM</a:t>
            </a:r>
            <a:r>
              <a:rPr lang="ja-JP" altLang="en-US" dirty="0" smtClean="0">
                <a:solidFill>
                  <a:srgbClr val="000000"/>
                </a:solidFill>
              </a:rPr>
              <a:t>のレポート一部抜粋</a:t>
            </a:r>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endParaRPr lang="en-US" altLang="ja-JP" dirty="0">
              <a:solidFill>
                <a:srgbClr val="000000"/>
              </a:solidFill>
            </a:endParaRPr>
          </a:p>
          <a:p>
            <a:endParaRPr lang="en-US" altLang="ja-JP" dirty="0" smtClean="0">
              <a:solidFill>
                <a:srgbClr val="000000"/>
              </a:solidFill>
            </a:endParaRPr>
          </a:p>
          <a:p>
            <a:pPr algn="ctr"/>
            <a:endParaRPr lang="en-US" altLang="ja-JP" dirty="0" smtClean="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nSpc>
                <a:spcPct val="50000"/>
              </a:lnSpc>
            </a:pPr>
            <a:r>
              <a:rPr lang="en-US" altLang="ja-JP" dirty="0" smtClean="0">
                <a:solidFill>
                  <a:srgbClr val="000000"/>
                </a:solidFill>
              </a:rPr>
              <a:t>          </a:t>
            </a:r>
          </a:p>
          <a:p>
            <a:pPr>
              <a:lnSpc>
                <a:spcPct val="50000"/>
              </a:lnSpc>
            </a:pPr>
            <a:endParaRPr lang="en-US" altLang="ja-JP" dirty="0">
              <a:solidFill>
                <a:srgbClr val="000000"/>
              </a:solidFill>
            </a:endParaRPr>
          </a:p>
          <a:p>
            <a:pPr>
              <a:lnSpc>
                <a:spcPct val="50000"/>
              </a:lnSpc>
            </a:pPr>
            <a:r>
              <a:rPr lang="ja-JP" altLang="en-US" dirty="0" smtClean="0">
                <a:solidFill>
                  <a:srgbClr val="000000"/>
                </a:solidFill>
              </a:rPr>
              <a:t>         該当</a:t>
            </a:r>
            <a:r>
              <a:rPr lang="en-US" altLang="ja-JP" dirty="0" err="1" smtClean="0">
                <a:solidFill>
                  <a:srgbClr val="000000"/>
                </a:solidFill>
              </a:rPr>
              <a:t>sql</a:t>
            </a:r>
            <a:r>
              <a:rPr lang="ja-JP" altLang="en-US" dirty="0" smtClean="0">
                <a:solidFill>
                  <a:srgbClr val="000000"/>
                </a:solidFill>
              </a:rPr>
              <a:t>の待機時間確認</a:t>
            </a:r>
            <a:endParaRPr lang="en-US" altLang="ja-JP" dirty="0">
              <a:solidFill>
                <a:srgbClr val="000000"/>
              </a:solidFill>
            </a:endParaRPr>
          </a:p>
          <a:p>
            <a:pPr>
              <a:lnSpc>
                <a:spcPct val="50000"/>
              </a:lnSpc>
            </a:pPr>
            <a:endParaRPr lang="en-US" altLang="ja-JP" dirty="0" smtClean="0">
              <a:solidFill>
                <a:srgbClr val="000000"/>
              </a:solidFill>
            </a:endParaRPr>
          </a:p>
          <a:p>
            <a:pPr algn="ctr"/>
            <a:endParaRPr lang="en-US" altLang="ja-JP" dirty="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endParaRPr lang="en-US" altLang="ja-JP" dirty="0" smtClean="0">
              <a:solidFill>
                <a:srgbClr val="000000"/>
              </a:solidFill>
            </a:endParaRPr>
          </a:p>
          <a:p>
            <a:pPr algn="ctr"/>
            <a:endParaRPr lang="en-US" altLang="ja-JP" dirty="0">
              <a:solidFill>
                <a:srgbClr val="000000"/>
              </a:solidFill>
            </a:endParaRPr>
          </a:p>
          <a:p>
            <a:pPr algn="ctr"/>
            <a:endParaRPr lang="en-US" altLang="ja-JP" dirty="0" smtClean="0">
              <a:solidFill>
                <a:srgbClr val="000000"/>
              </a:solidFill>
            </a:endParaRPr>
          </a:p>
          <a:p>
            <a:pPr algn="ctr"/>
            <a:r>
              <a:rPr lang="ja-JP" altLang="en-US" dirty="0" smtClean="0">
                <a:solidFill>
                  <a:srgbClr val="000000"/>
                </a:solidFill>
              </a:rPr>
              <a:t>　　　　　該当</a:t>
            </a:r>
            <a:r>
              <a:rPr lang="en-US" altLang="ja-JP" dirty="0" smtClean="0">
                <a:solidFill>
                  <a:srgbClr val="000000"/>
                </a:solidFill>
              </a:rPr>
              <a:t>SQL</a:t>
            </a:r>
            <a:r>
              <a:rPr lang="ja-JP" altLang="en-US" dirty="0" smtClean="0">
                <a:solidFill>
                  <a:srgbClr val="000000"/>
                </a:solidFill>
              </a:rPr>
              <a:t>の</a:t>
            </a:r>
            <a:r>
              <a:rPr lang="en-US" altLang="ja-JP" dirty="0" smtClean="0">
                <a:solidFill>
                  <a:srgbClr val="000000"/>
                </a:solidFill>
              </a:rPr>
              <a:t>SID</a:t>
            </a:r>
            <a:r>
              <a:rPr lang="ja-JP" altLang="en-US" dirty="0" smtClean="0">
                <a:solidFill>
                  <a:srgbClr val="000000"/>
                </a:solidFill>
              </a:rPr>
              <a:t>セッションを確認すると約</a:t>
            </a:r>
            <a:r>
              <a:rPr lang="en-US" altLang="ja-JP" dirty="0" smtClean="0">
                <a:solidFill>
                  <a:srgbClr val="000000"/>
                </a:solidFill>
              </a:rPr>
              <a:t>9650000</a:t>
            </a:r>
            <a:r>
              <a:rPr lang="ja-JP" altLang="en-US" dirty="0" smtClean="0">
                <a:solidFill>
                  <a:srgbClr val="000000"/>
                </a:solidFill>
              </a:rPr>
              <a:t>秒間待機していた。</a:t>
            </a:r>
            <a:endParaRPr lang="en-US" altLang="ja-JP" dirty="0" smtClean="0">
              <a:solidFill>
                <a:srgbClr val="000000"/>
              </a:solidFill>
            </a:endParaRPr>
          </a:p>
          <a:p>
            <a:pPr algn="ctr"/>
            <a:r>
              <a:rPr lang="ja-JP" altLang="en-US" dirty="0" smtClean="0">
                <a:solidFill>
                  <a:srgbClr val="000000"/>
                </a:solidFill>
              </a:rPr>
              <a:t>　　　　　</a:t>
            </a:r>
            <a:r>
              <a:rPr lang="en-US" altLang="ja-JP" dirty="0" smtClean="0">
                <a:solidFill>
                  <a:srgbClr val="000000"/>
                </a:solidFill>
              </a:rPr>
              <a:t>SQL</a:t>
            </a:r>
            <a:r>
              <a:rPr lang="ja-JP" altLang="en-US" dirty="0" smtClean="0">
                <a:solidFill>
                  <a:srgbClr val="000000"/>
                </a:solidFill>
              </a:rPr>
              <a:t>調べると</a:t>
            </a:r>
            <a:r>
              <a:rPr lang="en-US" altLang="ja-JP" dirty="0" err="1" smtClean="0">
                <a:solidFill>
                  <a:srgbClr val="000000"/>
                </a:solidFill>
              </a:rPr>
              <a:t>lobtemprary</a:t>
            </a:r>
            <a:r>
              <a:rPr lang="ja-JP" altLang="en-US" dirty="0" smtClean="0">
                <a:solidFill>
                  <a:srgbClr val="000000"/>
                </a:solidFill>
              </a:rPr>
              <a:t>に対して適切な解放処理をしていなかったことが原因であった。</a:t>
            </a:r>
            <a:endParaRPr lang="ja-JP" altLang="en-US" dirty="0">
              <a:solidFill>
                <a:srgbClr val="000000"/>
              </a:solidFill>
            </a:endParaRPr>
          </a:p>
        </p:txBody>
      </p:sp>
      <p:pic>
        <p:nvPicPr>
          <p:cNvPr id="4" name="図 3"/>
          <p:cNvPicPr>
            <a:picLocks noChangeAspect="1"/>
          </p:cNvPicPr>
          <p:nvPr/>
        </p:nvPicPr>
        <p:blipFill>
          <a:blip r:embed="rId3"/>
          <a:stretch>
            <a:fillRect/>
          </a:stretch>
        </p:blipFill>
        <p:spPr>
          <a:xfrm>
            <a:off x="1372630" y="1504688"/>
            <a:ext cx="9446739" cy="1426371"/>
          </a:xfrm>
          <a:prstGeom prst="rect">
            <a:avLst/>
          </a:prstGeom>
          <a:ln>
            <a:solidFill>
              <a:schemeClr val="tx1"/>
            </a:solidFill>
          </a:ln>
        </p:spPr>
      </p:pic>
      <p:sp>
        <p:nvSpPr>
          <p:cNvPr id="17" name="テキスト ボックス 16"/>
          <p:cNvSpPr txBox="1"/>
          <p:nvPr/>
        </p:nvSpPr>
        <p:spPr>
          <a:xfrm>
            <a:off x="4038600" y="2960871"/>
            <a:ext cx="3781998" cy="369332"/>
          </a:xfrm>
          <a:prstGeom prst="rect">
            <a:avLst/>
          </a:prstGeom>
          <a:noFill/>
        </p:spPr>
        <p:txBody>
          <a:bodyPr wrap="square" rtlCol="0">
            <a:spAutoFit/>
          </a:bodyPr>
          <a:lstStyle/>
          <a:p>
            <a:r>
              <a:rPr lang="en-US" altLang="ja-JP" dirty="0" smtClean="0">
                <a:solidFill>
                  <a:srgbClr val="000000"/>
                </a:solidFill>
              </a:rPr>
              <a:t>ADDM</a:t>
            </a:r>
            <a:r>
              <a:rPr lang="ja-JP" altLang="en-US" dirty="0" smtClean="0">
                <a:solidFill>
                  <a:srgbClr val="000000"/>
                </a:solidFill>
              </a:rPr>
              <a:t>レポート警告メッセージ</a:t>
            </a:r>
            <a:endParaRPr lang="ja-JP" altLang="en-US" dirty="0">
              <a:solidFill>
                <a:srgbClr val="000000"/>
              </a:solidFill>
            </a:endParaRPr>
          </a:p>
        </p:txBody>
      </p:sp>
      <p:sp>
        <p:nvSpPr>
          <p:cNvPr id="18" name="テキスト ボックス 17"/>
          <p:cNvSpPr txBox="1"/>
          <p:nvPr/>
        </p:nvSpPr>
        <p:spPr>
          <a:xfrm>
            <a:off x="4038600" y="5040692"/>
            <a:ext cx="4114800" cy="369332"/>
          </a:xfrm>
          <a:prstGeom prst="rect">
            <a:avLst/>
          </a:prstGeom>
          <a:noFill/>
        </p:spPr>
        <p:txBody>
          <a:bodyPr wrap="square" rtlCol="0">
            <a:spAutoFit/>
          </a:bodyPr>
          <a:lstStyle/>
          <a:p>
            <a:r>
              <a:rPr lang="en-US" altLang="ja-JP" dirty="0" smtClean="0">
                <a:solidFill>
                  <a:srgbClr val="000000"/>
                </a:solidFill>
              </a:rPr>
              <a:t>“cm54w2xsa3xcr”</a:t>
            </a:r>
            <a:r>
              <a:rPr lang="ja-JP" altLang="en-US" dirty="0" smtClean="0">
                <a:solidFill>
                  <a:srgbClr val="000000"/>
                </a:solidFill>
              </a:rPr>
              <a:t>のセッション確認</a:t>
            </a:r>
            <a:endParaRPr lang="ja-JP" altLang="en-US" dirty="0">
              <a:solidFill>
                <a:srgbClr val="000000"/>
              </a:solidFill>
            </a:endParaRPr>
          </a:p>
        </p:txBody>
      </p:sp>
      <p:pic>
        <p:nvPicPr>
          <p:cNvPr id="19" name="図 18"/>
          <p:cNvPicPr>
            <a:picLocks noChangeAspect="1"/>
          </p:cNvPicPr>
          <p:nvPr/>
        </p:nvPicPr>
        <p:blipFill>
          <a:blip r:embed="rId4"/>
          <a:stretch>
            <a:fillRect/>
          </a:stretch>
        </p:blipFill>
        <p:spPr>
          <a:xfrm>
            <a:off x="1343677" y="3877981"/>
            <a:ext cx="9171844" cy="1172244"/>
          </a:xfrm>
          <a:prstGeom prst="rect">
            <a:avLst/>
          </a:prstGeom>
          <a:ln>
            <a:solidFill>
              <a:schemeClr val="tx1"/>
            </a:solidFill>
          </a:ln>
        </p:spPr>
      </p:pic>
    </p:spTree>
    <p:extLst>
      <p:ext uri="{BB962C8B-B14F-4D97-AF65-F5344CB8AC3E}">
        <p14:creationId xmlns:p14="http://schemas.microsoft.com/office/powerpoint/2010/main" val="975325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効果</a:t>
            </a:r>
            <a:r>
              <a:rPr lang="ja-JP" altLang="en-US" dirty="0" smtClean="0"/>
              <a:t>計測  </a:t>
            </a:r>
            <a:r>
              <a:rPr lang="en-US" altLang="ja-JP" dirty="0" err="1" smtClean="0"/>
              <a:t>DiskI</a:t>
            </a:r>
            <a:r>
              <a:rPr lang="en-US" altLang="ja-JP" dirty="0" smtClean="0"/>
              <a:t>/o</a:t>
            </a:r>
            <a:r>
              <a:rPr lang="ja-JP" altLang="en-US" dirty="0" smtClean="0"/>
              <a:t>発生率</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7" name="正方形/長方形 6"/>
          <p:cNvSpPr/>
          <p:nvPr/>
        </p:nvSpPr>
        <p:spPr>
          <a:xfrm>
            <a:off x="4869789" y="2945816"/>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693122" y="1202559"/>
            <a:ext cx="1107996" cy="369332"/>
          </a:xfrm>
          <a:prstGeom prst="rect">
            <a:avLst/>
          </a:prstGeom>
        </p:spPr>
        <p:txBody>
          <a:bodyPr wrap="none">
            <a:spAutoFit/>
          </a:bodyPr>
          <a:lstStyle/>
          <a:p>
            <a:r>
              <a:rPr lang="ja-JP" altLang="en-US" dirty="0" smtClean="0"/>
              <a:t>〇適用後</a:t>
            </a:r>
            <a:endParaRPr lang="ja-JP" altLang="en-US" dirty="0"/>
          </a:p>
        </p:txBody>
      </p:sp>
      <p:sp>
        <p:nvSpPr>
          <p:cNvPr id="10" name="正方形/長方形 9"/>
          <p:cNvSpPr/>
          <p:nvPr/>
        </p:nvSpPr>
        <p:spPr>
          <a:xfrm>
            <a:off x="542002" y="1121773"/>
            <a:ext cx="1107996" cy="369332"/>
          </a:xfrm>
          <a:prstGeom prst="rect">
            <a:avLst/>
          </a:prstGeom>
        </p:spPr>
        <p:txBody>
          <a:bodyPr wrap="none">
            <a:spAutoFit/>
          </a:bodyPr>
          <a:lstStyle/>
          <a:p>
            <a:r>
              <a:rPr lang="ja-JP" altLang="en-US" dirty="0" smtClean="0"/>
              <a:t>○適用前</a:t>
            </a:r>
            <a:endParaRPr lang="ja-JP" altLang="en-US" dirty="0"/>
          </a:p>
        </p:txBody>
      </p:sp>
    </p:spTree>
    <p:extLst>
      <p:ext uri="{BB962C8B-B14F-4D97-AF65-F5344CB8AC3E}">
        <p14:creationId xmlns:p14="http://schemas.microsoft.com/office/powerpoint/2010/main" val="3276233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効果</a:t>
            </a:r>
            <a:r>
              <a:rPr lang="ja-JP" altLang="en-US" dirty="0" smtClean="0"/>
              <a:t>計測  ＳＱＬプロファイル</a:t>
            </a:r>
            <a:endParaRPr kumimoji="1" lang="ja-JP" altLang="en-US" dirty="0"/>
          </a:p>
        </p:txBody>
      </p:sp>
      <p:sp>
        <p:nvSpPr>
          <p:cNvPr id="3" name="フッター プレースホルダー 2"/>
          <p:cNvSpPr>
            <a:spLocks noGrp="1"/>
          </p:cNvSpPr>
          <p:nvPr>
            <p:ph type="ftr" sz="quarter" idx="4294967295"/>
          </p:nvPr>
        </p:nvSpPr>
        <p:spPr>
          <a:xfrm>
            <a:off x="4038600" y="6356350"/>
            <a:ext cx="4114800" cy="365125"/>
          </a:xfrm>
          <a:prstGeom prst="rect">
            <a:avLst/>
          </a:prstGeom>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nvPr>
        </p:nvGraphicFramePr>
        <p:xfrm>
          <a:off x="1216227" y="1206885"/>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ja-JP" altLang="en-US" dirty="0" smtClean="0"/>
                        <a:t>８</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ja-JP" altLang="en-US" dirty="0" smtClean="0"/>
                        <a:t>３</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ja-JP" altLang="en-US" dirty="0" smtClean="0"/>
                        <a:t>６</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2957674"/>
            <a:ext cx="4467890" cy="369332"/>
          </a:xfrm>
          <a:prstGeom prst="rect">
            <a:avLst/>
          </a:prstGeom>
        </p:spPr>
        <p:txBody>
          <a:bodyPr wrap="none">
            <a:spAutoFit/>
          </a:bodyPr>
          <a:lstStyle/>
          <a:p>
            <a:r>
              <a:rPr lang="ja-JP" altLang="en-US" dirty="0" smtClean="0"/>
              <a:t>〇ユーザ視点</a:t>
            </a:r>
            <a:r>
              <a:rPr lang="en-US" altLang="ja-JP" dirty="0" smtClean="0"/>
              <a:t>(ALDB</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816973"/>
            <a:ext cx="1800493" cy="369332"/>
          </a:xfrm>
          <a:prstGeom prst="rect">
            <a:avLst/>
          </a:prstGeom>
        </p:spPr>
        <p:txBody>
          <a:bodyPr wrap="none">
            <a:spAutoFit/>
          </a:bodyPr>
          <a:lstStyle/>
          <a:p>
            <a:r>
              <a:rPr lang="ja-JP" altLang="en-US" dirty="0" smtClean="0"/>
              <a:t>○付与した内容</a:t>
            </a:r>
            <a:endParaRPr lang="ja-JP" altLang="en-US" dirty="0"/>
          </a:p>
        </p:txBody>
      </p:sp>
      <p:graphicFrame>
        <p:nvGraphicFramePr>
          <p:cNvPr id="12" name="表 11"/>
          <p:cNvGraphicFramePr>
            <a:graphicFrameLocks noGrp="1"/>
          </p:cNvGraphicFramePr>
          <p:nvPr>
            <p:extLst/>
          </p:nvPr>
        </p:nvGraphicFramePr>
        <p:xfrm>
          <a:off x="1216227" y="3349254"/>
          <a:ext cx="7315073" cy="2896198"/>
        </p:xfrm>
        <a:graphic>
          <a:graphicData uri="http://schemas.openxmlformats.org/drawingml/2006/table">
            <a:tbl>
              <a:tblPr firstRow="1" bandRow="1">
                <a:tableStyleId>{F5AB1C69-6EDB-4FF4-983F-18BD219EF322}</a:tableStyleId>
              </a:tblPr>
              <a:tblGrid>
                <a:gridCol w="2913380"/>
                <a:gridCol w="2193163"/>
                <a:gridCol w="2208530"/>
              </a:tblGrid>
              <a:tr h="5132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6/17~19</a:t>
                      </a:r>
                      <a:endParaRPr kumimoji="1" lang="ja-JP" altLang="en-US" dirty="0" smtClean="0"/>
                    </a:p>
                    <a:p>
                      <a:endParaRPr kumimoji="1" lang="ja-JP" altLang="en-US" dirty="0"/>
                    </a:p>
                  </a:txBody>
                  <a:tcPr/>
                </a:tc>
              </a:tr>
              <a:tr h="427318">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製基</a:t>
                      </a:r>
                      <a:r>
                        <a:rPr kumimoji="1" lang="en-US" altLang="ja-JP" dirty="0" smtClean="0"/>
                        <a:t>DB(ALDB)</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t>00:54:22 |00:22:11</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effectLst/>
                        </a:rPr>
                        <a:t>158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00:21:57 |</a:t>
                      </a:r>
                      <a:r>
                        <a:rPr kumimoji="1" lang="ja-JP" altLang="en-US" dirty="0" smtClean="0"/>
                        <a:t>　 </a:t>
                      </a:r>
                      <a:r>
                        <a:rPr kumimoji="1" lang="en-US" altLang="ja-JP"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0</a:t>
                      </a:r>
                    </a:p>
                  </a:txBody>
                  <a:tcPr/>
                </a:tc>
              </a:tr>
              <a:tr h="330455">
                <a:tc vMerge="1">
                  <a:txBody>
                    <a:bodyPr/>
                    <a:lstStyle/>
                    <a:p>
                      <a:endParaRPr kumimoji="1" lang="ja-JP" altLang="en-US" dirty="0"/>
                    </a:p>
                  </a:txBody>
                  <a:tcPr/>
                </a:tc>
                <a:tc>
                  <a:txBody>
                    <a:bodyPr/>
                    <a:lstStyle/>
                    <a:p>
                      <a:r>
                        <a:rPr kumimoji="1" lang="en-US" altLang="ja-JP" dirty="0" smtClean="0"/>
                        <a:t>01:28:06|</a:t>
                      </a:r>
                      <a:r>
                        <a:rPr kumimoji="1" lang="ja-JP" altLang="en-US" dirty="0" smtClean="0"/>
                        <a:t>　  </a:t>
                      </a:r>
                      <a:r>
                        <a:rPr kumimoji="1" lang="en-US" altLang="ja-JP" dirty="0" smtClean="0"/>
                        <a:t>-</a:t>
                      </a:r>
                      <a:r>
                        <a:rPr kumimoji="1" lang="ja-JP" altLang="en-US" dirty="0" smtClean="0"/>
                        <a:t>　</a:t>
                      </a:r>
                      <a:r>
                        <a:rPr kumimoji="1" lang="en-US" altLang="ja-JP" dirty="0" smtClean="0"/>
                        <a:t> </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a:t>
                      </a:r>
                    </a:p>
                  </a:txBody>
                  <a:tcPr/>
                </a:tc>
              </a:tr>
              <a:tr h="342197">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34:32:44|02:03:24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128</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139:38:57|01:11:39</a:t>
                      </a:r>
                    </a:p>
                  </a:txBody>
                  <a:tcPr/>
                </a:tc>
                <a:tc>
                  <a:txBody>
                    <a:bodyPr/>
                    <a:lstStyle/>
                    <a:p>
                      <a:r>
                        <a:rPr kumimoji="1" lang="en-US" altLang="ja-JP" sz="1800" kern="1200" dirty="0" smtClean="0">
                          <a:effectLst/>
                        </a:rPr>
                        <a:t>101</a:t>
                      </a:r>
                    </a:p>
                  </a:txBody>
                  <a:tcPr/>
                </a:tc>
              </a:tr>
              <a:tr h="297385">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24:54:51|01:18:41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135</a:t>
                      </a:r>
                      <a:endParaRPr kumimoji="1" lang="ja-JP" altLang="en-US" b="0" dirty="0" smtClean="0"/>
                    </a:p>
                  </a:txBody>
                  <a:tcPr/>
                </a:tc>
              </a:tr>
            </a:tbl>
          </a:graphicData>
        </a:graphic>
      </p:graphicFrame>
    </p:spTree>
    <p:extLst>
      <p:ext uri="{BB962C8B-B14F-4D97-AF65-F5344CB8AC3E}">
        <p14:creationId xmlns:p14="http://schemas.microsoft.com/office/powerpoint/2010/main" val="2125276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効果</a:t>
            </a:r>
            <a:r>
              <a:rPr lang="ja-JP" altLang="en-US" dirty="0" smtClean="0"/>
              <a:t>計測  並列化</a:t>
            </a:r>
            <a:r>
              <a:rPr lang="en-US" altLang="ja-JP" dirty="0"/>
              <a:t>(</a:t>
            </a:r>
            <a:r>
              <a:rPr lang="ja-JP" altLang="en-US" dirty="0"/>
              <a:t>パラレル実行</a:t>
            </a:r>
            <a:r>
              <a:rPr lang="en-US" altLang="ja-JP" dirty="0"/>
              <a:t>)</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236511173"/>
              </p:ext>
            </p:extLst>
          </p:nvPr>
        </p:nvGraphicFramePr>
        <p:xfrm>
          <a:off x="1327147" y="1495434"/>
          <a:ext cx="4563515" cy="1478280"/>
        </p:xfrm>
        <a:graphic>
          <a:graphicData uri="http://schemas.openxmlformats.org/drawingml/2006/table">
            <a:tbl>
              <a:tblPr firstRow="1" bandRow="1">
                <a:tableStyleId>{F5AB1C69-6EDB-4FF4-983F-18BD219EF322}</a:tableStyleId>
              </a:tblPr>
              <a:tblGrid>
                <a:gridCol w="2913380"/>
                <a:gridCol w="1650135"/>
              </a:tblGrid>
              <a:tr h="290406">
                <a:tc>
                  <a:txBody>
                    <a:bodyPr/>
                    <a:lstStyle/>
                    <a:p>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a:p>
                  </a:txBody>
                  <a:tcPr/>
                </a:tc>
                <a:tc>
                  <a:txBody>
                    <a:bodyPr/>
                    <a:lstStyle/>
                    <a:p>
                      <a:r>
                        <a:rPr kumimoji="1" lang="ja-JP" altLang="en-US" dirty="0" smtClean="0"/>
                        <a:t>本数</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高速版</a:t>
                      </a:r>
                      <a:r>
                        <a:rPr kumimoji="1" lang="en-US" altLang="ja-JP" dirty="0" smtClean="0"/>
                        <a:t>)</a:t>
                      </a:r>
                      <a:endParaRPr kumimoji="1" lang="ja-JP" altLang="en-US" dirty="0"/>
                    </a:p>
                  </a:txBody>
                  <a:tcPr/>
                </a:tc>
                <a:tc>
                  <a:txBody>
                    <a:bodyPr/>
                    <a:lstStyle/>
                    <a:p>
                      <a:r>
                        <a:rPr kumimoji="1" lang="en-US" altLang="ja-JP" dirty="0" smtClean="0"/>
                        <a:t>5</a:t>
                      </a:r>
                      <a:endParaRPr kumimoji="1" lang="ja-JP" altLang="en-US" dirty="0"/>
                    </a:p>
                  </a:txBody>
                  <a:tcPr/>
                </a:tc>
              </a:tr>
              <a:tr h="370840">
                <a:tc>
                  <a:txBody>
                    <a:bodyPr/>
                    <a:lstStyle/>
                    <a:p>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a:p>
                  </a:txBody>
                  <a:tcPr/>
                </a:tc>
                <a:tc>
                  <a:txBody>
                    <a:bodyPr/>
                    <a:lstStyle/>
                    <a:p>
                      <a:r>
                        <a:rPr kumimoji="1" lang="en-US" altLang="ja-JP" dirty="0" smtClean="0"/>
                        <a:t>3</a:t>
                      </a:r>
                      <a:endParaRPr kumimoji="1" lang="ja-JP" altLang="en-US" dirty="0"/>
                    </a:p>
                  </a:txBody>
                  <a:tcPr/>
                </a:tc>
              </a:tr>
              <a:tr h="370840">
                <a:tc>
                  <a:txBody>
                    <a:bodyPr/>
                    <a:lstStyle/>
                    <a:p>
                      <a:r>
                        <a:rPr kumimoji="1" lang="ja-JP" altLang="en-US" dirty="0" smtClean="0"/>
                        <a:t>製基</a:t>
                      </a:r>
                      <a:r>
                        <a:rPr kumimoji="1" lang="en-US" altLang="ja-JP" dirty="0" smtClean="0"/>
                        <a:t>DB(ALDB)</a:t>
                      </a:r>
                      <a:endParaRPr kumimoji="1" lang="ja-JP" altLang="en-US" dirty="0"/>
                    </a:p>
                  </a:txBody>
                  <a:tcPr/>
                </a:tc>
                <a:tc>
                  <a:txBody>
                    <a:bodyPr/>
                    <a:lstStyle/>
                    <a:p>
                      <a:r>
                        <a:rPr kumimoji="1" lang="en-US" altLang="ja-JP" dirty="0" smtClean="0"/>
                        <a:t>0</a:t>
                      </a:r>
                      <a:endParaRPr kumimoji="1" lang="ja-JP" altLang="en-US" dirty="0"/>
                    </a:p>
                  </a:txBody>
                  <a:tcPr/>
                </a:tc>
              </a:tr>
            </a:tbl>
          </a:graphicData>
        </a:graphic>
      </p:graphicFrame>
      <p:sp>
        <p:nvSpPr>
          <p:cNvPr id="7" name="正方形/長方形 6"/>
          <p:cNvSpPr/>
          <p:nvPr/>
        </p:nvSpPr>
        <p:spPr>
          <a:xfrm>
            <a:off x="4580025" y="3074044"/>
            <a:ext cx="248786" cy="369332"/>
          </a:xfrm>
          <a:prstGeom prst="rect">
            <a:avLst/>
          </a:prstGeom>
        </p:spPr>
        <p:txBody>
          <a:bodyPr wrap="none">
            <a:spAutoFit/>
          </a:bodyPr>
          <a:lstStyle/>
          <a:p>
            <a:r>
              <a:rPr lang="en-US" altLang="ja-JP" dirty="0" smtClean="0"/>
              <a:t> </a:t>
            </a:r>
            <a:endParaRPr lang="ja-JP" altLang="en-US" dirty="0"/>
          </a:p>
        </p:txBody>
      </p:sp>
      <p:sp>
        <p:nvSpPr>
          <p:cNvPr id="8" name="正方形/長方形 7"/>
          <p:cNvSpPr/>
          <p:nvPr/>
        </p:nvSpPr>
        <p:spPr>
          <a:xfrm>
            <a:off x="542002" y="3229423"/>
            <a:ext cx="4557658" cy="369332"/>
          </a:xfrm>
          <a:prstGeom prst="rect">
            <a:avLst/>
          </a:prstGeom>
        </p:spPr>
        <p:txBody>
          <a:bodyPr wrap="none">
            <a:spAutoFit/>
          </a:bodyPr>
          <a:lstStyle/>
          <a:p>
            <a:r>
              <a:rPr lang="ja-JP" altLang="en-US" dirty="0" smtClean="0"/>
              <a:t>〇ユーザ視点</a:t>
            </a:r>
            <a:r>
              <a:rPr lang="en-US" altLang="ja-JP" dirty="0" smtClean="0"/>
              <a:t>(</a:t>
            </a:r>
            <a:r>
              <a:rPr lang="ja-JP" altLang="en-US" dirty="0"/>
              <a:t>従来版</a:t>
            </a:r>
            <a:r>
              <a:rPr lang="ja-JP" altLang="en-US" dirty="0" smtClean="0"/>
              <a:t>に付与した物の効果</a:t>
            </a:r>
            <a:r>
              <a:rPr lang="en-US" altLang="ja-JP" dirty="0" smtClean="0"/>
              <a:t>)</a:t>
            </a:r>
            <a:r>
              <a:rPr lang="ja-JP" altLang="en-US" dirty="0" smtClean="0"/>
              <a:t> </a:t>
            </a:r>
            <a:endParaRPr lang="ja-JP" altLang="en-US" dirty="0"/>
          </a:p>
        </p:txBody>
      </p:sp>
      <p:sp>
        <p:nvSpPr>
          <p:cNvPr id="10" name="正方形/長方形 9"/>
          <p:cNvSpPr/>
          <p:nvPr/>
        </p:nvSpPr>
        <p:spPr>
          <a:xfrm>
            <a:off x="542002" y="1121773"/>
            <a:ext cx="2326278" cy="369332"/>
          </a:xfrm>
          <a:prstGeom prst="rect">
            <a:avLst/>
          </a:prstGeom>
        </p:spPr>
        <p:txBody>
          <a:bodyPr wrap="none">
            <a:spAutoFit/>
          </a:bodyPr>
          <a:lstStyle/>
          <a:p>
            <a:r>
              <a:rPr lang="ja-JP" altLang="en-US" dirty="0" smtClean="0"/>
              <a:t>○適用箇所</a:t>
            </a:r>
            <a:r>
              <a:rPr lang="en-US" altLang="ja-JP" dirty="0" smtClean="0"/>
              <a:t>/</a:t>
            </a:r>
            <a:r>
              <a:rPr lang="ja-JP" altLang="en-US" dirty="0" smtClean="0"/>
              <a:t>適用本数</a:t>
            </a: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090399198"/>
              </p:ext>
            </p:extLst>
          </p:nvPr>
        </p:nvGraphicFramePr>
        <p:xfrm>
          <a:off x="1327147" y="3699085"/>
          <a:ext cx="7319392" cy="1773107"/>
        </p:xfrm>
        <a:graphic>
          <a:graphicData uri="http://schemas.openxmlformats.org/drawingml/2006/table">
            <a:tbl>
              <a:tblPr firstRow="1" bandRow="1">
                <a:tableStyleId>{F5AB1C69-6EDB-4FF4-983F-18BD219EF322}</a:tableStyleId>
              </a:tblPr>
              <a:tblGrid>
                <a:gridCol w="2913380"/>
                <a:gridCol w="2210118"/>
                <a:gridCol w="2195894"/>
              </a:tblGrid>
              <a:tr h="53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適用済箇所</a:t>
                      </a:r>
                      <a:r>
                        <a:rPr kumimoji="1" lang="en-US" altLang="ja-JP" dirty="0" smtClean="0"/>
                        <a:t>(</a:t>
                      </a:r>
                      <a:r>
                        <a:rPr kumimoji="1" lang="ja-JP" altLang="en-US" dirty="0" smtClean="0"/>
                        <a:t>インスタンス</a:t>
                      </a:r>
                      <a:r>
                        <a:rPr kumimoji="1" lang="en-US" altLang="ja-JP" dirty="0" smtClean="0"/>
                        <a:t>)</a:t>
                      </a:r>
                      <a:endParaRPr kumimoji="1" lang="ja-JP" altLang="en-US" dirty="0" smtClean="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レスポンス</a:t>
                      </a:r>
                      <a:r>
                        <a:rPr kumimoji="1" lang="en-US" altLang="ja-JP" dirty="0" smtClean="0"/>
                        <a:t>(s)</a:t>
                      </a:r>
                      <a:r>
                        <a:rPr kumimoji="1" lang="ja-JP" altLang="en-US" dirty="0" smtClean="0"/>
                        <a:t>前</a:t>
                      </a:r>
                      <a:r>
                        <a:rPr kumimoji="1" lang="en-US" altLang="ja-JP" dirty="0" smtClean="0"/>
                        <a:t>|</a:t>
                      </a:r>
                      <a:r>
                        <a:rPr kumimoji="1" lang="ja-JP" altLang="en-US" dirty="0" smtClean="0"/>
                        <a:t>後</a:t>
                      </a:r>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処理数</a:t>
                      </a:r>
                      <a:r>
                        <a:rPr kumimoji="1" lang="en-US" altLang="ja-JP" dirty="0" smtClean="0"/>
                        <a:t>(</a:t>
                      </a:r>
                      <a:r>
                        <a:rPr kumimoji="1" lang="ja-JP" altLang="en-US" dirty="0" smtClean="0"/>
                        <a:t>回</a:t>
                      </a:r>
                      <a:r>
                        <a:rPr kumimoji="1" lang="en-US" altLang="ja-JP" dirty="0" smtClean="0"/>
                        <a:t>) 6/11~17</a:t>
                      </a:r>
                      <a:endParaRPr kumimoji="1" lang="ja-JP" altLang="en-US" dirty="0" smtClean="0"/>
                    </a:p>
                    <a:p>
                      <a:endParaRPr kumimoji="1" lang="ja-JP" altLang="en-US" dirty="0"/>
                    </a:p>
                  </a:txBody>
                  <a:tcPr/>
                </a:tc>
              </a:tr>
              <a:tr h="391347">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統合マスタ</a:t>
                      </a:r>
                      <a:r>
                        <a:rPr kumimoji="1" lang="en-US" altLang="ja-JP" dirty="0" smtClean="0"/>
                        <a:t>(</a:t>
                      </a:r>
                      <a:r>
                        <a:rPr kumimoji="1" lang="ja-JP" altLang="en-US" dirty="0" smtClean="0"/>
                        <a:t>従来版</a:t>
                      </a:r>
                      <a:r>
                        <a:rPr kumimoji="1" lang="en-US" altLang="ja-JP" dirty="0" smtClean="0"/>
                        <a:t>)</a:t>
                      </a:r>
                      <a:endParaRPr kumimoji="1" lang="ja-JP" altLang="en-US" dirty="0" smtClean="0"/>
                    </a:p>
                  </a:txBody>
                  <a:tcPr/>
                </a:tc>
                <a:tc>
                  <a:txBody>
                    <a:bodyPr/>
                    <a:lstStyle/>
                    <a:p>
                      <a:r>
                        <a:rPr lang="en-US" altLang="ja-JP" dirty="0" smtClean="0"/>
                        <a:t>01:17:57 |00:00:42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352</a:t>
                      </a:r>
                    </a:p>
                  </a:txBody>
                  <a:tcPr/>
                </a:tc>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00:04:06 |00:00:02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smtClean="0">
                          <a:effectLst/>
                        </a:rPr>
                        <a:t>161,965</a:t>
                      </a:r>
                    </a:p>
                  </a:txBody>
                  <a:tcPr/>
                </a:tc>
              </a:tr>
              <a:tr h="370840">
                <a:tc vMerge="1">
                  <a:txBody>
                    <a:bodyPr/>
                    <a:lstStyle/>
                    <a:p>
                      <a:endParaRPr kumimoji="1" lang="ja-JP" altLang="en-US" dirty="0"/>
                    </a:p>
                  </a:txBody>
                  <a:tcPr/>
                </a:tc>
                <a:tc>
                  <a:txBody>
                    <a:bodyPr/>
                    <a:lstStyle/>
                    <a:p>
                      <a:r>
                        <a:rPr kumimoji="1" lang="en-US" altLang="ja-JP" dirty="0" smtClean="0"/>
                        <a:t>01:17:57 | 00:00:42</a:t>
                      </a:r>
                      <a:endParaRPr kumimoji="1" lang="ja-JP" altLang="en-US" dirty="0"/>
                    </a:p>
                  </a:txBody>
                  <a:tcPr/>
                </a:tc>
                <a:tc>
                  <a:txBody>
                    <a:bodyPr/>
                    <a:lstStyle/>
                    <a:p>
                      <a:r>
                        <a:rPr kumimoji="1" lang="en-US" altLang="ja-JP" sz="1800" kern="1200" dirty="0" smtClean="0">
                          <a:effectLst/>
                        </a:rPr>
                        <a:t>314</a:t>
                      </a:r>
                      <a:endParaRPr kumimoji="1" lang="en-US" altLang="ja-JP" dirty="0" smtClean="0"/>
                    </a:p>
                  </a:txBody>
                  <a:tcPr/>
                </a:tc>
              </a:tr>
            </a:tbl>
          </a:graphicData>
        </a:graphic>
      </p:graphicFrame>
    </p:spTree>
    <p:extLst>
      <p:ext uri="{BB962C8B-B14F-4D97-AF65-F5344CB8AC3E}">
        <p14:creationId xmlns:p14="http://schemas.microsoft.com/office/powerpoint/2010/main" val="2830014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［ＩＴ推］長レビューでご説明願いたい項目（例）</a:t>
            </a:r>
            <a:endParaRPr kumimoji="1" lang="ja-JP" altLang="en-US" dirty="0"/>
          </a:p>
        </p:txBody>
      </p:sp>
      <p:sp>
        <p:nvSpPr>
          <p:cNvPr id="3" name="テキスト ボックス 2"/>
          <p:cNvSpPr txBox="1"/>
          <p:nvPr/>
        </p:nvSpPr>
        <p:spPr>
          <a:xfrm>
            <a:off x="218247" y="838515"/>
            <a:ext cx="11096627" cy="4708981"/>
          </a:xfrm>
          <a:prstGeom prst="rect">
            <a:avLst/>
          </a:prstGeom>
          <a:noFill/>
        </p:spPr>
        <p:txBody>
          <a:bodyPr wrap="none" rtlCol="0">
            <a:spAutoFit/>
          </a:bodyPr>
          <a:lstStyle/>
          <a:p>
            <a:r>
              <a:rPr lang="ja-JP" altLang="ja-JP" sz="2000" dirty="0" smtClean="0">
                <a:solidFill>
                  <a:srgbClr val="000000"/>
                </a:solidFill>
                <a:latin typeface="Meiryo UI" panose="020B0604030504040204" pitchFamily="50" charset="-128"/>
                <a:ea typeface="Meiryo UI" panose="020B0604030504040204" pitchFamily="50" charset="-128"/>
              </a:rPr>
              <a:t>・</a:t>
            </a:r>
            <a:r>
              <a:rPr lang="ja-JP" altLang="en-US" sz="2000" dirty="0" smtClean="0">
                <a:solidFill>
                  <a:srgbClr val="000000"/>
                </a:solidFill>
                <a:latin typeface="Meiryo UI" panose="020B0604030504040204" pitchFamily="50" charset="-128"/>
                <a:ea typeface="Meiryo UI" panose="020B0604030504040204" pitchFamily="50" charset="-128"/>
              </a:rPr>
              <a:t>システム導入</a:t>
            </a:r>
            <a:r>
              <a:rPr lang="ja-JP" altLang="ja-JP" sz="2000" dirty="0" smtClean="0">
                <a:solidFill>
                  <a:srgbClr val="000000"/>
                </a:solidFill>
                <a:latin typeface="Meiryo UI" panose="020B0604030504040204" pitchFamily="50" charset="-128"/>
                <a:ea typeface="Meiryo UI" panose="020B0604030504040204" pitchFamily="50" charset="-128"/>
              </a:rPr>
              <a:t>計画</a:t>
            </a:r>
            <a:r>
              <a:rPr lang="ja-JP" altLang="ja-JP" sz="2000" dirty="0">
                <a:solidFill>
                  <a:srgbClr val="000000"/>
                </a:solidFill>
                <a:latin typeface="Meiryo UI" panose="020B0604030504040204" pitchFamily="50" charset="-128"/>
                <a:ea typeface="Meiryo UI" panose="020B0604030504040204" pitchFamily="50" charset="-128"/>
              </a:rPr>
              <a:t>（システムの概要、必要目的、工程、今後の追加有無等</a:t>
            </a:r>
            <a:r>
              <a:rPr lang="ja-JP" altLang="ja-JP" sz="2000" dirty="0" smtClean="0">
                <a:solidFill>
                  <a:srgbClr val="000000"/>
                </a:solidFill>
                <a:latin typeface="Meiryo UI" panose="020B0604030504040204" pitchFamily="50" charset="-128"/>
                <a:ea typeface="Meiryo UI" panose="020B0604030504040204" pitchFamily="50" charset="-128"/>
              </a:rPr>
              <a:t>）</a:t>
            </a:r>
            <a:endParaRPr lang="en-US" altLang="ja-JP" sz="2000" dirty="0" smtClean="0">
              <a:solidFill>
                <a:srgbClr val="000000"/>
              </a:solidFill>
              <a:latin typeface="Meiryo UI" panose="020B0604030504040204" pitchFamily="50" charset="-128"/>
              <a:ea typeface="Meiryo UI"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rPr>
              <a:t>背景</a:t>
            </a:r>
            <a:endParaRPr lang="en-US" altLang="ja-JP" sz="2000" dirty="0" smtClean="0">
              <a:solidFill>
                <a:srgbClr val="000000"/>
              </a:solidFill>
              <a:latin typeface="Meiryo UI" panose="020B0604030504040204" pitchFamily="50" charset="-128"/>
              <a:ea typeface="Meiryo UI" panose="020B0604030504040204" pitchFamily="50" charset="-128"/>
            </a:endParaRPr>
          </a:p>
          <a:p>
            <a:r>
              <a:rPr lang="ja-JP" altLang="en-US" sz="2000" dirty="0" smtClean="0">
                <a:solidFill>
                  <a:srgbClr val="000000"/>
                </a:solidFill>
                <a:latin typeface="Meiryo UI" panose="020B0604030504040204" pitchFamily="50" charset="-128"/>
                <a:ea typeface="Meiryo UI" panose="020B0604030504040204" pitchFamily="50" charset="-128"/>
              </a:rPr>
              <a:t>　　システム概要</a:t>
            </a:r>
            <a:endParaRPr lang="en-US" altLang="ja-JP" sz="2000" dirty="0" smtClean="0">
              <a:solidFill>
                <a:srgbClr val="000000"/>
              </a:solidFill>
              <a:latin typeface="Meiryo UI" panose="020B0604030504040204" pitchFamily="50" charset="-128"/>
              <a:ea typeface="Meiryo UI" panose="020B0604030504040204" pitchFamily="50" charset="-128"/>
            </a:endParaRPr>
          </a:p>
          <a:p>
            <a:r>
              <a:rPr lang="ja-JP" altLang="en-US" sz="2000" dirty="0" smtClean="0">
                <a:solidFill>
                  <a:srgbClr val="000000"/>
                </a:solidFill>
                <a:latin typeface="Meiryo UI" panose="020B0604030504040204" pitchFamily="50" charset="-128"/>
                <a:ea typeface="Meiryo UI" panose="020B0604030504040204" pitchFamily="50" charset="-128"/>
              </a:rPr>
              <a:t>　　必要目的</a:t>
            </a:r>
            <a:endParaRPr lang="en-US" altLang="ja-JP" sz="2000" dirty="0" smtClean="0">
              <a:solidFill>
                <a:srgbClr val="000000"/>
              </a:solidFill>
              <a:latin typeface="Meiryo UI" panose="020B0604030504040204" pitchFamily="50" charset="-128"/>
              <a:ea typeface="Meiryo UI" panose="020B0604030504040204" pitchFamily="50" charset="-128"/>
            </a:endParaRPr>
          </a:p>
          <a:p>
            <a:r>
              <a:rPr lang="ja-JP" altLang="en-US" sz="2000" dirty="0" smtClean="0">
                <a:solidFill>
                  <a:srgbClr val="000000"/>
                </a:solidFill>
                <a:latin typeface="Meiryo UI" panose="020B0604030504040204" pitchFamily="50" charset="-128"/>
                <a:ea typeface="Meiryo UI" panose="020B0604030504040204" pitchFamily="50" charset="-128"/>
              </a:rPr>
              <a:t>　　工程　⇒　なし、</a:t>
            </a:r>
            <a:r>
              <a:rPr lang="en-US" altLang="ja-JP" sz="2000" dirty="0" smtClean="0">
                <a:solidFill>
                  <a:srgbClr val="000000"/>
                </a:solidFill>
                <a:latin typeface="Meiryo UI" panose="020B0604030504040204" pitchFamily="50" charset="-128"/>
                <a:ea typeface="Meiryo UI" panose="020B0604030504040204" pitchFamily="50" charset="-128"/>
              </a:rPr>
              <a:t>EE</a:t>
            </a:r>
            <a:r>
              <a:rPr lang="ja-JP" altLang="en-US" sz="2000" dirty="0" smtClean="0">
                <a:solidFill>
                  <a:srgbClr val="000000"/>
                </a:solidFill>
                <a:latin typeface="Meiryo UI" panose="020B0604030504040204" pitchFamily="50" charset="-128"/>
                <a:ea typeface="Meiryo UI" panose="020B0604030504040204" pitchFamily="50" charset="-128"/>
              </a:rPr>
              <a:t>のため既に導入されている </a:t>
            </a:r>
            <a:endParaRPr lang="en-US" altLang="ja-JP" sz="2000" dirty="0" smtClean="0">
              <a:solidFill>
                <a:srgbClr val="000000"/>
              </a:solidFill>
              <a:latin typeface="Meiryo UI" panose="020B0604030504040204" pitchFamily="50" charset="-128"/>
              <a:ea typeface="Meiryo UI" panose="020B0604030504040204" pitchFamily="50" charset="-128"/>
            </a:endParaRPr>
          </a:p>
          <a:p>
            <a:r>
              <a:rPr lang="ja-JP" altLang="ja-JP" sz="2000" dirty="0" smtClean="0">
                <a:solidFill>
                  <a:srgbClr val="000000"/>
                </a:solidFill>
                <a:latin typeface="Meiryo UI" panose="020B0604030504040204" pitchFamily="50" charset="-128"/>
                <a:ea typeface="Meiryo UI" panose="020B0604030504040204" pitchFamily="50" charset="-128"/>
              </a:rPr>
              <a:t>・</a:t>
            </a:r>
            <a:r>
              <a:rPr lang="ja-JP" altLang="ja-JP" sz="2000" dirty="0">
                <a:solidFill>
                  <a:srgbClr val="000000"/>
                </a:solidFill>
                <a:latin typeface="Meiryo UI" panose="020B0604030504040204" pitchFamily="50" charset="-128"/>
                <a:ea typeface="Meiryo UI" panose="020B0604030504040204" pitchFamily="50" charset="-128"/>
              </a:rPr>
              <a:t>現状必要ライセンス数、</a:t>
            </a:r>
            <a:r>
              <a:rPr lang="ja-JP" altLang="ja-JP" sz="2000" dirty="0" smtClean="0">
                <a:solidFill>
                  <a:srgbClr val="000000"/>
                </a:solidFill>
                <a:latin typeface="Meiryo UI" panose="020B0604030504040204" pitchFamily="50" charset="-128"/>
                <a:ea typeface="Meiryo UI" panose="020B0604030504040204" pitchFamily="50" charset="-128"/>
              </a:rPr>
              <a:t>種別</a:t>
            </a:r>
            <a:endParaRPr lang="en-US" altLang="ja-JP" sz="2000" dirty="0" smtClean="0">
              <a:solidFill>
                <a:srgbClr val="000000"/>
              </a:solidFill>
              <a:latin typeface="Meiryo UI" panose="020B0604030504040204" pitchFamily="50" charset="-128"/>
              <a:ea typeface="Meiryo UI" panose="020B0604030504040204" pitchFamily="50" charset="-128"/>
            </a:endParaRPr>
          </a:p>
          <a:p>
            <a:r>
              <a:rPr lang="ja-JP" altLang="en-US" sz="2000" dirty="0" smtClean="0">
                <a:solidFill>
                  <a:srgbClr val="000000"/>
                </a:solidFill>
                <a:latin typeface="Meiryo UI" panose="020B0604030504040204" pitchFamily="50" charset="-128"/>
                <a:ea typeface="Meiryo UI" panose="020B0604030504040204" pitchFamily="50" charset="-128"/>
              </a:rPr>
              <a:t>　　ライセンス数　　開発機</a:t>
            </a:r>
            <a:r>
              <a:rPr lang="en-US" altLang="ja-JP" sz="2000" dirty="0" smtClean="0">
                <a:solidFill>
                  <a:srgbClr val="000000"/>
                </a:solidFill>
                <a:latin typeface="Meiryo UI" panose="020B0604030504040204" pitchFamily="50" charset="-128"/>
                <a:ea typeface="Meiryo UI" panose="020B0604030504040204" pitchFamily="50" charset="-128"/>
              </a:rPr>
              <a:t>1</a:t>
            </a:r>
            <a:r>
              <a:rPr lang="ja-JP" altLang="en-US" sz="2000" dirty="0" smtClean="0">
                <a:solidFill>
                  <a:srgbClr val="000000"/>
                </a:solidFill>
                <a:latin typeface="Meiryo UI" panose="020B0604030504040204" pitchFamily="50" charset="-128"/>
                <a:ea typeface="Meiryo UI" panose="020B0604030504040204" pitchFamily="50" charset="-128"/>
              </a:rPr>
              <a:t>台　と本番</a:t>
            </a:r>
            <a:r>
              <a:rPr lang="en-US" altLang="ja-JP" sz="2000" dirty="0" smtClean="0">
                <a:solidFill>
                  <a:srgbClr val="000000"/>
                </a:solidFill>
                <a:latin typeface="Meiryo UI" panose="020B0604030504040204" pitchFamily="50" charset="-128"/>
                <a:ea typeface="Meiryo UI" panose="020B0604030504040204" pitchFamily="50" charset="-128"/>
              </a:rPr>
              <a:t>2</a:t>
            </a:r>
            <a:r>
              <a:rPr lang="ja-JP" altLang="en-US" sz="2000" dirty="0" smtClean="0">
                <a:solidFill>
                  <a:srgbClr val="000000"/>
                </a:solidFill>
                <a:latin typeface="Meiryo UI" panose="020B0604030504040204" pitchFamily="50" charset="-128"/>
                <a:ea typeface="Meiryo UI" panose="020B0604030504040204" pitchFamily="50" charset="-128"/>
              </a:rPr>
              <a:t>台</a:t>
            </a:r>
            <a:r>
              <a:rPr lang="en-US" altLang="ja-JP" sz="2000" dirty="0" smtClean="0">
                <a:solidFill>
                  <a:srgbClr val="000000"/>
                </a:solidFill>
                <a:latin typeface="Meiryo UI" panose="020B0604030504040204" pitchFamily="50" charset="-128"/>
                <a:ea typeface="Meiryo UI" panose="020B0604030504040204" pitchFamily="50" charset="-128"/>
              </a:rPr>
              <a:t>(</a:t>
            </a:r>
            <a:r>
              <a:rPr lang="ja-JP" altLang="en-US" sz="2000" dirty="0" smtClean="0">
                <a:solidFill>
                  <a:srgbClr val="000000"/>
                </a:solidFill>
                <a:latin typeface="Meiryo UI" panose="020B0604030504040204" pitchFamily="50" charset="-128"/>
                <a:ea typeface="Meiryo UI" panose="020B0604030504040204" pitchFamily="50" charset="-128"/>
              </a:rPr>
              <a:t>稼働系、待機系</a:t>
            </a:r>
            <a:r>
              <a:rPr lang="en-US" altLang="ja-JP" sz="2000" dirty="0" smtClean="0">
                <a:solidFill>
                  <a:srgbClr val="000000"/>
                </a:solidFill>
                <a:latin typeface="Meiryo UI" panose="020B0604030504040204" pitchFamily="50" charset="-128"/>
                <a:ea typeface="Meiryo UI" panose="020B0604030504040204" pitchFamily="50" charset="-128"/>
              </a:rPr>
              <a:t>)</a:t>
            </a:r>
            <a:r>
              <a:rPr lang="ja-JP" altLang="en-US" sz="2000" dirty="0" smtClean="0">
                <a:solidFill>
                  <a:srgbClr val="000000"/>
                </a:solidFill>
                <a:latin typeface="Meiryo UI" panose="020B0604030504040204" pitchFamily="50" charset="-128"/>
                <a:ea typeface="Meiryo UI" panose="020B0604030504040204" pitchFamily="50" charset="-128"/>
              </a:rPr>
              <a:t>に </a:t>
            </a:r>
            <a:r>
              <a:rPr lang="en-US" altLang="ja-JP" sz="2000" dirty="0"/>
              <a:t>Diagnostics Pack, Oracle Tuning Pack</a:t>
            </a:r>
            <a:endParaRPr lang="ja-JP" altLang="ja-JP" sz="2000" dirty="0">
              <a:solidFill>
                <a:srgbClr val="000000"/>
              </a:solidFill>
              <a:latin typeface="Meiryo UI" panose="020B0604030504040204" pitchFamily="50" charset="-128"/>
              <a:ea typeface="Meiryo UI" panose="020B0604030504040204" pitchFamily="50" charset="-128"/>
            </a:endParaRPr>
          </a:p>
          <a:p>
            <a:r>
              <a:rPr lang="ja-JP" altLang="en-US" sz="2000" dirty="0" smtClean="0">
                <a:solidFill>
                  <a:srgbClr val="000000"/>
                </a:solidFill>
                <a:latin typeface="Meiryo UI" panose="020B0604030504040204" pitchFamily="50" charset="-128"/>
                <a:ea typeface="Meiryo UI" panose="020B0604030504040204" pitchFamily="50" charset="-128"/>
              </a:rPr>
              <a:t>　　　　　　　　　　　開発機に</a:t>
            </a:r>
            <a:r>
              <a:rPr lang="en-US" altLang="ja-JP" sz="2000" dirty="0" smtClean="0">
                <a:solidFill>
                  <a:srgbClr val="000000"/>
                </a:solidFill>
                <a:latin typeface="Meiryo UI" panose="020B0604030504040204" pitchFamily="50" charset="-128"/>
                <a:ea typeface="Meiryo UI" panose="020B0604030504040204" pitchFamily="50" charset="-128"/>
              </a:rPr>
              <a:t>EE</a:t>
            </a:r>
            <a:r>
              <a:rPr lang="ja-JP" altLang="en-US" sz="2000" dirty="0" smtClean="0">
                <a:solidFill>
                  <a:srgbClr val="000000"/>
                </a:solidFill>
                <a:latin typeface="Meiryo UI" panose="020B0604030504040204" pitchFamily="50" charset="-128"/>
                <a:ea typeface="Meiryo UI" panose="020B0604030504040204" pitchFamily="50" charset="-128"/>
              </a:rPr>
              <a:t>の導入</a:t>
            </a:r>
            <a:endParaRPr lang="ja-JP" altLang="ja-JP" sz="2000" dirty="0">
              <a:solidFill>
                <a:srgbClr val="000000"/>
              </a:solidFill>
              <a:latin typeface="Meiryo UI" panose="020B0604030504040204" pitchFamily="50" charset="-128"/>
              <a:ea typeface="Meiryo UI" panose="020B0604030504040204" pitchFamily="50" charset="-128"/>
            </a:endParaRPr>
          </a:p>
          <a:p>
            <a:r>
              <a:rPr lang="ja-JP" altLang="ja-JP" sz="2000" dirty="0">
                <a:solidFill>
                  <a:srgbClr val="000000"/>
                </a:solidFill>
                <a:latin typeface="Meiryo UI" panose="020B0604030504040204" pitchFamily="50" charset="-128"/>
                <a:ea typeface="Meiryo UI" panose="020B0604030504040204" pitchFamily="50" charset="-128"/>
              </a:rPr>
              <a:t>・見込み外から外れた</a:t>
            </a:r>
            <a:r>
              <a:rPr lang="ja-JP" altLang="ja-JP" sz="2000" dirty="0" smtClean="0">
                <a:solidFill>
                  <a:srgbClr val="000000"/>
                </a:solidFill>
                <a:latin typeface="Meiryo UI" panose="020B0604030504040204" pitchFamily="50" charset="-128"/>
                <a:ea typeface="Meiryo UI" panose="020B0604030504040204" pitchFamily="50" charset="-128"/>
              </a:rPr>
              <a:t>理由</a:t>
            </a:r>
            <a:r>
              <a:rPr lang="en-US" altLang="ja-JP" sz="2000" dirty="0" smtClean="0">
                <a:solidFill>
                  <a:srgbClr val="000000"/>
                </a:solidFill>
                <a:latin typeface="Meiryo UI" panose="020B0604030504040204" pitchFamily="50" charset="-128"/>
                <a:ea typeface="Meiryo UI" panose="020B0604030504040204" pitchFamily="50" charset="-128"/>
              </a:rPr>
              <a:t>:</a:t>
            </a:r>
          </a:p>
          <a:p>
            <a:r>
              <a:rPr lang="ja-JP" altLang="ja-JP" sz="2000" dirty="0" smtClean="0">
                <a:solidFill>
                  <a:srgbClr val="000000"/>
                </a:solidFill>
                <a:latin typeface="Meiryo UI" panose="020B0604030504040204" pitchFamily="50" charset="-128"/>
                <a:ea typeface="Meiryo UI" panose="020B0604030504040204" pitchFamily="50" charset="-128"/>
              </a:rPr>
              <a:t>・</a:t>
            </a:r>
            <a:r>
              <a:rPr lang="ja-JP" altLang="ja-JP" sz="2000" dirty="0">
                <a:solidFill>
                  <a:srgbClr val="000000"/>
                </a:solidFill>
                <a:latin typeface="Meiryo UI" panose="020B0604030504040204" pitchFamily="50" charset="-128"/>
                <a:ea typeface="Meiryo UI" panose="020B0604030504040204" pitchFamily="50" charset="-128"/>
              </a:rPr>
              <a:t>自部門でライセンス調達をどう試みられた</a:t>
            </a:r>
            <a:r>
              <a:rPr lang="ja-JP" altLang="ja-JP" sz="2000" dirty="0" smtClean="0">
                <a:solidFill>
                  <a:srgbClr val="000000"/>
                </a:solidFill>
                <a:latin typeface="Meiryo UI" panose="020B0604030504040204" pitchFamily="50" charset="-128"/>
                <a:ea typeface="Meiryo UI" panose="020B0604030504040204" pitchFamily="50" charset="-128"/>
              </a:rPr>
              <a:t>か</a:t>
            </a:r>
            <a:r>
              <a:rPr lang="en-US" altLang="ja-JP" sz="2000" dirty="0" smtClean="0">
                <a:solidFill>
                  <a:srgbClr val="000000"/>
                </a:solidFill>
                <a:latin typeface="Meiryo UI" panose="020B0604030504040204" pitchFamily="50" charset="-128"/>
                <a:ea typeface="Meiryo UI" panose="020B0604030504040204" pitchFamily="50" charset="-128"/>
              </a:rPr>
              <a:t>:</a:t>
            </a:r>
          </a:p>
          <a:p>
            <a:r>
              <a:rPr lang="en-US" altLang="ja-JP" sz="2000" dirty="0" smtClean="0">
                <a:solidFill>
                  <a:srgbClr val="000000"/>
                </a:solidFill>
                <a:latin typeface="Meiryo UI" panose="020B0604030504040204" pitchFamily="50" charset="-128"/>
                <a:ea typeface="Meiryo UI" panose="020B0604030504040204" pitchFamily="50" charset="-128"/>
              </a:rPr>
              <a:t>   [IT</a:t>
            </a:r>
            <a:r>
              <a:rPr lang="ja-JP" altLang="en-US" sz="2000" dirty="0" smtClean="0">
                <a:solidFill>
                  <a:srgbClr val="000000"/>
                </a:solidFill>
                <a:latin typeface="Meiryo UI" panose="020B0604030504040204" pitchFamily="50" charset="-128"/>
                <a:ea typeface="Meiryo UI" panose="020B0604030504040204" pitchFamily="50" charset="-128"/>
              </a:rPr>
              <a:t>推</a:t>
            </a:r>
            <a:r>
              <a:rPr lang="en-US" altLang="ja-JP" sz="2000" dirty="0" smtClean="0">
                <a:solidFill>
                  <a:srgbClr val="000000"/>
                </a:solidFill>
                <a:latin typeface="Meiryo UI" panose="020B0604030504040204" pitchFamily="50" charset="-128"/>
                <a:ea typeface="Meiryo UI" panose="020B0604030504040204" pitchFamily="50" charset="-128"/>
              </a:rPr>
              <a:t>]</a:t>
            </a:r>
            <a:r>
              <a:rPr lang="ja-JP" altLang="en-US" sz="2000" dirty="0" smtClean="0">
                <a:solidFill>
                  <a:srgbClr val="000000"/>
                </a:solidFill>
                <a:latin typeface="Meiryo UI" panose="020B0604030504040204" pitchFamily="50" charset="-128"/>
                <a:ea typeface="Meiryo UI" panose="020B0604030504040204" pitchFamily="50" charset="-128"/>
              </a:rPr>
              <a:t>で</a:t>
            </a:r>
            <a:r>
              <a:rPr lang="ja-JP" altLang="en-US" sz="2000" dirty="0">
                <a:solidFill>
                  <a:srgbClr val="000000"/>
                </a:solidFill>
                <a:latin typeface="Meiryo UI" panose="020B0604030504040204" pitchFamily="50" charset="-128"/>
                <a:ea typeface="Meiryo UI" panose="020B0604030504040204" pitchFamily="50" charset="-128"/>
              </a:rPr>
              <a:t>は</a:t>
            </a:r>
            <a:r>
              <a:rPr lang="en-US" altLang="ja-JP" sz="2000" dirty="0" smtClean="0">
                <a:solidFill>
                  <a:srgbClr val="000000"/>
                </a:solidFill>
                <a:latin typeface="Meiryo UI" panose="020B0604030504040204" pitchFamily="50" charset="-128"/>
                <a:ea typeface="Meiryo UI" panose="020B0604030504040204" pitchFamily="50" charset="-128"/>
              </a:rPr>
              <a:t>Majesty</a:t>
            </a:r>
            <a:r>
              <a:rPr lang="ja-JP" altLang="en-US" sz="2000" dirty="0" smtClean="0">
                <a:solidFill>
                  <a:srgbClr val="000000"/>
                </a:solidFill>
                <a:latin typeface="Meiryo UI" panose="020B0604030504040204" pitchFamily="50" charset="-128"/>
                <a:ea typeface="Meiryo UI" panose="020B0604030504040204" pitchFamily="50" charset="-128"/>
              </a:rPr>
              <a:t>を使った</a:t>
            </a:r>
            <a:r>
              <a:rPr lang="en-US" altLang="ja-JP" sz="2000" dirty="0" smtClean="0">
                <a:solidFill>
                  <a:srgbClr val="000000"/>
                </a:solidFill>
                <a:latin typeface="Meiryo UI" panose="020B0604030504040204" pitchFamily="50" charset="-128"/>
                <a:ea typeface="Meiryo UI" panose="020B0604030504040204" pitchFamily="50" charset="-128"/>
              </a:rPr>
              <a:t>DB</a:t>
            </a:r>
            <a:r>
              <a:rPr lang="ja-JP" altLang="en-US" sz="2000" dirty="0" smtClean="0">
                <a:solidFill>
                  <a:srgbClr val="000000"/>
                </a:solidFill>
                <a:latin typeface="Meiryo UI" panose="020B0604030504040204" pitchFamily="50" charset="-128"/>
                <a:ea typeface="Meiryo UI" panose="020B0604030504040204" pitchFamily="50" charset="-128"/>
              </a:rPr>
              <a:t>の管理を推進していて、統合マスタシステムにも導入したが、</a:t>
            </a:r>
            <a:r>
              <a:rPr lang="en-US" altLang="ja-JP" sz="2000" dirty="0" smtClean="0">
                <a:solidFill>
                  <a:srgbClr val="000000"/>
                </a:solidFill>
                <a:latin typeface="Meiryo UI" panose="020B0604030504040204" pitchFamily="50" charset="-128"/>
                <a:ea typeface="Meiryo UI" panose="020B0604030504040204" pitchFamily="50" charset="-128"/>
              </a:rPr>
              <a:t>Majesty</a:t>
            </a:r>
          </a:p>
          <a:p>
            <a:r>
              <a:rPr lang="en-US" altLang="ja-JP" sz="2000" dirty="0">
                <a:solidFill>
                  <a:srgbClr val="000000"/>
                </a:solidFill>
                <a:latin typeface="Meiryo UI" panose="020B0604030504040204" pitchFamily="50" charset="-128"/>
                <a:ea typeface="Meiryo UI" panose="020B0604030504040204" pitchFamily="50" charset="-128"/>
              </a:rPr>
              <a:t> </a:t>
            </a:r>
            <a:r>
              <a:rPr lang="en-US" altLang="ja-JP" sz="2000" dirty="0" smtClean="0">
                <a:solidFill>
                  <a:srgbClr val="000000"/>
                </a:solidFill>
                <a:latin typeface="Meiryo UI" panose="020B0604030504040204" pitchFamily="50" charset="-128"/>
                <a:ea typeface="Meiryo UI" panose="020B0604030504040204" pitchFamily="50" charset="-128"/>
              </a:rPr>
              <a:t>  </a:t>
            </a:r>
            <a:r>
              <a:rPr lang="ja-JP" altLang="en-US" sz="2000" dirty="0" smtClean="0">
                <a:solidFill>
                  <a:srgbClr val="000000"/>
                </a:solidFill>
                <a:latin typeface="Meiryo UI" panose="020B0604030504040204" pitchFamily="50" charset="-128"/>
                <a:ea typeface="Meiryo UI" panose="020B0604030504040204" pitchFamily="50" charset="-128"/>
              </a:rPr>
              <a:t>ではインシデントの解決には不向きであり、能力不足と判断。</a:t>
            </a:r>
            <a:endParaRPr lang="ja-JP" altLang="ja-JP" sz="2000" dirty="0">
              <a:solidFill>
                <a:srgbClr val="000000"/>
              </a:solidFill>
              <a:latin typeface="Meiryo UI" panose="020B0604030504040204" pitchFamily="50" charset="-128"/>
              <a:ea typeface="Meiryo UI" panose="020B0604030504040204" pitchFamily="50" charset="-128"/>
            </a:endParaRPr>
          </a:p>
          <a:p>
            <a:r>
              <a:rPr lang="ja-JP" altLang="ja-JP" sz="2000" dirty="0">
                <a:solidFill>
                  <a:srgbClr val="000000"/>
                </a:solidFill>
                <a:latin typeface="Meiryo UI" panose="020B0604030504040204" pitchFamily="50" charset="-128"/>
                <a:ea typeface="Meiryo UI" panose="020B0604030504040204" pitchFamily="50" charset="-128"/>
              </a:rPr>
              <a:t>・投資効果を</a:t>
            </a:r>
            <a:r>
              <a:rPr lang="ja-JP" altLang="ja-JP" sz="2000" dirty="0" smtClean="0">
                <a:solidFill>
                  <a:srgbClr val="000000"/>
                </a:solidFill>
                <a:latin typeface="Meiryo UI" panose="020B0604030504040204" pitchFamily="50" charset="-128"/>
                <a:ea typeface="Meiryo UI" panose="020B0604030504040204" pitchFamily="50" charset="-128"/>
              </a:rPr>
              <a:t>定量的</a:t>
            </a:r>
            <a:r>
              <a:rPr lang="ja-JP" altLang="en-US" sz="2000" dirty="0" smtClean="0">
                <a:solidFill>
                  <a:srgbClr val="000000"/>
                </a:solidFill>
                <a:latin typeface="Meiryo UI" panose="020B0604030504040204" pitchFamily="50" charset="-128"/>
                <a:ea typeface="Meiryo UI" panose="020B0604030504040204" pitchFamily="50" charset="-128"/>
              </a:rPr>
              <a:t>に説明</a:t>
            </a:r>
            <a:r>
              <a:rPr lang="en-US" altLang="ja-JP" sz="2000" dirty="0" smtClean="0">
                <a:solidFill>
                  <a:srgbClr val="000000"/>
                </a:solidFill>
                <a:latin typeface="Meiryo UI" panose="020B0604030504040204" pitchFamily="50" charset="-128"/>
                <a:ea typeface="Meiryo UI" panose="020B0604030504040204" pitchFamily="50" charset="-128"/>
              </a:rPr>
              <a:t>:</a:t>
            </a:r>
          </a:p>
          <a:p>
            <a:r>
              <a:rPr lang="ja-JP" altLang="ja-JP" sz="2000" dirty="0" smtClean="0">
                <a:solidFill>
                  <a:srgbClr val="000000"/>
                </a:solidFill>
                <a:latin typeface="Meiryo UI" panose="020B0604030504040204" pitchFamily="50" charset="-128"/>
                <a:ea typeface="Meiryo UI" panose="020B0604030504040204" pitchFamily="50" charset="-128"/>
              </a:rPr>
              <a:t>（</a:t>
            </a:r>
            <a:r>
              <a:rPr lang="ja-JP" altLang="ja-JP" sz="2000" dirty="0">
                <a:solidFill>
                  <a:srgbClr val="000000"/>
                </a:solidFill>
                <a:latin typeface="Meiryo UI" panose="020B0604030504040204" pitchFamily="50" charset="-128"/>
                <a:ea typeface="Meiryo UI" panose="020B0604030504040204" pitchFamily="50" charset="-128"/>
              </a:rPr>
              <a:t>本件の投資効果のご説明、</a:t>
            </a:r>
            <a:r>
              <a:rPr lang="en-US" altLang="ja-JP" sz="2000" dirty="0">
                <a:solidFill>
                  <a:srgbClr val="000000"/>
                </a:solidFill>
                <a:latin typeface="Meiryo UI" panose="020B0604030504040204" pitchFamily="50" charset="-128"/>
                <a:ea typeface="Meiryo UI" panose="020B0604030504040204" pitchFamily="50" charset="-128"/>
              </a:rPr>
              <a:t>Oracle</a:t>
            </a:r>
            <a:r>
              <a:rPr lang="ja-JP" altLang="ja-JP" sz="2000" dirty="0">
                <a:solidFill>
                  <a:srgbClr val="000000"/>
                </a:solidFill>
                <a:latin typeface="Meiryo UI" panose="020B0604030504040204" pitchFamily="50" charset="-128"/>
                <a:ea typeface="Meiryo UI" panose="020B0604030504040204" pitchFamily="50" charset="-128"/>
              </a:rPr>
              <a:t>ＰＯＦを使う事でどれくらい効果が</a:t>
            </a:r>
            <a:r>
              <a:rPr lang="ja-JP" altLang="ja-JP" sz="2000" dirty="0" smtClean="0">
                <a:solidFill>
                  <a:srgbClr val="000000"/>
                </a:solidFill>
                <a:latin typeface="Meiryo UI" panose="020B0604030504040204" pitchFamily="50" charset="-128"/>
                <a:ea typeface="Meiryo UI" panose="020B0604030504040204" pitchFamily="50" charset="-128"/>
              </a:rPr>
              <a:t>得られる</a:t>
            </a:r>
            <a:r>
              <a:rPr lang="ja-JP" altLang="ja-JP" sz="2000" dirty="0">
                <a:solidFill>
                  <a:srgbClr val="000000"/>
                </a:solidFill>
                <a:latin typeface="Meiryo UI" panose="020B0604030504040204" pitchFamily="50" charset="-128"/>
                <a:ea typeface="Meiryo UI" panose="020B0604030504040204" pitchFamily="50" charset="-128"/>
              </a:rPr>
              <a:t>か等）</a:t>
            </a:r>
          </a:p>
          <a:p>
            <a:endParaRPr lang="ja-JP" altLang="en-US" sz="20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22843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xmlns="" id="{169B7772-5F28-4E69-97C7-53DDB837DD8E}"/>
              </a:ext>
            </a:extLst>
          </p:cNvPr>
          <p:cNvSpPr>
            <a:spLocks noGrp="1"/>
          </p:cNvSpPr>
          <p:nvPr>
            <p:ph type="ftr" sz="quarter" idx="10"/>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263648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ＡＷＲ</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6" y="4378615"/>
            <a:ext cx="0"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8317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219" y="2520200"/>
            <a:ext cx="7531037" cy="1188937"/>
          </a:xfrm>
        </p:spPr>
        <p:txBody>
          <a:bodyPr/>
          <a:lstStyle/>
          <a:p>
            <a:pPr marL="540612" lvl="1"/>
            <a:r>
              <a:rPr lang="en-US" altLang="ja-JP" sz="2800" dirty="0" smtClean="0"/>
              <a:t>Diagnostics Pack, Oracle Tuning Pack</a:t>
            </a:r>
            <a:br>
              <a:rPr lang="en-US" altLang="ja-JP" sz="2800" dirty="0" smtClean="0"/>
            </a:br>
            <a:r>
              <a:rPr lang="ja-JP" altLang="en-US" sz="2800" b="1" dirty="0" smtClean="0"/>
              <a:t>導入に向けて</a:t>
            </a:r>
            <a:endParaRPr lang="en-US" altLang="ja-JP" sz="2800" dirty="0"/>
          </a:p>
        </p:txBody>
      </p:sp>
      <p:sp>
        <p:nvSpPr>
          <p:cNvPr id="3" name="テキスト プレースホルダー 2"/>
          <p:cNvSpPr>
            <a:spLocks noGrp="1"/>
          </p:cNvSpPr>
          <p:nvPr>
            <p:ph type="body" sz="quarter" idx="14"/>
          </p:nvPr>
        </p:nvSpPr>
        <p:spPr>
          <a:xfrm>
            <a:off x="490220" y="3647546"/>
            <a:ext cx="2488063" cy="500682"/>
          </a:xfrm>
        </p:spPr>
        <p:txBody>
          <a:bodyPr/>
          <a:lstStyle/>
          <a:p>
            <a:pPr lvl="0"/>
            <a:r>
              <a:rPr lang="ja-JP" altLang="en-US" dirty="0" smtClean="0"/>
              <a:t>統合マスタシステム　</a:t>
            </a:r>
            <a:endParaRPr lang="en-US" altLang="ja-JP" dirty="0"/>
          </a:p>
        </p:txBody>
      </p:sp>
      <p:sp>
        <p:nvSpPr>
          <p:cNvPr id="4" name="フッター プレースホルダー 3">
            <a:extLst>
              <a:ext uri="{FF2B5EF4-FFF2-40B4-BE49-F238E27FC236}">
                <a16:creationId xmlns:a16="http://schemas.microsoft.com/office/drawing/2014/main" xmlns="" id="{7A606612-C3BC-47D9-9B19-3AA2645B7DF8}"/>
              </a:ext>
            </a:extLst>
          </p:cNvPr>
          <p:cNvSpPr>
            <a:spLocks noGrp="1"/>
          </p:cNvSpPr>
          <p:nvPr>
            <p:ph type="ftr" sz="quarter" idx="15"/>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1853544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ＡＤＤＭ</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cxnSp>
        <p:nvCxnSpPr>
          <p:cNvPr id="11" name="直線コネクタ 10"/>
          <p:cNvCxnSpPr>
            <a:endCxn id="8" idx="2"/>
          </p:cNvCxnSpPr>
          <p:nvPr/>
        </p:nvCxnSpPr>
        <p:spPr>
          <a:xfrm flipV="1">
            <a:off x="2926239" y="2204195"/>
            <a:ext cx="23667" cy="2362467"/>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2904416" y="4566662"/>
            <a:ext cx="224068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a:off x="5127887" y="4542187"/>
            <a:ext cx="0" cy="65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3"/>
          <a:stretch>
            <a:fillRect/>
          </a:stretch>
        </p:blipFill>
        <p:spPr>
          <a:xfrm>
            <a:off x="6089386" y="789646"/>
            <a:ext cx="676807" cy="729546"/>
          </a:xfrm>
          <a:prstGeom prst="rect">
            <a:avLst/>
          </a:prstGeom>
        </p:spPr>
      </p:pic>
      <p:cxnSp>
        <p:nvCxnSpPr>
          <p:cNvPr id="21" name="直線コネクタ 20"/>
          <p:cNvCxnSpPr/>
          <p:nvPr/>
        </p:nvCxnSpPr>
        <p:spPr>
          <a:xfrm>
            <a:off x="6796081" y="1359553"/>
            <a:ext cx="0" cy="1353960"/>
          </a:xfrm>
          <a:prstGeom prst="line">
            <a:avLst/>
          </a:prstGeom>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a:off x="6796081" y="2713513"/>
            <a:ext cx="75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4"/>
          <a:stretch>
            <a:fillRect/>
          </a:stretch>
        </p:blipFill>
        <p:spPr>
          <a:xfrm>
            <a:off x="5230496" y="5086181"/>
            <a:ext cx="984447" cy="984447"/>
          </a:xfrm>
          <a:prstGeom prst="rect">
            <a:avLst/>
          </a:prstGeom>
        </p:spPr>
      </p:pic>
      <p:cxnSp>
        <p:nvCxnSpPr>
          <p:cNvPr id="27" name="直線コネクタ 26"/>
          <p:cNvCxnSpPr>
            <a:stCxn id="24" idx="3"/>
          </p:cNvCxnSpPr>
          <p:nvPr/>
        </p:nvCxnSpPr>
        <p:spPr>
          <a:xfrm>
            <a:off x="6214943" y="5578405"/>
            <a:ext cx="3702813"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a:endCxn id="25" idx="2"/>
          </p:cNvCxnSpPr>
          <p:nvPr/>
        </p:nvCxnSpPr>
        <p:spPr>
          <a:xfrm flipV="1">
            <a:off x="9917755" y="4378615"/>
            <a:ext cx="1" cy="1199790"/>
          </a:xfrm>
          <a:prstGeom prst="line">
            <a:avLst/>
          </a:prstGeom>
        </p:spPr>
        <p:style>
          <a:lnRef idx="1">
            <a:schemeClr val="dk1"/>
          </a:lnRef>
          <a:fillRef idx="0">
            <a:schemeClr val="dk1"/>
          </a:fillRef>
          <a:effectRef idx="0">
            <a:schemeClr val="dk1"/>
          </a:effectRef>
          <a:fontRef idx="minor">
            <a:schemeClr val="tx1"/>
          </a:fontRef>
        </p:style>
      </p:cxnSp>
      <p:sp>
        <p:nvSpPr>
          <p:cNvPr id="67" name="円/楕円 66"/>
          <p:cNvSpPr/>
          <p:nvPr/>
        </p:nvSpPr>
        <p:spPr>
          <a:xfrm>
            <a:off x="6688003" y="807577"/>
            <a:ext cx="1198057" cy="455943"/>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MMON</a:t>
            </a:r>
            <a:endParaRPr kumimoji="1" lang="ja-JP" altLang="en-US" sz="1400" dirty="0">
              <a:solidFill>
                <a:schemeClr val="tx1"/>
              </a:solidFill>
            </a:endParaRPr>
          </a:p>
        </p:txBody>
      </p:sp>
      <p:pic>
        <p:nvPicPr>
          <p:cNvPr id="68" name="図 67"/>
          <p:cNvPicPr>
            <a:picLocks noChangeAspect="1"/>
          </p:cNvPicPr>
          <p:nvPr/>
        </p:nvPicPr>
        <p:blipFill>
          <a:blip r:embed="rId5"/>
          <a:stretch>
            <a:fillRect/>
          </a:stretch>
        </p:blipFill>
        <p:spPr>
          <a:xfrm>
            <a:off x="3448667" y="4870983"/>
            <a:ext cx="641649" cy="544962"/>
          </a:xfrm>
          <a:prstGeom prst="rect">
            <a:avLst/>
          </a:prstGeom>
        </p:spPr>
      </p:pic>
      <p:sp>
        <p:nvSpPr>
          <p:cNvPr id="69" name="テキスト ボックス 68"/>
          <p:cNvSpPr txBox="1"/>
          <p:nvPr/>
        </p:nvSpPr>
        <p:spPr>
          <a:xfrm>
            <a:off x="3423316" y="4635879"/>
            <a:ext cx="1239530" cy="384623"/>
          </a:xfrm>
          <a:prstGeom prst="rect">
            <a:avLst/>
          </a:prstGeom>
          <a:noFill/>
        </p:spPr>
        <p:txBody>
          <a:bodyPr wrap="square" rtlCol="0">
            <a:spAutoFit/>
          </a:bodyPr>
          <a:lstStyle/>
          <a:p>
            <a:r>
              <a:rPr lang="ja-JP" altLang="en-US" sz="1600" dirty="0" smtClean="0"/>
              <a:t>午前</a:t>
            </a:r>
            <a:r>
              <a:rPr lang="en-US" altLang="ja-JP" sz="1600" dirty="0" smtClean="0"/>
              <a:t>9:30</a:t>
            </a:r>
            <a:endParaRPr kumimoji="1" lang="en-US" altLang="ja-JP" sz="1600" dirty="0" smtClean="0"/>
          </a:p>
        </p:txBody>
      </p:sp>
      <p:grpSp>
        <p:nvGrpSpPr>
          <p:cNvPr id="48" name="グループ化 47"/>
          <p:cNvGrpSpPr/>
          <p:nvPr/>
        </p:nvGrpSpPr>
        <p:grpSpPr>
          <a:xfrm>
            <a:off x="7718025" y="1998484"/>
            <a:ext cx="4399461" cy="2380131"/>
            <a:chOff x="7718025" y="1458482"/>
            <a:chExt cx="4399461" cy="2380131"/>
          </a:xfrm>
        </p:grpSpPr>
        <p:sp>
          <p:nvSpPr>
            <p:cNvPr id="25" name="角丸四角形 24"/>
            <p:cNvSpPr/>
            <p:nvPr/>
          </p:nvSpPr>
          <p:spPr>
            <a:xfrm>
              <a:off x="7718025" y="1458482"/>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3" name="直線コネクタ 32"/>
            <p:cNvCxnSpPr/>
            <p:nvPr/>
          </p:nvCxnSpPr>
          <p:spPr>
            <a:xfrm flipV="1">
              <a:off x="8911971" y="1845438"/>
              <a:ext cx="0" cy="177785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7935739" y="2463159"/>
              <a:ext cx="1046984" cy="920764"/>
            </a:xfrm>
            <a:prstGeom prst="rect">
              <a:avLst/>
            </a:prstGeom>
            <a:noFill/>
          </p:spPr>
          <p:txBody>
            <a:bodyPr wrap="square" rtlCol="0">
              <a:spAutoFit/>
            </a:bodyPr>
            <a:lstStyle/>
            <a:p>
              <a:pPr>
                <a:lnSpc>
                  <a:spcPts val="800"/>
                </a:lnSpc>
              </a:pPr>
              <a:r>
                <a:rPr kumimoji="1" lang="ja-JP" altLang="en-US" sz="1400" dirty="0" smtClean="0"/>
                <a:t>午前</a:t>
              </a:r>
              <a:r>
                <a:rPr kumimoji="1" lang="en-US" altLang="ja-JP" sz="1400" dirty="0" smtClean="0"/>
                <a:t>6:00</a:t>
              </a:r>
            </a:p>
            <a:p>
              <a:pPr>
                <a:lnSpc>
                  <a:spcPts val="800"/>
                </a:lnSpc>
              </a:pPr>
              <a:endParaRPr lang="en-US" altLang="ja-JP" sz="1400" dirty="0"/>
            </a:p>
            <a:p>
              <a:pPr>
                <a:lnSpc>
                  <a:spcPts val="800"/>
                </a:lnSpc>
              </a:pPr>
              <a:endParaRPr kumimoji="1" lang="en-US" altLang="ja-JP" sz="1400" dirty="0" smtClean="0"/>
            </a:p>
            <a:p>
              <a:pPr>
                <a:lnSpc>
                  <a:spcPts val="800"/>
                </a:lnSpc>
              </a:pPr>
              <a:r>
                <a:rPr lang="ja-JP" altLang="en-US" sz="1400" dirty="0" smtClean="0"/>
                <a:t>午前</a:t>
              </a:r>
              <a:r>
                <a:rPr lang="en-US" altLang="ja-JP" sz="1400" dirty="0" smtClean="0"/>
                <a:t>7:00</a:t>
              </a:r>
            </a:p>
            <a:p>
              <a:pPr>
                <a:lnSpc>
                  <a:spcPts val="800"/>
                </a:lnSpc>
              </a:pPr>
              <a:endParaRPr lang="en-US" altLang="ja-JP" sz="1400" dirty="0"/>
            </a:p>
            <a:p>
              <a:pPr>
                <a:lnSpc>
                  <a:spcPts val="800"/>
                </a:lnSpc>
              </a:pPr>
              <a:endParaRPr lang="en-US" altLang="ja-JP" sz="1400" dirty="0" smtClean="0"/>
            </a:p>
            <a:p>
              <a:pPr>
                <a:lnSpc>
                  <a:spcPts val="800"/>
                </a:lnSpc>
              </a:pPr>
              <a:r>
                <a:rPr kumimoji="1" lang="ja-JP" altLang="en-US" sz="1400" dirty="0" smtClean="0"/>
                <a:t>午前</a:t>
              </a:r>
              <a:r>
                <a:rPr kumimoji="1" lang="en-US" altLang="ja-JP" sz="1400" dirty="0" smtClean="0"/>
                <a:t>8:00</a:t>
              </a:r>
              <a:endParaRPr kumimoji="1" lang="ja-JP" altLang="en-US" sz="1400" dirty="0"/>
            </a:p>
          </p:txBody>
        </p:sp>
        <p:grpSp>
          <p:nvGrpSpPr>
            <p:cNvPr id="59" name="グループ化 58"/>
            <p:cNvGrpSpPr/>
            <p:nvPr/>
          </p:nvGrpSpPr>
          <p:grpSpPr>
            <a:xfrm>
              <a:off x="9463077" y="2041499"/>
              <a:ext cx="1901931" cy="1528109"/>
              <a:chOff x="7263920" y="2372302"/>
              <a:chExt cx="2061035" cy="1655942"/>
            </a:xfrm>
          </p:grpSpPr>
          <p:sp>
            <p:nvSpPr>
              <p:cNvPr id="41" name="角丸四角形 40"/>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5" name="円/楕円 44"/>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8" name="円/楕円 5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円/楕円 3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円/楕円 3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円/楕円 3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7" name="円/楕円 36"/>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2" name="テキスト ボックス 61"/>
            <p:cNvSpPr txBox="1"/>
            <p:nvPr/>
          </p:nvSpPr>
          <p:spPr>
            <a:xfrm>
              <a:off x="9735031" y="2522684"/>
              <a:ext cx="1453677" cy="279726"/>
            </a:xfrm>
            <a:prstGeom prst="rect">
              <a:avLst/>
            </a:prstGeom>
            <a:noFill/>
          </p:spPr>
          <p:txBody>
            <a:bodyPr wrap="square" rtlCol="0">
              <a:spAutoFit/>
            </a:bodyPr>
            <a:lstStyle/>
            <a:p>
              <a:r>
                <a:rPr kumimoji="1" lang="ja-JP" altLang="en-US" sz="1000" smtClean="0"/>
                <a:t>スナップショット</a:t>
              </a:r>
              <a:r>
                <a:rPr kumimoji="1" lang="en-US" altLang="ja-JP" sz="1000" dirty="0" smtClean="0"/>
                <a:t>1</a:t>
              </a:r>
              <a:endParaRPr kumimoji="1" lang="ja-JP" altLang="en-US" sz="1000" dirty="0"/>
            </a:p>
          </p:txBody>
        </p:sp>
        <p:sp>
          <p:nvSpPr>
            <p:cNvPr id="63" name="テキスト ボックス 62"/>
            <p:cNvSpPr txBox="1"/>
            <p:nvPr/>
          </p:nvSpPr>
          <p:spPr>
            <a:xfrm>
              <a:off x="9735031" y="2785326"/>
              <a:ext cx="1453677" cy="279726"/>
            </a:xfrm>
            <a:prstGeom prst="rect">
              <a:avLst/>
            </a:prstGeom>
            <a:noFill/>
          </p:spPr>
          <p:txBody>
            <a:bodyPr wrap="square" rtlCol="0">
              <a:spAutoFit/>
            </a:bodyPr>
            <a:lstStyle/>
            <a:p>
              <a:r>
                <a:rPr kumimoji="1" lang="ja-JP" altLang="en-US" sz="1000" dirty="0" smtClean="0"/>
                <a:t>スナップショット</a:t>
              </a:r>
              <a:r>
                <a:rPr kumimoji="1" lang="en-US" altLang="ja-JP" sz="1000" dirty="0" smtClean="0"/>
                <a:t>2</a:t>
              </a:r>
              <a:endParaRPr kumimoji="1" lang="ja-JP" altLang="en-US" sz="1000" dirty="0"/>
            </a:p>
          </p:txBody>
        </p:sp>
        <p:sp>
          <p:nvSpPr>
            <p:cNvPr id="64" name="テキスト ボックス 63"/>
            <p:cNvSpPr txBox="1"/>
            <p:nvPr/>
          </p:nvSpPr>
          <p:spPr>
            <a:xfrm>
              <a:off x="9735031" y="3014907"/>
              <a:ext cx="1453677" cy="279726"/>
            </a:xfrm>
            <a:prstGeom prst="rect">
              <a:avLst/>
            </a:prstGeom>
            <a:noFill/>
          </p:spPr>
          <p:txBody>
            <a:bodyPr wrap="square" rtlCol="0">
              <a:spAutoFit/>
            </a:bodyPr>
            <a:lstStyle/>
            <a:p>
              <a:r>
                <a:rPr kumimoji="1" lang="ja-JP" altLang="en-US" sz="1000" dirty="0" smtClean="0"/>
                <a:t>スナップショット</a:t>
              </a:r>
              <a:r>
                <a:rPr lang="en-US" altLang="ja-JP" sz="1000" dirty="0"/>
                <a:t>3</a:t>
              </a:r>
              <a:endParaRPr kumimoji="1" lang="ja-JP" altLang="en-US" sz="1000" dirty="0"/>
            </a:p>
          </p:txBody>
        </p:sp>
        <p:sp>
          <p:nvSpPr>
            <p:cNvPr id="72" name="テキスト ボックス 71"/>
            <p:cNvSpPr txBox="1"/>
            <p:nvPr/>
          </p:nvSpPr>
          <p:spPr>
            <a:xfrm>
              <a:off x="7812455" y="1503242"/>
              <a:ext cx="1922575" cy="419589"/>
            </a:xfrm>
            <a:prstGeom prst="rect">
              <a:avLst/>
            </a:prstGeom>
            <a:noFill/>
          </p:spPr>
          <p:txBody>
            <a:bodyPr wrap="square" rtlCol="0">
              <a:spAutoFit/>
            </a:bodyPr>
            <a:lstStyle/>
            <a:p>
              <a:r>
                <a:rPr lang="en-US" altLang="ja-JP" dirty="0" smtClean="0"/>
                <a:t>SYSAUX</a:t>
              </a:r>
              <a:endParaRPr kumimoji="1" lang="en-US" altLang="ja-JP" dirty="0" smtClean="0"/>
            </a:p>
          </p:txBody>
        </p:sp>
      </p:grpSp>
      <p:grpSp>
        <p:nvGrpSpPr>
          <p:cNvPr id="28" name="グループ化 27"/>
          <p:cNvGrpSpPr/>
          <p:nvPr/>
        </p:nvGrpSpPr>
        <p:grpSpPr>
          <a:xfrm>
            <a:off x="182766" y="1263520"/>
            <a:ext cx="5742858" cy="2693250"/>
            <a:chOff x="330678" y="832069"/>
            <a:chExt cx="5742858" cy="2693250"/>
          </a:xfrm>
        </p:grpSpPr>
        <p:sp>
          <p:nvSpPr>
            <p:cNvPr id="6" name="角丸四角形 5"/>
            <p:cNvSpPr/>
            <p:nvPr/>
          </p:nvSpPr>
          <p:spPr>
            <a:xfrm>
              <a:off x="330678" y="1205167"/>
              <a:ext cx="5379656" cy="2320152"/>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テキスト ボックス 6"/>
            <p:cNvSpPr txBox="1"/>
            <p:nvPr/>
          </p:nvSpPr>
          <p:spPr>
            <a:xfrm>
              <a:off x="3423316" y="1754576"/>
              <a:ext cx="803076" cy="384623"/>
            </a:xfrm>
            <a:prstGeom prst="rect">
              <a:avLst/>
            </a:prstGeom>
            <a:noFill/>
          </p:spPr>
          <p:txBody>
            <a:bodyPr wrap="square" rtlCol="0">
              <a:spAutoFit/>
            </a:bodyPr>
            <a:lstStyle/>
            <a:p>
              <a:r>
                <a:rPr kumimoji="1" lang="en-US" altLang="ja-JP" sz="1600" dirty="0" smtClean="0"/>
                <a:t>SGA</a:t>
              </a:r>
            </a:p>
          </p:txBody>
        </p:sp>
        <p:cxnSp>
          <p:nvCxnSpPr>
            <p:cNvPr id="71" name="直線コネクタ 70"/>
            <p:cNvCxnSpPr/>
            <p:nvPr/>
          </p:nvCxnSpPr>
          <p:spPr>
            <a:xfrm flipV="1">
              <a:off x="3190773" y="850155"/>
              <a:ext cx="0" cy="656004"/>
            </a:xfrm>
            <a:prstGeom prst="line">
              <a:avLst/>
            </a:prstGeom>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3190773" y="832069"/>
              <a:ext cx="2882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グループ化 8"/>
            <p:cNvGrpSpPr/>
            <p:nvPr/>
          </p:nvGrpSpPr>
          <p:grpSpPr>
            <a:xfrm>
              <a:off x="514902" y="1829522"/>
              <a:ext cx="4380999" cy="1633096"/>
              <a:chOff x="514902" y="1829522"/>
              <a:chExt cx="4380999" cy="1633096"/>
            </a:xfrm>
          </p:grpSpPr>
          <p:pic>
            <p:nvPicPr>
              <p:cNvPr id="4" name="図 3"/>
              <p:cNvPicPr>
                <a:picLocks noChangeAspect="1"/>
              </p:cNvPicPr>
              <p:nvPr/>
            </p:nvPicPr>
            <p:blipFill>
              <a:blip r:embed="rId6"/>
              <a:stretch>
                <a:fillRect/>
              </a:stretch>
            </p:blipFill>
            <p:spPr>
              <a:xfrm>
                <a:off x="514902" y="1829522"/>
                <a:ext cx="4380999" cy="1633096"/>
              </a:xfrm>
              <a:prstGeom prst="rect">
                <a:avLst/>
              </a:prstGeom>
            </p:spPr>
          </p:pic>
          <p:sp>
            <p:nvSpPr>
              <p:cNvPr id="5" name="正方形/長方形 4"/>
              <p:cNvSpPr/>
              <p:nvPr/>
            </p:nvSpPr>
            <p:spPr>
              <a:xfrm>
                <a:off x="3059732" y="1949488"/>
                <a:ext cx="780750" cy="214182"/>
              </a:xfrm>
              <a:prstGeom prst="rect">
                <a:avLst/>
              </a:pr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p:cNvSpPr/>
            <p:nvPr/>
          </p:nvSpPr>
          <p:spPr>
            <a:xfrm>
              <a:off x="2318664" y="1271813"/>
              <a:ext cx="1558308" cy="500931"/>
            </a:xfrm>
            <a:prstGeom prst="rect">
              <a:avLst/>
            </a:prstGeom>
            <a:solidFill>
              <a:srgbClr val="FFDB9B"/>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ja-JP" altLang="en-US" sz="1400" dirty="0" smtClean="0">
                  <a:solidFill>
                    <a:schemeClr val="tx1"/>
                  </a:solidFill>
                </a:rPr>
                <a:t>メモリー内統計</a:t>
              </a:r>
              <a:endParaRPr kumimoji="1" lang="ja-JP" altLang="en-US" sz="1400" dirty="0">
                <a:solidFill>
                  <a:schemeClr val="tx1"/>
                </a:solidFill>
              </a:endParaRPr>
            </a:p>
          </p:txBody>
        </p:sp>
      </p:grpSp>
      <p:sp>
        <p:nvSpPr>
          <p:cNvPr id="43" name="正方形/長方形 42"/>
          <p:cNvSpPr/>
          <p:nvPr/>
        </p:nvSpPr>
        <p:spPr>
          <a:xfrm>
            <a:off x="366990" y="1703264"/>
            <a:ext cx="1207167" cy="33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ＳＧＡ</a:t>
            </a:r>
            <a:endParaRPr kumimoji="1" lang="ja-JP" altLang="en-US" dirty="0">
              <a:solidFill>
                <a:schemeClr val="tx1"/>
              </a:solidFill>
            </a:endParaRPr>
          </a:p>
        </p:txBody>
      </p:sp>
      <p:cxnSp>
        <p:nvCxnSpPr>
          <p:cNvPr id="61" name="直線コネクタ 60"/>
          <p:cNvCxnSpPr/>
          <p:nvPr/>
        </p:nvCxnSpPr>
        <p:spPr>
          <a:xfrm flipV="1">
            <a:off x="3031935" y="2194682"/>
            <a:ext cx="0" cy="97001"/>
          </a:xfrm>
          <a:prstGeom prst="line">
            <a:avLst/>
          </a:prstGeom>
        </p:spPr>
        <p:style>
          <a:lnRef idx="1">
            <a:schemeClr val="dk1"/>
          </a:lnRef>
          <a:fillRef idx="0">
            <a:schemeClr val="dk1"/>
          </a:fillRef>
          <a:effectRef idx="0">
            <a:schemeClr val="dk1"/>
          </a:effectRef>
          <a:fontRef idx="minor">
            <a:schemeClr val="tx1"/>
          </a:fontRef>
        </p:style>
      </p:cxnSp>
      <p:pic>
        <p:nvPicPr>
          <p:cNvPr id="44" name="図 43"/>
          <p:cNvPicPr>
            <a:picLocks noChangeAspect="1"/>
          </p:cNvPicPr>
          <p:nvPr/>
        </p:nvPicPr>
        <p:blipFill>
          <a:blip r:embed="rId7"/>
          <a:stretch>
            <a:fillRect/>
          </a:stretch>
        </p:blipFill>
        <p:spPr>
          <a:xfrm>
            <a:off x="9735031" y="1079040"/>
            <a:ext cx="676807" cy="650438"/>
          </a:xfrm>
          <a:prstGeom prst="rect">
            <a:avLst/>
          </a:prstGeom>
        </p:spPr>
      </p:pic>
      <p:cxnSp>
        <p:nvCxnSpPr>
          <p:cNvPr id="46" name="直線矢印コネクタ 45"/>
          <p:cNvCxnSpPr/>
          <p:nvPr/>
        </p:nvCxnSpPr>
        <p:spPr>
          <a:xfrm flipV="1">
            <a:off x="10086828" y="1697085"/>
            <a:ext cx="0" cy="31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9735031" y="619404"/>
            <a:ext cx="2812439" cy="338554"/>
          </a:xfrm>
          <a:prstGeom prst="rect">
            <a:avLst/>
          </a:prstGeom>
          <a:noFill/>
        </p:spPr>
        <p:txBody>
          <a:bodyPr wrap="square" rtlCol="0">
            <a:spAutoFit/>
          </a:bodyPr>
          <a:lstStyle/>
          <a:p>
            <a:r>
              <a:rPr kumimoji="1" lang="en-US" altLang="ja-JP" sz="1600" dirty="0" smtClean="0"/>
              <a:t>ADDM</a:t>
            </a:r>
            <a:r>
              <a:rPr kumimoji="1" lang="ja-JP" altLang="en-US" sz="1600" dirty="0" smtClean="0"/>
              <a:t>が重要問題を検出</a:t>
            </a:r>
            <a:endParaRPr kumimoji="1" lang="en-US" altLang="ja-JP" sz="1600" dirty="0" smtClean="0"/>
          </a:p>
        </p:txBody>
      </p:sp>
      <p:sp>
        <p:nvSpPr>
          <p:cNvPr id="49" name="テキスト ボックス 48"/>
          <p:cNvSpPr txBox="1"/>
          <p:nvPr/>
        </p:nvSpPr>
        <p:spPr>
          <a:xfrm>
            <a:off x="9656430" y="779288"/>
            <a:ext cx="1212872" cy="397866"/>
          </a:xfrm>
          <a:prstGeom prst="rect">
            <a:avLst/>
          </a:prstGeom>
          <a:noFill/>
        </p:spPr>
        <p:txBody>
          <a:bodyPr wrap="square" rtlCol="0">
            <a:spAutoFit/>
          </a:bodyPr>
          <a:lstStyle/>
          <a:p>
            <a:r>
              <a:rPr kumimoji="1" lang="en-US" altLang="ja-JP" dirty="0" smtClean="0"/>
              <a:t>ADDM</a:t>
            </a:r>
            <a:endParaRPr kumimoji="1" lang="ja-JP" altLang="en-US" dirty="0"/>
          </a:p>
        </p:txBody>
      </p:sp>
    </p:spTree>
    <p:extLst>
      <p:ext uri="{BB962C8B-B14F-4D97-AF65-F5344CB8AC3E}">
        <p14:creationId xmlns:p14="http://schemas.microsoft.com/office/powerpoint/2010/main" val="83516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en-US" altLang="ja-JP" sz="2400" dirty="0"/>
              <a:t>SQL</a:t>
            </a:r>
            <a:r>
              <a:rPr lang="ja-JP" altLang="en-US" sz="2400" dirty="0"/>
              <a:t>チューニング・</a:t>
            </a:r>
            <a:r>
              <a:rPr lang="ja-JP" altLang="en-US" sz="2400" dirty="0" smtClean="0"/>
              <a:t>アドバイザの主要な機能</a:t>
            </a:r>
            <a:endParaRPr lang="ja-JP" altLang="en-US" sz="24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22" name="グループ化 21"/>
          <p:cNvGrpSpPr/>
          <p:nvPr/>
        </p:nvGrpSpPr>
        <p:grpSpPr>
          <a:xfrm>
            <a:off x="552759" y="1744649"/>
            <a:ext cx="4149379" cy="3211264"/>
            <a:chOff x="2030441" y="1964430"/>
            <a:chExt cx="4149379" cy="3211264"/>
          </a:xfrm>
        </p:grpSpPr>
        <p:sp>
          <p:nvSpPr>
            <p:cNvPr id="13" name="正方形/長方形 12"/>
            <p:cNvSpPr/>
            <p:nvPr/>
          </p:nvSpPr>
          <p:spPr>
            <a:xfrm>
              <a:off x="2034540" y="2632277"/>
              <a:ext cx="1338828" cy="369332"/>
            </a:xfrm>
            <a:prstGeom prst="rect">
              <a:avLst/>
            </a:prstGeom>
          </p:spPr>
          <p:txBody>
            <a:bodyPr wrap="none">
              <a:spAutoFit/>
            </a:bodyPr>
            <a:lstStyle/>
            <a:p>
              <a:r>
                <a:rPr lang="ja-JP" altLang="en-US" dirty="0" smtClean="0"/>
                <a:t>・統計分析</a:t>
              </a:r>
              <a:endParaRPr lang="ja-JP" altLang="en-US" dirty="0"/>
            </a:p>
          </p:txBody>
        </p:sp>
        <p:sp>
          <p:nvSpPr>
            <p:cNvPr id="14" name="正方形/長方形 13"/>
            <p:cNvSpPr/>
            <p:nvPr/>
          </p:nvSpPr>
          <p:spPr>
            <a:xfrm>
              <a:off x="2034540" y="3102709"/>
              <a:ext cx="2723823" cy="369332"/>
            </a:xfrm>
            <a:prstGeom prst="rect">
              <a:avLst/>
            </a:prstGeom>
          </p:spPr>
          <p:txBody>
            <a:bodyPr wrap="none">
              <a:spAutoFit/>
            </a:bodyPr>
            <a:lstStyle/>
            <a:p>
              <a:r>
                <a:rPr lang="ja-JP" altLang="en-US" b="1" dirty="0" smtClean="0"/>
                <a:t>・</a:t>
              </a:r>
              <a:r>
                <a:rPr lang="en-US" altLang="ja-JP" b="1" dirty="0" smtClean="0"/>
                <a:t>SQL</a:t>
              </a:r>
              <a:r>
                <a:rPr lang="ja-JP" altLang="en-US" b="1" dirty="0" smtClean="0"/>
                <a:t>プロファイリング</a:t>
              </a:r>
              <a:endParaRPr lang="ja-JP" altLang="en-US" b="1" dirty="0"/>
            </a:p>
          </p:txBody>
        </p:sp>
        <p:sp>
          <p:nvSpPr>
            <p:cNvPr id="15" name="正方形/長方形 14"/>
            <p:cNvSpPr/>
            <p:nvPr/>
          </p:nvSpPr>
          <p:spPr>
            <a:xfrm>
              <a:off x="2034540" y="3559732"/>
              <a:ext cx="2492990" cy="369332"/>
            </a:xfrm>
            <a:prstGeom prst="rect">
              <a:avLst/>
            </a:prstGeom>
          </p:spPr>
          <p:txBody>
            <a:bodyPr wrap="none">
              <a:spAutoFit/>
            </a:bodyPr>
            <a:lstStyle/>
            <a:p>
              <a:r>
                <a:rPr lang="ja-JP" altLang="en-US" dirty="0" smtClean="0"/>
                <a:t>・アクセス・パス分析</a:t>
              </a:r>
              <a:endParaRPr lang="ja-JP" altLang="en-US" dirty="0"/>
            </a:p>
          </p:txBody>
        </p:sp>
        <p:sp>
          <p:nvSpPr>
            <p:cNvPr id="16" name="正方形/長方形 15"/>
            <p:cNvSpPr/>
            <p:nvPr/>
          </p:nvSpPr>
          <p:spPr>
            <a:xfrm>
              <a:off x="2034540" y="4016755"/>
              <a:ext cx="1800493" cy="369332"/>
            </a:xfrm>
            <a:prstGeom prst="rect">
              <a:avLst/>
            </a:prstGeom>
          </p:spPr>
          <p:txBody>
            <a:bodyPr wrap="none">
              <a:spAutoFit/>
            </a:bodyPr>
            <a:lstStyle/>
            <a:p>
              <a:r>
                <a:rPr lang="ja-JP" altLang="en-US" dirty="0" smtClean="0"/>
                <a:t>・</a:t>
              </a:r>
              <a:r>
                <a:rPr lang="en-US" altLang="ja-JP" dirty="0" smtClean="0"/>
                <a:t>SQL</a:t>
              </a:r>
              <a:r>
                <a:rPr lang="ja-JP" altLang="en-US" dirty="0" smtClean="0"/>
                <a:t>構造分析</a:t>
              </a:r>
              <a:endParaRPr lang="ja-JP" altLang="en-US" dirty="0"/>
            </a:p>
          </p:txBody>
        </p:sp>
        <p:sp>
          <p:nvSpPr>
            <p:cNvPr id="17" name="正方形/長方形 16"/>
            <p:cNvSpPr/>
            <p:nvPr/>
          </p:nvSpPr>
          <p:spPr>
            <a:xfrm>
              <a:off x="2034540" y="4359956"/>
              <a:ext cx="1107996" cy="369332"/>
            </a:xfrm>
            <a:prstGeom prst="rect">
              <a:avLst/>
            </a:prstGeom>
          </p:spPr>
          <p:txBody>
            <a:bodyPr wrap="none">
              <a:spAutoFit/>
            </a:bodyPr>
            <a:lstStyle/>
            <a:p>
              <a:r>
                <a:rPr lang="ja-JP" altLang="en-US" b="1" dirty="0" smtClean="0"/>
                <a:t>・並列度</a:t>
              </a:r>
              <a:endParaRPr lang="ja-JP" altLang="en-US" b="1" dirty="0"/>
            </a:p>
          </p:txBody>
        </p:sp>
        <p:sp>
          <p:nvSpPr>
            <p:cNvPr id="19" name="正方形/長方形 18"/>
            <p:cNvSpPr/>
            <p:nvPr/>
          </p:nvSpPr>
          <p:spPr>
            <a:xfrm>
              <a:off x="2030441" y="4735487"/>
              <a:ext cx="877163" cy="369332"/>
            </a:xfrm>
            <a:prstGeom prst="rect">
              <a:avLst/>
            </a:prstGeom>
          </p:spPr>
          <p:txBody>
            <a:bodyPr wrap="none">
              <a:spAutoFit/>
            </a:bodyPr>
            <a:lstStyle/>
            <a:p>
              <a:r>
                <a:rPr lang="ja-JP" altLang="en-US" dirty="0" smtClean="0"/>
                <a:t>・代案</a:t>
              </a:r>
              <a:endParaRPr lang="ja-JP" altLang="en-US" dirty="0"/>
            </a:p>
          </p:txBody>
        </p:sp>
        <p:sp>
          <p:nvSpPr>
            <p:cNvPr id="20" name="正方形/長方形 19"/>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SQL</a:t>
              </a:r>
              <a:r>
                <a:rPr kumimoji="1" lang="ja-JP" altLang="en-US" sz="1600" dirty="0" smtClean="0"/>
                <a:t>チューニング・アドバイザ</a:t>
              </a:r>
              <a:endParaRPr kumimoji="1" lang="ja-JP" altLang="en-US" sz="1600" dirty="0"/>
            </a:p>
          </p:txBody>
        </p:sp>
        <p:sp>
          <p:nvSpPr>
            <p:cNvPr id="21" name="正方形/長方形 20"/>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p:cNvSpPr/>
          <p:nvPr/>
        </p:nvSpPr>
        <p:spPr>
          <a:xfrm>
            <a:off x="6037897" y="1075180"/>
            <a:ext cx="2954655" cy="369332"/>
          </a:xfrm>
          <a:prstGeom prst="rect">
            <a:avLst/>
          </a:prstGeom>
        </p:spPr>
        <p:txBody>
          <a:bodyPr wrap="none">
            <a:spAutoFit/>
          </a:bodyPr>
          <a:lstStyle/>
          <a:p>
            <a:r>
              <a:rPr lang="ja-JP" altLang="en-US" b="1" dirty="0"/>
              <a:t>どのような使い道があるか</a:t>
            </a:r>
            <a:endParaRPr lang="ja-JP" altLang="en-US" dirty="0"/>
          </a:p>
        </p:txBody>
      </p:sp>
      <p:sp>
        <p:nvSpPr>
          <p:cNvPr id="5" name="正方形/長方形 4"/>
          <p:cNvSpPr/>
          <p:nvPr/>
        </p:nvSpPr>
        <p:spPr>
          <a:xfrm>
            <a:off x="5211029" y="1884217"/>
            <a:ext cx="5597810" cy="1354217"/>
          </a:xfrm>
          <a:prstGeom prst="rect">
            <a:avLst/>
          </a:prstGeom>
        </p:spPr>
        <p:txBody>
          <a:bodyPr wrap="square">
            <a:spAutoFit/>
          </a:bodyPr>
          <a:lstStyle/>
          <a:p>
            <a:pPr>
              <a:buNone/>
            </a:pPr>
            <a:r>
              <a:rPr lang="ja-JP" altLang="en-US" dirty="0" smtClean="0"/>
              <a:t>突然</a:t>
            </a:r>
            <a:r>
              <a:rPr lang="en-US" altLang="ja-JP" dirty="0"/>
              <a:t>SQL</a:t>
            </a:r>
            <a:r>
              <a:rPr lang="ja-JP" altLang="en-US" dirty="0"/>
              <a:t>のパフォーマンスが</a:t>
            </a:r>
            <a:r>
              <a:rPr lang="ja-JP" altLang="en-US" dirty="0" smtClean="0"/>
              <a:t>下がった・・</a:t>
            </a:r>
            <a:r>
              <a:rPr lang="ja-JP" altLang="en-US" dirty="0"/>
              <a:t>・</a:t>
            </a:r>
            <a:endParaRPr lang="en-US" altLang="ja-JP" dirty="0" smtClean="0"/>
          </a:p>
          <a:p>
            <a:pPr>
              <a:buNone/>
            </a:pPr>
            <a:r>
              <a:rPr lang="ja-JP" altLang="en-US" dirty="0" smtClean="0"/>
              <a:t>チューニング</a:t>
            </a:r>
            <a:r>
              <a:rPr lang="ja-JP" altLang="en-US" dirty="0"/>
              <a:t>をしても、改善</a:t>
            </a:r>
            <a:r>
              <a:rPr lang="ja-JP" altLang="en-US" dirty="0" smtClean="0"/>
              <a:t>されない・・・</a:t>
            </a:r>
            <a:endParaRPr lang="en-US" altLang="ja-JP" dirty="0"/>
          </a:p>
          <a:p>
            <a:pPr>
              <a:buNone/>
            </a:pPr>
            <a:r>
              <a:rPr lang="ja-JP" altLang="en-US" sz="2800" dirty="0" smtClean="0"/>
              <a:t>⇒</a:t>
            </a:r>
            <a:r>
              <a:rPr lang="ja-JP" altLang="en-US" b="1" dirty="0" smtClean="0"/>
              <a:t>プロファイル</a:t>
            </a:r>
            <a:r>
              <a:rPr lang="ja-JP" altLang="en-US" b="1" dirty="0"/>
              <a:t>を適用すること</a:t>
            </a:r>
            <a:r>
              <a:rPr lang="ja-JP" altLang="en-US" b="1" dirty="0" smtClean="0"/>
              <a:t>で</a:t>
            </a:r>
            <a:r>
              <a:rPr lang="ja-JP" altLang="en-US" b="1" dirty="0"/>
              <a:t>レスポンスやリソース消費が</a:t>
            </a:r>
            <a:r>
              <a:rPr lang="ja-JP" altLang="en-US" b="1" dirty="0" smtClean="0"/>
              <a:t>最適化される</a:t>
            </a:r>
            <a:r>
              <a:rPr lang="ja-JP" altLang="en-US" b="1" dirty="0"/>
              <a:t>。</a:t>
            </a:r>
            <a:endParaRPr lang="en-US" altLang="ja-JP" b="1" dirty="0"/>
          </a:p>
        </p:txBody>
      </p:sp>
      <p:sp>
        <p:nvSpPr>
          <p:cNvPr id="18" name="正方形/長方形 17"/>
          <p:cNvSpPr/>
          <p:nvPr/>
        </p:nvSpPr>
        <p:spPr>
          <a:xfrm>
            <a:off x="5274090" y="3571996"/>
            <a:ext cx="6058163" cy="1077218"/>
          </a:xfrm>
          <a:prstGeom prst="rect">
            <a:avLst/>
          </a:prstGeom>
        </p:spPr>
        <p:txBody>
          <a:bodyPr wrap="square">
            <a:spAutoFit/>
          </a:bodyPr>
          <a:lstStyle/>
          <a:p>
            <a:pPr>
              <a:buNone/>
            </a:pPr>
            <a:r>
              <a:rPr lang="ja-JP" altLang="en-US" dirty="0" smtClean="0"/>
              <a:t>レスポンスが遅いとユーザから言われる・・・</a:t>
            </a:r>
            <a:endParaRPr lang="en-US" altLang="ja-JP" dirty="0" smtClean="0"/>
          </a:p>
          <a:p>
            <a:pPr>
              <a:buNone/>
            </a:pPr>
            <a:r>
              <a:rPr lang="en-US" altLang="ja-JP" dirty="0" smtClean="0"/>
              <a:t>C</a:t>
            </a:r>
            <a:r>
              <a:rPr lang="ja-JP" altLang="en-US" dirty="0" smtClean="0"/>
              <a:t>ＰＵの使用率が低い・十分に使いきれていない・・・</a:t>
            </a:r>
            <a:endParaRPr lang="en-US" altLang="ja-JP" dirty="0"/>
          </a:p>
          <a:p>
            <a:pPr>
              <a:buNone/>
            </a:pPr>
            <a:r>
              <a:rPr lang="ja-JP" altLang="en-US" sz="2800" dirty="0" smtClean="0"/>
              <a:t>⇒</a:t>
            </a:r>
            <a:r>
              <a:rPr lang="ja-JP" altLang="en-US" b="1" dirty="0" smtClean="0"/>
              <a:t>並列化</a:t>
            </a:r>
            <a:r>
              <a:rPr lang="en-US" altLang="ja-JP" b="1" dirty="0" smtClean="0"/>
              <a:t>(</a:t>
            </a:r>
            <a:r>
              <a:rPr lang="ja-JP" altLang="en-US" b="1" dirty="0" smtClean="0"/>
              <a:t>パラレル実行</a:t>
            </a:r>
            <a:r>
              <a:rPr lang="en-US" altLang="ja-JP" b="1" dirty="0" smtClean="0"/>
              <a:t>)</a:t>
            </a:r>
            <a:r>
              <a:rPr lang="ja-JP" altLang="en-US" b="1" dirty="0" smtClean="0"/>
              <a:t>を適用</a:t>
            </a:r>
            <a:endParaRPr lang="en-US" altLang="ja-JP" b="1" dirty="0"/>
          </a:p>
        </p:txBody>
      </p:sp>
      <p:sp>
        <p:nvSpPr>
          <p:cNvPr id="23" name="正方形/長方形 22"/>
          <p:cNvSpPr/>
          <p:nvPr/>
        </p:nvSpPr>
        <p:spPr>
          <a:xfrm>
            <a:off x="1230953" y="5887625"/>
            <a:ext cx="9730094" cy="369332"/>
          </a:xfrm>
          <a:prstGeom prst="rect">
            <a:avLst/>
          </a:prstGeom>
        </p:spPr>
        <p:txBody>
          <a:bodyPr wrap="square">
            <a:spAutoFit/>
          </a:bodyPr>
          <a:lstStyle/>
          <a:p>
            <a:pPr lvl="0" algn="just">
              <a:spcAft>
                <a:spcPts val="0"/>
              </a:spcAft>
            </a:pPr>
            <a:r>
              <a:rPr lang="ja-JP" altLang="ja-JP" kern="100" dirty="0">
                <a:latin typeface="+mn-ea"/>
                <a:cs typeface="Times New Roman" panose="02020603050405020304" pitchFamily="18" charset="0"/>
              </a:rPr>
              <a:t>パラレル実行とは：処理を分散することで高速化させる事。プロセスの分解による高速化。</a:t>
            </a:r>
            <a:endParaRPr lang="ja-JP" altLang="ja-JP" sz="1400" kern="100" dirty="0">
              <a:effectLst/>
              <a:latin typeface="+mn-ea"/>
              <a:cs typeface="Times New Roman" panose="02020603050405020304" pitchFamily="18" charset="0"/>
            </a:endParaRPr>
          </a:p>
        </p:txBody>
      </p:sp>
      <p:sp>
        <p:nvSpPr>
          <p:cNvPr id="24" name="正方形/長方形 23"/>
          <p:cNvSpPr/>
          <p:nvPr/>
        </p:nvSpPr>
        <p:spPr>
          <a:xfrm>
            <a:off x="1230953" y="5563252"/>
            <a:ext cx="9730094" cy="369332"/>
          </a:xfrm>
          <a:prstGeom prst="rect">
            <a:avLst/>
          </a:prstGeom>
        </p:spPr>
        <p:txBody>
          <a:bodyPr wrap="square">
            <a:spAutoFit/>
          </a:bodyPr>
          <a:lstStyle/>
          <a:p>
            <a:pPr lvl="0" algn="just">
              <a:spcAft>
                <a:spcPts val="0"/>
              </a:spcAft>
            </a:pPr>
            <a:r>
              <a:rPr lang="ja-JP" altLang="en-US" kern="100" dirty="0">
                <a:latin typeface="+mn-ea"/>
                <a:cs typeface="Times New Roman" panose="02020603050405020304" pitchFamily="18" charset="0"/>
              </a:rPr>
              <a:t>プロファイル</a:t>
            </a:r>
            <a:r>
              <a:rPr lang="ja-JP" altLang="ja-JP" kern="100" dirty="0" smtClean="0">
                <a:latin typeface="+mn-ea"/>
                <a:cs typeface="Times New Roman" panose="02020603050405020304" pitchFamily="18" charset="0"/>
              </a:rPr>
              <a:t>とは</a:t>
            </a:r>
            <a:r>
              <a:rPr lang="ja-JP" altLang="en-US" kern="100" dirty="0" smtClean="0">
                <a:latin typeface="+mn-ea"/>
                <a:cs typeface="Times New Roman" panose="02020603050405020304" pitchFamily="18" charset="0"/>
              </a:rPr>
              <a:t>：計画の最適化を行う付属ファイルの事。</a:t>
            </a:r>
            <a:endParaRPr lang="ja-JP" altLang="ja-JP" sz="1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024885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26"/>
          </p:nvPr>
        </p:nvSpPr>
        <p:spPr/>
      </p:sp>
      <p:sp>
        <p:nvSpPr>
          <p:cNvPr id="2" name="コンテンツ プレースホルダー 1"/>
          <p:cNvSpPr>
            <a:spLocks noGrp="1"/>
          </p:cNvSpPr>
          <p:nvPr>
            <p:ph sz="quarter" idx="24"/>
          </p:nvPr>
        </p:nvSpPr>
        <p:spPr>
          <a:xfrm>
            <a:off x="432000" y="4067999"/>
            <a:ext cx="11328000" cy="2016000"/>
          </a:xfrm>
        </p:spPr>
        <p:txBody>
          <a:bodyPr>
            <a:normAutofit lnSpcReduction="10000"/>
          </a:bodyPr>
          <a:lstStyle/>
          <a:p>
            <a:pPr indent="0">
              <a:buNone/>
            </a:pPr>
            <a:r>
              <a:rPr lang="ja-JP" altLang="en-US" sz="2000" dirty="0"/>
              <a:t>利点</a:t>
            </a:r>
            <a:endParaRPr lang="en-US" altLang="ja-JP" sz="2000" dirty="0"/>
          </a:p>
          <a:p>
            <a:r>
              <a:rPr lang="en-US" altLang="ja-JP" sz="2000" dirty="0"/>
              <a:t>Majesty</a:t>
            </a:r>
            <a:r>
              <a:rPr lang="ja-JP" altLang="en-US" sz="2000" dirty="0"/>
              <a:t>はアクセス・パス分析と同じような索引付与に関する機能を搭載。</a:t>
            </a:r>
            <a:endParaRPr lang="en-US" altLang="ja-JP" sz="2000" dirty="0"/>
          </a:p>
          <a:p>
            <a:r>
              <a:rPr lang="ja-JP" altLang="en-US" sz="2000" dirty="0"/>
              <a:t>セレクタビリティやカーディナリティ、実行数など索引作成のための重要な情報基に索引が可能。</a:t>
            </a:r>
            <a:endParaRPr lang="en-US" altLang="ja-JP" sz="2000" dirty="0"/>
          </a:p>
          <a:p>
            <a:r>
              <a:rPr lang="ja-JP" altLang="en-US" sz="2000" dirty="0"/>
              <a:t>スナップショットを</a:t>
            </a:r>
            <a:r>
              <a:rPr lang="en-US" altLang="ja-JP" sz="2000" dirty="0"/>
              <a:t>Majesty</a:t>
            </a:r>
            <a:r>
              <a:rPr lang="ja-JP" altLang="en-US" sz="2000" dirty="0"/>
              <a:t>で管理している。そのため、ツール使用時に負荷はかからない。</a:t>
            </a:r>
            <a:endParaRPr lang="en-US" altLang="ja-JP" sz="2000" dirty="0"/>
          </a:p>
          <a:p>
            <a:pPr indent="0">
              <a:buNone/>
            </a:pPr>
            <a:r>
              <a:rPr lang="en-US" altLang="ja-JP" sz="2000" dirty="0"/>
              <a:t>(</a:t>
            </a:r>
            <a:r>
              <a:rPr lang="ja-JP" altLang="en-US" sz="2000" dirty="0"/>
              <a:t>コピー処理のみ負荷がかかる</a:t>
            </a:r>
            <a:r>
              <a:rPr lang="en-US" altLang="ja-JP" sz="2000" dirty="0"/>
              <a:t>)</a:t>
            </a:r>
          </a:p>
          <a:p>
            <a:endParaRPr lang="en-US" altLang="ja-JP" sz="2000" dirty="0"/>
          </a:p>
        </p:txBody>
      </p:sp>
      <p:sp>
        <p:nvSpPr>
          <p:cNvPr id="5" name="タイトル 4"/>
          <p:cNvSpPr>
            <a:spLocks noGrp="1"/>
          </p:cNvSpPr>
          <p:nvPr>
            <p:ph type="title"/>
          </p:nvPr>
        </p:nvSpPr>
        <p:spPr/>
        <p:txBody>
          <a:bodyPr/>
          <a:lstStyle/>
          <a:p>
            <a:pPr lvl="0"/>
            <a:r>
              <a:rPr lang="en-US" altLang="ja-JP" dirty="0" smtClean="0"/>
              <a:t>Majesty</a:t>
            </a:r>
            <a:r>
              <a:rPr lang="ja-JP" altLang="en-US" dirty="0"/>
              <a:t>との比較</a:t>
            </a:r>
          </a:p>
        </p:txBody>
      </p:sp>
      <p:sp>
        <p:nvSpPr>
          <p:cNvPr id="6" name="フッター プレースホルダー 5"/>
          <p:cNvSpPr>
            <a:spLocks noGrp="1"/>
          </p:cNvSpPr>
          <p:nvPr>
            <p:ph type="ftr" sz="quarter" idx="30"/>
          </p:nvPr>
        </p:nvSpPr>
        <p:spPr/>
        <p:txBody>
          <a:bodyPr/>
          <a:lstStyle/>
          <a:p>
            <a:r>
              <a:rPr lang="en-US" altLang="ja-JP" smtClean="0"/>
              <a:t>KIOXIA Confidential</a:t>
            </a:r>
            <a:endParaRPr lang="ja-JP" altLang="en-US" dirty="0"/>
          </a:p>
        </p:txBody>
      </p:sp>
      <p:grpSp>
        <p:nvGrpSpPr>
          <p:cNvPr id="20" name="グループ化 19"/>
          <p:cNvGrpSpPr/>
          <p:nvPr/>
        </p:nvGrpSpPr>
        <p:grpSpPr>
          <a:xfrm>
            <a:off x="984882" y="734107"/>
            <a:ext cx="4024583" cy="3063330"/>
            <a:chOff x="2030441" y="1964430"/>
            <a:chExt cx="4149379" cy="3211264"/>
          </a:xfrm>
        </p:grpSpPr>
        <p:sp>
          <p:nvSpPr>
            <p:cNvPr id="21" name="正方形/長方形 20"/>
            <p:cNvSpPr/>
            <p:nvPr/>
          </p:nvSpPr>
          <p:spPr>
            <a:xfrm>
              <a:off x="2034540" y="2632277"/>
              <a:ext cx="1512559" cy="419432"/>
            </a:xfrm>
            <a:prstGeom prst="rect">
              <a:avLst/>
            </a:prstGeom>
          </p:spPr>
          <p:txBody>
            <a:bodyPr wrap="none">
              <a:spAutoFit/>
            </a:bodyPr>
            <a:lstStyle/>
            <a:p>
              <a:r>
                <a:rPr lang="ja-JP" altLang="en-US" sz="2000" dirty="0" smtClean="0">
                  <a:solidFill>
                    <a:schemeClr val="bg1">
                      <a:lumMod val="75000"/>
                    </a:schemeClr>
                  </a:solidFill>
                </a:rPr>
                <a:t>・統計分析</a:t>
              </a:r>
              <a:endParaRPr lang="ja-JP" altLang="en-US" sz="2000" dirty="0">
                <a:solidFill>
                  <a:schemeClr val="bg1">
                    <a:lumMod val="75000"/>
                  </a:schemeClr>
                </a:solidFill>
              </a:endParaRPr>
            </a:p>
          </p:txBody>
        </p:sp>
        <p:sp>
          <p:nvSpPr>
            <p:cNvPr id="22" name="正方形/長方形 21"/>
            <p:cNvSpPr/>
            <p:nvPr/>
          </p:nvSpPr>
          <p:spPr>
            <a:xfrm>
              <a:off x="2034540" y="3102709"/>
              <a:ext cx="3099161" cy="419432"/>
            </a:xfrm>
            <a:prstGeom prst="rect">
              <a:avLst/>
            </a:prstGeom>
          </p:spPr>
          <p:txBody>
            <a:bodyPr wrap="none">
              <a:spAutoFit/>
            </a:bodyPr>
            <a:lstStyle/>
            <a:p>
              <a:r>
                <a:rPr lang="ja-JP" altLang="en-US" sz="2000" b="1" dirty="0" smtClean="0"/>
                <a:t>・</a:t>
              </a:r>
              <a:r>
                <a:rPr lang="en-US" altLang="ja-JP" sz="2000" dirty="0" smtClean="0">
                  <a:solidFill>
                    <a:schemeClr val="bg1">
                      <a:lumMod val="75000"/>
                    </a:schemeClr>
                  </a:solidFill>
                </a:rPr>
                <a:t>SQL</a:t>
              </a:r>
              <a:r>
                <a:rPr lang="ja-JP" altLang="en-US" sz="2000" dirty="0" smtClean="0">
                  <a:solidFill>
                    <a:schemeClr val="bg1">
                      <a:lumMod val="75000"/>
                    </a:schemeClr>
                  </a:solidFill>
                </a:rPr>
                <a:t>プロファイリング</a:t>
              </a:r>
              <a:endParaRPr lang="ja-JP" altLang="en-US" sz="2000" dirty="0">
                <a:solidFill>
                  <a:schemeClr val="bg1">
                    <a:lumMod val="75000"/>
                  </a:schemeClr>
                </a:solidFill>
              </a:endParaRPr>
            </a:p>
          </p:txBody>
        </p:sp>
        <p:sp>
          <p:nvSpPr>
            <p:cNvPr id="23" name="正方形/長方形 22"/>
            <p:cNvSpPr/>
            <p:nvPr/>
          </p:nvSpPr>
          <p:spPr>
            <a:xfrm>
              <a:off x="2034540" y="3559732"/>
              <a:ext cx="2834728" cy="419432"/>
            </a:xfrm>
            <a:prstGeom prst="rect">
              <a:avLst/>
            </a:prstGeom>
          </p:spPr>
          <p:txBody>
            <a:bodyPr wrap="none">
              <a:spAutoFit/>
            </a:bodyPr>
            <a:lstStyle/>
            <a:p>
              <a:r>
                <a:rPr lang="ja-JP" altLang="en-US" sz="2000" dirty="0" smtClean="0"/>
                <a:t>・</a:t>
              </a:r>
              <a:r>
                <a:rPr lang="ja-JP" altLang="en-US" sz="2000" b="1" dirty="0" smtClean="0"/>
                <a:t>アクセス・パス分析</a:t>
              </a:r>
              <a:endParaRPr lang="ja-JP" altLang="en-US" sz="2000" b="1" dirty="0"/>
            </a:p>
          </p:txBody>
        </p:sp>
        <p:sp>
          <p:nvSpPr>
            <p:cNvPr id="24" name="正方形/長方形 23"/>
            <p:cNvSpPr/>
            <p:nvPr/>
          </p:nvSpPr>
          <p:spPr>
            <a:xfrm>
              <a:off x="2034540" y="4016755"/>
              <a:ext cx="2041427" cy="419432"/>
            </a:xfrm>
            <a:prstGeom prst="rect">
              <a:avLst/>
            </a:prstGeom>
          </p:spPr>
          <p:txBody>
            <a:bodyPr wrap="none">
              <a:spAutoFit/>
            </a:bodyPr>
            <a:lstStyle/>
            <a:p>
              <a:r>
                <a:rPr lang="ja-JP" altLang="en-US" sz="2000" dirty="0" smtClean="0">
                  <a:solidFill>
                    <a:schemeClr val="bg1">
                      <a:lumMod val="75000"/>
                    </a:schemeClr>
                  </a:solidFill>
                </a:rPr>
                <a:t>・</a:t>
              </a:r>
              <a:r>
                <a:rPr lang="en-US" altLang="ja-JP" sz="2000" dirty="0" smtClean="0">
                  <a:solidFill>
                    <a:schemeClr val="bg1">
                      <a:lumMod val="75000"/>
                    </a:schemeClr>
                  </a:solidFill>
                </a:rPr>
                <a:t>SQL</a:t>
              </a:r>
              <a:r>
                <a:rPr lang="ja-JP" altLang="en-US" sz="2000" dirty="0" smtClean="0">
                  <a:solidFill>
                    <a:schemeClr val="bg1">
                      <a:lumMod val="75000"/>
                    </a:schemeClr>
                  </a:solidFill>
                </a:rPr>
                <a:t>構造分析</a:t>
              </a:r>
              <a:endParaRPr lang="ja-JP" altLang="en-US" sz="2000" dirty="0">
                <a:solidFill>
                  <a:schemeClr val="bg1">
                    <a:lumMod val="75000"/>
                  </a:schemeClr>
                </a:solidFill>
              </a:endParaRPr>
            </a:p>
          </p:txBody>
        </p:sp>
        <p:sp>
          <p:nvSpPr>
            <p:cNvPr id="25" name="正方形/長方形 24"/>
            <p:cNvSpPr/>
            <p:nvPr/>
          </p:nvSpPr>
          <p:spPr>
            <a:xfrm>
              <a:off x="2034540" y="4359956"/>
              <a:ext cx="1248126" cy="419432"/>
            </a:xfrm>
            <a:prstGeom prst="rect">
              <a:avLst/>
            </a:prstGeom>
          </p:spPr>
          <p:txBody>
            <a:bodyPr wrap="none">
              <a:spAutoFit/>
            </a:bodyPr>
            <a:lstStyle/>
            <a:p>
              <a:r>
                <a:rPr lang="ja-JP" altLang="en-US" sz="2000" b="1" dirty="0" smtClean="0">
                  <a:solidFill>
                    <a:schemeClr val="bg1">
                      <a:lumMod val="75000"/>
                    </a:schemeClr>
                  </a:solidFill>
                </a:rPr>
                <a:t>・</a:t>
              </a:r>
              <a:r>
                <a:rPr lang="ja-JP" altLang="en-US" sz="2000" dirty="0" smtClean="0">
                  <a:solidFill>
                    <a:schemeClr val="bg1">
                      <a:lumMod val="75000"/>
                    </a:schemeClr>
                  </a:solidFill>
                </a:rPr>
                <a:t>並列度</a:t>
              </a:r>
              <a:endParaRPr lang="ja-JP" altLang="en-US" sz="2000" dirty="0">
                <a:solidFill>
                  <a:schemeClr val="bg1">
                    <a:lumMod val="75000"/>
                  </a:schemeClr>
                </a:solidFill>
              </a:endParaRPr>
            </a:p>
          </p:txBody>
        </p:sp>
        <p:sp>
          <p:nvSpPr>
            <p:cNvPr id="26" name="正方形/長方形 25"/>
            <p:cNvSpPr/>
            <p:nvPr/>
          </p:nvSpPr>
          <p:spPr>
            <a:xfrm>
              <a:off x="2030441" y="4735487"/>
              <a:ext cx="983692" cy="419432"/>
            </a:xfrm>
            <a:prstGeom prst="rect">
              <a:avLst/>
            </a:prstGeom>
          </p:spPr>
          <p:txBody>
            <a:bodyPr wrap="none">
              <a:spAutoFit/>
            </a:bodyPr>
            <a:lstStyle/>
            <a:p>
              <a:r>
                <a:rPr lang="ja-JP" altLang="en-US" sz="2000" dirty="0" smtClean="0">
                  <a:solidFill>
                    <a:schemeClr val="bg1">
                      <a:lumMod val="75000"/>
                    </a:schemeClr>
                  </a:solidFill>
                </a:rPr>
                <a:t>・代案</a:t>
              </a:r>
              <a:endParaRPr lang="ja-JP" altLang="en-US" sz="2000" dirty="0">
                <a:solidFill>
                  <a:schemeClr val="bg1">
                    <a:lumMod val="75000"/>
                  </a:schemeClr>
                </a:solidFill>
              </a:endParaRPr>
            </a:p>
          </p:txBody>
        </p:sp>
        <p:sp>
          <p:nvSpPr>
            <p:cNvPr id="27" name="正方形/長方形 26"/>
            <p:cNvSpPr/>
            <p:nvPr/>
          </p:nvSpPr>
          <p:spPr>
            <a:xfrm>
              <a:off x="2033820" y="1964430"/>
              <a:ext cx="4146000" cy="566747"/>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SQL</a:t>
              </a:r>
              <a:r>
                <a:rPr kumimoji="1" lang="ja-JP" altLang="en-US" sz="1400" dirty="0" smtClean="0"/>
                <a:t>チューニング・アドバイザのアクセス・パスが</a:t>
              </a:r>
              <a:r>
                <a:rPr kumimoji="1" lang="en-US" altLang="ja-JP" sz="1400" dirty="0" smtClean="0"/>
                <a:t>Majesty</a:t>
              </a:r>
              <a:r>
                <a:rPr kumimoji="1" lang="ja-JP" altLang="en-US" sz="1400" dirty="0" smtClean="0"/>
                <a:t>の機能に相当</a:t>
              </a:r>
              <a:endParaRPr kumimoji="1" lang="ja-JP" altLang="en-US" sz="1400" dirty="0"/>
            </a:p>
          </p:txBody>
        </p:sp>
        <p:sp>
          <p:nvSpPr>
            <p:cNvPr id="28" name="正方形/長方形 27"/>
            <p:cNvSpPr/>
            <p:nvPr/>
          </p:nvSpPr>
          <p:spPr>
            <a:xfrm>
              <a:off x="2034540" y="2531177"/>
              <a:ext cx="4145280" cy="264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64" name="円柱 63"/>
          <p:cNvSpPr/>
          <p:nvPr/>
        </p:nvSpPr>
        <p:spPr>
          <a:xfrm>
            <a:off x="9727777" y="1473233"/>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 name="テキスト ボックス 17"/>
          <p:cNvSpPr txBox="1"/>
          <p:nvPr/>
        </p:nvSpPr>
        <p:spPr>
          <a:xfrm>
            <a:off x="10131656" y="1025834"/>
            <a:ext cx="1628344" cy="338554"/>
          </a:xfrm>
          <a:prstGeom prst="rect">
            <a:avLst/>
          </a:prstGeom>
          <a:noFill/>
        </p:spPr>
        <p:txBody>
          <a:bodyPr wrap="square" rtlCol="0">
            <a:spAutoFit/>
          </a:bodyPr>
          <a:lstStyle/>
          <a:p>
            <a:r>
              <a:rPr kumimoji="1" lang="ja-JP" altLang="en-US" sz="1600" dirty="0" smtClean="0"/>
              <a:t>統合マスタ</a:t>
            </a:r>
            <a:endParaRPr kumimoji="1" lang="ja-JP" altLang="en-US" sz="1600" dirty="0"/>
          </a:p>
        </p:txBody>
      </p:sp>
      <p:sp>
        <p:nvSpPr>
          <p:cNvPr id="19" name="テキスト ボックス 18"/>
          <p:cNvSpPr txBox="1"/>
          <p:nvPr/>
        </p:nvSpPr>
        <p:spPr>
          <a:xfrm>
            <a:off x="6567235" y="988507"/>
            <a:ext cx="1732059" cy="338554"/>
          </a:xfrm>
          <a:prstGeom prst="rect">
            <a:avLst/>
          </a:prstGeom>
          <a:noFill/>
        </p:spPr>
        <p:txBody>
          <a:bodyPr wrap="square" rtlCol="0">
            <a:spAutoFit/>
          </a:bodyPr>
          <a:lstStyle/>
          <a:p>
            <a:r>
              <a:rPr lang="en-US" altLang="ja-JP" sz="1600" dirty="0" smtClean="0"/>
              <a:t>Majesty</a:t>
            </a:r>
            <a:r>
              <a:rPr lang="ja-JP" altLang="en-US" sz="1600" dirty="0" smtClean="0"/>
              <a:t>サーバ</a:t>
            </a:r>
            <a:endParaRPr kumimoji="1" lang="ja-JP" altLang="en-US" sz="1600" dirty="0"/>
          </a:p>
        </p:txBody>
      </p:sp>
      <p:sp>
        <p:nvSpPr>
          <p:cNvPr id="41" name="角丸四角形 40"/>
          <p:cNvSpPr/>
          <p:nvPr/>
        </p:nvSpPr>
        <p:spPr>
          <a:xfrm rot="16200000">
            <a:off x="10323946" y="1990792"/>
            <a:ext cx="688716" cy="1303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円/楕円 41"/>
          <p:cNvSpPr/>
          <p:nvPr/>
        </p:nvSpPr>
        <p:spPr>
          <a:xfrm>
            <a:off x="10016788" y="2739506"/>
            <a:ext cx="1303029" cy="35302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円/楕円 42"/>
          <p:cNvSpPr/>
          <p:nvPr/>
        </p:nvSpPr>
        <p:spPr>
          <a:xfrm>
            <a:off x="10016785" y="273950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円/楕円 61"/>
          <p:cNvSpPr/>
          <p:nvPr/>
        </p:nvSpPr>
        <p:spPr>
          <a:xfrm>
            <a:off x="10007140" y="26785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円/楕円 62"/>
          <p:cNvSpPr/>
          <p:nvPr/>
        </p:nvSpPr>
        <p:spPr>
          <a:xfrm>
            <a:off x="10007140" y="2613201"/>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円/楕円 43"/>
          <p:cNvSpPr/>
          <p:nvPr/>
        </p:nvSpPr>
        <p:spPr>
          <a:xfrm>
            <a:off x="10016789" y="2527357"/>
            <a:ext cx="1303029" cy="360613"/>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9" name="円/楕円 58"/>
          <p:cNvSpPr/>
          <p:nvPr/>
        </p:nvSpPr>
        <p:spPr>
          <a:xfrm>
            <a:off x="10011482" y="246117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円/楕円 44"/>
          <p:cNvSpPr/>
          <p:nvPr/>
        </p:nvSpPr>
        <p:spPr>
          <a:xfrm>
            <a:off x="10016789" y="2386485"/>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0" name="円/楕円 59"/>
          <p:cNvSpPr/>
          <p:nvPr/>
        </p:nvSpPr>
        <p:spPr>
          <a:xfrm>
            <a:off x="10013410" y="231262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円/楕円 45"/>
          <p:cNvSpPr/>
          <p:nvPr/>
        </p:nvSpPr>
        <p:spPr>
          <a:xfrm>
            <a:off x="10016789" y="2217007"/>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7" name="円/楕円 46"/>
          <p:cNvSpPr/>
          <p:nvPr/>
        </p:nvSpPr>
        <p:spPr>
          <a:xfrm>
            <a:off x="10016789" y="2045603"/>
            <a:ext cx="1303029" cy="35302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テキスト ボックス 38"/>
          <p:cNvSpPr txBox="1"/>
          <p:nvPr/>
        </p:nvSpPr>
        <p:spPr>
          <a:xfrm>
            <a:off x="9965182" y="1998234"/>
            <a:ext cx="1490524" cy="276999"/>
          </a:xfrm>
          <a:prstGeom prst="rect">
            <a:avLst/>
          </a:prstGeom>
          <a:noFill/>
        </p:spPr>
        <p:txBody>
          <a:bodyPr wrap="square" rtlCol="0">
            <a:spAutoFit/>
          </a:bodyPr>
          <a:lstStyle/>
          <a:p>
            <a:r>
              <a:rPr kumimoji="1" lang="ja-JP" altLang="en-US" sz="1200" dirty="0" smtClean="0"/>
              <a:t>スナップショット</a:t>
            </a:r>
            <a:endParaRPr kumimoji="1" lang="ja-JP" altLang="en-US" sz="1200" dirty="0"/>
          </a:p>
        </p:txBody>
      </p:sp>
      <p:sp>
        <p:nvSpPr>
          <p:cNvPr id="56" name="円柱 55"/>
          <p:cNvSpPr/>
          <p:nvPr/>
        </p:nvSpPr>
        <p:spPr>
          <a:xfrm>
            <a:off x="6419030" y="1406602"/>
            <a:ext cx="1954455" cy="1791554"/>
          </a:xfrm>
          <a:prstGeom prst="can">
            <a:avLst/>
          </a:prstGeom>
          <a:ln>
            <a:solidFill>
              <a:schemeClr val="accent1">
                <a:shade val="50000"/>
                <a:alpha val="3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nvGrpSpPr>
          <p:cNvPr id="48" name="グループ化 47"/>
          <p:cNvGrpSpPr/>
          <p:nvPr/>
        </p:nvGrpSpPr>
        <p:grpSpPr>
          <a:xfrm>
            <a:off x="6750563" y="1992401"/>
            <a:ext cx="1303033" cy="1046924"/>
            <a:chOff x="7263920" y="2372302"/>
            <a:chExt cx="2061035" cy="1655942"/>
          </a:xfrm>
        </p:grpSpPr>
        <p:sp>
          <p:nvSpPr>
            <p:cNvPr id="49" name="角丸四角形 48"/>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円/楕円 49"/>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円/楕円 50"/>
            <p:cNvSpPr/>
            <p:nvPr/>
          </p:nvSpPr>
          <p:spPr>
            <a:xfrm>
              <a:off x="7263920" y="346986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円/楕円 51"/>
            <p:cNvSpPr/>
            <p:nvPr/>
          </p:nvSpPr>
          <p:spPr>
            <a:xfrm>
              <a:off x="7263926" y="3134302"/>
              <a:ext cx="2061028" cy="570389"/>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円/楕円 52"/>
            <p:cNvSpPr/>
            <p:nvPr/>
          </p:nvSpPr>
          <p:spPr>
            <a:xfrm>
              <a:off x="7263926" y="291148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円/楕円 53"/>
            <p:cNvSpPr/>
            <p:nvPr/>
          </p:nvSpPr>
          <p:spPr>
            <a:xfrm>
              <a:off x="7263926" y="2643415"/>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円/楕円 54"/>
            <p:cNvSpPr/>
            <p:nvPr/>
          </p:nvSpPr>
          <p:spPr>
            <a:xfrm>
              <a:off x="7263926" y="2372302"/>
              <a:ext cx="2061028" cy="558381"/>
            </a:xfrm>
            <a:prstGeom prst="ellipse">
              <a:avLst/>
            </a:prstGeom>
            <a:solidFill>
              <a:srgbClr val="DAD4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cxnSp>
        <p:nvCxnSpPr>
          <p:cNvPr id="58" name="直線矢印コネクタ 57"/>
          <p:cNvCxnSpPr/>
          <p:nvPr/>
        </p:nvCxnSpPr>
        <p:spPr>
          <a:xfrm flipH="1" flipV="1">
            <a:off x="8220641" y="2614102"/>
            <a:ext cx="1669945" cy="7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6688003" y="1931524"/>
            <a:ext cx="1490524" cy="276999"/>
          </a:xfrm>
          <a:prstGeom prst="rect">
            <a:avLst/>
          </a:prstGeom>
          <a:noFill/>
        </p:spPr>
        <p:txBody>
          <a:bodyPr wrap="square" rtlCol="0">
            <a:spAutoFit/>
          </a:bodyPr>
          <a:lstStyle/>
          <a:p>
            <a:r>
              <a:rPr kumimoji="1" lang="ja-JP" altLang="en-US" sz="1200" dirty="0" smtClean="0"/>
              <a:t>スナップショット</a:t>
            </a:r>
            <a:endParaRPr kumimoji="1" lang="en-US" altLang="ja-JP" sz="1200" dirty="0" smtClean="0"/>
          </a:p>
        </p:txBody>
      </p:sp>
      <p:sp>
        <p:nvSpPr>
          <p:cNvPr id="66" name="テキスト ボックス 65"/>
          <p:cNvSpPr txBox="1"/>
          <p:nvPr/>
        </p:nvSpPr>
        <p:spPr>
          <a:xfrm>
            <a:off x="8386051" y="2376139"/>
            <a:ext cx="1322743" cy="276999"/>
          </a:xfrm>
          <a:prstGeom prst="rect">
            <a:avLst/>
          </a:prstGeom>
          <a:noFill/>
        </p:spPr>
        <p:txBody>
          <a:bodyPr wrap="square" rtlCol="0">
            <a:spAutoFit/>
          </a:bodyPr>
          <a:lstStyle/>
          <a:p>
            <a:r>
              <a:rPr kumimoji="1" lang="ja-JP" altLang="en-US" sz="1200" dirty="0" smtClean="0"/>
              <a:t>コピー１日単位</a:t>
            </a:r>
            <a:endParaRPr kumimoji="1" lang="ja-JP" altLang="en-US" sz="1200" dirty="0"/>
          </a:p>
        </p:txBody>
      </p:sp>
      <p:sp>
        <p:nvSpPr>
          <p:cNvPr id="4" name="円弧 3"/>
          <p:cNvSpPr/>
          <p:nvPr/>
        </p:nvSpPr>
        <p:spPr>
          <a:xfrm rot="14242589">
            <a:off x="9896366" y="2219363"/>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7" name="円弧 56"/>
          <p:cNvSpPr/>
          <p:nvPr/>
        </p:nvSpPr>
        <p:spPr>
          <a:xfrm rot="11143711">
            <a:off x="9919516" y="2512289"/>
            <a:ext cx="613458" cy="525473"/>
          </a:xfrm>
          <a:prstGeom prst="arc">
            <a:avLst>
              <a:gd name="adj1" fmla="val 1886780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027642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717718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sz="2000" dirty="0"/>
              <a:t>必要なライセンスパック</a:t>
            </a:r>
            <a:endParaRPr kumimoji="1" lang="ja-JP" altLang="en-US" sz="2000" dirty="0"/>
          </a:p>
        </p:txBody>
      </p:sp>
      <p:sp>
        <p:nvSpPr>
          <p:cNvPr id="4" name="フッター プレースホルダー 3"/>
          <p:cNvSpPr>
            <a:spLocks noGrp="1"/>
          </p:cNvSpPr>
          <p:nvPr>
            <p:ph type="ftr" sz="quarter" idx="17"/>
          </p:nvPr>
        </p:nvSpPr>
        <p:spPr/>
        <p:txBody>
          <a:bodyPr/>
          <a:lstStyle/>
          <a:p>
            <a:r>
              <a:rPr lang="en-US" altLang="ja-JP" smtClean="0"/>
              <a:t>KIOXIA Confidential</a:t>
            </a:r>
            <a:endParaRPr lang="ja-JP" altLang="en-US" dirty="0"/>
          </a:p>
        </p:txBody>
      </p:sp>
      <p:pic>
        <p:nvPicPr>
          <p:cNvPr id="5" name="図 4"/>
          <p:cNvPicPr>
            <a:picLocks noChangeAspect="1"/>
          </p:cNvPicPr>
          <p:nvPr/>
        </p:nvPicPr>
        <p:blipFill>
          <a:blip r:embed="rId3"/>
          <a:stretch>
            <a:fillRect/>
          </a:stretch>
        </p:blipFill>
        <p:spPr>
          <a:xfrm>
            <a:off x="562708" y="1072103"/>
            <a:ext cx="11066580" cy="4642565"/>
          </a:xfrm>
          <a:prstGeom prst="rect">
            <a:avLst/>
          </a:prstGeom>
        </p:spPr>
      </p:pic>
      <p:sp>
        <p:nvSpPr>
          <p:cNvPr id="6" name="正方形/長方形 5"/>
          <p:cNvSpPr/>
          <p:nvPr/>
        </p:nvSpPr>
        <p:spPr>
          <a:xfrm>
            <a:off x="1120138" y="5802352"/>
            <a:ext cx="9951720" cy="369332"/>
          </a:xfrm>
          <a:prstGeom prst="rect">
            <a:avLst/>
          </a:prstGeom>
        </p:spPr>
        <p:txBody>
          <a:bodyPr wrap="square">
            <a:spAutoFit/>
          </a:bodyPr>
          <a:lstStyle/>
          <a:p>
            <a:r>
              <a:rPr lang="en-US" altLang="ja-JP" dirty="0"/>
              <a:t>※2 Oracle Tuning Pack</a:t>
            </a:r>
            <a:r>
              <a:rPr lang="ja-JP" altLang="en-US" dirty="0"/>
              <a:t>の機能を使用するには、</a:t>
            </a:r>
            <a:r>
              <a:rPr lang="en-US" altLang="ja-JP" dirty="0"/>
              <a:t>Oracle Database Diagnostics Pack</a:t>
            </a:r>
            <a:r>
              <a:rPr lang="ja-JP" altLang="en-US" dirty="0"/>
              <a:t>が必要</a:t>
            </a:r>
          </a:p>
        </p:txBody>
      </p:sp>
      <p:sp>
        <p:nvSpPr>
          <p:cNvPr id="10" name="正方形/長方形 9"/>
          <p:cNvSpPr/>
          <p:nvPr/>
        </p:nvSpPr>
        <p:spPr>
          <a:xfrm>
            <a:off x="562708" y="4015740"/>
            <a:ext cx="11066580" cy="1661160"/>
          </a:xfrm>
          <a:prstGeom prst="rect">
            <a:avLst/>
          </a:prstGeom>
          <a:noFill/>
          <a:ln w="698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62786" y="4183118"/>
            <a:ext cx="714703" cy="338554"/>
          </a:xfrm>
          <a:prstGeom prst="rect">
            <a:avLst/>
          </a:prstGeom>
          <a:noFill/>
        </p:spPr>
        <p:txBody>
          <a:bodyPr wrap="square" rtlCol="0">
            <a:spAutoFit/>
          </a:bodyPr>
          <a:lstStyle/>
          <a:p>
            <a:r>
              <a:rPr lang="ja-JP" altLang="en-US" sz="1600" b="1" dirty="0">
                <a:solidFill>
                  <a:schemeClr val="accent1">
                    <a:lumMod val="50000"/>
                  </a:schemeClr>
                </a:solidFill>
              </a:rPr>
              <a:t>必須</a:t>
            </a:r>
            <a:endParaRPr kumimoji="1" lang="ja-JP" altLang="en-US" sz="1600" b="1" dirty="0">
              <a:solidFill>
                <a:schemeClr val="accent1">
                  <a:lumMod val="50000"/>
                </a:schemeClr>
              </a:solidFill>
            </a:endParaRPr>
          </a:p>
        </p:txBody>
      </p:sp>
      <p:sp>
        <p:nvSpPr>
          <p:cNvPr id="9" name="テキスト ボックス 8"/>
          <p:cNvSpPr txBox="1"/>
          <p:nvPr/>
        </p:nvSpPr>
        <p:spPr>
          <a:xfrm>
            <a:off x="758314" y="5026476"/>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2" name="テキスト ボックス 11"/>
          <p:cNvSpPr txBox="1"/>
          <p:nvPr/>
        </p:nvSpPr>
        <p:spPr>
          <a:xfrm>
            <a:off x="758313" y="4392619"/>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sp>
        <p:nvSpPr>
          <p:cNvPr id="13" name="テキスト ボックス 12"/>
          <p:cNvSpPr txBox="1"/>
          <p:nvPr/>
        </p:nvSpPr>
        <p:spPr>
          <a:xfrm>
            <a:off x="753840" y="4625077"/>
            <a:ext cx="714703" cy="338554"/>
          </a:xfrm>
          <a:prstGeom prst="rect">
            <a:avLst/>
          </a:prstGeom>
          <a:noFill/>
        </p:spPr>
        <p:txBody>
          <a:bodyPr wrap="square" rtlCol="0">
            <a:spAutoFit/>
          </a:bodyPr>
          <a:lstStyle/>
          <a:p>
            <a:r>
              <a:rPr lang="ja-JP" altLang="en-US" sz="1600" b="1" dirty="0">
                <a:solidFill>
                  <a:schemeClr val="accent1">
                    <a:lumMod val="75000"/>
                  </a:schemeClr>
                </a:solidFill>
              </a:rPr>
              <a:t>必要</a:t>
            </a:r>
            <a:endParaRPr kumimoji="1" lang="ja-JP" altLang="en-US" sz="1600" b="1" dirty="0">
              <a:solidFill>
                <a:schemeClr val="accent1">
                  <a:lumMod val="75000"/>
                </a:schemeClr>
              </a:solidFill>
            </a:endParaRPr>
          </a:p>
        </p:txBody>
      </p:sp>
      <p:cxnSp>
        <p:nvCxnSpPr>
          <p:cNvPr id="14" name="直線コネクタ 13"/>
          <p:cNvCxnSpPr/>
          <p:nvPr/>
        </p:nvCxnSpPr>
        <p:spPr>
          <a:xfrm>
            <a:off x="551514" y="5278286"/>
            <a:ext cx="1045792" cy="19014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527983" y="4952056"/>
            <a:ext cx="1034598"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539939" y="5567444"/>
            <a:ext cx="103459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2872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pPr lvl="0"/>
            <a:r>
              <a:rPr lang="ja-JP" altLang="en-US" dirty="0">
                <a:latin typeface="Meiryo UI" panose="020B0604030504040204" pitchFamily="50" charset="-128"/>
                <a:ea typeface="Meiryo UI" panose="020B0604030504040204" pitchFamily="50" charset="-128"/>
              </a:rPr>
              <a:t>システム導入</a:t>
            </a:r>
            <a:r>
              <a:rPr lang="ja-JP" altLang="ja-JP" dirty="0">
                <a:latin typeface="Meiryo UI" panose="020B0604030504040204" pitchFamily="50" charset="-128"/>
                <a:ea typeface="Meiryo UI" panose="020B0604030504040204" pitchFamily="50" charset="-128"/>
              </a:rPr>
              <a:t>計画</a:t>
            </a:r>
            <a:endParaRPr lang="en-US" altLang="ja-JP" dirty="0" smtClean="0"/>
          </a:p>
          <a:p>
            <a:pPr lvl="0"/>
            <a:r>
              <a:rPr lang="ja-JP" altLang="en-US" dirty="0" smtClean="0"/>
              <a:t>必要なライセンスパック</a:t>
            </a:r>
          </a:p>
          <a:p>
            <a:pPr marL="540612" lvl="1" indent="0">
              <a:buNone/>
            </a:pPr>
            <a:r>
              <a:rPr lang="en-US" altLang="ja-JP" dirty="0" smtClean="0"/>
              <a:t>1.1  Diagnostics </a:t>
            </a:r>
            <a:r>
              <a:rPr lang="en-US" altLang="ja-JP" dirty="0"/>
              <a:t>Pack</a:t>
            </a:r>
          </a:p>
          <a:p>
            <a:pPr marL="540612" lvl="1" indent="0">
              <a:buNone/>
            </a:pPr>
            <a:r>
              <a:rPr lang="en-US" altLang="ja-JP" dirty="0" smtClean="0"/>
              <a:t>1.2  Oracle </a:t>
            </a:r>
            <a:r>
              <a:rPr lang="en-US" altLang="ja-JP" dirty="0"/>
              <a:t>Tuning </a:t>
            </a:r>
            <a:r>
              <a:rPr lang="en-US" altLang="ja-JP" dirty="0" smtClean="0"/>
              <a:t>Pack</a:t>
            </a:r>
          </a:p>
          <a:p>
            <a:pPr lvl="0"/>
            <a:r>
              <a:rPr lang="ja-JP" altLang="en-US" dirty="0" smtClean="0"/>
              <a:t>ツール使用による効果計測</a:t>
            </a:r>
            <a:endParaRPr lang="en-US" altLang="ja-JP" dirty="0" smtClean="0"/>
          </a:p>
          <a:p>
            <a:pPr marL="540612" lvl="1" indent="0">
              <a:buNone/>
            </a:pPr>
            <a:r>
              <a:rPr lang="en-US" altLang="ja-JP" dirty="0" smtClean="0"/>
              <a:t>2.1  SQL</a:t>
            </a:r>
            <a:r>
              <a:rPr lang="ja-JP" altLang="en-US" dirty="0" smtClean="0"/>
              <a:t>プロファイル</a:t>
            </a:r>
            <a:endParaRPr lang="en-US" altLang="ja-JP" dirty="0"/>
          </a:p>
          <a:p>
            <a:pPr marL="540612" lvl="1" indent="0">
              <a:buNone/>
            </a:pPr>
            <a:r>
              <a:rPr lang="en-US" altLang="ja-JP" dirty="0" smtClean="0"/>
              <a:t>2.2  </a:t>
            </a:r>
            <a:r>
              <a:rPr lang="ja-JP" altLang="en-US" dirty="0" smtClean="0"/>
              <a:t>並列化</a:t>
            </a:r>
            <a:r>
              <a:rPr lang="en-US" altLang="ja-JP" dirty="0" smtClean="0"/>
              <a:t>(</a:t>
            </a:r>
            <a:r>
              <a:rPr lang="ja-JP" altLang="en-US" dirty="0" smtClean="0"/>
              <a:t>パラレル実行</a:t>
            </a:r>
            <a:r>
              <a:rPr lang="en-US" altLang="ja-JP" dirty="0" smtClean="0"/>
              <a:t>)</a:t>
            </a:r>
          </a:p>
          <a:p>
            <a:pPr lvl="0"/>
            <a:r>
              <a:rPr lang="en-US" altLang="ja-JP" dirty="0" smtClean="0"/>
              <a:t>Majesty</a:t>
            </a:r>
            <a:r>
              <a:rPr lang="ja-JP" altLang="en-US" dirty="0" smtClean="0"/>
              <a:t>との比較</a:t>
            </a:r>
            <a:endParaRPr lang="en-US" altLang="ja-JP" dirty="0" smtClean="0"/>
          </a:p>
          <a:p>
            <a:pPr marL="540612" lvl="1" indent="0">
              <a:buNone/>
            </a:pPr>
            <a:r>
              <a:rPr lang="en-US" altLang="ja-JP" dirty="0" smtClean="0"/>
              <a:t>3.1  </a:t>
            </a:r>
            <a:r>
              <a:rPr lang="ja-JP" altLang="en-US" dirty="0" smtClean="0"/>
              <a:t>利点</a:t>
            </a:r>
            <a:endParaRPr lang="en-US" altLang="ja-JP" dirty="0" smtClean="0"/>
          </a:p>
          <a:p>
            <a:pPr marL="540612" lvl="1" indent="0">
              <a:buNone/>
            </a:pPr>
            <a:r>
              <a:rPr lang="en-US" altLang="ja-JP" dirty="0" smtClean="0"/>
              <a:t>3.2  </a:t>
            </a:r>
            <a:r>
              <a:rPr lang="ja-JP" altLang="en-US" dirty="0" smtClean="0"/>
              <a:t>欠点</a:t>
            </a:r>
            <a:endParaRPr lang="ja-JP" altLang="en-US" dirty="0"/>
          </a:p>
        </p:txBody>
      </p:sp>
      <p:sp>
        <p:nvSpPr>
          <p:cNvPr id="9" name="タイトル 8"/>
          <p:cNvSpPr>
            <a:spLocks noGrp="1"/>
          </p:cNvSpPr>
          <p:nvPr>
            <p:ph type="title"/>
          </p:nvPr>
        </p:nvSpPr>
        <p:spPr/>
        <p:txBody>
          <a:bodyPr/>
          <a:lstStyle/>
          <a:p>
            <a:r>
              <a:rPr lang="ja-JP" altLang="en-US" dirty="0" smtClean="0"/>
              <a:t>アジェンダ</a:t>
            </a:r>
            <a:endParaRPr lang="ja-JP" altLang="en-US" dirty="0"/>
          </a:p>
        </p:txBody>
      </p:sp>
      <p:sp>
        <p:nvSpPr>
          <p:cNvPr id="2" name="フッター プレースホルダー 1">
            <a:extLst>
              <a:ext uri="{FF2B5EF4-FFF2-40B4-BE49-F238E27FC236}">
                <a16:creationId xmlns:a16="http://schemas.microsoft.com/office/drawing/2014/main" xmlns="" id="{ECAB6C54-45D3-4BF3-BF95-724004127338}"/>
              </a:ext>
            </a:extLst>
          </p:cNvPr>
          <p:cNvSpPr>
            <a:spLocks noGrp="1"/>
          </p:cNvSpPr>
          <p:nvPr>
            <p:ph type="ftr" sz="quarter" idx="14"/>
          </p:nvPr>
        </p:nvSpPr>
        <p:spPr/>
        <p:txBody>
          <a:bodyPr/>
          <a:lstStyle/>
          <a:p>
            <a:r>
              <a:rPr lang="en-US" altLang="ja-JP"/>
              <a:t>KIOXIA Confidential</a:t>
            </a:r>
            <a:endParaRPr lang="ja-JP" altLang="en-US" dirty="0"/>
          </a:p>
        </p:txBody>
      </p:sp>
    </p:spTree>
    <p:extLst>
      <p:ext uri="{BB962C8B-B14F-4D97-AF65-F5344CB8AC3E}">
        <p14:creationId xmlns:p14="http://schemas.microsoft.com/office/powerpoint/2010/main" val="993250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テキスト ボックス 2"/>
          <p:cNvSpPr txBox="1"/>
          <p:nvPr/>
        </p:nvSpPr>
        <p:spPr>
          <a:xfrm>
            <a:off x="4349367" y="2968256"/>
            <a:ext cx="3493264" cy="646331"/>
          </a:xfrm>
          <a:prstGeom prst="rect">
            <a:avLst/>
          </a:prstGeom>
          <a:noFill/>
        </p:spPr>
        <p:txBody>
          <a:bodyPr wrap="none" rtlCol="0">
            <a:spAutoFit/>
          </a:bodyPr>
          <a:lstStyle/>
          <a:p>
            <a:r>
              <a:rPr lang="ja-JP" altLang="en-US" sz="3600" dirty="0" smtClean="0">
                <a:latin typeface="Meiryo UI" panose="020B0604030504040204" pitchFamily="50" charset="-128"/>
                <a:ea typeface="Meiryo UI" panose="020B0604030504040204" pitchFamily="50" charset="-128"/>
              </a:rPr>
              <a:t>システム導入</a:t>
            </a:r>
            <a:r>
              <a:rPr lang="ja-JP" altLang="ja-JP" sz="3600" dirty="0" smtClean="0">
                <a:latin typeface="Meiryo UI" panose="020B0604030504040204" pitchFamily="50" charset="-128"/>
                <a:ea typeface="Meiryo UI" panose="020B0604030504040204" pitchFamily="50" charset="-128"/>
              </a:rPr>
              <a:t>計画</a:t>
            </a:r>
            <a:endParaRPr kumimoji="1" lang="ja-JP" altLang="en-US" sz="3600" dirty="0">
              <a:latin typeface="Meiryo UI" panose="020B0604030504040204" pitchFamily="50" charset="-128"/>
              <a:ea typeface="Meiryo UI" panose="020B0604030504040204" pitchFamily="50" charset="-128"/>
            </a:endParaRPr>
          </a:p>
        </p:txBody>
      </p:sp>
      <p:sp>
        <p:nvSpPr>
          <p:cNvPr id="4" name="正方形/長方形 3"/>
          <p:cNvSpPr/>
          <p:nvPr/>
        </p:nvSpPr>
        <p:spPr>
          <a:xfrm>
            <a:off x="4004722" y="3673126"/>
            <a:ext cx="4182555" cy="369332"/>
          </a:xfrm>
          <a:prstGeom prst="rect">
            <a:avLst/>
          </a:prstGeom>
        </p:spPr>
        <p:txBody>
          <a:bodyPr wrap="none">
            <a:spAutoFit/>
          </a:bodyPr>
          <a:lstStyle/>
          <a:p>
            <a:r>
              <a:rPr lang="ja-JP" altLang="ja-JP" dirty="0">
                <a:latin typeface="Meiryo UI" panose="020B0604030504040204" pitchFamily="50" charset="-128"/>
                <a:ea typeface="Meiryo UI" panose="020B0604030504040204" pitchFamily="50" charset="-128"/>
              </a:rPr>
              <a:t>（システムの概要</a:t>
            </a:r>
            <a:r>
              <a:rPr lang="ja-JP"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問題提起、導入目的</a:t>
            </a:r>
            <a:r>
              <a:rPr lang="ja-JP"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652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ja-JP" sz="2000" dirty="0">
                <a:latin typeface="Meiryo UI" panose="020B0604030504040204" pitchFamily="50" charset="-128"/>
                <a:ea typeface="Meiryo UI" panose="020B0604030504040204" pitchFamily="50" charset="-128"/>
              </a:rPr>
              <a:t>システムの概要</a:t>
            </a:r>
            <a:endParaRPr kumimoji="1" lang="ja-JP" altLang="en-US" sz="2000"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grpSp>
        <p:nvGrpSpPr>
          <p:cNvPr id="100" name="グループ化 99"/>
          <p:cNvGrpSpPr/>
          <p:nvPr/>
        </p:nvGrpSpPr>
        <p:grpSpPr>
          <a:xfrm>
            <a:off x="1608111" y="1269622"/>
            <a:ext cx="10476172" cy="4414331"/>
            <a:chOff x="1247827" y="1335095"/>
            <a:chExt cx="10476172" cy="4414331"/>
          </a:xfrm>
        </p:grpSpPr>
        <p:grpSp>
          <p:nvGrpSpPr>
            <p:cNvPr id="83" name="グループ化 82"/>
            <p:cNvGrpSpPr/>
            <p:nvPr/>
          </p:nvGrpSpPr>
          <p:grpSpPr>
            <a:xfrm>
              <a:off x="1247827" y="2942574"/>
              <a:ext cx="1971835" cy="1584273"/>
              <a:chOff x="1211204" y="2934241"/>
              <a:chExt cx="1971835" cy="1584273"/>
            </a:xfrm>
          </p:grpSpPr>
          <p:grpSp>
            <p:nvGrpSpPr>
              <p:cNvPr id="22" name="グループ化 21"/>
              <p:cNvGrpSpPr/>
              <p:nvPr/>
            </p:nvGrpSpPr>
            <p:grpSpPr>
              <a:xfrm>
                <a:off x="1211204" y="2934241"/>
                <a:ext cx="1971835" cy="1584273"/>
                <a:chOff x="7263920" y="2372302"/>
                <a:chExt cx="2061035" cy="1655942"/>
              </a:xfrm>
            </p:grpSpPr>
            <p:sp>
              <p:nvSpPr>
                <p:cNvPr id="23" name="角丸四角形 22"/>
                <p:cNvSpPr/>
                <p:nvPr/>
              </p:nvSpPr>
              <p:spPr>
                <a:xfrm rot="16200000">
                  <a:off x="7749763" y="2285606"/>
                  <a:ext cx="1089356" cy="2061029"/>
                </a:xfrm>
                <a:prstGeom prst="roundRect">
                  <a:avLst>
                    <a:gd name="adj" fmla="val 17207"/>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4" name="円/楕円 23"/>
                <p:cNvSpPr/>
                <p:nvPr/>
              </p:nvSpPr>
              <p:spPr>
                <a:xfrm>
                  <a:off x="7263924" y="3469863"/>
                  <a:ext cx="2061028" cy="558381"/>
                </a:xfrm>
                <a:prstGeom prst="ellipse">
                  <a:avLst/>
                </a:prstGeom>
                <a:solidFill>
                  <a:srgbClr val="D6D7AD"/>
                </a:solid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5" name="円/楕円 24"/>
                <p:cNvSpPr/>
                <p:nvPr/>
              </p:nvSpPr>
              <p:spPr>
                <a:xfrm>
                  <a:off x="7263920" y="346986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6" name="円/楕円 25"/>
                <p:cNvSpPr/>
                <p:nvPr/>
              </p:nvSpPr>
              <p:spPr>
                <a:xfrm>
                  <a:off x="7263926" y="3134302"/>
                  <a:ext cx="2061028" cy="570389"/>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7" name="円/楕円 26"/>
                <p:cNvSpPr/>
                <p:nvPr/>
              </p:nvSpPr>
              <p:spPr>
                <a:xfrm>
                  <a:off x="7263926" y="291148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8" name="円/楕円 27"/>
                <p:cNvSpPr/>
                <p:nvPr/>
              </p:nvSpPr>
              <p:spPr>
                <a:xfrm>
                  <a:off x="7263926" y="2643415"/>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29" name="円/楕円 28"/>
                <p:cNvSpPr/>
                <p:nvPr/>
              </p:nvSpPr>
              <p:spPr>
                <a:xfrm>
                  <a:off x="7263926" y="237230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66" name="テキスト ボックス 65"/>
              <p:cNvSpPr txBox="1"/>
              <p:nvPr/>
            </p:nvSpPr>
            <p:spPr>
              <a:xfrm>
                <a:off x="1566304" y="2977582"/>
                <a:ext cx="1261641" cy="369332"/>
              </a:xfrm>
              <a:prstGeom prst="rect">
                <a:avLst/>
              </a:prstGeom>
              <a:noFill/>
            </p:spPr>
            <p:txBody>
              <a:bodyPr wrap="square" rtlCol="0">
                <a:spAutoFit/>
              </a:bodyPr>
              <a:lstStyle/>
              <a:p>
                <a:r>
                  <a:rPr kumimoji="1" lang="en-US" altLang="ja-JP" dirty="0" err="1" smtClean="0"/>
                  <a:t>SiviewSM</a:t>
                </a:r>
                <a:endParaRPr kumimoji="1" lang="ja-JP" altLang="en-US" dirty="0"/>
              </a:p>
            </p:txBody>
          </p:sp>
        </p:grpSp>
        <p:grpSp>
          <p:nvGrpSpPr>
            <p:cNvPr id="82" name="グループ化 81"/>
            <p:cNvGrpSpPr/>
            <p:nvPr/>
          </p:nvGrpSpPr>
          <p:grpSpPr>
            <a:xfrm>
              <a:off x="6419212" y="1335095"/>
              <a:ext cx="1971835" cy="1584273"/>
              <a:chOff x="5727398" y="800333"/>
              <a:chExt cx="1971835" cy="1584273"/>
            </a:xfrm>
          </p:grpSpPr>
          <p:grpSp>
            <p:nvGrpSpPr>
              <p:cNvPr id="50" name="グループ化 49"/>
              <p:cNvGrpSpPr/>
              <p:nvPr/>
            </p:nvGrpSpPr>
            <p:grpSpPr>
              <a:xfrm>
                <a:off x="5727398" y="800333"/>
                <a:ext cx="1971835" cy="1584273"/>
                <a:chOff x="7263920" y="2372302"/>
                <a:chExt cx="2061035" cy="1655942"/>
              </a:xfrm>
            </p:grpSpPr>
            <p:sp>
              <p:nvSpPr>
                <p:cNvPr id="51" name="角丸四角形 50"/>
                <p:cNvSpPr/>
                <p:nvPr/>
              </p:nvSpPr>
              <p:spPr>
                <a:xfrm rot="16200000">
                  <a:off x="7749763" y="2285606"/>
                  <a:ext cx="1089356" cy="2061029"/>
                </a:xfrm>
                <a:prstGeom prst="roundRect">
                  <a:avLst>
                    <a:gd name="adj" fmla="val 17207"/>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2" name="円/楕円 51"/>
                <p:cNvSpPr/>
                <p:nvPr/>
              </p:nvSpPr>
              <p:spPr>
                <a:xfrm>
                  <a:off x="7263924" y="3469863"/>
                  <a:ext cx="2061028" cy="558381"/>
                </a:xfrm>
                <a:prstGeom prst="ellipse">
                  <a:avLst/>
                </a:prstGeom>
                <a:solidFill>
                  <a:srgbClr val="D6D7AD"/>
                </a:solid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3" name="円/楕円 52"/>
                <p:cNvSpPr/>
                <p:nvPr/>
              </p:nvSpPr>
              <p:spPr>
                <a:xfrm>
                  <a:off x="7263920" y="346986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4" name="円/楕円 53"/>
                <p:cNvSpPr/>
                <p:nvPr/>
              </p:nvSpPr>
              <p:spPr>
                <a:xfrm>
                  <a:off x="7263926" y="3134302"/>
                  <a:ext cx="2061028" cy="570389"/>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5" name="円/楕円 54"/>
                <p:cNvSpPr/>
                <p:nvPr/>
              </p:nvSpPr>
              <p:spPr>
                <a:xfrm>
                  <a:off x="7263926" y="291148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6" name="円/楕円 55"/>
                <p:cNvSpPr/>
                <p:nvPr/>
              </p:nvSpPr>
              <p:spPr>
                <a:xfrm>
                  <a:off x="7263926" y="2643415"/>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57" name="円/楕円 56"/>
                <p:cNvSpPr/>
                <p:nvPr/>
              </p:nvSpPr>
              <p:spPr>
                <a:xfrm>
                  <a:off x="7263926" y="237230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67" name="テキスト ボックス 66"/>
              <p:cNvSpPr txBox="1"/>
              <p:nvPr/>
            </p:nvSpPr>
            <p:spPr>
              <a:xfrm>
                <a:off x="5955023" y="884271"/>
                <a:ext cx="1479630" cy="369332"/>
              </a:xfrm>
              <a:prstGeom prst="rect">
                <a:avLst/>
              </a:prstGeom>
              <a:noFill/>
            </p:spPr>
            <p:txBody>
              <a:bodyPr wrap="square" rtlCol="0">
                <a:spAutoFit/>
              </a:bodyPr>
              <a:lstStyle/>
              <a:p>
                <a:r>
                  <a:rPr kumimoji="1" lang="ja-JP" altLang="en-US" dirty="0" smtClean="0"/>
                  <a:t>レプリカ</a:t>
                </a:r>
                <a:r>
                  <a:rPr kumimoji="1" lang="en-US" altLang="ja-JP" dirty="0" smtClean="0"/>
                  <a:t>DB</a:t>
                </a:r>
                <a:endParaRPr kumimoji="1" lang="ja-JP" altLang="en-US" dirty="0"/>
              </a:p>
            </p:txBody>
          </p:sp>
        </p:grpSp>
        <p:grpSp>
          <p:nvGrpSpPr>
            <p:cNvPr id="84" name="グループ化 83"/>
            <p:cNvGrpSpPr/>
            <p:nvPr/>
          </p:nvGrpSpPr>
          <p:grpSpPr>
            <a:xfrm>
              <a:off x="6972232" y="4165153"/>
              <a:ext cx="1971835" cy="1584273"/>
              <a:chOff x="5799045" y="4309224"/>
              <a:chExt cx="1971835" cy="1584273"/>
            </a:xfrm>
          </p:grpSpPr>
          <p:grpSp>
            <p:nvGrpSpPr>
              <p:cNvPr id="58" name="グループ化 57"/>
              <p:cNvGrpSpPr/>
              <p:nvPr/>
            </p:nvGrpSpPr>
            <p:grpSpPr>
              <a:xfrm>
                <a:off x="5799045" y="4309224"/>
                <a:ext cx="1971835" cy="1584273"/>
                <a:chOff x="7263920" y="2372302"/>
                <a:chExt cx="2061035" cy="1655942"/>
              </a:xfrm>
            </p:grpSpPr>
            <p:sp>
              <p:nvSpPr>
                <p:cNvPr id="59" name="角丸四角形 58"/>
                <p:cNvSpPr/>
                <p:nvPr/>
              </p:nvSpPr>
              <p:spPr>
                <a:xfrm rot="16200000">
                  <a:off x="7749763" y="2285606"/>
                  <a:ext cx="1089356" cy="2061029"/>
                </a:xfrm>
                <a:prstGeom prst="roundRect">
                  <a:avLst>
                    <a:gd name="adj" fmla="val 17207"/>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0" name="円/楕円 59"/>
                <p:cNvSpPr/>
                <p:nvPr/>
              </p:nvSpPr>
              <p:spPr>
                <a:xfrm>
                  <a:off x="7263924" y="3469863"/>
                  <a:ext cx="2061028" cy="558381"/>
                </a:xfrm>
                <a:prstGeom prst="ellipse">
                  <a:avLst/>
                </a:prstGeom>
                <a:solidFill>
                  <a:srgbClr val="D6D7AD"/>
                </a:solidFill>
                <a:ln w="12700" cap="flat" cmpd="sng" algn="ctr">
                  <a:no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1" name="円/楕円 60"/>
                <p:cNvSpPr/>
                <p:nvPr/>
              </p:nvSpPr>
              <p:spPr>
                <a:xfrm>
                  <a:off x="7263920" y="346986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2" name="円/楕円 61"/>
                <p:cNvSpPr/>
                <p:nvPr/>
              </p:nvSpPr>
              <p:spPr>
                <a:xfrm>
                  <a:off x="7263926" y="3134302"/>
                  <a:ext cx="2061028" cy="570389"/>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3" name="円/楕円 62"/>
                <p:cNvSpPr/>
                <p:nvPr/>
              </p:nvSpPr>
              <p:spPr>
                <a:xfrm>
                  <a:off x="7263926" y="291148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4" name="円/楕円 63"/>
                <p:cNvSpPr/>
                <p:nvPr/>
              </p:nvSpPr>
              <p:spPr>
                <a:xfrm>
                  <a:off x="7263926" y="2643415"/>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sp>
              <p:nvSpPr>
                <p:cNvPr id="65" name="円/楕円 64"/>
                <p:cNvSpPr/>
                <p:nvPr/>
              </p:nvSpPr>
              <p:spPr>
                <a:xfrm>
                  <a:off x="7263926" y="2372302"/>
                  <a:ext cx="2061028" cy="558381"/>
                </a:xfrm>
                <a:prstGeom prst="ellipse">
                  <a:avLst/>
                </a:prstGeom>
                <a:solidFill>
                  <a:srgbClr val="D6D7AD"/>
                </a:solidFill>
                <a:ln w="12700" cap="flat" cmpd="sng" algn="ctr">
                  <a:solidFill>
                    <a:srgbClr val="333333"/>
                  </a:solidFill>
                  <a:prstDash val="solid"/>
                  <a:miter lim="800000"/>
                </a:ln>
                <a:effectLst/>
              </p:spPr>
              <p:txBody>
                <a:bodyPr rtlCol="0" anchor="ctr"/>
                <a:lstStyle/>
                <a:p>
                  <a:pPr marL="0" marR="0" lvl="0" indent="0" algn="ctr" defTabSz="914228" eaLnBrk="1" fontAlgn="auto" latinLnBrk="0" hangingPunct="1">
                    <a:lnSpc>
                      <a:spcPct val="100000"/>
                    </a:lnSpc>
                    <a:spcBef>
                      <a:spcPts val="0"/>
                    </a:spcBef>
                    <a:spcAft>
                      <a:spcPts val="0"/>
                    </a:spcAft>
                    <a:buClrTx/>
                    <a:buSzTx/>
                    <a:buFontTx/>
                    <a:buNone/>
                    <a:tabLst/>
                    <a:defRPr/>
                  </a:pPr>
                  <a:endParaRPr kumimoji="0" lang="ja-JP" altLang="en-US" sz="1400" b="0" i="0" u="none" strike="noStrike" kern="0" cap="none" spc="0" normalizeH="0" baseline="0" noProof="0" smtClean="0">
                    <a:ln>
                      <a:noFill/>
                    </a:ln>
                    <a:solidFill>
                      <a:srgbClr val="FFFFFF"/>
                    </a:solidFill>
                    <a:effectLst/>
                    <a:uLnTx/>
                    <a:uFillTx/>
                    <a:latin typeface="segoe ui"/>
                    <a:ea typeface="Meiryo UI"/>
                    <a:cs typeface="+mn-cs"/>
                  </a:endParaRPr>
                </a:p>
              </p:txBody>
            </p:sp>
          </p:grpSp>
          <p:sp>
            <p:nvSpPr>
              <p:cNvPr id="68" name="テキスト ボックス 67"/>
              <p:cNvSpPr txBox="1"/>
              <p:nvPr/>
            </p:nvSpPr>
            <p:spPr>
              <a:xfrm>
                <a:off x="6096000" y="4436083"/>
                <a:ext cx="1479630" cy="369332"/>
              </a:xfrm>
              <a:prstGeom prst="rect">
                <a:avLst/>
              </a:prstGeom>
              <a:noFill/>
            </p:spPr>
            <p:txBody>
              <a:bodyPr wrap="square" rtlCol="0">
                <a:spAutoFit/>
              </a:bodyPr>
              <a:lstStyle/>
              <a:p>
                <a:r>
                  <a:rPr lang="ja-JP" altLang="en-US" dirty="0" smtClean="0"/>
                  <a:t>統合マスタ</a:t>
                </a:r>
                <a:endParaRPr kumimoji="1" lang="ja-JP" altLang="en-US" dirty="0"/>
              </a:p>
            </p:txBody>
          </p:sp>
        </p:grpSp>
        <p:cxnSp>
          <p:nvCxnSpPr>
            <p:cNvPr id="70" name="直線矢印コネクタ 69"/>
            <p:cNvCxnSpPr>
              <a:stCxn id="27" idx="6"/>
              <a:endCxn id="53" idx="2"/>
            </p:cNvCxnSpPr>
            <p:nvPr/>
          </p:nvCxnSpPr>
          <p:spPr>
            <a:xfrm flipV="1">
              <a:off x="3219661" y="2652260"/>
              <a:ext cx="3199551" cy="1073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テキスト ボックス 73"/>
            <p:cNvSpPr txBox="1"/>
            <p:nvPr/>
          </p:nvSpPr>
          <p:spPr>
            <a:xfrm>
              <a:off x="4084248" y="2587735"/>
              <a:ext cx="2401906" cy="923330"/>
            </a:xfrm>
            <a:prstGeom prst="rect">
              <a:avLst/>
            </a:prstGeom>
            <a:noFill/>
          </p:spPr>
          <p:txBody>
            <a:bodyPr wrap="square" rtlCol="0">
              <a:spAutoFit/>
            </a:bodyPr>
            <a:lstStyle/>
            <a:p>
              <a:r>
                <a:rPr kumimoji="1" lang="ja-JP" altLang="en-US" dirty="0" smtClean="0"/>
                <a:t>同期</a:t>
              </a:r>
              <a:endParaRPr kumimoji="1" lang="en-US" altLang="ja-JP" dirty="0" smtClean="0"/>
            </a:p>
            <a:p>
              <a:r>
                <a:rPr lang="en-US" altLang="ja-JP" dirty="0" smtClean="0"/>
                <a:t>(trigger)</a:t>
              </a:r>
            </a:p>
            <a:p>
              <a:r>
                <a:rPr lang="en-US" altLang="ja-JP" dirty="0" smtClean="0"/>
                <a:t>(</a:t>
              </a:r>
              <a:r>
                <a:rPr lang="ja-JP" altLang="en-US" dirty="0" smtClean="0"/>
                <a:t>ネットワーク</a:t>
              </a:r>
              <a:r>
                <a:rPr lang="ja-JP" altLang="en-US" dirty="0"/>
                <a:t>関係</a:t>
              </a:r>
              <a:r>
                <a:rPr lang="en-US" altLang="ja-JP" dirty="0" smtClean="0"/>
                <a:t>)</a:t>
              </a:r>
              <a:endParaRPr kumimoji="1" lang="ja-JP" altLang="en-US" dirty="0"/>
            </a:p>
          </p:txBody>
        </p:sp>
        <p:cxnSp>
          <p:nvCxnSpPr>
            <p:cNvPr id="75" name="直線矢印コネクタ 74"/>
            <p:cNvCxnSpPr>
              <a:stCxn id="65" idx="1"/>
              <a:endCxn id="53" idx="3"/>
            </p:cNvCxnSpPr>
            <p:nvPr/>
          </p:nvCxnSpPr>
          <p:spPr>
            <a:xfrm flipH="1" flipV="1">
              <a:off x="6707980" y="2841133"/>
              <a:ext cx="553026" cy="140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p:cNvCxnSpPr>
              <a:stCxn id="65" idx="2"/>
              <a:endCxn id="27" idx="6"/>
            </p:cNvCxnSpPr>
            <p:nvPr/>
          </p:nvCxnSpPr>
          <p:spPr>
            <a:xfrm flipH="1" flipV="1">
              <a:off x="3219661" y="3725525"/>
              <a:ext cx="3752577" cy="706735"/>
            </a:xfrm>
            <a:prstGeom prst="straightConnector1">
              <a:avLst/>
            </a:prstGeom>
            <a:ln w="130175">
              <a:tailEnd type="triangle"/>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4594777" y="4338893"/>
              <a:ext cx="2193909" cy="1200329"/>
            </a:xfrm>
            <a:prstGeom prst="rect">
              <a:avLst/>
            </a:prstGeom>
            <a:noFill/>
          </p:spPr>
          <p:txBody>
            <a:bodyPr wrap="square" rtlCol="0">
              <a:spAutoFit/>
            </a:bodyPr>
            <a:lstStyle/>
            <a:p>
              <a:r>
                <a:rPr lang="ja-JP" altLang="en-US" dirty="0" smtClean="0"/>
                <a:t>③データ登録</a:t>
              </a:r>
              <a:endParaRPr lang="en-US" altLang="ja-JP" dirty="0" smtClean="0"/>
            </a:p>
            <a:p>
              <a:r>
                <a:rPr kumimoji="1" lang="en-US" altLang="ja-JP" dirty="0" smtClean="0"/>
                <a:t>(</a:t>
              </a:r>
              <a:r>
                <a:rPr kumimoji="1" lang="en-US" altLang="ja-JP" dirty="0" err="1" smtClean="0"/>
                <a:t>SiviewConnector</a:t>
              </a:r>
              <a:r>
                <a:rPr kumimoji="1" lang="en-US" altLang="ja-JP" dirty="0" smtClean="0"/>
                <a:t>)</a:t>
              </a:r>
              <a:endParaRPr lang="en-US" altLang="ja-JP" dirty="0"/>
            </a:p>
            <a:p>
              <a:r>
                <a:rPr lang="en-US" altLang="ja-JP" dirty="0" smtClean="0"/>
                <a:t>(</a:t>
              </a:r>
              <a:r>
                <a:rPr lang="ja-JP" altLang="en-US" dirty="0" smtClean="0"/>
                <a:t>ネットワーク関係</a:t>
              </a:r>
              <a:r>
                <a:rPr lang="en-US" altLang="ja-JP" dirty="0" smtClean="0"/>
                <a:t>)</a:t>
              </a:r>
              <a:endParaRPr lang="ja-JP" altLang="en-US" dirty="0"/>
            </a:p>
            <a:p>
              <a:endParaRPr kumimoji="1" lang="ja-JP" altLang="en-US" dirty="0"/>
            </a:p>
          </p:txBody>
        </p:sp>
        <p:sp>
          <p:nvSpPr>
            <p:cNvPr id="98" name="円弧 97"/>
            <p:cNvSpPr/>
            <p:nvPr/>
          </p:nvSpPr>
          <p:spPr>
            <a:xfrm rot="5728437">
              <a:off x="8733039" y="4013839"/>
              <a:ext cx="664968" cy="703248"/>
            </a:xfrm>
            <a:prstGeom prst="arc">
              <a:avLst>
                <a:gd name="adj1" fmla="val 4676141"/>
                <a:gd name="adj2" fmla="val 647582"/>
              </a:avLst>
            </a:prstGeom>
            <a:ln w="9525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9" name="テキスト ボックス 98"/>
            <p:cNvSpPr txBox="1"/>
            <p:nvPr/>
          </p:nvSpPr>
          <p:spPr>
            <a:xfrm>
              <a:off x="9380931" y="4065461"/>
              <a:ext cx="2343068" cy="646331"/>
            </a:xfrm>
            <a:prstGeom prst="rect">
              <a:avLst/>
            </a:prstGeom>
            <a:noFill/>
          </p:spPr>
          <p:txBody>
            <a:bodyPr wrap="square" rtlCol="0">
              <a:spAutoFit/>
            </a:bodyPr>
            <a:lstStyle/>
            <a:p>
              <a:r>
                <a:rPr lang="ja-JP" altLang="en-US" dirty="0" smtClean="0"/>
                <a:t>データ参照</a:t>
              </a:r>
              <a:endParaRPr lang="en-US" altLang="ja-JP" dirty="0" smtClean="0"/>
            </a:p>
            <a:p>
              <a:r>
                <a:rPr kumimoji="1" lang="en-US" altLang="ja-JP" dirty="0" smtClean="0"/>
                <a:t>(</a:t>
              </a:r>
              <a:r>
                <a:rPr kumimoji="1" lang="ja-JP" altLang="en-US" dirty="0" smtClean="0"/>
                <a:t>クエリレスポンス</a:t>
              </a:r>
              <a:r>
                <a:rPr kumimoji="1" lang="en-US" altLang="ja-JP" dirty="0" smtClean="0"/>
                <a:t>)</a:t>
              </a:r>
              <a:endParaRPr kumimoji="1" lang="ja-JP" altLang="en-US" dirty="0"/>
            </a:p>
          </p:txBody>
        </p:sp>
      </p:grpSp>
      <p:cxnSp>
        <p:nvCxnSpPr>
          <p:cNvPr id="105" name="直線矢印コネクタ 104"/>
          <p:cNvCxnSpPr>
            <a:stCxn id="53" idx="4"/>
            <a:endCxn id="65" idx="0"/>
          </p:cNvCxnSpPr>
          <p:nvPr/>
        </p:nvCxnSpPr>
        <p:spPr>
          <a:xfrm>
            <a:off x="7765410" y="2853894"/>
            <a:ext cx="553026" cy="1245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テキスト ボックス 105"/>
          <p:cNvSpPr txBox="1"/>
          <p:nvPr/>
        </p:nvSpPr>
        <p:spPr>
          <a:xfrm>
            <a:off x="6779502" y="3230078"/>
            <a:ext cx="2567009" cy="646331"/>
          </a:xfrm>
          <a:prstGeom prst="rect">
            <a:avLst/>
          </a:prstGeom>
          <a:noFill/>
        </p:spPr>
        <p:txBody>
          <a:bodyPr wrap="square" rtlCol="0">
            <a:spAutoFit/>
          </a:bodyPr>
          <a:lstStyle/>
          <a:p>
            <a:r>
              <a:rPr lang="ja-JP" altLang="en-US" dirty="0" smtClean="0"/>
              <a:t>データ送受信</a:t>
            </a:r>
            <a:endParaRPr lang="en-US" altLang="ja-JP" dirty="0" smtClean="0"/>
          </a:p>
          <a:p>
            <a:r>
              <a:rPr kumimoji="1" lang="ja-JP" altLang="en-US" dirty="0" smtClean="0"/>
              <a:t>（ネットワーク関係）</a:t>
            </a:r>
            <a:endParaRPr kumimoji="1" lang="ja-JP" altLang="en-US" dirty="0"/>
          </a:p>
        </p:txBody>
      </p:sp>
      <p:sp>
        <p:nvSpPr>
          <p:cNvPr id="107" name="円弧 106"/>
          <p:cNvSpPr/>
          <p:nvPr/>
        </p:nvSpPr>
        <p:spPr>
          <a:xfrm rot="5728437">
            <a:off x="8534729" y="1056650"/>
            <a:ext cx="664968" cy="703248"/>
          </a:xfrm>
          <a:prstGeom prst="arc">
            <a:avLst>
              <a:gd name="adj1" fmla="val 4676141"/>
              <a:gd name="adj2" fmla="val 647582"/>
            </a:avLst>
          </a:prstGeom>
          <a:ln w="82550">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8" name="テキスト ボックス 107"/>
          <p:cNvSpPr txBox="1"/>
          <p:nvPr/>
        </p:nvSpPr>
        <p:spPr>
          <a:xfrm>
            <a:off x="9287463" y="1154531"/>
            <a:ext cx="2650899" cy="646331"/>
          </a:xfrm>
          <a:prstGeom prst="rect">
            <a:avLst/>
          </a:prstGeom>
          <a:noFill/>
        </p:spPr>
        <p:txBody>
          <a:bodyPr wrap="square" rtlCol="0">
            <a:spAutoFit/>
          </a:bodyPr>
          <a:lstStyle/>
          <a:p>
            <a:r>
              <a:rPr lang="ja-JP" altLang="en-US" dirty="0" smtClean="0"/>
              <a:t>データ参照</a:t>
            </a:r>
            <a:endParaRPr lang="en-US" altLang="ja-JP" dirty="0" smtClean="0"/>
          </a:p>
          <a:p>
            <a:r>
              <a:rPr kumimoji="1" lang="en-US" altLang="ja-JP" dirty="0" smtClean="0"/>
              <a:t>(</a:t>
            </a:r>
            <a:r>
              <a:rPr kumimoji="1" lang="ja-JP" altLang="en-US" dirty="0" smtClean="0"/>
              <a:t>クエリレスポンス</a:t>
            </a:r>
            <a:r>
              <a:rPr kumimoji="1" lang="en-US" altLang="ja-JP" dirty="0" smtClean="0"/>
              <a:t>)</a:t>
            </a:r>
            <a:endParaRPr kumimoji="1" lang="ja-JP" altLang="en-US" dirty="0"/>
          </a:p>
        </p:txBody>
      </p:sp>
      <p:sp>
        <p:nvSpPr>
          <p:cNvPr id="109" name="正方形/長方形 108"/>
          <p:cNvSpPr/>
          <p:nvPr/>
        </p:nvSpPr>
        <p:spPr>
          <a:xfrm>
            <a:off x="953818" y="5678349"/>
            <a:ext cx="10562992" cy="620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一括登録により扱うデータ量が大量に増加、</a:t>
            </a:r>
            <a:r>
              <a:rPr lang="en-US" altLang="ja-JP" dirty="0" smtClean="0"/>
              <a:t>DB</a:t>
            </a:r>
            <a:r>
              <a:rPr lang="ja-JP" altLang="en-US" dirty="0" smtClean="0"/>
              <a:t>の問題が頻繁に発生</a:t>
            </a:r>
            <a:endParaRPr lang="en-US" altLang="ja-JP" dirty="0" smtClean="0"/>
          </a:p>
        </p:txBody>
      </p:sp>
      <p:grpSp>
        <p:nvGrpSpPr>
          <p:cNvPr id="6" name="グループ化 5"/>
          <p:cNvGrpSpPr/>
          <p:nvPr/>
        </p:nvGrpSpPr>
        <p:grpSpPr>
          <a:xfrm>
            <a:off x="8318436" y="600297"/>
            <a:ext cx="3198374" cy="1638359"/>
            <a:chOff x="8318436" y="681322"/>
            <a:chExt cx="3198374" cy="1638359"/>
          </a:xfrm>
        </p:grpSpPr>
        <p:sp>
          <p:nvSpPr>
            <p:cNvPr id="4" name="正方形/長方形 3"/>
            <p:cNvSpPr/>
            <p:nvPr/>
          </p:nvSpPr>
          <p:spPr>
            <a:xfrm>
              <a:off x="8318436" y="682804"/>
              <a:ext cx="3198374" cy="16368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8525263" y="681322"/>
              <a:ext cx="2814487" cy="369332"/>
            </a:xfrm>
            <a:prstGeom prst="rect">
              <a:avLst/>
            </a:prstGeom>
            <a:noFill/>
            <a:ln>
              <a:solidFill>
                <a:srgbClr val="00B050"/>
              </a:solidFill>
            </a:ln>
          </p:spPr>
          <p:txBody>
            <a:bodyPr wrap="square" rtlCol="0">
              <a:spAutoFit/>
            </a:bodyPr>
            <a:lstStyle/>
            <a:p>
              <a:r>
                <a:rPr lang="en-US" altLang="ja-JP" dirty="0" smtClean="0"/>
                <a:t>Pack</a:t>
              </a:r>
              <a:r>
                <a:rPr lang="ja-JP" altLang="en-US" dirty="0" smtClean="0"/>
                <a:t>導入により改善可能</a:t>
              </a:r>
              <a:endParaRPr kumimoji="1" lang="ja-JP" altLang="en-US" dirty="0"/>
            </a:p>
          </p:txBody>
        </p:sp>
      </p:grpSp>
      <p:sp>
        <p:nvSpPr>
          <p:cNvPr id="69" name="正方形/長方形 68"/>
          <p:cNvSpPr/>
          <p:nvPr/>
        </p:nvSpPr>
        <p:spPr>
          <a:xfrm>
            <a:off x="8999826" y="3439835"/>
            <a:ext cx="3198374" cy="16368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9206653" y="3438353"/>
            <a:ext cx="2814487" cy="369332"/>
          </a:xfrm>
          <a:prstGeom prst="rect">
            <a:avLst/>
          </a:prstGeom>
          <a:noFill/>
          <a:ln>
            <a:solidFill>
              <a:srgbClr val="00B050"/>
            </a:solidFill>
          </a:ln>
        </p:spPr>
        <p:txBody>
          <a:bodyPr wrap="square" rtlCol="0">
            <a:spAutoFit/>
          </a:bodyPr>
          <a:lstStyle/>
          <a:p>
            <a:r>
              <a:rPr lang="en-US" altLang="ja-JP" dirty="0" smtClean="0"/>
              <a:t>Pack</a:t>
            </a:r>
            <a:r>
              <a:rPr lang="ja-JP" altLang="en-US" dirty="0" smtClean="0"/>
              <a:t>導入により改善可能</a:t>
            </a:r>
            <a:endParaRPr kumimoji="1" lang="ja-JP" altLang="en-US" dirty="0"/>
          </a:p>
        </p:txBody>
      </p:sp>
    </p:spTree>
    <p:extLst>
      <p:ext uri="{BB962C8B-B14F-4D97-AF65-F5344CB8AC3E}">
        <p14:creationId xmlns:p14="http://schemas.microsoft.com/office/powerpoint/2010/main" val="298601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latin typeface="Meiryo UI" panose="020B0604030504040204" pitchFamily="50" charset="-128"/>
                <a:ea typeface="Meiryo UI" panose="020B0604030504040204" pitchFamily="50" charset="-128"/>
              </a:rPr>
              <a:t>問題提起</a:t>
            </a:r>
            <a:r>
              <a:rPr lang="ja-JP" altLang="en-US" dirty="0" smtClean="0"/>
              <a:t>（</a:t>
            </a:r>
            <a:r>
              <a:rPr lang="en-US" altLang="ja-JP" dirty="0" smtClean="0"/>
              <a:t>DB</a:t>
            </a:r>
            <a:r>
              <a:rPr lang="ja-JP" altLang="en-US" dirty="0" smtClean="0"/>
              <a:t>インシデント）</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dirty="0">
              <a:solidFill>
                <a:srgbClr val="000000"/>
              </a:solidFill>
            </a:endParaRPr>
          </a:p>
        </p:txBody>
      </p:sp>
      <p:sp>
        <p:nvSpPr>
          <p:cNvPr id="5" name="コンテンツ プレースホルダー 1"/>
          <p:cNvSpPr txBox="1">
            <a:spLocks/>
          </p:cNvSpPr>
          <p:nvPr/>
        </p:nvSpPr>
        <p:spPr>
          <a:xfrm>
            <a:off x="623128" y="1701460"/>
            <a:ext cx="11219999" cy="3973458"/>
          </a:xfrm>
          <a:prstGeom prst="rect">
            <a:avLst/>
          </a:prstGeom>
        </p:spPr>
        <p:txBody>
          <a:bodyPr>
            <a:norm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sz="2000" dirty="0">
              <a:solidFill>
                <a:srgbClr val="000000"/>
              </a:solidFill>
            </a:endParaRPr>
          </a:p>
        </p:txBody>
      </p:sp>
      <p:sp>
        <p:nvSpPr>
          <p:cNvPr id="6" name="コンテンツ プレースホルダー 3"/>
          <p:cNvSpPr txBox="1">
            <a:spLocks/>
          </p:cNvSpPr>
          <p:nvPr/>
        </p:nvSpPr>
        <p:spPr>
          <a:xfrm>
            <a:off x="2565571" y="2411633"/>
            <a:ext cx="10907731" cy="1276556"/>
          </a:xfrm>
          <a:prstGeom prst="rect">
            <a:avLst/>
          </a:prstGeom>
        </p:spPr>
        <p:txBody>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buFont typeface="Arial" panose="020B0604020202020204" pitchFamily="34" charset="0"/>
              <a:buNone/>
            </a:pPr>
            <a:endParaRPr lang="ja-JP" altLang="en-US" sz="2800" b="1" dirty="0">
              <a:solidFill>
                <a:srgbClr val="000000"/>
              </a:solidFill>
            </a:endParaRPr>
          </a:p>
        </p:txBody>
      </p:sp>
      <p:sp>
        <p:nvSpPr>
          <p:cNvPr id="87" name="テキスト ボックス 86"/>
          <p:cNvSpPr txBox="1"/>
          <p:nvPr/>
        </p:nvSpPr>
        <p:spPr>
          <a:xfrm>
            <a:off x="7692893" y="1984240"/>
            <a:ext cx="1018227" cy="1200329"/>
          </a:xfrm>
          <a:prstGeom prst="rect">
            <a:avLst/>
          </a:prstGeom>
          <a:noFill/>
        </p:spPr>
        <p:txBody>
          <a:bodyPr wrap="none" rtlCol="0">
            <a:spAutoFit/>
          </a:bodyPr>
          <a:lstStyle/>
          <a:p>
            <a:r>
              <a:rPr lang="en-US" altLang="ja-JP" dirty="0" smtClean="0">
                <a:solidFill>
                  <a:srgbClr val="000000"/>
                </a:solidFill>
              </a:rPr>
              <a:t>21B 5</a:t>
            </a:r>
            <a:r>
              <a:rPr lang="ja-JP" altLang="en-US" dirty="0" smtClean="0">
                <a:solidFill>
                  <a:srgbClr val="000000"/>
                </a:solidFill>
              </a:rPr>
              <a:t>回</a:t>
            </a:r>
            <a:endParaRPr lang="en-US" altLang="ja-JP" dirty="0" smtClean="0">
              <a:solidFill>
                <a:srgbClr val="000000"/>
              </a:solidFill>
            </a:endParaRPr>
          </a:p>
          <a:p>
            <a:r>
              <a:rPr lang="en-US" altLang="ja-JP" dirty="0" smtClean="0">
                <a:solidFill>
                  <a:srgbClr val="000000"/>
                </a:solidFill>
              </a:rPr>
              <a:t>21A 2</a:t>
            </a:r>
            <a:r>
              <a:rPr lang="ja-JP" altLang="en-US" dirty="0" smtClean="0">
                <a:solidFill>
                  <a:srgbClr val="000000"/>
                </a:solidFill>
              </a:rPr>
              <a:t>回</a:t>
            </a:r>
            <a:endParaRPr lang="en-US" altLang="ja-JP" dirty="0" smtClean="0">
              <a:solidFill>
                <a:srgbClr val="000000"/>
              </a:solidFill>
            </a:endParaRPr>
          </a:p>
          <a:p>
            <a:r>
              <a:rPr lang="en-US" altLang="ja-JP" dirty="0" smtClean="0">
                <a:solidFill>
                  <a:srgbClr val="000000"/>
                </a:solidFill>
              </a:rPr>
              <a:t>20B 4</a:t>
            </a:r>
            <a:r>
              <a:rPr lang="ja-JP" altLang="en-US" dirty="0" smtClean="0">
                <a:solidFill>
                  <a:srgbClr val="000000"/>
                </a:solidFill>
              </a:rPr>
              <a:t>回</a:t>
            </a:r>
            <a:endParaRPr lang="en-US" altLang="ja-JP" dirty="0" smtClean="0">
              <a:solidFill>
                <a:srgbClr val="000000"/>
              </a:solidFill>
            </a:endParaRPr>
          </a:p>
          <a:p>
            <a:r>
              <a:rPr lang="en-US" altLang="ja-JP" dirty="0" smtClean="0">
                <a:solidFill>
                  <a:srgbClr val="000000"/>
                </a:solidFill>
              </a:rPr>
              <a:t>20A 6</a:t>
            </a:r>
            <a:r>
              <a:rPr lang="ja-JP" altLang="en-US" dirty="0" smtClean="0">
                <a:solidFill>
                  <a:srgbClr val="000000"/>
                </a:solidFill>
              </a:rPr>
              <a:t>回</a:t>
            </a:r>
            <a:endParaRPr lang="ja-JP" altLang="en-US" dirty="0">
              <a:solidFill>
                <a:srgbClr val="000000"/>
              </a:solidFill>
            </a:endParaRPr>
          </a:p>
        </p:txBody>
      </p:sp>
      <p:sp>
        <p:nvSpPr>
          <p:cNvPr id="88" name="テキスト ボックス 87"/>
          <p:cNvSpPr txBox="1"/>
          <p:nvPr/>
        </p:nvSpPr>
        <p:spPr>
          <a:xfrm>
            <a:off x="7606766" y="1391186"/>
            <a:ext cx="3044423" cy="369332"/>
          </a:xfrm>
          <a:prstGeom prst="rect">
            <a:avLst/>
          </a:prstGeom>
          <a:noFill/>
        </p:spPr>
        <p:txBody>
          <a:bodyPr wrap="none" rtlCol="0">
            <a:spAutoFit/>
          </a:bodyPr>
          <a:lstStyle/>
          <a:p>
            <a:r>
              <a:rPr lang="ja-JP" altLang="en-US" dirty="0">
                <a:solidFill>
                  <a:srgbClr val="000000"/>
                </a:solidFill>
              </a:rPr>
              <a:t>〇</a:t>
            </a:r>
            <a:r>
              <a:rPr lang="en-US" altLang="ja-JP" dirty="0" smtClean="0">
                <a:solidFill>
                  <a:srgbClr val="000000"/>
                </a:solidFill>
              </a:rPr>
              <a:t>DB</a:t>
            </a:r>
            <a:r>
              <a:rPr lang="ja-JP" altLang="en-US" dirty="0" smtClean="0">
                <a:solidFill>
                  <a:srgbClr val="000000"/>
                </a:solidFill>
              </a:rPr>
              <a:t>系切り替えの発生回数</a:t>
            </a:r>
            <a:endParaRPr lang="ja-JP" altLang="en-US" dirty="0">
              <a:solidFill>
                <a:srgbClr val="000000"/>
              </a:solidFill>
            </a:endParaRPr>
          </a:p>
        </p:txBody>
      </p:sp>
      <p:sp>
        <p:nvSpPr>
          <p:cNvPr id="90" name="テキスト ボックス 89"/>
          <p:cNvSpPr txBox="1"/>
          <p:nvPr/>
        </p:nvSpPr>
        <p:spPr>
          <a:xfrm>
            <a:off x="2040261" y="5300093"/>
            <a:ext cx="9411854" cy="1200329"/>
          </a:xfrm>
          <a:prstGeom prst="rect">
            <a:avLst/>
          </a:prstGeom>
          <a:noFill/>
        </p:spPr>
        <p:txBody>
          <a:bodyPr wrap="square" rtlCol="0">
            <a:spAutoFit/>
          </a:bodyPr>
          <a:lstStyle/>
          <a:p>
            <a:r>
              <a:rPr lang="ja-JP" altLang="en-US" dirty="0" smtClean="0">
                <a:solidFill>
                  <a:srgbClr val="000000"/>
                </a:solidFill>
              </a:rPr>
              <a:t>系切り替えは発生後は暫定対策として、プラットフォームと原因の特定を行い、対応しているが、改善されていない。</a:t>
            </a:r>
            <a:endParaRPr lang="en-US" altLang="ja-JP" dirty="0" smtClean="0">
              <a:solidFill>
                <a:srgbClr val="000000"/>
              </a:solidFill>
            </a:endParaRPr>
          </a:p>
          <a:p>
            <a:r>
              <a:rPr lang="ja-JP" altLang="en-US" dirty="0" smtClean="0">
                <a:solidFill>
                  <a:srgbClr val="000000"/>
                </a:solidFill>
              </a:rPr>
              <a:t>チューニングするにしても、１</a:t>
            </a:r>
            <a:r>
              <a:rPr lang="en-US" altLang="ja-JP" dirty="0" smtClean="0">
                <a:solidFill>
                  <a:srgbClr val="000000"/>
                </a:solidFill>
              </a:rPr>
              <a:t>SQL</a:t>
            </a:r>
            <a:r>
              <a:rPr lang="ja-JP" altLang="en-US" dirty="0" smtClean="0">
                <a:solidFill>
                  <a:srgbClr val="000000"/>
                </a:solidFill>
              </a:rPr>
              <a:t>に約</a:t>
            </a:r>
            <a:r>
              <a:rPr lang="en-US" altLang="ja-JP" dirty="0" smtClean="0">
                <a:solidFill>
                  <a:srgbClr val="000000"/>
                </a:solidFill>
              </a:rPr>
              <a:t>1</a:t>
            </a:r>
            <a:r>
              <a:rPr lang="ja-JP" altLang="en-US" dirty="0" smtClean="0">
                <a:solidFill>
                  <a:srgbClr val="000000"/>
                </a:solidFill>
              </a:rPr>
              <a:t>週間ほどかかる</a:t>
            </a:r>
            <a:endParaRPr lang="en-US" altLang="ja-JP" dirty="0" smtClean="0">
              <a:solidFill>
                <a:srgbClr val="000000"/>
              </a:solidFill>
            </a:endParaRPr>
          </a:p>
          <a:p>
            <a:endParaRPr lang="ja-JP" altLang="en-US" dirty="0">
              <a:solidFill>
                <a:srgbClr val="000000"/>
              </a:solidFill>
            </a:endParaRPr>
          </a:p>
        </p:txBody>
      </p:sp>
      <p:sp>
        <p:nvSpPr>
          <p:cNvPr id="91" name="正方形/長方形 90"/>
          <p:cNvSpPr/>
          <p:nvPr/>
        </p:nvSpPr>
        <p:spPr>
          <a:xfrm>
            <a:off x="457200" y="780912"/>
            <a:ext cx="5121915" cy="369332"/>
          </a:xfrm>
          <a:prstGeom prst="rect">
            <a:avLst/>
          </a:prstGeom>
        </p:spPr>
        <p:txBody>
          <a:bodyPr wrap="none">
            <a:spAutoFit/>
          </a:bodyPr>
          <a:lstStyle/>
          <a:p>
            <a:r>
              <a:rPr lang="ja-JP" altLang="en-US" dirty="0">
                <a:solidFill>
                  <a:srgbClr val="000000"/>
                </a:solidFill>
              </a:rPr>
              <a:t>統合マスタシステムでの</a:t>
            </a:r>
            <a:r>
              <a:rPr lang="en-US" altLang="ja-JP" dirty="0">
                <a:solidFill>
                  <a:srgbClr val="000000"/>
                </a:solidFill>
              </a:rPr>
              <a:t>DB</a:t>
            </a:r>
            <a:r>
              <a:rPr lang="ja-JP" altLang="en-US" dirty="0">
                <a:solidFill>
                  <a:srgbClr val="000000"/>
                </a:solidFill>
              </a:rPr>
              <a:t>インシデントの高さ</a:t>
            </a:r>
          </a:p>
        </p:txBody>
      </p:sp>
      <p:pic>
        <p:nvPicPr>
          <p:cNvPr id="1025" name="DefaultOcx"/>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HTMLSubmit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HTMLSubmit2"/>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HTMLSubmit3"/>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HTMLSubmit4"/>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HTMLSubmit5"/>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HTMLSubmit6"/>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HTMLSubmit7"/>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HTMLSubmit8"/>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HTMLSubmit9"/>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HTMLSubmit10"/>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HTMLSubmit1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HTMLSubmit12"/>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HTMLSubmit13"/>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HTMLSubmit14"/>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HTMLSubmit15"/>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HTMLSubmit16"/>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HTMLSubmit17"/>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HTMLSubmit18"/>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 name="HTMLSubmit19"/>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5" name="HTMLSubmit20"/>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6" name="HTMLSubmit21"/>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7" name="HTMLSubmit22"/>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8" name="HTMLSubmit23"/>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9" name="HTMLSubmit24"/>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0" name="HTMLSubmit25"/>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1" name="HTMLSubmit26"/>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2" name="HTMLSubmit27"/>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3" name="HTMLSubmit28"/>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4" name="HTMLSubmit29"/>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5" name="HTMLSubmit30"/>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6" name="HTMLSubmit3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7" name="HTMLSubmit32"/>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8" name="HTMLSubmit33"/>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9" name="HTMLSubmit34"/>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0" name="HTMLSubmit35"/>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1" name="HTMLSubmit36"/>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2" name="HTMLSubmit37"/>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3" name="HTMLSubmit38"/>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4" name="HTMLSubmit39"/>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5" name="HTMLSubmit40"/>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6" name="HTMLSubmit4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7" name="HTMLSubmit42"/>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8" name="HTMLSubmit43"/>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9" name="HTMLSubmit44"/>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0" name="HTMLSubmit45"/>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1" name="HTMLSubmit46"/>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2" name="HTMLSubmit47"/>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3" name="HTMLSubmit48"/>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4" name="HTMLSubmit49"/>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 name="HTMLSubmit50"/>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6" name="HTMLSubmit51"/>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7" name="HTMLSubmit52"/>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8" name="HTMLSubmit53"/>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9" name="HTMLSubmit54"/>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0" name="HTMLSubmit55"/>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1" name="HTMLSubmit56"/>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2" name="HTMLSubmit57"/>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3" name="HTMLSubmit58"/>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4" name="HTMLSubmit59"/>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 name="HTMLSubmit60"/>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6" name="HTMLSubmit6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7" name="HTMLSubmit62"/>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8" name="HTMLSubmit63"/>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9" name="HTMLSubmit64"/>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0" name="HTMLSubmit65"/>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1" name="HTMLSubmit66"/>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2" name="HTMLSubmit67"/>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3" name="HTMLSubmit68"/>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4" name="HTMLSubmit69"/>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 name="HTMLSubmit70"/>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6" name="HTMLSubmit7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7" name="HTMLSubmit72"/>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8" name="HTMLSubmit73"/>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9" name="HTMLSubmit74"/>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0" name="HTMLSubmit75"/>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1" name="HTMLSubmit76"/>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2" name="HTMLSubmit77"/>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図 7"/>
          <p:cNvPicPr>
            <a:picLocks noChangeAspect="1"/>
          </p:cNvPicPr>
          <p:nvPr/>
        </p:nvPicPr>
        <p:blipFill>
          <a:blip r:embed="rId6"/>
          <a:stretch>
            <a:fillRect/>
          </a:stretch>
        </p:blipFill>
        <p:spPr>
          <a:xfrm>
            <a:off x="643591" y="1879765"/>
            <a:ext cx="4935524" cy="3096280"/>
          </a:xfrm>
          <a:prstGeom prst="rect">
            <a:avLst/>
          </a:prstGeom>
        </p:spPr>
      </p:pic>
      <p:sp>
        <p:nvSpPr>
          <p:cNvPr id="92" name="テキスト ボックス 91"/>
          <p:cNvSpPr txBox="1"/>
          <p:nvPr/>
        </p:nvSpPr>
        <p:spPr>
          <a:xfrm>
            <a:off x="503984" y="1390790"/>
            <a:ext cx="6968574" cy="369332"/>
          </a:xfrm>
          <a:prstGeom prst="rect">
            <a:avLst/>
          </a:prstGeom>
          <a:noFill/>
        </p:spPr>
        <p:txBody>
          <a:bodyPr wrap="none" rtlCol="0">
            <a:spAutoFit/>
          </a:bodyPr>
          <a:lstStyle/>
          <a:p>
            <a:r>
              <a:rPr lang="ja-JP" altLang="en-US" dirty="0">
                <a:solidFill>
                  <a:srgbClr val="000000"/>
                </a:solidFill>
              </a:rPr>
              <a:t>〇</a:t>
            </a:r>
            <a:r>
              <a:rPr lang="en-US" altLang="ja-JP" dirty="0" err="1" smtClean="0">
                <a:solidFill>
                  <a:srgbClr val="000000"/>
                </a:solidFill>
              </a:rPr>
              <a:t>Redmine</a:t>
            </a:r>
            <a:r>
              <a:rPr lang="ja-JP" altLang="en-US" dirty="0" smtClean="0">
                <a:solidFill>
                  <a:srgbClr val="000000"/>
                </a:solidFill>
              </a:rPr>
              <a:t>に上がったパフォーマンス系のチケット数 </a:t>
            </a:r>
            <a:r>
              <a:rPr lang="en-US" altLang="ja-JP" dirty="0">
                <a:solidFill>
                  <a:srgbClr val="000000"/>
                </a:solidFill>
              </a:rPr>
              <a:t>7</a:t>
            </a:r>
            <a:r>
              <a:rPr lang="en-US" altLang="ja-JP" dirty="0" smtClean="0">
                <a:solidFill>
                  <a:srgbClr val="000000"/>
                </a:solidFill>
              </a:rPr>
              <a:t>0</a:t>
            </a:r>
            <a:r>
              <a:rPr lang="ja-JP" altLang="en-US" dirty="0" smtClean="0">
                <a:solidFill>
                  <a:srgbClr val="000000"/>
                </a:solidFill>
              </a:rPr>
              <a:t>件以上</a:t>
            </a:r>
            <a:endParaRPr lang="ja-JP" altLang="en-US" dirty="0">
              <a:solidFill>
                <a:srgbClr val="000000"/>
              </a:solidFill>
            </a:endParaRPr>
          </a:p>
        </p:txBody>
      </p:sp>
    </p:spTree>
    <p:extLst>
      <p:ext uri="{BB962C8B-B14F-4D97-AF65-F5344CB8AC3E}">
        <p14:creationId xmlns:p14="http://schemas.microsoft.com/office/powerpoint/2010/main" val="2508967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latin typeface="Meiryo UI" panose="020B0604030504040204" pitchFamily="50" charset="-128"/>
                <a:ea typeface="Meiryo UI" panose="020B0604030504040204" pitchFamily="50" charset="-128"/>
              </a:rPr>
              <a:t>問題提起</a:t>
            </a:r>
            <a:r>
              <a:rPr lang="ja-JP" altLang="en-US" dirty="0"/>
              <a:t>（</a:t>
            </a:r>
            <a:r>
              <a:rPr lang="en-US" altLang="ja-JP" dirty="0"/>
              <a:t>DB</a:t>
            </a:r>
            <a:r>
              <a:rPr lang="ja-JP" altLang="en-US" dirty="0"/>
              <a:t>インシデント）</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solidFill>
                  <a:srgbClr val="000000"/>
                </a:solidFill>
              </a:rPr>
              <a:t>KIOXIA Confidential</a:t>
            </a:r>
            <a:endParaRPr lang="ja-JP" altLang="en-US" dirty="0">
              <a:solidFill>
                <a:srgbClr val="000000"/>
              </a:solidFill>
            </a:endParaRPr>
          </a:p>
        </p:txBody>
      </p:sp>
      <p:sp>
        <p:nvSpPr>
          <p:cNvPr id="5" name="コンテンツ プレースホルダー 1"/>
          <p:cNvSpPr txBox="1">
            <a:spLocks/>
          </p:cNvSpPr>
          <p:nvPr/>
        </p:nvSpPr>
        <p:spPr>
          <a:xfrm>
            <a:off x="540001" y="1709712"/>
            <a:ext cx="11219999" cy="3973458"/>
          </a:xfrm>
          <a:prstGeom prst="rect">
            <a:avLst/>
          </a:prstGeom>
        </p:spPr>
        <p:txBody>
          <a:bodyPr>
            <a:norm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sz="2000" dirty="0">
              <a:solidFill>
                <a:srgbClr val="000000"/>
              </a:solidFill>
            </a:endParaRPr>
          </a:p>
        </p:txBody>
      </p:sp>
      <p:sp>
        <p:nvSpPr>
          <p:cNvPr id="6" name="コンテンツ プレースホルダー 3"/>
          <p:cNvSpPr txBox="1">
            <a:spLocks/>
          </p:cNvSpPr>
          <p:nvPr/>
        </p:nvSpPr>
        <p:spPr>
          <a:xfrm>
            <a:off x="540001" y="4787086"/>
            <a:ext cx="10907731" cy="1276556"/>
          </a:xfrm>
          <a:prstGeom prst="rect">
            <a:avLst/>
          </a:prstGeom>
        </p:spPr>
        <p:txBody>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buFont typeface="Arial" panose="020B0604020202020204" pitchFamily="34" charset="0"/>
              <a:buNone/>
            </a:pPr>
            <a:endParaRPr lang="ja-JP" altLang="en-US" sz="2800" b="1" dirty="0">
              <a:solidFill>
                <a:srgbClr val="000000"/>
              </a:solidFill>
            </a:endParaRPr>
          </a:p>
        </p:txBody>
      </p:sp>
      <p:sp>
        <p:nvSpPr>
          <p:cNvPr id="4" name="正方形/長方形 3"/>
          <p:cNvSpPr/>
          <p:nvPr/>
        </p:nvSpPr>
        <p:spPr>
          <a:xfrm>
            <a:off x="115747" y="860007"/>
            <a:ext cx="8427307" cy="461665"/>
          </a:xfrm>
          <a:prstGeom prst="rect">
            <a:avLst/>
          </a:prstGeom>
        </p:spPr>
        <p:txBody>
          <a:bodyPr wrap="none">
            <a:spAutoFit/>
          </a:bodyPr>
          <a:lstStyle/>
          <a:p>
            <a:r>
              <a:rPr lang="en-US" altLang="ja-JP" sz="2400" dirty="0" smtClean="0">
                <a:solidFill>
                  <a:srgbClr val="000000"/>
                </a:solidFill>
              </a:rPr>
              <a:t>21B</a:t>
            </a:r>
            <a:r>
              <a:rPr lang="ja-JP" altLang="en-US" sz="2400" dirty="0" smtClean="0">
                <a:solidFill>
                  <a:srgbClr val="000000"/>
                </a:solidFill>
              </a:rPr>
              <a:t>に発生した系切り替え後、独自で調査、改善を実施。</a:t>
            </a:r>
            <a:endParaRPr lang="en-US" altLang="ja-JP" sz="2400" dirty="0" smtClean="0">
              <a:solidFill>
                <a:srgbClr val="000000"/>
              </a:solidFill>
            </a:endParaRPr>
          </a:p>
        </p:txBody>
      </p:sp>
      <p:sp>
        <p:nvSpPr>
          <p:cNvPr id="7" name="正方形/長方形 6"/>
          <p:cNvSpPr/>
          <p:nvPr/>
        </p:nvSpPr>
        <p:spPr>
          <a:xfrm>
            <a:off x="540002" y="1881044"/>
            <a:ext cx="11127280" cy="3785652"/>
          </a:xfrm>
          <a:prstGeom prst="rect">
            <a:avLst/>
          </a:prstGeom>
        </p:spPr>
        <p:txBody>
          <a:bodyPr wrap="square">
            <a:spAutoFit/>
          </a:bodyPr>
          <a:lstStyle/>
          <a:p>
            <a:r>
              <a:rPr lang="ja-JP" altLang="en-US" sz="2400" dirty="0" smtClean="0">
                <a:solidFill>
                  <a:srgbClr val="000000"/>
                </a:solidFill>
              </a:rPr>
              <a:t>調査内容①　</a:t>
            </a:r>
            <a:endParaRPr lang="en-US" altLang="ja-JP" sz="2400" dirty="0" smtClean="0">
              <a:solidFill>
                <a:srgbClr val="000000"/>
              </a:solidFill>
            </a:endParaRPr>
          </a:p>
          <a:p>
            <a:r>
              <a:rPr lang="en-US" altLang="ja-JP" sz="2400" dirty="0" smtClean="0">
                <a:solidFill>
                  <a:srgbClr val="000000"/>
                </a:solidFill>
              </a:rPr>
              <a:t>DB</a:t>
            </a:r>
            <a:r>
              <a:rPr lang="ja-JP" altLang="en-US" sz="2400" dirty="0" smtClean="0">
                <a:solidFill>
                  <a:srgbClr val="000000"/>
                </a:solidFill>
              </a:rPr>
              <a:t>系切り替えのインシデントについて</a:t>
            </a:r>
            <a:endParaRPr lang="en-US" altLang="ja-JP" sz="2400" dirty="0" smtClean="0">
              <a:solidFill>
                <a:srgbClr val="000000"/>
              </a:solidFill>
            </a:endParaRPr>
          </a:p>
          <a:p>
            <a:r>
              <a:rPr lang="ja-JP" altLang="en-US" sz="2400" dirty="0" smtClean="0">
                <a:solidFill>
                  <a:srgbClr val="000000"/>
                </a:solidFill>
              </a:rPr>
              <a:t>⇒</a:t>
            </a:r>
            <a:r>
              <a:rPr lang="en-US" altLang="ja-JP" sz="2400" dirty="0" smtClean="0">
                <a:solidFill>
                  <a:srgbClr val="000000"/>
                </a:solidFill>
              </a:rPr>
              <a:t>DB</a:t>
            </a:r>
            <a:r>
              <a:rPr lang="ja-JP" altLang="en-US" sz="2400" dirty="0">
                <a:solidFill>
                  <a:srgbClr val="000000"/>
                </a:solidFill>
              </a:rPr>
              <a:t>の重要情報を取得し、切り替えとなっている要因を特定することが必須</a:t>
            </a:r>
            <a:endParaRPr lang="en-US" altLang="ja-JP" sz="2400" dirty="0">
              <a:solidFill>
                <a:srgbClr val="000000"/>
              </a:solidFill>
            </a:endParaRPr>
          </a:p>
          <a:p>
            <a:r>
              <a:rPr lang="ja-JP" altLang="en-US" sz="2400" dirty="0" smtClean="0">
                <a:solidFill>
                  <a:srgbClr val="000000"/>
                </a:solidFill>
              </a:rPr>
              <a:t>　　⇒</a:t>
            </a:r>
            <a:r>
              <a:rPr lang="en-US" altLang="ja-JP" sz="2400" dirty="0" smtClean="0">
                <a:solidFill>
                  <a:srgbClr val="000000"/>
                </a:solidFill>
              </a:rPr>
              <a:t>ADDM,AWR</a:t>
            </a:r>
            <a:r>
              <a:rPr lang="ja-JP" altLang="en-US" sz="2400" dirty="0" smtClean="0">
                <a:solidFill>
                  <a:srgbClr val="000000"/>
                </a:solidFill>
              </a:rPr>
              <a:t>の機能を使うことによって判断可能となる</a:t>
            </a:r>
            <a:endParaRPr lang="en-US" altLang="ja-JP" sz="2400" dirty="0">
              <a:solidFill>
                <a:srgbClr val="000000"/>
              </a:solidFill>
            </a:endParaRPr>
          </a:p>
          <a:p>
            <a:endParaRPr lang="en-US" altLang="ja-JP" sz="2400" dirty="0" smtClean="0">
              <a:solidFill>
                <a:srgbClr val="000000"/>
              </a:solidFill>
            </a:endParaRPr>
          </a:p>
          <a:p>
            <a:r>
              <a:rPr lang="ja-JP" altLang="en-US" sz="2400" dirty="0">
                <a:solidFill>
                  <a:srgbClr val="000000"/>
                </a:solidFill>
              </a:rPr>
              <a:t>調査</a:t>
            </a:r>
            <a:r>
              <a:rPr lang="ja-JP" altLang="en-US" sz="2400" dirty="0" smtClean="0">
                <a:solidFill>
                  <a:srgbClr val="000000"/>
                </a:solidFill>
              </a:rPr>
              <a:t>内容②</a:t>
            </a:r>
            <a:endParaRPr lang="en-US" altLang="ja-JP" sz="2400" dirty="0" smtClean="0">
              <a:solidFill>
                <a:srgbClr val="000000"/>
              </a:solidFill>
            </a:endParaRPr>
          </a:p>
          <a:p>
            <a:r>
              <a:rPr lang="en-US" altLang="ja-JP" sz="2400" dirty="0" smtClean="0">
                <a:solidFill>
                  <a:srgbClr val="000000"/>
                </a:solidFill>
              </a:rPr>
              <a:t>SQL</a:t>
            </a:r>
            <a:r>
              <a:rPr lang="ja-JP" altLang="en-US" sz="2400" dirty="0" smtClean="0">
                <a:solidFill>
                  <a:srgbClr val="000000"/>
                </a:solidFill>
              </a:rPr>
              <a:t>のレスポンス改善方法について</a:t>
            </a:r>
            <a:r>
              <a:rPr lang="ja-JP" altLang="en-US" sz="2400" dirty="0">
                <a:solidFill>
                  <a:srgbClr val="000000"/>
                </a:solidFill>
              </a:rPr>
              <a:t>　</a:t>
            </a:r>
            <a:endParaRPr lang="en-US" altLang="ja-JP" sz="2400" dirty="0">
              <a:solidFill>
                <a:srgbClr val="000000"/>
              </a:solidFill>
            </a:endParaRPr>
          </a:p>
          <a:p>
            <a:r>
              <a:rPr lang="ja-JP" altLang="en-US" sz="2400" dirty="0" smtClean="0">
                <a:solidFill>
                  <a:srgbClr val="000000"/>
                </a:solidFill>
              </a:rPr>
              <a:t>⇒①</a:t>
            </a:r>
            <a:r>
              <a:rPr lang="ja-JP" altLang="en-US" sz="2400" dirty="0">
                <a:solidFill>
                  <a:srgbClr val="000000"/>
                </a:solidFill>
              </a:rPr>
              <a:t>を</a:t>
            </a:r>
            <a:r>
              <a:rPr lang="ja-JP" altLang="en-US" sz="2400" dirty="0" smtClean="0">
                <a:solidFill>
                  <a:srgbClr val="000000"/>
                </a:solidFill>
              </a:rPr>
              <a:t>調査した結果</a:t>
            </a:r>
            <a:r>
              <a:rPr lang="en-US" altLang="ja-JP" sz="2400" dirty="0" err="1" smtClean="0">
                <a:solidFill>
                  <a:srgbClr val="000000"/>
                </a:solidFill>
              </a:rPr>
              <a:t>DiskI</a:t>
            </a:r>
            <a:r>
              <a:rPr lang="en-US" altLang="ja-JP" sz="2400" dirty="0" smtClean="0">
                <a:solidFill>
                  <a:srgbClr val="000000"/>
                </a:solidFill>
              </a:rPr>
              <a:t>/o</a:t>
            </a:r>
            <a:r>
              <a:rPr lang="ja-JP" altLang="en-US" sz="2400" dirty="0" smtClean="0">
                <a:solidFill>
                  <a:srgbClr val="000000"/>
                </a:solidFill>
              </a:rPr>
              <a:t>が発生している、レスポンスの最適化、系切り替え　　</a:t>
            </a:r>
            <a:endParaRPr lang="en-US" altLang="ja-JP" sz="2400" dirty="0" smtClean="0">
              <a:solidFill>
                <a:srgbClr val="000000"/>
              </a:solidFill>
            </a:endParaRPr>
          </a:p>
          <a:p>
            <a:r>
              <a:rPr lang="ja-JP" altLang="en-US" sz="2400" dirty="0">
                <a:solidFill>
                  <a:srgbClr val="000000"/>
                </a:solidFill>
              </a:rPr>
              <a:t>　</a:t>
            </a:r>
            <a:r>
              <a:rPr lang="ja-JP" altLang="en-US" sz="2400" dirty="0" smtClean="0">
                <a:solidFill>
                  <a:srgbClr val="000000"/>
                </a:solidFill>
              </a:rPr>
              <a:t>の抑止となるような手法を調査</a:t>
            </a:r>
            <a:endParaRPr lang="en-US" altLang="ja-JP" sz="2400" dirty="0" smtClean="0">
              <a:solidFill>
                <a:srgbClr val="000000"/>
              </a:solidFill>
            </a:endParaRPr>
          </a:p>
          <a:p>
            <a:r>
              <a:rPr lang="ja-JP" altLang="en-US" sz="2400" dirty="0" smtClean="0">
                <a:solidFill>
                  <a:srgbClr val="000000"/>
                </a:solidFill>
              </a:rPr>
              <a:t>　   ⇒</a:t>
            </a:r>
            <a:r>
              <a:rPr lang="en-US" altLang="ja-JP" sz="2400" dirty="0" smtClean="0">
                <a:solidFill>
                  <a:srgbClr val="000000"/>
                </a:solidFill>
              </a:rPr>
              <a:t>SQL</a:t>
            </a:r>
            <a:r>
              <a:rPr lang="ja-JP" altLang="en-US" sz="2400" dirty="0" smtClean="0">
                <a:solidFill>
                  <a:srgbClr val="000000"/>
                </a:solidFill>
              </a:rPr>
              <a:t>プロファイル、パラレル化の適用が効果的。</a:t>
            </a:r>
            <a:endParaRPr lang="en-US" altLang="ja-JP" sz="2400" dirty="0" smtClean="0">
              <a:solidFill>
                <a:srgbClr val="000000"/>
              </a:solidFill>
            </a:endParaRPr>
          </a:p>
        </p:txBody>
      </p:sp>
    </p:spTree>
    <p:extLst>
      <p:ext uri="{BB962C8B-B14F-4D97-AF65-F5344CB8AC3E}">
        <p14:creationId xmlns:p14="http://schemas.microsoft.com/office/powerpoint/2010/main" val="990586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2400" dirty="0">
                <a:latin typeface="Meiryo UI" panose="020B0604030504040204" pitchFamily="50" charset="-128"/>
                <a:ea typeface="Meiryo UI" panose="020B0604030504040204" pitchFamily="50" charset="-128"/>
              </a:rPr>
              <a:t>導入目的</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smtClean="0"/>
              <a:t>KIOXIA Confidential</a:t>
            </a:r>
            <a:endParaRPr lang="ja-JP" altLang="en-US" dirty="0"/>
          </a:p>
        </p:txBody>
      </p:sp>
      <p:sp>
        <p:nvSpPr>
          <p:cNvPr id="4" name="正方形/長方形 3"/>
          <p:cNvSpPr/>
          <p:nvPr/>
        </p:nvSpPr>
        <p:spPr>
          <a:xfrm>
            <a:off x="648225" y="975696"/>
            <a:ext cx="3570208" cy="461665"/>
          </a:xfrm>
          <a:prstGeom prst="rect">
            <a:avLst/>
          </a:prstGeom>
        </p:spPr>
        <p:txBody>
          <a:bodyPr wrap="none">
            <a:spAutoFit/>
          </a:bodyPr>
          <a:lstStyle/>
          <a:p>
            <a:r>
              <a:rPr lang="ja-JP" altLang="en-US" sz="2400" dirty="0" smtClean="0"/>
              <a:t>何故統合マスタに必要</a:t>
            </a:r>
            <a:r>
              <a:rPr lang="ja-JP" altLang="en-US" sz="2400" dirty="0"/>
              <a:t>か</a:t>
            </a:r>
          </a:p>
        </p:txBody>
      </p:sp>
      <p:sp>
        <p:nvSpPr>
          <p:cNvPr id="5" name="コンテンツ プレースホルダー 1"/>
          <p:cNvSpPr txBox="1">
            <a:spLocks/>
          </p:cNvSpPr>
          <p:nvPr/>
        </p:nvSpPr>
        <p:spPr>
          <a:xfrm>
            <a:off x="540001" y="1709712"/>
            <a:ext cx="11219999" cy="3973458"/>
          </a:xfrm>
          <a:prstGeom prst="rect">
            <a:avLst/>
          </a:prstGeom>
        </p:spPr>
        <p:txBody>
          <a:bodyPr>
            <a:normAutofit/>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smtClean="0"/>
              <a:t>統合マスタは</a:t>
            </a:r>
            <a:r>
              <a:rPr lang="en-US" altLang="ja-JP" sz="2000" dirty="0" err="1" smtClean="0"/>
              <a:t>Siview</a:t>
            </a:r>
            <a:r>
              <a:rPr lang="ja-JP" altLang="en-US" sz="2000" dirty="0" err="1" smtClean="0"/>
              <a:t>への</a:t>
            </a:r>
            <a:r>
              <a:rPr lang="ja-JP" altLang="en-US" sz="2000" dirty="0" smtClean="0"/>
              <a:t>データ登録を行う機能で、端的に言えば大量データを操作することで</a:t>
            </a:r>
            <a:r>
              <a:rPr lang="en-US" altLang="ja-JP" sz="2000" dirty="0" smtClean="0"/>
              <a:t>TAT</a:t>
            </a:r>
            <a:r>
              <a:rPr lang="ja-JP" altLang="en-US" sz="2000" dirty="0" smtClean="0"/>
              <a:t>短縮を行うこと目的としている。</a:t>
            </a:r>
            <a:endParaRPr lang="en-US" altLang="ja-JP" sz="2000" dirty="0" smtClean="0"/>
          </a:p>
          <a:p>
            <a:endParaRPr lang="en-US" altLang="ja-JP" sz="2000" dirty="0" smtClean="0"/>
          </a:p>
          <a:p>
            <a:r>
              <a:rPr lang="ja-JP" altLang="en-US" sz="2000" dirty="0" smtClean="0"/>
              <a:t>機能面でいえば、一括処理を構築することで大きな成果が得られているが、非機能面では十分に最適化されておらず、レスポンス悪化や原因不明の系切り替えが発生する。</a:t>
            </a:r>
            <a:endParaRPr lang="ja-JP" altLang="en-US" sz="2000" dirty="0"/>
          </a:p>
        </p:txBody>
      </p:sp>
      <p:sp>
        <p:nvSpPr>
          <p:cNvPr id="6" name="コンテンツ プレースホルダー 3"/>
          <p:cNvSpPr txBox="1">
            <a:spLocks/>
          </p:cNvSpPr>
          <p:nvPr/>
        </p:nvSpPr>
        <p:spPr>
          <a:xfrm>
            <a:off x="540001" y="4787086"/>
            <a:ext cx="10907731" cy="1276556"/>
          </a:xfrm>
          <a:prstGeom prst="rect">
            <a:avLst/>
          </a:prstGeom>
        </p:spPr>
        <p:txBody>
          <a:bodyPr/>
          <a:lst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buFont typeface="Arial" panose="020B0604020202020204" pitchFamily="34" charset="0"/>
              <a:buNone/>
            </a:pPr>
            <a:r>
              <a:rPr lang="ja-JP" altLang="en-US" sz="2800" b="1" dirty="0" smtClean="0"/>
              <a:t>大規模データ処理を行う機能を作成したならば、</a:t>
            </a:r>
            <a:endParaRPr lang="en-US" altLang="ja-JP" sz="2800" b="1" dirty="0" smtClean="0"/>
          </a:p>
          <a:p>
            <a:pPr indent="0">
              <a:buFont typeface="Arial" panose="020B0604020202020204" pitchFamily="34" charset="0"/>
              <a:buNone/>
            </a:pPr>
            <a:r>
              <a:rPr lang="ja-JP" altLang="en-US" sz="2800" b="1" dirty="0" smtClean="0"/>
              <a:t>非機能部分においても並列化を適用をするなど工夫が必要。</a:t>
            </a:r>
            <a:endParaRPr lang="ja-JP" altLang="en-US" sz="2800" b="1" dirty="0"/>
          </a:p>
        </p:txBody>
      </p:sp>
    </p:spTree>
    <p:extLst>
      <p:ext uri="{BB962C8B-B14F-4D97-AF65-F5344CB8AC3E}">
        <p14:creationId xmlns:p14="http://schemas.microsoft.com/office/powerpoint/2010/main" val="3262260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1_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8.xml><?xml version="1.0" encoding="utf-8"?>
<a:theme xmlns:a="http://schemas.openxmlformats.org/drawingml/2006/main" name="1_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9.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66f4__x65b0__x65e5_ xmlns="b0d8baec-e5d5-4f15-b462-09be0d945708">2022-05-13T09:01:00+00:00</_x66f4__x65b0__x65e5_>
    <_x30ab__x30c6__x30b4__x30ea_ xmlns="06ffa833-971b-4128-a8be-2d1ef919187c">03-テンプレート</_x30ab__x30c6__x30b4__x30ea_>
    <_x7528__x9014_ xmlns="06ffa833-971b-4128-a8be-2d1ef919187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78102FE7ECE6A54A9BA4757B0889727C" ma:contentTypeVersion="4" ma:contentTypeDescription="新しいドキュメントを作成します。" ma:contentTypeScope="" ma:versionID="6a6ec18926026b728ccd4480dc856f65">
  <xsd:schema xmlns:xsd="http://www.w3.org/2001/XMLSchema" xmlns:p="http://schemas.microsoft.com/office/2006/metadata/properties" xmlns:ns2="06ffa833-971b-4128-a8be-2d1ef919187c" xmlns:ns3="b0d8baec-e5d5-4f15-b462-09be0d945708" targetNamespace="http://schemas.microsoft.com/office/2006/metadata/properties" ma:root="true" ma:fieldsID="ed3225a49b564ad8084f02f450e87fbb" ns2:_="" ns3:_="">
    <xsd:import namespace="06ffa833-971b-4128-a8be-2d1ef919187c"/>
    <xsd:import namespace="b0d8baec-e5d5-4f15-b462-09be0d945708"/>
    <xsd:element name="properties">
      <xsd:complexType>
        <xsd:sequence>
          <xsd:element name="documentManagement">
            <xsd:complexType>
              <xsd:all>
                <xsd:element ref="ns2:_x30ab__x30c6__x30b4__x30ea_"/>
                <xsd:element ref="ns2:_x7528__x9014_" minOccurs="0"/>
                <xsd:element ref="ns3:_x66f4__x65b0__x65e5_"/>
              </xsd:all>
            </xsd:complexType>
          </xsd:element>
        </xsd:sequence>
      </xsd:complexType>
    </xsd:element>
  </xsd:schema>
  <xsd:schema xmlns:xsd="http://www.w3.org/2001/XMLSchema" xmlns:dms="http://schemas.microsoft.com/office/2006/documentManagement/types" targetNamespace="06ffa833-971b-4128-a8be-2d1ef919187c" elementFormDefault="qualified">
    <xsd:import namespace="http://schemas.microsoft.com/office/2006/documentManagement/types"/>
    <xsd:element name="_x30ab__x30c6__x30b4__x30ea_" ma:index="8" ma:displayName="カテゴリ" ma:default="00-未分類" ma:description="項目を追加する場合は「00-」と番号を振ってください" ma:format="RadioButtons" ma:internalName="_x30ab__x30c6__x30b4__x30ea_">
      <xsd:simpleType>
        <xsd:union memberTypes="dms:Text">
          <xsd:simpleType>
            <xsd:restriction base="dms:Choice">
              <xsd:enumeration value="00-未分類"/>
              <xsd:enumeration value="01-ノウハウ集"/>
              <xsd:enumeration value="02-技術資料"/>
              <xsd:enumeration value="03-テンプレート"/>
              <xsd:enumeration value="04-事例"/>
              <xsd:enumeration value="05-製品情報"/>
              <xsd:enumeration value="06-その他"/>
            </xsd:restriction>
          </xsd:simpleType>
        </xsd:union>
      </xsd:simpleType>
    </xsd:element>
    <xsd:element name="_x7528__x9014_" ma:index="9" nillable="true" ma:displayName="説明" ma:internalName="_x7528__x9014_">
      <xsd:simpleType>
        <xsd:restriction base="dms:Text">
          <xsd:maxLength value="255"/>
        </xsd:restriction>
      </xsd:simpleType>
    </xsd:element>
  </xsd:schema>
  <xsd:schema xmlns:xsd="http://www.w3.org/2001/XMLSchema" xmlns:dms="http://schemas.microsoft.com/office/2006/documentManagement/types" targetNamespace="b0d8baec-e5d5-4f15-b462-09be0d945708" elementFormDefault="qualified">
    <xsd:import namespace="http://schemas.microsoft.com/office/2006/documentManagement/types"/>
    <xsd:element name="_x66f4__x65b0__x65e5_" ma:index="10" ma:displayName="更新日" ma:default="[today]" ma:format="DateTime" ma:internalName="_x66f4__x65b0__x65e5_">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8499B19-97D0-4595-80A7-CC3256DFC0C5}">
  <ds:schemaRefs>
    <ds:schemaRef ds:uri="http://schemas.microsoft.com/sharepoint/v3/contenttype/forms"/>
  </ds:schemaRefs>
</ds:datastoreItem>
</file>

<file path=customXml/itemProps2.xml><?xml version="1.0" encoding="utf-8"?>
<ds:datastoreItem xmlns:ds="http://schemas.openxmlformats.org/officeDocument/2006/customXml" ds:itemID="{00E9EF2B-4B35-4696-B971-BA7F8DC2B8BD}">
  <ds:schemaRefs>
    <ds:schemaRef ds:uri="http://purl.org/dc/terms/"/>
    <ds:schemaRef ds:uri="06ffa833-971b-4128-a8be-2d1ef919187c"/>
    <ds:schemaRef ds:uri="http://schemas.microsoft.com/office/2006/documentManagement/types"/>
    <ds:schemaRef ds:uri="b0d8baec-e5d5-4f15-b462-09be0d945708"/>
    <ds:schemaRef ds:uri="http://purl.org/dc/elements/1.1/"/>
    <ds:schemaRef ds:uri="http://www.w3.org/XML/1998/namespace"/>
    <ds:schemaRef ds:uri="http://schemas.microsoft.com/office/2006/metadata/properties"/>
    <ds:schemaRef ds:uri="http://schemas.openxmlformats.org/package/2006/metadata/core-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3893EE1E-8940-4559-B87A-4B1DBB83AA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ffa833-971b-4128-a8be-2d1ef919187c"/>
    <ds:schemaRef ds:uri="b0d8baec-e5d5-4f15-b462-09be0d94570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3093</Words>
  <Application>Microsoft Office PowerPoint</Application>
  <PresentationFormat>ワイド画面</PresentationFormat>
  <Paragraphs>682</Paragraphs>
  <Slides>34</Slides>
  <Notes>33</Notes>
  <HiddenSlides>0</HiddenSlides>
  <MMClips>0</MMClips>
  <ScaleCrop>false</ScaleCrop>
  <HeadingPairs>
    <vt:vector size="6" baseType="variant">
      <vt:variant>
        <vt:lpstr>使用されているフォント</vt:lpstr>
      </vt:variant>
      <vt:variant>
        <vt:i4>8</vt:i4>
      </vt:variant>
      <vt:variant>
        <vt:lpstr>テーマ</vt:lpstr>
      </vt:variant>
      <vt:variant>
        <vt:i4>8</vt:i4>
      </vt:variant>
      <vt:variant>
        <vt:lpstr>スライド タイトル</vt:lpstr>
      </vt:variant>
      <vt:variant>
        <vt:i4>34</vt:i4>
      </vt:variant>
    </vt:vector>
  </HeadingPairs>
  <TitlesOfParts>
    <vt:vector size="50" baseType="lpstr">
      <vt:lpstr>Meiryo UI</vt:lpstr>
      <vt:lpstr>ＭＳ Ｐゴシック</vt:lpstr>
      <vt:lpstr>メイリオ</vt:lpstr>
      <vt:lpstr>メイリオ</vt:lpstr>
      <vt:lpstr>游ゴシック</vt:lpstr>
      <vt:lpstr>Arial</vt:lpstr>
      <vt:lpstr>segoe ui</vt:lpstr>
      <vt:lpstr>Times New Roman</vt:lpstr>
      <vt:lpstr>ライトブルー</vt:lpstr>
      <vt:lpstr>マゼンタ</vt:lpstr>
      <vt:lpstr>イエロー</vt:lpstr>
      <vt:lpstr>ライトグレー</vt:lpstr>
      <vt:lpstr>ライトグリーン</vt:lpstr>
      <vt:lpstr>オレンジ</vt:lpstr>
      <vt:lpstr>1_イエロー</vt:lpstr>
      <vt:lpstr>1_ライトブルー</vt:lpstr>
      <vt:lpstr>［ＩＴ推］長レビューでご説明願いたい項目（例）</vt:lpstr>
      <vt:lpstr>T Kenji</vt:lpstr>
      <vt:lpstr>Diagnostics Pack, Oracle Tuning Pack 導入に向けて</vt:lpstr>
      <vt:lpstr>アジェンダ</vt:lpstr>
      <vt:lpstr>PowerPoint プレゼンテーション</vt:lpstr>
      <vt:lpstr>システムの概要</vt:lpstr>
      <vt:lpstr>問題提起（DBインシデント）</vt:lpstr>
      <vt:lpstr>問題提起（DBインシデント）</vt:lpstr>
      <vt:lpstr>導入目的</vt:lpstr>
      <vt:lpstr>アドバイザフレームワーク</vt:lpstr>
      <vt:lpstr>必要目的</vt:lpstr>
      <vt:lpstr>実行計画の変化</vt:lpstr>
      <vt:lpstr>系切り替えの原因(推測)</vt:lpstr>
      <vt:lpstr>パラレル化</vt:lpstr>
      <vt:lpstr>元の実行計画</vt:lpstr>
      <vt:lpstr>系切り替えの原因(推測)</vt:lpstr>
      <vt:lpstr>PowerPoint プレゼンテーション</vt:lpstr>
      <vt:lpstr>SQLチューニング・アドバイザの主要な機能</vt:lpstr>
      <vt:lpstr>Majestyとの比較</vt:lpstr>
      <vt:lpstr>PowerPoint プレゼンテーション</vt:lpstr>
      <vt:lpstr>ＡＷＲ使用例</vt:lpstr>
      <vt:lpstr>ＡＷＲ使用例</vt:lpstr>
      <vt:lpstr>ＡＤＤＭによる効果</vt:lpstr>
      <vt:lpstr>効果計測  DiskI/o発生率</vt:lpstr>
      <vt:lpstr>効果計測  ＳＱＬプロファイル</vt:lpstr>
      <vt:lpstr>効果計測  並列化(パラレル実行)</vt:lpstr>
      <vt:lpstr>［ＩＴ推］長レビューでご説明願いたい項目（例）</vt:lpstr>
      <vt:lpstr>PowerPoint プレゼンテーション</vt:lpstr>
      <vt:lpstr>ＡＷＲ</vt:lpstr>
      <vt:lpstr>ＡＤＤＭ</vt:lpstr>
      <vt:lpstr>SQLチューニング・アドバイザの主要な機能</vt:lpstr>
      <vt:lpstr>Majestyとの比較</vt:lpstr>
      <vt:lpstr>必要なライセンスパック</vt:lpstr>
      <vt:lpstr>必要なライセンスパック</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2022年版プレゼン資料PPT(Kioxia日本語)</dc:title>
  <dc:subject/>
  <dc:creator/>
  <cp:keywords/>
  <dc:description/>
  <cp:lastModifiedBy/>
  <cp:revision>1</cp:revision>
  <cp:lastPrinted>2019-07-17T05:12:58Z</cp:lastPrinted>
  <dcterms:created xsi:type="dcterms:W3CDTF">2019-09-05T23:04:12Z</dcterms:created>
  <dcterms:modified xsi:type="dcterms:W3CDTF">2022-08-19T08:16:00Z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0x01010078102FE7ECE6A54A9BA4757B0889727C</vt:lpwstr>
  </property>
  <property fmtid="{D5CDD505-2E9C-101B-9397-08002B2CF9AE}" pid="3" name="Body">
    <vt:lpwstr>2022年版プレゼン資料PPT(Kioxia日本語)</vt:lpwstr>
  </property>
  <property fmtid="{D5CDD505-2E9C-101B-9397-08002B2CF9AE}" pid="4" name="Category">
    <vt:lpwstr>01.プレゼンテーション</vt:lpwstr>
  </property>
</Properties>
</file>