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7" r:id="rId4"/>
  </p:sldMasterIdLst>
  <p:notesMasterIdLst>
    <p:notesMasterId r:id="rId9"/>
  </p:notesMasterIdLst>
  <p:handoutMasterIdLst>
    <p:handoutMasterId r:id="rId10"/>
  </p:handoutMasterIdLst>
  <p:sldIdLst>
    <p:sldId id="813" r:id="rId5"/>
    <p:sldId id="982" r:id="rId6"/>
    <p:sldId id="1009" r:id="rId7"/>
    <p:sldId id="1010" r:id="rId8"/>
  </p:sldIdLst>
  <p:sldSz cx="12192000" cy="6858000"/>
  <p:notesSz cx="6858000" cy="9144000"/>
  <p:defaultTextStyle>
    <a:defPPr>
      <a:defRPr lang="ja-JP"/>
    </a:defPPr>
    <a:lvl1pPr marL="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95" userDrawn="1">
          <p15:clr>
            <a:srgbClr val="A4A3A4"/>
          </p15:clr>
        </p15:guide>
        <p15:guide id="3" orient="horz" pos="437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7310" userDrawn="1">
          <p15:clr>
            <a:srgbClr val="A4A3A4"/>
          </p15:clr>
        </p15:guide>
        <p15:guide id="8" pos="370" userDrawn="1">
          <p15:clr>
            <a:srgbClr val="A4A3A4"/>
          </p15:clr>
        </p15:guide>
        <p15:guide id="9" pos="7165" userDrawn="1">
          <p15:clr>
            <a:srgbClr val="A4A3A4"/>
          </p15:clr>
        </p15:guide>
        <p15:guide id="10" pos="5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E38"/>
    <a:srgbClr val="10B01B"/>
    <a:srgbClr val="E6FECC"/>
    <a:srgbClr val="87C8E2"/>
    <a:srgbClr val="0F9CEB"/>
    <a:srgbClr val="E7EFFB"/>
    <a:srgbClr val="CCDEF7"/>
    <a:srgbClr val="FFCCFF"/>
    <a:srgbClr val="CEEBFC"/>
    <a:srgbClr val="2D4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5" autoAdjust="0"/>
    <p:restoredTop sz="94185" autoAdjust="0"/>
  </p:normalViewPr>
  <p:slideViewPr>
    <p:cSldViewPr snapToGrid="0">
      <p:cViewPr varScale="1">
        <p:scale>
          <a:sx n="116" d="100"/>
          <a:sy n="116" d="100"/>
        </p:scale>
        <p:origin x="523" y="67"/>
      </p:cViewPr>
      <p:guideLst>
        <p:guide orient="horz" pos="2160"/>
        <p:guide orient="horz" pos="595"/>
        <p:guide orient="horz" pos="437"/>
        <p:guide orient="horz" pos="3884"/>
        <p:guide orient="horz" pos="4020"/>
        <p:guide pos="3839"/>
        <p:guide pos="7310"/>
        <p:guide pos="370"/>
        <p:guide pos="7165"/>
        <p:guide pos="515"/>
      </p:guideLst>
    </p:cSldViewPr>
  </p:slideViewPr>
  <p:outlineViewPr>
    <p:cViewPr>
      <p:scale>
        <a:sx n="33" d="100"/>
        <a:sy n="33" d="100"/>
      </p:scale>
      <p:origin x="0" y="106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1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B3149-E8DE-4273-B7FB-EDFEB61AC35F}" type="datetimeFigureOut">
              <a:rPr kumimoji="1" lang="ja-JP" altLang="en-US" smtClean="0"/>
              <a:t>2022/8/3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E7E6-CB3C-464D-9B0F-2338681C7707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210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548A-C6CF-4C6A-8E66-898AA5274F21}" type="datetimeFigureOut">
              <a:rPr kumimoji="1" lang="ja-JP" altLang="en-US" smtClean="0"/>
              <a:t>2022/8/3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576B-81D0-4568-B3CF-C3F7AD81B6E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021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11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22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342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456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5570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2684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9798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6913" algn="l" defTabSz="914228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806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845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14917" y="1127995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2"/>
          </p:nvPr>
        </p:nvSpPr>
        <p:spPr bwMode="gray">
          <a:xfrm>
            <a:off x="2438402" y="1238809"/>
            <a:ext cx="8938684" cy="627851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0"/>
          </p:nvPr>
        </p:nvSpPr>
        <p:spPr bwMode="gray">
          <a:xfrm>
            <a:off x="814918" y="287790"/>
            <a:ext cx="10562167" cy="404360"/>
          </a:xfrm>
          <a:prstGeom prst="rect">
            <a:avLst/>
          </a:prstGeom>
        </p:spPr>
        <p:txBody>
          <a:bodyPr vert="horz" wrap="square" lIns="90000" tIns="0" rIns="0" bIns="0" rtlCol="0" anchor="b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defRPr lang="en-US" altLang="ja-JP" sz="1846" b="1" dirty="0" smtClean="0">
                <a:solidFill>
                  <a:schemeClr val="accent2"/>
                </a:solidFill>
                <a:cs typeface="Myriad Pro"/>
              </a:defRPr>
            </a:lvl1pPr>
          </a:lstStyle>
          <a:p>
            <a:pPr marL="10658" lvl="0" defTabSz="914228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917" y="2161354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15"/>
          <p:cNvSpPr>
            <a:spLocks noGrp="1"/>
          </p:cNvSpPr>
          <p:nvPr>
            <p:ph type="body" sz="quarter" idx="14"/>
          </p:nvPr>
        </p:nvSpPr>
        <p:spPr bwMode="gray">
          <a:xfrm>
            <a:off x="2438402" y="2235222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4917" y="3194713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6"/>
          </p:nvPr>
        </p:nvSpPr>
        <p:spPr bwMode="gray">
          <a:xfrm>
            <a:off x="2438402" y="3268581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14917" y="4228072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0" name="テキスト プレースホルダー 15"/>
          <p:cNvSpPr>
            <a:spLocks noGrp="1"/>
          </p:cNvSpPr>
          <p:nvPr>
            <p:ph type="body" sz="quarter" idx="18"/>
          </p:nvPr>
        </p:nvSpPr>
        <p:spPr bwMode="gray">
          <a:xfrm>
            <a:off x="2438402" y="4301940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917" y="5261432"/>
            <a:ext cx="1623484" cy="738664"/>
          </a:xfrm>
          <a:prstGeom prst="rect">
            <a:avLst/>
          </a:prstGeom>
        </p:spPr>
        <p:txBody>
          <a:bodyPr vert="horz" wrap="none" lIns="288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4800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15"/>
          <p:cNvSpPr>
            <a:spLocks noGrp="1"/>
          </p:cNvSpPr>
          <p:nvPr>
            <p:ph type="body" sz="quarter" idx="20"/>
          </p:nvPr>
        </p:nvSpPr>
        <p:spPr bwMode="gray">
          <a:xfrm>
            <a:off x="2438402" y="5335300"/>
            <a:ext cx="8938684" cy="664797"/>
          </a:xfrm>
          <a:prstGeom prst="rect">
            <a:avLst/>
          </a:prstGeom>
        </p:spPr>
        <p:txBody>
          <a:bodyPr vert="horz" wrap="square" lIns="360000" tIns="0" rIns="0" bIns="0" rtlCol="0" anchor="ctr" anchorCtr="0">
            <a:noAutofit/>
          </a:bodyPr>
          <a:lstStyle>
            <a:lvl1pPr marL="0" indent="0" defTabSz="914228">
              <a:lnSpc>
                <a:spcPct val="100000"/>
              </a:lnSpc>
              <a:spcBef>
                <a:spcPts val="0"/>
              </a:spcBef>
              <a:defRPr lang="ja-JP" altLang="en-US" sz="3600" dirty="0" smtClean="0"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1224801" y="6583358"/>
            <a:ext cx="2027852" cy="24924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/>
          <a:lstStyle/>
          <a:p>
            <a:pPr algn="l" defTabSz="762000">
              <a:spcBef>
                <a:spcPct val="20000"/>
              </a:spcBef>
              <a:buFont typeface="Arial" charset="0"/>
              <a:buNone/>
            </a:pP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世界</a:t>
            </a:r>
            <a:r>
              <a:rPr lang="en-US" altLang="ja-JP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No.1</a:t>
            </a: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のモノづくり力へ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" y="6596421"/>
            <a:ext cx="11371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4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0"/>
            <a:ext cx="4402667" cy="2502568"/>
          </a:xfrm>
          <a:prstGeom prst="rect">
            <a:avLst/>
          </a:prstGeom>
        </p:spPr>
        <p:txBody>
          <a:bodyPr vert="horz" wrap="none" lIns="0" tIns="0" rIns="0" bIns="0" rtlCol="0" anchor="b" anchorCtr="1">
            <a:noAutofit/>
          </a:bodyPr>
          <a:lstStyle>
            <a:lvl1pPr>
              <a:defRPr lang="ja-JP" altLang="en-US" sz="12252" dirty="0" smtClean="0">
                <a:solidFill>
                  <a:srgbClr val="0F9CEB"/>
                </a:solidFill>
                <a:latin typeface="Century Gothic" panose="020B0502020202020204" pitchFamily="34" charset="0"/>
                <a:cs typeface="Myriad Pro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" y="2507219"/>
            <a:ext cx="3819202" cy="723275"/>
          </a:xfrm>
          <a:prstGeom prst="rect">
            <a:avLst/>
          </a:prstGeom>
        </p:spPr>
        <p:txBody>
          <a:bodyPr vert="horz" wrap="none" lIns="140400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tabLst/>
              <a:defRPr lang="ja-JP" altLang="en-US" sz="4700" dirty="0" smtClean="0">
                <a:solidFill>
                  <a:srgbClr val="0F9CEB"/>
                </a:solidFill>
                <a:latin typeface="+mj-lt"/>
                <a:cs typeface="Myriad Pro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2"/>
          </p:nvPr>
        </p:nvSpPr>
        <p:spPr bwMode="gray">
          <a:xfrm>
            <a:off x="814917" y="3803924"/>
            <a:ext cx="3504715" cy="426079"/>
          </a:xfrm>
          <a:prstGeom prst="rect">
            <a:avLst/>
          </a:prstGeom>
        </p:spPr>
        <p:txBody>
          <a:bodyPr vert="horz" wrap="none" lIns="612000" tIns="0" rIns="0" bIns="0" rtlCol="0">
            <a:spAutoFit/>
          </a:bodyPr>
          <a:lstStyle>
            <a:lvl1pPr marL="10658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ja-JP" altLang="en-US" sz="1846" b="1" dirty="0" smtClean="0">
                <a:solidFill>
                  <a:schemeClr val="accent2"/>
                </a:solidFill>
                <a:latin typeface="+mj-lt"/>
                <a:cs typeface="Myriad Pro"/>
              </a:defRPr>
            </a:lvl1pPr>
          </a:lstStyle>
          <a:p>
            <a:pPr marL="10658" lvl="0" defTabSz="914228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217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基本レイアウト_見出し、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7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1552407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958849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230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基本レイアウト_色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9" name="テキスト プレースホルダー 3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5517750"/>
            <a:ext cx="12192000" cy="864000"/>
          </a:xfrm>
          <a:prstGeom prst="rect">
            <a:avLst/>
          </a:prstGeom>
          <a:solidFill>
            <a:srgbClr val="2D4BA5"/>
          </a:solidFill>
        </p:spPr>
        <p:txBody>
          <a:bodyPr lIns="612000" rIns="612000" anchor="ctr" anchorCtr="0"/>
          <a:lstStyle>
            <a:lvl1pPr marL="0" indent="0" algn="ctr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800">
                <a:solidFill>
                  <a:schemeClr val="bg1"/>
                </a:solidFill>
              </a:defRPr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スライドの結論</a:t>
            </a:r>
          </a:p>
        </p:txBody>
      </p:sp>
      <p:sp>
        <p:nvSpPr>
          <p:cNvPr id="22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1552407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958849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795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基本レイアウト_色帯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107980" rIns="576000" bIns="36000" rtlCol="0" anchor="b" anchorCtr="0">
            <a:noAutofit/>
          </a:bodyPr>
          <a:lstStyle>
            <a:lvl1pPr>
              <a:defRPr lang="ja-JP" altLang="en-US" dirty="0" smtClean="0"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gray">
          <a:xfrm>
            <a:off x="0" y="697497"/>
            <a:ext cx="121920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endParaRPr lang="ja-JP" altLang="en-US" sz="2500" b="0" dirty="0"/>
          </a:p>
        </p:txBody>
      </p:sp>
      <p:sp>
        <p:nvSpPr>
          <p:cNvPr id="12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9" name="テキスト プレースホルダー 3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692150"/>
            <a:ext cx="12192000" cy="864000"/>
          </a:xfrm>
          <a:prstGeom prst="rect">
            <a:avLst/>
          </a:prstGeom>
          <a:solidFill>
            <a:srgbClr val="2D4BA5"/>
          </a:solidFill>
        </p:spPr>
        <p:txBody>
          <a:bodyPr lIns="612000" rIns="612000" anchor="ctr" anchorCtr="0"/>
          <a:lstStyle>
            <a:lvl1pPr marL="0" indent="0" algn="ctr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800">
                <a:solidFill>
                  <a:schemeClr val="bg1"/>
                </a:solidFill>
              </a:defRPr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スライドの結論</a:t>
            </a:r>
          </a:p>
        </p:txBody>
      </p:sp>
      <p:sp>
        <p:nvSpPr>
          <p:cNvPr id="22" name="テキスト プレースホルダー 33"/>
          <p:cNvSpPr>
            <a:spLocks noGrp="1"/>
          </p:cNvSpPr>
          <p:nvPr>
            <p:ph type="body" sz="quarter" idx="16"/>
          </p:nvPr>
        </p:nvSpPr>
        <p:spPr bwMode="gray">
          <a:xfrm>
            <a:off x="814918" y="2429862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20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1" name="テキスト プレースホルダー 33"/>
          <p:cNvSpPr>
            <a:spLocks noGrp="1"/>
          </p:cNvSpPr>
          <p:nvPr>
            <p:ph type="body" sz="quarter" idx="14"/>
          </p:nvPr>
        </p:nvSpPr>
        <p:spPr bwMode="gray">
          <a:xfrm>
            <a:off x="814918" y="1836304"/>
            <a:ext cx="10562165" cy="588211"/>
          </a:xfrm>
          <a:prstGeom prst="rect">
            <a:avLst/>
          </a:prstGeom>
        </p:spPr>
        <p:txBody>
          <a:bodyPr lIns="0" rIns="0"/>
          <a:lstStyle>
            <a:lvl1pPr marL="0" indent="0" algn="just" defTabSz="1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045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17" name="テキスト プレースホルダー 3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917" y="2262806"/>
            <a:ext cx="10562167" cy="2308324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marL="0" indent="0" algn="ctr" defTabSz="1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sz="4800"/>
            </a:lvl1pPr>
            <a:lvl2pPr marL="0" indent="0" defTabSz="18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0000" algn="l"/>
              </a:tabLst>
              <a:defRPr sz="2000"/>
            </a:lvl2pPr>
            <a:lvl3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3pPr>
            <a:lvl4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4pPr>
            <a:lvl5pPr marL="0" indent="0" defTabSz="1800">
              <a:lnSpc>
                <a:spcPct val="125000"/>
              </a:lnSpc>
              <a:spcBef>
                <a:spcPts val="0"/>
              </a:spcBef>
              <a:buNone/>
              <a:tabLst>
                <a:tab pos="180000" algn="l"/>
              </a:tabLst>
              <a:defRPr/>
            </a:lvl5pPr>
          </a:lstStyle>
          <a:p>
            <a:pPr lvl="0"/>
            <a:r>
              <a:rPr kumimoji="1" lang="ja-JP" altLang="en-US" dirty="0"/>
              <a:t>プレゼンテーション中のキーフレーズ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2" y="1"/>
            <a:ext cx="12191999" cy="692149"/>
          </a:xfrm>
          <a:prstGeom prst="rect">
            <a:avLst/>
          </a:prstGeom>
          <a:noFill/>
          <a:extLst/>
        </p:spPr>
        <p:txBody>
          <a:bodyPr wrap="square" lIns="576000" tIns="216000" rIns="576000" bIns="36000" rtlCol="0" anchor="b" anchorCtr="0">
            <a:no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23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640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事項２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gray">
          <a:xfrm>
            <a:off x="0" y="0"/>
            <a:ext cx="12192000" cy="6382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 bwMode="gray">
          <a:xfrm>
            <a:off x="297713" y="228600"/>
            <a:ext cx="11596577" cy="593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18" name="Line 7"/>
          <p:cNvSpPr>
            <a:spLocks noChangeShapeType="1"/>
          </p:cNvSpPr>
          <p:nvPr userDrawn="1"/>
        </p:nvSpPr>
        <p:spPr bwMode="gray">
          <a:xfrm>
            <a:off x="0" y="6381750"/>
            <a:ext cx="12192000" cy="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9983" tIns="46791" rIns="89983" bIns="46791" anchor="ctr"/>
          <a:lstStyle/>
          <a:p>
            <a:pPr algn="ctr"/>
            <a:endParaRPr lang="ja-JP" altLang="en-US" sz="250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 bwMode="gray">
          <a:xfrm>
            <a:off x="814918" y="1171851"/>
            <a:ext cx="10562165" cy="461665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FontTx/>
              <a:buNone/>
              <a:defRPr lang="ja-JP" altLang="en-US" sz="1600" dirty="0" smtClean="0"/>
            </a:lvl1pPr>
            <a:lvl2pPr>
              <a:defRPr lang="ja-JP" altLang="en-US" dirty="0" smtClean="0"/>
            </a:lvl2pPr>
            <a:lvl3pPr>
              <a:defRPr lang="ja-JP" altLang="en-US" sz="1800" dirty="0" smtClean="0"/>
            </a:lvl3pPr>
            <a:lvl4pPr>
              <a:defRPr lang="ja-JP" altLang="en-US" sz="1800" dirty="0" smtClean="0"/>
            </a:lvl4pPr>
            <a:lvl5pPr>
              <a:defRPr lang="ja-JP" altLang="en-US" sz="1800" dirty="0"/>
            </a:lvl5pPr>
          </a:lstStyle>
          <a:p>
            <a:pPr marL="285750" lvl="0" indent="-285750" defTabSz="914228">
              <a:lnSpc>
                <a:spcPct val="150000"/>
              </a:lnSpc>
              <a:spcAft>
                <a:spcPts val="600"/>
              </a:spcAft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 bwMode="gray">
          <a:xfrm>
            <a:off x="814918" y="477737"/>
            <a:ext cx="10562165" cy="707886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marL="0" indent="0">
              <a:lnSpc>
                <a:spcPct val="125000"/>
              </a:lnSpc>
              <a:spcAft>
                <a:spcPts val="0"/>
              </a:spcAft>
              <a:defRPr lang="ja-JP" altLang="en-US" sz="3200" b="0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79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/>
          <p:nvPr userDrawn="1"/>
        </p:nvSpPr>
        <p:spPr bwMode="gray">
          <a:xfrm>
            <a:off x="1945858" y="3068517"/>
            <a:ext cx="8300285" cy="7209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658" algn="ctr">
              <a:tabLst>
                <a:tab pos="1610933" algn="l"/>
              </a:tabLst>
            </a:pPr>
            <a:r>
              <a:rPr lang="en-US" sz="4700" dirty="0">
                <a:solidFill>
                  <a:schemeClr val="accent1"/>
                </a:solidFill>
                <a:latin typeface="+mj-lt"/>
                <a:cs typeface="Myriad Pro"/>
              </a:rPr>
              <a:t>Appendix</a:t>
            </a:r>
            <a:endParaRPr sz="4700" dirty="0">
              <a:solidFill>
                <a:schemeClr val="accent1"/>
              </a:solidFill>
              <a:latin typeface="+mj-lt"/>
              <a:cs typeface="Myriad Pro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40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auto">
          <a:xfrm>
            <a:off x="11377613" y="6449006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r">
              <a:defRPr kumimoji="0" lang="ja-JP" altLang="en-US" sz="1100" smtClean="0">
                <a:solidFill>
                  <a:schemeClr val="tx1"/>
                </a:solidFill>
                <a:latin typeface="+mn-lt"/>
                <a:ea typeface="Meiryo UI"/>
                <a:cs typeface="Segoe UI" pitchFamily="34" charset="0"/>
              </a:defRPr>
            </a:lvl1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/>
          </a:p>
        </p:txBody>
      </p:sp>
      <p:sp>
        <p:nvSpPr>
          <p:cNvPr id="5" name="フッター プレースホルダー 12"/>
          <p:cNvSpPr txBox="1">
            <a:spLocks/>
          </p:cNvSpPr>
          <p:nvPr userDrawn="1"/>
        </p:nvSpPr>
        <p:spPr>
          <a:xfrm>
            <a:off x="6502400" y="6494145"/>
            <a:ext cx="4875213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000" dirty="0"/>
              <a:t>© 2018 Toshiba Memory Corporation</a:t>
            </a:r>
          </a:p>
          <a:p>
            <a:pPr marL="0" marR="0" lvl="0" indent="0" algn="r" defTabSz="9142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rgbClr val="000000"/>
                </a:solidFill>
                <a:latin typeface="Comic Sans MS" pitchFamily="66" charset="0"/>
                <a:ea typeface="ＭＳ Ｐゴシック" pitchFamily="50" charset="-128"/>
              </a:rPr>
              <a:t>Yokkaichi Operations</a:t>
            </a:r>
            <a:endParaRPr kumimoji="0" lang="en-US" altLang="ja-JP" sz="1000" dirty="0">
              <a:solidFill>
                <a:srgbClr val="000000"/>
              </a:solidFill>
            </a:endParaRPr>
          </a:p>
          <a:p>
            <a:pPr algn="r"/>
            <a:endParaRPr lang="en-US" altLang="ja-JP" sz="1000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1224801" y="6583358"/>
            <a:ext cx="2027852" cy="249244"/>
          </a:xfrm>
          <a:prstGeom prst="rect">
            <a:avLst/>
          </a:prstGeom>
          <a:noFill/>
          <a:ln>
            <a:noFill/>
          </a:ln>
          <a:extLst/>
        </p:spPr>
        <p:txBody>
          <a:bodyPr lIns="36000" tIns="0" rIns="0" bIns="0" anchor="ctr"/>
          <a:lstStyle/>
          <a:p>
            <a:pPr algn="l" defTabSz="762000">
              <a:spcBef>
                <a:spcPct val="20000"/>
              </a:spcBef>
              <a:buFont typeface="Arial" charset="0"/>
              <a:buNone/>
            </a:pP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世界</a:t>
            </a:r>
            <a:r>
              <a:rPr lang="en-US" altLang="ja-JP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No.1</a:t>
            </a:r>
            <a:r>
              <a:rPr lang="ja-JP" altLang="en-US" sz="14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のモノづくり力へ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3" y="6596421"/>
            <a:ext cx="1137138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3"/>
          <p:cNvSpPr txBox="1"/>
          <p:nvPr userDrawn="1"/>
        </p:nvSpPr>
        <p:spPr>
          <a:xfrm>
            <a:off x="3931840" y="6461532"/>
            <a:ext cx="4296427" cy="325676"/>
          </a:xfrm>
          <a:prstGeom prst="rect">
            <a:avLst/>
          </a:prstGeom>
          <a:noFill/>
          <a:ln w="9525">
            <a:solidFill>
              <a:srgbClr val="FF000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kern="100" dirty="0">
                <a:solidFill>
                  <a:srgbClr val="FF0000"/>
                </a:solidFill>
                <a:effectLst/>
                <a:latin typeface="Meiryo UI" panose="020B0604030504040204" pitchFamily="50" charset="-128"/>
                <a:ea typeface="ＭＳ 明朝" panose="02020609040205080304" pitchFamily="17" charset="-128"/>
                <a:cs typeface="Times New Roman" panose="02020603050405020304" pitchFamily="18" charset="0"/>
              </a:rPr>
              <a:t>Confidential &amp; For TMC Internal use only</a:t>
            </a:r>
            <a:endParaRPr lang="ja-JP" sz="1600" kern="100" dirty="0">
              <a:effectLst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26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4" r:id="rId2"/>
    <p:sldLayoutId id="2147483719" r:id="rId3"/>
    <p:sldLayoutId id="2147483714" r:id="rId4"/>
    <p:sldLayoutId id="2147483729" r:id="rId5"/>
    <p:sldLayoutId id="2147483716" r:id="rId6"/>
    <p:sldLayoutId id="2147483715" r:id="rId7"/>
    <p:sldLayoutId id="2147483711" r:id="rId8"/>
    <p:sldLayoutId id="2147483728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ja-JP" altLang="en-US"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charset="2"/>
        <a:buNone/>
        <a:defRPr kumimoji="1" lang="ja-JP" altLang="en-US" sz="2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5ACBF0"/>
          </p15:clr>
        </p15:guide>
        <p15:guide id="2" pos="3840" userDrawn="1">
          <p15:clr>
            <a:srgbClr val="5ACBF0"/>
          </p15:clr>
        </p15:guide>
        <p15:guide id="3" pos="513" userDrawn="1">
          <p15:clr>
            <a:srgbClr val="5ACBF0"/>
          </p15:clr>
        </p15:guide>
        <p15:guide id="4" pos="7167" userDrawn="1">
          <p15:clr>
            <a:srgbClr val="5ACBF0"/>
          </p15:clr>
        </p15:guide>
        <p15:guide id="5" orient="horz" pos="4020" userDrawn="1">
          <p15:clr>
            <a:srgbClr val="5ACBF0"/>
          </p15:clr>
        </p15:guide>
        <p15:guide id="6" orient="horz" pos="436" userDrawn="1">
          <p15:clr>
            <a:srgbClr val="5ACBF0"/>
          </p15:clr>
        </p15:guide>
        <p15:guide id="7" orient="horz" pos="595" userDrawn="1">
          <p15:clr>
            <a:srgbClr val="5ACBF0"/>
          </p15:clr>
        </p15:guide>
        <p15:guide id="8" orient="horz" pos="3884" userDrawn="1">
          <p15:clr>
            <a:srgbClr val="5ACBF0"/>
          </p15:clr>
        </p15:guide>
        <p15:guide id="9" pos="7317" userDrawn="1">
          <p15:clr>
            <a:srgbClr val="5ACBF0"/>
          </p15:clr>
        </p15:guide>
        <p15:guide id="10" pos="3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4294967295"/>
          </p:nvPr>
        </p:nvSpPr>
        <p:spPr>
          <a:xfrm>
            <a:off x="10161588" y="6127750"/>
            <a:ext cx="2030412" cy="263525"/>
          </a:xfrm>
          <a:prstGeom prst="rect">
            <a:avLst/>
          </a:prstGeom>
        </p:spPr>
        <p:txBody>
          <a:bodyPr wrap="square" lIns="0" tIns="0" rIns="828000" bIns="108000" anchor="b" anchorCtr="0">
            <a:spAutoFit/>
          </a:bodyPr>
          <a:lstStyle/>
          <a:p>
            <a:pPr marL="0" indent="0" algn="r" defTabSz="1800">
              <a:lnSpc>
                <a:spcPct val="125000"/>
              </a:lnSpc>
              <a:spcBef>
                <a:spcPts val="0"/>
              </a:spcBef>
              <a:buFont typeface="Arial" charset="0"/>
              <a:tabLst>
                <a:tab pos="180000" algn="l"/>
              </a:tabLst>
            </a:pPr>
            <a:r>
              <a:rPr lang="ja-JP" altLang="en-US" sz="800" dirty="0"/>
              <a:t>補足事項：参考、出典など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0</a:t>
            </a:fld>
            <a:endParaRPr lang="en-US" altLang="ja-JP" dirty="0"/>
          </a:p>
        </p:txBody>
      </p:sp>
      <p:sp>
        <p:nvSpPr>
          <p:cNvPr id="9" name="テキスト プレースホルダー 2"/>
          <p:cNvSpPr txBox="1">
            <a:spLocks/>
          </p:cNvSpPr>
          <p:nvPr/>
        </p:nvSpPr>
        <p:spPr bwMode="gray">
          <a:xfrm>
            <a:off x="2993974" y="2779008"/>
            <a:ext cx="5602496" cy="630942"/>
          </a:xfrm>
          <a:prstGeom prst="rect">
            <a:avLst/>
          </a:prstGeom>
        </p:spPr>
        <p:txBody>
          <a:bodyPr wrap="none" lIns="0" rIns="0">
            <a:spAutoFit/>
          </a:bodyPr>
          <a:lstStyle>
            <a:lvl1pPr marL="0" indent="0" algn="just" defTabSz="18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180000" algn="l"/>
              </a:tabLst>
              <a:defRPr kumimoji="1" lang="ja-JP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180000" algn="l"/>
              </a:tabLst>
              <a:defRPr kumimoji="1" lang="ja-JP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データチェックルールの登録システム構築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変更履歴</a:t>
            </a:r>
            <a:endParaRPr lang="ja-JP" altLang="en-US" dirty="0">
              <a:solidFill>
                <a:srgbClr val="333333"/>
              </a:solidFill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1</a:t>
            </a:fld>
            <a:endParaRPr lang="en-US" altLang="ja-JP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="" id="{083AF845-05BB-4349-99FA-AECE5090C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45045"/>
              </p:ext>
            </p:extLst>
          </p:nvPr>
        </p:nvGraphicFramePr>
        <p:xfrm>
          <a:off x="411032" y="820891"/>
          <a:ext cx="1151226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7">
                  <a:extLst>
                    <a:ext uri="{9D8B030D-6E8A-4147-A177-3AD203B41FA5}">
                      <a16:colId xmlns:a16="http://schemas.microsoft.com/office/drawing/2014/main" xmlns="" val="698751098"/>
                    </a:ext>
                  </a:extLst>
                </a:gridCol>
                <a:gridCol w="1696811">
                  <a:extLst>
                    <a:ext uri="{9D8B030D-6E8A-4147-A177-3AD203B41FA5}">
                      <a16:colId xmlns:a16="http://schemas.microsoft.com/office/drawing/2014/main" xmlns="" val="3811415874"/>
                    </a:ext>
                  </a:extLst>
                </a:gridCol>
                <a:gridCol w="1353107">
                  <a:extLst>
                    <a:ext uri="{9D8B030D-6E8A-4147-A177-3AD203B41FA5}">
                      <a16:colId xmlns:a16="http://schemas.microsoft.com/office/drawing/2014/main" xmlns="" val="3575788614"/>
                    </a:ext>
                  </a:extLst>
                </a:gridCol>
                <a:gridCol w="1353107">
                  <a:extLst>
                    <a:ext uri="{9D8B030D-6E8A-4147-A177-3AD203B41FA5}">
                      <a16:colId xmlns:a16="http://schemas.microsoft.com/office/drawing/2014/main" xmlns="" val="1053934314"/>
                    </a:ext>
                  </a:extLst>
                </a:gridCol>
                <a:gridCol w="6298820">
                  <a:extLst>
                    <a:ext uri="{9D8B030D-6E8A-4147-A177-3AD203B41FA5}">
                      <a16:colId xmlns:a16="http://schemas.microsoft.com/office/drawing/2014/main" xmlns="" val="3751057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承認者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変更内容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1770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smtClean="0"/>
                        <a:t>2022/8/3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竹澤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069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1436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102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0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2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dirty="0" smtClean="0"/>
              <a:t>機能</a:t>
            </a:r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13997"/>
              </p:ext>
            </p:extLst>
          </p:nvPr>
        </p:nvGraphicFramePr>
        <p:xfrm>
          <a:off x="909334" y="926330"/>
          <a:ext cx="10286797" cy="273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/>
                <a:gridCol w="1026817"/>
                <a:gridCol w="1170623"/>
                <a:gridCol w="1158046"/>
                <a:gridCol w="921803"/>
                <a:gridCol w="921803"/>
                <a:gridCol w="921803"/>
                <a:gridCol w="921803"/>
                <a:gridCol w="921803"/>
                <a:gridCol w="921803"/>
              </a:tblGrid>
              <a:tr h="20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チェック対象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MainPDType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ロジック系演算子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ルール演算子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a!</a:t>
                      </a:r>
                      <a:r>
                        <a:rPr lang="ja-JP" altLang="en-US" dirty="0" smtClean="0"/>
                        <a:t>⇒</a:t>
                      </a:r>
                      <a:r>
                        <a:rPr lang="en-US" altLang="ja-JP" dirty="0" smtClean="0"/>
                        <a:t>b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論理</a:t>
                      </a:r>
                      <a:r>
                        <a:rPr kumimoji="1" lang="ja-JP" altLang="en-US" dirty="0" err="1" smtClean="0"/>
                        <a:t>演算演算</a:t>
                      </a:r>
                      <a:r>
                        <a:rPr kumimoji="1" lang="ja-JP" altLang="en-US" dirty="0" smtClean="0"/>
                        <a:t>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Ｙ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468264" y="3757749"/>
            <a:ext cx="4519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ロジック系の演算子を定義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位置指定演算子　　　　　　　　　　　　　　　　　　　　　　　　　　　</a:t>
            </a:r>
            <a:endParaRPr kumimoji="1" lang="en-US" altLang="ja-JP" dirty="0" smtClean="0"/>
          </a:p>
          <a:p>
            <a:r>
              <a:rPr lang="en-US" altLang="ja-JP" sz="1200" dirty="0" smtClean="0"/>
              <a:t>2</a:t>
            </a:r>
            <a:r>
              <a:rPr lang="en-US" altLang="ja-JP" dirty="0" smtClean="0"/>
              <a:t>N         </a:t>
            </a:r>
            <a:r>
              <a:rPr lang="ja-JP" altLang="en-US" dirty="0" smtClean="0"/>
              <a:t>チェック対象文字列の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桁目</a:t>
            </a:r>
            <a:endParaRPr lang="en-US" altLang="ja-JP" dirty="0" smtClean="0"/>
          </a:p>
          <a:p>
            <a:r>
              <a:rPr lang="en-US" altLang="ja-JP" sz="1200" dirty="0"/>
              <a:t>4</a:t>
            </a:r>
            <a:r>
              <a:rPr lang="en-US" altLang="ja-JP" dirty="0" smtClean="0"/>
              <a:t>N       </a:t>
            </a:r>
            <a:r>
              <a:rPr lang="ja-JP" altLang="en-US" dirty="0"/>
              <a:t>チェック対象文字列の</a:t>
            </a:r>
            <a:r>
              <a:rPr lang="en-US" altLang="ja-JP" dirty="0"/>
              <a:t>2</a:t>
            </a:r>
            <a:r>
              <a:rPr lang="ja-JP" altLang="en-US" dirty="0"/>
              <a:t>桁目と</a:t>
            </a:r>
            <a:r>
              <a:rPr lang="en-US" altLang="ja-JP" dirty="0"/>
              <a:t>4</a:t>
            </a:r>
            <a:r>
              <a:rPr lang="ja-JP" altLang="en-US" dirty="0"/>
              <a:t>桁目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r>
              <a:rPr lang="en-US" altLang="ja-JP" sz="1200" dirty="0" smtClean="0"/>
              <a:t>2</a:t>
            </a:r>
            <a:r>
              <a:rPr lang="en-US" altLang="ja-JP" dirty="0" smtClean="0"/>
              <a:t>U</a:t>
            </a:r>
            <a:r>
              <a:rPr lang="en-US" altLang="ja-JP" sz="1400" dirty="0" smtClean="0"/>
              <a:t>n</a:t>
            </a:r>
            <a:r>
              <a:rPr lang="en-US" altLang="ja-JP" dirty="0" smtClean="0"/>
              <a:t>     </a:t>
            </a:r>
            <a:r>
              <a:rPr lang="ja-JP" altLang="en-US" dirty="0" smtClean="0"/>
              <a:t>間隔指定</a:t>
            </a:r>
            <a:r>
              <a:rPr lang="en-US" altLang="ja-JP" dirty="0" smtClean="0"/>
              <a:t>,2</a:t>
            </a:r>
            <a:r>
              <a:rPr lang="ja-JP" altLang="en-US" dirty="0" smtClean="0"/>
              <a:t>文字目</a:t>
            </a:r>
            <a:r>
              <a:rPr lang="en-US" altLang="ja-JP" dirty="0" smtClean="0"/>
              <a:t>~</a:t>
            </a:r>
            <a:r>
              <a:rPr lang="ja-JP" altLang="en-US" dirty="0"/>
              <a:t>最終</a:t>
            </a:r>
            <a:r>
              <a:rPr lang="ja-JP" altLang="en-US" dirty="0" smtClean="0"/>
              <a:t>文字目まで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論理演算子</a:t>
            </a:r>
            <a:endParaRPr lang="en-US" altLang="ja-JP" dirty="0" smtClean="0"/>
          </a:p>
          <a:p>
            <a:r>
              <a:rPr lang="en-US" altLang="ja-JP" dirty="0" smtClean="0"/>
              <a:t>a=Y    b=C</a:t>
            </a:r>
            <a:endParaRPr lang="ja-JP" altLang="en-US" dirty="0"/>
          </a:p>
          <a:p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1909593" y="5985237"/>
            <a:ext cx="8057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　</a:t>
            </a:r>
            <a:r>
              <a:rPr lang="en-US" altLang="ja-JP" sz="1200" dirty="0" smtClean="0"/>
              <a:t>2</a:t>
            </a:r>
            <a:r>
              <a:rPr lang="en-US" altLang="ja-JP" dirty="0" smtClean="0"/>
              <a:t>N</a:t>
            </a:r>
            <a:r>
              <a:rPr lang="en-US" altLang="ja-JP" sz="1200" dirty="0"/>
              <a:t>4</a:t>
            </a:r>
            <a:r>
              <a:rPr lang="en-US" altLang="ja-JP" dirty="0" smtClean="0"/>
              <a:t>  </a:t>
            </a:r>
            <a:r>
              <a:rPr lang="en-US" altLang="ja-JP" dirty="0"/>
              <a:t>a!</a:t>
            </a:r>
            <a:r>
              <a:rPr lang="ja-JP" altLang="en-US" dirty="0"/>
              <a:t>⇒</a:t>
            </a:r>
            <a:r>
              <a:rPr lang="en-US" altLang="ja-JP" dirty="0"/>
              <a:t>b a:Y    </a:t>
            </a:r>
            <a:r>
              <a:rPr lang="en-US" altLang="ja-JP" dirty="0" smtClean="0"/>
              <a:t>b:C </a:t>
            </a:r>
            <a:r>
              <a:rPr lang="en-US" altLang="ja-JP" dirty="0"/>
              <a:t>:</a:t>
            </a:r>
            <a:r>
              <a:rPr lang="en-US" altLang="ja-JP" dirty="0" err="1"/>
              <a:t>Mainpd</a:t>
            </a:r>
            <a:r>
              <a:rPr lang="ja-JP" altLang="en-US" dirty="0"/>
              <a:t>の２桁目の次に</a:t>
            </a:r>
            <a:r>
              <a:rPr lang="en-US" altLang="ja-JP" dirty="0" err="1"/>
              <a:t>modulePD</a:t>
            </a:r>
            <a:r>
              <a:rPr lang="ja-JP" altLang="en-US" dirty="0"/>
              <a:t>　の４桁目であったら　　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523598" y="4261535"/>
            <a:ext cx="448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ルール演算子</a:t>
            </a:r>
            <a:endParaRPr lang="en-US" altLang="ja-JP" dirty="0" smtClean="0"/>
          </a:p>
          <a:p>
            <a:r>
              <a:rPr lang="en-US" altLang="ja-JP" dirty="0" smtClean="0"/>
              <a:t>a</a:t>
            </a:r>
            <a:r>
              <a:rPr lang="ja-JP" altLang="en-US" dirty="0" smtClean="0"/>
              <a:t>⇒</a:t>
            </a:r>
            <a:r>
              <a:rPr lang="en-US" altLang="ja-JP" dirty="0" smtClean="0"/>
              <a:t>b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a</a:t>
            </a:r>
            <a:r>
              <a:rPr lang="ja-JP" altLang="en-US" dirty="0" smtClean="0"/>
              <a:t>の次の記号が</a:t>
            </a:r>
            <a:r>
              <a:rPr lang="en-US" altLang="ja-JP" dirty="0" smtClean="0"/>
              <a:t>b</a:t>
            </a:r>
            <a:r>
              <a:rPr lang="ja-JP" altLang="en-US" dirty="0" smtClean="0"/>
              <a:t>であったら</a:t>
            </a:r>
            <a:endParaRPr kumimoji="1" lang="en-US" altLang="ja-JP" dirty="0" smtClean="0"/>
          </a:p>
          <a:p>
            <a:r>
              <a:rPr kumimoji="1" lang="en-US" altLang="ja-JP" dirty="0" smtClean="0"/>
              <a:t>a!</a:t>
            </a:r>
            <a:r>
              <a:rPr kumimoji="1" lang="ja-JP" altLang="en-US" dirty="0" smtClean="0"/>
              <a:t>⇒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次の記号</a:t>
            </a:r>
            <a:r>
              <a:rPr lang="en-US" altLang="ja-JP" dirty="0" smtClean="0"/>
              <a:t>b</a:t>
            </a:r>
            <a:r>
              <a:rPr lang="ja-JP" altLang="en-US" dirty="0" smtClean="0"/>
              <a:t>でなかったら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915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/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3</a:t>
            </a:fld>
            <a:endParaRPr lang="en-US" altLang="ja-JP" dirty="0"/>
          </a:p>
        </p:txBody>
      </p:sp>
      <p:sp>
        <p:nvSpPr>
          <p:cNvPr id="7" name="角丸四角形吹き出し 6" hidden="1"/>
          <p:cNvSpPr/>
          <p:nvPr/>
        </p:nvSpPr>
        <p:spPr>
          <a:xfrm>
            <a:off x="10338834" y="1465669"/>
            <a:ext cx="1600200" cy="373206"/>
          </a:xfrm>
          <a:prstGeom prst="wedgeRoundRectCallout">
            <a:avLst>
              <a:gd name="adj1" fmla="val -61899"/>
              <a:gd name="adj2" fmla="val 2320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1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SC_MainPDPurpose</a:t>
            </a:r>
            <a:endParaRPr lang="ja-JP" altLang="ja-JP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吹き出し 9" hidden="1"/>
          <p:cNvSpPr/>
          <p:nvPr/>
        </p:nvSpPr>
        <p:spPr>
          <a:xfrm>
            <a:off x="10178474" y="107150"/>
            <a:ext cx="1920920" cy="465505"/>
          </a:xfrm>
          <a:prstGeom prst="wedgeRoundRectCallout">
            <a:avLst>
              <a:gd name="adj1" fmla="val -57143"/>
              <a:gd name="adj2" fmla="val 6674"/>
              <a:gd name="adj3" fmla="val 16667"/>
            </a:avLst>
          </a:prstGeom>
          <a:solidFill>
            <a:srgbClr val="C74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defTabSz="685800">
              <a:defRPr/>
            </a:pP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調査用メモ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defTabSz="685800">
              <a:defRPr/>
            </a:pP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既存システムのプロパティ値</a:t>
            </a:r>
            <a:endParaRPr lang="ja-JP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0" y="13157"/>
            <a:ext cx="12191999" cy="692149"/>
          </a:xfrm>
        </p:spPr>
        <p:txBody>
          <a:bodyPr/>
          <a:lstStyle/>
          <a:p>
            <a:r>
              <a:rPr lang="ja-JP" altLang="en-US" smtClean="0"/>
              <a:t>機能</a:t>
            </a:r>
            <a:r>
              <a:rPr lang="ja-JP" altLang="en-US" smtClean="0"/>
              <a:t>概要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63428"/>
              </p:ext>
            </p:extLst>
          </p:nvPr>
        </p:nvGraphicFramePr>
        <p:xfrm>
          <a:off x="909334" y="926330"/>
          <a:ext cx="10576662" cy="354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493"/>
                <a:gridCol w="1026817"/>
                <a:gridCol w="1170623"/>
                <a:gridCol w="1158046"/>
                <a:gridCol w="1324737"/>
                <a:gridCol w="808734"/>
                <a:gridCol w="921803"/>
                <a:gridCol w="921803"/>
                <a:gridCol w="921803"/>
                <a:gridCol w="921803"/>
              </a:tblGrid>
              <a:tr h="2082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チェック対象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/>
                        <a:t>MainPDType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Rework_Flow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E(end)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05460">
                <a:tc gridSpan="10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ロジック系演算子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ルール</a:t>
                      </a:r>
                      <a:r>
                        <a:rPr kumimoji="1" lang="en-US" altLang="ja-JP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658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位置指定演算子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ルール演算子</a:t>
                      </a:r>
                      <a:endParaRPr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Ǝ</a:t>
                      </a:r>
                      <a:r>
                        <a:rPr kumimoji="1" lang="ja-JP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</a:t>
                      </a:r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</a:t>
                      </a:r>
                      <a:r>
                        <a:rPr kumimoji="1" lang="ja-JP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存在する</a:t>
                      </a:r>
                      <a:r>
                        <a:rPr kumimoji="1" lang="en-US" altLang="ja-JP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05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論理</a:t>
                      </a:r>
                      <a:r>
                        <a:rPr kumimoji="1" lang="ja-JP" altLang="en-US" dirty="0" err="1" smtClean="0"/>
                        <a:t>演算演算</a:t>
                      </a:r>
                      <a:r>
                        <a:rPr kumimoji="1" lang="ja-JP" altLang="en-US" dirty="0" smtClean="0"/>
                        <a:t>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Rework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468264" y="4583390"/>
            <a:ext cx="1132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</a:t>
            </a:r>
            <a:r>
              <a:rPr lang="en-US" altLang="ja-JP" dirty="0"/>
              <a:t>(</a:t>
            </a:r>
            <a:r>
              <a:rPr lang="ja-JP" altLang="en-US" dirty="0" smtClean="0"/>
              <a:t>既存ルール</a:t>
            </a:r>
            <a:r>
              <a:rPr lang="en-US" altLang="ja-JP" dirty="0" smtClean="0"/>
              <a:t>CMDR0002</a:t>
            </a:r>
            <a:endParaRPr kumimoji="1" lang="en-US" altLang="ja-JP" dirty="0" smtClean="0"/>
          </a:p>
          <a:p>
            <a:r>
              <a:rPr lang="ja-JP" altLang="en-US" dirty="0"/>
              <a:t>リワークフローの最終工程にリワークが指定されていないことを確認する。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err="1"/>
              <a:t>MainPDType</a:t>
            </a:r>
            <a:r>
              <a:rPr lang="ja-JP" altLang="en-US" dirty="0"/>
              <a:t>」が”</a:t>
            </a:r>
            <a:r>
              <a:rPr lang="en-US" altLang="ja-JP" dirty="0"/>
              <a:t>Rework”</a:t>
            </a:r>
            <a:r>
              <a:rPr lang="ja-JP" altLang="en-US" dirty="0"/>
              <a:t>の場合、最終工程を取得する。②最終工程の「リワークフロー</a:t>
            </a:r>
            <a:r>
              <a:rPr lang="en-US" altLang="ja-JP" dirty="0"/>
              <a:t>_</a:t>
            </a:r>
            <a:r>
              <a:rPr lang="ja-JP" altLang="en-US" dirty="0"/>
              <a:t>フロー</a:t>
            </a:r>
            <a:r>
              <a:rPr lang="en-US" altLang="ja-JP" dirty="0"/>
              <a:t>No</a:t>
            </a:r>
            <a:r>
              <a:rPr lang="ja-JP" altLang="en-US" dirty="0"/>
              <a:t>」に値が設定されている場合、”</a:t>
            </a:r>
            <a:r>
              <a:rPr lang="en-US" altLang="ja-JP" dirty="0"/>
              <a:t>ERROR”</a:t>
            </a:r>
            <a:r>
              <a:rPr lang="ja-JP" altLang="en-US" dirty="0"/>
              <a:t>とする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307590" y="5467773"/>
            <a:ext cx="11576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　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28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8B_ISS標準フォーマット">
  <a:themeElements>
    <a:clrScheme name="SDS_guideline_color">
      <a:dk1>
        <a:srgbClr val="333333"/>
      </a:dk1>
      <a:lt1>
        <a:srgbClr val="FFFFFF"/>
      </a:lt1>
      <a:dk2>
        <a:srgbClr val="87C8E2"/>
      </a:dk2>
      <a:lt2>
        <a:srgbClr val="829BCD"/>
      </a:lt2>
      <a:accent1>
        <a:srgbClr val="0F9CEB"/>
      </a:accent1>
      <a:accent2>
        <a:srgbClr val="2D4BA5"/>
      </a:accent2>
      <a:accent3>
        <a:srgbClr val="BEC8DC"/>
      </a:accent3>
      <a:accent4>
        <a:srgbClr val="919BB4"/>
      </a:accent4>
      <a:accent5>
        <a:srgbClr val="E6EBF5"/>
      </a:accent5>
      <a:accent6>
        <a:srgbClr val="E1780F"/>
      </a:accent6>
      <a:hlink>
        <a:srgbClr val="33CCCC"/>
      </a:hlink>
      <a:folHlink>
        <a:srgbClr val="008080"/>
      </a:folHlink>
    </a:clrScheme>
    <a:fontScheme name="CDI font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SS_pptTemplete .pptx" id="{EBEC2DF7-294C-4483-9386-0FC9378B2D05}" vid="{1298F5B9-7158-49C3-8D17-706C709D573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244A04E08B78943BE7A7F2F6BBCC2D2" ma:contentTypeVersion="0" ma:contentTypeDescription="新しいドキュメントを作成します。" ma:contentTypeScope="" ma:versionID="32be60a274504ec1bb21676d74bba7e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1043026c433cfa93f9b1607a474f96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36184D-47B2-40E7-92C5-87877889738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4E15D5-3DA0-48D5-A1EB-6E6496C95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3598C-3ABF-4CFD-A40B-01E1A5233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ISS_pptTemplete </Template>
  <TotalTime>9572</TotalTime>
  <Words>209</Words>
  <Application>Microsoft Office PowerPoint</Application>
  <PresentationFormat>ワイド画面</PresentationFormat>
  <Paragraphs>92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7" baseType="lpstr">
      <vt:lpstr>Meiryo UI</vt:lpstr>
      <vt:lpstr>ＭＳ Ｐゴシック</vt:lpstr>
      <vt:lpstr>ＭＳ 明朝</vt:lpstr>
      <vt:lpstr>Myriad Pro</vt:lpstr>
      <vt:lpstr>Arial</vt:lpstr>
      <vt:lpstr>Calibri</vt:lpstr>
      <vt:lpstr>Century Gothic</vt:lpstr>
      <vt:lpstr>Comic Sans MS</vt:lpstr>
      <vt:lpstr>segoe ui</vt:lpstr>
      <vt:lpstr>segoe ui</vt:lpstr>
      <vt:lpstr>Times New Roman</vt:lpstr>
      <vt:lpstr>Wingdings</vt:lpstr>
      <vt:lpstr>18B_ISS標準フォーマット</vt:lpstr>
      <vt:lpstr>PowerPoint プレゼンテーション</vt:lpstr>
      <vt:lpstr>変更履歴</vt:lpstr>
      <vt:lpstr>機能概要</vt:lpstr>
      <vt:lpstr>機能概要</vt:lpstr>
    </vt:vector>
  </TitlesOfParts>
  <Company>株式会社 東芝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デザインセンター</dc:creator>
  <cp:lastModifiedBy>takezawa akira(竹澤 晃 ＴＭＣ ○四日市□ＩＴ推○共開Ｇ)</cp:lastModifiedBy>
  <cp:revision>690</cp:revision>
  <dcterms:created xsi:type="dcterms:W3CDTF">2016-10-05T02:08:29Z</dcterms:created>
  <dcterms:modified xsi:type="dcterms:W3CDTF">2022-08-03T08:15:10Z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0x010100D244A04E08B78943BE7A7F2F6BBCC2D2</vt:lpwstr>
  </property>
</Properties>
</file>