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32"/>
  </p:notesMasterIdLst>
  <p:handoutMasterIdLst>
    <p:handoutMasterId r:id="rId33"/>
  </p:handoutMasterIdLst>
  <p:sldIdLst>
    <p:sldId id="326" r:id="rId10"/>
    <p:sldId id="330" r:id="rId11"/>
    <p:sldId id="397" r:id="rId12"/>
    <p:sldId id="399" r:id="rId13"/>
    <p:sldId id="402" r:id="rId14"/>
    <p:sldId id="411" r:id="rId15"/>
    <p:sldId id="412" r:id="rId16"/>
    <p:sldId id="400" r:id="rId17"/>
    <p:sldId id="407" r:id="rId18"/>
    <p:sldId id="406" r:id="rId19"/>
    <p:sldId id="398" r:id="rId20"/>
    <p:sldId id="404" r:id="rId21"/>
    <p:sldId id="384" r:id="rId22"/>
    <p:sldId id="405" r:id="rId23"/>
    <p:sldId id="385" r:id="rId24"/>
    <p:sldId id="389" r:id="rId25"/>
    <p:sldId id="390" r:id="rId26"/>
    <p:sldId id="392" r:id="rId27"/>
    <p:sldId id="409" r:id="rId28"/>
    <p:sldId id="408" r:id="rId29"/>
    <p:sldId id="415" r:id="rId30"/>
    <p:sldId id="313"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27738C"/>
    <a:srgbClr val="DAD4B8"/>
    <a:srgbClr val="E39400"/>
    <a:srgbClr val="D6D7AD"/>
    <a:srgbClr val="DCE0A4"/>
    <a:srgbClr val="FFDB9B"/>
    <a:srgbClr val="0C0800"/>
    <a:srgbClr val="1ABCEF"/>
    <a:srgbClr val="E10D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55B3-8D50-4CFB-B31C-6904D98888A6}" v="4" dt="2020-10-22T03:34:59.289"/>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7513" autoAdjust="0"/>
  </p:normalViewPr>
  <p:slideViewPr>
    <p:cSldViewPr snapToGrid="0" snapToObjects="1">
      <p:cViewPr varScale="1">
        <p:scale>
          <a:sx n="25" d="100"/>
          <a:sy n="25" d="100"/>
        </p:scale>
        <p:origin x="850" y="14"/>
      </p:cViewPr>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commentAuthors" Target="commentAuthors.xml"/><Relationship Id="rId42"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2022/8/3</a:t>
            </a:fld>
            <a:endParaRPr kumimoji="1" lang="ja-JP" altLang="en-US"/>
          </a:p>
        </p:txBody>
      </p:sp>
      <p:sp>
        <p:nvSpPr>
          <p:cNvPr id="4" name="フッター プレースホルダー 3">
            <a:extLst>
              <a:ext uri="{FF2B5EF4-FFF2-40B4-BE49-F238E27FC236}">
                <a16:creationId xmlns=""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78793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121580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261049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276016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13</a:t>
            </a:fld>
            <a:endParaRPr kumimoji="1" lang="ja-JP" altLang="en-US"/>
          </a:p>
        </p:txBody>
      </p:sp>
    </p:spTree>
    <p:extLst>
      <p:ext uri="{BB962C8B-B14F-4D97-AF65-F5344CB8AC3E}">
        <p14:creationId xmlns:p14="http://schemas.microsoft.com/office/powerpoint/2010/main" val="141810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363267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080000" lvl="3" indent="0">
              <a:buNone/>
            </a:pPr>
            <a:endParaRPr lang="en-US" altLang="ja-JP" dirty="0" smtClean="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1990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180336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392331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424690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24143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641308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126283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299769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367637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05101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en-US" altLang="ja-JP" sz="2000" dirty="0" smtClean="0"/>
              <a:t>1</a:t>
            </a:r>
            <a:r>
              <a:rPr lang="ja-JP" altLang="en-US" sz="2000" dirty="0" err="1" smtClean="0"/>
              <a:t>．</a:t>
            </a:r>
            <a:r>
              <a:rPr lang="en-US" altLang="ja-JP" sz="2000" dirty="0" smtClean="0"/>
              <a:t>Diagnostics Pack</a:t>
            </a:r>
            <a:r>
              <a:rPr lang="ja-JP" altLang="en-US" sz="2000" dirty="0" smtClean="0"/>
              <a:t>　　　　　　　　　　　　　　　　　　　　　</a:t>
            </a:r>
            <a:r>
              <a:rPr lang="ja-JP" altLang="en-US" sz="2000" dirty="0" smtClean="0">
                <a:solidFill>
                  <a:schemeClr val="accent2">
                    <a:lumMod val="50000"/>
                  </a:schemeClr>
                </a:solidFill>
              </a:rPr>
              <a:t>必要</a:t>
            </a:r>
            <a:endParaRPr lang="en-US" altLang="ja-JP" sz="2000" dirty="0" smtClean="0"/>
          </a:p>
          <a:p>
            <a:pPr lvl="3"/>
            <a:r>
              <a:rPr lang="ja-JP" altLang="en-US" sz="2000" dirty="0" smtClean="0"/>
              <a:t>自動データベース診断モニター</a:t>
            </a:r>
            <a:r>
              <a:rPr lang="en-US" altLang="ja-JP" sz="2000" dirty="0" smtClean="0"/>
              <a:t>(ADDM)</a:t>
            </a:r>
            <a:r>
              <a:rPr lang="ja-JP" altLang="en-US" sz="2000" dirty="0" smtClean="0"/>
              <a:t>　　　　　　　　　　　　　　　　　　　　　　　　　</a:t>
            </a:r>
            <a:r>
              <a:rPr lang="en-US" altLang="ja-JP" sz="2000" dirty="0" smtClean="0"/>
              <a:t>                     -</a:t>
            </a:r>
            <a:r>
              <a:rPr lang="ja-JP" altLang="en-US" sz="2000" dirty="0" smtClean="0"/>
              <a:t>改善対象を確認</a:t>
            </a:r>
            <a:endParaRPr lang="en-US" altLang="ja-JP" sz="2000" dirty="0" smtClean="0"/>
          </a:p>
          <a:p>
            <a:pPr lvl="3"/>
            <a:endParaRPr lang="en-US" altLang="ja-JP" sz="2000" dirty="0" smtClean="0"/>
          </a:p>
          <a:p>
            <a:pPr lvl="3"/>
            <a:r>
              <a:rPr lang="zh-TW" altLang="en-US" sz="2000" b="1" dirty="0" smtClean="0"/>
              <a:t>自己管理機能</a:t>
            </a:r>
            <a:r>
              <a:rPr lang="en-US" altLang="zh-TW" sz="2000" b="1" dirty="0" smtClean="0"/>
              <a:t>(A</a:t>
            </a:r>
            <a:r>
              <a:rPr lang="en-US" altLang="ja-JP" sz="2000" b="1" dirty="0" smtClean="0"/>
              <a:t>WR)                                                           </a:t>
            </a:r>
            <a:r>
              <a:rPr lang="ja-JP" altLang="en-US" sz="2000" b="1" dirty="0" smtClean="0">
                <a:solidFill>
                  <a:srgbClr val="0070C0"/>
                </a:solidFill>
              </a:rPr>
              <a:t>必須</a:t>
            </a:r>
            <a:endParaRPr lang="en-US" altLang="ja-JP" sz="2000" b="1" dirty="0" smtClean="0"/>
          </a:p>
          <a:p>
            <a:pPr marL="1080000" lvl="3" indent="0">
              <a:buNone/>
            </a:pPr>
            <a:r>
              <a:rPr lang="ja-JP" altLang="en-US" sz="2000" dirty="0" smtClean="0"/>
              <a:t>  </a:t>
            </a:r>
            <a:r>
              <a:rPr lang="en-US" altLang="ja-JP" sz="2000" b="1" dirty="0" smtClean="0"/>
              <a:t>-</a:t>
            </a:r>
            <a:r>
              <a:rPr lang="ja-JP" altLang="en-US" sz="2000" b="1" dirty="0" smtClean="0"/>
              <a:t>根本的なボトルネックや</a:t>
            </a:r>
            <a:r>
              <a:rPr lang="en-US" altLang="ja-JP" sz="2000" b="1" dirty="0" smtClean="0"/>
              <a:t>DB</a:t>
            </a:r>
            <a:r>
              <a:rPr lang="ja-JP" altLang="en-US" sz="2000" b="1" dirty="0" smtClean="0"/>
              <a:t>のパフォーマンスレポート。</a:t>
            </a:r>
            <a:endParaRPr lang="en-US" altLang="ja-JP" sz="2000" b="1" dirty="0" smtClean="0"/>
          </a:p>
          <a:p>
            <a:pPr marL="1080000" lvl="3" indent="0">
              <a:buNone/>
            </a:pPr>
            <a:r>
              <a:rPr lang="ja-JP" altLang="en-US" sz="2000" dirty="0" smtClean="0"/>
              <a:t>　　　　　　</a:t>
            </a:r>
            <a:endParaRPr kumimoji="1" lang="ja-JP" altLang="en-US" sz="20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88263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378818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7</a:t>
            </a:fld>
            <a:endParaRPr kumimoji="1" lang="ja-JP" altLang="en-US"/>
          </a:p>
        </p:txBody>
      </p:sp>
    </p:spTree>
    <p:extLst>
      <p:ext uri="{BB962C8B-B14F-4D97-AF65-F5344CB8AC3E}">
        <p14:creationId xmlns:p14="http://schemas.microsoft.com/office/powerpoint/2010/main" val="137158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415027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3117389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7032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 xmlns:a16="http://schemas.microsoft.com/office/drawing/2014/main"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16BAAA0-007C-44E3-9AC8-E2BEF5755D65}"/>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3083A886-8044-4CD2-B180-920F9E95C02E}"/>
              </a:ext>
            </a:extLst>
          </p:cNvPr>
          <p:cNvSpPr>
            <a:spLocks noGrp="1"/>
          </p:cNvSpPr>
          <p:nvPr>
            <p:ph type="ftr" sz="quarter" idx="21"/>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C4DB3808-1C5D-494D-A4B5-1046EB611AE2}"/>
              </a:ext>
            </a:extLst>
          </p:cNvPr>
          <p:cNvSpPr>
            <a:spLocks noGrp="1"/>
          </p:cNvSpPr>
          <p:nvPr>
            <p:ph type="ftr" sz="quarter" idx="33"/>
          </p:nvPr>
        </p:nvSpPr>
        <p:spPr/>
        <p:txBody>
          <a:bodyPr/>
          <a:lstStyle/>
          <a:p>
            <a:r>
              <a:rPr lang="en-US" altLang="ja-JP"/>
              <a:t>KIOXIA Confidential</a:t>
            </a:r>
            <a:endParaRPr lang="ja-JP"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04E244EF-6867-497F-B8E9-3DEDD8182086}"/>
              </a:ext>
            </a:extLst>
          </p:cNvPr>
          <p:cNvSpPr>
            <a:spLocks noGrp="1"/>
          </p:cNvSpPr>
          <p:nvPr>
            <p:ph type="ftr" sz="quarter" idx="32"/>
          </p:nvPr>
        </p:nvSpPr>
        <p:spPr/>
        <p:txBody>
          <a:bodyPr/>
          <a:lstStyle/>
          <a:p>
            <a:r>
              <a:rPr lang="en-US" altLang="ja-JP"/>
              <a:t>KIOXIA Confidential</a:t>
            </a:r>
            <a:endParaRPr lang="ja-JP"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EE9D3D5-E5E4-4DE0-9A5C-5DA393EC8FED}"/>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180225-353A-4386-9FD6-28395302C8C5}"/>
              </a:ext>
            </a:extLst>
          </p:cNvPr>
          <p:cNvSpPr>
            <a:spLocks noGrp="1"/>
          </p:cNvSpPr>
          <p:nvPr>
            <p:ph type="ftr" sz="quarter" idx="21"/>
          </p:nvPr>
        </p:nvSpPr>
        <p:spPr/>
        <p:txBody>
          <a:bodyPr/>
          <a:lstStyle/>
          <a:p>
            <a:r>
              <a:rPr lang="en-US" altLang="ja-JP"/>
              <a:t>KIOXIA Confidential</a:t>
            </a:r>
            <a:endParaRPr lang="ja-JP"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7FE7560A-A2A2-45AC-97C9-30094B936CB2}"/>
              </a:ext>
            </a:extLst>
          </p:cNvPr>
          <p:cNvSpPr>
            <a:spLocks noGrp="1"/>
          </p:cNvSpPr>
          <p:nvPr>
            <p:ph type="ftr" sz="quarter" idx="3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515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2F66DCD1-6A56-410E-9242-A3BC0C90DDFE}"/>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31840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057391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3604456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459911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6AE3A1B3-AFE3-4148-BEF7-8F530E2A94A8}"/>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1195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AD86A0A4-5899-45E3-8008-E6006987265A}"/>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09483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393FE227-DB66-46A6-AE84-470FE70FA1FF}"/>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98039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FAEB61E7-1C32-4990-9422-9527CF375A25}"/>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0008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a:extLst>
              <a:ext uri="{FF2B5EF4-FFF2-40B4-BE49-F238E27FC236}">
                <a16:creationId xmlns="" xmlns:a16="http://schemas.microsoft.com/office/drawing/2014/main" id="{D83B6346-F14F-4EAC-B0BF-574EBD1EE1FF}"/>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A0063F-283E-4998-85F1-D5509D981FE9}"/>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48BAB5B9-5F5D-4B67-8D63-B651AD70C792}"/>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Blue</a:t>
              </a:r>
            </a:p>
            <a:p>
              <a:r>
                <a:rPr lang="en-US" altLang="ja-JP" sz="1600" b="1" dirty="0">
                  <a:solidFill>
                    <a:schemeClr val="tx1"/>
                  </a:solidFill>
                </a:rPr>
                <a:t>R 26 G </a:t>
              </a:r>
              <a:r>
                <a:rPr lang="mr-IN" altLang="ja-JP" sz="1600" b="1" dirty="0">
                  <a:solidFill>
                    <a:schemeClr val="tx1"/>
                  </a:solidFill>
                </a:rPr>
                <a:t>18</a:t>
              </a:r>
              <a:r>
                <a:rPr lang="en-US" altLang="ja-JP" sz="1600" b="1" dirty="0">
                  <a:solidFill>
                    <a:schemeClr val="tx1"/>
                  </a:solidFill>
                </a:rPr>
                <a:t>8 B </a:t>
              </a:r>
              <a:r>
                <a:rPr lang="mr-IN" altLang="ja-JP" sz="1600" b="1" dirty="0">
                  <a:solidFill>
                    <a:schemeClr val="tx1"/>
                  </a:solidFill>
                </a:rPr>
                <a:t>23</a:t>
              </a:r>
              <a:r>
                <a:rPr lang="en-US" altLang="ja-JP" sz="1600" b="1" dirty="0">
                  <a:solidFill>
                    <a:schemeClr val="tx1"/>
                  </a:solidFill>
                </a:rPr>
                <a:t>9</a:t>
              </a:r>
            </a:p>
            <a:p>
              <a:r>
                <a:rPr lang="en-US" altLang="ja-JP" sz="1600" b="1" dirty="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t>KIOXIA Confidential</a:t>
            </a:r>
            <a:endParaRPr lang="ja-JP" altLang="en-US" dirty="0"/>
          </a:p>
        </p:txBody>
      </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4108" r:id="rId20"/>
    <p:sldLayoutId id="2147483714" r:id="rId21"/>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a:solidFill>
                    <a:schemeClr val="bg1"/>
                  </a:solidFill>
                </a:rPr>
                <a:t>Magenta</a:t>
              </a:r>
              <a:endParaRPr lang="sk-SK" altLang="ja-JP" sz="16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E10D7D</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5" name="正方形/長方形 44">
              <a:extLst>
                <a:ext uri="{FF2B5EF4-FFF2-40B4-BE49-F238E27FC236}">
                  <a16:creationId xmlns="" xmlns:a16="http://schemas.microsoft.com/office/drawing/2014/main"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dirty="0" smtClean="0"/>
          </a:p>
        </p:txBody>
      </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FDD000</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E6E6E6</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pt-BR" altLang="ja-JP" sz="1200" b="1" dirty="0" err="1">
                  <a:solidFill>
                    <a:schemeClr val="tx1"/>
                  </a:solidFill>
                </a:rPr>
                <a:t>R</a:t>
              </a:r>
              <a:r>
                <a:rPr kumimoji="1" lang="pt-BR" altLang="ja-JP" sz="1200" b="1" dirty="0">
                  <a:solidFill>
                    <a:schemeClr val="tx1"/>
                  </a:solidFill>
                </a:rPr>
                <a:t> 26 </a:t>
              </a:r>
              <a:r>
                <a:rPr kumimoji="1" lang="pt-BR" altLang="ja-JP" sz="1200" b="1" dirty="0" err="1">
                  <a:solidFill>
                    <a:schemeClr val="tx1"/>
                  </a:solidFill>
                </a:rPr>
                <a:t>G</a:t>
              </a:r>
              <a:r>
                <a:rPr kumimoji="1" lang="pt-BR" altLang="ja-JP" sz="1200" b="1" dirty="0">
                  <a:solidFill>
                    <a:schemeClr val="tx1"/>
                  </a:solidFill>
                </a:rPr>
                <a:t> 188 </a:t>
              </a:r>
              <a:r>
                <a:rPr kumimoji="1" lang="pt-BR" altLang="ja-JP" sz="1200" b="1" dirty="0" err="1">
                  <a:solidFill>
                    <a:schemeClr val="tx1"/>
                  </a:solidFill>
                </a:rPr>
                <a:t>B</a:t>
              </a:r>
              <a:r>
                <a:rPr kumimoji="1" lang="pt-BR" altLang="ja-JP" sz="1200" b="1" dirty="0">
                  <a:solidFill>
                    <a:schemeClr val="tx1"/>
                  </a:solidFill>
                </a:rPr>
                <a:t> 239</a:t>
              </a:r>
            </a:p>
            <a:p>
              <a:pPr marL="0" indent="0">
                <a:buFontTx/>
                <a:buNone/>
              </a:pPr>
              <a:r>
                <a:rPr kumimoji="1" lang="pt-BR" altLang="ja-JP" sz="1200" b="1" dirty="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is-IS" altLang="ja-JP" sz="1200" b="1" dirty="0">
                  <a:solidFill>
                    <a:schemeClr val="bg1"/>
                  </a:solidFill>
                </a:rPr>
                <a:t>R 225 G 13 B 125</a:t>
              </a:r>
            </a:p>
            <a:p>
              <a:r>
                <a:rPr lang="is-IS" altLang="ja-JP" sz="1200" b="1" dirty="0">
                  <a:solidFill>
                    <a:schemeClr val="bg1"/>
                  </a:solidFill>
                </a:rPr>
                <a:t>E10D7D</a:t>
              </a:r>
              <a:endParaRPr lang="cs-CZ" altLang="ja-JP" sz="1200" b="1" dirty="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35" name="正方形/長方形 34">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F29614</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4106" r:id="rId1"/>
    <p:sldLayoutId id="2147484113" r:id="rId2"/>
    <p:sldLayoutId id="2147484107" r:id="rId3"/>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19" y="2520200"/>
            <a:ext cx="7531037" cy="1188937"/>
          </a:xfrm>
        </p:spPr>
        <p:txBody>
          <a:bodyPr/>
          <a:lstStyle/>
          <a:p>
            <a:pPr marL="540612" lvl="1"/>
            <a:r>
              <a:rPr lang="en-US" altLang="ja-JP" sz="2800" dirty="0" smtClean="0"/>
              <a:t>Diagnostics Pack, Oracle Tuning Pack</a:t>
            </a:r>
            <a:br>
              <a:rPr lang="en-US" altLang="ja-JP" sz="2800" dirty="0" smtClean="0"/>
            </a:br>
            <a:r>
              <a:rPr lang="ja-JP" altLang="en-US" sz="2800" b="1" dirty="0" smtClean="0"/>
              <a:t>導入に向けて</a:t>
            </a:r>
            <a:endParaRPr lang="en-US" altLang="ja-JP" sz="2800" dirty="0"/>
          </a:p>
        </p:txBody>
      </p:sp>
      <p:sp>
        <p:nvSpPr>
          <p:cNvPr id="3" name="テキスト プレースホルダー 2"/>
          <p:cNvSpPr>
            <a:spLocks noGrp="1"/>
          </p:cNvSpPr>
          <p:nvPr>
            <p:ph type="body" sz="quarter" idx="14"/>
          </p:nvPr>
        </p:nvSpPr>
        <p:spPr>
          <a:xfrm>
            <a:off x="490220" y="3647546"/>
            <a:ext cx="2488063" cy="500682"/>
          </a:xfrm>
        </p:spPr>
        <p:txBody>
          <a:bodyPr/>
          <a:lstStyle/>
          <a:p>
            <a:pPr lvl="0"/>
            <a:r>
              <a:rPr lang="ja-JP" altLang="en-US" dirty="0" smtClean="0"/>
              <a:t>統合マスタシステム　</a:t>
            </a:r>
            <a:endParaRPr lang="en-US" altLang="ja-JP" dirty="0"/>
          </a:p>
        </p:txBody>
      </p:sp>
      <p:sp>
        <p:nvSpPr>
          <p:cNvPr id="4" name="フッター プレースホルダー 3">
            <a:extLst>
              <a:ext uri="{FF2B5EF4-FFF2-40B4-BE49-F238E27FC236}">
                <a16:creationId xmlns="" xmlns:a16="http://schemas.microsoft.com/office/drawing/2014/main" id="{7A606612-C3BC-47D9-9B19-3AA2645B7DF8}"/>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853544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ＡＤＤＭによる効果</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10" name="正方形/長方形 9"/>
          <p:cNvSpPr/>
          <p:nvPr/>
        </p:nvSpPr>
        <p:spPr>
          <a:xfrm>
            <a:off x="512385" y="627354"/>
            <a:ext cx="10687541" cy="5724644"/>
          </a:xfrm>
          <a:prstGeom prst="rect">
            <a:avLst/>
          </a:prstGeom>
        </p:spPr>
        <p:txBody>
          <a:bodyPr wrap="none">
            <a:spAutoFit/>
          </a:bodyPr>
          <a:lstStyle/>
          <a:p>
            <a:r>
              <a:rPr lang="ja-JP" altLang="en-US" sz="2000" dirty="0"/>
              <a:t>◇</a:t>
            </a:r>
            <a:r>
              <a:rPr lang="en-US" altLang="ja-JP" sz="2000" dirty="0" smtClean="0"/>
              <a:t>ADDM</a:t>
            </a:r>
            <a:r>
              <a:rPr lang="ja-JP" altLang="en-US" sz="2000" dirty="0" smtClean="0"/>
              <a:t>により改善箇所を確認</a:t>
            </a:r>
            <a:endParaRPr lang="en-US" altLang="ja-JP" sz="2000" dirty="0" smtClean="0"/>
          </a:p>
          <a:p>
            <a:endParaRPr lang="en-US" altLang="ja-JP" dirty="0" smtClean="0"/>
          </a:p>
          <a:p>
            <a:r>
              <a:rPr lang="ja-JP" altLang="en-US" dirty="0" smtClean="0"/>
              <a:t>　　  </a:t>
            </a:r>
            <a:r>
              <a:rPr lang="en-US" altLang="ja-JP" dirty="0" smtClean="0"/>
              <a:t>ADDM</a:t>
            </a:r>
            <a:r>
              <a:rPr lang="ja-JP" altLang="en-US" dirty="0" smtClean="0"/>
              <a:t>のレポート一部抜粋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smtClean="0"/>
          </a:p>
          <a:p>
            <a:pPr algn="ctr"/>
            <a:endParaRPr lang="en-US" altLang="ja-JP" dirty="0"/>
          </a:p>
          <a:p>
            <a:pPr>
              <a:lnSpc>
                <a:spcPct val="50000"/>
              </a:lnSpc>
            </a:pPr>
            <a:r>
              <a:rPr lang="en-US" altLang="ja-JP" dirty="0" smtClean="0"/>
              <a:t>          </a:t>
            </a:r>
          </a:p>
          <a:p>
            <a:pPr>
              <a:lnSpc>
                <a:spcPct val="50000"/>
              </a:lnSpc>
            </a:pPr>
            <a:endParaRPr lang="en-US" altLang="ja-JP" dirty="0"/>
          </a:p>
          <a:p>
            <a:pPr>
              <a:lnSpc>
                <a:spcPct val="50000"/>
              </a:lnSpc>
            </a:pPr>
            <a:r>
              <a:rPr lang="ja-JP" altLang="en-US" dirty="0" smtClean="0"/>
              <a:t>         該当</a:t>
            </a:r>
            <a:r>
              <a:rPr lang="en-US" altLang="ja-JP" dirty="0" err="1" smtClean="0"/>
              <a:t>sql</a:t>
            </a:r>
            <a:r>
              <a:rPr lang="ja-JP" altLang="en-US" dirty="0" smtClean="0"/>
              <a:t>の待機時間確認</a:t>
            </a:r>
            <a:endParaRPr lang="en-US" altLang="ja-JP" dirty="0"/>
          </a:p>
          <a:p>
            <a:pPr>
              <a:lnSpc>
                <a:spcPct val="50000"/>
              </a:lnSpc>
            </a:pPr>
            <a:endParaRPr lang="en-US" altLang="ja-JP" dirty="0" smtClean="0"/>
          </a:p>
          <a:p>
            <a:pPr algn="ctr"/>
            <a:endParaRPr lang="en-US" altLang="ja-JP" dirty="0"/>
          </a:p>
          <a:p>
            <a:pPr algn="ctr"/>
            <a:endParaRPr lang="en-US" altLang="ja-JP" dirty="0" smtClean="0"/>
          </a:p>
          <a:p>
            <a:pPr algn="ctr"/>
            <a:endParaRPr lang="en-US" altLang="ja-JP" dirty="0"/>
          </a:p>
          <a:p>
            <a:pPr algn="ctr"/>
            <a:endParaRPr lang="en-US" altLang="ja-JP" dirty="0" smtClean="0"/>
          </a:p>
          <a:p>
            <a:pPr algn="ctr"/>
            <a:endParaRPr lang="en-US" altLang="ja-JP" dirty="0"/>
          </a:p>
          <a:p>
            <a:pPr algn="ctr"/>
            <a:endParaRPr lang="en-US" altLang="ja-JP" dirty="0" smtClean="0"/>
          </a:p>
          <a:p>
            <a:pPr algn="ctr"/>
            <a:r>
              <a:rPr lang="ja-JP" altLang="en-US" dirty="0" smtClean="0"/>
              <a:t>　　　　　該当</a:t>
            </a:r>
            <a:r>
              <a:rPr lang="en-US" altLang="ja-JP" dirty="0" smtClean="0"/>
              <a:t>SQL</a:t>
            </a:r>
            <a:r>
              <a:rPr lang="ja-JP" altLang="en-US" dirty="0" smtClean="0"/>
              <a:t>の</a:t>
            </a:r>
            <a:r>
              <a:rPr lang="en-US" altLang="ja-JP" dirty="0" smtClean="0"/>
              <a:t>SID</a:t>
            </a:r>
            <a:r>
              <a:rPr lang="ja-JP" altLang="en-US" dirty="0" smtClean="0"/>
              <a:t>セッションを確認すると約</a:t>
            </a:r>
            <a:r>
              <a:rPr lang="en-US" altLang="ja-JP" dirty="0" smtClean="0"/>
              <a:t>9650000</a:t>
            </a:r>
            <a:r>
              <a:rPr lang="ja-JP" altLang="en-US" dirty="0" smtClean="0"/>
              <a:t>秒間待機していた。</a:t>
            </a:r>
            <a:endParaRPr lang="en-US" altLang="ja-JP" dirty="0" smtClean="0"/>
          </a:p>
          <a:p>
            <a:pPr algn="ctr"/>
            <a:r>
              <a:rPr lang="ja-JP" altLang="en-US" dirty="0" smtClean="0"/>
              <a:t>　　　　　</a:t>
            </a:r>
            <a:r>
              <a:rPr lang="en-US" altLang="ja-JP" dirty="0" smtClean="0"/>
              <a:t>SQL</a:t>
            </a:r>
            <a:r>
              <a:rPr lang="ja-JP" altLang="en-US" dirty="0" smtClean="0"/>
              <a:t>調べると</a:t>
            </a:r>
            <a:r>
              <a:rPr lang="en-US" altLang="ja-JP" dirty="0" err="1" smtClean="0"/>
              <a:t>lobtemprary</a:t>
            </a:r>
            <a:r>
              <a:rPr lang="ja-JP" altLang="en-US" dirty="0" smtClean="0"/>
              <a:t>に対して適切な解放処理をしていなかったことが原因であった。</a:t>
            </a:r>
            <a:endParaRPr lang="ja-JP" altLang="en-US" dirty="0"/>
          </a:p>
        </p:txBody>
      </p:sp>
      <p:pic>
        <p:nvPicPr>
          <p:cNvPr id="4" name="図 3"/>
          <p:cNvPicPr>
            <a:picLocks noChangeAspect="1"/>
          </p:cNvPicPr>
          <p:nvPr/>
        </p:nvPicPr>
        <p:blipFill>
          <a:blip r:embed="rId3"/>
          <a:stretch>
            <a:fillRect/>
          </a:stretch>
        </p:blipFill>
        <p:spPr>
          <a:xfrm>
            <a:off x="1372630" y="1504688"/>
            <a:ext cx="9446739" cy="1426371"/>
          </a:xfrm>
          <a:prstGeom prst="rect">
            <a:avLst/>
          </a:prstGeom>
          <a:ln>
            <a:solidFill>
              <a:schemeClr val="tx1"/>
            </a:solidFill>
          </a:ln>
        </p:spPr>
      </p:pic>
      <p:sp>
        <p:nvSpPr>
          <p:cNvPr id="17" name="テキスト ボックス 16"/>
          <p:cNvSpPr txBox="1"/>
          <p:nvPr/>
        </p:nvSpPr>
        <p:spPr>
          <a:xfrm>
            <a:off x="4038600" y="2960871"/>
            <a:ext cx="3781998" cy="369332"/>
          </a:xfrm>
          <a:prstGeom prst="rect">
            <a:avLst/>
          </a:prstGeom>
          <a:noFill/>
        </p:spPr>
        <p:txBody>
          <a:bodyPr wrap="square" rtlCol="0">
            <a:spAutoFit/>
          </a:bodyPr>
          <a:lstStyle/>
          <a:p>
            <a:r>
              <a:rPr lang="en-US" altLang="ja-JP" dirty="0" smtClean="0"/>
              <a:t>ADDM</a:t>
            </a:r>
            <a:r>
              <a:rPr lang="ja-JP" altLang="en-US" dirty="0" smtClean="0"/>
              <a:t>レポート警告メッセージ</a:t>
            </a:r>
            <a:endParaRPr kumimoji="1" lang="ja-JP" altLang="en-US" dirty="0"/>
          </a:p>
        </p:txBody>
      </p:sp>
      <p:sp>
        <p:nvSpPr>
          <p:cNvPr id="18" name="テキスト ボックス 17"/>
          <p:cNvSpPr txBox="1"/>
          <p:nvPr/>
        </p:nvSpPr>
        <p:spPr>
          <a:xfrm>
            <a:off x="4038600" y="5040692"/>
            <a:ext cx="4114800" cy="369332"/>
          </a:xfrm>
          <a:prstGeom prst="rect">
            <a:avLst/>
          </a:prstGeom>
          <a:noFill/>
        </p:spPr>
        <p:txBody>
          <a:bodyPr wrap="square" rtlCol="0">
            <a:spAutoFit/>
          </a:bodyPr>
          <a:lstStyle/>
          <a:p>
            <a:r>
              <a:rPr lang="en-US" altLang="ja-JP" dirty="0" smtClean="0"/>
              <a:t>“cm54w2xsa3xcr”</a:t>
            </a:r>
            <a:r>
              <a:rPr lang="ja-JP" altLang="en-US" dirty="0" smtClean="0"/>
              <a:t>のセッション確認</a:t>
            </a:r>
            <a:endParaRPr kumimoji="1" lang="ja-JP" altLang="en-US" dirty="0"/>
          </a:p>
        </p:txBody>
      </p:sp>
      <p:pic>
        <p:nvPicPr>
          <p:cNvPr id="19" name="図 18"/>
          <p:cNvPicPr>
            <a:picLocks noChangeAspect="1"/>
          </p:cNvPicPr>
          <p:nvPr/>
        </p:nvPicPr>
        <p:blipFill>
          <a:blip r:embed="rId4"/>
          <a:stretch>
            <a:fillRect/>
          </a:stretch>
        </p:blipFill>
        <p:spPr>
          <a:xfrm>
            <a:off x="1343677" y="3877981"/>
            <a:ext cx="9171844" cy="1172244"/>
          </a:xfrm>
          <a:prstGeom prst="rect">
            <a:avLst/>
          </a:prstGeom>
          <a:ln>
            <a:solidFill>
              <a:schemeClr val="tx1"/>
            </a:solidFill>
          </a:ln>
        </p:spPr>
      </p:pic>
    </p:spTree>
    <p:extLst>
      <p:ext uri="{BB962C8B-B14F-4D97-AF65-F5344CB8AC3E}">
        <p14:creationId xmlns:p14="http://schemas.microsoft.com/office/powerpoint/2010/main" val="78563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9407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4183118"/>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9" name="テキスト ボックス 8"/>
          <p:cNvSpPr txBox="1"/>
          <p:nvPr/>
        </p:nvSpPr>
        <p:spPr>
          <a:xfrm>
            <a:off x="758314" y="5026476"/>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2" name="テキスト ボックス 11"/>
          <p:cNvSpPr txBox="1"/>
          <p:nvPr/>
        </p:nvSpPr>
        <p:spPr>
          <a:xfrm>
            <a:off x="758313" y="439261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3" name="テキスト ボックス 12"/>
          <p:cNvSpPr txBox="1"/>
          <p:nvPr/>
        </p:nvSpPr>
        <p:spPr>
          <a:xfrm>
            <a:off x="753840" y="4625077"/>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14" name="直線コネクタ 13"/>
          <p:cNvCxnSpPr/>
          <p:nvPr/>
        </p:nvCxnSpPr>
        <p:spPr>
          <a:xfrm>
            <a:off x="551514" y="5278286"/>
            <a:ext cx="1045792" cy="1901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7983" y="4952056"/>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539939" y="5567444"/>
            <a:ext cx="103459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4288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107" name="グループ化 106"/>
          <p:cNvGrpSpPr/>
          <p:nvPr/>
        </p:nvGrpSpPr>
        <p:grpSpPr>
          <a:xfrm>
            <a:off x="1073963" y="1415109"/>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ADDM</a:t>
                </a:r>
                <a:endParaRPr kumimoji="1" lang="ja-JP" altLang="en-US" sz="1600" dirty="0"/>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チューニング・アドバイザ</a:t>
                </a:r>
                <a:endParaRPr kumimoji="1" lang="ja-JP" altLang="en-US" sz="1600" b="1" dirty="0"/>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アクセス・　　アドバイザ</a:t>
                </a:r>
                <a:endParaRPr kumimoji="1" lang="ja-JP" altLang="en-US" sz="1600" b="1" dirty="0"/>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メモリー・</a:t>
                </a:r>
                <a:endParaRPr kumimoji="1" lang="en-US" altLang="ja-JP" sz="1600" dirty="0" smtClean="0"/>
              </a:p>
              <a:p>
                <a:pPr algn="ctr"/>
                <a:r>
                  <a:rPr lang="ja-JP" altLang="en-US" sz="1600" dirty="0"/>
                  <a:t>アドバイザ</a:t>
                </a:r>
                <a:endParaRPr kumimoji="1" lang="ja-JP" altLang="en-US" sz="1600" dirty="0"/>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領域</a:t>
                </a:r>
                <a:endParaRPr kumimoji="1" lang="ja-JP" altLang="en-US" sz="1600" dirty="0"/>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バックアップ</a:t>
                </a:r>
                <a:endParaRPr kumimoji="1" lang="ja-JP" altLang="en-US" sz="1600" dirty="0"/>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PGA</a:t>
                </a:r>
              </a:p>
              <a:p>
                <a:pPr algn="ctr"/>
                <a:r>
                  <a:rPr lang="ja-JP" altLang="en-US" sz="1600" dirty="0"/>
                  <a:t>アドバイザ</a:t>
                </a:r>
                <a:endParaRPr kumimoji="1" lang="ja-JP" altLang="en-US" sz="1600" dirty="0"/>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t>S</a:t>
                </a:r>
                <a:r>
                  <a:rPr kumimoji="1" lang="en-US" altLang="ja-JP" sz="1600" dirty="0" smtClean="0"/>
                  <a:t>GA</a:t>
                </a:r>
              </a:p>
              <a:p>
                <a:pPr algn="ctr"/>
                <a:r>
                  <a:rPr lang="ja-JP" altLang="en-US" sz="1600" dirty="0"/>
                  <a:t>アドバイザ</a:t>
                </a:r>
                <a:endParaRPr kumimoji="1" lang="ja-JP" altLang="en-US" sz="1600" dirty="0"/>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バッファ・キャッシュ</a:t>
                </a:r>
                <a:r>
                  <a:rPr kumimoji="1" lang="ja-JP" altLang="en-US" sz="1600" dirty="0" smtClean="0"/>
                  <a:t>・アドバイザ</a:t>
                </a:r>
                <a:endParaRPr kumimoji="1" lang="ja-JP" altLang="en-US" sz="1600" dirty="0"/>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共有プール・　　</a:t>
                </a:r>
                <a:endParaRPr kumimoji="1" lang="en-US" altLang="ja-JP" sz="1600" dirty="0" smtClean="0"/>
              </a:p>
              <a:p>
                <a:pPr algn="ctr"/>
                <a:r>
                  <a:rPr kumimoji="1" lang="ja-JP" altLang="en-US" sz="1600" dirty="0" smtClean="0"/>
                  <a:t>アドバイザ</a:t>
                </a:r>
                <a:endParaRPr kumimoji="1" lang="ja-JP" altLang="en-US" sz="1600" dirty="0"/>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Java</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Streams</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セグメント・アドバイザ</a:t>
              </a:r>
              <a:endParaRPr kumimoji="1" lang="ja-JP" altLang="en-US" sz="1600" dirty="0"/>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UNDO</a:t>
              </a:r>
              <a:r>
                <a:rPr lang="ja-JP" altLang="en-US" sz="1600" dirty="0" smtClean="0"/>
                <a:t>アドバイザ</a:t>
              </a:r>
              <a:endParaRPr kumimoji="1" lang="ja-JP" altLang="en-US" sz="1600" dirty="0"/>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MTTR</a:t>
              </a:r>
              <a:r>
                <a:rPr lang="ja-JP" altLang="en-US" sz="1600" dirty="0" smtClean="0"/>
                <a:t>アドバイザ</a:t>
              </a:r>
              <a:endParaRPr kumimoji="1" lang="ja-JP" altLang="en-US" sz="1600" dirty="0"/>
            </a:p>
          </p:txBody>
        </p:sp>
      </p:grpSp>
    </p:spTree>
    <p:extLst>
      <p:ext uri="{BB962C8B-B14F-4D97-AF65-F5344CB8AC3E}">
        <p14:creationId xmlns:p14="http://schemas.microsoft.com/office/powerpoint/2010/main" val="202114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107" name="グループ化 106"/>
          <p:cNvGrpSpPr/>
          <p:nvPr/>
        </p:nvGrpSpPr>
        <p:grpSpPr>
          <a:xfrm>
            <a:off x="1073963" y="1415109"/>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ADDM</a:t>
                </a:r>
                <a:endParaRPr kumimoji="1" lang="ja-JP" altLang="en-US" sz="1600" dirty="0"/>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チューニング・アドバイザ</a:t>
                </a:r>
                <a:endParaRPr kumimoji="1" lang="ja-JP" altLang="en-US" sz="1600" b="1" dirty="0"/>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アクセス・　　アドバイザ</a:t>
                </a:r>
                <a:endParaRPr kumimoji="1" lang="ja-JP" altLang="en-US" sz="1600" b="1" dirty="0"/>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メモリー・</a:t>
                </a:r>
                <a:endParaRPr kumimoji="1" lang="en-US" altLang="ja-JP" sz="1600" dirty="0" smtClean="0"/>
              </a:p>
              <a:p>
                <a:pPr algn="ctr"/>
                <a:r>
                  <a:rPr lang="ja-JP" altLang="en-US" sz="1600" dirty="0"/>
                  <a:t>アドバイザ</a:t>
                </a:r>
                <a:endParaRPr kumimoji="1" lang="ja-JP" altLang="en-US" sz="1600" dirty="0"/>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領域</a:t>
                </a:r>
                <a:endParaRPr kumimoji="1" lang="ja-JP" altLang="en-US" sz="1600" dirty="0"/>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バックアップ</a:t>
                </a:r>
                <a:endParaRPr kumimoji="1" lang="ja-JP" altLang="en-US" sz="1600" dirty="0"/>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PGA</a:t>
                </a:r>
              </a:p>
              <a:p>
                <a:pPr algn="ctr"/>
                <a:r>
                  <a:rPr lang="ja-JP" altLang="en-US" sz="1600" dirty="0"/>
                  <a:t>アドバイザ</a:t>
                </a:r>
                <a:endParaRPr kumimoji="1" lang="ja-JP" altLang="en-US" sz="1600" dirty="0"/>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t>S</a:t>
                </a:r>
                <a:r>
                  <a:rPr kumimoji="1" lang="en-US" altLang="ja-JP" sz="1600" dirty="0" smtClean="0"/>
                  <a:t>GA</a:t>
                </a:r>
              </a:p>
              <a:p>
                <a:pPr algn="ctr"/>
                <a:r>
                  <a:rPr lang="ja-JP" altLang="en-US" sz="1600" dirty="0"/>
                  <a:t>アドバイザ</a:t>
                </a:r>
                <a:endParaRPr kumimoji="1" lang="ja-JP" altLang="en-US" sz="1600" dirty="0"/>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バッファ・キャッシュ</a:t>
                </a:r>
                <a:r>
                  <a:rPr kumimoji="1" lang="ja-JP" altLang="en-US" sz="1600" dirty="0" smtClean="0"/>
                  <a:t>・アドバイザ</a:t>
                </a:r>
                <a:endParaRPr kumimoji="1" lang="ja-JP" altLang="en-US" sz="1600" dirty="0"/>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共有プール・　　</a:t>
                </a:r>
                <a:endParaRPr kumimoji="1" lang="en-US" altLang="ja-JP" sz="1600" dirty="0" smtClean="0"/>
              </a:p>
              <a:p>
                <a:pPr algn="ctr"/>
                <a:r>
                  <a:rPr kumimoji="1" lang="ja-JP" altLang="en-US" sz="1600" dirty="0" smtClean="0"/>
                  <a:t>アドバイザ</a:t>
                </a:r>
                <a:endParaRPr kumimoji="1" lang="ja-JP" altLang="en-US" sz="1600" dirty="0"/>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Java</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Streams</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セグメント・アドバイザ</a:t>
              </a:r>
              <a:endParaRPr kumimoji="1" lang="ja-JP" altLang="en-US" sz="1600" dirty="0"/>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UNDO</a:t>
              </a:r>
              <a:r>
                <a:rPr lang="ja-JP" altLang="en-US" sz="1600" dirty="0" smtClean="0"/>
                <a:t>アドバイザ</a:t>
              </a:r>
              <a:endParaRPr kumimoji="1" lang="ja-JP" altLang="en-US" sz="1600" dirty="0"/>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MTTR</a:t>
              </a:r>
              <a:r>
                <a:rPr lang="ja-JP" altLang="en-US" sz="1600" dirty="0" smtClean="0"/>
                <a:t>アドバイザ</a:t>
              </a:r>
              <a:endParaRPr kumimoji="1" lang="ja-JP" altLang="en-US" sz="1600" dirty="0"/>
            </a:p>
          </p:txBody>
        </p:sp>
      </p:grpSp>
      <p:sp>
        <p:nvSpPr>
          <p:cNvPr id="5" name="正方形/長方形 4"/>
          <p:cNvSpPr/>
          <p:nvPr/>
        </p:nvSpPr>
        <p:spPr>
          <a:xfrm>
            <a:off x="2175981" y="1058792"/>
            <a:ext cx="2743764" cy="369332"/>
          </a:xfrm>
          <a:prstGeom prst="rect">
            <a:avLst/>
          </a:prstGeom>
        </p:spPr>
        <p:txBody>
          <a:bodyPr wrap="none">
            <a:spAutoFit/>
          </a:bodyPr>
          <a:lstStyle/>
          <a:p>
            <a:pPr marL="540612" lvl="1" indent="0">
              <a:buNone/>
            </a:pPr>
            <a:r>
              <a:rPr lang="en-US" altLang="ja-JP" dirty="0"/>
              <a:t>Oracle Tuning Pack</a:t>
            </a:r>
          </a:p>
        </p:txBody>
      </p:sp>
      <p:sp>
        <p:nvSpPr>
          <p:cNvPr id="7" name="正方形/長方形 6"/>
          <p:cNvSpPr/>
          <p:nvPr/>
        </p:nvSpPr>
        <p:spPr>
          <a:xfrm>
            <a:off x="2532993" y="1415109"/>
            <a:ext cx="2801367" cy="16308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638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4021310" y="1856192"/>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b="1" dirty="0" smtClean="0"/>
                <a:t>・アクセス・パス分析</a:t>
              </a:r>
              <a:endParaRPr lang="ja-JP" altLang="en-US" b="1"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5862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552759" y="1744649"/>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6037897" y="1075180"/>
            <a:ext cx="2954655" cy="369332"/>
          </a:xfrm>
          <a:prstGeom prst="rect">
            <a:avLst/>
          </a:prstGeom>
        </p:spPr>
        <p:txBody>
          <a:bodyPr wrap="none">
            <a:spAutoFit/>
          </a:bodyPr>
          <a:lstStyle/>
          <a:p>
            <a:r>
              <a:rPr lang="ja-JP" altLang="en-US" b="1" dirty="0"/>
              <a:t>どのような使い道があるか</a:t>
            </a:r>
            <a:endParaRPr lang="ja-JP" altLang="en-US" dirty="0"/>
          </a:p>
        </p:txBody>
      </p:sp>
      <p:sp>
        <p:nvSpPr>
          <p:cNvPr id="5" name="正方形/長方形 4"/>
          <p:cNvSpPr/>
          <p:nvPr/>
        </p:nvSpPr>
        <p:spPr>
          <a:xfrm>
            <a:off x="5211029" y="1884217"/>
            <a:ext cx="5597810" cy="1354217"/>
          </a:xfrm>
          <a:prstGeom prst="rect">
            <a:avLst/>
          </a:prstGeom>
        </p:spPr>
        <p:txBody>
          <a:bodyPr wrap="square">
            <a:spAutoFit/>
          </a:bodyPr>
          <a:lstStyle/>
          <a:p>
            <a:pPr>
              <a:buNone/>
            </a:pPr>
            <a:r>
              <a:rPr lang="ja-JP" altLang="en-US" dirty="0" smtClean="0"/>
              <a:t>突然</a:t>
            </a:r>
            <a:r>
              <a:rPr lang="en-US" altLang="ja-JP" dirty="0"/>
              <a:t>SQL</a:t>
            </a:r>
            <a:r>
              <a:rPr lang="ja-JP" altLang="en-US" dirty="0"/>
              <a:t>のパフォーマンスが</a:t>
            </a:r>
            <a:r>
              <a:rPr lang="ja-JP" altLang="en-US" dirty="0" smtClean="0"/>
              <a:t>下がった・・</a:t>
            </a:r>
            <a:r>
              <a:rPr lang="ja-JP" altLang="en-US" dirty="0"/>
              <a:t>・</a:t>
            </a:r>
            <a:endParaRPr lang="en-US" altLang="ja-JP" dirty="0" smtClean="0"/>
          </a:p>
          <a:p>
            <a:pPr>
              <a:buNone/>
            </a:pPr>
            <a:r>
              <a:rPr lang="ja-JP" altLang="en-US" dirty="0" smtClean="0"/>
              <a:t>チューニング</a:t>
            </a:r>
            <a:r>
              <a:rPr lang="ja-JP" altLang="en-US" dirty="0"/>
              <a:t>をしても、改善</a:t>
            </a:r>
            <a:r>
              <a:rPr lang="ja-JP" altLang="en-US" dirty="0" smtClean="0"/>
              <a:t>されない・・・</a:t>
            </a:r>
            <a:endParaRPr lang="en-US" altLang="ja-JP" dirty="0"/>
          </a:p>
          <a:p>
            <a:pPr>
              <a:buNone/>
            </a:pPr>
            <a:r>
              <a:rPr lang="ja-JP" altLang="en-US" sz="2800" dirty="0" smtClean="0"/>
              <a:t>⇒</a:t>
            </a:r>
            <a:r>
              <a:rPr lang="ja-JP" altLang="en-US" b="1" dirty="0" smtClean="0"/>
              <a:t>プロファイル</a:t>
            </a:r>
            <a:r>
              <a:rPr lang="ja-JP" altLang="en-US" b="1" dirty="0"/>
              <a:t>を適用すること</a:t>
            </a:r>
            <a:r>
              <a:rPr lang="ja-JP" altLang="en-US" b="1" dirty="0" smtClean="0"/>
              <a:t>で</a:t>
            </a:r>
            <a:r>
              <a:rPr lang="ja-JP" altLang="en-US" b="1" dirty="0"/>
              <a:t>レスポンスやリソース消費が</a:t>
            </a:r>
            <a:r>
              <a:rPr lang="ja-JP" altLang="en-US" b="1" dirty="0" smtClean="0"/>
              <a:t>最適化される</a:t>
            </a:r>
            <a:r>
              <a:rPr lang="ja-JP" altLang="en-US" b="1" dirty="0"/>
              <a:t>。</a:t>
            </a:r>
            <a:endParaRPr lang="en-US" altLang="ja-JP" b="1" dirty="0"/>
          </a:p>
        </p:txBody>
      </p:sp>
      <p:sp>
        <p:nvSpPr>
          <p:cNvPr id="18" name="正方形/長方形 17"/>
          <p:cNvSpPr/>
          <p:nvPr/>
        </p:nvSpPr>
        <p:spPr>
          <a:xfrm>
            <a:off x="5274090" y="3571996"/>
            <a:ext cx="6058163" cy="1077218"/>
          </a:xfrm>
          <a:prstGeom prst="rect">
            <a:avLst/>
          </a:prstGeom>
        </p:spPr>
        <p:txBody>
          <a:bodyPr wrap="square">
            <a:spAutoFit/>
          </a:bodyPr>
          <a:lstStyle/>
          <a:p>
            <a:pPr>
              <a:buNone/>
            </a:pPr>
            <a:r>
              <a:rPr lang="ja-JP" altLang="en-US" dirty="0" smtClean="0"/>
              <a:t>レスポンスが遅いとユーザから言われる・・・</a:t>
            </a:r>
            <a:endParaRPr lang="en-US" altLang="ja-JP" dirty="0" smtClean="0"/>
          </a:p>
          <a:p>
            <a:pPr>
              <a:buNone/>
            </a:pPr>
            <a:r>
              <a:rPr lang="en-US" altLang="ja-JP" dirty="0" smtClean="0"/>
              <a:t>C</a:t>
            </a:r>
            <a:r>
              <a:rPr lang="ja-JP" altLang="en-US" dirty="0" smtClean="0"/>
              <a:t>ＰＵの使用率が低い・十分に使いきれていない・・・</a:t>
            </a:r>
            <a:endParaRPr lang="en-US" altLang="ja-JP" dirty="0"/>
          </a:p>
          <a:p>
            <a:pPr>
              <a:buNone/>
            </a:pPr>
            <a:r>
              <a:rPr lang="ja-JP" altLang="en-US" sz="2800" dirty="0" smtClean="0"/>
              <a:t>⇒</a:t>
            </a:r>
            <a:r>
              <a:rPr lang="ja-JP" altLang="en-US" b="1" dirty="0" smtClean="0"/>
              <a:t>並列化</a:t>
            </a:r>
            <a:r>
              <a:rPr lang="en-US" altLang="ja-JP" b="1" dirty="0" smtClean="0"/>
              <a:t>(</a:t>
            </a:r>
            <a:r>
              <a:rPr lang="ja-JP" altLang="en-US" b="1" dirty="0" smtClean="0"/>
              <a:t>パラレル実行</a:t>
            </a:r>
            <a:r>
              <a:rPr lang="en-US" altLang="ja-JP" b="1" dirty="0" smtClean="0"/>
              <a:t>)</a:t>
            </a:r>
            <a:r>
              <a:rPr lang="ja-JP" altLang="en-US" b="1" dirty="0" smtClean="0"/>
              <a:t>を適用</a:t>
            </a:r>
            <a:endParaRPr lang="en-US" altLang="ja-JP" b="1" dirty="0"/>
          </a:p>
        </p:txBody>
      </p:sp>
      <p:sp>
        <p:nvSpPr>
          <p:cNvPr id="23" name="正方形/長方形 22"/>
          <p:cNvSpPr/>
          <p:nvPr/>
        </p:nvSpPr>
        <p:spPr>
          <a:xfrm>
            <a:off x="1230953" y="5887625"/>
            <a:ext cx="9730094" cy="369332"/>
          </a:xfrm>
          <a:prstGeom prst="rect">
            <a:avLst/>
          </a:prstGeom>
        </p:spPr>
        <p:txBody>
          <a:bodyPr wrap="square">
            <a:spAutoFit/>
          </a:bodyPr>
          <a:lstStyle/>
          <a:p>
            <a:pPr lvl="0" algn="just">
              <a:spcAft>
                <a:spcPts val="0"/>
              </a:spcAft>
            </a:pPr>
            <a:r>
              <a:rPr lang="ja-JP" altLang="ja-JP" kern="100" dirty="0">
                <a:latin typeface="+mn-ea"/>
                <a:cs typeface="Times New Roman" panose="02020603050405020304" pitchFamily="18" charset="0"/>
              </a:rPr>
              <a:t>パラレル実行とは：処理を分散することで高速化させる事。プロセスの分解による高速化。</a:t>
            </a:r>
            <a:endParaRPr lang="ja-JP" altLang="ja-JP" sz="1400" kern="100" dirty="0">
              <a:effectLst/>
              <a:latin typeface="+mn-ea"/>
              <a:cs typeface="Times New Roman" panose="02020603050405020304" pitchFamily="18" charset="0"/>
            </a:endParaRPr>
          </a:p>
        </p:txBody>
      </p:sp>
      <p:sp>
        <p:nvSpPr>
          <p:cNvPr id="24" name="正方形/長方形 23"/>
          <p:cNvSpPr/>
          <p:nvPr/>
        </p:nvSpPr>
        <p:spPr>
          <a:xfrm>
            <a:off x="1230953" y="5563252"/>
            <a:ext cx="9730094" cy="369332"/>
          </a:xfrm>
          <a:prstGeom prst="rect">
            <a:avLst/>
          </a:prstGeom>
        </p:spPr>
        <p:txBody>
          <a:bodyPr wrap="square">
            <a:spAutoFit/>
          </a:bodyPr>
          <a:lstStyle/>
          <a:p>
            <a:pPr lvl="0" algn="just">
              <a:spcAft>
                <a:spcPts val="0"/>
              </a:spcAft>
            </a:pPr>
            <a:r>
              <a:rPr lang="ja-JP" altLang="en-US" kern="100" dirty="0">
                <a:latin typeface="+mn-ea"/>
                <a:cs typeface="Times New Roman" panose="02020603050405020304" pitchFamily="18" charset="0"/>
              </a:rPr>
              <a:t>プロファイル</a:t>
            </a:r>
            <a:r>
              <a:rPr lang="ja-JP" altLang="ja-JP" kern="100" dirty="0" smtClean="0">
                <a:latin typeface="+mn-ea"/>
                <a:cs typeface="Times New Roman" panose="02020603050405020304" pitchFamily="18" charset="0"/>
              </a:rPr>
              <a:t>とは</a:t>
            </a:r>
            <a:r>
              <a:rPr lang="ja-JP" altLang="en-US" kern="100" dirty="0" smtClean="0">
                <a:latin typeface="+mn-ea"/>
                <a:cs typeface="Times New Roman" panose="02020603050405020304" pitchFamily="18" charset="0"/>
              </a:rPr>
              <a:t>：計画の最適化を行う付属ファイルの事。</a:t>
            </a:r>
            <a:endParaRPr lang="ja-JP" altLang="ja-JP"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02488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ＳＱＬプロファイル</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6176340"/>
              </p:ext>
            </p:extLst>
          </p:nvPr>
        </p:nvGraphicFramePr>
        <p:xfrm>
          <a:off x="1216227" y="1206885"/>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ja-JP" altLang="en-US" dirty="0" smtClean="0"/>
                        <a:t>８</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ja-JP" altLang="en-US" dirty="0" smtClean="0"/>
                        <a:t>３</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ja-JP" altLang="en-US" dirty="0" smtClean="0"/>
                        <a:t>６</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2957674"/>
            <a:ext cx="4467890" cy="369332"/>
          </a:xfrm>
          <a:prstGeom prst="rect">
            <a:avLst/>
          </a:prstGeom>
        </p:spPr>
        <p:txBody>
          <a:bodyPr wrap="none">
            <a:spAutoFit/>
          </a:bodyPr>
          <a:lstStyle/>
          <a:p>
            <a:r>
              <a:rPr lang="ja-JP" altLang="en-US" dirty="0" smtClean="0"/>
              <a:t>〇ユーザ視点</a:t>
            </a:r>
            <a:r>
              <a:rPr lang="en-US" altLang="ja-JP" dirty="0" smtClean="0"/>
              <a:t>(ALDB</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816973"/>
            <a:ext cx="1800493" cy="369332"/>
          </a:xfrm>
          <a:prstGeom prst="rect">
            <a:avLst/>
          </a:prstGeom>
        </p:spPr>
        <p:txBody>
          <a:bodyPr wrap="none">
            <a:spAutoFit/>
          </a:bodyPr>
          <a:lstStyle/>
          <a:p>
            <a:r>
              <a:rPr lang="ja-JP" altLang="en-US" dirty="0" smtClean="0"/>
              <a:t>○付与した内容</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1142238090"/>
              </p:ext>
            </p:extLst>
          </p:nvPr>
        </p:nvGraphicFramePr>
        <p:xfrm>
          <a:off x="1216227" y="3349254"/>
          <a:ext cx="7315073" cy="2896198"/>
        </p:xfrm>
        <a:graphic>
          <a:graphicData uri="http://schemas.openxmlformats.org/drawingml/2006/table">
            <a:tbl>
              <a:tblPr firstRow="1" bandRow="1">
                <a:tableStyleId>{F5AB1C69-6EDB-4FF4-983F-18BD219EF322}</a:tableStyleId>
              </a:tblPr>
              <a:tblGrid>
                <a:gridCol w="2913380"/>
                <a:gridCol w="2193163"/>
                <a:gridCol w="2208530"/>
              </a:tblGrid>
              <a:tr h="513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6/17~19</a:t>
                      </a:r>
                      <a:endParaRPr kumimoji="1" lang="ja-JP" altLang="en-US" dirty="0" smtClean="0"/>
                    </a:p>
                    <a:p>
                      <a:endParaRPr kumimoji="1" lang="ja-JP" altLang="en-US" dirty="0"/>
                    </a:p>
                  </a:txBody>
                  <a:tcPr/>
                </a:tc>
              </a:tr>
              <a:tr h="427318">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製基</a:t>
                      </a:r>
                      <a:r>
                        <a:rPr kumimoji="1" lang="en-US" altLang="ja-JP" dirty="0" smtClean="0"/>
                        <a:t>DB(ALDB)</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00:54:22 |00:22:11</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effectLst/>
                        </a:rPr>
                        <a:t>158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00:21:57 |</a:t>
                      </a:r>
                      <a:r>
                        <a:rPr kumimoji="1" lang="ja-JP" altLang="en-US" dirty="0" smtClean="0"/>
                        <a:t>　 </a:t>
                      </a:r>
                      <a:r>
                        <a:rPr kumimoji="1" lang="en-US" altLang="ja-JP"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0</a:t>
                      </a:r>
                    </a:p>
                  </a:txBody>
                  <a:tcPr/>
                </a:tc>
              </a:tr>
              <a:tr h="330455">
                <a:tc vMerge="1">
                  <a:txBody>
                    <a:bodyPr/>
                    <a:lstStyle/>
                    <a:p>
                      <a:endParaRPr kumimoji="1" lang="ja-JP" altLang="en-US" dirty="0"/>
                    </a:p>
                  </a:txBody>
                  <a:tcPr/>
                </a:tc>
                <a:tc>
                  <a:txBody>
                    <a:bodyPr/>
                    <a:lstStyle/>
                    <a:p>
                      <a:r>
                        <a:rPr kumimoji="1" lang="en-US" altLang="ja-JP" dirty="0" smtClean="0"/>
                        <a:t>01:28:06|</a:t>
                      </a:r>
                      <a:r>
                        <a:rPr kumimoji="1" lang="ja-JP" altLang="en-US" dirty="0" smtClean="0"/>
                        <a:t>　  </a:t>
                      </a:r>
                      <a:r>
                        <a:rPr kumimoji="1" lang="en-US" altLang="ja-JP" dirty="0" smtClean="0"/>
                        <a:t>-</a:t>
                      </a:r>
                      <a:r>
                        <a:rPr kumimoji="1" lang="ja-JP" altLang="en-US" dirty="0" smtClean="0"/>
                        <a:t>　</a:t>
                      </a:r>
                      <a:r>
                        <a:rPr kumimoji="1" lang="en-US" altLang="ja-JP" dirty="0" smtClean="0"/>
                        <a:t>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a:t>
                      </a:r>
                    </a:p>
                  </a:txBody>
                  <a:tcPr/>
                </a:tc>
              </a:tr>
              <a:tr h="342197">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34:32:44|02:03:24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128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139:38:57|01:11:39</a:t>
                      </a:r>
                    </a:p>
                  </a:txBody>
                  <a:tcPr/>
                </a:tc>
                <a:tc>
                  <a:txBody>
                    <a:bodyPr/>
                    <a:lstStyle/>
                    <a:p>
                      <a:r>
                        <a:rPr kumimoji="1" lang="en-US" altLang="ja-JP" sz="1800" kern="1200" dirty="0" smtClean="0">
                          <a:effectLst/>
                        </a:rPr>
                        <a:t>101</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24:54:51|01:18:41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135</a:t>
                      </a:r>
                      <a:endParaRPr kumimoji="1" lang="ja-JP" altLang="en-US" b="0" dirty="0" smtClean="0"/>
                    </a:p>
                  </a:txBody>
                  <a:tcPr/>
                </a:tc>
              </a:tr>
            </a:tbl>
          </a:graphicData>
        </a:graphic>
      </p:graphicFrame>
    </p:spTree>
    <p:extLst>
      <p:ext uri="{BB962C8B-B14F-4D97-AF65-F5344CB8AC3E}">
        <p14:creationId xmlns:p14="http://schemas.microsoft.com/office/powerpoint/2010/main" val="66332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並列化</a:t>
            </a:r>
            <a:r>
              <a:rPr lang="en-US" altLang="ja-JP" dirty="0"/>
              <a:t>(</a:t>
            </a:r>
            <a:r>
              <a:rPr lang="ja-JP" altLang="en-US" dirty="0"/>
              <a:t>パラレル実行</a:t>
            </a:r>
            <a:r>
              <a:rPr lang="en-US" altLang="ja-JP" dirty="0"/>
              <a: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36511173"/>
              </p:ext>
            </p:extLst>
          </p:nvPr>
        </p:nvGraphicFramePr>
        <p:xfrm>
          <a:off x="1327147" y="1495434"/>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en-US" altLang="ja-JP" dirty="0" smtClean="0"/>
                        <a:t>5</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en-US" altLang="ja-JP" dirty="0" smtClean="0"/>
                        <a:t>3</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en-US" altLang="ja-JP" dirty="0" smtClean="0"/>
                        <a:t>0</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3229423"/>
            <a:ext cx="4557658" cy="369332"/>
          </a:xfrm>
          <a:prstGeom prst="rect">
            <a:avLst/>
          </a:prstGeom>
        </p:spPr>
        <p:txBody>
          <a:bodyPr wrap="none">
            <a:spAutoFit/>
          </a:bodyPr>
          <a:lstStyle/>
          <a:p>
            <a:r>
              <a:rPr lang="ja-JP" altLang="en-US" dirty="0" smtClean="0"/>
              <a:t>〇ユーザ視点</a:t>
            </a:r>
            <a:r>
              <a:rPr lang="en-US" altLang="ja-JP" dirty="0" smtClean="0"/>
              <a:t>(</a:t>
            </a:r>
            <a:r>
              <a:rPr lang="ja-JP" altLang="en-US" dirty="0"/>
              <a:t>従来版</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1121773"/>
            <a:ext cx="2326278" cy="369332"/>
          </a:xfrm>
          <a:prstGeom prst="rect">
            <a:avLst/>
          </a:prstGeom>
        </p:spPr>
        <p:txBody>
          <a:bodyPr wrap="none">
            <a:spAutoFit/>
          </a:bodyPr>
          <a:lstStyle/>
          <a:p>
            <a:r>
              <a:rPr lang="ja-JP" altLang="en-US" dirty="0" smtClean="0"/>
              <a:t>○適用箇所</a:t>
            </a:r>
            <a:r>
              <a:rPr lang="en-US" altLang="ja-JP" dirty="0" smtClean="0"/>
              <a:t>/</a:t>
            </a:r>
            <a:r>
              <a:rPr lang="ja-JP" altLang="en-US" dirty="0" smtClean="0"/>
              <a:t>適用本数</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90399198"/>
              </p:ext>
            </p:extLst>
          </p:nvPr>
        </p:nvGraphicFramePr>
        <p:xfrm>
          <a:off x="1327147" y="3699085"/>
          <a:ext cx="7319392" cy="1773107"/>
        </p:xfrm>
        <a:graphic>
          <a:graphicData uri="http://schemas.openxmlformats.org/drawingml/2006/table">
            <a:tbl>
              <a:tblPr firstRow="1" bandRow="1">
                <a:tableStyleId>{F5AB1C69-6EDB-4FF4-983F-18BD219EF322}</a:tableStyleId>
              </a:tblPr>
              <a:tblGrid>
                <a:gridCol w="2913380"/>
                <a:gridCol w="2210118"/>
                <a:gridCol w="2195894"/>
              </a:tblGrid>
              <a:tr h="53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6/11~17</a:t>
                      </a:r>
                      <a:endParaRPr kumimoji="1" lang="ja-JP" altLang="en-US" dirty="0" smtClean="0"/>
                    </a:p>
                    <a:p>
                      <a:endParaRPr kumimoji="1" lang="ja-JP" altLang="en-US" dirty="0"/>
                    </a:p>
                  </a:txBody>
                  <a:tcPr/>
                </a:tc>
              </a:tr>
              <a:tr h="39134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smtClean="0"/>
                    </a:p>
                  </a:txBody>
                  <a:tcPr/>
                </a:tc>
                <a:tc>
                  <a:txBody>
                    <a:bodyPr/>
                    <a:lstStyle/>
                    <a:p>
                      <a:r>
                        <a:rPr lang="en-US" altLang="ja-JP" dirty="0" smtClean="0"/>
                        <a:t>01:17:57 |00:00:42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352</a:t>
                      </a:r>
                    </a:p>
                  </a:txBody>
                  <a:tcPr/>
                </a:tc>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00:04:06 |00:00:02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161,965</a:t>
                      </a:r>
                    </a:p>
                  </a:txBody>
                  <a:tcPr/>
                </a:tc>
              </a:tr>
              <a:tr h="370840">
                <a:tc vMerge="1">
                  <a:txBody>
                    <a:bodyPr/>
                    <a:lstStyle/>
                    <a:p>
                      <a:endParaRPr kumimoji="1" lang="ja-JP" altLang="en-US" dirty="0"/>
                    </a:p>
                  </a:txBody>
                  <a:tcPr/>
                </a:tc>
                <a:tc>
                  <a:txBody>
                    <a:bodyPr/>
                    <a:lstStyle/>
                    <a:p>
                      <a:r>
                        <a:rPr kumimoji="1" lang="en-US" altLang="ja-JP" dirty="0" smtClean="0"/>
                        <a:t>01:17:57 | 00:00:42</a:t>
                      </a:r>
                      <a:endParaRPr kumimoji="1" lang="ja-JP" altLang="en-US" dirty="0"/>
                    </a:p>
                  </a:txBody>
                  <a:tcPr/>
                </a:tc>
                <a:tc>
                  <a:txBody>
                    <a:bodyPr/>
                    <a:lstStyle/>
                    <a:p>
                      <a:r>
                        <a:rPr kumimoji="1" lang="en-US" altLang="ja-JP" sz="1800" kern="1200" dirty="0" smtClean="0">
                          <a:effectLst/>
                        </a:rPr>
                        <a:t>314</a:t>
                      </a:r>
                      <a:endParaRPr kumimoji="1" lang="en-US" altLang="ja-JP" dirty="0" smtClean="0"/>
                    </a:p>
                  </a:txBody>
                  <a:tcPr/>
                </a:tc>
              </a:tr>
            </a:tbl>
          </a:graphicData>
        </a:graphic>
      </p:graphicFrame>
    </p:spTree>
    <p:extLst>
      <p:ext uri="{BB962C8B-B14F-4D97-AF65-F5344CB8AC3E}">
        <p14:creationId xmlns:p14="http://schemas.microsoft.com/office/powerpoint/2010/main" val="283001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利点</a:t>
            </a:r>
            <a:endParaRPr lang="en-US" altLang="ja-JP" sz="2000" dirty="0"/>
          </a:p>
          <a:p>
            <a:r>
              <a:rPr lang="en-US" altLang="ja-JP" sz="2000" dirty="0"/>
              <a:t>Majesty</a:t>
            </a:r>
            <a:r>
              <a:rPr lang="ja-JP" altLang="en-US" sz="2000" dirty="0"/>
              <a:t>はアクセス・パス分析と同じような索引付与に関する機能を搭載。</a:t>
            </a:r>
            <a:endParaRPr lang="en-US" altLang="ja-JP" sz="2000" dirty="0"/>
          </a:p>
          <a:p>
            <a:r>
              <a:rPr lang="ja-JP" altLang="en-US" sz="2000" dirty="0"/>
              <a:t>セレクタビリティやカーディナリティ、実行数など索引作成のための重要な情報基に索引が可能。</a:t>
            </a:r>
            <a:endParaRPr lang="en-US" altLang="ja-JP" sz="2000" dirty="0"/>
          </a:p>
          <a:p>
            <a:r>
              <a:rPr lang="ja-JP" altLang="en-US" sz="2000" dirty="0"/>
              <a:t>スナップショットを</a:t>
            </a:r>
            <a:r>
              <a:rPr lang="en-US" altLang="ja-JP" sz="2000" dirty="0"/>
              <a:t>Majesty</a:t>
            </a:r>
            <a:r>
              <a:rPr lang="ja-JP" altLang="en-US" sz="2000" dirty="0"/>
              <a:t>で管理している。そのため、ツール使用時に負荷はかからない。</a:t>
            </a:r>
            <a:endParaRPr lang="en-US" altLang="ja-JP" sz="2000" dirty="0"/>
          </a:p>
          <a:p>
            <a:pPr indent="0">
              <a:buNone/>
            </a:pPr>
            <a:r>
              <a:rPr lang="en-US" altLang="ja-JP" sz="2000" dirty="0"/>
              <a:t>(</a:t>
            </a:r>
            <a:r>
              <a:rPr lang="ja-JP" altLang="en-US" sz="2000" dirty="0"/>
              <a:t>コピー処理のみ負荷がかかる</a:t>
            </a:r>
            <a:r>
              <a:rPr lang="en-US" altLang="ja-JP" sz="2000" dirty="0"/>
              <a:t>)</a:t>
            </a:r>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0276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pPr lvl="0"/>
            <a:r>
              <a:rPr lang="ja-JP" altLang="en-US" dirty="0" smtClean="0"/>
              <a:t>必要なライセンスパック</a:t>
            </a:r>
          </a:p>
          <a:p>
            <a:pPr marL="540612" lvl="1" indent="0">
              <a:buNone/>
            </a:pPr>
            <a:r>
              <a:rPr lang="en-US" altLang="ja-JP" dirty="0" smtClean="0"/>
              <a:t>1.1  Diagnostics </a:t>
            </a:r>
            <a:r>
              <a:rPr lang="en-US" altLang="ja-JP" dirty="0"/>
              <a:t>Pack</a:t>
            </a:r>
          </a:p>
          <a:p>
            <a:pPr marL="540612" lvl="1" indent="0">
              <a:buNone/>
            </a:pPr>
            <a:r>
              <a:rPr lang="en-US" altLang="ja-JP" dirty="0" smtClean="0"/>
              <a:t>1.2  Oracle </a:t>
            </a:r>
            <a:r>
              <a:rPr lang="en-US" altLang="ja-JP" dirty="0"/>
              <a:t>Tuning </a:t>
            </a:r>
            <a:r>
              <a:rPr lang="en-US" altLang="ja-JP" dirty="0" smtClean="0"/>
              <a:t>Pack</a:t>
            </a:r>
          </a:p>
          <a:p>
            <a:pPr lvl="0"/>
            <a:r>
              <a:rPr lang="ja-JP" altLang="en-US" dirty="0" smtClean="0"/>
              <a:t>ツール使用による効果計測</a:t>
            </a:r>
            <a:endParaRPr lang="en-US" altLang="ja-JP" dirty="0" smtClean="0"/>
          </a:p>
          <a:p>
            <a:pPr marL="540612" lvl="1" indent="0">
              <a:buNone/>
            </a:pPr>
            <a:r>
              <a:rPr lang="en-US" altLang="ja-JP" dirty="0" smtClean="0"/>
              <a:t>2.1  SQL</a:t>
            </a:r>
            <a:r>
              <a:rPr lang="ja-JP" altLang="en-US" dirty="0" smtClean="0"/>
              <a:t>プロファイル</a:t>
            </a:r>
            <a:endParaRPr lang="en-US" altLang="ja-JP" dirty="0"/>
          </a:p>
          <a:p>
            <a:pPr marL="540612" lvl="1" indent="0">
              <a:buNone/>
            </a:pPr>
            <a:r>
              <a:rPr lang="en-US" altLang="ja-JP" dirty="0" smtClean="0"/>
              <a:t>2.2  </a:t>
            </a:r>
            <a:r>
              <a:rPr lang="ja-JP" altLang="en-US" dirty="0" smtClean="0"/>
              <a:t>並列化</a:t>
            </a:r>
            <a:r>
              <a:rPr lang="en-US" altLang="ja-JP" dirty="0" smtClean="0"/>
              <a:t>(</a:t>
            </a:r>
            <a:r>
              <a:rPr lang="ja-JP" altLang="en-US" dirty="0" smtClean="0"/>
              <a:t>パラレル実行</a:t>
            </a:r>
            <a:r>
              <a:rPr lang="en-US" altLang="ja-JP" dirty="0" smtClean="0"/>
              <a:t>)</a:t>
            </a:r>
          </a:p>
          <a:p>
            <a:pPr lvl="0"/>
            <a:r>
              <a:rPr lang="en-US" altLang="ja-JP" dirty="0" smtClean="0"/>
              <a:t>Majesty</a:t>
            </a:r>
            <a:r>
              <a:rPr lang="ja-JP" altLang="en-US" dirty="0" smtClean="0"/>
              <a:t>との比較</a:t>
            </a:r>
            <a:endParaRPr lang="en-US" altLang="ja-JP" dirty="0" smtClean="0"/>
          </a:p>
          <a:p>
            <a:pPr marL="540612" lvl="1" indent="0">
              <a:buNone/>
            </a:pPr>
            <a:r>
              <a:rPr lang="en-US" altLang="ja-JP" dirty="0" smtClean="0"/>
              <a:t>3.1  </a:t>
            </a:r>
            <a:r>
              <a:rPr lang="ja-JP" altLang="en-US" dirty="0" smtClean="0"/>
              <a:t>利点</a:t>
            </a:r>
            <a:endParaRPr lang="en-US" altLang="ja-JP" dirty="0" smtClean="0"/>
          </a:p>
          <a:p>
            <a:pPr marL="540612" lvl="1" indent="0">
              <a:buNone/>
            </a:pPr>
            <a:r>
              <a:rPr lang="en-US" altLang="ja-JP" dirty="0" smtClean="0"/>
              <a:t>3.2  </a:t>
            </a:r>
            <a:r>
              <a:rPr lang="ja-JP" altLang="en-US" dirty="0" smtClean="0"/>
              <a:t>欠点</a:t>
            </a:r>
            <a:endParaRPr lang="ja-JP" altLang="en-US" dirty="0"/>
          </a:p>
        </p:txBody>
      </p:sp>
      <p:sp>
        <p:nvSpPr>
          <p:cNvPr id="9" name="タイトル 8"/>
          <p:cNvSpPr>
            <a:spLocks noGrp="1"/>
          </p:cNvSpPr>
          <p:nvPr>
            <p:ph type="title"/>
          </p:nvPr>
        </p:nvSpPr>
        <p:spPr/>
        <p:txBody>
          <a:bodyPr/>
          <a:lstStyle/>
          <a:p>
            <a:r>
              <a:rPr lang="ja-JP" altLang="en-US" dirty="0" smtClean="0"/>
              <a:t>アジェンダ</a:t>
            </a:r>
            <a:endParaRPr lang="ja-JP" altLang="en-US" dirty="0"/>
          </a:p>
        </p:txBody>
      </p:sp>
      <p:sp>
        <p:nvSpPr>
          <p:cNvPr id="2" name="フッター プレースホルダー 1">
            <a:extLst>
              <a:ext uri="{FF2B5EF4-FFF2-40B4-BE49-F238E27FC236}">
                <a16:creationId xmlns="" xmlns:a16="http://schemas.microsoft.com/office/drawing/2014/main" id="{ECAB6C54-45D3-4BF3-BF95-724004127338}"/>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993250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a:bodyPr>
          <a:lstStyle/>
          <a:p>
            <a:pPr indent="0">
              <a:buNone/>
            </a:pPr>
            <a:r>
              <a:rPr lang="ja-JP" altLang="en-US" sz="2000" dirty="0"/>
              <a:t>欠点</a:t>
            </a:r>
            <a:endParaRPr lang="en-US" altLang="ja-JP" sz="2000" dirty="0" smtClean="0"/>
          </a:p>
          <a:p>
            <a:r>
              <a:rPr lang="ja-JP" altLang="en-US" sz="2000" b="1" dirty="0" smtClean="0"/>
              <a:t>索引作成機能のみである。</a:t>
            </a:r>
            <a:endParaRPr lang="en-US" altLang="ja-JP" sz="2000" b="1" dirty="0" smtClean="0"/>
          </a:p>
          <a:p>
            <a:r>
              <a:rPr lang="ja-JP" altLang="en-US" sz="2000" dirty="0" smtClean="0"/>
              <a:t>スナップショットの期間が一日単位であり、インシデント発生時のボトルネックの発見は困難。</a:t>
            </a:r>
            <a:endParaRPr lang="en-US" altLang="ja-JP" sz="2000" dirty="0" smtClean="0"/>
          </a:p>
          <a:p>
            <a:r>
              <a:rPr lang="ja-JP" altLang="en-US" sz="2000" dirty="0" smtClean="0"/>
              <a:t>索引付与が決定的に必要か確認が必要。各スナップショットを確認する必要がある。</a:t>
            </a:r>
            <a:endParaRPr lang="en-US" altLang="ja-JP" sz="2000" dirty="0" smtClean="0"/>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31569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最後に</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正方形/長方形 3"/>
          <p:cNvSpPr/>
          <p:nvPr/>
        </p:nvSpPr>
        <p:spPr>
          <a:xfrm>
            <a:off x="648225" y="975696"/>
            <a:ext cx="3570208" cy="461665"/>
          </a:xfrm>
          <a:prstGeom prst="rect">
            <a:avLst/>
          </a:prstGeom>
        </p:spPr>
        <p:txBody>
          <a:bodyPr wrap="none">
            <a:spAutoFit/>
          </a:bodyPr>
          <a:lstStyle/>
          <a:p>
            <a:r>
              <a:rPr lang="ja-JP" altLang="en-US" sz="2400" dirty="0"/>
              <a:t>何故統合マスタに必要か</a:t>
            </a:r>
          </a:p>
        </p:txBody>
      </p:sp>
      <p:sp>
        <p:nvSpPr>
          <p:cNvPr id="5" name="コンテンツ プレースホルダー 1"/>
          <p:cNvSpPr txBox="1">
            <a:spLocks/>
          </p:cNvSpPr>
          <p:nvPr/>
        </p:nvSpPr>
        <p:spPr>
          <a:xfrm>
            <a:off x="540001" y="1709712"/>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統合マスタは</a:t>
            </a:r>
            <a:r>
              <a:rPr lang="en-US" altLang="ja-JP" sz="2000" dirty="0" err="1" smtClean="0"/>
              <a:t>Siview</a:t>
            </a:r>
            <a:r>
              <a:rPr lang="ja-JP" altLang="en-US" sz="2000" dirty="0" err="1" smtClean="0"/>
              <a:t>への</a:t>
            </a:r>
            <a:r>
              <a:rPr lang="ja-JP" altLang="en-US" sz="2000" dirty="0" smtClean="0"/>
              <a:t>データ登録を行う機能で、端的に言えば大量データを操作することで</a:t>
            </a:r>
            <a:r>
              <a:rPr lang="en-US" altLang="ja-JP" sz="2000" dirty="0" smtClean="0"/>
              <a:t>TAT</a:t>
            </a:r>
            <a:r>
              <a:rPr lang="ja-JP" altLang="en-US" sz="2000" dirty="0" smtClean="0"/>
              <a:t>短縮を行うこと目的としている。</a:t>
            </a:r>
            <a:endParaRPr lang="en-US" altLang="ja-JP" sz="2000" dirty="0" smtClean="0"/>
          </a:p>
          <a:p>
            <a:endParaRPr lang="en-US" altLang="ja-JP" sz="2000" dirty="0" smtClean="0"/>
          </a:p>
          <a:p>
            <a:r>
              <a:rPr lang="ja-JP" altLang="en-US" sz="2000" dirty="0" smtClean="0"/>
              <a:t>機能面でいえば、一括処理を構築することで大きな成果が得られているが、非機能面では十分に最適化されておらず、レスポンス悪化や原因不明の系切り替えが発生する。</a:t>
            </a:r>
            <a:endParaRPr lang="ja-JP" altLang="en-US" sz="2000" dirty="0"/>
          </a:p>
        </p:txBody>
      </p:sp>
      <p:sp>
        <p:nvSpPr>
          <p:cNvPr id="6" name="コンテンツ プレースホルダー 3"/>
          <p:cNvSpPr txBox="1">
            <a:spLocks/>
          </p:cNvSpPr>
          <p:nvPr/>
        </p:nvSpPr>
        <p:spPr>
          <a:xfrm>
            <a:off x="540001" y="4787086"/>
            <a:ext cx="10907731" cy="1276556"/>
          </a:xfrm>
          <a:prstGeom prst="rect">
            <a:avLst/>
          </a:prstGeom>
        </p:spPr>
        <p:txBody>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Arial" panose="020B0604020202020204" pitchFamily="34" charset="0"/>
              <a:buNone/>
            </a:pPr>
            <a:r>
              <a:rPr lang="ja-JP" altLang="en-US" sz="2800" b="1" dirty="0" smtClean="0"/>
              <a:t>大規模データ処理を行う機能を作成したならば、</a:t>
            </a:r>
            <a:endParaRPr lang="en-US" altLang="ja-JP" sz="2800" b="1" dirty="0" smtClean="0"/>
          </a:p>
          <a:p>
            <a:pPr indent="0">
              <a:buFont typeface="Arial" panose="020B0604020202020204" pitchFamily="34" charset="0"/>
              <a:buNone/>
            </a:pPr>
            <a:r>
              <a:rPr lang="ja-JP" altLang="en-US" sz="2800" b="1" dirty="0" smtClean="0"/>
              <a:t>非機能部分においても並列化を適用をするなど工夫が必要。</a:t>
            </a:r>
            <a:endParaRPr lang="ja-JP" altLang="en-US" sz="2800" b="1" dirty="0"/>
          </a:p>
        </p:txBody>
      </p:sp>
    </p:spTree>
    <p:extLst>
      <p:ext uri="{BB962C8B-B14F-4D97-AF65-F5344CB8AC3E}">
        <p14:creationId xmlns:p14="http://schemas.microsoft.com/office/powerpoint/2010/main" val="3262260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69B7772-5F28-4E69-97C7-53DDB837DD8E}"/>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Tree>
    <p:extLst>
      <p:ext uri="{BB962C8B-B14F-4D97-AF65-F5344CB8AC3E}">
        <p14:creationId xmlns:p14="http://schemas.microsoft.com/office/powerpoint/2010/main" val="4152813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2" name="正方形/長方形 1"/>
          <p:cNvSpPr/>
          <p:nvPr/>
        </p:nvSpPr>
        <p:spPr>
          <a:xfrm>
            <a:off x="562708" y="1072103"/>
            <a:ext cx="11066580" cy="2913157"/>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10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2" name="正方形/長方形 1"/>
          <p:cNvSpPr/>
          <p:nvPr/>
        </p:nvSpPr>
        <p:spPr>
          <a:xfrm>
            <a:off x="562708" y="1072103"/>
            <a:ext cx="11066580" cy="2913157"/>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1303283"/>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10" name="テキスト ボックス 9"/>
          <p:cNvSpPr txBox="1"/>
          <p:nvPr/>
        </p:nvSpPr>
        <p:spPr>
          <a:xfrm>
            <a:off x="758315" y="149939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1" name="テキスト ボックス 10"/>
          <p:cNvSpPr txBox="1"/>
          <p:nvPr/>
        </p:nvSpPr>
        <p:spPr>
          <a:xfrm>
            <a:off x="758314" y="1899856"/>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14" name="テキスト ボックス 13"/>
          <p:cNvSpPr txBox="1"/>
          <p:nvPr/>
        </p:nvSpPr>
        <p:spPr>
          <a:xfrm>
            <a:off x="758313" y="2100908"/>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21" name="テキスト ボックス 20"/>
          <p:cNvSpPr txBox="1"/>
          <p:nvPr/>
        </p:nvSpPr>
        <p:spPr>
          <a:xfrm>
            <a:off x="758312" y="2324735"/>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22" name="テキスト ボックス 21"/>
          <p:cNvSpPr txBox="1"/>
          <p:nvPr/>
        </p:nvSpPr>
        <p:spPr>
          <a:xfrm>
            <a:off x="762786" y="1686458"/>
            <a:ext cx="714703" cy="338554"/>
          </a:xfrm>
          <a:prstGeom prst="rect">
            <a:avLst/>
          </a:prstGeom>
          <a:noFill/>
        </p:spPr>
        <p:txBody>
          <a:bodyPr wrap="square" rtlCol="0">
            <a:spAutoFit/>
          </a:bodyPr>
          <a:lstStyle/>
          <a:p>
            <a:r>
              <a:rPr kumimoji="1" lang="ja-JP" altLang="en-US" sz="1600" b="1" dirty="0" smtClean="0">
                <a:solidFill>
                  <a:srgbClr val="27738C"/>
                </a:solidFill>
              </a:rPr>
              <a:t>必須</a:t>
            </a:r>
            <a:endParaRPr kumimoji="1" lang="ja-JP" altLang="en-US" sz="1600" b="1" dirty="0">
              <a:solidFill>
                <a:srgbClr val="27738C"/>
              </a:solidFill>
            </a:endParaRPr>
          </a:p>
        </p:txBody>
      </p:sp>
      <p:sp>
        <p:nvSpPr>
          <p:cNvPr id="23" name="テキスト ボックス 22"/>
          <p:cNvSpPr txBox="1"/>
          <p:nvPr/>
        </p:nvSpPr>
        <p:spPr>
          <a:xfrm>
            <a:off x="762786" y="2534854"/>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26" name="直線コネクタ 25"/>
          <p:cNvCxnSpPr/>
          <p:nvPr/>
        </p:nvCxnSpPr>
        <p:spPr>
          <a:xfrm>
            <a:off x="527983" y="3280451"/>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521814" y="3497470"/>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527983" y="3700014"/>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544964" y="3885183"/>
            <a:ext cx="1034598" cy="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758311" y="2735597"/>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34" name="テキスト ボックス 33"/>
          <p:cNvSpPr txBox="1"/>
          <p:nvPr/>
        </p:nvSpPr>
        <p:spPr>
          <a:xfrm>
            <a:off x="764480" y="2956834"/>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Tree>
    <p:extLst>
      <p:ext uri="{BB962C8B-B14F-4D97-AF65-F5344CB8AC3E}">
        <p14:creationId xmlns:p14="http://schemas.microsoft.com/office/powerpoint/2010/main" val="314064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ＡＷＲ</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6" y="4378615"/>
            <a:ext cx="0"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7609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ＡＤＤＭ</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5" y="4378615"/>
            <a:ext cx="1"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pic>
        <p:nvPicPr>
          <p:cNvPr id="44" name="図 43"/>
          <p:cNvPicPr>
            <a:picLocks noChangeAspect="1"/>
          </p:cNvPicPr>
          <p:nvPr/>
        </p:nvPicPr>
        <p:blipFill>
          <a:blip r:embed="rId7"/>
          <a:stretch>
            <a:fillRect/>
          </a:stretch>
        </p:blipFill>
        <p:spPr>
          <a:xfrm>
            <a:off x="9735031" y="1079040"/>
            <a:ext cx="676807" cy="650438"/>
          </a:xfrm>
          <a:prstGeom prst="rect">
            <a:avLst/>
          </a:prstGeom>
        </p:spPr>
      </p:pic>
      <p:cxnSp>
        <p:nvCxnSpPr>
          <p:cNvPr id="46" name="直線矢印コネクタ 45"/>
          <p:cNvCxnSpPr/>
          <p:nvPr/>
        </p:nvCxnSpPr>
        <p:spPr>
          <a:xfrm flipV="1">
            <a:off x="10086828" y="1697085"/>
            <a:ext cx="0" cy="31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735031" y="619404"/>
            <a:ext cx="2812439" cy="338554"/>
          </a:xfrm>
          <a:prstGeom prst="rect">
            <a:avLst/>
          </a:prstGeom>
          <a:noFill/>
        </p:spPr>
        <p:txBody>
          <a:bodyPr wrap="square" rtlCol="0">
            <a:spAutoFit/>
          </a:bodyPr>
          <a:lstStyle/>
          <a:p>
            <a:r>
              <a:rPr kumimoji="1" lang="en-US" altLang="ja-JP" sz="1600" dirty="0" smtClean="0"/>
              <a:t>ADDM</a:t>
            </a:r>
            <a:r>
              <a:rPr kumimoji="1" lang="ja-JP" altLang="en-US" sz="1600" dirty="0" smtClean="0"/>
              <a:t>が重要問題を検出</a:t>
            </a:r>
            <a:endParaRPr kumimoji="1" lang="en-US" altLang="ja-JP" sz="1600" dirty="0" smtClean="0"/>
          </a:p>
        </p:txBody>
      </p:sp>
      <p:sp>
        <p:nvSpPr>
          <p:cNvPr id="49" name="テキスト ボックス 48"/>
          <p:cNvSpPr txBox="1"/>
          <p:nvPr/>
        </p:nvSpPr>
        <p:spPr>
          <a:xfrm>
            <a:off x="9656430" y="779288"/>
            <a:ext cx="1212872" cy="397866"/>
          </a:xfrm>
          <a:prstGeom prst="rect">
            <a:avLst/>
          </a:prstGeom>
          <a:noFill/>
        </p:spPr>
        <p:txBody>
          <a:bodyPr wrap="square" rtlCol="0">
            <a:spAutoFit/>
          </a:bodyPr>
          <a:lstStyle/>
          <a:p>
            <a:r>
              <a:rPr kumimoji="1" lang="en-US" altLang="ja-JP" dirty="0" smtClean="0"/>
              <a:t>ADDM</a:t>
            </a:r>
            <a:endParaRPr kumimoji="1" lang="ja-JP" altLang="en-US" dirty="0"/>
          </a:p>
        </p:txBody>
      </p:sp>
    </p:spTree>
    <p:extLst>
      <p:ext uri="{BB962C8B-B14F-4D97-AF65-F5344CB8AC3E}">
        <p14:creationId xmlns:p14="http://schemas.microsoft.com/office/powerpoint/2010/main" val="2455142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8" name="正方形/長方形 7"/>
          <p:cNvSpPr/>
          <p:nvPr/>
        </p:nvSpPr>
        <p:spPr>
          <a:xfrm>
            <a:off x="1325894" y="5762032"/>
            <a:ext cx="9446949" cy="369332"/>
          </a:xfrm>
          <a:prstGeom prst="rect">
            <a:avLst/>
          </a:prstGeom>
        </p:spPr>
        <p:txBody>
          <a:bodyPr wrap="square">
            <a:spAutoFit/>
          </a:bodyPr>
          <a:lstStyle/>
          <a:p>
            <a:r>
              <a:rPr lang="en-US" altLang="ja-JP" dirty="0" smtClean="0"/>
              <a:t>Network</a:t>
            </a:r>
            <a:r>
              <a:rPr lang="ja-JP" altLang="en-US" dirty="0" smtClean="0"/>
              <a:t>待機クラスが非常に高い数値。詳細を確認するため、</a:t>
            </a:r>
            <a:r>
              <a:rPr lang="en-US" altLang="ja-JP" dirty="0" smtClean="0"/>
              <a:t>Event</a:t>
            </a:r>
            <a:r>
              <a:rPr lang="ja-JP" altLang="en-US" dirty="0" smtClean="0"/>
              <a:t>を確認</a:t>
            </a:r>
            <a:r>
              <a:rPr lang="en-US" altLang="ja-JP" dirty="0"/>
              <a:t> </a:t>
            </a:r>
            <a:r>
              <a:rPr lang="en-US" altLang="ja-JP" dirty="0" smtClean="0"/>
              <a:t>(</a:t>
            </a:r>
            <a:r>
              <a:rPr lang="ja-JP" altLang="en-US" dirty="0"/>
              <a:t>次</a:t>
            </a:r>
            <a:r>
              <a:rPr lang="ja-JP" altLang="en-US" dirty="0" smtClean="0"/>
              <a:t>ページ</a:t>
            </a:r>
            <a:endParaRPr lang="ja-JP" altLang="en-US" dirty="0"/>
          </a:p>
        </p:txBody>
      </p:sp>
      <p:sp>
        <p:nvSpPr>
          <p:cNvPr id="10" name="正方形/長方形 9"/>
          <p:cNvSpPr/>
          <p:nvPr/>
        </p:nvSpPr>
        <p:spPr>
          <a:xfrm>
            <a:off x="542002" y="816973"/>
            <a:ext cx="6040949" cy="2862322"/>
          </a:xfrm>
          <a:prstGeom prst="rect">
            <a:avLst/>
          </a:prstGeom>
        </p:spPr>
        <p:txBody>
          <a:bodyPr wrap="none">
            <a:spAutoFit/>
          </a:bodyPr>
          <a:lstStyle/>
          <a:p>
            <a:r>
              <a:rPr lang="ja-JP" altLang="en-US" dirty="0" smtClean="0"/>
              <a:t>◇</a:t>
            </a:r>
            <a:r>
              <a:rPr lang="en-US" altLang="ja-JP" dirty="0" smtClean="0"/>
              <a:t>AWR</a:t>
            </a:r>
            <a:r>
              <a:rPr lang="ja-JP" altLang="en-US" dirty="0" smtClean="0"/>
              <a:t>により内部ボトルネックを発見</a:t>
            </a:r>
            <a:endParaRPr lang="en-US" altLang="ja-JP" dirty="0" smtClean="0"/>
          </a:p>
          <a:p>
            <a:endParaRPr lang="en-US" altLang="ja-JP" dirty="0" smtClean="0"/>
          </a:p>
          <a:p>
            <a:r>
              <a:rPr lang="ja-JP" altLang="en-US" dirty="0" smtClean="0"/>
              <a:t>　　  </a:t>
            </a:r>
            <a:r>
              <a:rPr lang="en-US" altLang="ja-JP" dirty="0" smtClean="0"/>
              <a:t>AWR</a:t>
            </a:r>
            <a:r>
              <a:rPr lang="ja-JP" altLang="en-US" dirty="0" smtClean="0"/>
              <a:t>のレポート一部</a:t>
            </a:r>
            <a:r>
              <a:rPr lang="en-US" altLang="ja-JP" dirty="0" smtClean="0"/>
              <a:t>(</a:t>
            </a:r>
            <a:r>
              <a:rPr lang="en-US" altLang="ja-JP" b="1" dirty="0"/>
              <a:t>Foreground Wait Class</a:t>
            </a:r>
            <a:r>
              <a:rPr lang="en-US" altLang="ja-JP" dirty="0" smtClean="0"/>
              <a:t>)</a:t>
            </a:r>
            <a:r>
              <a:rPr lang="ja-JP" altLang="en-US" dirty="0" smtClean="0"/>
              <a:t>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a:p>
          <a:p>
            <a:pPr algn="ctr"/>
            <a:r>
              <a:rPr lang="ja-JP" altLang="en-US" dirty="0"/>
              <a:t>　</a:t>
            </a:r>
            <a:r>
              <a:rPr lang="ja-JP" altLang="en-US" dirty="0" smtClean="0"/>
              <a:t>　。</a:t>
            </a:r>
            <a:endParaRPr lang="ja-JP" altLang="en-US" dirty="0"/>
          </a:p>
        </p:txBody>
      </p:sp>
      <p:grpSp>
        <p:nvGrpSpPr>
          <p:cNvPr id="11" name="グループ化 10"/>
          <p:cNvGrpSpPr/>
          <p:nvPr/>
        </p:nvGrpSpPr>
        <p:grpSpPr>
          <a:xfrm>
            <a:off x="1901443" y="1853049"/>
            <a:ext cx="8389114" cy="3652491"/>
            <a:chOff x="1901443" y="1853049"/>
            <a:chExt cx="8389114" cy="3652491"/>
          </a:xfrm>
        </p:grpSpPr>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pic>
          <p:nvPicPr>
            <p:cNvPr id="6" name="図 5"/>
            <p:cNvPicPr>
              <a:picLocks noChangeAspect="1"/>
            </p:cNvPicPr>
            <p:nvPr/>
          </p:nvPicPr>
          <p:blipFill>
            <a:blip r:embed="rId3"/>
            <a:stretch>
              <a:fillRect/>
            </a:stretch>
          </p:blipFill>
          <p:spPr>
            <a:xfrm>
              <a:off x="1901443" y="1853049"/>
              <a:ext cx="8389114" cy="3652491"/>
            </a:xfrm>
            <a:prstGeom prst="rect">
              <a:avLst/>
            </a:prstGeom>
          </p:spPr>
        </p:pic>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57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750347" y="5746279"/>
            <a:ext cx="7763664" cy="369332"/>
          </a:xfrm>
          <a:prstGeom prst="rect">
            <a:avLst/>
          </a:prstGeom>
        </p:spPr>
        <p:txBody>
          <a:bodyPr wrap="none">
            <a:spAutoFit/>
          </a:bodyPr>
          <a:lstStyle/>
          <a:p>
            <a:r>
              <a:rPr lang="en-US" altLang="ja-JP" dirty="0"/>
              <a:t>Network</a:t>
            </a:r>
            <a:r>
              <a:rPr lang="ja-JP" altLang="en-US" dirty="0"/>
              <a:t>待機</a:t>
            </a:r>
            <a:r>
              <a:rPr lang="ja-JP" altLang="en-US" dirty="0" smtClean="0"/>
              <a:t>クラスの中で</a:t>
            </a:r>
            <a:r>
              <a:rPr lang="en-US" altLang="ja-JP" dirty="0" smtClean="0"/>
              <a:t>SQL*Net more data to</a:t>
            </a:r>
            <a:r>
              <a:rPr lang="ja-JP" altLang="en-US" dirty="0"/>
              <a:t> </a:t>
            </a:r>
            <a:r>
              <a:rPr lang="en-US" altLang="ja-JP" dirty="0" smtClean="0"/>
              <a:t>client</a:t>
            </a:r>
            <a:r>
              <a:rPr lang="ja-JP" altLang="en-US" dirty="0" smtClean="0"/>
              <a:t>が</a:t>
            </a:r>
            <a:r>
              <a:rPr lang="en-US" altLang="ja-JP" dirty="0" smtClean="0"/>
              <a:t>93%</a:t>
            </a:r>
            <a:r>
              <a:rPr lang="ja-JP" altLang="en-US" dirty="0" smtClean="0"/>
              <a:t>占めていた。</a:t>
            </a:r>
            <a:endParaRPr lang="ja-JP" altLang="en-US" dirty="0"/>
          </a:p>
        </p:txBody>
      </p:sp>
      <p:sp>
        <p:nvSpPr>
          <p:cNvPr id="10" name="正方形/長方形 9"/>
          <p:cNvSpPr/>
          <p:nvPr/>
        </p:nvSpPr>
        <p:spPr>
          <a:xfrm>
            <a:off x="542002" y="816973"/>
            <a:ext cx="6182013" cy="2862322"/>
          </a:xfrm>
          <a:prstGeom prst="rect">
            <a:avLst/>
          </a:prstGeom>
        </p:spPr>
        <p:txBody>
          <a:bodyPr wrap="none">
            <a:spAutoFit/>
          </a:bodyPr>
          <a:lstStyle/>
          <a:p>
            <a:r>
              <a:rPr lang="ja-JP" altLang="en-US" dirty="0" smtClean="0"/>
              <a:t>◇</a:t>
            </a:r>
            <a:r>
              <a:rPr lang="en-US" altLang="ja-JP" dirty="0" smtClean="0"/>
              <a:t>AWR</a:t>
            </a:r>
            <a:r>
              <a:rPr lang="ja-JP" altLang="en-US" dirty="0" smtClean="0"/>
              <a:t>により内部ボトルネックを発見</a:t>
            </a:r>
            <a:endParaRPr lang="en-US" altLang="ja-JP" dirty="0" smtClean="0"/>
          </a:p>
          <a:p>
            <a:endParaRPr lang="en-US" altLang="ja-JP" dirty="0" smtClean="0"/>
          </a:p>
          <a:p>
            <a:r>
              <a:rPr lang="ja-JP" altLang="en-US" dirty="0" smtClean="0"/>
              <a:t>　　  </a:t>
            </a:r>
            <a:r>
              <a:rPr lang="en-US" altLang="ja-JP" dirty="0" smtClean="0"/>
              <a:t>AWR</a:t>
            </a:r>
            <a:r>
              <a:rPr lang="ja-JP" altLang="en-US" dirty="0" smtClean="0"/>
              <a:t>のレポート一部</a:t>
            </a:r>
            <a:r>
              <a:rPr lang="en-US" altLang="ja-JP" dirty="0" smtClean="0"/>
              <a:t>(</a:t>
            </a:r>
            <a:r>
              <a:rPr lang="en-US" altLang="ja-JP" b="1" dirty="0"/>
              <a:t>Foreground Wait Events</a:t>
            </a:r>
            <a:r>
              <a:rPr lang="en-US" altLang="ja-JP" dirty="0" smtClean="0"/>
              <a:t>)</a:t>
            </a:r>
            <a:r>
              <a:rPr lang="ja-JP" altLang="en-US" dirty="0" smtClean="0"/>
              <a:t>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a:p>
          <a:p>
            <a:pPr algn="ctr"/>
            <a:r>
              <a:rPr lang="ja-JP" altLang="en-US" dirty="0"/>
              <a:t>　</a:t>
            </a:r>
            <a:r>
              <a:rPr lang="ja-JP" altLang="en-US" dirty="0" smtClean="0"/>
              <a:t>　。</a:t>
            </a:r>
            <a:endParaRPr lang="ja-JP" altLang="en-US" dirty="0"/>
          </a:p>
        </p:txBody>
      </p:sp>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a:stretch>
            <a:fillRect/>
          </a:stretch>
        </p:blipFill>
        <p:spPr>
          <a:xfrm>
            <a:off x="244910" y="1726256"/>
            <a:ext cx="11702179" cy="3482352"/>
          </a:xfrm>
          <a:prstGeom prst="rect">
            <a:avLst/>
          </a:prstGeom>
        </p:spPr>
      </p:pic>
      <p:sp>
        <p:nvSpPr>
          <p:cNvPr id="11" name="正方形/長方形 10"/>
          <p:cNvSpPr/>
          <p:nvPr/>
        </p:nvSpPr>
        <p:spPr>
          <a:xfrm>
            <a:off x="244910" y="4637026"/>
            <a:ext cx="11702179" cy="221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6700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8102FE7ECE6A54A9BA4757B0889727C" ma:contentTypeVersion="4" ma:contentTypeDescription="新しいドキュメントを作成します。" ma:contentTypeScope="" ma:versionID="6a6ec18926026b728ccd4480dc856f65">
  <xsd:schema xmlns:xsd="http://www.w3.org/2001/XMLSchema" xmlns:p="http://schemas.microsoft.com/office/2006/metadata/properties" xmlns:ns2="06ffa833-971b-4128-a8be-2d1ef919187c" xmlns:ns3="b0d8baec-e5d5-4f15-b462-09be0d945708" targetNamespace="http://schemas.microsoft.com/office/2006/metadata/properties" ma:root="true" ma:fieldsID="ed3225a49b564ad8084f02f450e87fbb" ns2:_="" ns3:_="">
    <xsd:import namespace="06ffa833-971b-4128-a8be-2d1ef919187c"/>
    <xsd:import namespace="b0d8baec-e5d5-4f15-b462-09be0d945708"/>
    <xsd:element name="properties">
      <xsd:complexType>
        <xsd:sequence>
          <xsd:element name="documentManagement">
            <xsd:complexType>
              <xsd:all>
                <xsd:element ref="ns2:_x30ab__x30c6__x30b4__x30ea_"/>
                <xsd:element ref="ns2:_x7528__x9014_" minOccurs="0"/>
                <xsd:element ref="ns3:_x66f4__x65b0__x65e5_"/>
              </xsd:all>
            </xsd:complexType>
          </xsd:element>
        </xsd:sequence>
      </xsd:complexType>
    </xsd:element>
  </xsd:schema>
  <xsd:schema xmlns:xsd="http://www.w3.org/2001/XMLSchema" xmlns:dms="http://schemas.microsoft.com/office/2006/documentManagement/types" targetNamespace="06ffa833-971b-4128-a8be-2d1ef919187c" elementFormDefault="qualified">
    <xsd:import namespace="http://schemas.microsoft.com/office/2006/documentManagement/types"/>
    <xsd:element name="_x30ab__x30c6__x30b4__x30ea_" ma:index="8" ma:displayName="カテゴリ" ma:default="00-未分類" ma:description="項目を追加する場合は「00-」と番号を振ってください" ma:format="RadioButtons" ma:internalName="_x30ab__x30c6__x30b4__x30ea_">
      <xsd:simpleType>
        <xsd:union memberTypes="dms:Text">
          <xsd:simpleType>
            <xsd:restriction base="dms:Choice">
              <xsd:enumeration value="00-未分類"/>
              <xsd:enumeration value="01-ノウハウ集"/>
              <xsd:enumeration value="02-技術資料"/>
              <xsd:enumeration value="03-テンプレート"/>
              <xsd:enumeration value="04-事例"/>
              <xsd:enumeration value="05-製品情報"/>
              <xsd:enumeration value="06-その他"/>
            </xsd:restriction>
          </xsd:simpleType>
        </xsd:union>
      </xsd:simpleType>
    </xsd:element>
    <xsd:element name="_x7528__x9014_" ma:index="9" nillable="true" ma:displayName="説明" ma:internalName="_x7528__x9014_">
      <xsd:simpleType>
        <xsd:restriction base="dms:Text">
          <xsd:maxLength value="255"/>
        </xsd:restriction>
      </xsd:simpleType>
    </xsd:element>
  </xsd:schema>
  <xsd:schema xmlns:xsd="http://www.w3.org/2001/XMLSchema" xmlns:dms="http://schemas.microsoft.com/office/2006/documentManagement/types" targetNamespace="b0d8baec-e5d5-4f15-b462-09be0d945708" elementFormDefault="qualified">
    <xsd:import namespace="http://schemas.microsoft.com/office/2006/documentManagement/types"/>
    <xsd:element name="_x66f4__x65b0__x65e5_" ma:index="10" ma:displayName="更新日" ma:default="[today]" ma:format="DateTime" ma:internalName="_x66f4__x65b0__x65e5_">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66f4__x65b0__x65e5_ xmlns="b0d8baec-e5d5-4f15-b462-09be0d945708">2022-05-13T09:01:00+00:00</_x66f4__x65b0__x65e5_>
    <_x30ab__x30c6__x30b4__x30ea_ xmlns="06ffa833-971b-4128-a8be-2d1ef919187c">03-テンプレート</_x30ab__x30c6__x30b4__x30ea_>
    <_x7528__x9014_ xmlns="06ffa833-971b-4128-a8be-2d1ef919187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93EE1E-8940-4559-B87A-4B1DBB83A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ffa833-971b-4128-a8be-2d1ef919187c"/>
    <ds:schemaRef ds:uri="b0d8baec-e5d5-4f15-b462-09be0d94570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0E9EF2B-4B35-4696-B971-BA7F8DC2B8BD}">
  <ds:schemaRefs>
    <ds:schemaRef ds:uri="http://schemas.microsoft.com/office/2006/documentManagement/types"/>
    <ds:schemaRef ds:uri="http://schemas.microsoft.com/office/2006/metadata/properties"/>
    <ds:schemaRef ds:uri="http://purl.org/dc/elements/1.1/"/>
    <ds:schemaRef ds:uri="06ffa833-971b-4128-a8be-2d1ef919187c"/>
    <ds:schemaRef ds:uri="http://schemas.openxmlformats.org/package/2006/metadata/core-properties"/>
    <ds:schemaRef ds:uri="http://purl.org/dc/terms/"/>
    <ds:schemaRef ds:uri="b0d8baec-e5d5-4f15-b462-09be0d945708"/>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8499B19-97D0-4595-80A7-CC3256DFC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1250</Words>
  <Application>Microsoft Office PowerPoint</Application>
  <PresentationFormat>ワイド画面</PresentationFormat>
  <Paragraphs>399</Paragraphs>
  <Slides>22</Slides>
  <Notes>21</Notes>
  <HiddenSlides>0</HiddenSlides>
  <MMClips>0</MMClips>
  <ScaleCrop>false</ScaleCrop>
  <HeadingPairs>
    <vt:vector size="6" baseType="variant">
      <vt:variant>
        <vt:lpstr>使用されているフォント</vt:lpstr>
      </vt:variant>
      <vt:variant>
        <vt:i4>6</vt:i4>
      </vt:variant>
      <vt:variant>
        <vt:lpstr>テーマ</vt:lpstr>
      </vt:variant>
      <vt:variant>
        <vt:i4>6</vt:i4>
      </vt:variant>
      <vt:variant>
        <vt:lpstr>スライド タイトル</vt:lpstr>
      </vt:variant>
      <vt:variant>
        <vt:i4>22</vt:i4>
      </vt:variant>
    </vt:vector>
  </HeadingPairs>
  <TitlesOfParts>
    <vt:vector size="34" baseType="lpstr">
      <vt:lpstr>新細明體</vt:lpstr>
      <vt:lpstr>メイリオ</vt:lpstr>
      <vt:lpstr>メイリオ</vt:lpstr>
      <vt:lpstr>游ゴシック</vt:lpstr>
      <vt:lpstr>Arial</vt:lpstr>
      <vt:lpstr>Times New Roman</vt:lpstr>
      <vt:lpstr>ライトブルー</vt:lpstr>
      <vt:lpstr>マゼンタ</vt:lpstr>
      <vt:lpstr>イエロー</vt:lpstr>
      <vt:lpstr>ライトグレー</vt:lpstr>
      <vt:lpstr>ライトグリーン</vt:lpstr>
      <vt:lpstr>オレンジ</vt:lpstr>
      <vt:lpstr>Diagnostics Pack, Oracle Tuning Pack 導入に向けて</vt:lpstr>
      <vt:lpstr>アジェンダ</vt:lpstr>
      <vt:lpstr>必要なライセンスパック</vt:lpstr>
      <vt:lpstr>必要なライセンスパック</vt:lpstr>
      <vt:lpstr>必要なライセンスパック</vt:lpstr>
      <vt:lpstr>ＡＷＲ</vt:lpstr>
      <vt:lpstr>ＡＤＤＭ</vt:lpstr>
      <vt:lpstr>ＡＷＲ使用例</vt:lpstr>
      <vt:lpstr>ＡＷＲ使用例</vt:lpstr>
      <vt:lpstr>ＡＤＤＭによる効果</vt:lpstr>
      <vt:lpstr>必要なライセンスパック</vt:lpstr>
      <vt:lpstr>必要なライセンスパック</vt:lpstr>
      <vt:lpstr>アドバイザフレームワーク</vt:lpstr>
      <vt:lpstr>アドバイザフレームワーク</vt:lpstr>
      <vt:lpstr>SQLチューニング・アドバイザの主要な機能</vt:lpstr>
      <vt:lpstr>SQLチューニング・アドバイザの主要な機能</vt:lpstr>
      <vt:lpstr>効果計測  ＳＱＬプロファイル</vt:lpstr>
      <vt:lpstr>効果計測  並列化(パラレル実行)</vt:lpstr>
      <vt:lpstr>Majestyとの比較</vt:lpstr>
      <vt:lpstr>Majestyとの比較</vt:lpstr>
      <vt:lpstr>最後に</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2022年版プレゼン資料PPT(Kioxia日本語)</dc:title>
  <dc:subject/>
  <dc:creator/>
  <cp:keywords/>
  <dc:description/>
  <cp:lastModifiedBy/>
  <cp:revision>1</cp:revision>
  <cp:lastPrinted>2019-07-17T05:12:58Z</cp:lastPrinted>
  <dcterms:created xsi:type="dcterms:W3CDTF">2019-09-05T23:04:12Z</dcterms:created>
  <dcterms:modified xsi:type="dcterms:W3CDTF">2022-08-03T08:17:44Z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0x01010078102FE7ECE6A54A9BA4757B0889727C</vt:lpwstr>
  </property>
  <property fmtid="{D5CDD505-2E9C-101B-9397-08002B2CF9AE}" pid="3" name="Body">
    <vt:lpwstr>2022年版プレゼン資料PPT(Kioxia日本語)</vt:lpwstr>
  </property>
  <property fmtid="{D5CDD505-2E9C-101B-9397-08002B2CF9AE}" pid="4" name="Category">
    <vt:lpwstr>01.プレゼンテーション</vt:lpwstr>
  </property>
</Properties>
</file>