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4.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5.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7" r:id="rId4"/>
    <p:sldMasterId id="2147483785" r:id="rId5"/>
    <p:sldMasterId id="2147483805" r:id="rId6"/>
    <p:sldMasterId id="2147483825" r:id="rId7"/>
    <p:sldMasterId id="2147483845" r:id="rId8"/>
    <p:sldMasterId id="2147483865" r:id="rId9"/>
  </p:sldMasterIdLst>
  <p:notesMasterIdLst>
    <p:notesMasterId r:id="rId22"/>
  </p:notesMasterIdLst>
  <p:handoutMasterIdLst>
    <p:handoutMasterId r:id="rId23"/>
  </p:handoutMasterIdLst>
  <p:sldIdLst>
    <p:sldId id="454" r:id="rId10"/>
    <p:sldId id="463" r:id="rId11"/>
    <p:sldId id="464" r:id="rId12"/>
    <p:sldId id="465" r:id="rId13"/>
    <p:sldId id="466" r:id="rId14"/>
    <p:sldId id="473" r:id="rId15"/>
    <p:sldId id="471" r:id="rId16"/>
    <p:sldId id="472" r:id="rId17"/>
    <p:sldId id="467" r:id="rId18"/>
    <p:sldId id="469" r:id="rId19"/>
    <p:sldId id="470" r:id="rId20"/>
    <p:sldId id="313"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AFAFAF"/>
    <a:srgbClr val="003366"/>
    <a:srgbClr val="0000FF"/>
    <a:srgbClr val="728BD8"/>
    <a:srgbClr val="1D1DFF"/>
    <a:srgbClr val="FF6699"/>
    <a:srgbClr val="3B3BFF"/>
    <a:srgbClr val="0057A8"/>
    <a:srgbClr val="9CE1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03" autoAdjust="0"/>
    <p:restoredTop sz="86397"/>
  </p:normalViewPr>
  <p:slideViewPr>
    <p:cSldViewPr snapToGrid="0" snapToObjects="1">
      <p:cViewPr>
        <p:scale>
          <a:sx n="75" d="100"/>
          <a:sy n="75" d="100"/>
        </p:scale>
        <p:origin x="994" y="-32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57" d="100"/>
          <a:sy n="57" d="100"/>
        </p:scale>
        <p:origin x="166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 xmlns:a16="http://schemas.microsoft.com/office/drawing/2014/main" id="{62707A5F-A7D6-C641-8208-3E6DFDB2F4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 xmlns:a16="http://schemas.microsoft.com/office/drawing/2014/main" id="{70554B22-9586-484A-A766-0C44351146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2022/9/1</a:t>
            </a:fld>
            <a:endParaRPr kumimoji="1" lang="ja-JP" altLang="en-US"/>
          </a:p>
        </p:txBody>
      </p:sp>
      <p:sp>
        <p:nvSpPr>
          <p:cNvPr id="4" name="フッター プレースホルダー 3">
            <a:extLst>
              <a:ext uri="{FF2B5EF4-FFF2-40B4-BE49-F238E27FC236}">
                <a16:creationId xmlns="" xmlns:a16="http://schemas.microsoft.com/office/drawing/2014/main" id="{ED85D71E-D7E7-1E4D-A100-20172004F5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 xmlns:a16="http://schemas.microsoft.com/office/drawing/2014/main" id="{51F7FD02-B9AC-5040-9426-86C1B469D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2420209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2022/9/1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extLst>
      <p:ext uri="{BB962C8B-B14F-4D97-AF65-F5344CB8AC3E}">
        <p14:creationId xmlns:p14="http://schemas.microsoft.com/office/powerpoint/2010/main" val="12538678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295275" y="855663"/>
            <a:ext cx="6151563" cy="3460750"/>
          </a:xfrm>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47EE6637-E1B4-425A-9B93-BA2731B14EA2}" type="slidenum">
              <a:rPr lang="en-US" altLang="ja-JP" smtClean="0"/>
              <a:pPr>
                <a:defRPr/>
              </a:pPr>
              <a:t>8</a:t>
            </a:fld>
            <a:endParaRPr lang="en-US" altLang="ja-JP"/>
          </a:p>
        </p:txBody>
      </p:sp>
    </p:spTree>
    <p:extLst>
      <p:ext uri="{BB962C8B-B14F-4D97-AF65-F5344CB8AC3E}">
        <p14:creationId xmlns:p14="http://schemas.microsoft.com/office/powerpoint/2010/main" val="2120874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70325432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5_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59334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379922726"/>
      </p:ext>
    </p:extLst>
  </p:cSld>
  <p:clrMapOvr>
    <a:masterClrMapping/>
  </p:clrMapOvr>
  <p:hf sldNum="0" hd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942608988"/>
      </p:ext>
    </p:extLst>
  </p:cSld>
  <p:clrMapOvr>
    <a:masterClrMapping/>
  </p:clrMapOvr>
  <p:hf sldNum="0" hd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793922420"/>
      </p:ext>
    </p:extLst>
  </p:cSld>
  <p:clrMapOvr>
    <a:masterClrMapping/>
  </p:clrMapOvr>
  <p:hf sldNum="0" hd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261630513"/>
      </p:ext>
    </p:extLst>
  </p:cSld>
  <p:clrMapOvr>
    <a:masterClrMapping/>
  </p:clrMapOvr>
  <p:hf sldNum="0" hd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40064660"/>
      </p:ext>
    </p:extLst>
  </p:cSld>
  <p:clrMapOvr>
    <a:masterClrMapping/>
  </p:clrMapOvr>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951252976"/>
      </p:ext>
    </p:extLst>
  </p:cSld>
  <p:clrMapOvr>
    <a:masterClrMapping/>
  </p:clrMapOvr>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cxnSp>
        <p:nvCxnSpPr>
          <p:cNvPr id="7" name="直線コネクタ 6"/>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522954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223487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テキストとフォト 2">
    <p:bg>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439226941"/>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ext uri="{BB962C8B-B14F-4D97-AF65-F5344CB8AC3E}">
        <p14:creationId xmlns:p14="http://schemas.microsoft.com/office/powerpoint/2010/main" val="25151474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318400845"/>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45673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075605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lt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2021456151"/>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lt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1184022182"/>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lt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311696818"/>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lt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1465844204"/>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lt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9446514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lt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347651444"/>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アジェンダ">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auto">
          <a:xfrm>
            <a:off x="432000" y="864000"/>
            <a:ext cx="9019543" cy="5220000"/>
          </a:xfrm>
        </p:spPr>
        <p:txBody>
          <a:bodyPr/>
          <a:lstStyle>
            <a:lvl1pPr marL="0" indent="-450000">
              <a:spcBef>
                <a:spcPts val="1500"/>
              </a:spcBef>
              <a:buFont typeface="+mj-lt"/>
              <a:buAutoNum type="arabicPeriod"/>
              <a:defRPr sz="3200" b="1" baseline="0">
                <a:solidFill>
                  <a:schemeClr val="bg1"/>
                </a:solidFill>
              </a:defRPr>
            </a:lvl1pPr>
            <a:lvl2pPr marL="720000" indent="-179388">
              <a:buFont typeface="Arial" charset="0"/>
              <a:buChar char="•"/>
              <a:tabLst/>
              <a:defRPr>
                <a:solidFill>
                  <a:schemeClr val="bg1"/>
                </a:solidFill>
              </a:defRPr>
            </a:lvl2pPr>
            <a:lvl3pPr marL="1080000">
              <a:defRPr>
                <a:solidFill>
                  <a:schemeClr val="bg1"/>
                </a:solidFill>
              </a:defRPr>
            </a:lvl3pPr>
            <a:lvl4pPr marL="1440000">
              <a:defRPr>
                <a:solidFill>
                  <a:schemeClr val="bg1"/>
                </a:solidFill>
              </a:defRPr>
            </a:lvl4pPr>
            <a:lvl5pPr marL="1800000">
              <a:defRPr>
                <a:solidFill>
                  <a:schemeClr val="bg1"/>
                </a:solidFill>
              </a:defRPr>
            </a:lvl5pPr>
            <a:lvl6pPr>
              <a:defRPr>
                <a:solidFill>
                  <a:schemeClr val="bg1"/>
                </a:solidFill>
              </a:defRPr>
            </a:lvl6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コンセプト">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auto">
          <a:xfrm>
            <a:off x="432001" y="864000"/>
            <a:ext cx="9019544" cy="5220000"/>
          </a:xfrm>
        </p:spPr>
        <p:txBody>
          <a:bodyPr anchor="ctr">
            <a:normAutofit/>
          </a:bodyPr>
          <a:lstStyle>
            <a:lvl1pPr marL="0" indent="0">
              <a:lnSpc>
                <a:spcPct val="100000"/>
              </a:lnSpc>
              <a:spcBef>
                <a:spcPts val="1500"/>
              </a:spcBef>
              <a:buFontTx/>
              <a:buNone/>
              <a:defRPr sz="4400" b="1">
                <a:solidFill>
                  <a:schemeClr val="bg1"/>
                </a:solidFill>
              </a:defRPr>
            </a:lvl1pPr>
            <a:lvl2pPr marL="0" indent="0">
              <a:lnSpc>
                <a:spcPct val="100000"/>
              </a:lnSpc>
              <a:spcBef>
                <a:spcPts val="1500"/>
              </a:spcBef>
              <a:buFontTx/>
              <a:buNone/>
              <a:defRPr sz="2800" b="1">
                <a:solidFill>
                  <a:schemeClr val="bg1"/>
                </a:solidFill>
              </a:defRPr>
            </a:lvl2pPr>
            <a:lvl3pPr marL="0" indent="0">
              <a:lnSpc>
                <a:spcPct val="100000"/>
              </a:lnSpc>
              <a:spcBef>
                <a:spcPts val="1500"/>
              </a:spcBef>
              <a:buFontTx/>
              <a:buNone/>
              <a:defRPr sz="2400" b="1">
                <a:solidFill>
                  <a:schemeClr val="bg1"/>
                </a:solidFill>
              </a:defRPr>
            </a:lvl3pPr>
            <a:lvl4pPr marL="0" indent="0">
              <a:lnSpc>
                <a:spcPct val="100000"/>
              </a:lnSpc>
              <a:spcBef>
                <a:spcPts val="1500"/>
              </a:spcBef>
              <a:buFontTx/>
              <a:buNone/>
              <a:defRPr sz="1800" b="1">
                <a:solidFill>
                  <a:schemeClr val="bg1"/>
                </a:solidFill>
              </a:defRPr>
            </a:lvl4pPr>
            <a:lvl5pPr marL="0" indent="0">
              <a:lnSpc>
                <a:spcPct val="100000"/>
              </a:lnSpc>
              <a:spcBef>
                <a:spcPts val="1500"/>
              </a:spcBef>
              <a:buFontTx/>
              <a:buNone/>
              <a:defRPr sz="1600" b="1">
                <a:solidFill>
                  <a:schemeClr val="bg1"/>
                </a:solidFill>
              </a:defRPr>
            </a:lvl5pPr>
            <a:lvl6pPr marL="0" indent="0">
              <a:spcBef>
                <a:spcPts val="1500"/>
              </a:spcBef>
              <a:buNone/>
              <a:defRPr sz="1200" b="1">
                <a:solidFill>
                  <a:schemeClr val="bg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4011950395"/>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auto">
          <a:xfrm>
            <a:off x="4064000" y="864000"/>
            <a:ext cx="7696000" cy="5220000"/>
          </a:xfrm>
        </p:spPr>
        <p:txBody>
          <a:bodyPr anchor="t">
            <a:normAutofit/>
          </a:bodyPr>
          <a:lstStyle>
            <a:lvl1pPr marL="0" indent="0">
              <a:lnSpc>
                <a:spcPct val="100000"/>
              </a:lnSpc>
              <a:spcBef>
                <a:spcPts val="1000"/>
              </a:spcBef>
              <a:buFontTx/>
              <a:buNone/>
              <a:defRPr sz="3600" b="1" baseline="0">
                <a:solidFill>
                  <a:schemeClr val="bg1"/>
                </a:solidFill>
              </a:defRPr>
            </a:lvl1pPr>
            <a:lvl2pPr marL="0" indent="0">
              <a:lnSpc>
                <a:spcPct val="100000"/>
              </a:lnSpc>
              <a:spcBef>
                <a:spcPts val="1000"/>
              </a:spcBef>
              <a:buFontTx/>
              <a:buNone/>
              <a:defRPr sz="1400" b="0">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auto">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bg1"/>
                </a:solidFill>
              </a:defRPr>
            </a:lvl1pPr>
            <a:lvl2pPr marL="0" indent="0">
              <a:lnSpc>
                <a:spcPct val="100000"/>
              </a:lnSpc>
              <a:spcBef>
                <a:spcPts val="0"/>
              </a:spcBef>
              <a:buFontTx/>
              <a:buNone/>
              <a:defRPr sz="1800" b="1">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タイトルと結論">
    <p:bg bwMode="lt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bg1"/>
                </a:solidFill>
              </a:defRPr>
            </a:lvl1pPr>
            <a:lvl2pPr marL="0" indent="0" algn="ctr">
              <a:lnSpc>
                <a:spcPct val="100000"/>
              </a:lnSpc>
              <a:spcBef>
                <a:spcPts val="0"/>
              </a:spcBef>
              <a:buFontTx/>
              <a:buNone/>
              <a:defRPr sz="1800" b="1">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a:t>
            </a:r>
            <a:r>
              <a:rPr kumimoji="1" lang="ja-JP" altLang="en-US" smtClean="0"/>
              <a:t>結論</a:t>
            </a:r>
            <a:r>
              <a:rPr kumimoji="1" lang="en-US" altLang="ja-JP" smtClean="0"/>
              <a:t> 26pt</a:t>
            </a:r>
            <a:endParaRPr kumimoji="1" lang="en-US" altLang="ja-JP" dirty="0" smtClean="0"/>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つの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bg1"/>
                </a:solidFill>
              </a:defRPr>
            </a:lvl1pPr>
            <a:lvl2pPr marL="0" indent="0">
              <a:spcBef>
                <a:spcPts val="0"/>
              </a:spcBef>
              <a:buNone/>
              <a:defRPr sz="1400" b="0">
                <a:solidFill>
                  <a:schemeClr val="bg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bg1"/>
                </a:solidFill>
              </a:defRPr>
            </a:lvl1pPr>
            <a:lvl2pPr marL="0" indent="0">
              <a:spcBef>
                <a:spcPts val="0"/>
              </a:spcBef>
              <a:buNone/>
              <a:defRPr sz="1400" b="0">
                <a:solidFill>
                  <a:schemeClr val="bg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テキストとフォト 2">
    <p:bg>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457883"/>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1094832608"/>
      </p:ext>
    </p:extLst>
  </p:cSld>
  <p:clrMapOvr>
    <a:masterClrMapping/>
  </p:clrMapOvr>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1648063804"/>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2854742508"/>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2157728019"/>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3449295393"/>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474814637"/>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149427810"/>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980390902"/>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4000088953"/>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rgbClr val="E6E6E6"/>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981025335"/>
      </p:ext>
    </p:extLst>
  </p:cSld>
  <p:clrMapOvr>
    <a:masterClrMapping/>
  </p:clrMapOvr>
  <p:hf sldNum="0" hd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rgbClr val="E6E6E6"/>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505273042"/>
      </p:ext>
    </p:extLst>
  </p:cSld>
  <p:clrMapOvr>
    <a:masterClrMapping/>
  </p:clrMapOvr>
  <p:hf sldNum="0" hd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rgbClr val="E6E6E6"/>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044499546"/>
      </p:ext>
    </p:extLst>
  </p:cSld>
  <p:clrMapOvr>
    <a:masterClrMapping/>
  </p:clrMapOvr>
  <p:hf sldNum="0" hd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rgbClr val="E6E6E6"/>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795411102"/>
      </p:ext>
    </p:extLst>
  </p:cSld>
  <p:clrMapOvr>
    <a:masterClrMapping/>
  </p:clrMapOvr>
  <p:hf sldNum="0" hd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1518472468"/>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351540003"/>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7811133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943599560"/>
      </p:ext>
    </p:extLst>
  </p:cSld>
  <p:clrMapOvr>
    <a:masterClrMapping/>
  </p:clrMapOvr>
  <p:hf sldNum="0" hd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632773246"/>
      </p:ext>
    </p:extLst>
  </p:cSld>
  <p:clrMapOvr>
    <a:masterClrMapping/>
  </p:clrMapOvr>
  <p:hf sldNum="0" hd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95525791"/>
      </p:ext>
    </p:extLst>
  </p:cSld>
  <p:clrMapOvr>
    <a:masterClrMapping/>
  </p:clrMapOvr>
  <p:hf sldNum="0" hd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1157923662"/>
      </p:ext>
    </p:extLst>
  </p:cSld>
  <p:clrMapOvr>
    <a:masterClrMapping/>
  </p:clrMapOvr>
  <p:hf sldNum="0" hd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791666047"/>
      </p:ext>
    </p:extLst>
  </p:cSld>
  <p:clrMapOvr>
    <a:masterClrMapping/>
  </p:clrMapOvr>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497669208"/>
      </p:ext>
    </p:extLst>
  </p:cSld>
  <p:clrMapOvr>
    <a:masterClrMapping/>
  </p:clrMapOvr>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86517210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theme" Target="../theme/theme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theme" Target="../theme/theme3.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3" Type="http://schemas.openxmlformats.org/officeDocument/2006/relationships/slideLayout" Target="../slideLayouts/slideLayout64.xml"/><Relationship Id="rId21" Type="http://schemas.openxmlformats.org/officeDocument/2006/relationships/theme" Target="../theme/theme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3" Type="http://schemas.openxmlformats.org/officeDocument/2006/relationships/slideLayout" Target="../slideLayouts/slideLayout105.xml"/><Relationship Id="rId21" Type="http://schemas.openxmlformats.org/officeDocument/2006/relationships/theme" Target="../theme/theme6.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bwMode="gray">
          <a:xfrm>
            <a:off x="-2430126" y="1"/>
            <a:ext cx="2160248" cy="5400000"/>
            <a:chOff x="-2430126" y="1"/>
            <a:chExt cx="2160248" cy="5400000"/>
          </a:xfrm>
        </p:grpSpPr>
        <p:sp>
          <p:nvSpPr>
            <p:cNvPr id="22" name="テキスト ボックス 21">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Light </a:t>
              </a:r>
              <a:r>
                <a:rPr kumimoji="1" lang="en-US" altLang="ja-JP" sz="2000" b="1" dirty="0">
                  <a:solidFill>
                    <a:schemeClr val="tx1"/>
                  </a:solidFill>
                </a:rPr>
                <a:t>Blue</a:t>
              </a:r>
              <a:endParaRPr kumimoji="1" lang="en-US" altLang="ja-JP" sz="1600" b="1" dirty="0">
                <a:solidFill>
                  <a:schemeClr val="tx1"/>
                </a:solidFill>
              </a:endParaRPr>
            </a:p>
          </p:txBody>
        </p:sp>
        <p:sp>
          <p:nvSpPr>
            <p:cNvPr id="23" name="テキスト ボックス 22">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Light Blue</a:t>
              </a:r>
            </a:p>
            <a:p>
              <a:r>
                <a:rPr lang="en-US" altLang="ja-JP" sz="1600" b="1" dirty="0" smtClean="0">
                  <a:solidFill>
                    <a:schemeClr val="tx1"/>
                  </a:solidFill>
                </a:rPr>
                <a:t>R 26 G </a:t>
              </a:r>
              <a:r>
                <a:rPr lang="mr-IN" altLang="ja-JP" sz="1600" b="1" dirty="0" smtClean="0">
                  <a:solidFill>
                    <a:schemeClr val="tx1"/>
                  </a:solidFill>
                </a:rPr>
                <a:t>18</a:t>
              </a:r>
              <a:r>
                <a:rPr lang="en-US" altLang="ja-JP" sz="1600" b="1" dirty="0" smtClean="0">
                  <a:solidFill>
                    <a:schemeClr val="tx1"/>
                  </a:solidFill>
                </a:rPr>
                <a:t>8 B </a:t>
              </a:r>
              <a:r>
                <a:rPr lang="mr-IN" altLang="ja-JP" sz="1600" b="1" dirty="0" smtClean="0">
                  <a:solidFill>
                    <a:schemeClr val="tx1"/>
                  </a:solidFill>
                </a:rPr>
                <a:t>23</a:t>
              </a:r>
              <a:r>
                <a:rPr lang="en-US" altLang="ja-JP" sz="1600" b="1" dirty="0" smtClean="0">
                  <a:solidFill>
                    <a:schemeClr val="tx1"/>
                  </a:solidFill>
                </a:rPr>
                <a:t>9</a:t>
              </a:r>
            </a:p>
            <a:p>
              <a:r>
                <a:rPr lang="en-US" altLang="ja-JP" sz="1600" b="1" dirty="0" smtClean="0">
                  <a:solidFill>
                    <a:schemeClr val="tx1"/>
                  </a:solidFill>
                </a:rPr>
                <a:t>1ABCEF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4" name="正方形/長方形 23">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bg1"/>
                  </a:solidFill>
                </a:rPr>
                <a:t>アクセントカラー</a:t>
              </a:r>
              <a:endParaRPr lang="en-US" altLang="ja-JP" sz="1200" b="1" dirty="0" smtClean="0">
                <a:solidFill>
                  <a:schemeClr val="bg1"/>
                </a:solidFill>
              </a:endParaRPr>
            </a:p>
            <a:p>
              <a:r>
                <a:rPr lang="cs-CZ" altLang="ja-JP" sz="1200" b="1" dirty="0" err="1" smtClean="0">
                  <a:solidFill>
                    <a:schemeClr val="bg1"/>
                  </a:solidFill>
                </a:rPr>
                <a:t>R</a:t>
              </a:r>
              <a:r>
                <a:rPr lang="cs-CZ" altLang="ja-JP" sz="1200" b="1" dirty="0" smtClean="0">
                  <a:solidFill>
                    <a:schemeClr val="bg1"/>
                  </a:solidFill>
                </a:rPr>
                <a:t> 225 G 13 B 125</a:t>
              </a:r>
            </a:p>
            <a:p>
              <a:r>
                <a:rPr lang="cs-CZ" altLang="ja-JP" sz="1200" b="1" dirty="0" smtClean="0">
                  <a:solidFill>
                    <a:schemeClr val="bg1"/>
                  </a:solidFill>
                </a:rPr>
                <a:t>E10D7D</a:t>
              </a:r>
            </a:p>
          </p:txBody>
        </p:sp>
      </p:grpSp>
      <p:grpSp>
        <p:nvGrpSpPr>
          <p:cNvPr id="26" name="図形グループ 25"/>
          <p:cNvGrpSpPr/>
          <p:nvPr userDrawn="1"/>
        </p:nvGrpSpPr>
        <p:grpSpPr bwMode="gray">
          <a:xfrm>
            <a:off x="12461878" y="73831"/>
            <a:ext cx="2160000" cy="5893470"/>
            <a:chOff x="9414258" y="73831"/>
            <a:chExt cx="2160000" cy="5893470"/>
          </a:xfrm>
        </p:grpSpPr>
        <p:sp>
          <p:nvSpPr>
            <p:cNvPr id="27" name="正方形/長方形 26">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3" name="正方形/長方形 32">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6" name="正方形/長方形 45">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87337818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1" r:id="rId3"/>
    <p:sldLayoutId id="2147483712" r:id="rId4"/>
    <p:sldLayoutId id="2147483710" r:id="rId5"/>
    <p:sldLayoutId id="2147483713" r:id="rId6"/>
    <p:sldLayoutId id="2147483758" r:id="rId7"/>
    <p:sldLayoutId id="2147483775" r:id="rId8"/>
    <p:sldLayoutId id="2147483760" r:id="rId9"/>
    <p:sldLayoutId id="2147483941" r:id="rId10"/>
    <p:sldLayoutId id="2147483784" r:id="rId11"/>
    <p:sldLayoutId id="2147483783" r:id="rId12"/>
    <p:sldLayoutId id="2147483753" r:id="rId13"/>
    <p:sldLayoutId id="2147483782" r:id="rId14"/>
    <p:sldLayoutId id="2147483777" r:id="rId15"/>
    <p:sldLayoutId id="2147483756" r:id="rId16"/>
    <p:sldLayoutId id="2147483781" r:id="rId17"/>
    <p:sldLayoutId id="2147483757" r:id="rId18"/>
    <p:sldLayoutId id="2147483761" r:id="rId19"/>
    <p:sldLayoutId id="2147483714" r:id="rId20"/>
    <p:sldLayoutId id="2147484108" r:id="rId21"/>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bwMode="ltGray">
          <a:xfrm>
            <a:off x="-2430126" y="1"/>
            <a:ext cx="2160248" cy="5400000"/>
            <a:chOff x="-2430126" y="1"/>
            <a:chExt cx="2160248" cy="5400000"/>
          </a:xfrm>
        </p:grpSpPr>
        <p:sp>
          <p:nvSpPr>
            <p:cNvPr id="22" name="テキスト ボックス 21">
              <a:extLst>
                <a:ext uri="{FF2B5EF4-FFF2-40B4-BE49-F238E27FC236}">
                  <a16:creationId xmlns="" xmlns:a16="http://schemas.microsoft.com/office/drawing/2014/main" id="{721E1859-E405-124F-AF79-A67A32778B95}"/>
                </a:ext>
              </a:extLst>
            </p:cNvPr>
            <p:cNvSpPr txBox="1"/>
            <p:nvPr userDrawn="1"/>
          </p:nvSpPr>
          <p:spPr bwMode="lt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Magenta</a:t>
              </a:r>
              <a:endParaRPr kumimoji="1" lang="en-US" altLang="ja-JP" sz="1600" b="1" dirty="0">
                <a:solidFill>
                  <a:schemeClr val="tx1"/>
                </a:solidFill>
              </a:endParaRPr>
            </a:p>
          </p:txBody>
        </p:sp>
        <p:sp>
          <p:nvSpPr>
            <p:cNvPr id="23" name="テキスト ボックス 22">
              <a:extLst>
                <a:ext uri="{FF2B5EF4-FFF2-40B4-BE49-F238E27FC236}">
                  <a16:creationId xmlns="" xmlns:a16="http://schemas.microsoft.com/office/drawing/2014/main" id="{84661331-9374-D041-A121-10EFE0AD4230}"/>
                </a:ext>
              </a:extLst>
            </p:cNvPr>
            <p:cNvSpPr txBox="1"/>
            <p:nvPr userDrawn="1"/>
          </p:nvSpPr>
          <p:spPr bwMode="lt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chemeClr val="bg1"/>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k-SK" altLang="ja-JP" sz="1600" b="1" dirty="0" err="1" smtClean="0">
                  <a:solidFill>
                    <a:schemeClr val="bg1"/>
                  </a:solidFill>
                </a:rPr>
                <a:t>Magenta</a:t>
              </a:r>
              <a:endParaRPr lang="sk-SK" altLang="ja-JP" sz="1600" b="1" dirty="0" smtClean="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smtClean="0">
                  <a:solidFill>
                    <a:schemeClr val="bg1"/>
                  </a:solidFill>
                </a:rPr>
                <a:t>R 225 G 13 B 125</a:t>
              </a: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smtClean="0">
                  <a:solidFill>
                    <a:schemeClr val="bg1"/>
                  </a:solidFill>
                </a:rPr>
                <a:t>E10D7D</a:t>
              </a: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chemeClr val="bg1"/>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smtClean="0">
                  <a:ln>
                    <a:noFill/>
                  </a:ln>
                  <a:solidFill>
                    <a:schemeClr val="bg1"/>
                  </a:solidFill>
                  <a:effectLst/>
                  <a:uLnTx/>
                  <a:uFillTx/>
                  <a:latin typeface="+mn-lt"/>
                  <a:ea typeface="+mn-ea"/>
                  <a:cs typeface="+mn-cs"/>
                </a:rPr>
                <a:t>White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smtClean="0">
                  <a:ln>
                    <a:noFill/>
                  </a:ln>
                  <a:solidFill>
                    <a:schemeClr val="bg1"/>
                  </a:solidFill>
                  <a:effectLst/>
                  <a:uLnTx/>
                  <a:uFillTx/>
                  <a:latin typeface="+mn-lt"/>
                  <a:ea typeface="+mn-ea"/>
                  <a:cs typeface="+mn-cs"/>
                </a:rPr>
                <a:t>R 255 G 255 B 255</a:t>
              </a:r>
              <a:endParaRPr kumimoji="1" lang="is-IS" altLang="ja-JP"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24" name="正方形/長方形 23">
              <a:extLst>
                <a:ext uri="{FF2B5EF4-FFF2-40B4-BE49-F238E27FC236}">
                  <a16:creationId xmlns="" xmlns:a16="http://schemas.microsoft.com/office/drawing/2014/main" id="{E3D10CBE-F5C0-A544-868A-F8C0ACAD6AA6}"/>
                </a:ext>
              </a:extLst>
            </p:cNvPr>
            <p:cNvSpPr/>
            <p:nvPr userDrawn="1"/>
          </p:nvSpPr>
          <p:spPr bwMode="lt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 xmlns:a16="http://schemas.microsoft.com/office/drawing/2014/main" id="{9BAC09B0-8FD9-2F48-83F3-0249A53CC359}"/>
                </a:ext>
              </a:extLst>
            </p:cNvPr>
            <p:cNvSpPr/>
            <p:nvPr userDrawn="1"/>
          </p:nvSpPr>
          <p:spPr bwMode="lt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pt-BR" altLang="ja-JP" sz="1200" b="1" dirty="0" err="1" smtClean="0">
                  <a:solidFill>
                    <a:schemeClr val="tx1"/>
                  </a:solidFill>
                </a:rPr>
                <a:t>R</a:t>
              </a:r>
              <a:r>
                <a:rPr lang="pt-BR" altLang="ja-JP" sz="1200" b="1" dirty="0" smtClean="0">
                  <a:solidFill>
                    <a:schemeClr val="tx1"/>
                  </a:solidFill>
                </a:rPr>
                <a:t> 26 </a:t>
              </a:r>
              <a:r>
                <a:rPr lang="pt-BR" altLang="ja-JP" sz="1200" b="1" dirty="0" err="1" smtClean="0">
                  <a:solidFill>
                    <a:schemeClr val="tx1"/>
                  </a:solidFill>
                </a:rPr>
                <a:t>G</a:t>
              </a:r>
              <a:r>
                <a:rPr lang="pt-BR" altLang="ja-JP" sz="1200" b="1" dirty="0" smtClean="0">
                  <a:solidFill>
                    <a:schemeClr val="tx1"/>
                  </a:solidFill>
                </a:rPr>
                <a:t> 188 </a:t>
              </a:r>
              <a:r>
                <a:rPr lang="pt-BR" altLang="ja-JP" sz="1200" b="1" dirty="0" err="1" smtClean="0">
                  <a:solidFill>
                    <a:schemeClr val="tx1"/>
                  </a:solidFill>
                </a:rPr>
                <a:t>B</a:t>
              </a:r>
              <a:r>
                <a:rPr lang="pt-BR" altLang="ja-JP" sz="1200" b="1" dirty="0" smtClean="0">
                  <a:solidFill>
                    <a:schemeClr val="tx1"/>
                  </a:solidFill>
                </a:rPr>
                <a:t> 239</a:t>
              </a:r>
            </a:p>
            <a:p>
              <a:r>
                <a:rPr lang="pt-BR" altLang="ja-JP" sz="1200" b="1" dirty="0" smtClean="0">
                  <a:solidFill>
                    <a:schemeClr val="tx1"/>
                  </a:solidFill>
                </a:rPr>
                <a:t>1ABCEF</a:t>
              </a:r>
              <a:endParaRPr lang="cs-CZ" altLang="ja-JP" sz="1200" b="1" dirty="0" smtClean="0">
                <a:solidFill>
                  <a:schemeClr val="tx1"/>
                </a:solidFill>
              </a:endParaRPr>
            </a:p>
          </p:txBody>
        </p:sp>
      </p:grpSp>
      <p:grpSp>
        <p:nvGrpSpPr>
          <p:cNvPr id="31" name="図形グループ 30"/>
          <p:cNvGrpSpPr/>
          <p:nvPr userDrawn="1"/>
        </p:nvGrpSpPr>
        <p:grpSpPr bwMode="ltGray">
          <a:xfrm>
            <a:off x="12461878" y="73831"/>
            <a:ext cx="2160000" cy="5893470"/>
            <a:chOff x="9414258" y="73831"/>
            <a:chExt cx="2160000" cy="5893470"/>
          </a:xfrm>
        </p:grpSpPr>
        <p:sp>
          <p:nvSpPr>
            <p:cNvPr id="32" name="正方形/長方形 31">
              <a:extLst>
                <a:ext uri="{FF2B5EF4-FFF2-40B4-BE49-F238E27FC236}">
                  <a16:creationId xmlns="" xmlns:a16="http://schemas.microsoft.com/office/drawing/2014/main" id="{20291749-600C-6F44-B44A-30EE4F750BC2}"/>
                </a:ext>
              </a:extLst>
            </p:cNvPr>
            <p:cNvSpPr/>
            <p:nvPr userDrawn="1"/>
          </p:nvSpPr>
          <p:spPr bwMode="lt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3" name="正方形/長方形 32">
              <a:extLst>
                <a:ext uri="{FF2B5EF4-FFF2-40B4-BE49-F238E27FC236}">
                  <a16:creationId xmlns="" xmlns:a16="http://schemas.microsoft.com/office/drawing/2014/main" id="{9BAC09B0-8FD9-2F48-83F3-0249A53CC359}"/>
                </a:ext>
              </a:extLst>
            </p:cNvPr>
            <p:cNvSpPr/>
            <p:nvPr userDrawn="1"/>
          </p:nvSpPr>
          <p:spPr bwMode="lt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4" name="正方形/長方形 33">
              <a:extLst>
                <a:ext uri="{FF2B5EF4-FFF2-40B4-BE49-F238E27FC236}">
                  <a16:creationId xmlns="" xmlns:a16="http://schemas.microsoft.com/office/drawing/2014/main" id="{B1570B1A-A7CC-0248-813B-F16299697CD3}"/>
                </a:ext>
              </a:extLst>
            </p:cNvPr>
            <p:cNvSpPr/>
            <p:nvPr userDrawn="1"/>
          </p:nvSpPr>
          <p:spPr bwMode="lt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35" name="正方形/長方形 34">
              <a:extLst>
                <a:ext uri="{FF2B5EF4-FFF2-40B4-BE49-F238E27FC236}">
                  <a16:creationId xmlns="" xmlns:a16="http://schemas.microsoft.com/office/drawing/2014/main" id="{CE0C46B0-3187-604A-8836-F173F09F871B}"/>
                </a:ext>
              </a:extLst>
            </p:cNvPr>
            <p:cNvSpPr/>
            <p:nvPr userDrawn="1"/>
          </p:nvSpPr>
          <p:spPr bwMode="lt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5" name="正方形/長方形 44">
              <a:extLst>
                <a:ext uri="{FF2B5EF4-FFF2-40B4-BE49-F238E27FC236}">
                  <a16:creationId xmlns="" xmlns:a16="http://schemas.microsoft.com/office/drawing/2014/main" id="{326B3F25-041D-F946-89A6-A08D03EA045D}"/>
                </a:ext>
              </a:extLst>
            </p:cNvPr>
            <p:cNvSpPr/>
            <p:nvPr userDrawn="1"/>
          </p:nvSpPr>
          <p:spPr bwMode="lt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6" name="正方形/長方形 45">
              <a:extLst>
                <a:ext uri="{FF2B5EF4-FFF2-40B4-BE49-F238E27FC236}">
                  <a16:creationId xmlns="" xmlns:a16="http://schemas.microsoft.com/office/drawing/2014/main" id="{B47977B7-6935-F14F-A5AC-850B73E6D657}"/>
                </a:ext>
              </a:extLst>
            </p:cNvPr>
            <p:cNvSpPr/>
            <p:nvPr userDrawn="1"/>
          </p:nvSpPr>
          <p:spPr bwMode="lt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7" name="正方形/長方形 46">
              <a:extLst>
                <a:ext uri="{FF2B5EF4-FFF2-40B4-BE49-F238E27FC236}">
                  <a16:creationId xmlns="" xmlns:a16="http://schemas.microsoft.com/office/drawing/2014/main" id="{403D7310-F881-034C-B7B2-1008805369CB}"/>
                </a:ext>
              </a:extLst>
            </p:cNvPr>
            <p:cNvSpPr/>
            <p:nvPr userDrawn="1"/>
          </p:nvSpPr>
          <p:spPr bwMode="lt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285926101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4038" r:id="rId7"/>
    <p:sldLayoutId id="2147484039" r:id="rId8"/>
    <p:sldLayoutId id="2147484040" r:id="rId9"/>
    <p:sldLayoutId id="2147484041" r:id="rId10"/>
    <p:sldLayoutId id="2147484042" r:id="rId11"/>
    <p:sldLayoutId id="2147484043" r:id="rId12"/>
    <p:sldLayoutId id="2147484044" r:id="rId13"/>
    <p:sldLayoutId id="2147484045" r:id="rId14"/>
    <p:sldLayoutId id="2147484046" r:id="rId15"/>
    <p:sldLayoutId id="2147484047" r:id="rId16"/>
    <p:sldLayoutId id="2147484048" r:id="rId17"/>
    <p:sldLayoutId id="2147484049" r:id="rId18"/>
    <p:sldLayoutId id="2147484050" r:id="rId19"/>
    <p:sldLayoutId id="2147484051"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userDrawn="1"/>
        </p:nvGrpSpPr>
        <p:grpSpPr bwMode="gray">
          <a:xfrm>
            <a:off x="-2430126" y="1"/>
            <a:ext cx="2160248" cy="5400000"/>
            <a:chOff x="-2430126" y="1"/>
            <a:chExt cx="2160248" cy="5400000"/>
          </a:xfrm>
        </p:grpSpPr>
        <p:sp>
          <p:nvSpPr>
            <p:cNvPr id="28" name="テキスト ボックス 27">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Yellow</a:t>
              </a:r>
              <a:endParaRPr kumimoji="1" lang="en-US" altLang="ja-JP" sz="1600" b="1" dirty="0">
                <a:solidFill>
                  <a:schemeClr val="tx1"/>
                </a:solidFill>
              </a:endParaRPr>
            </a:p>
          </p:txBody>
        </p:sp>
        <p:sp>
          <p:nvSpPr>
            <p:cNvPr id="29" name="テキスト ボックス 28">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Yellow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253 G 208 B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FDD000</a:t>
              </a:r>
              <a:endParaRPr kumimoji="1" lang="en-US" altLang="ja-JP" sz="105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pt-BR" altLang="ja-JP" sz="1200" b="1" dirty="0" err="1" smtClean="0">
                  <a:solidFill>
                    <a:schemeClr val="tx1"/>
                  </a:solidFill>
                </a:rPr>
                <a:t>R</a:t>
              </a:r>
              <a:r>
                <a:rPr lang="pt-BR" altLang="ja-JP" sz="1200" b="1" dirty="0" smtClean="0">
                  <a:solidFill>
                    <a:schemeClr val="tx1"/>
                  </a:solidFill>
                </a:rPr>
                <a:t> 26 </a:t>
              </a:r>
              <a:r>
                <a:rPr lang="pt-BR" altLang="ja-JP" sz="1200" b="1" dirty="0" err="1" smtClean="0">
                  <a:solidFill>
                    <a:schemeClr val="tx1"/>
                  </a:solidFill>
                </a:rPr>
                <a:t>G</a:t>
              </a:r>
              <a:r>
                <a:rPr lang="pt-BR" altLang="ja-JP" sz="1200" b="1" dirty="0" smtClean="0">
                  <a:solidFill>
                    <a:schemeClr val="tx1"/>
                  </a:solidFill>
                </a:rPr>
                <a:t> 188 </a:t>
              </a:r>
              <a:r>
                <a:rPr lang="pt-BR" altLang="ja-JP" sz="1200" b="1" dirty="0" err="1" smtClean="0">
                  <a:solidFill>
                    <a:schemeClr val="tx1"/>
                  </a:solidFill>
                </a:rPr>
                <a:t>B</a:t>
              </a:r>
              <a:r>
                <a:rPr lang="pt-BR" altLang="ja-JP" sz="1200" b="1" dirty="0" smtClean="0">
                  <a:solidFill>
                    <a:schemeClr val="tx1"/>
                  </a:solidFill>
                </a:rPr>
                <a:t> 239</a:t>
              </a:r>
            </a:p>
            <a:p>
              <a:r>
                <a:rPr lang="pt-BR" altLang="ja-JP" sz="1200" b="1" dirty="0" smtClean="0">
                  <a:solidFill>
                    <a:schemeClr val="tx1"/>
                  </a:solidFill>
                </a:rPr>
                <a:t>1ABCEF</a:t>
              </a:r>
              <a:endParaRPr lang="cs-CZ" altLang="ja-JP" sz="1200" b="1" dirty="0" smtClean="0">
                <a:solidFill>
                  <a:schemeClr val="tx1"/>
                </a:solidFill>
              </a:endParaRPr>
            </a:p>
          </p:txBody>
        </p:sp>
      </p:grpSp>
      <p:grpSp>
        <p:nvGrpSpPr>
          <p:cNvPr id="32" name="図形グループ 31"/>
          <p:cNvGrpSpPr/>
          <p:nvPr userDrawn="1"/>
        </p:nvGrpSpPr>
        <p:grpSpPr bwMode="gray">
          <a:xfrm>
            <a:off x="12461878" y="73831"/>
            <a:ext cx="2160000" cy="5893470"/>
            <a:chOff x="9414258" y="73831"/>
            <a:chExt cx="2160000" cy="5893470"/>
          </a:xfrm>
        </p:grpSpPr>
        <p:sp>
          <p:nvSpPr>
            <p:cNvPr id="33" name="正方形/長方形 32">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5" name="正方形/長方形 34">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6" name="正方形/長方形 45">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2363954901"/>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4052" r:id="rId7"/>
    <p:sldLayoutId id="2147484053" r:id="rId8"/>
    <p:sldLayoutId id="2147484054" r:id="rId9"/>
    <p:sldLayoutId id="2147484055" r:id="rId10"/>
    <p:sldLayoutId id="2147484056" r:id="rId11"/>
    <p:sldLayoutId id="2147484057" r:id="rId12"/>
    <p:sldLayoutId id="2147484058" r:id="rId13"/>
    <p:sldLayoutId id="2147484059" r:id="rId14"/>
    <p:sldLayoutId id="2147484060" r:id="rId15"/>
    <p:sldLayoutId id="2147484061" r:id="rId16"/>
    <p:sldLayoutId id="2147484062" r:id="rId17"/>
    <p:sldLayoutId id="2147484063" r:id="rId18"/>
    <p:sldLayoutId id="2147484064" r:id="rId19"/>
    <p:sldLayoutId id="2147484065"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8" name="図形グループ 27"/>
          <p:cNvGrpSpPr/>
          <p:nvPr userDrawn="1"/>
        </p:nvGrpSpPr>
        <p:grpSpPr bwMode="gray">
          <a:xfrm>
            <a:off x="-2430126" y="1"/>
            <a:ext cx="2160248" cy="5400000"/>
            <a:chOff x="-2430126" y="1"/>
            <a:chExt cx="2160248" cy="5400000"/>
          </a:xfrm>
        </p:grpSpPr>
        <p:sp>
          <p:nvSpPr>
            <p:cNvPr id="29" name="テキスト ボックス 28">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Light Gray</a:t>
              </a:r>
              <a:endParaRPr kumimoji="1" lang="en-US" altLang="ja-JP" sz="1600" b="1" dirty="0">
                <a:solidFill>
                  <a:schemeClr val="tx1"/>
                </a:solidFill>
              </a:endParaRPr>
            </a:p>
          </p:txBody>
        </p:sp>
        <p:sp>
          <p:nvSpPr>
            <p:cNvPr id="30" name="テキスト ボックス 29">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rgbClr val="E6E6E6"/>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Light Gray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230 G 230 B 230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E6E6E6</a:t>
              </a:r>
              <a:endParaRPr kumimoji="1" lang="en-US" altLang="ja-JP" sz="105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smtClean="0">
                  <a:ln>
                    <a:noFill/>
                  </a:ln>
                  <a:solidFill>
                    <a:srgbClr val="000000"/>
                  </a:solidFill>
                  <a:effectLst/>
                  <a:uLnTx/>
                  <a:uFillTx/>
                  <a:latin typeface="+mn-lt"/>
                  <a:ea typeface="+mn-ea"/>
                  <a:cs typeface="+mn-cs"/>
                </a:rPr>
                <a:t>※</a:t>
              </a:r>
              <a:r>
                <a:rPr kumimoji="1" lang="ja-JP" altLang="en-US" sz="800" b="1" i="0" u="none" strike="noStrike" kern="1200" cap="none" spc="0" normalizeH="0" baseline="0" noProof="0" dirty="0" smtClean="0">
                  <a:ln>
                    <a:noFill/>
                  </a:ln>
                  <a:solidFill>
                    <a:srgbClr val="000000"/>
                  </a:solidFill>
                  <a:effectLst/>
                  <a:uLnTx/>
                  <a:uFillTx/>
                  <a:latin typeface="+mn-lt"/>
                  <a:ea typeface="+mn-ea"/>
                  <a:cs typeface="+mn-cs"/>
                </a:rPr>
                <a:t>背景色を設定する場合は上記の</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srgbClr val="000000"/>
                  </a:solidFill>
                  <a:effectLst/>
                  <a:uLnTx/>
                  <a:uFillTx/>
                  <a:latin typeface="+mn-lt"/>
                  <a:ea typeface="+mn-ea"/>
                  <a:cs typeface="+mn-cs"/>
                </a:rPr>
                <a:t>「ライトグレー」を使用してください</a:t>
              </a:r>
              <a:endParaRPr kumimoji="1" lang="en-US" altLang="ja-JP" sz="8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1" name="正方形/長方形 30">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pt-BR" altLang="ja-JP" sz="1200" b="1" dirty="0" err="1" smtClean="0">
                  <a:solidFill>
                    <a:schemeClr val="tx1"/>
                  </a:solidFill>
                </a:rPr>
                <a:t>R</a:t>
              </a:r>
              <a:r>
                <a:rPr kumimoji="1" lang="pt-BR" altLang="ja-JP" sz="1200" b="1" dirty="0" smtClean="0">
                  <a:solidFill>
                    <a:schemeClr val="tx1"/>
                  </a:solidFill>
                </a:rPr>
                <a:t> 26 </a:t>
              </a:r>
              <a:r>
                <a:rPr kumimoji="1" lang="pt-BR" altLang="ja-JP" sz="1200" b="1" dirty="0" err="1" smtClean="0">
                  <a:solidFill>
                    <a:schemeClr val="tx1"/>
                  </a:solidFill>
                </a:rPr>
                <a:t>G</a:t>
              </a:r>
              <a:r>
                <a:rPr kumimoji="1" lang="pt-BR" altLang="ja-JP" sz="1200" b="1" dirty="0" smtClean="0">
                  <a:solidFill>
                    <a:schemeClr val="tx1"/>
                  </a:solidFill>
                </a:rPr>
                <a:t> 188 </a:t>
              </a:r>
              <a:r>
                <a:rPr kumimoji="1" lang="pt-BR" altLang="ja-JP" sz="1200" b="1" dirty="0" err="1" smtClean="0">
                  <a:solidFill>
                    <a:schemeClr val="tx1"/>
                  </a:solidFill>
                </a:rPr>
                <a:t>B</a:t>
              </a:r>
              <a:r>
                <a:rPr kumimoji="1" lang="pt-BR" altLang="ja-JP" sz="1200" b="1" dirty="0" smtClean="0">
                  <a:solidFill>
                    <a:schemeClr val="tx1"/>
                  </a:solidFill>
                </a:rPr>
                <a:t> 239</a:t>
              </a:r>
            </a:p>
            <a:p>
              <a:pPr marL="0" indent="0">
                <a:buFontTx/>
                <a:buNone/>
              </a:pPr>
              <a:r>
                <a:rPr kumimoji="1" lang="pt-BR" altLang="ja-JP" sz="1200" b="1" dirty="0" smtClean="0">
                  <a:solidFill>
                    <a:schemeClr val="tx1"/>
                  </a:solidFill>
                </a:rPr>
                <a:t>1ABCEF</a:t>
              </a:r>
              <a:endParaRPr kumimoji="1" lang="mr-IN" altLang="ja-JP" sz="1200" b="1" dirty="0">
                <a:solidFill>
                  <a:schemeClr val="tx1"/>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bg1"/>
                  </a:solidFill>
                </a:rPr>
                <a:t>アクセントカラー</a:t>
              </a:r>
              <a:endParaRPr lang="en-US" altLang="ja-JP" sz="1200" b="1" dirty="0" smtClean="0">
                <a:solidFill>
                  <a:schemeClr val="bg1"/>
                </a:solidFill>
              </a:endParaRPr>
            </a:p>
            <a:p>
              <a:r>
                <a:rPr lang="is-IS" altLang="ja-JP" sz="1200" b="1" dirty="0" smtClean="0">
                  <a:solidFill>
                    <a:schemeClr val="bg1"/>
                  </a:solidFill>
                </a:rPr>
                <a:t>R 225 G 13 B 125</a:t>
              </a:r>
            </a:p>
            <a:p>
              <a:r>
                <a:rPr lang="is-IS" altLang="ja-JP" sz="1200" b="1" dirty="0" smtClean="0">
                  <a:solidFill>
                    <a:schemeClr val="bg1"/>
                  </a:solidFill>
                </a:rPr>
                <a:t>E10D7D</a:t>
              </a:r>
              <a:endParaRPr lang="cs-CZ" altLang="ja-JP" sz="1200" b="1" dirty="0" smtClean="0">
                <a:solidFill>
                  <a:schemeClr val="bg1"/>
                </a:solidFill>
              </a:endParaRPr>
            </a:p>
          </p:txBody>
        </p:sp>
      </p:grpSp>
      <p:grpSp>
        <p:nvGrpSpPr>
          <p:cNvPr id="33" name="図形グループ 32"/>
          <p:cNvGrpSpPr/>
          <p:nvPr userDrawn="1"/>
        </p:nvGrpSpPr>
        <p:grpSpPr bwMode="gray">
          <a:xfrm>
            <a:off x="12461878" y="73831"/>
            <a:ext cx="2160000" cy="5893470"/>
            <a:chOff x="9414258" y="73831"/>
            <a:chExt cx="2160000" cy="5893470"/>
          </a:xfrm>
        </p:grpSpPr>
        <p:sp>
          <p:nvSpPr>
            <p:cNvPr id="34" name="正方形/長方形 33">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5" name="正方形/長方形 34">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45" name="正方形/長方形 44">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6" name="正方形/長方形 45">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7" name="正方形/長方形 46">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8" name="正方形/長方形 47">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9" name="正方形/長方形 48">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129023391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4066" r:id="rId7"/>
    <p:sldLayoutId id="2147484067" r:id="rId8"/>
    <p:sldLayoutId id="2147484068" r:id="rId9"/>
    <p:sldLayoutId id="2147484069" r:id="rId10"/>
    <p:sldLayoutId id="2147484070" r:id="rId11"/>
    <p:sldLayoutId id="2147484071" r:id="rId12"/>
    <p:sldLayoutId id="2147484072" r:id="rId13"/>
    <p:sldLayoutId id="2147484073" r:id="rId14"/>
    <p:sldLayoutId id="2147484074" r:id="rId15"/>
    <p:sldLayoutId id="2147484075" r:id="rId16"/>
    <p:sldLayoutId id="2147484076" r:id="rId17"/>
    <p:sldLayoutId id="2147484077" r:id="rId18"/>
    <p:sldLayoutId id="2147484078" r:id="rId19"/>
    <p:sldLayoutId id="2147484079"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0" name="図形グループ 19"/>
          <p:cNvGrpSpPr/>
          <p:nvPr userDrawn="1"/>
        </p:nvGrpSpPr>
        <p:grpSpPr bwMode="gray">
          <a:xfrm>
            <a:off x="-2430126" y="1"/>
            <a:ext cx="2160248" cy="5400000"/>
            <a:chOff x="-2430126" y="1"/>
            <a:chExt cx="2160248" cy="5400000"/>
          </a:xfrm>
        </p:grpSpPr>
        <p:sp>
          <p:nvSpPr>
            <p:cNvPr id="26" name="テキスト ボックス 25">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Light Green</a:t>
              </a:r>
              <a:endParaRPr kumimoji="1" lang="en-US" altLang="ja-JP" sz="1600" b="1" dirty="0">
                <a:solidFill>
                  <a:schemeClr val="tx1"/>
                </a:solidFill>
              </a:endParaRPr>
            </a:p>
          </p:txBody>
        </p:sp>
        <p:sp>
          <p:nvSpPr>
            <p:cNvPr id="27" name="テキスト ボックス 26">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Light Green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149 G 198 B 42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95C62A</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8" name="正方形/長方形 27">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29" name="正方形/長方形 28">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bg1"/>
                  </a:solidFill>
                </a:rPr>
                <a:t>アクセントカラー</a:t>
              </a:r>
              <a:endParaRPr lang="en-US" altLang="ja-JP" sz="1200" b="1" dirty="0" smtClean="0">
                <a:solidFill>
                  <a:schemeClr val="bg1"/>
                </a:solidFill>
              </a:endParaRPr>
            </a:p>
            <a:p>
              <a:r>
                <a:rPr lang="cs-CZ" altLang="ja-JP" sz="1200" b="1" dirty="0" err="1" smtClean="0">
                  <a:solidFill>
                    <a:schemeClr val="bg1"/>
                  </a:solidFill>
                </a:rPr>
                <a:t>R</a:t>
              </a:r>
              <a:r>
                <a:rPr lang="cs-CZ" altLang="ja-JP" sz="1200" b="1" dirty="0" smtClean="0">
                  <a:solidFill>
                    <a:schemeClr val="bg1"/>
                  </a:solidFill>
                </a:rPr>
                <a:t> 225 G 13 B 125</a:t>
              </a:r>
            </a:p>
            <a:p>
              <a:r>
                <a:rPr lang="cs-CZ" altLang="ja-JP" sz="1200" b="1" dirty="0" smtClean="0">
                  <a:solidFill>
                    <a:schemeClr val="bg1"/>
                  </a:solidFill>
                </a:rPr>
                <a:t>E10D7D</a:t>
              </a:r>
            </a:p>
          </p:txBody>
        </p:sp>
      </p:grpSp>
      <p:grpSp>
        <p:nvGrpSpPr>
          <p:cNvPr id="30" name="図形グループ 29"/>
          <p:cNvGrpSpPr/>
          <p:nvPr userDrawn="1"/>
        </p:nvGrpSpPr>
        <p:grpSpPr bwMode="gray">
          <a:xfrm>
            <a:off x="12461878" y="73831"/>
            <a:ext cx="2160000" cy="5893470"/>
            <a:chOff x="9414258" y="73831"/>
            <a:chExt cx="2160000" cy="5893470"/>
          </a:xfrm>
        </p:grpSpPr>
        <p:sp>
          <p:nvSpPr>
            <p:cNvPr id="31" name="正方形/長方形 30">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3" name="正方形/長方形 32">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34" name="正方形/長方形 33">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35" name="正方形/長方形 34">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6" name="正方形/長方形 45">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3373407089"/>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8" r:id="rId15"/>
    <p:sldLayoutId id="2147484089" r:id="rId16"/>
    <p:sldLayoutId id="2147484090" r:id="rId17"/>
    <p:sldLayoutId id="2147484091" r:id="rId18"/>
    <p:sldLayoutId id="2147484092" r:id="rId19"/>
    <p:sldLayoutId id="2147484093" r:id="rId20"/>
    <p:sldLayoutId id="2147484110" r:id="rId21"/>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userDrawn="1"/>
        </p:nvGrpSpPr>
        <p:grpSpPr bwMode="gray">
          <a:xfrm>
            <a:off x="-2430126" y="1"/>
            <a:ext cx="2160248" cy="5400000"/>
            <a:chOff x="-2430126" y="1"/>
            <a:chExt cx="2160248" cy="5400000"/>
          </a:xfrm>
        </p:grpSpPr>
        <p:sp>
          <p:nvSpPr>
            <p:cNvPr id="28" name="テキスト ボックス 27">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Orange</a:t>
              </a:r>
              <a:endParaRPr kumimoji="1" lang="en-US" altLang="ja-JP" sz="1600" b="1" dirty="0">
                <a:solidFill>
                  <a:schemeClr val="tx1"/>
                </a:solidFill>
              </a:endParaRPr>
            </a:p>
          </p:txBody>
        </p:sp>
        <p:sp>
          <p:nvSpPr>
            <p:cNvPr id="29" name="テキスト ボックス 28">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Orange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242 G 150 B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F29614</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pt-BR" altLang="ja-JP" sz="1200" b="1" dirty="0" err="1" smtClean="0">
                  <a:solidFill>
                    <a:schemeClr val="tx1"/>
                  </a:solidFill>
                </a:rPr>
                <a:t>R</a:t>
              </a:r>
              <a:r>
                <a:rPr lang="pt-BR" altLang="ja-JP" sz="1200" b="1" dirty="0" smtClean="0">
                  <a:solidFill>
                    <a:schemeClr val="tx1"/>
                  </a:solidFill>
                </a:rPr>
                <a:t> 26 </a:t>
              </a:r>
              <a:r>
                <a:rPr lang="pt-BR" altLang="ja-JP" sz="1200" b="1" dirty="0" err="1" smtClean="0">
                  <a:solidFill>
                    <a:schemeClr val="tx1"/>
                  </a:solidFill>
                </a:rPr>
                <a:t>G</a:t>
              </a:r>
              <a:r>
                <a:rPr lang="pt-BR" altLang="ja-JP" sz="1200" b="1" dirty="0" smtClean="0">
                  <a:solidFill>
                    <a:schemeClr val="tx1"/>
                  </a:solidFill>
                </a:rPr>
                <a:t> 188 </a:t>
              </a:r>
              <a:r>
                <a:rPr lang="pt-BR" altLang="ja-JP" sz="1200" b="1" dirty="0" err="1" smtClean="0">
                  <a:solidFill>
                    <a:schemeClr val="tx1"/>
                  </a:solidFill>
                </a:rPr>
                <a:t>B</a:t>
              </a:r>
              <a:r>
                <a:rPr lang="pt-BR" altLang="ja-JP" sz="1200" b="1" dirty="0" smtClean="0">
                  <a:solidFill>
                    <a:schemeClr val="tx1"/>
                  </a:solidFill>
                </a:rPr>
                <a:t> 239</a:t>
              </a:r>
            </a:p>
            <a:p>
              <a:r>
                <a:rPr lang="pt-BR" altLang="ja-JP" sz="1200" b="1" dirty="0" smtClean="0">
                  <a:solidFill>
                    <a:schemeClr val="tx1"/>
                  </a:solidFill>
                </a:rPr>
                <a:t>1ABCEF</a:t>
              </a:r>
              <a:endParaRPr lang="cs-CZ" altLang="ja-JP" sz="1200" b="1" dirty="0" smtClean="0">
                <a:solidFill>
                  <a:schemeClr val="tx1"/>
                </a:solidFill>
              </a:endParaRPr>
            </a:p>
          </p:txBody>
        </p:sp>
      </p:grpSp>
      <p:grpSp>
        <p:nvGrpSpPr>
          <p:cNvPr id="32" name="図形グループ 31"/>
          <p:cNvGrpSpPr/>
          <p:nvPr userDrawn="1"/>
        </p:nvGrpSpPr>
        <p:grpSpPr bwMode="gray">
          <a:xfrm>
            <a:off x="12461878" y="73831"/>
            <a:ext cx="2160000" cy="5893470"/>
            <a:chOff x="9414258" y="73831"/>
            <a:chExt cx="2160000" cy="5893470"/>
          </a:xfrm>
        </p:grpSpPr>
        <p:sp>
          <p:nvSpPr>
            <p:cNvPr id="33" name="正方形/長方形 32">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5" name="正方形/長方形 34">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6" name="正方形/長方形 45">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132782170"/>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4094" r:id="rId7"/>
    <p:sldLayoutId id="2147484095" r:id="rId8"/>
    <p:sldLayoutId id="2147484096" r:id="rId9"/>
    <p:sldLayoutId id="2147484097" r:id="rId10"/>
    <p:sldLayoutId id="2147484098" r:id="rId11"/>
    <p:sldLayoutId id="2147484099" r:id="rId12"/>
    <p:sldLayoutId id="2147484100" r:id="rId13"/>
    <p:sldLayoutId id="2147484101" r:id="rId14"/>
    <p:sldLayoutId id="2147484102" r:id="rId15"/>
    <p:sldLayoutId id="2147484103" r:id="rId16"/>
    <p:sldLayoutId id="2147484104" r:id="rId17"/>
    <p:sldLayoutId id="2147484105" r:id="rId18"/>
    <p:sldLayoutId id="2147484106" r:id="rId19"/>
    <p:sldLayoutId id="2147484107"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0220" y="2373106"/>
            <a:ext cx="11142158" cy="1101024"/>
          </a:xfrm>
        </p:spPr>
        <p:txBody>
          <a:bodyPr/>
          <a:lstStyle/>
          <a:p>
            <a:r>
              <a:rPr lang="ja-JP" altLang="en-US" sz="5400" dirty="0" smtClean="0"/>
              <a:t>レシピパラメータ最適化プログラム</a:t>
            </a:r>
            <a:endParaRPr lang="ja-JP" altLang="en-US" sz="5400" dirty="0"/>
          </a:p>
        </p:txBody>
      </p:sp>
      <p:graphicFrame>
        <p:nvGraphicFramePr>
          <p:cNvPr id="8" name="表 7">
            <a:extLst>
              <a:ext uri="{FF2B5EF4-FFF2-40B4-BE49-F238E27FC236}">
                <a16:creationId xmlns="" xmlns:a16="http://schemas.microsoft.com/office/drawing/2014/main" id="{F1C9441F-2E44-4F92-B835-D41D8EDDE0FE}"/>
              </a:ext>
            </a:extLst>
          </p:cNvPr>
          <p:cNvGraphicFramePr>
            <a:graphicFrameLocks noGrp="1"/>
          </p:cNvGraphicFramePr>
          <p:nvPr>
            <p:extLst>
              <p:ext uri="{D42A27DB-BD31-4B8C-83A1-F6EECF244321}">
                <p14:modId xmlns:p14="http://schemas.microsoft.com/office/powerpoint/2010/main" val="3108854515"/>
              </p:ext>
            </p:extLst>
          </p:nvPr>
        </p:nvGraphicFramePr>
        <p:xfrm>
          <a:off x="8205788" y="4702951"/>
          <a:ext cx="3494146" cy="608040"/>
        </p:xfrm>
        <a:graphic>
          <a:graphicData uri="http://schemas.openxmlformats.org/drawingml/2006/table">
            <a:tbl>
              <a:tblPr/>
              <a:tblGrid>
                <a:gridCol w="1565371">
                  <a:extLst>
                    <a:ext uri="{9D8B030D-6E8A-4147-A177-3AD203B41FA5}">
                      <a16:colId xmlns="" xmlns:a16="http://schemas.microsoft.com/office/drawing/2014/main" val="692516935"/>
                    </a:ext>
                  </a:extLst>
                </a:gridCol>
                <a:gridCol w="1928775">
                  <a:extLst>
                    <a:ext uri="{9D8B030D-6E8A-4147-A177-3AD203B41FA5}">
                      <a16:colId xmlns="" xmlns:a16="http://schemas.microsoft.com/office/drawing/2014/main" val="20001"/>
                    </a:ext>
                  </a:extLst>
                </a:gridCol>
              </a:tblGrid>
              <a:tr h="18024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b="0" i="0" u="none" strike="noStrike" cap="none" normalizeH="0" baseline="0" dirty="0">
                          <a:ln>
                            <a:noFill/>
                          </a:ln>
                          <a:solidFill>
                            <a:schemeClr val="tx1"/>
                          </a:solidFill>
                          <a:effectLst/>
                          <a:latin typeface="+mn-ea"/>
                          <a:ea typeface="+mn-ea"/>
                          <a:cs typeface="Meiryo UI" pitchFamily="50" charset="-128"/>
                        </a:rPr>
                        <a:t>開示範囲</a:t>
                      </a:r>
                    </a:p>
                  </a:txBody>
                  <a:tcPr marL="36000" marR="36000" marT="72000" marB="72000"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b="0" i="0" u="none" strike="noStrike" cap="none" normalizeH="0" baseline="0" dirty="0" smtClean="0">
                          <a:ln>
                            <a:noFill/>
                          </a:ln>
                          <a:solidFill>
                            <a:schemeClr val="tx1"/>
                          </a:solidFill>
                          <a:effectLst/>
                          <a:latin typeface="+mn-ea"/>
                          <a:ea typeface="+mn-ea"/>
                          <a:cs typeface="Meiryo UI" pitchFamily="50" charset="-128"/>
                        </a:rPr>
                        <a:t>（ＫＩＣ）限り</a:t>
                      </a:r>
                      <a:endParaRPr kumimoji="0" lang="ja-JP" altLang="en-US" sz="1050" b="0" i="0" u="none" strike="noStrike" cap="none" normalizeH="0" baseline="0" dirty="0">
                        <a:ln>
                          <a:noFill/>
                        </a:ln>
                        <a:solidFill>
                          <a:schemeClr val="tx1"/>
                        </a:solidFill>
                        <a:effectLst/>
                        <a:latin typeface="+mn-ea"/>
                        <a:ea typeface="+mn-ea"/>
                        <a:cs typeface="Meiryo UI" pitchFamily="50" charset="-128"/>
                      </a:endParaRPr>
                    </a:p>
                  </a:txBody>
                  <a:tcPr marL="36000" marR="36000" marT="72000" marB="72000" horzOverflow="overflow">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994918508"/>
                  </a:ext>
                </a:extLst>
              </a:tr>
              <a:tr h="180246">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050" b="0" i="0" u="none" strike="noStrike" cap="none" normalizeH="0" baseline="0" dirty="0">
                          <a:ln>
                            <a:noFill/>
                          </a:ln>
                          <a:solidFill>
                            <a:schemeClr val="tx1"/>
                          </a:solidFill>
                          <a:effectLst/>
                          <a:latin typeface="+mn-ea"/>
                          <a:ea typeface="+mn-ea"/>
                          <a:cs typeface="Meiryo UI" pitchFamily="50" charset="-128"/>
                        </a:rPr>
                        <a:t>情報オーナー部門長</a:t>
                      </a:r>
                    </a:p>
                  </a:txBody>
                  <a:tcPr marL="36000" marR="36000" marT="72000" marB="72000"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Tx/>
                        <a:buSzTx/>
                        <a:buFontTx/>
                        <a:buNone/>
                        <a:tabLst/>
                        <a:defRPr/>
                      </a:pPr>
                      <a:r>
                        <a:rPr kumimoji="0" lang="ja-JP" altLang="en-US" sz="1050" b="0" i="0" u="none" strike="noStrike" cap="none" normalizeH="0" baseline="0" dirty="0" smtClean="0">
                          <a:ln>
                            <a:noFill/>
                          </a:ln>
                          <a:solidFill>
                            <a:schemeClr val="tx1"/>
                          </a:solidFill>
                          <a:effectLst/>
                          <a:latin typeface="+mn-ea"/>
                          <a:ea typeface="+mn-ea"/>
                          <a:cs typeface="Meiryo UI" pitchFamily="50" charset="-128"/>
                        </a:rPr>
                        <a:t>［ＩＴ推］長</a:t>
                      </a:r>
                      <a:endParaRPr kumimoji="0" lang="ja-JP" altLang="en-US" sz="1050" b="0" i="0" u="none" strike="noStrike" cap="none" normalizeH="0" baseline="0" dirty="0">
                        <a:ln>
                          <a:noFill/>
                        </a:ln>
                        <a:solidFill>
                          <a:schemeClr val="tx1"/>
                        </a:solidFill>
                        <a:effectLst/>
                        <a:latin typeface="+mn-ea"/>
                        <a:ea typeface="+mn-ea"/>
                        <a:cs typeface="Meiryo UI" pitchFamily="50" charset="-128"/>
                      </a:endParaRPr>
                    </a:p>
                  </a:txBody>
                  <a:tcPr marL="36000" marR="36000" marT="72000" marB="72000" horzOverflow="overflow">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052767453"/>
                  </a:ext>
                </a:extLst>
              </a:tr>
            </a:tbl>
          </a:graphicData>
        </a:graphic>
      </p:graphicFrame>
      <p:sp>
        <p:nvSpPr>
          <p:cNvPr id="4" name="テキスト プレースホルダー 3"/>
          <p:cNvSpPr>
            <a:spLocks noGrp="1"/>
          </p:cNvSpPr>
          <p:nvPr>
            <p:ph type="body" sz="quarter" idx="14"/>
          </p:nvPr>
        </p:nvSpPr>
        <p:spPr/>
        <p:txBody>
          <a:bodyPr/>
          <a:lstStyle/>
          <a:p>
            <a:endParaRPr kumimoji="1" lang="ja-JP" altLang="en-US"/>
          </a:p>
        </p:txBody>
      </p:sp>
    </p:spTree>
    <p:extLst>
      <p:ext uri="{BB962C8B-B14F-4D97-AF65-F5344CB8AC3E}">
        <p14:creationId xmlns:p14="http://schemas.microsoft.com/office/powerpoint/2010/main" val="3418294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３次元</a:t>
            </a:r>
            <a:r>
              <a:rPr kumimoji="1" lang="en-US" altLang="ja-JP" dirty="0" smtClean="0"/>
              <a:t>NAND(</a:t>
            </a:r>
            <a:r>
              <a:rPr lang="ja-JP" altLang="en-US" dirty="0" smtClean="0">
                <a:solidFill>
                  <a:srgbClr val="333333"/>
                </a:solidFill>
                <a:latin typeface="Meiryo" panose="020B0604030504040204" pitchFamily="50" charset="-128"/>
                <a:ea typeface="Meiryo" panose="020B0604030504040204" pitchFamily="50" charset="-128"/>
              </a:rPr>
              <a:t>セルトランジスタ</a:t>
            </a:r>
            <a:r>
              <a:rPr lang="en-US" altLang="ja-JP" dirty="0" smtClean="0"/>
              <a:t>)</a:t>
            </a:r>
            <a:endParaRPr kumimoji="1" lang="ja-JP" altLang="en-US" dirty="0"/>
          </a:p>
        </p:txBody>
      </p:sp>
      <p:pic>
        <p:nvPicPr>
          <p:cNvPr id="4" name="図 3"/>
          <p:cNvPicPr>
            <a:picLocks noChangeAspect="1"/>
          </p:cNvPicPr>
          <p:nvPr/>
        </p:nvPicPr>
        <p:blipFill>
          <a:blip r:embed="rId2"/>
          <a:stretch>
            <a:fillRect/>
          </a:stretch>
        </p:blipFill>
        <p:spPr>
          <a:xfrm>
            <a:off x="857250" y="500062"/>
            <a:ext cx="10477500" cy="5857875"/>
          </a:xfrm>
          <a:prstGeom prst="rect">
            <a:avLst/>
          </a:prstGeom>
        </p:spPr>
      </p:pic>
      <p:sp>
        <p:nvSpPr>
          <p:cNvPr id="8" name="正方形/長方形 7"/>
          <p:cNvSpPr/>
          <p:nvPr/>
        </p:nvSpPr>
        <p:spPr>
          <a:xfrm>
            <a:off x="6096000" y="1030516"/>
            <a:ext cx="6096000" cy="1200329"/>
          </a:xfrm>
          <a:prstGeom prst="rect">
            <a:avLst/>
          </a:prstGeom>
        </p:spPr>
        <p:txBody>
          <a:bodyPr>
            <a:spAutoFit/>
          </a:bodyPr>
          <a:lstStyle/>
          <a:p>
            <a:r>
              <a:rPr lang="en-US" altLang="ja-JP" dirty="0">
                <a:solidFill>
                  <a:srgbClr val="555555"/>
                </a:solidFill>
                <a:latin typeface="Meiryo" panose="020B0604030504040204" pitchFamily="50" charset="-128"/>
                <a:ea typeface="Meiryo" panose="020B0604030504040204" pitchFamily="50" charset="-128"/>
              </a:rPr>
              <a:t>3D NAND</a:t>
            </a:r>
            <a:r>
              <a:rPr lang="ja-JP" altLang="en-US" dirty="0">
                <a:solidFill>
                  <a:srgbClr val="555555"/>
                </a:solidFill>
                <a:latin typeface="Meiryo" panose="020B0604030504040204" pitchFamily="50" charset="-128"/>
                <a:ea typeface="Meiryo" panose="020B0604030504040204" pitchFamily="50" charset="-128"/>
              </a:rPr>
              <a:t>フラッシュ技術のメモリセルアレイ構造。左下はセルアレイ全体の鳥瞰図。中央はセルストリングとメモリセル（セルトランジスタ）の断面構造図。右端はセルアレイとセルストリングの一部を切断した構造図。</a:t>
            </a:r>
            <a:endParaRPr lang="ja-JP" altLang="en-US" dirty="0"/>
          </a:p>
        </p:txBody>
      </p:sp>
    </p:spTree>
    <p:extLst>
      <p:ext uri="{BB962C8B-B14F-4D97-AF65-F5344CB8AC3E}">
        <p14:creationId xmlns:p14="http://schemas.microsoft.com/office/powerpoint/2010/main" val="2831720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sz="quarter" idx="16"/>
          </p:nvPr>
        </p:nvPicPr>
        <p:blipFill>
          <a:blip r:embed="rId2"/>
          <a:stretch>
            <a:fillRect/>
          </a:stretch>
        </p:blipFill>
        <p:spPr>
          <a:xfrm>
            <a:off x="431800" y="1090991"/>
            <a:ext cx="11328400" cy="4764917"/>
          </a:xfrm>
          <a:prstGeom prst="rect">
            <a:avLst/>
          </a:prstGeom>
        </p:spPr>
      </p:pic>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1294859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648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コンテンツ プレースホルダー 14"/>
              <p:cNvSpPr>
                <a:spLocks noGrp="1"/>
              </p:cNvSpPr>
              <p:nvPr>
                <p:ph sz="quarter" idx="16"/>
              </p:nvPr>
            </p:nvSpPr>
            <p:spPr>
              <a:xfrm>
                <a:off x="231699" y="704568"/>
                <a:ext cx="11819888" cy="4265078"/>
              </a:xfrm>
            </p:spPr>
            <p:txBody>
              <a:bodyPr wrap="square">
                <a:spAutoFit/>
              </a:bodyPr>
              <a:lstStyle/>
              <a:p>
                <a:pPr marL="444500" indent="-444500">
                  <a:spcBef>
                    <a:spcPts val="0"/>
                  </a:spcBef>
                  <a:buNone/>
                </a:pPr>
                <a:r>
                  <a:rPr lang="ja-JP" altLang="en-US" b="1" dirty="0" smtClean="0">
                    <a:latin typeface="Meiryo UI" panose="020B0604030504040204" pitchFamily="50" charset="-128"/>
                    <a:ea typeface="Meiryo UI" panose="020B0604030504040204" pitchFamily="50" charset="-128"/>
                  </a:rPr>
                  <a:t>１．</a:t>
                </a:r>
                <a:r>
                  <a:rPr lang="ja-JP" altLang="en-US" b="1" dirty="0"/>
                  <a:t>個人</a:t>
                </a:r>
                <a:r>
                  <a:rPr lang="ja-JP" altLang="en-US" b="1" dirty="0" smtClean="0"/>
                  <a:t>アイテム</a:t>
                </a:r>
                <a:r>
                  <a:rPr lang="ja-JP" altLang="en-US" b="1" dirty="0" smtClean="0">
                    <a:latin typeface="Meiryo UI" panose="020B0604030504040204" pitchFamily="50" charset="-128"/>
                    <a:ea typeface="Meiryo UI" panose="020B0604030504040204" pitchFamily="50" charset="-128"/>
                  </a:rPr>
                  <a:t>：</a:t>
                </a:r>
                <a:r>
                  <a:rPr lang="ja-JP" altLang="en-US" b="1" dirty="0"/>
                  <a:t>レシピ</a:t>
                </a:r>
                <a:r>
                  <a:rPr lang="en-US" altLang="ja-JP" b="1" dirty="0"/>
                  <a:t>(</a:t>
                </a:r>
                <a:r>
                  <a:rPr lang="ja-JP" altLang="en-US" b="1" dirty="0"/>
                  <a:t>可変パラメータ</a:t>
                </a:r>
                <a:r>
                  <a:rPr lang="en-US" altLang="ja-JP" b="1" dirty="0"/>
                  <a:t>)</a:t>
                </a:r>
                <a:r>
                  <a:rPr lang="ja-JP" altLang="en-US" b="1" dirty="0"/>
                  <a:t>の最適化プログラムの</a:t>
                </a:r>
                <a:r>
                  <a:rPr lang="ja-JP" altLang="en-US" b="1" dirty="0" smtClean="0"/>
                  <a:t>構築</a:t>
                </a:r>
                <a:r>
                  <a:rPr lang="en-US" altLang="ja-JP" b="1" dirty="0">
                    <a:latin typeface="Meiryo UI" panose="020B0604030504040204" pitchFamily="50" charset="-128"/>
                    <a:ea typeface="Meiryo UI" panose="020B0604030504040204" pitchFamily="50" charset="-128"/>
                  </a:rPr>
                  <a:t/>
                </a:r>
                <a:br>
                  <a:rPr lang="en-US" altLang="ja-JP" b="1" dirty="0">
                    <a:latin typeface="Meiryo UI" panose="020B0604030504040204" pitchFamily="50" charset="-128"/>
                    <a:ea typeface="Meiryo UI" panose="020B0604030504040204" pitchFamily="50" charset="-128"/>
                  </a:rPr>
                </a:br>
                <a:r>
                  <a:rPr lang="ja-JP" altLang="en-US" sz="1600" dirty="0" smtClean="0">
                    <a:latin typeface="Meiryo UI" panose="020B0604030504040204" pitchFamily="50" charset="-128"/>
                    <a:ea typeface="Meiryo UI" panose="020B0604030504040204" pitchFamily="50" charset="-128"/>
                  </a:rPr>
                  <a:t>概要：不良品検出として</a:t>
                </a:r>
                <a:r>
                  <a:rPr lang="en-US" altLang="ja-JP" sz="1600" dirty="0" smtClean="0">
                    <a:latin typeface="Meiryo UI" panose="020B0604030504040204" pitchFamily="50" charset="-128"/>
                    <a:ea typeface="Meiryo UI" panose="020B0604030504040204" pitchFamily="50" charset="-128"/>
                  </a:rPr>
                  <a:t>SEM</a:t>
                </a:r>
                <a:r>
                  <a:rPr lang="ja-JP" altLang="en-US" sz="1600" dirty="0" smtClean="0">
                    <a:latin typeface="Meiryo UI" panose="020B0604030504040204" pitchFamily="50" charset="-128"/>
                    <a:ea typeface="Meiryo UI" panose="020B0604030504040204" pitchFamily="50" charset="-128"/>
                  </a:rPr>
                  <a:t>画像からの形状検出や特徴量検出を行い、加工が十分でなかったりなどの場合に画像処理による検出はすでに導入している。しかし、不良品になぜなったかという原因の分析や、メモリ性能についての分析はまだ進んでいない。そこで、教師あり学習による解析を使い、レシピ</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パラメータ</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に付随した原因やメモリ性能の特性について分析を行い、レシピの最適化を行うプログラムを構築する、</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　　背景　：不良となる原因</a:t>
                </a:r>
                <a:r>
                  <a:rPr lang="ja-JP" altLang="en-US" sz="1600" dirty="0">
                    <a:latin typeface="Meiryo UI" panose="020B0604030504040204" pitchFamily="50" charset="-128"/>
                    <a:ea typeface="Meiryo UI" panose="020B0604030504040204" pitchFamily="50" charset="-128"/>
                  </a:rPr>
                  <a:t>や</a:t>
                </a:r>
                <a:r>
                  <a:rPr lang="ja-JP" altLang="en-US" sz="1600" dirty="0" smtClean="0">
                    <a:latin typeface="Meiryo UI" panose="020B0604030504040204" pitchFamily="50" charset="-128"/>
                    <a:ea typeface="Meiryo UI" panose="020B0604030504040204" pitchFamily="50" charset="-128"/>
                  </a:rPr>
                  <a:t>歩留まり向上とするシステムは実装されていない、</a:t>
                </a:r>
                <a:r>
                  <a:rPr lang="en-US" altLang="ja-JP" sz="1600" dirty="0" smtClean="0">
                    <a:latin typeface="Meiryo UI" panose="020B0604030504040204" pitchFamily="50" charset="-128"/>
                    <a:ea typeface="Meiryo UI" panose="020B0604030504040204" pitchFamily="50" charset="-128"/>
                  </a:rPr>
                  <a:t>MOS</a:t>
                </a:r>
                <a:r>
                  <a:rPr lang="ja-JP" altLang="en-US" sz="1600" dirty="0" smtClean="0">
                    <a:latin typeface="Meiryo UI" panose="020B0604030504040204" pitchFamily="50" charset="-128"/>
                    <a:ea typeface="Meiryo UI" panose="020B0604030504040204" pitchFamily="50" charset="-128"/>
                  </a:rPr>
                  <a:t>トランジスタでいえば動作については下記によって決定される。</a:t>
                </a:r>
                <a:r>
                  <a:rPr lang="en-US" altLang="ja-JP" sz="1600" dirty="0" err="1" smtClean="0">
                    <a:latin typeface="Meiryo UI" panose="020B0604030504040204" pitchFamily="50" charset="-128"/>
                    <a:ea typeface="Meiryo UI" panose="020B0604030504040204" pitchFamily="50" charset="-128"/>
                  </a:rPr>
                  <a:t>Mos</a:t>
                </a:r>
                <a:r>
                  <a:rPr lang="ja-JP" altLang="en-US" sz="1600" dirty="0">
                    <a:latin typeface="Meiryo UI" panose="020B0604030504040204" pitchFamily="50" charset="-128"/>
                    <a:ea typeface="Meiryo UI" panose="020B0604030504040204" pitchFamily="50" charset="-128"/>
                  </a:rPr>
                  <a:t>トランジスタ</a:t>
                </a:r>
                <a:r>
                  <a:rPr lang="ja-JP" altLang="en-US" sz="1600" dirty="0" smtClean="0">
                    <a:latin typeface="Meiryo UI" panose="020B0604030504040204" pitchFamily="50" charset="-128"/>
                    <a:ea typeface="Meiryo UI" panose="020B0604030504040204" pitchFamily="50" charset="-128"/>
                  </a:rPr>
                  <a:t>の「電流</a:t>
                </a:r>
                <a:r>
                  <a:rPr lang="en-US" altLang="ja-JP" sz="1600" dirty="0" smtClean="0">
                    <a:latin typeface="Meiryo UI" panose="020B0604030504040204" pitchFamily="50" charset="-128"/>
                    <a:ea typeface="Meiryo UI" panose="020B0604030504040204" pitchFamily="50" charset="-128"/>
                  </a:rPr>
                  <a:t>(I) – </a:t>
                </a:r>
                <a:r>
                  <a:rPr lang="ja-JP" altLang="en-US" sz="1600" dirty="0" smtClean="0">
                    <a:latin typeface="Meiryo UI" panose="020B0604030504040204" pitchFamily="50" charset="-128"/>
                    <a:ea typeface="Meiryo UI" panose="020B0604030504040204" pitchFamily="50" charset="-128"/>
                  </a:rPr>
                  <a:t>電圧</a:t>
                </a:r>
                <a:r>
                  <a:rPr lang="en-US" altLang="ja-JP" sz="1600" dirty="0" smtClean="0">
                    <a:latin typeface="Meiryo UI" panose="020B0604030504040204" pitchFamily="50" charset="-128"/>
                    <a:ea typeface="Meiryo UI" panose="020B0604030504040204" pitchFamily="50" charset="-128"/>
                  </a:rPr>
                  <a:t>(V) </a:t>
                </a:r>
                <a:r>
                  <a:rPr lang="ja-JP" altLang="en-US" sz="1600" dirty="0" smtClean="0">
                    <a:latin typeface="Meiryo UI" panose="020B0604030504040204" pitchFamily="50" charset="-128"/>
                    <a:ea typeface="Meiryo UI" panose="020B0604030504040204" pitchFamily="50" charset="-128"/>
                  </a:rPr>
                  <a:t>」特性は次の式で決まる。</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14:m>
                  <m:oMathPara xmlns:m="http://schemas.openxmlformats.org/officeDocument/2006/math">
                    <m:oMathParaPr>
                      <m:jc m:val="centerGroup"/>
                    </m:oMathParaPr>
                    <m:oMath xmlns:m="http://schemas.openxmlformats.org/officeDocument/2006/math">
                      <m:sSub>
                        <m:sSubPr>
                          <m:ctrlPr>
                            <a:rPr lang="en-US" altLang="ja-JP" sz="1600" i="1" smtClean="0">
                              <a:latin typeface="Cambria Math" panose="02040503050406030204" pitchFamily="18" charset="0"/>
                              <a:ea typeface="Meiryo UI" panose="020B0604030504040204" pitchFamily="50" charset="-128"/>
                            </a:rPr>
                          </m:ctrlPr>
                        </m:sSubPr>
                        <m:e>
                          <m:r>
                            <a:rPr lang="en-US" altLang="ja-JP" sz="1600" b="0" i="1" smtClean="0">
                              <a:latin typeface="Cambria Math" panose="02040503050406030204" pitchFamily="18" charset="0"/>
                              <a:ea typeface="Meiryo UI" panose="020B0604030504040204" pitchFamily="50" charset="-128"/>
                            </a:rPr>
                            <m:t>𝐼</m:t>
                          </m:r>
                        </m:e>
                        <m:sub>
                          <m:r>
                            <a:rPr lang="en-US" altLang="ja-JP" sz="1600" b="0" i="1" smtClean="0">
                              <a:latin typeface="Cambria Math" panose="02040503050406030204" pitchFamily="18" charset="0"/>
                              <a:ea typeface="Meiryo UI" panose="020B0604030504040204" pitchFamily="50" charset="-128"/>
                            </a:rPr>
                            <m:t>𝐷</m:t>
                          </m:r>
                        </m:sub>
                      </m:sSub>
                      <m:r>
                        <a:rPr lang="en-US" altLang="ja-JP" sz="1600" i="1" smtClean="0">
                          <a:latin typeface="Cambria Math" panose="02040503050406030204" pitchFamily="18" charset="0"/>
                          <a:ea typeface="Meiryo UI" panose="020B0604030504040204" pitchFamily="50" charset="-128"/>
                        </a:rPr>
                        <m:t>=</m:t>
                      </m:r>
                      <m:f>
                        <m:fPr>
                          <m:ctrlPr>
                            <a:rPr lang="en-US" altLang="ja-JP" sz="1600" b="0" i="1" smtClean="0">
                              <a:latin typeface="Cambria Math" panose="02040503050406030204" pitchFamily="18" charset="0"/>
                              <a:ea typeface="Meiryo UI" panose="020B0604030504040204" pitchFamily="50" charset="-128"/>
                            </a:rPr>
                          </m:ctrlPr>
                        </m:fPr>
                        <m:num>
                          <m:r>
                            <a:rPr lang="en-US" altLang="ja-JP" sz="1600" b="0" i="1" smtClean="0">
                              <a:latin typeface="Cambria Math" panose="02040503050406030204" pitchFamily="18" charset="0"/>
                              <a:ea typeface="Meiryo UI" panose="020B0604030504040204" pitchFamily="50" charset="-128"/>
                            </a:rPr>
                            <m:t>𝑊</m:t>
                          </m:r>
                        </m:num>
                        <m:den>
                          <m:r>
                            <a:rPr lang="en-US" altLang="ja-JP" sz="1600" b="0" i="1" smtClean="0">
                              <a:latin typeface="Cambria Math" panose="02040503050406030204" pitchFamily="18" charset="0"/>
                              <a:ea typeface="Meiryo UI" panose="020B0604030504040204" pitchFamily="50" charset="-128"/>
                            </a:rPr>
                            <m:t>𝐿</m:t>
                          </m:r>
                        </m:den>
                      </m:f>
                      <m:r>
                        <m:rPr>
                          <m:nor/>
                        </m:rPr>
                        <a:rPr lang="el-GR" altLang="ja-JP" sz="1600"/>
                        <m:t>μ</m:t>
                      </m:r>
                      <m:sSub>
                        <m:sSubPr>
                          <m:ctrlPr>
                            <a:rPr lang="en-US" altLang="ja-JP" sz="1600" i="1">
                              <a:latin typeface="Cambria Math" panose="02040503050406030204" pitchFamily="18" charset="0"/>
                              <a:ea typeface="Meiryo UI" panose="020B0604030504040204" pitchFamily="50" charset="-128"/>
                            </a:rPr>
                          </m:ctrlPr>
                        </m:sSubPr>
                        <m:e>
                          <m:r>
                            <a:rPr lang="en-US" altLang="ja-JP" sz="1600" b="0" i="1" smtClean="0">
                              <a:latin typeface="Cambria Math" panose="02040503050406030204" pitchFamily="18" charset="0"/>
                              <a:ea typeface="Meiryo UI" panose="020B0604030504040204" pitchFamily="50" charset="-128"/>
                            </a:rPr>
                            <m:t>𝐶</m:t>
                          </m:r>
                        </m:e>
                        <m:sub>
                          <m:r>
                            <a:rPr lang="en-US" altLang="ja-JP" sz="1600" b="0" i="1" smtClean="0">
                              <a:latin typeface="Cambria Math" panose="02040503050406030204" pitchFamily="18" charset="0"/>
                              <a:ea typeface="Meiryo UI" panose="020B0604030504040204" pitchFamily="50" charset="-128"/>
                            </a:rPr>
                            <m:t>0</m:t>
                          </m:r>
                        </m:sub>
                      </m:sSub>
                      <m:d>
                        <m:dPr>
                          <m:begChr m:val="{"/>
                          <m:endChr m:val="}"/>
                          <m:ctrlPr>
                            <a:rPr lang="en-US" altLang="ja-JP" sz="1600" b="0" i="1" smtClean="0">
                              <a:latin typeface="Cambria Math" panose="02040503050406030204" pitchFamily="18" charset="0"/>
                              <a:ea typeface="Meiryo UI" panose="020B0604030504040204" pitchFamily="50" charset="-128"/>
                            </a:rPr>
                          </m:ctrlPr>
                        </m:dPr>
                        <m:e>
                          <m:d>
                            <m:dPr>
                              <m:ctrlPr>
                                <a:rPr lang="en-US" altLang="ja-JP" sz="1600" b="0" i="1" smtClean="0">
                                  <a:latin typeface="Cambria Math" panose="02040503050406030204" pitchFamily="18" charset="0"/>
                                  <a:ea typeface="Meiryo UI" panose="020B0604030504040204" pitchFamily="50" charset="-128"/>
                                </a:rPr>
                              </m:ctrlPr>
                            </m:dPr>
                            <m:e>
                              <m:sSub>
                                <m:sSubPr>
                                  <m:ctrlPr>
                                    <a:rPr lang="en-US" altLang="ja-JP" sz="1600" i="1">
                                      <a:latin typeface="Cambria Math" panose="02040503050406030204" pitchFamily="18" charset="0"/>
                                      <a:ea typeface="Meiryo UI" panose="020B0604030504040204" pitchFamily="50" charset="-128"/>
                                    </a:rPr>
                                  </m:ctrlPr>
                                </m:sSubPr>
                                <m:e>
                                  <m:r>
                                    <a:rPr lang="en-US" altLang="ja-JP" sz="1600" b="0" i="1" smtClean="0">
                                      <a:latin typeface="Cambria Math" panose="02040503050406030204" pitchFamily="18" charset="0"/>
                                      <a:ea typeface="Meiryo UI" panose="020B0604030504040204" pitchFamily="50" charset="-128"/>
                                    </a:rPr>
                                    <m:t>𝑉</m:t>
                                  </m:r>
                                </m:e>
                                <m:sub>
                                  <m:r>
                                    <a:rPr lang="en-US" altLang="ja-JP" sz="1600" b="0" i="1" smtClean="0">
                                      <a:latin typeface="Cambria Math" panose="02040503050406030204" pitchFamily="18" charset="0"/>
                                      <a:ea typeface="Meiryo UI" panose="020B0604030504040204" pitchFamily="50" charset="-128"/>
                                    </a:rPr>
                                    <m:t>𝐺</m:t>
                                  </m:r>
                                </m:sub>
                              </m:sSub>
                              <m:r>
                                <a:rPr lang="en-US" altLang="ja-JP" sz="1600" b="0" i="1" smtClean="0">
                                  <a:latin typeface="Cambria Math" panose="02040503050406030204" pitchFamily="18" charset="0"/>
                                  <a:ea typeface="Meiryo UI" panose="020B0604030504040204" pitchFamily="50" charset="-128"/>
                                </a:rPr>
                                <m:t>−</m:t>
                              </m:r>
                              <m:sSub>
                                <m:sSubPr>
                                  <m:ctrlPr>
                                    <a:rPr lang="en-US" altLang="ja-JP" sz="1600" i="1">
                                      <a:latin typeface="Cambria Math" panose="02040503050406030204" pitchFamily="18" charset="0"/>
                                      <a:ea typeface="Meiryo UI" panose="020B0604030504040204" pitchFamily="50" charset="-128"/>
                                    </a:rPr>
                                  </m:ctrlPr>
                                </m:sSubPr>
                                <m:e>
                                  <m:r>
                                    <a:rPr lang="en-US" altLang="ja-JP" sz="1600" i="1">
                                      <a:latin typeface="Cambria Math" panose="02040503050406030204" pitchFamily="18" charset="0"/>
                                      <a:ea typeface="Meiryo UI" panose="020B0604030504040204" pitchFamily="50" charset="-128"/>
                                    </a:rPr>
                                    <m:t>𝑉</m:t>
                                  </m:r>
                                </m:e>
                                <m:sub>
                                  <m:r>
                                    <a:rPr lang="en-US" altLang="ja-JP" sz="1600" b="0" i="1" smtClean="0">
                                      <a:latin typeface="Cambria Math" panose="02040503050406030204" pitchFamily="18" charset="0"/>
                                      <a:ea typeface="Meiryo UI" panose="020B0604030504040204" pitchFamily="50" charset="-128"/>
                                    </a:rPr>
                                    <m:t>𝑇𝐻</m:t>
                                  </m:r>
                                </m:sub>
                              </m:sSub>
                            </m:e>
                          </m:d>
                          <m:sSub>
                            <m:sSubPr>
                              <m:ctrlPr>
                                <a:rPr lang="en-US" altLang="ja-JP" sz="1600" i="1">
                                  <a:latin typeface="Cambria Math" panose="02040503050406030204" pitchFamily="18" charset="0"/>
                                  <a:ea typeface="Meiryo UI" panose="020B0604030504040204" pitchFamily="50" charset="-128"/>
                                </a:rPr>
                              </m:ctrlPr>
                            </m:sSubPr>
                            <m:e>
                              <m:r>
                                <a:rPr lang="en-US" altLang="ja-JP" sz="1600" i="1">
                                  <a:latin typeface="Cambria Math" panose="02040503050406030204" pitchFamily="18" charset="0"/>
                                  <a:ea typeface="Meiryo UI" panose="020B0604030504040204" pitchFamily="50" charset="-128"/>
                                </a:rPr>
                                <m:t>𝑉</m:t>
                              </m:r>
                            </m:e>
                            <m:sub>
                              <m:r>
                                <a:rPr lang="en-US" altLang="ja-JP" sz="1600" b="0" i="1" smtClean="0">
                                  <a:latin typeface="Cambria Math" panose="02040503050406030204" pitchFamily="18" charset="0"/>
                                  <a:ea typeface="Meiryo UI" panose="020B0604030504040204" pitchFamily="50" charset="-128"/>
                                </a:rPr>
                                <m:t>𝐷</m:t>
                              </m:r>
                            </m:sub>
                          </m:sSub>
                          <m:r>
                            <a:rPr lang="en-US" altLang="ja-JP" sz="1600" b="0" i="1" smtClean="0">
                              <a:latin typeface="Cambria Math" panose="02040503050406030204" pitchFamily="18" charset="0"/>
                              <a:ea typeface="Meiryo UI" panose="020B0604030504040204" pitchFamily="50" charset="-128"/>
                            </a:rPr>
                            <m:t>−</m:t>
                          </m:r>
                          <m:f>
                            <m:fPr>
                              <m:ctrlPr>
                                <a:rPr lang="en-US" altLang="ja-JP" sz="1600" b="0" i="1" smtClean="0">
                                  <a:latin typeface="Cambria Math" panose="02040503050406030204" pitchFamily="18" charset="0"/>
                                  <a:ea typeface="Meiryo UI" panose="020B0604030504040204" pitchFamily="50" charset="-128"/>
                                </a:rPr>
                              </m:ctrlPr>
                            </m:fPr>
                            <m:num>
                              <m:sSup>
                                <m:sSupPr>
                                  <m:ctrlPr>
                                    <a:rPr lang="en-US" altLang="ja-JP" sz="1600" i="1">
                                      <a:latin typeface="Cambria Math" panose="02040503050406030204" pitchFamily="18" charset="0"/>
                                      <a:ea typeface="Meiryo UI" panose="020B0604030504040204" pitchFamily="50" charset="-128"/>
                                    </a:rPr>
                                  </m:ctrlPr>
                                </m:sSupPr>
                                <m:e>
                                  <m:sSub>
                                    <m:sSubPr>
                                      <m:ctrlPr>
                                        <a:rPr lang="en-US" altLang="ja-JP" sz="1600" i="1">
                                          <a:latin typeface="Cambria Math" panose="02040503050406030204" pitchFamily="18" charset="0"/>
                                          <a:ea typeface="Meiryo UI" panose="020B0604030504040204" pitchFamily="50" charset="-128"/>
                                        </a:rPr>
                                      </m:ctrlPr>
                                    </m:sSubPr>
                                    <m:e>
                                      <m:r>
                                        <a:rPr lang="en-US" altLang="ja-JP" sz="1600" i="1">
                                          <a:latin typeface="Cambria Math" panose="02040503050406030204" pitchFamily="18" charset="0"/>
                                          <a:ea typeface="Meiryo UI" panose="020B0604030504040204" pitchFamily="50" charset="-128"/>
                                        </a:rPr>
                                        <m:t>𝑉</m:t>
                                      </m:r>
                                    </m:e>
                                    <m:sub>
                                      <m:r>
                                        <a:rPr lang="en-US" altLang="ja-JP" sz="1600" i="1">
                                          <a:latin typeface="Cambria Math" panose="02040503050406030204" pitchFamily="18" charset="0"/>
                                          <a:ea typeface="Meiryo UI" panose="020B0604030504040204" pitchFamily="50" charset="-128"/>
                                        </a:rPr>
                                        <m:t>𝐷</m:t>
                                      </m:r>
                                    </m:sub>
                                  </m:sSub>
                                </m:e>
                                <m:sup>
                                  <m:r>
                                    <a:rPr lang="en-US" altLang="ja-JP" sz="1600" i="1">
                                      <a:latin typeface="Cambria Math" panose="02040503050406030204" pitchFamily="18" charset="0"/>
                                      <a:ea typeface="Meiryo UI" panose="020B0604030504040204" pitchFamily="50" charset="-128"/>
                                    </a:rPr>
                                    <m:t>2</m:t>
                                  </m:r>
                                </m:sup>
                              </m:sSup>
                            </m:num>
                            <m:den>
                              <m:r>
                                <a:rPr lang="en-US" altLang="ja-JP" sz="1600" b="0" i="1" smtClean="0">
                                  <a:latin typeface="Cambria Math" panose="02040503050406030204" pitchFamily="18" charset="0"/>
                                  <a:ea typeface="Meiryo UI" panose="020B0604030504040204" pitchFamily="50" charset="-128"/>
                                </a:rPr>
                                <m:t>2</m:t>
                              </m:r>
                            </m:den>
                          </m:f>
                        </m:e>
                      </m:d>
                    </m:oMath>
                  </m:oMathPara>
                </a14:m>
                <a:r>
                  <a:rPr lang="en-US" altLang="ja-JP" sz="1600" dirty="0" smtClean="0">
                    <a:latin typeface="Meiryo UI" panose="020B0604030504040204" pitchFamily="50" charset="-128"/>
                    <a:ea typeface="Meiryo UI" panose="020B0604030504040204" pitchFamily="50" charset="-128"/>
                  </a:rPr>
                  <a:t/>
                </a:r>
                <a:br>
                  <a:rPr lang="en-US" altLang="ja-JP" sz="1600" dirty="0" smtClean="0">
                    <a:latin typeface="Meiryo UI" panose="020B0604030504040204" pitchFamily="50" charset="-128"/>
                    <a:ea typeface="Meiryo UI" panose="020B0604030504040204" pitchFamily="50" charset="-128"/>
                  </a:rPr>
                </a:b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smtClean="0">
                    <a:latin typeface="Meiryo UI" panose="020B0604030504040204" pitchFamily="50" charset="-128"/>
                    <a:ea typeface="Meiryo UI" panose="020B0604030504040204" pitchFamily="50" charset="-128"/>
                  </a:rPr>
                  <a:t>　</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14:m>
                  <m:oMath xmlns:m="http://schemas.openxmlformats.org/officeDocument/2006/math">
                    <m:r>
                      <a:rPr lang="en-US" altLang="ja-JP" sz="1400" i="1">
                        <a:latin typeface="Cambria Math" panose="02040503050406030204" pitchFamily="18" charset="0"/>
                        <a:ea typeface="Meiryo UI" panose="020B0604030504040204" pitchFamily="50" charset="-128"/>
                      </a:rPr>
                      <m:t>𝑊</m:t>
                    </m:r>
                  </m:oMath>
                </a14:m>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チャンネル幅　</a:t>
                </a:r>
                <a:r>
                  <a:rPr lang="en-US" altLang="ja-JP" sz="1400" dirty="0">
                    <a:ea typeface="Meiryo UI" panose="020B0604030504040204" pitchFamily="50" charset="-128"/>
                  </a:rPr>
                  <a:t> </a:t>
                </a:r>
                <a14:m>
                  <m:oMath xmlns:m="http://schemas.openxmlformats.org/officeDocument/2006/math">
                    <m:r>
                      <a:rPr lang="en-US" altLang="ja-JP" sz="1400" b="0" i="1" smtClean="0">
                        <a:latin typeface="Cambria Math" panose="02040503050406030204" pitchFamily="18" charset="0"/>
                        <a:ea typeface="Meiryo UI" panose="020B0604030504040204" pitchFamily="50" charset="-128"/>
                      </a:rPr>
                      <m:t>𝐿</m:t>
                    </m:r>
                  </m:oMath>
                </a14:m>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チャンネル長　</a:t>
                </a:r>
                <a14:m>
                  <m:oMath xmlns:m="http://schemas.openxmlformats.org/officeDocument/2006/math">
                    <m:r>
                      <m:rPr>
                        <m:nor/>
                      </m:rPr>
                      <a:rPr lang="el-GR" altLang="ja-JP" sz="1400"/>
                      <m:t>μ</m:t>
                    </m:r>
                  </m:oMath>
                </a14:m>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電子または正孔の移動度　</a:t>
                </a:r>
                <a14:m>
                  <m:oMath xmlns:m="http://schemas.openxmlformats.org/officeDocument/2006/math">
                    <m:sSub>
                      <m:sSubPr>
                        <m:ctrlPr>
                          <a:rPr lang="en-US" altLang="ja-JP" sz="1400" i="1">
                            <a:latin typeface="Cambria Math" panose="02040503050406030204" pitchFamily="18" charset="0"/>
                            <a:ea typeface="Meiryo UI" panose="020B0604030504040204" pitchFamily="50" charset="-128"/>
                          </a:rPr>
                        </m:ctrlPr>
                      </m:sSubPr>
                      <m:e>
                        <m:r>
                          <a:rPr lang="en-US" altLang="ja-JP" sz="1400" i="1">
                            <a:latin typeface="Cambria Math" panose="02040503050406030204" pitchFamily="18" charset="0"/>
                            <a:ea typeface="Meiryo UI" panose="020B0604030504040204" pitchFamily="50" charset="-128"/>
                          </a:rPr>
                          <m:t>𝐶</m:t>
                        </m:r>
                      </m:e>
                      <m:sub>
                        <m:r>
                          <a:rPr lang="en-US" altLang="ja-JP" sz="1400" i="1">
                            <a:latin typeface="Cambria Math" panose="02040503050406030204" pitchFamily="18" charset="0"/>
                            <a:ea typeface="Meiryo UI" panose="020B0604030504040204" pitchFamily="50" charset="-128"/>
                          </a:rPr>
                          <m:t>0</m:t>
                        </m:r>
                      </m:sub>
                    </m:sSub>
                  </m:oMath>
                </a14:m>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単位面積のゲート容量　</a:t>
                </a:r>
                <a14:m>
                  <m:oMath xmlns:m="http://schemas.openxmlformats.org/officeDocument/2006/math">
                    <m:sSub>
                      <m:sSubPr>
                        <m:ctrlPr>
                          <a:rPr lang="en-US" altLang="ja-JP" sz="1400" i="1">
                            <a:latin typeface="Cambria Math" panose="02040503050406030204" pitchFamily="18" charset="0"/>
                            <a:ea typeface="Meiryo UI" panose="020B0604030504040204" pitchFamily="50" charset="-128"/>
                          </a:rPr>
                        </m:ctrlPr>
                      </m:sSubPr>
                      <m:e>
                        <m:r>
                          <a:rPr lang="en-US" altLang="ja-JP" sz="1400" i="1">
                            <a:latin typeface="Cambria Math" panose="02040503050406030204" pitchFamily="18" charset="0"/>
                            <a:ea typeface="Meiryo UI" panose="020B0604030504040204" pitchFamily="50" charset="-128"/>
                          </a:rPr>
                          <m:t>𝐼</m:t>
                        </m:r>
                      </m:e>
                      <m:sub>
                        <m:r>
                          <a:rPr lang="en-US" altLang="ja-JP" sz="1400" i="1">
                            <a:latin typeface="Cambria Math" panose="02040503050406030204" pitchFamily="18" charset="0"/>
                            <a:ea typeface="Meiryo UI" panose="020B0604030504040204" pitchFamily="50" charset="-128"/>
                          </a:rPr>
                          <m:t>𝐷</m:t>
                        </m:r>
                      </m:sub>
                    </m:sSub>
                  </m:oMath>
                </a14:m>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ドレイン電流　</a:t>
                </a:r>
                <a14:m>
                  <m:oMath xmlns:m="http://schemas.openxmlformats.org/officeDocument/2006/math">
                    <m:sSub>
                      <m:sSubPr>
                        <m:ctrlPr>
                          <a:rPr lang="en-US" altLang="ja-JP" sz="1400" i="1">
                            <a:latin typeface="Cambria Math" panose="02040503050406030204" pitchFamily="18" charset="0"/>
                            <a:ea typeface="Meiryo UI" panose="020B0604030504040204" pitchFamily="50" charset="-128"/>
                          </a:rPr>
                        </m:ctrlPr>
                      </m:sSubPr>
                      <m:e>
                        <m:r>
                          <a:rPr lang="en-US" altLang="ja-JP" sz="1400" i="1">
                            <a:latin typeface="Cambria Math" panose="02040503050406030204" pitchFamily="18" charset="0"/>
                            <a:ea typeface="Meiryo UI" panose="020B0604030504040204" pitchFamily="50" charset="-128"/>
                          </a:rPr>
                          <m:t>𝑉</m:t>
                        </m:r>
                      </m:e>
                      <m:sub>
                        <m:r>
                          <a:rPr lang="en-US" altLang="ja-JP" sz="1400" i="1">
                            <a:latin typeface="Cambria Math" panose="02040503050406030204" pitchFamily="18" charset="0"/>
                            <a:ea typeface="Meiryo UI" panose="020B0604030504040204" pitchFamily="50" charset="-128"/>
                          </a:rPr>
                          <m:t>𝐷</m:t>
                        </m:r>
                      </m:sub>
                    </m:sSub>
                  </m:oMath>
                </a14:m>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ドレイン電圧　</a:t>
                </a:r>
                <a14:m>
                  <m:oMath xmlns:m="http://schemas.openxmlformats.org/officeDocument/2006/math">
                    <m:sSub>
                      <m:sSubPr>
                        <m:ctrlPr>
                          <a:rPr lang="en-US" altLang="ja-JP" sz="1400" i="1">
                            <a:latin typeface="Cambria Math" panose="02040503050406030204" pitchFamily="18" charset="0"/>
                            <a:ea typeface="Meiryo UI" panose="020B0604030504040204" pitchFamily="50" charset="-128"/>
                          </a:rPr>
                        </m:ctrlPr>
                      </m:sSubPr>
                      <m:e>
                        <m:r>
                          <a:rPr lang="en-US" altLang="ja-JP" sz="1400" i="1">
                            <a:latin typeface="Cambria Math" panose="02040503050406030204" pitchFamily="18" charset="0"/>
                            <a:ea typeface="Meiryo UI" panose="020B0604030504040204" pitchFamily="50" charset="-128"/>
                          </a:rPr>
                          <m:t>𝑉</m:t>
                        </m:r>
                      </m:e>
                      <m:sub>
                        <m:r>
                          <a:rPr lang="en-US" altLang="ja-JP" sz="1400" i="1">
                            <a:latin typeface="Cambria Math" panose="02040503050406030204" pitchFamily="18" charset="0"/>
                            <a:ea typeface="Meiryo UI" panose="020B0604030504040204" pitchFamily="50" charset="-128"/>
                          </a:rPr>
                          <m:t>𝐺</m:t>
                        </m:r>
                      </m:sub>
                    </m:sSub>
                  </m:oMath>
                </a14:m>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ゲート電圧</a:t>
                </a:r>
                <a14:m>
                  <m:oMath xmlns:m="http://schemas.openxmlformats.org/officeDocument/2006/math">
                    <m:sSub>
                      <m:sSubPr>
                        <m:ctrlPr>
                          <a:rPr lang="en-US" altLang="ja-JP" sz="1400" i="1">
                            <a:latin typeface="Cambria Math" panose="02040503050406030204" pitchFamily="18" charset="0"/>
                            <a:ea typeface="Meiryo UI" panose="020B0604030504040204" pitchFamily="50" charset="-128"/>
                          </a:rPr>
                        </m:ctrlPr>
                      </m:sSubPr>
                      <m:e>
                        <m:r>
                          <a:rPr lang="en-US" altLang="ja-JP" sz="1400" i="1">
                            <a:latin typeface="Cambria Math" panose="02040503050406030204" pitchFamily="18" charset="0"/>
                            <a:ea typeface="Meiryo UI" panose="020B0604030504040204" pitchFamily="50" charset="-128"/>
                          </a:rPr>
                          <m:t>𝑉</m:t>
                        </m:r>
                      </m:e>
                      <m:sub>
                        <m:r>
                          <a:rPr lang="en-US" altLang="ja-JP" sz="1400" i="1">
                            <a:latin typeface="Cambria Math" panose="02040503050406030204" pitchFamily="18" charset="0"/>
                            <a:ea typeface="Meiryo UI" panose="020B0604030504040204" pitchFamily="50" charset="-128"/>
                          </a:rPr>
                          <m:t>𝑇𝐻</m:t>
                        </m:r>
                      </m:sub>
                    </m:sSub>
                  </m:oMath>
                </a14:m>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スレッショールド電圧</a:t>
                </a:r>
                <a:endParaRPr lang="en-US" altLang="ja-JP" sz="1400" dirty="0" smtClean="0">
                  <a:latin typeface="Meiryo UI" panose="020B0604030504040204" pitchFamily="50" charset="-128"/>
                  <a:ea typeface="Meiryo UI" panose="020B0604030504040204" pitchFamily="50" charset="-128"/>
                </a:endParaRPr>
              </a:p>
              <a:p>
                <a:pPr marL="444500" indent="-444500">
                  <a:spcBef>
                    <a:spcPts val="0"/>
                  </a:spcBef>
                  <a:buNone/>
                </a:pP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smtClean="0">
                    <a:latin typeface="Meiryo UI" panose="020B0604030504040204" pitchFamily="50" charset="-128"/>
                    <a:ea typeface="Meiryo UI" panose="020B0604030504040204" pitchFamily="50" charset="-128"/>
                  </a:rPr>
                  <a:t>　　　 この式から分かるように同一のマスクを使っていても</a:t>
                </a:r>
                <a:r>
                  <a:rPr lang="en-US" altLang="ja-JP" sz="1600" dirty="0" smtClean="0">
                    <a:latin typeface="Meiryo UI" panose="020B0604030504040204" pitchFamily="50" charset="-128"/>
                    <a:ea typeface="Meiryo UI" panose="020B0604030504040204" pitchFamily="50" charset="-128"/>
                  </a:rPr>
                  <a:t>W</a:t>
                </a:r>
                <a:r>
                  <a:rPr lang="ja-JP" altLang="en-US" sz="1600" dirty="0" smtClean="0">
                    <a:latin typeface="Meiryo UI" panose="020B0604030504040204" pitchFamily="50" charset="-128"/>
                    <a:ea typeface="Meiryo UI" panose="020B0604030504040204" pitchFamily="50" charset="-128"/>
                  </a:rPr>
                  <a:t>や</a:t>
                </a:r>
                <a:r>
                  <a:rPr lang="en-US" altLang="ja-JP" sz="1600" dirty="0" smtClean="0">
                    <a:latin typeface="Meiryo UI" panose="020B0604030504040204" pitchFamily="50" charset="-128"/>
                    <a:ea typeface="Meiryo UI" panose="020B0604030504040204" pitchFamily="50" charset="-128"/>
                  </a:rPr>
                  <a:t>L</a:t>
                </a:r>
                <a:r>
                  <a:rPr lang="ja-JP" altLang="en-US" sz="1600" dirty="0" smtClean="0">
                    <a:latin typeface="Meiryo UI" panose="020B0604030504040204" pitchFamily="50" charset="-128"/>
                    <a:ea typeface="Meiryo UI" panose="020B0604030504040204" pitchFamily="50" charset="-128"/>
                  </a:rPr>
                  <a:t>の寸法あるいはゲート絶縁膜の厚さによる</a:t>
                </a:r>
                <a14:m>
                  <m:oMath xmlns:m="http://schemas.openxmlformats.org/officeDocument/2006/math">
                    <m:sSub>
                      <m:sSubPr>
                        <m:ctrlPr>
                          <a:rPr lang="en-US" altLang="ja-JP" sz="1600" i="1">
                            <a:latin typeface="Cambria Math" panose="02040503050406030204" pitchFamily="18" charset="0"/>
                            <a:ea typeface="Meiryo UI" panose="020B0604030504040204" pitchFamily="50" charset="-128"/>
                          </a:rPr>
                        </m:ctrlPr>
                      </m:sSubPr>
                      <m:e>
                        <m:r>
                          <a:rPr lang="en-US" altLang="ja-JP" sz="1600" i="1">
                            <a:latin typeface="Cambria Math" panose="02040503050406030204" pitchFamily="18" charset="0"/>
                            <a:ea typeface="Meiryo UI" panose="020B0604030504040204" pitchFamily="50" charset="-128"/>
                          </a:rPr>
                          <m:t>𝐶</m:t>
                        </m:r>
                      </m:e>
                      <m:sub>
                        <m:r>
                          <a:rPr lang="en-US" altLang="ja-JP" sz="1600" i="1">
                            <a:latin typeface="Cambria Math" panose="02040503050406030204" pitchFamily="18" charset="0"/>
                            <a:ea typeface="Meiryo UI" panose="020B0604030504040204" pitchFamily="50" charset="-128"/>
                          </a:rPr>
                          <m:t>0</m:t>
                        </m:r>
                      </m:sub>
                    </m:sSub>
                  </m:oMath>
                </a14:m>
                <a:r>
                  <a:rPr lang="ja-JP" altLang="en-US" sz="1600" dirty="0" smtClean="0">
                    <a:latin typeface="Meiryo UI" panose="020B0604030504040204" pitchFamily="50" charset="-128"/>
                    <a:ea typeface="Meiryo UI" panose="020B0604030504040204" pitchFamily="50" charset="-128"/>
                  </a:rPr>
                  <a:t>の値はばらつき、結果としてバラツキが生じる。また配線の幅や寸法あるいは厚さもバラツキ、結果として動作にもバラツキが生じる。この</a:t>
                </a:r>
                <a:r>
                  <a:rPr lang="en-US" altLang="ja-JP" sz="1600" dirty="0" smtClean="0">
                    <a:latin typeface="Meiryo UI" panose="020B0604030504040204" pitchFamily="50" charset="-128"/>
                    <a:ea typeface="Meiryo UI" panose="020B0604030504040204" pitchFamily="50" charset="-128"/>
                  </a:rPr>
                  <a:t>2</a:t>
                </a:r>
                <a:r>
                  <a:rPr lang="ja-JP" altLang="en-US" sz="1600" dirty="0" err="1" smtClean="0">
                    <a:latin typeface="Meiryo UI" panose="020B0604030504040204" pitchFamily="50" charset="-128"/>
                    <a:ea typeface="Meiryo UI" panose="020B0604030504040204" pitchFamily="50" charset="-128"/>
                  </a:rPr>
                  <a:t>つの</a:t>
                </a:r>
                <a:r>
                  <a:rPr lang="ja-JP" altLang="en-US" sz="1600" dirty="0" smtClean="0">
                    <a:latin typeface="Meiryo UI" panose="020B0604030504040204" pitchFamily="50" charset="-128"/>
                    <a:ea typeface="Meiryo UI" panose="020B0604030504040204" pitchFamily="50" charset="-128"/>
                  </a:rPr>
                  <a:t>兼ね合いにより、製品として性能差が生じる。これらを解決するには非常に多くの、パラメータのどんな組み合わせに対して違いが生じているかの特定が問題で、現状半導体はでたところ勝負になり選別工程に託されている。</a:t>
                </a: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これらの課題を解決するために分子構造など含めた教師あり機械学習を実装することで、課題を解決する。　　</a:t>
                </a:r>
                <a:endParaRPr lang="en-US" altLang="ja-JP" sz="1600" dirty="0" smtClean="0">
                  <a:latin typeface="Meiryo UI" panose="020B0604030504040204" pitchFamily="50" charset="-128"/>
                  <a:ea typeface="Meiryo UI" panose="020B0604030504040204" pitchFamily="50" charset="-128"/>
                </a:endParaRPr>
              </a:p>
            </p:txBody>
          </p:sp>
        </mc:Choice>
        <mc:Fallback xmlns="">
          <p:sp>
            <p:nvSpPr>
              <p:cNvPr id="15" name="コンテンツ プレースホルダー 14"/>
              <p:cNvSpPr>
                <a:spLocks noGrp="1" noRot="1" noChangeAspect="1" noMove="1" noResize="1" noEditPoints="1" noAdjustHandles="1" noChangeArrowheads="1" noChangeShapeType="1" noTextEdit="1"/>
              </p:cNvSpPr>
              <p:nvPr>
                <p:ph sz="quarter" idx="16"/>
              </p:nvPr>
            </p:nvSpPr>
            <p:spPr>
              <a:xfrm>
                <a:off x="231699" y="704568"/>
                <a:ext cx="11819888" cy="4265078"/>
              </a:xfrm>
              <a:blipFill rotWithShape="0">
                <a:blip r:embed="rId2"/>
                <a:stretch>
                  <a:fillRect l="-1186" t="-2432" r="-722" b="-2003"/>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lang="ja-JP" altLang="en-US" dirty="0"/>
              <a:t>８</a:t>
            </a:r>
            <a:r>
              <a:rPr lang="ja-JP" altLang="en-US" dirty="0" smtClean="0"/>
              <a:t>月度　作業報告（</a:t>
            </a:r>
            <a:r>
              <a:rPr lang="ja-JP" altLang="en-US" dirty="0"/>
              <a:t>３</a:t>
            </a:r>
            <a:r>
              <a:rPr lang="ja-JP" altLang="en-US" dirty="0" smtClean="0"/>
              <a:t>／</a:t>
            </a:r>
            <a:r>
              <a:rPr lang="ja-JP" altLang="en-US" dirty="0"/>
              <a:t>３</a:t>
            </a:r>
            <a:r>
              <a:rPr lang="ja-JP" altLang="en-US" dirty="0" smtClean="0"/>
              <a:t>）</a:t>
            </a:r>
            <a:endParaRPr lang="ja-JP" altLang="en-US" dirty="0"/>
          </a:p>
        </p:txBody>
      </p:sp>
    </p:spTree>
    <p:extLst>
      <p:ext uri="{BB962C8B-B14F-4D97-AF65-F5344CB8AC3E}">
        <p14:creationId xmlns:p14="http://schemas.microsoft.com/office/powerpoint/2010/main" val="270223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ー 14"/>
          <p:cNvSpPr>
            <a:spLocks noGrp="1"/>
          </p:cNvSpPr>
          <p:nvPr>
            <p:ph sz="quarter" idx="16"/>
          </p:nvPr>
        </p:nvSpPr>
        <p:spPr>
          <a:xfrm>
            <a:off x="231699" y="755938"/>
            <a:ext cx="11819888" cy="3262432"/>
          </a:xfrm>
        </p:spPr>
        <p:txBody>
          <a:bodyPr wrap="square">
            <a:spAutoFit/>
          </a:bodyPr>
          <a:lstStyle/>
          <a:p>
            <a:pPr marL="444500" indent="-444500">
              <a:spcBef>
                <a:spcPts val="0"/>
              </a:spcBef>
              <a:buNone/>
            </a:pPr>
            <a:r>
              <a:rPr lang="ja-JP" altLang="en-US" b="1" dirty="0" smtClean="0">
                <a:latin typeface="Meiryo UI" panose="020B0604030504040204" pitchFamily="50" charset="-128"/>
                <a:ea typeface="Meiryo UI" panose="020B0604030504040204" pitchFamily="50" charset="-128"/>
              </a:rPr>
              <a:t>１．</a:t>
            </a:r>
            <a:r>
              <a:rPr lang="ja-JP" altLang="en-US" b="1" dirty="0"/>
              <a:t>個人</a:t>
            </a:r>
            <a:r>
              <a:rPr lang="ja-JP" altLang="en-US" b="1" dirty="0" smtClean="0"/>
              <a:t>アイテム</a:t>
            </a:r>
            <a:r>
              <a:rPr lang="ja-JP" altLang="en-US" b="1" dirty="0" smtClean="0">
                <a:latin typeface="Meiryo UI" panose="020B0604030504040204" pitchFamily="50" charset="-128"/>
                <a:ea typeface="Meiryo UI" panose="020B0604030504040204" pitchFamily="50" charset="-128"/>
              </a:rPr>
              <a:t>：</a:t>
            </a:r>
            <a:r>
              <a:rPr lang="ja-JP" altLang="en-US" b="1" dirty="0"/>
              <a:t>レシピ</a:t>
            </a:r>
            <a:r>
              <a:rPr lang="en-US" altLang="ja-JP" b="1" dirty="0"/>
              <a:t>(</a:t>
            </a:r>
            <a:r>
              <a:rPr lang="ja-JP" altLang="en-US" b="1" dirty="0"/>
              <a:t>可変パラメータ</a:t>
            </a:r>
            <a:r>
              <a:rPr lang="en-US" altLang="ja-JP" b="1" dirty="0"/>
              <a:t>)</a:t>
            </a:r>
            <a:r>
              <a:rPr lang="ja-JP" altLang="en-US" b="1" dirty="0"/>
              <a:t>の最適化プログラムの</a:t>
            </a:r>
            <a:r>
              <a:rPr lang="ja-JP" altLang="en-US" b="1" dirty="0" smtClean="0"/>
              <a:t>構築</a:t>
            </a:r>
            <a:r>
              <a:rPr lang="en-US" altLang="ja-JP" b="1" dirty="0">
                <a:latin typeface="Meiryo UI" panose="020B0604030504040204" pitchFamily="50" charset="-128"/>
                <a:ea typeface="Meiryo UI" panose="020B0604030504040204" pitchFamily="50" charset="-128"/>
              </a:rPr>
              <a:t/>
            </a:r>
            <a:br>
              <a:rPr lang="en-US" altLang="ja-JP" b="1" dirty="0">
                <a:latin typeface="Meiryo UI" panose="020B0604030504040204" pitchFamily="50" charset="-128"/>
                <a:ea typeface="Meiryo UI" panose="020B0604030504040204" pitchFamily="50" charset="-128"/>
              </a:rPr>
            </a:br>
            <a:endParaRPr lang="en-US" altLang="ja-JP" b="1"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b="1" dirty="0" smtClean="0">
                <a:latin typeface="Meiryo UI" panose="020B0604030504040204" pitchFamily="50" charset="-128"/>
                <a:ea typeface="Meiryo UI" panose="020B0604030504040204" pitchFamily="50" charset="-128"/>
              </a:rPr>
              <a:t>　　　</a:t>
            </a:r>
            <a:r>
              <a:rPr lang="ja-JP" altLang="en-US" sz="1600" dirty="0">
                <a:solidFill>
                  <a:srgbClr val="000000"/>
                </a:solidFill>
                <a:latin typeface="Meiryo UI" panose="020B0604030504040204" pitchFamily="50" charset="-128"/>
                <a:ea typeface="Meiryo UI" panose="020B0604030504040204" pitchFamily="50" charset="-128"/>
              </a:rPr>
              <a:t>目的　　　　</a:t>
            </a:r>
            <a:r>
              <a:rPr lang="ja-JP" altLang="en-US" sz="1600" dirty="0" smtClean="0">
                <a:solidFill>
                  <a:srgbClr val="000000"/>
                </a:solidFill>
                <a:latin typeface="Meiryo UI" panose="020B0604030504040204" pitchFamily="50" charset="-128"/>
                <a:ea typeface="Meiryo UI" panose="020B0604030504040204" pitchFamily="50" charset="-128"/>
              </a:rPr>
              <a:t>：歩溜り向上や良品の生成</a:t>
            </a:r>
            <a:endParaRPr lang="en-US" altLang="ja-JP" sz="1600" b="1"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smtClean="0">
                <a:latin typeface="Meiryo UI" panose="020B0604030504040204" pitchFamily="50" charset="-128"/>
                <a:ea typeface="Meiryo UI" panose="020B0604030504040204" pitchFamily="50" charset="-128"/>
              </a:rPr>
              <a:t>　　　問題・</a:t>
            </a:r>
            <a:r>
              <a:rPr lang="ja-JP" altLang="en-US" sz="1600" dirty="0">
                <a:latin typeface="Meiryo UI" panose="020B0604030504040204" pitchFamily="50" charset="-128"/>
                <a:ea typeface="Meiryo UI" panose="020B0604030504040204" pitchFamily="50" charset="-128"/>
              </a:rPr>
              <a:t>課題：パラメータや測定値の意味が分からない事が多い。</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施策　　　</a:t>
            </a:r>
            <a:r>
              <a:rPr lang="ja-JP" altLang="en-US" sz="1600" dirty="0">
                <a:latin typeface="Meiryo UI" panose="020B0604030504040204" pitchFamily="50" charset="-128"/>
                <a:ea typeface="Meiryo UI" panose="020B0604030504040204" pitchFamily="50" charset="-128"/>
              </a:rPr>
              <a:t>　：認識者に伺う。</a:t>
            </a:r>
            <a:endParaRPr lang="en-US" altLang="ja-JP" sz="1600" dirty="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全体進捗</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a:t>
            </a:r>
            <a:r>
              <a:rPr lang="en-US" altLang="ja-JP" sz="1600" dirty="0" smtClean="0">
                <a:latin typeface="Meiryo UI" panose="020B0604030504040204" pitchFamily="50" charset="-128"/>
                <a:ea typeface="Meiryo UI" panose="020B0604030504040204" pitchFamily="50" charset="-128"/>
                <a:sym typeface="Wingdings" panose="05000000000000000000" pitchFamily="2" charset="2"/>
              </a:rPr>
              <a:t>2023/4</a:t>
            </a:r>
            <a:r>
              <a:rPr lang="ja-JP" altLang="en-US" sz="1600" dirty="0" err="1" smtClean="0">
                <a:latin typeface="Meiryo UI" panose="020B0604030504040204" pitchFamily="50" charset="-128"/>
                <a:ea typeface="Meiryo UI" panose="020B0604030504040204" pitchFamily="50" charset="-128"/>
                <a:sym typeface="Wingdings" panose="05000000000000000000" pitchFamily="2" charset="2"/>
              </a:rPr>
              <a:t>までに</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ある程度の実装</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今月の実績　教師あり学習については、下記実装済み</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・モノマー</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分子構造</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の取り込み　・欠損値除去　・記述子展開</a:t>
            </a: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　・予測モデル評価手法</a:t>
            </a: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線形回帰、</a:t>
            </a:r>
            <a:r>
              <a:rPr lang="ja-JP" altLang="en-US" sz="1600" dirty="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Lasso</a:t>
            </a:r>
            <a:r>
              <a:rPr lang="ja-JP" altLang="en-US" sz="1600" dirty="0" smtClean="0">
                <a:latin typeface="Meiryo UI" panose="020B0604030504040204" pitchFamily="50" charset="-128"/>
                <a:ea typeface="Meiryo UI" panose="020B0604030504040204" pitchFamily="50" charset="-128"/>
              </a:rPr>
              <a:t>回帰　、</a:t>
            </a:r>
            <a:r>
              <a:rPr lang="en-US" altLang="ja-JP" sz="1600" dirty="0" err="1" smtClean="0">
                <a:latin typeface="Meiryo UI" panose="020B0604030504040204" pitchFamily="50" charset="-128"/>
                <a:ea typeface="Meiryo UI" panose="020B0604030504040204" pitchFamily="50" charset="-128"/>
              </a:rPr>
              <a:t>xgboost</a:t>
            </a:r>
            <a:r>
              <a:rPr lang="ja-JP" altLang="en-US" sz="1600" dirty="0" smtClean="0">
                <a:latin typeface="Meiryo UI" panose="020B0604030504040204" pitchFamily="50" charset="-128"/>
                <a:ea typeface="Meiryo UI" panose="020B0604030504040204" pitchFamily="50" charset="-128"/>
              </a:rPr>
              <a:t>回帰）</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来月の計画</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　</a:t>
            </a:r>
            <a:r>
              <a:rPr lang="en-US" altLang="ja-JP" sz="1600" dirty="0" smtClean="0">
                <a:latin typeface="Meiryo UI" panose="020B0604030504040204" pitchFamily="50" charset="-128"/>
                <a:ea typeface="Meiryo UI" panose="020B0604030504040204" pitchFamily="50" charset="-128"/>
              </a:rPr>
              <a:t> EDB(</a:t>
            </a:r>
            <a:r>
              <a:rPr lang="ja-JP" altLang="en-US" sz="1600" dirty="0" smtClean="0">
                <a:latin typeface="Meiryo UI" panose="020B0604030504040204" pitchFamily="50" charset="-128"/>
                <a:ea typeface="Meiryo UI" panose="020B0604030504040204" pitchFamily="50" charset="-128"/>
              </a:rPr>
              <a:t>解析</a:t>
            </a:r>
            <a:r>
              <a:rPr lang="en-US" altLang="ja-JP" sz="1600" dirty="0" smtClean="0">
                <a:latin typeface="Meiryo UI" panose="020B0604030504040204" pitchFamily="50" charset="-128"/>
                <a:ea typeface="Meiryo UI" panose="020B0604030504040204" pitchFamily="50" charset="-128"/>
              </a:rPr>
              <a:t>DB)</a:t>
            </a:r>
            <a:r>
              <a:rPr lang="ja-JP" altLang="en-US" sz="1600" dirty="0" smtClean="0">
                <a:latin typeface="Meiryo UI" panose="020B0604030504040204" pitchFamily="50" charset="-128"/>
                <a:ea typeface="Meiryo UI" panose="020B0604030504040204" pitchFamily="50" charset="-128"/>
              </a:rPr>
              <a:t>とパラ</a:t>
            </a:r>
            <a:r>
              <a:rPr lang="en-US" altLang="ja-JP" sz="1600" dirty="0" smtClean="0">
                <a:latin typeface="Meiryo UI" panose="020B0604030504040204" pitchFamily="50" charset="-128"/>
                <a:ea typeface="Meiryo UI" panose="020B0604030504040204" pitchFamily="50" charset="-128"/>
              </a:rPr>
              <a:t>DB</a:t>
            </a:r>
            <a:r>
              <a:rPr lang="ja-JP" altLang="en-US" sz="1600" dirty="0" err="1" smtClean="0">
                <a:latin typeface="Meiryo UI" panose="020B0604030504040204" pitchFamily="50" charset="-128"/>
                <a:ea typeface="Meiryo UI" panose="020B0604030504040204" pitchFamily="50" charset="-128"/>
              </a:rPr>
              <a:t>にて</a:t>
            </a:r>
            <a:r>
              <a:rPr lang="ja-JP" altLang="en-US" sz="1600" dirty="0" smtClean="0">
                <a:latin typeface="Meiryo UI" panose="020B0604030504040204" pitchFamily="50" charset="-128"/>
                <a:ea typeface="Meiryo UI" panose="020B0604030504040204" pitchFamily="50" charset="-128"/>
              </a:rPr>
              <a:t>必要データの取得</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特記事項：</a:t>
            </a:r>
            <a:r>
              <a:rPr lang="en-US" altLang="ja-JP" sz="1600" dirty="0" smtClean="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今</a:t>
            </a:r>
            <a:r>
              <a:rPr lang="ja-JP" altLang="en-US" sz="1600" dirty="0" smtClean="0">
                <a:latin typeface="Meiryo UI" panose="020B0604030504040204" pitchFamily="50" charset="-128"/>
                <a:ea typeface="Meiryo UI" panose="020B0604030504040204" pitchFamily="50" charset="-128"/>
              </a:rPr>
              <a:t>のところなし。</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a:latin typeface="Meiryo UI" panose="020B0604030504040204" pitchFamily="50" charset="-128"/>
                <a:ea typeface="Meiryo UI" panose="020B0604030504040204" pitchFamily="50" charset="-128"/>
              </a:rPr>
              <a:t>課題／対策案</a:t>
            </a:r>
            <a:r>
              <a:rPr lang="ja-JP" altLang="en-US" sz="1600" dirty="0" smtClean="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 EDB(</a:t>
            </a:r>
            <a:r>
              <a:rPr lang="ja-JP" altLang="en-US" sz="1600" dirty="0">
                <a:latin typeface="Meiryo UI" panose="020B0604030504040204" pitchFamily="50" charset="-128"/>
                <a:ea typeface="Meiryo UI" panose="020B0604030504040204" pitchFamily="50" charset="-128"/>
              </a:rPr>
              <a:t>解析</a:t>
            </a:r>
            <a:r>
              <a:rPr lang="en-US" altLang="ja-JP" sz="1600" dirty="0">
                <a:latin typeface="Meiryo UI" panose="020B0604030504040204" pitchFamily="50" charset="-128"/>
                <a:ea typeface="Meiryo UI" panose="020B0604030504040204" pitchFamily="50" charset="-128"/>
              </a:rPr>
              <a:t>DB)</a:t>
            </a:r>
            <a:r>
              <a:rPr lang="ja-JP" altLang="en-US" sz="1600" dirty="0">
                <a:latin typeface="Meiryo UI" panose="020B0604030504040204" pitchFamily="50" charset="-128"/>
                <a:ea typeface="Meiryo UI" panose="020B0604030504040204" pitchFamily="50" charset="-128"/>
              </a:rPr>
              <a:t>とパラ</a:t>
            </a:r>
            <a:r>
              <a:rPr lang="en-US" altLang="ja-JP" sz="1600" dirty="0" smtClean="0">
                <a:latin typeface="Meiryo UI" panose="020B0604030504040204" pitchFamily="50" charset="-128"/>
                <a:ea typeface="Meiryo UI" panose="020B0604030504040204" pitchFamily="50" charset="-128"/>
              </a:rPr>
              <a:t>DB</a:t>
            </a:r>
            <a:r>
              <a:rPr lang="ja-JP" altLang="en-US" sz="1600" dirty="0" smtClean="0">
                <a:latin typeface="Meiryo UI" panose="020B0604030504040204" pitchFamily="50" charset="-128"/>
                <a:ea typeface="Meiryo UI" panose="020B0604030504040204" pitchFamily="50" charset="-128"/>
              </a:rPr>
              <a:t>のデータの意味</a:t>
            </a:r>
            <a:endParaRPr lang="en-US" altLang="ja-JP" sz="1600" dirty="0">
              <a:latin typeface="Meiryo UI" panose="020B0604030504040204" pitchFamily="50" charset="-128"/>
              <a:ea typeface="Meiryo UI" panose="020B0604030504040204" pitchFamily="50" charset="-128"/>
            </a:endParaRPr>
          </a:p>
          <a:p>
            <a:pPr marL="444500" indent="-4763">
              <a:spcBef>
                <a:spcPts val="0"/>
              </a:spcBef>
              <a:buNone/>
            </a:pPr>
            <a:endParaRPr lang="en-US" altLang="ja-JP" sz="1600" dirty="0" smtClean="0">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r>
              <a:rPr lang="ja-JP" altLang="en-US" dirty="0"/>
              <a:t>８</a:t>
            </a:r>
            <a:r>
              <a:rPr lang="ja-JP" altLang="en-US" dirty="0" smtClean="0"/>
              <a:t>月度　作業報告（</a:t>
            </a:r>
            <a:r>
              <a:rPr lang="ja-JP" altLang="en-US" dirty="0"/>
              <a:t>３</a:t>
            </a:r>
            <a:r>
              <a:rPr lang="ja-JP" altLang="en-US" dirty="0" smtClean="0"/>
              <a:t>／</a:t>
            </a:r>
            <a:r>
              <a:rPr lang="ja-JP" altLang="en-US" dirty="0"/>
              <a:t>３</a:t>
            </a:r>
            <a:r>
              <a:rPr lang="ja-JP" altLang="en-US" dirty="0" smtClean="0"/>
              <a:t>）</a:t>
            </a:r>
            <a:endParaRPr lang="ja-JP" altLang="en-US" dirty="0"/>
          </a:p>
        </p:txBody>
      </p:sp>
      <p:grpSp>
        <p:nvGrpSpPr>
          <p:cNvPr id="5" name="グループ化 4"/>
          <p:cNvGrpSpPr/>
          <p:nvPr/>
        </p:nvGrpSpPr>
        <p:grpSpPr>
          <a:xfrm>
            <a:off x="664871" y="4231126"/>
            <a:ext cx="1882680" cy="1487795"/>
            <a:chOff x="832207" y="3714566"/>
            <a:chExt cx="1839074" cy="1453335"/>
          </a:xfrm>
        </p:grpSpPr>
        <p:sp>
          <p:nvSpPr>
            <p:cNvPr id="4" name="正方形/長方形 3"/>
            <p:cNvSpPr/>
            <p:nvPr/>
          </p:nvSpPr>
          <p:spPr>
            <a:xfrm>
              <a:off x="976044" y="3945276"/>
              <a:ext cx="1571946" cy="12226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600" dirty="0" smtClean="0"/>
                <a:t>・誘電率</a:t>
              </a:r>
              <a:endParaRPr kumimoji="1" lang="en-US" altLang="ja-JP" sz="1600" dirty="0" smtClean="0"/>
            </a:p>
            <a:p>
              <a:r>
                <a:rPr lang="ja-JP" altLang="en-US" sz="1600" dirty="0" smtClean="0"/>
                <a:t>・絶縁耐圧</a:t>
              </a:r>
              <a:endParaRPr lang="en-US" altLang="ja-JP" sz="1600" dirty="0" smtClean="0"/>
            </a:p>
            <a:p>
              <a:r>
                <a:rPr kumimoji="1" lang="ja-JP" altLang="en-US" sz="1600" dirty="0" smtClean="0"/>
                <a:t>・反射率</a:t>
              </a:r>
              <a:endParaRPr kumimoji="1" lang="en-US" altLang="ja-JP" sz="1600" dirty="0" smtClean="0"/>
            </a:p>
            <a:p>
              <a:r>
                <a:rPr lang="ja-JP" altLang="en-US" sz="1600" dirty="0" smtClean="0"/>
                <a:t>        など</a:t>
              </a:r>
              <a:endParaRPr kumimoji="1" lang="ja-JP" altLang="en-US" sz="1600" dirty="0"/>
            </a:p>
          </p:txBody>
        </p:sp>
        <p:sp>
          <p:nvSpPr>
            <p:cNvPr id="2" name="角丸四角形 1"/>
            <p:cNvSpPr/>
            <p:nvPr/>
          </p:nvSpPr>
          <p:spPr>
            <a:xfrm>
              <a:off x="832207" y="3714566"/>
              <a:ext cx="1839074" cy="30822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t>物性値チェック</a:t>
              </a:r>
              <a:endParaRPr kumimoji="1" lang="ja-JP" altLang="en-US" sz="1100" dirty="0"/>
            </a:p>
          </p:txBody>
        </p:sp>
      </p:grpSp>
      <p:grpSp>
        <p:nvGrpSpPr>
          <p:cNvPr id="7" name="グループ化 6"/>
          <p:cNvGrpSpPr/>
          <p:nvPr/>
        </p:nvGrpSpPr>
        <p:grpSpPr>
          <a:xfrm>
            <a:off x="3306040" y="4231126"/>
            <a:ext cx="1882680" cy="1487795"/>
            <a:chOff x="832207" y="3714566"/>
            <a:chExt cx="1839074" cy="1453335"/>
          </a:xfrm>
        </p:grpSpPr>
        <p:sp>
          <p:nvSpPr>
            <p:cNvPr id="8" name="正方形/長方形 7"/>
            <p:cNvSpPr/>
            <p:nvPr/>
          </p:nvSpPr>
          <p:spPr>
            <a:xfrm>
              <a:off x="976044" y="3945276"/>
              <a:ext cx="1571946" cy="12226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600" dirty="0" smtClean="0"/>
                <a:t>・抵抗値</a:t>
              </a:r>
              <a:endParaRPr kumimoji="1" lang="en-US" altLang="ja-JP" sz="1600" dirty="0" smtClean="0"/>
            </a:p>
            <a:p>
              <a:r>
                <a:rPr lang="ja-JP" altLang="en-US" sz="1600" dirty="0" smtClean="0"/>
                <a:t>・容量値</a:t>
              </a:r>
              <a:endParaRPr lang="en-US" altLang="ja-JP" sz="1600" dirty="0" smtClean="0"/>
            </a:p>
            <a:p>
              <a:r>
                <a:rPr kumimoji="1" lang="ja-JP" altLang="en-US" sz="1400" dirty="0" smtClean="0"/>
                <a:t>・</a:t>
              </a:r>
              <a:r>
                <a:rPr kumimoji="1" lang="ja-JP" altLang="en-US" sz="1200" dirty="0" smtClean="0"/>
                <a:t>トランジスタ特性</a:t>
              </a:r>
              <a:endParaRPr kumimoji="1" lang="en-US" altLang="ja-JP" sz="1200" dirty="0" smtClean="0"/>
            </a:p>
            <a:p>
              <a:r>
                <a:rPr lang="ja-JP" altLang="en-US" sz="1600" dirty="0" smtClean="0"/>
                <a:t>       など</a:t>
              </a:r>
              <a:endParaRPr kumimoji="1" lang="ja-JP" altLang="en-US" sz="1600" dirty="0"/>
            </a:p>
          </p:txBody>
        </p:sp>
        <p:sp>
          <p:nvSpPr>
            <p:cNvPr id="9" name="角丸四角形 8"/>
            <p:cNvSpPr/>
            <p:nvPr/>
          </p:nvSpPr>
          <p:spPr>
            <a:xfrm>
              <a:off x="832207" y="3714566"/>
              <a:ext cx="1839074" cy="30822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t>電気的</a:t>
              </a:r>
              <a:r>
                <a:rPr kumimoji="1" lang="ja-JP" altLang="en-US" sz="1200" dirty="0" smtClean="0"/>
                <a:t>チェック</a:t>
              </a:r>
              <a:endParaRPr kumimoji="1" lang="ja-JP" altLang="en-US" sz="1200" dirty="0"/>
            </a:p>
          </p:txBody>
        </p:sp>
      </p:grpSp>
      <p:grpSp>
        <p:nvGrpSpPr>
          <p:cNvPr id="10" name="グループ化 9"/>
          <p:cNvGrpSpPr/>
          <p:nvPr/>
        </p:nvGrpSpPr>
        <p:grpSpPr>
          <a:xfrm>
            <a:off x="5968240" y="4231126"/>
            <a:ext cx="2331834" cy="1487795"/>
            <a:chOff x="623104" y="3714566"/>
            <a:chExt cx="2277825" cy="1453335"/>
          </a:xfrm>
        </p:grpSpPr>
        <p:sp>
          <p:nvSpPr>
            <p:cNvPr id="11" name="正方形/長方形 10"/>
            <p:cNvSpPr/>
            <p:nvPr/>
          </p:nvSpPr>
          <p:spPr>
            <a:xfrm>
              <a:off x="976044" y="3945276"/>
              <a:ext cx="1571946" cy="12226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600" dirty="0" smtClean="0"/>
                <a:t>・パターン形状</a:t>
              </a:r>
              <a:endParaRPr kumimoji="1" lang="en-US" altLang="ja-JP" sz="1600" dirty="0" smtClean="0"/>
            </a:p>
            <a:p>
              <a:r>
                <a:rPr lang="ja-JP" altLang="en-US" sz="1600" dirty="0" smtClean="0"/>
                <a:t>・寸法</a:t>
              </a:r>
              <a:endParaRPr lang="en-US" altLang="ja-JP" sz="1600" dirty="0" smtClean="0"/>
            </a:p>
            <a:p>
              <a:r>
                <a:rPr kumimoji="1" lang="ja-JP" altLang="en-US" sz="1600" dirty="0" smtClean="0"/>
                <a:t>・位置関係</a:t>
              </a:r>
              <a:endParaRPr kumimoji="1" lang="en-US" altLang="ja-JP" sz="1600" dirty="0" smtClean="0"/>
            </a:p>
            <a:p>
              <a:r>
                <a:rPr lang="ja-JP" altLang="en-US" sz="1600" dirty="0" smtClean="0"/>
                <a:t>        など</a:t>
              </a:r>
              <a:endParaRPr kumimoji="1" lang="ja-JP" altLang="en-US" sz="1600" dirty="0"/>
            </a:p>
          </p:txBody>
        </p:sp>
        <p:sp>
          <p:nvSpPr>
            <p:cNvPr id="12" name="角丸四角形 11"/>
            <p:cNvSpPr/>
            <p:nvPr/>
          </p:nvSpPr>
          <p:spPr>
            <a:xfrm>
              <a:off x="623104" y="3714566"/>
              <a:ext cx="2277825" cy="30822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形状・寸法</a:t>
              </a:r>
              <a:r>
                <a:rPr kumimoji="1" lang="ja-JP" altLang="en-US" sz="1200" dirty="0" smtClean="0"/>
                <a:t>チェック</a:t>
              </a:r>
              <a:endParaRPr kumimoji="1" lang="ja-JP" altLang="en-US" sz="1200" dirty="0"/>
            </a:p>
          </p:txBody>
        </p:sp>
      </p:grpSp>
      <p:grpSp>
        <p:nvGrpSpPr>
          <p:cNvPr id="14" name="グループ化 13"/>
          <p:cNvGrpSpPr/>
          <p:nvPr/>
        </p:nvGrpSpPr>
        <p:grpSpPr>
          <a:xfrm>
            <a:off x="9205810" y="4231126"/>
            <a:ext cx="2331834" cy="1487795"/>
            <a:chOff x="623104" y="3714566"/>
            <a:chExt cx="2277825" cy="1453335"/>
          </a:xfrm>
        </p:grpSpPr>
        <p:sp>
          <p:nvSpPr>
            <p:cNvPr id="16" name="正方形/長方形 15"/>
            <p:cNvSpPr/>
            <p:nvPr/>
          </p:nvSpPr>
          <p:spPr>
            <a:xfrm>
              <a:off x="976044" y="3945276"/>
              <a:ext cx="1571946" cy="12226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600" dirty="0" smtClean="0"/>
                <a:t>・パーティクル</a:t>
              </a:r>
              <a:endParaRPr kumimoji="1" lang="en-US" altLang="ja-JP" sz="1600" dirty="0" smtClean="0"/>
            </a:p>
            <a:p>
              <a:r>
                <a:rPr lang="ja-JP" altLang="en-US" sz="1600" dirty="0" smtClean="0"/>
                <a:t>・傷</a:t>
              </a:r>
              <a:endParaRPr lang="en-US" altLang="ja-JP" sz="1600" dirty="0" smtClean="0"/>
            </a:p>
            <a:p>
              <a:r>
                <a:rPr kumimoji="1" lang="ja-JP" altLang="en-US" sz="1600" dirty="0" smtClean="0"/>
                <a:t>・汚れ</a:t>
              </a:r>
              <a:endParaRPr kumimoji="1" lang="en-US" altLang="ja-JP" sz="1600" dirty="0" smtClean="0"/>
            </a:p>
            <a:p>
              <a:r>
                <a:rPr lang="ja-JP" altLang="en-US" sz="1600" dirty="0" smtClean="0"/>
                <a:t>        など</a:t>
              </a:r>
              <a:endParaRPr kumimoji="1" lang="ja-JP" altLang="en-US" sz="1600" dirty="0"/>
            </a:p>
          </p:txBody>
        </p:sp>
        <p:sp>
          <p:nvSpPr>
            <p:cNvPr id="17" name="角丸四角形 16"/>
            <p:cNvSpPr/>
            <p:nvPr/>
          </p:nvSpPr>
          <p:spPr>
            <a:xfrm>
              <a:off x="623104" y="3714566"/>
              <a:ext cx="2277825" cy="30822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その</a:t>
              </a:r>
              <a:r>
                <a:rPr lang="ja-JP" altLang="en-US" sz="1200" dirty="0"/>
                <a:t>他</a:t>
              </a:r>
              <a:endParaRPr kumimoji="1" lang="ja-JP" altLang="en-US" sz="1200" dirty="0"/>
            </a:p>
          </p:txBody>
        </p:sp>
      </p:grpSp>
      <p:sp>
        <p:nvSpPr>
          <p:cNvPr id="6" name="テキスト ボックス 5"/>
          <p:cNvSpPr txBox="1"/>
          <p:nvPr/>
        </p:nvSpPr>
        <p:spPr>
          <a:xfrm>
            <a:off x="524468" y="3809488"/>
            <a:ext cx="6092089" cy="369332"/>
          </a:xfrm>
          <a:prstGeom prst="rect">
            <a:avLst/>
          </a:prstGeom>
          <a:noFill/>
        </p:spPr>
        <p:txBody>
          <a:bodyPr wrap="square" rtlCol="0">
            <a:spAutoFit/>
          </a:bodyPr>
          <a:lstStyle/>
          <a:p>
            <a:r>
              <a:rPr kumimoji="1" lang="ja-JP" altLang="en-US" dirty="0" smtClean="0"/>
              <a:t>前工程におけるチェック</a:t>
            </a:r>
            <a:r>
              <a:rPr kumimoji="1" lang="en-US" altLang="ja-JP" dirty="0" smtClean="0"/>
              <a:t>(</a:t>
            </a:r>
            <a:r>
              <a:rPr kumimoji="1" lang="ja-JP" altLang="en-US" dirty="0" smtClean="0"/>
              <a:t>インラインモニター</a:t>
            </a:r>
            <a:r>
              <a:rPr kumimoji="1" lang="en-US" altLang="ja-JP" dirty="0" smtClean="0"/>
              <a:t>)</a:t>
            </a:r>
            <a:r>
              <a:rPr kumimoji="1" lang="ja-JP" altLang="en-US" dirty="0" smtClean="0"/>
              <a:t>例</a:t>
            </a:r>
            <a:endParaRPr kumimoji="1" lang="ja-JP" altLang="en-US" dirty="0"/>
          </a:p>
        </p:txBody>
      </p:sp>
      <p:sp>
        <p:nvSpPr>
          <p:cNvPr id="18" name="テキスト ボックス 17"/>
          <p:cNvSpPr txBox="1"/>
          <p:nvPr/>
        </p:nvSpPr>
        <p:spPr>
          <a:xfrm>
            <a:off x="231699" y="5812861"/>
            <a:ext cx="11527119" cy="369332"/>
          </a:xfrm>
          <a:prstGeom prst="rect">
            <a:avLst/>
          </a:prstGeom>
          <a:noFill/>
        </p:spPr>
        <p:txBody>
          <a:bodyPr wrap="square" rtlCol="0">
            <a:spAutoFit/>
          </a:bodyPr>
          <a:lstStyle/>
          <a:p>
            <a:r>
              <a:rPr lang="ja-JP" altLang="en-US" dirty="0" smtClean="0"/>
              <a:t>これらの設定値はパラ</a:t>
            </a:r>
            <a:r>
              <a:rPr lang="en-US" altLang="ja-JP" dirty="0" smtClean="0"/>
              <a:t>DB</a:t>
            </a:r>
            <a:r>
              <a:rPr lang="ja-JP" altLang="en-US" dirty="0" err="1" smtClean="0"/>
              <a:t>、</a:t>
            </a:r>
            <a:r>
              <a:rPr lang="ja-JP" altLang="en-US" dirty="0" smtClean="0"/>
              <a:t>解析結果は</a:t>
            </a:r>
            <a:r>
              <a:rPr lang="en-US" altLang="ja-JP" dirty="0" smtClean="0"/>
              <a:t>EDB</a:t>
            </a:r>
            <a:r>
              <a:rPr lang="ja-JP" altLang="en-US" dirty="0" smtClean="0"/>
              <a:t>にあると思われる。それらから適切な情報を取得することが必要。</a:t>
            </a:r>
            <a:endParaRPr kumimoji="1" lang="ja-JP" altLang="en-US" dirty="0"/>
          </a:p>
        </p:txBody>
      </p:sp>
    </p:spTree>
    <p:extLst>
      <p:ext uri="{BB962C8B-B14F-4D97-AF65-F5344CB8AC3E}">
        <p14:creationId xmlns:p14="http://schemas.microsoft.com/office/powerpoint/2010/main" val="1998285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８</a:t>
            </a:r>
            <a:r>
              <a:rPr lang="ja-JP" altLang="en-US" dirty="0" smtClean="0"/>
              <a:t>月度　作業報告（</a:t>
            </a:r>
            <a:r>
              <a:rPr lang="ja-JP" altLang="en-US" dirty="0"/>
              <a:t>３</a:t>
            </a:r>
            <a:r>
              <a:rPr lang="ja-JP" altLang="en-US" dirty="0" smtClean="0"/>
              <a:t>／</a:t>
            </a:r>
            <a:r>
              <a:rPr lang="ja-JP" altLang="en-US" dirty="0"/>
              <a:t>３</a:t>
            </a:r>
            <a:r>
              <a:rPr lang="ja-JP" altLang="en-US" dirty="0" smtClean="0"/>
              <a:t>）</a:t>
            </a:r>
            <a:endParaRPr lang="ja-JP" altLang="en-US" dirty="0"/>
          </a:p>
        </p:txBody>
      </p:sp>
      <p:grpSp>
        <p:nvGrpSpPr>
          <p:cNvPr id="5" name="グループ化 4"/>
          <p:cNvGrpSpPr/>
          <p:nvPr/>
        </p:nvGrpSpPr>
        <p:grpSpPr>
          <a:xfrm>
            <a:off x="572403" y="1248290"/>
            <a:ext cx="1882680" cy="1487795"/>
            <a:chOff x="832207" y="3714566"/>
            <a:chExt cx="1839074" cy="1453335"/>
          </a:xfrm>
        </p:grpSpPr>
        <p:sp>
          <p:nvSpPr>
            <p:cNvPr id="4" name="正方形/長方形 3"/>
            <p:cNvSpPr/>
            <p:nvPr/>
          </p:nvSpPr>
          <p:spPr>
            <a:xfrm>
              <a:off x="976044" y="3945276"/>
              <a:ext cx="1571946" cy="12226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600" dirty="0" smtClean="0"/>
                <a:t>・誘電率</a:t>
              </a:r>
              <a:endParaRPr kumimoji="1" lang="en-US" altLang="ja-JP" sz="1600" dirty="0" smtClean="0"/>
            </a:p>
            <a:p>
              <a:r>
                <a:rPr lang="ja-JP" altLang="en-US" sz="1600" dirty="0" smtClean="0"/>
                <a:t>・絶縁耐圧</a:t>
              </a:r>
              <a:endParaRPr lang="en-US" altLang="ja-JP" sz="1600" dirty="0" smtClean="0"/>
            </a:p>
            <a:p>
              <a:r>
                <a:rPr kumimoji="1" lang="ja-JP" altLang="en-US" sz="1600" dirty="0" smtClean="0"/>
                <a:t>・反射率</a:t>
              </a:r>
              <a:endParaRPr kumimoji="1" lang="en-US" altLang="ja-JP" sz="1600" dirty="0" smtClean="0"/>
            </a:p>
            <a:p>
              <a:r>
                <a:rPr lang="ja-JP" altLang="en-US" sz="1600" dirty="0" smtClean="0"/>
                <a:t>        など</a:t>
              </a:r>
              <a:endParaRPr kumimoji="1" lang="ja-JP" altLang="en-US" sz="1600" dirty="0"/>
            </a:p>
          </p:txBody>
        </p:sp>
        <p:sp>
          <p:nvSpPr>
            <p:cNvPr id="2" name="角丸四角形 1"/>
            <p:cNvSpPr/>
            <p:nvPr/>
          </p:nvSpPr>
          <p:spPr>
            <a:xfrm>
              <a:off x="832207" y="3714566"/>
              <a:ext cx="1839074" cy="30822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t>物性値チェック</a:t>
              </a:r>
              <a:endParaRPr kumimoji="1" lang="ja-JP" altLang="en-US" sz="1100" dirty="0"/>
            </a:p>
          </p:txBody>
        </p:sp>
      </p:grpSp>
      <p:grpSp>
        <p:nvGrpSpPr>
          <p:cNvPr id="7" name="グループ化 6"/>
          <p:cNvGrpSpPr/>
          <p:nvPr/>
        </p:nvGrpSpPr>
        <p:grpSpPr>
          <a:xfrm>
            <a:off x="3213572" y="1248290"/>
            <a:ext cx="1882680" cy="1487795"/>
            <a:chOff x="832207" y="3714566"/>
            <a:chExt cx="1839074" cy="1453335"/>
          </a:xfrm>
        </p:grpSpPr>
        <p:sp>
          <p:nvSpPr>
            <p:cNvPr id="8" name="正方形/長方形 7"/>
            <p:cNvSpPr/>
            <p:nvPr/>
          </p:nvSpPr>
          <p:spPr>
            <a:xfrm>
              <a:off x="976044" y="3945276"/>
              <a:ext cx="1571946" cy="12226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600" dirty="0" smtClean="0"/>
                <a:t>・抵抗値</a:t>
              </a:r>
              <a:endParaRPr kumimoji="1" lang="en-US" altLang="ja-JP" sz="1600" dirty="0" smtClean="0"/>
            </a:p>
            <a:p>
              <a:r>
                <a:rPr lang="ja-JP" altLang="en-US" sz="1600" dirty="0" smtClean="0"/>
                <a:t>・容量値</a:t>
              </a:r>
              <a:endParaRPr lang="en-US" altLang="ja-JP" sz="1600" dirty="0" smtClean="0"/>
            </a:p>
            <a:p>
              <a:r>
                <a:rPr kumimoji="1" lang="ja-JP" altLang="en-US" sz="1400" dirty="0" smtClean="0"/>
                <a:t>・</a:t>
              </a:r>
              <a:r>
                <a:rPr kumimoji="1" lang="ja-JP" altLang="en-US" sz="1200" dirty="0" smtClean="0"/>
                <a:t>トランジスタ特性</a:t>
              </a:r>
              <a:endParaRPr kumimoji="1" lang="en-US" altLang="ja-JP" sz="1200" dirty="0" smtClean="0"/>
            </a:p>
            <a:p>
              <a:r>
                <a:rPr lang="ja-JP" altLang="en-US" sz="1600" dirty="0" smtClean="0"/>
                <a:t>       など</a:t>
              </a:r>
              <a:endParaRPr kumimoji="1" lang="ja-JP" altLang="en-US" sz="1600" dirty="0"/>
            </a:p>
          </p:txBody>
        </p:sp>
        <p:sp>
          <p:nvSpPr>
            <p:cNvPr id="9" name="角丸四角形 8"/>
            <p:cNvSpPr/>
            <p:nvPr/>
          </p:nvSpPr>
          <p:spPr>
            <a:xfrm>
              <a:off x="832207" y="3714566"/>
              <a:ext cx="1839074" cy="30822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t>電気的</a:t>
              </a:r>
              <a:r>
                <a:rPr kumimoji="1" lang="ja-JP" altLang="en-US" sz="1200" dirty="0" smtClean="0"/>
                <a:t>チェック</a:t>
              </a:r>
              <a:endParaRPr kumimoji="1" lang="ja-JP" altLang="en-US" sz="1200" dirty="0"/>
            </a:p>
          </p:txBody>
        </p:sp>
      </p:grpSp>
      <p:grpSp>
        <p:nvGrpSpPr>
          <p:cNvPr id="10" name="グループ化 9"/>
          <p:cNvGrpSpPr/>
          <p:nvPr/>
        </p:nvGrpSpPr>
        <p:grpSpPr>
          <a:xfrm>
            <a:off x="5875772" y="1248290"/>
            <a:ext cx="2331834" cy="1487795"/>
            <a:chOff x="623104" y="3714566"/>
            <a:chExt cx="2277825" cy="1453335"/>
          </a:xfrm>
        </p:grpSpPr>
        <p:sp>
          <p:nvSpPr>
            <p:cNvPr id="11" name="正方形/長方形 10"/>
            <p:cNvSpPr/>
            <p:nvPr/>
          </p:nvSpPr>
          <p:spPr>
            <a:xfrm>
              <a:off x="976044" y="3945276"/>
              <a:ext cx="1571946" cy="12226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600" dirty="0" smtClean="0"/>
                <a:t>・パターン形状</a:t>
              </a:r>
              <a:endParaRPr kumimoji="1" lang="en-US" altLang="ja-JP" sz="1600" dirty="0" smtClean="0"/>
            </a:p>
            <a:p>
              <a:r>
                <a:rPr lang="ja-JP" altLang="en-US" sz="1600" dirty="0" smtClean="0"/>
                <a:t>・寸法</a:t>
              </a:r>
              <a:endParaRPr lang="en-US" altLang="ja-JP" sz="1600" dirty="0" smtClean="0"/>
            </a:p>
            <a:p>
              <a:r>
                <a:rPr kumimoji="1" lang="ja-JP" altLang="en-US" sz="1600" dirty="0" smtClean="0"/>
                <a:t>・位置関係</a:t>
              </a:r>
              <a:endParaRPr kumimoji="1" lang="en-US" altLang="ja-JP" sz="1600" dirty="0" smtClean="0"/>
            </a:p>
            <a:p>
              <a:r>
                <a:rPr lang="ja-JP" altLang="en-US" sz="1600" dirty="0" smtClean="0"/>
                <a:t>        など</a:t>
              </a:r>
              <a:endParaRPr kumimoji="1" lang="ja-JP" altLang="en-US" sz="1600" dirty="0"/>
            </a:p>
          </p:txBody>
        </p:sp>
        <p:sp>
          <p:nvSpPr>
            <p:cNvPr id="12" name="角丸四角形 11"/>
            <p:cNvSpPr/>
            <p:nvPr/>
          </p:nvSpPr>
          <p:spPr>
            <a:xfrm>
              <a:off x="623104" y="3714566"/>
              <a:ext cx="2277825" cy="30822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形状・寸法</a:t>
              </a:r>
              <a:r>
                <a:rPr kumimoji="1" lang="ja-JP" altLang="en-US" sz="1200" dirty="0" smtClean="0"/>
                <a:t>チェック</a:t>
              </a:r>
              <a:endParaRPr kumimoji="1" lang="ja-JP" altLang="en-US" sz="1200" dirty="0"/>
            </a:p>
          </p:txBody>
        </p:sp>
      </p:grpSp>
      <p:grpSp>
        <p:nvGrpSpPr>
          <p:cNvPr id="14" name="グループ化 13"/>
          <p:cNvGrpSpPr/>
          <p:nvPr/>
        </p:nvGrpSpPr>
        <p:grpSpPr>
          <a:xfrm>
            <a:off x="9113342" y="1248290"/>
            <a:ext cx="2331834" cy="1487795"/>
            <a:chOff x="623104" y="3714566"/>
            <a:chExt cx="2277825" cy="1453335"/>
          </a:xfrm>
        </p:grpSpPr>
        <p:sp>
          <p:nvSpPr>
            <p:cNvPr id="16" name="正方形/長方形 15"/>
            <p:cNvSpPr/>
            <p:nvPr/>
          </p:nvSpPr>
          <p:spPr>
            <a:xfrm>
              <a:off x="976044" y="3945276"/>
              <a:ext cx="1571946" cy="12226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600" dirty="0" smtClean="0"/>
                <a:t>・パーティクル</a:t>
              </a:r>
              <a:endParaRPr kumimoji="1" lang="en-US" altLang="ja-JP" sz="1600" dirty="0" smtClean="0"/>
            </a:p>
            <a:p>
              <a:r>
                <a:rPr lang="ja-JP" altLang="en-US" sz="1600" dirty="0" smtClean="0"/>
                <a:t>・傷</a:t>
              </a:r>
              <a:endParaRPr lang="en-US" altLang="ja-JP" sz="1600" dirty="0" smtClean="0"/>
            </a:p>
            <a:p>
              <a:r>
                <a:rPr kumimoji="1" lang="ja-JP" altLang="en-US" sz="1600" dirty="0" smtClean="0"/>
                <a:t>・汚れ</a:t>
              </a:r>
              <a:endParaRPr kumimoji="1" lang="en-US" altLang="ja-JP" sz="1600" dirty="0" smtClean="0"/>
            </a:p>
            <a:p>
              <a:r>
                <a:rPr lang="ja-JP" altLang="en-US" sz="1600" dirty="0" smtClean="0"/>
                <a:t>        など</a:t>
              </a:r>
              <a:endParaRPr kumimoji="1" lang="ja-JP" altLang="en-US" sz="1600" dirty="0"/>
            </a:p>
          </p:txBody>
        </p:sp>
        <p:sp>
          <p:nvSpPr>
            <p:cNvPr id="17" name="角丸四角形 16"/>
            <p:cNvSpPr/>
            <p:nvPr/>
          </p:nvSpPr>
          <p:spPr>
            <a:xfrm>
              <a:off x="623104" y="3714566"/>
              <a:ext cx="2277825" cy="30822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その</a:t>
              </a:r>
              <a:r>
                <a:rPr lang="ja-JP" altLang="en-US" sz="1200" dirty="0"/>
                <a:t>他</a:t>
              </a:r>
              <a:endParaRPr kumimoji="1" lang="ja-JP" altLang="en-US" sz="1200" dirty="0"/>
            </a:p>
          </p:txBody>
        </p:sp>
      </p:grpSp>
      <p:sp>
        <p:nvSpPr>
          <p:cNvPr id="6" name="テキスト ボックス 5"/>
          <p:cNvSpPr txBox="1"/>
          <p:nvPr/>
        </p:nvSpPr>
        <p:spPr>
          <a:xfrm>
            <a:off x="432000" y="826652"/>
            <a:ext cx="6092089" cy="369332"/>
          </a:xfrm>
          <a:prstGeom prst="rect">
            <a:avLst/>
          </a:prstGeom>
          <a:noFill/>
        </p:spPr>
        <p:txBody>
          <a:bodyPr wrap="square" rtlCol="0">
            <a:spAutoFit/>
          </a:bodyPr>
          <a:lstStyle/>
          <a:p>
            <a:r>
              <a:rPr kumimoji="1" lang="ja-JP" altLang="en-US" dirty="0" smtClean="0"/>
              <a:t>前工程におけるチェック</a:t>
            </a:r>
            <a:r>
              <a:rPr kumimoji="1" lang="en-US" altLang="ja-JP" dirty="0" smtClean="0"/>
              <a:t>(</a:t>
            </a:r>
            <a:r>
              <a:rPr kumimoji="1" lang="ja-JP" altLang="en-US" dirty="0" smtClean="0"/>
              <a:t>インラインモニター</a:t>
            </a:r>
            <a:r>
              <a:rPr kumimoji="1" lang="en-US" altLang="ja-JP" dirty="0" smtClean="0"/>
              <a:t>)</a:t>
            </a:r>
            <a:r>
              <a:rPr kumimoji="1" lang="ja-JP" altLang="en-US" dirty="0" smtClean="0"/>
              <a:t>例</a:t>
            </a:r>
            <a:endParaRPr kumimoji="1" lang="ja-JP" altLang="en-US" dirty="0"/>
          </a:p>
        </p:txBody>
      </p:sp>
      <p:sp>
        <p:nvSpPr>
          <p:cNvPr id="19" name="下矢印 18"/>
          <p:cNvSpPr/>
          <p:nvPr/>
        </p:nvSpPr>
        <p:spPr>
          <a:xfrm>
            <a:off x="10007950" y="2815850"/>
            <a:ext cx="586478" cy="605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9257510" y="3757524"/>
            <a:ext cx="2345909" cy="369332"/>
          </a:xfrm>
          <a:prstGeom prst="rect">
            <a:avLst/>
          </a:prstGeom>
          <a:noFill/>
        </p:spPr>
        <p:txBody>
          <a:bodyPr wrap="square" rtlCol="0">
            <a:spAutoFit/>
          </a:bodyPr>
          <a:lstStyle/>
          <a:p>
            <a:r>
              <a:rPr kumimoji="1" lang="ja-JP" altLang="en-US" dirty="0" smtClean="0"/>
              <a:t>機械により自動検出</a:t>
            </a:r>
            <a:endParaRPr kumimoji="1" lang="ja-JP" altLang="en-US" dirty="0"/>
          </a:p>
        </p:txBody>
      </p:sp>
      <p:sp>
        <p:nvSpPr>
          <p:cNvPr id="21" name="テキスト ボックス 20"/>
          <p:cNvSpPr txBox="1"/>
          <p:nvPr/>
        </p:nvSpPr>
        <p:spPr>
          <a:xfrm>
            <a:off x="6011149" y="3453868"/>
            <a:ext cx="2546658" cy="646331"/>
          </a:xfrm>
          <a:prstGeom prst="rect">
            <a:avLst/>
          </a:prstGeom>
          <a:noFill/>
        </p:spPr>
        <p:txBody>
          <a:bodyPr wrap="square" rtlCol="0">
            <a:spAutoFit/>
          </a:bodyPr>
          <a:lstStyle/>
          <a:p>
            <a:r>
              <a:rPr lang="en-US" altLang="ja-JP" dirty="0" smtClean="0"/>
              <a:t>SEM</a:t>
            </a:r>
            <a:r>
              <a:rPr lang="ja-JP" altLang="en-US" dirty="0" smtClean="0"/>
              <a:t>や</a:t>
            </a:r>
            <a:r>
              <a:rPr lang="en-US" altLang="ja-JP" dirty="0" smtClean="0"/>
              <a:t>TEM</a:t>
            </a:r>
            <a:r>
              <a:rPr lang="ja-JP" altLang="en-US" dirty="0" smtClean="0"/>
              <a:t>の画像を処理することで、検出</a:t>
            </a:r>
            <a:endParaRPr kumimoji="1" lang="ja-JP" altLang="en-US" dirty="0"/>
          </a:p>
        </p:txBody>
      </p:sp>
      <p:sp>
        <p:nvSpPr>
          <p:cNvPr id="22" name="テキスト ボックス 21"/>
          <p:cNvSpPr txBox="1"/>
          <p:nvPr/>
        </p:nvSpPr>
        <p:spPr>
          <a:xfrm>
            <a:off x="1869968" y="3757524"/>
            <a:ext cx="2345909" cy="369332"/>
          </a:xfrm>
          <a:prstGeom prst="rect">
            <a:avLst/>
          </a:prstGeom>
          <a:noFill/>
        </p:spPr>
        <p:txBody>
          <a:bodyPr wrap="square" rtlCol="0">
            <a:spAutoFit/>
          </a:bodyPr>
          <a:lstStyle/>
          <a:p>
            <a:r>
              <a:rPr lang="en-US" altLang="ja-JP" dirty="0" smtClean="0"/>
              <a:t>TEG</a:t>
            </a:r>
            <a:r>
              <a:rPr lang="ja-JP" altLang="en-US" dirty="0" smtClean="0"/>
              <a:t>により検出</a:t>
            </a:r>
            <a:endParaRPr kumimoji="1" lang="ja-JP" altLang="en-US" dirty="0"/>
          </a:p>
        </p:txBody>
      </p:sp>
      <p:sp>
        <p:nvSpPr>
          <p:cNvPr id="23" name="下矢印 22"/>
          <p:cNvSpPr/>
          <p:nvPr/>
        </p:nvSpPr>
        <p:spPr>
          <a:xfrm>
            <a:off x="6748450" y="2803087"/>
            <a:ext cx="586478" cy="605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2556819" y="2865357"/>
            <a:ext cx="586478" cy="605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下矢印 24"/>
          <p:cNvSpPr/>
          <p:nvPr/>
        </p:nvSpPr>
        <p:spPr>
          <a:xfrm>
            <a:off x="6748450" y="4192751"/>
            <a:ext cx="586478" cy="605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5886594" y="4805206"/>
            <a:ext cx="2546658" cy="1569660"/>
          </a:xfrm>
          <a:prstGeom prst="rect">
            <a:avLst/>
          </a:prstGeom>
          <a:noFill/>
        </p:spPr>
        <p:txBody>
          <a:bodyPr wrap="square" rtlCol="0">
            <a:spAutoFit/>
          </a:bodyPr>
          <a:lstStyle/>
          <a:p>
            <a:r>
              <a:rPr lang="ja-JP" altLang="en-US" sz="1600" dirty="0" smtClean="0"/>
              <a:t>パターン形状などの画像を基に判別するデータにおいては、性能要件に重要な関係となる特徴を特徴量をとして抽出し学習に使用。</a:t>
            </a:r>
            <a:endParaRPr kumimoji="1" lang="ja-JP" altLang="en-US" sz="1600" dirty="0"/>
          </a:p>
        </p:txBody>
      </p:sp>
      <p:sp>
        <p:nvSpPr>
          <p:cNvPr id="27" name="下矢印 26"/>
          <p:cNvSpPr/>
          <p:nvPr/>
        </p:nvSpPr>
        <p:spPr>
          <a:xfrm>
            <a:off x="10007950" y="4324390"/>
            <a:ext cx="586478" cy="605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9058138" y="5278669"/>
            <a:ext cx="2546658" cy="646331"/>
          </a:xfrm>
          <a:prstGeom prst="rect">
            <a:avLst/>
          </a:prstGeom>
          <a:noFill/>
        </p:spPr>
        <p:txBody>
          <a:bodyPr wrap="square" rtlCol="0">
            <a:spAutoFit/>
          </a:bodyPr>
          <a:lstStyle/>
          <a:p>
            <a:r>
              <a:rPr lang="ja-JP" altLang="en-US" dirty="0" smtClean="0"/>
              <a:t>物性と関係ないため要素適用外</a:t>
            </a:r>
            <a:endParaRPr kumimoji="1" lang="ja-JP" altLang="en-US" dirty="0"/>
          </a:p>
        </p:txBody>
      </p:sp>
      <p:sp>
        <p:nvSpPr>
          <p:cNvPr id="29" name="下矢印 28"/>
          <p:cNvSpPr/>
          <p:nvPr/>
        </p:nvSpPr>
        <p:spPr>
          <a:xfrm>
            <a:off x="2627094" y="4199810"/>
            <a:ext cx="586478" cy="605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1869968" y="5022506"/>
            <a:ext cx="2546658" cy="1200329"/>
          </a:xfrm>
          <a:prstGeom prst="rect">
            <a:avLst/>
          </a:prstGeom>
          <a:noFill/>
        </p:spPr>
        <p:txBody>
          <a:bodyPr wrap="square" rtlCol="0">
            <a:spAutoFit/>
          </a:bodyPr>
          <a:lstStyle/>
          <a:p>
            <a:r>
              <a:rPr kumimoji="1" lang="ja-JP" altLang="en-US" dirty="0" smtClean="0"/>
              <a:t>各項目の値を</a:t>
            </a:r>
            <a:r>
              <a:rPr lang="ja-JP" altLang="en-US" dirty="0" smtClean="0"/>
              <a:t>取得</a:t>
            </a:r>
            <a:endParaRPr lang="en-US" altLang="ja-JP" dirty="0" smtClean="0"/>
          </a:p>
          <a:p>
            <a:r>
              <a:rPr lang="ja-JP" altLang="en-US" dirty="0" smtClean="0"/>
              <a:t>レシピパラメータの設定値の結果として得られる重要な情報</a:t>
            </a:r>
            <a:endParaRPr lang="en-US" altLang="ja-JP" dirty="0" smtClean="0"/>
          </a:p>
        </p:txBody>
      </p:sp>
    </p:spTree>
    <p:extLst>
      <p:ext uri="{BB962C8B-B14F-4D97-AF65-F5344CB8AC3E}">
        <p14:creationId xmlns:p14="http://schemas.microsoft.com/office/powerpoint/2010/main" val="1539734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6"/>
          </p:nvPr>
        </p:nvSpPr>
        <p:spPr>
          <a:xfrm>
            <a:off x="381551" y="864000"/>
            <a:ext cx="11327999" cy="5220000"/>
          </a:xfrm>
        </p:spPr>
        <p:txBody>
          <a:bodyPr/>
          <a:lstStyle/>
          <a:p>
            <a:r>
              <a:rPr lang="ja-JP" altLang="en-US" dirty="0" smtClean="0"/>
              <a:t>教師あり学習を用いたパラメータの最適化</a:t>
            </a:r>
            <a:endParaRPr lang="en-US" altLang="ja-JP" dirty="0"/>
          </a:p>
          <a:p>
            <a:r>
              <a:rPr lang="en-US" altLang="ja-JP" dirty="0" err="1" smtClean="0"/>
              <a:t>Mos</a:t>
            </a:r>
            <a:r>
              <a:rPr lang="ja-JP" altLang="en-US" dirty="0" smtClean="0"/>
              <a:t>トランジスタ</a:t>
            </a:r>
            <a:endParaRPr kumimoji="1" lang="en-US" altLang="ja-JP" dirty="0" smtClean="0"/>
          </a:p>
        </p:txBody>
      </p:sp>
      <p:sp>
        <p:nvSpPr>
          <p:cNvPr id="3" name="タイトル 2"/>
          <p:cNvSpPr>
            <a:spLocks noGrp="1"/>
          </p:cNvSpPr>
          <p:nvPr>
            <p:ph type="title"/>
          </p:nvPr>
        </p:nvSpPr>
        <p:spPr/>
        <p:txBody>
          <a:bodyPr/>
          <a:lstStyle/>
          <a:p>
            <a:r>
              <a:rPr kumimoji="1" lang="ja-JP" altLang="en-US" dirty="0" smtClean="0"/>
              <a:t>　ＣＭＯＳトランジスタ</a:t>
            </a:r>
            <a:r>
              <a:rPr kumimoji="1" lang="en-US" altLang="ja-JP" dirty="0" smtClean="0"/>
              <a:t>(</a:t>
            </a:r>
            <a:r>
              <a:rPr lang="ja-JP" altLang="en-US" b="0" dirty="0"/>
              <a:t>メモリセルの選択用トランジスタ</a:t>
            </a:r>
            <a:r>
              <a:rPr kumimoji="1" lang="en-US" altLang="ja-JP" dirty="0" smtClean="0"/>
              <a:t>)</a:t>
            </a:r>
            <a:r>
              <a:rPr kumimoji="1" lang="ja-JP" altLang="en-US" dirty="0" smtClean="0"/>
              <a:t>　</a:t>
            </a:r>
            <a:endParaRPr kumimoji="1" lang="ja-JP" altLang="en-US" dirty="0"/>
          </a:p>
        </p:txBody>
      </p:sp>
      <p:grpSp>
        <p:nvGrpSpPr>
          <p:cNvPr id="16" name="グループ化 15"/>
          <p:cNvGrpSpPr/>
          <p:nvPr/>
        </p:nvGrpSpPr>
        <p:grpSpPr>
          <a:xfrm>
            <a:off x="687376" y="2510990"/>
            <a:ext cx="1154037" cy="588673"/>
            <a:chOff x="687376" y="2522172"/>
            <a:chExt cx="1154037" cy="588673"/>
          </a:xfrm>
        </p:grpSpPr>
        <p:sp>
          <p:nvSpPr>
            <p:cNvPr id="6" name="正方形/長方形 5"/>
            <p:cNvSpPr/>
            <p:nvPr/>
          </p:nvSpPr>
          <p:spPr>
            <a:xfrm>
              <a:off x="687377" y="2762118"/>
              <a:ext cx="1154036" cy="2144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857644" y="2762118"/>
              <a:ext cx="189186" cy="1576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457785" y="2762119"/>
              <a:ext cx="189186" cy="1576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87376" y="2599735"/>
              <a:ext cx="359453" cy="1623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457785" y="2599734"/>
              <a:ext cx="383628" cy="2191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687376" y="2896434"/>
              <a:ext cx="1154036" cy="2144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687377" y="2522172"/>
              <a:ext cx="1154036" cy="11870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046830" y="2533672"/>
              <a:ext cx="410955" cy="121241"/>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045253" y="2641744"/>
              <a:ext cx="410955" cy="12124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p:cNvGrpSpPr/>
          <p:nvPr/>
        </p:nvGrpSpPr>
        <p:grpSpPr>
          <a:xfrm>
            <a:off x="2079472" y="2510990"/>
            <a:ext cx="1154037" cy="588673"/>
            <a:chOff x="687376" y="2522172"/>
            <a:chExt cx="1154037" cy="588673"/>
          </a:xfrm>
        </p:grpSpPr>
        <p:sp>
          <p:nvSpPr>
            <p:cNvPr id="29" name="正方形/長方形 28"/>
            <p:cNvSpPr/>
            <p:nvPr/>
          </p:nvSpPr>
          <p:spPr>
            <a:xfrm>
              <a:off x="687377" y="2762118"/>
              <a:ext cx="1154036" cy="2144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857644" y="2762118"/>
              <a:ext cx="189186" cy="1576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457785" y="2762119"/>
              <a:ext cx="189186" cy="1576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687376" y="2599735"/>
              <a:ext cx="359453" cy="1623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1457785" y="2599734"/>
              <a:ext cx="383628" cy="2191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687376" y="2896434"/>
              <a:ext cx="1154036" cy="2144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687377" y="2522172"/>
              <a:ext cx="1154036" cy="11870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1046830" y="2533672"/>
              <a:ext cx="410955" cy="121241"/>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045253" y="2641744"/>
              <a:ext cx="410955" cy="12124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p:nvSpPr>
        <p:spPr>
          <a:xfrm>
            <a:off x="1841412" y="2510990"/>
            <a:ext cx="239636" cy="58867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0" name="グループ化 49"/>
          <p:cNvGrpSpPr/>
          <p:nvPr/>
        </p:nvGrpSpPr>
        <p:grpSpPr>
          <a:xfrm>
            <a:off x="3474192" y="2512046"/>
            <a:ext cx="1154037" cy="588673"/>
            <a:chOff x="687376" y="2522172"/>
            <a:chExt cx="1154037" cy="588673"/>
          </a:xfrm>
        </p:grpSpPr>
        <p:sp>
          <p:nvSpPr>
            <p:cNvPr id="51" name="正方形/長方形 50"/>
            <p:cNvSpPr/>
            <p:nvPr/>
          </p:nvSpPr>
          <p:spPr>
            <a:xfrm>
              <a:off x="687377" y="2762118"/>
              <a:ext cx="1154036" cy="2144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857644" y="2762118"/>
              <a:ext cx="189186" cy="1576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1457785" y="2762119"/>
              <a:ext cx="189186" cy="1576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687376" y="2599735"/>
              <a:ext cx="359453" cy="1623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1457785" y="2599734"/>
              <a:ext cx="383628" cy="2191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687376" y="2896434"/>
              <a:ext cx="1154036" cy="2144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687377" y="2522172"/>
              <a:ext cx="1154036" cy="11870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1046830" y="2533672"/>
              <a:ext cx="410955" cy="121241"/>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1045253" y="2641744"/>
              <a:ext cx="410955" cy="12124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0" name="正方形/長方形 59"/>
          <p:cNvSpPr/>
          <p:nvPr/>
        </p:nvSpPr>
        <p:spPr>
          <a:xfrm>
            <a:off x="3236132" y="2512046"/>
            <a:ext cx="239636" cy="58867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618532" y="2616419"/>
            <a:ext cx="616957" cy="200055"/>
          </a:xfrm>
          <a:prstGeom prst="rect">
            <a:avLst/>
          </a:prstGeom>
          <a:noFill/>
        </p:spPr>
        <p:txBody>
          <a:bodyPr wrap="square" rtlCol="0">
            <a:spAutoFit/>
          </a:bodyPr>
          <a:lstStyle/>
          <a:p>
            <a:r>
              <a:rPr kumimoji="1" lang="ja-JP" altLang="en-US" sz="700" dirty="0" smtClean="0"/>
              <a:t>ゲート</a:t>
            </a:r>
            <a:endParaRPr kumimoji="1" lang="ja-JP" altLang="en-US" sz="700" dirty="0"/>
          </a:p>
        </p:txBody>
      </p:sp>
      <p:sp>
        <p:nvSpPr>
          <p:cNvPr id="62" name="テキスト ボックス 61"/>
          <p:cNvSpPr txBox="1"/>
          <p:nvPr/>
        </p:nvSpPr>
        <p:spPr>
          <a:xfrm>
            <a:off x="1392884" y="2616419"/>
            <a:ext cx="616957" cy="200055"/>
          </a:xfrm>
          <a:prstGeom prst="rect">
            <a:avLst/>
          </a:prstGeom>
          <a:noFill/>
        </p:spPr>
        <p:txBody>
          <a:bodyPr wrap="square" rtlCol="0">
            <a:spAutoFit/>
          </a:bodyPr>
          <a:lstStyle/>
          <a:p>
            <a:r>
              <a:rPr kumimoji="1" lang="ja-JP" altLang="en-US" sz="700" dirty="0" smtClean="0"/>
              <a:t>ドレイン</a:t>
            </a:r>
            <a:endParaRPr kumimoji="1" lang="ja-JP" altLang="en-US" sz="700" dirty="0"/>
          </a:p>
        </p:txBody>
      </p:sp>
      <p:sp>
        <p:nvSpPr>
          <p:cNvPr id="63" name="テキスト ボックス 62"/>
          <p:cNvSpPr txBox="1"/>
          <p:nvPr/>
        </p:nvSpPr>
        <p:spPr>
          <a:xfrm>
            <a:off x="1001899" y="2484521"/>
            <a:ext cx="616957" cy="200055"/>
          </a:xfrm>
          <a:prstGeom prst="rect">
            <a:avLst/>
          </a:prstGeom>
          <a:noFill/>
        </p:spPr>
        <p:txBody>
          <a:bodyPr wrap="square" rtlCol="0">
            <a:spAutoFit/>
          </a:bodyPr>
          <a:lstStyle/>
          <a:p>
            <a:r>
              <a:rPr lang="ja-JP" altLang="en-US" sz="700" dirty="0" smtClean="0"/>
              <a:t>ソース</a:t>
            </a:r>
            <a:endParaRPr kumimoji="1" lang="ja-JP" altLang="en-US" sz="700" dirty="0"/>
          </a:p>
        </p:txBody>
      </p:sp>
      <p:sp>
        <p:nvSpPr>
          <p:cNvPr id="64" name="テキスト ボックス 63"/>
          <p:cNvSpPr txBox="1"/>
          <p:nvPr/>
        </p:nvSpPr>
        <p:spPr>
          <a:xfrm>
            <a:off x="1014773" y="2605271"/>
            <a:ext cx="616957" cy="200055"/>
          </a:xfrm>
          <a:prstGeom prst="rect">
            <a:avLst/>
          </a:prstGeom>
          <a:noFill/>
        </p:spPr>
        <p:txBody>
          <a:bodyPr wrap="square" rtlCol="0">
            <a:spAutoFit/>
          </a:bodyPr>
          <a:lstStyle/>
          <a:p>
            <a:r>
              <a:rPr lang="ja-JP" altLang="en-US" sz="700" dirty="0"/>
              <a:t>絶縁膜</a:t>
            </a:r>
            <a:endParaRPr kumimoji="1" lang="ja-JP" altLang="en-US" sz="700" dirty="0"/>
          </a:p>
        </p:txBody>
      </p:sp>
      <p:sp>
        <p:nvSpPr>
          <p:cNvPr id="65" name="正方形/長方形 64"/>
          <p:cNvSpPr/>
          <p:nvPr/>
        </p:nvSpPr>
        <p:spPr>
          <a:xfrm>
            <a:off x="805092" y="2304611"/>
            <a:ext cx="113509" cy="3161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700" dirty="0" smtClean="0">
                <a:solidFill>
                  <a:schemeClr val="tx1"/>
                </a:solidFill>
              </a:rPr>
              <a:t>電極</a:t>
            </a:r>
            <a:endParaRPr kumimoji="1" lang="ja-JP" altLang="en-US" sz="700" dirty="0">
              <a:solidFill>
                <a:schemeClr val="tx1"/>
              </a:solidFill>
            </a:endParaRPr>
          </a:p>
        </p:txBody>
      </p:sp>
      <p:sp>
        <p:nvSpPr>
          <p:cNvPr id="71" name="正方形/長方形 70"/>
          <p:cNvSpPr/>
          <p:nvPr/>
        </p:nvSpPr>
        <p:spPr>
          <a:xfrm>
            <a:off x="1592844" y="2304611"/>
            <a:ext cx="113509" cy="3161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700" dirty="0" smtClean="0">
                <a:solidFill>
                  <a:schemeClr val="tx1"/>
                </a:solidFill>
              </a:rPr>
              <a:t>電極</a:t>
            </a:r>
            <a:endParaRPr kumimoji="1" lang="ja-JP" altLang="en-US" sz="700" dirty="0">
              <a:solidFill>
                <a:schemeClr val="tx1"/>
              </a:solidFill>
            </a:endParaRPr>
          </a:p>
        </p:txBody>
      </p:sp>
      <p:sp>
        <p:nvSpPr>
          <p:cNvPr id="72" name="テキスト ボックス 71"/>
          <p:cNvSpPr txBox="1"/>
          <p:nvPr/>
        </p:nvSpPr>
        <p:spPr>
          <a:xfrm>
            <a:off x="577181" y="3631939"/>
            <a:ext cx="2492990" cy="369332"/>
          </a:xfrm>
          <a:prstGeom prst="rect">
            <a:avLst/>
          </a:prstGeom>
          <a:noFill/>
        </p:spPr>
        <p:txBody>
          <a:bodyPr wrap="none" rtlCol="0">
            <a:spAutoFit/>
          </a:bodyPr>
          <a:lstStyle/>
          <a:p>
            <a:r>
              <a:rPr lang="ja-JP" altLang="en-US" dirty="0" smtClean="0"/>
              <a:t>マスタからみた工程順</a:t>
            </a:r>
            <a:endParaRPr kumimoji="1" lang="ja-JP" altLang="en-US" dirty="0"/>
          </a:p>
        </p:txBody>
      </p:sp>
      <p:sp>
        <p:nvSpPr>
          <p:cNvPr id="73" name="テキスト ボックス 72"/>
          <p:cNvSpPr txBox="1"/>
          <p:nvPr/>
        </p:nvSpPr>
        <p:spPr>
          <a:xfrm>
            <a:off x="687376" y="4092041"/>
            <a:ext cx="6142246" cy="2308324"/>
          </a:xfrm>
          <a:prstGeom prst="rect">
            <a:avLst/>
          </a:prstGeom>
          <a:noFill/>
        </p:spPr>
        <p:txBody>
          <a:bodyPr wrap="square" rtlCol="0">
            <a:spAutoFit/>
          </a:bodyPr>
          <a:lstStyle/>
          <a:p>
            <a:r>
              <a:rPr lang="en-US" altLang="ja-JP" dirty="0"/>
              <a:t>RIE(</a:t>
            </a:r>
            <a:r>
              <a:rPr lang="ja-JP" altLang="en-US" dirty="0"/>
              <a:t>フォトの塗布・</a:t>
            </a:r>
            <a:r>
              <a:rPr lang="ja-JP" altLang="en-US" dirty="0" smtClean="0"/>
              <a:t>露光・ドープ</a:t>
            </a:r>
            <a:r>
              <a:rPr lang="en-US" altLang="ja-JP" dirty="0" smtClean="0"/>
              <a:t>)</a:t>
            </a:r>
            <a:endParaRPr kumimoji="1" lang="en-US" altLang="ja-JP" dirty="0" smtClean="0"/>
          </a:p>
          <a:p>
            <a:r>
              <a:rPr kumimoji="1" lang="en-US" altLang="ja-JP" dirty="0" smtClean="0"/>
              <a:t>Asher </a:t>
            </a:r>
            <a:r>
              <a:rPr kumimoji="1" lang="ja-JP" altLang="en-US" dirty="0" smtClean="0"/>
              <a:t>（フォト除去）</a:t>
            </a:r>
            <a:endParaRPr kumimoji="1" lang="en-US" altLang="ja-JP" dirty="0" smtClean="0"/>
          </a:p>
          <a:p>
            <a:r>
              <a:rPr kumimoji="1" lang="en-US" altLang="ja-JP" dirty="0" smtClean="0"/>
              <a:t>RIE(</a:t>
            </a:r>
            <a:r>
              <a:rPr kumimoji="1" lang="ja-JP" altLang="en-US" dirty="0" smtClean="0"/>
              <a:t>フォトの塗布・露光</a:t>
            </a:r>
            <a:r>
              <a:rPr kumimoji="1" lang="en-US" altLang="ja-JP" dirty="0" smtClean="0"/>
              <a:t>)</a:t>
            </a:r>
          </a:p>
          <a:p>
            <a:r>
              <a:rPr lang="en-US" altLang="ja-JP" dirty="0" smtClean="0"/>
              <a:t>CDE or HOT or WET</a:t>
            </a:r>
          </a:p>
          <a:p>
            <a:r>
              <a:rPr lang="en-US" altLang="ja-JP" dirty="0" err="1" smtClean="0"/>
              <a:t>Impra</a:t>
            </a:r>
            <a:endParaRPr lang="en-US" altLang="ja-JP" dirty="0" smtClean="0"/>
          </a:p>
          <a:p>
            <a:r>
              <a:rPr lang="en-US" altLang="ja-JP" dirty="0" smtClean="0"/>
              <a:t>CVD or HOT(</a:t>
            </a:r>
            <a:r>
              <a:rPr lang="ja-JP" altLang="en-US" dirty="0" smtClean="0"/>
              <a:t>熱酸化膜生成</a:t>
            </a:r>
            <a:r>
              <a:rPr lang="en-US" altLang="ja-JP" dirty="0" smtClean="0"/>
              <a:t>)</a:t>
            </a:r>
            <a:endParaRPr lang="en-US" altLang="ja-JP" dirty="0"/>
          </a:p>
          <a:p>
            <a:r>
              <a:rPr kumimoji="1" lang="en-US" altLang="ja-JP" dirty="0" smtClean="0"/>
              <a:t>CMP</a:t>
            </a:r>
          </a:p>
          <a:p>
            <a:endParaRPr kumimoji="1" lang="ja-JP" altLang="en-US" dirty="0"/>
          </a:p>
        </p:txBody>
      </p:sp>
    </p:spTree>
    <p:extLst>
      <p:ext uri="{BB962C8B-B14F-4D97-AF65-F5344CB8AC3E}">
        <p14:creationId xmlns:p14="http://schemas.microsoft.com/office/powerpoint/2010/main" val="13106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351089" y="188913"/>
            <a:ext cx="7489825" cy="431800"/>
          </a:xfrm>
          <a:prstGeom prst="rect">
            <a:avLst/>
          </a:prstGeom>
          <a:noFill/>
          <a:ln>
            <a:miter lim="800000"/>
            <a:headEnd/>
            <a:tailEnd/>
          </a:ln>
        </p:spPr>
        <p:txBody>
          <a:bodyPr lIns="0" tIns="0" rIns="0" bIns="0" anchor="b"/>
          <a:lstStyle/>
          <a:p>
            <a:pPr algn="ctr">
              <a:spcBef>
                <a:spcPct val="0"/>
              </a:spcBef>
              <a:defRPr/>
            </a:pPr>
            <a:r>
              <a:rPr lang="ja-JP" altLang="en-US" sz="3200" kern="0" dirty="0">
                <a:ea typeface="+mj-ea"/>
                <a:cs typeface="+mj-cs"/>
              </a:rPr>
              <a:t>想定される不良発生箇所プロセスフロー</a:t>
            </a:r>
          </a:p>
        </p:txBody>
      </p:sp>
      <p:sp>
        <p:nvSpPr>
          <p:cNvPr id="14339" name="Rectangle 3"/>
          <p:cNvSpPr>
            <a:spLocks noChangeArrowheads="1"/>
          </p:cNvSpPr>
          <p:nvPr/>
        </p:nvSpPr>
        <p:spPr bwMode="auto">
          <a:xfrm>
            <a:off x="1511301" y="-7938"/>
            <a:ext cx="912813" cy="234951"/>
          </a:xfrm>
          <a:prstGeom prst="rect">
            <a:avLst/>
          </a:prstGeom>
          <a:solidFill>
            <a:srgbClr val="009900"/>
          </a:solidFill>
          <a:ln w="9525">
            <a:solidFill>
              <a:srgbClr val="808080"/>
            </a:solidFill>
            <a:miter lim="800000"/>
            <a:headEnd/>
            <a:tailEnd/>
          </a:ln>
        </p:spPr>
        <p:txBody>
          <a:bodyPr wrap="none" lIns="90000" tIns="46800" rIns="90000" bIns="46800" anchor="ctr"/>
          <a:lstStyle/>
          <a:p>
            <a:pPr algn="ctr">
              <a:spcBef>
                <a:spcPct val="0"/>
              </a:spcBef>
            </a:pPr>
            <a:r>
              <a:rPr lang="en-US" altLang="ja-JP" sz="1400">
                <a:solidFill>
                  <a:srgbClr val="FFFFFF"/>
                </a:solidFill>
              </a:rPr>
              <a:t>Measure</a:t>
            </a:r>
          </a:p>
        </p:txBody>
      </p:sp>
      <p:sp>
        <p:nvSpPr>
          <p:cNvPr id="14340" name="Line 207"/>
          <p:cNvSpPr>
            <a:spLocks noChangeShapeType="1"/>
          </p:cNvSpPr>
          <p:nvPr/>
        </p:nvSpPr>
        <p:spPr bwMode="auto">
          <a:xfrm>
            <a:off x="2011363" y="1674814"/>
            <a:ext cx="0" cy="4789487"/>
          </a:xfrm>
          <a:prstGeom prst="line">
            <a:avLst/>
          </a:prstGeom>
          <a:noFill/>
          <a:ln w="9525">
            <a:solidFill>
              <a:schemeClr val="tx1"/>
            </a:solidFill>
            <a:round/>
            <a:headEnd/>
            <a:tailEnd type="triangle" w="med" len="med"/>
          </a:ln>
        </p:spPr>
        <p:txBody>
          <a:bodyPr lIns="90000" tIns="46800" rIns="90000" bIns="46800"/>
          <a:lstStyle/>
          <a:p>
            <a:endParaRPr lang="ja-JP" altLang="en-US"/>
          </a:p>
        </p:txBody>
      </p:sp>
      <p:pic>
        <p:nvPicPr>
          <p:cNvPr id="14341" name="Picture 7"/>
          <p:cNvPicPr>
            <a:picLocks noChangeAspect="1" noChangeArrowheads="1"/>
          </p:cNvPicPr>
          <p:nvPr/>
        </p:nvPicPr>
        <p:blipFill>
          <a:blip r:embed="rId2" cstate="print"/>
          <a:srcRect/>
          <a:stretch>
            <a:fillRect/>
          </a:stretch>
        </p:blipFill>
        <p:spPr bwMode="auto">
          <a:xfrm>
            <a:off x="6011863" y="1668464"/>
            <a:ext cx="1511300" cy="2052637"/>
          </a:xfrm>
          <a:prstGeom prst="rect">
            <a:avLst/>
          </a:prstGeom>
          <a:noFill/>
          <a:ln w="9525" algn="ctr">
            <a:noFill/>
            <a:miter lim="800000"/>
            <a:headEnd/>
            <a:tailEnd/>
          </a:ln>
        </p:spPr>
      </p:pic>
      <p:pic>
        <p:nvPicPr>
          <p:cNvPr id="14342" name="Picture 8"/>
          <p:cNvPicPr>
            <a:picLocks noChangeAspect="1" noChangeArrowheads="1"/>
          </p:cNvPicPr>
          <p:nvPr/>
        </p:nvPicPr>
        <p:blipFill>
          <a:blip r:embed="rId3" cstate="print"/>
          <a:srcRect/>
          <a:stretch>
            <a:fillRect/>
          </a:stretch>
        </p:blipFill>
        <p:spPr bwMode="auto">
          <a:xfrm>
            <a:off x="7537451" y="1608138"/>
            <a:ext cx="1597025" cy="2132012"/>
          </a:xfrm>
          <a:prstGeom prst="rect">
            <a:avLst/>
          </a:prstGeom>
          <a:noFill/>
          <a:ln w="9525" algn="ctr">
            <a:noFill/>
            <a:miter lim="800000"/>
            <a:headEnd/>
            <a:tailEnd/>
          </a:ln>
        </p:spPr>
      </p:pic>
      <p:pic>
        <p:nvPicPr>
          <p:cNvPr id="14343" name="Picture 9"/>
          <p:cNvPicPr>
            <a:picLocks noChangeAspect="1" noChangeArrowheads="1"/>
          </p:cNvPicPr>
          <p:nvPr/>
        </p:nvPicPr>
        <p:blipFill>
          <a:blip r:embed="rId4" cstate="print"/>
          <a:srcRect/>
          <a:stretch>
            <a:fillRect/>
          </a:stretch>
        </p:blipFill>
        <p:spPr bwMode="auto">
          <a:xfrm>
            <a:off x="9004301" y="1884364"/>
            <a:ext cx="1628775" cy="1800225"/>
          </a:xfrm>
          <a:prstGeom prst="rect">
            <a:avLst/>
          </a:prstGeom>
          <a:noFill/>
          <a:ln w="9525" algn="ctr">
            <a:noFill/>
            <a:miter lim="800000"/>
            <a:headEnd/>
            <a:tailEnd/>
          </a:ln>
        </p:spPr>
      </p:pic>
      <p:pic>
        <p:nvPicPr>
          <p:cNvPr id="14344" name="Picture 10"/>
          <p:cNvPicPr>
            <a:picLocks noChangeAspect="1" noChangeArrowheads="1"/>
          </p:cNvPicPr>
          <p:nvPr/>
        </p:nvPicPr>
        <p:blipFill>
          <a:blip r:embed="rId5" cstate="print"/>
          <a:srcRect/>
          <a:stretch>
            <a:fillRect/>
          </a:stretch>
        </p:blipFill>
        <p:spPr bwMode="auto">
          <a:xfrm>
            <a:off x="4387851" y="4356101"/>
            <a:ext cx="1539875" cy="1852613"/>
          </a:xfrm>
          <a:prstGeom prst="rect">
            <a:avLst/>
          </a:prstGeom>
          <a:noFill/>
          <a:ln w="9525" algn="ctr">
            <a:noFill/>
            <a:miter lim="800000"/>
            <a:headEnd/>
            <a:tailEnd/>
          </a:ln>
        </p:spPr>
      </p:pic>
      <p:pic>
        <p:nvPicPr>
          <p:cNvPr id="14345" name="Picture 11"/>
          <p:cNvPicPr>
            <a:picLocks noChangeAspect="1" noChangeArrowheads="1"/>
          </p:cNvPicPr>
          <p:nvPr/>
        </p:nvPicPr>
        <p:blipFill>
          <a:blip r:embed="rId6" cstate="print"/>
          <a:srcRect/>
          <a:stretch>
            <a:fillRect/>
          </a:stretch>
        </p:blipFill>
        <p:spPr bwMode="auto">
          <a:xfrm>
            <a:off x="5967414" y="4689476"/>
            <a:ext cx="1589087" cy="1547813"/>
          </a:xfrm>
          <a:prstGeom prst="rect">
            <a:avLst/>
          </a:prstGeom>
          <a:noFill/>
          <a:ln w="9525" algn="ctr">
            <a:noFill/>
            <a:miter lim="800000"/>
            <a:headEnd/>
            <a:tailEnd/>
          </a:ln>
        </p:spPr>
      </p:pic>
      <p:pic>
        <p:nvPicPr>
          <p:cNvPr id="14346" name="Picture 12"/>
          <p:cNvPicPr>
            <a:picLocks noChangeAspect="1" noChangeArrowheads="1"/>
          </p:cNvPicPr>
          <p:nvPr/>
        </p:nvPicPr>
        <p:blipFill>
          <a:blip r:embed="rId7" cstate="print"/>
          <a:srcRect/>
          <a:stretch>
            <a:fillRect/>
          </a:stretch>
        </p:blipFill>
        <p:spPr bwMode="auto">
          <a:xfrm>
            <a:off x="7567614" y="5060950"/>
            <a:ext cx="1552575" cy="1149350"/>
          </a:xfrm>
          <a:prstGeom prst="rect">
            <a:avLst/>
          </a:prstGeom>
          <a:noFill/>
          <a:ln w="9525" algn="ctr">
            <a:noFill/>
            <a:miter lim="800000"/>
            <a:headEnd/>
            <a:tailEnd/>
          </a:ln>
        </p:spPr>
      </p:pic>
      <p:pic>
        <p:nvPicPr>
          <p:cNvPr id="14347" name="Picture 13"/>
          <p:cNvPicPr>
            <a:picLocks noChangeAspect="1" noChangeArrowheads="1"/>
          </p:cNvPicPr>
          <p:nvPr/>
        </p:nvPicPr>
        <p:blipFill>
          <a:blip r:embed="rId8" cstate="print"/>
          <a:srcRect/>
          <a:stretch>
            <a:fillRect/>
          </a:stretch>
        </p:blipFill>
        <p:spPr bwMode="auto">
          <a:xfrm>
            <a:off x="4367213" y="1198564"/>
            <a:ext cx="1555750" cy="2498725"/>
          </a:xfrm>
          <a:prstGeom prst="rect">
            <a:avLst/>
          </a:prstGeom>
          <a:noFill/>
          <a:ln w="9525" algn="ctr">
            <a:noFill/>
            <a:miter lim="800000"/>
            <a:headEnd/>
            <a:tailEnd/>
          </a:ln>
        </p:spPr>
      </p:pic>
      <p:sp>
        <p:nvSpPr>
          <p:cNvPr id="16" name="AutoShape 200"/>
          <p:cNvSpPr>
            <a:spLocks noChangeArrowheads="1"/>
          </p:cNvSpPr>
          <p:nvPr/>
        </p:nvSpPr>
        <p:spPr bwMode="auto">
          <a:xfrm>
            <a:off x="5113338" y="910862"/>
            <a:ext cx="1111250" cy="697641"/>
          </a:xfrm>
          <a:prstGeom prst="irregularSeal1">
            <a:avLst/>
          </a:prstGeom>
          <a:solidFill>
            <a:srgbClr val="FFFF00"/>
          </a:solidFill>
          <a:ln w="9525" algn="ctr">
            <a:solidFill>
              <a:schemeClr val="tx1"/>
            </a:solidFill>
            <a:miter lim="800000"/>
            <a:headEnd/>
            <a:tailEnd/>
          </a:ln>
        </p:spPr>
        <p:txBody>
          <a:bodyPr lIns="90000" tIns="46800" rIns="90000" bIns="46800" anchor="ctr">
            <a:spAutoFit/>
          </a:bodyPr>
          <a:lstStyle/>
          <a:p>
            <a:pPr algn="ctr"/>
            <a:endParaRPr lang="ja-JP" altLang="en-US" sz="1000"/>
          </a:p>
        </p:txBody>
      </p:sp>
      <p:sp>
        <p:nvSpPr>
          <p:cNvPr id="14349" name="テキスト ボックス 16"/>
          <p:cNvSpPr txBox="1">
            <a:spLocks noChangeArrowheads="1"/>
          </p:cNvSpPr>
          <p:nvPr/>
        </p:nvSpPr>
        <p:spPr bwMode="auto">
          <a:xfrm>
            <a:off x="5329239" y="1063625"/>
            <a:ext cx="646331" cy="369332"/>
          </a:xfrm>
          <a:prstGeom prst="rect">
            <a:avLst/>
          </a:prstGeom>
          <a:noFill/>
          <a:ln w="9525">
            <a:noFill/>
            <a:miter lim="800000"/>
            <a:headEnd/>
            <a:tailEnd/>
          </a:ln>
        </p:spPr>
        <p:txBody>
          <a:bodyPr wrap="none">
            <a:spAutoFit/>
          </a:bodyPr>
          <a:lstStyle/>
          <a:p>
            <a:r>
              <a:rPr lang="ja-JP" altLang="en-US" sz="900" dirty="0">
                <a:solidFill>
                  <a:srgbClr val="FF0000"/>
                </a:solidFill>
              </a:rPr>
              <a:t>レジスト</a:t>
            </a:r>
            <a:r>
              <a:rPr lang="en-US" altLang="ja-JP" sz="900" dirty="0">
                <a:solidFill>
                  <a:srgbClr val="FF0000"/>
                </a:solidFill>
              </a:rPr>
              <a:t/>
            </a:r>
            <a:br>
              <a:rPr lang="en-US" altLang="ja-JP" sz="900" dirty="0">
                <a:solidFill>
                  <a:srgbClr val="FF0000"/>
                </a:solidFill>
              </a:rPr>
            </a:br>
            <a:r>
              <a:rPr lang="ja-JP" altLang="en-US" sz="900" dirty="0">
                <a:solidFill>
                  <a:srgbClr val="FF0000"/>
                </a:solidFill>
              </a:rPr>
              <a:t>寸法ズレ</a:t>
            </a:r>
          </a:p>
        </p:txBody>
      </p:sp>
      <p:sp>
        <p:nvSpPr>
          <p:cNvPr id="18" name="AutoShape 200"/>
          <p:cNvSpPr>
            <a:spLocks noChangeArrowheads="1"/>
          </p:cNvSpPr>
          <p:nvPr/>
        </p:nvSpPr>
        <p:spPr bwMode="auto">
          <a:xfrm>
            <a:off x="8642350" y="4511312"/>
            <a:ext cx="1111250" cy="697641"/>
          </a:xfrm>
          <a:prstGeom prst="irregularSeal1">
            <a:avLst/>
          </a:prstGeom>
          <a:solidFill>
            <a:srgbClr val="FFFF00"/>
          </a:solidFill>
          <a:ln w="9525" algn="ctr">
            <a:solidFill>
              <a:schemeClr val="tx1"/>
            </a:solidFill>
            <a:miter lim="800000"/>
            <a:headEnd/>
            <a:tailEnd/>
          </a:ln>
        </p:spPr>
        <p:txBody>
          <a:bodyPr lIns="90000" tIns="46800" rIns="90000" bIns="46800" anchor="ctr">
            <a:spAutoFit/>
          </a:bodyPr>
          <a:lstStyle/>
          <a:p>
            <a:pPr algn="ctr"/>
            <a:endParaRPr lang="ja-JP" altLang="en-US" sz="1000"/>
          </a:p>
        </p:txBody>
      </p:sp>
      <p:sp>
        <p:nvSpPr>
          <p:cNvPr id="14351" name="テキスト ボックス 18"/>
          <p:cNvSpPr txBox="1">
            <a:spLocks noChangeArrowheads="1"/>
          </p:cNvSpPr>
          <p:nvPr/>
        </p:nvSpPr>
        <p:spPr bwMode="auto">
          <a:xfrm>
            <a:off x="8763001" y="4725988"/>
            <a:ext cx="934871" cy="230832"/>
          </a:xfrm>
          <a:prstGeom prst="rect">
            <a:avLst/>
          </a:prstGeom>
          <a:noFill/>
          <a:ln w="9525">
            <a:noFill/>
            <a:miter lim="800000"/>
            <a:headEnd/>
            <a:tailEnd/>
          </a:ln>
        </p:spPr>
        <p:txBody>
          <a:bodyPr wrap="none">
            <a:spAutoFit/>
          </a:bodyPr>
          <a:lstStyle/>
          <a:p>
            <a:r>
              <a:rPr lang="en-US" altLang="ja-JP" sz="900">
                <a:solidFill>
                  <a:srgbClr val="FF0000"/>
                </a:solidFill>
              </a:rPr>
              <a:t>GC</a:t>
            </a:r>
            <a:r>
              <a:rPr lang="ja-JP" altLang="en-US" sz="900">
                <a:solidFill>
                  <a:srgbClr val="FF0000"/>
                </a:solidFill>
              </a:rPr>
              <a:t>形状・寸法</a:t>
            </a:r>
          </a:p>
        </p:txBody>
      </p:sp>
      <p:sp>
        <p:nvSpPr>
          <p:cNvPr id="20" name="AutoShape 200"/>
          <p:cNvSpPr>
            <a:spLocks noChangeArrowheads="1"/>
          </p:cNvSpPr>
          <p:nvPr/>
        </p:nvSpPr>
        <p:spPr bwMode="auto">
          <a:xfrm>
            <a:off x="9145588" y="1198563"/>
            <a:ext cx="1111250" cy="698500"/>
          </a:xfrm>
          <a:prstGeom prst="irregularSeal1">
            <a:avLst/>
          </a:prstGeom>
          <a:solidFill>
            <a:srgbClr val="FFFF00"/>
          </a:solidFill>
          <a:ln w="9525" algn="ctr">
            <a:solidFill>
              <a:schemeClr val="tx1"/>
            </a:solidFill>
            <a:miter lim="800000"/>
            <a:headEnd/>
            <a:tailEnd/>
          </a:ln>
        </p:spPr>
        <p:txBody>
          <a:bodyPr lIns="90000" tIns="46800" rIns="90000" bIns="46800" anchor="ctr">
            <a:spAutoFit/>
          </a:bodyPr>
          <a:lstStyle/>
          <a:p>
            <a:pPr algn="ctr"/>
            <a:endParaRPr lang="ja-JP" altLang="en-US" sz="1000"/>
          </a:p>
        </p:txBody>
      </p:sp>
      <p:sp>
        <p:nvSpPr>
          <p:cNvPr id="14353" name="テキスト ボックス 20"/>
          <p:cNvSpPr txBox="1">
            <a:spLocks noChangeArrowheads="1"/>
          </p:cNvSpPr>
          <p:nvPr/>
        </p:nvSpPr>
        <p:spPr bwMode="auto">
          <a:xfrm>
            <a:off x="9302751" y="1412875"/>
            <a:ext cx="646113" cy="230188"/>
          </a:xfrm>
          <a:prstGeom prst="rect">
            <a:avLst/>
          </a:prstGeom>
          <a:noFill/>
          <a:ln w="9525">
            <a:noFill/>
            <a:miter lim="800000"/>
            <a:headEnd/>
            <a:tailEnd/>
          </a:ln>
        </p:spPr>
        <p:txBody>
          <a:bodyPr wrap="none">
            <a:spAutoFit/>
          </a:bodyPr>
          <a:lstStyle/>
          <a:p>
            <a:r>
              <a:rPr lang="ja-JP" altLang="en-US" sz="900">
                <a:solidFill>
                  <a:srgbClr val="FF0000"/>
                </a:solidFill>
              </a:rPr>
              <a:t>転写欠陥</a:t>
            </a:r>
          </a:p>
        </p:txBody>
      </p:sp>
      <p:sp>
        <p:nvSpPr>
          <p:cNvPr id="14354" name="テキスト ボックス 24"/>
          <p:cNvSpPr txBox="1">
            <a:spLocks noChangeArrowheads="1"/>
          </p:cNvSpPr>
          <p:nvPr/>
        </p:nvSpPr>
        <p:spPr bwMode="auto">
          <a:xfrm>
            <a:off x="1879601" y="1619251"/>
            <a:ext cx="1579563" cy="4862513"/>
          </a:xfrm>
          <a:prstGeom prst="rect">
            <a:avLst/>
          </a:prstGeom>
          <a:noFill/>
          <a:ln w="9525">
            <a:noFill/>
            <a:miter lim="800000"/>
            <a:headEnd/>
            <a:tailEnd/>
          </a:ln>
        </p:spPr>
        <p:txBody>
          <a:bodyPr wrap="none">
            <a:spAutoFit/>
          </a:bodyPr>
          <a:lstStyle/>
          <a:p>
            <a:pPr>
              <a:spcBef>
                <a:spcPct val="0"/>
              </a:spcBef>
              <a:buFont typeface="Wingdings" pitchFamily="2" charset="2"/>
              <a:buChar char="l"/>
            </a:pPr>
            <a:r>
              <a:rPr lang="en-US" altLang="ja-JP" sz="1000">
                <a:solidFill>
                  <a:srgbClr val="FF0000"/>
                </a:solidFill>
                <a:latin typeface="Arial" charset="0"/>
                <a:cs typeface="Arial" charset="0"/>
              </a:rPr>
              <a:t>GC PEP</a:t>
            </a:r>
          </a:p>
          <a:p>
            <a:pPr>
              <a:spcBef>
                <a:spcPct val="0"/>
              </a:spcBef>
              <a:buFont typeface="Wingdings" pitchFamily="2" charset="2"/>
              <a:buChar char="l"/>
            </a:pPr>
            <a:r>
              <a:rPr lang="en-US" altLang="ja-JP" sz="1000">
                <a:latin typeface="Arial" charset="0"/>
                <a:cs typeface="Arial" charset="0"/>
              </a:rPr>
              <a:t>GC TR-SiN RIE</a:t>
            </a:r>
          </a:p>
          <a:p>
            <a:pPr>
              <a:spcBef>
                <a:spcPct val="0"/>
              </a:spcBef>
              <a:buFont typeface="Wingdings" pitchFamily="2" charset="2"/>
              <a:buChar char="l"/>
            </a:pPr>
            <a:r>
              <a:rPr lang="en-US" altLang="ja-JP" sz="1000">
                <a:latin typeface="Arial" charset="0"/>
                <a:cs typeface="Arial" charset="0"/>
              </a:rPr>
              <a:t>GC Inversion aSi</a:t>
            </a:r>
          </a:p>
          <a:p>
            <a:pPr>
              <a:spcBef>
                <a:spcPct val="0"/>
              </a:spcBef>
              <a:buFont typeface="Wingdings" pitchFamily="2" charset="2"/>
              <a:buChar char="l"/>
            </a:pPr>
            <a:r>
              <a:rPr lang="it-IT" altLang="ja-JP" sz="1000">
                <a:solidFill>
                  <a:srgbClr val="FF0000"/>
                </a:solidFill>
                <a:latin typeface="Arial" charset="0"/>
                <a:cs typeface="Arial" charset="0"/>
              </a:rPr>
              <a:t>GC INV-aSi RIE</a:t>
            </a:r>
          </a:p>
          <a:p>
            <a:pPr>
              <a:spcBef>
                <a:spcPct val="0"/>
              </a:spcBef>
              <a:buFont typeface="Wingdings" pitchFamily="2" charset="2"/>
              <a:buChar char="l"/>
            </a:pPr>
            <a:r>
              <a:rPr lang="en-US" altLang="ja-JP" sz="1000">
                <a:latin typeface="Arial" charset="0"/>
                <a:cs typeface="Arial" charset="0"/>
              </a:rPr>
              <a:t>GC INV-aSi ATO</a:t>
            </a:r>
          </a:p>
          <a:p>
            <a:pPr>
              <a:spcBef>
                <a:spcPct val="0"/>
              </a:spcBef>
              <a:buFont typeface="Wingdings" pitchFamily="2" charset="2"/>
              <a:buChar char="l"/>
            </a:pPr>
            <a:r>
              <a:rPr lang="en-US" altLang="ja-JP" sz="1000">
                <a:latin typeface="Arial" charset="0"/>
                <a:cs typeface="Arial" charset="0"/>
              </a:rPr>
              <a:t>GC TR-SiN Wet</a:t>
            </a:r>
          </a:p>
          <a:p>
            <a:pPr>
              <a:spcBef>
                <a:spcPct val="0"/>
              </a:spcBef>
              <a:buFont typeface="Wingdings" pitchFamily="2" charset="2"/>
              <a:buChar char="l"/>
            </a:pPr>
            <a:r>
              <a:rPr lang="en-US" altLang="ja-JP" sz="1000">
                <a:latin typeface="Arial" charset="0"/>
                <a:cs typeface="Arial" charset="0"/>
              </a:rPr>
              <a:t>KG PEP</a:t>
            </a:r>
          </a:p>
          <a:p>
            <a:pPr>
              <a:spcBef>
                <a:spcPct val="0"/>
              </a:spcBef>
              <a:buFont typeface="Wingdings" pitchFamily="2" charset="2"/>
              <a:buChar char="l"/>
            </a:pPr>
            <a:r>
              <a:rPr lang="en-US" altLang="ja-JP" sz="1000">
                <a:solidFill>
                  <a:srgbClr val="FF0000"/>
                </a:solidFill>
                <a:latin typeface="Arial" charset="0"/>
                <a:cs typeface="Arial" charset="0"/>
              </a:rPr>
              <a:t>GC SAC-TEOS RIE </a:t>
            </a:r>
          </a:p>
          <a:p>
            <a:pPr>
              <a:spcBef>
                <a:spcPct val="0"/>
              </a:spcBef>
              <a:buFont typeface="Wingdings" pitchFamily="2" charset="2"/>
              <a:buChar char="l"/>
            </a:pPr>
            <a:r>
              <a:rPr lang="en-US" altLang="ja-JP" sz="1000">
                <a:latin typeface="Arial" charset="0"/>
                <a:cs typeface="Arial" charset="0"/>
              </a:rPr>
              <a:t>GC SAC-TEOS SH</a:t>
            </a:r>
          </a:p>
          <a:p>
            <a:pPr>
              <a:spcBef>
                <a:spcPct val="0"/>
              </a:spcBef>
              <a:buFont typeface="Wingdings" pitchFamily="2" charset="2"/>
              <a:buChar char="l"/>
            </a:pPr>
            <a:r>
              <a:rPr lang="en-US" altLang="ja-JP" sz="1000">
                <a:latin typeface="Arial" charset="0"/>
                <a:cs typeface="Arial" charset="0"/>
              </a:rPr>
              <a:t>GC Slimming WET</a:t>
            </a:r>
          </a:p>
          <a:p>
            <a:pPr>
              <a:spcBef>
                <a:spcPct val="0"/>
              </a:spcBef>
              <a:buFont typeface="Wingdings" pitchFamily="2" charset="2"/>
              <a:buChar char="l"/>
            </a:pPr>
            <a:r>
              <a:rPr lang="en-US" altLang="ja-JP" sz="1000">
                <a:latin typeface="Arial" charset="0"/>
                <a:cs typeface="Arial" charset="0"/>
              </a:rPr>
              <a:t>GC INV-aSi Strip</a:t>
            </a:r>
          </a:p>
          <a:p>
            <a:pPr>
              <a:spcBef>
                <a:spcPct val="0"/>
              </a:spcBef>
              <a:buFont typeface="Wingdings" pitchFamily="2" charset="2"/>
              <a:buChar char="l"/>
            </a:pPr>
            <a:r>
              <a:rPr lang="en-US" altLang="ja-JP" sz="1000">
                <a:latin typeface="Arial" charset="0"/>
                <a:cs typeface="Arial" charset="0"/>
              </a:rPr>
              <a:t>GC Spacer SiN</a:t>
            </a:r>
          </a:p>
          <a:p>
            <a:pPr>
              <a:spcBef>
                <a:spcPct val="0"/>
              </a:spcBef>
              <a:buFont typeface="Wingdings" pitchFamily="2" charset="2"/>
              <a:buChar char="l"/>
            </a:pPr>
            <a:r>
              <a:rPr lang="en-US" altLang="ja-JP" sz="1000">
                <a:solidFill>
                  <a:srgbClr val="FF0000"/>
                </a:solidFill>
                <a:latin typeface="Arial" charset="0"/>
                <a:cs typeface="Arial" charset="0"/>
              </a:rPr>
              <a:t>GC Spacer SiN</a:t>
            </a:r>
            <a:r>
              <a:rPr lang="ja-JP" altLang="en-US" sz="1000">
                <a:solidFill>
                  <a:srgbClr val="FF0000"/>
                </a:solidFill>
                <a:latin typeface="Arial" charset="0"/>
                <a:cs typeface="Arial" charset="0"/>
              </a:rPr>
              <a:t> </a:t>
            </a:r>
            <a:r>
              <a:rPr lang="en-US" altLang="ja-JP" sz="1000">
                <a:solidFill>
                  <a:srgbClr val="FF0000"/>
                </a:solidFill>
                <a:latin typeface="Arial" charset="0"/>
                <a:cs typeface="Arial" charset="0"/>
              </a:rPr>
              <a:t>RIE</a:t>
            </a:r>
          </a:p>
          <a:p>
            <a:pPr>
              <a:spcBef>
                <a:spcPct val="0"/>
              </a:spcBef>
              <a:buFont typeface="Wingdings" pitchFamily="2" charset="2"/>
              <a:buChar char="l"/>
            </a:pPr>
            <a:r>
              <a:rPr lang="en-US" altLang="ja-JP" sz="1000">
                <a:latin typeface="Arial" charset="0"/>
                <a:cs typeface="Arial" charset="0"/>
              </a:rPr>
              <a:t>GC Spacer SiN Asher</a:t>
            </a:r>
          </a:p>
          <a:p>
            <a:pPr>
              <a:spcBef>
                <a:spcPct val="0"/>
              </a:spcBef>
              <a:buFont typeface="Wingdings" pitchFamily="2" charset="2"/>
              <a:buChar char="l"/>
            </a:pPr>
            <a:r>
              <a:rPr lang="en-US" altLang="ja-JP" sz="1000">
                <a:latin typeface="Arial" charset="0"/>
                <a:cs typeface="Arial" charset="0"/>
              </a:rPr>
              <a:t>GC Spacer SiN SH</a:t>
            </a:r>
          </a:p>
          <a:p>
            <a:pPr>
              <a:spcBef>
                <a:spcPct val="0"/>
              </a:spcBef>
              <a:buFont typeface="Wingdings" pitchFamily="2" charset="2"/>
              <a:buChar char="l"/>
            </a:pPr>
            <a:r>
              <a:rPr lang="en-US" altLang="ja-JP" sz="1000">
                <a:latin typeface="Arial" charset="0"/>
                <a:cs typeface="Arial" charset="0"/>
              </a:rPr>
              <a:t>GP PEP</a:t>
            </a:r>
          </a:p>
          <a:p>
            <a:pPr>
              <a:spcBef>
                <a:spcPct val="0"/>
              </a:spcBef>
              <a:buFont typeface="Wingdings" pitchFamily="2" charset="2"/>
              <a:buChar char="l"/>
            </a:pPr>
            <a:r>
              <a:rPr lang="en-US" altLang="ja-JP" sz="1000">
                <a:latin typeface="Arial" charset="0"/>
                <a:cs typeface="Arial" charset="0"/>
              </a:rPr>
              <a:t>GP SMAP RIE</a:t>
            </a:r>
          </a:p>
          <a:p>
            <a:pPr>
              <a:spcBef>
                <a:spcPct val="0"/>
              </a:spcBef>
              <a:buFont typeface="Wingdings" pitchFamily="2" charset="2"/>
              <a:buChar char="l"/>
            </a:pPr>
            <a:r>
              <a:rPr lang="en-US" altLang="ja-JP" sz="1000">
                <a:latin typeface="Arial" charset="0"/>
                <a:cs typeface="Arial" charset="0"/>
              </a:rPr>
              <a:t>GP SAC-TEOS WET</a:t>
            </a:r>
          </a:p>
          <a:p>
            <a:pPr>
              <a:spcBef>
                <a:spcPct val="0"/>
              </a:spcBef>
              <a:buFont typeface="Wingdings" pitchFamily="2" charset="2"/>
              <a:buChar char="l"/>
            </a:pPr>
            <a:r>
              <a:rPr lang="en-US" altLang="ja-JP" sz="1000">
                <a:latin typeface="Arial" charset="0"/>
                <a:cs typeface="Arial" charset="0"/>
              </a:rPr>
              <a:t>GP SAC-TEOS Asher</a:t>
            </a:r>
          </a:p>
          <a:p>
            <a:pPr>
              <a:spcBef>
                <a:spcPct val="0"/>
              </a:spcBef>
              <a:buFont typeface="Wingdings" pitchFamily="2" charset="2"/>
              <a:buChar char="l"/>
            </a:pPr>
            <a:r>
              <a:rPr lang="en-US" altLang="ja-JP" sz="1000">
                <a:latin typeface="Arial" charset="0"/>
                <a:cs typeface="Arial" charset="0"/>
              </a:rPr>
              <a:t>GR PEP</a:t>
            </a:r>
          </a:p>
          <a:p>
            <a:pPr>
              <a:spcBef>
                <a:spcPct val="0"/>
              </a:spcBef>
              <a:buFont typeface="Wingdings" pitchFamily="2" charset="2"/>
              <a:buChar char="l"/>
            </a:pPr>
            <a:r>
              <a:rPr lang="en-US" altLang="ja-JP" sz="1000">
                <a:latin typeface="Arial" charset="0"/>
                <a:cs typeface="Arial" charset="0"/>
              </a:rPr>
              <a:t>GR SMAP RIE</a:t>
            </a:r>
          </a:p>
          <a:p>
            <a:pPr>
              <a:spcBef>
                <a:spcPct val="0"/>
              </a:spcBef>
              <a:buFont typeface="Wingdings" pitchFamily="2" charset="2"/>
              <a:buChar char="l"/>
            </a:pPr>
            <a:r>
              <a:rPr lang="en-US" altLang="ja-JP" sz="1000">
                <a:latin typeface="Arial" charset="0"/>
                <a:cs typeface="Arial" charset="0"/>
              </a:rPr>
              <a:t>GR SH</a:t>
            </a:r>
          </a:p>
          <a:p>
            <a:pPr>
              <a:spcBef>
                <a:spcPct val="0"/>
              </a:spcBef>
              <a:buFont typeface="Wingdings" pitchFamily="2" charset="2"/>
              <a:buChar char="l"/>
            </a:pPr>
            <a:r>
              <a:rPr lang="en-US" altLang="ja-JP" sz="1000">
                <a:solidFill>
                  <a:srgbClr val="FF0000"/>
                </a:solidFill>
                <a:latin typeface="Arial" charset="0"/>
                <a:cs typeface="Arial" charset="0"/>
              </a:rPr>
              <a:t>GC Mask aSi RIE</a:t>
            </a:r>
          </a:p>
          <a:p>
            <a:pPr>
              <a:spcBef>
                <a:spcPct val="0"/>
              </a:spcBef>
              <a:buFont typeface="Wingdings" pitchFamily="2" charset="2"/>
              <a:buChar char="l"/>
            </a:pPr>
            <a:r>
              <a:rPr lang="en-US" altLang="ja-JP" sz="1000">
                <a:latin typeface="Arial" charset="0"/>
                <a:cs typeface="Arial" charset="0"/>
              </a:rPr>
              <a:t>GC Mask aSi ATO</a:t>
            </a:r>
          </a:p>
          <a:p>
            <a:pPr>
              <a:spcBef>
                <a:spcPct val="0"/>
              </a:spcBef>
              <a:buFont typeface="Wingdings" pitchFamily="2" charset="2"/>
              <a:buChar char="l"/>
            </a:pPr>
            <a:r>
              <a:rPr lang="en-US" altLang="ja-JP" sz="1000">
                <a:solidFill>
                  <a:srgbClr val="FF0000"/>
                </a:solidFill>
                <a:latin typeface="Arial" charset="0"/>
                <a:cs typeface="Arial" charset="0"/>
              </a:rPr>
              <a:t>GC Mask RIE </a:t>
            </a:r>
          </a:p>
          <a:p>
            <a:pPr>
              <a:spcBef>
                <a:spcPct val="0"/>
              </a:spcBef>
              <a:buFont typeface="Wingdings" pitchFamily="2" charset="2"/>
              <a:buChar char="l"/>
            </a:pPr>
            <a:r>
              <a:rPr lang="en-US" altLang="ja-JP" sz="1000">
                <a:solidFill>
                  <a:srgbClr val="FF0000"/>
                </a:solidFill>
                <a:latin typeface="Arial" charset="0"/>
                <a:cs typeface="Arial" charset="0"/>
              </a:rPr>
              <a:t>GC Stack RIE</a:t>
            </a:r>
          </a:p>
          <a:p>
            <a:pPr>
              <a:spcBef>
                <a:spcPct val="0"/>
              </a:spcBef>
              <a:buFont typeface="Wingdings" pitchFamily="2" charset="2"/>
              <a:buChar char="l"/>
            </a:pPr>
            <a:r>
              <a:rPr lang="en-US" altLang="ja-JP" sz="1000">
                <a:latin typeface="Arial" charset="0"/>
                <a:cs typeface="Arial" charset="0"/>
              </a:rPr>
              <a:t>BSG WET</a:t>
            </a:r>
          </a:p>
          <a:p>
            <a:pPr>
              <a:spcBef>
                <a:spcPct val="0"/>
              </a:spcBef>
              <a:buFont typeface="Wingdings" pitchFamily="2" charset="2"/>
              <a:buChar char="l"/>
            </a:pPr>
            <a:r>
              <a:rPr lang="en-US" altLang="ja-JP" sz="1000">
                <a:latin typeface="Arial" charset="0"/>
                <a:cs typeface="Arial" charset="0"/>
              </a:rPr>
              <a:t>GC Stack WET1</a:t>
            </a:r>
          </a:p>
          <a:p>
            <a:pPr>
              <a:spcBef>
                <a:spcPct val="0"/>
              </a:spcBef>
              <a:buFont typeface="Wingdings" pitchFamily="2" charset="2"/>
              <a:buChar char="l"/>
            </a:pPr>
            <a:r>
              <a:rPr lang="en-US" altLang="ja-JP" sz="1000">
                <a:latin typeface="Arial" charset="0"/>
                <a:cs typeface="Arial" charset="0"/>
              </a:rPr>
              <a:t>GC W Cover SIH4</a:t>
            </a:r>
          </a:p>
          <a:p>
            <a:pPr>
              <a:spcBef>
                <a:spcPct val="0"/>
              </a:spcBef>
              <a:buFont typeface="Wingdings" pitchFamily="2" charset="2"/>
              <a:buChar char="l"/>
            </a:pPr>
            <a:r>
              <a:rPr lang="en-US" altLang="ja-JP" sz="1000">
                <a:latin typeface="Arial" charset="0"/>
                <a:cs typeface="Arial" charset="0"/>
              </a:rPr>
              <a:t>GC Stack HDIW</a:t>
            </a:r>
          </a:p>
          <a:p>
            <a:pPr>
              <a:spcBef>
                <a:spcPct val="0"/>
              </a:spcBef>
              <a:buFont typeface="Wingdings" pitchFamily="2" charset="2"/>
              <a:buChar char="l"/>
            </a:pPr>
            <a:r>
              <a:rPr lang="en-US" altLang="ja-JP" sz="1000">
                <a:latin typeface="Arial" charset="0"/>
                <a:cs typeface="Arial" charset="0"/>
              </a:rPr>
              <a:t>GC Stack WET2</a:t>
            </a:r>
            <a:endParaRPr lang="ja-JP" altLang="en-US" sz="1000">
              <a:latin typeface="Arial" charset="0"/>
              <a:cs typeface="Arial" charset="0"/>
            </a:endParaRPr>
          </a:p>
        </p:txBody>
      </p:sp>
      <p:sp>
        <p:nvSpPr>
          <p:cNvPr id="26" name="テキスト ボックス 25"/>
          <p:cNvSpPr txBox="1"/>
          <p:nvPr/>
        </p:nvSpPr>
        <p:spPr>
          <a:xfrm>
            <a:off x="4845050" y="765176"/>
            <a:ext cx="666750" cy="246063"/>
          </a:xfrm>
          <a:prstGeom prst="rect">
            <a:avLst/>
          </a:prstGeom>
          <a:solidFill>
            <a:schemeClr val="bg2">
              <a:lumMod val="20000"/>
              <a:lumOff val="80000"/>
            </a:schemeClr>
          </a:solidFill>
        </p:spPr>
        <p:txBody>
          <a:bodyPr wrap="none">
            <a:spAutoFit/>
          </a:bodyPr>
          <a:lstStyle/>
          <a:p>
            <a:pPr>
              <a:defRPr/>
            </a:pPr>
            <a:r>
              <a:rPr lang="en-US" altLang="ja-JP" sz="1000" dirty="0">
                <a:latin typeface="+mj-lt"/>
                <a:cs typeface="Arial" pitchFamily="34" charset="0"/>
              </a:rPr>
              <a:t>GC PEP</a:t>
            </a:r>
          </a:p>
        </p:txBody>
      </p:sp>
      <p:sp>
        <p:nvSpPr>
          <p:cNvPr id="27" name="テキスト ボックス 26"/>
          <p:cNvSpPr txBox="1"/>
          <p:nvPr/>
        </p:nvSpPr>
        <p:spPr>
          <a:xfrm>
            <a:off x="6140451" y="765176"/>
            <a:ext cx="1108075" cy="246063"/>
          </a:xfrm>
          <a:prstGeom prst="rect">
            <a:avLst/>
          </a:prstGeom>
          <a:solidFill>
            <a:schemeClr val="bg2">
              <a:lumMod val="20000"/>
              <a:lumOff val="80000"/>
            </a:schemeClr>
          </a:solidFill>
        </p:spPr>
        <p:txBody>
          <a:bodyPr wrap="none">
            <a:spAutoFit/>
          </a:bodyPr>
          <a:lstStyle/>
          <a:p>
            <a:pPr>
              <a:defRPr/>
            </a:pPr>
            <a:r>
              <a:rPr lang="it-IT" altLang="ja-JP" sz="1000" dirty="0">
                <a:latin typeface="Arial" pitchFamily="34" charset="0"/>
                <a:cs typeface="Arial" pitchFamily="34" charset="0"/>
              </a:rPr>
              <a:t>GC INV-aSi RIE</a:t>
            </a:r>
          </a:p>
        </p:txBody>
      </p:sp>
      <p:sp>
        <p:nvSpPr>
          <p:cNvPr id="28" name="テキスト ボックス 27"/>
          <p:cNvSpPr txBox="1"/>
          <p:nvPr/>
        </p:nvSpPr>
        <p:spPr>
          <a:xfrm>
            <a:off x="7608889" y="765176"/>
            <a:ext cx="1322387" cy="246063"/>
          </a:xfrm>
          <a:prstGeom prst="rect">
            <a:avLst/>
          </a:prstGeom>
          <a:solidFill>
            <a:schemeClr val="bg2">
              <a:lumMod val="20000"/>
              <a:lumOff val="80000"/>
            </a:schemeClr>
          </a:solidFill>
        </p:spPr>
        <p:txBody>
          <a:bodyPr wrap="none">
            <a:spAutoFit/>
          </a:bodyPr>
          <a:lstStyle/>
          <a:p>
            <a:pPr>
              <a:defRPr/>
            </a:pPr>
            <a:r>
              <a:rPr lang="en-US" altLang="ja-JP" sz="1000" dirty="0">
                <a:latin typeface="Arial" pitchFamily="34" charset="0"/>
                <a:cs typeface="Arial" pitchFamily="34" charset="0"/>
              </a:rPr>
              <a:t>GC SAC-TEOS RIE</a:t>
            </a:r>
            <a:endParaRPr lang="en-US" altLang="ja-JP" sz="1000" dirty="0">
              <a:latin typeface="+mj-lt"/>
              <a:cs typeface="Arial" pitchFamily="34" charset="0"/>
            </a:endParaRPr>
          </a:p>
        </p:txBody>
      </p:sp>
      <p:sp>
        <p:nvSpPr>
          <p:cNvPr id="29" name="テキスト ボックス 28"/>
          <p:cNvSpPr txBox="1"/>
          <p:nvPr/>
        </p:nvSpPr>
        <p:spPr>
          <a:xfrm>
            <a:off x="9120188" y="765176"/>
            <a:ext cx="1333500" cy="246063"/>
          </a:xfrm>
          <a:prstGeom prst="rect">
            <a:avLst/>
          </a:prstGeom>
          <a:solidFill>
            <a:schemeClr val="bg2">
              <a:lumMod val="20000"/>
              <a:lumOff val="80000"/>
            </a:schemeClr>
          </a:solidFill>
        </p:spPr>
        <p:txBody>
          <a:bodyPr wrap="none">
            <a:spAutoFit/>
          </a:bodyPr>
          <a:lstStyle/>
          <a:p>
            <a:pPr>
              <a:defRPr/>
            </a:pPr>
            <a:r>
              <a:rPr lang="en-US" altLang="ja-JP" sz="1000" dirty="0">
                <a:latin typeface="Arial" pitchFamily="34" charset="0"/>
                <a:cs typeface="Arial" pitchFamily="34" charset="0"/>
              </a:rPr>
              <a:t>GC Spacer </a:t>
            </a:r>
            <a:r>
              <a:rPr lang="en-US" altLang="ja-JP" sz="1000" dirty="0" err="1">
                <a:latin typeface="Arial" pitchFamily="34" charset="0"/>
                <a:cs typeface="Arial" pitchFamily="34" charset="0"/>
              </a:rPr>
              <a:t>SiN</a:t>
            </a:r>
            <a:r>
              <a:rPr lang="ja-JP" altLang="en-US" sz="1000" dirty="0">
                <a:latin typeface="Arial" pitchFamily="34" charset="0"/>
                <a:cs typeface="Arial" pitchFamily="34" charset="0"/>
              </a:rPr>
              <a:t> </a:t>
            </a:r>
            <a:r>
              <a:rPr lang="en-US" altLang="ja-JP" sz="1000" dirty="0">
                <a:latin typeface="Arial" pitchFamily="34" charset="0"/>
                <a:cs typeface="Arial" pitchFamily="34" charset="0"/>
              </a:rPr>
              <a:t>RIE</a:t>
            </a:r>
          </a:p>
        </p:txBody>
      </p:sp>
      <p:sp>
        <p:nvSpPr>
          <p:cNvPr id="30" name="テキスト ボックス 29"/>
          <p:cNvSpPr txBox="1"/>
          <p:nvPr/>
        </p:nvSpPr>
        <p:spPr>
          <a:xfrm>
            <a:off x="4511675" y="4076701"/>
            <a:ext cx="1206500" cy="246063"/>
          </a:xfrm>
          <a:prstGeom prst="rect">
            <a:avLst/>
          </a:prstGeom>
          <a:solidFill>
            <a:schemeClr val="bg2">
              <a:lumMod val="20000"/>
              <a:lumOff val="80000"/>
            </a:schemeClr>
          </a:solidFill>
        </p:spPr>
        <p:txBody>
          <a:bodyPr wrap="none">
            <a:spAutoFit/>
          </a:bodyPr>
          <a:lstStyle/>
          <a:p>
            <a:pPr>
              <a:defRPr/>
            </a:pPr>
            <a:r>
              <a:rPr lang="en-US" altLang="ja-JP" sz="1000" dirty="0">
                <a:latin typeface="Arial" pitchFamily="34" charset="0"/>
                <a:cs typeface="Arial" pitchFamily="34" charset="0"/>
              </a:rPr>
              <a:t>GC Mask </a:t>
            </a:r>
            <a:r>
              <a:rPr lang="en-US" altLang="ja-JP" sz="1000" dirty="0" err="1">
                <a:latin typeface="Arial" pitchFamily="34" charset="0"/>
                <a:cs typeface="Arial" pitchFamily="34" charset="0"/>
              </a:rPr>
              <a:t>aSi</a:t>
            </a:r>
            <a:r>
              <a:rPr lang="en-US" altLang="ja-JP" sz="1000" dirty="0">
                <a:latin typeface="Arial" pitchFamily="34" charset="0"/>
                <a:cs typeface="Arial" pitchFamily="34" charset="0"/>
              </a:rPr>
              <a:t> RIE</a:t>
            </a:r>
          </a:p>
        </p:txBody>
      </p:sp>
      <p:sp>
        <p:nvSpPr>
          <p:cNvPr id="31" name="テキスト ボックス 30"/>
          <p:cNvSpPr txBox="1"/>
          <p:nvPr/>
        </p:nvSpPr>
        <p:spPr>
          <a:xfrm>
            <a:off x="6305551" y="4076701"/>
            <a:ext cx="1014413" cy="246063"/>
          </a:xfrm>
          <a:prstGeom prst="rect">
            <a:avLst/>
          </a:prstGeom>
          <a:solidFill>
            <a:schemeClr val="bg2">
              <a:lumMod val="20000"/>
              <a:lumOff val="80000"/>
            </a:schemeClr>
          </a:solidFill>
        </p:spPr>
        <p:txBody>
          <a:bodyPr wrap="none">
            <a:spAutoFit/>
          </a:bodyPr>
          <a:lstStyle/>
          <a:p>
            <a:pPr>
              <a:defRPr/>
            </a:pPr>
            <a:r>
              <a:rPr lang="en-US" altLang="ja-JP" sz="1000" dirty="0">
                <a:latin typeface="Arial" pitchFamily="34" charset="0"/>
                <a:cs typeface="Arial" pitchFamily="34" charset="0"/>
              </a:rPr>
              <a:t>GC Mask RIE </a:t>
            </a:r>
          </a:p>
        </p:txBody>
      </p:sp>
      <p:sp>
        <p:nvSpPr>
          <p:cNvPr id="32" name="テキスト ボックス 31"/>
          <p:cNvSpPr txBox="1"/>
          <p:nvPr/>
        </p:nvSpPr>
        <p:spPr>
          <a:xfrm>
            <a:off x="7824789" y="4076701"/>
            <a:ext cx="1000125" cy="246063"/>
          </a:xfrm>
          <a:prstGeom prst="rect">
            <a:avLst/>
          </a:prstGeom>
          <a:solidFill>
            <a:schemeClr val="bg2">
              <a:lumMod val="20000"/>
              <a:lumOff val="80000"/>
            </a:schemeClr>
          </a:solidFill>
        </p:spPr>
        <p:txBody>
          <a:bodyPr wrap="none">
            <a:spAutoFit/>
          </a:bodyPr>
          <a:lstStyle/>
          <a:p>
            <a:pPr>
              <a:defRPr/>
            </a:pPr>
            <a:r>
              <a:rPr lang="en-US" altLang="ja-JP" sz="1000" dirty="0">
                <a:latin typeface="Arial" pitchFamily="34" charset="0"/>
                <a:cs typeface="Arial" pitchFamily="34" charset="0"/>
              </a:rPr>
              <a:t>GC Stack RIE</a:t>
            </a:r>
          </a:p>
        </p:txBody>
      </p:sp>
      <p:sp>
        <p:nvSpPr>
          <p:cNvPr id="34" name="テキスト ボックス 33"/>
          <p:cNvSpPr txBox="1"/>
          <p:nvPr/>
        </p:nvSpPr>
        <p:spPr>
          <a:xfrm>
            <a:off x="1765300" y="754063"/>
            <a:ext cx="2518638" cy="867930"/>
          </a:xfrm>
          <a:prstGeom prst="rect">
            <a:avLst/>
          </a:prstGeom>
          <a:solidFill>
            <a:srgbClr val="002060"/>
          </a:solidFill>
        </p:spPr>
        <p:txBody>
          <a:bodyPr wrap="none">
            <a:spAutoFit/>
          </a:bodyPr>
          <a:lstStyle/>
          <a:p>
            <a:pPr>
              <a:lnSpc>
                <a:spcPct val="120000"/>
              </a:lnSpc>
              <a:defRPr/>
            </a:pPr>
            <a:r>
              <a:rPr lang="ja-JP" altLang="en-US" sz="1400" dirty="0">
                <a:solidFill>
                  <a:schemeClr val="bg1"/>
                </a:solidFill>
              </a:rPr>
              <a:t>不良解析より考えられる点は</a:t>
            </a:r>
            <a:endParaRPr lang="en-US" altLang="ja-JP" sz="1400" dirty="0">
              <a:solidFill>
                <a:schemeClr val="bg1"/>
              </a:solidFill>
            </a:endParaRPr>
          </a:p>
          <a:p>
            <a:pPr>
              <a:lnSpc>
                <a:spcPct val="120000"/>
              </a:lnSpc>
              <a:defRPr/>
            </a:pPr>
            <a:r>
              <a:rPr lang="ja-JP" altLang="en-US" sz="1400" dirty="0">
                <a:solidFill>
                  <a:schemeClr val="bg1"/>
                </a:solidFill>
              </a:rPr>
              <a:t>・</a:t>
            </a:r>
            <a:r>
              <a:rPr lang="en-US" altLang="ja-JP" sz="1400" dirty="0">
                <a:solidFill>
                  <a:schemeClr val="bg1"/>
                </a:solidFill>
              </a:rPr>
              <a:t>WL</a:t>
            </a:r>
            <a:r>
              <a:rPr lang="ja-JP" altLang="en-US" sz="1400" dirty="0">
                <a:solidFill>
                  <a:schemeClr val="bg1"/>
                </a:solidFill>
              </a:rPr>
              <a:t>寸法、</a:t>
            </a:r>
            <a:r>
              <a:rPr lang="en-US" altLang="ja-JP" sz="1400" dirty="0">
                <a:solidFill>
                  <a:schemeClr val="bg1"/>
                </a:solidFill>
              </a:rPr>
              <a:t>P/A</a:t>
            </a:r>
            <a:r>
              <a:rPr lang="ja-JP" altLang="en-US" sz="1400" dirty="0">
                <a:solidFill>
                  <a:schemeClr val="bg1"/>
                </a:solidFill>
              </a:rPr>
              <a:t>差ずれ</a:t>
            </a:r>
            <a:endParaRPr lang="en-US" altLang="ja-JP" sz="1400" dirty="0">
              <a:solidFill>
                <a:schemeClr val="bg1"/>
              </a:solidFill>
            </a:endParaRPr>
          </a:p>
          <a:p>
            <a:pPr>
              <a:lnSpc>
                <a:spcPct val="120000"/>
              </a:lnSpc>
              <a:defRPr/>
            </a:pPr>
            <a:r>
              <a:rPr lang="ja-JP" altLang="en-US" sz="1400" dirty="0">
                <a:solidFill>
                  <a:schemeClr val="bg1"/>
                </a:solidFill>
              </a:rPr>
              <a:t>・</a:t>
            </a:r>
            <a:r>
              <a:rPr lang="en-US" altLang="ja-JP" sz="1400" dirty="0">
                <a:solidFill>
                  <a:schemeClr val="bg1"/>
                </a:solidFill>
              </a:rPr>
              <a:t>BLK</a:t>
            </a:r>
            <a:r>
              <a:rPr lang="ja-JP" altLang="en-US" sz="1400" dirty="0">
                <a:solidFill>
                  <a:schemeClr val="bg1"/>
                </a:solidFill>
              </a:rPr>
              <a:t>内で</a:t>
            </a:r>
            <a:r>
              <a:rPr lang="en-US" altLang="ja-JP" sz="1400" dirty="0">
                <a:solidFill>
                  <a:schemeClr val="bg1"/>
                </a:solidFill>
              </a:rPr>
              <a:t>WL</a:t>
            </a:r>
            <a:r>
              <a:rPr lang="ja-JP" altLang="en-US" sz="1400" dirty="0">
                <a:solidFill>
                  <a:schemeClr val="bg1"/>
                </a:solidFill>
              </a:rPr>
              <a:t>幅変動</a:t>
            </a:r>
            <a:endParaRPr lang="en-US" altLang="ja-JP" sz="1400" dirty="0">
              <a:solidFill>
                <a:schemeClr val="bg1"/>
              </a:solidFill>
            </a:endParaRPr>
          </a:p>
        </p:txBody>
      </p:sp>
    </p:spTree>
    <p:extLst>
      <p:ext uri="{BB962C8B-B14F-4D97-AF65-F5344CB8AC3E}">
        <p14:creationId xmlns:p14="http://schemas.microsoft.com/office/powerpoint/2010/main" val="356534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500"/>
                                        <p:tgtEl>
                                          <p:spTgt spid="1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strips(downLeft)">
                                      <p:cBhvr>
                                        <p:cTn id="10" dur="500"/>
                                        <p:tgtEl>
                                          <p:spTgt spid="18"/>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strips(downLef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smtClean="0">
                <a:latin typeface="Meiryo UI" pitchFamily="50" charset="-128"/>
                <a:ea typeface="Meiryo UI" pitchFamily="50" charset="-128"/>
                <a:cs typeface="Meiryo UI" pitchFamily="50" charset="-128"/>
              </a:rPr>
              <a:t>V1 RIE Process Flow</a:t>
            </a:r>
            <a:endParaRPr kumimoji="1" lang="ja-JP" altLang="en-US" b="1" dirty="0">
              <a:latin typeface="Meiryo UI" pitchFamily="50" charset="-128"/>
              <a:ea typeface="Meiryo UI" pitchFamily="50" charset="-128"/>
              <a:cs typeface="Meiryo UI" pitchFamily="50" charset="-128"/>
            </a:endParaRPr>
          </a:p>
        </p:txBody>
      </p:sp>
      <p:sp>
        <p:nvSpPr>
          <p:cNvPr id="3" name="正方形/長方形 46"/>
          <p:cNvSpPr>
            <a:spLocks noChangeArrowheads="1"/>
          </p:cNvSpPr>
          <p:nvPr/>
        </p:nvSpPr>
        <p:spPr bwMode="auto">
          <a:xfrm>
            <a:off x="5190475" y="3786793"/>
            <a:ext cx="1376363" cy="677863"/>
          </a:xfrm>
          <a:prstGeom prst="rect">
            <a:avLst/>
          </a:prstGeom>
          <a:solidFill>
            <a:srgbClr val="CC66FF"/>
          </a:solidFill>
          <a:ln w="9525" algn="ctr">
            <a:noFill/>
            <a:round/>
            <a:headEnd/>
            <a:tailEnd/>
          </a:ln>
        </p:spPr>
        <p:txBody>
          <a:bodyPr wrap="none" lIns="90000" tIns="46800" rIns="90000" bIns="46800" anchor="ctr"/>
          <a:lstStyle/>
          <a:p>
            <a:pPr defTabSz="968375"/>
            <a:endParaRPr lang="ja-JP" altLang="en-US" sz="2500">
              <a:solidFill>
                <a:srgbClr val="000000"/>
              </a:solidFill>
              <a:latin typeface="Meiryo UI" pitchFamily="50" charset="-128"/>
              <a:ea typeface="Meiryo UI" pitchFamily="50" charset="-128"/>
              <a:cs typeface="Meiryo UI" pitchFamily="50" charset="-128"/>
            </a:endParaRPr>
          </a:p>
        </p:txBody>
      </p:sp>
      <p:sp>
        <p:nvSpPr>
          <p:cNvPr id="4" name="日付プレースホルダー 2"/>
          <p:cNvSpPr txBox="1">
            <a:spLocks/>
          </p:cNvSpPr>
          <p:nvPr/>
        </p:nvSpPr>
        <p:spPr>
          <a:xfrm>
            <a:off x="3002968" y="6243883"/>
            <a:ext cx="4679950" cy="169863"/>
          </a:xfrm>
          <a:prstGeom prst="rect">
            <a:avLst/>
          </a:prstGeom>
        </p:spPr>
        <p:txBody>
          <a:bodyPr/>
          <a:lstStyle/>
          <a:p>
            <a:pPr eaLnBrk="0" fontAlgn="base" hangingPunct="0">
              <a:lnSpc>
                <a:spcPct val="80000"/>
              </a:lnSpc>
              <a:spcBef>
                <a:spcPct val="50000"/>
              </a:spcBef>
              <a:spcAft>
                <a:spcPct val="0"/>
              </a:spcAft>
              <a:defRPr/>
            </a:pPr>
            <a:fld id="{50956B44-A790-472A-8F6D-02D50C502A06}" type="datetime1">
              <a:rPr lang="ja-JP" altLang="en-US" sz="1000">
                <a:latin typeface="Meiryo UI" pitchFamily="50" charset="-128"/>
                <a:ea typeface="Meiryo UI" pitchFamily="50" charset="-128"/>
                <a:cs typeface="Meiryo UI" pitchFamily="50" charset="-128"/>
              </a:rPr>
              <a:pPr eaLnBrk="0" fontAlgn="base" hangingPunct="0">
                <a:lnSpc>
                  <a:spcPct val="80000"/>
                </a:lnSpc>
                <a:spcBef>
                  <a:spcPct val="50000"/>
                </a:spcBef>
                <a:spcAft>
                  <a:spcPct val="0"/>
                </a:spcAft>
                <a:defRPr/>
              </a:pPr>
              <a:t>2022/9/1</a:t>
            </a:fld>
            <a:endParaRPr lang="ja-JP" altLang="en-US" sz="1000" dirty="0">
              <a:latin typeface="Meiryo UI" pitchFamily="50" charset="-128"/>
              <a:ea typeface="Meiryo UI" pitchFamily="50" charset="-128"/>
              <a:cs typeface="Meiryo UI" pitchFamily="50" charset="-128"/>
            </a:endParaRPr>
          </a:p>
        </p:txBody>
      </p:sp>
      <p:pic>
        <p:nvPicPr>
          <p:cNvPr id="5" name="Picture 13"/>
          <p:cNvPicPr>
            <a:picLocks noChangeAspect="1" noChangeArrowheads="1"/>
          </p:cNvPicPr>
          <p:nvPr/>
        </p:nvPicPr>
        <p:blipFill>
          <a:blip r:embed="rId2" cstate="print"/>
          <a:srcRect r="43848"/>
          <a:stretch>
            <a:fillRect/>
          </a:stretch>
        </p:blipFill>
        <p:spPr bwMode="auto">
          <a:xfrm>
            <a:off x="6507095" y="1824237"/>
            <a:ext cx="2414233" cy="781050"/>
          </a:xfrm>
          <a:prstGeom prst="rect">
            <a:avLst/>
          </a:prstGeom>
          <a:noFill/>
          <a:ln w="9525" algn="ctr">
            <a:noFill/>
            <a:miter lim="800000"/>
            <a:headEnd/>
            <a:tailEnd/>
          </a:ln>
        </p:spPr>
      </p:pic>
      <p:sp>
        <p:nvSpPr>
          <p:cNvPr id="6" name="Rectangle 16"/>
          <p:cNvSpPr>
            <a:spLocks noChangeArrowheads="1"/>
          </p:cNvSpPr>
          <p:nvPr/>
        </p:nvSpPr>
        <p:spPr bwMode="auto">
          <a:xfrm>
            <a:off x="7388849" y="1565476"/>
            <a:ext cx="826085" cy="206477"/>
          </a:xfrm>
          <a:prstGeom prst="rect">
            <a:avLst/>
          </a:prstGeom>
          <a:solidFill>
            <a:srgbClr val="FFFF99">
              <a:alpha val="79999"/>
            </a:srgbClr>
          </a:solidFill>
          <a:ln w="3175">
            <a:solidFill>
              <a:schemeClr val="tx1"/>
            </a:solidFill>
            <a:miter lim="800000"/>
            <a:headEnd/>
            <a:tailEnd/>
          </a:ln>
        </p:spPr>
        <p:txBody>
          <a:bodyPr wrap="none" lIns="54000" tIns="10800" bIns="10800">
            <a:spAutoFit/>
          </a:bodyPr>
          <a:lstStyle/>
          <a:p>
            <a:pPr eaLnBrk="1" hangingPunct="1"/>
            <a:r>
              <a:rPr lang="en-US" altLang="ja-JP" sz="1200" dirty="0">
                <a:latin typeface="Meiryo UI" pitchFamily="50" charset="-128"/>
                <a:ea typeface="Meiryo UI" pitchFamily="50" charset="-128"/>
                <a:cs typeface="Meiryo UI" pitchFamily="50" charset="-128"/>
              </a:rPr>
              <a:t>Top View</a:t>
            </a:r>
          </a:p>
        </p:txBody>
      </p:sp>
      <p:sp>
        <p:nvSpPr>
          <p:cNvPr id="7" name="Rectangle 25"/>
          <p:cNvSpPr>
            <a:spLocks noChangeArrowheads="1"/>
          </p:cNvSpPr>
          <p:nvPr/>
        </p:nvSpPr>
        <p:spPr bwMode="auto">
          <a:xfrm>
            <a:off x="7213403" y="2627416"/>
            <a:ext cx="1066984" cy="206477"/>
          </a:xfrm>
          <a:prstGeom prst="rect">
            <a:avLst/>
          </a:prstGeom>
          <a:solidFill>
            <a:srgbClr val="FFCC99">
              <a:alpha val="79999"/>
            </a:srgbClr>
          </a:solidFill>
          <a:ln w="3175">
            <a:solidFill>
              <a:schemeClr val="tx1"/>
            </a:solidFill>
            <a:miter lim="800000"/>
            <a:headEnd/>
            <a:tailEnd/>
          </a:ln>
        </p:spPr>
        <p:txBody>
          <a:bodyPr wrap="square" lIns="54000" tIns="10800" bIns="10800" anchor="ctr">
            <a:spAutoFit/>
          </a:bodyPr>
          <a:lstStyle/>
          <a:p>
            <a:pPr algn="ctr" eaLnBrk="1" hangingPunct="1"/>
            <a:r>
              <a:rPr lang="en-US" altLang="ja-JP" sz="1200" dirty="0">
                <a:latin typeface="Meiryo UI" pitchFamily="50" charset="-128"/>
                <a:ea typeface="Meiryo UI" pitchFamily="50" charset="-128"/>
                <a:cs typeface="Meiryo UI" pitchFamily="50" charset="-128"/>
              </a:rPr>
              <a:t>CB</a:t>
            </a:r>
            <a:r>
              <a:rPr lang="ja-JP" altLang="en-US" sz="1200" dirty="0">
                <a:latin typeface="Meiryo UI" pitchFamily="50" charset="-128"/>
                <a:ea typeface="Meiryo UI" pitchFamily="50" charset="-128"/>
                <a:cs typeface="Meiryo UI" pitchFamily="50" charset="-128"/>
              </a:rPr>
              <a:t>：</a:t>
            </a:r>
            <a:r>
              <a:rPr lang="en-US" altLang="ja-JP" sz="1200" dirty="0">
                <a:latin typeface="Meiryo UI" pitchFamily="50" charset="-128"/>
                <a:ea typeface="Meiryo UI" pitchFamily="50" charset="-128"/>
                <a:cs typeface="Meiryo UI" pitchFamily="50" charset="-128"/>
              </a:rPr>
              <a:t>3</a:t>
            </a:r>
            <a:r>
              <a:rPr lang="ja-JP" altLang="en-US" sz="1200" dirty="0">
                <a:latin typeface="Meiryo UI" pitchFamily="50" charset="-128"/>
                <a:ea typeface="Meiryo UI" pitchFamily="50" charset="-128"/>
                <a:cs typeface="Meiryo UI" pitchFamily="50" charset="-128"/>
              </a:rPr>
              <a:t>連千鳥</a:t>
            </a:r>
          </a:p>
        </p:txBody>
      </p:sp>
      <p:sp>
        <p:nvSpPr>
          <p:cNvPr id="8" name="Line 2"/>
          <p:cNvSpPr>
            <a:spLocks noChangeShapeType="1"/>
          </p:cNvSpPr>
          <p:nvPr/>
        </p:nvSpPr>
        <p:spPr bwMode="auto">
          <a:xfrm flipH="1">
            <a:off x="2501412" y="1170114"/>
            <a:ext cx="1476" cy="1365245"/>
          </a:xfrm>
          <a:prstGeom prst="line">
            <a:avLst/>
          </a:prstGeom>
          <a:noFill/>
          <a:ln w="19050">
            <a:solidFill>
              <a:schemeClr val="tx1"/>
            </a:solidFill>
            <a:round/>
            <a:headEnd/>
            <a:tailEnd/>
          </a:ln>
        </p:spPr>
        <p:txBody>
          <a:bodyPr wrap="square" lIns="90000" tIns="46800" rIns="90000" bIns="46800" anchor="ctr">
            <a:spAutoFit/>
          </a:bodyPr>
          <a:lstStyle/>
          <a:p>
            <a:endParaRPr lang="ja-JP" altLang="en-US">
              <a:latin typeface="Meiryo UI" pitchFamily="50" charset="-128"/>
              <a:ea typeface="Meiryo UI" pitchFamily="50" charset="-128"/>
              <a:cs typeface="Meiryo UI" pitchFamily="50" charset="-128"/>
            </a:endParaRPr>
          </a:p>
        </p:txBody>
      </p:sp>
      <p:sp>
        <p:nvSpPr>
          <p:cNvPr id="9" name="AutoShape 3"/>
          <p:cNvSpPr>
            <a:spLocks noChangeArrowheads="1"/>
          </p:cNvSpPr>
          <p:nvPr/>
        </p:nvSpPr>
        <p:spPr bwMode="auto">
          <a:xfrm>
            <a:off x="2403243" y="1051063"/>
            <a:ext cx="190490" cy="169857"/>
          </a:xfrm>
          <a:prstGeom prst="flowChartMerge">
            <a:avLst/>
          </a:prstGeom>
          <a:solidFill>
            <a:schemeClr val="bg1"/>
          </a:solidFill>
          <a:ln w="19050">
            <a:solidFill>
              <a:schemeClr val="tx1"/>
            </a:solidFill>
            <a:miter lim="800000"/>
            <a:headEnd/>
            <a:tailEnd/>
          </a:ln>
        </p:spPr>
        <p:txBody>
          <a:bodyPr wrap="none" lIns="18000" tIns="36000" rIns="18000" bIns="0" anchor="ctr"/>
          <a:lstStyle/>
          <a:p>
            <a:endParaRPr lang="ja-JP" altLang="en-US">
              <a:latin typeface="Meiryo UI" pitchFamily="50" charset="-128"/>
              <a:ea typeface="Meiryo UI" pitchFamily="50" charset="-128"/>
              <a:cs typeface="Meiryo UI" pitchFamily="50" charset="-128"/>
            </a:endParaRPr>
          </a:p>
        </p:txBody>
      </p:sp>
      <p:sp>
        <p:nvSpPr>
          <p:cNvPr id="10" name="AutoShape 4"/>
          <p:cNvSpPr>
            <a:spLocks noChangeAspect="1" noChangeArrowheads="1"/>
          </p:cNvSpPr>
          <p:nvPr/>
        </p:nvSpPr>
        <p:spPr bwMode="auto">
          <a:xfrm>
            <a:off x="2422292" y="1633659"/>
            <a:ext cx="159726" cy="173038"/>
          </a:xfrm>
          <a:prstGeom prst="flowChartConnector">
            <a:avLst/>
          </a:prstGeom>
          <a:solidFill>
            <a:srgbClr val="FF0000"/>
          </a:solidFill>
          <a:ln w="19050">
            <a:solidFill>
              <a:schemeClr val="tx1"/>
            </a:solidFill>
            <a:round/>
            <a:headEnd/>
            <a:tailEnd/>
          </a:ln>
        </p:spPr>
        <p:txBody>
          <a:bodyPr wrap="none" lIns="18000" tIns="36000" rIns="18000" bIns="0" anchor="ctr"/>
          <a:lstStyle/>
          <a:p>
            <a:endParaRPr lang="ja-JP" altLang="en-US">
              <a:latin typeface="Meiryo UI" pitchFamily="50" charset="-128"/>
              <a:ea typeface="Meiryo UI" pitchFamily="50" charset="-128"/>
              <a:cs typeface="Meiryo UI" pitchFamily="50" charset="-128"/>
            </a:endParaRPr>
          </a:p>
        </p:txBody>
      </p:sp>
      <p:sp>
        <p:nvSpPr>
          <p:cNvPr id="11" name="AutoShape 5"/>
          <p:cNvSpPr>
            <a:spLocks noChangeAspect="1" noChangeArrowheads="1"/>
          </p:cNvSpPr>
          <p:nvPr/>
        </p:nvSpPr>
        <p:spPr bwMode="auto">
          <a:xfrm>
            <a:off x="2431084" y="1290773"/>
            <a:ext cx="133350" cy="144463"/>
          </a:xfrm>
          <a:prstGeom prst="flowChartConnector">
            <a:avLst/>
          </a:prstGeom>
          <a:solidFill>
            <a:schemeClr val="bg1"/>
          </a:solidFill>
          <a:ln w="19050">
            <a:solidFill>
              <a:schemeClr val="tx1"/>
            </a:solidFill>
            <a:round/>
            <a:headEnd/>
            <a:tailEnd/>
          </a:ln>
        </p:spPr>
        <p:txBody>
          <a:bodyPr wrap="none" lIns="18000" tIns="36000" rIns="18000" bIns="0" anchor="ctr"/>
          <a:lstStyle/>
          <a:p>
            <a:endParaRPr lang="ja-JP" altLang="en-US">
              <a:latin typeface="Meiryo UI" pitchFamily="50" charset="-128"/>
              <a:ea typeface="Meiryo UI" pitchFamily="50" charset="-128"/>
              <a:cs typeface="Meiryo UI" pitchFamily="50" charset="-128"/>
            </a:endParaRPr>
          </a:p>
        </p:txBody>
      </p:sp>
      <p:sp>
        <p:nvSpPr>
          <p:cNvPr id="12" name="Text Box 6"/>
          <p:cNvSpPr txBox="1">
            <a:spLocks noChangeArrowheads="1"/>
          </p:cNvSpPr>
          <p:nvPr/>
        </p:nvSpPr>
        <p:spPr bwMode="auto">
          <a:xfrm>
            <a:off x="2683138" y="1265372"/>
            <a:ext cx="919607" cy="282573"/>
          </a:xfrm>
          <a:prstGeom prst="rect">
            <a:avLst/>
          </a:prstGeom>
          <a:noFill/>
          <a:ln w="38100">
            <a:noFill/>
            <a:miter lim="800000"/>
            <a:headEnd/>
            <a:tailEnd/>
          </a:ln>
        </p:spPr>
        <p:txBody>
          <a:bodyPr wrap="none" lIns="18000" tIns="36000" rIns="18000" bIns="0">
            <a:spAutoFit/>
          </a:bodyPr>
          <a:lstStyle/>
          <a:p>
            <a:pPr defTabSz="762000">
              <a:lnSpc>
                <a:spcPct val="80000"/>
              </a:lnSpc>
              <a:spcBef>
                <a:spcPct val="50000"/>
              </a:spcBef>
            </a:pPr>
            <a:r>
              <a:rPr lang="en-US" altLang="ja-JP" sz="2000">
                <a:latin typeface="Meiryo UI" pitchFamily="50" charset="-128"/>
                <a:ea typeface="Meiryo UI" pitchFamily="50" charset="-128"/>
                <a:cs typeface="Meiryo UI" pitchFamily="50" charset="-128"/>
              </a:rPr>
              <a:t>V1 PEP</a:t>
            </a:r>
          </a:p>
        </p:txBody>
      </p:sp>
      <p:sp>
        <p:nvSpPr>
          <p:cNvPr id="13" name="Text Box 7"/>
          <p:cNvSpPr txBox="1">
            <a:spLocks noChangeArrowheads="1"/>
          </p:cNvSpPr>
          <p:nvPr/>
        </p:nvSpPr>
        <p:spPr bwMode="auto">
          <a:xfrm>
            <a:off x="2683137" y="1578101"/>
            <a:ext cx="893959" cy="282573"/>
          </a:xfrm>
          <a:prstGeom prst="rect">
            <a:avLst/>
          </a:prstGeom>
          <a:noFill/>
          <a:ln w="38100">
            <a:noFill/>
            <a:miter lim="800000"/>
            <a:headEnd/>
            <a:tailEnd/>
          </a:ln>
        </p:spPr>
        <p:txBody>
          <a:bodyPr wrap="none" lIns="18000" tIns="36000" rIns="18000" bIns="0">
            <a:spAutoFit/>
          </a:bodyPr>
          <a:lstStyle/>
          <a:p>
            <a:pPr defTabSz="762000">
              <a:lnSpc>
                <a:spcPct val="80000"/>
              </a:lnSpc>
              <a:spcBef>
                <a:spcPct val="50000"/>
              </a:spcBef>
            </a:pPr>
            <a:r>
              <a:rPr lang="en-US" altLang="ja-JP" sz="2000" u="sng" dirty="0">
                <a:solidFill>
                  <a:srgbClr val="FF0000"/>
                </a:solidFill>
                <a:latin typeface="Meiryo UI" pitchFamily="50" charset="-128"/>
                <a:ea typeface="Meiryo UI" pitchFamily="50" charset="-128"/>
                <a:cs typeface="Meiryo UI" pitchFamily="50" charset="-128"/>
              </a:rPr>
              <a:t>V1 RIE</a:t>
            </a:r>
          </a:p>
        </p:txBody>
      </p:sp>
      <p:sp>
        <p:nvSpPr>
          <p:cNvPr id="14" name="Text Box 8"/>
          <p:cNvSpPr txBox="1">
            <a:spLocks noChangeArrowheads="1"/>
          </p:cNvSpPr>
          <p:nvPr/>
        </p:nvSpPr>
        <p:spPr bwMode="auto">
          <a:xfrm>
            <a:off x="2683138" y="1871788"/>
            <a:ext cx="1169675" cy="282573"/>
          </a:xfrm>
          <a:prstGeom prst="rect">
            <a:avLst/>
          </a:prstGeom>
          <a:noFill/>
          <a:ln w="38100">
            <a:noFill/>
            <a:miter lim="800000"/>
            <a:headEnd/>
            <a:tailEnd/>
          </a:ln>
        </p:spPr>
        <p:txBody>
          <a:bodyPr wrap="none" lIns="18000" tIns="36000" rIns="18000" bIns="0">
            <a:spAutoFit/>
          </a:bodyPr>
          <a:lstStyle/>
          <a:p>
            <a:pPr defTabSz="762000">
              <a:lnSpc>
                <a:spcPct val="80000"/>
              </a:lnSpc>
              <a:spcBef>
                <a:spcPct val="50000"/>
              </a:spcBef>
            </a:pPr>
            <a:r>
              <a:rPr lang="en-US" altLang="ja-JP" sz="2000">
                <a:latin typeface="Meiryo UI" pitchFamily="50" charset="-128"/>
                <a:ea typeface="Meiryo UI" pitchFamily="50" charset="-128"/>
                <a:cs typeface="Meiryo UI" pitchFamily="50" charset="-128"/>
              </a:rPr>
              <a:t>V1 Asher</a:t>
            </a:r>
          </a:p>
        </p:txBody>
      </p:sp>
      <p:sp>
        <p:nvSpPr>
          <p:cNvPr id="15" name="AutoShape 9"/>
          <p:cNvSpPr>
            <a:spLocks noChangeAspect="1" noChangeArrowheads="1"/>
          </p:cNvSpPr>
          <p:nvPr/>
        </p:nvSpPr>
        <p:spPr bwMode="auto">
          <a:xfrm>
            <a:off x="2431084" y="1949572"/>
            <a:ext cx="133350" cy="144462"/>
          </a:xfrm>
          <a:prstGeom prst="flowChartConnector">
            <a:avLst/>
          </a:prstGeom>
          <a:solidFill>
            <a:schemeClr val="bg1"/>
          </a:solidFill>
          <a:ln w="19050">
            <a:solidFill>
              <a:schemeClr val="tx1"/>
            </a:solidFill>
            <a:round/>
            <a:headEnd/>
            <a:tailEnd/>
          </a:ln>
        </p:spPr>
        <p:txBody>
          <a:bodyPr wrap="none" lIns="18000" tIns="36000" rIns="18000" bIns="0" anchor="ctr"/>
          <a:lstStyle/>
          <a:p>
            <a:endParaRPr lang="ja-JP" altLang="en-US">
              <a:latin typeface="Meiryo UI" pitchFamily="50" charset="-128"/>
              <a:ea typeface="Meiryo UI" pitchFamily="50" charset="-128"/>
              <a:cs typeface="Meiryo UI" pitchFamily="50" charset="-128"/>
            </a:endParaRPr>
          </a:p>
        </p:txBody>
      </p:sp>
      <p:sp>
        <p:nvSpPr>
          <p:cNvPr id="16" name="Text Box 10"/>
          <p:cNvSpPr txBox="1">
            <a:spLocks noChangeArrowheads="1"/>
          </p:cNvSpPr>
          <p:nvPr/>
        </p:nvSpPr>
        <p:spPr bwMode="auto">
          <a:xfrm>
            <a:off x="2683138" y="2167072"/>
            <a:ext cx="945831" cy="282573"/>
          </a:xfrm>
          <a:prstGeom prst="rect">
            <a:avLst/>
          </a:prstGeom>
          <a:noFill/>
          <a:ln w="38100">
            <a:noFill/>
            <a:miter lim="800000"/>
            <a:headEnd/>
            <a:tailEnd/>
          </a:ln>
        </p:spPr>
        <p:txBody>
          <a:bodyPr wrap="none" lIns="18000" tIns="36000" rIns="18000" bIns="0">
            <a:spAutoFit/>
          </a:bodyPr>
          <a:lstStyle/>
          <a:p>
            <a:pPr defTabSz="762000">
              <a:lnSpc>
                <a:spcPct val="80000"/>
              </a:lnSpc>
              <a:spcBef>
                <a:spcPct val="50000"/>
              </a:spcBef>
            </a:pPr>
            <a:r>
              <a:rPr lang="en-US" altLang="ja-JP" sz="2000">
                <a:latin typeface="Meiryo UI" pitchFamily="50" charset="-128"/>
                <a:ea typeface="Meiryo UI" pitchFamily="50" charset="-128"/>
                <a:cs typeface="Meiryo UI" pitchFamily="50" charset="-128"/>
              </a:rPr>
              <a:t>V1 Wet</a:t>
            </a:r>
          </a:p>
        </p:txBody>
      </p:sp>
      <p:sp>
        <p:nvSpPr>
          <p:cNvPr id="17" name="AutoShape 11"/>
          <p:cNvSpPr>
            <a:spLocks noChangeAspect="1" noChangeArrowheads="1"/>
          </p:cNvSpPr>
          <p:nvPr/>
        </p:nvSpPr>
        <p:spPr bwMode="auto">
          <a:xfrm>
            <a:off x="2431084" y="2238497"/>
            <a:ext cx="133350" cy="144462"/>
          </a:xfrm>
          <a:prstGeom prst="flowChartConnector">
            <a:avLst/>
          </a:prstGeom>
          <a:solidFill>
            <a:schemeClr val="bg1"/>
          </a:solidFill>
          <a:ln w="19050">
            <a:solidFill>
              <a:schemeClr val="tx1"/>
            </a:solidFill>
            <a:round/>
            <a:headEnd/>
            <a:tailEnd/>
          </a:ln>
        </p:spPr>
        <p:txBody>
          <a:bodyPr wrap="none" lIns="18000" tIns="36000" rIns="18000" bIns="0" anchor="ctr"/>
          <a:lstStyle/>
          <a:p>
            <a:endParaRPr lang="ja-JP" altLang="en-US">
              <a:latin typeface="Meiryo UI" pitchFamily="50" charset="-128"/>
              <a:ea typeface="Meiryo UI" pitchFamily="50" charset="-128"/>
              <a:cs typeface="Meiryo UI" pitchFamily="50" charset="-128"/>
            </a:endParaRPr>
          </a:p>
        </p:txBody>
      </p:sp>
      <p:sp>
        <p:nvSpPr>
          <p:cNvPr id="18" name="Line 12"/>
          <p:cNvSpPr>
            <a:spLocks noChangeShapeType="1"/>
          </p:cNvSpPr>
          <p:nvPr/>
        </p:nvSpPr>
        <p:spPr bwMode="auto">
          <a:xfrm flipV="1">
            <a:off x="3626773" y="1123069"/>
            <a:ext cx="2088232" cy="576065"/>
          </a:xfrm>
          <a:prstGeom prst="line">
            <a:avLst/>
          </a:prstGeom>
          <a:noFill/>
          <a:ln w="38100">
            <a:solidFill>
              <a:schemeClr val="tx1"/>
            </a:solidFill>
            <a:round/>
            <a:headEnd/>
            <a:tailEnd type="triangle" w="med" len="med"/>
          </a:ln>
        </p:spPr>
        <p:txBody>
          <a:bodyPr wrap="square" lIns="90000" tIns="46800" rIns="90000" bIns="46800" anchor="ctr">
            <a:spAutoFit/>
          </a:bodyPr>
          <a:lstStyle/>
          <a:p>
            <a:endParaRPr lang="ja-JP" altLang="en-US">
              <a:latin typeface="Meiryo UI" pitchFamily="50" charset="-128"/>
              <a:ea typeface="Meiryo UI" pitchFamily="50" charset="-128"/>
              <a:cs typeface="Meiryo UI" pitchFamily="50" charset="-128"/>
            </a:endParaRPr>
          </a:p>
        </p:txBody>
      </p:sp>
      <p:sp>
        <p:nvSpPr>
          <p:cNvPr id="19" name="Text Box 50"/>
          <p:cNvSpPr txBox="1">
            <a:spLocks noChangeArrowheads="1"/>
          </p:cNvSpPr>
          <p:nvPr/>
        </p:nvSpPr>
        <p:spPr bwMode="auto">
          <a:xfrm>
            <a:off x="5754577" y="743677"/>
            <a:ext cx="3905534" cy="648512"/>
          </a:xfrm>
          <a:prstGeom prst="rect">
            <a:avLst/>
          </a:prstGeom>
          <a:solidFill>
            <a:srgbClr val="FFFFFF"/>
          </a:solidFill>
          <a:ln w="25400">
            <a:solidFill>
              <a:schemeClr val="tx1"/>
            </a:solidFill>
            <a:miter lim="800000"/>
            <a:headEnd/>
            <a:tailEnd/>
          </a:ln>
        </p:spPr>
        <p:txBody>
          <a:bodyPr wrap="none" lIns="90000" tIns="46800" rIns="90000" bIns="46800">
            <a:spAutoFit/>
          </a:bodyPr>
          <a:lstStyle/>
          <a:p>
            <a:pPr defTabSz="762000"/>
            <a:r>
              <a:rPr lang="ja-JP" altLang="en-US" dirty="0">
                <a:latin typeface="Meiryo UI" pitchFamily="50" charset="-128"/>
                <a:ea typeface="Meiryo UI" pitchFamily="50" charset="-128"/>
                <a:cs typeface="Meiryo UI" pitchFamily="50" charset="-128"/>
              </a:rPr>
              <a:t>下地配線とのｺﾝﾀｸﾄを取るために</a:t>
            </a:r>
            <a:r>
              <a:rPr lang="en-US" altLang="ja-JP" dirty="0">
                <a:latin typeface="Meiryo UI" pitchFamily="50" charset="-128"/>
                <a:ea typeface="Meiryo UI" pitchFamily="50" charset="-128"/>
                <a:cs typeface="Meiryo UI" pitchFamily="50" charset="-128"/>
              </a:rPr>
              <a:t>SiO2</a:t>
            </a:r>
            <a:r>
              <a:rPr lang="ja-JP" altLang="en-US" dirty="0">
                <a:latin typeface="Meiryo UI" pitchFamily="50" charset="-128"/>
                <a:ea typeface="Meiryo UI" pitchFamily="50" charset="-128"/>
                <a:cs typeface="Meiryo UI" pitchFamily="50" charset="-128"/>
              </a:rPr>
              <a:t>膜</a:t>
            </a:r>
          </a:p>
          <a:p>
            <a:pPr defTabSz="762000"/>
            <a:r>
              <a:rPr lang="ja-JP" altLang="en-US" dirty="0">
                <a:latin typeface="Meiryo UI" pitchFamily="50" charset="-128"/>
                <a:ea typeface="Meiryo UI" pitchFamily="50" charset="-128"/>
                <a:cs typeface="Meiryo UI" pitchFamily="50" charset="-128"/>
              </a:rPr>
              <a:t>の加工を行う工程</a:t>
            </a:r>
          </a:p>
        </p:txBody>
      </p:sp>
      <p:sp>
        <p:nvSpPr>
          <p:cNvPr id="20" name="角丸四角形 19"/>
          <p:cNvSpPr/>
          <p:nvPr/>
        </p:nvSpPr>
        <p:spPr bwMode="auto">
          <a:xfrm>
            <a:off x="1586550" y="2994704"/>
            <a:ext cx="8796704" cy="3522210"/>
          </a:xfrm>
          <a:prstGeom prst="roundRect">
            <a:avLst>
              <a:gd name="adj" fmla="val 5034"/>
            </a:avLst>
          </a:prstGeom>
          <a:solidFill>
            <a:schemeClr val="bg1"/>
          </a:solidFill>
          <a:ln w="9525" cap="flat" cmpd="sng" algn="ctr">
            <a:solidFill>
              <a:srgbClr val="0000FF"/>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375" eaLnBrk="0" fontAlgn="base" hangingPunct="0">
              <a:spcBef>
                <a:spcPct val="0"/>
              </a:spcBef>
              <a:spcAft>
                <a:spcPct val="0"/>
              </a:spcAft>
            </a:pPr>
            <a:endParaRPr kumimoji="0" lang="ja-JP" altLang="en-US" sz="2400" dirty="0">
              <a:latin typeface="Meiryo UI" pitchFamily="50" charset="-128"/>
              <a:ea typeface="Meiryo UI" pitchFamily="50" charset="-128"/>
              <a:cs typeface="Meiryo UI" pitchFamily="50" charset="-128"/>
            </a:endParaRPr>
          </a:p>
        </p:txBody>
      </p:sp>
      <p:sp>
        <p:nvSpPr>
          <p:cNvPr id="21" name="テキスト ボックス 5"/>
          <p:cNvSpPr txBox="1">
            <a:spLocks noChangeArrowheads="1"/>
          </p:cNvSpPr>
          <p:nvPr/>
        </p:nvSpPr>
        <p:spPr bwMode="auto">
          <a:xfrm>
            <a:off x="2123205" y="3138720"/>
            <a:ext cx="554960" cy="338554"/>
          </a:xfrm>
          <a:prstGeom prst="rect">
            <a:avLst/>
          </a:prstGeom>
          <a:solidFill>
            <a:srgbClr val="CCFF99"/>
          </a:solidFill>
          <a:ln w="9525">
            <a:noFill/>
            <a:miter lim="800000"/>
            <a:headEnd/>
            <a:tailEnd/>
          </a:ln>
        </p:spPr>
        <p:txBody>
          <a:bodyPr wrap="none">
            <a:spAutoFit/>
          </a:bodyPr>
          <a:lstStyle/>
          <a:p>
            <a:pPr>
              <a:defRPr/>
            </a:pPr>
            <a:r>
              <a:rPr lang="en-US" altLang="ja-JP" sz="1600" dirty="0">
                <a:solidFill>
                  <a:srgbClr val="000000"/>
                </a:solidFill>
                <a:latin typeface="Meiryo UI" pitchFamily="50" charset="-128"/>
                <a:ea typeface="Meiryo UI" pitchFamily="50" charset="-128"/>
                <a:cs typeface="Meiryo UI" pitchFamily="50" charset="-128"/>
              </a:rPr>
              <a:t>PEP</a:t>
            </a:r>
            <a:endParaRPr lang="ja-JP" altLang="en-US" sz="1600" dirty="0">
              <a:solidFill>
                <a:srgbClr val="000000"/>
              </a:solidFill>
              <a:latin typeface="Meiryo UI" pitchFamily="50" charset="-128"/>
              <a:ea typeface="Meiryo UI" pitchFamily="50" charset="-128"/>
              <a:cs typeface="Meiryo UI" pitchFamily="50" charset="-128"/>
            </a:endParaRPr>
          </a:p>
        </p:txBody>
      </p:sp>
      <p:sp>
        <p:nvSpPr>
          <p:cNvPr id="22" name="テキスト ボックス 7"/>
          <p:cNvSpPr txBox="1">
            <a:spLocks noChangeArrowheads="1"/>
          </p:cNvSpPr>
          <p:nvPr/>
        </p:nvSpPr>
        <p:spPr bwMode="auto">
          <a:xfrm>
            <a:off x="5541039" y="3138720"/>
            <a:ext cx="620683" cy="338554"/>
          </a:xfrm>
          <a:prstGeom prst="rect">
            <a:avLst/>
          </a:prstGeom>
          <a:solidFill>
            <a:srgbClr val="CCFF99"/>
          </a:solidFill>
          <a:ln w="9525">
            <a:noFill/>
            <a:miter lim="800000"/>
            <a:headEnd/>
            <a:tailEnd/>
          </a:ln>
        </p:spPr>
        <p:txBody>
          <a:bodyPr wrap="none">
            <a:spAutoFit/>
          </a:bodyPr>
          <a:lstStyle/>
          <a:p>
            <a:pPr>
              <a:defRPr/>
            </a:pPr>
            <a:r>
              <a:rPr lang="en-US" altLang="ja-JP" sz="1600" dirty="0">
                <a:solidFill>
                  <a:srgbClr val="000000"/>
                </a:solidFill>
                <a:latin typeface="Meiryo UI" pitchFamily="50" charset="-128"/>
                <a:ea typeface="Meiryo UI" pitchFamily="50" charset="-128"/>
                <a:cs typeface="Meiryo UI" pitchFamily="50" charset="-128"/>
              </a:rPr>
              <a:t>SOG</a:t>
            </a:r>
            <a:endParaRPr lang="ja-JP" altLang="en-US" sz="1600" dirty="0">
              <a:solidFill>
                <a:srgbClr val="000000"/>
              </a:solidFill>
              <a:latin typeface="Meiryo UI" pitchFamily="50" charset="-128"/>
              <a:ea typeface="Meiryo UI" pitchFamily="50" charset="-128"/>
              <a:cs typeface="Meiryo UI" pitchFamily="50" charset="-128"/>
            </a:endParaRPr>
          </a:p>
        </p:txBody>
      </p:sp>
      <p:sp>
        <p:nvSpPr>
          <p:cNvPr id="23" name="正方形/長方形 36"/>
          <p:cNvSpPr>
            <a:spLocks noChangeArrowheads="1"/>
          </p:cNvSpPr>
          <p:nvPr/>
        </p:nvSpPr>
        <p:spPr bwMode="auto">
          <a:xfrm>
            <a:off x="1647919" y="3713395"/>
            <a:ext cx="1374775" cy="679450"/>
          </a:xfrm>
          <a:prstGeom prst="rect">
            <a:avLst/>
          </a:prstGeom>
          <a:solidFill>
            <a:srgbClr val="CC66FF"/>
          </a:solidFill>
          <a:ln w="9525" algn="ctr">
            <a:noFill/>
            <a:round/>
            <a:headEnd/>
            <a:tailEnd/>
          </a:ln>
        </p:spPr>
        <p:txBody>
          <a:bodyPr wrap="none" lIns="90000" tIns="46800" rIns="90000" bIns="46800" anchor="ctr"/>
          <a:lstStyle/>
          <a:p>
            <a:pPr defTabSz="968375"/>
            <a:endParaRPr lang="ja-JP" altLang="en-US" sz="2500">
              <a:solidFill>
                <a:srgbClr val="000000"/>
              </a:solidFill>
              <a:latin typeface="Meiryo UI" pitchFamily="50" charset="-128"/>
              <a:ea typeface="Meiryo UI" pitchFamily="50" charset="-128"/>
              <a:cs typeface="Meiryo UI" pitchFamily="50" charset="-128"/>
            </a:endParaRPr>
          </a:p>
        </p:txBody>
      </p:sp>
      <p:sp>
        <p:nvSpPr>
          <p:cNvPr id="24" name="台形 23"/>
          <p:cNvSpPr/>
          <p:nvPr/>
        </p:nvSpPr>
        <p:spPr bwMode="auto">
          <a:xfrm flipV="1">
            <a:off x="1973357" y="3713395"/>
            <a:ext cx="741363" cy="700088"/>
          </a:xfrm>
          <a:prstGeom prst="trapezoid">
            <a:avLst>
              <a:gd name="adj" fmla="val 16428"/>
            </a:avLst>
          </a:prstGeom>
          <a:solidFill>
            <a:srgbClr val="FFFFFF"/>
          </a:solidFill>
          <a:ln w="9525" cap="flat" cmpd="sng" algn="ctr">
            <a:noFill/>
            <a:prstDash val="solid"/>
            <a:round/>
            <a:headEnd type="none" w="med" len="med"/>
            <a:tailEnd type="none" w="med" len="med"/>
          </a:ln>
          <a:effectLst/>
        </p:spPr>
        <p:txBody>
          <a:bodyPr wrap="none" lIns="90000" tIns="46800" rIns="90000" bIns="46800" anchor="ctr"/>
          <a:lstStyle/>
          <a:p>
            <a:pPr defTabSz="968375">
              <a:defRPr/>
            </a:pPr>
            <a:endParaRPr lang="ja-JP" altLang="en-US" sz="2500" kern="0">
              <a:solidFill>
                <a:srgbClr val="000000"/>
              </a:solidFill>
              <a:latin typeface="Meiryo UI" pitchFamily="50" charset="-128"/>
              <a:ea typeface="Meiryo UI" pitchFamily="50" charset="-128"/>
              <a:cs typeface="Meiryo UI" pitchFamily="50" charset="-128"/>
            </a:endParaRPr>
          </a:p>
        </p:txBody>
      </p:sp>
      <p:sp>
        <p:nvSpPr>
          <p:cNvPr id="25" name="正方形/長方形 24"/>
          <p:cNvSpPr/>
          <p:nvPr/>
        </p:nvSpPr>
        <p:spPr bwMode="auto">
          <a:xfrm>
            <a:off x="1647919" y="4392858"/>
            <a:ext cx="1374775" cy="227013"/>
          </a:xfrm>
          <a:prstGeom prst="rect">
            <a:avLst/>
          </a:prstGeom>
          <a:solidFill>
            <a:srgbClr val="66CCCC">
              <a:lumMod val="60000"/>
              <a:lumOff val="40000"/>
            </a:srgbClr>
          </a:solidFill>
          <a:ln w="9525" cap="flat" cmpd="sng" algn="ctr">
            <a:noFill/>
            <a:prstDash val="solid"/>
            <a:round/>
            <a:headEnd type="none" w="med" len="med"/>
            <a:tailEnd type="none" w="med" len="med"/>
          </a:ln>
          <a:effectLst/>
        </p:spPr>
        <p:txBody>
          <a:bodyPr wrap="none" lIns="90000" tIns="46800" rIns="90000" bIns="46800" anchor="ctr"/>
          <a:lstStyle/>
          <a:p>
            <a:pPr defTabSz="968375">
              <a:defRPr/>
            </a:pPr>
            <a:r>
              <a:rPr lang="ja-JP" altLang="en-US" sz="1200" kern="0" dirty="0">
                <a:solidFill>
                  <a:srgbClr val="000000"/>
                </a:solidFill>
                <a:latin typeface="Meiryo UI" pitchFamily="50" charset="-128"/>
                <a:ea typeface="Meiryo UI" pitchFamily="50" charset="-128"/>
                <a:cs typeface="Meiryo UI" pitchFamily="50" charset="-128"/>
              </a:rPr>
              <a:t>ＳＯＧ</a:t>
            </a:r>
          </a:p>
        </p:txBody>
      </p:sp>
      <p:sp>
        <p:nvSpPr>
          <p:cNvPr id="26" name="正方形/長方形 11"/>
          <p:cNvSpPr>
            <a:spLocks noChangeArrowheads="1"/>
          </p:cNvSpPr>
          <p:nvPr/>
        </p:nvSpPr>
        <p:spPr bwMode="auto">
          <a:xfrm>
            <a:off x="1647912" y="4613521"/>
            <a:ext cx="1376362" cy="579437"/>
          </a:xfrm>
          <a:prstGeom prst="rect">
            <a:avLst/>
          </a:prstGeom>
          <a:solidFill>
            <a:srgbClr val="FF99FF"/>
          </a:solidFill>
          <a:ln w="9525" algn="ctr">
            <a:noFill/>
            <a:round/>
            <a:headEnd/>
            <a:tailEnd/>
          </a:ln>
        </p:spPr>
        <p:txBody>
          <a:bodyPr wrap="none" lIns="90000" tIns="46800" rIns="90000" bIns="46800" anchor="ctr"/>
          <a:lstStyle/>
          <a:p>
            <a:pPr defTabSz="968375"/>
            <a:r>
              <a:rPr lang="ja-JP" altLang="en-US" sz="1200" dirty="0">
                <a:solidFill>
                  <a:srgbClr val="000000"/>
                </a:solidFill>
                <a:latin typeface="Meiryo UI" pitchFamily="50" charset="-128"/>
                <a:ea typeface="Meiryo UI" pitchFamily="50" charset="-128"/>
                <a:cs typeface="Meiryo UI" pitchFamily="50" charset="-128"/>
              </a:rPr>
              <a:t>ＣＴ</a:t>
            </a:r>
          </a:p>
        </p:txBody>
      </p:sp>
      <p:sp>
        <p:nvSpPr>
          <p:cNvPr id="27" name="テキスト ボックス 35"/>
          <p:cNvSpPr txBox="1">
            <a:spLocks noChangeArrowheads="1"/>
          </p:cNvSpPr>
          <p:nvPr/>
        </p:nvSpPr>
        <p:spPr bwMode="auto">
          <a:xfrm>
            <a:off x="3795037" y="3138720"/>
            <a:ext cx="704039" cy="338554"/>
          </a:xfrm>
          <a:prstGeom prst="rect">
            <a:avLst/>
          </a:prstGeom>
          <a:solidFill>
            <a:srgbClr val="CCFF99"/>
          </a:solidFill>
          <a:ln w="9525">
            <a:noFill/>
            <a:miter lim="800000"/>
            <a:headEnd/>
            <a:tailEnd/>
          </a:ln>
        </p:spPr>
        <p:txBody>
          <a:bodyPr wrap="none">
            <a:spAutoFit/>
          </a:bodyPr>
          <a:lstStyle/>
          <a:p>
            <a:pPr>
              <a:defRPr/>
            </a:pPr>
            <a:r>
              <a:rPr lang="en-US" altLang="ja-JP" sz="1600" dirty="0" err="1">
                <a:latin typeface="Meiryo UI" pitchFamily="50" charset="-128"/>
                <a:ea typeface="Meiryo UI" pitchFamily="50" charset="-128"/>
                <a:cs typeface="Meiryo UI" pitchFamily="50" charset="-128"/>
              </a:rPr>
              <a:t>Depo</a:t>
            </a:r>
            <a:endParaRPr lang="en-US" altLang="ja-JP" sz="1600" dirty="0">
              <a:latin typeface="Meiryo UI" pitchFamily="50" charset="-128"/>
              <a:ea typeface="Meiryo UI" pitchFamily="50" charset="-128"/>
              <a:cs typeface="Meiryo UI" pitchFamily="50" charset="-128"/>
            </a:endParaRPr>
          </a:p>
        </p:txBody>
      </p:sp>
      <p:sp>
        <p:nvSpPr>
          <p:cNvPr id="28" name="テキスト ボックス 121"/>
          <p:cNvSpPr txBox="1">
            <a:spLocks noChangeArrowheads="1"/>
          </p:cNvSpPr>
          <p:nvPr/>
        </p:nvSpPr>
        <p:spPr bwMode="auto">
          <a:xfrm flipH="1">
            <a:off x="1632037" y="3853096"/>
            <a:ext cx="965200" cy="307777"/>
          </a:xfrm>
          <a:prstGeom prst="rect">
            <a:avLst/>
          </a:prstGeom>
          <a:noFill/>
          <a:ln w="9525">
            <a:noFill/>
            <a:miter lim="800000"/>
            <a:headEnd/>
            <a:tailEnd/>
          </a:ln>
        </p:spPr>
        <p:txBody>
          <a:bodyPr>
            <a:spAutoFit/>
          </a:bodyPr>
          <a:lstStyle/>
          <a:p>
            <a:r>
              <a:rPr lang="en-US" altLang="ja-JP" sz="1400">
                <a:solidFill>
                  <a:srgbClr val="000000"/>
                </a:solidFill>
                <a:latin typeface="Meiryo UI" pitchFamily="50" charset="-128"/>
                <a:ea typeface="Meiryo UI" pitchFamily="50" charset="-128"/>
                <a:cs typeface="Meiryo UI" pitchFamily="50" charset="-128"/>
              </a:rPr>
              <a:t>Resist</a:t>
            </a:r>
            <a:endParaRPr lang="ja-JP" altLang="en-US" sz="1400">
              <a:solidFill>
                <a:srgbClr val="000000"/>
              </a:solidFill>
              <a:latin typeface="Meiryo UI" pitchFamily="50" charset="-128"/>
              <a:ea typeface="Meiryo UI" pitchFamily="50" charset="-128"/>
              <a:cs typeface="Meiryo UI" pitchFamily="50" charset="-128"/>
            </a:endParaRPr>
          </a:p>
        </p:txBody>
      </p:sp>
      <p:sp>
        <p:nvSpPr>
          <p:cNvPr id="29" name="右矢印 125"/>
          <p:cNvSpPr>
            <a:spLocks noChangeArrowheads="1"/>
          </p:cNvSpPr>
          <p:nvPr/>
        </p:nvSpPr>
        <p:spPr bwMode="auto">
          <a:xfrm>
            <a:off x="3102070" y="4400783"/>
            <a:ext cx="242887" cy="330200"/>
          </a:xfrm>
          <a:prstGeom prst="rightArrow">
            <a:avLst>
              <a:gd name="adj1" fmla="val 50000"/>
              <a:gd name="adj2" fmla="val 50000"/>
            </a:avLst>
          </a:prstGeom>
          <a:solidFill>
            <a:srgbClr val="999999"/>
          </a:solidFill>
          <a:ln w="9525" algn="ctr">
            <a:noFill/>
            <a:round/>
            <a:headEnd/>
            <a:tailEnd/>
          </a:ln>
        </p:spPr>
        <p:txBody>
          <a:bodyPr wrap="none" lIns="90000" tIns="46800" rIns="90000" bIns="46800" anchor="ctr"/>
          <a:lstStyle/>
          <a:p>
            <a:pPr defTabSz="968375"/>
            <a:endParaRPr lang="ja-JP" altLang="en-US" sz="2500">
              <a:solidFill>
                <a:srgbClr val="000000"/>
              </a:solidFill>
              <a:latin typeface="Meiryo UI" pitchFamily="50" charset="-128"/>
              <a:ea typeface="Meiryo UI" pitchFamily="50" charset="-128"/>
              <a:cs typeface="Meiryo UI" pitchFamily="50" charset="-128"/>
            </a:endParaRPr>
          </a:p>
        </p:txBody>
      </p:sp>
      <p:sp>
        <p:nvSpPr>
          <p:cNvPr id="30" name="右矢印 127"/>
          <p:cNvSpPr>
            <a:spLocks noChangeArrowheads="1"/>
          </p:cNvSpPr>
          <p:nvPr/>
        </p:nvSpPr>
        <p:spPr bwMode="auto">
          <a:xfrm>
            <a:off x="4896507" y="4400796"/>
            <a:ext cx="242888" cy="331787"/>
          </a:xfrm>
          <a:prstGeom prst="rightArrow">
            <a:avLst>
              <a:gd name="adj1" fmla="val 50000"/>
              <a:gd name="adj2" fmla="val 50000"/>
            </a:avLst>
          </a:prstGeom>
          <a:solidFill>
            <a:srgbClr val="999999"/>
          </a:solidFill>
          <a:ln w="9525" algn="ctr">
            <a:noFill/>
            <a:round/>
            <a:headEnd/>
            <a:tailEnd/>
          </a:ln>
        </p:spPr>
        <p:txBody>
          <a:bodyPr wrap="none" lIns="90000" tIns="46800" rIns="90000" bIns="46800" anchor="ctr"/>
          <a:lstStyle/>
          <a:p>
            <a:pPr defTabSz="968375"/>
            <a:endParaRPr lang="ja-JP" altLang="en-US" sz="2500">
              <a:solidFill>
                <a:srgbClr val="000000"/>
              </a:solidFill>
              <a:latin typeface="Meiryo UI" pitchFamily="50" charset="-128"/>
              <a:ea typeface="Meiryo UI" pitchFamily="50" charset="-128"/>
              <a:cs typeface="Meiryo UI" pitchFamily="50" charset="-128"/>
            </a:endParaRPr>
          </a:p>
        </p:txBody>
      </p:sp>
      <p:sp>
        <p:nvSpPr>
          <p:cNvPr id="31" name="正方形/長方形 46"/>
          <p:cNvSpPr>
            <a:spLocks noChangeArrowheads="1"/>
          </p:cNvSpPr>
          <p:nvPr/>
        </p:nvSpPr>
        <p:spPr bwMode="auto">
          <a:xfrm>
            <a:off x="3461414" y="3726103"/>
            <a:ext cx="1376363" cy="677863"/>
          </a:xfrm>
          <a:prstGeom prst="rect">
            <a:avLst/>
          </a:prstGeom>
          <a:solidFill>
            <a:srgbClr val="CC66FF"/>
          </a:solidFill>
          <a:ln w="9525" algn="ctr">
            <a:noFill/>
            <a:round/>
            <a:headEnd/>
            <a:tailEnd/>
          </a:ln>
        </p:spPr>
        <p:txBody>
          <a:bodyPr wrap="none" lIns="90000" tIns="46800" rIns="90000" bIns="46800" anchor="ctr"/>
          <a:lstStyle/>
          <a:p>
            <a:pPr defTabSz="968375"/>
            <a:endParaRPr lang="ja-JP" altLang="en-US" sz="2500">
              <a:solidFill>
                <a:srgbClr val="000000"/>
              </a:solidFill>
              <a:latin typeface="Meiryo UI" pitchFamily="50" charset="-128"/>
              <a:ea typeface="Meiryo UI" pitchFamily="50" charset="-128"/>
              <a:cs typeface="Meiryo UI" pitchFamily="50" charset="-128"/>
            </a:endParaRPr>
          </a:p>
        </p:txBody>
      </p:sp>
      <p:sp>
        <p:nvSpPr>
          <p:cNvPr id="32" name="正方形/長方形 31"/>
          <p:cNvSpPr/>
          <p:nvPr/>
        </p:nvSpPr>
        <p:spPr bwMode="auto">
          <a:xfrm>
            <a:off x="3461414" y="4403958"/>
            <a:ext cx="1376363" cy="227012"/>
          </a:xfrm>
          <a:prstGeom prst="rect">
            <a:avLst/>
          </a:prstGeom>
          <a:solidFill>
            <a:srgbClr val="66CCCC">
              <a:lumMod val="60000"/>
              <a:lumOff val="40000"/>
            </a:srgbClr>
          </a:solidFill>
          <a:ln w="9525" cap="flat" cmpd="sng" algn="ctr">
            <a:noFill/>
            <a:prstDash val="solid"/>
            <a:round/>
            <a:headEnd type="none" w="med" len="med"/>
            <a:tailEnd type="none" w="med" len="med"/>
          </a:ln>
          <a:effectLst/>
        </p:spPr>
        <p:txBody>
          <a:bodyPr wrap="none" lIns="90000" tIns="46800" rIns="90000" bIns="46800" anchor="ctr"/>
          <a:lstStyle/>
          <a:p>
            <a:pPr defTabSz="968375">
              <a:defRPr/>
            </a:pPr>
            <a:endParaRPr lang="ja-JP" altLang="en-US" kern="0" dirty="0">
              <a:solidFill>
                <a:srgbClr val="000000"/>
              </a:solidFill>
              <a:latin typeface="Meiryo UI" pitchFamily="50" charset="-128"/>
              <a:ea typeface="Meiryo UI" pitchFamily="50" charset="-128"/>
              <a:cs typeface="Meiryo UI" pitchFamily="50" charset="-128"/>
            </a:endParaRPr>
          </a:p>
        </p:txBody>
      </p:sp>
      <p:sp>
        <p:nvSpPr>
          <p:cNvPr id="33" name="台形 32"/>
          <p:cNvSpPr/>
          <p:nvPr/>
        </p:nvSpPr>
        <p:spPr bwMode="auto">
          <a:xfrm flipV="1">
            <a:off x="3809077" y="3729270"/>
            <a:ext cx="714375" cy="806450"/>
          </a:xfrm>
          <a:prstGeom prst="trapezoid">
            <a:avLst>
              <a:gd name="adj" fmla="val 16428"/>
            </a:avLst>
          </a:prstGeom>
          <a:solidFill>
            <a:srgbClr val="FF0000"/>
          </a:solidFill>
          <a:ln w="9525" cap="flat" cmpd="sng" algn="ctr">
            <a:noFill/>
            <a:prstDash val="solid"/>
            <a:round/>
            <a:headEnd type="none" w="med" len="med"/>
            <a:tailEnd type="none" w="med" len="med"/>
          </a:ln>
          <a:effectLst/>
        </p:spPr>
        <p:txBody>
          <a:bodyPr wrap="none" lIns="90000" tIns="46800" rIns="90000" bIns="46800" anchor="ctr"/>
          <a:lstStyle/>
          <a:p>
            <a:pPr defTabSz="968375">
              <a:defRPr/>
            </a:pPr>
            <a:endParaRPr lang="ja-JP" altLang="en-US" sz="2500" kern="0">
              <a:solidFill>
                <a:srgbClr val="000000"/>
              </a:solidFill>
              <a:latin typeface="Meiryo UI" pitchFamily="50" charset="-128"/>
              <a:ea typeface="Meiryo UI" pitchFamily="50" charset="-128"/>
              <a:cs typeface="Meiryo UI" pitchFamily="50" charset="-128"/>
            </a:endParaRPr>
          </a:p>
        </p:txBody>
      </p:sp>
      <p:sp>
        <p:nvSpPr>
          <p:cNvPr id="34" name="正方形/長方形 33"/>
          <p:cNvSpPr/>
          <p:nvPr/>
        </p:nvSpPr>
        <p:spPr bwMode="auto">
          <a:xfrm>
            <a:off x="3464588" y="3580045"/>
            <a:ext cx="476250" cy="153988"/>
          </a:xfrm>
          <a:prstGeom prst="rect">
            <a:avLst/>
          </a:prstGeom>
          <a:solidFill>
            <a:srgbClr val="FF0000"/>
          </a:solidFill>
          <a:ln w="9525" cap="flat" cmpd="sng" algn="ctr">
            <a:noFill/>
            <a:prstDash val="solid"/>
            <a:round/>
            <a:headEnd type="none" w="med" len="med"/>
            <a:tailEnd type="none" w="med" len="med"/>
          </a:ln>
          <a:effectLst/>
        </p:spPr>
        <p:txBody>
          <a:bodyPr wrap="none" lIns="90000" tIns="46800" rIns="90000" bIns="46800" anchor="ctr"/>
          <a:lstStyle/>
          <a:p>
            <a:pPr defTabSz="968375">
              <a:defRPr/>
            </a:pPr>
            <a:endParaRPr lang="ja-JP" altLang="en-US" sz="2500" kern="0">
              <a:solidFill>
                <a:srgbClr val="000000"/>
              </a:solidFill>
              <a:latin typeface="Meiryo UI" pitchFamily="50" charset="-128"/>
              <a:ea typeface="Meiryo UI" pitchFamily="50" charset="-128"/>
              <a:cs typeface="Meiryo UI" pitchFamily="50" charset="-128"/>
            </a:endParaRPr>
          </a:p>
        </p:txBody>
      </p:sp>
      <p:sp>
        <p:nvSpPr>
          <p:cNvPr id="35" name="正方形/長方形 34"/>
          <p:cNvSpPr/>
          <p:nvPr/>
        </p:nvSpPr>
        <p:spPr bwMode="auto">
          <a:xfrm>
            <a:off x="4350407" y="3575287"/>
            <a:ext cx="488950" cy="153987"/>
          </a:xfrm>
          <a:prstGeom prst="rect">
            <a:avLst/>
          </a:prstGeom>
          <a:solidFill>
            <a:srgbClr val="FF0000"/>
          </a:solidFill>
          <a:ln w="9525" cap="flat" cmpd="sng" algn="ctr">
            <a:noFill/>
            <a:prstDash val="solid"/>
            <a:round/>
            <a:headEnd type="none" w="med" len="med"/>
            <a:tailEnd type="none" w="med" len="med"/>
          </a:ln>
          <a:effectLst/>
        </p:spPr>
        <p:txBody>
          <a:bodyPr wrap="none" lIns="90000" tIns="46800" rIns="90000" bIns="46800" anchor="ctr"/>
          <a:lstStyle/>
          <a:p>
            <a:pPr defTabSz="968375">
              <a:defRPr/>
            </a:pPr>
            <a:endParaRPr lang="ja-JP" altLang="en-US" sz="2500" kern="0">
              <a:solidFill>
                <a:srgbClr val="000000"/>
              </a:solidFill>
              <a:latin typeface="Meiryo UI" pitchFamily="50" charset="-128"/>
              <a:ea typeface="Meiryo UI" pitchFamily="50" charset="-128"/>
              <a:cs typeface="Meiryo UI" pitchFamily="50" charset="-128"/>
            </a:endParaRPr>
          </a:p>
        </p:txBody>
      </p:sp>
      <p:sp>
        <p:nvSpPr>
          <p:cNvPr id="36" name="右矢印 127"/>
          <p:cNvSpPr>
            <a:spLocks noChangeArrowheads="1"/>
          </p:cNvSpPr>
          <p:nvPr/>
        </p:nvSpPr>
        <p:spPr bwMode="auto">
          <a:xfrm>
            <a:off x="6669752" y="4400796"/>
            <a:ext cx="242887" cy="331787"/>
          </a:xfrm>
          <a:prstGeom prst="rightArrow">
            <a:avLst>
              <a:gd name="adj1" fmla="val 50000"/>
              <a:gd name="adj2" fmla="val 50000"/>
            </a:avLst>
          </a:prstGeom>
          <a:solidFill>
            <a:srgbClr val="999999"/>
          </a:solidFill>
          <a:ln w="9525" algn="ctr">
            <a:noFill/>
            <a:round/>
            <a:headEnd/>
            <a:tailEnd/>
          </a:ln>
        </p:spPr>
        <p:txBody>
          <a:bodyPr wrap="none" lIns="90000" tIns="46800" rIns="90000" bIns="46800" anchor="ctr"/>
          <a:lstStyle/>
          <a:p>
            <a:pPr defTabSz="968375"/>
            <a:endParaRPr lang="ja-JP" altLang="en-US" sz="2500">
              <a:solidFill>
                <a:srgbClr val="000000"/>
              </a:solidFill>
              <a:latin typeface="Meiryo UI" pitchFamily="50" charset="-128"/>
              <a:ea typeface="Meiryo UI" pitchFamily="50" charset="-128"/>
              <a:cs typeface="Meiryo UI" pitchFamily="50" charset="-128"/>
            </a:endParaRPr>
          </a:p>
        </p:txBody>
      </p:sp>
      <p:sp>
        <p:nvSpPr>
          <p:cNvPr id="37" name="テキスト ボックス 47"/>
          <p:cNvSpPr txBox="1">
            <a:spLocks noChangeArrowheads="1"/>
          </p:cNvSpPr>
          <p:nvPr/>
        </p:nvSpPr>
        <p:spPr bwMode="auto">
          <a:xfrm>
            <a:off x="7419046" y="3138720"/>
            <a:ext cx="452368" cy="338554"/>
          </a:xfrm>
          <a:prstGeom prst="rect">
            <a:avLst/>
          </a:prstGeom>
          <a:solidFill>
            <a:srgbClr val="CCFF99"/>
          </a:solidFill>
          <a:ln w="9525">
            <a:noFill/>
            <a:miter lim="800000"/>
            <a:headEnd/>
            <a:tailEnd/>
          </a:ln>
        </p:spPr>
        <p:txBody>
          <a:bodyPr wrap="none">
            <a:spAutoFit/>
          </a:bodyPr>
          <a:lstStyle/>
          <a:p>
            <a:pPr>
              <a:defRPr/>
            </a:pPr>
            <a:r>
              <a:rPr lang="en-US" altLang="ja-JP" sz="1600" dirty="0">
                <a:solidFill>
                  <a:srgbClr val="000000"/>
                </a:solidFill>
                <a:latin typeface="Meiryo UI" pitchFamily="50" charset="-128"/>
                <a:ea typeface="Meiryo UI" pitchFamily="50" charset="-128"/>
                <a:cs typeface="Meiryo UI" pitchFamily="50" charset="-128"/>
              </a:rPr>
              <a:t>CT</a:t>
            </a:r>
            <a:endParaRPr lang="ja-JP" altLang="en-US" sz="1600" dirty="0">
              <a:solidFill>
                <a:srgbClr val="000000"/>
              </a:solidFill>
              <a:latin typeface="Meiryo UI" pitchFamily="50" charset="-128"/>
              <a:ea typeface="Meiryo UI" pitchFamily="50" charset="-128"/>
              <a:cs typeface="Meiryo UI" pitchFamily="50" charset="-128"/>
            </a:endParaRPr>
          </a:p>
        </p:txBody>
      </p:sp>
      <p:sp>
        <p:nvSpPr>
          <p:cNvPr id="38" name="台形 37"/>
          <p:cNvSpPr/>
          <p:nvPr/>
        </p:nvSpPr>
        <p:spPr bwMode="auto">
          <a:xfrm flipV="1">
            <a:off x="3942424" y="3726095"/>
            <a:ext cx="420687" cy="685800"/>
          </a:xfrm>
          <a:prstGeom prst="trapezoid">
            <a:avLst>
              <a:gd name="adj" fmla="val 24536"/>
            </a:avLst>
          </a:prstGeom>
          <a:solidFill>
            <a:srgbClr val="FFFFFF"/>
          </a:solidFill>
          <a:ln w="9525" cap="flat" cmpd="sng" algn="ctr">
            <a:noFill/>
            <a:prstDash val="solid"/>
            <a:round/>
            <a:headEnd type="none" w="med" len="med"/>
            <a:tailEnd type="none" w="med" len="med"/>
          </a:ln>
          <a:effectLst/>
        </p:spPr>
        <p:txBody>
          <a:bodyPr wrap="none" lIns="90000" tIns="46800" rIns="90000" bIns="46800" anchor="ctr"/>
          <a:lstStyle/>
          <a:p>
            <a:pPr defTabSz="968375">
              <a:defRPr/>
            </a:pPr>
            <a:endParaRPr lang="ja-JP" altLang="en-US" sz="2500" kern="0">
              <a:solidFill>
                <a:srgbClr val="000000"/>
              </a:solidFill>
              <a:latin typeface="Meiryo UI" pitchFamily="50" charset="-128"/>
              <a:ea typeface="Meiryo UI" pitchFamily="50" charset="-128"/>
              <a:cs typeface="Meiryo UI" pitchFamily="50" charset="-128"/>
            </a:endParaRPr>
          </a:p>
        </p:txBody>
      </p:sp>
      <p:sp>
        <p:nvSpPr>
          <p:cNvPr id="39" name="正方形/長方形 48"/>
          <p:cNvSpPr>
            <a:spLocks noChangeArrowheads="1"/>
          </p:cNvSpPr>
          <p:nvPr/>
        </p:nvSpPr>
        <p:spPr bwMode="auto">
          <a:xfrm>
            <a:off x="3461415" y="4626221"/>
            <a:ext cx="1374775" cy="579437"/>
          </a:xfrm>
          <a:prstGeom prst="rect">
            <a:avLst/>
          </a:prstGeom>
          <a:solidFill>
            <a:srgbClr val="FF99FF"/>
          </a:solidFill>
          <a:ln w="9525" algn="ctr">
            <a:noFill/>
            <a:round/>
            <a:headEnd/>
            <a:tailEnd/>
          </a:ln>
        </p:spPr>
        <p:txBody>
          <a:bodyPr wrap="none" lIns="90000" tIns="46800" rIns="90000" bIns="46800" anchor="ctr"/>
          <a:lstStyle/>
          <a:p>
            <a:pPr defTabSz="968375"/>
            <a:endParaRPr lang="ja-JP" altLang="en-US">
              <a:solidFill>
                <a:srgbClr val="000000"/>
              </a:solidFill>
              <a:latin typeface="Meiryo UI" pitchFamily="50" charset="-128"/>
              <a:ea typeface="Meiryo UI" pitchFamily="50" charset="-128"/>
              <a:cs typeface="Meiryo UI" pitchFamily="50" charset="-128"/>
            </a:endParaRPr>
          </a:p>
        </p:txBody>
      </p:sp>
      <p:sp>
        <p:nvSpPr>
          <p:cNvPr id="40" name="台形 39"/>
          <p:cNvSpPr/>
          <p:nvPr/>
        </p:nvSpPr>
        <p:spPr bwMode="auto">
          <a:xfrm flipV="1">
            <a:off x="4042432" y="4351570"/>
            <a:ext cx="222250" cy="215900"/>
          </a:xfrm>
          <a:prstGeom prst="trapezoid">
            <a:avLst>
              <a:gd name="adj" fmla="val 17183"/>
            </a:avLst>
          </a:prstGeom>
          <a:solidFill>
            <a:srgbClr val="FFFFFF"/>
          </a:solidFill>
          <a:ln w="9525" cap="flat" cmpd="sng" algn="ctr">
            <a:noFill/>
            <a:prstDash val="solid"/>
            <a:round/>
            <a:headEnd type="none" w="med" len="med"/>
            <a:tailEnd type="none" w="med" len="med"/>
          </a:ln>
          <a:effectLst/>
        </p:spPr>
        <p:txBody>
          <a:bodyPr wrap="none" lIns="90000" tIns="46800" rIns="90000" bIns="46800" anchor="ctr"/>
          <a:lstStyle/>
          <a:p>
            <a:pPr defTabSz="968375">
              <a:defRPr/>
            </a:pPr>
            <a:endParaRPr lang="ja-JP" altLang="en-US" sz="2500" kern="0">
              <a:solidFill>
                <a:srgbClr val="000000"/>
              </a:solidFill>
              <a:latin typeface="Meiryo UI" pitchFamily="50" charset="-128"/>
              <a:ea typeface="Meiryo UI" pitchFamily="50" charset="-128"/>
              <a:cs typeface="Meiryo UI" pitchFamily="50" charset="-128"/>
            </a:endParaRPr>
          </a:p>
        </p:txBody>
      </p:sp>
      <p:sp>
        <p:nvSpPr>
          <p:cNvPr id="41" name="正方形/長方形 40"/>
          <p:cNvSpPr/>
          <p:nvPr/>
        </p:nvSpPr>
        <p:spPr bwMode="auto">
          <a:xfrm>
            <a:off x="5198132" y="4403958"/>
            <a:ext cx="1332000" cy="227012"/>
          </a:xfrm>
          <a:prstGeom prst="rect">
            <a:avLst/>
          </a:prstGeom>
          <a:solidFill>
            <a:srgbClr val="66CCCC">
              <a:lumMod val="60000"/>
              <a:lumOff val="40000"/>
            </a:srgbClr>
          </a:solidFill>
          <a:ln w="9525" cap="flat" cmpd="sng" algn="ctr">
            <a:noFill/>
            <a:prstDash val="solid"/>
            <a:round/>
            <a:headEnd type="none" w="med" len="med"/>
            <a:tailEnd type="none" w="med" len="med"/>
          </a:ln>
          <a:effectLst/>
        </p:spPr>
        <p:txBody>
          <a:bodyPr wrap="none" lIns="90000" tIns="46800" rIns="90000" bIns="46800" anchor="ctr"/>
          <a:lstStyle/>
          <a:p>
            <a:pPr defTabSz="968375">
              <a:defRPr/>
            </a:pPr>
            <a:endParaRPr lang="ja-JP" altLang="en-US" kern="0" dirty="0">
              <a:solidFill>
                <a:srgbClr val="000000"/>
              </a:solidFill>
              <a:latin typeface="Meiryo UI" pitchFamily="50" charset="-128"/>
              <a:ea typeface="Meiryo UI" pitchFamily="50" charset="-128"/>
              <a:cs typeface="Meiryo UI" pitchFamily="50" charset="-128"/>
            </a:endParaRPr>
          </a:p>
        </p:txBody>
      </p:sp>
      <p:sp>
        <p:nvSpPr>
          <p:cNvPr id="42" name="正方形/長方形 48"/>
          <p:cNvSpPr>
            <a:spLocks noChangeArrowheads="1"/>
          </p:cNvSpPr>
          <p:nvPr/>
        </p:nvSpPr>
        <p:spPr bwMode="auto">
          <a:xfrm>
            <a:off x="5198132" y="4626221"/>
            <a:ext cx="1332000" cy="579437"/>
          </a:xfrm>
          <a:prstGeom prst="rect">
            <a:avLst/>
          </a:prstGeom>
          <a:solidFill>
            <a:srgbClr val="FF99FF"/>
          </a:solidFill>
          <a:ln w="9525" algn="ctr">
            <a:noFill/>
            <a:round/>
            <a:headEnd/>
            <a:tailEnd/>
          </a:ln>
        </p:spPr>
        <p:txBody>
          <a:bodyPr wrap="none" lIns="90000" tIns="46800" rIns="90000" bIns="46800" anchor="ctr"/>
          <a:lstStyle/>
          <a:p>
            <a:pPr defTabSz="968375"/>
            <a:endParaRPr lang="ja-JP" altLang="en-US">
              <a:solidFill>
                <a:srgbClr val="000000"/>
              </a:solidFill>
              <a:latin typeface="Meiryo UI" pitchFamily="50" charset="-128"/>
              <a:ea typeface="Meiryo UI" pitchFamily="50" charset="-128"/>
              <a:cs typeface="Meiryo UI" pitchFamily="50" charset="-128"/>
            </a:endParaRPr>
          </a:p>
        </p:txBody>
      </p:sp>
      <p:sp>
        <p:nvSpPr>
          <p:cNvPr id="43" name="台形 42"/>
          <p:cNvSpPr/>
          <p:nvPr/>
        </p:nvSpPr>
        <p:spPr bwMode="auto">
          <a:xfrm flipV="1">
            <a:off x="5780745" y="4351583"/>
            <a:ext cx="222250" cy="334963"/>
          </a:xfrm>
          <a:prstGeom prst="trapezoid">
            <a:avLst>
              <a:gd name="adj" fmla="val 10566"/>
            </a:avLst>
          </a:prstGeom>
          <a:solidFill>
            <a:srgbClr val="FFFFFF"/>
          </a:solidFill>
          <a:ln w="9525" cap="flat" cmpd="sng" algn="ctr">
            <a:noFill/>
            <a:prstDash val="solid"/>
            <a:round/>
            <a:headEnd type="none" w="med" len="med"/>
            <a:tailEnd type="none" w="med" len="med"/>
          </a:ln>
          <a:effectLst/>
        </p:spPr>
        <p:txBody>
          <a:bodyPr wrap="none" lIns="90000" tIns="46800" rIns="90000" bIns="46800" anchor="ctr"/>
          <a:lstStyle/>
          <a:p>
            <a:pPr defTabSz="968375">
              <a:defRPr/>
            </a:pPr>
            <a:endParaRPr lang="ja-JP" altLang="en-US" sz="2500" kern="0">
              <a:solidFill>
                <a:srgbClr val="000000"/>
              </a:solidFill>
              <a:latin typeface="Meiryo UI" pitchFamily="50" charset="-128"/>
              <a:ea typeface="Meiryo UI" pitchFamily="50" charset="-128"/>
              <a:cs typeface="Meiryo UI" pitchFamily="50" charset="-128"/>
            </a:endParaRPr>
          </a:p>
        </p:txBody>
      </p:sp>
      <p:sp>
        <p:nvSpPr>
          <p:cNvPr id="44" name="正方形/長方形 43"/>
          <p:cNvSpPr/>
          <p:nvPr/>
        </p:nvSpPr>
        <p:spPr bwMode="auto">
          <a:xfrm>
            <a:off x="1647920" y="5194546"/>
            <a:ext cx="1355029" cy="320451"/>
          </a:xfrm>
          <a:prstGeom prst="rect">
            <a:avLst/>
          </a:prstGeom>
          <a:solidFill>
            <a:srgbClr val="66FFFF"/>
          </a:solidFill>
          <a:ln w="9525" cap="flat" cmpd="sng" algn="ctr">
            <a:noFill/>
            <a:prstDash val="solid"/>
            <a:round/>
            <a:headEnd type="none" w="med" len="med"/>
            <a:tailEnd type="none" w="med" len="med"/>
          </a:ln>
          <a:effectLst/>
        </p:spPr>
        <p:txBody>
          <a:bodyPr wrap="none" lIns="90000" tIns="46800" rIns="90000" bIns="46800" anchor="ctr"/>
          <a:lstStyle/>
          <a:p>
            <a:pPr defTabSz="968375">
              <a:defRPr/>
            </a:pPr>
            <a:r>
              <a:rPr lang="en-US" altLang="ja-JP" sz="1200" kern="0" dirty="0" err="1">
                <a:solidFill>
                  <a:srgbClr val="000000"/>
                </a:solidFill>
                <a:latin typeface="Meiryo UI" pitchFamily="50" charset="-128"/>
                <a:ea typeface="Meiryo UI" pitchFamily="50" charset="-128"/>
                <a:cs typeface="Meiryo UI" pitchFamily="50" charset="-128"/>
              </a:rPr>
              <a:t>dTEOS</a:t>
            </a:r>
            <a:endParaRPr lang="ja-JP" altLang="en-US" sz="1200" kern="0" dirty="0">
              <a:solidFill>
                <a:srgbClr val="000000"/>
              </a:solidFill>
              <a:latin typeface="Meiryo UI" pitchFamily="50" charset="-128"/>
              <a:ea typeface="Meiryo UI" pitchFamily="50" charset="-128"/>
              <a:cs typeface="Meiryo UI" pitchFamily="50" charset="-128"/>
            </a:endParaRPr>
          </a:p>
        </p:txBody>
      </p:sp>
      <p:sp>
        <p:nvSpPr>
          <p:cNvPr id="45" name="正方形/長方形 44"/>
          <p:cNvSpPr/>
          <p:nvPr/>
        </p:nvSpPr>
        <p:spPr bwMode="auto">
          <a:xfrm>
            <a:off x="3461415" y="5194545"/>
            <a:ext cx="1374775" cy="320451"/>
          </a:xfrm>
          <a:prstGeom prst="rect">
            <a:avLst/>
          </a:prstGeom>
          <a:solidFill>
            <a:srgbClr val="66FFFF"/>
          </a:solidFill>
          <a:ln w="9525" cap="flat" cmpd="sng" algn="ctr">
            <a:noFill/>
            <a:prstDash val="solid"/>
            <a:round/>
            <a:headEnd type="none" w="med" len="med"/>
            <a:tailEnd type="none" w="med" len="med"/>
          </a:ln>
          <a:effectLst/>
        </p:spPr>
        <p:txBody>
          <a:bodyPr wrap="none" lIns="90000" tIns="46800" rIns="90000" bIns="46800" anchor="ctr"/>
          <a:lstStyle/>
          <a:p>
            <a:pPr defTabSz="968375">
              <a:defRPr/>
            </a:pPr>
            <a:endParaRPr lang="ja-JP" altLang="en-US" sz="1200" kern="0" dirty="0">
              <a:solidFill>
                <a:srgbClr val="000000"/>
              </a:solidFill>
              <a:latin typeface="Meiryo UI" pitchFamily="50" charset="-128"/>
              <a:ea typeface="Meiryo UI" pitchFamily="50" charset="-128"/>
              <a:cs typeface="Meiryo UI" pitchFamily="50" charset="-128"/>
            </a:endParaRPr>
          </a:p>
        </p:txBody>
      </p:sp>
      <p:sp>
        <p:nvSpPr>
          <p:cNvPr id="46" name="正方形/長方形 45"/>
          <p:cNvSpPr/>
          <p:nvPr/>
        </p:nvSpPr>
        <p:spPr bwMode="auto">
          <a:xfrm>
            <a:off x="5198133" y="5194545"/>
            <a:ext cx="1333202" cy="320451"/>
          </a:xfrm>
          <a:prstGeom prst="rect">
            <a:avLst/>
          </a:prstGeom>
          <a:solidFill>
            <a:srgbClr val="66FFFF"/>
          </a:solidFill>
          <a:ln w="9525" cap="flat" cmpd="sng" algn="ctr">
            <a:noFill/>
            <a:prstDash val="solid"/>
            <a:round/>
            <a:headEnd type="none" w="med" len="med"/>
            <a:tailEnd type="none" w="med" len="med"/>
          </a:ln>
          <a:effectLst/>
        </p:spPr>
        <p:txBody>
          <a:bodyPr wrap="none" lIns="90000" tIns="46800" rIns="90000" bIns="46800" anchor="ctr"/>
          <a:lstStyle/>
          <a:p>
            <a:pPr defTabSz="968375">
              <a:defRPr/>
            </a:pPr>
            <a:endParaRPr lang="ja-JP" altLang="en-US" sz="1200" kern="0" dirty="0">
              <a:solidFill>
                <a:srgbClr val="000000"/>
              </a:solidFill>
              <a:latin typeface="Meiryo UI" pitchFamily="50" charset="-128"/>
              <a:ea typeface="Meiryo UI" pitchFamily="50" charset="-128"/>
              <a:cs typeface="Meiryo UI" pitchFamily="50" charset="-128"/>
            </a:endParaRPr>
          </a:p>
        </p:txBody>
      </p:sp>
      <p:sp>
        <p:nvSpPr>
          <p:cNvPr id="47" name="正方形/長方形 46"/>
          <p:cNvSpPr/>
          <p:nvPr/>
        </p:nvSpPr>
        <p:spPr bwMode="auto">
          <a:xfrm>
            <a:off x="7035390" y="4394433"/>
            <a:ext cx="1296000" cy="227012"/>
          </a:xfrm>
          <a:prstGeom prst="rect">
            <a:avLst/>
          </a:prstGeom>
          <a:solidFill>
            <a:srgbClr val="66CCCC">
              <a:lumMod val="60000"/>
              <a:lumOff val="40000"/>
            </a:srgbClr>
          </a:solidFill>
          <a:ln w="9525" cap="flat" cmpd="sng" algn="ctr">
            <a:noFill/>
            <a:prstDash val="solid"/>
            <a:round/>
            <a:headEnd type="none" w="med" len="med"/>
            <a:tailEnd type="none" w="med" len="med"/>
          </a:ln>
          <a:effectLst/>
        </p:spPr>
        <p:txBody>
          <a:bodyPr wrap="none" lIns="90000" tIns="46800" rIns="90000" bIns="46800" anchor="ctr"/>
          <a:lstStyle/>
          <a:p>
            <a:pPr defTabSz="968375">
              <a:defRPr/>
            </a:pPr>
            <a:endParaRPr lang="ja-JP" altLang="en-US" kern="0" dirty="0">
              <a:solidFill>
                <a:srgbClr val="000000"/>
              </a:solidFill>
              <a:latin typeface="Meiryo UI" pitchFamily="50" charset="-128"/>
              <a:ea typeface="Meiryo UI" pitchFamily="50" charset="-128"/>
              <a:cs typeface="Meiryo UI" pitchFamily="50" charset="-128"/>
            </a:endParaRPr>
          </a:p>
        </p:txBody>
      </p:sp>
      <p:sp>
        <p:nvSpPr>
          <p:cNvPr id="48" name="正方形/長方形 48"/>
          <p:cNvSpPr>
            <a:spLocks noChangeArrowheads="1"/>
          </p:cNvSpPr>
          <p:nvPr/>
        </p:nvSpPr>
        <p:spPr bwMode="auto">
          <a:xfrm>
            <a:off x="7035390" y="4616696"/>
            <a:ext cx="1296000" cy="579437"/>
          </a:xfrm>
          <a:prstGeom prst="rect">
            <a:avLst/>
          </a:prstGeom>
          <a:solidFill>
            <a:srgbClr val="FF99FF"/>
          </a:solidFill>
          <a:ln w="9525" algn="ctr">
            <a:noFill/>
            <a:round/>
            <a:headEnd/>
            <a:tailEnd/>
          </a:ln>
        </p:spPr>
        <p:txBody>
          <a:bodyPr wrap="none" lIns="90000" tIns="46800" rIns="90000" bIns="46800" anchor="ctr"/>
          <a:lstStyle/>
          <a:p>
            <a:pPr defTabSz="968375"/>
            <a:endParaRPr lang="ja-JP" altLang="en-US">
              <a:solidFill>
                <a:srgbClr val="000000"/>
              </a:solidFill>
              <a:latin typeface="Meiryo UI" pitchFamily="50" charset="-128"/>
              <a:ea typeface="Meiryo UI" pitchFamily="50" charset="-128"/>
              <a:cs typeface="Meiryo UI" pitchFamily="50" charset="-128"/>
            </a:endParaRPr>
          </a:p>
        </p:txBody>
      </p:sp>
      <p:sp>
        <p:nvSpPr>
          <p:cNvPr id="49" name="台形 48"/>
          <p:cNvSpPr/>
          <p:nvPr/>
        </p:nvSpPr>
        <p:spPr bwMode="auto">
          <a:xfrm flipV="1">
            <a:off x="7580970" y="4342045"/>
            <a:ext cx="222250" cy="863600"/>
          </a:xfrm>
          <a:prstGeom prst="trapezoid">
            <a:avLst>
              <a:gd name="adj" fmla="val 10566"/>
            </a:avLst>
          </a:prstGeom>
          <a:solidFill>
            <a:srgbClr val="FFFFFF"/>
          </a:solidFill>
          <a:ln w="9525" cap="flat" cmpd="sng" algn="ctr">
            <a:noFill/>
            <a:prstDash val="solid"/>
            <a:round/>
            <a:headEnd type="none" w="med" len="med"/>
            <a:tailEnd type="none" w="med" len="med"/>
          </a:ln>
          <a:effectLst/>
        </p:spPr>
        <p:txBody>
          <a:bodyPr wrap="none" lIns="90000" tIns="46800" rIns="90000" bIns="46800" anchor="ctr"/>
          <a:lstStyle/>
          <a:p>
            <a:pPr defTabSz="968375">
              <a:defRPr/>
            </a:pPr>
            <a:endParaRPr lang="ja-JP" altLang="en-US" sz="2500" kern="0">
              <a:solidFill>
                <a:srgbClr val="000000"/>
              </a:solidFill>
              <a:latin typeface="Meiryo UI" pitchFamily="50" charset="-128"/>
              <a:ea typeface="Meiryo UI" pitchFamily="50" charset="-128"/>
              <a:cs typeface="Meiryo UI" pitchFamily="50" charset="-128"/>
            </a:endParaRPr>
          </a:p>
        </p:txBody>
      </p:sp>
      <p:sp>
        <p:nvSpPr>
          <p:cNvPr id="50" name="正方形/長方形 49"/>
          <p:cNvSpPr/>
          <p:nvPr/>
        </p:nvSpPr>
        <p:spPr bwMode="auto">
          <a:xfrm>
            <a:off x="7035390" y="5185008"/>
            <a:ext cx="1296000" cy="329976"/>
          </a:xfrm>
          <a:prstGeom prst="rect">
            <a:avLst/>
          </a:prstGeom>
          <a:solidFill>
            <a:srgbClr val="66FFFF"/>
          </a:solidFill>
          <a:ln w="9525" cap="flat" cmpd="sng" algn="ctr">
            <a:noFill/>
            <a:prstDash val="solid"/>
            <a:round/>
            <a:headEnd type="none" w="med" len="med"/>
            <a:tailEnd type="none" w="med" len="med"/>
          </a:ln>
          <a:effectLst/>
        </p:spPr>
        <p:txBody>
          <a:bodyPr wrap="none" lIns="90000" tIns="46800" rIns="90000" bIns="46800" anchor="ctr"/>
          <a:lstStyle/>
          <a:p>
            <a:pPr defTabSz="968375">
              <a:defRPr/>
            </a:pPr>
            <a:endParaRPr lang="ja-JP" altLang="en-US" sz="1200" kern="0" dirty="0">
              <a:solidFill>
                <a:srgbClr val="000000"/>
              </a:solidFill>
              <a:latin typeface="Meiryo UI" pitchFamily="50" charset="-128"/>
              <a:ea typeface="Meiryo UI" pitchFamily="50" charset="-128"/>
              <a:cs typeface="Meiryo UI" pitchFamily="50" charset="-128"/>
            </a:endParaRPr>
          </a:p>
        </p:txBody>
      </p:sp>
      <p:sp>
        <p:nvSpPr>
          <p:cNvPr id="51" name="右矢印 127"/>
          <p:cNvSpPr>
            <a:spLocks noChangeArrowheads="1"/>
          </p:cNvSpPr>
          <p:nvPr/>
        </p:nvSpPr>
        <p:spPr bwMode="auto">
          <a:xfrm>
            <a:off x="8475557" y="4391122"/>
            <a:ext cx="242887" cy="331787"/>
          </a:xfrm>
          <a:prstGeom prst="rightArrow">
            <a:avLst>
              <a:gd name="adj1" fmla="val 50000"/>
              <a:gd name="adj2" fmla="val 50000"/>
            </a:avLst>
          </a:prstGeom>
          <a:solidFill>
            <a:srgbClr val="999999"/>
          </a:solidFill>
          <a:ln w="9525" algn="ctr">
            <a:noFill/>
            <a:round/>
            <a:headEnd/>
            <a:tailEnd/>
          </a:ln>
        </p:spPr>
        <p:txBody>
          <a:bodyPr wrap="none" lIns="90000" tIns="46800" rIns="90000" bIns="46800" anchor="ctr"/>
          <a:lstStyle/>
          <a:p>
            <a:pPr defTabSz="968375"/>
            <a:endParaRPr lang="ja-JP" altLang="en-US" sz="2500">
              <a:solidFill>
                <a:srgbClr val="000000"/>
              </a:solidFill>
              <a:latin typeface="Meiryo UI" pitchFamily="50" charset="-128"/>
              <a:ea typeface="Meiryo UI" pitchFamily="50" charset="-128"/>
              <a:cs typeface="Meiryo UI" pitchFamily="50" charset="-128"/>
            </a:endParaRPr>
          </a:p>
        </p:txBody>
      </p:sp>
      <p:sp>
        <p:nvSpPr>
          <p:cNvPr id="52" name="正方形/長方形 48"/>
          <p:cNvSpPr>
            <a:spLocks noChangeArrowheads="1"/>
          </p:cNvSpPr>
          <p:nvPr/>
        </p:nvSpPr>
        <p:spPr bwMode="auto">
          <a:xfrm>
            <a:off x="8756966" y="4647528"/>
            <a:ext cx="1374775" cy="579437"/>
          </a:xfrm>
          <a:prstGeom prst="rect">
            <a:avLst/>
          </a:prstGeom>
          <a:solidFill>
            <a:srgbClr val="FF99FF"/>
          </a:solidFill>
          <a:ln w="9525" algn="ctr">
            <a:noFill/>
            <a:round/>
            <a:headEnd/>
            <a:tailEnd/>
          </a:ln>
        </p:spPr>
        <p:txBody>
          <a:bodyPr wrap="none" lIns="90000" tIns="46800" rIns="90000" bIns="46800" anchor="ctr"/>
          <a:lstStyle/>
          <a:p>
            <a:pPr defTabSz="968375"/>
            <a:endParaRPr lang="ja-JP" altLang="en-US">
              <a:solidFill>
                <a:srgbClr val="000000"/>
              </a:solidFill>
              <a:latin typeface="Meiryo UI" pitchFamily="50" charset="-128"/>
              <a:ea typeface="Meiryo UI" pitchFamily="50" charset="-128"/>
              <a:cs typeface="Meiryo UI" pitchFamily="50" charset="-128"/>
            </a:endParaRPr>
          </a:p>
        </p:txBody>
      </p:sp>
      <p:sp>
        <p:nvSpPr>
          <p:cNvPr id="53" name="正方形/長方形 52"/>
          <p:cNvSpPr/>
          <p:nvPr/>
        </p:nvSpPr>
        <p:spPr bwMode="auto">
          <a:xfrm>
            <a:off x="8756966" y="5185008"/>
            <a:ext cx="1374775" cy="329976"/>
          </a:xfrm>
          <a:prstGeom prst="rect">
            <a:avLst/>
          </a:prstGeom>
          <a:solidFill>
            <a:srgbClr val="66FFFF"/>
          </a:solidFill>
          <a:ln w="9525" cap="flat" cmpd="sng" algn="ctr">
            <a:noFill/>
            <a:prstDash val="solid"/>
            <a:round/>
            <a:headEnd type="none" w="med" len="med"/>
            <a:tailEnd type="none" w="med" len="med"/>
          </a:ln>
          <a:effectLst/>
        </p:spPr>
        <p:txBody>
          <a:bodyPr wrap="none" lIns="90000" tIns="46800" rIns="90000" bIns="46800" anchor="ctr"/>
          <a:lstStyle/>
          <a:p>
            <a:pPr defTabSz="968375">
              <a:defRPr/>
            </a:pPr>
            <a:endParaRPr lang="ja-JP" altLang="en-US" sz="1200" kern="0" dirty="0">
              <a:solidFill>
                <a:srgbClr val="000000"/>
              </a:solidFill>
              <a:latin typeface="Meiryo UI" pitchFamily="50" charset="-128"/>
              <a:ea typeface="Meiryo UI" pitchFamily="50" charset="-128"/>
              <a:cs typeface="Meiryo UI" pitchFamily="50" charset="-128"/>
            </a:endParaRPr>
          </a:p>
        </p:txBody>
      </p:sp>
      <p:sp>
        <p:nvSpPr>
          <p:cNvPr id="54" name="台形 53"/>
          <p:cNvSpPr/>
          <p:nvPr/>
        </p:nvSpPr>
        <p:spPr bwMode="auto">
          <a:xfrm flipV="1">
            <a:off x="9333420" y="4579376"/>
            <a:ext cx="222250" cy="863600"/>
          </a:xfrm>
          <a:prstGeom prst="trapezoid">
            <a:avLst>
              <a:gd name="adj" fmla="val 10566"/>
            </a:avLst>
          </a:prstGeom>
          <a:solidFill>
            <a:srgbClr val="FFFFFF"/>
          </a:solidFill>
          <a:ln w="9525" cap="flat" cmpd="sng" algn="ctr">
            <a:noFill/>
            <a:prstDash val="solid"/>
            <a:round/>
            <a:headEnd type="none" w="med" len="med"/>
            <a:tailEnd type="none" w="med" len="med"/>
          </a:ln>
          <a:effectLst/>
        </p:spPr>
        <p:txBody>
          <a:bodyPr wrap="none" lIns="90000" tIns="46800" rIns="90000" bIns="46800" anchor="ctr"/>
          <a:lstStyle/>
          <a:p>
            <a:pPr defTabSz="968375">
              <a:defRPr/>
            </a:pPr>
            <a:endParaRPr lang="ja-JP" altLang="en-US" sz="2500" kern="0">
              <a:solidFill>
                <a:srgbClr val="000000"/>
              </a:solidFill>
              <a:latin typeface="Meiryo UI" pitchFamily="50" charset="-128"/>
              <a:ea typeface="Meiryo UI" pitchFamily="50" charset="-128"/>
              <a:cs typeface="Meiryo UI" pitchFamily="50" charset="-128"/>
            </a:endParaRPr>
          </a:p>
        </p:txBody>
      </p:sp>
      <p:sp>
        <p:nvSpPr>
          <p:cNvPr id="55" name="テキスト ボックス 47"/>
          <p:cNvSpPr txBox="1">
            <a:spLocks noChangeArrowheads="1"/>
          </p:cNvSpPr>
          <p:nvPr/>
        </p:nvSpPr>
        <p:spPr bwMode="auto">
          <a:xfrm>
            <a:off x="9123622" y="3138720"/>
            <a:ext cx="728084" cy="338554"/>
          </a:xfrm>
          <a:prstGeom prst="rect">
            <a:avLst/>
          </a:prstGeom>
          <a:solidFill>
            <a:srgbClr val="CCFF99"/>
          </a:solidFill>
          <a:ln w="9525">
            <a:noFill/>
            <a:miter lim="800000"/>
            <a:headEnd/>
            <a:tailEnd/>
          </a:ln>
        </p:spPr>
        <p:txBody>
          <a:bodyPr wrap="none">
            <a:spAutoFit/>
          </a:bodyPr>
          <a:lstStyle/>
          <a:p>
            <a:pPr>
              <a:defRPr/>
            </a:pPr>
            <a:r>
              <a:rPr lang="en-US" altLang="ja-JP" sz="1600" dirty="0">
                <a:solidFill>
                  <a:srgbClr val="000000"/>
                </a:solidFill>
                <a:latin typeface="Meiryo UI" pitchFamily="50" charset="-128"/>
                <a:ea typeface="Meiryo UI" pitchFamily="50" charset="-128"/>
                <a:cs typeface="Meiryo UI" pitchFamily="50" charset="-128"/>
              </a:rPr>
              <a:t>TEOS</a:t>
            </a:r>
            <a:endParaRPr lang="ja-JP" altLang="en-US" sz="1600" dirty="0">
              <a:solidFill>
                <a:srgbClr val="000000"/>
              </a:solidFill>
              <a:latin typeface="Meiryo UI" pitchFamily="50" charset="-128"/>
              <a:ea typeface="Meiryo UI" pitchFamily="50" charset="-128"/>
              <a:cs typeface="Meiryo UI" pitchFamily="50" charset="-128"/>
            </a:endParaRPr>
          </a:p>
        </p:txBody>
      </p:sp>
      <p:sp>
        <p:nvSpPr>
          <p:cNvPr id="56" name="Rectangle 36"/>
          <p:cNvSpPr>
            <a:spLocks noChangeArrowheads="1"/>
          </p:cNvSpPr>
          <p:nvPr/>
        </p:nvSpPr>
        <p:spPr bwMode="auto">
          <a:xfrm>
            <a:off x="8763582" y="5432682"/>
            <a:ext cx="1368153" cy="514350"/>
          </a:xfrm>
          <a:prstGeom prst="rect">
            <a:avLst/>
          </a:prstGeom>
          <a:solidFill>
            <a:srgbClr val="969696"/>
          </a:solidFill>
          <a:ln w="9525" algn="ctr">
            <a:noFill/>
            <a:miter lim="800000"/>
            <a:headEnd/>
            <a:tailEnd/>
          </a:ln>
        </p:spPr>
        <p:txBody>
          <a:bodyPr wrap="none" anchor="ctr"/>
          <a:lstStyle/>
          <a:p>
            <a:endParaRPr lang="ja-JP" altLang="en-US">
              <a:latin typeface="Meiryo UI" pitchFamily="50" charset="-128"/>
              <a:ea typeface="Meiryo UI" pitchFamily="50" charset="-128"/>
              <a:cs typeface="Meiryo UI" pitchFamily="50" charset="-128"/>
            </a:endParaRPr>
          </a:p>
        </p:txBody>
      </p:sp>
      <p:sp>
        <p:nvSpPr>
          <p:cNvPr id="57" name="Rectangle 37"/>
          <p:cNvSpPr>
            <a:spLocks noChangeArrowheads="1"/>
          </p:cNvSpPr>
          <p:nvPr/>
        </p:nvSpPr>
        <p:spPr bwMode="auto">
          <a:xfrm>
            <a:off x="9305738" y="5431094"/>
            <a:ext cx="330200" cy="514350"/>
          </a:xfrm>
          <a:prstGeom prst="rect">
            <a:avLst/>
          </a:prstGeom>
          <a:solidFill>
            <a:srgbClr val="99CCFF"/>
          </a:solidFill>
          <a:ln w="9525" algn="ctr">
            <a:noFill/>
            <a:miter lim="800000"/>
            <a:headEnd/>
            <a:tailEnd/>
          </a:ln>
        </p:spPr>
        <p:txBody>
          <a:bodyPr wrap="none" anchor="ctr"/>
          <a:lstStyle/>
          <a:p>
            <a:endParaRPr lang="ja-JP" altLang="en-US">
              <a:latin typeface="Meiryo UI" pitchFamily="50" charset="-128"/>
              <a:ea typeface="Meiryo UI" pitchFamily="50" charset="-128"/>
              <a:cs typeface="Meiryo UI" pitchFamily="50" charset="-128"/>
            </a:endParaRPr>
          </a:p>
        </p:txBody>
      </p:sp>
      <p:sp>
        <p:nvSpPr>
          <p:cNvPr id="58" name="Rectangle 40"/>
          <p:cNvSpPr>
            <a:spLocks noChangeArrowheads="1"/>
          </p:cNvSpPr>
          <p:nvPr/>
        </p:nvSpPr>
        <p:spPr bwMode="auto">
          <a:xfrm flipH="1">
            <a:off x="9304157" y="5431094"/>
            <a:ext cx="19050" cy="514350"/>
          </a:xfrm>
          <a:prstGeom prst="rect">
            <a:avLst/>
          </a:prstGeom>
          <a:solidFill>
            <a:srgbClr val="FF99CC"/>
          </a:solidFill>
          <a:ln w="9525" algn="ctr">
            <a:noFill/>
            <a:miter lim="800000"/>
            <a:headEnd/>
            <a:tailEnd/>
          </a:ln>
        </p:spPr>
        <p:txBody>
          <a:bodyPr wrap="none" anchor="ctr"/>
          <a:lstStyle/>
          <a:p>
            <a:endParaRPr lang="ja-JP" altLang="en-US">
              <a:latin typeface="Meiryo UI" pitchFamily="50" charset="-128"/>
              <a:ea typeface="Meiryo UI" pitchFamily="50" charset="-128"/>
              <a:cs typeface="Meiryo UI" pitchFamily="50" charset="-128"/>
            </a:endParaRPr>
          </a:p>
        </p:txBody>
      </p:sp>
      <p:sp>
        <p:nvSpPr>
          <p:cNvPr id="59" name="Rectangle 41"/>
          <p:cNvSpPr>
            <a:spLocks noChangeArrowheads="1"/>
          </p:cNvSpPr>
          <p:nvPr/>
        </p:nvSpPr>
        <p:spPr bwMode="auto">
          <a:xfrm flipH="1">
            <a:off x="9616888" y="5432682"/>
            <a:ext cx="19050" cy="514350"/>
          </a:xfrm>
          <a:prstGeom prst="rect">
            <a:avLst/>
          </a:prstGeom>
          <a:solidFill>
            <a:srgbClr val="FF99CC"/>
          </a:solidFill>
          <a:ln w="9525" algn="ctr">
            <a:noFill/>
            <a:miter lim="800000"/>
            <a:headEnd/>
            <a:tailEnd/>
          </a:ln>
        </p:spPr>
        <p:txBody>
          <a:bodyPr wrap="none" anchor="ctr"/>
          <a:lstStyle/>
          <a:p>
            <a:endParaRPr lang="ja-JP" altLang="en-US">
              <a:latin typeface="Meiryo UI" pitchFamily="50" charset="-128"/>
              <a:ea typeface="Meiryo UI" pitchFamily="50" charset="-128"/>
              <a:cs typeface="Meiryo UI" pitchFamily="50" charset="-128"/>
            </a:endParaRPr>
          </a:p>
        </p:txBody>
      </p:sp>
      <p:sp>
        <p:nvSpPr>
          <p:cNvPr id="60" name="Text Box 46"/>
          <p:cNvSpPr txBox="1">
            <a:spLocks noChangeArrowheads="1"/>
          </p:cNvSpPr>
          <p:nvPr/>
        </p:nvSpPr>
        <p:spPr bwMode="auto">
          <a:xfrm>
            <a:off x="9269439" y="5553332"/>
            <a:ext cx="415498" cy="369332"/>
          </a:xfrm>
          <a:prstGeom prst="rect">
            <a:avLst/>
          </a:prstGeom>
          <a:noFill/>
          <a:ln w="9525" algn="ctr">
            <a:noFill/>
            <a:miter lim="800000"/>
            <a:headEnd/>
            <a:tailEnd/>
          </a:ln>
        </p:spPr>
        <p:txBody>
          <a:bodyPr wrap="none">
            <a:spAutoFit/>
          </a:bodyPr>
          <a:lstStyle/>
          <a:p>
            <a:pPr marL="342900" indent="-342900" algn="ctr">
              <a:spcBef>
                <a:spcPct val="20000"/>
              </a:spcBef>
            </a:pPr>
            <a:r>
              <a:rPr kumimoji="0" lang="en-US" altLang="ja-JP">
                <a:latin typeface="Meiryo UI" pitchFamily="50" charset="-128"/>
                <a:ea typeface="Meiryo UI" pitchFamily="50" charset="-128"/>
                <a:cs typeface="Meiryo UI" pitchFamily="50" charset="-128"/>
              </a:rPr>
              <a:t>W</a:t>
            </a:r>
          </a:p>
        </p:txBody>
      </p:sp>
      <p:sp>
        <p:nvSpPr>
          <p:cNvPr id="61" name="Rectangle 36"/>
          <p:cNvSpPr>
            <a:spLocks noChangeArrowheads="1"/>
          </p:cNvSpPr>
          <p:nvPr/>
        </p:nvSpPr>
        <p:spPr bwMode="auto">
          <a:xfrm>
            <a:off x="7035534" y="5444564"/>
            <a:ext cx="1296000" cy="514350"/>
          </a:xfrm>
          <a:prstGeom prst="rect">
            <a:avLst/>
          </a:prstGeom>
          <a:solidFill>
            <a:srgbClr val="969696"/>
          </a:solidFill>
          <a:ln w="9525" algn="ctr">
            <a:noFill/>
            <a:miter lim="800000"/>
            <a:headEnd/>
            <a:tailEnd/>
          </a:ln>
        </p:spPr>
        <p:txBody>
          <a:bodyPr wrap="none" anchor="ctr"/>
          <a:lstStyle/>
          <a:p>
            <a:endParaRPr lang="ja-JP" altLang="en-US">
              <a:latin typeface="Meiryo UI" pitchFamily="50" charset="-128"/>
              <a:ea typeface="Meiryo UI" pitchFamily="50" charset="-128"/>
              <a:cs typeface="Meiryo UI" pitchFamily="50" charset="-128"/>
            </a:endParaRPr>
          </a:p>
        </p:txBody>
      </p:sp>
      <p:sp>
        <p:nvSpPr>
          <p:cNvPr id="62" name="Rectangle 37"/>
          <p:cNvSpPr>
            <a:spLocks noChangeArrowheads="1"/>
          </p:cNvSpPr>
          <p:nvPr/>
        </p:nvSpPr>
        <p:spPr bwMode="auto">
          <a:xfrm>
            <a:off x="7505538" y="5442976"/>
            <a:ext cx="330200" cy="514350"/>
          </a:xfrm>
          <a:prstGeom prst="rect">
            <a:avLst/>
          </a:prstGeom>
          <a:solidFill>
            <a:srgbClr val="99CCFF"/>
          </a:solidFill>
          <a:ln w="9525" algn="ctr">
            <a:noFill/>
            <a:miter lim="800000"/>
            <a:headEnd/>
            <a:tailEnd/>
          </a:ln>
        </p:spPr>
        <p:txBody>
          <a:bodyPr wrap="none" anchor="ctr"/>
          <a:lstStyle/>
          <a:p>
            <a:endParaRPr lang="ja-JP" altLang="en-US">
              <a:latin typeface="Meiryo UI" pitchFamily="50" charset="-128"/>
              <a:ea typeface="Meiryo UI" pitchFamily="50" charset="-128"/>
              <a:cs typeface="Meiryo UI" pitchFamily="50" charset="-128"/>
            </a:endParaRPr>
          </a:p>
        </p:txBody>
      </p:sp>
      <p:sp>
        <p:nvSpPr>
          <p:cNvPr id="63" name="Rectangle 40"/>
          <p:cNvSpPr>
            <a:spLocks noChangeArrowheads="1"/>
          </p:cNvSpPr>
          <p:nvPr/>
        </p:nvSpPr>
        <p:spPr bwMode="auto">
          <a:xfrm flipH="1">
            <a:off x="7503957" y="5442976"/>
            <a:ext cx="19050" cy="514350"/>
          </a:xfrm>
          <a:prstGeom prst="rect">
            <a:avLst/>
          </a:prstGeom>
          <a:solidFill>
            <a:srgbClr val="FF99CC"/>
          </a:solidFill>
          <a:ln w="9525" algn="ctr">
            <a:noFill/>
            <a:miter lim="800000"/>
            <a:headEnd/>
            <a:tailEnd/>
          </a:ln>
        </p:spPr>
        <p:txBody>
          <a:bodyPr wrap="none" anchor="ctr"/>
          <a:lstStyle/>
          <a:p>
            <a:endParaRPr lang="ja-JP" altLang="en-US">
              <a:latin typeface="Meiryo UI" pitchFamily="50" charset="-128"/>
              <a:ea typeface="Meiryo UI" pitchFamily="50" charset="-128"/>
              <a:cs typeface="Meiryo UI" pitchFamily="50" charset="-128"/>
            </a:endParaRPr>
          </a:p>
        </p:txBody>
      </p:sp>
      <p:sp>
        <p:nvSpPr>
          <p:cNvPr id="64" name="Rectangle 41"/>
          <p:cNvSpPr>
            <a:spLocks noChangeArrowheads="1"/>
          </p:cNvSpPr>
          <p:nvPr/>
        </p:nvSpPr>
        <p:spPr bwMode="auto">
          <a:xfrm flipH="1">
            <a:off x="7816688" y="5444564"/>
            <a:ext cx="19050" cy="514350"/>
          </a:xfrm>
          <a:prstGeom prst="rect">
            <a:avLst/>
          </a:prstGeom>
          <a:solidFill>
            <a:srgbClr val="FF99CC"/>
          </a:solidFill>
          <a:ln w="9525" algn="ctr">
            <a:noFill/>
            <a:miter lim="800000"/>
            <a:headEnd/>
            <a:tailEnd/>
          </a:ln>
        </p:spPr>
        <p:txBody>
          <a:bodyPr wrap="none" anchor="ctr"/>
          <a:lstStyle/>
          <a:p>
            <a:endParaRPr lang="ja-JP" altLang="en-US">
              <a:latin typeface="Meiryo UI" pitchFamily="50" charset="-128"/>
              <a:ea typeface="Meiryo UI" pitchFamily="50" charset="-128"/>
              <a:cs typeface="Meiryo UI" pitchFamily="50" charset="-128"/>
            </a:endParaRPr>
          </a:p>
        </p:txBody>
      </p:sp>
      <p:sp>
        <p:nvSpPr>
          <p:cNvPr id="65" name="Text Box 46"/>
          <p:cNvSpPr txBox="1">
            <a:spLocks noChangeArrowheads="1"/>
          </p:cNvSpPr>
          <p:nvPr/>
        </p:nvSpPr>
        <p:spPr bwMode="auto">
          <a:xfrm>
            <a:off x="7469245" y="5565214"/>
            <a:ext cx="415498" cy="369332"/>
          </a:xfrm>
          <a:prstGeom prst="rect">
            <a:avLst/>
          </a:prstGeom>
          <a:noFill/>
          <a:ln w="9525" algn="ctr">
            <a:noFill/>
            <a:miter lim="800000"/>
            <a:headEnd/>
            <a:tailEnd/>
          </a:ln>
        </p:spPr>
        <p:txBody>
          <a:bodyPr wrap="none">
            <a:spAutoFit/>
          </a:bodyPr>
          <a:lstStyle/>
          <a:p>
            <a:pPr marL="342900" indent="-342900" algn="ctr">
              <a:spcBef>
                <a:spcPct val="20000"/>
              </a:spcBef>
            </a:pPr>
            <a:r>
              <a:rPr kumimoji="0" lang="en-US" altLang="ja-JP">
                <a:latin typeface="Meiryo UI" pitchFamily="50" charset="-128"/>
                <a:ea typeface="Meiryo UI" pitchFamily="50" charset="-128"/>
                <a:cs typeface="Meiryo UI" pitchFamily="50" charset="-128"/>
              </a:rPr>
              <a:t>W</a:t>
            </a:r>
          </a:p>
        </p:txBody>
      </p:sp>
      <p:sp>
        <p:nvSpPr>
          <p:cNvPr id="66" name="Rectangle 36"/>
          <p:cNvSpPr>
            <a:spLocks noChangeArrowheads="1"/>
          </p:cNvSpPr>
          <p:nvPr/>
        </p:nvSpPr>
        <p:spPr bwMode="auto">
          <a:xfrm>
            <a:off x="5199335" y="5444564"/>
            <a:ext cx="1332000" cy="514350"/>
          </a:xfrm>
          <a:prstGeom prst="rect">
            <a:avLst/>
          </a:prstGeom>
          <a:solidFill>
            <a:srgbClr val="969696"/>
          </a:solidFill>
          <a:ln w="9525" algn="ctr">
            <a:noFill/>
            <a:miter lim="800000"/>
            <a:headEnd/>
            <a:tailEnd/>
          </a:ln>
        </p:spPr>
        <p:txBody>
          <a:bodyPr wrap="none" anchor="ctr"/>
          <a:lstStyle/>
          <a:p>
            <a:endParaRPr lang="ja-JP" altLang="en-US">
              <a:latin typeface="Meiryo UI" pitchFamily="50" charset="-128"/>
              <a:ea typeface="Meiryo UI" pitchFamily="50" charset="-128"/>
              <a:cs typeface="Meiryo UI" pitchFamily="50" charset="-128"/>
            </a:endParaRPr>
          </a:p>
        </p:txBody>
      </p:sp>
      <p:sp>
        <p:nvSpPr>
          <p:cNvPr id="67" name="Rectangle 37"/>
          <p:cNvSpPr>
            <a:spLocks noChangeArrowheads="1"/>
          </p:cNvSpPr>
          <p:nvPr/>
        </p:nvSpPr>
        <p:spPr bwMode="auto">
          <a:xfrm>
            <a:off x="5705338" y="5442976"/>
            <a:ext cx="330200" cy="514350"/>
          </a:xfrm>
          <a:prstGeom prst="rect">
            <a:avLst/>
          </a:prstGeom>
          <a:solidFill>
            <a:srgbClr val="99CCFF"/>
          </a:solidFill>
          <a:ln w="9525" algn="ctr">
            <a:noFill/>
            <a:miter lim="800000"/>
            <a:headEnd/>
            <a:tailEnd/>
          </a:ln>
        </p:spPr>
        <p:txBody>
          <a:bodyPr wrap="none" anchor="ctr"/>
          <a:lstStyle/>
          <a:p>
            <a:endParaRPr lang="ja-JP" altLang="en-US">
              <a:latin typeface="Meiryo UI" pitchFamily="50" charset="-128"/>
              <a:ea typeface="Meiryo UI" pitchFamily="50" charset="-128"/>
              <a:cs typeface="Meiryo UI" pitchFamily="50" charset="-128"/>
            </a:endParaRPr>
          </a:p>
        </p:txBody>
      </p:sp>
      <p:sp>
        <p:nvSpPr>
          <p:cNvPr id="68" name="Rectangle 40"/>
          <p:cNvSpPr>
            <a:spLocks noChangeArrowheads="1"/>
          </p:cNvSpPr>
          <p:nvPr/>
        </p:nvSpPr>
        <p:spPr bwMode="auto">
          <a:xfrm flipH="1">
            <a:off x="5703756" y="5442976"/>
            <a:ext cx="19050" cy="514350"/>
          </a:xfrm>
          <a:prstGeom prst="rect">
            <a:avLst/>
          </a:prstGeom>
          <a:solidFill>
            <a:srgbClr val="FF99CC"/>
          </a:solidFill>
          <a:ln w="9525" algn="ctr">
            <a:noFill/>
            <a:miter lim="800000"/>
            <a:headEnd/>
            <a:tailEnd/>
          </a:ln>
        </p:spPr>
        <p:txBody>
          <a:bodyPr wrap="none" anchor="ctr"/>
          <a:lstStyle/>
          <a:p>
            <a:endParaRPr lang="ja-JP" altLang="en-US">
              <a:latin typeface="Meiryo UI" pitchFamily="50" charset="-128"/>
              <a:ea typeface="Meiryo UI" pitchFamily="50" charset="-128"/>
              <a:cs typeface="Meiryo UI" pitchFamily="50" charset="-128"/>
            </a:endParaRPr>
          </a:p>
        </p:txBody>
      </p:sp>
      <p:sp>
        <p:nvSpPr>
          <p:cNvPr id="69" name="Rectangle 41"/>
          <p:cNvSpPr>
            <a:spLocks noChangeArrowheads="1"/>
          </p:cNvSpPr>
          <p:nvPr/>
        </p:nvSpPr>
        <p:spPr bwMode="auto">
          <a:xfrm flipH="1">
            <a:off x="6016488" y="5444564"/>
            <a:ext cx="19050" cy="514350"/>
          </a:xfrm>
          <a:prstGeom prst="rect">
            <a:avLst/>
          </a:prstGeom>
          <a:solidFill>
            <a:srgbClr val="FF99CC"/>
          </a:solidFill>
          <a:ln w="9525" algn="ctr">
            <a:noFill/>
            <a:miter lim="800000"/>
            <a:headEnd/>
            <a:tailEnd/>
          </a:ln>
        </p:spPr>
        <p:txBody>
          <a:bodyPr wrap="none" anchor="ctr"/>
          <a:lstStyle/>
          <a:p>
            <a:endParaRPr lang="ja-JP" altLang="en-US">
              <a:latin typeface="Meiryo UI" pitchFamily="50" charset="-128"/>
              <a:ea typeface="Meiryo UI" pitchFamily="50" charset="-128"/>
              <a:cs typeface="Meiryo UI" pitchFamily="50" charset="-128"/>
            </a:endParaRPr>
          </a:p>
        </p:txBody>
      </p:sp>
      <p:sp>
        <p:nvSpPr>
          <p:cNvPr id="70" name="Text Box 46"/>
          <p:cNvSpPr txBox="1">
            <a:spLocks noChangeArrowheads="1"/>
          </p:cNvSpPr>
          <p:nvPr/>
        </p:nvSpPr>
        <p:spPr bwMode="auto">
          <a:xfrm>
            <a:off x="5669045" y="5565214"/>
            <a:ext cx="415498" cy="369332"/>
          </a:xfrm>
          <a:prstGeom prst="rect">
            <a:avLst/>
          </a:prstGeom>
          <a:noFill/>
          <a:ln w="9525" algn="ctr">
            <a:noFill/>
            <a:miter lim="800000"/>
            <a:headEnd/>
            <a:tailEnd/>
          </a:ln>
        </p:spPr>
        <p:txBody>
          <a:bodyPr wrap="none">
            <a:spAutoFit/>
          </a:bodyPr>
          <a:lstStyle/>
          <a:p>
            <a:pPr marL="342900" indent="-342900" algn="ctr">
              <a:spcBef>
                <a:spcPct val="20000"/>
              </a:spcBef>
            </a:pPr>
            <a:r>
              <a:rPr kumimoji="0" lang="en-US" altLang="ja-JP">
                <a:latin typeface="Meiryo UI" pitchFamily="50" charset="-128"/>
                <a:ea typeface="Meiryo UI" pitchFamily="50" charset="-128"/>
                <a:cs typeface="Meiryo UI" pitchFamily="50" charset="-128"/>
              </a:rPr>
              <a:t>W</a:t>
            </a:r>
          </a:p>
        </p:txBody>
      </p:sp>
      <p:sp>
        <p:nvSpPr>
          <p:cNvPr id="71" name="Rectangle 36"/>
          <p:cNvSpPr>
            <a:spLocks noChangeArrowheads="1"/>
          </p:cNvSpPr>
          <p:nvPr/>
        </p:nvSpPr>
        <p:spPr bwMode="auto">
          <a:xfrm>
            <a:off x="1634794" y="5444564"/>
            <a:ext cx="1368153" cy="514350"/>
          </a:xfrm>
          <a:prstGeom prst="rect">
            <a:avLst/>
          </a:prstGeom>
          <a:solidFill>
            <a:srgbClr val="969696"/>
          </a:solidFill>
          <a:ln w="9525" algn="ctr">
            <a:noFill/>
            <a:miter lim="800000"/>
            <a:headEnd/>
            <a:tailEnd/>
          </a:ln>
        </p:spPr>
        <p:txBody>
          <a:bodyPr wrap="none" anchor="ctr"/>
          <a:lstStyle/>
          <a:p>
            <a:endParaRPr lang="ja-JP" altLang="en-US">
              <a:latin typeface="Meiryo UI" pitchFamily="50" charset="-128"/>
              <a:ea typeface="Meiryo UI" pitchFamily="50" charset="-128"/>
              <a:cs typeface="Meiryo UI" pitchFamily="50" charset="-128"/>
            </a:endParaRPr>
          </a:p>
        </p:txBody>
      </p:sp>
      <p:sp>
        <p:nvSpPr>
          <p:cNvPr id="72" name="Rectangle 37"/>
          <p:cNvSpPr>
            <a:spLocks noChangeArrowheads="1"/>
          </p:cNvSpPr>
          <p:nvPr/>
        </p:nvSpPr>
        <p:spPr bwMode="auto">
          <a:xfrm>
            <a:off x="2176946" y="5442976"/>
            <a:ext cx="330200" cy="514350"/>
          </a:xfrm>
          <a:prstGeom prst="rect">
            <a:avLst/>
          </a:prstGeom>
          <a:solidFill>
            <a:srgbClr val="99CCFF"/>
          </a:solidFill>
          <a:ln w="9525" algn="ctr">
            <a:noFill/>
            <a:miter lim="800000"/>
            <a:headEnd/>
            <a:tailEnd/>
          </a:ln>
        </p:spPr>
        <p:txBody>
          <a:bodyPr wrap="none" anchor="ctr"/>
          <a:lstStyle/>
          <a:p>
            <a:endParaRPr lang="ja-JP" altLang="en-US">
              <a:latin typeface="Meiryo UI" pitchFamily="50" charset="-128"/>
              <a:ea typeface="Meiryo UI" pitchFamily="50" charset="-128"/>
              <a:cs typeface="Meiryo UI" pitchFamily="50" charset="-128"/>
            </a:endParaRPr>
          </a:p>
        </p:txBody>
      </p:sp>
      <p:sp>
        <p:nvSpPr>
          <p:cNvPr id="73" name="Rectangle 40"/>
          <p:cNvSpPr>
            <a:spLocks noChangeArrowheads="1"/>
          </p:cNvSpPr>
          <p:nvPr/>
        </p:nvSpPr>
        <p:spPr bwMode="auto">
          <a:xfrm flipH="1">
            <a:off x="2175361" y="5442976"/>
            <a:ext cx="19050" cy="514350"/>
          </a:xfrm>
          <a:prstGeom prst="rect">
            <a:avLst/>
          </a:prstGeom>
          <a:solidFill>
            <a:srgbClr val="FF99CC"/>
          </a:solidFill>
          <a:ln w="9525" algn="ctr">
            <a:noFill/>
            <a:miter lim="800000"/>
            <a:headEnd/>
            <a:tailEnd/>
          </a:ln>
        </p:spPr>
        <p:txBody>
          <a:bodyPr wrap="none" anchor="ctr"/>
          <a:lstStyle/>
          <a:p>
            <a:endParaRPr lang="ja-JP" altLang="en-US">
              <a:latin typeface="Meiryo UI" pitchFamily="50" charset="-128"/>
              <a:ea typeface="Meiryo UI" pitchFamily="50" charset="-128"/>
              <a:cs typeface="Meiryo UI" pitchFamily="50" charset="-128"/>
            </a:endParaRPr>
          </a:p>
        </p:txBody>
      </p:sp>
      <p:sp>
        <p:nvSpPr>
          <p:cNvPr id="74" name="Rectangle 41"/>
          <p:cNvSpPr>
            <a:spLocks noChangeArrowheads="1"/>
          </p:cNvSpPr>
          <p:nvPr/>
        </p:nvSpPr>
        <p:spPr bwMode="auto">
          <a:xfrm flipH="1">
            <a:off x="2488102" y="5444564"/>
            <a:ext cx="19050" cy="514350"/>
          </a:xfrm>
          <a:prstGeom prst="rect">
            <a:avLst/>
          </a:prstGeom>
          <a:solidFill>
            <a:srgbClr val="FF99CC"/>
          </a:solidFill>
          <a:ln w="9525" algn="ctr">
            <a:noFill/>
            <a:miter lim="800000"/>
            <a:headEnd/>
            <a:tailEnd/>
          </a:ln>
        </p:spPr>
        <p:txBody>
          <a:bodyPr wrap="none" anchor="ctr"/>
          <a:lstStyle/>
          <a:p>
            <a:endParaRPr lang="ja-JP" altLang="en-US">
              <a:latin typeface="Meiryo UI" pitchFamily="50" charset="-128"/>
              <a:ea typeface="Meiryo UI" pitchFamily="50" charset="-128"/>
              <a:cs typeface="Meiryo UI" pitchFamily="50" charset="-128"/>
            </a:endParaRPr>
          </a:p>
        </p:txBody>
      </p:sp>
      <p:sp>
        <p:nvSpPr>
          <p:cNvPr id="75" name="Text Box 46"/>
          <p:cNvSpPr txBox="1">
            <a:spLocks noChangeArrowheads="1"/>
          </p:cNvSpPr>
          <p:nvPr/>
        </p:nvSpPr>
        <p:spPr bwMode="auto">
          <a:xfrm>
            <a:off x="2140651" y="5565214"/>
            <a:ext cx="415498" cy="369332"/>
          </a:xfrm>
          <a:prstGeom prst="rect">
            <a:avLst/>
          </a:prstGeom>
          <a:noFill/>
          <a:ln w="9525" algn="ctr">
            <a:noFill/>
            <a:miter lim="800000"/>
            <a:headEnd/>
            <a:tailEnd/>
          </a:ln>
        </p:spPr>
        <p:txBody>
          <a:bodyPr wrap="none">
            <a:spAutoFit/>
          </a:bodyPr>
          <a:lstStyle/>
          <a:p>
            <a:pPr marL="342900" indent="-342900" algn="ctr">
              <a:spcBef>
                <a:spcPct val="20000"/>
              </a:spcBef>
            </a:pPr>
            <a:r>
              <a:rPr kumimoji="0" lang="en-US" altLang="ja-JP">
                <a:latin typeface="Meiryo UI" pitchFamily="50" charset="-128"/>
                <a:ea typeface="Meiryo UI" pitchFamily="50" charset="-128"/>
                <a:cs typeface="Meiryo UI" pitchFamily="50" charset="-128"/>
              </a:rPr>
              <a:t>W</a:t>
            </a:r>
          </a:p>
        </p:txBody>
      </p:sp>
      <p:sp>
        <p:nvSpPr>
          <p:cNvPr id="76" name="Rectangle 36"/>
          <p:cNvSpPr>
            <a:spLocks noChangeArrowheads="1"/>
          </p:cNvSpPr>
          <p:nvPr/>
        </p:nvSpPr>
        <p:spPr bwMode="auto">
          <a:xfrm>
            <a:off x="3471142" y="5432682"/>
            <a:ext cx="1375200" cy="514350"/>
          </a:xfrm>
          <a:prstGeom prst="rect">
            <a:avLst/>
          </a:prstGeom>
          <a:solidFill>
            <a:srgbClr val="969696"/>
          </a:solidFill>
          <a:ln w="9525" algn="ctr">
            <a:noFill/>
            <a:miter lim="800000"/>
            <a:headEnd/>
            <a:tailEnd/>
          </a:ln>
        </p:spPr>
        <p:txBody>
          <a:bodyPr wrap="none" anchor="ctr"/>
          <a:lstStyle/>
          <a:p>
            <a:endParaRPr lang="ja-JP" altLang="en-US">
              <a:latin typeface="Meiryo UI" pitchFamily="50" charset="-128"/>
              <a:ea typeface="Meiryo UI" pitchFamily="50" charset="-128"/>
              <a:cs typeface="Meiryo UI" pitchFamily="50" charset="-128"/>
            </a:endParaRPr>
          </a:p>
        </p:txBody>
      </p:sp>
      <p:sp>
        <p:nvSpPr>
          <p:cNvPr id="77" name="Rectangle 37"/>
          <p:cNvSpPr>
            <a:spLocks noChangeArrowheads="1"/>
          </p:cNvSpPr>
          <p:nvPr/>
        </p:nvSpPr>
        <p:spPr bwMode="auto">
          <a:xfrm>
            <a:off x="3977146" y="5431094"/>
            <a:ext cx="330200" cy="514350"/>
          </a:xfrm>
          <a:prstGeom prst="rect">
            <a:avLst/>
          </a:prstGeom>
          <a:solidFill>
            <a:srgbClr val="99CCFF"/>
          </a:solidFill>
          <a:ln w="9525" algn="ctr">
            <a:noFill/>
            <a:miter lim="800000"/>
            <a:headEnd/>
            <a:tailEnd/>
          </a:ln>
        </p:spPr>
        <p:txBody>
          <a:bodyPr wrap="none" anchor="ctr"/>
          <a:lstStyle/>
          <a:p>
            <a:endParaRPr lang="ja-JP" altLang="en-US">
              <a:latin typeface="Meiryo UI" pitchFamily="50" charset="-128"/>
              <a:ea typeface="Meiryo UI" pitchFamily="50" charset="-128"/>
              <a:cs typeface="Meiryo UI" pitchFamily="50" charset="-128"/>
            </a:endParaRPr>
          </a:p>
        </p:txBody>
      </p:sp>
      <p:sp>
        <p:nvSpPr>
          <p:cNvPr id="78" name="Rectangle 40"/>
          <p:cNvSpPr>
            <a:spLocks noChangeArrowheads="1"/>
          </p:cNvSpPr>
          <p:nvPr/>
        </p:nvSpPr>
        <p:spPr bwMode="auto">
          <a:xfrm flipH="1">
            <a:off x="3975562" y="5431094"/>
            <a:ext cx="19050" cy="514350"/>
          </a:xfrm>
          <a:prstGeom prst="rect">
            <a:avLst/>
          </a:prstGeom>
          <a:solidFill>
            <a:srgbClr val="FF99CC"/>
          </a:solidFill>
          <a:ln w="9525" algn="ctr">
            <a:noFill/>
            <a:miter lim="800000"/>
            <a:headEnd/>
            <a:tailEnd/>
          </a:ln>
        </p:spPr>
        <p:txBody>
          <a:bodyPr wrap="none" anchor="ctr"/>
          <a:lstStyle/>
          <a:p>
            <a:endParaRPr lang="ja-JP" altLang="en-US">
              <a:latin typeface="Meiryo UI" pitchFamily="50" charset="-128"/>
              <a:ea typeface="Meiryo UI" pitchFamily="50" charset="-128"/>
              <a:cs typeface="Meiryo UI" pitchFamily="50" charset="-128"/>
            </a:endParaRPr>
          </a:p>
        </p:txBody>
      </p:sp>
      <p:sp>
        <p:nvSpPr>
          <p:cNvPr id="79" name="Rectangle 41"/>
          <p:cNvSpPr>
            <a:spLocks noChangeArrowheads="1"/>
          </p:cNvSpPr>
          <p:nvPr/>
        </p:nvSpPr>
        <p:spPr bwMode="auto">
          <a:xfrm flipH="1">
            <a:off x="4288302" y="5432682"/>
            <a:ext cx="19050" cy="514350"/>
          </a:xfrm>
          <a:prstGeom prst="rect">
            <a:avLst/>
          </a:prstGeom>
          <a:solidFill>
            <a:srgbClr val="FF99CC"/>
          </a:solidFill>
          <a:ln w="9525" algn="ctr">
            <a:noFill/>
            <a:miter lim="800000"/>
            <a:headEnd/>
            <a:tailEnd/>
          </a:ln>
        </p:spPr>
        <p:txBody>
          <a:bodyPr wrap="none" anchor="ctr"/>
          <a:lstStyle/>
          <a:p>
            <a:endParaRPr lang="ja-JP" altLang="en-US">
              <a:latin typeface="Meiryo UI" pitchFamily="50" charset="-128"/>
              <a:ea typeface="Meiryo UI" pitchFamily="50" charset="-128"/>
              <a:cs typeface="Meiryo UI" pitchFamily="50" charset="-128"/>
            </a:endParaRPr>
          </a:p>
        </p:txBody>
      </p:sp>
      <p:sp>
        <p:nvSpPr>
          <p:cNvPr id="80" name="Text Box 46"/>
          <p:cNvSpPr txBox="1">
            <a:spLocks noChangeArrowheads="1"/>
          </p:cNvSpPr>
          <p:nvPr/>
        </p:nvSpPr>
        <p:spPr bwMode="auto">
          <a:xfrm>
            <a:off x="3940852" y="5553332"/>
            <a:ext cx="415498" cy="369332"/>
          </a:xfrm>
          <a:prstGeom prst="rect">
            <a:avLst/>
          </a:prstGeom>
          <a:noFill/>
          <a:ln w="9525" algn="ctr">
            <a:noFill/>
            <a:miter lim="800000"/>
            <a:headEnd/>
            <a:tailEnd/>
          </a:ln>
        </p:spPr>
        <p:txBody>
          <a:bodyPr wrap="none">
            <a:spAutoFit/>
          </a:bodyPr>
          <a:lstStyle/>
          <a:p>
            <a:pPr marL="342900" indent="-342900" algn="ctr">
              <a:spcBef>
                <a:spcPct val="20000"/>
              </a:spcBef>
            </a:pPr>
            <a:r>
              <a:rPr kumimoji="0" lang="en-US" altLang="ja-JP">
                <a:latin typeface="Meiryo UI" pitchFamily="50" charset="-128"/>
                <a:ea typeface="Meiryo UI" pitchFamily="50" charset="-128"/>
                <a:cs typeface="Meiryo UI" pitchFamily="50" charset="-128"/>
              </a:rPr>
              <a:t>W</a:t>
            </a:r>
          </a:p>
        </p:txBody>
      </p:sp>
      <p:sp>
        <p:nvSpPr>
          <p:cNvPr id="81" name="正方形/長方形 80"/>
          <p:cNvSpPr/>
          <p:nvPr/>
        </p:nvSpPr>
        <p:spPr bwMode="auto">
          <a:xfrm>
            <a:off x="3686511" y="6019040"/>
            <a:ext cx="6264696" cy="36004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375" eaLnBrk="0" fontAlgn="base" hangingPunct="0">
              <a:spcBef>
                <a:spcPct val="0"/>
              </a:spcBef>
              <a:spcAft>
                <a:spcPct val="0"/>
              </a:spcAft>
            </a:pPr>
            <a:r>
              <a:rPr kumimoji="0" lang="en-US" altLang="ja-JP" sz="2500" dirty="0">
                <a:latin typeface="Meiryo UI" pitchFamily="50" charset="-128"/>
                <a:ea typeface="Meiryo UI" pitchFamily="50" charset="-128"/>
                <a:cs typeface="Meiryo UI" pitchFamily="50" charset="-128"/>
              </a:rPr>
              <a:t>V1 RIE</a:t>
            </a:r>
            <a:endParaRPr kumimoji="0" lang="ja-JP" altLang="en-US" sz="2500" dirty="0">
              <a:latin typeface="Meiryo UI" pitchFamily="50" charset="-128"/>
              <a:ea typeface="Meiryo UI" pitchFamily="50" charset="-128"/>
              <a:cs typeface="Meiryo UI" pitchFamily="50" charset="-128"/>
            </a:endParaRPr>
          </a:p>
        </p:txBody>
      </p:sp>
      <p:sp>
        <p:nvSpPr>
          <p:cNvPr id="82" name="正方形/長方形 46"/>
          <p:cNvSpPr>
            <a:spLocks noChangeArrowheads="1"/>
          </p:cNvSpPr>
          <p:nvPr/>
        </p:nvSpPr>
        <p:spPr bwMode="auto">
          <a:xfrm>
            <a:off x="5190467" y="4002864"/>
            <a:ext cx="1332000" cy="432000"/>
          </a:xfrm>
          <a:prstGeom prst="rect">
            <a:avLst/>
          </a:prstGeom>
          <a:solidFill>
            <a:srgbClr val="CC66FF"/>
          </a:solidFill>
          <a:ln w="9525" algn="ctr">
            <a:noFill/>
            <a:round/>
            <a:headEnd/>
            <a:tailEnd/>
          </a:ln>
        </p:spPr>
        <p:txBody>
          <a:bodyPr wrap="none" lIns="90000" tIns="46800" rIns="90000" bIns="46800" anchor="ctr"/>
          <a:lstStyle/>
          <a:p>
            <a:pPr defTabSz="968375"/>
            <a:endParaRPr lang="ja-JP" altLang="en-US" sz="2500">
              <a:solidFill>
                <a:srgbClr val="000000"/>
              </a:solidFill>
              <a:latin typeface="Meiryo UI" pitchFamily="50" charset="-128"/>
              <a:ea typeface="Meiryo UI" pitchFamily="50" charset="-128"/>
              <a:cs typeface="Meiryo UI" pitchFamily="50" charset="-128"/>
            </a:endParaRPr>
          </a:p>
        </p:txBody>
      </p:sp>
      <p:sp>
        <p:nvSpPr>
          <p:cNvPr id="83" name="台形 82"/>
          <p:cNvSpPr/>
          <p:nvPr/>
        </p:nvSpPr>
        <p:spPr bwMode="auto">
          <a:xfrm flipV="1">
            <a:off x="5671481" y="3749064"/>
            <a:ext cx="420687" cy="685800"/>
          </a:xfrm>
          <a:prstGeom prst="trapezoid">
            <a:avLst>
              <a:gd name="adj" fmla="val 24536"/>
            </a:avLst>
          </a:prstGeom>
          <a:solidFill>
            <a:srgbClr val="FFFFFF"/>
          </a:solidFill>
          <a:ln w="9525" cap="flat" cmpd="sng" algn="ctr">
            <a:noFill/>
            <a:prstDash val="solid"/>
            <a:round/>
            <a:headEnd type="none" w="med" len="med"/>
            <a:tailEnd type="none" w="med" len="med"/>
          </a:ln>
          <a:effectLst/>
        </p:spPr>
        <p:txBody>
          <a:bodyPr wrap="none" lIns="90000" tIns="46800" rIns="90000" bIns="46800" anchor="ctr"/>
          <a:lstStyle/>
          <a:p>
            <a:pPr defTabSz="968375">
              <a:defRPr/>
            </a:pPr>
            <a:endParaRPr lang="ja-JP" altLang="en-US" sz="2500" kern="0">
              <a:solidFill>
                <a:srgbClr val="000000"/>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424013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コネクタ 4"/>
          <p:cNvCxnSpPr>
            <a:cxnSpLocks noChangeShapeType="1"/>
          </p:cNvCxnSpPr>
          <p:nvPr/>
        </p:nvCxnSpPr>
        <p:spPr bwMode="auto">
          <a:xfrm flipH="1">
            <a:off x="1573596" y="3266107"/>
            <a:ext cx="7704856" cy="0"/>
          </a:xfrm>
          <a:prstGeom prst="line">
            <a:avLst/>
          </a:prstGeom>
          <a:noFill/>
          <a:ln w="69850" algn="ctr">
            <a:gradFill>
              <a:gsLst>
                <a:gs pos="0">
                  <a:srgbClr val="03D4A8"/>
                </a:gs>
                <a:gs pos="25000">
                  <a:srgbClr val="21D6E0"/>
                </a:gs>
                <a:gs pos="75000">
                  <a:srgbClr val="0087E6"/>
                </a:gs>
                <a:gs pos="100000">
                  <a:srgbClr val="005CBF"/>
                </a:gs>
              </a:gsLst>
              <a:lin ang="5400000" scaled="0"/>
            </a:gradFill>
            <a:round/>
            <a:headEnd type="triangle"/>
            <a:tailEnd type="none"/>
          </a:ln>
        </p:spPr>
      </p:cxnSp>
      <p:cxnSp>
        <p:nvCxnSpPr>
          <p:cNvPr id="28" name="直線コネクタ 67"/>
          <p:cNvCxnSpPr>
            <a:cxnSpLocks noChangeShapeType="1"/>
          </p:cNvCxnSpPr>
          <p:nvPr/>
        </p:nvCxnSpPr>
        <p:spPr bwMode="auto">
          <a:xfrm flipH="1">
            <a:off x="2057415" y="4968022"/>
            <a:ext cx="2025538" cy="10378"/>
          </a:xfrm>
          <a:prstGeom prst="line">
            <a:avLst/>
          </a:prstGeom>
          <a:noFill/>
          <a:ln w="28575" algn="ctr">
            <a:solidFill>
              <a:schemeClr val="tx1"/>
            </a:solidFill>
            <a:round/>
            <a:headEnd type="triangle"/>
            <a:tailEnd type="none"/>
          </a:ln>
        </p:spPr>
      </p:cxnSp>
      <p:cxnSp>
        <p:nvCxnSpPr>
          <p:cNvPr id="29" name="直線コネクタ 68"/>
          <p:cNvCxnSpPr>
            <a:cxnSpLocks noChangeShapeType="1"/>
          </p:cNvCxnSpPr>
          <p:nvPr/>
        </p:nvCxnSpPr>
        <p:spPr bwMode="auto">
          <a:xfrm flipH="1">
            <a:off x="2608949" y="4000861"/>
            <a:ext cx="2122075" cy="5082"/>
          </a:xfrm>
          <a:prstGeom prst="line">
            <a:avLst/>
          </a:prstGeom>
          <a:noFill/>
          <a:ln w="28575" algn="ctr">
            <a:solidFill>
              <a:schemeClr val="tx1"/>
            </a:solidFill>
            <a:round/>
            <a:headEnd type="triangle"/>
            <a:tailEnd type="none"/>
          </a:ln>
        </p:spPr>
      </p:cxnSp>
      <p:cxnSp>
        <p:nvCxnSpPr>
          <p:cNvPr id="69" name="直線コネクタ 14"/>
          <p:cNvCxnSpPr>
            <a:cxnSpLocks noChangeShapeType="1"/>
          </p:cNvCxnSpPr>
          <p:nvPr/>
        </p:nvCxnSpPr>
        <p:spPr bwMode="auto">
          <a:xfrm flipH="1">
            <a:off x="3726551" y="3311850"/>
            <a:ext cx="1423859" cy="2377763"/>
          </a:xfrm>
          <a:prstGeom prst="line">
            <a:avLst/>
          </a:prstGeom>
          <a:noFill/>
          <a:ln w="57150" algn="ctr">
            <a:gradFill>
              <a:gsLst>
                <a:gs pos="0">
                  <a:srgbClr val="03D4A8"/>
                </a:gs>
                <a:gs pos="25000">
                  <a:srgbClr val="21D6E0"/>
                </a:gs>
                <a:gs pos="75000">
                  <a:srgbClr val="0087E6"/>
                </a:gs>
                <a:gs pos="100000">
                  <a:srgbClr val="005CBF"/>
                </a:gs>
              </a:gsLst>
              <a:lin ang="5400000" scaled="0"/>
            </a:gradFill>
            <a:round/>
            <a:headEnd type="triangle"/>
            <a:tailEnd type="none"/>
          </a:ln>
        </p:spPr>
      </p:cxnSp>
      <p:sp>
        <p:nvSpPr>
          <p:cNvPr id="70" name="テキスト ボックス 69"/>
          <p:cNvSpPr txBox="1"/>
          <p:nvPr/>
        </p:nvSpPr>
        <p:spPr>
          <a:xfrm>
            <a:off x="1665540" y="5611288"/>
            <a:ext cx="2835127" cy="369332"/>
          </a:xfrm>
          <a:prstGeom prst="rect">
            <a:avLst/>
          </a:prstGeom>
          <a:solidFill>
            <a:schemeClr val="bg1"/>
          </a:solidFill>
          <a:ln w="38100">
            <a:solidFill>
              <a:schemeClr val="tx1"/>
            </a:solidFill>
          </a:ln>
        </p:spPr>
        <p:txBody>
          <a:bodyPr wrap="square" anchor="ctr">
            <a:spAutoFit/>
          </a:bodyPr>
          <a:lstStyle/>
          <a:p>
            <a:pPr algn="ctr">
              <a:defRPr/>
            </a:pPr>
            <a:r>
              <a:rPr lang="ja-JP" altLang="en-US" dirty="0">
                <a:solidFill>
                  <a:srgbClr val="000000"/>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プロセス制御パラメータ</a:t>
            </a:r>
          </a:p>
        </p:txBody>
      </p:sp>
      <p:sp>
        <p:nvSpPr>
          <p:cNvPr id="75" name="テキスト ボックス 2"/>
          <p:cNvSpPr txBox="1">
            <a:spLocks noChangeArrowheads="1"/>
          </p:cNvSpPr>
          <p:nvPr/>
        </p:nvSpPr>
        <p:spPr bwMode="auto">
          <a:xfrm>
            <a:off x="9333412" y="3011342"/>
            <a:ext cx="1587125" cy="646331"/>
          </a:xfrm>
          <a:prstGeom prst="rect">
            <a:avLst/>
          </a:prstGeom>
          <a:solidFill>
            <a:srgbClr val="FFFF66"/>
          </a:solidFill>
          <a:ln w="38100">
            <a:solidFill>
              <a:srgbClr val="FF0000"/>
            </a:solidFill>
            <a:miter lim="800000"/>
            <a:headEnd/>
            <a:tailEnd/>
          </a:ln>
        </p:spPr>
        <p:txBody>
          <a:bodyPr wrap="square">
            <a:spAutoFit/>
          </a:bodyPr>
          <a:lstStyle/>
          <a:p>
            <a:pPr algn="ctr"/>
            <a:r>
              <a:rPr lang="ja-JP" altLang="en-US" dirty="0">
                <a:solidFill>
                  <a:srgbClr val="000000"/>
                </a:solidFill>
                <a:latin typeface="Meiryo UI" pitchFamily="50" charset="-128"/>
                <a:ea typeface="Meiryo UI" pitchFamily="50" charset="-128"/>
                <a:cs typeface="Meiryo UI" pitchFamily="50" charset="-128"/>
              </a:rPr>
              <a:t>外周</a:t>
            </a:r>
            <a:r>
              <a:rPr lang="en-US" altLang="ja-JP" dirty="0">
                <a:solidFill>
                  <a:srgbClr val="000000"/>
                </a:solidFill>
                <a:latin typeface="Meiryo UI" pitchFamily="50" charset="-128"/>
                <a:ea typeface="Meiryo UI" pitchFamily="50" charset="-128"/>
                <a:cs typeface="Meiryo UI" pitchFamily="50" charset="-128"/>
              </a:rPr>
              <a:t>BLLEAK</a:t>
            </a:r>
            <a:r>
              <a:rPr lang="ja-JP" altLang="en-US" dirty="0">
                <a:solidFill>
                  <a:srgbClr val="000000"/>
                </a:solidFill>
                <a:latin typeface="Meiryo UI" pitchFamily="50" charset="-128"/>
                <a:ea typeface="Meiryo UI" pitchFamily="50" charset="-128"/>
                <a:cs typeface="Meiryo UI" pitchFamily="50" charset="-128"/>
              </a:rPr>
              <a:t>装置間差</a:t>
            </a:r>
          </a:p>
        </p:txBody>
      </p:sp>
      <p:sp>
        <p:nvSpPr>
          <p:cNvPr id="84" name="テキスト ボックス 69"/>
          <p:cNvSpPr txBox="1">
            <a:spLocks noChangeArrowheads="1"/>
          </p:cNvSpPr>
          <p:nvPr/>
        </p:nvSpPr>
        <p:spPr bwMode="auto">
          <a:xfrm>
            <a:off x="2094058" y="3873463"/>
            <a:ext cx="1500454" cy="369332"/>
          </a:xfrm>
          <a:prstGeom prst="rect">
            <a:avLst/>
          </a:prstGeom>
          <a:noFill/>
          <a:ln w="9525">
            <a:noFill/>
            <a:miter lim="800000"/>
            <a:headEnd/>
            <a:tailEnd/>
          </a:ln>
        </p:spPr>
        <p:txBody>
          <a:bodyPr wrap="square">
            <a:spAutoFit/>
          </a:bodyPr>
          <a:lstStyle/>
          <a:p>
            <a:r>
              <a:rPr lang="ja-JP" altLang="en-US" dirty="0">
                <a:solidFill>
                  <a:srgbClr val="000000"/>
                </a:solidFill>
                <a:latin typeface="Meiryo UI" pitchFamily="50" charset="-128"/>
                <a:ea typeface="Meiryo UI" pitchFamily="50" charset="-128"/>
                <a:cs typeface="Meiryo UI" pitchFamily="50" charset="-128"/>
              </a:rPr>
              <a:t>ガス</a:t>
            </a:r>
          </a:p>
        </p:txBody>
      </p:sp>
      <p:cxnSp>
        <p:nvCxnSpPr>
          <p:cNvPr id="136" name="直線コネクタ 135"/>
          <p:cNvCxnSpPr/>
          <p:nvPr/>
        </p:nvCxnSpPr>
        <p:spPr bwMode="auto">
          <a:xfrm>
            <a:off x="4235345" y="3770837"/>
            <a:ext cx="207640" cy="207640"/>
          </a:xfrm>
          <a:prstGeom prst="line">
            <a:avLst/>
          </a:prstGeom>
          <a:noFill/>
          <a:ln w="19050" cap="flat" cmpd="sng" algn="ctr">
            <a:solidFill>
              <a:schemeClr val="tx1"/>
            </a:solidFill>
            <a:prstDash val="solid"/>
            <a:round/>
            <a:headEnd type="none" w="med" len="med"/>
            <a:tailEnd type="none" w="med" len="med"/>
          </a:ln>
          <a:effectLst/>
        </p:spPr>
      </p:cxnSp>
      <p:sp>
        <p:nvSpPr>
          <p:cNvPr id="137" name="テキスト ボックス 30"/>
          <p:cNvSpPr txBox="1">
            <a:spLocks noChangeArrowheads="1"/>
          </p:cNvSpPr>
          <p:nvPr/>
        </p:nvSpPr>
        <p:spPr bwMode="auto">
          <a:xfrm>
            <a:off x="3434881" y="3517414"/>
            <a:ext cx="1441127" cy="307777"/>
          </a:xfrm>
          <a:prstGeom prst="rect">
            <a:avLst/>
          </a:prstGeom>
          <a:noFill/>
          <a:ln w="9525">
            <a:noFill/>
            <a:miter lim="800000"/>
            <a:headEnd/>
            <a:tailEnd/>
          </a:ln>
        </p:spPr>
        <p:txBody>
          <a:bodyPr wrap="square">
            <a:spAutoFit/>
          </a:bodyPr>
          <a:lstStyle/>
          <a:p>
            <a:r>
              <a:rPr lang="ja-JP" altLang="en-US" sz="1400" dirty="0">
                <a:solidFill>
                  <a:srgbClr val="000000"/>
                </a:solidFill>
                <a:latin typeface="Meiryo UI" pitchFamily="50" charset="-128"/>
                <a:ea typeface="Meiryo UI" pitchFamily="50" charset="-128"/>
                <a:cs typeface="Meiryo UI" pitchFamily="50" charset="-128"/>
              </a:rPr>
              <a:t>ガスセンタ流量比</a:t>
            </a:r>
          </a:p>
        </p:txBody>
      </p:sp>
      <p:cxnSp>
        <p:nvCxnSpPr>
          <p:cNvPr id="143" name="直線コネクタ 65"/>
          <p:cNvCxnSpPr>
            <a:cxnSpLocks noChangeShapeType="1"/>
          </p:cNvCxnSpPr>
          <p:nvPr/>
        </p:nvCxnSpPr>
        <p:spPr bwMode="auto">
          <a:xfrm flipH="1" flipV="1">
            <a:off x="4570305" y="4311414"/>
            <a:ext cx="549618" cy="275113"/>
          </a:xfrm>
          <a:prstGeom prst="line">
            <a:avLst/>
          </a:prstGeom>
          <a:noFill/>
          <a:ln w="28575" algn="ctr">
            <a:solidFill>
              <a:schemeClr val="tx1"/>
            </a:solidFill>
            <a:round/>
            <a:headEnd type="none"/>
            <a:tailEnd type="triangle"/>
          </a:ln>
        </p:spPr>
      </p:cxnSp>
      <p:sp>
        <p:nvSpPr>
          <p:cNvPr id="144" name="テキスト ボックス 69"/>
          <p:cNvSpPr txBox="1">
            <a:spLocks noChangeArrowheads="1"/>
          </p:cNvSpPr>
          <p:nvPr/>
        </p:nvSpPr>
        <p:spPr bwMode="auto">
          <a:xfrm>
            <a:off x="5048922" y="4471723"/>
            <a:ext cx="1523890" cy="369332"/>
          </a:xfrm>
          <a:prstGeom prst="rect">
            <a:avLst/>
          </a:prstGeom>
          <a:noFill/>
          <a:ln w="9525">
            <a:noFill/>
            <a:miter lim="800000"/>
            <a:headEnd/>
            <a:tailEnd/>
          </a:ln>
        </p:spPr>
        <p:txBody>
          <a:bodyPr wrap="square">
            <a:spAutoFit/>
          </a:bodyPr>
          <a:lstStyle/>
          <a:p>
            <a:r>
              <a:rPr lang="ja-JP" altLang="en-US" dirty="0">
                <a:solidFill>
                  <a:srgbClr val="000000"/>
                </a:solidFill>
                <a:latin typeface="Meiryo UI" pitchFamily="50" charset="-128"/>
                <a:ea typeface="Meiryo UI" pitchFamily="50" charset="-128"/>
                <a:cs typeface="Meiryo UI" pitchFamily="50" charset="-128"/>
              </a:rPr>
              <a:t>圧力</a:t>
            </a:r>
            <a:endParaRPr lang="en-US" altLang="ja-JP" dirty="0">
              <a:solidFill>
                <a:srgbClr val="000000"/>
              </a:solidFill>
              <a:latin typeface="Meiryo UI" pitchFamily="50" charset="-128"/>
              <a:ea typeface="Meiryo UI" pitchFamily="50" charset="-128"/>
              <a:cs typeface="Meiryo UI" pitchFamily="50" charset="-128"/>
            </a:endParaRPr>
          </a:p>
        </p:txBody>
      </p:sp>
      <p:cxnSp>
        <p:nvCxnSpPr>
          <p:cNvPr id="149" name="直線コネクタ 148"/>
          <p:cNvCxnSpPr/>
          <p:nvPr/>
        </p:nvCxnSpPr>
        <p:spPr bwMode="auto">
          <a:xfrm flipH="1" flipV="1">
            <a:off x="3544785" y="4721902"/>
            <a:ext cx="194223" cy="228462"/>
          </a:xfrm>
          <a:prstGeom prst="line">
            <a:avLst/>
          </a:prstGeom>
          <a:noFill/>
          <a:ln w="19050" cap="flat" cmpd="sng" algn="ctr">
            <a:solidFill>
              <a:schemeClr val="tx1"/>
            </a:solidFill>
            <a:prstDash val="solid"/>
            <a:round/>
            <a:headEnd type="none" w="med" len="med"/>
            <a:tailEnd type="none" w="med" len="med"/>
          </a:ln>
          <a:effectLst/>
        </p:spPr>
      </p:cxnSp>
      <p:sp>
        <p:nvSpPr>
          <p:cNvPr id="111" name="タイトル 1"/>
          <p:cNvSpPr txBox="1">
            <a:spLocks/>
          </p:cNvSpPr>
          <p:nvPr/>
        </p:nvSpPr>
        <p:spPr>
          <a:xfrm>
            <a:off x="1676400" y="0"/>
            <a:ext cx="4648200" cy="457200"/>
          </a:xfrm>
          <a:prstGeom prst="rect">
            <a:avLst/>
          </a:prstGeom>
        </p:spPr>
        <p:txBody>
          <a:bodyPr/>
          <a:lstStyle/>
          <a:p>
            <a:pPr defTabSz="762000" eaLnBrk="0" fontAlgn="base" hangingPunct="0">
              <a:spcBef>
                <a:spcPct val="0"/>
              </a:spcBef>
              <a:spcAft>
                <a:spcPct val="0"/>
              </a:spcAft>
              <a:defRPr/>
            </a:pPr>
            <a:r>
              <a:rPr lang="en-US" altLang="ja-JP" sz="2800" b="1" kern="0" dirty="0">
                <a:solidFill>
                  <a:schemeClr val="tx2"/>
                </a:solidFill>
                <a:latin typeface="Meiryo UI" pitchFamily="50" charset="-128"/>
                <a:ea typeface="Meiryo UI" pitchFamily="50" charset="-128"/>
                <a:cs typeface="Meiryo UI" pitchFamily="50" charset="-128"/>
              </a:rPr>
              <a:t>Fishbone Diagram</a:t>
            </a:r>
            <a:endParaRPr lang="ja-JP" altLang="en-US" sz="2800" b="1" kern="0" dirty="0">
              <a:solidFill>
                <a:schemeClr val="tx2"/>
              </a:solidFill>
              <a:latin typeface="Meiryo UI" pitchFamily="50" charset="-128"/>
              <a:ea typeface="Meiryo UI" pitchFamily="50" charset="-128"/>
              <a:cs typeface="Meiryo UI" pitchFamily="50" charset="-128"/>
            </a:endParaRPr>
          </a:p>
        </p:txBody>
      </p:sp>
      <p:cxnSp>
        <p:nvCxnSpPr>
          <p:cNvPr id="129" name="直線コネクタ 128"/>
          <p:cNvCxnSpPr/>
          <p:nvPr/>
        </p:nvCxnSpPr>
        <p:spPr bwMode="auto">
          <a:xfrm flipV="1">
            <a:off x="3332830" y="4975962"/>
            <a:ext cx="216024" cy="224408"/>
          </a:xfrm>
          <a:prstGeom prst="line">
            <a:avLst/>
          </a:prstGeom>
          <a:noFill/>
          <a:ln w="19050" cap="flat" cmpd="sng" algn="ctr">
            <a:solidFill>
              <a:schemeClr val="tx1"/>
            </a:solidFill>
            <a:prstDash val="solid"/>
            <a:round/>
            <a:headEnd type="none" w="med" len="med"/>
            <a:tailEnd type="none" w="med" len="med"/>
          </a:ln>
          <a:effectLst/>
        </p:spPr>
      </p:cxnSp>
      <p:sp>
        <p:nvSpPr>
          <p:cNvPr id="130" name="テキスト ボックス 30"/>
          <p:cNvSpPr txBox="1">
            <a:spLocks noChangeArrowheads="1"/>
          </p:cNvSpPr>
          <p:nvPr/>
        </p:nvSpPr>
        <p:spPr bwMode="auto">
          <a:xfrm>
            <a:off x="2473792" y="5206221"/>
            <a:ext cx="1441127" cy="307777"/>
          </a:xfrm>
          <a:prstGeom prst="rect">
            <a:avLst/>
          </a:prstGeom>
          <a:noFill/>
          <a:ln w="9525">
            <a:noFill/>
            <a:miter lim="800000"/>
            <a:headEnd/>
            <a:tailEnd/>
          </a:ln>
        </p:spPr>
        <p:txBody>
          <a:bodyPr wrap="square">
            <a:spAutoFit/>
          </a:bodyPr>
          <a:lstStyle/>
          <a:p>
            <a:r>
              <a:rPr lang="en-US" altLang="ja-JP" sz="1400" dirty="0">
                <a:solidFill>
                  <a:srgbClr val="000000"/>
                </a:solidFill>
                <a:latin typeface="Meiryo UI" pitchFamily="50" charset="-128"/>
                <a:ea typeface="Meiryo UI" pitchFamily="50" charset="-128"/>
                <a:cs typeface="Meiryo UI" pitchFamily="50" charset="-128"/>
              </a:rPr>
              <a:t>LF,RF power</a:t>
            </a:r>
          </a:p>
        </p:txBody>
      </p:sp>
      <p:sp>
        <p:nvSpPr>
          <p:cNvPr id="170" name="テキスト ボックス 169"/>
          <p:cNvSpPr txBox="1"/>
          <p:nvPr/>
        </p:nvSpPr>
        <p:spPr>
          <a:xfrm>
            <a:off x="2643925" y="6081435"/>
            <a:ext cx="6894285" cy="369332"/>
          </a:xfrm>
          <a:prstGeom prst="rect">
            <a:avLst/>
          </a:prstGeom>
          <a:solidFill>
            <a:srgbClr val="FFFF99"/>
          </a:solidFill>
        </p:spPr>
        <p:txBody>
          <a:bodyPr wrap="square" rtlCol="0">
            <a:spAutoFit/>
          </a:bodyPr>
          <a:lstStyle/>
          <a:p>
            <a:pPr algn="ctr"/>
            <a:r>
              <a:rPr lang="ja-JP" altLang="en-US" b="1" dirty="0">
                <a:solidFill>
                  <a:srgbClr val="000000"/>
                </a:solidFill>
                <a:latin typeface="Meiryo UI"/>
                <a:ea typeface="Meiryo UI"/>
              </a:rPr>
              <a:t>外周</a:t>
            </a:r>
            <a:r>
              <a:rPr lang="en-US" altLang="ja-JP" b="1" dirty="0">
                <a:solidFill>
                  <a:srgbClr val="000000"/>
                </a:solidFill>
                <a:latin typeface="Meiryo UI"/>
                <a:ea typeface="Meiryo UI"/>
              </a:rPr>
              <a:t>BLLEAK</a:t>
            </a:r>
            <a:r>
              <a:rPr lang="ja-JP" altLang="en-US" b="1" dirty="0">
                <a:solidFill>
                  <a:srgbClr val="000000"/>
                </a:solidFill>
                <a:latin typeface="Meiryo UI"/>
                <a:ea typeface="Meiryo UI"/>
              </a:rPr>
              <a:t>装置間差を</a:t>
            </a:r>
            <a:r>
              <a:rPr lang="en-US" altLang="ja-JP" b="1" dirty="0">
                <a:solidFill>
                  <a:srgbClr val="000000"/>
                </a:solidFill>
                <a:latin typeface="Meiryo UI"/>
                <a:ea typeface="Meiryo UI"/>
              </a:rPr>
              <a:t>Y</a:t>
            </a:r>
            <a:r>
              <a:rPr lang="ja-JP" altLang="en-US" b="1" dirty="0">
                <a:solidFill>
                  <a:srgbClr val="000000"/>
                </a:solidFill>
                <a:latin typeface="Meiryo UI"/>
                <a:ea typeface="Meiryo UI"/>
              </a:rPr>
              <a:t>として、要因Ｘを</a:t>
            </a:r>
            <a:r>
              <a:rPr lang="en-US" altLang="ja-JP" b="1" dirty="0" err="1">
                <a:solidFill>
                  <a:srgbClr val="000000"/>
                </a:solidFill>
                <a:latin typeface="Meiryo UI"/>
                <a:ea typeface="Meiryo UI"/>
              </a:rPr>
              <a:t>FishBone</a:t>
            </a:r>
            <a:r>
              <a:rPr lang="ja-JP" altLang="en-US" b="1" dirty="0">
                <a:solidFill>
                  <a:srgbClr val="000000"/>
                </a:solidFill>
                <a:latin typeface="Meiryo UI"/>
                <a:ea typeface="Meiryo UI"/>
              </a:rPr>
              <a:t>から抽出する</a:t>
            </a:r>
            <a:endParaRPr lang="en-US" altLang="ja-JP" b="1" dirty="0">
              <a:solidFill>
                <a:srgbClr val="000000"/>
              </a:solidFill>
              <a:latin typeface="Meiryo UI"/>
              <a:ea typeface="Meiryo UI"/>
            </a:endParaRPr>
          </a:p>
        </p:txBody>
      </p:sp>
      <p:sp>
        <p:nvSpPr>
          <p:cNvPr id="211" name="テキスト ボックス 69"/>
          <p:cNvSpPr txBox="1">
            <a:spLocks noChangeArrowheads="1"/>
          </p:cNvSpPr>
          <p:nvPr/>
        </p:nvSpPr>
        <p:spPr bwMode="auto">
          <a:xfrm>
            <a:off x="1603891" y="4819755"/>
            <a:ext cx="1523882" cy="369332"/>
          </a:xfrm>
          <a:prstGeom prst="rect">
            <a:avLst/>
          </a:prstGeom>
          <a:noFill/>
          <a:ln w="9525">
            <a:noFill/>
            <a:miter lim="800000"/>
            <a:headEnd/>
            <a:tailEnd/>
          </a:ln>
        </p:spPr>
        <p:txBody>
          <a:bodyPr wrap="square">
            <a:spAutoFit/>
          </a:bodyPr>
          <a:lstStyle/>
          <a:p>
            <a:r>
              <a:rPr lang="en-US" altLang="ja-JP" dirty="0">
                <a:solidFill>
                  <a:srgbClr val="000000"/>
                </a:solidFill>
                <a:latin typeface="Meiryo UI" pitchFamily="50" charset="-128"/>
                <a:ea typeface="Meiryo UI" pitchFamily="50" charset="-128"/>
                <a:cs typeface="Meiryo UI" pitchFamily="50" charset="-128"/>
              </a:rPr>
              <a:t>RF</a:t>
            </a:r>
          </a:p>
        </p:txBody>
      </p:sp>
      <p:sp>
        <p:nvSpPr>
          <p:cNvPr id="215" name="テキスト ボックス 30"/>
          <p:cNvSpPr txBox="1">
            <a:spLocks noChangeArrowheads="1"/>
          </p:cNvSpPr>
          <p:nvPr/>
        </p:nvSpPr>
        <p:spPr bwMode="auto">
          <a:xfrm>
            <a:off x="2915526" y="4439702"/>
            <a:ext cx="1441127" cy="307777"/>
          </a:xfrm>
          <a:prstGeom prst="rect">
            <a:avLst/>
          </a:prstGeom>
          <a:noFill/>
          <a:ln w="9525">
            <a:noFill/>
            <a:miter lim="800000"/>
            <a:headEnd/>
            <a:tailEnd/>
          </a:ln>
        </p:spPr>
        <p:txBody>
          <a:bodyPr wrap="square">
            <a:spAutoFit/>
          </a:bodyPr>
          <a:lstStyle/>
          <a:p>
            <a:r>
              <a:rPr lang="en-US" altLang="ja-JP" sz="1400" dirty="0">
                <a:solidFill>
                  <a:srgbClr val="000000"/>
                </a:solidFill>
                <a:latin typeface="Meiryo UI" pitchFamily="50" charset="-128"/>
                <a:ea typeface="Meiryo UI" pitchFamily="50" charset="-128"/>
                <a:cs typeface="Meiryo UI" pitchFamily="50" charset="-128"/>
              </a:rPr>
              <a:t>HF,RF power</a:t>
            </a:r>
          </a:p>
        </p:txBody>
      </p:sp>
      <p:cxnSp>
        <p:nvCxnSpPr>
          <p:cNvPr id="227" name="直線コネクタ 226"/>
          <p:cNvCxnSpPr/>
          <p:nvPr/>
        </p:nvCxnSpPr>
        <p:spPr bwMode="auto">
          <a:xfrm flipH="1">
            <a:off x="4045530" y="4002966"/>
            <a:ext cx="224408" cy="207640"/>
          </a:xfrm>
          <a:prstGeom prst="line">
            <a:avLst/>
          </a:prstGeom>
          <a:noFill/>
          <a:ln w="19050" cap="flat" cmpd="sng" algn="ctr">
            <a:solidFill>
              <a:schemeClr val="tx1"/>
            </a:solidFill>
            <a:prstDash val="solid"/>
            <a:round/>
            <a:headEnd type="none" w="med" len="med"/>
            <a:tailEnd type="none" w="med" len="med"/>
          </a:ln>
          <a:effectLst/>
        </p:spPr>
      </p:cxnSp>
      <p:sp>
        <p:nvSpPr>
          <p:cNvPr id="228" name="テキスト ボックス 30"/>
          <p:cNvSpPr txBox="1">
            <a:spLocks noChangeArrowheads="1"/>
          </p:cNvSpPr>
          <p:nvPr/>
        </p:nvSpPr>
        <p:spPr bwMode="auto">
          <a:xfrm>
            <a:off x="3299747" y="4183779"/>
            <a:ext cx="992861" cy="307777"/>
          </a:xfrm>
          <a:prstGeom prst="rect">
            <a:avLst/>
          </a:prstGeom>
          <a:noFill/>
          <a:ln w="9525">
            <a:noFill/>
            <a:miter lim="800000"/>
            <a:headEnd/>
            <a:tailEnd/>
          </a:ln>
        </p:spPr>
        <p:txBody>
          <a:bodyPr wrap="square">
            <a:spAutoFit/>
          </a:bodyPr>
          <a:lstStyle/>
          <a:p>
            <a:r>
              <a:rPr lang="ja-JP" altLang="en-US" sz="1400" dirty="0">
                <a:solidFill>
                  <a:srgbClr val="000000"/>
                </a:solidFill>
                <a:latin typeface="Meiryo UI" pitchFamily="50" charset="-128"/>
                <a:ea typeface="Meiryo UI" pitchFamily="50" charset="-128"/>
                <a:cs typeface="Meiryo UI" pitchFamily="50" charset="-128"/>
              </a:rPr>
              <a:t>ガス流量</a:t>
            </a:r>
          </a:p>
        </p:txBody>
      </p:sp>
      <p:cxnSp>
        <p:nvCxnSpPr>
          <p:cNvPr id="236" name="直線コネクタ 235"/>
          <p:cNvCxnSpPr/>
          <p:nvPr/>
        </p:nvCxnSpPr>
        <p:spPr bwMode="auto">
          <a:xfrm flipV="1">
            <a:off x="2112078" y="4978461"/>
            <a:ext cx="216024" cy="224408"/>
          </a:xfrm>
          <a:prstGeom prst="line">
            <a:avLst/>
          </a:prstGeom>
          <a:noFill/>
          <a:ln w="19050" cap="flat" cmpd="sng" algn="ctr">
            <a:solidFill>
              <a:schemeClr val="tx1"/>
            </a:solidFill>
            <a:prstDash val="solid"/>
            <a:round/>
            <a:headEnd type="none" w="med" len="med"/>
            <a:tailEnd type="none" w="med" len="med"/>
          </a:ln>
          <a:effectLst/>
        </p:spPr>
      </p:cxnSp>
      <p:sp>
        <p:nvSpPr>
          <p:cNvPr id="237" name="テキスト ボックス 30"/>
          <p:cNvSpPr txBox="1">
            <a:spLocks noChangeArrowheads="1"/>
          </p:cNvSpPr>
          <p:nvPr/>
        </p:nvSpPr>
        <p:spPr bwMode="auto">
          <a:xfrm>
            <a:off x="1340124" y="5208720"/>
            <a:ext cx="1441127" cy="307777"/>
          </a:xfrm>
          <a:prstGeom prst="rect">
            <a:avLst/>
          </a:prstGeom>
          <a:noFill/>
          <a:ln w="9525">
            <a:noFill/>
            <a:miter lim="800000"/>
            <a:headEnd/>
            <a:tailEnd/>
          </a:ln>
        </p:spPr>
        <p:txBody>
          <a:bodyPr wrap="square">
            <a:spAutoFit/>
          </a:bodyPr>
          <a:lstStyle/>
          <a:p>
            <a:r>
              <a:rPr lang="en-US" altLang="ja-JP" sz="1400" dirty="0">
                <a:solidFill>
                  <a:srgbClr val="000000"/>
                </a:solidFill>
                <a:latin typeface="Meiryo UI" pitchFamily="50" charset="-128"/>
                <a:ea typeface="Meiryo UI" pitchFamily="50" charset="-128"/>
                <a:cs typeface="Meiryo UI" pitchFamily="50" charset="-128"/>
              </a:rPr>
              <a:t>Pulse</a:t>
            </a:r>
            <a:r>
              <a:rPr lang="ja-JP" altLang="en-US" sz="1400" dirty="0">
                <a:solidFill>
                  <a:srgbClr val="000000"/>
                </a:solidFill>
                <a:latin typeface="Meiryo UI" pitchFamily="50" charset="-128"/>
                <a:ea typeface="Meiryo UI" pitchFamily="50" charset="-128"/>
                <a:cs typeface="Meiryo UI" pitchFamily="50" charset="-128"/>
              </a:rPr>
              <a:t>周波数</a:t>
            </a:r>
            <a:endParaRPr lang="en-US" altLang="ja-JP" sz="1400" dirty="0">
              <a:solidFill>
                <a:srgbClr val="000000"/>
              </a:solidFill>
              <a:latin typeface="Meiryo UI" pitchFamily="50" charset="-128"/>
              <a:ea typeface="Meiryo UI" pitchFamily="50" charset="-128"/>
              <a:cs typeface="Meiryo UI" pitchFamily="50" charset="-128"/>
            </a:endParaRPr>
          </a:p>
        </p:txBody>
      </p:sp>
      <p:cxnSp>
        <p:nvCxnSpPr>
          <p:cNvPr id="238" name="直線コネクタ 237"/>
          <p:cNvCxnSpPr/>
          <p:nvPr/>
        </p:nvCxnSpPr>
        <p:spPr bwMode="auto">
          <a:xfrm flipH="1" flipV="1">
            <a:off x="2350576" y="4741888"/>
            <a:ext cx="194223" cy="228462"/>
          </a:xfrm>
          <a:prstGeom prst="line">
            <a:avLst/>
          </a:prstGeom>
          <a:noFill/>
          <a:ln w="19050" cap="flat" cmpd="sng" algn="ctr">
            <a:solidFill>
              <a:schemeClr val="tx1"/>
            </a:solidFill>
            <a:prstDash val="solid"/>
            <a:round/>
            <a:headEnd type="none" w="med" len="med"/>
            <a:tailEnd type="none" w="med" len="med"/>
          </a:ln>
          <a:effectLst/>
        </p:spPr>
      </p:cxnSp>
      <p:sp>
        <p:nvSpPr>
          <p:cNvPr id="239" name="テキスト ボックス 30"/>
          <p:cNvSpPr txBox="1">
            <a:spLocks noChangeArrowheads="1"/>
          </p:cNvSpPr>
          <p:nvPr/>
        </p:nvSpPr>
        <p:spPr bwMode="auto">
          <a:xfrm>
            <a:off x="1811249" y="4454578"/>
            <a:ext cx="1223866" cy="307777"/>
          </a:xfrm>
          <a:prstGeom prst="rect">
            <a:avLst/>
          </a:prstGeom>
          <a:noFill/>
          <a:ln w="9525">
            <a:noFill/>
            <a:miter lim="800000"/>
            <a:headEnd/>
            <a:tailEnd/>
          </a:ln>
        </p:spPr>
        <p:txBody>
          <a:bodyPr wrap="square">
            <a:spAutoFit/>
          </a:bodyPr>
          <a:lstStyle/>
          <a:p>
            <a:r>
              <a:rPr lang="en-US" altLang="ja-JP" sz="1400" dirty="0">
                <a:solidFill>
                  <a:srgbClr val="000000"/>
                </a:solidFill>
                <a:latin typeface="Meiryo UI" pitchFamily="50" charset="-128"/>
                <a:ea typeface="Meiryo UI" pitchFamily="50" charset="-128"/>
                <a:cs typeface="Meiryo UI" pitchFamily="50" charset="-128"/>
              </a:rPr>
              <a:t>Pulse Duty</a:t>
            </a:r>
          </a:p>
        </p:txBody>
      </p:sp>
      <p:cxnSp>
        <p:nvCxnSpPr>
          <p:cNvPr id="245" name="直線コネクタ 65"/>
          <p:cNvCxnSpPr>
            <a:cxnSpLocks noChangeShapeType="1"/>
          </p:cNvCxnSpPr>
          <p:nvPr/>
        </p:nvCxnSpPr>
        <p:spPr bwMode="auto">
          <a:xfrm flipH="1" flipV="1">
            <a:off x="5023938" y="3534408"/>
            <a:ext cx="1416438" cy="680328"/>
          </a:xfrm>
          <a:prstGeom prst="line">
            <a:avLst/>
          </a:prstGeom>
          <a:noFill/>
          <a:ln w="28575" algn="ctr">
            <a:solidFill>
              <a:schemeClr val="tx1"/>
            </a:solidFill>
            <a:round/>
            <a:headEnd type="none"/>
            <a:tailEnd type="triangle"/>
          </a:ln>
        </p:spPr>
      </p:cxnSp>
      <p:sp>
        <p:nvSpPr>
          <p:cNvPr id="246" name="テキスト ボックス 69"/>
          <p:cNvSpPr txBox="1">
            <a:spLocks noChangeArrowheads="1"/>
          </p:cNvSpPr>
          <p:nvPr/>
        </p:nvSpPr>
        <p:spPr bwMode="auto">
          <a:xfrm>
            <a:off x="6437276" y="4147578"/>
            <a:ext cx="1523890" cy="369332"/>
          </a:xfrm>
          <a:prstGeom prst="rect">
            <a:avLst/>
          </a:prstGeom>
          <a:noFill/>
          <a:ln w="9525">
            <a:noFill/>
            <a:miter lim="800000"/>
            <a:headEnd/>
            <a:tailEnd/>
          </a:ln>
        </p:spPr>
        <p:txBody>
          <a:bodyPr wrap="square">
            <a:spAutoFit/>
          </a:bodyPr>
          <a:lstStyle/>
          <a:p>
            <a:r>
              <a:rPr lang="ja-JP" altLang="en-US" dirty="0">
                <a:solidFill>
                  <a:srgbClr val="000000"/>
                </a:solidFill>
                <a:latin typeface="Meiryo UI" pitchFamily="50" charset="-128"/>
                <a:ea typeface="Meiryo UI" pitchFamily="50" charset="-128"/>
                <a:cs typeface="Meiryo UI" pitchFamily="50" charset="-128"/>
              </a:rPr>
              <a:t>磁場</a:t>
            </a:r>
            <a:endParaRPr lang="en-US" altLang="ja-JP" dirty="0">
              <a:solidFill>
                <a:srgbClr val="000000"/>
              </a:solidFill>
              <a:latin typeface="Meiryo UI" pitchFamily="50" charset="-128"/>
              <a:ea typeface="Meiryo UI" pitchFamily="50" charset="-128"/>
              <a:cs typeface="Meiryo UI" pitchFamily="50" charset="-128"/>
            </a:endParaRPr>
          </a:p>
        </p:txBody>
      </p:sp>
      <p:sp>
        <p:nvSpPr>
          <p:cNvPr id="247" name="テキスト ボックス 30"/>
          <p:cNvSpPr txBox="1">
            <a:spLocks noChangeArrowheads="1"/>
          </p:cNvSpPr>
          <p:nvPr/>
        </p:nvSpPr>
        <p:spPr bwMode="auto">
          <a:xfrm>
            <a:off x="5637675" y="3369071"/>
            <a:ext cx="2089365" cy="307777"/>
          </a:xfrm>
          <a:prstGeom prst="rect">
            <a:avLst/>
          </a:prstGeom>
          <a:noFill/>
          <a:ln w="9525">
            <a:noFill/>
            <a:miter lim="800000"/>
            <a:headEnd/>
            <a:tailEnd/>
          </a:ln>
        </p:spPr>
        <p:txBody>
          <a:bodyPr wrap="square">
            <a:spAutoFit/>
          </a:bodyPr>
          <a:lstStyle/>
          <a:p>
            <a:r>
              <a:rPr lang="en-US" altLang="ja-JP" sz="1400" dirty="0">
                <a:solidFill>
                  <a:srgbClr val="000000"/>
                </a:solidFill>
                <a:latin typeface="Meiryo UI" pitchFamily="50" charset="-128"/>
                <a:ea typeface="Meiryo UI" pitchFamily="50" charset="-128"/>
                <a:cs typeface="Meiryo UI" pitchFamily="50" charset="-128"/>
              </a:rPr>
              <a:t>Magnet Gap </a:t>
            </a:r>
            <a:r>
              <a:rPr lang="ja-JP" altLang="en-US" sz="1400" dirty="0">
                <a:solidFill>
                  <a:srgbClr val="000000"/>
                </a:solidFill>
                <a:latin typeface="Meiryo UI" pitchFamily="50" charset="-128"/>
                <a:ea typeface="Meiryo UI" pitchFamily="50" charset="-128"/>
                <a:cs typeface="Meiryo UI" pitchFamily="50" charset="-128"/>
              </a:rPr>
              <a:t>位置</a:t>
            </a:r>
            <a:endParaRPr lang="en-US" altLang="ja-JP" sz="1400" dirty="0">
              <a:solidFill>
                <a:srgbClr val="000000"/>
              </a:solidFill>
              <a:latin typeface="Meiryo UI" pitchFamily="50" charset="-128"/>
              <a:ea typeface="Meiryo UI" pitchFamily="50" charset="-128"/>
              <a:cs typeface="Meiryo UI" pitchFamily="50" charset="-128"/>
            </a:endParaRPr>
          </a:p>
        </p:txBody>
      </p:sp>
      <p:cxnSp>
        <p:nvCxnSpPr>
          <p:cNvPr id="248" name="直線コネクタ 247"/>
          <p:cNvCxnSpPr/>
          <p:nvPr/>
        </p:nvCxnSpPr>
        <p:spPr bwMode="auto">
          <a:xfrm flipV="1">
            <a:off x="5467861" y="3501760"/>
            <a:ext cx="216024" cy="224408"/>
          </a:xfrm>
          <a:prstGeom prst="line">
            <a:avLst/>
          </a:prstGeom>
          <a:noFill/>
          <a:ln w="19050" cap="flat" cmpd="sng" algn="ctr">
            <a:solidFill>
              <a:schemeClr val="tx1"/>
            </a:solidFill>
            <a:prstDash val="solid"/>
            <a:round/>
            <a:headEnd type="none" w="med" len="med"/>
            <a:tailEnd type="none" w="med" len="med"/>
          </a:ln>
          <a:effectLst/>
        </p:spPr>
      </p:cxnSp>
      <p:sp>
        <p:nvSpPr>
          <p:cNvPr id="249" name="テキスト ボックス 30"/>
          <p:cNvSpPr txBox="1">
            <a:spLocks noChangeArrowheads="1"/>
          </p:cNvSpPr>
          <p:nvPr/>
        </p:nvSpPr>
        <p:spPr bwMode="auto">
          <a:xfrm>
            <a:off x="5612511" y="4391644"/>
            <a:ext cx="2089365" cy="307777"/>
          </a:xfrm>
          <a:prstGeom prst="rect">
            <a:avLst/>
          </a:prstGeom>
          <a:noFill/>
          <a:ln w="9525">
            <a:noFill/>
            <a:miter lim="800000"/>
            <a:headEnd/>
            <a:tailEnd/>
          </a:ln>
        </p:spPr>
        <p:txBody>
          <a:bodyPr wrap="square">
            <a:spAutoFit/>
          </a:bodyPr>
          <a:lstStyle/>
          <a:p>
            <a:r>
              <a:rPr lang="en-US" altLang="ja-JP" sz="1400" dirty="0">
                <a:solidFill>
                  <a:srgbClr val="000000"/>
                </a:solidFill>
                <a:latin typeface="Meiryo UI" pitchFamily="50" charset="-128"/>
                <a:ea typeface="Meiryo UI" pitchFamily="50" charset="-128"/>
                <a:cs typeface="Meiryo UI" pitchFamily="50" charset="-128"/>
              </a:rPr>
              <a:t>Plasma</a:t>
            </a:r>
            <a:r>
              <a:rPr lang="ja-JP" altLang="en-US" sz="1400" dirty="0">
                <a:solidFill>
                  <a:srgbClr val="000000"/>
                </a:solidFill>
                <a:latin typeface="Meiryo UI" pitchFamily="50" charset="-128"/>
                <a:ea typeface="Meiryo UI" pitchFamily="50" charset="-128"/>
                <a:cs typeface="Meiryo UI" pitchFamily="50" charset="-128"/>
              </a:rPr>
              <a:t>制御リング位置</a:t>
            </a:r>
            <a:endParaRPr lang="en-US" altLang="ja-JP" sz="1400" dirty="0">
              <a:solidFill>
                <a:srgbClr val="000000"/>
              </a:solidFill>
              <a:latin typeface="Meiryo UI" pitchFamily="50" charset="-128"/>
              <a:ea typeface="Meiryo UI" pitchFamily="50" charset="-128"/>
              <a:cs typeface="Meiryo UI" pitchFamily="50" charset="-128"/>
            </a:endParaRPr>
          </a:p>
        </p:txBody>
      </p:sp>
      <p:cxnSp>
        <p:nvCxnSpPr>
          <p:cNvPr id="250" name="直線コネクタ 249"/>
          <p:cNvCxnSpPr/>
          <p:nvPr/>
        </p:nvCxnSpPr>
        <p:spPr bwMode="auto">
          <a:xfrm flipH="1" flipV="1">
            <a:off x="5812938" y="3920176"/>
            <a:ext cx="105263" cy="372424"/>
          </a:xfrm>
          <a:prstGeom prst="line">
            <a:avLst/>
          </a:prstGeom>
          <a:noFill/>
          <a:ln w="19050" cap="flat" cmpd="sng" algn="ctr">
            <a:solidFill>
              <a:schemeClr val="tx1"/>
            </a:solidFill>
            <a:prstDash val="solid"/>
            <a:round/>
            <a:headEnd type="none" w="med" len="med"/>
            <a:tailEnd type="none" w="med" len="med"/>
          </a:ln>
          <a:effectLst/>
        </p:spPr>
      </p:cxnSp>
      <p:cxnSp>
        <p:nvCxnSpPr>
          <p:cNvPr id="253" name="直線コネクタ 65"/>
          <p:cNvCxnSpPr>
            <a:cxnSpLocks noChangeShapeType="1"/>
          </p:cNvCxnSpPr>
          <p:nvPr/>
        </p:nvCxnSpPr>
        <p:spPr bwMode="auto">
          <a:xfrm flipH="1" flipV="1">
            <a:off x="4214468" y="4943484"/>
            <a:ext cx="1416438" cy="680328"/>
          </a:xfrm>
          <a:prstGeom prst="line">
            <a:avLst/>
          </a:prstGeom>
          <a:noFill/>
          <a:ln w="28575" algn="ctr">
            <a:solidFill>
              <a:schemeClr val="tx1"/>
            </a:solidFill>
            <a:round/>
            <a:headEnd type="none"/>
            <a:tailEnd type="triangle"/>
          </a:ln>
        </p:spPr>
      </p:cxnSp>
      <p:sp>
        <p:nvSpPr>
          <p:cNvPr id="254" name="テキスト ボックス 69"/>
          <p:cNvSpPr txBox="1">
            <a:spLocks noChangeArrowheads="1"/>
          </p:cNvSpPr>
          <p:nvPr/>
        </p:nvSpPr>
        <p:spPr bwMode="auto">
          <a:xfrm>
            <a:off x="5641369" y="5527174"/>
            <a:ext cx="1523890" cy="369332"/>
          </a:xfrm>
          <a:prstGeom prst="rect">
            <a:avLst/>
          </a:prstGeom>
          <a:noFill/>
          <a:ln w="9525">
            <a:noFill/>
            <a:miter lim="800000"/>
            <a:headEnd/>
            <a:tailEnd/>
          </a:ln>
        </p:spPr>
        <p:txBody>
          <a:bodyPr wrap="square">
            <a:spAutoFit/>
          </a:bodyPr>
          <a:lstStyle/>
          <a:p>
            <a:r>
              <a:rPr lang="ja-JP" altLang="en-US" dirty="0">
                <a:solidFill>
                  <a:srgbClr val="000000"/>
                </a:solidFill>
                <a:latin typeface="Meiryo UI" pitchFamily="50" charset="-128"/>
                <a:ea typeface="Meiryo UI" pitchFamily="50" charset="-128"/>
                <a:cs typeface="Meiryo UI" pitchFamily="50" charset="-128"/>
              </a:rPr>
              <a:t>温度</a:t>
            </a:r>
            <a:endParaRPr lang="en-US" altLang="ja-JP" dirty="0">
              <a:solidFill>
                <a:srgbClr val="000000"/>
              </a:solidFill>
              <a:latin typeface="Meiryo UI" pitchFamily="50" charset="-128"/>
              <a:ea typeface="Meiryo UI" pitchFamily="50" charset="-128"/>
              <a:cs typeface="Meiryo UI" pitchFamily="50" charset="-128"/>
            </a:endParaRPr>
          </a:p>
        </p:txBody>
      </p:sp>
      <p:sp>
        <p:nvSpPr>
          <p:cNvPr id="255" name="テキスト ボックス 30"/>
          <p:cNvSpPr txBox="1">
            <a:spLocks noChangeArrowheads="1"/>
          </p:cNvSpPr>
          <p:nvPr/>
        </p:nvSpPr>
        <p:spPr bwMode="auto">
          <a:xfrm>
            <a:off x="4594991" y="4825473"/>
            <a:ext cx="1234926" cy="307777"/>
          </a:xfrm>
          <a:prstGeom prst="rect">
            <a:avLst/>
          </a:prstGeom>
          <a:noFill/>
          <a:ln w="9525">
            <a:noFill/>
            <a:miter lim="800000"/>
            <a:headEnd/>
            <a:tailEnd/>
          </a:ln>
        </p:spPr>
        <p:txBody>
          <a:bodyPr wrap="square">
            <a:spAutoFit/>
          </a:bodyPr>
          <a:lstStyle/>
          <a:p>
            <a:r>
              <a:rPr lang="ja-JP" altLang="en-US" sz="1400" dirty="0">
                <a:solidFill>
                  <a:srgbClr val="000000"/>
                </a:solidFill>
                <a:latin typeface="Meiryo UI" pitchFamily="50" charset="-128"/>
                <a:ea typeface="Meiryo UI" pitchFamily="50" charset="-128"/>
                <a:cs typeface="Meiryo UI" pitchFamily="50" charset="-128"/>
              </a:rPr>
              <a:t>上部電極</a:t>
            </a:r>
            <a:endParaRPr lang="en-US" altLang="ja-JP" sz="1400" dirty="0">
              <a:solidFill>
                <a:srgbClr val="000000"/>
              </a:solidFill>
              <a:latin typeface="Meiryo UI" pitchFamily="50" charset="-128"/>
              <a:ea typeface="Meiryo UI" pitchFamily="50" charset="-128"/>
              <a:cs typeface="Meiryo UI" pitchFamily="50" charset="-128"/>
            </a:endParaRPr>
          </a:p>
        </p:txBody>
      </p:sp>
      <p:cxnSp>
        <p:nvCxnSpPr>
          <p:cNvPr id="256" name="直線コネクタ 255"/>
          <p:cNvCxnSpPr/>
          <p:nvPr/>
        </p:nvCxnSpPr>
        <p:spPr bwMode="auto">
          <a:xfrm flipV="1">
            <a:off x="4350233" y="4949121"/>
            <a:ext cx="325442" cy="38589"/>
          </a:xfrm>
          <a:prstGeom prst="line">
            <a:avLst/>
          </a:prstGeom>
          <a:noFill/>
          <a:ln w="19050" cap="flat" cmpd="sng" algn="ctr">
            <a:solidFill>
              <a:schemeClr val="tx1"/>
            </a:solidFill>
            <a:prstDash val="solid"/>
            <a:round/>
            <a:headEnd type="none" w="med" len="med"/>
            <a:tailEnd type="none" w="med" len="med"/>
          </a:ln>
          <a:effectLst/>
        </p:spPr>
      </p:cxnSp>
      <p:sp>
        <p:nvSpPr>
          <p:cNvPr id="258" name="テキスト ボックス 30"/>
          <p:cNvSpPr txBox="1">
            <a:spLocks noChangeArrowheads="1"/>
          </p:cNvSpPr>
          <p:nvPr/>
        </p:nvSpPr>
        <p:spPr bwMode="auto">
          <a:xfrm>
            <a:off x="5041410" y="5052823"/>
            <a:ext cx="1234926" cy="307777"/>
          </a:xfrm>
          <a:prstGeom prst="rect">
            <a:avLst/>
          </a:prstGeom>
          <a:noFill/>
          <a:ln w="9525">
            <a:noFill/>
            <a:miter lim="800000"/>
            <a:headEnd/>
            <a:tailEnd/>
          </a:ln>
        </p:spPr>
        <p:txBody>
          <a:bodyPr wrap="square">
            <a:spAutoFit/>
          </a:bodyPr>
          <a:lstStyle/>
          <a:p>
            <a:r>
              <a:rPr lang="ja-JP" altLang="en-US" sz="1400" dirty="0">
                <a:solidFill>
                  <a:srgbClr val="000000"/>
                </a:solidFill>
                <a:latin typeface="Meiryo UI" pitchFamily="50" charset="-128"/>
                <a:ea typeface="Meiryo UI" pitchFamily="50" charset="-128"/>
                <a:cs typeface="Meiryo UI" pitchFamily="50" charset="-128"/>
              </a:rPr>
              <a:t>下部電極</a:t>
            </a:r>
            <a:endParaRPr lang="en-US" altLang="ja-JP" sz="1400" dirty="0">
              <a:solidFill>
                <a:srgbClr val="000000"/>
              </a:solidFill>
              <a:latin typeface="Meiryo UI" pitchFamily="50" charset="-128"/>
              <a:ea typeface="Meiryo UI" pitchFamily="50" charset="-128"/>
              <a:cs typeface="Meiryo UI" pitchFamily="50" charset="-128"/>
            </a:endParaRPr>
          </a:p>
        </p:txBody>
      </p:sp>
      <p:cxnSp>
        <p:nvCxnSpPr>
          <p:cNvPr id="259" name="直線コネクタ 258"/>
          <p:cNvCxnSpPr/>
          <p:nvPr/>
        </p:nvCxnSpPr>
        <p:spPr bwMode="auto">
          <a:xfrm flipV="1">
            <a:off x="4770527" y="5163408"/>
            <a:ext cx="325442" cy="38589"/>
          </a:xfrm>
          <a:prstGeom prst="line">
            <a:avLst/>
          </a:prstGeom>
          <a:noFill/>
          <a:ln w="19050" cap="flat" cmpd="sng" algn="ctr">
            <a:solidFill>
              <a:schemeClr val="tx1"/>
            </a:solidFill>
            <a:prstDash val="solid"/>
            <a:round/>
            <a:headEnd type="none" w="med" len="med"/>
            <a:tailEnd type="none" w="med" len="med"/>
          </a:ln>
          <a:effectLst/>
        </p:spPr>
      </p:cxnSp>
      <p:cxnSp>
        <p:nvCxnSpPr>
          <p:cNvPr id="260" name="直線コネクタ 259"/>
          <p:cNvCxnSpPr/>
          <p:nvPr/>
        </p:nvCxnSpPr>
        <p:spPr bwMode="auto">
          <a:xfrm>
            <a:off x="4870677" y="5249897"/>
            <a:ext cx="246354" cy="432459"/>
          </a:xfrm>
          <a:prstGeom prst="line">
            <a:avLst/>
          </a:prstGeom>
          <a:noFill/>
          <a:ln w="19050" cap="flat" cmpd="sng" algn="ctr">
            <a:solidFill>
              <a:schemeClr val="tx1"/>
            </a:solidFill>
            <a:prstDash val="solid"/>
            <a:round/>
            <a:headEnd type="none" w="med" len="med"/>
            <a:tailEnd type="none" w="med" len="med"/>
          </a:ln>
          <a:effectLst/>
        </p:spPr>
      </p:cxnSp>
      <p:sp>
        <p:nvSpPr>
          <p:cNvPr id="262" name="テキスト ボックス 30"/>
          <p:cNvSpPr txBox="1">
            <a:spLocks noChangeArrowheads="1"/>
          </p:cNvSpPr>
          <p:nvPr/>
        </p:nvSpPr>
        <p:spPr bwMode="auto">
          <a:xfrm>
            <a:off x="4801926" y="5714677"/>
            <a:ext cx="1234926" cy="307777"/>
          </a:xfrm>
          <a:prstGeom prst="rect">
            <a:avLst/>
          </a:prstGeom>
          <a:noFill/>
          <a:ln w="9525">
            <a:noFill/>
            <a:miter lim="800000"/>
            <a:headEnd/>
            <a:tailEnd/>
          </a:ln>
        </p:spPr>
        <p:txBody>
          <a:bodyPr wrap="square">
            <a:spAutoFit/>
          </a:bodyPr>
          <a:lstStyle/>
          <a:p>
            <a:r>
              <a:rPr lang="ja-JP" altLang="en-US" sz="1400" dirty="0">
                <a:solidFill>
                  <a:srgbClr val="000000"/>
                </a:solidFill>
                <a:latin typeface="Meiryo UI" pitchFamily="50" charset="-128"/>
                <a:ea typeface="Meiryo UI" pitchFamily="50" charset="-128"/>
                <a:cs typeface="Meiryo UI" pitchFamily="50" charset="-128"/>
              </a:rPr>
              <a:t>側壁温度</a:t>
            </a:r>
            <a:endParaRPr lang="en-US" altLang="ja-JP" sz="1400" dirty="0">
              <a:solidFill>
                <a:srgbClr val="000000"/>
              </a:solidFill>
              <a:latin typeface="Meiryo UI" pitchFamily="50" charset="-128"/>
              <a:ea typeface="Meiryo UI" pitchFamily="50" charset="-128"/>
              <a:cs typeface="Meiryo UI" pitchFamily="50" charset="-128"/>
            </a:endParaRPr>
          </a:p>
        </p:txBody>
      </p:sp>
      <p:cxnSp>
        <p:nvCxnSpPr>
          <p:cNvPr id="266" name="直線コネクタ 59"/>
          <p:cNvCxnSpPr>
            <a:cxnSpLocks noChangeShapeType="1"/>
          </p:cNvCxnSpPr>
          <p:nvPr/>
        </p:nvCxnSpPr>
        <p:spPr bwMode="auto">
          <a:xfrm flipH="1">
            <a:off x="3564972" y="2599889"/>
            <a:ext cx="792000" cy="0"/>
          </a:xfrm>
          <a:prstGeom prst="line">
            <a:avLst/>
          </a:prstGeom>
          <a:noFill/>
          <a:ln w="28575" algn="ctr">
            <a:solidFill>
              <a:schemeClr val="tx1"/>
            </a:solidFill>
            <a:round/>
            <a:headEnd type="triangle"/>
            <a:tailEnd/>
          </a:ln>
        </p:spPr>
      </p:cxnSp>
      <p:sp>
        <p:nvSpPr>
          <p:cNvPr id="267" name="テキスト ボックス 60"/>
          <p:cNvSpPr txBox="1">
            <a:spLocks noChangeArrowheads="1"/>
          </p:cNvSpPr>
          <p:nvPr/>
        </p:nvSpPr>
        <p:spPr bwMode="auto">
          <a:xfrm>
            <a:off x="2370423" y="2383865"/>
            <a:ext cx="1440755" cy="369332"/>
          </a:xfrm>
          <a:prstGeom prst="rect">
            <a:avLst/>
          </a:prstGeom>
          <a:noFill/>
          <a:ln w="9525">
            <a:noFill/>
            <a:miter lim="800000"/>
            <a:headEnd/>
            <a:tailEnd/>
          </a:ln>
        </p:spPr>
        <p:txBody>
          <a:bodyPr wrap="square">
            <a:spAutoFit/>
          </a:bodyPr>
          <a:lstStyle/>
          <a:p>
            <a:r>
              <a:rPr lang="ja-JP" altLang="en-US" dirty="0">
                <a:solidFill>
                  <a:srgbClr val="000000"/>
                </a:solidFill>
                <a:latin typeface="Meiryo UI" pitchFamily="50" charset="-128"/>
                <a:ea typeface="Meiryo UI" pitchFamily="50" charset="-128"/>
                <a:cs typeface="Meiryo UI" pitchFamily="50" charset="-128"/>
              </a:rPr>
              <a:t>メンテナンス</a:t>
            </a:r>
          </a:p>
        </p:txBody>
      </p:sp>
      <p:cxnSp>
        <p:nvCxnSpPr>
          <p:cNvPr id="273" name="直線コネクタ 14"/>
          <p:cNvCxnSpPr>
            <a:cxnSpLocks noChangeShapeType="1"/>
          </p:cNvCxnSpPr>
          <p:nvPr/>
        </p:nvCxnSpPr>
        <p:spPr bwMode="auto">
          <a:xfrm flipH="1" flipV="1">
            <a:off x="3349172" y="914403"/>
            <a:ext cx="1507475" cy="2332911"/>
          </a:xfrm>
          <a:prstGeom prst="line">
            <a:avLst/>
          </a:prstGeom>
          <a:noFill/>
          <a:ln w="57150" algn="ctr">
            <a:gradFill>
              <a:gsLst>
                <a:gs pos="0">
                  <a:srgbClr val="03D4A8"/>
                </a:gs>
                <a:gs pos="25000">
                  <a:srgbClr val="21D6E0"/>
                </a:gs>
                <a:gs pos="75000">
                  <a:srgbClr val="0087E6"/>
                </a:gs>
                <a:gs pos="100000">
                  <a:srgbClr val="005CBF"/>
                </a:gs>
              </a:gsLst>
              <a:lin ang="5400000" scaled="0"/>
            </a:gradFill>
            <a:round/>
            <a:headEnd type="triangle"/>
            <a:tailEnd/>
          </a:ln>
        </p:spPr>
      </p:cxnSp>
      <p:cxnSp>
        <p:nvCxnSpPr>
          <p:cNvPr id="274" name="直線コネクタ 273"/>
          <p:cNvCxnSpPr/>
          <p:nvPr/>
        </p:nvCxnSpPr>
        <p:spPr bwMode="auto">
          <a:xfrm>
            <a:off x="3721812" y="2377735"/>
            <a:ext cx="207640" cy="207640"/>
          </a:xfrm>
          <a:prstGeom prst="line">
            <a:avLst/>
          </a:prstGeom>
          <a:noFill/>
          <a:ln w="19050" cap="flat" cmpd="sng" algn="ctr">
            <a:solidFill>
              <a:schemeClr val="tx1"/>
            </a:solidFill>
            <a:prstDash val="solid"/>
            <a:round/>
            <a:headEnd type="none" w="med" len="med"/>
            <a:tailEnd type="none" w="med" len="med"/>
          </a:ln>
          <a:effectLst/>
        </p:spPr>
      </p:cxnSp>
      <p:sp>
        <p:nvSpPr>
          <p:cNvPr id="275" name="テキスト ボックス 30"/>
          <p:cNvSpPr txBox="1">
            <a:spLocks noChangeArrowheads="1"/>
          </p:cNvSpPr>
          <p:nvPr/>
        </p:nvSpPr>
        <p:spPr bwMode="auto">
          <a:xfrm>
            <a:off x="3374642" y="2150698"/>
            <a:ext cx="1441127" cy="307777"/>
          </a:xfrm>
          <a:prstGeom prst="rect">
            <a:avLst/>
          </a:prstGeom>
          <a:noFill/>
          <a:ln w="9525">
            <a:noFill/>
            <a:miter lim="800000"/>
            <a:headEnd/>
            <a:tailEnd/>
          </a:ln>
        </p:spPr>
        <p:txBody>
          <a:bodyPr wrap="square">
            <a:spAutoFit/>
          </a:bodyPr>
          <a:lstStyle/>
          <a:p>
            <a:r>
              <a:rPr lang="ja-JP" altLang="en-US" sz="1400" dirty="0">
                <a:solidFill>
                  <a:srgbClr val="000000"/>
                </a:solidFill>
                <a:latin typeface="Meiryo UI" pitchFamily="50" charset="-128"/>
                <a:ea typeface="Meiryo UI" pitchFamily="50" charset="-128"/>
                <a:cs typeface="Meiryo UI" pitchFamily="50" charset="-128"/>
              </a:rPr>
              <a:t>頻度</a:t>
            </a:r>
          </a:p>
        </p:txBody>
      </p:sp>
      <p:cxnSp>
        <p:nvCxnSpPr>
          <p:cNvPr id="277" name="直線コネクタ 276"/>
          <p:cNvCxnSpPr/>
          <p:nvPr/>
        </p:nvCxnSpPr>
        <p:spPr bwMode="auto">
          <a:xfrm flipV="1">
            <a:off x="3707298" y="2599889"/>
            <a:ext cx="288032" cy="324000"/>
          </a:xfrm>
          <a:prstGeom prst="line">
            <a:avLst/>
          </a:prstGeom>
          <a:noFill/>
          <a:ln w="19050" cap="flat" cmpd="sng" algn="ctr">
            <a:solidFill>
              <a:schemeClr val="tx1"/>
            </a:solidFill>
            <a:prstDash val="solid"/>
            <a:round/>
            <a:headEnd type="none" w="med" len="med"/>
            <a:tailEnd type="none" w="med" len="med"/>
          </a:ln>
          <a:effectLst/>
        </p:spPr>
      </p:cxnSp>
      <p:sp>
        <p:nvSpPr>
          <p:cNvPr id="278" name="テキスト ボックス 30"/>
          <p:cNvSpPr txBox="1">
            <a:spLocks noChangeArrowheads="1"/>
          </p:cNvSpPr>
          <p:nvPr/>
        </p:nvSpPr>
        <p:spPr bwMode="auto">
          <a:xfrm>
            <a:off x="2447497" y="2923041"/>
            <a:ext cx="1441127" cy="307777"/>
          </a:xfrm>
          <a:prstGeom prst="rect">
            <a:avLst/>
          </a:prstGeom>
          <a:noFill/>
          <a:ln w="9525">
            <a:noFill/>
            <a:miter lim="800000"/>
            <a:headEnd/>
            <a:tailEnd/>
          </a:ln>
        </p:spPr>
        <p:txBody>
          <a:bodyPr wrap="square">
            <a:spAutoFit/>
          </a:bodyPr>
          <a:lstStyle/>
          <a:p>
            <a:r>
              <a:rPr lang="ja-JP" altLang="en-US" sz="1400" dirty="0">
                <a:solidFill>
                  <a:srgbClr val="000000"/>
                </a:solidFill>
                <a:latin typeface="Meiryo UI" pitchFamily="50" charset="-128"/>
                <a:ea typeface="Meiryo UI" pitchFamily="50" charset="-128"/>
                <a:cs typeface="Meiryo UI" pitchFamily="50" charset="-128"/>
              </a:rPr>
              <a:t>定期交換パーツ</a:t>
            </a:r>
            <a:endParaRPr lang="en-US" altLang="ja-JP" sz="1400" dirty="0">
              <a:solidFill>
                <a:srgbClr val="000000"/>
              </a:solidFill>
              <a:latin typeface="Meiryo UI" pitchFamily="50" charset="-128"/>
              <a:ea typeface="Meiryo UI" pitchFamily="50" charset="-128"/>
              <a:cs typeface="Meiryo UI" pitchFamily="50" charset="-128"/>
            </a:endParaRPr>
          </a:p>
        </p:txBody>
      </p:sp>
      <p:sp>
        <p:nvSpPr>
          <p:cNvPr id="280" name="テキスト ボックス 60"/>
          <p:cNvSpPr txBox="1">
            <a:spLocks noChangeArrowheads="1"/>
          </p:cNvSpPr>
          <p:nvPr/>
        </p:nvSpPr>
        <p:spPr bwMode="auto">
          <a:xfrm>
            <a:off x="2545911" y="1584584"/>
            <a:ext cx="638133" cy="369332"/>
          </a:xfrm>
          <a:prstGeom prst="rect">
            <a:avLst/>
          </a:prstGeom>
          <a:noFill/>
          <a:ln w="9525">
            <a:noFill/>
            <a:miter lim="800000"/>
            <a:headEnd/>
            <a:tailEnd/>
          </a:ln>
        </p:spPr>
        <p:txBody>
          <a:bodyPr wrap="square">
            <a:spAutoFit/>
          </a:bodyPr>
          <a:lstStyle/>
          <a:p>
            <a:r>
              <a:rPr lang="en-US" altLang="ja-JP" dirty="0">
                <a:solidFill>
                  <a:srgbClr val="000000"/>
                </a:solidFill>
                <a:latin typeface="Meiryo UI" pitchFamily="50" charset="-128"/>
                <a:ea typeface="Meiryo UI" pitchFamily="50" charset="-128"/>
                <a:cs typeface="Meiryo UI" pitchFamily="50" charset="-128"/>
              </a:rPr>
              <a:t>QC</a:t>
            </a:r>
            <a:endParaRPr lang="ja-JP" altLang="en-US" dirty="0">
              <a:solidFill>
                <a:srgbClr val="000000"/>
              </a:solidFill>
              <a:latin typeface="Meiryo UI" pitchFamily="50" charset="-128"/>
              <a:ea typeface="Meiryo UI" pitchFamily="50" charset="-128"/>
              <a:cs typeface="Meiryo UI" pitchFamily="50" charset="-128"/>
            </a:endParaRPr>
          </a:p>
        </p:txBody>
      </p:sp>
      <p:sp>
        <p:nvSpPr>
          <p:cNvPr id="281" name="テキスト ボックス 30"/>
          <p:cNvSpPr txBox="1">
            <a:spLocks noChangeArrowheads="1"/>
          </p:cNvSpPr>
          <p:nvPr/>
        </p:nvSpPr>
        <p:spPr bwMode="auto">
          <a:xfrm>
            <a:off x="2749456" y="1242880"/>
            <a:ext cx="623272" cy="307777"/>
          </a:xfrm>
          <a:prstGeom prst="rect">
            <a:avLst/>
          </a:prstGeom>
          <a:noFill/>
          <a:ln w="9525">
            <a:noFill/>
            <a:miter lim="800000"/>
            <a:headEnd/>
            <a:tailEnd/>
          </a:ln>
        </p:spPr>
        <p:txBody>
          <a:bodyPr wrap="square">
            <a:spAutoFit/>
          </a:bodyPr>
          <a:lstStyle/>
          <a:p>
            <a:r>
              <a:rPr lang="ja-JP" altLang="en-US" sz="1400" dirty="0">
                <a:solidFill>
                  <a:srgbClr val="000000"/>
                </a:solidFill>
                <a:latin typeface="Meiryo UI" pitchFamily="50" charset="-128"/>
                <a:ea typeface="Meiryo UI" pitchFamily="50" charset="-128"/>
                <a:cs typeface="Meiryo UI" pitchFamily="50" charset="-128"/>
              </a:rPr>
              <a:t>頻度</a:t>
            </a:r>
          </a:p>
        </p:txBody>
      </p:sp>
      <p:cxnSp>
        <p:nvCxnSpPr>
          <p:cNvPr id="282" name="直線コネクタ 281"/>
          <p:cNvCxnSpPr/>
          <p:nvPr/>
        </p:nvCxnSpPr>
        <p:spPr bwMode="auto">
          <a:xfrm>
            <a:off x="3158648" y="1511300"/>
            <a:ext cx="206360" cy="220348"/>
          </a:xfrm>
          <a:prstGeom prst="line">
            <a:avLst/>
          </a:prstGeom>
          <a:noFill/>
          <a:ln w="19050" cap="flat" cmpd="sng" algn="ctr">
            <a:solidFill>
              <a:schemeClr val="tx1"/>
            </a:solidFill>
            <a:prstDash val="solid"/>
            <a:round/>
            <a:headEnd type="none" w="med" len="med"/>
            <a:tailEnd type="none" w="med" len="med"/>
          </a:ln>
          <a:effectLst/>
        </p:spPr>
      </p:cxnSp>
      <p:sp>
        <p:nvSpPr>
          <p:cNvPr id="264" name="テキスト ボックス 263"/>
          <p:cNvSpPr txBox="1"/>
          <p:nvPr/>
        </p:nvSpPr>
        <p:spPr>
          <a:xfrm>
            <a:off x="2532533" y="639556"/>
            <a:ext cx="1800225" cy="369332"/>
          </a:xfrm>
          <a:prstGeom prst="rect">
            <a:avLst/>
          </a:prstGeom>
          <a:solidFill>
            <a:schemeClr val="bg1"/>
          </a:solidFill>
          <a:ln w="38100">
            <a:solidFill>
              <a:schemeClr val="tx1"/>
            </a:solidFill>
          </a:ln>
        </p:spPr>
        <p:txBody>
          <a:bodyPr anchor="ctr">
            <a:spAutoFit/>
          </a:bodyPr>
          <a:lstStyle/>
          <a:p>
            <a:pPr algn="ctr">
              <a:defRPr/>
            </a:pPr>
            <a:r>
              <a:rPr lang="ja-JP" altLang="en-US" dirty="0">
                <a:solidFill>
                  <a:srgbClr val="000000"/>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装置運用</a:t>
            </a:r>
          </a:p>
        </p:txBody>
      </p:sp>
      <p:cxnSp>
        <p:nvCxnSpPr>
          <p:cNvPr id="104" name="直線コネクタ 14"/>
          <p:cNvCxnSpPr>
            <a:cxnSpLocks noChangeShapeType="1"/>
          </p:cNvCxnSpPr>
          <p:nvPr/>
        </p:nvCxnSpPr>
        <p:spPr bwMode="auto">
          <a:xfrm flipH="1" flipV="1">
            <a:off x="6550339" y="952116"/>
            <a:ext cx="1519467" cy="2307428"/>
          </a:xfrm>
          <a:prstGeom prst="line">
            <a:avLst/>
          </a:prstGeom>
          <a:noFill/>
          <a:ln w="57150" algn="ctr">
            <a:gradFill>
              <a:gsLst>
                <a:gs pos="0">
                  <a:srgbClr val="03D4A8"/>
                </a:gs>
                <a:gs pos="25000">
                  <a:srgbClr val="21D6E0"/>
                </a:gs>
                <a:gs pos="75000">
                  <a:srgbClr val="0087E6"/>
                </a:gs>
                <a:gs pos="100000">
                  <a:srgbClr val="005CBF"/>
                </a:gs>
              </a:gsLst>
              <a:lin ang="5400000" scaled="0"/>
            </a:gradFill>
            <a:round/>
            <a:headEnd type="triangle"/>
            <a:tailEnd/>
          </a:ln>
        </p:spPr>
      </p:cxnSp>
      <p:sp>
        <p:nvSpPr>
          <p:cNvPr id="105" name="テキスト ボックス 104"/>
          <p:cNvSpPr txBox="1"/>
          <p:nvPr/>
        </p:nvSpPr>
        <p:spPr>
          <a:xfrm>
            <a:off x="5797943" y="639556"/>
            <a:ext cx="1800225" cy="369332"/>
          </a:xfrm>
          <a:prstGeom prst="rect">
            <a:avLst/>
          </a:prstGeom>
          <a:solidFill>
            <a:schemeClr val="bg1"/>
          </a:solidFill>
          <a:ln w="38100">
            <a:solidFill>
              <a:schemeClr val="tx1"/>
            </a:solidFill>
          </a:ln>
        </p:spPr>
        <p:txBody>
          <a:bodyPr anchor="ctr">
            <a:spAutoFit/>
          </a:bodyPr>
          <a:lstStyle/>
          <a:p>
            <a:pPr algn="ctr">
              <a:defRPr/>
            </a:pPr>
            <a:r>
              <a:rPr lang="ja-JP" altLang="en-US" dirty="0">
                <a:solidFill>
                  <a:srgbClr val="000000"/>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機器特性</a:t>
            </a:r>
          </a:p>
        </p:txBody>
      </p:sp>
      <p:cxnSp>
        <p:nvCxnSpPr>
          <p:cNvPr id="106" name="直線コネクタ 59"/>
          <p:cNvCxnSpPr>
            <a:cxnSpLocks noChangeShapeType="1"/>
          </p:cNvCxnSpPr>
          <p:nvPr/>
        </p:nvCxnSpPr>
        <p:spPr bwMode="auto">
          <a:xfrm flipH="1" flipV="1">
            <a:off x="5947194" y="1654629"/>
            <a:ext cx="1029592" cy="9088"/>
          </a:xfrm>
          <a:prstGeom prst="line">
            <a:avLst/>
          </a:prstGeom>
          <a:noFill/>
          <a:ln w="28575" algn="ctr">
            <a:solidFill>
              <a:schemeClr val="tx1"/>
            </a:solidFill>
            <a:round/>
            <a:headEnd type="triangle"/>
            <a:tailEnd/>
          </a:ln>
        </p:spPr>
      </p:cxnSp>
      <p:sp>
        <p:nvSpPr>
          <p:cNvPr id="108" name="テキスト ボックス 30"/>
          <p:cNvSpPr txBox="1">
            <a:spLocks noChangeArrowheads="1"/>
          </p:cNvSpPr>
          <p:nvPr/>
        </p:nvSpPr>
        <p:spPr bwMode="auto">
          <a:xfrm>
            <a:off x="5502394" y="1494964"/>
            <a:ext cx="660701" cy="369332"/>
          </a:xfrm>
          <a:prstGeom prst="rect">
            <a:avLst/>
          </a:prstGeom>
          <a:noFill/>
          <a:ln w="9525">
            <a:noFill/>
            <a:miter lim="800000"/>
            <a:headEnd/>
            <a:tailEnd/>
          </a:ln>
        </p:spPr>
        <p:txBody>
          <a:bodyPr wrap="square">
            <a:spAutoFit/>
          </a:bodyPr>
          <a:lstStyle/>
          <a:p>
            <a:r>
              <a:rPr lang="en-US" altLang="ja-JP" dirty="0">
                <a:solidFill>
                  <a:srgbClr val="000000"/>
                </a:solidFill>
                <a:latin typeface="Meiryo UI" pitchFamily="50" charset="-128"/>
                <a:ea typeface="Meiryo UI" pitchFamily="50" charset="-128"/>
                <a:cs typeface="Meiryo UI" pitchFamily="50" charset="-128"/>
              </a:rPr>
              <a:t>FS</a:t>
            </a:r>
          </a:p>
        </p:txBody>
      </p:sp>
      <p:cxnSp>
        <p:nvCxnSpPr>
          <p:cNvPr id="110" name="直線コネクタ 109"/>
          <p:cNvCxnSpPr/>
          <p:nvPr/>
        </p:nvCxnSpPr>
        <p:spPr bwMode="auto">
          <a:xfrm flipH="1">
            <a:off x="5803795" y="1667125"/>
            <a:ext cx="355052" cy="263624"/>
          </a:xfrm>
          <a:prstGeom prst="line">
            <a:avLst/>
          </a:prstGeom>
          <a:noFill/>
          <a:ln w="19050" cap="flat" cmpd="sng" algn="ctr">
            <a:solidFill>
              <a:schemeClr val="tx1"/>
            </a:solidFill>
            <a:prstDash val="solid"/>
            <a:round/>
            <a:headEnd type="none" w="med" len="med"/>
            <a:tailEnd type="none" w="med" len="med"/>
          </a:ln>
          <a:effectLst/>
        </p:spPr>
      </p:cxnSp>
      <p:sp>
        <p:nvSpPr>
          <p:cNvPr id="112" name="テキスト ボックス 30"/>
          <p:cNvSpPr txBox="1">
            <a:spLocks noChangeArrowheads="1"/>
          </p:cNvSpPr>
          <p:nvPr/>
        </p:nvSpPr>
        <p:spPr bwMode="auto">
          <a:xfrm>
            <a:off x="5058198" y="1834337"/>
            <a:ext cx="849083" cy="307777"/>
          </a:xfrm>
          <a:prstGeom prst="rect">
            <a:avLst/>
          </a:prstGeom>
          <a:noFill/>
          <a:ln w="9525">
            <a:noFill/>
            <a:miter lim="800000"/>
            <a:headEnd/>
            <a:tailEnd/>
          </a:ln>
        </p:spPr>
        <p:txBody>
          <a:bodyPr wrap="square">
            <a:spAutoFit/>
          </a:bodyPr>
          <a:lstStyle/>
          <a:p>
            <a:r>
              <a:rPr lang="en-US" altLang="ja-JP" sz="1400" dirty="0">
                <a:solidFill>
                  <a:srgbClr val="000000"/>
                </a:solidFill>
                <a:latin typeface="Meiryo UI" pitchFamily="50" charset="-128"/>
                <a:ea typeface="Meiryo UI" pitchFamily="50" charset="-128"/>
                <a:cs typeface="Meiryo UI" pitchFamily="50" charset="-128"/>
              </a:rPr>
              <a:t>0</a:t>
            </a:r>
            <a:r>
              <a:rPr lang="ja-JP" altLang="en-US" sz="1400" dirty="0">
                <a:solidFill>
                  <a:srgbClr val="000000"/>
                </a:solidFill>
                <a:latin typeface="Meiryo UI" pitchFamily="50" charset="-128"/>
                <a:ea typeface="Meiryo UI" pitchFamily="50" charset="-128"/>
                <a:cs typeface="Meiryo UI" pitchFamily="50" charset="-128"/>
              </a:rPr>
              <a:t>点ずれ</a:t>
            </a:r>
          </a:p>
        </p:txBody>
      </p:sp>
      <p:sp>
        <p:nvSpPr>
          <p:cNvPr id="113" name="テキスト ボックス 30"/>
          <p:cNvSpPr txBox="1">
            <a:spLocks noChangeArrowheads="1"/>
          </p:cNvSpPr>
          <p:nvPr/>
        </p:nvSpPr>
        <p:spPr bwMode="auto">
          <a:xfrm>
            <a:off x="5096290" y="1217477"/>
            <a:ext cx="1286318" cy="307777"/>
          </a:xfrm>
          <a:prstGeom prst="rect">
            <a:avLst/>
          </a:prstGeom>
          <a:noFill/>
          <a:ln w="9525">
            <a:noFill/>
            <a:miter lim="800000"/>
            <a:headEnd/>
            <a:tailEnd/>
          </a:ln>
        </p:spPr>
        <p:txBody>
          <a:bodyPr wrap="square">
            <a:spAutoFit/>
          </a:bodyPr>
          <a:lstStyle/>
          <a:p>
            <a:r>
              <a:rPr lang="ja-JP" altLang="en-US" sz="1400" dirty="0">
                <a:solidFill>
                  <a:srgbClr val="000000"/>
                </a:solidFill>
                <a:latin typeface="Meiryo UI" pitchFamily="50" charset="-128"/>
                <a:ea typeface="Meiryo UI" pitchFamily="50" charset="-128"/>
                <a:cs typeface="Meiryo UI" pitchFamily="50" charset="-128"/>
              </a:rPr>
              <a:t>線形性ずれ</a:t>
            </a:r>
          </a:p>
        </p:txBody>
      </p:sp>
      <p:cxnSp>
        <p:nvCxnSpPr>
          <p:cNvPr id="114" name="直線コネクタ 113"/>
          <p:cNvCxnSpPr/>
          <p:nvPr/>
        </p:nvCxnSpPr>
        <p:spPr bwMode="auto">
          <a:xfrm flipH="1" flipV="1">
            <a:off x="6092332" y="1335314"/>
            <a:ext cx="527342" cy="324554"/>
          </a:xfrm>
          <a:prstGeom prst="line">
            <a:avLst/>
          </a:prstGeom>
          <a:noFill/>
          <a:ln w="19050" cap="flat" cmpd="sng" algn="ctr">
            <a:solidFill>
              <a:schemeClr val="tx1"/>
            </a:solidFill>
            <a:prstDash val="solid"/>
            <a:round/>
            <a:headEnd type="none" w="med" len="med"/>
            <a:tailEnd type="none" w="med" len="med"/>
          </a:ln>
          <a:effectLst/>
        </p:spPr>
      </p:cxnSp>
      <p:sp>
        <p:nvSpPr>
          <p:cNvPr id="116" name="テキスト ボックス 30"/>
          <p:cNvSpPr txBox="1">
            <a:spLocks noChangeArrowheads="1"/>
          </p:cNvSpPr>
          <p:nvPr/>
        </p:nvSpPr>
        <p:spPr bwMode="auto">
          <a:xfrm>
            <a:off x="7870377" y="2351376"/>
            <a:ext cx="849765" cy="369332"/>
          </a:xfrm>
          <a:prstGeom prst="rect">
            <a:avLst/>
          </a:prstGeom>
          <a:noFill/>
          <a:ln w="9525">
            <a:noFill/>
            <a:miter lim="800000"/>
            <a:headEnd/>
            <a:tailEnd/>
          </a:ln>
        </p:spPr>
        <p:txBody>
          <a:bodyPr wrap="square">
            <a:spAutoFit/>
          </a:bodyPr>
          <a:lstStyle/>
          <a:p>
            <a:r>
              <a:rPr lang="en-US" altLang="ja-JP" dirty="0">
                <a:solidFill>
                  <a:srgbClr val="000000"/>
                </a:solidFill>
                <a:latin typeface="Meiryo UI" pitchFamily="50" charset="-128"/>
                <a:ea typeface="Meiryo UI" pitchFamily="50" charset="-128"/>
                <a:cs typeface="Meiryo UI" pitchFamily="50" charset="-128"/>
              </a:rPr>
              <a:t>CM</a:t>
            </a:r>
          </a:p>
        </p:txBody>
      </p:sp>
      <p:cxnSp>
        <p:nvCxnSpPr>
          <p:cNvPr id="117" name="直線コネクタ 59"/>
          <p:cNvCxnSpPr>
            <a:cxnSpLocks noChangeShapeType="1"/>
          </p:cNvCxnSpPr>
          <p:nvPr/>
        </p:nvCxnSpPr>
        <p:spPr bwMode="auto">
          <a:xfrm flipH="1">
            <a:off x="7608990" y="2492836"/>
            <a:ext cx="324000" cy="0"/>
          </a:xfrm>
          <a:prstGeom prst="line">
            <a:avLst/>
          </a:prstGeom>
          <a:noFill/>
          <a:ln w="28575" algn="ctr">
            <a:solidFill>
              <a:schemeClr val="tx1"/>
            </a:solidFill>
            <a:round/>
            <a:headEnd type="none"/>
            <a:tailEnd type="triangle"/>
          </a:ln>
        </p:spPr>
      </p:cxnSp>
      <p:cxnSp>
        <p:nvCxnSpPr>
          <p:cNvPr id="118" name="直線コネクタ 117"/>
          <p:cNvCxnSpPr/>
          <p:nvPr/>
        </p:nvCxnSpPr>
        <p:spPr bwMode="auto">
          <a:xfrm flipH="1">
            <a:off x="7718959" y="2198915"/>
            <a:ext cx="132511" cy="283378"/>
          </a:xfrm>
          <a:prstGeom prst="line">
            <a:avLst/>
          </a:prstGeom>
          <a:noFill/>
          <a:ln w="19050" cap="flat" cmpd="sng" algn="ctr">
            <a:solidFill>
              <a:schemeClr val="tx1"/>
            </a:solidFill>
            <a:prstDash val="solid"/>
            <a:round/>
            <a:headEnd type="none" w="med" len="med"/>
            <a:tailEnd type="none" w="med" len="med"/>
          </a:ln>
          <a:effectLst/>
        </p:spPr>
      </p:cxnSp>
      <p:sp>
        <p:nvSpPr>
          <p:cNvPr id="120" name="テキスト ボックス 30"/>
          <p:cNvSpPr txBox="1">
            <a:spLocks noChangeArrowheads="1"/>
          </p:cNvSpPr>
          <p:nvPr/>
        </p:nvSpPr>
        <p:spPr bwMode="auto">
          <a:xfrm>
            <a:off x="7341649" y="1959523"/>
            <a:ext cx="1320800" cy="307777"/>
          </a:xfrm>
          <a:prstGeom prst="rect">
            <a:avLst/>
          </a:prstGeom>
          <a:noFill/>
          <a:ln w="9525">
            <a:noFill/>
            <a:miter lim="800000"/>
            <a:headEnd/>
            <a:tailEnd/>
          </a:ln>
        </p:spPr>
        <p:txBody>
          <a:bodyPr wrap="square">
            <a:spAutoFit/>
          </a:bodyPr>
          <a:lstStyle/>
          <a:p>
            <a:r>
              <a:rPr lang="ja-JP" altLang="en-US" sz="1400" dirty="0">
                <a:solidFill>
                  <a:srgbClr val="000000"/>
                </a:solidFill>
                <a:latin typeface="Meiryo UI" pitchFamily="50" charset="-128"/>
                <a:ea typeface="Meiryo UI" pitchFamily="50" charset="-128"/>
                <a:cs typeface="Meiryo UI" pitchFamily="50" charset="-128"/>
              </a:rPr>
              <a:t>線形性ずれ</a:t>
            </a:r>
          </a:p>
        </p:txBody>
      </p:sp>
      <p:sp>
        <p:nvSpPr>
          <p:cNvPr id="121" name="テキスト ボックス 30"/>
          <p:cNvSpPr txBox="1">
            <a:spLocks noChangeArrowheads="1"/>
          </p:cNvSpPr>
          <p:nvPr/>
        </p:nvSpPr>
        <p:spPr bwMode="auto">
          <a:xfrm>
            <a:off x="7374359" y="1292921"/>
            <a:ext cx="998537" cy="369332"/>
          </a:xfrm>
          <a:prstGeom prst="rect">
            <a:avLst/>
          </a:prstGeom>
          <a:noFill/>
          <a:ln w="9525">
            <a:noFill/>
            <a:miter lim="800000"/>
            <a:headEnd/>
            <a:tailEnd/>
          </a:ln>
        </p:spPr>
        <p:txBody>
          <a:bodyPr wrap="square">
            <a:spAutoFit/>
          </a:bodyPr>
          <a:lstStyle/>
          <a:p>
            <a:r>
              <a:rPr lang="ja-JP" altLang="en-US" dirty="0">
                <a:solidFill>
                  <a:srgbClr val="000000"/>
                </a:solidFill>
                <a:latin typeface="Meiryo UI" pitchFamily="50" charset="-128"/>
                <a:ea typeface="Meiryo UI" pitchFamily="50" charset="-128"/>
                <a:cs typeface="Meiryo UI" pitchFamily="50" charset="-128"/>
              </a:rPr>
              <a:t>電源</a:t>
            </a:r>
            <a:endParaRPr lang="en-US" altLang="ja-JP" dirty="0">
              <a:solidFill>
                <a:srgbClr val="000000"/>
              </a:solidFill>
              <a:latin typeface="Meiryo UI" pitchFamily="50" charset="-128"/>
              <a:ea typeface="Meiryo UI" pitchFamily="50" charset="-128"/>
              <a:cs typeface="Meiryo UI" pitchFamily="50" charset="-128"/>
            </a:endParaRPr>
          </a:p>
        </p:txBody>
      </p:sp>
      <p:cxnSp>
        <p:nvCxnSpPr>
          <p:cNvPr id="122" name="直線コネクタ 59"/>
          <p:cNvCxnSpPr>
            <a:cxnSpLocks noChangeShapeType="1"/>
          </p:cNvCxnSpPr>
          <p:nvPr/>
        </p:nvCxnSpPr>
        <p:spPr bwMode="auto">
          <a:xfrm flipH="1">
            <a:off x="6885093" y="1436921"/>
            <a:ext cx="504000" cy="0"/>
          </a:xfrm>
          <a:prstGeom prst="line">
            <a:avLst/>
          </a:prstGeom>
          <a:noFill/>
          <a:ln w="28575" algn="ctr">
            <a:solidFill>
              <a:schemeClr val="tx1"/>
            </a:solidFill>
            <a:round/>
            <a:headEnd type="none"/>
            <a:tailEnd type="triangle"/>
          </a:ln>
        </p:spPr>
      </p:cxnSp>
      <p:cxnSp>
        <p:nvCxnSpPr>
          <p:cNvPr id="123" name="直線コネクタ 122"/>
          <p:cNvCxnSpPr/>
          <p:nvPr/>
        </p:nvCxnSpPr>
        <p:spPr bwMode="auto">
          <a:xfrm flipH="1" flipV="1">
            <a:off x="7159921" y="1435834"/>
            <a:ext cx="274989" cy="213352"/>
          </a:xfrm>
          <a:prstGeom prst="line">
            <a:avLst/>
          </a:prstGeom>
          <a:noFill/>
          <a:ln w="19050" cap="flat" cmpd="sng" algn="ctr">
            <a:solidFill>
              <a:schemeClr val="tx1"/>
            </a:solidFill>
            <a:prstDash val="solid"/>
            <a:round/>
            <a:headEnd type="none" w="med" len="med"/>
            <a:tailEnd type="none" w="med" len="med"/>
          </a:ln>
          <a:effectLst/>
        </p:spPr>
      </p:cxnSp>
      <p:sp>
        <p:nvSpPr>
          <p:cNvPr id="124" name="テキスト ボックス 30"/>
          <p:cNvSpPr txBox="1">
            <a:spLocks noChangeArrowheads="1"/>
          </p:cNvSpPr>
          <p:nvPr/>
        </p:nvSpPr>
        <p:spPr bwMode="auto">
          <a:xfrm>
            <a:off x="7354008" y="1651817"/>
            <a:ext cx="1066048" cy="307777"/>
          </a:xfrm>
          <a:prstGeom prst="rect">
            <a:avLst/>
          </a:prstGeom>
          <a:noFill/>
          <a:ln w="9525">
            <a:noFill/>
            <a:miter lim="800000"/>
            <a:headEnd/>
            <a:tailEnd/>
          </a:ln>
        </p:spPr>
        <p:txBody>
          <a:bodyPr wrap="square">
            <a:spAutoFit/>
          </a:bodyPr>
          <a:lstStyle/>
          <a:p>
            <a:r>
              <a:rPr lang="en-US" altLang="ja-JP" sz="1400" dirty="0">
                <a:solidFill>
                  <a:srgbClr val="000000"/>
                </a:solidFill>
                <a:latin typeface="Meiryo UI" pitchFamily="50" charset="-128"/>
                <a:ea typeface="Meiryo UI" pitchFamily="50" charset="-128"/>
                <a:cs typeface="Meiryo UI" pitchFamily="50" charset="-128"/>
              </a:rPr>
              <a:t>0</a:t>
            </a:r>
            <a:r>
              <a:rPr lang="ja-JP" altLang="en-US" sz="1400" dirty="0">
                <a:solidFill>
                  <a:srgbClr val="000000"/>
                </a:solidFill>
                <a:latin typeface="Meiryo UI" pitchFamily="50" charset="-128"/>
                <a:ea typeface="Meiryo UI" pitchFamily="50" charset="-128"/>
                <a:cs typeface="Meiryo UI" pitchFamily="50" charset="-128"/>
              </a:rPr>
              <a:t>点ずれ</a:t>
            </a:r>
            <a:endParaRPr lang="en-US" altLang="ja-JP" sz="1400" dirty="0">
              <a:solidFill>
                <a:srgbClr val="000000"/>
              </a:solidFill>
              <a:latin typeface="Meiryo UI" pitchFamily="50" charset="-128"/>
              <a:ea typeface="Meiryo UI" pitchFamily="50" charset="-128"/>
              <a:cs typeface="Meiryo UI" pitchFamily="50" charset="-128"/>
            </a:endParaRPr>
          </a:p>
        </p:txBody>
      </p:sp>
      <p:cxnSp>
        <p:nvCxnSpPr>
          <p:cNvPr id="140" name="直線コネクタ 139"/>
          <p:cNvCxnSpPr/>
          <p:nvPr/>
        </p:nvCxnSpPr>
        <p:spPr bwMode="auto">
          <a:xfrm>
            <a:off x="2863745" y="3792609"/>
            <a:ext cx="207640" cy="207640"/>
          </a:xfrm>
          <a:prstGeom prst="line">
            <a:avLst/>
          </a:prstGeom>
          <a:noFill/>
          <a:ln w="19050" cap="flat" cmpd="sng" algn="ctr">
            <a:solidFill>
              <a:schemeClr val="tx1"/>
            </a:solidFill>
            <a:prstDash val="solid"/>
            <a:round/>
            <a:headEnd type="none" w="med" len="med"/>
            <a:tailEnd type="none" w="med" len="med"/>
          </a:ln>
          <a:effectLst/>
        </p:spPr>
      </p:cxnSp>
      <p:sp>
        <p:nvSpPr>
          <p:cNvPr id="142" name="テキスト ボックス 30"/>
          <p:cNvSpPr txBox="1">
            <a:spLocks noChangeArrowheads="1"/>
          </p:cNvSpPr>
          <p:nvPr/>
        </p:nvSpPr>
        <p:spPr bwMode="auto">
          <a:xfrm>
            <a:off x="2585785" y="3539181"/>
            <a:ext cx="894013" cy="307777"/>
          </a:xfrm>
          <a:prstGeom prst="rect">
            <a:avLst/>
          </a:prstGeom>
          <a:noFill/>
          <a:ln w="9525">
            <a:noFill/>
            <a:miter lim="800000"/>
            <a:headEnd/>
            <a:tailEnd/>
          </a:ln>
        </p:spPr>
        <p:txBody>
          <a:bodyPr wrap="square">
            <a:spAutoFit/>
          </a:bodyPr>
          <a:lstStyle/>
          <a:p>
            <a:r>
              <a:rPr lang="ja-JP" altLang="en-US" sz="1400" dirty="0">
                <a:solidFill>
                  <a:srgbClr val="000000"/>
                </a:solidFill>
                <a:latin typeface="Meiryo UI" pitchFamily="50" charset="-128"/>
                <a:ea typeface="Meiryo UI" pitchFamily="50" charset="-128"/>
                <a:cs typeface="Meiryo UI" pitchFamily="50" charset="-128"/>
              </a:rPr>
              <a:t>ガス種</a:t>
            </a:r>
          </a:p>
        </p:txBody>
      </p:sp>
      <p:cxnSp>
        <p:nvCxnSpPr>
          <p:cNvPr id="145" name="直線コネクタ 14"/>
          <p:cNvCxnSpPr>
            <a:cxnSpLocks noChangeShapeType="1"/>
          </p:cNvCxnSpPr>
          <p:nvPr/>
        </p:nvCxnSpPr>
        <p:spPr bwMode="auto">
          <a:xfrm flipH="1">
            <a:off x="7434950" y="3304591"/>
            <a:ext cx="1423859" cy="2377763"/>
          </a:xfrm>
          <a:prstGeom prst="line">
            <a:avLst/>
          </a:prstGeom>
          <a:noFill/>
          <a:ln w="57150" algn="ctr">
            <a:gradFill>
              <a:gsLst>
                <a:gs pos="0">
                  <a:srgbClr val="03D4A8"/>
                </a:gs>
                <a:gs pos="25000">
                  <a:srgbClr val="21D6E0"/>
                </a:gs>
                <a:gs pos="75000">
                  <a:srgbClr val="0087E6"/>
                </a:gs>
                <a:gs pos="100000">
                  <a:srgbClr val="005CBF"/>
                </a:gs>
              </a:gsLst>
              <a:lin ang="5400000" scaled="0"/>
            </a:gradFill>
            <a:round/>
            <a:headEnd type="triangle"/>
            <a:tailEnd type="none"/>
          </a:ln>
        </p:spPr>
      </p:cxnSp>
      <p:sp>
        <p:nvSpPr>
          <p:cNvPr id="146" name="テキスト ボックス 145"/>
          <p:cNvSpPr txBox="1"/>
          <p:nvPr/>
        </p:nvSpPr>
        <p:spPr>
          <a:xfrm>
            <a:off x="6651197" y="5611288"/>
            <a:ext cx="2835127" cy="369332"/>
          </a:xfrm>
          <a:prstGeom prst="rect">
            <a:avLst/>
          </a:prstGeom>
          <a:solidFill>
            <a:schemeClr val="bg1"/>
          </a:solidFill>
          <a:ln w="38100">
            <a:solidFill>
              <a:schemeClr val="tx1"/>
            </a:solidFill>
          </a:ln>
        </p:spPr>
        <p:txBody>
          <a:bodyPr wrap="square" anchor="ctr">
            <a:spAutoFit/>
          </a:bodyPr>
          <a:lstStyle/>
          <a:p>
            <a:pPr algn="ctr">
              <a:defRPr/>
            </a:pPr>
            <a:r>
              <a:rPr lang="ja-JP" altLang="en-US" dirty="0">
                <a:solidFill>
                  <a:srgbClr val="000000"/>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プロセス非制御パラメータ</a:t>
            </a:r>
          </a:p>
        </p:txBody>
      </p:sp>
      <p:sp>
        <p:nvSpPr>
          <p:cNvPr id="150" name="テキスト ボックス 69"/>
          <p:cNvSpPr txBox="1">
            <a:spLocks noChangeArrowheads="1"/>
          </p:cNvSpPr>
          <p:nvPr/>
        </p:nvSpPr>
        <p:spPr bwMode="auto">
          <a:xfrm>
            <a:off x="9993011" y="4387063"/>
            <a:ext cx="954395" cy="369332"/>
          </a:xfrm>
          <a:prstGeom prst="rect">
            <a:avLst/>
          </a:prstGeom>
          <a:noFill/>
          <a:ln w="9525">
            <a:noFill/>
            <a:miter lim="800000"/>
            <a:headEnd/>
            <a:tailEnd/>
          </a:ln>
        </p:spPr>
        <p:txBody>
          <a:bodyPr wrap="square">
            <a:spAutoFit/>
          </a:bodyPr>
          <a:lstStyle/>
          <a:p>
            <a:r>
              <a:rPr lang="en-US" altLang="ja-JP" dirty="0">
                <a:solidFill>
                  <a:srgbClr val="000000"/>
                </a:solidFill>
                <a:latin typeface="Meiryo UI" pitchFamily="50" charset="-128"/>
                <a:ea typeface="Meiryo UI" pitchFamily="50" charset="-128"/>
                <a:cs typeface="Meiryo UI" pitchFamily="50" charset="-128"/>
              </a:rPr>
              <a:t>RF</a:t>
            </a:r>
          </a:p>
        </p:txBody>
      </p:sp>
      <p:cxnSp>
        <p:nvCxnSpPr>
          <p:cNvPr id="152" name="直線コネクタ 65"/>
          <p:cNvCxnSpPr>
            <a:cxnSpLocks noChangeShapeType="1"/>
          </p:cNvCxnSpPr>
          <p:nvPr/>
        </p:nvCxnSpPr>
        <p:spPr bwMode="auto">
          <a:xfrm flipH="1" flipV="1">
            <a:off x="8601710" y="3773894"/>
            <a:ext cx="1416438" cy="680328"/>
          </a:xfrm>
          <a:prstGeom prst="line">
            <a:avLst/>
          </a:prstGeom>
          <a:noFill/>
          <a:ln w="28575" algn="ctr">
            <a:solidFill>
              <a:schemeClr val="tx1"/>
            </a:solidFill>
            <a:round/>
            <a:headEnd type="none"/>
            <a:tailEnd type="triangle"/>
          </a:ln>
        </p:spPr>
      </p:cxnSp>
      <p:sp>
        <p:nvSpPr>
          <p:cNvPr id="154" name="テキスト ボックス 30"/>
          <p:cNvSpPr txBox="1">
            <a:spLocks noChangeArrowheads="1"/>
          </p:cNvSpPr>
          <p:nvPr/>
        </p:nvSpPr>
        <p:spPr bwMode="auto">
          <a:xfrm>
            <a:off x="8385637" y="3623073"/>
            <a:ext cx="2561771" cy="307777"/>
          </a:xfrm>
          <a:prstGeom prst="rect">
            <a:avLst/>
          </a:prstGeom>
          <a:noFill/>
          <a:ln w="9525">
            <a:noFill/>
            <a:miter lim="800000"/>
            <a:headEnd/>
            <a:tailEnd/>
          </a:ln>
        </p:spPr>
        <p:txBody>
          <a:bodyPr wrap="square">
            <a:spAutoFit/>
          </a:bodyPr>
          <a:lstStyle/>
          <a:p>
            <a:pPr algn="r"/>
            <a:r>
              <a:rPr lang="ja-JP" altLang="en-US" sz="1400" dirty="0">
                <a:solidFill>
                  <a:srgbClr val="000000"/>
                </a:solidFill>
                <a:latin typeface="Meiryo UI" pitchFamily="50" charset="-128"/>
                <a:ea typeface="Meiryo UI" pitchFamily="50" charset="-128"/>
                <a:cs typeface="Meiryo UI" pitchFamily="50" charset="-128"/>
              </a:rPr>
              <a:t>マッチングポジション</a:t>
            </a:r>
            <a:r>
              <a:rPr lang="en-US" altLang="ja-JP" sz="1400" dirty="0">
                <a:solidFill>
                  <a:srgbClr val="000000"/>
                </a:solidFill>
                <a:latin typeface="Meiryo UI" pitchFamily="50" charset="-128"/>
                <a:ea typeface="Meiryo UI" pitchFamily="50" charset="-128"/>
                <a:cs typeface="Meiryo UI" pitchFamily="50" charset="-128"/>
              </a:rPr>
              <a:t>(HF/LF)</a:t>
            </a:r>
          </a:p>
        </p:txBody>
      </p:sp>
      <p:cxnSp>
        <p:nvCxnSpPr>
          <p:cNvPr id="155" name="直線コネクタ 154"/>
          <p:cNvCxnSpPr/>
          <p:nvPr/>
        </p:nvCxnSpPr>
        <p:spPr bwMode="auto">
          <a:xfrm flipV="1">
            <a:off x="9205293" y="3842846"/>
            <a:ext cx="216024" cy="224408"/>
          </a:xfrm>
          <a:prstGeom prst="line">
            <a:avLst/>
          </a:prstGeom>
          <a:noFill/>
          <a:ln w="19050" cap="flat" cmpd="sng" algn="ctr">
            <a:solidFill>
              <a:schemeClr val="tx1"/>
            </a:solidFill>
            <a:prstDash val="solid"/>
            <a:round/>
            <a:headEnd type="none" w="med" len="med"/>
            <a:tailEnd type="none" w="med" len="med"/>
          </a:ln>
          <a:effectLst/>
        </p:spPr>
      </p:cxnSp>
      <p:sp>
        <p:nvSpPr>
          <p:cNvPr id="156" name="テキスト ボックス 30"/>
          <p:cNvSpPr txBox="1">
            <a:spLocks noChangeArrowheads="1"/>
          </p:cNvSpPr>
          <p:nvPr/>
        </p:nvSpPr>
        <p:spPr bwMode="auto">
          <a:xfrm>
            <a:off x="8482468" y="4196387"/>
            <a:ext cx="1673904" cy="307777"/>
          </a:xfrm>
          <a:prstGeom prst="rect">
            <a:avLst/>
          </a:prstGeom>
          <a:noFill/>
          <a:ln w="9525">
            <a:noFill/>
            <a:miter lim="800000"/>
            <a:headEnd/>
            <a:tailEnd/>
          </a:ln>
        </p:spPr>
        <p:txBody>
          <a:bodyPr wrap="square">
            <a:spAutoFit/>
          </a:bodyPr>
          <a:lstStyle/>
          <a:p>
            <a:r>
              <a:rPr lang="ja-JP" altLang="en-US" sz="1400" dirty="0">
                <a:solidFill>
                  <a:srgbClr val="000000"/>
                </a:solidFill>
                <a:latin typeface="Meiryo UI" pitchFamily="50" charset="-128"/>
                <a:ea typeface="Meiryo UI" pitchFamily="50" charset="-128"/>
                <a:cs typeface="Meiryo UI" pitchFamily="50" charset="-128"/>
              </a:rPr>
              <a:t>反射波</a:t>
            </a:r>
            <a:r>
              <a:rPr lang="en-US" altLang="ja-JP" sz="1400" dirty="0">
                <a:solidFill>
                  <a:srgbClr val="000000"/>
                </a:solidFill>
                <a:latin typeface="Meiryo UI" pitchFamily="50" charset="-128"/>
                <a:ea typeface="Meiryo UI" pitchFamily="50" charset="-128"/>
                <a:cs typeface="Meiryo UI" pitchFamily="50" charset="-128"/>
              </a:rPr>
              <a:t>(HF/LF)</a:t>
            </a:r>
          </a:p>
        </p:txBody>
      </p:sp>
      <p:cxnSp>
        <p:nvCxnSpPr>
          <p:cNvPr id="159" name="直線コネクタ 158"/>
          <p:cNvCxnSpPr/>
          <p:nvPr/>
        </p:nvCxnSpPr>
        <p:spPr bwMode="auto">
          <a:xfrm flipV="1">
            <a:off x="8748096" y="3966218"/>
            <a:ext cx="216024" cy="224408"/>
          </a:xfrm>
          <a:prstGeom prst="line">
            <a:avLst/>
          </a:prstGeom>
          <a:noFill/>
          <a:ln w="19050" cap="flat" cmpd="sng" algn="ctr">
            <a:solidFill>
              <a:schemeClr val="tx1"/>
            </a:solidFill>
            <a:prstDash val="solid"/>
            <a:round/>
            <a:headEnd type="none" w="med" len="med"/>
            <a:tailEnd type="none" w="med" len="med"/>
          </a:ln>
          <a:effectLst/>
        </p:spPr>
      </p:cxnSp>
      <p:sp>
        <p:nvSpPr>
          <p:cNvPr id="160" name="テキスト ボックス 69"/>
          <p:cNvSpPr txBox="1">
            <a:spLocks noChangeArrowheads="1"/>
          </p:cNvSpPr>
          <p:nvPr/>
        </p:nvSpPr>
        <p:spPr bwMode="auto">
          <a:xfrm>
            <a:off x="9451909" y="4786211"/>
            <a:ext cx="1320873" cy="369332"/>
          </a:xfrm>
          <a:prstGeom prst="rect">
            <a:avLst/>
          </a:prstGeom>
          <a:noFill/>
          <a:ln w="9525">
            <a:noFill/>
            <a:miter lim="800000"/>
            <a:headEnd/>
            <a:tailEnd/>
          </a:ln>
        </p:spPr>
        <p:txBody>
          <a:bodyPr wrap="square">
            <a:spAutoFit/>
          </a:bodyPr>
          <a:lstStyle/>
          <a:p>
            <a:pPr algn="r"/>
            <a:r>
              <a:rPr lang="ja-JP" altLang="en-US" dirty="0">
                <a:solidFill>
                  <a:srgbClr val="000000"/>
                </a:solidFill>
                <a:latin typeface="Meiryo UI" pitchFamily="50" charset="-128"/>
                <a:ea typeface="Meiryo UI" pitchFamily="50" charset="-128"/>
                <a:cs typeface="Meiryo UI" pitchFamily="50" charset="-128"/>
              </a:rPr>
              <a:t>滞在時間</a:t>
            </a:r>
            <a:endParaRPr lang="en-US" altLang="ja-JP" dirty="0">
              <a:solidFill>
                <a:srgbClr val="000000"/>
              </a:solidFill>
              <a:latin typeface="Meiryo UI" pitchFamily="50" charset="-128"/>
              <a:ea typeface="Meiryo UI" pitchFamily="50" charset="-128"/>
              <a:cs typeface="Meiryo UI" pitchFamily="50" charset="-128"/>
            </a:endParaRPr>
          </a:p>
        </p:txBody>
      </p:sp>
      <p:sp>
        <p:nvSpPr>
          <p:cNvPr id="161" name="テキスト ボックス 30"/>
          <p:cNvSpPr txBox="1">
            <a:spLocks noChangeArrowheads="1"/>
          </p:cNvSpPr>
          <p:nvPr/>
        </p:nvSpPr>
        <p:spPr bwMode="auto">
          <a:xfrm>
            <a:off x="8039783" y="4813242"/>
            <a:ext cx="1673904" cy="307777"/>
          </a:xfrm>
          <a:prstGeom prst="rect">
            <a:avLst/>
          </a:prstGeom>
          <a:noFill/>
          <a:ln w="9525">
            <a:noFill/>
            <a:miter lim="800000"/>
            <a:headEnd/>
            <a:tailEnd/>
          </a:ln>
        </p:spPr>
        <p:txBody>
          <a:bodyPr wrap="square">
            <a:spAutoFit/>
          </a:bodyPr>
          <a:lstStyle/>
          <a:p>
            <a:r>
              <a:rPr lang="en-US" altLang="ja-JP" sz="1400" dirty="0">
                <a:solidFill>
                  <a:srgbClr val="000000"/>
                </a:solidFill>
                <a:latin typeface="Meiryo UI" pitchFamily="50" charset="-128"/>
                <a:ea typeface="Meiryo UI" pitchFamily="50" charset="-128"/>
                <a:cs typeface="Meiryo UI" pitchFamily="50" charset="-128"/>
              </a:rPr>
              <a:t>APC</a:t>
            </a:r>
            <a:r>
              <a:rPr lang="ja-JP" altLang="en-US" sz="1400" dirty="0">
                <a:solidFill>
                  <a:srgbClr val="000000"/>
                </a:solidFill>
                <a:latin typeface="Meiryo UI" pitchFamily="50" charset="-128"/>
                <a:ea typeface="Meiryo UI" pitchFamily="50" charset="-128"/>
                <a:cs typeface="Meiryo UI" pitchFamily="50" charset="-128"/>
              </a:rPr>
              <a:t>ポジション</a:t>
            </a:r>
            <a:endParaRPr lang="en-US" altLang="ja-JP" sz="1400" dirty="0">
              <a:solidFill>
                <a:srgbClr val="000000"/>
              </a:solidFill>
              <a:latin typeface="Meiryo UI" pitchFamily="50" charset="-128"/>
              <a:ea typeface="Meiryo UI" pitchFamily="50" charset="-128"/>
              <a:cs typeface="Meiryo UI" pitchFamily="50" charset="-128"/>
            </a:endParaRPr>
          </a:p>
        </p:txBody>
      </p:sp>
      <p:cxnSp>
        <p:nvCxnSpPr>
          <p:cNvPr id="166" name="直線コネクタ 65"/>
          <p:cNvCxnSpPr>
            <a:cxnSpLocks noChangeShapeType="1"/>
          </p:cNvCxnSpPr>
          <p:nvPr/>
        </p:nvCxnSpPr>
        <p:spPr bwMode="auto">
          <a:xfrm flipH="1" flipV="1">
            <a:off x="8304165" y="4303668"/>
            <a:ext cx="1416438" cy="680328"/>
          </a:xfrm>
          <a:prstGeom prst="line">
            <a:avLst/>
          </a:prstGeom>
          <a:noFill/>
          <a:ln w="28575" algn="ctr">
            <a:solidFill>
              <a:schemeClr val="tx1"/>
            </a:solidFill>
            <a:round/>
            <a:headEnd type="none"/>
            <a:tailEnd type="triangle"/>
          </a:ln>
        </p:spPr>
      </p:cxnSp>
      <p:cxnSp>
        <p:nvCxnSpPr>
          <p:cNvPr id="167" name="直線コネクタ 166"/>
          <p:cNvCxnSpPr/>
          <p:nvPr/>
        </p:nvCxnSpPr>
        <p:spPr bwMode="auto">
          <a:xfrm flipV="1">
            <a:off x="9181020" y="4818209"/>
            <a:ext cx="208369" cy="76008"/>
          </a:xfrm>
          <a:prstGeom prst="line">
            <a:avLst/>
          </a:prstGeom>
          <a:noFill/>
          <a:ln w="19050" cap="flat" cmpd="sng" algn="ctr">
            <a:solidFill>
              <a:schemeClr val="tx1"/>
            </a:solidFill>
            <a:prstDash val="solid"/>
            <a:round/>
            <a:headEnd type="none" w="med" len="med"/>
            <a:tailEnd type="none" w="med" len="med"/>
          </a:ln>
          <a:effectLst/>
        </p:spPr>
      </p:cxnSp>
      <p:sp>
        <p:nvSpPr>
          <p:cNvPr id="168" name="テキスト ボックス 30"/>
          <p:cNvSpPr txBox="1">
            <a:spLocks noChangeArrowheads="1"/>
          </p:cNvSpPr>
          <p:nvPr/>
        </p:nvSpPr>
        <p:spPr bwMode="auto">
          <a:xfrm>
            <a:off x="9926640" y="3971414"/>
            <a:ext cx="1078818" cy="307777"/>
          </a:xfrm>
          <a:prstGeom prst="rect">
            <a:avLst/>
          </a:prstGeom>
          <a:noFill/>
          <a:ln w="9525">
            <a:noFill/>
            <a:miter lim="800000"/>
            <a:headEnd/>
            <a:tailEnd/>
          </a:ln>
        </p:spPr>
        <p:txBody>
          <a:bodyPr wrap="square">
            <a:spAutoFit/>
          </a:bodyPr>
          <a:lstStyle/>
          <a:p>
            <a:pPr algn="r"/>
            <a:r>
              <a:rPr lang="en-US" altLang="ja-JP" sz="1400" dirty="0">
                <a:solidFill>
                  <a:srgbClr val="000000"/>
                </a:solidFill>
                <a:latin typeface="Meiryo UI" pitchFamily="50" charset="-128"/>
                <a:ea typeface="Meiryo UI" pitchFamily="50" charset="-128"/>
                <a:cs typeface="Meiryo UI" pitchFamily="50" charset="-128"/>
              </a:rPr>
              <a:t>LF,RF </a:t>
            </a:r>
            <a:r>
              <a:rPr lang="en-US" altLang="ja-JP" sz="1400" dirty="0" err="1">
                <a:solidFill>
                  <a:srgbClr val="000000"/>
                </a:solidFill>
                <a:latin typeface="Meiryo UI" pitchFamily="50" charset="-128"/>
                <a:ea typeface="Meiryo UI" pitchFamily="50" charset="-128"/>
                <a:cs typeface="Meiryo UI" pitchFamily="50" charset="-128"/>
              </a:rPr>
              <a:t>Vpp</a:t>
            </a:r>
            <a:endParaRPr lang="en-US" altLang="ja-JP" sz="1400" dirty="0">
              <a:solidFill>
                <a:srgbClr val="000000"/>
              </a:solidFill>
              <a:latin typeface="Meiryo UI" pitchFamily="50" charset="-128"/>
              <a:ea typeface="Meiryo UI" pitchFamily="50" charset="-128"/>
              <a:cs typeface="Meiryo UI" pitchFamily="50" charset="-128"/>
            </a:endParaRPr>
          </a:p>
        </p:txBody>
      </p:sp>
      <p:cxnSp>
        <p:nvCxnSpPr>
          <p:cNvPr id="169" name="直線コネクタ 168"/>
          <p:cNvCxnSpPr/>
          <p:nvPr/>
        </p:nvCxnSpPr>
        <p:spPr bwMode="auto">
          <a:xfrm flipV="1">
            <a:off x="9843919" y="4147646"/>
            <a:ext cx="216024" cy="224408"/>
          </a:xfrm>
          <a:prstGeom prst="line">
            <a:avLst/>
          </a:prstGeom>
          <a:noFill/>
          <a:ln w="19050" cap="flat" cmpd="sng" algn="ctr">
            <a:solidFill>
              <a:schemeClr val="tx1"/>
            </a:solidFill>
            <a:prstDash val="solid"/>
            <a:round/>
            <a:headEnd type="none" w="med" len="med"/>
            <a:tailEnd type="none" w="med" len="med"/>
          </a:ln>
          <a:effectLst/>
        </p:spPr>
      </p:cxnSp>
      <p:cxnSp>
        <p:nvCxnSpPr>
          <p:cNvPr id="171" name="直線コネクタ 59"/>
          <p:cNvCxnSpPr>
            <a:cxnSpLocks noChangeShapeType="1"/>
          </p:cNvCxnSpPr>
          <p:nvPr/>
        </p:nvCxnSpPr>
        <p:spPr bwMode="auto">
          <a:xfrm flipH="1" flipV="1">
            <a:off x="7587343" y="3715665"/>
            <a:ext cx="1016002" cy="1"/>
          </a:xfrm>
          <a:prstGeom prst="line">
            <a:avLst/>
          </a:prstGeom>
          <a:noFill/>
          <a:ln w="28575" algn="ctr">
            <a:solidFill>
              <a:schemeClr val="tx1"/>
            </a:solidFill>
            <a:round/>
            <a:headEnd type="triangle"/>
            <a:tailEnd/>
          </a:ln>
        </p:spPr>
      </p:cxnSp>
      <p:sp>
        <p:nvSpPr>
          <p:cNvPr id="172" name="テキスト ボックス 69"/>
          <p:cNvSpPr txBox="1">
            <a:spLocks noChangeArrowheads="1"/>
          </p:cNvSpPr>
          <p:nvPr/>
        </p:nvSpPr>
        <p:spPr bwMode="auto">
          <a:xfrm>
            <a:off x="7043059" y="3585029"/>
            <a:ext cx="1036384" cy="369332"/>
          </a:xfrm>
          <a:prstGeom prst="rect">
            <a:avLst/>
          </a:prstGeom>
          <a:noFill/>
          <a:ln w="9525">
            <a:noFill/>
            <a:miter lim="800000"/>
            <a:headEnd/>
            <a:tailEnd/>
          </a:ln>
        </p:spPr>
        <p:txBody>
          <a:bodyPr wrap="square">
            <a:spAutoFit/>
          </a:bodyPr>
          <a:lstStyle/>
          <a:p>
            <a:r>
              <a:rPr lang="ja-JP" altLang="en-US" dirty="0">
                <a:solidFill>
                  <a:srgbClr val="000000"/>
                </a:solidFill>
                <a:latin typeface="Meiryo UI" pitchFamily="50" charset="-128"/>
                <a:ea typeface="Meiryo UI" pitchFamily="50" charset="-128"/>
                <a:cs typeface="Meiryo UI" pitchFamily="50" charset="-128"/>
              </a:rPr>
              <a:t>ガス</a:t>
            </a:r>
          </a:p>
        </p:txBody>
      </p:sp>
      <p:sp>
        <p:nvSpPr>
          <p:cNvPr id="177" name="テキスト ボックス 30"/>
          <p:cNvSpPr txBox="1">
            <a:spLocks noChangeArrowheads="1"/>
          </p:cNvSpPr>
          <p:nvPr/>
        </p:nvSpPr>
        <p:spPr bwMode="auto">
          <a:xfrm>
            <a:off x="7212476" y="3956901"/>
            <a:ext cx="1673904" cy="307777"/>
          </a:xfrm>
          <a:prstGeom prst="rect">
            <a:avLst/>
          </a:prstGeom>
          <a:noFill/>
          <a:ln w="9525">
            <a:noFill/>
            <a:miter lim="800000"/>
            <a:headEnd/>
            <a:tailEnd/>
          </a:ln>
        </p:spPr>
        <p:txBody>
          <a:bodyPr wrap="square">
            <a:spAutoFit/>
          </a:bodyPr>
          <a:lstStyle/>
          <a:p>
            <a:r>
              <a:rPr lang="en-US" altLang="ja-JP" sz="1400" dirty="0">
                <a:solidFill>
                  <a:srgbClr val="000000"/>
                </a:solidFill>
                <a:latin typeface="Meiryo UI" pitchFamily="50" charset="-128"/>
                <a:ea typeface="Meiryo UI" pitchFamily="50" charset="-128"/>
                <a:cs typeface="Meiryo UI" pitchFamily="50" charset="-128"/>
              </a:rPr>
              <a:t>FS</a:t>
            </a:r>
            <a:r>
              <a:rPr lang="ja-JP" altLang="en-US" sz="1400" dirty="0">
                <a:solidFill>
                  <a:srgbClr val="000000"/>
                </a:solidFill>
                <a:latin typeface="Meiryo UI" pitchFamily="50" charset="-128"/>
                <a:ea typeface="Meiryo UI" pitchFamily="50" charset="-128"/>
                <a:cs typeface="Meiryo UI" pitchFamily="50" charset="-128"/>
              </a:rPr>
              <a:t>圧力</a:t>
            </a:r>
            <a:r>
              <a:rPr lang="en-US" altLang="ja-JP" sz="1400" dirty="0">
                <a:solidFill>
                  <a:srgbClr val="000000"/>
                </a:solidFill>
                <a:latin typeface="Meiryo UI" pitchFamily="50" charset="-128"/>
                <a:ea typeface="Meiryo UI" pitchFamily="50" charset="-128"/>
                <a:cs typeface="Meiryo UI" pitchFamily="50" charset="-128"/>
              </a:rPr>
              <a:t>(C/E)</a:t>
            </a:r>
          </a:p>
        </p:txBody>
      </p:sp>
      <p:cxnSp>
        <p:nvCxnSpPr>
          <p:cNvPr id="178" name="直線コネクタ 177"/>
          <p:cNvCxnSpPr/>
          <p:nvPr/>
        </p:nvCxnSpPr>
        <p:spPr bwMode="auto">
          <a:xfrm flipV="1">
            <a:off x="7840948" y="3726732"/>
            <a:ext cx="216024" cy="224408"/>
          </a:xfrm>
          <a:prstGeom prst="line">
            <a:avLst/>
          </a:prstGeom>
          <a:noFill/>
          <a:ln w="19050" cap="flat" cmpd="sng" algn="ctr">
            <a:solidFill>
              <a:schemeClr val="tx1"/>
            </a:solidFill>
            <a:prstDash val="solid"/>
            <a:round/>
            <a:headEnd type="none" w="med" len="med"/>
            <a:tailEnd type="none" w="med" len="med"/>
          </a:ln>
          <a:effectLst/>
        </p:spPr>
      </p:cxnSp>
      <p:sp>
        <p:nvSpPr>
          <p:cNvPr id="184" name="テキスト ボックス 30"/>
          <p:cNvSpPr txBox="1">
            <a:spLocks noChangeArrowheads="1"/>
          </p:cNvSpPr>
          <p:nvPr/>
        </p:nvSpPr>
        <p:spPr bwMode="auto">
          <a:xfrm>
            <a:off x="9788754" y="5676849"/>
            <a:ext cx="980846" cy="307777"/>
          </a:xfrm>
          <a:prstGeom prst="rect">
            <a:avLst/>
          </a:prstGeom>
          <a:noFill/>
          <a:ln w="9525">
            <a:noFill/>
            <a:miter lim="800000"/>
            <a:headEnd/>
            <a:tailEnd/>
          </a:ln>
        </p:spPr>
        <p:txBody>
          <a:bodyPr wrap="square">
            <a:spAutoFit/>
          </a:bodyPr>
          <a:lstStyle/>
          <a:p>
            <a:r>
              <a:rPr lang="en-US" altLang="ja-JP" sz="1400" dirty="0">
                <a:solidFill>
                  <a:srgbClr val="000000"/>
                </a:solidFill>
                <a:latin typeface="Meiryo UI" pitchFamily="50" charset="-128"/>
                <a:ea typeface="Meiryo UI" pitchFamily="50" charset="-128"/>
                <a:cs typeface="Meiryo UI" pitchFamily="50" charset="-128"/>
              </a:rPr>
              <a:t>ESC</a:t>
            </a:r>
            <a:r>
              <a:rPr lang="ja-JP" altLang="en-US" sz="1400" dirty="0">
                <a:solidFill>
                  <a:srgbClr val="000000"/>
                </a:solidFill>
                <a:latin typeface="Meiryo UI" pitchFamily="50" charset="-128"/>
                <a:ea typeface="Meiryo UI" pitchFamily="50" charset="-128"/>
                <a:cs typeface="Meiryo UI" pitchFamily="50" charset="-128"/>
              </a:rPr>
              <a:t> 電流</a:t>
            </a:r>
            <a:endParaRPr lang="en-US" altLang="ja-JP" sz="1400" dirty="0">
              <a:solidFill>
                <a:srgbClr val="000000"/>
              </a:solidFill>
              <a:latin typeface="Meiryo UI" pitchFamily="50" charset="-128"/>
              <a:ea typeface="Meiryo UI" pitchFamily="50" charset="-128"/>
              <a:cs typeface="Meiryo UI" pitchFamily="50" charset="-128"/>
            </a:endParaRPr>
          </a:p>
        </p:txBody>
      </p:sp>
      <p:cxnSp>
        <p:nvCxnSpPr>
          <p:cNvPr id="185" name="直線コネクタ 184"/>
          <p:cNvCxnSpPr/>
          <p:nvPr/>
        </p:nvCxnSpPr>
        <p:spPr bwMode="auto">
          <a:xfrm flipH="1" flipV="1">
            <a:off x="9387114" y="5412014"/>
            <a:ext cx="417286" cy="366486"/>
          </a:xfrm>
          <a:prstGeom prst="line">
            <a:avLst/>
          </a:prstGeom>
          <a:noFill/>
          <a:ln w="19050" cap="flat" cmpd="sng" algn="ctr">
            <a:solidFill>
              <a:schemeClr val="tx1"/>
            </a:solidFill>
            <a:prstDash val="solid"/>
            <a:round/>
            <a:headEnd type="none" w="med" len="med"/>
            <a:tailEnd type="none" w="med" len="med"/>
          </a:ln>
          <a:effectLst/>
        </p:spPr>
      </p:cxnSp>
      <p:cxnSp>
        <p:nvCxnSpPr>
          <p:cNvPr id="190" name="直線コネクタ 59"/>
          <p:cNvCxnSpPr>
            <a:cxnSpLocks noChangeShapeType="1"/>
          </p:cNvCxnSpPr>
          <p:nvPr/>
        </p:nvCxnSpPr>
        <p:spPr bwMode="auto">
          <a:xfrm flipH="1">
            <a:off x="7628993" y="5399314"/>
            <a:ext cx="2106471" cy="1822"/>
          </a:xfrm>
          <a:prstGeom prst="line">
            <a:avLst/>
          </a:prstGeom>
          <a:noFill/>
          <a:ln w="28575" algn="ctr">
            <a:solidFill>
              <a:schemeClr val="tx1"/>
            </a:solidFill>
            <a:round/>
            <a:headEnd type="none"/>
            <a:tailEnd type="triangle"/>
          </a:ln>
        </p:spPr>
      </p:cxnSp>
      <p:sp>
        <p:nvSpPr>
          <p:cNvPr id="193" name="テキスト ボックス 69"/>
          <p:cNvSpPr txBox="1">
            <a:spLocks noChangeArrowheads="1"/>
          </p:cNvSpPr>
          <p:nvPr/>
        </p:nvSpPr>
        <p:spPr bwMode="auto">
          <a:xfrm>
            <a:off x="9397936" y="5345008"/>
            <a:ext cx="954395" cy="369332"/>
          </a:xfrm>
          <a:prstGeom prst="rect">
            <a:avLst/>
          </a:prstGeom>
          <a:noFill/>
          <a:ln w="9525">
            <a:noFill/>
            <a:miter lim="800000"/>
            <a:headEnd/>
            <a:tailEnd/>
          </a:ln>
        </p:spPr>
        <p:txBody>
          <a:bodyPr wrap="square">
            <a:spAutoFit/>
          </a:bodyPr>
          <a:lstStyle/>
          <a:p>
            <a:pPr algn="r"/>
            <a:r>
              <a:rPr lang="ja-JP" altLang="en-US" dirty="0">
                <a:solidFill>
                  <a:srgbClr val="000000"/>
                </a:solidFill>
                <a:latin typeface="Meiryo UI" pitchFamily="50" charset="-128"/>
                <a:ea typeface="Meiryo UI" pitchFamily="50" charset="-128"/>
                <a:cs typeface="Meiryo UI" pitchFamily="50" charset="-128"/>
              </a:rPr>
              <a:t>温度</a:t>
            </a:r>
            <a:endParaRPr lang="en-US" altLang="ja-JP" dirty="0">
              <a:solidFill>
                <a:srgbClr val="000000"/>
              </a:solidFill>
              <a:latin typeface="Meiryo UI" pitchFamily="50" charset="-128"/>
              <a:ea typeface="Meiryo UI" pitchFamily="50" charset="-128"/>
              <a:cs typeface="Meiryo UI" pitchFamily="50" charset="-128"/>
            </a:endParaRPr>
          </a:p>
        </p:txBody>
      </p:sp>
      <p:cxnSp>
        <p:nvCxnSpPr>
          <p:cNvPr id="195" name="直線コネクタ 194"/>
          <p:cNvCxnSpPr/>
          <p:nvPr/>
        </p:nvCxnSpPr>
        <p:spPr bwMode="auto">
          <a:xfrm flipV="1">
            <a:off x="8319928" y="5308613"/>
            <a:ext cx="297937" cy="90341"/>
          </a:xfrm>
          <a:prstGeom prst="line">
            <a:avLst/>
          </a:prstGeom>
          <a:noFill/>
          <a:ln w="19050" cap="flat" cmpd="sng" algn="ctr">
            <a:solidFill>
              <a:schemeClr val="tx1"/>
            </a:solidFill>
            <a:prstDash val="solid"/>
            <a:round/>
            <a:headEnd type="none" w="med" len="med"/>
            <a:tailEnd type="none" w="med" len="med"/>
          </a:ln>
          <a:effectLst/>
        </p:spPr>
      </p:cxnSp>
      <p:sp>
        <p:nvSpPr>
          <p:cNvPr id="199" name="テキスト ボックス 30"/>
          <p:cNvSpPr txBox="1">
            <a:spLocks noChangeArrowheads="1"/>
          </p:cNvSpPr>
          <p:nvPr/>
        </p:nvSpPr>
        <p:spPr bwMode="auto">
          <a:xfrm>
            <a:off x="8527833" y="5092707"/>
            <a:ext cx="2283503" cy="307777"/>
          </a:xfrm>
          <a:prstGeom prst="rect">
            <a:avLst/>
          </a:prstGeom>
          <a:noFill/>
          <a:ln w="9525">
            <a:noFill/>
            <a:miter lim="800000"/>
            <a:headEnd/>
            <a:tailEnd/>
          </a:ln>
        </p:spPr>
        <p:txBody>
          <a:bodyPr wrap="square">
            <a:spAutoFit/>
          </a:bodyPr>
          <a:lstStyle/>
          <a:p>
            <a:r>
              <a:rPr lang="en-US" altLang="ja-JP" sz="1400" dirty="0">
                <a:solidFill>
                  <a:srgbClr val="000000"/>
                </a:solidFill>
                <a:latin typeface="Meiryo UI" pitchFamily="50" charset="-128"/>
                <a:ea typeface="Meiryo UI" pitchFamily="50" charset="-128"/>
                <a:cs typeface="Meiryo UI" pitchFamily="50" charset="-128"/>
              </a:rPr>
              <a:t>Back He </a:t>
            </a:r>
            <a:r>
              <a:rPr lang="ja-JP" altLang="en-US" sz="1400" dirty="0">
                <a:solidFill>
                  <a:srgbClr val="000000"/>
                </a:solidFill>
                <a:latin typeface="Meiryo UI" pitchFamily="50" charset="-128"/>
                <a:ea typeface="Meiryo UI" pitchFamily="50" charset="-128"/>
                <a:cs typeface="Meiryo UI" pitchFamily="50" charset="-128"/>
              </a:rPr>
              <a:t>流量、圧力</a:t>
            </a:r>
            <a:r>
              <a:rPr lang="en-US" altLang="ja-JP" sz="1400" dirty="0">
                <a:solidFill>
                  <a:srgbClr val="000000"/>
                </a:solidFill>
                <a:latin typeface="Meiryo UI" pitchFamily="50" charset="-128"/>
                <a:ea typeface="Meiryo UI" pitchFamily="50" charset="-128"/>
                <a:cs typeface="Meiryo UI" pitchFamily="50" charset="-128"/>
              </a:rPr>
              <a:t>(C/E)</a:t>
            </a:r>
          </a:p>
        </p:txBody>
      </p:sp>
      <p:cxnSp>
        <p:nvCxnSpPr>
          <p:cNvPr id="126" name="直線コネクタ 125"/>
          <p:cNvCxnSpPr/>
          <p:nvPr/>
        </p:nvCxnSpPr>
        <p:spPr bwMode="auto">
          <a:xfrm flipH="1" flipV="1">
            <a:off x="7766618" y="2489934"/>
            <a:ext cx="274989" cy="213352"/>
          </a:xfrm>
          <a:prstGeom prst="line">
            <a:avLst/>
          </a:prstGeom>
          <a:noFill/>
          <a:ln w="19050" cap="flat" cmpd="sng" algn="ctr">
            <a:solidFill>
              <a:schemeClr val="tx1"/>
            </a:solidFill>
            <a:prstDash val="solid"/>
            <a:round/>
            <a:headEnd type="none" w="med" len="med"/>
            <a:tailEnd type="none" w="med" len="med"/>
          </a:ln>
          <a:effectLst/>
        </p:spPr>
      </p:cxnSp>
      <p:sp>
        <p:nvSpPr>
          <p:cNvPr id="127" name="テキスト ボックス 30"/>
          <p:cNvSpPr txBox="1">
            <a:spLocks noChangeArrowheads="1"/>
          </p:cNvSpPr>
          <p:nvPr/>
        </p:nvSpPr>
        <p:spPr bwMode="auto">
          <a:xfrm>
            <a:off x="7790885" y="2705917"/>
            <a:ext cx="1066048" cy="307777"/>
          </a:xfrm>
          <a:prstGeom prst="rect">
            <a:avLst/>
          </a:prstGeom>
          <a:noFill/>
          <a:ln w="9525">
            <a:noFill/>
            <a:miter lim="800000"/>
            <a:headEnd/>
            <a:tailEnd/>
          </a:ln>
        </p:spPr>
        <p:txBody>
          <a:bodyPr wrap="square">
            <a:spAutoFit/>
          </a:bodyPr>
          <a:lstStyle/>
          <a:p>
            <a:r>
              <a:rPr lang="en-US" altLang="ja-JP" sz="1400" dirty="0">
                <a:solidFill>
                  <a:srgbClr val="000000"/>
                </a:solidFill>
                <a:latin typeface="Meiryo UI" pitchFamily="50" charset="-128"/>
                <a:ea typeface="Meiryo UI" pitchFamily="50" charset="-128"/>
                <a:cs typeface="Meiryo UI" pitchFamily="50" charset="-128"/>
              </a:rPr>
              <a:t>0</a:t>
            </a:r>
            <a:r>
              <a:rPr lang="ja-JP" altLang="en-US" sz="1400" dirty="0">
                <a:solidFill>
                  <a:srgbClr val="000000"/>
                </a:solidFill>
                <a:latin typeface="Meiryo UI" pitchFamily="50" charset="-128"/>
                <a:ea typeface="Meiryo UI" pitchFamily="50" charset="-128"/>
                <a:cs typeface="Meiryo UI" pitchFamily="50" charset="-128"/>
              </a:rPr>
              <a:t>点ずれ</a:t>
            </a:r>
            <a:endParaRPr lang="en-US" altLang="ja-JP" sz="1400" dirty="0">
              <a:solidFill>
                <a:srgbClr val="000000"/>
              </a:solidFill>
              <a:latin typeface="Meiryo UI" pitchFamily="50" charset="-128"/>
              <a:ea typeface="Meiryo UI" pitchFamily="50" charset="-128"/>
              <a:cs typeface="Meiryo UI" pitchFamily="50" charset="-128"/>
            </a:endParaRPr>
          </a:p>
        </p:txBody>
      </p:sp>
      <p:cxnSp>
        <p:nvCxnSpPr>
          <p:cNvPr id="128" name="直線コネクタ 127"/>
          <p:cNvCxnSpPr/>
          <p:nvPr/>
        </p:nvCxnSpPr>
        <p:spPr bwMode="auto">
          <a:xfrm flipH="1">
            <a:off x="7086502" y="1244613"/>
            <a:ext cx="371994" cy="183593"/>
          </a:xfrm>
          <a:prstGeom prst="line">
            <a:avLst/>
          </a:prstGeom>
          <a:noFill/>
          <a:ln w="19050" cap="flat" cmpd="sng" algn="ctr">
            <a:solidFill>
              <a:schemeClr val="tx1"/>
            </a:solidFill>
            <a:prstDash val="solid"/>
            <a:round/>
            <a:headEnd type="none" w="med" len="med"/>
            <a:tailEnd type="none" w="med" len="med"/>
          </a:ln>
          <a:effectLst/>
        </p:spPr>
      </p:cxnSp>
      <p:sp>
        <p:nvSpPr>
          <p:cNvPr id="131" name="テキスト ボックス 30"/>
          <p:cNvSpPr txBox="1">
            <a:spLocks noChangeArrowheads="1"/>
          </p:cNvSpPr>
          <p:nvPr/>
        </p:nvSpPr>
        <p:spPr bwMode="auto">
          <a:xfrm>
            <a:off x="7179090" y="1007023"/>
            <a:ext cx="1320800" cy="307777"/>
          </a:xfrm>
          <a:prstGeom prst="rect">
            <a:avLst/>
          </a:prstGeom>
          <a:noFill/>
          <a:ln w="9525">
            <a:noFill/>
            <a:miter lim="800000"/>
            <a:headEnd/>
            <a:tailEnd/>
          </a:ln>
        </p:spPr>
        <p:txBody>
          <a:bodyPr wrap="square">
            <a:spAutoFit/>
          </a:bodyPr>
          <a:lstStyle/>
          <a:p>
            <a:r>
              <a:rPr lang="ja-JP" altLang="en-US" sz="1400" dirty="0">
                <a:solidFill>
                  <a:srgbClr val="000000"/>
                </a:solidFill>
                <a:latin typeface="Meiryo UI" pitchFamily="50" charset="-128"/>
                <a:ea typeface="Meiryo UI" pitchFamily="50" charset="-128"/>
                <a:cs typeface="Meiryo UI" pitchFamily="50" charset="-128"/>
              </a:rPr>
              <a:t>線形性ずれ</a:t>
            </a:r>
          </a:p>
        </p:txBody>
      </p:sp>
      <p:cxnSp>
        <p:nvCxnSpPr>
          <p:cNvPr id="134" name="直線コネクタ 59"/>
          <p:cNvCxnSpPr>
            <a:cxnSpLocks noChangeShapeType="1"/>
          </p:cNvCxnSpPr>
          <p:nvPr/>
        </p:nvCxnSpPr>
        <p:spPr bwMode="auto">
          <a:xfrm flipH="1" flipV="1">
            <a:off x="6340890" y="2315029"/>
            <a:ext cx="1029592" cy="9088"/>
          </a:xfrm>
          <a:prstGeom prst="line">
            <a:avLst/>
          </a:prstGeom>
          <a:noFill/>
          <a:ln w="28575" algn="ctr">
            <a:solidFill>
              <a:schemeClr val="tx1"/>
            </a:solidFill>
            <a:round/>
            <a:headEnd type="triangle"/>
            <a:tailEnd/>
          </a:ln>
        </p:spPr>
      </p:cxnSp>
      <p:sp>
        <p:nvSpPr>
          <p:cNvPr id="138" name="テキスト ボックス 60"/>
          <p:cNvSpPr txBox="1">
            <a:spLocks noChangeArrowheads="1"/>
          </p:cNvSpPr>
          <p:nvPr/>
        </p:nvSpPr>
        <p:spPr bwMode="auto">
          <a:xfrm>
            <a:off x="5778956" y="2168790"/>
            <a:ext cx="638133" cy="369332"/>
          </a:xfrm>
          <a:prstGeom prst="rect">
            <a:avLst/>
          </a:prstGeom>
          <a:noFill/>
          <a:ln w="9525">
            <a:noFill/>
            <a:miter lim="800000"/>
            <a:headEnd/>
            <a:tailEnd/>
          </a:ln>
        </p:spPr>
        <p:txBody>
          <a:bodyPr wrap="square">
            <a:spAutoFit/>
          </a:bodyPr>
          <a:lstStyle/>
          <a:p>
            <a:r>
              <a:rPr lang="en-US" altLang="ja-JP" dirty="0">
                <a:solidFill>
                  <a:srgbClr val="000000"/>
                </a:solidFill>
                <a:latin typeface="Meiryo UI" pitchFamily="50" charset="-128"/>
                <a:ea typeface="Meiryo UI" pitchFamily="50" charset="-128"/>
                <a:cs typeface="Meiryo UI" pitchFamily="50" charset="-128"/>
              </a:rPr>
              <a:t>FCS</a:t>
            </a:r>
            <a:endParaRPr lang="ja-JP" altLang="en-US" dirty="0">
              <a:solidFill>
                <a:srgbClr val="000000"/>
              </a:solidFill>
              <a:latin typeface="Meiryo UI" pitchFamily="50" charset="-128"/>
              <a:ea typeface="Meiryo UI" pitchFamily="50" charset="-128"/>
              <a:cs typeface="Meiryo UI" pitchFamily="50" charset="-128"/>
            </a:endParaRPr>
          </a:p>
        </p:txBody>
      </p:sp>
      <p:cxnSp>
        <p:nvCxnSpPr>
          <p:cNvPr id="139" name="直線コネクタ 59"/>
          <p:cNvCxnSpPr>
            <a:cxnSpLocks noChangeShapeType="1"/>
          </p:cNvCxnSpPr>
          <p:nvPr/>
        </p:nvCxnSpPr>
        <p:spPr bwMode="auto">
          <a:xfrm flipH="1">
            <a:off x="3069672" y="1723589"/>
            <a:ext cx="792000" cy="0"/>
          </a:xfrm>
          <a:prstGeom prst="line">
            <a:avLst/>
          </a:prstGeom>
          <a:noFill/>
          <a:ln w="28575" algn="ctr">
            <a:solidFill>
              <a:schemeClr val="tx1"/>
            </a:solidFill>
            <a:round/>
            <a:headEnd type="triangle"/>
            <a:tailEnd/>
          </a:ln>
        </p:spPr>
      </p:cxnSp>
      <p:cxnSp>
        <p:nvCxnSpPr>
          <p:cNvPr id="148" name="直線コネクタ 147"/>
          <p:cNvCxnSpPr/>
          <p:nvPr/>
        </p:nvCxnSpPr>
        <p:spPr bwMode="auto">
          <a:xfrm flipH="1" flipV="1">
            <a:off x="6694680" y="2103120"/>
            <a:ext cx="239233" cy="211342"/>
          </a:xfrm>
          <a:prstGeom prst="line">
            <a:avLst/>
          </a:prstGeom>
          <a:noFill/>
          <a:ln w="19050" cap="flat" cmpd="sng" algn="ctr">
            <a:solidFill>
              <a:schemeClr val="tx1"/>
            </a:solidFill>
            <a:prstDash val="solid"/>
            <a:round/>
            <a:headEnd type="none" w="med" len="med"/>
            <a:tailEnd type="none" w="med" len="med"/>
          </a:ln>
          <a:effectLst/>
        </p:spPr>
      </p:cxnSp>
      <p:sp>
        <p:nvSpPr>
          <p:cNvPr id="151" name="テキスト ボックス 30"/>
          <p:cNvSpPr txBox="1">
            <a:spLocks noChangeArrowheads="1"/>
          </p:cNvSpPr>
          <p:nvPr/>
        </p:nvSpPr>
        <p:spPr bwMode="auto">
          <a:xfrm>
            <a:off x="6107579" y="1854657"/>
            <a:ext cx="849083" cy="307777"/>
          </a:xfrm>
          <a:prstGeom prst="rect">
            <a:avLst/>
          </a:prstGeom>
          <a:noFill/>
          <a:ln w="9525">
            <a:noFill/>
            <a:miter lim="800000"/>
            <a:headEnd/>
            <a:tailEnd/>
          </a:ln>
        </p:spPr>
        <p:txBody>
          <a:bodyPr wrap="square">
            <a:spAutoFit/>
          </a:bodyPr>
          <a:lstStyle/>
          <a:p>
            <a:r>
              <a:rPr lang="en-US" altLang="ja-JP" sz="1400" dirty="0">
                <a:solidFill>
                  <a:srgbClr val="000000"/>
                </a:solidFill>
                <a:latin typeface="Meiryo UI" pitchFamily="50" charset="-128"/>
                <a:ea typeface="Meiryo UI" pitchFamily="50" charset="-128"/>
                <a:cs typeface="Meiryo UI" pitchFamily="50" charset="-128"/>
              </a:rPr>
              <a:t>0</a:t>
            </a:r>
            <a:r>
              <a:rPr lang="ja-JP" altLang="en-US" sz="1400" dirty="0">
                <a:solidFill>
                  <a:srgbClr val="000000"/>
                </a:solidFill>
                <a:latin typeface="Meiryo UI" pitchFamily="50" charset="-128"/>
                <a:ea typeface="Meiryo UI" pitchFamily="50" charset="-128"/>
                <a:cs typeface="Meiryo UI" pitchFamily="50" charset="-128"/>
              </a:rPr>
              <a:t>点ずれ</a:t>
            </a:r>
          </a:p>
        </p:txBody>
      </p:sp>
      <p:sp>
        <p:nvSpPr>
          <p:cNvPr id="153" name="テキスト ボックス 30"/>
          <p:cNvSpPr txBox="1">
            <a:spLocks noChangeArrowheads="1"/>
          </p:cNvSpPr>
          <p:nvPr/>
        </p:nvSpPr>
        <p:spPr bwMode="auto">
          <a:xfrm>
            <a:off x="5986740" y="2533561"/>
            <a:ext cx="1286318" cy="307777"/>
          </a:xfrm>
          <a:prstGeom prst="rect">
            <a:avLst/>
          </a:prstGeom>
          <a:noFill/>
          <a:ln w="9525">
            <a:noFill/>
            <a:miter lim="800000"/>
            <a:headEnd/>
            <a:tailEnd/>
          </a:ln>
        </p:spPr>
        <p:txBody>
          <a:bodyPr wrap="square">
            <a:spAutoFit/>
          </a:bodyPr>
          <a:lstStyle/>
          <a:p>
            <a:r>
              <a:rPr lang="ja-JP" altLang="en-US" sz="1400" dirty="0">
                <a:solidFill>
                  <a:srgbClr val="000000"/>
                </a:solidFill>
                <a:latin typeface="Meiryo UI" pitchFamily="50" charset="-128"/>
                <a:ea typeface="Meiryo UI" pitchFamily="50" charset="-128"/>
                <a:cs typeface="Meiryo UI" pitchFamily="50" charset="-128"/>
              </a:rPr>
              <a:t>線形性ずれ</a:t>
            </a:r>
          </a:p>
        </p:txBody>
      </p:sp>
      <p:cxnSp>
        <p:nvCxnSpPr>
          <p:cNvPr id="157" name="直線コネクタ 156"/>
          <p:cNvCxnSpPr/>
          <p:nvPr/>
        </p:nvCxnSpPr>
        <p:spPr bwMode="auto">
          <a:xfrm flipH="1">
            <a:off x="6903686" y="2320281"/>
            <a:ext cx="312894" cy="187801"/>
          </a:xfrm>
          <a:prstGeom prst="line">
            <a:avLst/>
          </a:prstGeom>
          <a:noFill/>
          <a:ln w="19050" cap="flat" cmpd="sng" algn="ctr">
            <a:solidFill>
              <a:schemeClr val="tx1"/>
            </a:solidFill>
            <a:prstDash val="solid"/>
            <a:round/>
            <a:headEnd type="none" w="med" len="med"/>
            <a:tailEnd type="none" w="med" len="med"/>
          </a:ln>
          <a:effectLst/>
        </p:spPr>
      </p:cxnSp>
      <p:sp>
        <p:nvSpPr>
          <p:cNvPr id="125" name="テキスト ボックス 30"/>
          <p:cNvSpPr txBox="1">
            <a:spLocks noChangeArrowheads="1"/>
          </p:cNvSpPr>
          <p:nvPr/>
        </p:nvSpPr>
        <p:spPr bwMode="auto">
          <a:xfrm>
            <a:off x="5455067" y="5257475"/>
            <a:ext cx="1234926" cy="307777"/>
          </a:xfrm>
          <a:prstGeom prst="rect">
            <a:avLst/>
          </a:prstGeom>
          <a:noFill/>
          <a:ln w="9525">
            <a:noFill/>
            <a:miter lim="800000"/>
            <a:headEnd/>
            <a:tailEnd/>
          </a:ln>
        </p:spPr>
        <p:txBody>
          <a:bodyPr wrap="square">
            <a:spAutoFit/>
          </a:bodyPr>
          <a:lstStyle/>
          <a:p>
            <a:r>
              <a:rPr lang="en-US" altLang="ja-JP" sz="1400" dirty="0">
                <a:solidFill>
                  <a:srgbClr val="000000"/>
                </a:solidFill>
                <a:latin typeface="Meiryo UI" pitchFamily="50" charset="-128"/>
                <a:ea typeface="Meiryo UI" pitchFamily="50" charset="-128"/>
                <a:cs typeface="Meiryo UI" pitchFamily="50" charset="-128"/>
              </a:rPr>
              <a:t>ESC </a:t>
            </a:r>
            <a:r>
              <a:rPr lang="ja-JP" altLang="en-US" sz="1400" dirty="0">
                <a:solidFill>
                  <a:srgbClr val="000000"/>
                </a:solidFill>
                <a:latin typeface="Meiryo UI" pitchFamily="50" charset="-128"/>
                <a:ea typeface="Meiryo UI" pitchFamily="50" charset="-128"/>
                <a:cs typeface="Meiryo UI" pitchFamily="50" charset="-128"/>
              </a:rPr>
              <a:t>電圧</a:t>
            </a:r>
            <a:endParaRPr lang="en-US" altLang="ja-JP" sz="1400" dirty="0">
              <a:solidFill>
                <a:srgbClr val="000000"/>
              </a:solidFill>
              <a:latin typeface="Meiryo UI" pitchFamily="50" charset="-128"/>
              <a:ea typeface="Meiryo UI" pitchFamily="50" charset="-128"/>
              <a:cs typeface="Meiryo UI" pitchFamily="50" charset="-128"/>
            </a:endParaRPr>
          </a:p>
        </p:txBody>
      </p:sp>
      <p:cxnSp>
        <p:nvCxnSpPr>
          <p:cNvPr id="132" name="直線コネクタ 131"/>
          <p:cNvCxnSpPr/>
          <p:nvPr/>
        </p:nvCxnSpPr>
        <p:spPr bwMode="auto">
          <a:xfrm flipV="1">
            <a:off x="5184183" y="5368060"/>
            <a:ext cx="325442" cy="38589"/>
          </a:xfrm>
          <a:prstGeom prst="line">
            <a:avLst/>
          </a:prstGeom>
          <a:noFill/>
          <a:ln w="190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529993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３次元</a:t>
            </a:r>
            <a:r>
              <a:rPr kumimoji="1" lang="en-US" altLang="ja-JP" dirty="0" smtClean="0"/>
              <a:t>NAND(</a:t>
            </a:r>
            <a:r>
              <a:rPr lang="ja-JP" altLang="en-US" dirty="0" smtClean="0">
                <a:solidFill>
                  <a:srgbClr val="333333"/>
                </a:solidFill>
                <a:latin typeface="Meiryo" panose="020B0604030504040204" pitchFamily="50" charset="-128"/>
                <a:ea typeface="Meiryo" panose="020B0604030504040204" pitchFamily="50" charset="-128"/>
              </a:rPr>
              <a:t>セルトランジスタ</a:t>
            </a:r>
            <a:r>
              <a:rPr lang="en-US" altLang="ja-JP" dirty="0" smtClean="0"/>
              <a:t>)</a:t>
            </a:r>
            <a:endParaRPr kumimoji="1" lang="ja-JP" altLang="en-US" dirty="0"/>
          </a:p>
        </p:txBody>
      </p:sp>
      <p:sp>
        <p:nvSpPr>
          <p:cNvPr id="5" name="正方形/長方形 4"/>
          <p:cNvSpPr/>
          <p:nvPr/>
        </p:nvSpPr>
        <p:spPr>
          <a:xfrm>
            <a:off x="7144990" y="1096767"/>
            <a:ext cx="1569660" cy="369332"/>
          </a:xfrm>
          <a:prstGeom prst="rect">
            <a:avLst/>
          </a:prstGeom>
        </p:spPr>
        <p:txBody>
          <a:bodyPr wrap="none">
            <a:spAutoFit/>
          </a:bodyPr>
          <a:lstStyle/>
          <a:p>
            <a:r>
              <a:rPr lang="ja-JP" altLang="en-US" dirty="0"/>
              <a:t>ミニマム構造</a:t>
            </a:r>
          </a:p>
        </p:txBody>
      </p:sp>
      <p:pic>
        <p:nvPicPr>
          <p:cNvPr id="6" name="図 5"/>
          <p:cNvPicPr>
            <a:picLocks noChangeAspect="1"/>
          </p:cNvPicPr>
          <p:nvPr/>
        </p:nvPicPr>
        <p:blipFill>
          <a:blip r:embed="rId2"/>
          <a:stretch>
            <a:fillRect/>
          </a:stretch>
        </p:blipFill>
        <p:spPr>
          <a:xfrm>
            <a:off x="6279772" y="1466099"/>
            <a:ext cx="3076575" cy="1733550"/>
          </a:xfrm>
          <a:prstGeom prst="rect">
            <a:avLst/>
          </a:prstGeom>
        </p:spPr>
      </p:pic>
      <p:pic>
        <p:nvPicPr>
          <p:cNvPr id="7" name="図 6"/>
          <p:cNvPicPr>
            <a:picLocks noChangeAspect="1"/>
          </p:cNvPicPr>
          <p:nvPr/>
        </p:nvPicPr>
        <p:blipFill>
          <a:blip r:embed="rId3"/>
          <a:stretch>
            <a:fillRect/>
          </a:stretch>
        </p:blipFill>
        <p:spPr>
          <a:xfrm>
            <a:off x="993457" y="1096767"/>
            <a:ext cx="3743325" cy="2476500"/>
          </a:xfrm>
          <a:prstGeom prst="rect">
            <a:avLst/>
          </a:prstGeom>
        </p:spPr>
      </p:pic>
      <p:sp>
        <p:nvSpPr>
          <p:cNvPr id="9" name="正方形/長方形 8"/>
          <p:cNvSpPr/>
          <p:nvPr/>
        </p:nvSpPr>
        <p:spPr>
          <a:xfrm>
            <a:off x="432000" y="5893247"/>
            <a:ext cx="9438640" cy="369332"/>
          </a:xfrm>
          <a:prstGeom prst="rect">
            <a:avLst/>
          </a:prstGeom>
        </p:spPr>
        <p:txBody>
          <a:bodyPr wrap="square">
            <a:spAutoFit/>
          </a:bodyPr>
          <a:lstStyle/>
          <a:p>
            <a:r>
              <a:rPr lang="ja-JP" altLang="en-US" dirty="0" smtClean="0">
                <a:solidFill>
                  <a:srgbClr val="333333"/>
                </a:solidFill>
                <a:latin typeface="Meiryo" panose="020B0604030504040204" pitchFamily="50" charset="-128"/>
                <a:ea typeface="Meiryo" panose="020B0604030504040204" pitchFamily="50" charset="-128"/>
              </a:rPr>
              <a:t>セルトランジスタ</a:t>
            </a:r>
            <a:r>
              <a:rPr lang="en-US" altLang="ja-JP" dirty="0" smtClean="0">
                <a:solidFill>
                  <a:srgbClr val="333333"/>
                </a:solidFill>
                <a:latin typeface="Meiryo" panose="020B0604030504040204" pitchFamily="50" charset="-128"/>
                <a:ea typeface="Meiryo" panose="020B0604030504040204" pitchFamily="50" charset="-128"/>
              </a:rPr>
              <a:t>:</a:t>
            </a:r>
            <a:r>
              <a:rPr lang="ja-JP" altLang="en-US" dirty="0" smtClean="0">
                <a:solidFill>
                  <a:srgbClr val="333333"/>
                </a:solidFill>
                <a:latin typeface="Meiryo" panose="020B0604030504040204" pitchFamily="50" charset="-128"/>
                <a:ea typeface="Meiryo" panose="020B0604030504040204" pitchFamily="50" charset="-128"/>
              </a:rPr>
              <a:t>データ</a:t>
            </a:r>
            <a:r>
              <a:rPr lang="ja-JP" altLang="en-US" dirty="0">
                <a:solidFill>
                  <a:srgbClr val="333333"/>
                </a:solidFill>
                <a:latin typeface="Meiryo" panose="020B0604030504040204" pitchFamily="50" charset="-128"/>
                <a:ea typeface="Meiryo" panose="020B0604030504040204" pitchFamily="50" charset="-128"/>
              </a:rPr>
              <a:t>を記憶する</a:t>
            </a:r>
            <a:r>
              <a:rPr lang="ja-JP" altLang="en-US" dirty="0" smtClean="0">
                <a:solidFill>
                  <a:srgbClr val="333333"/>
                </a:solidFill>
                <a:latin typeface="Meiryo" panose="020B0604030504040204" pitchFamily="50" charset="-128"/>
                <a:ea typeface="Meiryo" panose="020B0604030504040204" pitchFamily="50" charset="-128"/>
              </a:rPr>
              <a:t>メモリセル</a:t>
            </a:r>
            <a:endParaRPr lang="ja-JP" altLang="en-US" dirty="0"/>
          </a:p>
        </p:txBody>
      </p:sp>
      <p:sp>
        <p:nvSpPr>
          <p:cNvPr id="10" name="正方形/長方形 9"/>
          <p:cNvSpPr/>
          <p:nvPr/>
        </p:nvSpPr>
        <p:spPr>
          <a:xfrm>
            <a:off x="432000" y="4410091"/>
            <a:ext cx="6096000" cy="646331"/>
          </a:xfrm>
          <a:prstGeom prst="rect">
            <a:avLst/>
          </a:prstGeom>
        </p:spPr>
        <p:txBody>
          <a:bodyPr>
            <a:spAutoFit/>
          </a:bodyPr>
          <a:lstStyle/>
          <a:p>
            <a:r>
              <a:rPr lang="ja-JP" altLang="en-US" smtClean="0">
                <a:solidFill>
                  <a:srgbClr val="333333"/>
                </a:solidFill>
                <a:latin typeface="Meiryo" panose="020B0604030504040204" pitchFamily="50" charset="-128"/>
                <a:ea typeface="Meiryo" panose="020B0604030504040204" pitchFamily="50" charset="-128"/>
              </a:rPr>
              <a:t>セルトランジスタは、制御ゲート（ワード線）とゲート絶縁膜、多結晶シリコンのチャンネルで構成</a:t>
            </a:r>
            <a:endParaRPr lang="ja-JP" altLang="en-US" dirty="0"/>
          </a:p>
        </p:txBody>
      </p:sp>
      <p:sp>
        <p:nvSpPr>
          <p:cNvPr id="11" name="正方形/長方形 10"/>
          <p:cNvSpPr/>
          <p:nvPr/>
        </p:nvSpPr>
        <p:spPr>
          <a:xfrm>
            <a:off x="6096000" y="4597672"/>
            <a:ext cx="6096000" cy="1754326"/>
          </a:xfrm>
          <a:prstGeom prst="rect">
            <a:avLst/>
          </a:prstGeom>
        </p:spPr>
        <p:txBody>
          <a:bodyPr>
            <a:spAutoFit/>
          </a:bodyPr>
          <a:lstStyle/>
          <a:p>
            <a:r>
              <a:rPr lang="ja-JP" altLang="en-US"/>
              <a:t>ゲート絶縁膜はシリコン酸化膜とシリコン窒化膜、シリコン酸化膜の</a:t>
            </a:r>
            <a:r>
              <a:rPr lang="en-US" altLang="ja-JP"/>
              <a:t>3</a:t>
            </a:r>
            <a:r>
              <a:rPr lang="ja-JP" altLang="en-US"/>
              <a:t>層構造（最後のシリコン酸化膜を省いた</a:t>
            </a:r>
            <a:r>
              <a:rPr lang="en-US" altLang="ja-JP"/>
              <a:t>2</a:t>
            </a:r>
            <a:r>
              <a:rPr lang="ja-JP" altLang="en-US"/>
              <a:t>層構造のこともある）となっており、シリコン窒化膜に意図的に形成した欠陥（電荷捕獲（チャージトラップ）準位）に電子をチャンネルから飛び込ませることで、セルトランジスタのしきい電圧を制御する。</a:t>
            </a:r>
            <a:endParaRPr lang="ja-JP" altLang="en-US" dirty="0"/>
          </a:p>
        </p:txBody>
      </p:sp>
    </p:spTree>
    <p:extLst>
      <p:ext uri="{BB962C8B-B14F-4D97-AF65-F5344CB8AC3E}">
        <p14:creationId xmlns:p14="http://schemas.microsoft.com/office/powerpoint/2010/main" val="2366716159"/>
      </p:ext>
    </p:extLst>
  </p:cSld>
  <p:clrMapOvr>
    <a:masterClrMapping/>
  </p:clrMapOvr>
</p:sld>
</file>

<file path=ppt/theme/theme1.xml><?xml version="1.0" encoding="utf-8"?>
<a:theme xmlns:a="http://schemas.openxmlformats.org/drawingml/2006/main" name="ライトブルー">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275E20F-A5E8-5F47-8A67-4E0B45492E3E}"/>
    </a:ext>
  </a:extLst>
</a:theme>
</file>

<file path=ppt/theme/theme2.xml><?xml version="1.0" encoding="utf-8"?>
<a:theme xmlns:a="http://schemas.openxmlformats.org/drawingml/2006/main" name="マゼンタ">
  <a:themeElements>
    <a:clrScheme name="NewMagenta-Fin2">
      <a:dk1>
        <a:srgbClr val="000000"/>
      </a:dk1>
      <a:lt1>
        <a:srgbClr val="FFFFFF"/>
      </a:lt1>
      <a:dk2>
        <a:srgbClr val="1ABCEF"/>
      </a:dk2>
      <a:lt2>
        <a:srgbClr val="C0C0C0"/>
      </a:lt2>
      <a:accent1>
        <a:srgbClr val="E10D7D"/>
      </a:accent1>
      <a:accent2>
        <a:srgbClr val="F086BE"/>
      </a:accent2>
      <a:accent3>
        <a:srgbClr val="A30751"/>
      </a:accent3>
      <a:accent4>
        <a:srgbClr val="E9499D"/>
      </a:accent4>
      <a:accent5>
        <a:srgbClr val="C90965"/>
      </a:accent5>
      <a:accent6>
        <a:srgbClr val="FADBE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5B581E54-830A-8D47-BFDF-A97FBA09A3CC}"/>
    </a:ext>
  </a:extLst>
</a:theme>
</file>

<file path=ppt/theme/theme3.xml><?xml version="1.0" encoding="utf-8"?>
<a:theme xmlns:a="http://schemas.openxmlformats.org/drawingml/2006/main" name="イエロー">
  <a:themeElements>
    <a:clrScheme name="Yellow0902">
      <a:dk1>
        <a:srgbClr val="000000"/>
      </a:dk1>
      <a:lt1>
        <a:srgbClr val="FFFFFF"/>
      </a:lt1>
      <a:dk2>
        <a:srgbClr val="1ABCEF"/>
      </a:dk2>
      <a:lt2>
        <a:srgbClr val="C0C0C0"/>
      </a:lt2>
      <a:accent1>
        <a:srgbClr val="FDD000"/>
      </a:accent1>
      <a:accent2>
        <a:srgbClr val="FEE880"/>
      </a:accent2>
      <a:accent3>
        <a:srgbClr val="C79B00"/>
      </a:accent3>
      <a:accent4>
        <a:srgbClr val="FEDC40"/>
      </a:accent4>
      <a:accent5>
        <a:srgbClr val="F5BF00"/>
      </a:accent5>
      <a:accent6>
        <a:srgbClr val="FFF3BF"/>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70D1A5A-D6E2-E444-91D0-95E81B4B4417}"/>
    </a:ext>
  </a:extLst>
</a:theme>
</file>

<file path=ppt/theme/theme4.xml><?xml version="1.0" encoding="utf-8"?>
<a:theme xmlns:a="http://schemas.openxmlformats.org/drawingml/2006/main" name="ライトグレー">
  <a:themeElements>
    <a:clrScheme name="NewGray-Fin">
      <a:dk1>
        <a:srgbClr val="000000"/>
      </a:dk1>
      <a:lt1>
        <a:srgbClr val="FFFFFF"/>
      </a:lt1>
      <a:dk2>
        <a:srgbClr val="E10D7C"/>
      </a:dk2>
      <a:lt2>
        <a:srgbClr val="1ABCEF"/>
      </a:lt2>
      <a:accent1>
        <a:srgbClr val="C0C0C0"/>
      </a:accent1>
      <a:accent2>
        <a:srgbClr val="E6E6E6"/>
      </a:accent2>
      <a:accent3>
        <a:srgbClr val="8C8C8C"/>
      </a:accent3>
      <a:accent4>
        <a:srgbClr val="D3D3D3"/>
      </a:accent4>
      <a:accent5>
        <a:srgbClr val="ACACAC"/>
      </a:accent5>
      <a:accent6>
        <a:srgbClr val="F2F2F2"/>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ED06FD1-6FA7-7D42-84A3-7BB89B77E9D1}"/>
    </a:ext>
  </a:extLst>
</a:theme>
</file>

<file path=ppt/theme/theme5.xml><?xml version="1.0" encoding="utf-8"?>
<a:theme xmlns:a="http://schemas.openxmlformats.org/drawingml/2006/main" name="ライトグリーン">
  <a:themeElements>
    <a:clrScheme name="NewLightGreen-Fin">
      <a:dk1>
        <a:srgbClr val="000000"/>
      </a:dk1>
      <a:lt1>
        <a:srgbClr val="FFFFFF"/>
      </a:lt1>
      <a:dk2>
        <a:srgbClr val="E10D7D"/>
      </a:dk2>
      <a:lt2>
        <a:srgbClr val="C0C0C0"/>
      </a:lt2>
      <a:accent1>
        <a:srgbClr val="95C62A"/>
      </a:accent1>
      <a:accent2>
        <a:srgbClr val="CAE393"/>
      </a:accent2>
      <a:accent3>
        <a:srgbClr val="618F19"/>
      </a:accent3>
      <a:accent4>
        <a:srgbClr val="AFD35F"/>
      </a:accent4>
      <a:accent5>
        <a:srgbClr val="79B01F"/>
      </a:accent5>
      <a:accent6>
        <a:srgbClr val="E5F1CA"/>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B896E18-8FDD-E74F-B3E4-81E50609EEEF}"/>
    </a:ext>
  </a:extLst>
</a:theme>
</file>

<file path=ppt/theme/theme6.xml><?xml version="1.0" encoding="utf-8"?>
<a:theme xmlns:a="http://schemas.openxmlformats.org/drawingml/2006/main" name="オレンジ">
  <a:themeElements>
    <a:clrScheme name="0903_OrangeFin">
      <a:dk1>
        <a:srgbClr val="000000"/>
      </a:dk1>
      <a:lt1>
        <a:srgbClr val="FFFFFF"/>
      </a:lt1>
      <a:dk2>
        <a:srgbClr val="1ABCEF"/>
      </a:dk2>
      <a:lt2>
        <a:srgbClr val="C0C0C0"/>
      </a:lt2>
      <a:accent1>
        <a:srgbClr val="F29614"/>
      </a:accent1>
      <a:accent2>
        <a:srgbClr val="F9CB89"/>
      </a:accent2>
      <a:accent3>
        <a:srgbClr val="BC670C"/>
      </a:accent3>
      <a:accent4>
        <a:srgbClr val="F5B04F"/>
      </a:accent4>
      <a:accent5>
        <a:srgbClr val="E77E0E"/>
      </a:accent5>
      <a:accent6>
        <a:srgbClr val="FCE5C3"/>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6533FD6A-4ACB-6A4D-A1FE-F8220ADEAEB9}"/>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BA31A39C385E9A49849EF3038DBDC572" ma:contentTypeVersion="1" ma:contentTypeDescription="新しいドキュメントを作成します。" ma:contentTypeScope="" ma:versionID="971de7d529a15a1bd32893fa392bfc6c">
  <xsd:schema xmlns:xsd="http://www.w3.org/2001/XMLSchema" xmlns:xs="http://www.w3.org/2001/XMLSchema" xmlns:p="http://schemas.microsoft.com/office/2006/metadata/properties" xmlns:ns2="http://schemas.microsoft.com/sharepoint/v3/fields" targetNamespace="http://schemas.microsoft.com/office/2006/metadata/properties" ma:root="true" ma:fieldsID="312e5799ff16bbc67e22bf3500e2e423" ns2:_="">
    <xsd:import namespace="http://schemas.microsoft.com/sharepoint/v3/fields"/>
    <xsd:element name="properties">
      <xsd:complexType>
        <xsd:sequence>
          <xsd:element name="documentManagement">
            <xsd:complexType>
              <xsd:all>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バージョン"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documentManagement>
</p:properties>
</file>

<file path=customXml/itemProps1.xml><?xml version="1.0" encoding="utf-8"?>
<ds:datastoreItem xmlns:ds="http://schemas.openxmlformats.org/officeDocument/2006/customXml" ds:itemID="{18499B19-97D0-4595-80A7-CC3256DFC0C5}">
  <ds:schemaRefs>
    <ds:schemaRef ds:uri="http://schemas.microsoft.com/sharepoint/v3/contenttype/forms"/>
  </ds:schemaRefs>
</ds:datastoreItem>
</file>

<file path=customXml/itemProps2.xml><?xml version="1.0" encoding="utf-8"?>
<ds:datastoreItem xmlns:ds="http://schemas.openxmlformats.org/officeDocument/2006/customXml" ds:itemID="{0B5ADE61-C8E4-49D5-9901-4CBB65139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E9EF2B-4B35-4696-B971-BA7F8DC2B8B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190904_KIOXIA_PPTTemplate_16ﾃ・_JP</Template>
  <TotalTime>0</TotalTime>
  <Words>804</Words>
  <Application>Microsoft Office PowerPoint</Application>
  <PresentationFormat>ワイド画面</PresentationFormat>
  <Paragraphs>227</Paragraphs>
  <Slides>12</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6</vt:i4>
      </vt:variant>
      <vt:variant>
        <vt:lpstr>スライド タイトル</vt:lpstr>
      </vt:variant>
      <vt:variant>
        <vt:i4>12</vt:i4>
      </vt:variant>
    </vt:vector>
  </HeadingPairs>
  <TitlesOfParts>
    <vt:vector size="25" baseType="lpstr">
      <vt:lpstr>Meiryo UI</vt:lpstr>
      <vt:lpstr>Meiryo</vt:lpstr>
      <vt:lpstr>Meiryo</vt:lpstr>
      <vt:lpstr>游ゴシック</vt:lpstr>
      <vt:lpstr>Arial</vt:lpstr>
      <vt:lpstr>Cambria Math</vt:lpstr>
      <vt:lpstr>Wingdings</vt:lpstr>
      <vt:lpstr>ライトブルー</vt:lpstr>
      <vt:lpstr>マゼンタ</vt:lpstr>
      <vt:lpstr>イエロー</vt:lpstr>
      <vt:lpstr>ライトグレー</vt:lpstr>
      <vt:lpstr>ライトグリーン</vt:lpstr>
      <vt:lpstr>オレンジ</vt:lpstr>
      <vt:lpstr>レシピパラメータ最適化プログラム</vt:lpstr>
      <vt:lpstr>８月度　作業報告（３／３）</vt:lpstr>
      <vt:lpstr>８月度　作業報告（３／３）</vt:lpstr>
      <vt:lpstr>８月度　作業報告（３／３）</vt:lpstr>
      <vt:lpstr>　ＣＭＯＳトランジスタ(メモリセルの選択用トランジスタ)　</vt:lpstr>
      <vt:lpstr>PowerPoint プレゼンテーション</vt:lpstr>
      <vt:lpstr>V1 RIE Process Flow</vt:lpstr>
      <vt:lpstr>PowerPoint プレゼンテーション</vt:lpstr>
      <vt:lpstr>３次元NAND(セルトランジスタ)</vt:lpstr>
      <vt:lpstr>３次元NAND(セルトランジスタ)</vt:lpstr>
      <vt:lpstr>PowerPoint プレゼンテーション</vt:lpstr>
      <vt:lpstr>PowerPoint プレゼンテーション</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cp:lastPrinted>2019-07-17T05:12:58Z</cp:lastPrinted>
  <dcterms:created xsi:type="dcterms:W3CDTF">2019-09-05T23:04:12Z</dcterms:created>
  <dcterms:modified xsi:type="dcterms:W3CDTF">2022-09-01T07:30:59Z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0x010100BA31A39C385E9A49849EF3038DBDC572</vt:lpwstr>
  </property>
</Properties>
</file>