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7" r:id="rId4"/>
    <p:sldMasterId id="2147484344" r:id="rId5"/>
    <p:sldMasterId id="2147484351" r:id="rId6"/>
    <p:sldMasterId id="2147484359" r:id="rId7"/>
    <p:sldMasterId id="2147484381" r:id="rId8"/>
  </p:sldMasterIdLst>
  <p:notesMasterIdLst>
    <p:notesMasterId r:id="rId44"/>
  </p:notesMasterIdLst>
  <p:handoutMasterIdLst>
    <p:handoutMasterId r:id="rId45"/>
  </p:handoutMasterIdLst>
  <p:sldIdLst>
    <p:sldId id="492" r:id="rId9"/>
    <p:sldId id="493" r:id="rId10"/>
    <p:sldId id="536" r:id="rId11"/>
    <p:sldId id="534" r:id="rId12"/>
    <p:sldId id="494" r:id="rId13"/>
    <p:sldId id="537" r:id="rId14"/>
    <p:sldId id="538" r:id="rId15"/>
    <p:sldId id="497" r:id="rId16"/>
    <p:sldId id="498" r:id="rId17"/>
    <p:sldId id="547" r:id="rId18"/>
    <p:sldId id="501" r:id="rId19"/>
    <p:sldId id="502" r:id="rId20"/>
    <p:sldId id="540" r:id="rId21"/>
    <p:sldId id="541" r:id="rId22"/>
    <p:sldId id="542" r:id="rId23"/>
    <p:sldId id="543" r:id="rId24"/>
    <p:sldId id="544" r:id="rId25"/>
    <p:sldId id="508" r:id="rId26"/>
    <p:sldId id="509" r:id="rId27"/>
    <p:sldId id="510" r:id="rId28"/>
    <p:sldId id="511" r:id="rId29"/>
    <p:sldId id="512" r:id="rId30"/>
    <p:sldId id="513" r:id="rId31"/>
    <p:sldId id="529" r:id="rId32"/>
    <p:sldId id="515" r:id="rId33"/>
    <p:sldId id="533" r:id="rId34"/>
    <p:sldId id="531" r:id="rId35"/>
    <p:sldId id="532" r:id="rId36"/>
    <p:sldId id="516" r:id="rId37"/>
    <p:sldId id="517" r:id="rId38"/>
    <p:sldId id="518" r:id="rId39"/>
    <p:sldId id="519" r:id="rId40"/>
    <p:sldId id="524" r:id="rId41"/>
    <p:sldId id="525" r:id="rId42"/>
    <p:sldId id="520"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F76"/>
    <a:srgbClr val="E00C72"/>
    <a:srgbClr val="C0C0C0"/>
    <a:srgbClr val="E6E6E6"/>
    <a:srgbClr val="4AA7B6"/>
    <a:srgbClr val="FF6600"/>
    <a:srgbClr val="969696"/>
    <a:srgbClr val="728BD8"/>
    <a:srgbClr val="1ABCE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2B55B3-8D50-4CFB-B31C-6904D98888A6}" v="4" dt="2020-10-22T03:34:59.289"/>
  </p1510:revLst>
</p1510:revInfo>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08" autoAdjust="0"/>
    <p:restoredTop sz="96673" autoAdjust="0"/>
  </p:normalViewPr>
  <p:slideViewPr>
    <p:cSldViewPr snapToGrid="0" snapToObjects="1">
      <p:cViewPr varScale="1">
        <p:scale>
          <a:sx n="117" d="100"/>
          <a:sy n="117" d="100"/>
        </p:scale>
        <p:origin x="259"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166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notesMaster" Target="notesMasters/notesMaster1.xml"/><Relationship Id="rId86"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theme" Target="theme/theme1.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xmlns=""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xmlns=""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2022/8/30</a:t>
            </a:fld>
            <a:endParaRPr kumimoji="1" lang="ja-JP" altLang="en-US"/>
          </a:p>
        </p:txBody>
      </p:sp>
      <p:sp>
        <p:nvSpPr>
          <p:cNvPr id="4" name="フッター プレースホルダー 3">
            <a:extLst>
              <a:ext uri="{FF2B5EF4-FFF2-40B4-BE49-F238E27FC236}">
                <a16:creationId xmlns:a16="http://schemas.microsoft.com/office/drawing/2014/main" xmlns=""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xmlns=""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2022/8/30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a:t>
            </a:fld>
            <a:endParaRPr kumimoji="1" lang="ja-JP" altLang="en-US"/>
          </a:p>
        </p:txBody>
      </p:sp>
    </p:spTree>
    <p:extLst>
      <p:ext uri="{BB962C8B-B14F-4D97-AF65-F5344CB8AC3E}">
        <p14:creationId xmlns:p14="http://schemas.microsoft.com/office/powerpoint/2010/main" val="2821683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080000" lvl="3" indent="0">
              <a:buNone/>
            </a:pPr>
            <a:endParaRPr lang="en-US" altLang="ja-JP" dirty="0" smtClean="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12</a:t>
            </a:fld>
            <a:endParaRPr kumimoji="1" lang="ja-JP" altLang="en-US"/>
          </a:p>
        </p:txBody>
      </p:sp>
    </p:spTree>
    <p:extLst>
      <p:ext uri="{BB962C8B-B14F-4D97-AF65-F5344CB8AC3E}">
        <p14:creationId xmlns:p14="http://schemas.microsoft.com/office/powerpoint/2010/main" val="3799650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18</a:t>
            </a:fld>
            <a:endParaRPr kumimoji="1" lang="ja-JP" altLang="en-US"/>
          </a:p>
        </p:txBody>
      </p:sp>
    </p:spTree>
    <p:extLst>
      <p:ext uri="{BB962C8B-B14F-4D97-AF65-F5344CB8AC3E}">
        <p14:creationId xmlns:p14="http://schemas.microsoft.com/office/powerpoint/2010/main" val="570212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19</a:t>
            </a:fld>
            <a:endParaRPr lang="ja-JP" altLang="en-US">
              <a:solidFill>
                <a:prstClr val="black"/>
              </a:solidFill>
            </a:endParaRPr>
          </a:p>
        </p:txBody>
      </p:sp>
    </p:spTree>
    <p:extLst>
      <p:ext uri="{BB962C8B-B14F-4D97-AF65-F5344CB8AC3E}">
        <p14:creationId xmlns:p14="http://schemas.microsoft.com/office/powerpoint/2010/main" val="318067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20</a:t>
            </a:fld>
            <a:endParaRPr lang="ja-JP" altLang="en-US">
              <a:solidFill>
                <a:prstClr val="black"/>
              </a:solidFill>
            </a:endParaRPr>
          </a:p>
        </p:txBody>
      </p:sp>
    </p:spTree>
    <p:extLst>
      <p:ext uri="{BB962C8B-B14F-4D97-AF65-F5344CB8AC3E}">
        <p14:creationId xmlns:p14="http://schemas.microsoft.com/office/powerpoint/2010/main" val="1813073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21</a:t>
            </a:fld>
            <a:endParaRPr kumimoji="1" lang="ja-JP" altLang="en-US"/>
          </a:p>
        </p:txBody>
      </p:sp>
    </p:spTree>
    <p:extLst>
      <p:ext uri="{BB962C8B-B14F-4D97-AF65-F5344CB8AC3E}">
        <p14:creationId xmlns:p14="http://schemas.microsoft.com/office/powerpoint/2010/main" val="370606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22</a:t>
            </a:fld>
            <a:endParaRPr kumimoji="1" lang="ja-JP" altLang="en-US"/>
          </a:p>
        </p:txBody>
      </p:sp>
    </p:spTree>
    <p:extLst>
      <p:ext uri="{BB962C8B-B14F-4D97-AF65-F5344CB8AC3E}">
        <p14:creationId xmlns:p14="http://schemas.microsoft.com/office/powerpoint/2010/main" val="3713481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23</a:t>
            </a:fld>
            <a:endParaRPr kumimoji="1" lang="ja-JP" altLang="en-US"/>
          </a:p>
        </p:txBody>
      </p:sp>
    </p:spTree>
    <p:extLst>
      <p:ext uri="{BB962C8B-B14F-4D97-AF65-F5344CB8AC3E}">
        <p14:creationId xmlns:p14="http://schemas.microsoft.com/office/powerpoint/2010/main" val="1338334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26</a:t>
            </a:fld>
            <a:endParaRPr lang="ja-JP" altLang="en-US">
              <a:solidFill>
                <a:prstClr val="black"/>
              </a:solidFill>
            </a:endParaRPr>
          </a:p>
        </p:txBody>
      </p:sp>
    </p:spTree>
    <p:extLst>
      <p:ext uri="{BB962C8B-B14F-4D97-AF65-F5344CB8AC3E}">
        <p14:creationId xmlns:p14="http://schemas.microsoft.com/office/powerpoint/2010/main" val="3575600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27</a:t>
            </a:fld>
            <a:endParaRPr lang="ja-JP" altLang="en-US">
              <a:solidFill>
                <a:prstClr val="black"/>
              </a:solidFill>
            </a:endParaRPr>
          </a:p>
        </p:txBody>
      </p:sp>
    </p:spTree>
    <p:extLst>
      <p:ext uri="{BB962C8B-B14F-4D97-AF65-F5344CB8AC3E}">
        <p14:creationId xmlns:p14="http://schemas.microsoft.com/office/powerpoint/2010/main" val="3515244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28</a:t>
            </a:fld>
            <a:endParaRPr lang="ja-JP" altLang="en-US">
              <a:solidFill>
                <a:prstClr val="black"/>
              </a:solidFill>
            </a:endParaRPr>
          </a:p>
        </p:txBody>
      </p:sp>
    </p:spTree>
    <p:extLst>
      <p:ext uri="{BB962C8B-B14F-4D97-AF65-F5344CB8AC3E}">
        <p14:creationId xmlns:p14="http://schemas.microsoft.com/office/powerpoint/2010/main" val="262835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a:t>
            </a:fld>
            <a:endParaRPr kumimoji="1" lang="ja-JP" altLang="en-US"/>
          </a:p>
        </p:txBody>
      </p:sp>
    </p:spTree>
    <p:extLst>
      <p:ext uri="{BB962C8B-B14F-4D97-AF65-F5344CB8AC3E}">
        <p14:creationId xmlns:p14="http://schemas.microsoft.com/office/powerpoint/2010/main" val="1286564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b="1" dirty="0" smtClean="0"/>
              <a:t>ＡＷＲとは：</a:t>
            </a:r>
            <a:r>
              <a:rPr lang="en-US" altLang="ja-JP" dirty="0" err="1" smtClean="0"/>
              <a:t>oracleDB</a:t>
            </a:r>
            <a:r>
              <a:rPr lang="ja-JP" altLang="en-US" dirty="0" smtClean="0"/>
              <a:t>が自己管理として運用状況に関する統計情報を一定時間ごとに観測し、自動的に記録した　もの。</a:t>
            </a:r>
            <a:endParaRPr lang="en-US" altLang="ja-JP" dirty="0" smtClean="0"/>
          </a:p>
          <a:p>
            <a:pPr>
              <a:buNone/>
            </a:pPr>
            <a:endParaRPr lang="en-US" altLang="ja-JP" dirty="0" smtClean="0"/>
          </a:p>
          <a:p>
            <a:pPr>
              <a:buNone/>
            </a:pPr>
            <a:endParaRPr lang="en-US" altLang="ja-JP" dirty="0" smtClean="0"/>
          </a:p>
          <a:p>
            <a:pPr>
              <a:buNone/>
            </a:pPr>
            <a:r>
              <a:rPr lang="en-US" altLang="ja-JP" dirty="0" smtClean="0"/>
              <a:t>SGA</a:t>
            </a:r>
            <a:r>
              <a:rPr lang="ja-JP" altLang="en-US" dirty="0" smtClean="0"/>
              <a:t>で</a:t>
            </a:r>
            <a:endParaRPr lang="en-US" altLang="ja-JP" dirty="0" smtClean="0"/>
          </a:p>
          <a:p>
            <a:pPr>
              <a:buNone/>
            </a:pPr>
            <a:endParaRPr lang="en-US" altLang="ja-JP" dirty="0" smtClean="0">
              <a:effectLst/>
            </a:endParaRPr>
          </a:p>
          <a:p>
            <a:pPr>
              <a:buNone/>
            </a:pPr>
            <a:r>
              <a:rPr lang="en-US" altLang="ja-JP" dirty="0" smtClean="0">
                <a:effectLst/>
              </a:rPr>
              <a:t>MMON</a:t>
            </a:r>
            <a:r>
              <a:rPr lang="ja-JP" altLang="en-US" dirty="0" smtClean="0">
                <a:effectLst/>
              </a:rPr>
              <a:t>は</a:t>
            </a:r>
            <a:r>
              <a:rPr lang="en-US" altLang="ja-JP" dirty="0" smtClean="0">
                <a:effectLst/>
              </a:rPr>
              <a:t>SGA</a:t>
            </a:r>
            <a:r>
              <a:rPr lang="ja-JP" altLang="en-US" dirty="0" smtClean="0">
                <a:effectLst/>
              </a:rPr>
              <a:t>から情報を取得し、前回変更された</a:t>
            </a:r>
            <a:r>
              <a:rPr lang="en-US" altLang="ja-JP" dirty="0" smtClean="0">
                <a:effectLst/>
              </a:rPr>
              <a:t>SQL</a:t>
            </a:r>
            <a:r>
              <a:rPr lang="ja-JP" altLang="en-US" dirty="0" smtClean="0">
                <a:effectLst/>
              </a:rPr>
              <a:t>オブジェクトの統計値を取得して、メトリックがそのしきい値を超えたときに書込みを行います。</a:t>
            </a:r>
            <a:endParaRPr lang="en-US" altLang="ja-JP" dirty="0" smtClean="0">
              <a:effectLst/>
            </a:endParaRPr>
          </a:p>
          <a:p>
            <a:pPr>
              <a:buNone/>
            </a:pPr>
            <a:endParaRPr lang="en-US" altLang="ja-JP" dirty="0" smtClean="0"/>
          </a:p>
          <a:p>
            <a:pPr>
              <a:buNone/>
            </a:pPr>
            <a:r>
              <a:rPr lang="ja-JP" altLang="en-US" sz="1400" b="1" dirty="0" smtClean="0"/>
              <a:t>どのような使い道があるか</a:t>
            </a:r>
            <a:r>
              <a:rPr lang="ja-JP" altLang="en-US" dirty="0" smtClean="0"/>
              <a:t>：いつからのパフォーマンスが下がったかわからない。　　</a:t>
            </a:r>
            <a:endParaRPr lang="en-US" altLang="ja-JP" dirty="0" smtClean="0"/>
          </a:p>
          <a:p>
            <a:pPr>
              <a:buNone/>
            </a:pPr>
            <a:r>
              <a:rPr lang="ja-JP" altLang="en-US" dirty="0" smtClean="0"/>
              <a:t>　　　　　　　　　　　　　　改善項目、改善対象がわからない。</a:t>
            </a:r>
            <a:endParaRPr lang="en-US" altLang="ja-JP" dirty="0" smtClean="0"/>
          </a:p>
          <a:p>
            <a:pPr>
              <a:buNone/>
            </a:pPr>
            <a:r>
              <a:rPr lang="ja-JP" altLang="en-US" dirty="0" smtClean="0"/>
              <a:t>　　　　　　　　　　　　　　具体的な対策がわからない。</a:t>
            </a:r>
            <a:endParaRPr lang="en-US" altLang="ja-JP" dirty="0" smtClean="0"/>
          </a:p>
          <a:p>
            <a:pPr>
              <a:buNone/>
            </a:pPr>
            <a:endParaRPr lang="en-US" altLang="ja-JP" dirty="0" smtClean="0"/>
          </a:p>
          <a:p>
            <a:pPr>
              <a:buNone/>
            </a:pPr>
            <a:r>
              <a:rPr lang="ja-JP" altLang="en-US" sz="1400" b="1" dirty="0" smtClean="0"/>
              <a:t>⇒</a:t>
            </a:r>
            <a:r>
              <a:rPr lang="en-US" altLang="ja-JP" sz="1400" b="1" dirty="0" smtClean="0"/>
              <a:t>AWR</a:t>
            </a:r>
            <a:r>
              <a:rPr lang="ja-JP" altLang="en-US" sz="1400" b="1" dirty="0" smtClean="0"/>
              <a:t>で調査することで、ボトルネックとなっている箇所の特定やチューニングすべき項目を判断することができる。</a:t>
            </a:r>
            <a:endParaRPr lang="en-US" altLang="ja-JP" sz="1400" b="1" dirty="0" smtClean="0"/>
          </a:p>
          <a:p>
            <a:endParaRPr kumimoji="1" lang="ja-JP" altLang="en-US" dirty="0" smtClean="0"/>
          </a:p>
          <a:p>
            <a:pPr>
              <a:buNone/>
            </a:pPr>
            <a:endParaRPr lang="en-US" altLang="ja-JP" b="1" dirty="0" smtClean="0"/>
          </a:p>
          <a:p>
            <a:pPr>
              <a:buNone/>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29</a:t>
            </a:fld>
            <a:endParaRPr kumimoji="1" lang="ja-JP" altLang="en-US"/>
          </a:p>
        </p:txBody>
      </p:sp>
    </p:spTree>
    <p:extLst>
      <p:ext uri="{BB962C8B-B14F-4D97-AF65-F5344CB8AC3E}">
        <p14:creationId xmlns:p14="http://schemas.microsoft.com/office/powerpoint/2010/main" val="1252852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b="1" dirty="0" smtClean="0"/>
              <a:t>ＡＷＲとは：</a:t>
            </a:r>
            <a:r>
              <a:rPr lang="en-US" altLang="ja-JP" dirty="0" err="1" smtClean="0"/>
              <a:t>oracleDB</a:t>
            </a:r>
            <a:r>
              <a:rPr lang="ja-JP" altLang="en-US" dirty="0" smtClean="0"/>
              <a:t>が自己管理として運用状況に関する統計情報を一定時間ごとに観測し、自動的に記録した　もの。</a:t>
            </a:r>
            <a:endParaRPr lang="en-US" altLang="ja-JP" dirty="0" smtClean="0"/>
          </a:p>
          <a:p>
            <a:pPr>
              <a:buNone/>
            </a:pPr>
            <a:endParaRPr lang="en-US" altLang="ja-JP" dirty="0" smtClean="0"/>
          </a:p>
          <a:p>
            <a:pPr>
              <a:buNone/>
            </a:pPr>
            <a:endParaRPr lang="en-US" altLang="ja-JP" dirty="0" smtClean="0"/>
          </a:p>
          <a:p>
            <a:pPr>
              <a:buNone/>
            </a:pPr>
            <a:r>
              <a:rPr lang="en-US" altLang="ja-JP" dirty="0" smtClean="0"/>
              <a:t>SGA</a:t>
            </a:r>
            <a:r>
              <a:rPr lang="ja-JP" altLang="en-US" dirty="0" smtClean="0"/>
              <a:t>で</a:t>
            </a:r>
            <a:endParaRPr lang="en-US" altLang="ja-JP" dirty="0" smtClean="0"/>
          </a:p>
          <a:p>
            <a:pPr>
              <a:buNone/>
            </a:pPr>
            <a:endParaRPr lang="en-US" altLang="ja-JP" dirty="0" smtClean="0">
              <a:effectLst/>
            </a:endParaRPr>
          </a:p>
          <a:p>
            <a:pPr>
              <a:buNone/>
            </a:pPr>
            <a:r>
              <a:rPr lang="en-US" altLang="ja-JP" dirty="0" smtClean="0">
                <a:effectLst/>
              </a:rPr>
              <a:t>MMON</a:t>
            </a:r>
            <a:r>
              <a:rPr lang="ja-JP" altLang="en-US" dirty="0" smtClean="0">
                <a:effectLst/>
              </a:rPr>
              <a:t>は</a:t>
            </a:r>
            <a:r>
              <a:rPr lang="en-US" altLang="ja-JP" dirty="0" smtClean="0">
                <a:effectLst/>
              </a:rPr>
              <a:t>SGA</a:t>
            </a:r>
            <a:r>
              <a:rPr lang="ja-JP" altLang="en-US" dirty="0" smtClean="0">
                <a:effectLst/>
              </a:rPr>
              <a:t>から情報を取得し、前回変更された</a:t>
            </a:r>
            <a:r>
              <a:rPr lang="en-US" altLang="ja-JP" dirty="0" smtClean="0">
                <a:effectLst/>
              </a:rPr>
              <a:t>SQL</a:t>
            </a:r>
            <a:r>
              <a:rPr lang="ja-JP" altLang="en-US" dirty="0" smtClean="0">
                <a:effectLst/>
              </a:rPr>
              <a:t>オブジェクトの統計値を取得して、メトリックがそのしきい値を超えたときに書込みを行います。</a:t>
            </a:r>
            <a:endParaRPr lang="en-US" altLang="ja-JP" dirty="0" smtClean="0">
              <a:effectLst/>
            </a:endParaRPr>
          </a:p>
          <a:p>
            <a:pPr>
              <a:buNone/>
            </a:pPr>
            <a:endParaRPr lang="en-US" altLang="ja-JP" dirty="0" smtClean="0"/>
          </a:p>
          <a:p>
            <a:pPr>
              <a:buNone/>
            </a:pPr>
            <a:r>
              <a:rPr lang="ja-JP" altLang="en-US" sz="1400" b="1" dirty="0" smtClean="0"/>
              <a:t>どのような使い道があるか</a:t>
            </a:r>
            <a:r>
              <a:rPr lang="ja-JP" altLang="en-US" dirty="0" smtClean="0"/>
              <a:t>：いつからのパフォーマンスが下がったかわからない。　　</a:t>
            </a:r>
            <a:endParaRPr lang="en-US" altLang="ja-JP" dirty="0" smtClean="0"/>
          </a:p>
          <a:p>
            <a:pPr>
              <a:buNone/>
            </a:pPr>
            <a:r>
              <a:rPr lang="ja-JP" altLang="en-US" dirty="0" smtClean="0"/>
              <a:t>　　　　　　　　　　　　　　改善項目、改善対象がわからない。</a:t>
            </a:r>
            <a:endParaRPr lang="en-US" altLang="ja-JP" dirty="0" smtClean="0"/>
          </a:p>
          <a:p>
            <a:pPr>
              <a:buNone/>
            </a:pPr>
            <a:r>
              <a:rPr lang="ja-JP" altLang="en-US" dirty="0" smtClean="0"/>
              <a:t>　　　　　　　　　　　　　　具体的な対策がわからない。</a:t>
            </a:r>
            <a:endParaRPr lang="en-US" altLang="ja-JP" dirty="0" smtClean="0"/>
          </a:p>
          <a:p>
            <a:pPr>
              <a:buNone/>
            </a:pPr>
            <a:endParaRPr lang="en-US" altLang="ja-JP" dirty="0" smtClean="0"/>
          </a:p>
          <a:p>
            <a:pPr>
              <a:buNone/>
            </a:pPr>
            <a:r>
              <a:rPr lang="ja-JP" altLang="en-US" sz="1400" b="1" dirty="0" smtClean="0"/>
              <a:t>⇒</a:t>
            </a:r>
            <a:r>
              <a:rPr lang="en-US" altLang="ja-JP" sz="1400" b="1" dirty="0" smtClean="0"/>
              <a:t>AWR</a:t>
            </a:r>
            <a:r>
              <a:rPr lang="ja-JP" altLang="en-US" sz="1400" b="1" dirty="0" smtClean="0"/>
              <a:t>で調査することで、ボトルネックとなっている箇所の特定やチューニングすべき項目を判断することができる。</a:t>
            </a:r>
            <a:endParaRPr lang="en-US" altLang="ja-JP" sz="1400" b="1" dirty="0" smtClean="0"/>
          </a:p>
          <a:p>
            <a:endParaRPr kumimoji="1" lang="ja-JP" altLang="en-US" dirty="0" smtClean="0"/>
          </a:p>
          <a:p>
            <a:pPr>
              <a:buNone/>
            </a:pPr>
            <a:endParaRPr lang="en-US" altLang="ja-JP" b="1" dirty="0" smtClean="0"/>
          </a:p>
          <a:p>
            <a:pPr>
              <a:buNone/>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30</a:t>
            </a:fld>
            <a:endParaRPr kumimoji="1" lang="ja-JP" altLang="en-US"/>
          </a:p>
        </p:txBody>
      </p:sp>
    </p:spTree>
    <p:extLst>
      <p:ext uri="{BB962C8B-B14F-4D97-AF65-F5344CB8AC3E}">
        <p14:creationId xmlns:p14="http://schemas.microsoft.com/office/powerpoint/2010/main" val="153162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31</a:t>
            </a:fld>
            <a:endParaRPr kumimoji="1" lang="ja-JP" altLang="en-US"/>
          </a:p>
        </p:txBody>
      </p:sp>
    </p:spTree>
    <p:extLst>
      <p:ext uri="{BB962C8B-B14F-4D97-AF65-F5344CB8AC3E}">
        <p14:creationId xmlns:p14="http://schemas.microsoft.com/office/powerpoint/2010/main" val="2869212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32</a:t>
            </a:fld>
            <a:endParaRPr kumimoji="1" lang="ja-JP" altLang="en-US"/>
          </a:p>
        </p:txBody>
      </p:sp>
    </p:spTree>
    <p:extLst>
      <p:ext uri="{BB962C8B-B14F-4D97-AF65-F5344CB8AC3E}">
        <p14:creationId xmlns:p14="http://schemas.microsoft.com/office/powerpoint/2010/main" val="2404214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33</a:t>
            </a:fld>
            <a:endParaRPr kumimoji="1" lang="ja-JP" altLang="en-US"/>
          </a:p>
        </p:txBody>
      </p:sp>
    </p:spTree>
    <p:extLst>
      <p:ext uri="{BB962C8B-B14F-4D97-AF65-F5344CB8AC3E}">
        <p14:creationId xmlns:p14="http://schemas.microsoft.com/office/powerpoint/2010/main" val="1208138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34</a:t>
            </a:fld>
            <a:endParaRPr kumimoji="1" lang="ja-JP" altLang="en-US"/>
          </a:p>
        </p:txBody>
      </p:sp>
    </p:spTree>
    <p:extLst>
      <p:ext uri="{BB962C8B-B14F-4D97-AF65-F5344CB8AC3E}">
        <p14:creationId xmlns:p14="http://schemas.microsoft.com/office/powerpoint/2010/main" val="2726914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修正箇所</a:t>
            </a:r>
            <a:endParaRPr kumimoji="1" lang="en-US" altLang="ja-JP" dirty="0" smtClean="0"/>
          </a:p>
          <a:p>
            <a:endParaRPr kumimoji="1" lang="en-US" altLang="ja-JP" dirty="0" smtClean="0"/>
          </a:p>
          <a:p>
            <a:r>
              <a:rPr kumimoji="1" lang="ja-JP" altLang="en-US" dirty="0" smtClean="0"/>
              <a:t>問題提起から：</a:t>
            </a:r>
            <a:r>
              <a:rPr lang="en-US" altLang="ja-JP" dirty="0" err="1" smtClean="0"/>
              <a:t>lobtemprary</a:t>
            </a:r>
            <a:r>
              <a:rPr lang="ja-JP" altLang="en-US" dirty="0" smtClean="0"/>
              <a:t>に対して適切な解放処理</a:t>
            </a:r>
            <a:endParaRPr lang="en-US" altLang="ja-JP" dirty="0" smtClean="0"/>
          </a:p>
          <a:p>
            <a:r>
              <a:rPr kumimoji="1" lang="ja-JP" altLang="en-US" dirty="0" smtClean="0"/>
              <a:t>対処：</a:t>
            </a:r>
          </a:p>
          <a:p>
            <a:endParaRPr kumimoji="1" lang="en-US" altLang="ja-JP" dirty="0" smtClean="0"/>
          </a:p>
          <a:p>
            <a:r>
              <a:rPr kumimoji="1" lang="ja-JP" altLang="en-US" dirty="0" smtClean="0"/>
              <a:t>肉付け</a:t>
            </a:r>
            <a:endParaRPr kumimoji="1" lang="en-US" altLang="ja-JP" dirty="0" smtClean="0"/>
          </a:p>
          <a:p>
            <a:r>
              <a:rPr kumimoji="1" lang="ja-JP" altLang="en-US" dirty="0" smtClean="0"/>
              <a:t>・問題点を記載</a:t>
            </a:r>
            <a:endParaRPr kumimoji="1" lang="en-US" altLang="ja-JP" dirty="0" smtClean="0"/>
          </a:p>
          <a:p>
            <a:endParaRPr kumimoji="1" lang="en-US" altLang="ja-JP" dirty="0" smtClean="0"/>
          </a:p>
          <a:p>
            <a:r>
              <a:rPr kumimoji="1" lang="ja-JP" altLang="en-US" dirty="0" smtClean="0"/>
              <a:t>統合マスタとしての課題</a:t>
            </a:r>
            <a:endParaRPr kumimoji="1" lang="en-US" altLang="ja-JP" dirty="0" smtClean="0"/>
          </a:p>
          <a:p>
            <a:r>
              <a:rPr kumimoji="1" lang="ja-JP" altLang="en-US" dirty="0" smtClean="0"/>
              <a:t>・課題</a:t>
            </a:r>
            <a:endParaRPr kumimoji="1" lang="en-US" altLang="ja-JP" dirty="0" smtClean="0"/>
          </a:p>
          <a:p>
            <a:r>
              <a:rPr kumimoji="1" lang="ja-JP" altLang="en-US" dirty="0" smtClean="0"/>
              <a:t>・解決するには</a:t>
            </a:r>
            <a:r>
              <a:rPr kumimoji="1" lang="en-US" altLang="ja-JP" dirty="0" smtClean="0"/>
              <a:t>majesty</a:t>
            </a:r>
            <a:r>
              <a:rPr kumimoji="1" lang="ja-JP" altLang="en-US" dirty="0" smtClean="0"/>
              <a:t>では不十分</a:t>
            </a:r>
            <a:endParaRPr kumimoji="1" lang="en-US" altLang="ja-JP" dirty="0" smtClean="0"/>
          </a:p>
          <a:p>
            <a:r>
              <a:rPr kumimoji="1" lang="ja-JP" altLang="en-US" dirty="0" smtClean="0"/>
              <a:t>・</a:t>
            </a:r>
            <a:r>
              <a:rPr kumimoji="1" lang="en-US" altLang="ja-JP" dirty="0" smtClean="0"/>
              <a:t>oracle</a:t>
            </a:r>
            <a:r>
              <a:rPr kumimoji="1" lang="ja-JP" altLang="en-US" dirty="0" smtClean="0"/>
              <a:t>パックだと解決できる。</a:t>
            </a:r>
            <a:endParaRPr kumimoji="1" lang="en-US" altLang="ja-JP" dirty="0" smtClean="0"/>
          </a:p>
          <a:p>
            <a:r>
              <a:rPr kumimoji="1" lang="ja-JP" altLang="en-US" dirty="0" smtClean="0"/>
              <a:t>・どのように</a:t>
            </a:r>
            <a:endParaRPr kumimoji="1" lang="en-US" altLang="ja-JP" dirty="0" smtClean="0"/>
          </a:p>
          <a:p>
            <a:r>
              <a:rPr kumimoji="1" lang="ja-JP" altLang="en-US" dirty="0" smtClean="0"/>
              <a:t>・費用　それぞれ　いくつ必要か</a:t>
            </a:r>
            <a:r>
              <a:rPr kumimoji="1" lang="en-US" altLang="ja-JP" dirty="0" smtClean="0"/>
              <a:t>(</a:t>
            </a:r>
            <a:r>
              <a:rPr kumimoji="1" lang="ja-JP" altLang="en-US" dirty="0" smtClean="0"/>
              <a:t>１台か</a:t>
            </a:r>
            <a:r>
              <a:rPr kumimoji="1" lang="en-US" altLang="ja-JP" dirty="0" smtClean="0"/>
              <a:t>2</a:t>
            </a:r>
            <a:r>
              <a:rPr kumimoji="1" lang="ja-JP" altLang="en-US" dirty="0" smtClean="0"/>
              <a:t>台か</a:t>
            </a:r>
            <a:r>
              <a:rPr kumimoji="1" lang="en-US" altLang="ja-JP" dirty="0" smtClean="0"/>
              <a:t>)</a:t>
            </a:r>
          </a:p>
          <a:p>
            <a:r>
              <a:rPr kumimoji="1" lang="ja-JP" altLang="en-US" dirty="0" smtClean="0"/>
              <a:t>統合マスタとしての方針の説明。</a:t>
            </a:r>
            <a:endParaRPr kumimoji="1" lang="en-US" altLang="ja-JP" dirty="0" smtClean="0"/>
          </a:p>
          <a:p>
            <a:r>
              <a:rPr kumimoji="1" lang="ja-JP" altLang="en-US" dirty="0" smtClean="0"/>
              <a:t>統合マスタとしての課題</a:t>
            </a:r>
            <a:endParaRPr kumimoji="1" lang="en-US" altLang="ja-JP" dirty="0" smtClean="0"/>
          </a:p>
          <a:p>
            <a:r>
              <a:rPr kumimoji="1" lang="ja-JP" altLang="en-US" dirty="0" smtClean="0"/>
              <a:t>・課題</a:t>
            </a:r>
            <a:endParaRPr kumimoji="1" lang="en-US" altLang="ja-JP" dirty="0" smtClean="0"/>
          </a:p>
          <a:p>
            <a:r>
              <a:rPr kumimoji="1" lang="ja-JP" altLang="en-US" dirty="0" smtClean="0"/>
              <a:t>・解決するには</a:t>
            </a:r>
            <a:r>
              <a:rPr kumimoji="1" lang="en-US" altLang="ja-JP" dirty="0" smtClean="0"/>
              <a:t>majesty</a:t>
            </a:r>
            <a:r>
              <a:rPr kumimoji="1" lang="ja-JP" altLang="en-US" dirty="0" smtClean="0"/>
              <a:t>では不十分</a:t>
            </a:r>
            <a:endParaRPr kumimoji="1" lang="en-US" altLang="ja-JP" dirty="0" smtClean="0"/>
          </a:p>
          <a:p>
            <a:r>
              <a:rPr kumimoji="1" lang="ja-JP" altLang="en-US" dirty="0" smtClean="0"/>
              <a:t>・</a:t>
            </a:r>
            <a:r>
              <a:rPr kumimoji="1" lang="en-US" altLang="ja-JP" dirty="0" smtClean="0"/>
              <a:t>oracle</a:t>
            </a:r>
            <a:r>
              <a:rPr kumimoji="1" lang="ja-JP" altLang="en-US" dirty="0" smtClean="0"/>
              <a:t>パックだと解決できる。</a:t>
            </a:r>
            <a:endParaRPr kumimoji="1" lang="en-US" altLang="ja-JP" dirty="0" smtClean="0"/>
          </a:p>
          <a:p>
            <a:r>
              <a:rPr kumimoji="1" lang="ja-JP" altLang="en-US" dirty="0" smtClean="0"/>
              <a:t>・どのように</a:t>
            </a:r>
            <a:endParaRPr kumimoji="1" lang="en-US" altLang="ja-JP" dirty="0" smtClean="0"/>
          </a:p>
          <a:p>
            <a:r>
              <a:rPr kumimoji="1" lang="ja-JP" altLang="en-US" dirty="0" smtClean="0"/>
              <a:t>・費用　それぞれ　いくつ必要か</a:t>
            </a:r>
            <a:r>
              <a:rPr kumimoji="1" lang="en-US" altLang="ja-JP" dirty="0" smtClean="0"/>
              <a:t>(</a:t>
            </a:r>
            <a:r>
              <a:rPr kumimoji="1" lang="ja-JP" altLang="en-US" dirty="0" smtClean="0"/>
              <a:t>１台か</a:t>
            </a:r>
            <a:r>
              <a:rPr kumimoji="1" lang="en-US" altLang="ja-JP" dirty="0" smtClean="0"/>
              <a:t>2</a:t>
            </a:r>
            <a:r>
              <a:rPr kumimoji="1" lang="ja-JP" altLang="en-US" dirty="0" smtClean="0"/>
              <a:t>台か</a:t>
            </a:r>
            <a:r>
              <a:rPr kumimoji="1" lang="en-US" altLang="ja-JP" dirty="0" smtClean="0"/>
              <a:t>)</a:t>
            </a:r>
          </a:p>
          <a:p>
            <a:r>
              <a:rPr kumimoji="1" lang="ja-JP" altLang="en-US" dirty="0" smtClean="0"/>
              <a:t>統合マスタとしての方針の説明。</a:t>
            </a:r>
            <a:endParaRPr kumimoji="1" lang="en-US" altLang="ja-JP" dirty="0" smtClean="0"/>
          </a:p>
          <a:p>
            <a:endParaRPr kumimoji="1" lang="en-US" altLang="ja-JP" dirty="0" smtClean="0"/>
          </a:p>
          <a:p>
            <a:r>
              <a:rPr kumimoji="1" lang="ja-JP" altLang="en-US" dirty="0" smtClean="0"/>
              <a:t>プロファイルとは</a:t>
            </a:r>
            <a:endParaRPr kumimoji="1" lang="en-US" altLang="ja-JP" dirty="0" smtClean="0"/>
          </a:p>
          <a:p>
            <a:r>
              <a:rPr kumimoji="1" lang="ja-JP" altLang="en-US" dirty="0" smtClean="0"/>
              <a:t>ヒント句や、インデックス</a:t>
            </a:r>
            <a:endParaRPr kumimoji="1" lang="en-US" altLang="ja-JP" dirty="0" smtClean="0"/>
          </a:p>
          <a:p>
            <a:r>
              <a:rPr kumimoji="1" lang="ja-JP" altLang="en-US" dirty="0" smtClean="0"/>
              <a:t>統合マスタではプロファイルによる積極的管理</a:t>
            </a:r>
          </a:p>
          <a:p>
            <a:endParaRPr kumimoji="1" lang="en-US" altLang="ja-JP" dirty="0" smtClean="0"/>
          </a:p>
          <a:p>
            <a:r>
              <a:rPr kumimoji="1" lang="ja-JP" altLang="en-US" dirty="0" smtClean="0"/>
              <a:t>アドバイザフレームワークと</a:t>
            </a:r>
            <a:r>
              <a:rPr kumimoji="1" lang="en-US" altLang="ja-JP" dirty="0" smtClean="0"/>
              <a:t>majesty</a:t>
            </a:r>
            <a:r>
              <a:rPr kumimoji="1" lang="ja-JP" altLang="en-US" dirty="0" smtClean="0"/>
              <a:t>の比較を分かりやすく。</a:t>
            </a:r>
            <a:endParaRPr kumimoji="1" lang="en-US" altLang="ja-JP" dirty="0" smtClean="0"/>
          </a:p>
          <a:p>
            <a:r>
              <a:rPr kumimoji="1" lang="ja-JP" altLang="en-US" dirty="0" smtClean="0"/>
              <a:t>パッケージと</a:t>
            </a:r>
            <a:r>
              <a:rPr kumimoji="1" lang="en-US" altLang="ja-JP" dirty="0" smtClean="0"/>
              <a:t>majesty</a:t>
            </a:r>
            <a:r>
              <a:rPr kumimoji="1" lang="ja-JP" altLang="en-US" dirty="0" smtClean="0"/>
              <a:t>の比較・対比表</a:t>
            </a:r>
          </a:p>
          <a:p>
            <a:endParaRPr kumimoji="1" lang="ja-JP" altLang="en-US" b="1"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35</a:t>
            </a:fld>
            <a:endParaRPr kumimoji="1" lang="ja-JP" altLang="en-US"/>
          </a:p>
        </p:txBody>
      </p:sp>
    </p:spTree>
    <p:extLst>
      <p:ext uri="{BB962C8B-B14F-4D97-AF65-F5344CB8AC3E}">
        <p14:creationId xmlns:p14="http://schemas.microsoft.com/office/powerpoint/2010/main" val="2212981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a:t>
            </a:fld>
            <a:endParaRPr kumimoji="1" lang="ja-JP" altLang="en-US"/>
          </a:p>
        </p:txBody>
      </p:sp>
    </p:spTree>
    <p:extLst>
      <p:ext uri="{BB962C8B-B14F-4D97-AF65-F5344CB8AC3E}">
        <p14:creationId xmlns:p14="http://schemas.microsoft.com/office/powerpoint/2010/main" val="271667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RPA</a:t>
            </a:r>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4</a:t>
            </a:fld>
            <a:endParaRPr kumimoji="1" lang="ja-JP" altLang="en-US"/>
          </a:p>
        </p:txBody>
      </p:sp>
    </p:spTree>
    <p:extLst>
      <p:ext uri="{BB962C8B-B14F-4D97-AF65-F5344CB8AC3E}">
        <p14:creationId xmlns:p14="http://schemas.microsoft.com/office/powerpoint/2010/main" val="1631757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5</a:t>
            </a:fld>
            <a:endParaRPr kumimoji="1" lang="ja-JP" altLang="en-US"/>
          </a:p>
        </p:txBody>
      </p:sp>
    </p:spTree>
    <p:extLst>
      <p:ext uri="{BB962C8B-B14F-4D97-AF65-F5344CB8AC3E}">
        <p14:creationId xmlns:p14="http://schemas.microsoft.com/office/powerpoint/2010/main" val="346486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8</a:t>
            </a:fld>
            <a:endParaRPr kumimoji="1" lang="ja-JP" altLang="en-US"/>
          </a:p>
        </p:txBody>
      </p:sp>
    </p:spTree>
    <p:extLst>
      <p:ext uri="{BB962C8B-B14F-4D97-AF65-F5344CB8AC3E}">
        <p14:creationId xmlns:p14="http://schemas.microsoft.com/office/powerpoint/2010/main" val="2281464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ADDM</a:t>
            </a:r>
            <a:r>
              <a:rPr lang="ja-JP" altLang="en-US" dirty="0" smtClean="0"/>
              <a:t>により改善内容を確認</a:t>
            </a:r>
            <a:endParaRPr lang="en-US" altLang="ja-JP" dirty="0" smtClean="0"/>
          </a:p>
          <a:p>
            <a:r>
              <a:rPr lang="ja-JP" altLang="en-US" dirty="0" smtClean="0"/>
              <a:t>改善内容によって適切なアドバイザを実施</a:t>
            </a:r>
            <a:endParaRPr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t>SQL</a:t>
            </a:r>
            <a:r>
              <a:rPr kumimoji="1" lang="ja-JP" altLang="en-US" sz="1200" b="1" dirty="0" smtClean="0"/>
              <a:t>チューニング・アドバイザと</a:t>
            </a:r>
            <a:r>
              <a:rPr kumimoji="1" lang="en-US" altLang="ja-JP" sz="1200" b="1" dirty="0" smtClean="0"/>
              <a:t>SQL</a:t>
            </a:r>
            <a:r>
              <a:rPr kumimoji="1" lang="ja-JP" altLang="en-US" sz="1200" b="1" dirty="0" smtClean="0"/>
              <a:t>アクセス・　　アドバイザ</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9</a:t>
            </a:fld>
            <a:endParaRPr lang="ja-JP" altLang="en-US">
              <a:solidFill>
                <a:prstClr val="black"/>
              </a:solidFill>
            </a:endParaRPr>
          </a:p>
        </p:txBody>
      </p:sp>
    </p:spTree>
    <p:extLst>
      <p:ext uri="{BB962C8B-B14F-4D97-AF65-F5344CB8AC3E}">
        <p14:creationId xmlns:p14="http://schemas.microsoft.com/office/powerpoint/2010/main" val="1453558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10</a:t>
            </a:fld>
            <a:endParaRPr kumimoji="1" lang="ja-JP" altLang="en-US"/>
          </a:p>
        </p:txBody>
      </p:sp>
    </p:spTree>
    <p:extLst>
      <p:ext uri="{BB962C8B-B14F-4D97-AF65-F5344CB8AC3E}">
        <p14:creationId xmlns:p14="http://schemas.microsoft.com/office/powerpoint/2010/main" val="71586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11</a:t>
            </a:fld>
            <a:endParaRPr kumimoji="1" lang="ja-JP" altLang="en-US"/>
          </a:p>
        </p:txBody>
      </p:sp>
    </p:spTree>
    <p:extLst>
      <p:ext uri="{BB962C8B-B14F-4D97-AF65-F5344CB8AC3E}">
        <p14:creationId xmlns:p14="http://schemas.microsoft.com/office/powerpoint/2010/main" val="395430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 name="フッター プレースホルダー 1">
            <a:extLst>
              <a:ext uri="{FF2B5EF4-FFF2-40B4-BE49-F238E27FC236}">
                <a16:creationId xmlns:a16="http://schemas.microsoft.com/office/drawing/2014/main" xmlns="" id="{79724352-797F-476F-9BCC-36433C52B6FC}"/>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70325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xmlns="" id="{5F797B74-7E73-4287-B701-52321A8854E3}"/>
              </a:ext>
            </a:extLst>
          </p:cNvPr>
          <p:cNvSpPr>
            <a:spLocks noGrp="1"/>
          </p:cNvSpPr>
          <p:nvPr>
            <p:ph type="ftr" sz="quarter" idx="10"/>
          </p:nvPr>
        </p:nvSpPr>
        <p:spPr/>
        <p:txBody>
          <a:bodyPr/>
          <a:lstStyle/>
          <a:p>
            <a:r>
              <a:rPr lang="en-US" altLang="ja-JP">
                <a:solidFill>
                  <a:srgbClr val="000000"/>
                </a:solidFill>
              </a:rPr>
              <a:t>KIOXIA Confidential</a:t>
            </a:r>
            <a:endParaRPr lang="ja-JP" altLang="en-US" dirty="0">
              <a:solidFill>
                <a:srgbClr val="000000"/>
              </a:solidFill>
            </a:endParaRPr>
          </a:p>
        </p:txBody>
      </p:sp>
      <p:pic>
        <p:nvPicPr>
          <p:cNvPr id="4" name="図 3"/>
          <p:cNvPicPr>
            <a:picLocks noChangeAspect="1"/>
          </p:cNvPicPr>
          <p:nvPr userDrawn="1"/>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74985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xmlns="" id="{D0ED9C85-9DA6-41E3-ACD1-A9A999D0DEE2}"/>
              </a:ext>
            </a:extLst>
          </p:cNvPr>
          <p:cNvSpPr>
            <a:spLocks noGrp="1"/>
          </p:cNvSpPr>
          <p:nvPr>
            <p:ph type="ftr" sz="quarter" idx="10"/>
          </p:nvPr>
        </p:nvSpPr>
        <p:spPr/>
        <p:txBody>
          <a:bodyPr/>
          <a:lstStyle/>
          <a:p>
            <a:r>
              <a:rPr lang="en-US" altLang="ja-JP" dirty="0">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2606715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2</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a:extLst>
              <a:ext uri="{FF2B5EF4-FFF2-40B4-BE49-F238E27FC236}">
                <a16:creationId xmlns:a16="http://schemas.microsoft.com/office/drawing/2014/main" xmlns="" id="{584DA2E0-211E-4C80-A404-7D296B0FBF58}"/>
              </a:ext>
            </a:extLst>
          </p:cNvPr>
          <p:cNvSpPr>
            <a:spLocks noGrp="1"/>
          </p:cNvSpPr>
          <p:nvPr>
            <p:ph type="ftr" sz="quarter" idx="30"/>
          </p:nvPr>
        </p:nvSpPr>
        <p:spPr/>
        <p:txBody>
          <a:bodyPr/>
          <a:lstStyle/>
          <a:p>
            <a:r>
              <a:rPr lang="en-US" altLang="ja-JP" dirty="0">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1174095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2022 </a:t>
            </a:r>
            <a:r>
              <a:rPr lang="sk-SK" altLang="ja-JP" dirty="0">
                <a:solidFill>
                  <a:srgbClr val="000000"/>
                </a:solidFill>
              </a:rPr>
              <a:t>KIOXIA Corporation. All Rights Reserved.</a:t>
            </a:r>
            <a:endParaRPr lang="ja-JP" altLang="en-US" dirty="0">
              <a:solidFill>
                <a:srgbClr val="000000"/>
              </a:solidFill>
            </a:endParaRPr>
          </a:p>
        </p:txBody>
      </p:sp>
      <p:sp>
        <p:nvSpPr>
          <p:cNvPr id="2" name="フッター プレースホルダー 1">
            <a:extLst>
              <a:ext uri="{FF2B5EF4-FFF2-40B4-BE49-F238E27FC236}">
                <a16:creationId xmlns="" xmlns:a16="http://schemas.microsoft.com/office/drawing/2014/main" id="{79724352-797F-476F-9BCC-36433C52B6FC}"/>
              </a:ext>
            </a:extLst>
          </p:cNvPr>
          <p:cNvSpPr>
            <a:spLocks noGrp="1"/>
          </p:cNvSpPr>
          <p:nvPr>
            <p:ph type="ftr" sz="quarter" idx="18"/>
          </p:nvPr>
        </p:nvSpPr>
        <p:spPr/>
        <p:txBody>
          <a:body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4077255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2022 </a:t>
            </a:r>
            <a:r>
              <a:rPr lang="sk-SK" altLang="ja-JP" dirty="0">
                <a:solidFill>
                  <a:srgbClr val="000000"/>
                </a:solidFill>
              </a:rPr>
              <a:t>KIOXIA 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a:extLst>
              <a:ext uri="{FF2B5EF4-FFF2-40B4-BE49-F238E27FC236}">
                <a16:creationId xmlns="" xmlns:a16="http://schemas.microsoft.com/office/drawing/2014/main" id="{584DA2E0-211E-4C80-A404-7D296B0FBF58}"/>
              </a:ext>
            </a:extLst>
          </p:cNvPr>
          <p:cNvSpPr>
            <a:spLocks noGrp="1"/>
          </p:cNvSpPr>
          <p:nvPr>
            <p:ph type="ftr" sz="quarter" idx="30"/>
          </p:nvPr>
        </p:nvSpPr>
        <p:spPr/>
        <p:txBody>
          <a:body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1606219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3887651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solidFill>
                  <a:srgbClr val="000000"/>
                </a:solidFill>
              </a:rPr>
              <a:t>KIOXIA Confidential</a:t>
            </a:r>
            <a:endParaRPr lang="ja-JP" altLang="en-US" dirty="0">
              <a:solidFill>
                <a:srgbClr val="000000"/>
              </a:solidFill>
            </a:endParaRPr>
          </a:p>
        </p:txBody>
      </p:sp>
      <p:pic>
        <p:nvPicPr>
          <p:cNvPr id="4" name="図 3"/>
          <p:cNvPicPr>
            <a:picLocks noChangeAspect="1"/>
          </p:cNvPicPr>
          <p:nvPr userDrawn="1"/>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2832581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D0ED9C85-9DA6-41E3-ACD1-A9A999D0DEE2}"/>
              </a:ext>
            </a:extLst>
          </p:cNvPr>
          <p:cNvSpPr>
            <a:spLocks noGrp="1"/>
          </p:cNvSpPr>
          <p:nvPr>
            <p:ph type="ftr" sz="quarter" idx="10"/>
          </p:nvPr>
        </p:nvSpPr>
        <p:spPr/>
        <p:txBody>
          <a:bodyPr/>
          <a:lstStyle/>
          <a:p>
            <a:r>
              <a:rPr lang="en-US" altLang="ja-JP" dirty="0">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21128503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2022 </a:t>
            </a:r>
            <a:r>
              <a:rPr lang="sk-SK" altLang="ja-JP" dirty="0">
                <a:solidFill>
                  <a:srgbClr val="000000"/>
                </a:solidFill>
              </a:rPr>
              <a:t>KIOXIA Corporation. All Rights Reserved.</a:t>
            </a:r>
            <a:endParaRPr lang="ja-JP" altLang="en-US" dirty="0">
              <a:solidFill>
                <a:srgbClr val="000000"/>
              </a:solidFill>
            </a:endParaRPr>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a:extLst>
              <a:ext uri="{FF2B5EF4-FFF2-40B4-BE49-F238E27FC236}">
                <a16:creationId xmlns="" xmlns:a16="http://schemas.microsoft.com/office/drawing/2014/main" id="{584DA2E0-211E-4C80-A404-7D296B0FBF58}"/>
              </a:ext>
            </a:extLst>
          </p:cNvPr>
          <p:cNvSpPr>
            <a:spLocks noGrp="1"/>
          </p:cNvSpPr>
          <p:nvPr>
            <p:ph type="ftr" sz="quarter" idx="30"/>
          </p:nvPr>
        </p:nvSpPr>
        <p:spPr/>
        <p:txBody>
          <a:bodyPr/>
          <a:lstStyle/>
          <a:p>
            <a:r>
              <a:rPr lang="en-US" altLang="ja-JP" dirty="0">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21508023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rgbClr val="E6E6E6"/>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endParaRPr>
              <a:solidFill>
                <a:srgbClr val="000000"/>
              </a:solidFill>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91839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a16="http://schemas.microsoft.com/office/drawing/2014/main" xmlns="" id="{584DA2E0-211E-4C80-A404-7D296B0FBF58}"/>
              </a:ext>
            </a:extLst>
          </p:cNvPr>
          <p:cNvSpPr>
            <a:spLocks noGrp="1"/>
          </p:cNvSpPr>
          <p:nvPr>
            <p:ph type="ftr" sz="quarter" idx="30"/>
          </p:nvPr>
        </p:nvSpPr>
        <p:spPr/>
        <p:txBody>
          <a:bodyPr/>
          <a:lstStyle/>
          <a:p>
            <a:r>
              <a:rPr lang="en-US" altLang="ja-JP"/>
              <a:t>KIOXIA Confidential</a:t>
            </a:r>
            <a:endParaRPr lang="ja-JP"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rgbClr val="E6E6E6"/>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solidFill>
                <a:srgbClr val="000000"/>
              </a:solidFill>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4187176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rgbClr val="E6E6E6"/>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solidFill>
                <a:srgbClr val="000000"/>
              </a:solidFill>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413124140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rgbClr val="E6E6E6"/>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solidFill>
                <a:srgbClr val="000000"/>
              </a:solidFill>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66952421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solidFill>
                <a:srgbClr val="000000"/>
              </a:solidFill>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5"/>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403067092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solidFill>
                <a:srgbClr val="000000"/>
              </a:solidFill>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6"/>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47801342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2</a:t>
            </a:r>
            <a:r>
              <a:rPr lang="sk-SK" altLang="ja-JP" dirty="0" smtClean="0">
                <a:solidFill>
                  <a:srgbClr val="000000"/>
                </a:solidFill>
              </a:rPr>
              <a:t> KIOXIA </a:t>
            </a:r>
            <a:r>
              <a:rPr lang="sk-SK" altLang="ja-JP" dirty="0">
                <a:solidFill>
                  <a:srgbClr val="000000"/>
                </a:solidFill>
              </a:rPr>
              <a:t>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2" name="フッター プレースホルダー 1"/>
          <p:cNvSpPr>
            <a:spLocks noGrp="1"/>
          </p:cNvSpPr>
          <p:nvPr>
            <p:ph type="ftr" sz="quarter" idx="14"/>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62945207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7"/>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73915484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36507404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8328330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8900032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cxnSp>
        <p:nvCxnSpPr>
          <p:cNvPr id="7" name="直線コネクタ 6"/>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フッター プレースホルダー 2">
            <a:extLst>
              <a:ext uri="{FF2B5EF4-FFF2-40B4-BE49-F238E27FC236}">
                <a16:creationId xmlns:a16="http://schemas.microsoft.com/office/drawing/2014/main" xmlns="" id="{CBDB58D0-3D53-4D9F-BC73-C7D72E337B94}"/>
              </a:ext>
            </a:extLst>
          </p:cNvPr>
          <p:cNvSpPr>
            <a:spLocks noGrp="1"/>
          </p:cNvSpPr>
          <p:nvPr>
            <p:ph type="ftr" sz="quarter" idx="10"/>
          </p:nvPr>
        </p:nvSpPr>
        <p:spPr/>
        <p:txBody>
          <a:bodyPr/>
          <a:lstStyle/>
          <a:p>
            <a:r>
              <a:rPr lang="en-US" altLang="ja-JP"/>
              <a:t>KIOXIA Confidential</a:t>
            </a:r>
            <a:endParaRPr lang="ja-JP"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7"/>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88936448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21"/>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9113456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3"/>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8645156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2"/>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5562542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6"/>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0356116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21"/>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0403324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a:t>
            </a:r>
            <a:r>
              <a:rPr lang="sk-SK" altLang="ja-JP" dirty="0">
                <a:solidFill>
                  <a:srgbClr val="000000"/>
                </a:solidFill>
              </a:rPr>
              <a:t>Corporation. All Rights Reserved.</a:t>
            </a:r>
            <a:endParaRPr lang="ja-JP" altLang="en-US" dirty="0">
              <a:solidFill>
                <a:srgbClr val="000000"/>
              </a:solidFill>
            </a:endParaRPr>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78891565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8941193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solidFill>
                  <a:srgbClr val="000000"/>
                </a:solidFill>
              </a:rPr>
              <a:t>KIOXIA Confidential</a:t>
            </a:r>
            <a:endParaRPr lang="ja-JP" altLang="en-US" dirty="0">
              <a:solidFill>
                <a:srgbClr val="000000"/>
              </a:solidFill>
            </a:endParaRPr>
          </a:p>
        </p:txBody>
      </p:sp>
      <p:pic>
        <p:nvPicPr>
          <p:cNvPr id="4" name="図 3"/>
          <p:cNvPicPr>
            <a:picLocks noChangeAspect="1"/>
          </p:cNvPicPr>
          <p:nvPr userDrawn="1"/>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28553978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45336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a:extLst>
              <a:ext uri="{FF2B5EF4-FFF2-40B4-BE49-F238E27FC236}">
                <a16:creationId xmlns:a16="http://schemas.microsoft.com/office/drawing/2014/main" xmlns=""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5151474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英文タイトル 1 行">
    <p:bg>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28" name="タイトル 66"/>
          <p:cNvSpPr>
            <a:spLocks noGrp="1"/>
          </p:cNvSpPr>
          <p:nvPr>
            <p:ph type="title" hasCustomPrompt="1"/>
          </p:nvPr>
        </p:nvSpPr>
        <p:spPr>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9"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4162380109"/>
      </p:ext>
    </p:extLst>
  </p:cSld>
  <p:clrMapOvr>
    <a:masterClrMapping/>
  </p:clrMapOvr>
  <p:timing>
    <p:tnLst>
      <p:par>
        <p:cTn id="1" dur="indefinite" restart="never" nodeType="tmRoot"/>
      </p:par>
    </p:tnLst>
  </p:timing>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英文タイトル 2 行">
    <p:bg>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37" name="タイトル 66"/>
          <p:cNvSpPr>
            <a:spLocks noGrp="1"/>
          </p:cNvSpPr>
          <p:nvPr>
            <p:ph type="title" hasCustomPrompt="1"/>
          </p:nvPr>
        </p:nvSpPr>
        <p:spPr>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0"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2830106753"/>
      </p:ext>
    </p:extLst>
  </p:cSld>
  <p:clrMapOvr>
    <a:masterClrMapping/>
  </p:clrMapOvr>
  <p:timing>
    <p:tnLst>
      <p:par>
        <p:cTn id="1" dur="indefinite" restart="never" nodeType="tmRoot"/>
      </p:par>
    </p:tnLst>
  </p:timing>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和文タイトル 1 行">
    <p:bg>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53" name="タイトル 4"/>
          <p:cNvSpPr>
            <a:spLocks noGrp="1"/>
          </p:cNvSpPr>
          <p:nvPr>
            <p:ph type="title" hasCustomPrompt="1"/>
          </p:nvPr>
        </p:nvSpPr>
        <p:spPr>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2925589831"/>
      </p:ext>
    </p:extLst>
  </p:cSld>
  <p:clrMapOvr>
    <a:masterClrMapping/>
  </p:clrMapOvr>
  <p:timing>
    <p:tnLst>
      <p:par>
        <p:cTn id="1" dur="indefinite" restart="never" nodeType="tmRoot"/>
      </p:par>
    </p:tnLst>
  </p:timing>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和文タイトル 2 行">
    <p:bg>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10" name="タイトル 4"/>
          <p:cNvSpPr>
            <a:spLocks noGrp="1"/>
          </p:cNvSpPr>
          <p:nvPr>
            <p:ph type="title" hasCustomPrompt="1"/>
          </p:nvPr>
        </p:nvSpPr>
        <p:spPr>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1"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2026390948"/>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英文セクションディバイダー">
    <p:bg>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6" name="タイトル 66"/>
          <p:cNvSpPr>
            <a:spLocks noGrp="1"/>
          </p:cNvSpPr>
          <p:nvPr>
            <p:ph type="title" hasCustomPrompt="1"/>
          </p:nvPr>
        </p:nvSpPr>
        <p:spPr>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962028428"/>
      </p:ext>
    </p:extLst>
  </p:cSld>
  <p:clrMapOvr>
    <a:masterClrMapping/>
  </p:clrMapOvr>
  <p:timing>
    <p:tnLst>
      <p:par>
        <p:cTn id="1" dur="indefinite" restart="never" nodeType="tmRoot"/>
      </p:par>
    </p:tnLst>
  </p:timing>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和文セクションディバイダー">
    <p:bg>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4" name="タイトル 4"/>
          <p:cNvSpPr>
            <a:spLocks noGrp="1"/>
          </p:cNvSpPr>
          <p:nvPr>
            <p:ph type="title" hasCustomPrompt="1"/>
          </p:nvPr>
        </p:nvSpPr>
        <p:spPr>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658118734"/>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アジェンダ">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91326522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コンセプ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8" name="直線コネクタ 17"/>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0419435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２コラムのテキス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2"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19232422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タイトルと結論">
    <p:spTree>
      <p:nvGrpSpPr>
        <p:cNvPr id="1" name=""/>
        <p:cNvGrpSpPr/>
        <p:nvPr/>
      </p:nvGrpSpPr>
      <p:grpSpPr>
        <a:xfrm>
          <a:off x="0" y="0"/>
          <a:ext cx="0" cy="0"/>
          <a:chOff x="0" y="0"/>
          <a:chExt cx="0" cy="0"/>
        </a:xfrm>
      </p:grpSpPr>
      <p:sp>
        <p:nvSpPr>
          <p:cNvPr id="11" name="正方形/長方形 10">
            <a:extLst>
              <a:ext uri="{FF2B5EF4-FFF2-40B4-BE49-F238E27FC236}">
                <a16:creationId xmlns="" xmlns:a16="http://schemas.microsoft.com/office/drawing/2014/main"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7" name="直線コネクタ 16"/>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userDrawn="1"/>
        </p:nvGrpSpPr>
        <p:grpSpPr>
          <a:xfrm>
            <a:off x="0" y="6300000"/>
            <a:ext cx="12192000" cy="558000"/>
            <a:chOff x="0" y="6300000"/>
            <a:chExt cx="9144000" cy="558000"/>
          </a:xfrm>
        </p:grpSpPr>
        <p:sp>
          <p:nvSpPr>
            <p:cNvPr id="23" name="正方形/長方形 22">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4" name="直線コネクタ 23"/>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3075968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xmlns=""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userDrawn="1"/>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40573916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タイトルのみ">
    <p:spTree>
      <p:nvGrpSpPr>
        <p:cNvPr id="1" name=""/>
        <p:cNvGrpSpPr/>
        <p:nvPr/>
      </p:nvGrpSpPr>
      <p:grpSpPr>
        <a:xfrm>
          <a:off x="0" y="0"/>
          <a:ext cx="0" cy="0"/>
          <a:chOff x="0" y="0"/>
          <a:chExt cx="0" cy="0"/>
        </a:xfrm>
      </p:grpSpPr>
      <p:sp>
        <p:nvSpPr>
          <p:cNvPr id="11" name="正方形/長方形 10">
            <a:extLst>
              <a:ext uri="{FF2B5EF4-FFF2-40B4-BE49-F238E27FC236}">
                <a16:creationId xmlns="" xmlns:a16="http://schemas.microsoft.com/office/drawing/2014/main"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7" name="直線コネクタ 16"/>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userDrawn="1"/>
        </p:nvGrpSpPr>
        <p:grpSpPr>
          <a:xfrm>
            <a:off x="0" y="6300000"/>
            <a:ext cx="12192000" cy="558000"/>
            <a:chOff x="0" y="6300000"/>
            <a:chExt cx="9144000" cy="558000"/>
          </a:xfrm>
        </p:grpSpPr>
        <p:sp>
          <p:nvSpPr>
            <p:cNvPr id="23" name="正方形/長方形 22">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4" name="直線コネクタ 23"/>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3914541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タイトルとコンテンツ">
    <p:spTree>
      <p:nvGrpSpPr>
        <p:cNvPr id="1" name=""/>
        <p:cNvGrpSpPr/>
        <p:nvPr/>
      </p:nvGrpSpPr>
      <p:grpSpPr>
        <a:xfrm>
          <a:off x="0" y="0"/>
          <a:ext cx="0" cy="0"/>
          <a:chOff x="0" y="0"/>
          <a:chExt cx="0" cy="0"/>
        </a:xfrm>
      </p:grpSpPr>
      <p:sp>
        <p:nvSpPr>
          <p:cNvPr id="19" name="正方形/長方形 18">
            <a:extLst>
              <a:ext uri="{FF2B5EF4-FFF2-40B4-BE49-F238E27FC236}">
                <a16:creationId xmlns="" xmlns:a16="http://schemas.microsoft.com/office/drawing/2014/main"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2" name="図形グループ 21"/>
          <p:cNvGrpSpPr/>
          <p:nvPr userDrawn="1"/>
        </p:nvGrpSpPr>
        <p:grpSpPr>
          <a:xfrm>
            <a:off x="0" y="6300000"/>
            <a:ext cx="12192000" cy="558000"/>
            <a:chOff x="0" y="6300000"/>
            <a:chExt cx="9144000" cy="558000"/>
          </a:xfrm>
        </p:grpSpPr>
        <p:sp>
          <p:nvSpPr>
            <p:cNvPr id="24" name="正方形/長方形 23">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5" name="直線コネクタ 24"/>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536960817"/>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2つのコンテンツ">
    <p:spTree>
      <p:nvGrpSpPr>
        <p:cNvPr id="1" name=""/>
        <p:cNvGrpSpPr/>
        <p:nvPr/>
      </p:nvGrpSpPr>
      <p:grpSpPr>
        <a:xfrm>
          <a:off x="0" y="0"/>
          <a:ext cx="0" cy="0"/>
          <a:chOff x="0" y="0"/>
          <a:chExt cx="0" cy="0"/>
        </a:xfrm>
      </p:grpSpPr>
      <p:grpSp>
        <p:nvGrpSpPr>
          <p:cNvPr id="16" name="図形グループ 15"/>
          <p:cNvGrpSpPr/>
          <p:nvPr userDrawn="1"/>
        </p:nvGrpSpPr>
        <p:grpSpPr>
          <a:xfrm>
            <a:off x="0" y="0"/>
            <a:ext cx="12192000" cy="648000"/>
            <a:chOff x="0" y="0"/>
            <a:chExt cx="9144000" cy="648000"/>
          </a:xfrm>
        </p:grpSpPr>
        <p:sp>
          <p:nvSpPr>
            <p:cNvPr id="18" name="正方形/長方形 17">
              <a:extLst>
                <a:ext uri="{FF2B5EF4-FFF2-40B4-BE49-F238E27FC236}">
                  <a16:creationId xmlns="" xmlns:a16="http://schemas.microsoft.com/office/drawing/2014/main"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userDrawn="1">
            <p:ph sz="quarter" idx="16" hasCustomPrompt="1"/>
          </p:nvPr>
        </p:nvSpPr>
        <p:spPr>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8" name="図形グループ 27"/>
          <p:cNvGrpSpPr/>
          <p:nvPr userDrawn="1"/>
        </p:nvGrpSpPr>
        <p:grpSpPr>
          <a:xfrm>
            <a:off x="0" y="6300000"/>
            <a:ext cx="12192000" cy="558000"/>
            <a:chOff x="0" y="6300000"/>
            <a:chExt cx="9144000" cy="558000"/>
          </a:xfrm>
        </p:grpSpPr>
        <p:sp>
          <p:nvSpPr>
            <p:cNvPr id="35" name="正方形/長方形 34">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6" name="直線コネクタ 35"/>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5"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01425733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見出しと2つのコンテンツ">
    <p:spTree>
      <p:nvGrpSpPr>
        <p:cNvPr id="1" name=""/>
        <p:cNvGrpSpPr/>
        <p:nvPr/>
      </p:nvGrpSpPr>
      <p:grpSpPr>
        <a:xfrm>
          <a:off x="0" y="0"/>
          <a:ext cx="0" cy="0"/>
          <a:chOff x="0" y="0"/>
          <a:chExt cx="0" cy="0"/>
        </a:xfrm>
      </p:grpSpPr>
      <p:grpSp>
        <p:nvGrpSpPr>
          <p:cNvPr id="18" name="図形グループ 17"/>
          <p:cNvGrpSpPr/>
          <p:nvPr userDrawn="1"/>
        </p:nvGrpSpPr>
        <p:grpSpPr>
          <a:xfrm>
            <a:off x="0" y="0"/>
            <a:ext cx="12192000" cy="648000"/>
            <a:chOff x="0" y="0"/>
            <a:chExt cx="9144000" cy="648000"/>
          </a:xfrm>
        </p:grpSpPr>
        <p:sp>
          <p:nvSpPr>
            <p:cNvPr id="19" name="正方形/長方形 18">
              <a:extLst>
                <a:ext uri="{FF2B5EF4-FFF2-40B4-BE49-F238E27FC236}">
                  <a16:creationId xmlns="" xmlns:a16="http://schemas.microsoft.com/office/drawing/2014/main"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プレースホルダー 9"/>
          <p:cNvSpPr>
            <a:spLocks noGrp="1"/>
          </p:cNvSpPr>
          <p:nvPr>
            <p:ph type="body" sz="quarter" idx="27" hasCustomPrompt="1"/>
          </p:nvPr>
        </p:nvSpPr>
        <p:spPr>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8" name="図形グループ 37"/>
          <p:cNvGrpSpPr/>
          <p:nvPr userDrawn="1"/>
        </p:nvGrpSpPr>
        <p:grpSpPr>
          <a:xfrm>
            <a:off x="0" y="6300000"/>
            <a:ext cx="12192000" cy="558000"/>
            <a:chOff x="0" y="6300000"/>
            <a:chExt cx="9144000" cy="558000"/>
          </a:xfrm>
        </p:grpSpPr>
        <p:sp>
          <p:nvSpPr>
            <p:cNvPr id="40" name="正方形/長方形 39">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41" name="直線コネクタ 40"/>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21"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14307810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比較">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userDrawn="1"/>
        </p:nvGrpSpPr>
        <p:grpSpPr>
          <a:xfrm>
            <a:off x="0" y="0"/>
            <a:ext cx="12192000" cy="648000"/>
            <a:chOff x="0" y="0"/>
            <a:chExt cx="9144000" cy="648000"/>
          </a:xfrm>
        </p:grpSpPr>
        <p:sp>
          <p:nvSpPr>
            <p:cNvPr id="13" name="正方形/長方形 12">
              <a:extLst>
                <a:ext uri="{FF2B5EF4-FFF2-40B4-BE49-F238E27FC236}">
                  <a16:creationId xmlns="" xmlns:a16="http://schemas.microsoft.com/office/drawing/2014/main"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4" name="直線コネクタ 13"/>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22" hasCustomPrompt="1"/>
          </p:nvPr>
        </p:nvSpPr>
        <p:spPr>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grpSp>
        <p:nvGrpSpPr>
          <p:cNvPr id="39" name="図形グループ 38"/>
          <p:cNvGrpSpPr/>
          <p:nvPr userDrawn="1"/>
        </p:nvGrpSpPr>
        <p:grpSpPr>
          <a:xfrm>
            <a:off x="0" y="6300000"/>
            <a:ext cx="12192000" cy="558000"/>
            <a:chOff x="0" y="6300000"/>
            <a:chExt cx="9144000" cy="558000"/>
          </a:xfrm>
        </p:grpSpPr>
        <p:sp>
          <p:nvSpPr>
            <p:cNvPr id="41" name="正方形/長方形 40">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42" name="直線コネクタ 41"/>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8"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45926823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3" name="図形グループ 22"/>
          <p:cNvGrpSpPr/>
          <p:nvPr userDrawn="1"/>
        </p:nvGrpSpPr>
        <p:grpSpPr>
          <a:xfrm>
            <a:off x="0" y="6300000"/>
            <a:ext cx="12192000" cy="558000"/>
            <a:chOff x="0" y="6300000"/>
            <a:chExt cx="9144000" cy="558000"/>
          </a:xfrm>
        </p:grpSpPr>
        <p:sp>
          <p:nvSpPr>
            <p:cNvPr id="30" name="正方形/長方形 29">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1" name="直線コネクタ 30"/>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9531672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30" name="図形グループ 29"/>
          <p:cNvGrpSpPr/>
          <p:nvPr userDrawn="1"/>
        </p:nvGrpSpPr>
        <p:grpSpPr>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20028132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テキストとフォト 2">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userDrawn="1"/>
        </p:nvGrpSpPr>
        <p:grpSpPr>
          <a:xfrm>
            <a:off x="0" y="0"/>
            <a:ext cx="12192000" cy="648000"/>
            <a:chOff x="0" y="0"/>
            <a:chExt cx="9144000" cy="648000"/>
          </a:xfrm>
        </p:grpSpPr>
        <p:sp>
          <p:nvSpPr>
            <p:cNvPr id="14" name="正方形/長方形 13">
              <a:extLst>
                <a:ext uri="{FF2B5EF4-FFF2-40B4-BE49-F238E27FC236}">
                  <a16:creationId xmlns="" xmlns:a16="http://schemas.microsoft.com/office/drawing/2014/main"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7"/>
          <p:cNvSpPr>
            <a:spLocks noGrp="1"/>
          </p:cNvSpPr>
          <p:nvPr>
            <p:ph sz="quarter" idx="24" hasCustomPrompt="1"/>
          </p:nvPr>
        </p:nvSpPr>
        <p:spPr>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2" name="図形グループ 31"/>
          <p:cNvGrpSpPr/>
          <p:nvPr userDrawn="1"/>
        </p:nvGrpSpPr>
        <p:grpSpPr>
          <a:xfrm>
            <a:off x="0" y="6300000"/>
            <a:ext cx="12192000" cy="558000"/>
            <a:chOff x="0" y="6300000"/>
            <a:chExt cx="9144000" cy="558000"/>
          </a:xfrm>
        </p:grpSpPr>
        <p:sp>
          <p:nvSpPr>
            <p:cNvPr id="34" name="正方形/長方形 33">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5" name="直線コネクタ 34"/>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8"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70666008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32100" y="2400300"/>
            <a:ext cx="6510528" cy="2045208"/>
          </a:xfrm>
          <a:prstGeom prst="rect">
            <a:avLst/>
          </a:prstGeom>
        </p:spPr>
      </p:pic>
    </p:spTree>
    <p:extLst>
      <p:ext uri="{BB962C8B-B14F-4D97-AF65-F5344CB8AC3E}">
        <p14:creationId xmlns:p14="http://schemas.microsoft.com/office/powerpoint/2010/main" val="2634604449"/>
      </p:ext>
    </p:extLst>
  </p:cSld>
  <p:clrMapOvr>
    <a:masterClrMapping/>
  </p:clrMapOvr>
  <p:timing>
    <p:tnLst>
      <p:par>
        <p:cTn id="1" dur="indefinite" restart="never" nodeType="tmRoot"/>
      </p:par>
    </p:tnLst>
  </p:timing>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709193973"/>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xmlns="" id="{D0ED9C85-9DA6-41E3-ACD1-A9A999D0DEE2}"/>
              </a:ext>
            </a:extLst>
          </p:cNvPr>
          <p:cNvSpPr>
            <a:spLocks noGrp="1"/>
          </p:cNvSpPr>
          <p:nvPr>
            <p:ph type="ftr" sz="quarter" idx="10"/>
          </p:nvPr>
        </p:nvSpPr>
        <p:spPr/>
        <p:txBody>
          <a:bodyPr/>
          <a:lstStyle/>
          <a:p>
            <a:r>
              <a:rPr lang="en-US" altLang="ja-JP" dirty="0"/>
              <a:t>KIOXIA Confidential</a:t>
            </a:r>
            <a:endParaRPr lang="ja-JP" altLang="en-US" dirty="0"/>
          </a:p>
        </p:txBody>
      </p:sp>
    </p:spTree>
    <p:extLst>
      <p:ext uri="{BB962C8B-B14F-4D97-AF65-F5344CB8AC3E}">
        <p14:creationId xmlns:p14="http://schemas.microsoft.com/office/powerpoint/2010/main" val="360445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2</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2" name="フッター プレースホルダー 1">
            <a:extLst>
              <a:ext uri="{FF2B5EF4-FFF2-40B4-BE49-F238E27FC236}">
                <a16:creationId xmlns:a16="http://schemas.microsoft.com/office/drawing/2014/main" xmlns="" id="{79724352-797F-476F-9BCC-36433C52B6FC}"/>
              </a:ext>
            </a:extLst>
          </p:cNvPr>
          <p:cNvSpPr>
            <a:spLocks noGrp="1"/>
          </p:cNvSpPr>
          <p:nvPr>
            <p:ph type="ftr" sz="quarter" idx="18"/>
          </p:nvPr>
        </p:nvSpPr>
        <p:spPr/>
        <p:txBody>
          <a:body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337333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2</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a:extLst>
              <a:ext uri="{FF2B5EF4-FFF2-40B4-BE49-F238E27FC236}">
                <a16:creationId xmlns:a16="http://schemas.microsoft.com/office/drawing/2014/main" xmlns="" id="{584DA2E0-211E-4C80-A404-7D296B0FBF58}"/>
              </a:ext>
            </a:extLst>
          </p:cNvPr>
          <p:cNvSpPr>
            <a:spLocks noGrp="1"/>
          </p:cNvSpPr>
          <p:nvPr>
            <p:ph type="ftr" sz="quarter" idx="30"/>
          </p:nvPr>
        </p:nvSpPr>
        <p:spPr/>
        <p:txBody>
          <a:body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75008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a:extLst>
              <a:ext uri="{FF2B5EF4-FFF2-40B4-BE49-F238E27FC236}">
                <a16:creationId xmlns:a16="http://schemas.microsoft.com/office/drawing/2014/main" xmlns="" id="{5F797B74-7E73-4287-B701-52321A8854E3}"/>
              </a:ext>
            </a:extLst>
          </p:cNvPr>
          <p:cNvSpPr>
            <a:spLocks noGrp="1"/>
          </p:cNvSpPr>
          <p:nvPr>
            <p:ph type="ftr" sz="quarter" idx="10"/>
          </p:nvPr>
        </p:nvSpPr>
        <p:spPr/>
        <p:txBody>
          <a:body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899725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21" Type="http://schemas.openxmlformats.org/officeDocument/2006/relationships/theme" Target="../theme/theme5.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sp>
        <p:nvSpPr>
          <p:cNvPr id="2" name="フッター プレースホルダー 1">
            <a:extLst>
              <a:ext uri="{FF2B5EF4-FFF2-40B4-BE49-F238E27FC236}">
                <a16:creationId xmlns:a16="http://schemas.microsoft.com/office/drawing/2014/main" xmlns="" id="{3542D789-A1C8-469F-B6ED-1C0F9E9C8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a:t>KIOXIA Confidential</a:t>
            </a:r>
            <a:endParaRPr lang="ja-JP" altLang="en-US" dirty="0"/>
          </a:p>
        </p:txBody>
      </p:sp>
    </p:spTree>
    <p:extLst>
      <p:ext uri="{BB962C8B-B14F-4D97-AF65-F5344CB8AC3E}">
        <p14:creationId xmlns:p14="http://schemas.microsoft.com/office/powerpoint/2010/main" val="873378181"/>
      </p:ext>
    </p:extLst>
  </p:cSld>
  <p:clrMap bg1="lt1" tx1="dk1" bg2="lt2" tx2="dk2" accent1="accent1" accent2="accent2" accent3="accent3" accent4="accent4" accent5="accent5" accent6="accent6" hlink="hlink" folHlink="folHlink"/>
  <p:sldLayoutIdLst>
    <p:sldLayoutId id="2147483708" r:id="rId1"/>
    <p:sldLayoutId id="2147483941" r:id="rId2"/>
    <p:sldLayoutId id="2147483784" r:id="rId3"/>
    <p:sldLayoutId id="2147483761" r:id="rId4"/>
    <p:sldLayoutId id="2147484108" r:id="rId5"/>
    <p:sldLayoutId id="2147483714" r:id="rId6"/>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sp>
        <p:nvSpPr>
          <p:cNvPr id="2" name="フッター プレースホルダー 1">
            <a:extLst>
              <a:ext uri="{FF2B5EF4-FFF2-40B4-BE49-F238E27FC236}">
                <a16:creationId xmlns:a16="http://schemas.microsoft.com/office/drawing/2014/main" xmlns="" id="{3542D789-A1C8-469F-B6ED-1C0F9E9C8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3708347409"/>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Lst>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sp>
        <p:nvSpPr>
          <p:cNvPr id="2" name="フッター プレースホルダー 1">
            <a:extLst>
              <a:ext uri="{FF2B5EF4-FFF2-40B4-BE49-F238E27FC236}">
                <a16:creationId xmlns="" xmlns:a16="http://schemas.microsoft.com/office/drawing/2014/main" id="{3542D789-A1C8-469F-B6ED-1C0F9E9C8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a:solidFill>
                  <a:srgbClr val="000000"/>
                </a:solidFill>
              </a:rPr>
              <a:t>KIOXIA Confidential</a:t>
            </a:r>
            <a:endParaRPr lang="ja-JP" altLang="en-US" dirty="0">
              <a:solidFill>
                <a:srgbClr val="000000"/>
              </a:solidFill>
            </a:endParaRPr>
          </a:p>
        </p:txBody>
      </p:sp>
    </p:spTree>
    <p:extLst>
      <p:ext uri="{BB962C8B-B14F-4D97-AF65-F5344CB8AC3E}">
        <p14:creationId xmlns:p14="http://schemas.microsoft.com/office/powerpoint/2010/main" val="124620277"/>
      </p:ext>
    </p:extLst>
  </p:cSld>
  <p:clrMap bg1="lt1" tx1="dk1" bg2="lt2" tx2="dk2" accent1="accent1" accent2="accent2" accent3="accent3" accent4="accent4" accent5="accent5" accent6="accent6" hlink="hlink" folHlink="folHlink"/>
  <p:sldLayoutIdLst>
    <p:sldLayoutId id="2147484352" r:id="rId1"/>
    <p:sldLayoutId id="2147484353" r:id="rId2"/>
    <p:sldLayoutId id="2147484354" r:id="rId3"/>
    <p:sldLayoutId id="2147484355" r:id="rId4"/>
    <p:sldLayoutId id="2147484356" r:id="rId5"/>
    <p:sldLayoutId id="2147484357" r:id="rId6"/>
  </p:sldLayoutIdLst>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8" name="図形グループ 27"/>
          <p:cNvGrpSpPr/>
          <p:nvPr userDrawn="1"/>
        </p:nvGrpSpPr>
        <p:grpSpPr bwMode="gray">
          <a:xfrm>
            <a:off x="-2430126" y="1"/>
            <a:ext cx="2160248" cy="5400000"/>
            <a:chOff x="-2430126" y="1"/>
            <a:chExt cx="2160248" cy="5400000"/>
          </a:xfrm>
        </p:grpSpPr>
        <p:sp>
          <p:nvSpPr>
            <p:cNvPr id="29" name="テキスト ボックス 28">
              <a:extLst>
                <a:ext uri="{FF2B5EF4-FFF2-40B4-BE49-F238E27FC236}">
                  <a16:creationId xmlns="" xmlns:a16="http://schemas.microsoft.com/office/drawing/2014/main"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r>
                <a:rPr lang="ja-JP" altLang="en-US" sz="1200" b="1" dirty="0">
                  <a:solidFill>
                    <a:srgbClr val="000000"/>
                  </a:solidFill>
                </a:rPr>
                <a:t>カラーテーマ</a:t>
              </a:r>
              <a:endParaRPr lang="en-US" altLang="ja-JP" sz="1200" b="1" dirty="0">
                <a:solidFill>
                  <a:srgbClr val="000000"/>
                </a:solidFill>
              </a:endParaRPr>
            </a:p>
            <a:p>
              <a:r>
                <a:rPr lang="en-US" altLang="ja-JP" sz="2000" b="1" dirty="0">
                  <a:solidFill>
                    <a:srgbClr val="000000"/>
                  </a:solidFill>
                </a:rPr>
                <a:t>Light Gray</a:t>
              </a:r>
              <a:endParaRPr lang="en-US" altLang="ja-JP" sz="1600" b="1" dirty="0">
                <a:solidFill>
                  <a:srgbClr val="000000"/>
                </a:solidFill>
              </a:endParaRPr>
            </a:p>
          </p:txBody>
        </p:sp>
        <p:sp>
          <p:nvSpPr>
            <p:cNvPr id="30" name="テキスト ボックス 29">
              <a:extLst>
                <a:ext uri="{FF2B5EF4-FFF2-40B4-BE49-F238E27FC236}">
                  <a16:creationId xmlns="" xmlns:a16="http://schemas.microsoft.com/office/drawing/2014/main" id="{84661331-9374-D041-A121-10EFE0AD4230}"/>
                </a:ext>
              </a:extLst>
            </p:cNvPr>
            <p:cNvSpPr txBox="1"/>
            <p:nvPr userDrawn="1"/>
          </p:nvSpPr>
          <p:spPr bwMode="gray">
            <a:xfrm>
              <a:off x="-2430002" y="720001"/>
              <a:ext cx="2160000" cy="2880000"/>
            </a:xfrm>
            <a:prstGeom prst="rect">
              <a:avLst/>
            </a:prstGeom>
            <a:solidFill>
              <a:srgbClr val="E6E6E6"/>
            </a:solidFill>
          </p:spPr>
          <p:txBody>
            <a:bodyPr wrap="square" lIns="135000" tIns="135000" rIns="135000" bIns="135000" rtlCol="0">
              <a:noAutofit/>
            </a:bodyPr>
            <a:lstStyle/>
            <a:p>
              <a:pPr>
                <a:defRPr/>
              </a:pPr>
              <a:r>
                <a:rPr lang="ja-JP" altLang="en-US" sz="1200" b="1" dirty="0">
                  <a:solidFill>
                    <a:srgbClr val="000000"/>
                  </a:solidFill>
                </a:rPr>
                <a:t>背景色</a:t>
              </a:r>
              <a:endParaRPr lang="en-US" altLang="ja-JP" sz="1200" b="1" dirty="0">
                <a:solidFill>
                  <a:srgbClr val="000000"/>
                </a:solidFill>
              </a:endParaRPr>
            </a:p>
            <a:p>
              <a:pPr>
                <a:defRPr/>
              </a:pPr>
              <a:endParaRPr lang="en-US" altLang="ja-JP" sz="1200" b="1" dirty="0">
                <a:solidFill>
                  <a:srgbClr val="000000"/>
                </a:solidFill>
              </a:endParaRPr>
            </a:p>
            <a:p>
              <a:pPr>
                <a:defRPr/>
              </a:pPr>
              <a:r>
                <a:rPr lang="en-US" altLang="ja-JP" sz="1600" b="1" dirty="0">
                  <a:solidFill>
                    <a:srgbClr val="000000"/>
                  </a:solidFill>
                </a:rPr>
                <a:t>Light Gray</a:t>
              </a:r>
            </a:p>
            <a:p>
              <a:pPr>
                <a:defRPr/>
              </a:pPr>
              <a:r>
                <a:rPr lang="en-US" altLang="ja-JP" sz="1600" b="1" dirty="0">
                  <a:solidFill>
                    <a:srgbClr val="000000"/>
                  </a:solidFill>
                </a:rPr>
                <a:t>R 230 G 230 B 230</a:t>
              </a:r>
            </a:p>
            <a:p>
              <a:pPr>
                <a:defRPr/>
              </a:pPr>
              <a:r>
                <a:rPr lang="en-US" altLang="ja-JP" sz="1600" b="1" dirty="0">
                  <a:solidFill>
                    <a:srgbClr val="000000"/>
                  </a:solidFill>
                </a:rPr>
                <a:t>E6E6E6</a:t>
              </a:r>
              <a:endParaRPr lang="en-US" altLang="ja-JP" sz="1050" b="1" dirty="0">
                <a:solidFill>
                  <a:srgbClr val="000000"/>
                </a:solidFill>
              </a:endParaRPr>
            </a:p>
            <a:p>
              <a:pPr>
                <a:defRPr/>
              </a:pPr>
              <a:r>
                <a:rPr lang="en-US" altLang="ja-JP" sz="800" b="1" dirty="0">
                  <a:solidFill>
                    <a:srgbClr val="000000"/>
                  </a:solidFill>
                </a:rPr>
                <a:t>※</a:t>
              </a:r>
              <a:r>
                <a:rPr lang="ja-JP" altLang="en-US" sz="800" b="1" dirty="0">
                  <a:solidFill>
                    <a:srgbClr val="000000"/>
                  </a:solidFill>
                </a:rPr>
                <a:t>背景色を設定する場合は上記の</a:t>
              </a:r>
            </a:p>
            <a:p>
              <a:pPr>
                <a:defRPr/>
              </a:pPr>
              <a:r>
                <a:rPr lang="ja-JP" altLang="en-US" sz="800" b="1" dirty="0">
                  <a:solidFill>
                    <a:srgbClr val="000000"/>
                  </a:solidFill>
                </a:rPr>
                <a:t>「ライトグレー」を使用してください</a:t>
              </a:r>
              <a:endParaRPr lang="en-US" altLang="ja-JP" sz="800" b="1" dirty="0">
                <a:solidFill>
                  <a:srgbClr val="000000"/>
                </a:solidFill>
              </a:endParaRPr>
            </a:p>
            <a:p>
              <a:pPr>
                <a:defRPr/>
              </a:pPr>
              <a:endParaRPr lang="en-US" altLang="ja-JP" sz="1200" b="1" dirty="0">
                <a:solidFill>
                  <a:srgbClr val="000000"/>
                </a:solidFill>
              </a:endParaRPr>
            </a:p>
            <a:p>
              <a:pPr>
                <a:defRPr/>
              </a:pPr>
              <a:r>
                <a:rPr lang="ja-JP" altLang="en-US" sz="1200" b="1" dirty="0">
                  <a:solidFill>
                    <a:srgbClr val="000000"/>
                  </a:solidFill>
                </a:rPr>
                <a:t>テキストカラー</a:t>
              </a:r>
              <a:endParaRPr lang="en-US" altLang="ja-JP" sz="1200" b="1" dirty="0">
                <a:solidFill>
                  <a:srgbClr val="000000"/>
                </a:solidFill>
              </a:endParaRPr>
            </a:p>
            <a:p>
              <a:pPr>
                <a:defRPr/>
              </a:pPr>
              <a:endParaRPr lang="en-US" altLang="ja-JP" sz="1200" b="1" dirty="0">
                <a:solidFill>
                  <a:srgbClr val="000000"/>
                </a:solidFill>
              </a:endParaRPr>
            </a:p>
            <a:p>
              <a:pPr>
                <a:defRPr/>
              </a:pPr>
              <a:r>
                <a:rPr lang="en-US" altLang="ja-JP" sz="1600" b="1" dirty="0">
                  <a:solidFill>
                    <a:srgbClr val="000000"/>
                  </a:solidFill>
                </a:rPr>
                <a:t>Black</a:t>
              </a:r>
            </a:p>
            <a:p>
              <a:pPr>
                <a:defRPr/>
              </a:pPr>
              <a:r>
                <a:rPr lang="is-IS" altLang="ja-JP" sz="1600" b="1" dirty="0">
                  <a:solidFill>
                    <a:srgbClr val="000000"/>
                  </a:solidFill>
                </a:rPr>
                <a:t>R 0 G 0 B 0</a:t>
              </a:r>
            </a:p>
          </p:txBody>
        </p:sp>
        <p:sp>
          <p:nvSpPr>
            <p:cNvPr id="31" name="正方形/長方形 30">
              <a:extLst>
                <a:ext uri="{FF2B5EF4-FFF2-40B4-BE49-F238E27FC236}">
                  <a16:creationId xmlns="" xmlns:a16="http://schemas.microsoft.com/office/drawing/2014/main"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rgbClr val="000000"/>
                  </a:solidFill>
                </a:rPr>
                <a:t>サブカラー</a:t>
              </a:r>
              <a:endParaRPr lang="en-US" altLang="ja-JP" sz="1200" b="1" dirty="0">
                <a:solidFill>
                  <a:srgbClr val="000000"/>
                </a:solidFill>
              </a:endParaRPr>
            </a:p>
            <a:p>
              <a:r>
                <a:rPr lang="pt-BR" altLang="ja-JP" sz="1200" b="1" dirty="0" err="1">
                  <a:solidFill>
                    <a:srgbClr val="000000"/>
                  </a:solidFill>
                </a:rPr>
                <a:t>R</a:t>
              </a:r>
              <a:r>
                <a:rPr lang="pt-BR" altLang="ja-JP" sz="1200" b="1" dirty="0">
                  <a:solidFill>
                    <a:srgbClr val="000000"/>
                  </a:solidFill>
                </a:rPr>
                <a:t> 26 </a:t>
              </a:r>
              <a:r>
                <a:rPr lang="pt-BR" altLang="ja-JP" sz="1200" b="1" dirty="0" err="1">
                  <a:solidFill>
                    <a:srgbClr val="000000"/>
                  </a:solidFill>
                </a:rPr>
                <a:t>G</a:t>
              </a:r>
              <a:r>
                <a:rPr lang="pt-BR" altLang="ja-JP" sz="1200" b="1" dirty="0">
                  <a:solidFill>
                    <a:srgbClr val="000000"/>
                  </a:solidFill>
                </a:rPr>
                <a:t> 188 </a:t>
              </a:r>
              <a:r>
                <a:rPr lang="pt-BR" altLang="ja-JP" sz="1200" b="1" dirty="0" err="1">
                  <a:solidFill>
                    <a:srgbClr val="000000"/>
                  </a:solidFill>
                </a:rPr>
                <a:t>B</a:t>
              </a:r>
              <a:r>
                <a:rPr lang="pt-BR" altLang="ja-JP" sz="1200" b="1" dirty="0">
                  <a:solidFill>
                    <a:srgbClr val="000000"/>
                  </a:solidFill>
                </a:rPr>
                <a:t> 239</a:t>
              </a:r>
            </a:p>
            <a:p>
              <a:r>
                <a:rPr lang="pt-BR" altLang="ja-JP" sz="1200" b="1" dirty="0">
                  <a:solidFill>
                    <a:srgbClr val="000000"/>
                  </a:solidFill>
                </a:rPr>
                <a:t>1ABCEF</a:t>
              </a:r>
              <a:endParaRPr lang="mr-IN" altLang="ja-JP" sz="1200" b="1" dirty="0">
                <a:solidFill>
                  <a:srgbClr val="000000"/>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rgbClr val="FFFFFF"/>
                  </a:solidFill>
                </a:rPr>
                <a:t>アクセントカラー</a:t>
              </a:r>
              <a:endParaRPr lang="en-US" altLang="ja-JP" sz="1200" b="1" dirty="0">
                <a:solidFill>
                  <a:srgbClr val="FFFFFF"/>
                </a:solidFill>
              </a:endParaRPr>
            </a:p>
            <a:p>
              <a:r>
                <a:rPr lang="is-IS" altLang="ja-JP" sz="1200" b="1" dirty="0">
                  <a:solidFill>
                    <a:srgbClr val="FFFFFF"/>
                  </a:solidFill>
                </a:rPr>
                <a:t>R 225 G 13 B 125</a:t>
              </a:r>
            </a:p>
            <a:p>
              <a:r>
                <a:rPr lang="is-IS" altLang="ja-JP" sz="1200" b="1" dirty="0">
                  <a:solidFill>
                    <a:srgbClr val="FFFFFF"/>
                  </a:solidFill>
                </a:rPr>
                <a:t>E10D7D</a:t>
              </a:r>
              <a:endParaRPr lang="cs-CZ" altLang="ja-JP" sz="1200" b="1" dirty="0">
                <a:solidFill>
                  <a:srgbClr val="FFFFFF"/>
                </a:solidFill>
              </a:endParaRPr>
            </a:p>
          </p:txBody>
        </p:sp>
      </p:grpSp>
      <p:grpSp>
        <p:nvGrpSpPr>
          <p:cNvPr id="33" name="図形グループ 32"/>
          <p:cNvGrpSpPr/>
          <p:nvPr userDrawn="1"/>
        </p:nvGrpSpPr>
        <p:grpSpPr bwMode="gray">
          <a:xfrm>
            <a:off x="12461878" y="73831"/>
            <a:ext cx="2160000" cy="5893470"/>
            <a:chOff x="9414258" y="73831"/>
            <a:chExt cx="2160000" cy="5893470"/>
          </a:xfrm>
        </p:grpSpPr>
        <p:sp>
          <p:nvSpPr>
            <p:cNvPr id="34" name="正方形/長方形 33">
              <a:extLst>
                <a:ext uri="{FF2B5EF4-FFF2-40B4-BE49-F238E27FC236}">
                  <a16:creationId xmlns="" xmlns:a16="http://schemas.microsoft.com/office/drawing/2014/main"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Yellow</a:t>
              </a:r>
            </a:p>
            <a:p>
              <a:r>
                <a:rPr lang="en-US" altLang="ja-JP" sz="1200" b="1" dirty="0">
                  <a:solidFill>
                    <a:srgbClr val="000000"/>
                  </a:solidFill>
                </a:rPr>
                <a:t>R 253 G 208 B 0</a:t>
              </a:r>
            </a:p>
            <a:p>
              <a:r>
                <a:rPr lang="en-US" altLang="ja-JP" sz="1200" b="1" dirty="0">
                  <a:solidFill>
                    <a:srgbClr val="000000"/>
                  </a:solidFill>
                </a:rPr>
                <a:t>FDD000</a:t>
              </a:r>
              <a:endParaRPr lang="en-US" altLang="ja-JP" sz="1200" dirty="0">
                <a:solidFill>
                  <a:srgbClr val="000000"/>
                </a:solidFill>
              </a:endParaRPr>
            </a:p>
          </p:txBody>
        </p:sp>
        <p:sp>
          <p:nvSpPr>
            <p:cNvPr id="35" name="正方形/長方形 34">
              <a:extLst>
                <a:ext uri="{FF2B5EF4-FFF2-40B4-BE49-F238E27FC236}">
                  <a16:creationId xmlns="" xmlns:a16="http://schemas.microsoft.com/office/drawing/2014/main"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solidFill>
                    <a:srgbClr val="FFFFFF"/>
                  </a:solidFill>
                </a:rPr>
                <a:t>Magenta</a:t>
              </a:r>
              <a:endParaRPr lang="sk-SK" altLang="ja-JP" sz="1200" b="1" dirty="0">
                <a:solidFill>
                  <a:srgbClr val="FFFFFF"/>
                </a:solidFill>
              </a:endParaRPr>
            </a:p>
            <a:p>
              <a:r>
                <a:rPr lang="is-IS" altLang="ja-JP" sz="1200" b="1" dirty="0">
                  <a:solidFill>
                    <a:srgbClr val="FFFFFF"/>
                  </a:solidFill>
                </a:rPr>
                <a:t>R 225 G 13 B 125</a:t>
              </a:r>
              <a:endParaRPr lang="sk-SK" altLang="ja-JP" sz="1200" b="1" dirty="0">
                <a:solidFill>
                  <a:srgbClr val="FFFFFF"/>
                </a:solidFill>
              </a:endParaRPr>
            </a:p>
            <a:p>
              <a:r>
                <a:rPr lang="sk-SK" altLang="ja-JP" sz="1200" b="1" dirty="0">
                  <a:solidFill>
                    <a:srgbClr val="FFFFFF"/>
                  </a:solidFill>
                </a:rPr>
                <a:t>E10D7D</a:t>
              </a:r>
              <a:endParaRPr lang="en-US" altLang="ja-JP" sz="1200" dirty="0">
                <a:solidFill>
                  <a:srgbClr val="FFFFFF"/>
                </a:solidFill>
              </a:endParaRPr>
            </a:p>
          </p:txBody>
        </p:sp>
        <p:sp>
          <p:nvSpPr>
            <p:cNvPr id="45" name="正方形/長方形 44">
              <a:extLst>
                <a:ext uri="{FF2B5EF4-FFF2-40B4-BE49-F238E27FC236}">
                  <a16:creationId xmlns="" xmlns:a16="http://schemas.microsoft.com/office/drawing/2014/main"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Light Blue</a:t>
              </a:r>
            </a:p>
            <a:p>
              <a:r>
                <a:rPr lang="en-US" altLang="ja-JP" sz="1200" b="1" dirty="0">
                  <a:solidFill>
                    <a:srgbClr val="000000"/>
                  </a:solidFill>
                </a:rPr>
                <a:t>R 26 G 188 B 239</a:t>
              </a:r>
            </a:p>
            <a:p>
              <a:r>
                <a:rPr lang="en-US" altLang="ja-JP" sz="1200" b="1" dirty="0">
                  <a:solidFill>
                    <a:srgbClr val="000000"/>
                  </a:solidFill>
                </a:rPr>
                <a:t>1ABCEF</a:t>
              </a:r>
              <a:endParaRPr lang="en-US" altLang="ja-JP" sz="1200" dirty="0">
                <a:solidFill>
                  <a:srgbClr val="000000"/>
                </a:solidFill>
              </a:endParaRPr>
            </a:p>
          </p:txBody>
        </p:sp>
        <p:sp>
          <p:nvSpPr>
            <p:cNvPr id="46" name="正方形/長方形 45">
              <a:extLst>
                <a:ext uri="{FF2B5EF4-FFF2-40B4-BE49-F238E27FC236}">
                  <a16:creationId xmlns="" xmlns:a16="http://schemas.microsoft.com/office/drawing/2014/main"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Light Gray</a:t>
              </a:r>
            </a:p>
            <a:p>
              <a:r>
                <a:rPr lang="en-US" altLang="ja-JP" sz="1200" b="1" dirty="0">
                  <a:solidFill>
                    <a:srgbClr val="000000"/>
                  </a:solidFill>
                </a:rPr>
                <a:t>R 230 G 230 B 230</a:t>
              </a:r>
            </a:p>
            <a:p>
              <a:r>
                <a:rPr lang="en-US" altLang="ja-JP" sz="1200" b="1" dirty="0">
                  <a:solidFill>
                    <a:srgbClr val="000000"/>
                  </a:solidFill>
                </a:rPr>
                <a:t>E6E6E6</a:t>
              </a:r>
            </a:p>
          </p:txBody>
        </p:sp>
        <p:sp>
          <p:nvSpPr>
            <p:cNvPr id="47" name="正方形/長方形 46">
              <a:extLst>
                <a:ext uri="{FF2B5EF4-FFF2-40B4-BE49-F238E27FC236}">
                  <a16:creationId xmlns="" xmlns:a16="http://schemas.microsoft.com/office/drawing/2014/main"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Light Green</a:t>
              </a:r>
            </a:p>
            <a:p>
              <a:r>
                <a:rPr lang="en-US" altLang="ja-JP" sz="1200" b="1" dirty="0">
                  <a:solidFill>
                    <a:srgbClr val="000000"/>
                  </a:solidFill>
                </a:rPr>
                <a:t>R 149 G 198 B 42</a:t>
              </a:r>
            </a:p>
            <a:p>
              <a:r>
                <a:rPr lang="en-US" altLang="ja-JP" sz="1200" b="1" dirty="0">
                  <a:solidFill>
                    <a:srgbClr val="000000"/>
                  </a:solidFill>
                </a:rPr>
                <a:t>95C62A</a:t>
              </a:r>
              <a:endParaRPr lang="en-US" altLang="ja-JP" sz="1200" dirty="0">
                <a:solidFill>
                  <a:srgbClr val="000000"/>
                </a:solidFill>
              </a:endParaRPr>
            </a:p>
          </p:txBody>
        </p:sp>
        <p:sp>
          <p:nvSpPr>
            <p:cNvPr id="48" name="正方形/長方形 47">
              <a:extLst>
                <a:ext uri="{FF2B5EF4-FFF2-40B4-BE49-F238E27FC236}">
                  <a16:creationId xmlns="" xmlns:a16="http://schemas.microsoft.com/office/drawing/2014/main"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Orange</a:t>
              </a:r>
            </a:p>
            <a:p>
              <a:r>
                <a:rPr lang="en-US" altLang="ja-JP" sz="1200" b="1" dirty="0">
                  <a:solidFill>
                    <a:srgbClr val="000000"/>
                  </a:solidFill>
                </a:rPr>
                <a:t>R 242 G 150 B 20</a:t>
              </a:r>
            </a:p>
            <a:p>
              <a:r>
                <a:rPr lang="en-US" altLang="ja-JP" sz="1200" b="1" dirty="0">
                  <a:solidFill>
                    <a:srgbClr val="000000"/>
                  </a:solidFill>
                </a:rPr>
                <a:t>F29614</a:t>
              </a:r>
            </a:p>
          </p:txBody>
        </p:sp>
        <p:sp>
          <p:nvSpPr>
            <p:cNvPr id="49" name="正方形/長方形 48">
              <a:extLst>
                <a:ext uri="{FF2B5EF4-FFF2-40B4-BE49-F238E27FC236}">
                  <a16:creationId xmlns="" xmlns:a16="http://schemas.microsoft.com/office/drawing/2014/main"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rgbClr val="000000"/>
                  </a:solidFill>
                </a:rPr>
                <a:t>コミュニケーションカラー</a:t>
              </a:r>
              <a:endParaRPr lang="en-US" altLang="ja-JP" sz="1200" b="1" dirty="0">
                <a:solidFill>
                  <a:srgbClr val="000000"/>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064251872"/>
      </p:ext>
    </p:extLst>
  </p:cSld>
  <p:clrMap bg1="lt1" tx1="dk1" bg2="lt2" tx2="dk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 id="2147484371" r:id="rId12"/>
    <p:sldLayoutId id="2147484372" r:id="rId13"/>
    <p:sldLayoutId id="2147484373" r:id="rId14"/>
    <p:sldLayoutId id="2147484374" r:id="rId15"/>
    <p:sldLayoutId id="2147484375" r:id="rId16"/>
    <p:sldLayoutId id="2147484376" r:id="rId17"/>
    <p:sldLayoutId id="2147484377" r:id="rId18"/>
    <p:sldLayoutId id="2147484378" r:id="rId19"/>
    <p:sldLayoutId id="2147484379" r:id="rId20"/>
    <p:sldLayoutId id="2147484380" r:id="rId21"/>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userDrawn="1"/>
          </p:nvSpPr>
          <p:spPr>
            <a:xfrm>
              <a:off x="-2429878" y="1"/>
              <a:ext cx="2160000" cy="720000"/>
            </a:xfrm>
            <a:prstGeom prst="rect">
              <a:avLst/>
            </a:prstGeom>
            <a:solidFill>
              <a:schemeClr val="bg1"/>
            </a:solidFill>
          </p:spPr>
          <p:txBody>
            <a:bodyPr wrap="square" lIns="135000" tIns="135000" rIns="135000" bIns="135000" rtlCol="0">
              <a:noAutofit/>
            </a:bodyPr>
            <a:lstStyle/>
            <a:p>
              <a:r>
                <a:rPr lang="ja-JP" altLang="en-US" sz="1200" b="1" dirty="0" smtClean="0">
                  <a:solidFill>
                    <a:srgbClr val="000000"/>
                  </a:solidFill>
                </a:rPr>
                <a:t>カラーテーマ</a:t>
              </a:r>
              <a:endParaRPr lang="en-US" altLang="ja-JP" sz="1200" b="1" dirty="0" smtClean="0">
                <a:solidFill>
                  <a:srgbClr val="000000"/>
                </a:solidFill>
              </a:endParaRPr>
            </a:p>
            <a:p>
              <a:r>
                <a:rPr lang="en-US" altLang="ja-JP" sz="2000" b="1" dirty="0" smtClean="0">
                  <a:solidFill>
                    <a:srgbClr val="000000"/>
                  </a:solidFill>
                </a:rPr>
                <a:t>Light </a:t>
              </a:r>
              <a:r>
                <a:rPr lang="en-US" altLang="ja-JP" sz="2000" b="1" dirty="0">
                  <a:solidFill>
                    <a:srgbClr val="000000"/>
                  </a:solidFill>
                </a:rPr>
                <a:t>Blue</a:t>
              </a:r>
              <a:endParaRPr lang="en-US" altLang="ja-JP" sz="1600" b="1" dirty="0">
                <a:solidFill>
                  <a:srgbClr val="000000"/>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userDrawn="1"/>
          </p:nvSpPr>
          <p:spPr>
            <a:xfrm>
              <a:off x="-2430002" y="720001"/>
              <a:ext cx="2160000" cy="2880000"/>
            </a:xfrm>
            <a:prstGeom prst="rect">
              <a:avLst/>
            </a:prstGeom>
            <a:solidFill>
              <a:schemeClr val="accent1"/>
            </a:solidFill>
          </p:spPr>
          <p:txBody>
            <a:bodyPr wrap="square" lIns="135000" tIns="135000" rIns="135000" bIns="135000" rtlCol="0">
              <a:noAutofit/>
            </a:bodyPr>
            <a:lstStyle/>
            <a:p>
              <a:pPr>
                <a:defRPr/>
              </a:pPr>
              <a:r>
                <a:rPr lang="ja-JP" altLang="en-US" sz="1200" b="1" dirty="0" smtClean="0">
                  <a:solidFill>
                    <a:srgbClr val="000000"/>
                  </a:solidFill>
                </a:rPr>
                <a:t>背景色</a:t>
              </a:r>
              <a:endParaRPr lang="en-US" altLang="ja-JP" sz="1200" b="1" dirty="0" smtClean="0">
                <a:solidFill>
                  <a:srgbClr val="000000"/>
                </a:solidFill>
              </a:endParaRPr>
            </a:p>
            <a:p>
              <a:pPr>
                <a:defRPr/>
              </a:pPr>
              <a:endParaRPr lang="en-US" altLang="ja-JP" sz="1200" b="1" dirty="0" smtClean="0">
                <a:solidFill>
                  <a:srgbClr val="000000"/>
                </a:solidFill>
              </a:endParaRPr>
            </a:p>
            <a:p>
              <a:pPr>
                <a:defRPr/>
              </a:pPr>
              <a:r>
                <a:rPr lang="en-US" altLang="ja-JP" sz="1600" b="1" dirty="0" smtClean="0">
                  <a:solidFill>
                    <a:srgbClr val="000000"/>
                  </a:solidFill>
                </a:rPr>
                <a:t>Light Blue</a:t>
              </a:r>
            </a:p>
            <a:p>
              <a:r>
                <a:rPr lang="en-US" altLang="ja-JP" sz="1600" b="1" dirty="0" smtClean="0">
                  <a:solidFill>
                    <a:srgbClr val="000000"/>
                  </a:solidFill>
                </a:rPr>
                <a:t>R 26 G </a:t>
              </a:r>
              <a:r>
                <a:rPr lang="mr-IN" altLang="ja-JP" sz="1600" b="1" dirty="0" smtClean="0">
                  <a:solidFill>
                    <a:srgbClr val="000000"/>
                  </a:solidFill>
                </a:rPr>
                <a:t>18</a:t>
              </a:r>
              <a:r>
                <a:rPr lang="en-US" altLang="ja-JP" sz="1600" b="1" dirty="0" smtClean="0">
                  <a:solidFill>
                    <a:srgbClr val="000000"/>
                  </a:solidFill>
                </a:rPr>
                <a:t>8 B </a:t>
              </a:r>
              <a:r>
                <a:rPr lang="mr-IN" altLang="ja-JP" sz="1600" b="1" dirty="0" smtClean="0">
                  <a:solidFill>
                    <a:srgbClr val="000000"/>
                  </a:solidFill>
                </a:rPr>
                <a:t>23</a:t>
              </a:r>
              <a:r>
                <a:rPr lang="en-US" altLang="ja-JP" sz="1600" b="1" dirty="0" smtClean="0">
                  <a:solidFill>
                    <a:srgbClr val="000000"/>
                  </a:solidFill>
                </a:rPr>
                <a:t>9</a:t>
              </a:r>
            </a:p>
            <a:p>
              <a:r>
                <a:rPr lang="en-US" altLang="ja-JP" sz="1600" b="1" dirty="0" smtClean="0">
                  <a:solidFill>
                    <a:srgbClr val="000000"/>
                  </a:solidFill>
                </a:rPr>
                <a:t>1ABCEF</a:t>
              </a:r>
            </a:p>
            <a:p>
              <a:pPr>
                <a:defRPr/>
              </a:pPr>
              <a:endParaRPr lang="en-US" altLang="ja-JP" sz="1050" b="1" dirty="0">
                <a:solidFill>
                  <a:srgbClr val="000000"/>
                </a:solidFill>
              </a:endParaRPr>
            </a:p>
            <a:p>
              <a:pPr>
                <a:defRPr/>
              </a:pPr>
              <a:endParaRPr lang="en-US" altLang="ja-JP" sz="1200" b="1" dirty="0" smtClean="0">
                <a:solidFill>
                  <a:srgbClr val="000000"/>
                </a:solidFill>
              </a:endParaRPr>
            </a:p>
            <a:p>
              <a:pPr>
                <a:defRPr/>
              </a:pPr>
              <a:r>
                <a:rPr lang="ja-JP" altLang="en-US" sz="1200" b="1" dirty="0" smtClean="0">
                  <a:solidFill>
                    <a:srgbClr val="000000"/>
                  </a:solidFill>
                </a:rPr>
                <a:t>テキストカラー</a:t>
              </a:r>
              <a:endParaRPr lang="en-US" altLang="ja-JP" sz="1200" b="1" dirty="0" smtClean="0">
                <a:solidFill>
                  <a:srgbClr val="000000"/>
                </a:solidFill>
              </a:endParaRPr>
            </a:p>
            <a:p>
              <a:pPr>
                <a:defRPr/>
              </a:pPr>
              <a:endParaRPr lang="en-US" altLang="ja-JP" sz="1200" b="1" dirty="0">
                <a:solidFill>
                  <a:srgbClr val="000000"/>
                </a:solidFill>
              </a:endParaRPr>
            </a:p>
            <a:p>
              <a:pPr>
                <a:defRPr/>
              </a:pPr>
              <a:r>
                <a:rPr lang="en-US" altLang="ja-JP" sz="1600" b="1" dirty="0">
                  <a:solidFill>
                    <a:srgbClr val="000000"/>
                  </a:solidFill>
                </a:rPr>
                <a:t>Black</a:t>
              </a:r>
            </a:p>
            <a:p>
              <a:pPr>
                <a:defRPr/>
              </a:pPr>
              <a:r>
                <a:rPr lang="is-IS" altLang="ja-JP" sz="1600" b="1" dirty="0">
                  <a:solidFill>
                    <a:srgbClr val="000000"/>
                  </a:solidFill>
                </a:rPr>
                <a:t>R 0 G 0 B 0</a:t>
              </a:r>
            </a:p>
          </p:txBody>
        </p:sp>
        <p:sp>
          <p:nvSpPr>
            <p:cNvPr id="24" name="正方形/長方形 23">
              <a:extLst>
                <a:ext uri="{FF2B5EF4-FFF2-40B4-BE49-F238E27FC236}">
                  <a16:creationId xmlns="" xmlns:a16="http://schemas.microsoft.com/office/drawing/2014/main" id="{E3D10CBE-F5C0-A544-868A-F8C0ACAD6AA6}"/>
                </a:ext>
              </a:extLst>
            </p:cNvPr>
            <p:cNvSpPr/>
            <p:nvPr userDrawn="1"/>
          </p:nvSpPr>
          <p:spPr>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サブカラー</a:t>
              </a:r>
              <a:endParaRPr lang="en-US" altLang="ja-JP" sz="1200" b="1" dirty="0" smtClean="0">
                <a:solidFill>
                  <a:srgbClr val="000000"/>
                </a:solidFill>
              </a:endParaRPr>
            </a:p>
            <a:p>
              <a:r>
                <a:rPr lang="it-IT" altLang="ja-JP" sz="1200" b="1" dirty="0" err="1" smtClean="0">
                  <a:solidFill>
                    <a:srgbClr val="000000"/>
                  </a:solidFill>
                </a:rPr>
                <a:t>R</a:t>
              </a:r>
              <a:r>
                <a:rPr lang="it-IT" altLang="ja-JP" sz="1200" b="1" dirty="0" smtClean="0">
                  <a:solidFill>
                    <a:srgbClr val="000000"/>
                  </a:solidFill>
                </a:rPr>
                <a:t> 192 G 192 B 192</a:t>
              </a:r>
            </a:p>
            <a:p>
              <a:r>
                <a:rPr lang="it-IT" altLang="ja-JP" sz="1200" b="1" dirty="0" smtClean="0">
                  <a:solidFill>
                    <a:srgbClr val="000000"/>
                  </a:solidFill>
                </a:rPr>
                <a:t>C0C0C0</a:t>
              </a:r>
              <a:endParaRPr lang="mr-IN" altLang="ja-JP" sz="1200" b="1" dirty="0">
                <a:solidFill>
                  <a:srgbClr val="000000"/>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userDrawn="1"/>
          </p:nvSpPr>
          <p:spPr>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FFFFFF"/>
                  </a:solidFill>
                </a:rPr>
                <a:t>アクセントカラー</a:t>
              </a:r>
              <a:endParaRPr lang="en-US" altLang="ja-JP" sz="1200" b="1" dirty="0" smtClean="0">
                <a:solidFill>
                  <a:srgbClr val="FFFFFF"/>
                </a:solidFill>
              </a:endParaRPr>
            </a:p>
            <a:p>
              <a:r>
                <a:rPr lang="cs-CZ" altLang="ja-JP" sz="1200" b="1" dirty="0" err="1" smtClean="0">
                  <a:solidFill>
                    <a:srgbClr val="FFFFFF"/>
                  </a:solidFill>
                </a:rPr>
                <a:t>R</a:t>
              </a:r>
              <a:r>
                <a:rPr lang="cs-CZ" altLang="ja-JP" sz="1200" b="1" dirty="0" smtClean="0">
                  <a:solidFill>
                    <a:srgbClr val="FFFFFF"/>
                  </a:solidFill>
                </a:rPr>
                <a:t> 225 G 13 B 125</a:t>
              </a:r>
            </a:p>
            <a:p>
              <a:r>
                <a:rPr lang="cs-CZ" altLang="ja-JP" sz="1200" b="1" dirty="0" smtClean="0">
                  <a:solidFill>
                    <a:srgbClr val="FFFFFF"/>
                  </a:solidFill>
                </a:rPr>
                <a:t>E10D7D</a:t>
              </a:r>
            </a:p>
          </p:txBody>
        </p:sp>
      </p:grpSp>
      <p:grpSp>
        <p:nvGrpSpPr>
          <p:cNvPr id="26" name="図形グループ 25"/>
          <p:cNvGrpSpPr/>
          <p:nvPr userDrawn="1"/>
        </p:nvGrpSpPr>
        <p:grpSpPr>
          <a:xfrm>
            <a:off x="12461878" y="73831"/>
            <a:ext cx="2160000" cy="5893470"/>
            <a:chOff x="9414258" y="73831"/>
            <a:chExt cx="2160000" cy="5893470"/>
          </a:xfrm>
        </p:grpSpPr>
        <p:sp>
          <p:nvSpPr>
            <p:cNvPr id="27" name="正方形/長方形 26">
              <a:extLst>
                <a:ext uri="{FF2B5EF4-FFF2-40B4-BE49-F238E27FC236}">
                  <a16:creationId xmlns="" xmlns:a16="http://schemas.microsoft.com/office/drawing/2014/main" id="{20291749-600C-6F44-B44A-30EE4F750BC2}"/>
                </a:ext>
              </a:extLst>
            </p:cNvPr>
            <p:cNvSpPr/>
            <p:nvPr userDrawn="1"/>
          </p:nvSpPr>
          <p:spPr>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Yellow</a:t>
              </a:r>
            </a:p>
            <a:p>
              <a:r>
                <a:rPr lang="en-US" altLang="ja-JP" sz="1200" b="1" dirty="0" smtClean="0">
                  <a:solidFill>
                    <a:srgbClr val="000000"/>
                  </a:solidFill>
                </a:rPr>
                <a:t>R 253 G 208 B 0</a:t>
              </a:r>
            </a:p>
            <a:p>
              <a:r>
                <a:rPr lang="en-US" altLang="ja-JP" sz="1200" b="1" dirty="0" smtClean="0">
                  <a:solidFill>
                    <a:srgbClr val="000000"/>
                  </a:solidFill>
                </a:rPr>
                <a:t>FDD000</a:t>
              </a:r>
              <a:endParaRPr lang="en-US" altLang="ja-JP" sz="1200" dirty="0">
                <a:solidFill>
                  <a:srgbClr val="000000"/>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userDrawn="1"/>
          </p:nvSpPr>
          <p:spPr>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solidFill>
                    <a:srgbClr val="FFFFFF"/>
                  </a:solidFill>
                </a:rPr>
                <a:t>Magenta</a:t>
              </a:r>
              <a:endParaRPr lang="sk-SK" altLang="ja-JP" sz="1200" b="1" dirty="0" smtClean="0">
                <a:solidFill>
                  <a:srgbClr val="FFFFFF"/>
                </a:solidFill>
              </a:endParaRPr>
            </a:p>
            <a:p>
              <a:r>
                <a:rPr lang="is-IS" altLang="ja-JP" sz="1200" b="1" dirty="0" smtClean="0">
                  <a:solidFill>
                    <a:srgbClr val="FFFFFF"/>
                  </a:solidFill>
                </a:rPr>
                <a:t>R 225 G 13 B 125</a:t>
              </a:r>
              <a:endParaRPr lang="sk-SK" altLang="ja-JP" sz="1200" b="1" dirty="0" smtClean="0">
                <a:solidFill>
                  <a:srgbClr val="FFFFFF"/>
                </a:solidFill>
              </a:endParaRPr>
            </a:p>
            <a:p>
              <a:r>
                <a:rPr lang="sk-SK" altLang="ja-JP" sz="1200" b="1" dirty="0" smtClean="0">
                  <a:solidFill>
                    <a:srgbClr val="FFFFFF"/>
                  </a:solidFill>
                </a:rPr>
                <a:t>E10D7D</a:t>
              </a:r>
              <a:endParaRPr lang="en-US" altLang="ja-JP" sz="1200" dirty="0">
                <a:solidFill>
                  <a:srgbClr val="FFFFFF"/>
                </a:solidFill>
              </a:endParaRPr>
            </a:p>
          </p:txBody>
        </p:sp>
        <p:sp>
          <p:nvSpPr>
            <p:cNvPr id="33" name="正方形/長方形 32">
              <a:extLst>
                <a:ext uri="{FF2B5EF4-FFF2-40B4-BE49-F238E27FC236}">
                  <a16:creationId xmlns="" xmlns:a16="http://schemas.microsoft.com/office/drawing/2014/main" id="{B1570B1A-A7CC-0248-813B-F16299697CD3}"/>
                </a:ext>
              </a:extLst>
            </p:cNvPr>
            <p:cNvSpPr/>
            <p:nvPr userDrawn="1"/>
          </p:nvSpPr>
          <p:spPr>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Blue</a:t>
              </a:r>
            </a:p>
            <a:p>
              <a:r>
                <a:rPr lang="en-US" altLang="ja-JP" sz="1200" b="1" dirty="0" smtClean="0">
                  <a:solidFill>
                    <a:srgbClr val="000000"/>
                  </a:solidFill>
                </a:rPr>
                <a:t>R 26 G 188 B 239</a:t>
              </a:r>
            </a:p>
            <a:p>
              <a:r>
                <a:rPr lang="en-US" altLang="ja-JP" sz="1200" b="1" dirty="0" smtClean="0">
                  <a:solidFill>
                    <a:srgbClr val="000000"/>
                  </a:solidFill>
                </a:rPr>
                <a:t>1ABCEF</a:t>
              </a:r>
              <a:endParaRPr lang="en-US" altLang="ja-JP" sz="1200" dirty="0">
                <a:solidFill>
                  <a:srgbClr val="000000"/>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Gray</a:t>
              </a:r>
            </a:p>
            <a:p>
              <a:r>
                <a:rPr lang="en-US" altLang="ja-JP" sz="1200" b="1" dirty="0" smtClean="0">
                  <a:solidFill>
                    <a:srgbClr val="000000"/>
                  </a:solidFill>
                </a:rPr>
                <a:t>R 230 G 230 B 230</a:t>
              </a:r>
            </a:p>
            <a:p>
              <a:r>
                <a:rPr lang="en-US" altLang="ja-JP" sz="1200" b="1" dirty="0" smtClean="0">
                  <a:solidFill>
                    <a:srgbClr val="000000"/>
                  </a:solidFill>
                </a:rPr>
                <a:t>E6E6E6</a:t>
              </a:r>
              <a:endParaRPr lang="en-US" altLang="ja-JP" sz="1200" b="1" dirty="0">
                <a:solidFill>
                  <a:srgbClr val="000000"/>
                </a:solidFill>
              </a:endParaRP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Green</a:t>
              </a:r>
            </a:p>
            <a:p>
              <a:r>
                <a:rPr lang="en-US" altLang="ja-JP" sz="1200" b="1" dirty="0" smtClean="0">
                  <a:solidFill>
                    <a:srgbClr val="000000"/>
                  </a:solidFill>
                </a:rPr>
                <a:t>R 149 G 198 B 42</a:t>
              </a:r>
            </a:p>
            <a:p>
              <a:r>
                <a:rPr lang="en-US" altLang="ja-JP" sz="1200" b="1" dirty="0" smtClean="0">
                  <a:solidFill>
                    <a:srgbClr val="000000"/>
                  </a:solidFill>
                </a:rPr>
                <a:t>95C62A</a:t>
              </a:r>
              <a:endParaRPr lang="en-US" altLang="ja-JP" sz="1200" dirty="0">
                <a:solidFill>
                  <a:srgbClr val="000000"/>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Orange</a:t>
              </a:r>
            </a:p>
            <a:p>
              <a:r>
                <a:rPr lang="en-US" altLang="ja-JP" sz="1200" b="1" dirty="0" smtClean="0">
                  <a:solidFill>
                    <a:srgbClr val="000000"/>
                  </a:solidFill>
                </a:rPr>
                <a:t>R 242 G 150 B 20</a:t>
              </a:r>
            </a:p>
            <a:p>
              <a:r>
                <a:rPr lang="en-US" altLang="ja-JP" sz="1200" b="1" dirty="0" smtClean="0">
                  <a:solidFill>
                    <a:srgbClr val="000000"/>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コミュニケーションカラー</a:t>
              </a:r>
              <a:endParaRPr lang="en-US" altLang="ja-JP" sz="1200" b="1" dirty="0">
                <a:solidFill>
                  <a:srgbClr val="000000"/>
                </a:solidFill>
              </a:endParaRPr>
            </a:p>
          </p:txBody>
        </p:sp>
      </p:grpSp>
    </p:spTree>
    <p:extLst>
      <p:ext uri="{BB962C8B-B14F-4D97-AF65-F5344CB8AC3E}">
        <p14:creationId xmlns:p14="http://schemas.microsoft.com/office/powerpoint/2010/main" val="1055960723"/>
      </p:ext>
    </p:extLst>
  </p:cSld>
  <p:clrMap bg1="lt1" tx1="dk1" bg2="lt2" tx2="dk2" accent1="accent1" accent2="accent2" accent3="accent3" accent4="accent4" accent5="accent5" accent6="accent6" hlink="hlink" folHlink="folHlink"/>
  <p:sldLayoutIdLst>
    <p:sldLayoutId id="2147484382" r:id="rId1"/>
    <p:sldLayoutId id="2147484383" r:id="rId2"/>
    <p:sldLayoutId id="2147484384" r:id="rId3"/>
    <p:sldLayoutId id="2147484385" r:id="rId4"/>
    <p:sldLayoutId id="2147484386" r:id="rId5"/>
    <p:sldLayoutId id="2147484387" r:id="rId6"/>
    <p:sldLayoutId id="2147484388" r:id="rId7"/>
    <p:sldLayoutId id="2147484389" r:id="rId8"/>
    <p:sldLayoutId id="2147484390" r:id="rId9"/>
    <p:sldLayoutId id="2147484391" r:id="rId10"/>
    <p:sldLayoutId id="2147484392" r:id="rId11"/>
    <p:sldLayoutId id="2147484393" r:id="rId12"/>
    <p:sldLayoutId id="2147484394" r:id="rId13"/>
    <p:sldLayoutId id="2147484395" r:id="rId14"/>
    <p:sldLayoutId id="2147484396" r:id="rId15"/>
    <p:sldLayoutId id="2147484397" r:id="rId16"/>
    <p:sldLayoutId id="2147484398" r:id="rId17"/>
    <p:sldLayoutId id="2147484399" r:id="rId18"/>
    <p:sldLayoutId id="2147484400" r:id="rId19"/>
    <p:sldLayoutId id="2147484401" r:id="rId20"/>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1.xml"/><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0219" y="2520200"/>
            <a:ext cx="9202421" cy="1188937"/>
          </a:xfrm>
        </p:spPr>
        <p:txBody>
          <a:bodyPr/>
          <a:lstStyle/>
          <a:p>
            <a:pPr marL="540612" lvl="1"/>
            <a:r>
              <a:rPr lang="en-US" altLang="ja-JP" sz="2800" dirty="0" smtClean="0"/>
              <a:t>Diagnostics Pack, Oracle Tuning Pack</a:t>
            </a:r>
            <a:br>
              <a:rPr lang="en-US" altLang="ja-JP" sz="2800" dirty="0" smtClean="0"/>
            </a:br>
            <a:r>
              <a:rPr lang="ja-JP" altLang="en-US" sz="2800" b="1" dirty="0" smtClean="0"/>
              <a:t>導入に向けて</a:t>
            </a:r>
            <a:endParaRPr lang="en-US" altLang="ja-JP" sz="2800" dirty="0"/>
          </a:p>
        </p:txBody>
      </p:sp>
      <p:sp>
        <p:nvSpPr>
          <p:cNvPr id="3" name="テキスト プレースホルダー 2"/>
          <p:cNvSpPr>
            <a:spLocks noGrp="1"/>
          </p:cNvSpPr>
          <p:nvPr>
            <p:ph type="body" sz="quarter" idx="14"/>
          </p:nvPr>
        </p:nvSpPr>
        <p:spPr>
          <a:xfrm>
            <a:off x="490220" y="3647546"/>
            <a:ext cx="2340586" cy="500682"/>
          </a:xfrm>
        </p:spPr>
        <p:txBody>
          <a:bodyPr/>
          <a:lstStyle/>
          <a:p>
            <a:pPr lvl="0"/>
            <a:r>
              <a:rPr lang="ja-JP" altLang="en-US" dirty="0" smtClean="0"/>
              <a:t>統合マスタシステム</a:t>
            </a:r>
            <a:endParaRPr lang="en-US" altLang="ja-JP" dirty="0"/>
          </a:p>
        </p:txBody>
      </p:sp>
      <p:sp>
        <p:nvSpPr>
          <p:cNvPr id="4" name="フッター プレースホルダー 3">
            <a:extLst>
              <a:ext uri="{FF2B5EF4-FFF2-40B4-BE49-F238E27FC236}">
                <a16:creationId xmlns="" xmlns:a16="http://schemas.microsoft.com/office/drawing/2014/main" id="{7A606612-C3BC-47D9-9B19-3AA2645B7DF8}"/>
              </a:ext>
            </a:extLst>
          </p:cNvPr>
          <p:cNvSpPr>
            <a:spLocks noGrp="1"/>
          </p:cNvSpPr>
          <p:nvPr>
            <p:ph type="ftr" sz="quarter" idx="15"/>
          </p:nvPr>
        </p:nvSpPr>
        <p:spPr/>
        <p:txBody>
          <a:bodyPr/>
          <a:lstStyle/>
          <a:p>
            <a:r>
              <a:rPr lang="en-US" altLang="ja-JP"/>
              <a:t>KIOXIA Confidential</a:t>
            </a:r>
            <a:endParaRPr lang="ja-JP" altLang="en-US" dirty="0"/>
          </a:p>
        </p:txBody>
      </p:sp>
      <p:graphicFrame>
        <p:nvGraphicFramePr>
          <p:cNvPr id="5" name="表 4">
            <a:extLst>
              <a:ext uri="{FF2B5EF4-FFF2-40B4-BE49-F238E27FC236}">
                <a16:creationId xmlns:a16="http://schemas.microsoft.com/office/drawing/2014/main" xmlns="" id="{F1C9441F-2E44-4F92-B835-D41D8EDDE0FE}"/>
              </a:ext>
            </a:extLst>
          </p:cNvPr>
          <p:cNvGraphicFramePr>
            <a:graphicFrameLocks noGrp="1"/>
          </p:cNvGraphicFramePr>
          <p:nvPr>
            <p:extLst>
              <p:ext uri="{D42A27DB-BD31-4B8C-83A1-F6EECF244321}">
                <p14:modId xmlns:p14="http://schemas.microsoft.com/office/powerpoint/2010/main" val="2033263667"/>
              </p:ext>
            </p:extLst>
          </p:nvPr>
        </p:nvGraphicFramePr>
        <p:xfrm>
          <a:off x="8205788" y="4702951"/>
          <a:ext cx="3494146" cy="608040"/>
        </p:xfrm>
        <a:graphic>
          <a:graphicData uri="http://schemas.openxmlformats.org/drawingml/2006/table">
            <a:tbl>
              <a:tblPr/>
              <a:tblGrid>
                <a:gridCol w="1565371">
                  <a:extLst>
                    <a:ext uri="{9D8B030D-6E8A-4147-A177-3AD203B41FA5}">
                      <a16:colId xmlns:a16="http://schemas.microsoft.com/office/drawing/2014/main" xmlns="" val="692516935"/>
                    </a:ext>
                  </a:extLst>
                </a:gridCol>
                <a:gridCol w="1928775">
                  <a:extLst>
                    <a:ext uri="{9D8B030D-6E8A-4147-A177-3AD203B41FA5}">
                      <a16:colId xmlns:a16="http://schemas.microsoft.com/office/drawing/2014/main" xmlns="" val="20001"/>
                    </a:ext>
                  </a:extLst>
                </a:gridCol>
              </a:tblGrid>
              <a:tr h="18024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b="0" i="0" u="none" strike="noStrike" cap="none" normalizeH="0" baseline="0" dirty="0">
                          <a:ln>
                            <a:noFill/>
                          </a:ln>
                          <a:solidFill>
                            <a:schemeClr val="tx1"/>
                          </a:solidFill>
                          <a:effectLst/>
                          <a:latin typeface="+mn-ea"/>
                          <a:ea typeface="+mn-ea"/>
                          <a:cs typeface="Meiryo UI" pitchFamily="50" charset="-128"/>
                        </a:rPr>
                        <a:t>開示範囲</a:t>
                      </a:r>
                    </a:p>
                  </a:txBody>
                  <a:tcPr marL="36000" marR="36000" marT="72000" marB="72000"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b="0" i="0" u="none" strike="noStrike" cap="none" normalizeH="0" baseline="0" dirty="0" smtClean="0">
                          <a:ln>
                            <a:noFill/>
                          </a:ln>
                          <a:solidFill>
                            <a:schemeClr val="tx1"/>
                          </a:solidFill>
                          <a:effectLst/>
                          <a:latin typeface="+mn-ea"/>
                          <a:ea typeface="+mn-ea"/>
                          <a:cs typeface="Meiryo UI" pitchFamily="50" charset="-128"/>
                        </a:rPr>
                        <a:t>なし</a:t>
                      </a:r>
                      <a:endParaRPr kumimoji="0" lang="ja-JP" altLang="en-US" sz="1050" b="0" i="0" u="none" strike="noStrike" cap="none" normalizeH="0" baseline="0" dirty="0">
                        <a:ln>
                          <a:noFill/>
                        </a:ln>
                        <a:solidFill>
                          <a:schemeClr val="tx1"/>
                        </a:solidFill>
                        <a:effectLst/>
                        <a:latin typeface="+mn-ea"/>
                        <a:ea typeface="+mn-ea"/>
                        <a:cs typeface="Meiryo UI" pitchFamily="50" charset="-128"/>
                      </a:endParaRPr>
                    </a:p>
                  </a:txBody>
                  <a:tcPr marL="36000" marR="36000" marT="72000" marB="72000"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994918508"/>
                  </a:ext>
                </a:extLst>
              </a:tr>
              <a:tr h="180246">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050" b="0" i="0" u="none" strike="noStrike" cap="none" normalizeH="0" baseline="0" dirty="0">
                          <a:ln>
                            <a:noFill/>
                          </a:ln>
                          <a:solidFill>
                            <a:schemeClr val="tx1"/>
                          </a:solidFill>
                          <a:effectLst/>
                          <a:latin typeface="+mn-ea"/>
                          <a:ea typeface="+mn-ea"/>
                          <a:cs typeface="Meiryo UI" pitchFamily="50" charset="-128"/>
                        </a:rPr>
                        <a:t>情報オーナー部門長</a:t>
                      </a:r>
                    </a:p>
                  </a:txBody>
                  <a:tcPr marL="36000" marR="36000" marT="72000" marB="72000"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defRPr/>
                      </a:pPr>
                      <a:r>
                        <a:rPr kumimoji="0" lang="ja-JP" altLang="en-US" sz="1050" b="0" i="0" u="none" strike="noStrike" cap="none" normalizeH="0" baseline="0" dirty="0" smtClean="0">
                          <a:ln>
                            <a:noFill/>
                          </a:ln>
                          <a:solidFill>
                            <a:schemeClr val="tx1"/>
                          </a:solidFill>
                          <a:effectLst/>
                          <a:latin typeface="+mn-ea"/>
                          <a:ea typeface="+mn-ea"/>
                          <a:cs typeface="Meiryo UI" pitchFamily="50" charset="-128"/>
                        </a:rPr>
                        <a:t>［ＩＴ推］長</a:t>
                      </a:r>
                      <a:endParaRPr kumimoji="0" lang="ja-JP" altLang="en-US" sz="1050" b="0" i="0" u="none" strike="noStrike" cap="none" normalizeH="0" baseline="0" dirty="0">
                        <a:ln>
                          <a:noFill/>
                        </a:ln>
                        <a:solidFill>
                          <a:schemeClr val="tx1"/>
                        </a:solidFill>
                        <a:effectLst/>
                        <a:latin typeface="+mn-ea"/>
                        <a:ea typeface="+mn-ea"/>
                        <a:cs typeface="Meiryo UI" pitchFamily="50" charset="-128"/>
                      </a:endParaRPr>
                    </a:p>
                  </a:txBody>
                  <a:tcPr marL="36000" marR="36000" marT="72000" marB="72000"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052767453"/>
                  </a:ext>
                </a:extLst>
              </a:tr>
            </a:tbl>
          </a:graphicData>
        </a:graphic>
      </p:graphicFrame>
    </p:spTree>
    <p:extLst>
      <p:ext uri="{BB962C8B-B14F-4D97-AF65-F5344CB8AC3E}">
        <p14:creationId xmlns:p14="http://schemas.microsoft.com/office/powerpoint/2010/main" val="1351184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26"/>
          </p:nvPr>
        </p:nvSpPr>
        <p:spPr>
          <a:xfrm>
            <a:off x="0" y="673939"/>
            <a:ext cx="12192000" cy="3204000"/>
          </a:xfrm>
        </p:spPr>
      </p:sp>
      <p:sp>
        <p:nvSpPr>
          <p:cNvPr id="2" name="コンテンツ プレースホルダー 1"/>
          <p:cNvSpPr>
            <a:spLocks noGrp="1"/>
          </p:cNvSpPr>
          <p:nvPr>
            <p:ph sz="quarter" idx="24"/>
          </p:nvPr>
        </p:nvSpPr>
        <p:spPr>
          <a:xfrm>
            <a:off x="432000" y="4067999"/>
            <a:ext cx="11328000" cy="2016000"/>
          </a:xfrm>
        </p:spPr>
        <p:txBody>
          <a:bodyPr>
            <a:normAutofit lnSpcReduction="10000"/>
          </a:bodyPr>
          <a:lstStyle/>
          <a:p>
            <a:pPr indent="0">
              <a:buNone/>
            </a:pPr>
            <a:r>
              <a:rPr lang="ja-JP" altLang="en-US" sz="2000" dirty="0"/>
              <a:t>欠点</a:t>
            </a:r>
            <a:endParaRPr lang="en-US" altLang="ja-JP" sz="2000" dirty="0" smtClean="0"/>
          </a:p>
          <a:p>
            <a:r>
              <a:rPr lang="ja-JP" altLang="en-US" sz="2000" b="1" dirty="0" smtClean="0"/>
              <a:t>索引作成機能</a:t>
            </a:r>
            <a:r>
              <a:rPr lang="en-US" altLang="ja-JP" sz="2000" b="1" dirty="0" smtClean="0"/>
              <a:t>(</a:t>
            </a:r>
            <a:r>
              <a:rPr lang="ja-JP" altLang="en-US" sz="2000" b="1" dirty="0"/>
              <a:t>アクセス・パス分析</a:t>
            </a:r>
            <a:r>
              <a:rPr lang="en-US" altLang="ja-JP" sz="2000" b="1" dirty="0" smtClean="0"/>
              <a:t>)</a:t>
            </a:r>
            <a:r>
              <a:rPr lang="ja-JP" altLang="en-US" sz="2000" b="1" dirty="0" smtClean="0"/>
              <a:t>のみである。</a:t>
            </a:r>
            <a:endParaRPr lang="en-US" altLang="ja-JP" sz="2000" b="1" dirty="0" smtClean="0"/>
          </a:p>
          <a:p>
            <a:r>
              <a:rPr lang="ja-JP" altLang="en-US" sz="2000" dirty="0" smtClean="0"/>
              <a:t>インシデント発生時のボトルネックの発見は困難。</a:t>
            </a:r>
            <a:endParaRPr lang="en-US" altLang="ja-JP" sz="2000" dirty="0" smtClean="0"/>
          </a:p>
          <a:p>
            <a:r>
              <a:rPr lang="ja-JP" altLang="en-US" sz="2000" dirty="0" smtClean="0"/>
              <a:t>索引付与が決定的に必要か確認が必要。</a:t>
            </a:r>
            <a:endParaRPr lang="en-US" altLang="ja-JP" sz="2000" dirty="0" smtClean="0"/>
          </a:p>
          <a:p>
            <a:r>
              <a:rPr lang="en-US" altLang="ja-JP" sz="2000" dirty="0" smtClean="0"/>
              <a:t>SQL</a:t>
            </a:r>
            <a:r>
              <a:rPr lang="ja-JP" altLang="en-US" sz="2000" dirty="0" smtClean="0"/>
              <a:t>を指定して並列度の設定や</a:t>
            </a:r>
            <a:r>
              <a:rPr lang="en-US" altLang="ja-JP" sz="2000" dirty="0" smtClean="0"/>
              <a:t>SQL</a:t>
            </a:r>
            <a:r>
              <a:rPr lang="ja-JP" altLang="en-US" sz="2000" dirty="0" smtClean="0"/>
              <a:t>プロファイルができない。</a:t>
            </a:r>
            <a:endParaRPr lang="en-US" altLang="ja-JP" sz="2000" dirty="0" smtClean="0"/>
          </a:p>
          <a:p>
            <a:endParaRPr lang="en-US" altLang="ja-JP" sz="2000" dirty="0"/>
          </a:p>
        </p:txBody>
      </p:sp>
      <p:sp>
        <p:nvSpPr>
          <p:cNvPr id="5" name="タイトル 4"/>
          <p:cNvSpPr>
            <a:spLocks noGrp="1"/>
          </p:cNvSpPr>
          <p:nvPr>
            <p:ph type="title"/>
          </p:nvPr>
        </p:nvSpPr>
        <p:spPr/>
        <p:txBody>
          <a:bodyPr/>
          <a:lstStyle/>
          <a:p>
            <a:pPr lvl="0"/>
            <a:r>
              <a:rPr lang="en-US" altLang="ja-JP" dirty="0" smtClean="0"/>
              <a:t>Majesty</a:t>
            </a:r>
            <a:r>
              <a:rPr lang="ja-JP" altLang="en-US" dirty="0"/>
              <a:t>との比較</a:t>
            </a:r>
          </a:p>
        </p:txBody>
      </p:sp>
      <p:sp>
        <p:nvSpPr>
          <p:cNvPr id="6" name="フッター プレースホルダー 5"/>
          <p:cNvSpPr>
            <a:spLocks noGrp="1"/>
          </p:cNvSpPr>
          <p:nvPr>
            <p:ph type="ftr" sz="quarter" idx="30"/>
          </p:nvPr>
        </p:nvSpPr>
        <p:spPr/>
        <p:txBody>
          <a:bodyPr/>
          <a:lstStyle/>
          <a:p>
            <a:r>
              <a:rPr lang="en-US" altLang="ja-JP" smtClean="0"/>
              <a:t>KIOXIA Confidential</a:t>
            </a:r>
            <a:endParaRPr lang="ja-JP" altLang="en-US" dirty="0"/>
          </a:p>
        </p:txBody>
      </p:sp>
      <p:sp>
        <p:nvSpPr>
          <p:cNvPr id="74" name="正方形/長方形 73"/>
          <p:cNvSpPr/>
          <p:nvPr/>
        </p:nvSpPr>
        <p:spPr>
          <a:xfrm>
            <a:off x="2629855" y="1135067"/>
            <a:ext cx="889054" cy="54621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ADDM</a:t>
            </a:r>
            <a:endParaRPr lang="ja-JP" altLang="en-US" sz="1600" dirty="0">
              <a:solidFill>
                <a:srgbClr val="000000"/>
              </a:solidFill>
            </a:endParaRPr>
          </a:p>
        </p:txBody>
      </p:sp>
      <p:sp>
        <p:nvSpPr>
          <p:cNvPr id="75" name="正方形/長方形 74"/>
          <p:cNvSpPr/>
          <p:nvPr/>
        </p:nvSpPr>
        <p:spPr>
          <a:xfrm>
            <a:off x="4308708" y="1135067"/>
            <a:ext cx="2005581" cy="546212"/>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b="1" dirty="0" smtClean="0">
                <a:solidFill>
                  <a:srgbClr val="000000"/>
                </a:solidFill>
              </a:rPr>
              <a:t>SQL</a:t>
            </a:r>
            <a:r>
              <a:rPr lang="ja-JP" altLang="en-US" sz="1600" b="1" dirty="0" smtClean="0">
                <a:solidFill>
                  <a:srgbClr val="000000"/>
                </a:solidFill>
              </a:rPr>
              <a:t>チューニング・アドバイザ</a:t>
            </a:r>
            <a:endParaRPr lang="ja-JP" altLang="en-US" sz="1600" b="1" dirty="0">
              <a:solidFill>
                <a:srgbClr val="000000"/>
              </a:solidFill>
            </a:endParaRPr>
          </a:p>
        </p:txBody>
      </p:sp>
      <p:sp>
        <p:nvSpPr>
          <p:cNvPr id="76" name="正方形/長方形 75"/>
          <p:cNvSpPr/>
          <p:nvPr/>
        </p:nvSpPr>
        <p:spPr>
          <a:xfrm>
            <a:off x="4308708" y="1891635"/>
            <a:ext cx="2005581" cy="546212"/>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b="1" dirty="0" smtClean="0">
                <a:solidFill>
                  <a:srgbClr val="000000"/>
                </a:solidFill>
              </a:rPr>
              <a:t>SQL</a:t>
            </a:r>
            <a:r>
              <a:rPr lang="ja-JP" altLang="en-US" sz="1600" b="1" dirty="0" smtClean="0">
                <a:solidFill>
                  <a:srgbClr val="000000"/>
                </a:solidFill>
              </a:rPr>
              <a:t>アクセス・　　アドバイザ</a:t>
            </a:r>
            <a:endParaRPr lang="ja-JP" altLang="en-US" sz="1600" b="1" dirty="0">
              <a:solidFill>
                <a:srgbClr val="000000"/>
              </a:solidFill>
            </a:endParaRPr>
          </a:p>
        </p:txBody>
      </p:sp>
      <p:grpSp>
        <p:nvGrpSpPr>
          <p:cNvPr id="77" name="グループ化 76"/>
          <p:cNvGrpSpPr/>
          <p:nvPr/>
        </p:nvGrpSpPr>
        <p:grpSpPr>
          <a:xfrm>
            <a:off x="3526530" y="1408173"/>
            <a:ext cx="789799" cy="756568"/>
            <a:chOff x="1219490" y="2101687"/>
            <a:chExt cx="819491" cy="2550348"/>
          </a:xfrm>
        </p:grpSpPr>
        <p:cxnSp>
          <p:nvCxnSpPr>
            <p:cNvPr id="94" name="直線矢印コネクタ 93"/>
            <p:cNvCxnSpPr>
              <a:stCxn id="74" idx="3"/>
              <a:endCxn id="75" idx="1"/>
            </p:cNvCxnSpPr>
            <p:nvPr/>
          </p:nvCxnSpPr>
          <p:spPr>
            <a:xfrm>
              <a:off x="1219490" y="2101687"/>
              <a:ext cx="8194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a:off x="1576981" y="2101687"/>
              <a:ext cx="0" cy="2550348"/>
            </a:xfrm>
            <a:prstGeom prst="line">
              <a:avLst/>
            </a:prstGeom>
          </p:spPr>
          <p:style>
            <a:lnRef idx="1">
              <a:schemeClr val="dk1"/>
            </a:lnRef>
            <a:fillRef idx="0">
              <a:schemeClr val="dk1"/>
            </a:fillRef>
            <a:effectRef idx="0">
              <a:schemeClr val="dk1"/>
            </a:effectRef>
            <a:fontRef idx="minor">
              <a:schemeClr val="tx1"/>
            </a:fontRef>
          </p:style>
        </p:cxnSp>
      </p:grpSp>
      <p:cxnSp>
        <p:nvCxnSpPr>
          <p:cNvPr id="78" name="直線矢印コネクタ 77"/>
          <p:cNvCxnSpPr/>
          <p:nvPr/>
        </p:nvCxnSpPr>
        <p:spPr>
          <a:xfrm>
            <a:off x="3877757" y="2164741"/>
            <a:ext cx="42360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正方形/長方形 78"/>
          <p:cNvSpPr/>
          <p:nvPr/>
        </p:nvSpPr>
        <p:spPr>
          <a:xfrm>
            <a:off x="3691944" y="673939"/>
            <a:ext cx="2644351" cy="355950"/>
          </a:xfrm>
          <a:prstGeom prst="rect">
            <a:avLst/>
          </a:prstGeom>
        </p:spPr>
        <p:txBody>
          <a:bodyPr wrap="none">
            <a:spAutoFit/>
          </a:bodyPr>
          <a:lstStyle/>
          <a:p>
            <a:pPr marL="540612" lvl="1"/>
            <a:r>
              <a:rPr lang="en-US" altLang="ja-JP" dirty="0">
                <a:solidFill>
                  <a:srgbClr val="000000"/>
                </a:solidFill>
              </a:rPr>
              <a:t>Oracle Tuning Pack</a:t>
            </a:r>
          </a:p>
        </p:txBody>
      </p:sp>
      <p:sp>
        <p:nvSpPr>
          <p:cNvPr id="80" name="正方形/長方形 79"/>
          <p:cNvSpPr/>
          <p:nvPr/>
        </p:nvSpPr>
        <p:spPr>
          <a:xfrm>
            <a:off x="4301057" y="1017346"/>
            <a:ext cx="2013232" cy="157173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solidFill>
                <a:srgbClr val="FFFFFF"/>
              </a:solidFill>
            </a:endParaRPr>
          </a:p>
        </p:txBody>
      </p:sp>
      <p:sp>
        <p:nvSpPr>
          <p:cNvPr id="81" name="正方形/長方形 80"/>
          <p:cNvSpPr/>
          <p:nvPr/>
        </p:nvSpPr>
        <p:spPr>
          <a:xfrm>
            <a:off x="1073063" y="1135508"/>
            <a:ext cx="889054" cy="546212"/>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ＡＷＲ</a:t>
            </a:r>
            <a:endParaRPr lang="ja-JP" altLang="en-US" sz="1600" dirty="0">
              <a:solidFill>
                <a:srgbClr val="000000"/>
              </a:solidFill>
            </a:endParaRPr>
          </a:p>
        </p:txBody>
      </p:sp>
      <p:cxnSp>
        <p:nvCxnSpPr>
          <p:cNvPr id="82" name="直線矢印コネクタ 81"/>
          <p:cNvCxnSpPr>
            <a:stCxn id="81" idx="3"/>
            <a:endCxn id="74" idx="1"/>
          </p:cNvCxnSpPr>
          <p:nvPr/>
        </p:nvCxnSpPr>
        <p:spPr>
          <a:xfrm flipV="1">
            <a:off x="1962116" y="1408174"/>
            <a:ext cx="667739" cy="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正方形/長方形 82"/>
          <p:cNvSpPr/>
          <p:nvPr/>
        </p:nvSpPr>
        <p:spPr>
          <a:xfrm>
            <a:off x="958653" y="1006963"/>
            <a:ext cx="2699867" cy="884673"/>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solidFill>
                <a:srgbClr val="FFFFFF"/>
              </a:solidFill>
            </a:endParaRPr>
          </a:p>
        </p:txBody>
      </p:sp>
      <p:sp>
        <p:nvSpPr>
          <p:cNvPr id="84" name="正方形/長方形 83"/>
          <p:cNvSpPr/>
          <p:nvPr/>
        </p:nvSpPr>
        <p:spPr>
          <a:xfrm>
            <a:off x="458308" y="693189"/>
            <a:ext cx="3249899" cy="355950"/>
          </a:xfrm>
          <a:prstGeom prst="rect">
            <a:avLst/>
          </a:prstGeom>
        </p:spPr>
        <p:txBody>
          <a:bodyPr wrap="none">
            <a:spAutoFit/>
          </a:bodyPr>
          <a:lstStyle/>
          <a:p>
            <a:pPr marL="540612" lvl="1"/>
            <a:r>
              <a:rPr lang="en-US" altLang="ja-JP" dirty="0">
                <a:solidFill>
                  <a:srgbClr val="000000"/>
                </a:solidFill>
              </a:rPr>
              <a:t>Oracle Diagnostics </a:t>
            </a:r>
            <a:r>
              <a:rPr lang="en-US" altLang="ja-JP" dirty="0" smtClean="0">
                <a:solidFill>
                  <a:srgbClr val="000000"/>
                </a:solidFill>
              </a:rPr>
              <a:t>Pack </a:t>
            </a:r>
            <a:endParaRPr lang="en-US" altLang="ja-JP" dirty="0">
              <a:solidFill>
                <a:srgbClr val="000000"/>
              </a:solidFill>
            </a:endParaRPr>
          </a:p>
        </p:txBody>
      </p:sp>
      <p:grpSp>
        <p:nvGrpSpPr>
          <p:cNvPr id="85" name="グループ化 84"/>
          <p:cNvGrpSpPr/>
          <p:nvPr/>
        </p:nvGrpSpPr>
        <p:grpSpPr>
          <a:xfrm>
            <a:off x="7926262" y="731648"/>
            <a:ext cx="3999038" cy="3129420"/>
            <a:chOff x="2030441" y="1964430"/>
            <a:chExt cx="4149379" cy="3247069"/>
          </a:xfrm>
        </p:grpSpPr>
        <p:sp>
          <p:nvSpPr>
            <p:cNvPr id="86" name="正方形/長方形 85"/>
            <p:cNvSpPr/>
            <p:nvPr/>
          </p:nvSpPr>
          <p:spPr>
            <a:xfrm>
              <a:off x="2034540" y="2556077"/>
              <a:ext cx="1338828" cy="369332"/>
            </a:xfrm>
            <a:prstGeom prst="rect">
              <a:avLst/>
            </a:prstGeom>
          </p:spPr>
          <p:txBody>
            <a:bodyPr wrap="none">
              <a:spAutoFit/>
            </a:bodyPr>
            <a:lstStyle/>
            <a:p>
              <a:r>
                <a:rPr lang="ja-JP" altLang="en-US" dirty="0" smtClean="0">
                  <a:solidFill>
                    <a:schemeClr val="bg1">
                      <a:lumMod val="65000"/>
                    </a:schemeClr>
                  </a:solidFill>
                </a:rPr>
                <a:t>・統計分析</a:t>
              </a:r>
              <a:endParaRPr lang="ja-JP" altLang="en-US" dirty="0">
                <a:solidFill>
                  <a:schemeClr val="bg1">
                    <a:lumMod val="65000"/>
                  </a:schemeClr>
                </a:solidFill>
              </a:endParaRPr>
            </a:p>
          </p:txBody>
        </p:sp>
        <p:sp>
          <p:nvSpPr>
            <p:cNvPr id="87" name="正方形/長方形 86"/>
            <p:cNvSpPr/>
            <p:nvPr/>
          </p:nvSpPr>
          <p:spPr>
            <a:xfrm>
              <a:off x="2034540" y="2881729"/>
              <a:ext cx="2723823" cy="369332"/>
            </a:xfrm>
            <a:prstGeom prst="rect">
              <a:avLst/>
            </a:prstGeom>
          </p:spPr>
          <p:txBody>
            <a:bodyPr wrap="none">
              <a:spAutoFit/>
            </a:bodyPr>
            <a:lstStyle/>
            <a:p>
              <a:r>
                <a:rPr lang="ja-JP" altLang="en-US" dirty="0" smtClean="0">
                  <a:solidFill>
                    <a:schemeClr val="bg1">
                      <a:lumMod val="65000"/>
                    </a:schemeClr>
                  </a:solidFill>
                </a:rPr>
                <a:t>・</a:t>
              </a:r>
              <a:r>
                <a:rPr lang="en-US" altLang="ja-JP" dirty="0" smtClean="0">
                  <a:solidFill>
                    <a:schemeClr val="bg1">
                      <a:lumMod val="65000"/>
                    </a:schemeClr>
                  </a:solidFill>
                </a:rPr>
                <a:t>SQL</a:t>
              </a:r>
              <a:r>
                <a:rPr lang="ja-JP" altLang="en-US" dirty="0" smtClean="0">
                  <a:solidFill>
                    <a:schemeClr val="bg1">
                      <a:lumMod val="65000"/>
                    </a:schemeClr>
                  </a:solidFill>
                </a:rPr>
                <a:t>プロファイリング</a:t>
              </a:r>
              <a:endParaRPr lang="ja-JP" altLang="en-US" dirty="0">
                <a:solidFill>
                  <a:schemeClr val="bg1">
                    <a:lumMod val="65000"/>
                  </a:schemeClr>
                </a:solidFill>
              </a:endParaRPr>
            </a:p>
          </p:txBody>
        </p:sp>
        <p:sp>
          <p:nvSpPr>
            <p:cNvPr id="88" name="正方形/長方形 87"/>
            <p:cNvSpPr/>
            <p:nvPr/>
          </p:nvSpPr>
          <p:spPr>
            <a:xfrm>
              <a:off x="2034539" y="3559732"/>
              <a:ext cx="2492990" cy="369332"/>
            </a:xfrm>
            <a:prstGeom prst="rect">
              <a:avLst/>
            </a:prstGeom>
          </p:spPr>
          <p:txBody>
            <a:bodyPr wrap="none">
              <a:spAutoFit/>
            </a:bodyPr>
            <a:lstStyle/>
            <a:p>
              <a:r>
                <a:rPr lang="ja-JP" altLang="en-US" b="1" dirty="0" smtClean="0"/>
                <a:t>・アクセス・パス分析</a:t>
              </a:r>
              <a:endParaRPr lang="ja-JP" altLang="en-US" b="1" dirty="0"/>
            </a:p>
          </p:txBody>
        </p:sp>
        <p:sp>
          <p:nvSpPr>
            <p:cNvPr id="89" name="正方形/長方形 88"/>
            <p:cNvSpPr/>
            <p:nvPr/>
          </p:nvSpPr>
          <p:spPr>
            <a:xfrm>
              <a:off x="2034540" y="4141349"/>
              <a:ext cx="1800493" cy="369332"/>
            </a:xfrm>
            <a:prstGeom prst="rect">
              <a:avLst/>
            </a:prstGeom>
          </p:spPr>
          <p:txBody>
            <a:bodyPr wrap="none">
              <a:spAutoFit/>
            </a:bodyPr>
            <a:lstStyle/>
            <a:p>
              <a:r>
                <a:rPr lang="ja-JP" altLang="en-US" dirty="0" smtClean="0">
                  <a:solidFill>
                    <a:schemeClr val="bg1">
                      <a:lumMod val="65000"/>
                    </a:schemeClr>
                  </a:solidFill>
                </a:rPr>
                <a:t>・</a:t>
              </a:r>
              <a:r>
                <a:rPr lang="en-US" altLang="ja-JP" dirty="0" smtClean="0">
                  <a:solidFill>
                    <a:schemeClr val="bg1">
                      <a:lumMod val="65000"/>
                    </a:schemeClr>
                  </a:solidFill>
                </a:rPr>
                <a:t>SQL</a:t>
              </a:r>
              <a:r>
                <a:rPr lang="ja-JP" altLang="en-US" dirty="0" smtClean="0">
                  <a:solidFill>
                    <a:schemeClr val="bg1">
                      <a:lumMod val="65000"/>
                    </a:schemeClr>
                  </a:solidFill>
                </a:rPr>
                <a:t>構造分析</a:t>
              </a:r>
              <a:endParaRPr lang="ja-JP" altLang="en-US" dirty="0">
                <a:solidFill>
                  <a:schemeClr val="bg1">
                    <a:lumMod val="65000"/>
                  </a:schemeClr>
                </a:solidFill>
              </a:endParaRPr>
            </a:p>
          </p:txBody>
        </p:sp>
        <p:sp>
          <p:nvSpPr>
            <p:cNvPr id="90" name="正方形/長方形 89"/>
            <p:cNvSpPr/>
            <p:nvPr/>
          </p:nvSpPr>
          <p:spPr>
            <a:xfrm>
              <a:off x="2034540" y="4489496"/>
              <a:ext cx="1107996" cy="369332"/>
            </a:xfrm>
            <a:prstGeom prst="rect">
              <a:avLst/>
            </a:prstGeom>
          </p:spPr>
          <p:txBody>
            <a:bodyPr wrap="none">
              <a:spAutoFit/>
            </a:bodyPr>
            <a:lstStyle/>
            <a:p>
              <a:r>
                <a:rPr lang="ja-JP" altLang="en-US" dirty="0" smtClean="0">
                  <a:solidFill>
                    <a:schemeClr val="bg1">
                      <a:lumMod val="65000"/>
                    </a:schemeClr>
                  </a:solidFill>
                </a:rPr>
                <a:t>・並列度</a:t>
              </a:r>
              <a:endParaRPr lang="ja-JP" altLang="en-US" dirty="0">
                <a:solidFill>
                  <a:schemeClr val="bg1">
                    <a:lumMod val="65000"/>
                  </a:schemeClr>
                </a:solidFill>
              </a:endParaRPr>
            </a:p>
          </p:txBody>
        </p:sp>
        <p:sp>
          <p:nvSpPr>
            <p:cNvPr id="91" name="正方形/長方形 90"/>
            <p:cNvSpPr/>
            <p:nvPr/>
          </p:nvSpPr>
          <p:spPr>
            <a:xfrm>
              <a:off x="2030441" y="4842167"/>
              <a:ext cx="877163" cy="369332"/>
            </a:xfrm>
            <a:prstGeom prst="rect">
              <a:avLst/>
            </a:prstGeom>
          </p:spPr>
          <p:txBody>
            <a:bodyPr wrap="none">
              <a:spAutoFit/>
            </a:bodyPr>
            <a:lstStyle/>
            <a:p>
              <a:r>
                <a:rPr lang="ja-JP" altLang="en-US" dirty="0" smtClean="0">
                  <a:solidFill>
                    <a:schemeClr val="bg1">
                      <a:lumMod val="65000"/>
                    </a:schemeClr>
                  </a:solidFill>
                </a:rPr>
                <a:t>・代案</a:t>
              </a:r>
              <a:endParaRPr lang="ja-JP" altLang="en-US" dirty="0">
                <a:solidFill>
                  <a:schemeClr val="bg1">
                    <a:lumMod val="65000"/>
                  </a:schemeClr>
                </a:solidFill>
              </a:endParaRPr>
            </a:p>
          </p:txBody>
        </p:sp>
        <p:sp>
          <p:nvSpPr>
            <p:cNvPr id="92" name="正方形/長方形 91"/>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marL="540612" lvl="1"/>
              <a:r>
                <a:rPr lang="en-US" altLang="ja-JP" b="1" dirty="0" smtClean="0">
                  <a:solidFill>
                    <a:srgbClr val="000000"/>
                  </a:solidFill>
                </a:rPr>
                <a:t>SQL</a:t>
              </a:r>
              <a:r>
                <a:rPr lang="ja-JP" altLang="en-US" b="1" dirty="0">
                  <a:solidFill>
                    <a:srgbClr val="000000"/>
                  </a:solidFill>
                </a:rPr>
                <a:t>チューニング・</a:t>
              </a:r>
              <a:r>
                <a:rPr lang="ja-JP" altLang="en-US" b="1" dirty="0" smtClean="0">
                  <a:solidFill>
                    <a:srgbClr val="000000"/>
                  </a:solidFill>
                </a:rPr>
                <a:t>アドバイザ</a:t>
              </a:r>
              <a:endParaRPr lang="ja-JP" altLang="en-US" b="1" dirty="0">
                <a:solidFill>
                  <a:srgbClr val="000000"/>
                </a:solidFill>
              </a:endParaRPr>
            </a:p>
          </p:txBody>
        </p:sp>
        <p:sp>
          <p:nvSpPr>
            <p:cNvPr id="93" name="正方形/長方形 92"/>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8" name="直線コネクタ 67"/>
          <p:cNvCxnSpPr/>
          <p:nvPr/>
        </p:nvCxnSpPr>
        <p:spPr>
          <a:xfrm flipV="1">
            <a:off x="6336295" y="731206"/>
            <a:ext cx="1589967" cy="403861"/>
          </a:xfrm>
          <a:prstGeom prst="line">
            <a:avLst/>
          </a:prstGeom>
          <a:ln w="12700"/>
        </p:spPr>
        <p:style>
          <a:lnRef idx="1">
            <a:schemeClr val="dk1"/>
          </a:lnRef>
          <a:fillRef idx="0">
            <a:schemeClr val="dk1"/>
          </a:fillRef>
          <a:effectRef idx="0">
            <a:schemeClr val="dk1"/>
          </a:effectRef>
          <a:fontRef idx="minor">
            <a:schemeClr val="tx1"/>
          </a:fontRef>
        </p:style>
      </p:cxnSp>
      <p:cxnSp>
        <p:nvCxnSpPr>
          <p:cNvPr id="69" name="直線コネクタ 68"/>
          <p:cNvCxnSpPr/>
          <p:nvPr/>
        </p:nvCxnSpPr>
        <p:spPr>
          <a:xfrm>
            <a:off x="6314289" y="1681720"/>
            <a:ext cx="1615926" cy="2144841"/>
          </a:xfrm>
          <a:prstGeom prst="line">
            <a:avLst/>
          </a:prstGeom>
          <a:ln w="12700"/>
        </p:spPr>
        <p:style>
          <a:lnRef idx="1">
            <a:schemeClr val="dk1"/>
          </a:lnRef>
          <a:fillRef idx="0">
            <a:schemeClr val="dk1"/>
          </a:fillRef>
          <a:effectRef idx="0">
            <a:schemeClr val="dk1"/>
          </a:effectRef>
          <a:fontRef idx="minor">
            <a:schemeClr val="tx1"/>
          </a:fontRef>
        </p:style>
      </p:cxnSp>
      <p:grpSp>
        <p:nvGrpSpPr>
          <p:cNvPr id="70" name="グループ化 69"/>
          <p:cNvGrpSpPr/>
          <p:nvPr/>
        </p:nvGrpSpPr>
        <p:grpSpPr>
          <a:xfrm>
            <a:off x="7926168" y="1280942"/>
            <a:ext cx="3999131" cy="2545618"/>
            <a:chOff x="7610523" y="3230164"/>
            <a:chExt cx="4149476" cy="2641319"/>
          </a:xfrm>
        </p:grpSpPr>
        <p:sp>
          <p:nvSpPr>
            <p:cNvPr id="71" name="正方形/長方形 70"/>
            <p:cNvSpPr/>
            <p:nvPr/>
          </p:nvSpPr>
          <p:spPr>
            <a:xfrm>
              <a:off x="7610620" y="3230164"/>
              <a:ext cx="4149379" cy="933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7610572" y="4716749"/>
              <a:ext cx="4149379" cy="1154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7610523" y="4161118"/>
              <a:ext cx="4149379" cy="555632"/>
            </a:xfrm>
            <a:prstGeom prst="rect">
              <a:avLst/>
            </a:prstGeom>
            <a:noFill/>
            <a:ln>
              <a:solidFill>
                <a:srgbClr val="E00C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6" name="四角形吹き出し 95"/>
          <p:cNvSpPr/>
          <p:nvPr/>
        </p:nvSpPr>
        <p:spPr>
          <a:xfrm>
            <a:off x="1404257" y="3135736"/>
            <a:ext cx="5454110" cy="725802"/>
          </a:xfrm>
          <a:prstGeom prst="wedgeRectCallout">
            <a:avLst>
              <a:gd name="adj1" fmla="val 75766"/>
              <a:gd name="adj2" fmla="val -107580"/>
            </a:avLst>
          </a:prstGeom>
          <a:solidFill>
            <a:schemeClr val="tx2">
              <a:lumMod val="40000"/>
              <a:lumOff val="60000"/>
            </a:schemeClr>
          </a:solidFill>
        </p:spPr>
        <p:style>
          <a:lnRef idx="2">
            <a:schemeClr val="accent1">
              <a:shade val="50000"/>
            </a:schemeClr>
          </a:lnRef>
          <a:fillRef idx="1003">
            <a:schemeClr val="dk2"/>
          </a:fillRef>
          <a:effectRef idx="0">
            <a:schemeClr val="accent1"/>
          </a:effectRef>
          <a:fontRef idx="minor">
            <a:schemeClr val="lt1"/>
          </a:fontRef>
        </p:style>
        <p:txBody>
          <a:bodyPr rtlCol="0" anchor="ctr"/>
          <a:lstStyle/>
          <a:p>
            <a:r>
              <a:rPr lang="en-US" altLang="ja-JP" dirty="0">
                <a:solidFill>
                  <a:schemeClr val="tx1"/>
                </a:solidFill>
              </a:rPr>
              <a:t>Majesty</a:t>
            </a:r>
            <a:r>
              <a:rPr lang="ja-JP" altLang="en-US" dirty="0">
                <a:solidFill>
                  <a:schemeClr val="tx1"/>
                </a:solidFill>
              </a:rPr>
              <a:t>の機能は</a:t>
            </a:r>
            <a:r>
              <a:rPr lang="en-US" altLang="ja-JP" dirty="0">
                <a:solidFill>
                  <a:schemeClr val="tx1"/>
                </a:solidFill>
              </a:rPr>
              <a:t>SQL</a:t>
            </a:r>
            <a:r>
              <a:rPr lang="ja-JP" altLang="en-US" dirty="0">
                <a:solidFill>
                  <a:schemeClr val="tx1"/>
                </a:solidFill>
              </a:rPr>
              <a:t>チューニング・</a:t>
            </a:r>
            <a:r>
              <a:rPr lang="ja-JP" altLang="en-US" dirty="0" smtClean="0">
                <a:solidFill>
                  <a:schemeClr val="tx1"/>
                </a:solidFill>
              </a:rPr>
              <a:t>アドバイザの</a:t>
            </a:r>
            <a:r>
              <a:rPr lang="ja-JP" altLang="en-US" dirty="0">
                <a:solidFill>
                  <a:schemeClr val="tx1"/>
                </a:solidFill>
              </a:rPr>
              <a:t>アクセス・パス分析機能のみに該当する</a:t>
            </a:r>
          </a:p>
        </p:txBody>
      </p:sp>
    </p:spTree>
    <p:extLst>
      <p:ext uri="{BB962C8B-B14F-4D97-AF65-F5344CB8AC3E}">
        <p14:creationId xmlns:p14="http://schemas.microsoft.com/office/powerpoint/2010/main" val="3356969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ボックス 2"/>
          <p:cNvSpPr txBox="1"/>
          <p:nvPr/>
        </p:nvSpPr>
        <p:spPr>
          <a:xfrm>
            <a:off x="290219" y="2561689"/>
            <a:ext cx="11611561" cy="1200329"/>
          </a:xfrm>
          <a:prstGeom prst="rect">
            <a:avLst/>
          </a:prstGeom>
          <a:noFill/>
        </p:spPr>
        <p:txBody>
          <a:bodyPr wrap="square" rtlCol="0">
            <a:spAutoFit/>
          </a:bodyPr>
          <a:lstStyle/>
          <a:p>
            <a:pPr algn="ctr"/>
            <a:r>
              <a:rPr lang="en-US" altLang="ja-JP" sz="3600" dirty="0"/>
              <a:t>Diagnostics Pack, Oracle Tuning </a:t>
            </a:r>
            <a:r>
              <a:rPr lang="en-US" altLang="ja-JP" sz="3600" dirty="0" smtClean="0"/>
              <a:t>Pack</a:t>
            </a:r>
          </a:p>
          <a:p>
            <a:pPr algn="ctr"/>
            <a:r>
              <a:rPr lang="ja-JP" altLang="en-US" sz="3600" dirty="0" smtClean="0"/>
              <a:t>導入の効果検証</a:t>
            </a:r>
            <a:endParaRPr lang="en-US"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07489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en-US" altLang="ja-JP" sz="2400" dirty="0">
                <a:solidFill>
                  <a:srgbClr val="000000"/>
                </a:solidFill>
              </a:rPr>
              <a:t>Oracle Diagnostics </a:t>
            </a:r>
            <a:r>
              <a:rPr lang="en-US" altLang="ja-JP" sz="2400" dirty="0" smtClean="0">
                <a:solidFill>
                  <a:srgbClr val="000000"/>
                </a:solidFill>
              </a:rPr>
              <a:t>Pack</a:t>
            </a:r>
            <a:r>
              <a:rPr lang="ja-JP" altLang="en-US" sz="2400" dirty="0" smtClean="0"/>
              <a:t>の主要な機能</a:t>
            </a:r>
            <a:endParaRPr lang="ja-JP" altLang="en-US" sz="2400"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pSp>
        <p:nvGrpSpPr>
          <p:cNvPr id="22" name="グループ化 21"/>
          <p:cNvGrpSpPr/>
          <p:nvPr/>
        </p:nvGrpSpPr>
        <p:grpSpPr>
          <a:xfrm>
            <a:off x="4003155" y="1754360"/>
            <a:ext cx="3933067" cy="2713469"/>
            <a:chOff x="1969385" y="1964430"/>
            <a:chExt cx="4210435" cy="2956334"/>
          </a:xfrm>
        </p:grpSpPr>
        <p:sp>
          <p:nvSpPr>
            <p:cNvPr id="13" name="正方形/長方形 12"/>
            <p:cNvSpPr/>
            <p:nvPr/>
          </p:nvSpPr>
          <p:spPr>
            <a:xfrm>
              <a:off x="1969385" y="3059005"/>
              <a:ext cx="1467068" cy="400110"/>
            </a:xfrm>
            <a:prstGeom prst="rect">
              <a:avLst/>
            </a:prstGeom>
          </p:spPr>
          <p:txBody>
            <a:bodyPr wrap="none">
              <a:spAutoFit/>
            </a:bodyPr>
            <a:lstStyle/>
            <a:p>
              <a:r>
                <a:rPr lang="ja-JP" altLang="en-US" sz="2000" b="1" dirty="0" smtClean="0"/>
                <a:t>・　ＡＷＲ</a:t>
              </a:r>
              <a:endParaRPr lang="ja-JP" altLang="en-US" sz="2000" b="1" dirty="0"/>
            </a:p>
          </p:txBody>
        </p:sp>
        <p:sp>
          <p:nvSpPr>
            <p:cNvPr id="19" name="正方形/長方形 18"/>
            <p:cNvSpPr/>
            <p:nvPr/>
          </p:nvSpPr>
          <p:spPr>
            <a:xfrm>
              <a:off x="1969385" y="3807081"/>
              <a:ext cx="1723549" cy="400110"/>
            </a:xfrm>
            <a:prstGeom prst="rect">
              <a:avLst/>
            </a:prstGeom>
          </p:spPr>
          <p:txBody>
            <a:bodyPr wrap="none">
              <a:spAutoFit/>
            </a:bodyPr>
            <a:lstStyle/>
            <a:p>
              <a:r>
                <a:rPr lang="ja-JP" altLang="en-US" sz="2000" b="1" dirty="0" smtClean="0"/>
                <a:t>・　ＡＤＤＭ</a:t>
              </a:r>
              <a:endParaRPr lang="ja-JP" altLang="en-US" sz="2000" b="1" dirty="0"/>
            </a:p>
          </p:txBody>
        </p:sp>
        <p:sp>
          <p:nvSpPr>
            <p:cNvPr id="20" name="正方形/長方形 19"/>
            <p:cNvSpPr/>
            <p:nvPr/>
          </p:nvSpPr>
          <p:spPr>
            <a:xfrm>
              <a:off x="2033820" y="1964430"/>
              <a:ext cx="4146000" cy="566747"/>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marL="540612" lvl="1"/>
              <a:r>
                <a:rPr lang="en-US" altLang="ja-JP" dirty="0">
                  <a:solidFill>
                    <a:srgbClr val="000000"/>
                  </a:solidFill>
                </a:rPr>
                <a:t>Oracle Diagnostics </a:t>
              </a:r>
              <a:r>
                <a:rPr lang="en-US" altLang="ja-JP" dirty="0" smtClean="0">
                  <a:solidFill>
                    <a:srgbClr val="000000"/>
                  </a:solidFill>
                </a:rPr>
                <a:t>Pack</a:t>
              </a:r>
              <a:endParaRPr lang="en-US" altLang="ja-JP" dirty="0">
                <a:solidFill>
                  <a:srgbClr val="000000"/>
                </a:solidFill>
              </a:endParaRPr>
            </a:p>
          </p:txBody>
        </p:sp>
        <p:sp>
          <p:nvSpPr>
            <p:cNvPr id="21" name="正方形/長方形 20"/>
            <p:cNvSpPr/>
            <p:nvPr/>
          </p:nvSpPr>
          <p:spPr>
            <a:xfrm>
              <a:off x="2034540" y="2531177"/>
              <a:ext cx="4145280" cy="2389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32402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000" dirty="0"/>
              <a:t>Diagnostics Pack</a:t>
            </a:r>
            <a:r>
              <a:rPr lang="ja-JP" altLang="en-US" sz="2000" dirty="0"/>
              <a:t>導入の効果</a:t>
            </a:r>
            <a:endParaRPr kumimoji="1" lang="ja-JP" altLang="en-US" dirty="0"/>
          </a:p>
        </p:txBody>
      </p:sp>
      <p:sp>
        <p:nvSpPr>
          <p:cNvPr id="6" name="テキスト プレースホルダー 5"/>
          <p:cNvSpPr>
            <a:spLocks noGrp="1"/>
          </p:cNvSpPr>
          <p:nvPr>
            <p:ph type="body" sz="quarter" idx="29"/>
          </p:nvPr>
        </p:nvSpPr>
        <p:spPr/>
        <p:txBody>
          <a:bodyPr>
            <a:normAutofit/>
          </a:bodyPr>
          <a:lstStyle/>
          <a:p>
            <a:r>
              <a:rPr lang="ja-JP" altLang="en-US" sz="2400" dirty="0">
                <a:solidFill>
                  <a:srgbClr val="000000"/>
                </a:solidFill>
              </a:rPr>
              <a:t>ＡＷＲ使用により一目で負荷が高い</a:t>
            </a:r>
            <a:r>
              <a:rPr lang="en-US" altLang="ja-JP" sz="2400" dirty="0" err="1">
                <a:solidFill>
                  <a:srgbClr val="000000"/>
                </a:solidFill>
              </a:rPr>
              <a:t>sql</a:t>
            </a:r>
            <a:r>
              <a:rPr lang="ja-JP" altLang="en-US" sz="2400" dirty="0">
                <a:solidFill>
                  <a:srgbClr val="000000"/>
                </a:solidFill>
              </a:rPr>
              <a:t>や問題となる箇所が確認できる</a:t>
            </a:r>
            <a:r>
              <a:rPr lang="ja-JP" altLang="en-US" sz="2400" dirty="0" smtClean="0">
                <a:solidFill>
                  <a:srgbClr val="000000"/>
                </a:solidFill>
              </a:rPr>
              <a:t>。</a:t>
            </a:r>
            <a:endParaRPr lang="ja-JP" altLang="en-US" sz="2400" dirty="0">
              <a:solidFill>
                <a:srgbClr val="000000"/>
              </a:solidFill>
            </a:endParaRPr>
          </a:p>
        </p:txBody>
      </p:sp>
      <p:sp>
        <p:nvSpPr>
          <p:cNvPr id="7" name="フッター プレースホルダー 6"/>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
        <p:nvSpPr>
          <p:cNvPr id="8" name="正方形/長方形 7"/>
          <p:cNvSpPr/>
          <p:nvPr/>
        </p:nvSpPr>
        <p:spPr>
          <a:xfrm>
            <a:off x="432000" y="1529768"/>
            <a:ext cx="6220677" cy="2954655"/>
          </a:xfrm>
          <a:prstGeom prst="rect">
            <a:avLst/>
          </a:prstGeom>
        </p:spPr>
        <p:txBody>
          <a:bodyPr wrap="none">
            <a:spAutoFit/>
          </a:bodyPr>
          <a:lstStyle/>
          <a:p>
            <a:r>
              <a:rPr lang="ja-JP" altLang="en-US" sz="2000" dirty="0" smtClean="0">
                <a:solidFill>
                  <a:srgbClr val="000000"/>
                </a:solidFill>
              </a:rPr>
              <a:t>◇</a:t>
            </a:r>
            <a:r>
              <a:rPr lang="en-US" altLang="ja-JP" sz="2000" dirty="0" smtClean="0">
                <a:solidFill>
                  <a:srgbClr val="000000"/>
                </a:solidFill>
              </a:rPr>
              <a:t>AWR</a:t>
            </a:r>
            <a:r>
              <a:rPr lang="ja-JP" altLang="en-US" sz="2000" dirty="0" smtClean="0">
                <a:solidFill>
                  <a:srgbClr val="000000"/>
                </a:solidFill>
              </a:rPr>
              <a:t>により改善対象確認</a:t>
            </a:r>
            <a:endParaRPr lang="en-US" altLang="ja-JP" sz="2000" dirty="0" smtClean="0">
              <a:solidFill>
                <a:srgbClr val="000000"/>
              </a:solidFill>
            </a:endParaRPr>
          </a:p>
          <a:p>
            <a:r>
              <a:rPr lang="ja-JP" altLang="en-US" dirty="0" smtClean="0">
                <a:solidFill>
                  <a:srgbClr val="000000"/>
                </a:solidFill>
              </a:rPr>
              <a:t>　　  </a:t>
            </a:r>
            <a:endParaRPr lang="en-US" altLang="ja-JP" dirty="0" smtClean="0">
              <a:solidFill>
                <a:srgbClr val="000000"/>
              </a:solidFill>
            </a:endParaRPr>
          </a:p>
          <a:p>
            <a:r>
              <a:rPr lang="en-US" altLang="ja-JP" dirty="0" smtClean="0">
                <a:solidFill>
                  <a:srgbClr val="000000"/>
                </a:solidFill>
              </a:rPr>
              <a:t>AWR</a:t>
            </a:r>
            <a:r>
              <a:rPr lang="ja-JP" altLang="en-US" dirty="0" smtClean="0">
                <a:solidFill>
                  <a:srgbClr val="000000"/>
                </a:solidFill>
              </a:rPr>
              <a:t>のレポート一部</a:t>
            </a:r>
            <a:r>
              <a:rPr lang="en-US" altLang="ja-JP" dirty="0" smtClean="0">
                <a:solidFill>
                  <a:srgbClr val="000000"/>
                </a:solidFill>
              </a:rPr>
              <a:t>(</a:t>
            </a:r>
            <a:r>
              <a:rPr lang="en-US" altLang="ja-JP" b="1" dirty="0"/>
              <a:t>SQL ordered by Elapsed Time</a:t>
            </a:r>
            <a:r>
              <a:rPr lang="en-US" altLang="ja-JP" dirty="0" smtClean="0">
                <a:solidFill>
                  <a:srgbClr val="000000"/>
                </a:solidFill>
              </a:rPr>
              <a:t>)</a:t>
            </a:r>
            <a:r>
              <a:rPr lang="ja-JP" altLang="en-US" dirty="0" smtClean="0">
                <a:solidFill>
                  <a:srgbClr val="000000"/>
                </a:solidFill>
              </a:rPr>
              <a:t>抜粋</a:t>
            </a:r>
            <a:endParaRPr lang="en-US" altLang="ja-JP" dirty="0" smtClean="0">
              <a:solidFill>
                <a:srgbClr val="000000"/>
              </a:solidFill>
            </a:endParaRPr>
          </a:p>
          <a:p>
            <a:endParaRPr lang="en-US" altLang="ja-JP" dirty="0">
              <a:solidFill>
                <a:srgbClr val="000000"/>
              </a:solidFill>
            </a:endParaRPr>
          </a:p>
          <a:p>
            <a:endParaRPr lang="en-US" altLang="ja-JP" dirty="0" smtClean="0">
              <a:solidFill>
                <a:srgbClr val="000000"/>
              </a:solidFill>
            </a:endParaRPr>
          </a:p>
          <a:p>
            <a:endParaRPr lang="en-US" altLang="ja-JP" dirty="0">
              <a:solidFill>
                <a:srgbClr val="000000"/>
              </a:solidFill>
            </a:endParaRPr>
          </a:p>
          <a:p>
            <a:endParaRPr lang="en-US" altLang="ja-JP" dirty="0" smtClean="0">
              <a:solidFill>
                <a:srgbClr val="000000"/>
              </a:solidFill>
            </a:endParaRPr>
          </a:p>
          <a:p>
            <a:pPr algn="ctr"/>
            <a:endParaRPr lang="en-US" altLang="ja-JP" dirty="0" smtClean="0">
              <a:solidFill>
                <a:srgbClr val="000000"/>
              </a:solidFill>
            </a:endParaRPr>
          </a:p>
          <a:p>
            <a:pPr algn="ctr"/>
            <a:endParaRPr lang="en-US" altLang="ja-JP" dirty="0">
              <a:solidFill>
                <a:srgbClr val="000000"/>
              </a:solidFill>
            </a:endParaRPr>
          </a:p>
          <a:p>
            <a:pPr algn="ctr"/>
            <a:r>
              <a:rPr lang="ja-JP" altLang="en-US" dirty="0">
                <a:solidFill>
                  <a:srgbClr val="000000"/>
                </a:solidFill>
              </a:rPr>
              <a:t>　</a:t>
            </a:r>
            <a:r>
              <a:rPr lang="ja-JP" altLang="en-US" dirty="0" smtClean="0">
                <a:solidFill>
                  <a:srgbClr val="000000"/>
                </a:solidFill>
              </a:rPr>
              <a:t>　。</a:t>
            </a:r>
            <a:endParaRPr lang="ja-JP" altLang="en-US" dirty="0">
              <a:solidFill>
                <a:srgbClr val="000000"/>
              </a:solidFill>
            </a:endParaRPr>
          </a:p>
        </p:txBody>
      </p:sp>
      <p:pic>
        <p:nvPicPr>
          <p:cNvPr id="9" name="図 8"/>
          <p:cNvPicPr>
            <a:picLocks noChangeAspect="1"/>
          </p:cNvPicPr>
          <p:nvPr/>
        </p:nvPicPr>
        <p:blipFill>
          <a:blip r:embed="rId2"/>
          <a:stretch>
            <a:fillRect/>
          </a:stretch>
        </p:blipFill>
        <p:spPr>
          <a:xfrm>
            <a:off x="372468" y="2446067"/>
            <a:ext cx="11353800" cy="2895600"/>
          </a:xfrm>
          <a:prstGeom prst="rect">
            <a:avLst/>
          </a:prstGeom>
        </p:spPr>
      </p:pic>
    </p:spTree>
    <p:extLst>
      <p:ext uri="{BB962C8B-B14F-4D97-AF65-F5344CB8AC3E}">
        <p14:creationId xmlns:p14="http://schemas.microsoft.com/office/powerpoint/2010/main" val="410751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400" dirty="0"/>
              <a:t>Diagnostics Pack</a:t>
            </a:r>
            <a:r>
              <a:rPr lang="ja-JP" altLang="en-US" sz="2400" dirty="0"/>
              <a:t>導入の効果</a:t>
            </a:r>
            <a:endParaRPr kumimoji="1" lang="ja-JP" altLang="en-US" dirty="0"/>
          </a:p>
        </p:txBody>
      </p:sp>
      <p:sp>
        <p:nvSpPr>
          <p:cNvPr id="6" name="テキスト プレースホルダー 5"/>
          <p:cNvSpPr>
            <a:spLocks noGrp="1"/>
          </p:cNvSpPr>
          <p:nvPr>
            <p:ph type="body" sz="quarter" idx="29"/>
          </p:nvPr>
        </p:nvSpPr>
        <p:spPr/>
        <p:txBody>
          <a:bodyPr>
            <a:normAutofit/>
          </a:bodyPr>
          <a:lstStyle/>
          <a:p>
            <a:r>
              <a:rPr lang="en-US" altLang="ja-JP" sz="2400" dirty="0">
                <a:solidFill>
                  <a:srgbClr val="000000"/>
                </a:solidFill>
              </a:rPr>
              <a:t>ADDM</a:t>
            </a:r>
            <a:r>
              <a:rPr lang="ja-JP" altLang="en-US" sz="2400" dirty="0">
                <a:solidFill>
                  <a:srgbClr val="000000"/>
                </a:solidFill>
              </a:rPr>
              <a:t>によりボトルネックが確認できる</a:t>
            </a:r>
            <a:r>
              <a:rPr lang="ja-JP" altLang="en-US" sz="2400" dirty="0" smtClean="0">
                <a:solidFill>
                  <a:srgbClr val="000000"/>
                </a:solidFill>
              </a:rPr>
              <a:t>。</a:t>
            </a:r>
            <a:endParaRPr lang="ja-JP" altLang="en-US" sz="2400" dirty="0">
              <a:solidFill>
                <a:srgbClr val="000000"/>
              </a:solidFill>
            </a:endParaRPr>
          </a:p>
        </p:txBody>
      </p:sp>
      <p:sp>
        <p:nvSpPr>
          <p:cNvPr id="7" name="フッター プレースホルダー 6"/>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
        <p:nvSpPr>
          <p:cNvPr id="14" name="正方形/長方形 13"/>
          <p:cNvSpPr/>
          <p:nvPr/>
        </p:nvSpPr>
        <p:spPr>
          <a:xfrm>
            <a:off x="4580025" y="3768525"/>
            <a:ext cx="248786" cy="369332"/>
          </a:xfrm>
          <a:prstGeom prst="rect">
            <a:avLst/>
          </a:prstGeom>
        </p:spPr>
        <p:txBody>
          <a:bodyPr wrap="none">
            <a:spAutoFit/>
          </a:bodyPr>
          <a:lstStyle/>
          <a:p>
            <a:r>
              <a:rPr lang="en-US" altLang="ja-JP" dirty="0" smtClean="0">
                <a:solidFill>
                  <a:srgbClr val="000000"/>
                </a:solidFill>
              </a:rPr>
              <a:t> </a:t>
            </a:r>
            <a:endParaRPr lang="ja-JP" altLang="en-US" dirty="0">
              <a:solidFill>
                <a:srgbClr val="000000"/>
              </a:solidFill>
            </a:endParaRPr>
          </a:p>
        </p:txBody>
      </p:sp>
      <p:sp>
        <p:nvSpPr>
          <p:cNvPr id="15" name="正方形/長方形 14"/>
          <p:cNvSpPr/>
          <p:nvPr/>
        </p:nvSpPr>
        <p:spPr>
          <a:xfrm>
            <a:off x="604147" y="1467895"/>
            <a:ext cx="10736401" cy="4970591"/>
          </a:xfrm>
          <a:prstGeom prst="rect">
            <a:avLst/>
          </a:prstGeom>
        </p:spPr>
        <p:txBody>
          <a:bodyPr wrap="none">
            <a:spAutoFit/>
          </a:bodyPr>
          <a:lstStyle/>
          <a:p>
            <a:r>
              <a:rPr lang="ja-JP" altLang="en-US" sz="2000" dirty="0" smtClean="0">
                <a:solidFill>
                  <a:srgbClr val="000000"/>
                </a:solidFill>
              </a:rPr>
              <a:t>◇</a:t>
            </a:r>
            <a:r>
              <a:rPr lang="en-US" altLang="ja-JP" sz="2000" dirty="0" smtClean="0">
                <a:solidFill>
                  <a:srgbClr val="000000"/>
                </a:solidFill>
              </a:rPr>
              <a:t>ADDM</a:t>
            </a:r>
            <a:r>
              <a:rPr lang="ja-JP" altLang="en-US" sz="2000" dirty="0" smtClean="0">
                <a:solidFill>
                  <a:srgbClr val="000000"/>
                </a:solidFill>
              </a:rPr>
              <a:t>によりボトルネックを確認</a:t>
            </a:r>
            <a:endParaRPr lang="en-US" altLang="ja-JP" sz="2000" dirty="0" smtClean="0">
              <a:solidFill>
                <a:srgbClr val="000000"/>
              </a:solidFill>
            </a:endParaRPr>
          </a:p>
          <a:p>
            <a:r>
              <a:rPr lang="ja-JP" altLang="en-US" dirty="0" smtClean="0">
                <a:solidFill>
                  <a:srgbClr val="000000"/>
                </a:solidFill>
              </a:rPr>
              <a:t>　　  </a:t>
            </a:r>
            <a:r>
              <a:rPr lang="en-US" altLang="ja-JP" dirty="0" smtClean="0">
                <a:solidFill>
                  <a:srgbClr val="000000"/>
                </a:solidFill>
              </a:rPr>
              <a:t>ADDM</a:t>
            </a:r>
            <a:r>
              <a:rPr lang="ja-JP" altLang="en-US" dirty="0" smtClean="0">
                <a:solidFill>
                  <a:srgbClr val="000000"/>
                </a:solidFill>
              </a:rPr>
              <a:t>のレポート一部抜粋</a:t>
            </a:r>
            <a:endParaRPr lang="en-US" altLang="ja-JP" dirty="0" smtClean="0">
              <a:solidFill>
                <a:srgbClr val="000000"/>
              </a:solidFill>
            </a:endParaRPr>
          </a:p>
          <a:p>
            <a:endParaRPr lang="en-US" altLang="ja-JP" dirty="0">
              <a:solidFill>
                <a:srgbClr val="000000"/>
              </a:solidFill>
            </a:endParaRPr>
          </a:p>
          <a:p>
            <a:endParaRPr lang="en-US" altLang="ja-JP" dirty="0" smtClean="0">
              <a:solidFill>
                <a:srgbClr val="000000"/>
              </a:solidFill>
            </a:endParaRPr>
          </a:p>
          <a:p>
            <a:endParaRPr lang="en-US" altLang="ja-JP" dirty="0">
              <a:solidFill>
                <a:srgbClr val="000000"/>
              </a:solidFill>
            </a:endParaRPr>
          </a:p>
          <a:p>
            <a:endParaRPr lang="en-US" altLang="ja-JP" dirty="0" smtClean="0">
              <a:solidFill>
                <a:srgbClr val="000000"/>
              </a:solidFill>
            </a:endParaRPr>
          </a:p>
          <a:p>
            <a:pPr algn="ctr"/>
            <a:endParaRPr lang="en-US" altLang="ja-JP" dirty="0" smtClean="0">
              <a:solidFill>
                <a:srgbClr val="000000"/>
              </a:solidFill>
            </a:endParaRPr>
          </a:p>
          <a:p>
            <a:pPr algn="ctr"/>
            <a:endParaRPr lang="en-US" altLang="ja-JP" dirty="0" smtClean="0">
              <a:solidFill>
                <a:srgbClr val="000000"/>
              </a:solidFill>
            </a:endParaRPr>
          </a:p>
          <a:p>
            <a:pPr>
              <a:lnSpc>
                <a:spcPct val="50000"/>
              </a:lnSpc>
            </a:pPr>
            <a:endParaRPr lang="en-US" altLang="ja-JP" dirty="0" smtClean="0">
              <a:solidFill>
                <a:srgbClr val="000000"/>
              </a:solidFill>
            </a:endParaRPr>
          </a:p>
          <a:p>
            <a:pPr>
              <a:lnSpc>
                <a:spcPct val="50000"/>
              </a:lnSpc>
            </a:pPr>
            <a:endParaRPr lang="en-US" altLang="ja-JP" dirty="0">
              <a:solidFill>
                <a:srgbClr val="000000"/>
              </a:solidFill>
            </a:endParaRPr>
          </a:p>
          <a:p>
            <a:pPr>
              <a:lnSpc>
                <a:spcPct val="50000"/>
              </a:lnSpc>
            </a:pPr>
            <a:r>
              <a:rPr lang="ja-JP" altLang="en-US" dirty="0" smtClean="0">
                <a:solidFill>
                  <a:srgbClr val="000000"/>
                </a:solidFill>
              </a:rPr>
              <a:t>         該当</a:t>
            </a:r>
            <a:r>
              <a:rPr lang="en-US" altLang="ja-JP" dirty="0" err="1" smtClean="0">
                <a:solidFill>
                  <a:srgbClr val="000000"/>
                </a:solidFill>
              </a:rPr>
              <a:t>sql</a:t>
            </a:r>
            <a:r>
              <a:rPr lang="ja-JP" altLang="en-US" dirty="0" smtClean="0">
                <a:solidFill>
                  <a:srgbClr val="000000"/>
                </a:solidFill>
              </a:rPr>
              <a:t>の待機時間確認</a:t>
            </a:r>
            <a:endParaRPr lang="en-US" altLang="ja-JP" dirty="0" smtClean="0">
              <a:solidFill>
                <a:srgbClr val="000000"/>
              </a:solidFill>
            </a:endParaRPr>
          </a:p>
          <a:p>
            <a:pPr algn="ctr"/>
            <a:endParaRPr lang="en-US" altLang="ja-JP" dirty="0">
              <a:solidFill>
                <a:srgbClr val="000000"/>
              </a:solidFill>
            </a:endParaRPr>
          </a:p>
          <a:p>
            <a:pPr algn="ctr"/>
            <a:endParaRPr lang="en-US" altLang="ja-JP" dirty="0" smtClean="0">
              <a:solidFill>
                <a:srgbClr val="000000"/>
              </a:solidFill>
            </a:endParaRPr>
          </a:p>
          <a:p>
            <a:pPr algn="ctr"/>
            <a:endParaRPr lang="en-US" altLang="ja-JP" dirty="0">
              <a:solidFill>
                <a:srgbClr val="000000"/>
              </a:solidFill>
            </a:endParaRPr>
          </a:p>
          <a:p>
            <a:pPr algn="ctr"/>
            <a:endParaRPr lang="en-US" altLang="ja-JP" dirty="0" smtClean="0">
              <a:solidFill>
                <a:srgbClr val="000000"/>
              </a:solidFill>
            </a:endParaRPr>
          </a:p>
          <a:p>
            <a:pPr algn="ctr"/>
            <a:endParaRPr lang="en-US" altLang="ja-JP" dirty="0">
              <a:solidFill>
                <a:srgbClr val="000000"/>
              </a:solidFill>
            </a:endParaRPr>
          </a:p>
          <a:p>
            <a:pPr algn="ctr"/>
            <a:endParaRPr lang="en-US" altLang="ja-JP" dirty="0" smtClean="0">
              <a:solidFill>
                <a:srgbClr val="000000"/>
              </a:solidFill>
            </a:endParaRPr>
          </a:p>
          <a:p>
            <a:pPr algn="ctr"/>
            <a:r>
              <a:rPr lang="ja-JP" altLang="en-US" dirty="0" smtClean="0">
                <a:solidFill>
                  <a:srgbClr val="000000"/>
                </a:solidFill>
              </a:rPr>
              <a:t>　　　　　該当</a:t>
            </a:r>
            <a:r>
              <a:rPr lang="en-US" altLang="ja-JP" dirty="0" smtClean="0">
                <a:solidFill>
                  <a:srgbClr val="000000"/>
                </a:solidFill>
              </a:rPr>
              <a:t>SQL</a:t>
            </a:r>
            <a:r>
              <a:rPr lang="ja-JP" altLang="en-US" dirty="0" smtClean="0">
                <a:solidFill>
                  <a:srgbClr val="000000"/>
                </a:solidFill>
              </a:rPr>
              <a:t>のセッションを確認すると約</a:t>
            </a:r>
            <a:r>
              <a:rPr lang="en-US" altLang="ja-JP" dirty="0" smtClean="0">
                <a:solidFill>
                  <a:srgbClr val="000000"/>
                </a:solidFill>
              </a:rPr>
              <a:t>9650000</a:t>
            </a:r>
            <a:r>
              <a:rPr lang="ja-JP" altLang="en-US" dirty="0" smtClean="0">
                <a:solidFill>
                  <a:srgbClr val="000000"/>
                </a:solidFill>
              </a:rPr>
              <a:t>秒間待機していた。</a:t>
            </a:r>
            <a:endParaRPr lang="en-US" altLang="ja-JP" dirty="0" smtClean="0">
              <a:solidFill>
                <a:srgbClr val="000000"/>
              </a:solidFill>
            </a:endParaRPr>
          </a:p>
          <a:p>
            <a:pPr algn="ctr"/>
            <a:r>
              <a:rPr lang="ja-JP" altLang="en-US" dirty="0" smtClean="0">
                <a:solidFill>
                  <a:srgbClr val="000000"/>
                </a:solidFill>
              </a:rPr>
              <a:t>　　　　　</a:t>
            </a:r>
            <a:r>
              <a:rPr lang="en-US" altLang="ja-JP" dirty="0" smtClean="0">
                <a:solidFill>
                  <a:srgbClr val="000000"/>
                </a:solidFill>
              </a:rPr>
              <a:t>SQL</a:t>
            </a:r>
            <a:r>
              <a:rPr lang="ja-JP" altLang="en-US" dirty="0" smtClean="0">
                <a:solidFill>
                  <a:srgbClr val="000000"/>
                </a:solidFill>
              </a:rPr>
              <a:t>調べると</a:t>
            </a:r>
            <a:r>
              <a:rPr lang="en-US" altLang="ja-JP" dirty="0" err="1" smtClean="0">
                <a:solidFill>
                  <a:srgbClr val="000000"/>
                </a:solidFill>
              </a:rPr>
              <a:t>lobtemprary</a:t>
            </a:r>
            <a:r>
              <a:rPr lang="ja-JP" altLang="en-US" dirty="0" smtClean="0">
                <a:solidFill>
                  <a:srgbClr val="000000"/>
                </a:solidFill>
              </a:rPr>
              <a:t>に対して適切な解放処理をしていなかったことが原因であった。</a:t>
            </a:r>
            <a:endParaRPr lang="ja-JP" altLang="en-US" dirty="0">
              <a:solidFill>
                <a:srgbClr val="000000"/>
              </a:solidFill>
            </a:endParaRPr>
          </a:p>
        </p:txBody>
      </p:sp>
      <p:pic>
        <p:nvPicPr>
          <p:cNvPr id="16" name="図 15"/>
          <p:cNvPicPr>
            <a:picLocks noChangeAspect="1"/>
          </p:cNvPicPr>
          <p:nvPr/>
        </p:nvPicPr>
        <p:blipFill>
          <a:blip r:embed="rId2"/>
          <a:stretch>
            <a:fillRect/>
          </a:stretch>
        </p:blipFill>
        <p:spPr>
          <a:xfrm>
            <a:off x="1343677" y="2097342"/>
            <a:ext cx="9446739" cy="1426371"/>
          </a:xfrm>
          <a:prstGeom prst="rect">
            <a:avLst/>
          </a:prstGeom>
          <a:ln>
            <a:solidFill>
              <a:schemeClr val="tx1"/>
            </a:solidFill>
          </a:ln>
        </p:spPr>
      </p:pic>
      <p:sp>
        <p:nvSpPr>
          <p:cNvPr id="17" name="テキスト ボックス 16"/>
          <p:cNvSpPr txBox="1"/>
          <p:nvPr/>
        </p:nvSpPr>
        <p:spPr>
          <a:xfrm>
            <a:off x="4038600" y="3514038"/>
            <a:ext cx="3781998" cy="369332"/>
          </a:xfrm>
          <a:prstGeom prst="rect">
            <a:avLst/>
          </a:prstGeom>
          <a:noFill/>
        </p:spPr>
        <p:txBody>
          <a:bodyPr wrap="square" rtlCol="0">
            <a:spAutoFit/>
          </a:bodyPr>
          <a:lstStyle/>
          <a:p>
            <a:r>
              <a:rPr lang="en-US" altLang="ja-JP" dirty="0" smtClean="0">
                <a:solidFill>
                  <a:srgbClr val="000000"/>
                </a:solidFill>
              </a:rPr>
              <a:t>ADDM</a:t>
            </a:r>
            <a:r>
              <a:rPr lang="ja-JP" altLang="en-US" dirty="0" smtClean="0">
                <a:solidFill>
                  <a:srgbClr val="000000"/>
                </a:solidFill>
              </a:rPr>
              <a:t>レポート警告メッセージ</a:t>
            </a:r>
            <a:endParaRPr lang="ja-JP" altLang="en-US" dirty="0">
              <a:solidFill>
                <a:srgbClr val="000000"/>
              </a:solidFill>
            </a:endParaRPr>
          </a:p>
        </p:txBody>
      </p:sp>
      <p:sp>
        <p:nvSpPr>
          <p:cNvPr id="18" name="テキスト ボックス 17"/>
          <p:cNvSpPr txBox="1"/>
          <p:nvPr/>
        </p:nvSpPr>
        <p:spPr>
          <a:xfrm>
            <a:off x="4009646" y="5286081"/>
            <a:ext cx="4114800" cy="369332"/>
          </a:xfrm>
          <a:prstGeom prst="rect">
            <a:avLst/>
          </a:prstGeom>
          <a:noFill/>
        </p:spPr>
        <p:txBody>
          <a:bodyPr wrap="square" rtlCol="0">
            <a:spAutoFit/>
          </a:bodyPr>
          <a:lstStyle/>
          <a:p>
            <a:r>
              <a:rPr lang="en-US" altLang="ja-JP" dirty="0" smtClean="0">
                <a:solidFill>
                  <a:srgbClr val="000000"/>
                </a:solidFill>
              </a:rPr>
              <a:t>“cm54w2xsa3xcr”</a:t>
            </a:r>
            <a:r>
              <a:rPr lang="ja-JP" altLang="en-US" dirty="0" smtClean="0">
                <a:solidFill>
                  <a:srgbClr val="000000"/>
                </a:solidFill>
              </a:rPr>
              <a:t>のセッション確認</a:t>
            </a:r>
            <a:endParaRPr lang="ja-JP" altLang="en-US" dirty="0">
              <a:solidFill>
                <a:srgbClr val="000000"/>
              </a:solidFill>
            </a:endParaRPr>
          </a:p>
        </p:txBody>
      </p:sp>
      <p:pic>
        <p:nvPicPr>
          <p:cNvPr id="19" name="図 18"/>
          <p:cNvPicPr>
            <a:picLocks noChangeAspect="1"/>
          </p:cNvPicPr>
          <p:nvPr/>
        </p:nvPicPr>
        <p:blipFill>
          <a:blip r:embed="rId3"/>
          <a:stretch>
            <a:fillRect/>
          </a:stretch>
        </p:blipFill>
        <p:spPr>
          <a:xfrm>
            <a:off x="1386426" y="4150948"/>
            <a:ext cx="9171844" cy="1172244"/>
          </a:xfrm>
          <a:prstGeom prst="rect">
            <a:avLst/>
          </a:prstGeom>
          <a:ln>
            <a:solidFill>
              <a:schemeClr val="tx1"/>
            </a:solidFill>
          </a:ln>
        </p:spPr>
      </p:pic>
    </p:spTree>
    <p:extLst>
      <p:ext uri="{BB962C8B-B14F-4D97-AF65-F5344CB8AC3E}">
        <p14:creationId xmlns:p14="http://schemas.microsoft.com/office/powerpoint/2010/main" val="3158417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sz="2000" dirty="0">
                <a:solidFill>
                  <a:srgbClr val="000000"/>
                </a:solidFill>
              </a:rPr>
              <a:t>Oracle Tuning Pack</a:t>
            </a:r>
            <a:r>
              <a:rPr lang="ja-JP" altLang="en-US" sz="2000" dirty="0"/>
              <a:t>の主要な機能</a:t>
            </a:r>
            <a:endParaRPr kumimoji="1" lang="ja-JP" altLang="en-US" dirty="0"/>
          </a:p>
        </p:txBody>
      </p:sp>
      <p:sp>
        <p:nvSpPr>
          <p:cNvPr id="6" name="テキスト プレースホルダー 5"/>
          <p:cNvSpPr>
            <a:spLocks noGrp="1"/>
          </p:cNvSpPr>
          <p:nvPr>
            <p:ph type="body" sz="quarter" idx="29"/>
          </p:nvPr>
        </p:nvSpPr>
        <p:spPr/>
        <p:txBody>
          <a:bodyPr>
            <a:normAutofit/>
          </a:bodyPr>
          <a:lstStyle/>
          <a:p>
            <a:r>
              <a:rPr lang="en-US" altLang="ja-JP" sz="2400" dirty="0"/>
              <a:t>SQL</a:t>
            </a:r>
            <a:r>
              <a:rPr lang="ja-JP" altLang="en-US" sz="2400" dirty="0"/>
              <a:t>プロファイリングと並列度適用により効果</a:t>
            </a:r>
            <a:r>
              <a:rPr lang="ja-JP" altLang="en-US" sz="2400" dirty="0" smtClean="0"/>
              <a:t>検証</a:t>
            </a:r>
            <a:endParaRPr lang="ja-JP" altLang="en-US" sz="2400" dirty="0"/>
          </a:p>
        </p:txBody>
      </p:sp>
      <p:sp>
        <p:nvSpPr>
          <p:cNvPr id="7" name="フッター プレースホルダー 6"/>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grpSp>
        <p:nvGrpSpPr>
          <p:cNvPr id="9" name="グループ化 8"/>
          <p:cNvGrpSpPr/>
          <p:nvPr/>
        </p:nvGrpSpPr>
        <p:grpSpPr>
          <a:xfrm>
            <a:off x="4021310" y="1856192"/>
            <a:ext cx="4149379" cy="3211264"/>
            <a:chOff x="2030441" y="1964430"/>
            <a:chExt cx="4149379" cy="3211264"/>
          </a:xfrm>
        </p:grpSpPr>
        <p:sp>
          <p:nvSpPr>
            <p:cNvPr id="10" name="正方形/長方形 9"/>
            <p:cNvSpPr/>
            <p:nvPr/>
          </p:nvSpPr>
          <p:spPr>
            <a:xfrm>
              <a:off x="2030441" y="4363313"/>
              <a:ext cx="1338828" cy="369332"/>
            </a:xfrm>
            <a:prstGeom prst="rect">
              <a:avLst/>
            </a:prstGeom>
          </p:spPr>
          <p:txBody>
            <a:bodyPr wrap="none">
              <a:spAutoFit/>
            </a:bodyPr>
            <a:lstStyle/>
            <a:p>
              <a:r>
                <a:rPr lang="ja-JP" altLang="en-US" dirty="0" smtClean="0"/>
                <a:t>・統計分析</a:t>
              </a:r>
              <a:endParaRPr lang="ja-JP" altLang="en-US" dirty="0"/>
            </a:p>
          </p:txBody>
        </p:sp>
        <p:sp>
          <p:nvSpPr>
            <p:cNvPr id="11" name="正方形/長方形 10"/>
            <p:cNvSpPr/>
            <p:nvPr/>
          </p:nvSpPr>
          <p:spPr>
            <a:xfrm>
              <a:off x="2030441" y="2726282"/>
              <a:ext cx="2723823" cy="369332"/>
            </a:xfrm>
            <a:prstGeom prst="rect">
              <a:avLst/>
            </a:prstGeom>
          </p:spPr>
          <p:txBody>
            <a:bodyPr wrap="none">
              <a:spAutoFit/>
            </a:bodyPr>
            <a:lstStyle/>
            <a:p>
              <a:r>
                <a:rPr lang="ja-JP" altLang="en-US" b="1" dirty="0" smtClean="0"/>
                <a:t>・</a:t>
              </a:r>
              <a:r>
                <a:rPr lang="en-US" altLang="ja-JP" b="1" dirty="0" smtClean="0"/>
                <a:t>SQL</a:t>
              </a:r>
              <a:r>
                <a:rPr lang="ja-JP" altLang="en-US" b="1" dirty="0" smtClean="0"/>
                <a:t>プロファイリング</a:t>
              </a:r>
              <a:endParaRPr lang="ja-JP" altLang="en-US" b="1" dirty="0"/>
            </a:p>
          </p:txBody>
        </p:sp>
        <p:sp>
          <p:nvSpPr>
            <p:cNvPr id="12" name="正方形/長方形 11"/>
            <p:cNvSpPr/>
            <p:nvPr/>
          </p:nvSpPr>
          <p:spPr>
            <a:xfrm>
              <a:off x="2030441" y="3559732"/>
              <a:ext cx="2492990" cy="369332"/>
            </a:xfrm>
            <a:prstGeom prst="rect">
              <a:avLst/>
            </a:prstGeom>
          </p:spPr>
          <p:txBody>
            <a:bodyPr wrap="none">
              <a:spAutoFit/>
            </a:bodyPr>
            <a:lstStyle/>
            <a:p>
              <a:r>
                <a:rPr lang="ja-JP" altLang="en-US" dirty="0" smtClean="0"/>
                <a:t>・アクセス・パス分析</a:t>
              </a:r>
              <a:endParaRPr lang="ja-JP" altLang="en-US" dirty="0"/>
            </a:p>
          </p:txBody>
        </p:sp>
        <p:sp>
          <p:nvSpPr>
            <p:cNvPr id="13" name="正方形/長方形 12"/>
            <p:cNvSpPr/>
            <p:nvPr/>
          </p:nvSpPr>
          <p:spPr>
            <a:xfrm>
              <a:off x="2030441" y="3967987"/>
              <a:ext cx="1800493" cy="369332"/>
            </a:xfrm>
            <a:prstGeom prst="rect">
              <a:avLst/>
            </a:prstGeom>
          </p:spPr>
          <p:txBody>
            <a:bodyPr wrap="none">
              <a:spAutoFit/>
            </a:bodyPr>
            <a:lstStyle/>
            <a:p>
              <a:r>
                <a:rPr lang="ja-JP" altLang="en-US" dirty="0" smtClean="0"/>
                <a:t>・</a:t>
              </a:r>
              <a:r>
                <a:rPr lang="en-US" altLang="ja-JP" dirty="0" smtClean="0"/>
                <a:t>SQL</a:t>
              </a:r>
              <a:r>
                <a:rPr lang="ja-JP" altLang="en-US" dirty="0" smtClean="0"/>
                <a:t>構造分析</a:t>
              </a:r>
              <a:endParaRPr lang="ja-JP" altLang="en-US" dirty="0"/>
            </a:p>
          </p:txBody>
        </p:sp>
        <p:sp>
          <p:nvSpPr>
            <p:cNvPr id="14" name="正方形/長方形 13"/>
            <p:cNvSpPr/>
            <p:nvPr/>
          </p:nvSpPr>
          <p:spPr>
            <a:xfrm>
              <a:off x="2030441" y="3119525"/>
              <a:ext cx="1107996" cy="369332"/>
            </a:xfrm>
            <a:prstGeom prst="rect">
              <a:avLst/>
            </a:prstGeom>
          </p:spPr>
          <p:txBody>
            <a:bodyPr wrap="none">
              <a:spAutoFit/>
            </a:bodyPr>
            <a:lstStyle/>
            <a:p>
              <a:r>
                <a:rPr lang="ja-JP" altLang="en-US" b="1" dirty="0" smtClean="0"/>
                <a:t>・並列度</a:t>
              </a:r>
              <a:endParaRPr lang="ja-JP" altLang="en-US" b="1" dirty="0"/>
            </a:p>
          </p:txBody>
        </p:sp>
        <p:sp>
          <p:nvSpPr>
            <p:cNvPr id="15" name="正方形/長方形 14"/>
            <p:cNvSpPr/>
            <p:nvPr/>
          </p:nvSpPr>
          <p:spPr>
            <a:xfrm>
              <a:off x="2030441" y="4735487"/>
              <a:ext cx="877163" cy="369332"/>
            </a:xfrm>
            <a:prstGeom prst="rect">
              <a:avLst/>
            </a:prstGeom>
          </p:spPr>
          <p:txBody>
            <a:bodyPr wrap="none">
              <a:spAutoFit/>
            </a:bodyPr>
            <a:lstStyle/>
            <a:p>
              <a:r>
                <a:rPr lang="ja-JP" altLang="en-US" dirty="0" smtClean="0"/>
                <a:t>・代案</a:t>
              </a:r>
              <a:endParaRPr lang="ja-JP" altLang="en-US" dirty="0"/>
            </a:p>
          </p:txBody>
        </p:sp>
        <p:sp>
          <p:nvSpPr>
            <p:cNvPr id="16" name="正方形/長方形 15"/>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SQL</a:t>
              </a:r>
              <a:r>
                <a:rPr kumimoji="1" lang="ja-JP" altLang="en-US" sz="1600" dirty="0" smtClean="0"/>
                <a:t>チューニング・アドバイザ</a:t>
              </a:r>
              <a:endParaRPr kumimoji="1" lang="ja-JP" altLang="en-US" sz="1600" dirty="0"/>
            </a:p>
          </p:txBody>
        </p:sp>
        <p:sp>
          <p:nvSpPr>
            <p:cNvPr id="17" name="正方形/長方形 16"/>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16794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000" dirty="0"/>
              <a:t>ＳＱＬプロファイル適用</a:t>
            </a:r>
            <a:endParaRPr kumimoji="1" lang="ja-JP" altLang="en-US" dirty="0"/>
          </a:p>
        </p:txBody>
      </p:sp>
      <p:sp>
        <p:nvSpPr>
          <p:cNvPr id="6" name="テキスト プレースホルダー 5"/>
          <p:cNvSpPr>
            <a:spLocks noGrp="1"/>
          </p:cNvSpPr>
          <p:nvPr>
            <p:ph type="body" sz="quarter" idx="29"/>
          </p:nvPr>
        </p:nvSpPr>
        <p:spPr/>
        <p:txBody>
          <a:bodyPr/>
          <a:lstStyle/>
          <a:p>
            <a:r>
              <a:rPr lang="ja-JP" altLang="en-US" sz="2800" dirty="0"/>
              <a:t>実行計画を最適化し、無駄なリソースを使うことがなくなる。</a:t>
            </a:r>
            <a:endParaRPr lang="en-US" altLang="ja-JP" sz="2800" dirty="0"/>
          </a:p>
        </p:txBody>
      </p:sp>
      <p:sp>
        <p:nvSpPr>
          <p:cNvPr id="7" name="フッター プレースホルダー 6"/>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graphicFrame>
        <p:nvGraphicFramePr>
          <p:cNvPr id="18" name="表 17"/>
          <p:cNvGraphicFramePr>
            <a:graphicFrameLocks noGrp="1"/>
          </p:cNvGraphicFramePr>
          <p:nvPr>
            <p:extLst>
              <p:ext uri="{D42A27DB-BD31-4B8C-83A1-F6EECF244321}">
                <p14:modId xmlns:p14="http://schemas.microsoft.com/office/powerpoint/2010/main" val="333999272"/>
              </p:ext>
            </p:extLst>
          </p:nvPr>
        </p:nvGraphicFramePr>
        <p:xfrm>
          <a:off x="0" y="1762471"/>
          <a:ext cx="6126480" cy="3934736"/>
        </p:xfrm>
        <a:graphic>
          <a:graphicData uri="http://schemas.openxmlformats.org/drawingml/2006/table">
            <a:tbl>
              <a:tblPr/>
              <a:tblGrid>
                <a:gridCol w="6126480"/>
              </a:tblGrid>
              <a:tr h="3773832">
                <a:tc>
                  <a:txBody>
                    <a:bodyPr/>
                    <a:lstStyle/>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Id  | Operation                           | Name                        | Rows  | Bytes |</a:t>
                      </a:r>
                      <a:r>
                        <a:rPr lang="en-US" sz="1000" b="0" i="0" u="none" strike="noStrike" dirty="0" err="1" smtClean="0">
                          <a:solidFill>
                            <a:srgbClr val="000000"/>
                          </a:solidFill>
                          <a:effectLst/>
                          <a:latin typeface="ＭＳ Ｐゴシック" panose="020B0600070205080204" pitchFamily="50" charset="-128"/>
                          <a:ea typeface="ＭＳ Ｐゴシック" panose="020B0600070205080204" pitchFamily="50" charset="-128"/>
                        </a:rPr>
                        <a:t>TempSpc</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Cost (%CPU)| Time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0 | SELECT STATEMENT                    |                             |   116M|    35G|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    18E  (0)|999:59:59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 |  TEMP TABLE TRANSFORMATION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2 |   LOAD AS SELECT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3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324M|    97G|       |   449K  (1)| 01:29:51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4 |     TABLE ACCESS FULL               | TEMP_TGM_MES_OBJID          |  8168 |  1036K|       |    29   (0)|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5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  5483K|  1014M|    21M|   447K  (1)| 01:29:36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6 |      TABLE ACCESS FULL              | FBPROD                      |   273K|    18M|       | 11012   (1)| 00:02:13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7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5479K|   642M|  2776K|   400K  (1)| 01:20:11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8 |       INDEX FAST FULL SCAN          | RFBDCSPEC_DCDEF_DCDEF_IDENT | 67528 |  1978K|       |   134   (0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9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TABLE ACCESS FULL             | FBPDIMDPD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5189K|   460M|       |   374K  (1)| 01:14:58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10 |   LOAD AS SELECT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11</a:t>
                      </a:r>
                      <a:r>
                        <a:rPr lang="en-US" sz="1000" b="0" i="0" u="none" strike="noStrike" dirty="0" smtClean="0">
                          <a:solidFill>
                            <a:schemeClr val="tx1"/>
                          </a:solidFill>
                          <a:effectLst/>
                          <a:latin typeface="ＭＳ Ｐゴシック" panose="020B0600070205080204" pitchFamily="50" charset="-128"/>
                          <a:ea typeface="ＭＳ Ｐゴシック" panose="020B0600070205080204" pitchFamily="50" charset="-128"/>
                        </a:rPr>
                        <a:t>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HASH JOIN     </a:t>
                      </a:r>
                      <a:r>
                        <a:rPr lang="en-US" sz="1000" b="1" i="0" u="none" strike="noStrike" dirty="0" smtClean="0">
                          <a:solidFill>
                            <a:srgbClr val="000000"/>
                          </a:solidFill>
                          <a:effectLst/>
                          <a:latin typeface="ＭＳ Ｐゴシック" panose="020B0600070205080204" pitchFamily="50" charset="-128"/>
                          <a:ea typeface="ＭＳ Ｐゴシック" panose="020B0600070205080204" pitchFamily="50" charset="-128"/>
                        </a:rPr>
                        <a:t>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454M|   146G|       |   686K  (1)| 02:17:23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12 |     TABLE ACCESS FULL               | TEMP_TGM_MES_OBJID          |  8168 |  1036K|       |    29   (0)|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13 </a:t>
                      </a:r>
                      <a:r>
                        <a:rPr lang="en-US" sz="1000" b="0" i="0" u="none" strike="noStrike" dirty="0" smtClean="0">
                          <a:solidFill>
                            <a:srgbClr val="FF0000"/>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10M|  2259M|    32M|   685K  (1)| 02:17:03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14 |      INDEX FAST FULL SCAN           | RFBLRCP_DSET_DCDEF_IDENT    |   761K|    23M|       |  2075   (1)|</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 </a:t>
                      </a:r>
                      <a:r>
                        <a:rPr lang="en-US" sz="1000" b="0" i="0" u="none" strike="noStrike" dirty="0" smtClean="0">
                          <a:solidFill>
                            <a:srgbClr val="FF0000"/>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6030K|  1052M|    23M|   625K  (1)| 02:05:11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16 |       VIEW                          | index$_join$_018            |   418K|    19M|       |  6503   (1)| 00:01:19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17 |        HASH JOIN                    |                             |       |       |       |            |          ||* 99 |          </a:t>
                      </a:r>
                    </a:p>
                    <a:p>
                      <a:pPr algn="l" fontAlgn="ctr"/>
                      <a:r>
                        <a:rPr lang="ja-JP" alt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a:t>
                      </a:r>
                      <a:endPar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153 |         BUFFER SORT                 |                             |  8168 |  1036K|       |    15G  (1)|999:59:59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154 |          TABLE ACCESS FULL          | TEMP_TGM_MES_OBJID          |  8168 |  1036K|       |    27   (0)| 00:0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|*155 |        INDEX RANGE SCAN             | RFBLRCP_DSET_DCDEF_IDENT    |     1 |       |       |     2   (0)| </a:t>
                      </a:r>
                      <a:endParaRPr 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24296">
                <a:tc>
                  <a:txBody>
                    <a:bodyPr/>
                    <a:lstStyle/>
                    <a:p>
                      <a:pPr algn="l" fontAlgn="ctr"/>
                      <a:endParaRPr lang="en-US" altLang="ja-JP"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1860306263"/>
              </p:ext>
            </p:extLst>
          </p:nvPr>
        </p:nvGraphicFramePr>
        <p:xfrm>
          <a:off x="6197600" y="1851060"/>
          <a:ext cx="5994400" cy="3827008"/>
        </p:xfrm>
        <a:graphic>
          <a:graphicData uri="http://schemas.openxmlformats.org/drawingml/2006/table">
            <a:tbl>
              <a:tblPr/>
              <a:tblGrid>
                <a:gridCol w="5994400"/>
              </a:tblGrid>
              <a:tr h="2214490">
                <a:tc>
                  <a:txBody>
                    <a:bodyPr/>
                    <a:lstStyle/>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Id  | Operation                            | Name                        | Rows  | Bytes |</a:t>
                      </a:r>
                      <a:r>
                        <a:rPr lang="en-US" sz="1000" b="0" i="0" u="none" strike="noStrike" dirty="0" err="1" smtClean="0">
                          <a:solidFill>
                            <a:srgbClr val="000000"/>
                          </a:solidFill>
                          <a:effectLst/>
                          <a:latin typeface="ＭＳ Ｐゴシック" panose="020B0600070205080204" pitchFamily="50" charset="-128"/>
                          <a:ea typeface="ＭＳ Ｐゴシック" panose="020B0600070205080204" pitchFamily="50" charset="-128"/>
                        </a:rPr>
                        <a:t>TempSpc</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Cost (%CPU)| Time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0 | SELECT STATEMENT                     |                             |     8 |  1871 </a:t>
                      </a:r>
                      <a:r>
                        <a:rPr lang="en-US" sz="1000" b="1"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 12849   (1)| 00:02:35 </a:t>
                      </a:r>
                      <a:r>
                        <a:rPr lang="en-US" sz="1000" b="1"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 |  TEMP TABLE TRANSFORMATION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2 |   LOAD AS SELECT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3 </a:t>
                      </a: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324 |       |   877   (0)| 00:00:11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4 </a:t>
                      </a: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253 |       |   875   (0)| 00:00:11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5 </a:t>
                      </a:r>
                      <a:r>
                        <a:rPr lang="en-US" sz="1000" b="0"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160 |       |     5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6 |       TABLE ACCESS FULL              | TEMP_TGM_MES_OBJID          |     1 |   130 |       |     2   (0)|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7 |       INDEX RANGE SCAN               | RFBDCSPEC_DCDEF_DCDEF_IDENT |   489 | 14670 |       |     3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8 </a:t>
                      </a:r>
                      <a:r>
                        <a:rPr lang="en-US" sz="1000" b="0"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TABLE ACCESS BY INDEX ROWID     | FBPDIMDPD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81 |  7533 |       |   870   (0)|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9 |       INDEX RANGE SCAN               | RFBPDIMDPD_DCSPEC_IDENT     |  1914 |       |       |     9   (0)|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10 |     TABLE ACCESS BY INDEX ROWID      | FBPROD                      |     1 |    71 |       |     2   (0)| 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11 |      INDEX UNIQUE SCAN               | FBPROD_PK                   |     1 |       |       |     1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12 |   LOAD AS SELECT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13 |    NESTED LOOPS OUTER                |                             |     1 |   346 |       |    75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14 </a:t>
                      </a:r>
                      <a:r>
                        <a:rPr lang="en-US" sz="1000" b="0"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 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304 |       |    73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 </a:t>
                      </a: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211 |       |    35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16 </a:t>
                      </a: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NESTED LOOPS </a:t>
                      </a:r>
                      <a:r>
                        <a:rPr lang="en-US" sz="1000" b="1"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0"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163 |       |    33   (0)| 00:00:01 |</a:t>
                      </a:r>
                    </a:p>
                    <a:p>
                      <a:pPr algn="l" fontAlgn="ctr"/>
                      <a:endPar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ctr"/>
                      <a:endPar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|*155 |          INDEX RANGE SCAN            | RFBLRCP_DSET_DCSPEC_IDENT   |     1 |       |       |     2   (0)||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156 |      VIEW                            |                             |     1 |    34 |       |     2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157 |       TABLE ACCESS FULL              | SYS_TEMP_0FDA8D7CF_A67DF08B |     1 |   105 |       |     2   (</a:t>
                      </a: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79890">
                <a:tc>
                  <a:txBody>
                    <a:bodyPr/>
                    <a:lstStyle/>
                    <a:p>
                      <a:pPr algn="l" fontAlgn="ctr"/>
                      <a:endParaRPr lang="en-US" altLang="ja-JP"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20" name="正方形/長方形 19"/>
          <p:cNvSpPr/>
          <p:nvPr/>
        </p:nvSpPr>
        <p:spPr>
          <a:xfrm>
            <a:off x="6197600" y="1345136"/>
            <a:ext cx="5994400" cy="4389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ja-JP" altLang="en-US" dirty="0" smtClean="0"/>
              <a:t>ＳＱＬプロファイル適用</a:t>
            </a:r>
            <a:endParaRPr kumimoji="1" lang="ja-JP" altLang="en-US" dirty="0"/>
          </a:p>
        </p:txBody>
      </p:sp>
      <p:sp>
        <p:nvSpPr>
          <p:cNvPr id="21" name="正方形/長方形 20"/>
          <p:cNvSpPr/>
          <p:nvPr/>
        </p:nvSpPr>
        <p:spPr>
          <a:xfrm>
            <a:off x="0" y="1345138"/>
            <a:ext cx="6126480" cy="4389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ja-JP" altLang="en-US" dirty="0" smtClean="0"/>
              <a:t>通常の計画</a:t>
            </a:r>
            <a:endParaRPr kumimoji="1" lang="ja-JP" altLang="en-US" dirty="0"/>
          </a:p>
        </p:txBody>
      </p:sp>
      <p:sp>
        <p:nvSpPr>
          <p:cNvPr id="22" name="右矢印 21"/>
          <p:cNvSpPr/>
          <p:nvPr/>
        </p:nvSpPr>
        <p:spPr>
          <a:xfrm>
            <a:off x="5130414" y="2926080"/>
            <a:ext cx="1585731" cy="111348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dirty="0">
                <a:solidFill>
                  <a:schemeClr val="tx1"/>
                </a:solidFill>
              </a:rPr>
              <a:t>実行</a:t>
            </a:r>
            <a:r>
              <a:rPr lang="ja-JP" altLang="en-US" dirty="0" smtClean="0">
                <a:solidFill>
                  <a:schemeClr val="tx1"/>
                </a:solidFill>
              </a:rPr>
              <a:t>計画変化</a:t>
            </a:r>
            <a:endParaRPr kumimoji="1" lang="ja-JP" altLang="en-US" dirty="0">
              <a:solidFill>
                <a:schemeClr val="tx1"/>
              </a:solidFill>
            </a:endParaRPr>
          </a:p>
        </p:txBody>
      </p:sp>
      <p:sp>
        <p:nvSpPr>
          <p:cNvPr id="3" name="正方形/長方形 2"/>
          <p:cNvSpPr/>
          <p:nvPr/>
        </p:nvSpPr>
        <p:spPr>
          <a:xfrm>
            <a:off x="7620" y="5579957"/>
            <a:ext cx="12176760" cy="1651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944880" y="5914248"/>
            <a:ext cx="11521440" cy="369332"/>
          </a:xfrm>
          <a:prstGeom prst="rect">
            <a:avLst/>
          </a:prstGeom>
          <a:noFill/>
        </p:spPr>
        <p:txBody>
          <a:bodyPr wrap="square" rtlCol="0">
            <a:spAutoFit/>
          </a:bodyPr>
          <a:lstStyle/>
          <a:p>
            <a:r>
              <a:rPr kumimoji="1" lang="ja-JP" altLang="en-US" dirty="0" smtClean="0"/>
              <a:t>・結合順序が</a:t>
            </a:r>
            <a:r>
              <a:rPr lang="ja-JP" altLang="en-US" dirty="0"/>
              <a:t>最適化</a:t>
            </a:r>
            <a:endParaRPr kumimoji="1" lang="ja-JP" altLang="en-US" dirty="0"/>
          </a:p>
        </p:txBody>
      </p:sp>
      <p:sp>
        <p:nvSpPr>
          <p:cNvPr id="23" name="テキスト ボックス 22"/>
          <p:cNvSpPr txBox="1"/>
          <p:nvPr/>
        </p:nvSpPr>
        <p:spPr>
          <a:xfrm>
            <a:off x="960120" y="5579957"/>
            <a:ext cx="11247120" cy="369332"/>
          </a:xfrm>
          <a:prstGeom prst="rect">
            <a:avLst/>
          </a:prstGeom>
          <a:noFill/>
        </p:spPr>
        <p:txBody>
          <a:bodyPr wrap="square" rtlCol="0">
            <a:spAutoFit/>
          </a:bodyPr>
          <a:lstStyle/>
          <a:p>
            <a:r>
              <a:rPr kumimoji="1" lang="ja-JP" altLang="en-US" dirty="0" smtClean="0"/>
              <a:t>・ハッシュ結合が</a:t>
            </a:r>
            <a:r>
              <a:rPr lang="ja-JP" altLang="en-US" dirty="0" smtClean="0"/>
              <a:t>ネスティッド</a:t>
            </a:r>
            <a:r>
              <a:rPr lang="ja-JP" altLang="en-US" dirty="0"/>
              <a:t>結合に</a:t>
            </a:r>
            <a:r>
              <a:rPr lang="ja-JP" altLang="en-US" dirty="0" smtClean="0"/>
              <a:t>改善</a:t>
            </a:r>
            <a:r>
              <a:rPr lang="en-US" altLang="ja-JP" dirty="0" smtClean="0"/>
              <a:t>,</a:t>
            </a:r>
            <a:r>
              <a:rPr lang="ja-JP" altLang="en-US" dirty="0" smtClean="0"/>
              <a:t>フルアクセスが索引に改善</a:t>
            </a:r>
            <a:endParaRPr kumimoji="1" lang="ja-JP" altLang="en-US" dirty="0"/>
          </a:p>
        </p:txBody>
      </p:sp>
    </p:spTree>
    <p:extLst>
      <p:ext uri="{BB962C8B-B14F-4D97-AF65-F5344CB8AC3E}">
        <p14:creationId xmlns:p14="http://schemas.microsoft.com/office/powerpoint/2010/main" val="3833019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000" dirty="0"/>
              <a:t>並列化適用</a:t>
            </a:r>
            <a:endParaRPr kumimoji="1" lang="ja-JP" altLang="en-US" dirty="0"/>
          </a:p>
        </p:txBody>
      </p:sp>
      <p:sp>
        <p:nvSpPr>
          <p:cNvPr id="6" name="テキスト プレースホルダー 5"/>
          <p:cNvSpPr>
            <a:spLocks noGrp="1"/>
          </p:cNvSpPr>
          <p:nvPr>
            <p:ph type="body" sz="quarter" idx="29"/>
          </p:nvPr>
        </p:nvSpPr>
        <p:spPr/>
        <p:txBody>
          <a:bodyPr>
            <a:normAutofit/>
          </a:bodyPr>
          <a:lstStyle/>
          <a:p>
            <a:r>
              <a:rPr lang="ja-JP" altLang="en-US" sz="2800" dirty="0" smtClean="0"/>
              <a:t>ＣＰＵの割り当てを増やすことで高速化・リソースの最適化。</a:t>
            </a:r>
            <a:endParaRPr lang="en-US" altLang="ja-JP" sz="2800" dirty="0"/>
          </a:p>
        </p:txBody>
      </p:sp>
      <p:sp>
        <p:nvSpPr>
          <p:cNvPr id="7" name="フッター プレースホルダー 6"/>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
        <p:nvSpPr>
          <p:cNvPr id="3" name="正方形/長方形 2"/>
          <p:cNvSpPr/>
          <p:nvPr/>
        </p:nvSpPr>
        <p:spPr>
          <a:xfrm>
            <a:off x="7620" y="5579957"/>
            <a:ext cx="12176760" cy="1651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877657" y="3987352"/>
            <a:ext cx="4250387" cy="1477328"/>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dirty="0" smtClean="0"/>
              <a:t>・パラレル化に伴い</a:t>
            </a:r>
            <a:r>
              <a:rPr lang="en-US" altLang="ja-JP" dirty="0" err="1" smtClean="0"/>
              <a:t>PXOperator</a:t>
            </a:r>
            <a:r>
              <a:rPr lang="ja-JP" altLang="en-US" dirty="0" smtClean="0"/>
              <a:t>が</a:t>
            </a:r>
            <a:r>
              <a:rPr lang="ja-JP" altLang="en-US" dirty="0" smtClean="0"/>
              <a:t>起動</a:t>
            </a:r>
            <a:endParaRPr lang="en-US" altLang="ja-JP" dirty="0" smtClean="0"/>
          </a:p>
          <a:p>
            <a:endParaRPr lang="en-US" altLang="ja-JP" dirty="0" smtClean="0"/>
          </a:p>
          <a:p>
            <a:r>
              <a:rPr lang="ja-JP" altLang="en-US" dirty="0" smtClean="0"/>
              <a:t>・見積もり負荷</a:t>
            </a:r>
            <a:r>
              <a:rPr lang="en-US" altLang="ja-JP" dirty="0" smtClean="0"/>
              <a:t>(cost)</a:t>
            </a:r>
            <a:r>
              <a:rPr lang="ja-JP" altLang="en-US" dirty="0" smtClean="0"/>
              <a:t>が軽減</a:t>
            </a:r>
            <a:endParaRPr lang="en-US" altLang="ja-JP" dirty="0" smtClean="0"/>
          </a:p>
          <a:p>
            <a:endParaRPr kumimoji="1" lang="en-US" altLang="ja-JP" dirty="0"/>
          </a:p>
          <a:p>
            <a:r>
              <a:rPr lang="ja-JP" altLang="en-US" dirty="0" smtClean="0"/>
              <a:t>・見積もり実行時間</a:t>
            </a:r>
            <a:r>
              <a:rPr lang="en-US" altLang="ja-JP" dirty="0" smtClean="0"/>
              <a:t>(Time)</a:t>
            </a:r>
            <a:r>
              <a:rPr lang="ja-JP" altLang="en-US" dirty="0" smtClean="0"/>
              <a:t> 減少</a:t>
            </a:r>
            <a:endParaRPr kumimoji="1" lang="ja-JP" altLang="en-US" dirty="0"/>
          </a:p>
        </p:txBody>
      </p:sp>
      <p:graphicFrame>
        <p:nvGraphicFramePr>
          <p:cNvPr id="14" name="表 13"/>
          <p:cNvGraphicFramePr>
            <a:graphicFrameLocks noGrp="1"/>
          </p:cNvGraphicFramePr>
          <p:nvPr>
            <p:extLst>
              <p:ext uri="{D42A27DB-BD31-4B8C-83A1-F6EECF244321}">
                <p14:modId xmlns:p14="http://schemas.microsoft.com/office/powerpoint/2010/main" val="1021364592"/>
              </p:ext>
            </p:extLst>
          </p:nvPr>
        </p:nvGraphicFramePr>
        <p:xfrm>
          <a:off x="0" y="3939438"/>
          <a:ext cx="7928658" cy="2347946"/>
        </p:xfrm>
        <a:graphic>
          <a:graphicData uri="http://schemas.openxmlformats.org/drawingml/2006/table">
            <a:tbl>
              <a:tblPr/>
              <a:tblGrid>
                <a:gridCol w="7928658"/>
              </a:tblGrid>
              <a:tr h="2187042">
                <a:tc>
                  <a:txBody>
                    <a:bodyPr/>
                    <a:lstStyle/>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Id  | Operation                        | Name         | Rows  | Bytes | Cost (%CPU)| Time     |    TQ  |IN-OUT| PQ </a:t>
                      </a:r>
                      <a:r>
                        <a:rPr lang="en-US" sz="1000" b="0" i="0" u="none" strike="noStrike" dirty="0" err="1" smtClean="0">
                          <a:solidFill>
                            <a:srgbClr val="000000"/>
                          </a:solidFill>
                          <a:effectLst/>
                          <a:latin typeface="ＭＳ Ｐゴシック" panose="020B0600070205080204" pitchFamily="50" charset="-128"/>
                          <a:ea typeface="ＭＳ Ｐゴシック" panose="020B0600070205080204" pitchFamily="50" charset="-128"/>
                        </a:rPr>
                        <a:t>Distrib</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0 | SELECT STATEMENT                 |              |     1 |    66 </a:t>
                      </a:r>
                      <a:r>
                        <a:rPr lang="en-US" sz="1000" b="1"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103   (0)| 00:00:02 </a:t>
                      </a:r>
                      <a:r>
                        <a:rPr lang="en-US" sz="1000" b="0" i="0" u="none" strike="noStrike" dirty="0" smtClean="0">
                          <a:solidFill>
                            <a:schemeClr val="accent3"/>
                          </a:solidFill>
                          <a:effectLst/>
                          <a:latin typeface="ＭＳ Ｐゴシック" panose="020B0600070205080204" pitchFamily="50" charset="-128"/>
                          <a:ea typeface="ＭＳ Ｐゴシック" panose="020B0600070205080204" pitchFamily="50" charset="-128"/>
                        </a:rPr>
                        <a:t>|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 |  SORT AGGREGATE                  |              |     1 |    66 |            |          |        |      |            |</a:t>
                      </a:r>
                    </a:p>
                    <a:p>
                      <a:pPr algn="l" fontAlgn="ct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   2 |   PX COORDINATOR                 |              |       |       |            |          |        |      |            |</a:t>
                      </a:r>
                    </a:p>
                    <a:p>
                      <a:pPr algn="l" fontAlgn="ct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   3 |    PX SEND QC (RANDOM)           | :TQ10000     |     1 |    66 |            |          |  Q1,00 | P-&gt;S | QC (RAND)  |</a:t>
                      </a:r>
                    </a:p>
                    <a:p>
                      <a:pPr algn="l" fontAlgn="ct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   4 </a:t>
                      </a: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SORT AGGREGATE               |              |     1 |    66 |            |          |  Q1,00 | PCWP |            |</a:t>
                      </a:r>
                    </a:p>
                    <a:p>
                      <a:pPr algn="l" fontAlgn="ct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5 |      NESTED LOOPS                |              |     1 |    66 |   103   (0)| 00:00:02 |  Q1,00 | PCWP |            |</a:t>
                      </a:r>
                    </a:p>
                    <a:p>
                      <a:pPr algn="l" fontAlgn="ct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6 |       NESTED LOOPS               |              |  4774K|    66 |   103   (0)| 00:00:02 |  Q1,00 | PCWP |            |</a:t>
                      </a:r>
                    </a:p>
                    <a:p>
                      <a:pPr algn="l" fontAlgn="ct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   7 |        PX BLOCK ITERATOR         |              |       |       |            |          |  Q1,00 | PCWC |            |</a:t>
                      </a:r>
                    </a:p>
                    <a:p>
                      <a:pPr algn="l" fontAlgn="ct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  8 </a:t>
                      </a: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TABLE ACCESS FULL        | TT_ECO       |   383 |  4596 |     2   (0)| 00:00:01 |  Q1,00 | PCWP |            |</a:t>
                      </a:r>
                    </a:p>
                    <a:p>
                      <a:pPr algn="l" fontAlgn="ct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9 |        INDEX RANGE SCAN          | TT_MDISCR_PK | 12465 |       |     0   (0)| 00:00:01 |  Q1,00 | PCWP |            |</a:t>
                      </a:r>
                    </a:p>
                    <a:p>
                      <a:pPr algn="l" fontAlgn="ctr"/>
                      <a:r>
                        <a:rPr lang="en-US" sz="1000" b="0" i="0" u="none" strike="noStrike" dirty="0" smtClean="0">
                          <a:solidFill>
                            <a:srgbClr val="0070C0"/>
                          </a:solidFill>
                          <a:effectLst/>
                          <a:latin typeface="ＭＳ Ｐゴシック" panose="020B0600070205080204" pitchFamily="50" charset="-128"/>
                          <a:ea typeface="ＭＳ Ｐゴシック" panose="020B0600070205080204" pitchFamily="50" charset="-128"/>
                        </a:rPr>
                        <a:t>|* 10 |       TABLE ACCESS BY INDEX ROWID| TT_MDISCR    |     1 |    54 |     0   (0)| 00:00:01 |  Q1,00 | PCWP |            </a:t>
                      </a:r>
                      <a:r>
                        <a:rPr lang="en-US" sz="1000" b="1" i="0" u="none" strike="noStrike" dirty="0" smtClean="0">
                          <a:solidFill>
                            <a:srgbClr val="0070C0"/>
                          </a:solidFill>
                          <a:effectLst/>
                          <a:latin typeface="ＭＳ Ｐゴシック" panose="020B0600070205080204" pitchFamily="50" charset="-128"/>
                          <a:ea typeface="ＭＳ Ｐゴシック" panose="020B0600070205080204" pitchFamily="50" charset="-128"/>
                        </a:rPr>
                        <a:t>|</a:t>
                      </a:r>
                      <a:endParaRPr 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48311">
                <a:tc>
                  <a:txBody>
                    <a:bodyPr/>
                    <a:lstStyle/>
                    <a:p>
                      <a:pPr algn="l" fontAlgn="ctr"/>
                      <a:endParaRPr lang="en-US" altLang="ja-JP"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2715894689"/>
              </p:ext>
            </p:extLst>
          </p:nvPr>
        </p:nvGraphicFramePr>
        <p:xfrm>
          <a:off x="0" y="1780873"/>
          <a:ext cx="7928658" cy="1845808"/>
        </p:xfrm>
        <a:graphic>
          <a:graphicData uri="http://schemas.openxmlformats.org/drawingml/2006/table">
            <a:tbl>
              <a:tblPr/>
              <a:tblGrid>
                <a:gridCol w="7928658"/>
              </a:tblGrid>
              <a:tr h="1427269">
                <a:tc>
                  <a:txBody>
                    <a:bodyPr/>
                    <a:lstStyle/>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Id  | Operation                     | Name         | Rows  | Bytes | Cost (%CPU)| Time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0 | SELECT STATEMENT              |              |     1 |    66 </a:t>
                      </a:r>
                      <a:r>
                        <a:rPr lang="en-US" sz="1000" b="1" i="0" u="none" strike="noStrike" dirty="0" smtClean="0">
                          <a:solidFill>
                            <a:srgbClr val="000000"/>
                          </a:solidFill>
                          <a:effectLst/>
                          <a:latin typeface="ＭＳ Ｐゴシック" panose="020B0600070205080204" pitchFamily="50" charset="-128"/>
                          <a:ea typeface="ＭＳ Ｐゴシック" panose="020B0600070205080204" pitchFamily="50" charset="-128"/>
                        </a:rPr>
                        <a:t>|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20992   (1)| 00:04:12 </a:t>
                      </a:r>
                      <a:r>
                        <a:rPr lang="en-US" sz="1000" b="0" i="0" u="none" strike="noStrike" dirty="0" smtClean="0">
                          <a:solidFill>
                            <a:srgbClr val="FF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 |  SORT AGGREGATE               |              |     1 |    66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2 |   NESTED LOOPS                |              |     1 |    66 | 20992   (1)| 00:04:12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3 |    NESTED LOOPS               |              |  2119K|    66 | 20992   (1)| 00:04:12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4 |     TABLE ACCESS FULL         | TT_ECO       |   170 |  2040 |   308   (1)| 00:00:04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5 |     INDEX RANGE SCAN          | TT_MDISCR_PK | 12465 |       |     1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6 |    TABLE ACCESS BY INDEX ROWID| TT_MDISCR    |     1 |    54 |   122   (0)| 00:00:02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endParaRPr 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6301">
                <a:tc>
                  <a:txBody>
                    <a:bodyPr/>
                    <a:lstStyle/>
                    <a:p>
                      <a:pPr algn="l" fontAlgn="ctr"/>
                      <a:endParaRPr lang="en-US" altLang="ja-JP"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16" name="正方形/長方形 15"/>
          <p:cNvSpPr/>
          <p:nvPr/>
        </p:nvSpPr>
        <p:spPr>
          <a:xfrm>
            <a:off x="0" y="1339382"/>
            <a:ext cx="5994400" cy="4389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ja-JP" altLang="en-US" dirty="0" smtClean="0"/>
              <a:t>通常の計画</a:t>
            </a:r>
            <a:endParaRPr kumimoji="1" lang="ja-JP" altLang="en-US" dirty="0"/>
          </a:p>
        </p:txBody>
      </p:sp>
      <p:sp>
        <p:nvSpPr>
          <p:cNvPr id="17" name="正方形/長方形 16"/>
          <p:cNvSpPr/>
          <p:nvPr/>
        </p:nvSpPr>
        <p:spPr>
          <a:xfrm>
            <a:off x="0" y="3656528"/>
            <a:ext cx="5994400" cy="4389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ja-JP" altLang="en-US" dirty="0"/>
              <a:t>並列</a:t>
            </a:r>
            <a:r>
              <a:rPr kumimoji="1" lang="ja-JP" altLang="en-US" dirty="0" smtClean="0"/>
              <a:t>化</a:t>
            </a:r>
            <a:endParaRPr kumimoji="1" lang="ja-JP" altLang="en-US" dirty="0"/>
          </a:p>
        </p:txBody>
      </p:sp>
    </p:spTree>
    <p:extLst>
      <p:ext uri="{BB962C8B-B14F-4D97-AF65-F5344CB8AC3E}">
        <p14:creationId xmlns:p14="http://schemas.microsoft.com/office/powerpoint/2010/main" val="12434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効果</a:t>
            </a:r>
            <a:r>
              <a:rPr lang="ja-JP" altLang="en-US" dirty="0" smtClean="0"/>
              <a:t>計測  </a:t>
            </a:r>
            <a:r>
              <a:rPr lang="en-US" altLang="ja-JP" dirty="0" err="1" smtClean="0"/>
              <a:t>DiskI</a:t>
            </a:r>
            <a:r>
              <a:rPr lang="en-US" altLang="ja-JP" dirty="0" smtClean="0"/>
              <a:t>/O</a:t>
            </a:r>
            <a:r>
              <a:rPr lang="ja-JP" altLang="en-US" dirty="0" smtClean="0"/>
              <a:t>発生率</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7" name="正方形/長方形 6"/>
          <p:cNvSpPr/>
          <p:nvPr/>
        </p:nvSpPr>
        <p:spPr>
          <a:xfrm>
            <a:off x="4869789" y="3047416"/>
            <a:ext cx="248786" cy="369332"/>
          </a:xfrm>
          <a:prstGeom prst="rect">
            <a:avLst/>
          </a:prstGeom>
        </p:spPr>
        <p:txBody>
          <a:bodyPr wrap="none">
            <a:spAutoFit/>
          </a:bodyPr>
          <a:lstStyle/>
          <a:p>
            <a:r>
              <a:rPr lang="en-US" altLang="ja-JP" dirty="0" smtClean="0"/>
              <a:t> </a:t>
            </a:r>
            <a:endParaRPr lang="ja-JP" altLang="en-US" dirty="0"/>
          </a:p>
        </p:txBody>
      </p:sp>
      <p:sp>
        <p:nvSpPr>
          <p:cNvPr id="10" name="正方形/長方形 9"/>
          <p:cNvSpPr/>
          <p:nvPr/>
        </p:nvSpPr>
        <p:spPr>
          <a:xfrm>
            <a:off x="254041" y="1974286"/>
            <a:ext cx="2262158" cy="369332"/>
          </a:xfrm>
          <a:prstGeom prst="rect">
            <a:avLst/>
          </a:prstGeom>
        </p:spPr>
        <p:txBody>
          <a:bodyPr wrap="none">
            <a:spAutoFit/>
          </a:bodyPr>
          <a:lstStyle/>
          <a:p>
            <a:r>
              <a:rPr lang="ja-JP" altLang="en-US" b="1" dirty="0" smtClean="0"/>
              <a:t>○系切り替え発生前</a:t>
            </a:r>
            <a:endParaRPr lang="ja-JP" altLang="en-US" b="1" dirty="0"/>
          </a:p>
        </p:txBody>
      </p:sp>
      <p:graphicFrame>
        <p:nvGraphicFramePr>
          <p:cNvPr id="4" name="表 3"/>
          <p:cNvGraphicFramePr>
            <a:graphicFrameLocks noGrp="1"/>
          </p:cNvGraphicFramePr>
          <p:nvPr>
            <p:extLst>
              <p:ext uri="{D42A27DB-BD31-4B8C-83A1-F6EECF244321}">
                <p14:modId xmlns:p14="http://schemas.microsoft.com/office/powerpoint/2010/main" val="964282488"/>
              </p:ext>
            </p:extLst>
          </p:nvPr>
        </p:nvGraphicFramePr>
        <p:xfrm>
          <a:off x="254041" y="3223260"/>
          <a:ext cx="4241801" cy="2133600"/>
        </p:xfrm>
        <a:graphic>
          <a:graphicData uri="http://schemas.openxmlformats.org/drawingml/2006/table">
            <a:tbl>
              <a:tblPr/>
              <a:tblGrid>
                <a:gridCol w="2200593"/>
                <a:gridCol w="1035685"/>
                <a:gridCol w="1005523"/>
              </a:tblGrid>
              <a:tr h="286358">
                <a:tc>
                  <a:txBody>
                    <a:bodyPr/>
                    <a:lstStyle/>
                    <a:p>
                      <a:pPr fontAlgn="t"/>
                      <a:endParaRPr lang="en-US" sz="1400" b="1" dirty="0">
                        <a:solidFill>
                          <a:srgbClr val="000000"/>
                        </a:solidFill>
                        <a:effectLst/>
                        <a:latin typeface="Arial" panose="020B0604020202020204" pitchFamily="34" charset="0"/>
                      </a:endParaRPr>
                    </a:p>
                  </a:txBody>
                  <a:tcPr>
                    <a:lnL>
                      <a:noFill/>
                    </a:lnL>
                    <a:lnR>
                      <a:noFill/>
                    </a:lnR>
                    <a:lnT>
                      <a:noFill/>
                    </a:lnT>
                    <a:lnB>
                      <a:noFill/>
                    </a:lnB>
                    <a:solidFill>
                      <a:schemeClr val="bg1"/>
                    </a:solidFill>
                  </a:tcPr>
                </a:tc>
                <a:tc>
                  <a:txBody>
                    <a:bodyPr/>
                    <a:lstStyle/>
                    <a:p>
                      <a:r>
                        <a:rPr lang="en-US" sz="1400" b="1" dirty="0">
                          <a:solidFill>
                            <a:srgbClr val="FFFFFF"/>
                          </a:solidFill>
                          <a:effectLst/>
                          <a:latin typeface="Arial" panose="020B0604020202020204" pitchFamily="34" charset="0"/>
                        </a:rPr>
                        <a:t>1st per sec</a:t>
                      </a:r>
                    </a:p>
                  </a:txBody>
                  <a:tcPr marL="30480" marR="30480" marB="15240" anchor="ctr">
                    <a:lnL>
                      <a:noFill/>
                    </a:lnL>
                    <a:lnR>
                      <a:noFill/>
                    </a:lnR>
                    <a:lnT>
                      <a:noFill/>
                    </a:lnT>
                    <a:lnB>
                      <a:noFill/>
                    </a:lnB>
                    <a:solidFill>
                      <a:schemeClr val="accent3"/>
                    </a:solidFill>
                  </a:tcPr>
                </a:tc>
                <a:tc>
                  <a:txBody>
                    <a:bodyPr/>
                    <a:lstStyle/>
                    <a:p>
                      <a:r>
                        <a:rPr lang="en-US" sz="1400" b="1" dirty="0">
                          <a:solidFill>
                            <a:srgbClr val="FFFFFF"/>
                          </a:solidFill>
                          <a:effectLst/>
                          <a:latin typeface="Arial" panose="020B0604020202020204" pitchFamily="34" charset="0"/>
                        </a:rPr>
                        <a:t>1st per </a:t>
                      </a:r>
                      <a:r>
                        <a:rPr lang="en-US" sz="1400" b="1" dirty="0" err="1">
                          <a:solidFill>
                            <a:srgbClr val="FFFFFF"/>
                          </a:solidFill>
                          <a:effectLst/>
                          <a:latin typeface="Arial" panose="020B0604020202020204" pitchFamily="34" charset="0"/>
                        </a:rPr>
                        <a:t>txn</a:t>
                      </a:r>
                      <a:endParaRPr lang="en-US" sz="1400" b="1" dirty="0">
                        <a:solidFill>
                          <a:srgbClr val="FFFFFF"/>
                        </a:solidFill>
                        <a:effectLst/>
                        <a:latin typeface="Arial" panose="020B0604020202020204" pitchFamily="34" charset="0"/>
                      </a:endParaRPr>
                    </a:p>
                  </a:txBody>
                  <a:tcPr marL="30480" marR="30480" marB="15240" anchor="ctr">
                    <a:lnL>
                      <a:noFill/>
                    </a:lnL>
                    <a:lnR>
                      <a:noFill/>
                    </a:lnR>
                    <a:lnT>
                      <a:noFill/>
                    </a:lnT>
                    <a:lnB>
                      <a:noFill/>
                    </a:lnB>
                    <a:solidFill>
                      <a:schemeClr val="accent3"/>
                    </a:solidFill>
                  </a:tcPr>
                </a:tc>
              </a:tr>
              <a:tr h="0">
                <a:tc>
                  <a:txBody>
                    <a:bodyPr/>
                    <a:lstStyle/>
                    <a:p>
                      <a:pPr fontAlgn="t"/>
                      <a:r>
                        <a:rPr lang="en-US" sz="1400" b="1" dirty="0">
                          <a:solidFill>
                            <a:srgbClr val="000000"/>
                          </a:solidFill>
                          <a:effectLst/>
                          <a:latin typeface="Arial" panose="020B0604020202020204" pitchFamily="34" charset="0"/>
                        </a:rPr>
                        <a:t>Physical read (blocks):</a:t>
                      </a:r>
                    </a:p>
                  </a:txBody>
                  <a:tcPr>
                    <a:lnL>
                      <a:noFill/>
                    </a:lnL>
                    <a:lnR>
                      <a:noFill/>
                    </a:lnR>
                    <a:lnT>
                      <a:noFill/>
                    </a:lnT>
                    <a:lnB>
                      <a:noFill/>
                    </a:lnB>
                    <a:solidFill>
                      <a:srgbClr val="FFFFCC"/>
                    </a:solidFill>
                  </a:tcPr>
                </a:tc>
                <a:tc>
                  <a:txBody>
                    <a:bodyPr/>
                    <a:lstStyle/>
                    <a:p>
                      <a:pPr algn="r" fontAlgn="t"/>
                      <a:r>
                        <a:rPr lang="en-US" altLang="ja-JP" sz="1400" b="1">
                          <a:solidFill>
                            <a:srgbClr val="000000"/>
                          </a:solidFill>
                          <a:effectLst/>
                          <a:latin typeface="Arial" panose="020B0604020202020204" pitchFamily="34" charset="0"/>
                        </a:rPr>
                        <a:t>289.2</a:t>
                      </a:r>
                    </a:p>
                  </a:txBody>
                  <a:tcPr>
                    <a:lnL>
                      <a:noFill/>
                    </a:lnL>
                    <a:lnR>
                      <a:noFill/>
                    </a:lnR>
                    <a:lnT>
                      <a:noFill/>
                    </a:lnT>
                    <a:lnB>
                      <a:noFill/>
                    </a:lnB>
                    <a:solidFill>
                      <a:srgbClr val="FFFFCC"/>
                    </a:solidFill>
                  </a:tcPr>
                </a:tc>
                <a:tc>
                  <a:txBody>
                    <a:bodyPr/>
                    <a:lstStyle/>
                    <a:p>
                      <a:pPr algn="r" fontAlgn="t"/>
                      <a:r>
                        <a:rPr lang="en-US" altLang="ja-JP" sz="1400" b="1" dirty="0">
                          <a:solidFill>
                            <a:srgbClr val="000000"/>
                          </a:solidFill>
                          <a:effectLst/>
                          <a:latin typeface="Arial" panose="020B0604020202020204" pitchFamily="34" charset="0"/>
                        </a:rPr>
                        <a:t>9.7</a:t>
                      </a:r>
                    </a:p>
                  </a:txBody>
                  <a:tcPr>
                    <a:lnL>
                      <a:noFill/>
                    </a:lnL>
                    <a:lnR>
                      <a:noFill/>
                    </a:lnR>
                    <a:lnT>
                      <a:noFill/>
                    </a:lnT>
                    <a:lnB>
                      <a:noFill/>
                    </a:lnB>
                    <a:solidFill>
                      <a:srgbClr val="FFFFCC"/>
                    </a:solidFill>
                  </a:tcPr>
                </a:tc>
              </a:tr>
              <a:tr h="0">
                <a:tc>
                  <a:txBody>
                    <a:bodyPr/>
                    <a:lstStyle/>
                    <a:p>
                      <a:pPr fontAlgn="t"/>
                      <a:r>
                        <a:rPr lang="en-US" sz="1400" b="1" dirty="0">
                          <a:solidFill>
                            <a:srgbClr val="000000"/>
                          </a:solidFill>
                          <a:effectLst/>
                          <a:latin typeface="Arial" panose="020B0604020202020204" pitchFamily="34" charset="0"/>
                        </a:rPr>
                        <a:t>Physical write (blocks):</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602.7</a:t>
                      </a:r>
                    </a:p>
                  </a:txBody>
                  <a:tcPr>
                    <a:lnL>
                      <a:noFill/>
                    </a:lnL>
                    <a:lnR>
                      <a:noFill/>
                    </a:lnR>
                    <a:lnT>
                      <a:noFill/>
                    </a:lnT>
                    <a:lnB>
                      <a:noFill/>
                    </a:lnB>
                    <a:solidFill>
                      <a:srgbClr val="FFFFFF"/>
                    </a:solidFill>
                  </a:tcPr>
                </a:tc>
                <a:tc>
                  <a:txBody>
                    <a:bodyPr/>
                    <a:lstStyle/>
                    <a:p>
                      <a:pPr algn="r" fontAlgn="t"/>
                      <a:r>
                        <a:rPr lang="en-US" altLang="ja-JP" sz="1400" b="1">
                          <a:solidFill>
                            <a:srgbClr val="000000"/>
                          </a:solidFill>
                          <a:effectLst/>
                          <a:latin typeface="Arial" panose="020B0604020202020204" pitchFamily="34" charset="0"/>
                        </a:rPr>
                        <a:t>20.3</a:t>
                      </a:r>
                    </a:p>
                  </a:txBody>
                  <a:tcPr>
                    <a:lnL>
                      <a:noFill/>
                    </a:lnL>
                    <a:lnR>
                      <a:noFill/>
                    </a:lnR>
                    <a:lnT>
                      <a:noFill/>
                    </a:lnT>
                    <a:lnB>
                      <a:noFill/>
                    </a:lnB>
                    <a:solidFill>
                      <a:srgbClr val="FFFFFF"/>
                    </a:solidFill>
                  </a:tcPr>
                </a:tc>
              </a:tr>
              <a:tr h="0">
                <a:tc>
                  <a:txBody>
                    <a:bodyPr/>
                    <a:lstStyle/>
                    <a:p>
                      <a:pPr fontAlgn="t"/>
                      <a:r>
                        <a:rPr lang="en-US" sz="1400" b="1" dirty="0">
                          <a:solidFill>
                            <a:srgbClr val="000000"/>
                          </a:solidFill>
                          <a:effectLst/>
                          <a:latin typeface="Arial" panose="020B0604020202020204" pitchFamily="34" charset="0"/>
                        </a:rPr>
                        <a:t>Read IO requests:</a:t>
                      </a:r>
                    </a:p>
                  </a:txBody>
                  <a:tcPr>
                    <a:lnL>
                      <a:noFill/>
                    </a:lnL>
                    <a:lnR>
                      <a:noFill/>
                    </a:lnR>
                    <a:lnT>
                      <a:noFill/>
                    </a:lnT>
                    <a:lnB>
                      <a:noFill/>
                    </a:lnB>
                    <a:solidFill>
                      <a:srgbClr val="FFFFCC"/>
                    </a:solidFill>
                  </a:tcPr>
                </a:tc>
                <a:tc>
                  <a:txBody>
                    <a:bodyPr/>
                    <a:lstStyle/>
                    <a:p>
                      <a:pPr algn="r" fontAlgn="t"/>
                      <a:r>
                        <a:rPr lang="en-US" altLang="ja-JP" sz="1400" b="1">
                          <a:solidFill>
                            <a:srgbClr val="000000"/>
                          </a:solidFill>
                          <a:effectLst/>
                          <a:latin typeface="Arial" panose="020B0604020202020204" pitchFamily="34" charset="0"/>
                        </a:rPr>
                        <a:t>263.1</a:t>
                      </a:r>
                    </a:p>
                  </a:txBody>
                  <a:tcPr>
                    <a:lnL>
                      <a:noFill/>
                    </a:lnL>
                    <a:lnR>
                      <a:noFill/>
                    </a:lnR>
                    <a:lnT>
                      <a:noFill/>
                    </a:lnT>
                    <a:lnB>
                      <a:noFill/>
                    </a:lnB>
                    <a:solidFill>
                      <a:srgbClr val="FFFFCC"/>
                    </a:solidFill>
                  </a:tcPr>
                </a:tc>
                <a:tc>
                  <a:txBody>
                    <a:bodyPr/>
                    <a:lstStyle/>
                    <a:p>
                      <a:pPr algn="r" fontAlgn="t"/>
                      <a:r>
                        <a:rPr lang="en-US" altLang="ja-JP" sz="1400" b="1" dirty="0">
                          <a:solidFill>
                            <a:srgbClr val="000000"/>
                          </a:solidFill>
                          <a:effectLst/>
                          <a:latin typeface="Arial" panose="020B0604020202020204" pitchFamily="34" charset="0"/>
                        </a:rPr>
                        <a:t>8.9</a:t>
                      </a:r>
                    </a:p>
                  </a:txBody>
                  <a:tcPr>
                    <a:lnL>
                      <a:noFill/>
                    </a:lnL>
                    <a:lnR>
                      <a:noFill/>
                    </a:lnR>
                    <a:lnT>
                      <a:noFill/>
                    </a:lnT>
                    <a:lnB>
                      <a:noFill/>
                    </a:lnB>
                    <a:solidFill>
                      <a:srgbClr val="FFFFCC"/>
                    </a:solidFill>
                  </a:tcPr>
                </a:tc>
              </a:tr>
              <a:tr h="0">
                <a:tc>
                  <a:txBody>
                    <a:bodyPr/>
                    <a:lstStyle/>
                    <a:p>
                      <a:pPr fontAlgn="t"/>
                      <a:r>
                        <a:rPr lang="en-US" sz="1400" b="1" dirty="0">
                          <a:solidFill>
                            <a:srgbClr val="000000"/>
                          </a:solidFill>
                          <a:effectLst/>
                          <a:latin typeface="Arial" panose="020B0604020202020204" pitchFamily="34" charset="0"/>
                        </a:rPr>
                        <a:t>Write IO requests:</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207.0</a:t>
                      </a:r>
                    </a:p>
                  </a:txBody>
                  <a:tcPr>
                    <a:lnL>
                      <a:noFill/>
                    </a:lnL>
                    <a:lnR>
                      <a:noFill/>
                    </a:lnR>
                    <a:lnT>
                      <a:noFill/>
                    </a:lnT>
                    <a:lnB>
                      <a:noFill/>
                    </a:lnB>
                    <a:solidFill>
                      <a:srgbClr val="FFFFFF"/>
                    </a:solidFill>
                  </a:tcPr>
                </a:tc>
                <a:tc>
                  <a:txBody>
                    <a:bodyPr/>
                    <a:lstStyle/>
                    <a:p>
                      <a:pPr algn="r" fontAlgn="t"/>
                      <a:r>
                        <a:rPr lang="en-US" altLang="ja-JP" sz="1400" b="1">
                          <a:solidFill>
                            <a:srgbClr val="000000"/>
                          </a:solidFill>
                          <a:effectLst/>
                          <a:latin typeface="Arial" panose="020B0604020202020204" pitchFamily="34" charset="0"/>
                        </a:rPr>
                        <a:t>7.0</a:t>
                      </a:r>
                    </a:p>
                  </a:txBody>
                  <a:tcPr>
                    <a:lnL>
                      <a:noFill/>
                    </a:lnL>
                    <a:lnR>
                      <a:noFill/>
                    </a:lnR>
                    <a:lnT>
                      <a:noFill/>
                    </a:lnT>
                    <a:lnB>
                      <a:noFill/>
                    </a:lnB>
                    <a:solidFill>
                      <a:srgbClr val="FFFFFF"/>
                    </a:solidFill>
                  </a:tcPr>
                </a:tc>
              </a:tr>
              <a:tr h="0">
                <a:tc>
                  <a:txBody>
                    <a:bodyPr/>
                    <a:lstStyle/>
                    <a:p>
                      <a:pPr fontAlgn="t"/>
                      <a:r>
                        <a:rPr lang="en-US" sz="1400" b="1" dirty="0">
                          <a:solidFill>
                            <a:srgbClr val="000000"/>
                          </a:solidFill>
                          <a:effectLst/>
                          <a:latin typeface="Arial" panose="020B0604020202020204" pitchFamily="34" charset="0"/>
                        </a:rPr>
                        <a:t>Read IO (MB):</a:t>
                      </a:r>
                    </a:p>
                  </a:txBody>
                  <a:tcPr>
                    <a:lnL>
                      <a:noFill/>
                    </a:lnL>
                    <a:lnR>
                      <a:noFill/>
                    </a:lnR>
                    <a:lnT>
                      <a:noFill/>
                    </a:lnT>
                    <a:lnB>
                      <a:noFill/>
                    </a:lnB>
                    <a:solidFill>
                      <a:srgbClr val="FFFFFF"/>
                    </a:solidFill>
                  </a:tcPr>
                </a:tc>
                <a:tc>
                  <a:txBody>
                    <a:bodyPr/>
                    <a:lstStyle/>
                    <a:p>
                      <a:pPr algn="r" fontAlgn="t"/>
                      <a:r>
                        <a:rPr lang="en-US" altLang="ja-JP" sz="1400" b="1">
                          <a:solidFill>
                            <a:srgbClr val="000000"/>
                          </a:solidFill>
                          <a:effectLst/>
                          <a:latin typeface="Arial" panose="020B0604020202020204" pitchFamily="34" charset="0"/>
                        </a:rPr>
                        <a:t>2.3</a:t>
                      </a:r>
                    </a:p>
                  </a:txBody>
                  <a:tcPr>
                    <a:lnL>
                      <a:noFill/>
                    </a:lnL>
                    <a:lnR>
                      <a:noFill/>
                    </a:lnR>
                    <a:lnT>
                      <a:noFill/>
                    </a:lnT>
                    <a:lnB>
                      <a:noFill/>
                    </a:lnB>
                    <a:solidFill>
                      <a:srgbClr val="FFFFFF"/>
                    </a:solidFill>
                  </a:tcPr>
                </a:tc>
                <a:tc>
                  <a:txBody>
                    <a:bodyPr/>
                    <a:lstStyle/>
                    <a:p>
                      <a:pPr algn="r" fontAlgn="t"/>
                      <a:r>
                        <a:rPr lang="en-US" altLang="ja-JP" sz="1400" b="1">
                          <a:solidFill>
                            <a:srgbClr val="000000"/>
                          </a:solidFill>
                          <a:effectLst/>
                          <a:latin typeface="Arial" panose="020B0604020202020204" pitchFamily="34" charset="0"/>
                        </a:rPr>
                        <a:t>0.1</a:t>
                      </a:r>
                    </a:p>
                  </a:txBody>
                  <a:tcPr>
                    <a:lnL>
                      <a:noFill/>
                    </a:lnL>
                    <a:lnR>
                      <a:noFill/>
                    </a:lnR>
                    <a:lnT>
                      <a:noFill/>
                    </a:lnT>
                    <a:lnB>
                      <a:noFill/>
                    </a:lnB>
                    <a:solidFill>
                      <a:srgbClr val="FFFFFF"/>
                    </a:solidFill>
                  </a:tcPr>
                </a:tc>
              </a:tr>
              <a:tr h="0">
                <a:tc>
                  <a:txBody>
                    <a:bodyPr/>
                    <a:lstStyle/>
                    <a:p>
                      <a:pPr fontAlgn="t"/>
                      <a:r>
                        <a:rPr lang="en-US" sz="1400" b="1" dirty="0">
                          <a:solidFill>
                            <a:srgbClr val="000000"/>
                          </a:solidFill>
                          <a:effectLst/>
                          <a:latin typeface="Arial" panose="020B0604020202020204" pitchFamily="34" charset="0"/>
                        </a:rPr>
                        <a:t>Write IO (MB):</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4.7</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0.2</a:t>
                      </a:r>
                    </a:p>
                  </a:txBody>
                  <a:tcPr>
                    <a:lnL>
                      <a:noFill/>
                    </a:lnL>
                    <a:lnR>
                      <a:noFill/>
                    </a:lnR>
                    <a:lnT>
                      <a:noFill/>
                    </a:lnT>
                    <a:lnB>
                      <a:noFill/>
                    </a:lnB>
                    <a:solidFill>
                      <a:srgbClr val="FFFFFF"/>
                    </a:solidFill>
                  </a:tcPr>
                </a:tc>
              </a:tr>
            </a:tbl>
          </a:graphicData>
        </a:graphic>
      </p:graphicFrame>
      <p:sp>
        <p:nvSpPr>
          <p:cNvPr id="11" name="正方形/長方形 10"/>
          <p:cNvSpPr/>
          <p:nvPr/>
        </p:nvSpPr>
        <p:spPr>
          <a:xfrm>
            <a:off x="4994182" y="1971376"/>
            <a:ext cx="1107996" cy="369332"/>
          </a:xfrm>
          <a:prstGeom prst="rect">
            <a:avLst/>
          </a:prstGeom>
        </p:spPr>
        <p:txBody>
          <a:bodyPr wrap="none">
            <a:spAutoFit/>
          </a:bodyPr>
          <a:lstStyle/>
          <a:p>
            <a:r>
              <a:rPr lang="ja-JP" altLang="en-US" b="1" dirty="0" smtClean="0"/>
              <a:t>○通常時</a:t>
            </a:r>
            <a:endParaRPr lang="ja-JP" altLang="en-US" b="1" dirty="0"/>
          </a:p>
        </p:txBody>
      </p:sp>
      <p:sp>
        <p:nvSpPr>
          <p:cNvPr id="9" name="正方形/長方形 8"/>
          <p:cNvSpPr/>
          <p:nvPr/>
        </p:nvSpPr>
        <p:spPr>
          <a:xfrm>
            <a:off x="271145" y="2267466"/>
            <a:ext cx="2539991" cy="369332"/>
          </a:xfrm>
          <a:prstGeom prst="rect">
            <a:avLst/>
          </a:prstGeom>
        </p:spPr>
        <p:txBody>
          <a:bodyPr wrap="none">
            <a:spAutoFit/>
          </a:bodyPr>
          <a:lstStyle/>
          <a:p>
            <a:r>
              <a:rPr lang="en-US" altLang="ja-JP" dirty="0">
                <a:solidFill>
                  <a:srgbClr val="000000"/>
                </a:solidFill>
                <a:latin typeface="Arial" panose="020B0604020202020204" pitchFamily="34" charset="0"/>
              </a:rPr>
              <a:t>21/ </a:t>
            </a:r>
            <a:r>
              <a:rPr lang="en-US" altLang="ja-JP" dirty="0" smtClean="0">
                <a:solidFill>
                  <a:srgbClr val="000000"/>
                </a:solidFill>
                <a:latin typeface="Arial" panose="020B0604020202020204" pitchFamily="34" charset="0"/>
              </a:rPr>
              <a:t>11/29 16:00:42 (</a:t>
            </a:r>
            <a:r>
              <a:rPr lang="ja-JP" altLang="en-US" dirty="0" smtClean="0">
                <a:solidFill>
                  <a:srgbClr val="000000"/>
                </a:solidFill>
                <a:latin typeface="Arial" panose="020B0604020202020204" pitchFamily="34" charset="0"/>
              </a:rPr>
              <a:t>月</a:t>
            </a:r>
            <a:r>
              <a:rPr lang="en-US" altLang="ja-JP" dirty="0" smtClean="0">
                <a:solidFill>
                  <a:srgbClr val="000000"/>
                </a:solidFill>
                <a:latin typeface="Arial" panose="020B0604020202020204" pitchFamily="34" charset="0"/>
              </a:rPr>
              <a:t>)</a:t>
            </a:r>
            <a:endParaRPr lang="ja-JP" altLang="en-US" dirty="0"/>
          </a:p>
        </p:txBody>
      </p:sp>
      <p:sp>
        <p:nvSpPr>
          <p:cNvPr id="12" name="正方形/長方形 11"/>
          <p:cNvSpPr/>
          <p:nvPr/>
        </p:nvSpPr>
        <p:spPr>
          <a:xfrm>
            <a:off x="5038985" y="2311806"/>
            <a:ext cx="2569999" cy="646331"/>
          </a:xfrm>
          <a:prstGeom prst="rect">
            <a:avLst/>
          </a:prstGeom>
        </p:spPr>
        <p:txBody>
          <a:bodyPr wrap="none">
            <a:spAutoFit/>
          </a:bodyPr>
          <a:lstStyle/>
          <a:p>
            <a:r>
              <a:rPr lang="en-US" altLang="ja-JP" dirty="0" smtClean="0">
                <a:solidFill>
                  <a:srgbClr val="000000"/>
                </a:solidFill>
                <a:latin typeface="Arial" panose="020B0604020202020204" pitchFamily="34" charset="0"/>
              </a:rPr>
              <a:t>21/</a:t>
            </a:r>
            <a:r>
              <a:rPr lang="en-US" altLang="ja-JP" dirty="0">
                <a:solidFill>
                  <a:srgbClr val="000000"/>
                </a:solidFill>
                <a:latin typeface="Arial" panose="020B0604020202020204" pitchFamily="34" charset="0"/>
              </a:rPr>
              <a:t> </a:t>
            </a:r>
            <a:r>
              <a:rPr lang="en-US" altLang="ja-JP" dirty="0" smtClean="0">
                <a:solidFill>
                  <a:srgbClr val="000000"/>
                </a:solidFill>
                <a:latin typeface="Arial" panose="020B0604020202020204" pitchFamily="34" charset="0"/>
              </a:rPr>
              <a:t>11/30 14:00:53 </a:t>
            </a:r>
            <a:r>
              <a:rPr lang="en-US" altLang="ja-JP" dirty="0">
                <a:solidFill>
                  <a:srgbClr val="000000"/>
                </a:solidFill>
                <a:latin typeface="Arial" panose="020B0604020202020204" pitchFamily="34" charset="0"/>
              </a:rPr>
              <a:t>(</a:t>
            </a:r>
            <a:r>
              <a:rPr lang="ja-JP" altLang="en-US" dirty="0">
                <a:solidFill>
                  <a:srgbClr val="000000"/>
                </a:solidFill>
                <a:latin typeface="Arial" panose="020B0604020202020204" pitchFamily="34" charset="0"/>
              </a:rPr>
              <a:t>火</a:t>
            </a:r>
            <a:r>
              <a:rPr lang="en-US" altLang="ja-JP" dirty="0" smtClean="0">
                <a:solidFill>
                  <a:srgbClr val="000000"/>
                </a:solidFill>
                <a:latin typeface="Arial" panose="020B0604020202020204" pitchFamily="34" charset="0"/>
              </a:rPr>
              <a:t>)</a:t>
            </a:r>
          </a:p>
          <a:p>
            <a:r>
              <a:rPr lang="ja-JP" altLang="en-US" dirty="0" smtClean="0"/>
              <a:t>　　　　　</a:t>
            </a:r>
            <a:endParaRPr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1350258970"/>
              </p:ext>
            </p:extLst>
          </p:nvPr>
        </p:nvGraphicFramePr>
        <p:xfrm>
          <a:off x="5118575" y="3188916"/>
          <a:ext cx="4359276" cy="2133600"/>
        </p:xfrm>
        <a:graphic>
          <a:graphicData uri="http://schemas.openxmlformats.org/drawingml/2006/table">
            <a:tbl>
              <a:tblPr/>
              <a:tblGrid>
                <a:gridCol w="2200593"/>
                <a:gridCol w="1094423"/>
                <a:gridCol w="1064260"/>
              </a:tblGrid>
              <a:tr h="267804">
                <a:tc>
                  <a:txBody>
                    <a:bodyPr/>
                    <a:lstStyle/>
                    <a:p>
                      <a:pPr fontAlgn="t"/>
                      <a:endParaRPr lang="en-US" sz="1400" b="1" dirty="0">
                        <a:solidFill>
                          <a:srgbClr val="000000"/>
                        </a:solidFill>
                        <a:effectLst/>
                        <a:latin typeface="Arial" panose="020B0604020202020204" pitchFamily="34" charset="0"/>
                      </a:endParaRPr>
                    </a:p>
                  </a:txBody>
                  <a:tcPr>
                    <a:lnL>
                      <a:noFill/>
                    </a:lnL>
                    <a:lnR>
                      <a:noFill/>
                    </a:lnR>
                    <a:lnT>
                      <a:noFill/>
                    </a:lnT>
                    <a:lnB>
                      <a:noFill/>
                    </a:lnB>
                    <a:solidFill>
                      <a:schemeClr val="bg1"/>
                    </a:solidFill>
                  </a:tcPr>
                </a:tc>
                <a:tc>
                  <a:txBody>
                    <a:bodyPr/>
                    <a:lstStyle/>
                    <a:p>
                      <a:r>
                        <a:rPr lang="en-US" sz="1400" b="1" dirty="0">
                          <a:solidFill>
                            <a:srgbClr val="FFFFFF"/>
                          </a:solidFill>
                          <a:effectLst/>
                          <a:latin typeface="Arial" panose="020B0604020202020204" pitchFamily="34" charset="0"/>
                        </a:rPr>
                        <a:t>2nd per sec</a:t>
                      </a:r>
                    </a:p>
                  </a:txBody>
                  <a:tcPr marL="30480" marR="30480" marB="15240" anchor="ctr">
                    <a:lnL>
                      <a:noFill/>
                    </a:lnL>
                    <a:lnR>
                      <a:noFill/>
                    </a:lnR>
                    <a:lnT>
                      <a:noFill/>
                    </a:lnT>
                    <a:lnB>
                      <a:noFill/>
                    </a:lnB>
                    <a:solidFill>
                      <a:schemeClr val="accent3"/>
                    </a:solidFill>
                  </a:tcPr>
                </a:tc>
                <a:tc>
                  <a:txBody>
                    <a:bodyPr/>
                    <a:lstStyle/>
                    <a:p>
                      <a:r>
                        <a:rPr lang="en-US" sz="1400" b="1" dirty="0">
                          <a:solidFill>
                            <a:srgbClr val="FFFFFF"/>
                          </a:solidFill>
                          <a:effectLst/>
                          <a:latin typeface="Arial" panose="020B0604020202020204" pitchFamily="34" charset="0"/>
                        </a:rPr>
                        <a:t>2nd </a:t>
                      </a:r>
                      <a:r>
                        <a:rPr lang="en-US" sz="1400" b="1" dirty="0" smtClean="0">
                          <a:solidFill>
                            <a:srgbClr val="FFFFFF"/>
                          </a:solidFill>
                          <a:effectLst/>
                          <a:latin typeface="Arial" panose="020B0604020202020204" pitchFamily="34" charset="0"/>
                        </a:rPr>
                        <a:t>per</a:t>
                      </a:r>
                      <a:r>
                        <a:rPr lang="en-US" altLang="ja-JP" sz="1400" b="1" dirty="0" smtClean="0">
                          <a:solidFill>
                            <a:srgbClr val="FFFFFF"/>
                          </a:solidFill>
                          <a:effectLst/>
                          <a:latin typeface="Arial" panose="020B0604020202020204" pitchFamily="34" charset="0"/>
                        </a:rPr>
                        <a:t> </a:t>
                      </a:r>
                      <a:r>
                        <a:rPr lang="en-US" altLang="ja-JP" sz="1400" b="1" dirty="0" err="1" smtClean="0">
                          <a:solidFill>
                            <a:srgbClr val="FFFFFF"/>
                          </a:solidFill>
                          <a:effectLst/>
                          <a:latin typeface="Arial" panose="020B0604020202020204" pitchFamily="34" charset="0"/>
                        </a:rPr>
                        <a:t>txn</a:t>
                      </a:r>
                      <a:endParaRPr lang="en-US" sz="1400" b="1" dirty="0">
                        <a:solidFill>
                          <a:srgbClr val="FFFFFF"/>
                        </a:solidFill>
                        <a:effectLst/>
                        <a:latin typeface="Arial" panose="020B0604020202020204" pitchFamily="34" charset="0"/>
                      </a:endParaRPr>
                    </a:p>
                  </a:txBody>
                  <a:tcPr marL="30480" marR="30480" marB="15240" anchor="ctr">
                    <a:lnL>
                      <a:noFill/>
                    </a:lnL>
                    <a:lnR>
                      <a:noFill/>
                    </a:lnR>
                    <a:lnT>
                      <a:noFill/>
                    </a:lnT>
                    <a:lnB>
                      <a:noFill/>
                    </a:lnB>
                    <a:solidFill>
                      <a:schemeClr val="accent3"/>
                    </a:solidFill>
                  </a:tcPr>
                </a:tc>
              </a:tr>
              <a:tr h="0">
                <a:tc>
                  <a:txBody>
                    <a:bodyPr/>
                    <a:lstStyle/>
                    <a:p>
                      <a:pPr fontAlgn="t"/>
                      <a:r>
                        <a:rPr lang="en-US" sz="1400" b="1" dirty="0">
                          <a:solidFill>
                            <a:srgbClr val="000000"/>
                          </a:solidFill>
                          <a:effectLst/>
                          <a:latin typeface="Arial" panose="020B0604020202020204" pitchFamily="34" charset="0"/>
                        </a:rPr>
                        <a:t>Physical read (blocks):</a:t>
                      </a:r>
                    </a:p>
                  </a:txBody>
                  <a:tcPr>
                    <a:lnL>
                      <a:noFill/>
                    </a:lnL>
                    <a:lnR>
                      <a:noFill/>
                    </a:lnR>
                    <a:lnT>
                      <a:noFill/>
                    </a:lnT>
                    <a:lnB>
                      <a:noFill/>
                    </a:lnB>
                    <a:solidFill>
                      <a:srgbClr val="FFFFCC"/>
                    </a:solidFill>
                  </a:tcPr>
                </a:tc>
                <a:tc>
                  <a:txBody>
                    <a:bodyPr/>
                    <a:lstStyle/>
                    <a:p>
                      <a:pPr algn="r" fontAlgn="t"/>
                      <a:r>
                        <a:rPr lang="en-US" altLang="ja-JP" sz="1400" b="1">
                          <a:solidFill>
                            <a:srgbClr val="000000"/>
                          </a:solidFill>
                          <a:effectLst/>
                          <a:latin typeface="Arial" panose="020B0604020202020204" pitchFamily="34" charset="0"/>
                        </a:rPr>
                        <a:t>82.2</a:t>
                      </a:r>
                    </a:p>
                  </a:txBody>
                  <a:tcPr>
                    <a:lnL>
                      <a:noFill/>
                    </a:lnL>
                    <a:lnR>
                      <a:noFill/>
                    </a:lnR>
                    <a:lnT>
                      <a:noFill/>
                    </a:lnT>
                    <a:lnB>
                      <a:noFill/>
                    </a:lnB>
                    <a:solidFill>
                      <a:srgbClr val="FFFFCC"/>
                    </a:solidFill>
                  </a:tcPr>
                </a:tc>
                <a:tc>
                  <a:txBody>
                    <a:bodyPr/>
                    <a:lstStyle/>
                    <a:p>
                      <a:pPr algn="r" fontAlgn="t"/>
                      <a:r>
                        <a:rPr lang="en-US" altLang="ja-JP" sz="1400" b="1" dirty="0">
                          <a:solidFill>
                            <a:srgbClr val="000000"/>
                          </a:solidFill>
                          <a:effectLst/>
                          <a:latin typeface="Arial" panose="020B0604020202020204" pitchFamily="34" charset="0"/>
                        </a:rPr>
                        <a:t>2.1</a:t>
                      </a:r>
                    </a:p>
                  </a:txBody>
                  <a:tcPr>
                    <a:lnL>
                      <a:noFill/>
                    </a:lnL>
                    <a:lnR>
                      <a:noFill/>
                    </a:lnR>
                    <a:lnT>
                      <a:noFill/>
                    </a:lnT>
                    <a:lnB>
                      <a:noFill/>
                    </a:lnB>
                    <a:solidFill>
                      <a:srgbClr val="FFFFCC"/>
                    </a:solidFill>
                  </a:tcPr>
                </a:tc>
              </a:tr>
              <a:tr h="0">
                <a:tc>
                  <a:txBody>
                    <a:bodyPr/>
                    <a:lstStyle/>
                    <a:p>
                      <a:pPr fontAlgn="t"/>
                      <a:r>
                        <a:rPr lang="en-US" sz="1400" b="1" dirty="0">
                          <a:solidFill>
                            <a:srgbClr val="000000"/>
                          </a:solidFill>
                          <a:effectLst/>
                          <a:latin typeface="Arial" panose="020B0604020202020204" pitchFamily="34" charset="0"/>
                        </a:rPr>
                        <a:t>Physical write (blocks):</a:t>
                      </a:r>
                    </a:p>
                  </a:txBody>
                  <a:tcPr>
                    <a:lnL>
                      <a:noFill/>
                    </a:lnL>
                    <a:lnR>
                      <a:noFill/>
                    </a:lnR>
                    <a:lnT>
                      <a:noFill/>
                    </a:lnT>
                    <a:lnB>
                      <a:noFill/>
                    </a:lnB>
                    <a:solidFill>
                      <a:srgbClr val="FFFFFF"/>
                    </a:solidFill>
                  </a:tcPr>
                </a:tc>
                <a:tc>
                  <a:txBody>
                    <a:bodyPr/>
                    <a:lstStyle/>
                    <a:p>
                      <a:pPr algn="r" fontAlgn="t"/>
                      <a:r>
                        <a:rPr lang="en-US" altLang="ja-JP" sz="1400" b="1">
                          <a:solidFill>
                            <a:srgbClr val="000000"/>
                          </a:solidFill>
                          <a:effectLst/>
                          <a:latin typeface="Arial" panose="020B0604020202020204" pitchFamily="34" charset="0"/>
                        </a:rPr>
                        <a:t>240.1</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6.2</a:t>
                      </a:r>
                    </a:p>
                  </a:txBody>
                  <a:tcPr>
                    <a:lnL>
                      <a:noFill/>
                    </a:lnL>
                    <a:lnR>
                      <a:noFill/>
                    </a:lnR>
                    <a:lnT>
                      <a:noFill/>
                    </a:lnT>
                    <a:lnB>
                      <a:noFill/>
                    </a:lnB>
                    <a:solidFill>
                      <a:srgbClr val="FFFFFF"/>
                    </a:solidFill>
                  </a:tcPr>
                </a:tc>
              </a:tr>
              <a:tr h="0">
                <a:tc>
                  <a:txBody>
                    <a:bodyPr/>
                    <a:lstStyle/>
                    <a:p>
                      <a:pPr fontAlgn="t"/>
                      <a:r>
                        <a:rPr lang="en-US" sz="1400" b="1" dirty="0">
                          <a:solidFill>
                            <a:srgbClr val="000000"/>
                          </a:solidFill>
                          <a:effectLst/>
                          <a:latin typeface="Arial" panose="020B0604020202020204" pitchFamily="34" charset="0"/>
                        </a:rPr>
                        <a:t>Read IO requests:</a:t>
                      </a:r>
                    </a:p>
                  </a:txBody>
                  <a:tcPr>
                    <a:lnL>
                      <a:noFill/>
                    </a:lnL>
                    <a:lnR>
                      <a:noFill/>
                    </a:lnR>
                    <a:lnT>
                      <a:noFill/>
                    </a:lnT>
                    <a:lnB>
                      <a:noFill/>
                    </a:lnB>
                    <a:solidFill>
                      <a:srgbClr val="FFFFCC"/>
                    </a:solidFill>
                  </a:tcPr>
                </a:tc>
                <a:tc>
                  <a:txBody>
                    <a:bodyPr/>
                    <a:lstStyle/>
                    <a:p>
                      <a:pPr algn="r" fontAlgn="t"/>
                      <a:r>
                        <a:rPr lang="en-US" altLang="ja-JP" sz="1400" b="1">
                          <a:solidFill>
                            <a:srgbClr val="000000"/>
                          </a:solidFill>
                          <a:effectLst/>
                          <a:latin typeface="Arial" panose="020B0604020202020204" pitchFamily="34" charset="0"/>
                        </a:rPr>
                        <a:t>74.2</a:t>
                      </a:r>
                    </a:p>
                  </a:txBody>
                  <a:tcPr>
                    <a:lnL>
                      <a:noFill/>
                    </a:lnL>
                    <a:lnR>
                      <a:noFill/>
                    </a:lnR>
                    <a:lnT>
                      <a:noFill/>
                    </a:lnT>
                    <a:lnB>
                      <a:noFill/>
                    </a:lnB>
                    <a:solidFill>
                      <a:srgbClr val="FFFFCC"/>
                    </a:solidFill>
                  </a:tcPr>
                </a:tc>
                <a:tc>
                  <a:txBody>
                    <a:bodyPr/>
                    <a:lstStyle/>
                    <a:p>
                      <a:pPr algn="r" fontAlgn="t"/>
                      <a:r>
                        <a:rPr lang="en-US" altLang="ja-JP" sz="1400" b="1" dirty="0">
                          <a:solidFill>
                            <a:srgbClr val="000000"/>
                          </a:solidFill>
                          <a:effectLst/>
                          <a:latin typeface="Arial" panose="020B0604020202020204" pitchFamily="34" charset="0"/>
                        </a:rPr>
                        <a:t>1.9</a:t>
                      </a:r>
                    </a:p>
                  </a:txBody>
                  <a:tcPr>
                    <a:lnL>
                      <a:noFill/>
                    </a:lnL>
                    <a:lnR>
                      <a:noFill/>
                    </a:lnR>
                    <a:lnT>
                      <a:noFill/>
                    </a:lnT>
                    <a:lnB>
                      <a:noFill/>
                    </a:lnB>
                    <a:solidFill>
                      <a:srgbClr val="FFFFCC"/>
                    </a:solidFill>
                  </a:tcPr>
                </a:tc>
              </a:tr>
              <a:tr h="0">
                <a:tc>
                  <a:txBody>
                    <a:bodyPr/>
                    <a:lstStyle/>
                    <a:p>
                      <a:pPr fontAlgn="t"/>
                      <a:r>
                        <a:rPr lang="en-US" sz="1400" b="1" dirty="0">
                          <a:solidFill>
                            <a:srgbClr val="000000"/>
                          </a:solidFill>
                          <a:effectLst/>
                          <a:latin typeface="Arial" panose="020B0604020202020204" pitchFamily="34" charset="0"/>
                        </a:rPr>
                        <a:t>Write IO requests:</a:t>
                      </a:r>
                    </a:p>
                  </a:txBody>
                  <a:tcPr>
                    <a:lnL>
                      <a:noFill/>
                    </a:lnL>
                    <a:lnR>
                      <a:noFill/>
                    </a:lnR>
                    <a:lnT>
                      <a:noFill/>
                    </a:lnT>
                    <a:lnB>
                      <a:noFill/>
                    </a:lnB>
                    <a:solidFill>
                      <a:srgbClr val="FFFFFF"/>
                    </a:solidFill>
                  </a:tcPr>
                </a:tc>
                <a:tc>
                  <a:txBody>
                    <a:bodyPr/>
                    <a:lstStyle/>
                    <a:p>
                      <a:pPr algn="r" fontAlgn="t"/>
                      <a:r>
                        <a:rPr lang="en-US" altLang="ja-JP" sz="1400" b="1">
                          <a:solidFill>
                            <a:srgbClr val="000000"/>
                          </a:solidFill>
                          <a:effectLst/>
                          <a:latin typeface="Arial" panose="020B0604020202020204" pitchFamily="34" charset="0"/>
                        </a:rPr>
                        <a:t>97.3</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2.5</a:t>
                      </a:r>
                    </a:p>
                  </a:txBody>
                  <a:tcPr>
                    <a:lnL>
                      <a:noFill/>
                    </a:lnL>
                    <a:lnR>
                      <a:noFill/>
                    </a:lnR>
                    <a:lnT>
                      <a:noFill/>
                    </a:lnT>
                    <a:lnB>
                      <a:noFill/>
                    </a:lnB>
                    <a:solidFill>
                      <a:srgbClr val="FFFFFF"/>
                    </a:solidFill>
                  </a:tcPr>
                </a:tc>
              </a:tr>
              <a:tr h="0">
                <a:tc>
                  <a:txBody>
                    <a:bodyPr/>
                    <a:lstStyle/>
                    <a:p>
                      <a:pPr fontAlgn="t"/>
                      <a:r>
                        <a:rPr lang="en-US" sz="1400" b="1" dirty="0">
                          <a:solidFill>
                            <a:srgbClr val="000000"/>
                          </a:solidFill>
                          <a:effectLst/>
                          <a:latin typeface="Arial" panose="020B0604020202020204" pitchFamily="34" charset="0"/>
                        </a:rPr>
                        <a:t>Read IO (MB):</a:t>
                      </a:r>
                    </a:p>
                  </a:txBody>
                  <a:tcPr>
                    <a:lnL>
                      <a:noFill/>
                    </a:lnL>
                    <a:lnR>
                      <a:noFill/>
                    </a:lnR>
                    <a:lnT>
                      <a:noFill/>
                    </a:lnT>
                    <a:lnB>
                      <a:noFill/>
                    </a:lnB>
                    <a:solidFill>
                      <a:srgbClr val="FFFFFF"/>
                    </a:solidFill>
                  </a:tcPr>
                </a:tc>
                <a:tc>
                  <a:txBody>
                    <a:bodyPr/>
                    <a:lstStyle/>
                    <a:p>
                      <a:pPr algn="r" fontAlgn="t"/>
                      <a:r>
                        <a:rPr lang="en-US" altLang="ja-JP" sz="1400" b="1">
                          <a:solidFill>
                            <a:srgbClr val="000000"/>
                          </a:solidFill>
                          <a:effectLst/>
                          <a:latin typeface="Arial" panose="020B0604020202020204" pitchFamily="34" charset="0"/>
                        </a:rPr>
                        <a:t>0.6</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0.0</a:t>
                      </a:r>
                    </a:p>
                  </a:txBody>
                  <a:tcPr>
                    <a:lnL>
                      <a:noFill/>
                    </a:lnL>
                    <a:lnR>
                      <a:noFill/>
                    </a:lnR>
                    <a:lnT>
                      <a:noFill/>
                    </a:lnT>
                    <a:lnB>
                      <a:noFill/>
                    </a:lnB>
                    <a:solidFill>
                      <a:srgbClr val="FFFFFF"/>
                    </a:solidFill>
                  </a:tcPr>
                </a:tc>
              </a:tr>
              <a:tr h="0">
                <a:tc>
                  <a:txBody>
                    <a:bodyPr/>
                    <a:lstStyle/>
                    <a:p>
                      <a:pPr fontAlgn="t"/>
                      <a:r>
                        <a:rPr lang="en-US" sz="1400" b="1" dirty="0">
                          <a:solidFill>
                            <a:srgbClr val="000000"/>
                          </a:solidFill>
                          <a:effectLst/>
                          <a:latin typeface="Arial" panose="020B0604020202020204" pitchFamily="34" charset="0"/>
                        </a:rPr>
                        <a:t>Write IO (MB):</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1.9</a:t>
                      </a:r>
                    </a:p>
                  </a:txBody>
                  <a:tcPr>
                    <a:lnL>
                      <a:noFill/>
                    </a:lnL>
                    <a:lnR>
                      <a:noFill/>
                    </a:lnR>
                    <a:lnT>
                      <a:noFill/>
                    </a:lnT>
                    <a:lnB>
                      <a:noFill/>
                    </a:lnB>
                    <a:solidFill>
                      <a:srgbClr val="FFFFFF"/>
                    </a:solidFill>
                  </a:tcPr>
                </a:tc>
                <a:tc>
                  <a:txBody>
                    <a:bodyPr/>
                    <a:lstStyle/>
                    <a:p>
                      <a:pPr algn="r" fontAlgn="t"/>
                      <a:r>
                        <a:rPr lang="en-US" altLang="ja-JP" sz="1400" b="1" dirty="0">
                          <a:solidFill>
                            <a:srgbClr val="000000"/>
                          </a:solidFill>
                          <a:effectLst/>
                          <a:latin typeface="Arial" panose="020B0604020202020204" pitchFamily="34" charset="0"/>
                        </a:rPr>
                        <a:t>0.0</a:t>
                      </a:r>
                    </a:p>
                  </a:txBody>
                  <a:tcPr>
                    <a:lnL>
                      <a:noFill/>
                    </a:lnL>
                    <a:lnR>
                      <a:noFill/>
                    </a:lnR>
                    <a:lnT>
                      <a:noFill/>
                    </a:lnT>
                    <a:lnB>
                      <a:noFill/>
                    </a:lnB>
                    <a:solidFill>
                      <a:srgbClr val="FFFFFF"/>
                    </a:solidFill>
                  </a:tcPr>
                </a:tc>
              </a:tr>
            </a:tbl>
          </a:graphicData>
        </a:graphic>
      </p:graphicFrame>
      <p:sp>
        <p:nvSpPr>
          <p:cNvPr id="14" name="正方形/長方形 13"/>
          <p:cNvSpPr/>
          <p:nvPr/>
        </p:nvSpPr>
        <p:spPr>
          <a:xfrm>
            <a:off x="115747" y="860007"/>
            <a:ext cx="12076253" cy="707886"/>
          </a:xfrm>
          <a:prstGeom prst="rect">
            <a:avLst/>
          </a:prstGeom>
        </p:spPr>
        <p:txBody>
          <a:bodyPr wrap="square">
            <a:spAutoFit/>
          </a:bodyPr>
          <a:lstStyle/>
          <a:p>
            <a:r>
              <a:rPr lang="en-US" altLang="ja-JP" sz="2000" dirty="0" smtClean="0">
                <a:solidFill>
                  <a:srgbClr val="000000"/>
                </a:solidFill>
              </a:rPr>
              <a:t>21B</a:t>
            </a:r>
            <a:r>
              <a:rPr lang="ja-JP" altLang="en-US" sz="2000" dirty="0" smtClean="0">
                <a:solidFill>
                  <a:srgbClr val="000000"/>
                </a:solidFill>
              </a:rPr>
              <a:t>に発生した系切り替え</a:t>
            </a:r>
            <a:r>
              <a:rPr lang="ja-JP" altLang="en-US" sz="2000" dirty="0">
                <a:solidFill>
                  <a:srgbClr val="000000"/>
                </a:solidFill>
              </a:rPr>
              <a:t>時</a:t>
            </a:r>
            <a:r>
              <a:rPr lang="ja-JP" altLang="en-US" sz="2000" dirty="0" smtClean="0">
                <a:solidFill>
                  <a:srgbClr val="000000"/>
                </a:solidFill>
              </a:rPr>
              <a:t>、</a:t>
            </a:r>
            <a:r>
              <a:rPr lang="en-US" altLang="ja-JP" sz="2000" dirty="0" smtClean="0">
                <a:solidFill>
                  <a:srgbClr val="000000"/>
                </a:solidFill>
              </a:rPr>
              <a:t>AWR</a:t>
            </a:r>
            <a:r>
              <a:rPr lang="ja-JP" altLang="en-US" sz="2000" dirty="0" err="1" smtClean="0">
                <a:solidFill>
                  <a:srgbClr val="000000"/>
                </a:solidFill>
              </a:rPr>
              <a:t>にて</a:t>
            </a:r>
            <a:r>
              <a:rPr lang="ja-JP" altLang="en-US" sz="2000" dirty="0" smtClean="0">
                <a:solidFill>
                  <a:srgbClr val="000000"/>
                </a:solidFill>
              </a:rPr>
              <a:t>調査。</a:t>
            </a:r>
            <a:endParaRPr lang="en-US" altLang="ja-JP" sz="2000" dirty="0" smtClean="0">
              <a:solidFill>
                <a:srgbClr val="000000"/>
              </a:solidFill>
            </a:endParaRPr>
          </a:p>
          <a:p>
            <a:r>
              <a:rPr lang="ja-JP" altLang="en-US" sz="2000" dirty="0">
                <a:solidFill>
                  <a:srgbClr val="000000"/>
                </a:solidFill>
              </a:rPr>
              <a:t>　</a:t>
            </a:r>
            <a:r>
              <a:rPr lang="ja-JP" altLang="en-US" sz="2000" dirty="0" smtClean="0">
                <a:solidFill>
                  <a:srgbClr val="000000"/>
                </a:solidFill>
              </a:rPr>
              <a:t>　　⇒</a:t>
            </a:r>
            <a:r>
              <a:rPr lang="en-US" altLang="ja-JP" sz="2000" dirty="0">
                <a:solidFill>
                  <a:srgbClr val="000000"/>
                </a:solidFill>
              </a:rPr>
              <a:t>AWR</a:t>
            </a:r>
            <a:r>
              <a:rPr lang="ja-JP" altLang="en-US" sz="2000" dirty="0">
                <a:solidFill>
                  <a:srgbClr val="000000"/>
                </a:solidFill>
              </a:rPr>
              <a:t>の機能を使い</a:t>
            </a:r>
            <a:r>
              <a:rPr lang="en-US" altLang="ja-JP" sz="2000" dirty="0" err="1"/>
              <a:t>DiskI</a:t>
            </a:r>
            <a:r>
              <a:rPr lang="en-US" altLang="ja-JP" sz="2000" dirty="0"/>
              <a:t>/o</a:t>
            </a:r>
            <a:r>
              <a:rPr lang="ja-JP" altLang="en-US" sz="2000" dirty="0"/>
              <a:t>発生率が高い事が判明</a:t>
            </a:r>
            <a:r>
              <a:rPr lang="ja-JP" altLang="en-US" sz="2000" dirty="0" smtClean="0"/>
              <a:t>。</a:t>
            </a:r>
            <a:endParaRPr lang="en-US" altLang="ja-JP" sz="2000" dirty="0">
              <a:solidFill>
                <a:srgbClr val="000000"/>
              </a:solidFill>
            </a:endParaRPr>
          </a:p>
        </p:txBody>
      </p:sp>
      <p:sp>
        <p:nvSpPr>
          <p:cNvPr id="16" name="正方形/長方形 15"/>
          <p:cNvSpPr/>
          <p:nvPr/>
        </p:nvSpPr>
        <p:spPr>
          <a:xfrm>
            <a:off x="463209" y="1223875"/>
            <a:ext cx="11127280" cy="461665"/>
          </a:xfrm>
          <a:prstGeom prst="rect">
            <a:avLst/>
          </a:prstGeom>
        </p:spPr>
        <p:txBody>
          <a:bodyPr wrap="square">
            <a:spAutoFit/>
          </a:bodyPr>
          <a:lstStyle/>
          <a:p>
            <a:r>
              <a:rPr lang="ja-JP" altLang="en-US" sz="2400" dirty="0" smtClean="0">
                <a:solidFill>
                  <a:srgbClr val="000000"/>
                </a:solidFill>
              </a:rPr>
              <a:t>　　　</a:t>
            </a:r>
            <a:endParaRPr lang="en-US" altLang="ja-JP" sz="2400" dirty="0" smtClean="0">
              <a:solidFill>
                <a:srgbClr val="000000"/>
              </a:solidFill>
            </a:endParaRPr>
          </a:p>
        </p:txBody>
      </p:sp>
      <p:graphicFrame>
        <p:nvGraphicFramePr>
          <p:cNvPr id="17" name="表 16"/>
          <p:cNvGraphicFramePr>
            <a:graphicFrameLocks noGrp="1"/>
          </p:cNvGraphicFramePr>
          <p:nvPr>
            <p:extLst>
              <p:ext uri="{D42A27DB-BD31-4B8C-83A1-F6EECF244321}">
                <p14:modId xmlns:p14="http://schemas.microsoft.com/office/powerpoint/2010/main" val="2999380209"/>
              </p:ext>
            </p:extLst>
          </p:nvPr>
        </p:nvGraphicFramePr>
        <p:xfrm>
          <a:off x="9836834" y="3188916"/>
          <a:ext cx="1984058" cy="2103120"/>
        </p:xfrm>
        <a:graphic>
          <a:graphicData uri="http://schemas.openxmlformats.org/drawingml/2006/table">
            <a:tbl>
              <a:tblPr/>
              <a:tblGrid>
                <a:gridCol w="1037273"/>
                <a:gridCol w="946785"/>
              </a:tblGrid>
              <a:tr h="221765">
                <a:tc>
                  <a:txBody>
                    <a:bodyPr/>
                    <a:lstStyle/>
                    <a:p>
                      <a:r>
                        <a:rPr lang="en-US" sz="1400" b="1" dirty="0" smtClean="0">
                          <a:solidFill>
                            <a:srgbClr val="FFFFFF"/>
                          </a:solidFill>
                          <a:effectLst/>
                          <a:latin typeface="Arial" panose="020B0604020202020204" pitchFamily="34" charset="0"/>
                        </a:rPr>
                        <a:t>%Diff(</a:t>
                      </a:r>
                      <a:r>
                        <a:rPr lang="en-US" altLang="ja-JP" sz="1400" b="1" dirty="0" smtClean="0">
                          <a:solidFill>
                            <a:srgbClr val="FFFFFF"/>
                          </a:solidFill>
                          <a:effectLst/>
                          <a:latin typeface="Arial" panose="020B0604020202020204" pitchFamily="34" charset="0"/>
                        </a:rPr>
                        <a:t>sec)</a:t>
                      </a:r>
                      <a:endParaRPr lang="en-US" sz="1400" b="1" dirty="0">
                        <a:solidFill>
                          <a:srgbClr val="FFFFFF"/>
                        </a:solidFill>
                        <a:effectLst/>
                        <a:latin typeface="Arial" panose="020B0604020202020204" pitchFamily="34" charset="0"/>
                      </a:endParaRPr>
                    </a:p>
                  </a:txBody>
                  <a:tcPr marL="30480" marR="30480" marB="15240" anchor="ctr">
                    <a:lnL>
                      <a:noFill/>
                    </a:lnL>
                    <a:lnR>
                      <a:noFill/>
                    </a:lnR>
                    <a:lnT>
                      <a:noFill/>
                    </a:lnT>
                    <a:lnB>
                      <a:noFill/>
                    </a:lnB>
                    <a:solidFill>
                      <a:schemeClr val="accent3"/>
                    </a:solidFill>
                  </a:tcPr>
                </a:tc>
                <a:tc>
                  <a:txBody>
                    <a:bodyPr/>
                    <a:lstStyle/>
                    <a:p>
                      <a:r>
                        <a:rPr lang="en-US" sz="1400" b="1" dirty="0">
                          <a:solidFill>
                            <a:srgbClr val="FFFFFF"/>
                          </a:solidFill>
                          <a:effectLst/>
                          <a:latin typeface="Arial" panose="020B0604020202020204" pitchFamily="34" charset="0"/>
                        </a:rPr>
                        <a:t>%</a:t>
                      </a:r>
                      <a:r>
                        <a:rPr lang="en-US" sz="1400" b="1" dirty="0" smtClean="0">
                          <a:solidFill>
                            <a:srgbClr val="FFFFFF"/>
                          </a:solidFill>
                          <a:effectLst/>
                          <a:latin typeface="Arial" panose="020B0604020202020204" pitchFamily="34" charset="0"/>
                        </a:rPr>
                        <a:t>Diff(</a:t>
                      </a:r>
                      <a:r>
                        <a:rPr lang="en-US" altLang="ja-JP" sz="1400" b="1" dirty="0" err="1" smtClean="0">
                          <a:solidFill>
                            <a:srgbClr val="FFFFFF"/>
                          </a:solidFill>
                          <a:effectLst/>
                          <a:latin typeface="Arial" panose="020B0604020202020204" pitchFamily="34" charset="0"/>
                        </a:rPr>
                        <a:t>txn</a:t>
                      </a:r>
                      <a:r>
                        <a:rPr lang="en-US" altLang="ja-JP" sz="1400" b="1" dirty="0" smtClean="0">
                          <a:solidFill>
                            <a:srgbClr val="FFFFFF"/>
                          </a:solidFill>
                          <a:effectLst/>
                          <a:latin typeface="Arial" panose="020B0604020202020204" pitchFamily="34" charset="0"/>
                        </a:rPr>
                        <a:t>)</a:t>
                      </a:r>
                      <a:endParaRPr lang="en-US" sz="1400" b="1" dirty="0">
                        <a:solidFill>
                          <a:srgbClr val="FFFFFF"/>
                        </a:solidFill>
                        <a:effectLst/>
                        <a:latin typeface="Arial" panose="020B0604020202020204" pitchFamily="34" charset="0"/>
                      </a:endParaRPr>
                    </a:p>
                  </a:txBody>
                  <a:tcPr marL="30480" marR="30480" marB="15240" anchor="ctr">
                    <a:lnL>
                      <a:noFill/>
                    </a:lnL>
                    <a:lnR>
                      <a:noFill/>
                    </a:lnR>
                    <a:lnT>
                      <a:noFill/>
                    </a:lnT>
                    <a:lnB>
                      <a:noFill/>
                    </a:lnB>
                    <a:solidFill>
                      <a:schemeClr val="accent3"/>
                    </a:solidFill>
                  </a:tcPr>
                </a:tc>
              </a:tr>
              <a:tr h="0">
                <a:tc>
                  <a:txBody>
                    <a:bodyPr/>
                    <a:lstStyle/>
                    <a:p>
                      <a:pPr algn="r" fontAlgn="t"/>
                      <a:r>
                        <a:rPr lang="en-US" altLang="ja-JP" sz="1400" b="1" i="1" dirty="0">
                          <a:solidFill>
                            <a:srgbClr val="000000"/>
                          </a:solidFill>
                          <a:effectLst/>
                          <a:latin typeface="Arial" panose="020B0604020202020204" pitchFamily="34" charset="0"/>
                        </a:rPr>
                        <a:t>-71.6</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CC"/>
                    </a:solidFill>
                  </a:tcPr>
                </a:tc>
                <a:tc>
                  <a:txBody>
                    <a:bodyPr/>
                    <a:lstStyle/>
                    <a:p>
                      <a:pPr algn="r" fontAlgn="t"/>
                      <a:r>
                        <a:rPr lang="en-US" altLang="ja-JP" sz="1400" b="1" i="1" dirty="0">
                          <a:solidFill>
                            <a:srgbClr val="000000"/>
                          </a:solidFill>
                          <a:effectLst/>
                          <a:latin typeface="Arial" panose="020B0604020202020204" pitchFamily="34" charset="0"/>
                        </a:rPr>
                        <a:t>-78.3</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CC"/>
                    </a:solidFill>
                  </a:tcPr>
                </a:tc>
              </a:tr>
              <a:tr h="0">
                <a:tc>
                  <a:txBody>
                    <a:bodyPr/>
                    <a:lstStyle/>
                    <a:p>
                      <a:pPr algn="r" fontAlgn="t"/>
                      <a:r>
                        <a:rPr lang="en-US" altLang="ja-JP" sz="1400" b="1" i="1" dirty="0">
                          <a:solidFill>
                            <a:srgbClr val="000000"/>
                          </a:solidFill>
                          <a:effectLst/>
                          <a:latin typeface="Arial" panose="020B0604020202020204" pitchFamily="34" charset="0"/>
                        </a:rPr>
                        <a:t>-60.2</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c>
                  <a:txBody>
                    <a:bodyPr/>
                    <a:lstStyle/>
                    <a:p>
                      <a:pPr algn="r" fontAlgn="t"/>
                      <a:r>
                        <a:rPr lang="en-US" altLang="ja-JP" sz="1400" b="1" i="1" dirty="0">
                          <a:solidFill>
                            <a:srgbClr val="000000"/>
                          </a:solidFill>
                          <a:effectLst/>
                          <a:latin typeface="Arial" panose="020B0604020202020204" pitchFamily="34" charset="0"/>
                        </a:rPr>
                        <a:t>-69.5</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r>
              <a:tr h="0">
                <a:tc>
                  <a:txBody>
                    <a:bodyPr/>
                    <a:lstStyle/>
                    <a:p>
                      <a:pPr algn="r" fontAlgn="t"/>
                      <a:r>
                        <a:rPr lang="en-US" altLang="ja-JP" sz="1400" b="1" i="1" dirty="0">
                          <a:solidFill>
                            <a:srgbClr val="000000"/>
                          </a:solidFill>
                          <a:effectLst/>
                          <a:latin typeface="Arial" panose="020B0604020202020204" pitchFamily="34" charset="0"/>
                        </a:rPr>
                        <a:t>-71.8</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CC"/>
                    </a:solidFill>
                  </a:tcPr>
                </a:tc>
                <a:tc>
                  <a:txBody>
                    <a:bodyPr/>
                    <a:lstStyle/>
                    <a:p>
                      <a:pPr algn="r" fontAlgn="t"/>
                      <a:r>
                        <a:rPr lang="en-US" altLang="ja-JP" sz="1400" b="1" i="1" dirty="0">
                          <a:solidFill>
                            <a:srgbClr val="000000"/>
                          </a:solidFill>
                          <a:effectLst/>
                          <a:latin typeface="Arial" panose="020B0604020202020204" pitchFamily="34" charset="0"/>
                        </a:rPr>
                        <a:t>-78.4</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CC"/>
                    </a:solidFill>
                  </a:tcPr>
                </a:tc>
              </a:tr>
              <a:tr h="0">
                <a:tc>
                  <a:txBody>
                    <a:bodyPr/>
                    <a:lstStyle/>
                    <a:p>
                      <a:pPr algn="r" fontAlgn="t"/>
                      <a:r>
                        <a:rPr lang="en-US" altLang="ja-JP" sz="1400" b="1" i="1" dirty="0">
                          <a:solidFill>
                            <a:srgbClr val="000000"/>
                          </a:solidFill>
                          <a:effectLst/>
                          <a:latin typeface="Arial" panose="020B0604020202020204" pitchFamily="34" charset="0"/>
                        </a:rPr>
                        <a:t>-53.0</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c>
                  <a:txBody>
                    <a:bodyPr/>
                    <a:lstStyle/>
                    <a:p>
                      <a:pPr algn="r" fontAlgn="t"/>
                      <a:r>
                        <a:rPr lang="en-US" altLang="ja-JP" sz="1400" b="1" i="1" dirty="0">
                          <a:solidFill>
                            <a:srgbClr val="000000"/>
                          </a:solidFill>
                          <a:effectLst/>
                          <a:latin typeface="Arial" panose="020B0604020202020204" pitchFamily="34" charset="0"/>
                        </a:rPr>
                        <a:t>-64.1</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r>
              <a:tr h="0">
                <a:tc>
                  <a:txBody>
                    <a:bodyPr/>
                    <a:lstStyle/>
                    <a:p>
                      <a:pPr algn="r" fontAlgn="t"/>
                      <a:r>
                        <a:rPr lang="en-US" altLang="ja-JP" sz="1400" b="1" i="1" dirty="0">
                          <a:solidFill>
                            <a:srgbClr val="000000"/>
                          </a:solidFill>
                          <a:effectLst/>
                          <a:latin typeface="Arial" panose="020B0604020202020204" pitchFamily="34" charset="0"/>
                        </a:rPr>
                        <a:t>-71.7</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c>
                  <a:txBody>
                    <a:bodyPr/>
                    <a:lstStyle/>
                    <a:p>
                      <a:pPr algn="r" fontAlgn="t"/>
                      <a:r>
                        <a:rPr lang="en-US" altLang="ja-JP" sz="1400" b="1" i="1" dirty="0">
                          <a:solidFill>
                            <a:srgbClr val="000000"/>
                          </a:solidFill>
                          <a:effectLst/>
                          <a:latin typeface="Arial" panose="020B0604020202020204" pitchFamily="34" charset="0"/>
                        </a:rPr>
                        <a:t>-75.0</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r>
              <a:tr h="0">
                <a:tc>
                  <a:txBody>
                    <a:bodyPr/>
                    <a:lstStyle/>
                    <a:p>
                      <a:pPr algn="r" fontAlgn="t"/>
                      <a:r>
                        <a:rPr lang="en-US" altLang="ja-JP" sz="1400" b="1" i="1" dirty="0">
                          <a:solidFill>
                            <a:srgbClr val="000000"/>
                          </a:solidFill>
                          <a:effectLst/>
                          <a:latin typeface="Arial" panose="020B0604020202020204" pitchFamily="34" charset="0"/>
                        </a:rPr>
                        <a:t>-60.1</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c>
                  <a:txBody>
                    <a:bodyPr/>
                    <a:lstStyle/>
                    <a:p>
                      <a:pPr algn="r" fontAlgn="t"/>
                      <a:r>
                        <a:rPr lang="en-US" altLang="ja-JP" sz="1400" b="1" i="1" dirty="0">
                          <a:solidFill>
                            <a:srgbClr val="000000"/>
                          </a:solidFill>
                          <a:effectLst/>
                          <a:latin typeface="Arial" panose="020B0604020202020204" pitchFamily="34" charset="0"/>
                        </a:rPr>
                        <a:t>-68.8</a:t>
                      </a:r>
                      <a:endParaRPr lang="ja-JP" altLang="en-US" sz="1400" b="1" dirty="0">
                        <a:solidFill>
                          <a:srgbClr val="000000"/>
                        </a:solidFill>
                        <a:effectLst/>
                        <a:latin typeface="Arial" panose="020B0604020202020204" pitchFamily="34" charset="0"/>
                      </a:endParaRPr>
                    </a:p>
                  </a:txBody>
                  <a:tcPr>
                    <a:lnL>
                      <a:noFill/>
                    </a:lnL>
                    <a:lnR>
                      <a:noFill/>
                    </a:lnR>
                    <a:lnT>
                      <a:noFill/>
                    </a:lnT>
                    <a:lnB>
                      <a:noFill/>
                    </a:lnB>
                    <a:solidFill>
                      <a:srgbClr val="FFFFFF"/>
                    </a:solidFill>
                  </a:tcPr>
                </a:tc>
              </a:tr>
            </a:tbl>
          </a:graphicData>
        </a:graphic>
      </p:graphicFrame>
      <p:sp>
        <p:nvSpPr>
          <p:cNvPr id="18" name="正方形/長方形 17"/>
          <p:cNvSpPr/>
          <p:nvPr/>
        </p:nvSpPr>
        <p:spPr>
          <a:xfrm>
            <a:off x="9737843" y="2533043"/>
            <a:ext cx="1005403" cy="369332"/>
          </a:xfrm>
          <a:prstGeom prst="rect">
            <a:avLst/>
          </a:prstGeom>
        </p:spPr>
        <p:txBody>
          <a:bodyPr wrap="none">
            <a:spAutoFit/>
          </a:bodyPr>
          <a:lstStyle/>
          <a:p>
            <a:r>
              <a:rPr lang="ja-JP" altLang="en-US" b="1" dirty="0"/>
              <a:t>○</a:t>
            </a:r>
            <a:r>
              <a:rPr lang="ja-JP" altLang="en-US" b="1" dirty="0" smtClean="0"/>
              <a:t>差</a:t>
            </a:r>
            <a:r>
              <a:rPr lang="en-US" altLang="ja-JP" b="1" dirty="0" smtClean="0"/>
              <a:t>(%)</a:t>
            </a:r>
            <a:endParaRPr lang="ja-JP" altLang="en-US" b="1" dirty="0"/>
          </a:p>
        </p:txBody>
      </p:sp>
      <p:sp>
        <p:nvSpPr>
          <p:cNvPr id="19" name="テキスト ボックス 18"/>
          <p:cNvSpPr txBox="1"/>
          <p:nvPr/>
        </p:nvSpPr>
        <p:spPr>
          <a:xfrm>
            <a:off x="6120268" y="2578033"/>
            <a:ext cx="461665" cy="412444"/>
          </a:xfrm>
          <a:prstGeom prst="rect">
            <a:avLst/>
          </a:prstGeom>
          <a:noFill/>
        </p:spPr>
        <p:txBody>
          <a:bodyPr vert="eaVert" wrap="square" rtlCol="0">
            <a:spAutoFit/>
          </a:bodyPr>
          <a:lstStyle/>
          <a:p>
            <a:r>
              <a:rPr kumimoji="1" lang="en-US" altLang="ja-JP" dirty="0" smtClean="0"/>
              <a:t>~</a:t>
            </a:r>
          </a:p>
        </p:txBody>
      </p:sp>
      <p:sp>
        <p:nvSpPr>
          <p:cNvPr id="20" name="正方形/長方形 19"/>
          <p:cNvSpPr/>
          <p:nvPr/>
        </p:nvSpPr>
        <p:spPr>
          <a:xfrm>
            <a:off x="5038985" y="2770417"/>
            <a:ext cx="2569999" cy="646331"/>
          </a:xfrm>
          <a:prstGeom prst="rect">
            <a:avLst/>
          </a:prstGeom>
        </p:spPr>
        <p:txBody>
          <a:bodyPr wrap="none">
            <a:spAutoFit/>
          </a:bodyPr>
          <a:lstStyle/>
          <a:p>
            <a:r>
              <a:rPr lang="en-US" altLang="ja-JP" dirty="0" smtClean="0">
                <a:solidFill>
                  <a:srgbClr val="000000"/>
                </a:solidFill>
                <a:latin typeface="Arial" panose="020B0604020202020204" pitchFamily="34" charset="0"/>
              </a:rPr>
              <a:t>21/</a:t>
            </a:r>
            <a:r>
              <a:rPr lang="en-US" altLang="ja-JP" dirty="0">
                <a:solidFill>
                  <a:srgbClr val="000000"/>
                </a:solidFill>
                <a:latin typeface="Arial" panose="020B0604020202020204" pitchFamily="34" charset="0"/>
              </a:rPr>
              <a:t> </a:t>
            </a:r>
            <a:r>
              <a:rPr lang="en-US" altLang="ja-JP" dirty="0" smtClean="0">
                <a:solidFill>
                  <a:srgbClr val="000000"/>
                </a:solidFill>
                <a:latin typeface="Arial" panose="020B0604020202020204" pitchFamily="34" charset="0"/>
              </a:rPr>
              <a:t>11/30 15:00:53 </a:t>
            </a:r>
            <a:r>
              <a:rPr lang="en-US" altLang="ja-JP" dirty="0">
                <a:solidFill>
                  <a:srgbClr val="000000"/>
                </a:solidFill>
                <a:latin typeface="Arial" panose="020B0604020202020204" pitchFamily="34" charset="0"/>
              </a:rPr>
              <a:t>(</a:t>
            </a:r>
            <a:r>
              <a:rPr lang="ja-JP" altLang="en-US" dirty="0">
                <a:solidFill>
                  <a:srgbClr val="000000"/>
                </a:solidFill>
                <a:latin typeface="Arial" panose="020B0604020202020204" pitchFamily="34" charset="0"/>
              </a:rPr>
              <a:t>火</a:t>
            </a:r>
            <a:r>
              <a:rPr lang="en-US" altLang="ja-JP" dirty="0" smtClean="0">
                <a:solidFill>
                  <a:srgbClr val="000000"/>
                </a:solidFill>
                <a:latin typeface="Arial" panose="020B0604020202020204" pitchFamily="34" charset="0"/>
              </a:rPr>
              <a:t>)</a:t>
            </a:r>
          </a:p>
          <a:p>
            <a:r>
              <a:rPr lang="ja-JP" altLang="en-US" dirty="0" smtClean="0"/>
              <a:t>　　　　　</a:t>
            </a:r>
            <a:endParaRPr lang="ja-JP" altLang="en-US" dirty="0"/>
          </a:p>
        </p:txBody>
      </p:sp>
      <p:sp>
        <p:nvSpPr>
          <p:cNvPr id="22" name="テキスト ボックス 21"/>
          <p:cNvSpPr txBox="1"/>
          <p:nvPr/>
        </p:nvSpPr>
        <p:spPr>
          <a:xfrm>
            <a:off x="1296808" y="2578664"/>
            <a:ext cx="461665" cy="412444"/>
          </a:xfrm>
          <a:prstGeom prst="rect">
            <a:avLst/>
          </a:prstGeom>
          <a:noFill/>
        </p:spPr>
        <p:txBody>
          <a:bodyPr vert="eaVert" wrap="square" rtlCol="0">
            <a:spAutoFit/>
          </a:bodyPr>
          <a:lstStyle/>
          <a:p>
            <a:r>
              <a:rPr kumimoji="1" lang="en-US" altLang="ja-JP" dirty="0" smtClean="0"/>
              <a:t>~</a:t>
            </a:r>
          </a:p>
        </p:txBody>
      </p:sp>
      <p:sp>
        <p:nvSpPr>
          <p:cNvPr id="23" name="正方形/長方形 22"/>
          <p:cNvSpPr/>
          <p:nvPr/>
        </p:nvSpPr>
        <p:spPr>
          <a:xfrm>
            <a:off x="271144" y="2744192"/>
            <a:ext cx="2539991" cy="369332"/>
          </a:xfrm>
          <a:prstGeom prst="rect">
            <a:avLst/>
          </a:prstGeom>
        </p:spPr>
        <p:txBody>
          <a:bodyPr wrap="none">
            <a:spAutoFit/>
          </a:bodyPr>
          <a:lstStyle/>
          <a:p>
            <a:r>
              <a:rPr lang="en-US" altLang="ja-JP" dirty="0">
                <a:solidFill>
                  <a:srgbClr val="000000"/>
                </a:solidFill>
                <a:latin typeface="Arial" panose="020B0604020202020204" pitchFamily="34" charset="0"/>
              </a:rPr>
              <a:t>21/ 11/29 17:00:42 </a:t>
            </a:r>
            <a:r>
              <a:rPr lang="en-US" altLang="ja-JP" dirty="0" smtClean="0">
                <a:solidFill>
                  <a:srgbClr val="000000"/>
                </a:solidFill>
                <a:latin typeface="Arial" panose="020B0604020202020204" pitchFamily="34" charset="0"/>
              </a:rPr>
              <a:t>(</a:t>
            </a:r>
            <a:r>
              <a:rPr lang="ja-JP" altLang="en-US" dirty="0" smtClean="0">
                <a:solidFill>
                  <a:srgbClr val="000000"/>
                </a:solidFill>
                <a:latin typeface="Arial" panose="020B0604020202020204" pitchFamily="34" charset="0"/>
              </a:rPr>
              <a:t>月</a:t>
            </a:r>
            <a:r>
              <a:rPr lang="en-US" altLang="ja-JP" dirty="0" smtClean="0">
                <a:solidFill>
                  <a:srgbClr val="000000"/>
                </a:solidFill>
                <a:latin typeface="Arial" panose="020B0604020202020204" pitchFamily="34" charset="0"/>
              </a:rPr>
              <a:t>)</a:t>
            </a:r>
            <a:endParaRPr lang="ja-JP" altLang="en-US" dirty="0"/>
          </a:p>
        </p:txBody>
      </p:sp>
    </p:spTree>
    <p:extLst>
      <p:ext uri="{BB962C8B-B14F-4D97-AF65-F5344CB8AC3E}">
        <p14:creationId xmlns:p14="http://schemas.microsoft.com/office/powerpoint/2010/main" val="2356970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辺形 5"/>
          <p:cNvSpPr/>
          <p:nvPr/>
        </p:nvSpPr>
        <p:spPr>
          <a:xfrm>
            <a:off x="6407452" y="2759867"/>
            <a:ext cx="838380" cy="20916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減少</a:t>
            </a:r>
            <a:endParaRPr kumimoji="1" lang="ja-JP" altLang="en-US" sz="1050" dirty="0"/>
          </a:p>
        </p:txBody>
      </p:sp>
      <p:sp>
        <p:nvSpPr>
          <p:cNvPr id="3" name="タイトル 2"/>
          <p:cNvSpPr>
            <a:spLocks noGrp="1"/>
          </p:cNvSpPr>
          <p:nvPr>
            <p:ph type="title"/>
          </p:nvPr>
        </p:nvSpPr>
        <p:spPr/>
        <p:txBody>
          <a:bodyPr/>
          <a:lstStyle/>
          <a:p>
            <a:r>
              <a:rPr kumimoji="1" lang="ja-JP" altLang="en-US" dirty="0" smtClean="0"/>
              <a:t>プロファイル適用による</a:t>
            </a:r>
            <a:r>
              <a:rPr kumimoji="1" lang="en-US" altLang="ja-JP" dirty="0" smtClean="0"/>
              <a:t>DB</a:t>
            </a:r>
            <a:r>
              <a:rPr kumimoji="1" lang="ja-JP" altLang="en-US" dirty="0" smtClean="0"/>
              <a:t>安定化のイメージ</a:t>
            </a:r>
            <a:endParaRPr kumimoji="1" lang="ja-JP" altLang="en-US" dirty="0"/>
          </a:p>
        </p:txBody>
      </p:sp>
      <p:grpSp>
        <p:nvGrpSpPr>
          <p:cNvPr id="92" name="グループ化 91"/>
          <p:cNvGrpSpPr/>
          <p:nvPr/>
        </p:nvGrpSpPr>
        <p:grpSpPr>
          <a:xfrm>
            <a:off x="6110528" y="4977359"/>
            <a:ext cx="1818429" cy="998074"/>
            <a:chOff x="9365852" y="1677625"/>
            <a:chExt cx="2369359" cy="1300460"/>
          </a:xfrm>
        </p:grpSpPr>
        <p:grpSp>
          <p:nvGrpSpPr>
            <p:cNvPr id="94" name="グループ化 93"/>
            <p:cNvGrpSpPr/>
            <p:nvPr/>
          </p:nvGrpSpPr>
          <p:grpSpPr>
            <a:xfrm>
              <a:off x="9365852" y="1696250"/>
              <a:ext cx="2369359" cy="1281835"/>
              <a:chOff x="8255004" y="1616891"/>
              <a:chExt cx="4399461" cy="2380131"/>
            </a:xfrm>
            <a:solidFill>
              <a:srgbClr val="2D4BA5">
                <a:lumMod val="60000"/>
                <a:lumOff val="40000"/>
              </a:srgbClr>
            </a:solidFill>
          </p:grpSpPr>
          <p:sp>
            <p:nvSpPr>
              <p:cNvPr id="123" name="角丸四角形 122"/>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r>
                  <a:rPr kumimoji="0" lang="en-US" altLang="ja-JP" sz="1400" kern="0" dirty="0" err="1" smtClean="0">
                    <a:solidFill>
                      <a:srgbClr val="FFFFFF"/>
                    </a:solidFill>
                    <a:latin typeface="segoe ui"/>
                    <a:ea typeface="Meiryo UI"/>
                  </a:rPr>
                  <a:t>Roziiku</a:t>
                </a:r>
                <a:r>
                  <a:rPr kumimoji="0" lang="en-US" altLang="ja-JP" sz="1400" kern="0" dirty="0" smtClean="0">
                    <a:solidFill>
                      <a:srgbClr val="FFFFFF"/>
                    </a:solidFill>
                    <a:latin typeface="segoe ui"/>
                    <a:ea typeface="Meiryo UI"/>
                  </a:rPr>
                  <a:t> </a:t>
                </a:r>
              </a:p>
              <a:p>
                <a:pPr algn="ctr" defTabSz="914228">
                  <a:defRPr/>
                </a:pPr>
                <a:endParaRPr kumimoji="0" lang="ja-JP" altLang="en-US" sz="1400" kern="0" dirty="0" smtClean="0">
                  <a:solidFill>
                    <a:srgbClr val="FFFFFF"/>
                  </a:solidFill>
                  <a:latin typeface="segoe ui"/>
                  <a:ea typeface="Meiryo UI"/>
                </a:endParaRPr>
              </a:p>
            </p:txBody>
          </p:sp>
          <p:sp>
            <p:nvSpPr>
              <p:cNvPr id="124" name="角丸四角形 123"/>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sp>
          <p:nvSpPr>
            <p:cNvPr id="95" name="テキスト ボックス 94"/>
            <p:cNvSpPr txBox="1"/>
            <p:nvPr/>
          </p:nvSpPr>
          <p:spPr>
            <a:xfrm>
              <a:off x="9367387" y="1677625"/>
              <a:ext cx="2120566" cy="369332"/>
            </a:xfrm>
            <a:prstGeom prst="rect">
              <a:avLst/>
            </a:prstGeom>
            <a:noFill/>
          </p:spPr>
          <p:txBody>
            <a:bodyPr wrap="square" rtlCol="0">
              <a:spAutoFit/>
            </a:bodyPr>
            <a:lstStyle/>
            <a:p>
              <a:pPr defTabSz="914228">
                <a:defRPr/>
              </a:pPr>
              <a:r>
                <a:rPr kumimoji="0" lang="ja-JP" altLang="en-US" kern="0" dirty="0" smtClean="0">
                  <a:solidFill>
                    <a:srgbClr val="333333"/>
                  </a:solidFill>
                  <a:latin typeface="segoe ui"/>
                  <a:ea typeface="Meiryo UI"/>
                </a:rPr>
                <a:t>メモリ</a:t>
              </a:r>
              <a:r>
                <a:rPr kumimoji="0" lang="en-US" altLang="ja-JP" kern="0" dirty="0" smtClean="0">
                  <a:solidFill>
                    <a:srgbClr val="333333"/>
                  </a:solidFill>
                  <a:latin typeface="segoe ui"/>
                  <a:ea typeface="Meiryo UI"/>
                </a:rPr>
                <a:t>(PGA)</a:t>
              </a:r>
            </a:p>
          </p:txBody>
        </p:sp>
        <p:grpSp>
          <p:nvGrpSpPr>
            <p:cNvPr id="96" name="グループ化 95"/>
            <p:cNvGrpSpPr/>
            <p:nvPr/>
          </p:nvGrpSpPr>
          <p:grpSpPr>
            <a:xfrm>
              <a:off x="9949075" y="2158357"/>
              <a:ext cx="1029626" cy="491856"/>
              <a:chOff x="9949075" y="2158357"/>
              <a:chExt cx="1029626" cy="491856"/>
            </a:xfrm>
          </p:grpSpPr>
          <p:grpSp>
            <p:nvGrpSpPr>
              <p:cNvPr id="97" name="グループ化 96"/>
              <p:cNvGrpSpPr/>
              <p:nvPr/>
            </p:nvGrpSpPr>
            <p:grpSpPr>
              <a:xfrm>
                <a:off x="9986003" y="2158357"/>
                <a:ext cx="992698" cy="466523"/>
                <a:chOff x="9986003" y="2158357"/>
                <a:chExt cx="992698" cy="466523"/>
              </a:xfrm>
            </p:grpSpPr>
            <p:sp>
              <p:nvSpPr>
                <p:cNvPr id="111" name="角丸四角形 110"/>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2" name="角丸四角形 111"/>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3" name="角丸四角形 112"/>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4" name="角丸四角形 113"/>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5" name="角丸四角形 114"/>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6" name="角丸四角形 115"/>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7" name="角丸四角形 116"/>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8" name="角丸四角形 117"/>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9" name="角丸四角形 118"/>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0" name="角丸四角形 119"/>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1" name="角丸四角形 120"/>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2" name="角丸四角形 121"/>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nvGrpSpPr>
              <p:cNvPr id="98" name="グループ化 97"/>
              <p:cNvGrpSpPr/>
              <p:nvPr/>
            </p:nvGrpSpPr>
            <p:grpSpPr>
              <a:xfrm>
                <a:off x="9949075" y="2183690"/>
                <a:ext cx="992698" cy="466523"/>
                <a:chOff x="9986003" y="2158357"/>
                <a:chExt cx="992698" cy="466523"/>
              </a:xfrm>
            </p:grpSpPr>
            <p:sp>
              <p:nvSpPr>
                <p:cNvPr id="99" name="角丸四角形 98"/>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0" name="角丸四角形 99"/>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1" name="角丸四角形 100"/>
                <p:cNvSpPr/>
                <p:nvPr/>
              </p:nvSpPr>
              <p:spPr>
                <a:xfrm>
                  <a:off x="9986003"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2" name="角丸四角形 101"/>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3" name="角丸四角形 102"/>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4" name="角丸四角形 103"/>
                <p:cNvSpPr/>
                <p:nvPr/>
              </p:nvSpPr>
              <p:spPr>
                <a:xfrm>
                  <a:off x="1023302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5" name="角丸四角形 104"/>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6" name="角丸四角形 105"/>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7" name="角丸四角形 106"/>
                <p:cNvSpPr/>
                <p:nvPr/>
              </p:nvSpPr>
              <p:spPr>
                <a:xfrm>
                  <a:off x="1048691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8" name="角丸四角形 107"/>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9" name="角丸四角形 108"/>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0" name="角丸四角形 109"/>
                <p:cNvSpPr/>
                <p:nvPr/>
              </p:nvSpPr>
              <p:spPr>
                <a:xfrm>
                  <a:off x="10739985"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grpSp>
      <p:grpSp>
        <p:nvGrpSpPr>
          <p:cNvPr id="149" name="グループ化 148"/>
          <p:cNvGrpSpPr/>
          <p:nvPr/>
        </p:nvGrpSpPr>
        <p:grpSpPr>
          <a:xfrm>
            <a:off x="8809898" y="4961027"/>
            <a:ext cx="1812780" cy="988238"/>
            <a:chOff x="4790820" y="4569030"/>
            <a:chExt cx="2361998" cy="1287644"/>
          </a:xfrm>
        </p:grpSpPr>
        <p:grpSp>
          <p:nvGrpSpPr>
            <p:cNvPr id="125" name="グループ化 124"/>
            <p:cNvGrpSpPr/>
            <p:nvPr/>
          </p:nvGrpSpPr>
          <p:grpSpPr>
            <a:xfrm>
              <a:off x="4790820" y="4586113"/>
              <a:ext cx="2361998" cy="1270561"/>
              <a:chOff x="8214308" y="1610145"/>
              <a:chExt cx="4399461" cy="2380131"/>
            </a:xfrm>
            <a:solidFill>
              <a:srgbClr val="0070C0"/>
            </a:solidFill>
          </p:grpSpPr>
          <p:sp>
            <p:nvSpPr>
              <p:cNvPr id="126" name="角丸四角形 125"/>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nvGrpSpPr>
              <p:cNvPr id="128" name="グループ化 127"/>
              <p:cNvGrpSpPr/>
              <p:nvPr/>
            </p:nvGrpSpPr>
            <p:grpSpPr>
              <a:xfrm>
                <a:off x="9463077" y="2041499"/>
                <a:ext cx="1901931" cy="1528109"/>
                <a:chOff x="7263920" y="2372302"/>
                <a:chExt cx="2061035" cy="1655942"/>
              </a:xfrm>
              <a:grpFill/>
            </p:grpSpPr>
            <p:sp>
              <p:nvSpPr>
                <p:cNvPr id="129" name="角丸四角形 128"/>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0" name="円/楕円 129"/>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1" name="円/楕円 130"/>
                <p:cNvSpPr/>
                <p:nvPr/>
              </p:nvSpPr>
              <p:spPr>
                <a:xfrm>
                  <a:off x="7263920" y="346986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2" name="円/楕円 131"/>
                <p:cNvSpPr/>
                <p:nvPr/>
              </p:nvSpPr>
              <p:spPr>
                <a:xfrm>
                  <a:off x="7263926" y="3134302"/>
                  <a:ext cx="2061028" cy="570389"/>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3" name="円/楕円 132"/>
                <p:cNvSpPr/>
                <p:nvPr/>
              </p:nvSpPr>
              <p:spPr>
                <a:xfrm>
                  <a:off x="7263926" y="291148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4" name="円/楕円 133"/>
                <p:cNvSpPr/>
                <p:nvPr/>
              </p:nvSpPr>
              <p:spPr>
                <a:xfrm>
                  <a:off x="7263926" y="2643415"/>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5" name="円/楕円 134"/>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grpSp>
        <p:sp>
          <p:nvSpPr>
            <p:cNvPr id="136" name="テキスト ボックス 135"/>
            <p:cNvSpPr txBox="1"/>
            <p:nvPr/>
          </p:nvSpPr>
          <p:spPr>
            <a:xfrm>
              <a:off x="4911536" y="4569030"/>
              <a:ext cx="2120565" cy="369332"/>
            </a:xfrm>
            <a:prstGeom prst="rect">
              <a:avLst/>
            </a:prstGeom>
            <a:noFill/>
          </p:spPr>
          <p:txBody>
            <a:bodyPr wrap="square" rtlCol="0">
              <a:spAutoFit/>
            </a:bodyPr>
            <a:lstStyle/>
            <a:p>
              <a:pPr defTabSz="914228">
                <a:defRPr/>
              </a:pPr>
              <a:r>
                <a:rPr kumimoji="0" lang="en-US" altLang="ja-JP" kern="0" dirty="0" smtClean="0">
                  <a:solidFill>
                    <a:srgbClr val="333333"/>
                  </a:solidFill>
                  <a:latin typeface="segoe ui"/>
                  <a:ea typeface="Meiryo UI"/>
                </a:rPr>
                <a:t>Disk</a:t>
              </a:r>
            </a:p>
          </p:txBody>
        </p:sp>
      </p:grpSp>
      <p:sp>
        <p:nvSpPr>
          <p:cNvPr id="148" name="テキスト ボックス 147"/>
          <p:cNvSpPr txBox="1"/>
          <p:nvPr/>
        </p:nvSpPr>
        <p:spPr>
          <a:xfrm>
            <a:off x="7892933" y="4835559"/>
            <a:ext cx="945878" cy="1200329"/>
          </a:xfrm>
          <a:prstGeom prst="rect">
            <a:avLst/>
          </a:prstGeom>
          <a:noFill/>
        </p:spPr>
        <p:txBody>
          <a:bodyPr wrap="square" rtlCol="0">
            <a:spAutoFit/>
          </a:bodyPr>
          <a:lstStyle/>
          <a:p>
            <a:r>
              <a:rPr lang="ja-JP" altLang="en-US" sz="1200" dirty="0" smtClean="0">
                <a:solidFill>
                  <a:srgbClr val="0000FF"/>
                </a:solidFill>
              </a:rPr>
              <a:t>リソース軽減により</a:t>
            </a:r>
            <a:r>
              <a:rPr lang="en-US" altLang="ja-JP" sz="1200" dirty="0" smtClean="0">
                <a:solidFill>
                  <a:srgbClr val="0000FF"/>
                </a:solidFill>
              </a:rPr>
              <a:t>PGA</a:t>
            </a:r>
            <a:r>
              <a:rPr lang="ja-JP" altLang="en-US" sz="1200" dirty="0" smtClean="0">
                <a:solidFill>
                  <a:srgbClr val="0000FF"/>
                </a:solidFill>
              </a:rPr>
              <a:t>に空きがある。また処理速度上昇</a:t>
            </a:r>
            <a:endParaRPr lang="ja-JP" altLang="en-US" sz="1200" dirty="0">
              <a:solidFill>
                <a:srgbClr val="0000FF"/>
              </a:solidFill>
            </a:endParaRPr>
          </a:p>
        </p:txBody>
      </p:sp>
      <p:sp>
        <p:nvSpPr>
          <p:cNvPr id="150" name="テキスト ボックス 149"/>
          <p:cNvSpPr txBox="1"/>
          <p:nvPr/>
        </p:nvSpPr>
        <p:spPr>
          <a:xfrm>
            <a:off x="10654450" y="5059030"/>
            <a:ext cx="1105550" cy="276999"/>
          </a:xfrm>
          <a:prstGeom prst="rect">
            <a:avLst/>
          </a:prstGeom>
          <a:noFill/>
        </p:spPr>
        <p:txBody>
          <a:bodyPr wrap="square" rtlCol="0">
            <a:spAutoFit/>
          </a:bodyPr>
          <a:lstStyle/>
          <a:p>
            <a:r>
              <a:rPr lang="en-US" altLang="ja-JP" sz="1200" dirty="0" err="1" smtClean="0">
                <a:solidFill>
                  <a:srgbClr val="0000FF"/>
                </a:solidFill>
              </a:rPr>
              <a:t>DiskI</a:t>
            </a:r>
            <a:r>
              <a:rPr lang="en-US" altLang="ja-JP" sz="1200" dirty="0" smtClean="0">
                <a:solidFill>
                  <a:srgbClr val="0000FF"/>
                </a:solidFill>
              </a:rPr>
              <a:t>/O</a:t>
            </a:r>
            <a:r>
              <a:rPr lang="ja-JP" altLang="en-US" sz="1200" dirty="0" smtClean="0">
                <a:solidFill>
                  <a:srgbClr val="0000FF"/>
                </a:solidFill>
              </a:rPr>
              <a:t>減少</a:t>
            </a:r>
            <a:endParaRPr lang="ja-JP" altLang="en-US" sz="1200" dirty="0">
              <a:solidFill>
                <a:srgbClr val="0000FF"/>
              </a:solidFill>
            </a:endParaRPr>
          </a:p>
        </p:txBody>
      </p:sp>
      <p:sp>
        <p:nvSpPr>
          <p:cNvPr id="153" name="平行四辺形 152"/>
          <p:cNvSpPr/>
          <p:nvPr/>
        </p:nvSpPr>
        <p:spPr>
          <a:xfrm>
            <a:off x="404778" y="2779887"/>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solidFill>
                  <a:srgbClr val="000000"/>
                </a:solidFill>
              </a:rPr>
              <a:t>クエリ</a:t>
            </a:r>
            <a:endParaRPr lang="en-US" altLang="ja-JP" sz="700" dirty="0" smtClean="0">
              <a:solidFill>
                <a:srgbClr val="000000"/>
              </a:solidFill>
            </a:endParaRPr>
          </a:p>
        </p:txBody>
      </p:sp>
      <p:sp>
        <p:nvSpPr>
          <p:cNvPr id="154" name="平行四辺形 153"/>
          <p:cNvSpPr/>
          <p:nvPr/>
        </p:nvSpPr>
        <p:spPr>
          <a:xfrm>
            <a:off x="1310630" y="2782719"/>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155" name="平行四辺形 154"/>
          <p:cNvSpPr/>
          <p:nvPr/>
        </p:nvSpPr>
        <p:spPr>
          <a:xfrm>
            <a:off x="2257761" y="2782719"/>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156" name="平行四辺形 155"/>
          <p:cNvSpPr/>
          <p:nvPr/>
        </p:nvSpPr>
        <p:spPr>
          <a:xfrm>
            <a:off x="3204893" y="2775792"/>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grpSp>
        <p:nvGrpSpPr>
          <p:cNvPr id="157" name="グループ化 156"/>
          <p:cNvGrpSpPr/>
          <p:nvPr/>
        </p:nvGrpSpPr>
        <p:grpSpPr>
          <a:xfrm>
            <a:off x="100251" y="3730639"/>
            <a:ext cx="874560" cy="842369"/>
            <a:chOff x="1496551" y="4232212"/>
            <a:chExt cx="1139525" cy="1097582"/>
          </a:xfrm>
        </p:grpSpPr>
        <p:sp>
          <p:nvSpPr>
            <p:cNvPr id="232" name="平行四辺形 231"/>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33" name="直線コネクタ 232"/>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4" name="直線コネクタ 233"/>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5" name="直線コネクタ 234"/>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6" name="直線コネクタ 235"/>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37" name="直線コネクタ 236"/>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58" name="グループ化 157"/>
          <p:cNvGrpSpPr/>
          <p:nvPr/>
        </p:nvGrpSpPr>
        <p:grpSpPr>
          <a:xfrm>
            <a:off x="1044698" y="3730639"/>
            <a:ext cx="874560" cy="842369"/>
            <a:chOff x="1496551" y="4232212"/>
            <a:chExt cx="1139525" cy="1097582"/>
          </a:xfrm>
        </p:grpSpPr>
        <p:sp>
          <p:nvSpPr>
            <p:cNvPr id="226" name="平行四辺形 225"/>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27" name="直線コネクタ 226"/>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8" name="直線コネクタ 227"/>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9" name="直線コネクタ 228"/>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0" name="直線コネクタ 229"/>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31" name="直線コネクタ 230"/>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59" name="グループ化 158"/>
          <p:cNvGrpSpPr/>
          <p:nvPr/>
        </p:nvGrpSpPr>
        <p:grpSpPr>
          <a:xfrm>
            <a:off x="1974671" y="3730639"/>
            <a:ext cx="874560" cy="842369"/>
            <a:chOff x="1496551" y="4232212"/>
            <a:chExt cx="1139525" cy="1097582"/>
          </a:xfrm>
        </p:grpSpPr>
        <p:sp>
          <p:nvSpPr>
            <p:cNvPr id="220" name="平行四辺形 219"/>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21" name="直線コネクタ 220"/>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2" name="直線コネクタ 221"/>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3" name="直線コネクタ 222"/>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4" name="直線コネクタ 223"/>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25" name="直線コネクタ 224"/>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60" name="グループ化 159"/>
          <p:cNvGrpSpPr/>
          <p:nvPr/>
        </p:nvGrpSpPr>
        <p:grpSpPr>
          <a:xfrm>
            <a:off x="2955039" y="3730639"/>
            <a:ext cx="874560" cy="842369"/>
            <a:chOff x="1496551" y="4232212"/>
            <a:chExt cx="1139525" cy="1097582"/>
          </a:xfrm>
        </p:grpSpPr>
        <p:sp>
          <p:nvSpPr>
            <p:cNvPr id="214" name="平行四辺形 213"/>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15" name="直線コネクタ 21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6" name="直線コネクタ 215"/>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7" name="直線コネクタ 216"/>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8" name="直線コネクタ 217"/>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19" name="直線コネクタ 218"/>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61" name="グループ化 160"/>
          <p:cNvGrpSpPr/>
          <p:nvPr/>
        </p:nvGrpSpPr>
        <p:grpSpPr>
          <a:xfrm>
            <a:off x="183449" y="4943448"/>
            <a:ext cx="1818429" cy="998074"/>
            <a:chOff x="9365852" y="1677625"/>
            <a:chExt cx="2369359" cy="1300460"/>
          </a:xfrm>
        </p:grpSpPr>
        <p:grpSp>
          <p:nvGrpSpPr>
            <p:cNvPr id="183" name="グループ化 182"/>
            <p:cNvGrpSpPr/>
            <p:nvPr/>
          </p:nvGrpSpPr>
          <p:grpSpPr>
            <a:xfrm>
              <a:off x="9365852" y="1696250"/>
              <a:ext cx="2369359" cy="1281835"/>
              <a:chOff x="8255004" y="1616891"/>
              <a:chExt cx="4399461" cy="2380131"/>
            </a:xfrm>
            <a:solidFill>
              <a:srgbClr val="2D4BA5">
                <a:lumMod val="60000"/>
                <a:lumOff val="40000"/>
              </a:srgbClr>
            </a:solidFill>
          </p:grpSpPr>
          <p:sp>
            <p:nvSpPr>
              <p:cNvPr id="212" name="角丸四角形 211"/>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r>
                  <a:rPr kumimoji="0" lang="en-US" altLang="ja-JP" sz="1400" kern="0" dirty="0" err="1" smtClean="0">
                    <a:solidFill>
                      <a:srgbClr val="FFFFFF"/>
                    </a:solidFill>
                    <a:latin typeface="segoe ui"/>
                    <a:ea typeface="Meiryo UI"/>
                  </a:rPr>
                  <a:t>Roziiku</a:t>
                </a:r>
                <a:r>
                  <a:rPr kumimoji="0" lang="en-US" altLang="ja-JP" sz="1400" kern="0" dirty="0" smtClean="0">
                    <a:solidFill>
                      <a:srgbClr val="FFFFFF"/>
                    </a:solidFill>
                    <a:latin typeface="segoe ui"/>
                    <a:ea typeface="Meiryo UI"/>
                  </a:rPr>
                  <a:t> </a:t>
                </a:r>
              </a:p>
              <a:p>
                <a:pPr algn="ctr" defTabSz="914228">
                  <a:defRPr/>
                </a:pPr>
                <a:endParaRPr kumimoji="0" lang="ja-JP" altLang="en-US" sz="1400" kern="0" dirty="0" smtClean="0">
                  <a:solidFill>
                    <a:srgbClr val="FFFFFF"/>
                  </a:solidFill>
                  <a:latin typeface="segoe ui"/>
                  <a:ea typeface="Meiryo UI"/>
                </a:endParaRPr>
              </a:p>
            </p:txBody>
          </p:sp>
          <p:sp>
            <p:nvSpPr>
              <p:cNvPr id="213" name="角丸四角形 212"/>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sp>
          <p:nvSpPr>
            <p:cNvPr id="184" name="テキスト ボックス 183"/>
            <p:cNvSpPr txBox="1"/>
            <p:nvPr/>
          </p:nvSpPr>
          <p:spPr>
            <a:xfrm>
              <a:off x="9367387" y="1677625"/>
              <a:ext cx="2120566" cy="369332"/>
            </a:xfrm>
            <a:prstGeom prst="rect">
              <a:avLst/>
            </a:prstGeom>
            <a:noFill/>
          </p:spPr>
          <p:txBody>
            <a:bodyPr wrap="square" rtlCol="0">
              <a:spAutoFit/>
            </a:bodyPr>
            <a:lstStyle/>
            <a:p>
              <a:pPr defTabSz="914228">
                <a:defRPr/>
              </a:pPr>
              <a:r>
                <a:rPr kumimoji="0" lang="ja-JP" altLang="en-US" kern="0" dirty="0" smtClean="0">
                  <a:solidFill>
                    <a:srgbClr val="333333"/>
                  </a:solidFill>
                  <a:latin typeface="segoe ui"/>
                  <a:ea typeface="Meiryo UI"/>
                </a:rPr>
                <a:t>メモリ</a:t>
              </a:r>
              <a:r>
                <a:rPr kumimoji="0" lang="en-US" altLang="ja-JP" kern="0" dirty="0" smtClean="0">
                  <a:solidFill>
                    <a:srgbClr val="333333"/>
                  </a:solidFill>
                  <a:latin typeface="segoe ui"/>
                  <a:ea typeface="Meiryo UI"/>
                </a:rPr>
                <a:t>(PGA)</a:t>
              </a:r>
            </a:p>
          </p:txBody>
        </p:sp>
        <p:grpSp>
          <p:nvGrpSpPr>
            <p:cNvPr id="185" name="グループ化 184"/>
            <p:cNvGrpSpPr/>
            <p:nvPr/>
          </p:nvGrpSpPr>
          <p:grpSpPr>
            <a:xfrm>
              <a:off x="9949075" y="2158357"/>
              <a:ext cx="1029626" cy="491856"/>
              <a:chOff x="9949075" y="2158357"/>
              <a:chExt cx="1029626" cy="491856"/>
            </a:xfrm>
          </p:grpSpPr>
          <p:grpSp>
            <p:nvGrpSpPr>
              <p:cNvPr id="186" name="グループ化 185"/>
              <p:cNvGrpSpPr/>
              <p:nvPr/>
            </p:nvGrpSpPr>
            <p:grpSpPr>
              <a:xfrm>
                <a:off x="9986003" y="2158357"/>
                <a:ext cx="992698" cy="466523"/>
                <a:chOff x="9986003" y="2158357"/>
                <a:chExt cx="992698" cy="466523"/>
              </a:xfrm>
            </p:grpSpPr>
            <p:sp>
              <p:nvSpPr>
                <p:cNvPr id="200" name="角丸四角形 199"/>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1" name="角丸四角形 200"/>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2" name="角丸四角形 201"/>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3" name="角丸四角形 202"/>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4" name="角丸四角形 203"/>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5" name="角丸四角形 204"/>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6" name="角丸四角形 205"/>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7" name="角丸四角形 206"/>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8" name="角丸四角形 207"/>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9" name="角丸四角形 208"/>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10" name="角丸四角形 209"/>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11" name="角丸四角形 210"/>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nvGrpSpPr>
              <p:cNvPr id="187" name="グループ化 186"/>
              <p:cNvGrpSpPr/>
              <p:nvPr/>
            </p:nvGrpSpPr>
            <p:grpSpPr>
              <a:xfrm>
                <a:off x="9949075" y="2183690"/>
                <a:ext cx="992698" cy="466523"/>
                <a:chOff x="9986003" y="2158357"/>
                <a:chExt cx="992698" cy="466523"/>
              </a:xfrm>
            </p:grpSpPr>
            <p:sp>
              <p:nvSpPr>
                <p:cNvPr id="188" name="角丸四角形 187"/>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89" name="角丸四角形 188"/>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0" name="角丸四角形 189"/>
                <p:cNvSpPr/>
                <p:nvPr/>
              </p:nvSpPr>
              <p:spPr>
                <a:xfrm>
                  <a:off x="9986003"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1" name="角丸四角形 190"/>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2" name="角丸四角形 191"/>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3" name="角丸四角形 192"/>
                <p:cNvSpPr/>
                <p:nvPr/>
              </p:nvSpPr>
              <p:spPr>
                <a:xfrm>
                  <a:off x="1023302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4" name="角丸四角形 193"/>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5" name="角丸四角形 194"/>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6" name="角丸四角形 195"/>
                <p:cNvSpPr/>
                <p:nvPr/>
              </p:nvSpPr>
              <p:spPr>
                <a:xfrm>
                  <a:off x="1048691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7" name="角丸四角形 196"/>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8" name="角丸四角形 197"/>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9" name="角丸四角形 198"/>
                <p:cNvSpPr/>
                <p:nvPr/>
              </p:nvSpPr>
              <p:spPr>
                <a:xfrm>
                  <a:off x="10739985"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grpSp>
      <p:grpSp>
        <p:nvGrpSpPr>
          <p:cNvPr id="162" name="グループ化 161"/>
          <p:cNvGrpSpPr/>
          <p:nvPr/>
        </p:nvGrpSpPr>
        <p:grpSpPr>
          <a:xfrm>
            <a:off x="2981115" y="4946999"/>
            <a:ext cx="1812780" cy="988238"/>
            <a:chOff x="4790820" y="4569030"/>
            <a:chExt cx="2361998" cy="1287644"/>
          </a:xfrm>
        </p:grpSpPr>
        <p:grpSp>
          <p:nvGrpSpPr>
            <p:cNvPr id="172" name="グループ化 171"/>
            <p:cNvGrpSpPr/>
            <p:nvPr/>
          </p:nvGrpSpPr>
          <p:grpSpPr>
            <a:xfrm>
              <a:off x="4790820" y="4586113"/>
              <a:ext cx="2361998" cy="1270561"/>
              <a:chOff x="8214308" y="1610145"/>
              <a:chExt cx="4399461" cy="2380131"/>
            </a:xfrm>
            <a:solidFill>
              <a:srgbClr val="0070C0"/>
            </a:solidFill>
          </p:grpSpPr>
          <p:sp>
            <p:nvSpPr>
              <p:cNvPr id="174" name="角丸四角形 173"/>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nvGrpSpPr>
              <p:cNvPr id="175" name="グループ化 174"/>
              <p:cNvGrpSpPr/>
              <p:nvPr/>
            </p:nvGrpSpPr>
            <p:grpSpPr>
              <a:xfrm>
                <a:off x="9463077" y="2041499"/>
                <a:ext cx="1901931" cy="1528109"/>
                <a:chOff x="7263920" y="2372302"/>
                <a:chExt cx="2061035" cy="1655942"/>
              </a:xfrm>
              <a:grpFill/>
            </p:grpSpPr>
            <p:sp>
              <p:nvSpPr>
                <p:cNvPr id="176" name="角丸四角形 175"/>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77" name="円/楕円 176"/>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78" name="円/楕円 177"/>
                <p:cNvSpPr/>
                <p:nvPr/>
              </p:nvSpPr>
              <p:spPr>
                <a:xfrm>
                  <a:off x="7263920" y="346986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79" name="円/楕円 178"/>
                <p:cNvSpPr/>
                <p:nvPr/>
              </p:nvSpPr>
              <p:spPr>
                <a:xfrm>
                  <a:off x="7263926" y="3134302"/>
                  <a:ext cx="2061028" cy="570389"/>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80" name="円/楕円 179"/>
                <p:cNvSpPr/>
                <p:nvPr/>
              </p:nvSpPr>
              <p:spPr>
                <a:xfrm>
                  <a:off x="7263926" y="291148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81" name="円/楕円 180"/>
                <p:cNvSpPr/>
                <p:nvPr/>
              </p:nvSpPr>
              <p:spPr>
                <a:xfrm>
                  <a:off x="7263926" y="2643415"/>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82" name="円/楕円 181"/>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grpSp>
        <p:sp>
          <p:nvSpPr>
            <p:cNvPr id="173" name="テキスト ボックス 172"/>
            <p:cNvSpPr txBox="1"/>
            <p:nvPr/>
          </p:nvSpPr>
          <p:spPr>
            <a:xfrm>
              <a:off x="4911536" y="4569030"/>
              <a:ext cx="2120566" cy="369332"/>
            </a:xfrm>
            <a:prstGeom prst="rect">
              <a:avLst/>
            </a:prstGeom>
            <a:noFill/>
          </p:spPr>
          <p:txBody>
            <a:bodyPr wrap="square" rtlCol="0">
              <a:spAutoFit/>
            </a:bodyPr>
            <a:lstStyle/>
            <a:p>
              <a:pPr defTabSz="914228">
                <a:defRPr/>
              </a:pPr>
              <a:r>
                <a:rPr kumimoji="0" lang="en-US" altLang="ja-JP" kern="0" dirty="0" smtClean="0">
                  <a:solidFill>
                    <a:srgbClr val="333333"/>
                  </a:solidFill>
                  <a:latin typeface="segoe ui"/>
                  <a:ea typeface="Meiryo UI"/>
                </a:rPr>
                <a:t>Disk</a:t>
              </a:r>
            </a:p>
          </p:txBody>
        </p:sp>
      </p:grpSp>
      <p:cxnSp>
        <p:nvCxnSpPr>
          <p:cNvPr id="163" name="直線矢印コネクタ 162"/>
          <p:cNvCxnSpPr>
            <a:stCxn id="153" idx="3"/>
            <a:endCxn id="232" idx="1"/>
          </p:cNvCxnSpPr>
          <p:nvPr/>
        </p:nvCxnSpPr>
        <p:spPr>
          <a:xfrm flipH="1">
            <a:off x="659061" y="3538903"/>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7" name="直線矢印コネクタ 166"/>
          <p:cNvCxnSpPr/>
          <p:nvPr/>
        </p:nvCxnSpPr>
        <p:spPr>
          <a:xfrm flipH="1">
            <a:off x="1597004" y="3543388"/>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8" name="直線矢印コネクタ 167"/>
          <p:cNvCxnSpPr/>
          <p:nvPr/>
        </p:nvCxnSpPr>
        <p:spPr>
          <a:xfrm flipH="1">
            <a:off x="2470060" y="3544712"/>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9" name="直線矢印コネクタ 168"/>
          <p:cNvCxnSpPr/>
          <p:nvPr/>
        </p:nvCxnSpPr>
        <p:spPr>
          <a:xfrm flipH="1">
            <a:off x="3522725" y="3544712"/>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0" name="テキスト ボックス 169"/>
          <p:cNvSpPr txBox="1"/>
          <p:nvPr/>
        </p:nvSpPr>
        <p:spPr>
          <a:xfrm>
            <a:off x="1991770" y="4988422"/>
            <a:ext cx="945878" cy="496044"/>
          </a:xfrm>
          <a:prstGeom prst="rect">
            <a:avLst/>
          </a:prstGeom>
          <a:noFill/>
        </p:spPr>
        <p:txBody>
          <a:bodyPr wrap="square" rtlCol="0">
            <a:spAutoFit/>
          </a:bodyPr>
          <a:lstStyle/>
          <a:p>
            <a:r>
              <a:rPr lang="ja-JP" altLang="en-US" sz="1200" dirty="0" smtClean="0">
                <a:solidFill>
                  <a:srgbClr val="FF0000"/>
                </a:solidFill>
              </a:rPr>
              <a:t>全クエリで</a:t>
            </a:r>
            <a:r>
              <a:rPr lang="en-US" altLang="ja-JP" sz="1200" dirty="0" smtClean="0">
                <a:solidFill>
                  <a:srgbClr val="FF0000"/>
                </a:solidFill>
              </a:rPr>
              <a:t>PGA</a:t>
            </a:r>
            <a:r>
              <a:rPr lang="ja-JP" altLang="en-US" sz="1200" dirty="0" smtClean="0">
                <a:solidFill>
                  <a:srgbClr val="FF0000"/>
                </a:solidFill>
              </a:rPr>
              <a:t>が足らず</a:t>
            </a:r>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が発生</a:t>
            </a:r>
            <a:endParaRPr lang="ja-JP" altLang="en-US" sz="1200" dirty="0">
              <a:solidFill>
                <a:srgbClr val="FF0000"/>
              </a:solidFill>
            </a:endParaRPr>
          </a:p>
        </p:txBody>
      </p:sp>
      <p:sp>
        <p:nvSpPr>
          <p:cNvPr id="171" name="テキスト ボックス 170"/>
          <p:cNvSpPr txBox="1"/>
          <p:nvPr/>
        </p:nvSpPr>
        <p:spPr>
          <a:xfrm>
            <a:off x="4727371" y="5113015"/>
            <a:ext cx="945878" cy="496044"/>
          </a:xfrm>
          <a:prstGeom prst="rect">
            <a:avLst/>
          </a:prstGeom>
          <a:noFill/>
        </p:spPr>
        <p:txBody>
          <a:bodyPr wrap="square" rtlCol="0">
            <a:spAutoFit/>
          </a:bodyPr>
          <a:lstStyle/>
          <a:p>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領域もたらず系切り替え発生</a:t>
            </a:r>
            <a:endParaRPr lang="ja-JP" altLang="en-US" sz="1200" dirty="0">
              <a:solidFill>
                <a:srgbClr val="FF0000"/>
              </a:solidFill>
            </a:endParaRPr>
          </a:p>
        </p:txBody>
      </p:sp>
      <p:sp>
        <p:nvSpPr>
          <p:cNvPr id="279" name="テキスト ボックス 278"/>
          <p:cNvSpPr txBox="1"/>
          <p:nvPr/>
        </p:nvSpPr>
        <p:spPr>
          <a:xfrm>
            <a:off x="347619" y="1840175"/>
            <a:ext cx="2610436" cy="369332"/>
          </a:xfrm>
          <a:prstGeom prst="rect">
            <a:avLst/>
          </a:prstGeom>
          <a:noFill/>
        </p:spPr>
        <p:txBody>
          <a:bodyPr wrap="square" rtlCol="0">
            <a:spAutoFit/>
          </a:bodyPr>
          <a:lstStyle/>
          <a:p>
            <a:r>
              <a:rPr lang="ja-JP" altLang="en-US" b="1" dirty="0" smtClean="0">
                <a:solidFill>
                  <a:srgbClr val="000000"/>
                </a:solidFill>
              </a:rPr>
              <a:t>○通常</a:t>
            </a:r>
            <a:endParaRPr lang="ja-JP" altLang="en-US" b="1" dirty="0">
              <a:solidFill>
                <a:srgbClr val="000000"/>
              </a:solidFill>
            </a:endParaRPr>
          </a:p>
        </p:txBody>
      </p:sp>
      <p:sp>
        <p:nvSpPr>
          <p:cNvPr id="280" name="テキスト ボックス 279"/>
          <p:cNvSpPr txBox="1"/>
          <p:nvPr/>
        </p:nvSpPr>
        <p:spPr>
          <a:xfrm>
            <a:off x="5794040" y="1840175"/>
            <a:ext cx="2610436" cy="369332"/>
          </a:xfrm>
          <a:prstGeom prst="rect">
            <a:avLst/>
          </a:prstGeom>
          <a:noFill/>
        </p:spPr>
        <p:txBody>
          <a:bodyPr wrap="square" rtlCol="0">
            <a:spAutoFit/>
          </a:bodyPr>
          <a:lstStyle/>
          <a:p>
            <a:r>
              <a:rPr lang="ja-JP" altLang="en-US" b="1" dirty="0" smtClean="0">
                <a:solidFill>
                  <a:srgbClr val="000000"/>
                </a:solidFill>
              </a:rPr>
              <a:t>○プロファイル適用</a:t>
            </a:r>
            <a:endParaRPr lang="ja-JP" altLang="en-US" b="1" dirty="0">
              <a:solidFill>
                <a:srgbClr val="000000"/>
              </a:solidFill>
            </a:endParaRPr>
          </a:p>
        </p:txBody>
      </p:sp>
      <p:sp>
        <p:nvSpPr>
          <p:cNvPr id="238" name="平行四辺形 237"/>
          <p:cNvSpPr/>
          <p:nvPr/>
        </p:nvSpPr>
        <p:spPr>
          <a:xfrm>
            <a:off x="6287311" y="2984959"/>
            <a:ext cx="905852" cy="430262"/>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solidFill>
                  <a:srgbClr val="000000"/>
                </a:solidFill>
              </a:rPr>
              <a:t>クエリ</a:t>
            </a:r>
            <a:endParaRPr lang="en-US" altLang="ja-JP" sz="700" dirty="0" smtClean="0">
              <a:solidFill>
                <a:srgbClr val="000000"/>
              </a:solidFill>
            </a:endParaRPr>
          </a:p>
        </p:txBody>
      </p:sp>
      <p:grpSp>
        <p:nvGrpSpPr>
          <p:cNvPr id="282" name="グループ化 281"/>
          <p:cNvGrpSpPr/>
          <p:nvPr/>
        </p:nvGrpSpPr>
        <p:grpSpPr>
          <a:xfrm>
            <a:off x="5982784" y="3606957"/>
            <a:ext cx="874560" cy="842369"/>
            <a:chOff x="1496551" y="4232212"/>
            <a:chExt cx="1139525" cy="1097582"/>
          </a:xfrm>
        </p:grpSpPr>
        <p:sp>
          <p:nvSpPr>
            <p:cNvPr id="283" name="平行四辺形 282"/>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84" name="直線コネクタ 283"/>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85" name="直線コネクタ 284"/>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86" name="直線コネクタ 285"/>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87" name="直線コネクタ 286"/>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88" name="直線コネクタ 287"/>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289" name="グループ化 288"/>
          <p:cNvGrpSpPr/>
          <p:nvPr/>
        </p:nvGrpSpPr>
        <p:grpSpPr>
          <a:xfrm>
            <a:off x="6927231" y="3606957"/>
            <a:ext cx="874560" cy="842369"/>
            <a:chOff x="1496551" y="4232212"/>
            <a:chExt cx="1139525" cy="1097582"/>
          </a:xfrm>
        </p:grpSpPr>
        <p:sp>
          <p:nvSpPr>
            <p:cNvPr id="290" name="平行四辺形 289"/>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91" name="直線コネクタ 290"/>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92" name="直線コネクタ 291"/>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93" name="直線コネクタ 292"/>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94" name="直線コネクタ 293"/>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95" name="直線コネクタ 294"/>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296" name="グループ化 295"/>
          <p:cNvGrpSpPr/>
          <p:nvPr/>
        </p:nvGrpSpPr>
        <p:grpSpPr>
          <a:xfrm>
            <a:off x="7857204" y="3606957"/>
            <a:ext cx="874560" cy="842369"/>
            <a:chOff x="1496551" y="4232212"/>
            <a:chExt cx="1139525" cy="1097582"/>
          </a:xfrm>
        </p:grpSpPr>
        <p:sp>
          <p:nvSpPr>
            <p:cNvPr id="297" name="平行四辺形 296"/>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98" name="直線コネクタ 297"/>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99" name="直線コネクタ 298"/>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0" name="直線コネクタ 299"/>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1" name="直線コネクタ 300"/>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302" name="直線コネクタ 301"/>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303" name="グループ化 302"/>
          <p:cNvGrpSpPr/>
          <p:nvPr/>
        </p:nvGrpSpPr>
        <p:grpSpPr>
          <a:xfrm>
            <a:off x="8837572" y="3606957"/>
            <a:ext cx="874560" cy="842369"/>
            <a:chOff x="1496551" y="4232212"/>
            <a:chExt cx="1139525" cy="1097582"/>
          </a:xfrm>
        </p:grpSpPr>
        <p:sp>
          <p:nvSpPr>
            <p:cNvPr id="304" name="平行四辺形 303"/>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305" name="直線コネクタ 30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6" name="直線コネクタ 305"/>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7" name="直線コネクタ 306"/>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8" name="直線コネクタ 307"/>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309" name="直線コネクタ 308"/>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cxnSp>
        <p:nvCxnSpPr>
          <p:cNvPr id="310" name="直線矢印コネクタ 309"/>
          <p:cNvCxnSpPr>
            <a:stCxn id="238" idx="3"/>
            <a:endCxn id="283" idx="1"/>
          </p:cNvCxnSpPr>
          <p:nvPr/>
        </p:nvCxnSpPr>
        <p:spPr>
          <a:xfrm flipH="1">
            <a:off x="6541594" y="3415221"/>
            <a:ext cx="144860"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11" name="平行四辺形 310"/>
          <p:cNvSpPr/>
          <p:nvPr/>
        </p:nvSpPr>
        <p:spPr>
          <a:xfrm>
            <a:off x="7199469" y="2984959"/>
            <a:ext cx="905852" cy="430262"/>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312" name="平行四辺形 311"/>
          <p:cNvSpPr/>
          <p:nvPr/>
        </p:nvSpPr>
        <p:spPr>
          <a:xfrm>
            <a:off x="8140294" y="2984959"/>
            <a:ext cx="905852" cy="430262"/>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313" name="平行四辺形 312"/>
          <p:cNvSpPr/>
          <p:nvPr/>
        </p:nvSpPr>
        <p:spPr>
          <a:xfrm>
            <a:off x="9087426" y="2984959"/>
            <a:ext cx="905852" cy="430262"/>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cxnSp>
        <p:nvCxnSpPr>
          <p:cNvPr id="314" name="直線矢印コネクタ 313"/>
          <p:cNvCxnSpPr/>
          <p:nvPr/>
        </p:nvCxnSpPr>
        <p:spPr>
          <a:xfrm flipH="1">
            <a:off x="7479537" y="3419706"/>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5" name="直線矢印コネクタ 314"/>
          <p:cNvCxnSpPr/>
          <p:nvPr/>
        </p:nvCxnSpPr>
        <p:spPr>
          <a:xfrm flipH="1">
            <a:off x="8352593" y="3421030"/>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6" name="直線矢印コネクタ 315"/>
          <p:cNvCxnSpPr/>
          <p:nvPr/>
        </p:nvCxnSpPr>
        <p:spPr>
          <a:xfrm flipH="1">
            <a:off x="9405258" y="3421030"/>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17" name="テキスト ボックス 316"/>
          <p:cNvSpPr txBox="1"/>
          <p:nvPr/>
        </p:nvSpPr>
        <p:spPr>
          <a:xfrm>
            <a:off x="6168656" y="2203909"/>
            <a:ext cx="3236602" cy="369332"/>
          </a:xfrm>
          <a:prstGeom prst="rect">
            <a:avLst/>
          </a:prstGeom>
          <a:noFill/>
        </p:spPr>
        <p:txBody>
          <a:bodyPr wrap="square" rtlCol="0">
            <a:spAutoFit/>
          </a:bodyPr>
          <a:lstStyle/>
          <a:p>
            <a:r>
              <a:rPr lang="ja-JP" altLang="en-US" dirty="0" smtClean="0">
                <a:solidFill>
                  <a:srgbClr val="000000"/>
                </a:solidFill>
              </a:rPr>
              <a:t>リソースの消費が軽減する</a:t>
            </a:r>
            <a:endParaRPr lang="ja-JP" altLang="en-US" dirty="0">
              <a:solidFill>
                <a:srgbClr val="000000"/>
              </a:solidFill>
            </a:endParaRPr>
          </a:p>
        </p:txBody>
      </p:sp>
      <p:sp>
        <p:nvSpPr>
          <p:cNvPr id="5" name="正方形/長方形 4"/>
          <p:cNvSpPr/>
          <p:nvPr/>
        </p:nvSpPr>
        <p:spPr>
          <a:xfrm>
            <a:off x="404778" y="837809"/>
            <a:ext cx="11045542" cy="707886"/>
          </a:xfrm>
          <a:prstGeom prst="rect">
            <a:avLst/>
          </a:prstGeom>
        </p:spPr>
        <p:txBody>
          <a:bodyPr wrap="square">
            <a:spAutoFit/>
          </a:bodyPr>
          <a:lstStyle/>
          <a:p>
            <a:r>
              <a:rPr lang="en-US" altLang="ja-JP" sz="2000" dirty="0" err="1" smtClean="0">
                <a:solidFill>
                  <a:srgbClr val="000000"/>
                </a:solidFill>
              </a:rPr>
              <a:t>DiskI</a:t>
            </a:r>
            <a:r>
              <a:rPr lang="en-US" altLang="ja-JP" sz="2000" dirty="0" smtClean="0">
                <a:solidFill>
                  <a:srgbClr val="000000"/>
                </a:solidFill>
              </a:rPr>
              <a:t>/O</a:t>
            </a:r>
            <a:r>
              <a:rPr lang="ja-JP" altLang="en-US" sz="2000" dirty="0" smtClean="0">
                <a:solidFill>
                  <a:srgbClr val="000000"/>
                </a:solidFill>
              </a:rPr>
              <a:t>抑止</a:t>
            </a:r>
            <a:r>
              <a:rPr lang="ja-JP" altLang="en-US" sz="2000" dirty="0">
                <a:solidFill>
                  <a:srgbClr val="000000"/>
                </a:solidFill>
              </a:rPr>
              <a:t>となるような手法を調査</a:t>
            </a:r>
            <a:endParaRPr lang="en-US" altLang="ja-JP" sz="2000" dirty="0">
              <a:solidFill>
                <a:srgbClr val="000000"/>
              </a:solidFill>
            </a:endParaRPr>
          </a:p>
          <a:p>
            <a:r>
              <a:rPr lang="ja-JP" altLang="en-US" sz="2000" dirty="0">
                <a:solidFill>
                  <a:srgbClr val="000000"/>
                </a:solidFill>
              </a:rPr>
              <a:t>　   </a:t>
            </a:r>
            <a:r>
              <a:rPr lang="ja-JP" altLang="en-US" sz="2000" dirty="0" smtClean="0">
                <a:solidFill>
                  <a:srgbClr val="000000"/>
                </a:solidFill>
              </a:rPr>
              <a:t> </a:t>
            </a:r>
            <a:r>
              <a:rPr lang="en-US" altLang="ja-JP" sz="2000" dirty="0" smtClean="0">
                <a:solidFill>
                  <a:srgbClr val="000000"/>
                </a:solidFill>
              </a:rPr>
              <a:t>	</a:t>
            </a:r>
            <a:r>
              <a:rPr lang="ja-JP" altLang="en-US" sz="2000" dirty="0" smtClean="0">
                <a:solidFill>
                  <a:srgbClr val="000000"/>
                </a:solidFill>
              </a:rPr>
              <a:t>⇒</a:t>
            </a:r>
            <a:r>
              <a:rPr lang="en-US" altLang="ja-JP" sz="2000" dirty="0" smtClean="0">
                <a:solidFill>
                  <a:srgbClr val="000000"/>
                </a:solidFill>
              </a:rPr>
              <a:t>SQL</a:t>
            </a:r>
            <a:r>
              <a:rPr lang="ja-JP" altLang="en-US" sz="2000" dirty="0">
                <a:solidFill>
                  <a:srgbClr val="000000"/>
                </a:solidFill>
              </a:rPr>
              <a:t>プロファイル、パラレル化の適用が</a:t>
            </a:r>
            <a:r>
              <a:rPr lang="ja-JP" altLang="en-US" sz="2000" dirty="0" smtClean="0">
                <a:solidFill>
                  <a:srgbClr val="000000"/>
                </a:solidFill>
              </a:rPr>
              <a:t>効果的と判明</a:t>
            </a:r>
            <a:endParaRPr lang="en-US" altLang="ja-JP" sz="2000" dirty="0">
              <a:solidFill>
                <a:srgbClr val="000000"/>
              </a:solidFill>
            </a:endParaRPr>
          </a:p>
        </p:txBody>
      </p:sp>
      <p:cxnSp>
        <p:nvCxnSpPr>
          <p:cNvPr id="4" name="直線矢印コネクタ 3"/>
          <p:cNvCxnSpPr/>
          <p:nvPr/>
        </p:nvCxnSpPr>
        <p:spPr>
          <a:xfrm flipH="1">
            <a:off x="9139322" y="2768569"/>
            <a:ext cx="63324" cy="209167"/>
          </a:xfrm>
          <a:prstGeom prst="straightConnector1">
            <a:avLst/>
          </a:prstGeom>
          <a:ln>
            <a:solidFill>
              <a:srgbClr val="728BD8"/>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39" name="直線矢印コネクタ 238"/>
          <p:cNvCxnSpPr/>
          <p:nvPr/>
        </p:nvCxnSpPr>
        <p:spPr>
          <a:xfrm flipH="1">
            <a:off x="7679149" y="2743942"/>
            <a:ext cx="63324" cy="209167"/>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40" name="直線矢印コネクタ 239"/>
          <p:cNvCxnSpPr/>
          <p:nvPr/>
        </p:nvCxnSpPr>
        <p:spPr>
          <a:xfrm flipH="1">
            <a:off x="8624182" y="2756866"/>
            <a:ext cx="63324" cy="209167"/>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41" name="直線矢印コネクタ 240"/>
          <p:cNvCxnSpPr/>
          <p:nvPr/>
        </p:nvCxnSpPr>
        <p:spPr>
          <a:xfrm flipH="1">
            <a:off x="9592267" y="2766504"/>
            <a:ext cx="63324" cy="209167"/>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245" name="平行四辺形 244"/>
          <p:cNvSpPr/>
          <p:nvPr/>
        </p:nvSpPr>
        <p:spPr>
          <a:xfrm>
            <a:off x="7320832" y="2760169"/>
            <a:ext cx="838380" cy="20916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減少</a:t>
            </a:r>
            <a:endParaRPr kumimoji="1" lang="ja-JP" altLang="en-US" sz="1050" dirty="0"/>
          </a:p>
        </p:txBody>
      </p:sp>
      <p:cxnSp>
        <p:nvCxnSpPr>
          <p:cNvPr id="246" name="直線矢印コネクタ 245"/>
          <p:cNvCxnSpPr/>
          <p:nvPr/>
        </p:nvCxnSpPr>
        <p:spPr>
          <a:xfrm flipH="1">
            <a:off x="8187621" y="2768569"/>
            <a:ext cx="63324" cy="209167"/>
          </a:xfrm>
          <a:prstGeom prst="straightConnector1">
            <a:avLst/>
          </a:prstGeom>
          <a:ln>
            <a:solidFill>
              <a:srgbClr val="728BD8"/>
            </a:solidFill>
            <a:headEnd type="triangle"/>
            <a:tailEnd type="triangle"/>
          </a:ln>
        </p:spPr>
        <p:style>
          <a:lnRef idx="1">
            <a:schemeClr val="accent6"/>
          </a:lnRef>
          <a:fillRef idx="0">
            <a:schemeClr val="accent6"/>
          </a:fillRef>
          <a:effectRef idx="0">
            <a:schemeClr val="accent6"/>
          </a:effectRef>
          <a:fontRef idx="minor">
            <a:schemeClr val="tx1"/>
          </a:fontRef>
        </p:style>
      </p:cxnSp>
      <p:sp>
        <p:nvSpPr>
          <p:cNvPr id="247" name="平行四辺形 246"/>
          <p:cNvSpPr/>
          <p:nvPr/>
        </p:nvSpPr>
        <p:spPr>
          <a:xfrm>
            <a:off x="8249045" y="2762065"/>
            <a:ext cx="838380" cy="20916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減少</a:t>
            </a:r>
            <a:endParaRPr kumimoji="1" lang="ja-JP" altLang="en-US" sz="1050" dirty="0"/>
          </a:p>
        </p:txBody>
      </p:sp>
      <p:cxnSp>
        <p:nvCxnSpPr>
          <p:cNvPr id="248" name="直線矢印コネクタ 247"/>
          <p:cNvCxnSpPr/>
          <p:nvPr/>
        </p:nvCxnSpPr>
        <p:spPr>
          <a:xfrm flipH="1">
            <a:off x="6323925" y="2768569"/>
            <a:ext cx="63324" cy="209167"/>
          </a:xfrm>
          <a:prstGeom prst="straightConnector1">
            <a:avLst/>
          </a:prstGeom>
          <a:ln>
            <a:solidFill>
              <a:srgbClr val="728BD8"/>
            </a:solidFill>
            <a:headEnd type="triangle"/>
            <a:tailEnd type="triangle"/>
          </a:ln>
        </p:spPr>
        <p:style>
          <a:lnRef idx="1">
            <a:schemeClr val="accent6"/>
          </a:lnRef>
          <a:fillRef idx="0">
            <a:schemeClr val="accent6"/>
          </a:fillRef>
          <a:effectRef idx="0">
            <a:schemeClr val="accent6"/>
          </a:effectRef>
          <a:fontRef idx="minor">
            <a:schemeClr val="tx1"/>
          </a:fontRef>
        </p:style>
      </p:cxnSp>
      <p:sp>
        <p:nvSpPr>
          <p:cNvPr id="249" name="平行四辺形 248"/>
          <p:cNvSpPr/>
          <p:nvPr/>
        </p:nvSpPr>
        <p:spPr>
          <a:xfrm>
            <a:off x="9207567" y="2767288"/>
            <a:ext cx="838380" cy="20916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減少</a:t>
            </a:r>
            <a:endParaRPr kumimoji="1" lang="ja-JP" altLang="en-US" sz="1050" dirty="0"/>
          </a:p>
        </p:txBody>
      </p:sp>
      <p:cxnSp>
        <p:nvCxnSpPr>
          <p:cNvPr id="250" name="直線矢印コネクタ 249"/>
          <p:cNvCxnSpPr/>
          <p:nvPr/>
        </p:nvCxnSpPr>
        <p:spPr>
          <a:xfrm flipH="1">
            <a:off x="7262182" y="2768569"/>
            <a:ext cx="63324" cy="209167"/>
          </a:xfrm>
          <a:prstGeom prst="straightConnector1">
            <a:avLst/>
          </a:prstGeom>
          <a:ln>
            <a:solidFill>
              <a:srgbClr val="728BD8"/>
            </a:solidFill>
            <a:headEnd type="triangle"/>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21614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normAutofit/>
          </a:bodyPr>
          <a:lstStyle/>
          <a:p>
            <a:pPr lvl="0"/>
            <a:r>
              <a:rPr lang="ja-JP" altLang="en-US" dirty="0" smtClean="0"/>
              <a:t>投資計画</a:t>
            </a:r>
            <a:endParaRPr lang="en-US" altLang="ja-JP" dirty="0" smtClean="0"/>
          </a:p>
          <a:p>
            <a:pPr lvl="0"/>
            <a:r>
              <a:rPr lang="ja-JP" altLang="en-US" dirty="0">
                <a:latin typeface="Meiryo UI" panose="020B0604030504040204" pitchFamily="50" charset="-128"/>
                <a:ea typeface="Meiryo UI" panose="020B0604030504040204" pitchFamily="50" charset="-128"/>
              </a:rPr>
              <a:t>システム導入</a:t>
            </a:r>
            <a:r>
              <a:rPr lang="ja-JP" altLang="ja-JP" dirty="0">
                <a:latin typeface="Meiryo UI" panose="020B0604030504040204" pitchFamily="50" charset="-128"/>
                <a:ea typeface="Meiryo UI" panose="020B0604030504040204" pitchFamily="50" charset="-128"/>
              </a:rPr>
              <a:t>計画</a:t>
            </a:r>
            <a:endParaRPr lang="en-US" altLang="ja-JP" dirty="0"/>
          </a:p>
          <a:p>
            <a:pPr lvl="0"/>
            <a:r>
              <a:rPr lang="ja-JP" altLang="en-US" dirty="0"/>
              <a:t>導入済みツールの</a:t>
            </a:r>
            <a:r>
              <a:rPr lang="en-US" altLang="ja-JP" dirty="0"/>
              <a:t>Majesty</a:t>
            </a:r>
            <a:r>
              <a:rPr lang="ja-JP" altLang="en-US" dirty="0"/>
              <a:t>と比較</a:t>
            </a:r>
          </a:p>
          <a:p>
            <a:pPr lvl="0"/>
            <a:r>
              <a:rPr lang="ja-JP" altLang="en-US" dirty="0"/>
              <a:t>効果検証</a:t>
            </a:r>
          </a:p>
          <a:p>
            <a:pPr lvl="0"/>
            <a:r>
              <a:rPr lang="ja-JP" altLang="en-US" dirty="0"/>
              <a:t>投資効果</a:t>
            </a:r>
          </a:p>
          <a:p>
            <a:pPr lvl="0"/>
            <a:endParaRPr lang="ja-JP" altLang="en-US" dirty="0"/>
          </a:p>
        </p:txBody>
      </p:sp>
      <p:sp>
        <p:nvSpPr>
          <p:cNvPr id="9" name="タイトル 8"/>
          <p:cNvSpPr>
            <a:spLocks noGrp="1"/>
          </p:cNvSpPr>
          <p:nvPr>
            <p:ph type="title"/>
          </p:nvPr>
        </p:nvSpPr>
        <p:spPr/>
        <p:txBody>
          <a:bodyPr/>
          <a:lstStyle/>
          <a:p>
            <a:r>
              <a:rPr lang="ja-JP" altLang="en-US" dirty="0" smtClean="0"/>
              <a:t>アジェンダ</a:t>
            </a:r>
            <a:endParaRPr lang="ja-JP" altLang="en-US" dirty="0"/>
          </a:p>
        </p:txBody>
      </p:sp>
      <p:sp>
        <p:nvSpPr>
          <p:cNvPr id="2" name="フッター プレースホルダー 1">
            <a:extLst>
              <a:ext uri="{FF2B5EF4-FFF2-40B4-BE49-F238E27FC236}">
                <a16:creationId xmlns="" xmlns:a16="http://schemas.microsoft.com/office/drawing/2014/main" id="{ECAB6C54-45D3-4BF3-BF95-724004127338}"/>
              </a:ext>
            </a:extLst>
          </p:cNvPr>
          <p:cNvSpPr>
            <a:spLocks noGrp="1"/>
          </p:cNvSpPr>
          <p:nvPr>
            <p:ph type="ftr" sz="quarter" idx="14"/>
          </p:nvPr>
        </p:nvSpPr>
        <p:spPr/>
        <p:txBody>
          <a:bodyPr/>
          <a:lstStyle/>
          <a:p>
            <a:r>
              <a:rPr lang="en-US" altLang="ja-JP" dirty="0"/>
              <a:t>KIOXIA Confidential</a:t>
            </a:r>
            <a:endParaRPr lang="ja-JP" altLang="en-US" dirty="0"/>
          </a:p>
        </p:txBody>
      </p:sp>
    </p:spTree>
    <p:extLst>
      <p:ext uri="{BB962C8B-B14F-4D97-AF65-F5344CB8AC3E}">
        <p14:creationId xmlns:p14="http://schemas.microsoft.com/office/powerpoint/2010/main" val="771252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並列化による</a:t>
            </a:r>
            <a:r>
              <a:rPr lang="en-US" altLang="ja-JP" dirty="0" smtClean="0"/>
              <a:t>DB</a:t>
            </a:r>
            <a:r>
              <a:rPr lang="ja-JP" altLang="en-US" dirty="0" smtClean="0"/>
              <a:t>安定化のイメージ</a:t>
            </a:r>
            <a:endParaRPr kumimoji="1" lang="ja-JP" altLang="en-US" dirty="0"/>
          </a:p>
        </p:txBody>
      </p:sp>
      <p:sp>
        <p:nvSpPr>
          <p:cNvPr id="5" name="平行四辺形 4"/>
          <p:cNvSpPr/>
          <p:nvPr/>
        </p:nvSpPr>
        <p:spPr>
          <a:xfrm>
            <a:off x="6331857" y="2813798"/>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solidFill>
                  <a:srgbClr val="000000"/>
                </a:solidFill>
              </a:rPr>
              <a:t>クエリ</a:t>
            </a:r>
            <a:endParaRPr lang="en-US" altLang="ja-JP" sz="700" dirty="0" smtClean="0">
              <a:solidFill>
                <a:srgbClr val="000000"/>
              </a:solidFill>
            </a:endParaRPr>
          </a:p>
        </p:txBody>
      </p:sp>
      <p:sp>
        <p:nvSpPr>
          <p:cNvPr id="6" name="平行四辺形 5"/>
          <p:cNvSpPr/>
          <p:nvPr/>
        </p:nvSpPr>
        <p:spPr>
          <a:xfrm>
            <a:off x="7646226" y="1897701"/>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7" name="平行四辺形 6"/>
          <p:cNvSpPr/>
          <p:nvPr/>
        </p:nvSpPr>
        <p:spPr>
          <a:xfrm>
            <a:off x="8184840" y="2816630"/>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8" name="平行四辺形 7"/>
          <p:cNvSpPr/>
          <p:nvPr/>
        </p:nvSpPr>
        <p:spPr>
          <a:xfrm>
            <a:off x="9199533" y="1897701"/>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grpSp>
        <p:nvGrpSpPr>
          <p:cNvPr id="25" name="グループ化 24"/>
          <p:cNvGrpSpPr/>
          <p:nvPr/>
        </p:nvGrpSpPr>
        <p:grpSpPr>
          <a:xfrm>
            <a:off x="6027330" y="3764550"/>
            <a:ext cx="874560" cy="842369"/>
            <a:chOff x="1496551" y="4232212"/>
            <a:chExt cx="1139525" cy="1097582"/>
          </a:xfrm>
        </p:grpSpPr>
        <p:sp>
          <p:nvSpPr>
            <p:cNvPr id="9" name="平行四辺形 8"/>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15" name="直線コネクタ 1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27" name="グループ化 26"/>
          <p:cNvGrpSpPr/>
          <p:nvPr/>
        </p:nvGrpSpPr>
        <p:grpSpPr>
          <a:xfrm>
            <a:off x="6971777" y="3764550"/>
            <a:ext cx="874560" cy="842369"/>
            <a:chOff x="1496551" y="4232212"/>
            <a:chExt cx="1139525" cy="1097582"/>
          </a:xfrm>
        </p:grpSpPr>
        <p:sp>
          <p:nvSpPr>
            <p:cNvPr id="28" name="平行四辺形 27"/>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9" name="直線コネクタ 28"/>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34" name="グループ化 33"/>
          <p:cNvGrpSpPr/>
          <p:nvPr/>
        </p:nvGrpSpPr>
        <p:grpSpPr>
          <a:xfrm>
            <a:off x="7901750" y="3764550"/>
            <a:ext cx="874560" cy="842369"/>
            <a:chOff x="1496551" y="4232212"/>
            <a:chExt cx="1139525" cy="1097582"/>
          </a:xfrm>
        </p:grpSpPr>
        <p:sp>
          <p:nvSpPr>
            <p:cNvPr id="35" name="平行四辺形 34"/>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36" name="直線コネクタ 35"/>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41" name="グループ化 40"/>
          <p:cNvGrpSpPr/>
          <p:nvPr/>
        </p:nvGrpSpPr>
        <p:grpSpPr>
          <a:xfrm>
            <a:off x="8882118" y="3764550"/>
            <a:ext cx="874560" cy="842369"/>
            <a:chOff x="1496551" y="4232212"/>
            <a:chExt cx="1139525" cy="1097582"/>
          </a:xfrm>
        </p:grpSpPr>
        <p:sp>
          <p:nvSpPr>
            <p:cNvPr id="42" name="平行四辺形 41"/>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43" name="直線コネクタ 42"/>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92" name="グループ化 91"/>
          <p:cNvGrpSpPr/>
          <p:nvPr/>
        </p:nvGrpSpPr>
        <p:grpSpPr>
          <a:xfrm>
            <a:off x="6110528" y="4977359"/>
            <a:ext cx="1818429" cy="998074"/>
            <a:chOff x="9365852" y="1677625"/>
            <a:chExt cx="2369359" cy="1300460"/>
          </a:xfrm>
        </p:grpSpPr>
        <p:grpSp>
          <p:nvGrpSpPr>
            <p:cNvPr id="94" name="グループ化 93"/>
            <p:cNvGrpSpPr/>
            <p:nvPr/>
          </p:nvGrpSpPr>
          <p:grpSpPr>
            <a:xfrm>
              <a:off x="9365852" y="1696250"/>
              <a:ext cx="2369359" cy="1281835"/>
              <a:chOff x="8255004" y="1616891"/>
              <a:chExt cx="4399461" cy="2380131"/>
            </a:xfrm>
            <a:solidFill>
              <a:srgbClr val="2D4BA5">
                <a:lumMod val="60000"/>
                <a:lumOff val="40000"/>
              </a:srgbClr>
            </a:solidFill>
          </p:grpSpPr>
          <p:sp>
            <p:nvSpPr>
              <p:cNvPr id="123" name="角丸四角形 122"/>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r>
                  <a:rPr kumimoji="0" lang="en-US" altLang="ja-JP" sz="1400" kern="0" dirty="0" err="1" smtClean="0">
                    <a:solidFill>
                      <a:srgbClr val="FFFFFF"/>
                    </a:solidFill>
                    <a:latin typeface="segoe ui"/>
                    <a:ea typeface="Meiryo UI"/>
                  </a:rPr>
                  <a:t>Roziiku</a:t>
                </a:r>
                <a:r>
                  <a:rPr kumimoji="0" lang="en-US" altLang="ja-JP" sz="1400" kern="0" dirty="0" smtClean="0">
                    <a:solidFill>
                      <a:srgbClr val="FFFFFF"/>
                    </a:solidFill>
                    <a:latin typeface="segoe ui"/>
                    <a:ea typeface="Meiryo UI"/>
                  </a:rPr>
                  <a:t> </a:t>
                </a:r>
              </a:p>
              <a:p>
                <a:pPr algn="ctr" defTabSz="914228">
                  <a:defRPr/>
                </a:pPr>
                <a:endParaRPr kumimoji="0" lang="ja-JP" altLang="en-US" sz="1400" kern="0" dirty="0" smtClean="0">
                  <a:solidFill>
                    <a:srgbClr val="FFFFFF"/>
                  </a:solidFill>
                  <a:latin typeface="segoe ui"/>
                  <a:ea typeface="Meiryo UI"/>
                </a:endParaRPr>
              </a:p>
            </p:txBody>
          </p:sp>
          <p:sp>
            <p:nvSpPr>
              <p:cNvPr id="124" name="角丸四角形 123"/>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sp>
          <p:nvSpPr>
            <p:cNvPr id="95" name="テキスト ボックス 94"/>
            <p:cNvSpPr txBox="1"/>
            <p:nvPr/>
          </p:nvSpPr>
          <p:spPr>
            <a:xfrm>
              <a:off x="9367387" y="1677625"/>
              <a:ext cx="2120566" cy="369332"/>
            </a:xfrm>
            <a:prstGeom prst="rect">
              <a:avLst/>
            </a:prstGeom>
            <a:noFill/>
          </p:spPr>
          <p:txBody>
            <a:bodyPr wrap="square" rtlCol="0">
              <a:spAutoFit/>
            </a:bodyPr>
            <a:lstStyle/>
            <a:p>
              <a:pPr defTabSz="914228">
                <a:defRPr/>
              </a:pPr>
              <a:r>
                <a:rPr kumimoji="0" lang="ja-JP" altLang="en-US" kern="0" dirty="0" smtClean="0">
                  <a:solidFill>
                    <a:srgbClr val="333333"/>
                  </a:solidFill>
                  <a:latin typeface="segoe ui"/>
                  <a:ea typeface="Meiryo UI"/>
                </a:rPr>
                <a:t>メモリ</a:t>
              </a:r>
              <a:r>
                <a:rPr kumimoji="0" lang="en-US" altLang="ja-JP" kern="0" dirty="0" smtClean="0">
                  <a:solidFill>
                    <a:srgbClr val="333333"/>
                  </a:solidFill>
                  <a:latin typeface="segoe ui"/>
                  <a:ea typeface="Meiryo UI"/>
                </a:rPr>
                <a:t>(PGA)</a:t>
              </a:r>
            </a:p>
          </p:txBody>
        </p:sp>
        <p:grpSp>
          <p:nvGrpSpPr>
            <p:cNvPr id="96" name="グループ化 95"/>
            <p:cNvGrpSpPr/>
            <p:nvPr/>
          </p:nvGrpSpPr>
          <p:grpSpPr>
            <a:xfrm>
              <a:off x="9949075" y="2158357"/>
              <a:ext cx="1029626" cy="491856"/>
              <a:chOff x="9949075" y="2158357"/>
              <a:chExt cx="1029626" cy="491856"/>
            </a:xfrm>
          </p:grpSpPr>
          <p:grpSp>
            <p:nvGrpSpPr>
              <p:cNvPr id="97" name="グループ化 96"/>
              <p:cNvGrpSpPr/>
              <p:nvPr/>
            </p:nvGrpSpPr>
            <p:grpSpPr>
              <a:xfrm>
                <a:off x="9986003" y="2158357"/>
                <a:ext cx="992698" cy="466523"/>
                <a:chOff x="9986003" y="2158357"/>
                <a:chExt cx="992698" cy="466523"/>
              </a:xfrm>
            </p:grpSpPr>
            <p:sp>
              <p:nvSpPr>
                <p:cNvPr id="111" name="角丸四角形 110"/>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2" name="角丸四角形 111"/>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3" name="角丸四角形 112"/>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4" name="角丸四角形 113"/>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5" name="角丸四角形 114"/>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6" name="角丸四角形 115"/>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7" name="角丸四角形 116"/>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8" name="角丸四角形 117"/>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9" name="角丸四角形 118"/>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0" name="角丸四角形 119"/>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1" name="角丸四角形 120"/>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2" name="角丸四角形 121"/>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nvGrpSpPr>
              <p:cNvPr id="98" name="グループ化 97"/>
              <p:cNvGrpSpPr/>
              <p:nvPr/>
            </p:nvGrpSpPr>
            <p:grpSpPr>
              <a:xfrm>
                <a:off x="9949075" y="2183690"/>
                <a:ext cx="992698" cy="466523"/>
                <a:chOff x="9986003" y="2158357"/>
                <a:chExt cx="992698" cy="466523"/>
              </a:xfrm>
            </p:grpSpPr>
            <p:sp>
              <p:nvSpPr>
                <p:cNvPr id="99" name="角丸四角形 98"/>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0" name="角丸四角形 99"/>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1" name="角丸四角形 100"/>
                <p:cNvSpPr/>
                <p:nvPr/>
              </p:nvSpPr>
              <p:spPr>
                <a:xfrm>
                  <a:off x="9986003"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2" name="角丸四角形 101"/>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3" name="角丸四角形 102"/>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4" name="角丸四角形 103"/>
                <p:cNvSpPr/>
                <p:nvPr/>
              </p:nvSpPr>
              <p:spPr>
                <a:xfrm>
                  <a:off x="1023302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5" name="角丸四角形 104"/>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6" name="角丸四角形 105"/>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7" name="角丸四角形 106"/>
                <p:cNvSpPr/>
                <p:nvPr/>
              </p:nvSpPr>
              <p:spPr>
                <a:xfrm>
                  <a:off x="1048691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8" name="角丸四角形 107"/>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9" name="角丸四角形 108"/>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0" name="角丸四角形 109"/>
                <p:cNvSpPr/>
                <p:nvPr/>
              </p:nvSpPr>
              <p:spPr>
                <a:xfrm>
                  <a:off x="10739985"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grpSp>
      <p:grpSp>
        <p:nvGrpSpPr>
          <p:cNvPr id="149" name="グループ化 148"/>
          <p:cNvGrpSpPr/>
          <p:nvPr/>
        </p:nvGrpSpPr>
        <p:grpSpPr>
          <a:xfrm>
            <a:off x="8792487" y="4980910"/>
            <a:ext cx="1812780" cy="988238"/>
            <a:chOff x="4790820" y="4569030"/>
            <a:chExt cx="2361998" cy="1287644"/>
          </a:xfrm>
        </p:grpSpPr>
        <p:grpSp>
          <p:nvGrpSpPr>
            <p:cNvPr id="125" name="グループ化 124"/>
            <p:cNvGrpSpPr/>
            <p:nvPr/>
          </p:nvGrpSpPr>
          <p:grpSpPr>
            <a:xfrm>
              <a:off x="4790820" y="4586113"/>
              <a:ext cx="2361998" cy="1270561"/>
              <a:chOff x="8214308" y="1610145"/>
              <a:chExt cx="4399461" cy="2380131"/>
            </a:xfrm>
            <a:solidFill>
              <a:srgbClr val="0070C0"/>
            </a:solidFill>
          </p:grpSpPr>
          <p:sp>
            <p:nvSpPr>
              <p:cNvPr id="126" name="角丸四角形 125"/>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nvGrpSpPr>
              <p:cNvPr id="128" name="グループ化 127"/>
              <p:cNvGrpSpPr/>
              <p:nvPr/>
            </p:nvGrpSpPr>
            <p:grpSpPr>
              <a:xfrm>
                <a:off x="9463077" y="2041499"/>
                <a:ext cx="1901931" cy="1528109"/>
                <a:chOff x="7263920" y="2372302"/>
                <a:chExt cx="2061035" cy="1655942"/>
              </a:xfrm>
              <a:grpFill/>
            </p:grpSpPr>
            <p:sp>
              <p:nvSpPr>
                <p:cNvPr id="129" name="角丸四角形 128"/>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0" name="円/楕円 129"/>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1" name="円/楕円 130"/>
                <p:cNvSpPr/>
                <p:nvPr/>
              </p:nvSpPr>
              <p:spPr>
                <a:xfrm>
                  <a:off x="7263920" y="346986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2" name="円/楕円 131"/>
                <p:cNvSpPr/>
                <p:nvPr/>
              </p:nvSpPr>
              <p:spPr>
                <a:xfrm>
                  <a:off x="7263926" y="3134302"/>
                  <a:ext cx="2061028" cy="570389"/>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3" name="円/楕円 132"/>
                <p:cNvSpPr/>
                <p:nvPr/>
              </p:nvSpPr>
              <p:spPr>
                <a:xfrm>
                  <a:off x="7263926" y="291148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4" name="円/楕円 133"/>
                <p:cNvSpPr/>
                <p:nvPr/>
              </p:nvSpPr>
              <p:spPr>
                <a:xfrm>
                  <a:off x="7263926" y="2643415"/>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5" name="円/楕円 134"/>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grpSp>
        <p:sp>
          <p:nvSpPr>
            <p:cNvPr id="136" name="テキスト ボックス 135"/>
            <p:cNvSpPr txBox="1"/>
            <p:nvPr/>
          </p:nvSpPr>
          <p:spPr>
            <a:xfrm>
              <a:off x="4911536" y="4569030"/>
              <a:ext cx="2120565" cy="369332"/>
            </a:xfrm>
            <a:prstGeom prst="rect">
              <a:avLst/>
            </a:prstGeom>
            <a:noFill/>
          </p:spPr>
          <p:txBody>
            <a:bodyPr wrap="square" rtlCol="0">
              <a:spAutoFit/>
            </a:bodyPr>
            <a:lstStyle/>
            <a:p>
              <a:pPr defTabSz="914228">
                <a:defRPr/>
              </a:pPr>
              <a:r>
                <a:rPr kumimoji="0" lang="en-US" altLang="ja-JP" kern="0" dirty="0" smtClean="0">
                  <a:solidFill>
                    <a:srgbClr val="333333"/>
                  </a:solidFill>
                  <a:latin typeface="segoe ui"/>
                  <a:ea typeface="Meiryo UI"/>
                </a:rPr>
                <a:t>Disk</a:t>
              </a:r>
            </a:p>
          </p:txBody>
        </p:sp>
      </p:grpSp>
      <p:cxnSp>
        <p:nvCxnSpPr>
          <p:cNvPr id="139" name="直線矢印コネクタ 138"/>
          <p:cNvCxnSpPr>
            <a:stCxn id="5" idx="3"/>
            <a:endCxn id="9" idx="1"/>
          </p:cNvCxnSpPr>
          <p:nvPr/>
        </p:nvCxnSpPr>
        <p:spPr>
          <a:xfrm flipH="1">
            <a:off x="6586140" y="3572814"/>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1" name="平行四辺形 140"/>
          <p:cNvSpPr/>
          <p:nvPr/>
        </p:nvSpPr>
        <p:spPr>
          <a:xfrm>
            <a:off x="8184840" y="2813798"/>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cxnSp>
        <p:nvCxnSpPr>
          <p:cNvPr id="145" name="直線矢印コネクタ 144"/>
          <p:cNvCxnSpPr>
            <a:stCxn id="5" idx="4"/>
          </p:cNvCxnSpPr>
          <p:nvPr/>
        </p:nvCxnSpPr>
        <p:spPr>
          <a:xfrm>
            <a:off x="6784783" y="3572814"/>
            <a:ext cx="739300" cy="2078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8" name="テキスト ボックス 147"/>
          <p:cNvSpPr txBox="1"/>
          <p:nvPr/>
        </p:nvSpPr>
        <p:spPr>
          <a:xfrm>
            <a:off x="7892933" y="4835559"/>
            <a:ext cx="945878" cy="1569660"/>
          </a:xfrm>
          <a:prstGeom prst="rect">
            <a:avLst/>
          </a:prstGeom>
          <a:noFill/>
        </p:spPr>
        <p:txBody>
          <a:bodyPr wrap="square" rtlCol="0">
            <a:spAutoFit/>
          </a:bodyPr>
          <a:lstStyle/>
          <a:p>
            <a:r>
              <a:rPr lang="ja-JP" altLang="en-US" sz="1200" dirty="0">
                <a:solidFill>
                  <a:srgbClr val="0000FF"/>
                </a:solidFill>
              </a:rPr>
              <a:t>２</a:t>
            </a:r>
            <a:r>
              <a:rPr lang="ja-JP" altLang="en-US" sz="1200" dirty="0" smtClean="0">
                <a:solidFill>
                  <a:srgbClr val="0000FF"/>
                </a:solidFill>
              </a:rPr>
              <a:t>クエリのため</a:t>
            </a:r>
            <a:r>
              <a:rPr lang="en-US" altLang="ja-JP" sz="1200" dirty="0" smtClean="0">
                <a:solidFill>
                  <a:srgbClr val="0000FF"/>
                </a:solidFill>
              </a:rPr>
              <a:t>PGA</a:t>
            </a:r>
            <a:r>
              <a:rPr lang="ja-JP" altLang="en-US" sz="1200" dirty="0" smtClean="0">
                <a:solidFill>
                  <a:srgbClr val="0000FF"/>
                </a:solidFill>
              </a:rPr>
              <a:t>に空きがある。物理的な</a:t>
            </a:r>
            <a:r>
              <a:rPr lang="en-US" altLang="ja-JP" sz="1200" dirty="0" err="1" smtClean="0">
                <a:solidFill>
                  <a:srgbClr val="0000FF"/>
                </a:solidFill>
              </a:rPr>
              <a:t>DiskI</a:t>
            </a:r>
            <a:r>
              <a:rPr lang="en-US" altLang="ja-JP" sz="1200" dirty="0" smtClean="0">
                <a:solidFill>
                  <a:srgbClr val="0000FF"/>
                </a:solidFill>
              </a:rPr>
              <a:t>/O</a:t>
            </a:r>
            <a:r>
              <a:rPr lang="ja-JP" altLang="en-US" sz="1200" dirty="0" err="1" smtClean="0">
                <a:solidFill>
                  <a:srgbClr val="0000FF"/>
                </a:solidFill>
              </a:rPr>
              <a:t>でなく</a:t>
            </a:r>
            <a:r>
              <a:rPr lang="ja-JP" altLang="en-US" sz="1200" dirty="0" smtClean="0">
                <a:solidFill>
                  <a:srgbClr val="0000FF"/>
                </a:solidFill>
              </a:rPr>
              <a:t>なったため処理速度上昇</a:t>
            </a:r>
            <a:endParaRPr lang="ja-JP" altLang="en-US" sz="1200" dirty="0">
              <a:solidFill>
                <a:srgbClr val="0000FF"/>
              </a:solidFill>
            </a:endParaRPr>
          </a:p>
        </p:txBody>
      </p:sp>
      <p:sp>
        <p:nvSpPr>
          <p:cNvPr id="150" name="テキスト ボックス 149"/>
          <p:cNvSpPr txBox="1"/>
          <p:nvPr/>
        </p:nvSpPr>
        <p:spPr>
          <a:xfrm>
            <a:off x="10654450" y="5059030"/>
            <a:ext cx="945878" cy="830997"/>
          </a:xfrm>
          <a:prstGeom prst="rect">
            <a:avLst/>
          </a:prstGeom>
          <a:noFill/>
        </p:spPr>
        <p:txBody>
          <a:bodyPr wrap="square" rtlCol="0">
            <a:spAutoFit/>
          </a:bodyPr>
          <a:lstStyle/>
          <a:p>
            <a:r>
              <a:rPr lang="en-US" altLang="ja-JP" sz="1200" dirty="0" err="1" smtClean="0">
                <a:solidFill>
                  <a:srgbClr val="0000FF"/>
                </a:solidFill>
              </a:rPr>
              <a:t>DiskI</a:t>
            </a:r>
            <a:r>
              <a:rPr lang="en-US" altLang="ja-JP" sz="1200" dirty="0" smtClean="0">
                <a:solidFill>
                  <a:srgbClr val="0000FF"/>
                </a:solidFill>
              </a:rPr>
              <a:t>/O</a:t>
            </a:r>
            <a:r>
              <a:rPr lang="ja-JP" altLang="en-US" sz="1200" dirty="0" smtClean="0">
                <a:solidFill>
                  <a:srgbClr val="0000FF"/>
                </a:solidFill>
              </a:rPr>
              <a:t>も処理数が減っているため減少</a:t>
            </a:r>
            <a:endParaRPr lang="ja-JP" altLang="en-US" sz="1200" dirty="0">
              <a:solidFill>
                <a:srgbClr val="0000FF"/>
              </a:solidFill>
            </a:endParaRPr>
          </a:p>
        </p:txBody>
      </p:sp>
      <p:grpSp>
        <p:nvGrpSpPr>
          <p:cNvPr id="152" name="グループ化 151"/>
          <p:cNvGrpSpPr/>
          <p:nvPr/>
        </p:nvGrpSpPr>
        <p:grpSpPr>
          <a:xfrm>
            <a:off x="100251" y="2775792"/>
            <a:ext cx="5572997" cy="3165730"/>
            <a:chOff x="657534" y="1704770"/>
            <a:chExt cx="7261450" cy="4124847"/>
          </a:xfrm>
        </p:grpSpPr>
        <p:sp>
          <p:nvSpPr>
            <p:cNvPr id="153" name="平行四辺形 152"/>
            <p:cNvSpPr/>
            <p:nvPr/>
          </p:nvSpPr>
          <p:spPr>
            <a:xfrm>
              <a:off x="1054324" y="1710106"/>
              <a:ext cx="1180298" cy="988974"/>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solidFill>
                    <a:srgbClr val="000000"/>
                  </a:solidFill>
                </a:rPr>
                <a:t>クエリ</a:t>
              </a:r>
              <a:endParaRPr lang="en-US" altLang="ja-JP" sz="700" dirty="0" smtClean="0">
                <a:solidFill>
                  <a:srgbClr val="000000"/>
                </a:solidFill>
              </a:endParaRPr>
            </a:p>
          </p:txBody>
        </p:sp>
        <p:sp>
          <p:nvSpPr>
            <p:cNvPr id="154" name="平行四辺形 153"/>
            <p:cNvSpPr/>
            <p:nvPr/>
          </p:nvSpPr>
          <p:spPr>
            <a:xfrm>
              <a:off x="2234622" y="1713796"/>
              <a:ext cx="1180298" cy="988974"/>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155" name="平行四辺形 154"/>
            <p:cNvSpPr/>
            <p:nvPr/>
          </p:nvSpPr>
          <p:spPr>
            <a:xfrm>
              <a:off x="3468706" y="1713796"/>
              <a:ext cx="1180298" cy="988974"/>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156" name="平行四辺形 155"/>
            <p:cNvSpPr/>
            <p:nvPr/>
          </p:nvSpPr>
          <p:spPr>
            <a:xfrm>
              <a:off x="4702791" y="1704770"/>
              <a:ext cx="1180298" cy="988974"/>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grpSp>
          <p:nvGrpSpPr>
            <p:cNvPr id="157" name="グループ化 156"/>
            <p:cNvGrpSpPr/>
            <p:nvPr/>
          </p:nvGrpSpPr>
          <p:grpSpPr>
            <a:xfrm>
              <a:off x="657534" y="2948906"/>
              <a:ext cx="1139526" cy="1097580"/>
              <a:chOff x="1496551" y="4232212"/>
              <a:chExt cx="1139525" cy="1097582"/>
            </a:xfrm>
          </p:grpSpPr>
          <p:sp>
            <p:nvSpPr>
              <p:cNvPr id="232" name="平行四辺形 231"/>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33" name="直線コネクタ 232"/>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4" name="直線コネクタ 233"/>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5" name="直線コネクタ 234"/>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6" name="直線コネクタ 235"/>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37" name="直線コネクタ 236"/>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58" name="グループ化 157"/>
            <p:cNvGrpSpPr/>
            <p:nvPr/>
          </p:nvGrpSpPr>
          <p:grpSpPr>
            <a:xfrm>
              <a:off x="1888121" y="2948906"/>
              <a:ext cx="1139526" cy="1097580"/>
              <a:chOff x="1496551" y="4232212"/>
              <a:chExt cx="1139525" cy="1097582"/>
            </a:xfrm>
          </p:grpSpPr>
          <p:sp>
            <p:nvSpPr>
              <p:cNvPr id="226" name="平行四辺形 225"/>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27" name="直線コネクタ 226"/>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8" name="直線コネクタ 227"/>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9" name="直線コネクタ 228"/>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0" name="直線コネクタ 229"/>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31" name="直線コネクタ 230"/>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59" name="グループ化 158"/>
            <p:cNvGrpSpPr/>
            <p:nvPr/>
          </p:nvGrpSpPr>
          <p:grpSpPr>
            <a:xfrm>
              <a:off x="3099848" y="2948906"/>
              <a:ext cx="1139526" cy="1097580"/>
              <a:chOff x="1496551" y="4232212"/>
              <a:chExt cx="1139525" cy="1097582"/>
            </a:xfrm>
          </p:grpSpPr>
          <p:sp>
            <p:nvSpPr>
              <p:cNvPr id="220" name="平行四辺形 219"/>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21" name="直線コネクタ 220"/>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2" name="直線コネクタ 221"/>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3" name="直線コネクタ 222"/>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4" name="直線コネクタ 223"/>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25" name="直線コネクタ 224"/>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60" name="グループ化 159"/>
            <p:cNvGrpSpPr/>
            <p:nvPr/>
          </p:nvGrpSpPr>
          <p:grpSpPr>
            <a:xfrm>
              <a:off x="4377238" y="2948906"/>
              <a:ext cx="1139526" cy="1097580"/>
              <a:chOff x="1496551" y="4232212"/>
              <a:chExt cx="1139525" cy="1097582"/>
            </a:xfrm>
          </p:grpSpPr>
          <p:sp>
            <p:nvSpPr>
              <p:cNvPr id="214" name="平行四辺形 213"/>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15" name="直線コネクタ 21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6" name="直線コネクタ 215"/>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7" name="直線コネクタ 216"/>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8" name="直線コネクタ 217"/>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19" name="直線コネクタ 218"/>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61" name="グループ化 160"/>
            <p:cNvGrpSpPr/>
            <p:nvPr/>
          </p:nvGrpSpPr>
          <p:grpSpPr>
            <a:xfrm>
              <a:off x="765939" y="4529158"/>
              <a:ext cx="2369359" cy="1300459"/>
              <a:chOff x="9365852" y="1677625"/>
              <a:chExt cx="2369359" cy="1300460"/>
            </a:xfrm>
          </p:grpSpPr>
          <p:grpSp>
            <p:nvGrpSpPr>
              <p:cNvPr id="183" name="グループ化 182"/>
              <p:cNvGrpSpPr/>
              <p:nvPr/>
            </p:nvGrpSpPr>
            <p:grpSpPr>
              <a:xfrm>
                <a:off x="9365852" y="1696250"/>
                <a:ext cx="2369359" cy="1281835"/>
                <a:chOff x="8255004" y="1616891"/>
                <a:chExt cx="4399461" cy="2380131"/>
              </a:xfrm>
              <a:solidFill>
                <a:srgbClr val="2D4BA5">
                  <a:lumMod val="60000"/>
                  <a:lumOff val="40000"/>
                </a:srgbClr>
              </a:solidFill>
            </p:grpSpPr>
            <p:sp>
              <p:nvSpPr>
                <p:cNvPr id="212" name="角丸四角形 211"/>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r>
                    <a:rPr kumimoji="0" lang="en-US" altLang="ja-JP" sz="1400" kern="0" dirty="0" err="1" smtClean="0">
                      <a:solidFill>
                        <a:srgbClr val="FFFFFF"/>
                      </a:solidFill>
                      <a:latin typeface="segoe ui"/>
                      <a:ea typeface="Meiryo UI"/>
                    </a:rPr>
                    <a:t>Roziiku</a:t>
                  </a:r>
                  <a:r>
                    <a:rPr kumimoji="0" lang="en-US" altLang="ja-JP" sz="1400" kern="0" dirty="0" smtClean="0">
                      <a:solidFill>
                        <a:srgbClr val="FFFFFF"/>
                      </a:solidFill>
                      <a:latin typeface="segoe ui"/>
                      <a:ea typeface="Meiryo UI"/>
                    </a:rPr>
                    <a:t> </a:t>
                  </a:r>
                </a:p>
                <a:p>
                  <a:pPr algn="ctr" defTabSz="914228">
                    <a:defRPr/>
                  </a:pPr>
                  <a:endParaRPr kumimoji="0" lang="ja-JP" altLang="en-US" sz="1400" kern="0" dirty="0" smtClean="0">
                    <a:solidFill>
                      <a:srgbClr val="FFFFFF"/>
                    </a:solidFill>
                    <a:latin typeface="segoe ui"/>
                    <a:ea typeface="Meiryo UI"/>
                  </a:endParaRPr>
                </a:p>
              </p:txBody>
            </p:sp>
            <p:sp>
              <p:nvSpPr>
                <p:cNvPr id="213" name="角丸四角形 212"/>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sp>
            <p:nvSpPr>
              <p:cNvPr id="184" name="テキスト ボックス 183"/>
              <p:cNvSpPr txBox="1"/>
              <p:nvPr/>
            </p:nvSpPr>
            <p:spPr>
              <a:xfrm>
                <a:off x="9367387" y="1677625"/>
                <a:ext cx="2120566" cy="369332"/>
              </a:xfrm>
              <a:prstGeom prst="rect">
                <a:avLst/>
              </a:prstGeom>
              <a:noFill/>
            </p:spPr>
            <p:txBody>
              <a:bodyPr wrap="square" rtlCol="0">
                <a:spAutoFit/>
              </a:bodyPr>
              <a:lstStyle/>
              <a:p>
                <a:pPr defTabSz="914228">
                  <a:defRPr/>
                </a:pPr>
                <a:r>
                  <a:rPr kumimoji="0" lang="ja-JP" altLang="en-US" kern="0" dirty="0" smtClean="0">
                    <a:solidFill>
                      <a:srgbClr val="333333"/>
                    </a:solidFill>
                    <a:latin typeface="segoe ui"/>
                    <a:ea typeface="Meiryo UI"/>
                  </a:rPr>
                  <a:t>メモリ</a:t>
                </a:r>
                <a:r>
                  <a:rPr kumimoji="0" lang="en-US" altLang="ja-JP" kern="0" dirty="0" smtClean="0">
                    <a:solidFill>
                      <a:srgbClr val="333333"/>
                    </a:solidFill>
                    <a:latin typeface="segoe ui"/>
                    <a:ea typeface="Meiryo UI"/>
                  </a:rPr>
                  <a:t>(PGA)</a:t>
                </a:r>
              </a:p>
            </p:txBody>
          </p:sp>
          <p:grpSp>
            <p:nvGrpSpPr>
              <p:cNvPr id="185" name="グループ化 184"/>
              <p:cNvGrpSpPr/>
              <p:nvPr/>
            </p:nvGrpSpPr>
            <p:grpSpPr>
              <a:xfrm>
                <a:off x="9949075" y="2158357"/>
                <a:ext cx="1029626" cy="491856"/>
                <a:chOff x="9949075" y="2158357"/>
                <a:chExt cx="1029626" cy="491856"/>
              </a:xfrm>
            </p:grpSpPr>
            <p:grpSp>
              <p:nvGrpSpPr>
                <p:cNvPr id="186" name="グループ化 185"/>
                <p:cNvGrpSpPr/>
                <p:nvPr/>
              </p:nvGrpSpPr>
              <p:grpSpPr>
                <a:xfrm>
                  <a:off x="9986003" y="2158357"/>
                  <a:ext cx="992698" cy="466523"/>
                  <a:chOff x="9986003" y="2158357"/>
                  <a:chExt cx="992698" cy="466523"/>
                </a:xfrm>
              </p:grpSpPr>
              <p:sp>
                <p:nvSpPr>
                  <p:cNvPr id="200" name="角丸四角形 199"/>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1" name="角丸四角形 200"/>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2" name="角丸四角形 201"/>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3" name="角丸四角形 202"/>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4" name="角丸四角形 203"/>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5" name="角丸四角形 204"/>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6" name="角丸四角形 205"/>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7" name="角丸四角形 206"/>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8" name="角丸四角形 207"/>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9" name="角丸四角形 208"/>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10" name="角丸四角形 209"/>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11" name="角丸四角形 210"/>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nvGrpSpPr>
                <p:cNvPr id="187" name="グループ化 186"/>
                <p:cNvGrpSpPr/>
                <p:nvPr/>
              </p:nvGrpSpPr>
              <p:grpSpPr>
                <a:xfrm>
                  <a:off x="9949075" y="2183690"/>
                  <a:ext cx="992698" cy="466523"/>
                  <a:chOff x="9986003" y="2158357"/>
                  <a:chExt cx="992698" cy="466523"/>
                </a:xfrm>
              </p:grpSpPr>
              <p:sp>
                <p:nvSpPr>
                  <p:cNvPr id="188" name="角丸四角形 187"/>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89" name="角丸四角形 188"/>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0" name="角丸四角形 189"/>
                  <p:cNvSpPr/>
                  <p:nvPr/>
                </p:nvSpPr>
                <p:spPr>
                  <a:xfrm>
                    <a:off x="9986003"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1" name="角丸四角形 190"/>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2" name="角丸四角形 191"/>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3" name="角丸四角形 192"/>
                  <p:cNvSpPr/>
                  <p:nvPr/>
                </p:nvSpPr>
                <p:spPr>
                  <a:xfrm>
                    <a:off x="1023302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4" name="角丸四角形 193"/>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5" name="角丸四角形 194"/>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6" name="角丸四角形 195"/>
                  <p:cNvSpPr/>
                  <p:nvPr/>
                </p:nvSpPr>
                <p:spPr>
                  <a:xfrm>
                    <a:off x="1048691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7" name="角丸四角形 196"/>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8" name="角丸四角形 197"/>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9" name="角丸四角形 198"/>
                  <p:cNvSpPr/>
                  <p:nvPr/>
                </p:nvSpPr>
                <p:spPr>
                  <a:xfrm>
                    <a:off x="10739985"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grpSp>
        <p:grpSp>
          <p:nvGrpSpPr>
            <p:cNvPr id="162" name="グループ化 161"/>
            <p:cNvGrpSpPr/>
            <p:nvPr/>
          </p:nvGrpSpPr>
          <p:grpSpPr>
            <a:xfrm>
              <a:off x="4260452" y="4533785"/>
              <a:ext cx="2361999" cy="1287643"/>
              <a:chOff x="4790820" y="4569030"/>
              <a:chExt cx="2361998" cy="1287644"/>
            </a:xfrm>
          </p:grpSpPr>
          <p:grpSp>
            <p:nvGrpSpPr>
              <p:cNvPr id="172" name="グループ化 171"/>
              <p:cNvGrpSpPr/>
              <p:nvPr/>
            </p:nvGrpSpPr>
            <p:grpSpPr>
              <a:xfrm>
                <a:off x="4790820" y="4586113"/>
                <a:ext cx="2361998" cy="1270561"/>
                <a:chOff x="8214308" y="1610145"/>
                <a:chExt cx="4399461" cy="2380131"/>
              </a:xfrm>
              <a:solidFill>
                <a:srgbClr val="0070C0"/>
              </a:solidFill>
            </p:grpSpPr>
            <p:sp>
              <p:nvSpPr>
                <p:cNvPr id="174" name="角丸四角形 173"/>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nvGrpSpPr>
                <p:cNvPr id="175" name="グループ化 174"/>
                <p:cNvGrpSpPr/>
                <p:nvPr/>
              </p:nvGrpSpPr>
              <p:grpSpPr>
                <a:xfrm>
                  <a:off x="9463077" y="2041499"/>
                  <a:ext cx="1901931" cy="1528109"/>
                  <a:chOff x="7263920" y="2372302"/>
                  <a:chExt cx="2061035" cy="1655942"/>
                </a:xfrm>
                <a:grpFill/>
              </p:grpSpPr>
              <p:sp>
                <p:nvSpPr>
                  <p:cNvPr id="176" name="角丸四角形 175"/>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77" name="円/楕円 176"/>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78" name="円/楕円 177"/>
                  <p:cNvSpPr/>
                  <p:nvPr/>
                </p:nvSpPr>
                <p:spPr>
                  <a:xfrm>
                    <a:off x="7263920" y="346986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79" name="円/楕円 178"/>
                  <p:cNvSpPr/>
                  <p:nvPr/>
                </p:nvSpPr>
                <p:spPr>
                  <a:xfrm>
                    <a:off x="7263926" y="3134302"/>
                    <a:ext cx="2061028" cy="570389"/>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80" name="円/楕円 179"/>
                  <p:cNvSpPr/>
                  <p:nvPr/>
                </p:nvSpPr>
                <p:spPr>
                  <a:xfrm>
                    <a:off x="7263926" y="291148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81" name="円/楕円 180"/>
                  <p:cNvSpPr/>
                  <p:nvPr/>
                </p:nvSpPr>
                <p:spPr>
                  <a:xfrm>
                    <a:off x="7263926" y="2643415"/>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82" name="円/楕円 181"/>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grpSp>
          <p:sp>
            <p:nvSpPr>
              <p:cNvPr id="173" name="テキスト ボックス 172"/>
              <p:cNvSpPr txBox="1"/>
              <p:nvPr/>
            </p:nvSpPr>
            <p:spPr>
              <a:xfrm>
                <a:off x="4911536" y="4569030"/>
                <a:ext cx="2120566" cy="369332"/>
              </a:xfrm>
              <a:prstGeom prst="rect">
                <a:avLst/>
              </a:prstGeom>
              <a:noFill/>
            </p:spPr>
            <p:txBody>
              <a:bodyPr wrap="square" rtlCol="0">
                <a:spAutoFit/>
              </a:bodyPr>
              <a:lstStyle/>
              <a:p>
                <a:pPr defTabSz="914228">
                  <a:defRPr/>
                </a:pPr>
                <a:r>
                  <a:rPr kumimoji="0" lang="en-US" altLang="ja-JP" kern="0" dirty="0" smtClean="0">
                    <a:solidFill>
                      <a:srgbClr val="333333"/>
                    </a:solidFill>
                    <a:latin typeface="segoe ui"/>
                    <a:ea typeface="Meiryo UI"/>
                  </a:rPr>
                  <a:t>Disk</a:t>
                </a:r>
              </a:p>
            </p:txBody>
          </p:sp>
        </p:grpSp>
        <p:cxnSp>
          <p:nvCxnSpPr>
            <p:cNvPr id="163" name="直線矢印コネクタ 162"/>
            <p:cNvCxnSpPr>
              <a:stCxn id="153" idx="3"/>
              <a:endCxn id="232" idx="1"/>
            </p:cNvCxnSpPr>
            <p:nvPr/>
          </p:nvCxnSpPr>
          <p:spPr>
            <a:xfrm flipH="1">
              <a:off x="1385647" y="2699080"/>
              <a:ext cx="135204" cy="2649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4" name="平行四辺形 163"/>
            <p:cNvSpPr/>
            <p:nvPr/>
          </p:nvSpPr>
          <p:spPr>
            <a:xfrm>
              <a:off x="2234622" y="1710106"/>
              <a:ext cx="1180298" cy="988974"/>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165" name="平行四辺形 164"/>
            <p:cNvSpPr/>
            <p:nvPr/>
          </p:nvSpPr>
          <p:spPr>
            <a:xfrm>
              <a:off x="3468706" y="1710106"/>
              <a:ext cx="1180298" cy="988974"/>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166" name="平行四辺形 165"/>
            <p:cNvSpPr/>
            <p:nvPr/>
          </p:nvSpPr>
          <p:spPr>
            <a:xfrm>
              <a:off x="4702791" y="1710106"/>
              <a:ext cx="1180298" cy="988974"/>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cxnSp>
          <p:nvCxnSpPr>
            <p:cNvPr id="167" name="直線矢印コネクタ 166"/>
            <p:cNvCxnSpPr/>
            <p:nvPr/>
          </p:nvCxnSpPr>
          <p:spPr>
            <a:xfrm flipH="1">
              <a:off x="2607759" y="2704924"/>
              <a:ext cx="135204" cy="2649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8" name="直線矢印コネクタ 167"/>
            <p:cNvCxnSpPr/>
            <p:nvPr/>
          </p:nvCxnSpPr>
          <p:spPr>
            <a:xfrm flipH="1">
              <a:off x="3745325" y="2706649"/>
              <a:ext cx="135204" cy="2649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9" name="直線矢印コネクタ 168"/>
            <p:cNvCxnSpPr/>
            <p:nvPr/>
          </p:nvCxnSpPr>
          <p:spPr>
            <a:xfrm flipH="1">
              <a:off x="5116917" y="2706649"/>
              <a:ext cx="135204" cy="2649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0" name="テキスト ボックス 169"/>
            <p:cNvSpPr txBox="1"/>
            <p:nvPr/>
          </p:nvSpPr>
          <p:spPr>
            <a:xfrm>
              <a:off x="3122129" y="4587760"/>
              <a:ext cx="1232451" cy="646330"/>
            </a:xfrm>
            <a:prstGeom prst="rect">
              <a:avLst/>
            </a:prstGeom>
            <a:noFill/>
          </p:spPr>
          <p:txBody>
            <a:bodyPr wrap="square" rtlCol="0">
              <a:spAutoFit/>
            </a:bodyPr>
            <a:lstStyle/>
            <a:p>
              <a:r>
                <a:rPr lang="ja-JP" altLang="en-US" sz="1200" dirty="0" smtClean="0">
                  <a:solidFill>
                    <a:srgbClr val="FF0000"/>
                  </a:solidFill>
                </a:rPr>
                <a:t>全クエリで</a:t>
              </a:r>
              <a:r>
                <a:rPr lang="en-US" altLang="ja-JP" sz="1200" dirty="0" smtClean="0">
                  <a:solidFill>
                    <a:srgbClr val="FF0000"/>
                  </a:solidFill>
                </a:rPr>
                <a:t>PGA</a:t>
              </a:r>
              <a:r>
                <a:rPr lang="ja-JP" altLang="en-US" sz="1200" dirty="0" smtClean="0">
                  <a:solidFill>
                    <a:srgbClr val="FF0000"/>
                  </a:solidFill>
                </a:rPr>
                <a:t>が足らず</a:t>
              </a:r>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が発生</a:t>
              </a:r>
              <a:endParaRPr lang="ja-JP" altLang="en-US" sz="1200" dirty="0">
                <a:solidFill>
                  <a:srgbClr val="FF0000"/>
                </a:solidFill>
              </a:endParaRPr>
            </a:p>
          </p:txBody>
        </p:sp>
        <p:sp>
          <p:nvSpPr>
            <p:cNvPr id="171" name="テキスト ボックス 170"/>
            <p:cNvSpPr txBox="1"/>
            <p:nvPr/>
          </p:nvSpPr>
          <p:spPr>
            <a:xfrm>
              <a:off x="6686533" y="4750103"/>
              <a:ext cx="1232451" cy="646330"/>
            </a:xfrm>
            <a:prstGeom prst="rect">
              <a:avLst/>
            </a:prstGeom>
            <a:noFill/>
          </p:spPr>
          <p:txBody>
            <a:bodyPr wrap="square" rtlCol="0">
              <a:spAutoFit/>
            </a:bodyPr>
            <a:lstStyle/>
            <a:p>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領域もたらず系切り替え発生</a:t>
              </a:r>
              <a:endParaRPr lang="ja-JP" altLang="en-US" sz="1200" dirty="0">
                <a:solidFill>
                  <a:srgbClr val="FF0000"/>
                </a:solidFill>
              </a:endParaRPr>
            </a:p>
          </p:txBody>
        </p:sp>
      </p:grpSp>
      <p:cxnSp>
        <p:nvCxnSpPr>
          <p:cNvPr id="239" name="直線矢印コネクタ 238"/>
          <p:cNvCxnSpPr/>
          <p:nvPr/>
        </p:nvCxnSpPr>
        <p:spPr>
          <a:xfrm flipH="1">
            <a:off x="8448312" y="3573224"/>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0" name="直線矢印コネクタ 239"/>
          <p:cNvCxnSpPr/>
          <p:nvPr/>
        </p:nvCxnSpPr>
        <p:spPr>
          <a:xfrm>
            <a:off x="8646955" y="3573224"/>
            <a:ext cx="739300" cy="2078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2" name="直線コネクタ 241"/>
          <p:cNvCxnSpPr/>
          <p:nvPr/>
        </p:nvCxnSpPr>
        <p:spPr>
          <a:xfrm flipV="1">
            <a:off x="6373840" y="1870440"/>
            <a:ext cx="4742256" cy="31531"/>
          </a:xfrm>
          <a:prstGeom prst="line">
            <a:avLst/>
          </a:prstGeom>
        </p:spPr>
        <p:style>
          <a:lnRef idx="1">
            <a:schemeClr val="dk1"/>
          </a:lnRef>
          <a:fillRef idx="0">
            <a:schemeClr val="dk1"/>
          </a:fillRef>
          <a:effectRef idx="0">
            <a:schemeClr val="dk1"/>
          </a:effectRef>
          <a:fontRef idx="minor">
            <a:schemeClr val="tx1"/>
          </a:fontRef>
        </p:style>
      </p:cxnSp>
      <p:cxnSp>
        <p:nvCxnSpPr>
          <p:cNvPr id="243" name="直線コネクタ 242"/>
          <p:cNvCxnSpPr/>
          <p:nvPr/>
        </p:nvCxnSpPr>
        <p:spPr>
          <a:xfrm flipV="1">
            <a:off x="6385133" y="2628518"/>
            <a:ext cx="4742256" cy="31531"/>
          </a:xfrm>
          <a:prstGeom prst="line">
            <a:avLst/>
          </a:prstGeom>
        </p:spPr>
        <p:style>
          <a:lnRef idx="1">
            <a:schemeClr val="dk1"/>
          </a:lnRef>
          <a:fillRef idx="0">
            <a:schemeClr val="dk1"/>
          </a:fillRef>
          <a:effectRef idx="0">
            <a:schemeClr val="dk1"/>
          </a:effectRef>
          <a:fontRef idx="minor">
            <a:schemeClr val="tx1"/>
          </a:fontRef>
        </p:style>
      </p:cxnSp>
      <p:sp>
        <p:nvSpPr>
          <p:cNvPr id="244" name="テキスト ボックス 243"/>
          <p:cNvSpPr txBox="1"/>
          <p:nvPr/>
        </p:nvSpPr>
        <p:spPr>
          <a:xfrm>
            <a:off x="6330807" y="1623118"/>
            <a:ext cx="6546569" cy="307777"/>
          </a:xfrm>
          <a:prstGeom prst="rect">
            <a:avLst/>
          </a:prstGeom>
          <a:noFill/>
        </p:spPr>
        <p:txBody>
          <a:bodyPr wrap="square" rtlCol="0">
            <a:spAutoFit/>
          </a:bodyPr>
          <a:lstStyle/>
          <a:p>
            <a:r>
              <a:rPr lang="ja-JP" altLang="en-US" sz="1400" dirty="0" smtClean="0">
                <a:solidFill>
                  <a:srgbClr val="000000"/>
                </a:solidFill>
              </a:rPr>
              <a:t>キュー構造</a:t>
            </a:r>
            <a:r>
              <a:rPr lang="en-US" altLang="ja-JP" sz="1400" dirty="0" smtClean="0">
                <a:solidFill>
                  <a:srgbClr val="000000"/>
                </a:solidFill>
              </a:rPr>
              <a:t>(</a:t>
            </a:r>
            <a:r>
              <a:rPr lang="ja-JP" altLang="en-US" sz="1400" dirty="0" smtClean="0">
                <a:solidFill>
                  <a:srgbClr val="000000"/>
                </a:solidFill>
              </a:rPr>
              <a:t>リソースが足りない場合には待機させるよう設定</a:t>
            </a:r>
            <a:r>
              <a:rPr lang="en-US" altLang="ja-JP" sz="1400" dirty="0" smtClean="0">
                <a:solidFill>
                  <a:srgbClr val="000000"/>
                </a:solidFill>
              </a:rPr>
              <a:t>)</a:t>
            </a:r>
            <a:endParaRPr lang="ja-JP" altLang="en-US" sz="1400" dirty="0">
              <a:solidFill>
                <a:srgbClr val="000000"/>
              </a:solidFill>
            </a:endParaRPr>
          </a:p>
        </p:txBody>
      </p:sp>
      <p:grpSp>
        <p:nvGrpSpPr>
          <p:cNvPr id="246" name="グループ化 245"/>
          <p:cNvGrpSpPr/>
          <p:nvPr/>
        </p:nvGrpSpPr>
        <p:grpSpPr>
          <a:xfrm>
            <a:off x="10351982" y="3837596"/>
            <a:ext cx="1818429" cy="998074"/>
            <a:chOff x="9365852" y="1677625"/>
            <a:chExt cx="2369359" cy="1300460"/>
          </a:xfrm>
        </p:grpSpPr>
        <p:grpSp>
          <p:nvGrpSpPr>
            <p:cNvPr id="247" name="グループ化 246"/>
            <p:cNvGrpSpPr/>
            <p:nvPr/>
          </p:nvGrpSpPr>
          <p:grpSpPr>
            <a:xfrm>
              <a:off x="9365852" y="1696250"/>
              <a:ext cx="2369359" cy="1281835"/>
              <a:chOff x="8255004" y="1616891"/>
              <a:chExt cx="4399461" cy="2380131"/>
            </a:xfrm>
            <a:solidFill>
              <a:srgbClr val="2D4BA5">
                <a:lumMod val="60000"/>
                <a:lumOff val="40000"/>
              </a:srgbClr>
            </a:solidFill>
          </p:grpSpPr>
          <p:sp>
            <p:nvSpPr>
              <p:cNvPr id="276" name="角丸四角形 275"/>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r>
                  <a:rPr kumimoji="0" lang="en-US" altLang="ja-JP" sz="1400" kern="0" dirty="0" err="1" smtClean="0">
                    <a:solidFill>
                      <a:srgbClr val="FFFFFF"/>
                    </a:solidFill>
                    <a:latin typeface="segoe ui"/>
                    <a:ea typeface="Meiryo UI"/>
                  </a:rPr>
                  <a:t>Roziiku</a:t>
                </a:r>
                <a:r>
                  <a:rPr kumimoji="0" lang="en-US" altLang="ja-JP" sz="1400" kern="0" dirty="0" smtClean="0">
                    <a:solidFill>
                      <a:srgbClr val="FFFFFF"/>
                    </a:solidFill>
                    <a:latin typeface="segoe ui"/>
                    <a:ea typeface="Meiryo UI"/>
                  </a:rPr>
                  <a:t> </a:t>
                </a:r>
              </a:p>
              <a:p>
                <a:pPr algn="ctr" defTabSz="914228">
                  <a:defRPr/>
                </a:pPr>
                <a:endParaRPr kumimoji="0" lang="ja-JP" altLang="en-US" sz="1400" kern="0" dirty="0" smtClean="0">
                  <a:solidFill>
                    <a:srgbClr val="FFFFFF"/>
                  </a:solidFill>
                  <a:latin typeface="segoe ui"/>
                  <a:ea typeface="Meiryo UI"/>
                </a:endParaRPr>
              </a:p>
            </p:txBody>
          </p:sp>
          <p:sp>
            <p:nvSpPr>
              <p:cNvPr id="277" name="角丸四角形 276"/>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sp>
          <p:nvSpPr>
            <p:cNvPr id="248" name="テキスト ボックス 247"/>
            <p:cNvSpPr txBox="1"/>
            <p:nvPr/>
          </p:nvSpPr>
          <p:spPr>
            <a:xfrm>
              <a:off x="9367387" y="1677625"/>
              <a:ext cx="2120566" cy="481228"/>
            </a:xfrm>
            <a:prstGeom prst="rect">
              <a:avLst/>
            </a:prstGeom>
            <a:noFill/>
          </p:spPr>
          <p:txBody>
            <a:bodyPr wrap="square" rtlCol="0">
              <a:spAutoFit/>
            </a:bodyPr>
            <a:lstStyle/>
            <a:p>
              <a:pPr defTabSz="914228">
                <a:defRPr/>
              </a:pPr>
              <a:r>
                <a:rPr kumimoji="0" lang="ja-JP" altLang="en-US" kern="0" dirty="0" smtClean="0">
                  <a:solidFill>
                    <a:srgbClr val="333333"/>
                  </a:solidFill>
                  <a:latin typeface="segoe ui"/>
                  <a:ea typeface="Meiryo UI"/>
                </a:rPr>
                <a:t>メモリ</a:t>
              </a:r>
              <a:r>
                <a:rPr kumimoji="0" lang="en-US" altLang="ja-JP" kern="0" dirty="0" smtClean="0">
                  <a:solidFill>
                    <a:srgbClr val="333333"/>
                  </a:solidFill>
                  <a:latin typeface="segoe ui"/>
                  <a:ea typeface="Meiryo UI"/>
                </a:rPr>
                <a:t>(SGA)</a:t>
              </a:r>
            </a:p>
          </p:txBody>
        </p:sp>
        <p:grpSp>
          <p:nvGrpSpPr>
            <p:cNvPr id="249" name="グループ化 248"/>
            <p:cNvGrpSpPr/>
            <p:nvPr/>
          </p:nvGrpSpPr>
          <p:grpSpPr>
            <a:xfrm>
              <a:off x="9949075" y="2158357"/>
              <a:ext cx="1029626" cy="491856"/>
              <a:chOff x="9949075" y="2158357"/>
              <a:chExt cx="1029626" cy="491856"/>
            </a:xfrm>
          </p:grpSpPr>
          <p:grpSp>
            <p:nvGrpSpPr>
              <p:cNvPr id="250" name="グループ化 249"/>
              <p:cNvGrpSpPr/>
              <p:nvPr/>
            </p:nvGrpSpPr>
            <p:grpSpPr>
              <a:xfrm>
                <a:off x="9986003" y="2158357"/>
                <a:ext cx="992698" cy="466523"/>
                <a:chOff x="9986003" y="2158357"/>
                <a:chExt cx="992698" cy="466523"/>
              </a:xfrm>
            </p:grpSpPr>
            <p:sp>
              <p:nvSpPr>
                <p:cNvPr id="264" name="角丸四角形 263"/>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5" name="角丸四角形 264"/>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6" name="角丸四角形 265"/>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7" name="角丸四角形 266"/>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8" name="角丸四角形 267"/>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9" name="角丸四角形 268"/>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0" name="角丸四角形 269"/>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1" name="角丸四角形 270"/>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2" name="角丸四角形 271"/>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3" name="角丸四角形 272"/>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4" name="角丸四角形 273"/>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5" name="角丸四角形 274"/>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nvGrpSpPr>
              <p:cNvPr id="251" name="グループ化 250"/>
              <p:cNvGrpSpPr/>
              <p:nvPr/>
            </p:nvGrpSpPr>
            <p:grpSpPr>
              <a:xfrm>
                <a:off x="9949075" y="2183690"/>
                <a:ext cx="992698" cy="466523"/>
                <a:chOff x="9986003" y="2158357"/>
                <a:chExt cx="992698" cy="466523"/>
              </a:xfrm>
            </p:grpSpPr>
            <p:sp>
              <p:nvSpPr>
                <p:cNvPr id="252" name="角丸四角形 251"/>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3" name="角丸四角形 252"/>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4" name="角丸四角形 253"/>
                <p:cNvSpPr/>
                <p:nvPr/>
              </p:nvSpPr>
              <p:spPr>
                <a:xfrm>
                  <a:off x="9986003"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5" name="角丸四角形 254"/>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6" name="角丸四角形 255"/>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7" name="角丸四角形 256"/>
                <p:cNvSpPr/>
                <p:nvPr/>
              </p:nvSpPr>
              <p:spPr>
                <a:xfrm>
                  <a:off x="1023302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8" name="角丸四角形 257"/>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9" name="角丸四角形 258"/>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0" name="角丸四角形 259"/>
                <p:cNvSpPr/>
                <p:nvPr/>
              </p:nvSpPr>
              <p:spPr>
                <a:xfrm>
                  <a:off x="1048691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1" name="角丸四角形 260"/>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2" name="角丸四角形 261"/>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3" name="角丸四角形 262"/>
                <p:cNvSpPr/>
                <p:nvPr/>
              </p:nvSpPr>
              <p:spPr>
                <a:xfrm>
                  <a:off x="10739985"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grpSp>
      <p:sp>
        <p:nvSpPr>
          <p:cNvPr id="278" name="テキスト ボックス 277"/>
          <p:cNvSpPr txBox="1"/>
          <p:nvPr/>
        </p:nvSpPr>
        <p:spPr>
          <a:xfrm>
            <a:off x="10723127" y="3028742"/>
            <a:ext cx="1257519" cy="830997"/>
          </a:xfrm>
          <a:prstGeom prst="rect">
            <a:avLst/>
          </a:prstGeom>
          <a:noFill/>
        </p:spPr>
        <p:txBody>
          <a:bodyPr wrap="square" rtlCol="0">
            <a:spAutoFit/>
          </a:bodyPr>
          <a:lstStyle/>
          <a:p>
            <a:r>
              <a:rPr lang="ja-JP" altLang="en-US" sz="1200" dirty="0" smtClean="0">
                <a:solidFill>
                  <a:srgbClr val="FF0000"/>
                </a:solidFill>
              </a:rPr>
              <a:t>パラレルにより、プロセス数が上昇</a:t>
            </a:r>
            <a:r>
              <a:rPr lang="en-US" altLang="ja-JP" sz="1200" dirty="0" smtClean="0">
                <a:solidFill>
                  <a:srgbClr val="FF0000"/>
                </a:solidFill>
              </a:rPr>
              <a:t>,SGA</a:t>
            </a:r>
            <a:r>
              <a:rPr lang="ja-JP" altLang="en-US" sz="1200" dirty="0" smtClean="0">
                <a:solidFill>
                  <a:srgbClr val="FF0000"/>
                </a:solidFill>
              </a:rPr>
              <a:t>領域が軽圧迫</a:t>
            </a:r>
            <a:endParaRPr lang="ja-JP" altLang="en-US" sz="1200" dirty="0">
              <a:solidFill>
                <a:srgbClr val="FF0000"/>
              </a:solidFill>
            </a:endParaRPr>
          </a:p>
        </p:txBody>
      </p:sp>
      <p:sp>
        <p:nvSpPr>
          <p:cNvPr id="279" name="テキスト ボックス 278"/>
          <p:cNvSpPr txBox="1"/>
          <p:nvPr/>
        </p:nvSpPr>
        <p:spPr>
          <a:xfrm>
            <a:off x="184627" y="2266046"/>
            <a:ext cx="2610436" cy="369332"/>
          </a:xfrm>
          <a:prstGeom prst="rect">
            <a:avLst/>
          </a:prstGeom>
          <a:noFill/>
        </p:spPr>
        <p:txBody>
          <a:bodyPr wrap="square" rtlCol="0">
            <a:spAutoFit/>
          </a:bodyPr>
          <a:lstStyle/>
          <a:p>
            <a:r>
              <a:rPr lang="ja-JP" altLang="en-US" b="1" dirty="0" smtClean="0">
                <a:solidFill>
                  <a:srgbClr val="000000"/>
                </a:solidFill>
              </a:rPr>
              <a:t>○通常</a:t>
            </a:r>
            <a:endParaRPr lang="ja-JP" altLang="en-US" b="1" dirty="0">
              <a:solidFill>
                <a:srgbClr val="000000"/>
              </a:solidFill>
            </a:endParaRPr>
          </a:p>
        </p:txBody>
      </p:sp>
      <p:sp>
        <p:nvSpPr>
          <p:cNvPr id="280" name="テキスト ボックス 279"/>
          <p:cNvSpPr txBox="1"/>
          <p:nvPr/>
        </p:nvSpPr>
        <p:spPr>
          <a:xfrm>
            <a:off x="5811964" y="1306266"/>
            <a:ext cx="2610436" cy="369332"/>
          </a:xfrm>
          <a:prstGeom prst="rect">
            <a:avLst/>
          </a:prstGeom>
          <a:noFill/>
        </p:spPr>
        <p:txBody>
          <a:bodyPr wrap="square" rtlCol="0">
            <a:spAutoFit/>
          </a:bodyPr>
          <a:lstStyle/>
          <a:p>
            <a:r>
              <a:rPr lang="ja-JP" altLang="en-US" b="1" dirty="0">
                <a:solidFill>
                  <a:srgbClr val="000000"/>
                </a:solidFill>
              </a:rPr>
              <a:t>○</a:t>
            </a:r>
            <a:r>
              <a:rPr lang="ja-JP" altLang="en-US" b="1" dirty="0" smtClean="0">
                <a:solidFill>
                  <a:srgbClr val="000000"/>
                </a:solidFill>
              </a:rPr>
              <a:t>パラレル化</a:t>
            </a:r>
            <a:endParaRPr lang="ja-JP" altLang="en-US" b="1" dirty="0">
              <a:solidFill>
                <a:srgbClr val="000000"/>
              </a:solidFill>
            </a:endParaRPr>
          </a:p>
        </p:txBody>
      </p:sp>
    </p:spTree>
    <p:extLst>
      <p:ext uri="{BB962C8B-B14F-4D97-AF65-F5344CB8AC3E}">
        <p14:creationId xmlns:p14="http://schemas.microsoft.com/office/powerpoint/2010/main" val="4284118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ボックス 2"/>
          <p:cNvSpPr txBox="1"/>
          <p:nvPr/>
        </p:nvSpPr>
        <p:spPr>
          <a:xfrm>
            <a:off x="5080337" y="3052564"/>
            <a:ext cx="2031325" cy="646331"/>
          </a:xfrm>
          <a:prstGeom prst="rect">
            <a:avLst/>
          </a:prstGeom>
          <a:noFill/>
        </p:spPr>
        <p:txBody>
          <a:bodyPr wrap="none" rtlCol="0">
            <a:spAutoFit/>
          </a:bodyPr>
          <a:lstStyle/>
          <a:p>
            <a:r>
              <a:rPr lang="ja-JP" altLang="ja-JP" sz="3600" dirty="0">
                <a:latin typeface="Meiryo UI" panose="020B0604030504040204" pitchFamily="50" charset="-128"/>
                <a:ea typeface="Meiryo UI" panose="020B0604030504040204" pitchFamily="50" charset="-128"/>
              </a:rPr>
              <a:t>投資</a:t>
            </a:r>
            <a:r>
              <a:rPr lang="ja-JP" altLang="ja-JP" sz="3600" dirty="0" smtClean="0">
                <a:latin typeface="Meiryo UI" panose="020B0604030504040204" pitchFamily="50" charset="-128"/>
                <a:ea typeface="Meiryo UI" panose="020B0604030504040204" pitchFamily="50" charset="-128"/>
              </a:rPr>
              <a:t>効果</a:t>
            </a:r>
            <a:endParaRPr lang="en-US" altLang="ja-JP" sz="3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70123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効果  ＳＱＬプロファイル</a:t>
            </a:r>
            <a:endParaRPr kumimoji="1" lang="ja-JP" altLang="en-US" dirty="0"/>
          </a:p>
        </p:txBody>
      </p:sp>
      <p:sp>
        <p:nvSpPr>
          <p:cNvPr id="3" name="フッター プレースホルダー 2"/>
          <p:cNvSpPr>
            <a:spLocks noGrp="1"/>
          </p:cNvSpPr>
          <p:nvPr>
            <p:ph type="ftr" sz="quarter" idx="4294967295"/>
          </p:nvPr>
        </p:nvSpPr>
        <p:spPr>
          <a:xfrm>
            <a:off x="4038600" y="6356350"/>
            <a:ext cx="4114800" cy="365125"/>
          </a:xfrm>
          <a:prstGeom prst="rect">
            <a:avLst/>
          </a:prstGeom>
        </p:spPr>
        <p:txBody>
          <a:bodyPr/>
          <a:lstStyle/>
          <a:p>
            <a:r>
              <a:rPr lang="en-US" altLang="ja-JP" smtClean="0"/>
              <a:t>KIOXIA Confidential</a:t>
            </a:r>
            <a:endParaRPr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508823193"/>
              </p:ext>
            </p:extLst>
          </p:nvPr>
        </p:nvGraphicFramePr>
        <p:xfrm>
          <a:off x="1216227" y="1206885"/>
          <a:ext cx="4563515" cy="1478280"/>
        </p:xfrm>
        <a:graphic>
          <a:graphicData uri="http://schemas.openxmlformats.org/drawingml/2006/table">
            <a:tbl>
              <a:tblPr firstRow="1" bandRow="1">
                <a:tableStyleId>{F5AB1C69-6EDB-4FF4-983F-18BD219EF322}</a:tableStyleId>
              </a:tblPr>
              <a:tblGrid>
                <a:gridCol w="2913380"/>
                <a:gridCol w="1650135"/>
              </a:tblGrid>
              <a:tr h="290406">
                <a:tc>
                  <a:txBody>
                    <a:bodyPr/>
                    <a:lstStyle/>
                    <a:p>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a:p>
                  </a:txBody>
                  <a:tcPr/>
                </a:tc>
                <a:tc>
                  <a:txBody>
                    <a:bodyPr/>
                    <a:lstStyle/>
                    <a:p>
                      <a:r>
                        <a:rPr kumimoji="1" lang="ja-JP" altLang="en-US" dirty="0" smtClean="0"/>
                        <a:t>本数</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高速版</a:t>
                      </a:r>
                      <a:r>
                        <a:rPr kumimoji="1" lang="en-US" altLang="ja-JP" dirty="0" smtClean="0"/>
                        <a:t>)</a:t>
                      </a:r>
                      <a:endParaRPr kumimoji="1" lang="ja-JP" altLang="en-US" dirty="0"/>
                    </a:p>
                  </a:txBody>
                  <a:tcPr/>
                </a:tc>
                <a:tc>
                  <a:txBody>
                    <a:bodyPr/>
                    <a:lstStyle/>
                    <a:p>
                      <a:r>
                        <a:rPr kumimoji="1" lang="ja-JP" altLang="en-US" dirty="0" smtClean="0"/>
                        <a:t>８</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従来版</a:t>
                      </a:r>
                      <a:r>
                        <a:rPr kumimoji="1" lang="en-US" altLang="ja-JP" dirty="0" smtClean="0"/>
                        <a:t>)</a:t>
                      </a:r>
                      <a:endParaRPr kumimoji="1" lang="ja-JP" altLang="en-US" dirty="0"/>
                    </a:p>
                  </a:txBody>
                  <a:tcPr/>
                </a:tc>
                <a:tc>
                  <a:txBody>
                    <a:bodyPr/>
                    <a:lstStyle/>
                    <a:p>
                      <a:r>
                        <a:rPr kumimoji="1" lang="ja-JP" altLang="en-US" dirty="0" smtClean="0"/>
                        <a:t>３</a:t>
                      </a:r>
                      <a:endParaRPr kumimoji="1" lang="ja-JP" altLang="en-US" dirty="0"/>
                    </a:p>
                  </a:txBody>
                  <a:tcPr/>
                </a:tc>
              </a:tr>
              <a:tr h="370840">
                <a:tc>
                  <a:txBody>
                    <a:bodyPr/>
                    <a:lstStyle/>
                    <a:p>
                      <a:r>
                        <a:rPr kumimoji="1" lang="ja-JP" altLang="en-US" dirty="0" smtClean="0"/>
                        <a:t>製基</a:t>
                      </a:r>
                      <a:r>
                        <a:rPr kumimoji="1" lang="en-US" altLang="ja-JP" dirty="0" smtClean="0"/>
                        <a:t>DB(ALDB)</a:t>
                      </a:r>
                      <a:endParaRPr kumimoji="1" lang="ja-JP" altLang="en-US" dirty="0"/>
                    </a:p>
                  </a:txBody>
                  <a:tcPr/>
                </a:tc>
                <a:tc>
                  <a:txBody>
                    <a:bodyPr/>
                    <a:lstStyle/>
                    <a:p>
                      <a:r>
                        <a:rPr kumimoji="1" lang="ja-JP" altLang="en-US" dirty="0" smtClean="0"/>
                        <a:t>６</a:t>
                      </a:r>
                      <a:endParaRPr kumimoji="1" lang="ja-JP" altLang="en-US" dirty="0"/>
                    </a:p>
                  </a:txBody>
                  <a:tcPr/>
                </a:tc>
              </a:tr>
            </a:tbl>
          </a:graphicData>
        </a:graphic>
      </p:graphicFrame>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sp>
        <p:nvSpPr>
          <p:cNvPr id="8" name="正方形/長方形 7"/>
          <p:cNvSpPr/>
          <p:nvPr/>
        </p:nvSpPr>
        <p:spPr>
          <a:xfrm>
            <a:off x="542002" y="2957674"/>
            <a:ext cx="4467890" cy="369332"/>
          </a:xfrm>
          <a:prstGeom prst="rect">
            <a:avLst/>
          </a:prstGeom>
        </p:spPr>
        <p:txBody>
          <a:bodyPr wrap="none">
            <a:spAutoFit/>
          </a:bodyPr>
          <a:lstStyle/>
          <a:p>
            <a:r>
              <a:rPr lang="ja-JP" altLang="en-US" dirty="0" smtClean="0"/>
              <a:t>〇ユーザ視点</a:t>
            </a:r>
            <a:r>
              <a:rPr lang="en-US" altLang="ja-JP" dirty="0" smtClean="0"/>
              <a:t>(ALDB</a:t>
            </a:r>
            <a:r>
              <a:rPr lang="ja-JP" altLang="en-US" dirty="0" smtClean="0"/>
              <a:t>に付与した物の効果</a:t>
            </a:r>
            <a:r>
              <a:rPr lang="en-US" altLang="ja-JP" dirty="0" smtClean="0"/>
              <a:t>)</a:t>
            </a:r>
            <a:r>
              <a:rPr lang="ja-JP" altLang="en-US" dirty="0" smtClean="0"/>
              <a:t> </a:t>
            </a:r>
            <a:endParaRPr lang="ja-JP" altLang="en-US" dirty="0"/>
          </a:p>
        </p:txBody>
      </p:sp>
      <p:sp>
        <p:nvSpPr>
          <p:cNvPr id="10" name="正方形/長方形 9"/>
          <p:cNvSpPr/>
          <p:nvPr/>
        </p:nvSpPr>
        <p:spPr>
          <a:xfrm>
            <a:off x="542002" y="816973"/>
            <a:ext cx="1800493" cy="369332"/>
          </a:xfrm>
          <a:prstGeom prst="rect">
            <a:avLst/>
          </a:prstGeom>
        </p:spPr>
        <p:txBody>
          <a:bodyPr wrap="none">
            <a:spAutoFit/>
          </a:bodyPr>
          <a:lstStyle/>
          <a:p>
            <a:r>
              <a:rPr lang="ja-JP" altLang="en-US" dirty="0" smtClean="0"/>
              <a:t>○付与した内容</a:t>
            </a:r>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1292110580"/>
              </p:ext>
            </p:extLst>
          </p:nvPr>
        </p:nvGraphicFramePr>
        <p:xfrm>
          <a:off x="1216227" y="3349254"/>
          <a:ext cx="7315073" cy="2896198"/>
        </p:xfrm>
        <a:graphic>
          <a:graphicData uri="http://schemas.openxmlformats.org/drawingml/2006/table">
            <a:tbl>
              <a:tblPr firstRow="1" bandRow="1">
                <a:tableStyleId>{F5AB1C69-6EDB-4FF4-983F-18BD219EF322}</a:tableStyleId>
              </a:tblPr>
              <a:tblGrid>
                <a:gridCol w="2913380"/>
                <a:gridCol w="2193163"/>
                <a:gridCol w="2208530"/>
              </a:tblGrid>
              <a:tr h="5132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smtClean="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レスポンス</a:t>
                      </a:r>
                      <a:r>
                        <a:rPr kumimoji="1" lang="en-US" altLang="ja-JP" dirty="0" smtClean="0"/>
                        <a:t>(s)</a:t>
                      </a:r>
                      <a:r>
                        <a:rPr kumimoji="1" lang="ja-JP" altLang="en-US" dirty="0" smtClean="0"/>
                        <a:t>前</a:t>
                      </a:r>
                      <a:r>
                        <a:rPr kumimoji="1" lang="en-US" altLang="ja-JP" dirty="0" smtClean="0"/>
                        <a:t>|</a:t>
                      </a:r>
                      <a:r>
                        <a:rPr kumimoji="1" lang="ja-JP" altLang="en-US" dirty="0" smtClean="0"/>
                        <a:t>後</a:t>
                      </a:r>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処理数</a:t>
                      </a:r>
                      <a:r>
                        <a:rPr kumimoji="1" lang="en-US" altLang="ja-JP" dirty="0" smtClean="0"/>
                        <a:t>(</a:t>
                      </a:r>
                      <a:r>
                        <a:rPr kumimoji="1" lang="ja-JP" altLang="en-US" dirty="0" smtClean="0"/>
                        <a:t>回</a:t>
                      </a:r>
                      <a:r>
                        <a:rPr kumimoji="1" lang="en-US" altLang="ja-JP" dirty="0" smtClean="0"/>
                        <a:t>) 6/17~19</a:t>
                      </a:r>
                      <a:endParaRPr kumimoji="1" lang="ja-JP" altLang="en-US" dirty="0" smtClean="0"/>
                    </a:p>
                    <a:p>
                      <a:endParaRPr kumimoji="1" lang="ja-JP" altLang="en-US" dirty="0"/>
                    </a:p>
                  </a:txBody>
                  <a:tcPr/>
                </a:tc>
              </a:tr>
              <a:tr h="427318">
                <a:tc row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製基</a:t>
                      </a:r>
                      <a:r>
                        <a:rPr kumimoji="1" lang="en-US" altLang="ja-JP" dirty="0" smtClean="0"/>
                        <a:t>DB(ALDB)</a:t>
                      </a:r>
                      <a:endParaRPr kumimoji="1" lang="ja-JP"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t>00:34:22 </a:t>
                      </a:r>
                      <a:r>
                        <a:rPr lang="en-US" altLang="ja-JP" dirty="0" smtClean="0"/>
                        <a:t>|00:22:11</a:t>
                      </a:r>
                      <a:endParaRPr kumimoji="1" lang="ja-JP"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effectLst/>
                        </a:rPr>
                        <a:t>158</a:t>
                      </a:r>
                    </a:p>
                  </a:txBody>
                  <a:tcPr/>
                </a:tc>
              </a:tr>
              <a:tr h="297385">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00:21:57 |</a:t>
                      </a:r>
                      <a:r>
                        <a:rPr kumimoji="1" lang="ja-JP" altLang="en-US" dirty="0" smtClean="0"/>
                        <a:t>　 </a:t>
                      </a:r>
                      <a:r>
                        <a:rPr kumimoji="1" lang="en-US" altLang="ja-JP"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0</a:t>
                      </a:r>
                    </a:p>
                  </a:txBody>
                  <a:tcPr/>
                </a:tc>
              </a:tr>
              <a:tr h="330455">
                <a:tc vMerge="1">
                  <a:txBody>
                    <a:bodyPr/>
                    <a:lstStyle/>
                    <a:p>
                      <a:endParaRPr kumimoji="1" lang="ja-JP" altLang="en-US" dirty="0"/>
                    </a:p>
                  </a:txBody>
                  <a:tcPr/>
                </a:tc>
                <a:tc>
                  <a:txBody>
                    <a:bodyPr/>
                    <a:lstStyle/>
                    <a:p>
                      <a:r>
                        <a:rPr kumimoji="1" lang="en-US" altLang="ja-JP" dirty="0" smtClean="0"/>
                        <a:t>01:28:06|</a:t>
                      </a:r>
                      <a:r>
                        <a:rPr kumimoji="1" lang="ja-JP" altLang="en-US" dirty="0" smtClean="0"/>
                        <a:t>　  </a:t>
                      </a:r>
                      <a:r>
                        <a:rPr kumimoji="1" lang="en-US" altLang="ja-JP" dirty="0" smtClean="0"/>
                        <a:t>-</a:t>
                      </a:r>
                      <a:r>
                        <a:rPr kumimoji="1" lang="ja-JP" altLang="en-US" dirty="0" smtClean="0"/>
                        <a:t>　</a:t>
                      </a:r>
                      <a:r>
                        <a:rPr kumimoji="1" lang="en-US" altLang="ja-JP" dirty="0" smtClean="0"/>
                        <a:t> </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a:t>
                      </a:r>
                    </a:p>
                  </a:txBody>
                  <a:tcPr/>
                </a:tc>
              </a:tr>
              <a:tr h="342197">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04:32:44|02:03:24</a:t>
                      </a:r>
                      <a:endParaRPr kumimoji="1" lang="en-US" altLang="ja-JP"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128</a:t>
                      </a:r>
                    </a:p>
                  </a:txBody>
                  <a:tcPr/>
                </a:tc>
              </a:tr>
              <a:tr h="297385">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09:38:57|01:11:39</a:t>
                      </a:r>
                      <a:endParaRPr kumimoji="1" lang="en-US" altLang="ja-JP" dirty="0" smtClean="0"/>
                    </a:p>
                  </a:txBody>
                  <a:tcPr/>
                </a:tc>
                <a:tc>
                  <a:txBody>
                    <a:bodyPr/>
                    <a:lstStyle/>
                    <a:p>
                      <a:r>
                        <a:rPr kumimoji="1" lang="en-US" altLang="ja-JP" sz="1800" kern="1200" dirty="0" smtClean="0">
                          <a:effectLst/>
                        </a:rPr>
                        <a:t>101</a:t>
                      </a:r>
                    </a:p>
                  </a:txBody>
                  <a:tcPr/>
                </a:tc>
              </a:tr>
              <a:tr h="297385">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04:54:51|01:18:41</a:t>
                      </a:r>
                      <a:endParaRPr kumimoji="1" lang="en-US" altLang="ja-JP"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135</a:t>
                      </a:r>
                      <a:endParaRPr kumimoji="1" lang="ja-JP" altLang="en-US" b="0" dirty="0" smtClean="0"/>
                    </a:p>
                  </a:txBody>
                  <a:tcPr/>
                </a:tc>
              </a:tr>
            </a:tbl>
          </a:graphicData>
        </a:graphic>
      </p:graphicFrame>
    </p:spTree>
    <p:extLst>
      <p:ext uri="{BB962C8B-B14F-4D97-AF65-F5344CB8AC3E}">
        <p14:creationId xmlns:p14="http://schemas.microsoft.com/office/powerpoint/2010/main" val="2457664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効果  並列化</a:t>
            </a:r>
            <a:r>
              <a:rPr lang="en-US" altLang="ja-JP" dirty="0"/>
              <a:t>(</a:t>
            </a:r>
            <a:r>
              <a:rPr lang="ja-JP" altLang="en-US" dirty="0"/>
              <a:t>パラレル実行</a:t>
            </a:r>
            <a:r>
              <a:rPr lang="en-US" altLang="ja-JP" dirty="0"/>
              <a:t>)</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aphicFrame>
        <p:nvGraphicFramePr>
          <p:cNvPr id="4" name="表 3"/>
          <p:cNvGraphicFramePr>
            <a:graphicFrameLocks noGrp="1"/>
          </p:cNvGraphicFramePr>
          <p:nvPr>
            <p:extLst/>
          </p:nvPr>
        </p:nvGraphicFramePr>
        <p:xfrm>
          <a:off x="1327147" y="1495434"/>
          <a:ext cx="4563515" cy="1478280"/>
        </p:xfrm>
        <a:graphic>
          <a:graphicData uri="http://schemas.openxmlformats.org/drawingml/2006/table">
            <a:tbl>
              <a:tblPr firstRow="1" bandRow="1">
                <a:tableStyleId>{F5AB1C69-6EDB-4FF4-983F-18BD219EF322}</a:tableStyleId>
              </a:tblPr>
              <a:tblGrid>
                <a:gridCol w="2913380"/>
                <a:gridCol w="1650135"/>
              </a:tblGrid>
              <a:tr h="290406">
                <a:tc>
                  <a:txBody>
                    <a:bodyPr/>
                    <a:lstStyle/>
                    <a:p>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a:p>
                  </a:txBody>
                  <a:tcPr/>
                </a:tc>
                <a:tc>
                  <a:txBody>
                    <a:bodyPr/>
                    <a:lstStyle/>
                    <a:p>
                      <a:r>
                        <a:rPr kumimoji="1" lang="ja-JP" altLang="en-US" dirty="0" smtClean="0"/>
                        <a:t>本数</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高速版</a:t>
                      </a:r>
                      <a:r>
                        <a:rPr kumimoji="1" lang="en-US" altLang="ja-JP" dirty="0" smtClean="0"/>
                        <a:t>)</a:t>
                      </a:r>
                      <a:endParaRPr kumimoji="1" lang="ja-JP" altLang="en-US" dirty="0"/>
                    </a:p>
                  </a:txBody>
                  <a:tcPr/>
                </a:tc>
                <a:tc>
                  <a:txBody>
                    <a:bodyPr/>
                    <a:lstStyle/>
                    <a:p>
                      <a:r>
                        <a:rPr kumimoji="1" lang="en-US" altLang="ja-JP" dirty="0" smtClean="0"/>
                        <a:t>5</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従来版</a:t>
                      </a:r>
                      <a:r>
                        <a:rPr kumimoji="1" lang="en-US" altLang="ja-JP" dirty="0" smtClean="0"/>
                        <a:t>)</a:t>
                      </a:r>
                      <a:endParaRPr kumimoji="1" lang="ja-JP" altLang="en-US" dirty="0"/>
                    </a:p>
                  </a:txBody>
                  <a:tcPr/>
                </a:tc>
                <a:tc>
                  <a:txBody>
                    <a:bodyPr/>
                    <a:lstStyle/>
                    <a:p>
                      <a:r>
                        <a:rPr kumimoji="1" lang="en-US" altLang="ja-JP" dirty="0" smtClean="0"/>
                        <a:t>3</a:t>
                      </a:r>
                      <a:endParaRPr kumimoji="1" lang="ja-JP" altLang="en-US" dirty="0"/>
                    </a:p>
                  </a:txBody>
                  <a:tcPr/>
                </a:tc>
              </a:tr>
              <a:tr h="370840">
                <a:tc>
                  <a:txBody>
                    <a:bodyPr/>
                    <a:lstStyle/>
                    <a:p>
                      <a:r>
                        <a:rPr kumimoji="1" lang="ja-JP" altLang="en-US" dirty="0" smtClean="0"/>
                        <a:t>製基</a:t>
                      </a:r>
                      <a:r>
                        <a:rPr kumimoji="1" lang="en-US" altLang="ja-JP" dirty="0" smtClean="0"/>
                        <a:t>DB(ALDB)</a:t>
                      </a:r>
                      <a:endParaRPr kumimoji="1" lang="ja-JP" altLang="en-US" dirty="0"/>
                    </a:p>
                  </a:txBody>
                  <a:tcPr/>
                </a:tc>
                <a:tc>
                  <a:txBody>
                    <a:bodyPr/>
                    <a:lstStyle/>
                    <a:p>
                      <a:r>
                        <a:rPr kumimoji="1" lang="en-US" altLang="ja-JP" dirty="0" smtClean="0"/>
                        <a:t>0</a:t>
                      </a:r>
                      <a:endParaRPr kumimoji="1" lang="ja-JP" altLang="en-US" dirty="0"/>
                    </a:p>
                  </a:txBody>
                  <a:tcPr/>
                </a:tc>
              </a:tr>
            </a:tbl>
          </a:graphicData>
        </a:graphic>
      </p:graphicFrame>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sp>
        <p:nvSpPr>
          <p:cNvPr id="8" name="正方形/長方形 7"/>
          <p:cNvSpPr/>
          <p:nvPr/>
        </p:nvSpPr>
        <p:spPr>
          <a:xfrm>
            <a:off x="542002" y="3229423"/>
            <a:ext cx="4557658" cy="369332"/>
          </a:xfrm>
          <a:prstGeom prst="rect">
            <a:avLst/>
          </a:prstGeom>
        </p:spPr>
        <p:txBody>
          <a:bodyPr wrap="none">
            <a:spAutoFit/>
          </a:bodyPr>
          <a:lstStyle/>
          <a:p>
            <a:r>
              <a:rPr lang="ja-JP" altLang="en-US" dirty="0" smtClean="0"/>
              <a:t>〇ユーザ視点</a:t>
            </a:r>
            <a:r>
              <a:rPr lang="en-US" altLang="ja-JP" dirty="0" smtClean="0"/>
              <a:t>(</a:t>
            </a:r>
            <a:r>
              <a:rPr lang="ja-JP" altLang="en-US" dirty="0"/>
              <a:t>従来版</a:t>
            </a:r>
            <a:r>
              <a:rPr lang="ja-JP" altLang="en-US" dirty="0" smtClean="0"/>
              <a:t>に付与した物の効果</a:t>
            </a:r>
            <a:r>
              <a:rPr lang="en-US" altLang="ja-JP" dirty="0" smtClean="0"/>
              <a:t>)</a:t>
            </a:r>
            <a:r>
              <a:rPr lang="ja-JP" altLang="en-US" dirty="0" smtClean="0"/>
              <a:t> </a:t>
            </a:r>
            <a:endParaRPr lang="ja-JP" altLang="en-US" dirty="0"/>
          </a:p>
        </p:txBody>
      </p:sp>
      <p:sp>
        <p:nvSpPr>
          <p:cNvPr id="10" name="正方形/長方形 9"/>
          <p:cNvSpPr/>
          <p:nvPr/>
        </p:nvSpPr>
        <p:spPr>
          <a:xfrm>
            <a:off x="542002" y="1121773"/>
            <a:ext cx="2326278" cy="369332"/>
          </a:xfrm>
          <a:prstGeom prst="rect">
            <a:avLst/>
          </a:prstGeom>
        </p:spPr>
        <p:txBody>
          <a:bodyPr wrap="none">
            <a:spAutoFit/>
          </a:bodyPr>
          <a:lstStyle/>
          <a:p>
            <a:r>
              <a:rPr lang="ja-JP" altLang="en-US" dirty="0" smtClean="0"/>
              <a:t>○適用箇所</a:t>
            </a:r>
            <a:r>
              <a:rPr lang="en-US" altLang="ja-JP" dirty="0" smtClean="0"/>
              <a:t>/</a:t>
            </a:r>
            <a:r>
              <a:rPr lang="ja-JP" altLang="en-US" dirty="0" smtClean="0"/>
              <a:t>適用本数</a:t>
            </a:r>
            <a:endParaRPr lang="ja-JP" altLang="en-US" dirty="0"/>
          </a:p>
        </p:txBody>
      </p:sp>
      <p:graphicFrame>
        <p:nvGraphicFramePr>
          <p:cNvPr id="5" name="表 4"/>
          <p:cNvGraphicFramePr>
            <a:graphicFrameLocks noGrp="1"/>
          </p:cNvGraphicFramePr>
          <p:nvPr>
            <p:extLst/>
          </p:nvPr>
        </p:nvGraphicFramePr>
        <p:xfrm>
          <a:off x="1327147" y="3699085"/>
          <a:ext cx="7319392" cy="1773107"/>
        </p:xfrm>
        <a:graphic>
          <a:graphicData uri="http://schemas.openxmlformats.org/drawingml/2006/table">
            <a:tbl>
              <a:tblPr firstRow="1" bandRow="1">
                <a:tableStyleId>{F5AB1C69-6EDB-4FF4-983F-18BD219EF322}</a:tableStyleId>
              </a:tblPr>
              <a:tblGrid>
                <a:gridCol w="2913380"/>
                <a:gridCol w="2210118"/>
                <a:gridCol w="2195894"/>
              </a:tblGrid>
              <a:tr h="534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smtClean="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レスポンス</a:t>
                      </a:r>
                      <a:r>
                        <a:rPr kumimoji="1" lang="en-US" altLang="ja-JP" dirty="0" smtClean="0"/>
                        <a:t>(s)</a:t>
                      </a:r>
                      <a:r>
                        <a:rPr kumimoji="1" lang="ja-JP" altLang="en-US" dirty="0" smtClean="0"/>
                        <a:t>前</a:t>
                      </a:r>
                      <a:r>
                        <a:rPr kumimoji="1" lang="en-US" altLang="ja-JP" dirty="0" smtClean="0"/>
                        <a:t>|</a:t>
                      </a:r>
                      <a:r>
                        <a:rPr kumimoji="1" lang="ja-JP" altLang="en-US" dirty="0" smtClean="0"/>
                        <a:t>後</a:t>
                      </a:r>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処理数</a:t>
                      </a:r>
                      <a:r>
                        <a:rPr kumimoji="1" lang="en-US" altLang="ja-JP" dirty="0" smtClean="0"/>
                        <a:t>(</a:t>
                      </a:r>
                      <a:r>
                        <a:rPr kumimoji="1" lang="ja-JP" altLang="en-US" dirty="0" smtClean="0"/>
                        <a:t>回</a:t>
                      </a:r>
                      <a:r>
                        <a:rPr kumimoji="1" lang="en-US" altLang="ja-JP" dirty="0" smtClean="0"/>
                        <a:t>) 6/11~17</a:t>
                      </a:r>
                      <a:endParaRPr kumimoji="1" lang="ja-JP" altLang="en-US" dirty="0" smtClean="0"/>
                    </a:p>
                    <a:p>
                      <a:endParaRPr kumimoji="1" lang="ja-JP" altLang="en-US" dirty="0"/>
                    </a:p>
                  </a:txBody>
                  <a:tcPr/>
                </a:tc>
              </a:tr>
              <a:tr h="391347">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統合マスタ</a:t>
                      </a:r>
                      <a:r>
                        <a:rPr kumimoji="1" lang="en-US" altLang="ja-JP" dirty="0" smtClean="0"/>
                        <a:t>(</a:t>
                      </a:r>
                      <a:r>
                        <a:rPr kumimoji="1" lang="ja-JP" altLang="en-US" dirty="0" smtClean="0"/>
                        <a:t>従来版</a:t>
                      </a:r>
                      <a:r>
                        <a:rPr kumimoji="1" lang="en-US" altLang="ja-JP" dirty="0" smtClean="0"/>
                        <a:t>)</a:t>
                      </a:r>
                      <a:endParaRPr kumimoji="1" lang="ja-JP" altLang="en-US" dirty="0" smtClean="0"/>
                    </a:p>
                  </a:txBody>
                  <a:tcPr/>
                </a:tc>
                <a:tc>
                  <a:txBody>
                    <a:bodyPr/>
                    <a:lstStyle/>
                    <a:p>
                      <a:r>
                        <a:rPr lang="en-US" altLang="ja-JP" dirty="0" smtClean="0"/>
                        <a:t>01:17:57 |00:00:42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352</a:t>
                      </a:r>
                    </a:p>
                  </a:txBody>
                  <a:tcPr/>
                </a:tc>
              </a:tr>
              <a:tr h="3708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00:04:06 |00:00:02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161,965</a:t>
                      </a:r>
                    </a:p>
                  </a:txBody>
                  <a:tcPr/>
                </a:tc>
              </a:tr>
              <a:tr h="370840">
                <a:tc vMerge="1">
                  <a:txBody>
                    <a:bodyPr/>
                    <a:lstStyle/>
                    <a:p>
                      <a:endParaRPr kumimoji="1" lang="ja-JP" altLang="en-US" dirty="0"/>
                    </a:p>
                  </a:txBody>
                  <a:tcPr/>
                </a:tc>
                <a:tc>
                  <a:txBody>
                    <a:bodyPr/>
                    <a:lstStyle/>
                    <a:p>
                      <a:r>
                        <a:rPr kumimoji="1" lang="en-US" altLang="ja-JP" dirty="0" smtClean="0"/>
                        <a:t>01:17:57 | 00:00:42</a:t>
                      </a:r>
                      <a:endParaRPr kumimoji="1" lang="ja-JP" altLang="en-US" dirty="0"/>
                    </a:p>
                  </a:txBody>
                  <a:tcPr/>
                </a:tc>
                <a:tc>
                  <a:txBody>
                    <a:bodyPr/>
                    <a:lstStyle/>
                    <a:p>
                      <a:r>
                        <a:rPr kumimoji="1" lang="en-US" altLang="ja-JP" sz="1800" kern="1200" dirty="0" smtClean="0">
                          <a:effectLst/>
                        </a:rPr>
                        <a:t>314</a:t>
                      </a:r>
                      <a:endParaRPr kumimoji="1" lang="en-US" altLang="ja-JP" dirty="0" smtClean="0"/>
                    </a:p>
                  </a:txBody>
                  <a:tcPr/>
                </a:tc>
              </a:tr>
            </a:tbl>
          </a:graphicData>
        </a:graphic>
      </p:graphicFrame>
    </p:spTree>
    <p:extLst>
      <p:ext uri="{BB962C8B-B14F-4D97-AF65-F5344CB8AC3E}">
        <p14:creationId xmlns:p14="http://schemas.microsoft.com/office/powerpoint/2010/main" val="431895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ja-JP" sz="2400" dirty="0">
                <a:latin typeface="Meiryo UI" panose="020B0604030504040204" pitchFamily="50" charset="-128"/>
                <a:ea typeface="Meiryo UI" panose="020B0604030504040204" pitchFamily="50" charset="-128"/>
              </a:rPr>
              <a:t>投資効果</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4" name="テキスト ボックス 3"/>
          <p:cNvSpPr txBox="1"/>
          <p:nvPr/>
        </p:nvSpPr>
        <p:spPr>
          <a:xfrm>
            <a:off x="1240420" y="1415110"/>
            <a:ext cx="10867760" cy="4370427"/>
          </a:xfrm>
          <a:prstGeom prst="rect">
            <a:avLst/>
          </a:prstGeom>
          <a:noFill/>
          <a:ln>
            <a:noFill/>
          </a:ln>
        </p:spPr>
        <p:txBody>
          <a:bodyPr wrap="square" rtlCol="0">
            <a:spAutoFit/>
          </a:bodyPr>
          <a:lstStyle/>
          <a:p>
            <a:r>
              <a:rPr lang="ja-JP" altLang="en-US" sz="2000" b="1" dirty="0" smtClean="0"/>
              <a:t>導入に伴う作業</a:t>
            </a:r>
            <a:endParaRPr lang="en-US" altLang="ja-JP" sz="2000" b="1" dirty="0" smtClean="0"/>
          </a:p>
          <a:p>
            <a:r>
              <a:rPr lang="ja-JP" altLang="en-US" dirty="0" smtClean="0"/>
              <a:t>　　            ・特になし</a:t>
            </a:r>
            <a:endParaRPr lang="en-US" altLang="ja-JP" dirty="0" smtClean="0"/>
          </a:p>
          <a:p>
            <a:endParaRPr lang="en-US" altLang="ja-JP" dirty="0" smtClean="0"/>
          </a:p>
          <a:p>
            <a:r>
              <a:rPr lang="ja-JP" altLang="en-US" sz="2000" b="1" dirty="0" smtClean="0"/>
              <a:t>導入費用：Ａ＋Ｂ＝　</a:t>
            </a:r>
            <a:endParaRPr lang="en-US" altLang="ja-JP" sz="2000" b="1" dirty="0" smtClean="0"/>
          </a:p>
          <a:p>
            <a:pPr lvl="2"/>
            <a:r>
              <a:rPr lang="ja-JP" altLang="en-US" dirty="0" smtClean="0"/>
              <a:t>　　</a:t>
            </a:r>
            <a:r>
              <a:rPr lang="en-US" altLang="ja-JP" dirty="0"/>
              <a:t>A</a:t>
            </a:r>
            <a:r>
              <a:rPr lang="ja-JP" altLang="en-US" dirty="0" smtClean="0"/>
              <a:t>： </a:t>
            </a:r>
            <a:r>
              <a:rPr lang="en-US" altLang="ja-JP" dirty="0" smtClean="0"/>
              <a:t>Diagnostics Pack</a:t>
            </a:r>
            <a:r>
              <a:rPr lang="ja-JP" altLang="en-US" dirty="0" smtClean="0"/>
              <a:t>料　</a:t>
            </a:r>
            <a:r>
              <a:rPr lang="en-US" altLang="ja-JP" dirty="0" smtClean="0"/>
              <a:t>×</a:t>
            </a:r>
            <a:r>
              <a:rPr lang="ja-JP" altLang="en-US" dirty="0" smtClean="0"/>
              <a:t>　コア数</a:t>
            </a:r>
            <a:r>
              <a:rPr lang="ja-JP" altLang="en-US" dirty="0"/>
              <a:t>　</a:t>
            </a:r>
            <a:r>
              <a:rPr lang="en-US" altLang="ja-JP" dirty="0" smtClean="0"/>
              <a:t>×</a:t>
            </a:r>
            <a:r>
              <a:rPr lang="ja-JP" altLang="en-US" dirty="0" smtClean="0"/>
              <a:t>　ソケット数　</a:t>
            </a:r>
            <a:r>
              <a:rPr lang="en-US" altLang="ja-JP" dirty="0" smtClean="0"/>
              <a:t>×</a:t>
            </a:r>
            <a:r>
              <a:rPr lang="ja-JP" altLang="en-US" dirty="0" smtClean="0"/>
              <a:t>　コア係数　</a:t>
            </a:r>
            <a:r>
              <a:rPr lang="en-US" altLang="ja-JP" dirty="0" smtClean="0"/>
              <a:t>×</a:t>
            </a:r>
            <a:r>
              <a:rPr lang="ja-JP" altLang="en-US" dirty="0" smtClean="0"/>
              <a:t>　適用サーバ</a:t>
            </a:r>
            <a:endParaRPr lang="en-US" altLang="ja-JP" dirty="0" smtClean="0"/>
          </a:p>
          <a:p>
            <a:pPr lvl="2"/>
            <a:r>
              <a:rPr kumimoji="1" lang="ja-JP" altLang="en-US" dirty="0"/>
              <a:t>　</a:t>
            </a:r>
            <a:r>
              <a:rPr kumimoji="1" lang="ja-JP" altLang="en-US" dirty="0" smtClean="0"/>
              <a:t>　</a:t>
            </a:r>
            <a:r>
              <a:rPr lang="en-US" altLang="ja-JP" dirty="0" smtClean="0"/>
              <a:t>B</a:t>
            </a:r>
            <a:r>
              <a:rPr lang="ja-JP" altLang="en-US" dirty="0" smtClean="0"/>
              <a:t>： </a:t>
            </a:r>
            <a:r>
              <a:rPr lang="en-US" altLang="ja-JP" dirty="0" smtClean="0"/>
              <a:t>Oracle </a:t>
            </a:r>
            <a:r>
              <a:rPr lang="en-US" altLang="ja-JP" dirty="0"/>
              <a:t>Tuning </a:t>
            </a:r>
            <a:r>
              <a:rPr lang="en-US" altLang="ja-JP" dirty="0" smtClean="0"/>
              <a:t>Pack</a:t>
            </a:r>
            <a:r>
              <a:rPr lang="ja-JP" altLang="en-US" dirty="0"/>
              <a:t>　</a:t>
            </a:r>
            <a:r>
              <a:rPr lang="en-US" altLang="ja-JP" dirty="0"/>
              <a:t>×</a:t>
            </a:r>
            <a:r>
              <a:rPr lang="ja-JP" altLang="en-US" dirty="0"/>
              <a:t>　コア数　</a:t>
            </a:r>
            <a:r>
              <a:rPr lang="en-US" altLang="ja-JP" dirty="0"/>
              <a:t>×</a:t>
            </a:r>
            <a:r>
              <a:rPr lang="ja-JP" altLang="en-US" dirty="0"/>
              <a:t>　ソケット数　</a:t>
            </a:r>
            <a:r>
              <a:rPr lang="en-US" altLang="ja-JP" dirty="0"/>
              <a:t>×</a:t>
            </a:r>
            <a:r>
              <a:rPr lang="ja-JP" altLang="en-US" dirty="0"/>
              <a:t>　コア係数　</a:t>
            </a:r>
            <a:r>
              <a:rPr lang="en-US" altLang="ja-JP" dirty="0"/>
              <a:t>×</a:t>
            </a:r>
            <a:r>
              <a:rPr lang="ja-JP" altLang="en-US" dirty="0"/>
              <a:t>　適用サーバ</a:t>
            </a:r>
            <a:endParaRPr lang="en-US" altLang="ja-JP" dirty="0"/>
          </a:p>
          <a:p>
            <a:pPr lvl="2"/>
            <a:endParaRPr lang="en-US" altLang="ja-JP" dirty="0"/>
          </a:p>
          <a:p>
            <a:r>
              <a:rPr kumimoji="1" lang="ja-JP" altLang="en-US" dirty="0" smtClean="0"/>
              <a:t>　　　</a:t>
            </a:r>
            <a:endParaRPr kumimoji="1" lang="en-US" altLang="ja-JP" dirty="0"/>
          </a:p>
          <a:p>
            <a:r>
              <a:rPr kumimoji="1" lang="ja-JP" altLang="en-US" sz="2000" b="1" dirty="0" smtClean="0"/>
              <a:t>効果       ：Ａ＋Ｂ＋Ｃ </a:t>
            </a:r>
            <a:r>
              <a:rPr lang="ja-JP" altLang="en-US" sz="2000" b="1" dirty="0"/>
              <a:t>＝</a:t>
            </a:r>
            <a:endParaRPr kumimoji="1" lang="en-US" altLang="ja-JP" sz="2000" b="1" dirty="0" smtClean="0"/>
          </a:p>
          <a:p>
            <a:pPr lvl="2"/>
            <a:r>
              <a:rPr lang="en-US" altLang="ja-JP" dirty="0"/>
              <a:t> </a:t>
            </a:r>
            <a:r>
              <a:rPr lang="en-US" altLang="ja-JP" dirty="0" smtClean="0"/>
              <a:t>      A</a:t>
            </a:r>
            <a:r>
              <a:rPr lang="ja-JP" altLang="en-US" dirty="0"/>
              <a:t> </a:t>
            </a:r>
            <a:r>
              <a:rPr lang="en-US" altLang="ja-JP" dirty="0" smtClean="0"/>
              <a:t>:  </a:t>
            </a:r>
            <a:r>
              <a:rPr lang="ja-JP" altLang="en-US" dirty="0" smtClean="0"/>
              <a:t>チューニング作業</a:t>
            </a:r>
            <a:r>
              <a:rPr lang="en-US" altLang="ja-JP" dirty="0" smtClean="0"/>
              <a:t>(</a:t>
            </a:r>
            <a:r>
              <a:rPr lang="ja-JP" altLang="en-US" dirty="0" smtClean="0"/>
              <a:t>保守</a:t>
            </a:r>
            <a:r>
              <a:rPr lang="en-US" altLang="ja-JP" dirty="0" smtClean="0"/>
              <a:t>)</a:t>
            </a:r>
            <a:r>
              <a:rPr lang="ja-JP" altLang="en-US" dirty="0" smtClean="0"/>
              <a:t>の減少</a:t>
            </a:r>
            <a:endParaRPr lang="en-US" altLang="ja-JP" dirty="0" smtClean="0"/>
          </a:p>
          <a:p>
            <a:pPr lvl="2"/>
            <a:r>
              <a:rPr lang="ja-JP" altLang="en-US" dirty="0" smtClean="0"/>
              <a:t>　   </a:t>
            </a:r>
            <a:r>
              <a:rPr lang="en-US" altLang="ja-JP" dirty="0" smtClean="0"/>
              <a:t>B :  </a:t>
            </a:r>
            <a:r>
              <a:rPr lang="ja-JP" altLang="en-US" dirty="0" smtClean="0"/>
              <a:t>機能レスポンスの向上によるユーザ作業の減少</a:t>
            </a:r>
            <a:endParaRPr lang="en-US" altLang="ja-JP" dirty="0"/>
          </a:p>
          <a:p>
            <a:pPr lvl="2"/>
            <a:r>
              <a:rPr lang="ja-JP" altLang="en-US" dirty="0" smtClean="0"/>
              <a:t>　   </a:t>
            </a:r>
            <a:r>
              <a:rPr lang="en-US" altLang="ja-JP" dirty="0" smtClean="0"/>
              <a:t>C :  </a:t>
            </a:r>
            <a:r>
              <a:rPr lang="ja-JP" altLang="en-US" dirty="0" smtClean="0"/>
              <a:t>インシデントの特定・解決による効果</a:t>
            </a:r>
            <a:endParaRPr lang="en-US" altLang="ja-JP" dirty="0" smtClean="0"/>
          </a:p>
          <a:p>
            <a:pPr lvl="2"/>
            <a:r>
              <a:rPr lang="en-US" altLang="ja-JP" dirty="0" smtClean="0"/>
              <a:t> </a:t>
            </a:r>
            <a:endParaRPr lang="en-US" altLang="ja-JP" dirty="0"/>
          </a:p>
          <a:p>
            <a:r>
              <a:rPr lang="ja-JP" altLang="ja-JP" sz="2000" b="1" dirty="0">
                <a:latin typeface="Meiryo UI" panose="020B0604030504040204" pitchFamily="50" charset="-128"/>
                <a:ea typeface="Meiryo UI" panose="020B0604030504040204" pitchFamily="50" charset="-128"/>
              </a:rPr>
              <a:t>投資</a:t>
            </a:r>
            <a:r>
              <a:rPr lang="ja-JP" altLang="ja-JP" sz="2000" b="1" dirty="0" smtClean="0">
                <a:latin typeface="Meiryo UI" panose="020B0604030504040204" pitchFamily="50" charset="-128"/>
                <a:ea typeface="Meiryo UI" panose="020B0604030504040204" pitchFamily="50" charset="-128"/>
              </a:rPr>
              <a:t>効果</a:t>
            </a:r>
            <a:r>
              <a:rPr lang="ja-JP" altLang="en-US" sz="2000" b="1" dirty="0" smtClean="0">
                <a:latin typeface="Meiryo UI" panose="020B0604030504040204" pitchFamily="50" charset="-128"/>
                <a:ea typeface="Meiryo UI" panose="020B0604030504040204" pitchFamily="50" charset="-128"/>
              </a:rPr>
              <a:t>：効果</a:t>
            </a:r>
            <a:r>
              <a:rPr lang="en-US" altLang="ja-JP" sz="2000" b="1" dirty="0" smtClean="0">
                <a:latin typeface="Meiryo UI" panose="020B0604030504040204" pitchFamily="50" charset="-128"/>
                <a:ea typeface="Meiryo UI" panose="020B0604030504040204" pitchFamily="50" charset="-128"/>
              </a:rPr>
              <a:t>-</a:t>
            </a:r>
            <a:r>
              <a:rPr lang="ja-JP" altLang="en-US" sz="2000" b="1" dirty="0" smtClean="0">
                <a:latin typeface="Meiryo UI" panose="020B0604030504040204" pitchFamily="50" charset="-128"/>
                <a:ea typeface="Meiryo UI" panose="020B0604030504040204" pitchFamily="50" charset="-128"/>
              </a:rPr>
              <a:t>導入費用　　</a:t>
            </a:r>
            <a:r>
              <a:rPr lang="en-US" altLang="ja-JP" sz="2000" b="1" dirty="0" smtClean="0">
                <a:latin typeface="Meiryo UI" panose="020B0604030504040204" pitchFamily="50" charset="-128"/>
                <a:ea typeface="Meiryo UI" panose="020B0604030504040204" pitchFamily="50" charset="-128"/>
              </a:rPr>
              <a:t>=</a:t>
            </a:r>
            <a:endParaRPr lang="en-US" altLang="ja-JP" sz="2000" b="1" dirty="0"/>
          </a:p>
          <a:p>
            <a:endParaRPr lang="en-US" altLang="ja-JP" dirty="0"/>
          </a:p>
        </p:txBody>
      </p:sp>
    </p:spTree>
    <p:extLst>
      <p:ext uri="{BB962C8B-B14F-4D97-AF65-F5344CB8AC3E}">
        <p14:creationId xmlns:p14="http://schemas.microsoft.com/office/powerpoint/2010/main" val="2136606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169B7772-5F28-4E69-97C7-53DDB837DD8E}"/>
              </a:ext>
            </a:extLst>
          </p:cNvPr>
          <p:cNvSpPr>
            <a:spLocks noGrp="1"/>
          </p:cNvSpPr>
          <p:nvPr>
            <p:ph type="ftr" sz="quarter" idx="1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3983737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pPr algn="ctr">
              <a:spcBef>
                <a:spcPts val="0"/>
              </a:spcBef>
              <a:defRPr/>
            </a:pPr>
            <a:r>
              <a:rPr lang="ja-JP" altLang="en-US" sz="2000" dirty="0" smtClean="0"/>
              <a:t>結合処理</a:t>
            </a:r>
            <a:r>
              <a:rPr lang="ja-JP" altLang="en-US" sz="2000" dirty="0"/>
              <a:t>方法</a:t>
            </a:r>
          </a:p>
        </p:txBody>
      </p:sp>
      <p:sp>
        <p:nvSpPr>
          <p:cNvPr id="10" name="正方形/長方形 9"/>
          <p:cNvSpPr/>
          <p:nvPr/>
        </p:nvSpPr>
        <p:spPr>
          <a:xfrm>
            <a:off x="11437536" y="368564"/>
            <a:ext cx="760260" cy="261610"/>
          </a:xfrm>
          <a:prstGeom prst="rect">
            <a:avLst/>
          </a:prstGeom>
        </p:spPr>
        <p:txBody>
          <a:bodyPr wrap="square">
            <a:spAutoFit/>
          </a:bodyPr>
          <a:lstStyle/>
          <a:p>
            <a:r>
              <a:rPr lang="ja-JP" altLang="en-US" sz="1100" b="1" dirty="0" smtClean="0">
                <a:solidFill>
                  <a:srgbClr val="000000"/>
                </a:solidFill>
              </a:rPr>
              <a:t>参考元</a:t>
            </a:r>
            <a:r>
              <a:rPr lang="en-US" altLang="ja-JP" sz="1000" b="1" dirty="0" smtClean="0">
                <a:solidFill>
                  <a:srgbClr val="000000"/>
                </a:solidFill>
              </a:rPr>
              <a:t>3</a:t>
            </a:r>
            <a:endParaRPr lang="ja-JP" altLang="en-US" sz="1000" b="1" dirty="0">
              <a:solidFill>
                <a:srgbClr val="000000"/>
              </a:solidFill>
            </a:endParaRPr>
          </a:p>
        </p:txBody>
      </p:sp>
      <p:sp>
        <p:nvSpPr>
          <p:cNvPr id="74" name="テキスト ボックス 73"/>
          <p:cNvSpPr txBox="1"/>
          <p:nvPr/>
        </p:nvSpPr>
        <p:spPr>
          <a:xfrm>
            <a:off x="2329620" y="18382"/>
            <a:ext cx="4450080" cy="369332"/>
          </a:xfrm>
          <a:prstGeom prst="rect">
            <a:avLst/>
          </a:prstGeom>
          <a:noFill/>
        </p:spPr>
        <p:txBody>
          <a:bodyPr wrap="square" rtlCol="0">
            <a:spAutoFit/>
          </a:bodyPr>
          <a:lstStyle/>
          <a:p>
            <a:endParaRPr lang="ja-JP" altLang="en-US" dirty="0">
              <a:solidFill>
                <a:srgbClr val="000000"/>
              </a:solidFill>
            </a:endParaRPr>
          </a:p>
        </p:txBody>
      </p:sp>
      <p:grpSp>
        <p:nvGrpSpPr>
          <p:cNvPr id="235" name="グループ化 234"/>
          <p:cNvGrpSpPr/>
          <p:nvPr/>
        </p:nvGrpSpPr>
        <p:grpSpPr>
          <a:xfrm>
            <a:off x="1380979" y="642954"/>
            <a:ext cx="6056869" cy="1211580"/>
            <a:chOff x="157131" y="922020"/>
            <a:chExt cx="6037929" cy="1211580"/>
          </a:xfrm>
        </p:grpSpPr>
        <p:grpSp>
          <p:nvGrpSpPr>
            <p:cNvPr id="24" name="グループ化 23"/>
            <p:cNvGrpSpPr/>
            <p:nvPr/>
          </p:nvGrpSpPr>
          <p:grpSpPr>
            <a:xfrm>
              <a:off x="157131" y="1001718"/>
              <a:ext cx="5114992" cy="940175"/>
              <a:chOff x="2620200" y="5160354"/>
              <a:chExt cx="5114992" cy="940175"/>
            </a:xfrm>
          </p:grpSpPr>
          <p:sp>
            <p:nvSpPr>
              <p:cNvPr id="201" name="正方形/長方形 200"/>
              <p:cNvSpPr/>
              <p:nvPr/>
            </p:nvSpPr>
            <p:spPr>
              <a:xfrm>
                <a:off x="3845267" y="5766424"/>
                <a:ext cx="2098651" cy="307777"/>
              </a:xfrm>
              <a:prstGeom prst="rect">
                <a:avLst/>
              </a:prstGeom>
            </p:spPr>
            <p:txBody>
              <a:bodyPr wrap="none">
                <a:spAutoFit/>
              </a:bodyPr>
              <a:lstStyle/>
              <a:p>
                <a:r>
                  <a:rPr lang="ja-JP" altLang="en-US" sz="1400" dirty="0">
                    <a:solidFill>
                      <a:srgbClr val="2595A7"/>
                    </a:solidFill>
                  </a:rPr>
                  <a:t>　</a:t>
                </a:r>
                <a:r>
                  <a:rPr lang="ja-JP" altLang="en-US" sz="1400" dirty="0" smtClean="0">
                    <a:solidFill>
                      <a:srgbClr val="A3E4F9"/>
                    </a:solidFill>
                  </a:rPr>
                  <a:t>ハッシュ</a:t>
                </a:r>
                <a:r>
                  <a:rPr lang="ja-JP" altLang="en-US" sz="1400" dirty="0">
                    <a:solidFill>
                      <a:srgbClr val="A3E4F9"/>
                    </a:solidFill>
                  </a:rPr>
                  <a:t>結合</a:t>
                </a:r>
                <a:r>
                  <a:rPr lang="ja-JP" altLang="en-US" sz="1400" dirty="0">
                    <a:solidFill>
                      <a:schemeClr val="accent1">
                        <a:lumMod val="40000"/>
                        <a:lumOff val="60000"/>
                      </a:schemeClr>
                    </a:solidFill>
                  </a:rPr>
                  <a:t>　      　</a:t>
                </a:r>
                <a:endParaRPr lang="ja-JP" altLang="en-US" sz="1400" dirty="0"/>
              </a:p>
            </p:txBody>
          </p:sp>
          <p:grpSp>
            <p:nvGrpSpPr>
              <p:cNvPr id="23" name="グループ化 22"/>
              <p:cNvGrpSpPr/>
              <p:nvPr/>
            </p:nvGrpSpPr>
            <p:grpSpPr>
              <a:xfrm>
                <a:off x="2620200" y="5160354"/>
                <a:ext cx="5114992" cy="940175"/>
                <a:chOff x="2620200" y="5160354"/>
                <a:chExt cx="5114992" cy="940175"/>
              </a:xfrm>
            </p:grpSpPr>
            <p:grpSp>
              <p:nvGrpSpPr>
                <p:cNvPr id="17" name="グループ化 16"/>
                <p:cNvGrpSpPr/>
                <p:nvPr/>
              </p:nvGrpSpPr>
              <p:grpSpPr>
                <a:xfrm>
                  <a:off x="2620200" y="5160354"/>
                  <a:ext cx="1817787" cy="940175"/>
                  <a:chOff x="9637213" y="985198"/>
                  <a:chExt cx="1817787" cy="940175"/>
                </a:xfrm>
              </p:grpSpPr>
              <p:sp>
                <p:nvSpPr>
                  <p:cNvPr id="184" name="テキスト ボックス 183"/>
                  <p:cNvSpPr txBox="1"/>
                  <p:nvPr/>
                </p:nvSpPr>
                <p:spPr>
                  <a:xfrm>
                    <a:off x="10017710" y="1246830"/>
                    <a:ext cx="1437290" cy="307777"/>
                  </a:xfrm>
                  <a:prstGeom prst="rect">
                    <a:avLst/>
                  </a:prstGeom>
                  <a:noFill/>
                </p:spPr>
                <p:txBody>
                  <a:bodyPr wrap="square" rtlCol="0">
                    <a:spAutoFit/>
                  </a:bodyPr>
                  <a:lstStyle/>
                  <a:p>
                    <a:r>
                      <a:rPr lang="en-US" altLang="ja-JP" sz="1400" dirty="0">
                        <a:solidFill>
                          <a:srgbClr val="000000"/>
                        </a:solidFill>
                      </a:rPr>
                      <a:t> Inner </a:t>
                    </a:r>
                    <a:r>
                      <a:rPr lang="en-US" altLang="ja-JP" sz="1400" dirty="0" smtClean="0">
                        <a:solidFill>
                          <a:srgbClr val="000000"/>
                        </a:solidFill>
                      </a:rPr>
                      <a:t>Join</a:t>
                    </a:r>
                    <a:endParaRPr lang="en-US" altLang="ja-JP" sz="1400" dirty="0">
                      <a:solidFill>
                        <a:srgbClr val="000000"/>
                      </a:solidFill>
                    </a:endParaRPr>
                  </a:p>
                </p:txBody>
              </p:sp>
              <p:grpSp>
                <p:nvGrpSpPr>
                  <p:cNvPr id="185" name="グループ化 184"/>
                  <p:cNvGrpSpPr/>
                  <p:nvPr/>
                </p:nvGrpSpPr>
                <p:grpSpPr>
                  <a:xfrm>
                    <a:off x="10450130" y="1568773"/>
                    <a:ext cx="572449" cy="356600"/>
                    <a:chOff x="1042962" y="1554692"/>
                    <a:chExt cx="572449" cy="356600"/>
                  </a:xfrm>
                </p:grpSpPr>
                <p:grpSp>
                  <p:nvGrpSpPr>
                    <p:cNvPr id="186" name="グループ化 185"/>
                    <p:cNvGrpSpPr/>
                    <p:nvPr/>
                  </p:nvGrpSpPr>
                  <p:grpSpPr>
                    <a:xfrm>
                      <a:off x="1042962" y="1554692"/>
                      <a:ext cx="572449" cy="356600"/>
                      <a:chOff x="408190" y="3251200"/>
                      <a:chExt cx="859973" cy="535709"/>
                    </a:xfrm>
                  </p:grpSpPr>
                  <p:sp>
                    <p:nvSpPr>
                      <p:cNvPr id="188" name="円/楕円 187"/>
                      <p:cNvSpPr/>
                      <p:nvPr/>
                    </p:nvSpPr>
                    <p:spPr>
                      <a:xfrm>
                        <a:off x="408190" y="3251200"/>
                        <a:ext cx="526473" cy="5357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sp>
                    <p:nvSpPr>
                      <p:cNvPr id="189" name="円/楕円 188"/>
                      <p:cNvSpPr/>
                      <p:nvPr/>
                    </p:nvSpPr>
                    <p:spPr>
                      <a:xfrm>
                        <a:off x="741690" y="3251200"/>
                        <a:ext cx="526473" cy="53570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sp>
                  <p:nvSpPr>
                    <p:cNvPr id="187" name="円弧 186"/>
                    <p:cNvSpPr/>
                    <p:nvPr/>
                  </p:nvSpPr>
                  <p:spPr>
                    <a:xfrm>
                      <a:off x="1264960" y="1605879"/>
                      <a:ext cx="130039" cy="261302"/>
                    </a:xfrm>
                    <a:prstGeom prst="arc">
                      <a:avLst>
                        <a:gd name="adj1" fmla="val 19624697"/>
                        <a:gd name="adj2" fmla="val 19617381"/>
                      </a:avLst>
                    </a:prstGeom>
                    <a:solidFill>
                      <a:srgbClr val="129FDC"/>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400">
                        <a:solidFill>
                          <a:srgbClr val="000000"/>
                        </a:solidFill>
                      </a:endParaRPr>
                    </a:p>
                  </p:txBody>
                </p:sp>
              </p:grpSp>
              <p:sp>
                <p:nvSpPr>
                  <p:cNvPr id="4" name="正方形/長方形 3"/>
                  <p:cNvSpPr/>
                  <p:nvPr/>
                </p:nvSpPr>
                <p:spPr>
                  <a:xfrm>
                    <a:off x="9637213" y="985198"/>
                    <a:ext cx="1721352" cy="307777"/>
                  </a:xfrm>
                  <a:prstGeom prst="rect">
                    <a:avLst/>
                  </a:prstGeom>
                </p:spPr>
                <p:txBody>
                  <a:bodyPr wrap="square">
                    <a:spAutoFit/>
                  </a:bodyPr>
                  <a:lstStyle/>
                  <a:p>
                    <a:r>
                      <a:rPr lang="ja-JP" altLang="en-US" sz="1400" dirty="0" smtClean="0">
                        <a:solidFill>
                          <a:srgbClr val="2595A7"/>
                        </a:solidFill>
                      </a:rPr>
                      <a:t>　 内部結合　</a:t>
                    </a:r>
                    <a:endParaRPr lang="ja-JP" altLang="en-US" sz="1400" dirty="0"/>
                  </a:p>
                </p:txBody>
              </p:sp>
            </p:grpSp>
            <p:sp>
              <p:nvSpPr>
                <p:cNvPr id="202" name="正方形/長方形 201"/>
                <p:cNvSpPr/>
                <p:nvPr/>
              </p:nvSpPr>
              <p:spPr>
                <a:xfrm>
                  <a:off x="5755163" y="5754096"/>
                  <a:ext cx="1980029" cy="307777"/>
                </a:xfrm>
                <a:prstGeom prst="rect">
                  <a:avLst/>
                </a:prstGeom>
              </p:spPr>
              <p:txBody>
                <a:bodyPr wrap="none">
                  <a:spAutoFit/>
                </a:bodyPr>
                <a:lstStyle/>
                <a:p>
                  <a:r>
                    <a:rPr lang="ja-JP" altLang="en-US" sz="1400" dirty="0" smtClean="0">
                      <a:solidFill>
                        <a:srgbClr val="2595A7"/>
                      </a:solidFill>
                    </a:rPr>
                    <a:t>ネステッドループ</a:t>
                  </a:r>
                  <a:r>
                    <a:rPr lang="ja-JP" altLang="en-US" sz="1400" dirty="0">
                      <a:solidFill>
                        <a:srgbClr val="2595A7"/>
                      </a:solidFill>
                    </a:rPr>
                    <a:t>結合</a:t>
                  </a:r>
                  <a:endParaRPr lang="ja-JP" altLang="en-US" sz="1400" dirty="0"/>
                </a:p>
              </p:txBody>
            </p:sp>
          </p:grpSp>
        </p:grpSp>
        <p:sp>
          <p:nvSpPr>
            <p:cNvPr id="31" name="正方形/長方形 30"/>
            <p:cNvSpPr/>
            <p:nvPr/>
          </p:nvSpPr>
          <p:spPr>
            <a:xfrm>
              <a:off x="432000" y="922020"/>
              <a:ext cx="5763060" cy="1211580"/>
            </a:xfrm>
            <a:prstGeom prst="rect">
              <a:avLst/>
            </a:prstGeom>
            <a:noFill/>
            <a:ln>
              <a:solidFill>
                <a:srgbClr val="4AA7B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400"/>
            </a:p>
          </p:txBody>
        </p:sp>
      </p:grpSp>
      <p:grpSp>
        <p:nvGrpSpPr>
          <p:cNvPr id="237" name="グループ化 236"/>
          <p:cNvGrpSpPr/>
          <p:nvPr/>
        </p:nvGrpSpPr>
        <p:grpSpPr>
          <a:xfrm>
            <a:off x="1579676" y="1854534"/>
            <a:ext cx="5915343" cy="2810923"/>
            <a:chOff x="695791" y="3420666"/>
            <a:chExt cx="7386520" cy="2810923"/>
          </a:xfrm>
        </p:grpSpPr>
        <p:grpSp>
          <p:nvGrpSpPr>
            <p:cNvPr id="30" name="グループ化 29"/>
            <p:cNvGrpSpPr/>
            <p:nvPr/>
          </p:nvGrpSpPr>
          <p:grpSpPr>
            <a:xfrm>
              <a:off x="695791" y="3530321"/>
              <a:ext cx="7386520" cy="2470724"/>
              <a:chOff x="664052" y="2111567"/>
              <a:chExt cx="7386520" cy="2470724"/>
            </a:xfrm>
          </p:grpSpPr>
          <p:grpSp>
            <p:nvGrpSpPr>
              <p:cNvPr id="26" name="グループ化 25"/>
              <p:cNvGrpSpPr/>
              <p:nvPr/>
            </p:nvGrpSpPr>
            <p:grpSpPr>
              <a:xfrm>
                <a:off x="664052" y="2111567"/>
                <a:ext cx="7386520" cy="2470724"/>
                <a:chOff x="1924247" y="1051467"/>
                <a:chExt cx="7386520" cy="2470724"/>
              </a:xfrm>
            </p:grpSpPr>
            <p:grpSp>
              <p:nvGrpSpPr>
                <p:cNvPr id="14" name="グループ化 13"/>
                <p:cNvGrpSpPr/>
                <p:nvPr/>
              </p:nvGrpSpPr>
              <p:grpSpPr>
                <a:xfrm>
                  <a:off x="1924247" y="1051467"/>
                  <a:ext cx="2735309" cy="2470724"/>
                  <a:chOff x="5597745" y="996408"/>
                  <a:chExt cx="2735309" cy="2470724"/>
                </a:xfrm>
              </p:grpSpPr>
              <p:grpSp>
                <p:nvGrpSpPr>
                  <p:cNvPr id="162" name="グループ化 161"/>
                  <p:cNvGrpSpPr/>
                  <p:nvPr/>
                </p:nvGrpSpPr>
                <p:grpSpPr>
                  <a:xfrm>
                    <a:off x="6226695" y="1585693"/>
                    <a:ext cx="555015" cy="356600"/>
                    <a:chOff x="10677266" y="1554282"/>
                    <a:chExt cx="555015" cy="356600"/>
                  </a:xfrm>
                </p:grpSpPr>
                <p:sp>
                  <p:nvSpPr>
                    <p:cNvPr id="163" name="円/楕円 162"/>
                    <p:cNvSpPr/>
                    <p:nvPr/>
                  </p:nvSpPr>
                  <p:spPr>
                    <a:xfrm>
                      <a:off x="10677266" y="1554282"/>
                      <a:ext cx="350452" cy="356600"/>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sp>
                  <p:nvSpPr>
                    <p:cNvPr id="164" name="円/楕円 163"/>
                    <p:cNvSpPr/>
                    <p:nvPr/>
                  </p:nvSpPr>
                  <p:spPr>
                    <a:xfrm>
                      <a:off x="10881829" y="1554282"/>
                      <a:ext cx="350452" cy="3566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grpSp>
                <p:nvGrpSpPr>
                  <p:cNvPr id="165" name="グループ化 164"/>
                  <p:cNvGrpSpPr/>
                  <p:nvPr/>
                </p:nvGrpSpPr>
                <p:grpSpPr>
                  <a:xfrm>
                    <a:off x="6233035" y="2423477"/>
                    <a:ext cx="555015" cy="356600"/>
                    <a:chOff x="10670345" y="2142937"/>
                    <a:chExt cx="555015" cy="356600"/>
                  </a:xfrm>
                </p:grpSpPr>
                <p:sp>
                  <p:nvSpPr>
                    <p:cNvPr id="166" name="円/楕円 165"/>
                    <p:cNvSpPr/>
                    <p:nvPr/>
                  </p:nvSpPr>
                  <p:spPr>
                    <a:xfrm rot="10800000">
                      <a:off x="10874908" y="2142937"/>
                      <a:ext cx="350452" cy="356600"/>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sp>
                  <p:nvSpPr>
                    <p:cNvPr id="167" name="円/楕円 166"/>
                    <p:cNvSpPr/>
                    <p:nvPr/>
                  </p:nvSpPr>
                  <p:spPr>
                    <a:xfrm rot="10800000">
                      <a:off x="10670345" y="2142937"/>
                      <a:ext cx="350452" cy="3566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grpSp>
                <p:nvGrpSpPr>
                  <p:cNvPr id="168" name="グループ化 167"/>
                  <p:cNvGrpSpPr/>
                  <p:nvPr/>
                </p:nvGrpSpPr>
                <p:grpSpPr>
                  <a:xfrm>
                    <a:off x="6240501" y="3110532"/>
                    <a:ext cx="561355" cy="356600"/>
                    <a:chOff x="10677266" y="3294101"/>
                    <a:chExt cx="561355" cy="356600"/>
                  </a:xfrm>
                </p:grpSpPr>
                <p:grpSp>
                  <p:nvGrpSpPr>
                    <p:cNvPr id="169" name="グループ化 168"/>
                    <p:cNvGrpSpPr/>
                    <p:nvPr/>
                  </p:nvGrpSpPr>
                  <p:grpSpPr>
                    <a:xfrm>
                      <a:off x="10677266" y="3294102"/>
                      <a:ext cx="561355" cy="356599"/>
                      <a:chOff x="3146905" y="3238620"/>
                      <a:chExt cx="843307" cy="535709"/>
                    </a:xfrm>
                  </p:grpSpPr>
                  <p:grpSp>
                    <p:nvGrpSpPr>
                      <p:cNvPr id="171" name="グループ化 170"/>
                      <p:cNvGrpSpPr/>
                      <p:nvPr/>
                    </p:nvGrpSpPr>
                    <p:grpSpPr>
                      <a:xfrm rot="10800000">
                        <a:off x="3146905" y="3238620"/>
                        <a:ext cx="843307" cy="535709"/>
                        <a:chOff x="1861030" y="3238620"/>
                        <a:chExt cx="843307" cy="535709"/>
                      </a:xfrm>
                    </p:grpSpPr>
                    <p:sp>
                      <p:nvSpPr>
                        <p:cNvPr id="173" name="円/楕円 172"/>
                        <p:cNvSpPr/>
                        <p:nvPr/>
                      </p:nvSpPr>
                      <p:spPr>
                        <a:xfrm>
                          <a:off x="1861030" y="3238620"/>
                          <a:ext cx="526474" cy="535709"/>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sp>
                      <p:nvSpPr>
                        <p:cNvPr id="174" name="円/楕円 173"/>
                        <p:cNvSpPr/>
                        <p:nvPr/>
                      </p:nvSpPr>
                      <p:spPr>
                        <a:xfrm>
                          <a:off x="2177863" y="3238620"/>
                          <a:ext cx="526474" cy="535709"/>
                        </a:xfrm>
                        <a:prstGeom prst="ellipse">
                          <a:avLst/>
                        </a:prstGeom>
                        <a:solidFill>
                          <a:srgbClr val="129FDC"/>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sp>
                    <p:nvSpPr>
                      <p:cNvPr id="172" name="円/楕円 171"/>
                      <p:cNvSpPr/>
                      <p:nvPr/>
                    </p:nvSpPr>
                    <p:spPr>
                      <a:xfrm rot="10800000">
                        <a:off x="3459386" y="3238620"/>
                        <a:ext cx="526473" cy="53570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sp>
                  <p:nvSpPr>
                    <p:cNvPr id="170" name="円/楕円 169"/>
                    <p:cNvSpPr/>
                    <p:nvPr/>
                  </p:nvSpPr>
                  <p:spPr>
                    <a:xfrm rot="10800000">
                      <a:off x="10680164" y="3294101"/>
                      <a:ext cx="350452" cy="35659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sp>
                <p:nvSpPr>
                  <p:cNvPr id="175" name="正方形/長方形 174"/>
                  <p:cNvSpPr/>
                  <p:nvPr/>
                </p:nvSpPr>
                <p:spPr>
                  <a:xfrm>
                    <a:off x="5611081" y="1277608"/>
                    <a:ext cx="1960301" cy="307777"/>
                  </a:xfrm>
                  <a:prstGeom prst="rect">
                    <a:avLst/>
                  </a:prstGeom>
                </p:spPr>
                <p:txBody>
                  <a:bodyPr wrap="square" anchor="ctr">
                    <a:spAutoFit/>
                  </a:bodyPr>
                  <a:lstStyle/>
                  <a:p>
                    <a:r>
                      <a:rPr lang="en-US" altLang="ja-JP" sz="1400" dirty="0">
                        <a:solidFill>
                          <a:srgbClr val="000000"/>
                        </a:solidFill>
                      </a:rPr>
                      <a:t>Right Outer Join </a:t>
                    </a:r>
                    <a:endParaRPr lang="en-US" altLang="ja-JP" sz="1400" dirty="0" smtClean="0">
                      <a:solidFill>
                        <a:srgbClr val="000000"/>
                      </a:solidFill>
                    </a:endParaRPr>
                  </a:p>
                </p:txBody>
              </p:sp>
              <p:sp>
                <p:nvSpPr>
                  <p:cNvPr id="176" name="正方形/長方形 175"/>
                  <p:cNvSpPr/>
                  <p:nvPr/>
                </p:nvSpPr>
                <p:spPr>
                  <a:xfrm>
                    <a:off x="5611081" y="2027753"/>
                    <a:ext cx="1768700" cy="307777"/>
                  </a:xfrm>
                  <a:prstGeom prst="rect">
                    <a:avLst/>
                  </a:prstGeom>
                </p:spPr>
                <p:txBody>
                  <a:bodyPr wrap="square">
                    <a:spAutoFit/>
                  </a:bodyPr>
                  <a:lstStyle/>
                  <a:p>
                    <a:r>
                      <a:rPr lang="en-US" altLang="ja-JP" sz="1400" dirty="0">
                        <a:solidFill>
                          <a:srgbClr val="000000"/>
                        </a:solidFill>
                      </a:rPr>
                      <a:t>Left Outer </a:t>
                    </a:r>
                    <a:r>
                      <a:rPr lang="en-US" altLang="ja-JP" sz="1400" dirty="0" smtClean="0">
                        <a:solidFill>
                          <a:srgbClr val="000000"/>
                        </a:solidFill>
                      </a:rPr>
                      <a:t>Join </a:t>
                    </a:r>
                    <a:endParaRPr lang="en-US" altLang="ja-JP" sz="1400" dirty="0">
                      <a:solidFill>
                        <a:srgbClr val="000000"/>
                      </a:solidFill>
                    </a:endParaRPr>
                  </a:p>
                </p:txBody>
              </p:sp>
              <p:sp>
                <p:nvSpPr>
                  <p:cNvPr id="177" name="正方形/長方形 176"/>
                  <p:cNvSpPr/>
                  <p:nvPr/>
                </p:nvSpPr>
                <p:spPr>
                  <a:xfrm>
                    <a:off x="5597745" y="2781980"/>
                    <a:ext cx="1871730" cy="307777"/>
                  </a:xfrm>
                  <a:prstGeom prst="rect">
                    <a:avLst/>
                  </a:prstGeom>
                </p:spPr>
                <p:txBody>
                  <a:bodyPr wrap="square">
                    <a:spAutoFit/>
                  </a:bodyPr>
                  <a:lstStyle/>
                  <a:p>
                    <a:r>
                      <a:rPr lang="en-US" altLang="ja-JP" sz="1400" dirty="0" smtClean="0">
                        <a:solidFill>
                          <a:srgbClr val="000000"/>
                        </a:solidFill>
                      </a:rPr>
                      <a:t>Full </a:t>
                    </a:r>
                    <a:r>
                      <a:rPr lang="en-US" altLang="ja-JP" sz="1400" dirty="0">
                        <a:solidFill>
                          <a:srgbClr val="000000"/>
                        </a:solidFill>
                      </a:rPr>
                      <a:t>Outer Join</a:t>
                    </a:r>
                    <a:endParaRPr lang="ja-JP" altLang="en-US" sz="1400" dirty="0">
                      <a:solidFill>
                        <a:srgbClr val="000000"/>
                      </a:solidFill>
                    </a:endParaRPr>
                  </a:p>
                </p:txBody>
              </p:sp>
              <p:sp>
                <p:nvSpPr>
                  <p:cNvPr id="12" name="正方形/長方形 11"/>
                  <p:cNvSpPr/>
                  <p:nvPr/>
                </p:nvSpPr>
                <p:spPr>
                  <a:xfrm>
                    <a:off x="5700447" y="996408"/>
                    <a:ext cx="2632607" cy="307777"/>
                  </a:xfrm>
                  <a:prstGeom prst="rect">
                    <a:avLst/>
                  </a:prstGeom>
                </p:spPr>
                <p:txBody>
                  <a:bodyPr wrap="none">
                    <a:spAutoFit/>
                  </a:bodyPr>
                  <a:lstStyle/>
                  <a:p>
                    <a:r>
                      <a:rPr lang="ja-JP" altLang="en-US" sz="1400" dirty="0" smtClean="0">
                        <a:solidFill>
                          <a:srgbClr val="FF6600"/>
                        </a:solidFill>
                      </a:rPr>
                      <a:t>外部結合　</a:t>
                    </a:r>
                    <a:r>
                      <a:rPr lang="en-US" altLang="ja-JP" sz="1400" dirty="0" smtClean="0"/>
                      <a:t>(</a:t>
                    </a:r>
                    <a:r>
                      <a:rPr lang="ja-JP" altLang="en-US" sz="1400" dirty="0"/>
                      <a:t>～ </a:t>
                    </a:r>
                    <a:r>
                      <a:rPr lang="en-US" altLang="ja-JP" sz="1400" dirty="0"/>
                      <a:t>OUTER)</a:t>
                    </a:r>
                    <a:r>
                      <a:rPr lang="ja-JP" altLang="en-US" sz="1400" dirty="0" smtClean="0">
                        <a:solidFill>
                          <a:srgbClr val="FF6600"/>
                        </a:solidFill>
                      </a:rPr>
                      <a:t> </a:t>
                    </a:r>
                    <a:endParaRPr lang="ja-JP" altLang="en-US" sz="1400" dirty="0"/>
                  </a:p>
                </p:txBody>
              </p:sp>
            </p:grpSp>
            <p:sp>
              <p:nvSpPr>
                <p:cNvPr id="20" name="正方形/長方形 19"/>
                <p:cNvSpPr/>
                <p:nvPr/>
              </p:nvSpPr>
              <p:spPr>
                <a:xfrm>
                  <a:off x="4917485" y="1633002"/>
                  <a:ext cx="2620597" cy="307777"/>
                </a:xfrm>
                <a:prstGeom prst="rect">
                  <a:avLst/>
                </a:prstGeom>
              </p:spPr>
              <p:txBody>
                <a:bodyPr wrap="none">
                  <a:spAutoFit/>
                </a:bodyPr>
                <a:lstStyle/>
                <a:p>
                  <a:r>
                    <a:rPr lang="ja-JP" altLang="en-US" sz="1400" dirty="0">
                      <a:solidFill>
                        <a:srgbClr val="2595A7"/>
                      </a:solidFill>
                    </a:rPr>
                    <a:t>　</a:t>
                  </a:r>
                  <a:r>
                    <a:rPr lang="ja-JP" altLang="en-US" sz="1400" dirty="0" smtClean="0">
                      <a:solidFill>
                        <a:srgbClr val="A3E4F9"/>
                      </a:solidFill>
                    </a:rPr>
                    <a:t>ハッシュ</a:t>
                  </a:r>
                  <a:r>
                    <a:rPr lang="ja-JP" altLang="en-US" sz="1400" dirty="0">
                      <a:solidFill>
                        <a:srgbClr val="A3E4F9"/>
                      </a:solidFill>
                    </a:rPr>
                    <a:t>結合</a:t>
                  </a:r>
                  <a:r>
                    <a:rPr lang="ja-JP" altLang="en-US" sz="1400" dirty="0">
                      <a:solidFill>
                        <a:schemeClr val="accent1">
                          <a:lumMod val="40000"/>
                          <a:lumOff val="60000"/>
                        </a:schemeClr>
                      </a:solidFill>
                    </a:rPr>
                    <a:t>　      　</a:t>
                  </a:r>
                  <a:endParaRPr lang="ja-JP" altLang="en-US" sz="1400" dirty="0"/>
                </a:p>
              </p:txBody>
            </p:sp>
            <p:sp>
              <p:nvSpPr>
                <p:cNvPr id="192" name="正方形/長方形 191"/>
                <p:cNvSpPr/>
                <p:nvPr/>
              </p:nvSpPr>
              <p:spPr>
                <a:xfrm>
                  <a:off x="6838294" y="1632130"/>
                  <a:ext cx="2472473" cy="307777"/>
                </a:xfrm>
                <a:prstGeom prst="rect">
                  <a:avLst/>
                </a:prstGeom>
              </p:spPr>
              <p:txBody>
                <a:bodyPr wrap="none">
                  <a:spAutoFit/>
                </a:bodyPr>
                <a:lstStyle/>
                <a:p>
                  <a:r>
                    <a:rPr lang="ja-JP" altLang="en-US" sz="1400" dirty="0" smtClean="0">
                      <a:solidFill>
                        <a:srgbClr val="2595A7"/>
                      </a:solidFill>
                    </a:rPr>
                    <a:t>ネステッドループ</a:t>
                  </a:r>
                  <a:r>
                    <a:rPr lang="ja-JP" altLang="en-US" sz="1400" dirty="0">
                      <a:solidFill>
                        <a:srgbClr val="2595A7"/>
                      </a:solidFill>
                    </a:rPr>
                    <a:t>結合</a:t>
                  </a:r>
                  <a:endParaRPr lang="ja-JP" altLang="en-US" sz="1400" dirty="0"/>
                </a:p>
              </p:txBody>
            </p:sp>
            <p:sp>
              <p:nvSpPr>
                <p:cNvPr id="196" name="正方形/長方形 195"/>
                <p:cNvSpPr/>
                <p:nvPr/>
              </p:nvSpPr>
              <p:spPr>
                <a:xfrm>
                  <a:off x="2735380" y="1650718"/>
                  <a:ext cx="2608380" cy="307777"/>
                </a:xfrm>
                <a:prstGeom prst="rect">
                  <a:avLst/>
                </a:prstGeom>
              </p:spPr>
              <p:txBody>
                <a:bodyPr wrap="square">
                  <a:spAutoFit/>
                </a:bodyPr>
                <a:lstStyle/>
                <a:p>
                  <a:r>
                    <a:rPr lang="ja-JP" altLang="en-US" sz="1400" dirty="0">
                      <a:solidFill>
                        <a:schemeClr val="accent1">
                          <a:lumMod val="40000"/>
                          <a:lumOff val="60000"/>
                        </a:schemeClr>
                      </a:solidFill>
                    </a:rPr>
                    <a:t>　</a:t>
                  </a:r>
                  <a:r>
                    <a:rPr lang="ja-JP" altLang="en-US" sz="1400" dirty="0"/>
                    <a:t> </a:t>
                  </a:r>
                  <a:r>
                    <a:rPr lang="ja-JP" altLang="en-US" sz="1400" dirty="0" smtClean="0">
                      <a:solidFill>
                        <a:srgbClr val="FF6600"/>
                      </a:solidFill>
                    </a:rPr>
                    <a:t>ソート</a:t>
                  </a:r>
                  <a:r>
                    <a:rPr lang="en-US" altLang="ja-JP" sz="1400" dirty="0">
                      <a:solidFill>
                        <a:srgbClr val="FF6600"/>
                      </a:solidFill>
                    </a:rPr>
                    <a:t>/</a:t>
                  </a:r>
                  <a:r>
                    <a:rPr lang="ja-JP" altLang="en-US" sz="1400" dirty="0">
                      <a:solidFill>
                        <a:srgbClr val="FF6600"/>
                      </a:solidFill>
                    </a:rPr>
                    <a:t>マージ結合   </a:t>
                  </a:r>
                  <a:r>
                    <a:rPr lang="ja-JP" altLang="en-US" sz="1400" dirty="0">
                      <a:solidFill>
                        <a:srgbClr val="2595A7"/>
                      </a:solidFill>
                    </a:rPr>
                    <a:t>　　</a:t>
                  </a:r>
                  <a:endParaRPr lang="ja-JP" altLang="en-US" sz="1400" dirty="0"/>
                </a:p>
              </p:txBody>
            </p:sp>
            <p:sp>
              <p:nvSpPr>
                <p:cNvPr id="197" name="正方形/長方形 196"/>
                <p:cNvSpPr/>
                <p:nvPr/>
              </p:nvSpPr>
              <p:spPr>
                <a:xfrm>
                  <a:off x="3266669" y="3259366"/>
                  <a:ext cx="1127345" cy="200055"/>
                </a:xfrm>
                <a:prstGeom prst="rect">
                  <a:avLst/>
                </a:prstGeom>
              </p:spPr>
              <p:txBody>
                <a:bodyPr wrap="none">
                  <a:spAutoFit/>
                </a:bodyPr>
                <a:lstStyle/>
                <a:p>
                  <a:pPr indent="0" algn="ctr">
                    <a:lnSpc>
                      <a:spcPct val="50000"/>
                    </a:lnSpc>
                    <a:buNone/>
                  </a:pPr>
                  <a:r>
                    <a:rPr lang="ja-JP" altLang="en-US" sz="1400" dirty="0" smtClean="0">
                      <a:solidFill>
                        <a:srgbClr val="FF0000"/>
                      </a:solidFill>
                    </a:rPr>
                    <a:t>直積</a:t>
                  </a:r>
                  <a:r>
                    <a:rPr lang="ja-JP" altLang="en-US" sz="1400" dirty="0">
                      <a:solidFill>
                        <a:srgbClr val="FF0000"/>
                      </a:solidFill>
                    </a:rPr>
                    <a:t>結合</a:t>
                  </a:r>
                  <a:endParaRPr lang="en-US" altLang="ja-JP" sz="1400" dirty="0">
                    <a:solidFill>
                      <a:srgbClr val="FF6600"/>
                    </a:solidFill>
                  </a:endParaRPr>
                </a:p>
              </p:txBody>
            </p:sp>
          </p:grpSp>
          <p:grpSp>
            <p:nvGrpSpPr>
              <p:cNvPr id="29" name="グループ化 28"/>
              <p:cNvGrpSpPr/>
              <p:nvPr/>
            </p:nvGrpSpPr>
            <p:grpSpPr>
              <a:xfrm>
                <a:off x="1564477" y="3546022"/>
                <a:ext cx="6486095" cy="326365"/>
                <a:chOff x="1564477" y="3546022"/>
                <a:chExt cx="6486095" cy="326365"/>
              </a:xfrm>
            </p:grpSpPr>
            <p:sp>
              <p:nvSpPr>
                <p:cNvPr id="226" name="正方形/長方形 225"/>
                <p:cNvSpPr/>
                <p:nvPr/>
              </p:nvSpPr>
              <p:spPr>
                <a:xfrm>
                  <a:off x="3657290" y="3546894"/>
                  <a:ext cx="2620597" cy="307777"/>
                </a:xfrm>
                <a:prstGeom prst="rect">
                  <a:avLst/>
                </a:prstGeom>
              </p:spPr>
              <p:txBody>
                <a:bodyPr wrap="none">
                  <a:spAutoFit/>
                </a:bodyPr>
                <a:lstStyle/>
                <a:p>
                  <a:r>
                    <a:rPr lang="ja-JP" altLang="en-US" sz="1400" dirty="0">
                      <a:solidFill>
                        <a:srgbClr val="2595A7"/>
                      </a:solidFill>
                    </a:rPr>
                    <a:t>　</a:t>
                  </a:r>
                  <a:r>
                    <a:rPr lang="ja-JP" altLang="en-US" sz="1400" dirty="0" smtClean="0">
                      <a:solidFill>
                        <a:srgbClr val="A3E4F9"/>
                      </a:solidFill>
                    </a:rPr>
                    <a:t>ハッシュ</a:t>
                  </a:r>
                  <a:r>
                    <a:rPr lang="ja-JP" altLang="en-US" sz="1400" dirty="0">
                      <a:solidFill>
                        <a:srgbClr val="A3E4F9"/>
                      </a:solidFill>
                    </a:rPr>
                    <a:t>結合</a:t>
                  </a:r>
                  <a:r>
                    <a:rPr lang="ja-JP" altLang="en-US" sz="1400" dirty="0">
                      <a:solidFill>
                        <a:schemeClr val="accent1">
                          <a:lumMod val="40000"/>
                          <a:lumOff val="60000"/>
                        </a:schemeClr>
                      </a:solidFill>
                    </a:rPr>
                    <a:t>　      　</a:t>
                  </a:r>
                  <a:endParaRPr lang="ja-JP" altLang="en-US" sz="1400" dirty="0"/>
                </a:p>
              </p:txBody>
            </p:sp>
            <p:sp>
              <p:nvSpPr>
                <p:cNvPr id="227" name="正方形/長方形 226"/>
                <p:cNvSpPr/>
                <p:nvPr/>
              </p:nvSpPr>
              <p:spPr>
                <a:xfrm>
                  <a:off x="5578099" y="3546022"/>
                  <a:ext cx="2472473" cy="307777"/>
                </a:xfrm>
                <a:prstGeom prst="rect">
                  <a:avLst/>
                </a:prstGeom>
              </p:spPr>
              <p:txBody>
                <a:bodyPr wrap="none">
                  <a:spAutoFit/>
                </a:bodyPr>
                <a:lstStyle/>
                <a:p>
                  <a:r>
                    <a:rPr lang="ja-JP" altLang="en-US" sz="1400" dirty="0" smtClean="0">
                      <a:solidFill>
                        <a:srgbClr val="2595A7"/>
                      </a:solidFill>
                    </a:rPr>
                    <a:t>ネステッドループ</a:t>
                  </a:r>
                  <a:r>
                    <a:rPr lang="ja-JP" altLang="en-US" sz="1400" dirty="0">
                      <a:solidFill>
                        <a:srgbClr val="2595A7"/>
                      </a:solidFill>
                    </a:rPr>
                    <a:t>結合</a:t>
                  </a:r>
                  <a:endParaRPr lang="ja-JP" altLang="en-US" sz="1400" dirty="0"/>
                </a:p>
              </p:txBody>
            </p:sp>
            <p:sp>
              <p:nvSpPr>
                <p:cNvPr id="228" name="正方形/長方形 227"/>
                <p:cNvSpPr/>
                <p:nvPr/>
              </p:nvSpPr>
              <p:spPr>
                <a:xfrm>
                  <a:off x="1564477" y="3564610"/>
                  <a:ext cx="2608381" cy="307777"/>
                </a:xfrm>
                <a:prstGeom prst="rect">
                  <a:avLst/>
                </a:prstGeom>
              </p:spPr>
              <p:txBody>
                <a:bodyPr wrap="square">
                  <a:spAutoFit/>
                </a:bodyPr>
                <a:lstStyle/>
                <a:p>
                  <a:r>
                    <a:rPr lang="ja-JP" altLang="en-US" sz="1400" dirty="0">
                      <a:solidFill>
                        <a:schemeClr val="accent1">
                          <a:lumMod val="40000"/>
                          <a:lumOff val="60000"/>
                        </a:schemeClr>
                      </a:solidFill>
                    </a:rPr>
                    <a:t>　</a:t>
                  </a:r>
                  <a:r>
                    <a:rPr lang="ja-JP" altLang="en-US" sz="1400" dirty="0" smtClean="0">
                      <a:solidFill>
                        <a:srgbClr val="FF6600"/>
                      </a:solidFill>
                    </a:rPr>
                    <a:t>ソート</a:t>
                  </a:r>
                  <a:r>
                    <a:rPr lang="en-US" altLang="ja-JP" sz="1400" dirty="0">
                      <a:solidFill>
                        <a:srgbClr val="FF6600"/>
                      </a:solidFill>
                    </a:rPr>
                    <a:t>/</a:t>
                  </a:r>
                  <a:r>
                    <a:rPr lang="ja-JP" altLang="en-US" sz="1400" dirty="0">
                      <a:solidFill>
                        <a:srgbClr val="FF6600"/>
                      </a:solidFill>
                    </a:rPr>
                    <a:t>マージ結合   </a:t>
                  </a:r>
                  <a:r>
                    <a:rPr lang="ja-JP" altLang="en-US" sz="1400" dirty="0">
                      <a:solidFill>
                        <a:srgbClr val="2595A7"/>
                      </a:solidFill>
                    </a:rPr>
                    <a:t>　　</a:t>
                  </a:r>
                  <a:endParaRPr lang="ja-JP" altLang="en-US" sz="1400" dirty="0"/>
                </a:p>
              </p:txBody>
            </p:sp>
          </p:grpSp>
        </p:grpSp>
        <p:sp>
          <p:nvSpPr>
            <p:cNvPr id="229" name="正方形/長方形 228"/>
            <p:cNvSpPr/>
            <p:nvPr/>
          </p:nvSpPr>
          <p:spPr>
            <a:xfrm>
              <a:off x="784067" y="3420666"/>
              <a:ext cx="7226854" cy="2810923"/>
            </a:xfrm>
            <a:prstGeom prst="rect">
              <a:avLst/>
            </a:prstGeom>
            <a:noFill/>
            <a:ln>
              <a:solidFill>
                <a:srgbClr val="4AA7B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400"/>
            </a:p>
          </p:txBody>
        </p:sp>
      </p:grpSp>
      <p:grpSp>
        <p:nvGrpSpPr>
          <p:cNvPr id="236" name="グループ化 235"/>
          <p:cNvGrpSpPr/>
          <p:nvPr/>
        </p:nvGrpSpPr>
        <p:grpSpPr>
          <a:xfrm>
            <a:off x="7719754" y="669937"/>
            <a:ext cx="2804414" cy="1211580"/>
            <a:chOff x="7005527" y="983853"/>
            <a:chExt cx="2923832" cy="1211580"/>
          </a:xfrm>
        </p:grpSpPr>
        <p:grpSp>
          <p:nvGrpSpPr>
            <p:cNvPr id="28" name="グループ化 27"/>
            <p:cNvGrpSpPr/>
            <p:nvPr/>
          </p:nvGrpSpPr>
          <p:grpSpPr>
            <a:xfrm>
              <a:off x="7005527" y="998302"/>
              <a:ext cx="2707835" cy="1102991"/>
              <a:chOff x="7116530" y="4170952"/>
              <a:chExt cx="2707835" cy="1102991"/>
            </a:xfrm>
          </p:grpSpPr>
          <p:grpSp>
            <p:nvGrpSpPr>
              <p:cNvPr id="11" name="グループ化 10"/>
              <p:cNvGrpSpPr/>
              <p:nvPr/>
            </p:nvGrpSpPr>
            <p:grpSpPr>
              <a:xfrm>
                <a:off x="7116530" y="4170952"/>
                <a:ext cx="1739579" cy="1046736"/>
                <a:chOff x="2949409" y="873915"/>
                <a:chExt cx="1739579" cy="1046736"/>
              </a:xfrm>
            </p:grpSpPr>
            <p:grpSp>
              <p:nvGrpSpPr>
                <p:cNvPr id="8" name="グループ化 7"/>
                <p:cNvGrpSpPr/>
                <p:nvPr/>
              </p:nvGrpSpPr>
              <p:grpSpPr>
                <a:xfrm>
                  <a:off x="2949409" y="873915"/>
                  <a:ext cx="1739579" cy="1046736"/>
                  <a:chOff x="2949409" y="873915"/>
                  <a:chExt cx="1739579" cy="1046736"/>
                </a:xfrm>
              </p:grpSpPr>
              <p:grpSp>
                <p:nvGrpSpPr>
                  <p:cNvPr id="149" name="グループ化 148"/>
                  <p:cNvGrpSpPr/>
                  <p:nvPr/>
                </p:nvGrpSpPr>
                <p:grpSpPr>
                  <a:xfrm>
                    <a:off x="3729528" y="1564051"/>
                    <a:ext cx="529615" cy="356600"/>
                    <a:chOff x="7893510" y="1375982"/>
                    <a:chExt cx="529615" cy="356600"/>
                  </a:xfrm>
                </p:grpSpPr>
                <p:sp>
                  <p:nvSpPr>
                    <p:cNvPr id="150" name="円/楕円 149"/>
                    <p:cNvSpPr/>
                    <p:nvPr/>
                  </p:nvSpPr>
                  <p:spPr>
                    <a:xfrm>
                      <a:off x="7893510" y="1375982"/>
                      <a:ext cx="350451" cy="356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sp>
                  <p:nvSpPr>
                    <p:cNvPr id="151" name="円/楕円 150"/>
                    <p:cNvSpPr/>
                    <p:nvPr/>
                  </p:nvSpPr>
                  <p:spPr>
                    <a:xfrm>
                      <a:off x="8072673" y="1375982"/>
                      <a:ext cx="350452" cy="3566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cxnSp>
                  <p:nvCxnSpPr>
                    <p:cNvPr id="152" name="直線コネクタ 151"/>
                    <p:cNvCxnSpPr/>
                    <p:nvPr/>
                  </p:nvCxnSpPr>
                  <p:spPr>
                    <a:xfrm>
                      <a:off x="8118785" y="1434353"/>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8095948" y="1473183"/>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a:off x="8085487" y="1511244"/>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a:off x="8068897" y="1549671"/>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a:stCxn id="151" idx="2"/>
                    </p:cNvCxnSpPr>
                    <p:nvPr/>
                  </p:nvCxnSpPr>
                  <p:spPr>
                    <a:xfrm flipV="1">
                      <a:off x="8072673" y="1435296"/>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flipV="1">
                      <a:off x="8087956" y="1473183"/>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flipV="1">
                      <a:off x="8135617" y="1503955"/>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V="1">
                      <a:off x="8139977" y="1545908"/>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0" name="正方形/長方形 159"/>
                  <p:cNvSpPr/>
                  <p:nvPr/>
                </p:nvSpPr>
                <p:spPr>
                  <a:xfrm>
                    <a:off x="2991711" y="1228503"/>
                    <a:ext cx="1681871" cy="307777"/>
                  </a:xfrm>
                  <a:prstGeom prst="rect">
                    <a:avLst/>
                  </a:prstGeom>
                </p:spPr>
                <p:txBody>
                  <a:bodyPr wrap="none">
                    <a:spAutoFit/>
                  </a:bodyPr>
                  <a:lstStyle/>
                  <a:p>
                    <a:r>
                      <a:rPr lang="en-US" altLang="ja-JP" sz="1400" dirty="0" smtClean="0">
                        <a:solidFill>
                          <a:srgbClr val="000000"/>
                        </a:solidFill>
                      </a:rPr>
                      <a:t>HASH JOIN SEMI </a:t>
                    </a:r>
                    <a:endParaRPr lang="ja-JP" altLang="en-US" sz="1400" dirty="0">
                      <a:solidFill>
                        <a:srgbClr val="000000"/>
                      </a:solidFill>
                    </a:endParaRPr>
                  </a:p>
                </p:txBody>
              </p:sp>
              <p:sp>
                <p:nvSpPr>
                  <p:cNvPr id="6" name="正方形/長方形 5"/>
                  <p:cNvSpPr/>
                  <p:nvPr/>
                </p:nvSpPr>
                <p:spPr>
                  <a:xfrm>
                    <a:off x="2949409" y="873915"/>
                    <a:ext cx="1739579" cy="307777"/>
                  </a:xfrm>
                  <a:prstGeom prst="rect">
                    <a:avLst/>
                  </a:prstGeom>
                </p:spPr>
                <p:txBody>
                  <a:bodyPr wrap="none">
                    <a:spAutoFit/>
                  </a:bodyPr>
                  <a:lstStyle/>
                  <a:p>
                    <a:r>
                      <a:rPr lang="ja-JP" altLang="en-US" sz="1400" dirty="0" smtClean="0">
                        <a:solidFill>
                          <a:srgbClr val="FF6600"/>
                        </a:solidFill>
                      </a:rPr>
                      <a:t>セミ結合</a:t>
                    </a:r>
                    <a:r>
                      <a:rPr lang="en-US" altLang="ja-JP" sz="1400" dirty="0"/>
                      <a:t>(</a:t>
                    </a:r>
                    <a:r>
                      <a:rPr lang="ja-JP" altLang="en-US" sz="1400" dirty="0"/>
                      <a:t>～ </a:t>
                    </a:r>
                    <a:r>
                      <a:rPr lang="en-US" altLang="ja-JP" sz="1400" dirty="0"/>
                      <a:t>SEMI)</a:t>
                    </a:r>
                    <a:r>
                      <a:rPr lang="ja-JP" altLang="en-US" sz="1400" dirty="0" smtClean="0">
                        <a:solidFill>
                          <a:srgbClr val="FF6600"/>
                        </a:solidFill>
                      </a:rPr>
                      <a:t> </a:t>
                    </a:r>
                    <a:endParaRPr lang="ja-JP" altLang="en-US" sz="1400" dirty="0"/>
                  </a:p>
                </p:txBody>
              </p:sp>
            </p:grpSp>
            <p:sp>
              <p:nvSpPr>
                <p:cNvPr id="112" name="円弧 111"/>
                <p:cNvSpPr/>
                <p:nvPr/>
              </p:nvSpPr>
              <p:spPr>
                <a:xfrm>
                  <a:off x="3901242" y="1588406"/>
                  <a:ext cx="174920" cy="311143"/>
                </a:xfrm>
                <a:prstGeom prst="arc">
                  <a:avLst>
                    <a:gd name="adj1" fmla="val 19624697"/>
                    <a:gd name="adj2" fmla="val 19617381"/>
                  </a:avLst>
                </a:prstGeom>
                <a:solidFill>
                  <a:srgbClr val="129FDC"/>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400">
                    <a:solidFill>
                      <a:srgbClr val="000000"/>
                    </a:solidFill>
                  </a:endParaRPr>
                </a:p>
              </p:txBody>
            </p:sp>
          </p:grpSp>
          <p:sp>
            <p:nvSpPr>
              <p:cNvPr id="200" name="正方形/長方形 199"/>
              <p:cNvSpPr/>
              <p:nvPr/>
            </p:nvSpPr>
            <p:spPr>
              <a:xfrm>
                <a:off x="8596456" y="4966166"/>
                <a:ext cx="1227909" cy="307777"/>
              </a:xfrm>
              <a:prstGeom prst="rect">
                <a:avLst/>
              </a:prstGeom>
            </p:spPr>
            <p:txBody>
              <a:bodyPr wrap="square">
                <a:spAutoFit/>
              </a:bodyPr>
              <a:lstStyle/>
              <a:p>
                <a:r>
                  <a:rPr lang="ja-JP" altLang="en-US" sz="1400" dirty="0">
                    <a:solidFill>
                      <a:schemeClr val="accent1">
                        <a:lumMod val="40000"/>
                        <a:lumOff val="60000"/>
                      </a:schemeClr>
                    </a:solidFill>
                  </a:rPr>
                  <a:t>　</a:t>
                </a:r>
                <a:r>
                  <a:rPr lang="ja-JP" altLang="en-US" sz="1400" dirty="0" smtClean="0">
                    <a:solidFill>
                      <a:srgbClr val="FF6600"/>
                    </a:solidFill>
                  </a:rPr>
                  <a:t>セミ結合   </a:t>
                </a:r>
                <a:r>
                  <a:rPr lang="ja-JP" altLang="en-US" sz="1400" dirty="0">
                    <a:solidFill>
                      <a:srgbClr val="2595A7"/>
                    </a:solidFill>
                  </a:rPr>
                  <a:t>　　</a:t>
                </a:r>
                <a:endParaRPr lang="ja-JP" altLang="en-US" sz="1400" dirty="0"/>
              </a:p>
            </p:txBody>
          </p:sp>
        </p:grpSp>
        <p:sp>
          <p:nvSpPr>
            <p:cNvPr id="230" name="正方形/長方形 229"/>
            <p:cNvSpPr/>
            <p:nvPr/>
          </p:nvSpPr>
          <p:spPr>
            <a:xfrm>
              <a:off x="7047829" y="983853"/>
              <a:ext cx="2881530" cy="1211580"/>
            </a:xfrm>
            <a:prstGeom prst="rect">
              <a:avLst/>
            </a:prstGeom>
            <a:noFill/>
            <a:ln>
              <a:solidFill>
                <a:srgbClr val="4AA7B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400"/>
            </a:p>
          </p:txBody>
        </p:sp>
      </p:grpSp>
      <p:grpSp>
        <p:nvGrpSpPr>
          <p:cNvPr id="232" name="グループ化 231"/>
          <p:cNvGrpSpPr/>
          <p:nvPr/>
        </p:nvGrpSpPr>
        <p:grpSpPr>
          <a:xfrm>
            <a:off x="7711857" y="1927855"/>
            <a:ext cx="2794809" cy="1241096"/>
            <a:chOff x="7605027" y="2378404"/>
            <a:chExt cx="3047733" cy="1241096"/>
          </a:xfrm>
        </p:grpSpPr>
        <p:grpSp>
          <p:nvGrpSpPr>
            <p:cNvPr id="27" name="グループ化 26"/>
            <p:cNvGrpSpPr/>
            <p:nvPr/>
          </p:nvGrpSpPr>
          <p:grpSpPr>
            <a:xfrm>
              <a:off x="7605027" y="2378404"/>
              <a:ext cx="2396912" cy="961166"/>
              <a:chOff x="7304274" y="1435160"/>
              <a:chExt cx="2396912" cy="961166"/>
            </a:xfrm>
          </p:grpSpPr>
          <p:grpSp>
            <p:nvGrpSpPr>
              <p:cNvPr id="16" name="グループ化 15"/>
              <p:cNvGrpSpPr/>
              <p:nvPr/>
            </p:nvGrpSpPr>
            <p:grpSpPr>
              <a:xfrm>
                <a:off x="7304274" y="1435160"/>
                <a:ext cx="2167944" cy="961166"/>
                <a:chOff x="7668583" y="973201"/>
                <a:chExt cx="2167944" cy="961166"/>
              </a:xfrm>
            </p:grpSpPr>
            <p:grpSp>
              <p:nvGrpSpPr>
                <p:cNvPr id="179" name="グループ化 178"/>
                <p:cNvGrpSpPr/>
                <p:nvPr/>
              </p:nvGrpSpPr>
              <p:grpSpPr>
                <a:xfrm>
                  <a:off x="8368835" y="1577767"/>
                  <a:ext cx="555015" cy="356600"/>
                  <a:chOff x="3648967" y="1554282"/>
                  <a:chExt cx="555015" cy="356600"/>
                </a:xfrm>
              </p:grpSpPr>
              <p:sp>
                <p:nvSpPr>
                  <p:cNvPr id="180" name="円/楕円 179"/>
                  <p:cNvSpPr/>
                  <p:nvPr/>
                </p:nvSpPr>
                <p:spPr>
                  <a:xfrm>
                    <a:off x="3648967" y="1554282"/>
                    <a:ext cx="350453" cy="356600"/>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sp>
                <p:nvSpPr>
                  <p:cNvPr id="181" name="円/楕円 180"/>
                  <p:cNvSpPr/>
                  <p:nvPr/>
                </p:nvSpPr>
                <p:spPr>
                  <a:xfrm>
                    <a:off x="3853530" y="1554282"/>
                    <a:ext cx="350452" cy="356600"/>
                  </a:xfrm>
                  <a:prstGeom prst="ellipse">
                    <a:avLst/>
                  </a:prstGeom>
                  <a:solidFill>
                    <a:srgbClr val="FBFBFB"/>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sp>
              <p:nvSpPr>
                <p:cNvPr id="182" name="正方形/長方形 181"/>
                <p:cNvSpPr/>
                <p:nvPr/>
              </p:nvSpPr>
              <p:spPr>
                <a:xfrm>
                  <a:off x="7668583" y="1246830"/>
                  <a:ext cx="2167944" cy="307777"/>
                </a:xfrm>
                <a:prstGeom prst="rect">
                  <a:avLst/>
                </a:prstGeom>
              </p:spPr>
              <p:txBody>
                <a:bodyPr wrap="square">
                  <a:spAutoFit/>
                </a:bodyPr>
                <a:lstStyle/>
                <a:p>
                  <a:r>
                    <a:rPr lang="en-US" altLang="ja-JP" sz="1400" dirty="0" smtClean="0">
                      <a:solidFill>
                        <a:srgbClr val="000000"/>
                      </a:solidFill>
                    </a:rPr>
                    <a:t>HASH </a:t>
                  </a:r>
                  <a:r>
                    <a:rPr lang="en-US" altLang="ja-JP" sz="1400" dirty="0">
                      <a:solidFill>
                        <a:srgbClr val="000000"/>
                      </a:solidFill>
                    </a:rPr>
                    <a:t>JOIN </a:t>
                  </a:r>
                  <a:r>
                    <a:rPr lang="en-US" altLang="ja-JP" sz="1400" dirty="0" smtClean="0">
                      <a:solidFill>
                        <a:srgbClr val="000000"/>
                      </a:solidFill>
                    </a:rPr>
                    <a:t>ANTI            </a:t>
                  </a:r>
                  <a:endParaRPr lang="en-US" altLang="ja-JP" sz="1400" dirty="0">
                    <a:solidFill>
                      <a:srgbClr val="000000"/>
                    </a:solidFill>
                  </a:endParaRPr>
                </a:p>
              </p:txBody>
            </p:sp>
            <p:sp>
              <p:nvSpPr>
                <p:cNvPr id="15" name="正方形/長方形 14"/>
                <p:cNvSpPr/>
                <p:nvPr/>
              </p:nvSpPr>
              <p:spPr>
                <a:xfrm>
                  <a:off x="7724447" y="973201"/>
                  <a:ext cx="1878784" cy="307777"/>
                </a:xfrm>
                <a:prstGeom prst="rect">
                  <a:avLst/>
                </a:prstGeom>
              </p:spPr>
              <p:txBody>
                <a:bodyPr wrap="none">
                  <a:spAutoFit/>
                </a:bodyPr>
                <a:lstStyle/>
                <a:p>
                  <a:r>
                    <a:rPr lang="ja-JP" altLang="en-US" sz="1400" dirty="0" smtClean="0">
                      <a:solidFill>
                        <a:srgbClr val="B4E9FA"/>
                      </a:solidFill>
                    </a:rPr>
                    <a:t>アンチ</a:t>
                  </a:r>
                  <a:r>
                    <a:rPr lang="ja-JP" altLang="en-US" sz="1400" dirty="0">
                      <a:solidFill>
                        <a:srgbClr val="A3E4F9"/>
                      </a:solidFill>
                    </a:rPr>
                    <a:t>結合</a:t>
                  </a:r>
                  <a:r>
                    <a:rPr lang="ja-JP" altLang="en-US" sz="1400" dirty="0">
                      <a:solidFill>
                        <a:srgbClr val="2495A8"/>
                      </a:solidFill>
                    </a:rPr>
                    <a:t> </a:t>
                  </a:r>
                  <a:r>
                    <a:rPr lang="en-US" altLang="ja-JP" sz="1400" dirty="0"/>
                    <a:t>(</a:t>
                  </a:r>
                  <a:r>
                    <a:rPr lang="ja-JP" altLang="en-US" sz="1400" dirty="0"/>
                    <a:t>～ </a:t>
                  </a:r>
                  <a:r>
                    <a:rPr lang="en-US" altLang="ja-JP" sz="1400" dirty="0"/>
                    <a:t>ANTI)</a:t>
                  </a:r>
                  <a:endParaRPr lang="ja-JP" altLang="en-US" sz="1400" dirty="0"/>
                </a:p>
              </p:txBody>
            </p:sp>
          </p:grpSp>
          <p:sp>
            <p:nvSpPr>
              <p:cNvPr id="223" name="正方形/長方形 222"/>
              <p:cNvSpPr/>
              <p:nvPr/>
            </p:nvSpPr>
            <p:spPr>
              <a:xfrm>
                <a:off x="8519452" y="2066265"/>
                <a:ext cx="1181734" cy="307777"/>
              </a:xfrm>
              <a:prstGeom prst="rect">
                <a:avLst/>
              </a:prstGeom>
            </p:spPr>
            <p:txBody>
              <a:bodyPr wrap="none">
                <a:spAutoFit/>
              </a:bodyPr>
              <a:lstStyle/>
              <a:p>
                <a:r>
                  <a:rPr lang="ja-JP" altLang="en-US" sz="1400" dirty="0">
                    <a:solidFill>
                      <a:srgbClr val="2595A7"/>
                    </a:solidFill>
                  </a:rPr>
                  <a:t> </a:t>
                </a:r>
                <a:r>
                  <a:rPr lang="ja-JP" altLang="en-US" sz="1400" dirty="0" smtClean="0">
                    <a:solidFill>
                      <a:srgbClr val="B4E9FA"/>
                    </a:solidFill>
                  </a:rPr>
                  <a:t>アンチ</a:t>
                </a:r>
                <a:r>
                  <a:rPr lang="ja-JP" altLang="en-US" sz="1400" dirty="0">
                    <a:solidFill>
                      <a:srgbClr val="A3E4F9"/>
                    </a:solidFill>
                  </a:rPr>
                  <a:t>結合</a:t>
                </a:r>
                <a:r>
                  <a:rPr lang="ja-JP" altLang="en-US" sz="1400" dirty="0">
                    <a:solidFill>
                      <a:srgbClr val="2495A8"/>
                    </a:solidFill>
                  </a:rPr>
                  <a:t> </a:t>
                </a:r>
                <a:endParaRPr lang="ja-JP" altLang="en-US" sz="1400" dirty="0"/>
              </a:p>
            </p:txBody>
          </p:sp>
        </p:grpSp>
        <p:sp>
          <p:nvSpPr>
            <p:cNvPr id="231" name="正方形/長方形 230"/>
            <p:cNvSpPr/>
            <p:nvPr/>
          </p:nvSpPr>
          <p:spPr>
            <a:xfrm>
              <a:off x="7660891" y="2378404"/>
              <a:ext cx="2991869" cy="1241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234" name="グループ化 233"/>
          <p:cNvGrpSpPr/>
          <p:nvPr/>
        </p:nvGrpSpPr>
        <p:grpSpPr>
          <a:xfrm>
            <a:off x="7731174" y="3255667"/>
            <a:ext cx="2775492" cy="1305627"/>
            <a:chOff x="7957360" y="3627630"/>
            <a:chExt cx="2775492" cy="1305627"/>
          </a:xfrm>
        </p:grpSpPr>
        <p:grpSp>
          <p:nvGrpSpPr>
            <p:cNvPr id="25" name="グループ化 24"/>
            <p:cNvGrpSpPr/>
            <p:nvPr/>
          </p:nvGrpSpPr>
          <p:grpSpPr>
            <a:xfrm>
              <a:off x="7957360" y="3748173"/>
              <a:ext cx="2672899" cy="875066"/>
              <a:chOff x="432000" y="3967762"/>
              <a:chExt cx="2672899" cy="875066"/>
            </a:xfrm>
          </p:grpSpPr>
          <p:grpSp>
            <p:nvGrpSpPr>
              <p:cNvPr id="5" name="グループ化 4"/>
              <p:cNvGrpSpPr/>
              <p:nvPr/>
            </p:nvGrpSpPr>
            <p:grpSpPr>
              <a:xfrm>
                <a:off x="432000" y="3967762"/>
                <a:ext cx="1581116" cy="875066"/>
                <a:chOff x="529446" y="1061872"/>
                <a:chExt cx="1581116" cy="875066"/>
              </a:xfrm>
            </p:grpSpPr>
            <p:sp>
              <p:nvSpPr>
                <p:cNvPr id="13" name="コンテンツ プレースホルダー 1"/>
                <p:cNvSpPr txBox="1">
                  <a:spLocks/>
                </p:cNvSpPr>
                <p:nvPr/>
              </p:nvSpPr>
              <p:spPr>
                <a:xfrm>
                  <a:off x="529446" y="1061872"/>
                  <a:ext cx="1581116" cy="324604"/>
                </a:xfrm>
                <a:prstGeom prst="rect">
                  <a:avLst/>
                </a:prstGeom>
              </p:spPr>
              <p:txBody>
                <a:bodyPr vert="horz" lIns="0" tIns="0" rIns="0" bIns="0" rtlCol="0">
                  <a:noAutofit/>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ctr">
                    <a:buFont typeface="Arial" panose="020B0604020202020204" pitchFamily="34" charset="0"/>
                    <a:buNone/>
                  </a:pPr>
                  <a:r>
                    <a:rPr lang="ja-JP" altLang="en-US" sz="1400" dirty="0" smtClean="0">
                      <a:solidFill>
                        <a:srgbClr val="FF0000"/>
                      </a:solidFill>
                    </a:rPr>
                    <a:t>クロス結合</a:t>
                  </a:r>
                  <a:r>
                    <a:rPr lang="ja-JP" altLang="en-US" sz="1400" dirty="0">
                      <a:solidFill>
                        <a:srgbClr val="FF0000"/>
                      </a:solidFill>
                    </a:rPr>
                    <a:t>　</a:t>
                  </a:r>
                  <a:r>
                    <a:rPr lang="ja-JP" altLang="en-US" sz="1400" dirty="0" smtClean="0">
                      <a:solidFill>
                        <a:srgbClr val="2595A7"/>
                      </a:solidFill>
                    </a:rPr>
                    <a:t>  　　  </a:t>
                  </a:r>
                  <a:r>
                    <a:rPr lang="ja-JP" altLang="en-US" sz="1400" dirty="0" smtClean="0">
                      <a:solidFill>
                        <a:srgbClr val="2495A8"/>
                      </a:solidFill>
                    </a:rPr>
                    <a:t>　　　</a:t>
                  </a:r>
                  <a:r>
                    <a:rPr lang="ja-JP" altLang="en-US" sz="1400" dirty="0" smtClean="0">
                      <a:solidFill>
                        <a:srgbClr val="000000"/>
                      </a:solidFill>
                    </a:rPr>
                    <a:t> </a:t>
                  </a:r>
                  <a:r>
                    <a:rPr lang="ja-JP" altLang="en-US" sz="1400" dirty="0" smtClean="0">
                      <a:solidFill>
                        <a:srgbClr val="FF6600"/>
                      </a:solidFill>
                    </a:rPr>
                    <a:t>　</a:t>
                  </a:r>
                  <a:r>
                    <a:rPr lang="ja-JP" altLang="en-US" sz="1400" dirty="0" smtClean="0">
                      <a:solidFill>
                        <a:srgbClr val="2495A8"/>
                      </a:solidFill>
                    </a:rPr>
                    <a:t>　　</a:t>
                  </a:r>
                  <a:r>
                    <a:rPr lang="ja-JP" altLang="en-US" sz="1400" dirty="0" smtClean="0">
                      <a:solidFill>
                        <a:srgbClr val="FF6600"/>
                      </a:solidFill>
                    </a:rPr>
                    <a:t>　　　　　　</a:t>
                  </a:r>
                  <a:r>
                    <a:rPr lang="ja-JP" altLang="en-US" sz="1400" dirty="0" smtClean="0">
                      <a:solidFill>
                        <a:srgbClr val="00B050"/>
                      </a:solidFill>
                    </a:rPr>
                    <a:t>　</a:t>
                  </a:r>
                  <a:endParaRPr lang="ja-JP" altLang="en-US" sz="1400" dirty="0" smtClean="0">
                    <a:solidFill>
                      <a:srgbClr val="000000"/>
                    </a:solidFill>
                  </a:endParaRPr>
                </a:p>
                <a:p>
                  <a:pPr indent="0">
                    <a:buFont typeface="Arial" panose="020B0604020202020204" pitchFamily="34" charset="0"/>
                    <a:buNone/>
                  </a:pPr>
                  <a:r>
                    <a:rPr lang="en-US" altLang="ja-JP" sz="1400" dirty="0" smtClean="0">
                      <a:solidFill>
                        <a:srgbClr val="000000"/>
                      </a:solidFill>
                    </a:rPr>
                    <a:t> </a:t>
                  </a:r>
                  <a:endParaRPr lang="ja-JP" altLang="en-US" sz="1400" dirty="0">
                    <a:solidFill>
                      <a:srgbClr val="000000"/>
                    </a:solidFill>
                  </a:endParaRPr>
                </a:p>
              </p:txBody>
            </p:sp>
            <p:grpSp>
              <p:nvGrpSpPr>
                <p:cNvPr id="2" name="グループ化 1"/>
                <p:cNvGrpSpPr/>
                <p:nvPr/>
              </p:nvGrpSpPr>
              <p:grpSpPr>
                <a:xfrm>
                  <a:off x="740201" y="1246830"/>
                  <a:ext cx="1332416" cy="690108"/>
                  <a:chOff x="786820" y="1238803"/>
                  <a:chExt cx="1332416" cy="690108"/>
                </a:xfrm>
              </p:grpSpPr>
              <p:sp>
                <p:nvSpPr>
                  <p:cNvPr id="56" name="正方形/長方形 55"/>
                  <p:cNvSpPr/>
                  <p:nvPr/>
                </p:nvSpPr>
                <p:spPr>
                  <a:xfrm>
                    <a:off x="786820" y="1238803"/>
                    <a:ext cx="1332416" cy="307777"/>
                  </a:xfrm>
                  <a:prstGeom prst="rect">
                    <a:avLst/>
                  </a:prstGeom>
                </p:spPr>
                <p:txBody>
                  <a:bodyPr wrap="none">
                    <a:spAutoFit/>
                  </a:bodyPr>
                  <a:lstStyle/>
                  <a:p>
                    <a:r>
                      <a:rPr lang="en-US" altLang="ja-JP" sz="1400" dirty="0">
                        <a:solidFill>
                          <a:srgbClr val="000000"/>
                        </a:solidFill>
                      </a:rPr>
                      <a:t>CROSS JOIN </a:t>
                    </a:r>
                    <a:endParaRPr lang="ja-JP" altLang="en-US" sz="1400" dirty="0">
                      <a:solidFill>
                        <a:srgbClr val="000000"/>
                      </a:solidFill>
                    </a:endParaRPr>
                  </a:p>
                </p:txBody>
              </p:sp>
              <p:grpSp>
                <p:nvGrpSpPr>
                  <p:cNvPr id="135" name="グループ化 134"/>
                  <p:cNvGrpSpPr/>
                  <p:nvPr/>
                </p:nvGrpSpPr>
                <p:grpSpPr>
                  <a:xfrm>
                    <a:off x="1028298" y="1572311"/>
                    <a:ext cx="954882" cy="356600"/>
                    <a:chOff x="10255285" y="3448770"/>
                    <a:chExt cx="954882" cy="356600"/>
                  </a:xfrm>
                </p:grpSpPr>
                <p:grpSp>
                  <p:nvGrpSpPr>
                    <p:cNvPr id="136" name="グループ化 135"/>
                    <p:cNvGrpSpPr/>
                    <p:nvPr/>
                  </p:nvGrpSpPr>
                  <p:grpSpPr>
                    <a:xfrm rot="10800000">
                      <a:off x="10255285" y="3448770"/>
                      <a:ext cx="954882" cy="356600"/>
                      <a:chOff x="1285032" y="3223871"/>
                      <a:chExt cx="1434491" cy="535711"/>
                    </a:xfrm>
                  </p:grpSpPr>
                  <p:sp>
                    <p:nvSpPr>
                      <p:cNvPr id="146" name="円/楕円 145"/>
                      <p:cNvSpPr/>
                      <p:nvPr/>
                    </p:nvSpPr>
                    <p:spPr>
                      <a:xfrm>
                        <a:off x="1285032" y="3223871"/>
                        <a:ext cx="526473" cy="535709"/>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sp>
                    <p:nvSpPr>
                      <p:cNvPr id="147" name="円/楕円 146"/>
                      <p:cNvSpPr/>
                      <p:nvPr/>
                    </p:nvSpPr>
                    <p:spPr>
                      <a:xfrm>
                        <a:off x="2193048" y="3223873"/>
                        <a:ext cx="526475" cy="535709"/>
                      </a:xfrm>
                      <a:prstGeom prst="ellipse">
                        <a:avLst/>
                      </a:prstGeom>
                      <a:solidFill>
                        <a:srgbClr val="129FDC"/>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rgbClr val="000000"/>
                          </a:solidFill>
                        </a:endParaRPr>
                      </a:p>
                    </p:txBody>
                  </p:sp>
                </p:grpSp>
                <p:cxnSp>
                  <p:nvCxnSpPr>
                    <p:cNvPr id="137" name="直線コネクタ 136"/>
                    <p:cNvCxnSpPr/>
                    <p:nvPr/>
                  </p:nvCxnSpPr>
                  <p:spPr>
                    <a:xfrm>
                      <a:off x="10413049" y="3546374"/>
                      <a:ext cx="659244" cy="141132"/>
                    </a:xfrm>
                    <a:prstGeom prst="line">
                      <a:avLst/>
                    </a:prstGeom>
                    <a:ln>
                      <a:headEnd type="oval" w="sm" len="sm"/>
                      <a:tailEnd type="oval" w="sm" len="sm"/>
                    </a:ln>
                  </p:spPr>
                  <p:style>
                    <a:lnRef idx="1">
                      <a:schemeClr val="dk1"/>
                    </a:lnRef>
                    <a:fillRef idx="0">
                      <a:schemeClr val="dk1"/>
                    </a:fillRef>
                    <a:effectRef idx="0">
                      <a:schemeClr val="dk1"/>
                    </a:effectRef>
                    <a:fontRef idx="minor">
                      <a:schemeClr val="tx1"/>
                    </a:fontRef>
                  </p:style>
                </p:cxnSp>
                <p:cxnSp>
                  <p:nvCxnSpPr>
                    <p:cNvPr id="138" name="直線コネクタ 137"/>
                    <p:cNvCxnSpPr/>
                    <p:nvPr/>
                  </p:nvCxnSpPr>
                  <p:spPr>
                    <a:xfrm>
                      <a:off x="10413049" y="3616940"/>
                      <a:ext cx="659244" cy="11073"/>
                    </a:xfrm>
                    <a:prstGeom prst="line">
                      <a:avLst/>
                    </a:prstGeom>
                    <a:ln>
                      <a:headEnd type="oval" w="sm" len="sm"/>
                      <a:tailEnd type="oval" w="sm" len="sm"/>
                    </a:ln>
                  </p:spPr>
                  <p:style>
                    <a:lnRef idx="1">
                      <a:schemeClr val="dk1"/>
                    </a:lnRef>
                    <a:fillRef idx="0">
                      <a:schemeClr val="dk1"/>
                    </a:fillRef>
                    <a:effectRef idx="0">
                      <a:schemeClr val="dk1"/>
                    </a:effectRef>
                    <a:fontRef idx="minor">
                      <a:schemeClr val="tx1"/>
                    </a:fontRef>
                  </p:style>
                </p:cxnSp>
                <p:cxnSp>
                  <p:nvCxnSpPr>
                    <p:cNvPr id="139" name="直線コネクタ 138"/>
                    <p:cNvCxnSpPr/>
                    <p:nvPr/>
                  </p:nvCxnSpPr>
                  <p:spPr>
                    <a:xfrm flipV="1">
                      <a:off x="10413049" y="3568700"/>
                      <a:ext cx="621892" cy="112408"/>
                    </a:xfrm>
                    <a:prstGeom prst="line">
                      <a:avLst/>
                    </a:prstGeom>
                    <a:ln>
                      <a:headEnd type="oval" w="sm" len="sm"/>
                      <a:tailEnd type="oval" w="sm" len="sm"/>
                    </a:ln>
                  </p:spPr>
                  <p:style>
                    <a:lnRef idx="1">
                      <a:schemeClr val="dk1"/>
                    </a:lnRef>
                    <a:fillRef idx="0">
                      <a:schemeClr val="dk1"/>
                    </a:fillRef>
                    <a:effectRef idx="0">
                      <a:schemeClr val="dk1"/>
                    </a:effectRef>
                    <a:fontRef idx="minor">
                      <a:schemeClr val="tx1"/>
                    </a:fontRef>
                  </p:style>
                </p:cxnSp>
                <p:cxnSp>
                  <p:nvCxnSpPr>
                    <p:cNvPr id="140" name="直線コネクタ 139"/>
                    <p:cNvCxnSpPr/>
                    <p:nvPr/>
                  </p:nvCxnSpPr>
                  <p:spPr>
                    <a:xfrm>
                      <a:off x="10413049" y="3546374"/>
                      <a:ext cx="604430" cy="11254"/>
                    </a:xfrm>
                    <a:prstGeom prst="line">
                      <a:avLst/>
                    </a:prstGeom>
                  </p:spPr>
                  <p:style>
                    <a:lnRef idx="1">
                      <a:schemeClr val="dk1"/>
                    </a:lnRef>
                    <a:fillRef idx="0">
                      <a:schemeClr val="dk1"/>
                    </a:fillRef>
                    <a:effectRef idx="0">
                      <a:schemeClr val="dk1"/>
                    </a:effectRef>
                    <a:fontRef idx="minor">
                      <a:schemeClr val="tx1"/>
                    </a:fontRef>
                  </p:style>
                </p:cxnSp>
                <p:cxnSp>
                  <p:nvCxnSpPr>
                    <p:cNvPr id="141" name="直線コネクタ 140"/>
                    <p:cNvCxnSpPr/>
                    <p:nvPr/>
                  </p:nvCxnSpPr>
                  <p:spPr>
                    <a:xfrm>
                      <a:off x="10413049" y="3546374"/>
                      <a:ext cx="659244" cy="78530"/>
                    </a:xfrm>
                    <a:prstGeom prst="line">
                      <a:avLst/>
                    </a:prstGeom>
                  </p:spPr>
                  <p:style>
                    <a:lnRef idx="1">
                      <a:schemeClr val="dk1"/>
                    </a:lnRef>
                    <a:fillRef idx="0">
                      <a:schemeClr val="dk1"/>
                    </a:fillRef>
                    <a:effectRef idx="0">
                      <a:schemeClr val="dk1"/>
                    </a:effectRef>
                    <a:fontRef idx="minor">
                      <a:schemeClr val="tx1"/>
                    </a:fontRef>
                  </p:style>
                </p:cxnSp>
                <p:cxnSp>
                  <p:nvCxnSpPr>
                    <p:cNvPr id="142" name="直線コネクタ 141"/>
                    <p:cNvCxnSpPr/>
                    <p:nvPr/>
                  </p:nvCxnSpPr>
                  <p:spPr>
                    <a:xfrm flipV="1">
                      <a:off x="10403105" y="3568699"/>
                      <a:ext cx="625912" cy="46597"/>
                    </a:xfrm>
                    <a:prstGeom prst="line">
                      <a:avLst/>
                    </a:prstGeom>
                  </p:spPr>
                  <p:style>
                    <a:lnRef idx="1">
                      <a:schemeClr val="dk1"/>
                    </a:lnRef>
                    <a:fillRef idx="0">
                      <a:schemeClr val="dk1"/>
                    </a:fillRef>
                    <a:effectRef idx="0">
                      <a:schemeClr val="dk1"/>
                    </a:effectRef>
                    <a:fontRef idx="minor">
                      <a:schemeClr val="tx1"/>
                    </a:fontRef>
                  </p:style>
                </p:cxnSp>
                <p:cxnSp>
                  <p:nvCxnSpPr>
                    <p:cNvPr id="143" name="直線コネクタ 142"/>
                    <p:cNvCxnSpPr/>
                    <p:nvPr/>
                  </p:nvCxnSpPr>
                  <p:spPr>
                    <a:xfrm>
                      <a:off x="10426534" y="3622465"/>
                      <a:ext cx="642578" cy="64410"/>
                    </a:xfrm>
                    <a:prstGeom prst="line">
                      <a:avLst/>
                    </a:prstGeom>
                  </p:spPr>
                  <p:style>
                    <a:lnRef idx="1">
                      <a:schemeClr val="dk1"/>
                    </a:lnRef>
                    <a:fillRef idx="0">
                      <a:schemeClr val="dk1"/>
                    </a:fillRef>
                    <a:effectRef idx="0">
                      <a:schemeClr val="dk1"/>
                    </a:effectRef>
                    <a:fontRef idx="minor">
                      <a:schemeClr val="tx1"/>
                    </a:fontRef>
                  </p:style>
                </p:cxnSp>
                <p:cxnSp>
                  <p:nvCxnSpPr>
                    <p:cNvPr id="144" name="直線コネクタ 143"/>
                    <p:cNvCxnSpPr/>
                    <p:nvPr/>
                  </p:nvCxnSpPr>
                  <p:spPr>
                    <a:xfrm flipV="1">
                      <a:off x="10398618" y="3622465"/>
                      <a:ext cx="680438" cy="59384"/>
                    </a:xfrm>
                    <a:prstGeom prst="line">
                      <a:avLst/>
                    </a:prstGeom>
                  </p:spPr>
                  <p:style>
                    <a:lnRef idx="1">
                      <a:schemeClr val="dk1"/>
                    </a:lnRef>
                    <a:fillRef idx="0">
                      <a:schemeClr val="dk1"/>
                    </a:fillRef>
                    <a:effectRef idx="0">
                      <a:schemeClr val="dk1"/>
                    </a:effectRef>
                    <a:fontRef idx="minor">
                      <a:schemeClr val="tx1"/>
                    </a:fontRef>
                  </p:style>
                </p:cxnSp>
                <p:cxnSp>
                  <p:nvCxnSpPr>
                    <p:cNvPr id="145" name="直線コネクタ 144"/>
                    <p:cNvCxnSpPr/>
                    <p:nvPr/>
                  </p:nvCxnSpPr>
                  <p:spPr>
                    <a:xfrm>
                      <a:off x="10426534" y="3677964"/>
                      <a:ext cx="642578" cy="9542"/>
                    </a:xfrm>
                    <a:prstGeom prst="line">
                      <a:avLst/>
                    </a:prstGeom>
                  </p:spPr>
                  <p:style>
                    <a:lnRef idx="1">
                      <a:schemeClr val="dk1"/>
                    </a:lnRef>
                    <a:fillRef idx="0">
                      <a:schemeClr val="dk1"/>
                    </a:fillRef>
                    <a:effectRef idx="0">
                      <a:schemeClr val="dk1"/>
                    </a:effectRef>
                    <a:fontRef idx="minor">
                      <a:schemeClr val="tx1"/>
                    </a:fontRef>
                  </p:style>
                </p:cxnSp>
              </p:grpSp>
            </p:grpSp>
          </p:grpSp>
          <p:sp>
            <p:nvSpPr>
              <p:cNvPr id="22" name="正方形/長方形 21"/>
              <p:cNvSpPr/>
              <p:nvPr/>
            </p:nvSpPr>
            <p:spPr>
              <a:xfrm>
                <a:off x="2202088" y="4623097"/>
                <a:ext cx="902811" cy="200055"/>
              </a:xfrm>
              <a:prstGeom prst="rect">
                <a:avLst/>
              </a:prstGeom>
            </p:spPr>
            <p:txBody>
              <a:bodyPr wrap="none">
                <a:spAutoFit/>
              </a:bodyPr>
              <a:lstStyle/>
              <a:p>
                <a:pPr indent="0" algn="ctr">
                  <a:lnSpc>
                    <a:spcPct val="50000"/>
                  </a:lnSpc>
                  <a:buNone/>
                </a:pPr>
                <a:r>
                  <a:rPr lang="ja-JP" altLang="en-US" sz="1400" dirty="0" smtClean="0">
                    <a:solidFill>
                      <a:srgbClr val="FF0000"/>
                    </a:solidFill>
                  </a:rPr>
                  <a:t>直積</a:t>
                </a:r>
                <a:r>
                  <a:rPr lang="ja-JP" altLang="en-US" sz="1400" dirty="0">
                    <a:solidFill>
                      <a:srgbClr val="FF0000"/>
                    </a:solidFill>
                  </a:rPr>
                  <a:t>結合</a:t>
                </a:r>
                <a:endParaRPr lang="en-US" altLang="ja-JP" sz="1400" dirty="0">
                  <a:solidFill>
                    <a:srgbClr val="FF6600"/>
                  </a:solidFill>
                </a:endParaRPr>
              </a:p>
            </p:txBody>
          </p:sp>
        </p:grpSp>
        <p:sp>
          <p:nvSpPr>
            <p:cNvPr id="233" name="正方形/長方形 232"/>
            <p:cNvSpPr/>
            <p:nvPr/>
          </p:nvSpPr>
          <p:spPr>
            <a:xfrm>
              <a:off x="7997020" y="3627630"/>
              <a:ext cx="2735832" cy="13056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pic>
        <p:nvPicPr>
          <p:cNvPr id="21" name="図 20"/>
          <p:cNvPicPr>
            <a:picLocks noChangeAspect="1"/>
          </p:cNvPicPr>
          <p:nvPr/>
        </p:nvPicPr>
        <p:blipFill>
          <a:blip r:embed="rId3"/>
          <a:stretch>
            <a:fillRect/>
          </a:stretch>
        </p:blipFill>
        <p:spPr>
          <a:xfrm>
            <a:off x="918545" y="4717055"/>
            <a:ext cx="10234560" cy="1567836"/>
          </a:xfrm>
          <a:prstGeom prst="rect">
            <a:avLst/>
          </a:prstGeom>
          <a:ln>
            <a:solidFill>
              <a:schemeClr val="tx1"/>
            </a:solidFill>
          </a:ln>
        </p:spPr>
      </p:pic>
    </p:spTree>
    <p:extLst>
      <p:ext uri="{BB962C8B-B14F-4D97-AF65-F5344CB8AC3E}">
        <p14:creationId xmlns:p14="http://schemas.microsoft.com/office/powerpoint/2010/main" val="370962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pPr algn="ctr"/>
            <a:r>
              <a:rPr lang="ja-JP" altLang="en-US" sz="2000" dirty="0" smtClean="0"/>
              <a:t>データ取得方法</a:t>
            </a:r>
            <a:endParaRPr kumimoji="1" lang="ja-JP" altLang="en-US" dirty="0"/>
          </a:p>
        </p:txBody>
      </p:sp>
      <p:sp>
        <p:nvSpPr>
          <p:cNvPr id="7" name="コンテンツ プレースホルダー 6"/>
          <p:cNvSpPr>
            <a:spLocks noGrp="1"/>
          </p:cNvSpPr>
          <p:nvPr>
            <p:ph sz="quarter" idx="16"/>
          </p:nvPr>
        </p:nvSpPr>
        <p:spPr>
          <a:xfrm>
            <a:off x="836039" y="928309"/>
            <a:ext cx="8808589" cy="164087"/>
          </a:xfrm>
        </p:spPr>
        <p:txBody>
          <a:bodyPr>
            <a:normAutofit/>
          </a:bodyPr>
          <a:lstStyle/>
          <a:p>
            <a:pPr indent="0" algn="ctr">
              <a:lnSpc>
                <a:spcPct val="50000"/>
              </a:lnSpc>
              <a:buNone/>
            </a:pPr>
            <a:r>
              <a:rPr lang="ja-JP" altLang="en-US" dirty="0"/>
              <a:t>　</a:t>
            </a:r>
            <a:r>
              <a:rPr lang="ja-JP" altLang="en-US" dirty="0" smtClean="0"/>
              <a:t>・</a:t>
            </a:r>
            <a:r>
              <a:rPr lang="ja-JP" altLang="en-US" dirty="0" smtClean="0">
                <a:solidFill>
                  <a:srgbClr val="FF0000"/>
                </a:solidFill>
              </a:rPr>
              <a:t>全表スキャン　</a:t>
            </a:r>
            <a:r>
              <a:rPr lang="ja-JP" altLang="en-US" dirty="0"/>
              <a:t> </a:t>
            </a:r>
            <a:r>
              <a:rPr lang="ja-JP" altLang="en-US" dirty="0" smtClean="0"/>
              <a:t>                                                ・</a:t>
            </a:r>
            <a:r>
              <a:rPr lang="ja-JP" altLang="en-US" dirty="0">
                <a:solidFill>
                  <a:srgbClr val="2795A6"/>
                </a:solidFill>
              </a:rPr>
              <a:t>索引スキャン</a:t>
            </a:r>
            <a:r>
              <a:rPr lang="ja-JP" altLang="en-US" dirty="0"/>
              <a:t> </a:t>
            </a:r>
            <a:endParaRPr lang="en-US" altLang="ja-JP" dirty="0">
              <a:solidFill>
                <a:srgbClr val="FF0000"/>
              </a:solidFill>
            </a:endParaRPr>
          </a:p>
        </p:txBody>
      </p:sp>
      <p:sp>
        <p:nvSpPr>
          <p:cNvPr id="10" name="正方形/長方形 9"/>
          <p:cNvSpPr/>
          <p:nvPr/>
        </p:nvSpPr>
        <p:spPr>
          <a:xfrm>
            <a:off x="11437536" y="368564"/>
            <a:ext cx="760260" cy="261610"/>
          </a:xfrm>
          <a:prstGeom prst="rect">
            <a:avLst/>
          </a:prstGeom>
        </p:spPr>
        <p:txBody>
          <a:bodyPr wrap="square">
            <a:spAutoFit/>
          </a:bodyPr>
          <a:lstStyle/>
          <a:p>
            <a:r>
              <a:rPr lang="ja-JP" altLang="en-US" sz="1100" b="1" dirty="0" smtClean="0">
                <a:solidFill>
                  <a:srgbClr val="000000"/>
                </a:solidFill>
              </a:rPr>
              <a:t>参考元</a:t>
            </a:r>
            <a:r>
              <a:rPr lang="en-US" altLang="ja-JP" sz="1000" b="1" dirty="0">
                <a:solidFill>
                  <a:srgbClr val="000000"/>
                </a:solidFill>
              </a:rPr>
              <a:t>2</a:t>
            </a:r>
            <a:endParaRPr lang="ja-JP" altLang="en-US" sz="1000" b="1" dirty="0">
              <a:solidFill>
                <a:srgbClr val="000000"/>
              </a:solidFill>
            </a:endParaRPr>
          </a:p>
        </p:txBody>
      </p:sp>
      <p:pic>
        <p:nvPicPr>
          <p:cNvPr id="13" name="図 12"/>
          <p:cNvPicPr>
            <a:picLocks noChangeAspect="1"/>
          </p:cNvPicPr>
          <p:nvPr/>
        </p:nvPicPr>
        <p:blipFill>
          <a:blip r:embed="rId3"/>
          <a:stretch>
            <a:fillRect/>
          </a:stretch>
        </p:blipFill>
        <p:spPr>
          <a:xfrm>
            <a:off x="1178751" y="1344735"/>
            <a:ext cx="2913986" cy="4690990"/>
          </a:xfrm>
          <a:prstGeom prst="rect">
            <a:avLst/>
          </a:prstGeom>
        </p:spPr>
      </p:pic>
      <p:sp>
        <p:nvSpPr>
          <p:cNvPr id="16" name="テキスト ボックス 15"/>
          <p:cNvSpPr txBox="1"/>
          <p:nvPr/>
        </p:nvSpPr>
        <p:spPr>
          <a:xfrm>
            <a:off x="5750601" y="1050086"/>
            <a:ext cx="5198804" cy="307777"/>
          </a:xfrm>
          <a:prstGeom prst="rect">
            <a:avLst/>
          </a:prstGeom>
          <a:noFill/>
        </p:spPr>
        <p:txBody>
          <a:bodyPr wrap="square" rtlCol="0">
            <a:spAutoFit/>
          </a:bodyPr>
          <a:lstStyle/>
          <a:p>
            <a:r>
              <a:rPr lang="ja-JP" altLang="en-US" sz="1400" dirty="0">
                <a:solidFill>
                  <a:srgbClr val="000000"/>
                </a:solidFill>
              </a:rPr>
              <a:t>一意</a:t>
            </a:r>
            <a:r>
              <a:rPr lang="ja-JP" altLang="en-US" sz="1400" dirty="0" smtClean="0">
                <a:solidFill>
                  <a:srgbClr val="000000"/>
                </a:solidFill>
              </a:rPr>
              <a:t>スキャン       　　      　　            非一意</a:t>
            </a:r>
            <a:r>
              <a:rPr lang="ja-JP" altLang="en-US" sz="1400" dirty="0">
                <a:solidFill>
                  <a:srgbClr val="000000"/>
                </a:solidFill>
              </a:rPr>
              <a:t>索引スキャン</a:t>
            </a:r>
          </a:p>
        </p:txBody>
      </p:sp>
      <p:pic>
        <p:nvPicPr>
          <p:cNvPr id="17" name="図 16"/>
          <p:cNvPicPr>
            <a:picLocks noChangeAspect="1"/>
          </p:cNvPicPr>
          <p:nvPr/>
        </p:nvPicPr>
        <p:blipFill>
          <a:blip r:embed="rId4"/>
          <a:stretch>
            <a:fillRect/>
          </a:stretch>
        </p:blipFill>
        <p:spPr>
          <a:xfrm>
            <a:off x="4960615" y="1340728"/>
            <a:ext cx="2881554" cy="4626825"/>
          </a:xfrm>
          <a:prstGeom prst="rect">
            <a:avLst/>
          </a:prstGeom>
        </p:spPr>
      </p:pic>
      <p:pic>
        <p:nvPicPr>
          <p:cNvPr id="18" name="図 17"/>
          <p:cNvPicPr>
            <a:picLocks noChangeAspect="1"/>
          </p:cNvPicPr>
          <p:nvPr/>
        </p:nvPicPr>
        <p:blipFill>
          <a:blip r:embed="rId5"/>
          <a:stretch>
            <a:fillRect/>
          </a:stretch>
        </p:blipFill>
        <p:spPr>
          <a:xfrm>
            <a:off x="8248261" y="1340727"/>
            <a:ext cx="2921524" cy="4626825"/>
          </a:xfrm>
          <a:prstGeom prst="rect">
            <a:avLst/>
          </a:prstGeom>
        </p:spPr>
      </p:pic>
    </p:spTree>
    <p:extLst>
      <p:ext uri="{BB962C8B-B14F-4D97-AF65-F5344CB8AC3E}">
        <p14:creationId xmlns:p14="http://schemas.microsoft.com/office/powerpoint/2010/main" val="3489669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pPr algn="ctr">
              <a:spcBef>
                <a:spcPts val="0"/>
              </a:spcBef>
              <a:defRPr/>
            </a:pPr>
            <a:r>
              <a:rPr lang="ja-JP" altLang="en-US" sz="2000" dirty="0" smtClean="0"/>
              <a:t>結合処理</a:t>
            </a:r>
            <a:r>
              <a:rPr lang="ja-JP" altLang="en-US" sz="2000" dirty="0"/>
              <a:t>方法</a:t>
            </a:r>
          </a:p>
        </p:txBody>
      </p:sp>
      <p:sp>
        <p:nvSpPr>
          <p:cNvPr id="7" name="コンテンツ プレースホルダー 6"/>
          <p:cNvSpPr>
            <a:spLocks noGrp="1"/>
          </p:cNvSpPr>
          <p:nvPr>
            <p:ph sz="quarter" idx="16"/>
          </p:nvPr>
        </p:nvSpPr>
        <p:spPr>
          <a:xfrm>
            <a:off x="209376" y="4391304"/>
            <a:ext cx="11327999" cy="500317"/>
          </a:xfrm>
        </p:spPr>
        <p:txBody>
          <a:bodyPr/>
          <a:lstStyle/>
          <a:p>
            <a:pPr indent="0" algn="ctr">
              <a:lnSpc>
                <a:spcPct val="50000"/>
              </a:lnSpc>
              <a:buNone/>
            </a:pPr>
            <a:r>
              <a:rPr lang="ja-JP" altLang="en-US" dirty="0">
                <a:solidFill>
                  <a:srgbClr val="FF6600"/>
                </a:solidFill>
              </a:rPr>
              <a:t> </a:t>
            </a:r>
            <a:r>
              <a:rPr lang="ja-JP" altLang="en-US" dirty="0" smtClean="0"/>
              <a:t>・</a:t>
            </a:r>
            <a:r>
              <a:rPr lang="ja-JP" altLang="en-US" dirty="0">
                <a:solidFill>
                  <a:srgbClr val="FF0000"/>
                </a:solidFill>
              </a:rPr>
              <a:t>直積</a:t>
            </a:r>
            <a:r>
              <a:rPr lang="ja-JP" altLang="en-US" dirty="0" smtClean="0">
                <a:solidFill>
                  <a:srgbClr val="FF0000"/>
                </a:solidFill>
              </a:rPr>
              <a:t>結合　    </a:t>
            </a:r>
            <a:r>
              <a:rPr lang="ja-JP" altLang="en-US" dirty="0">
                <a:solidFill>
                  <a:schemeClr val="accent1">
                    <a:lumMod val="40000"/>
                    <a:lumOff val="60000"/>
                  </a:schemeClr>
                </a:solidFill>
              </a:rPr>
              <a:t>　　　</a:t>
            </a:r>
            <a:r>
              <a:rPr lang="ja-JP" altLang="en-US" dirty="0"/>
              <a:t>・</a:t>
            </a:r>
            <a:r>
              <a:rPr lang="ja-JP" altLang="en-US" dirty="0">
                <a:solidFill>
                  <a:srgbClr val="FF6600"/>
                </a:solidFill>
              </a:rPr>
              <a:t>ソート</a:t>
            </a:r>
            <a:r>
              <a:rPr lang="en-US" altLang="ja-JP" dirty="0">
                <a:solidFill>
                  <a:srgbClr val="FF6600"/>
                </a:solidFill>
              </a:rPr>
              <a:t>/</a:t>
            </a:r>
            <a:r>
              <a:rPr lang="ja-JP" altLang="en-US" dirty="0">
                <a:solidFill>
                  <a:srgbClr val="FF6600"/>
                </a:solidFill>
              </a:rPr>
              <a:t>マージ</a:t>
            </a:r>
            <a:r>
              <a:rPr lang="ja-JP" altLang="en-US" dirty="0" smtClean="0">
                <a:solidFill>
                  <a:srgbClr val="FF6600"/>
                </a:solidFill>
              </a:rPr>
              <a:t>結合   </a:t>
            </a:r>
            <a:r>
              <a:rPr lang="ja-JP" altLang="en-US" dirty="0">
                <a:solidFill>
                  <a:srgbClr val="2595A7"/>
                </a:solidFill>
              </a:rPr>
              <a:t>　　　</a:t>
            </a:r>
            <a:r>
              <a:rPr lang="ja-JP" altLang="en-US" dirty="0" smtClean="0"/>
              <a:t>・</a:t>
            </a:r>
            <a:r>
              <a:rPr lang="ja-JP" altLang="en-US" dirty="0">
                <a:solidFill>
                  <a:srgbClr val="A3E4F9"/>
                </a:solidFill>
              </a:rPr>
              <a:t>ハッシュ結合</a:t>
            </a:r>
            <a:r>
              <a:rPr lang="ja-JP" altLang="en-US" dirty="0">
                <a:solidFill>
                  <a:schemeClr val="accent1">
                    <a:lumMod val="40000"/>
                    <a:lumOff val="60000"/>
                  </a:schemeClr>
                </a:solidFill>
              </a:rPr>
              <a:t>　</a:t>
            </a:r>
            <a:r>
              <a:rPr lang="ja-JP" altLang="en-US" dirty="0" smtClean="0">
                <a:solidFill>
                  <a:schemeClr val="accent1">
                    <a:lumMod val="40000"/>
                    <a:lumOff val="60000"/>
                  </a:schemeClr>
                </a:solidFill>
              </a:rPr>
              <a:t>      </a:t>
            </a:r>
            <a:r>
              <a:rPr lang="ja-JP" altLang="en-US" dirty="0">
                <a:solidFill>
                  <a:schemeClr val="accent1">
                    <a:lumMod val="40000"/>
                    <a:lumOff val="60000"/>
                  </a:schemeClr>
                </a:solidFill>
              </a:rPr>
              <a:t>　</a:t>
            </a:r>
            <a:r>
              <a:rPr lang="ja-JP" altLang="en-US" dirty="0"/>
              <a:t>・</a:t>
            </a:r>
            <a:r>
              <a:rPr lang="ja-JP" altLang="en-US" dirty="0" smtClean="0">
                <a:solidFill>
                  <a:srgbClr val="2595A7"/>
                </a:solidFill>
              </a:rPr>
              <a:t>ネステッドループ結合</a:t>
            </a:r>
            <a:r>
              <a:rPr lang="ja-JP" altLang="en-US" dirty="0">
                <a:solidFill>
                  <a:srgbClr val="2595A7"/>
                </a:solidFill>
              </a:rPr>
              <a:t>　　</a:t>
            </a:r>
            <a:r>
              <a:rPr lang="ja-JP" altLang="en-US" dirty="0">
                <a:solidFill>
                  <a:srgbClr val="FF6600"/>
                </a:solidFill>
              </a:rPr>
              <a:t>　</a:t>
            </a:r>
            <a:endParaRPr lang="en-US" altLang="ja-JP" dirty="0">
              <a:solidFill>
                <a:srgbClr val="FF6600"/>
              </a:solidFill>
            </a:endParaRPr>
          </a:p>
        </p:txBody>
      </p:sp>
      <p:sp>
        <p:nvSpPr>
          <p:cNvPr id="9" name="正方形/長方形 8"/>
          <p:cNvSpPr/>
          <p:nvPr/>
        </p:nvSpPr>
        <p:spPr>
          <a:xfrm>
            <a:off x="202446" y="4712582"/>
            <a:ext cx="2392680" cy="738664"/>
          </a:xfrm>
          <a:prstGeom prst="rect">
            <a:avLst/>
          </a:prstGeom>
        </p:spPr>
        <p:txBody>
          <a:bodyPr wrap="square">
            <a:spAutoFit/>
          </a:bodyPr>
          <a:lstStyle/>
          <a:p>
            <a:r>
              <a:rPr lang="ja-JP" altLang="en-US" sz="1400" dirty="0">
                <a:solidFill>
                  <a:srgbClr val="000000"/>
                </a:solidFill>
              </a:rPr>
              <a:t>１．全データを取り出して</a:t>
            </a:r>
            <a:br>
              <a:rPr lang="ja-JP" altLang="en-US" sz="1400" dirty="0">
                <a:solidFill>
                  <a:srgbClr val="000000"/>
                </a:solidFill>
              </a:rPr>
            </a:br>
            <a:r>
              <a:rPr lang="ja-JP" altLang="en-US" sz="1400" dirty="0">
                <a:solidFill>
                  <a:srgbClr val="000000"/>
                </a:solidFill>
              </a:rPr>
              <a:t>２．すべての組み合わせ</a:t>
            </a:r>
            <a:r>
              <a:rPr lang="ja-JP" altLang="en-US" sz="1400" dirty="0" smtClean="0">
                <a:solidFill>
                  <a:srgbClr val="000000"/>
                </a:solidFill>
              </a:rPr>
              <a:t>で　　　　</a:t>
            </a:r>
            <a:endParaRPr lang="en-US" altLang="ja-JP" sz="1400" dirty="0" smtClean="0">
              <a:solidFill>
                <a:srgbClr val="000000"/>
              </a:solidFill>
            </a:endParaRPr>
          </a:p>
          <a:p>
            <a:r>
              <a:rPr lang="ja-JP" altLang="en-US" sz="1400" dirty="0">
                <a:solidFill>
                  <a:srgbClr val="000000"/>
                </a:solidFill>
              </a:rPr>
              <a:t>　</a:t>
            </a:r>
            <a:r>
              <a:rPr lang="ja-JP" altLang="en-US" sz="1400" dirty="0" smtClean="0">
                <a:solidFill>
                  <a:srgbClr val="000000"/>
                </a:solidFill>
              </a:rPr>
              <a:t>　くっつける</a:t>
            </a:r>
            <a:endParaRPr lang="ja-JP" altLang="en-US" sz="1400" dirty="0">
              <a:solidFill>
                <a:srgbClr val="000000"/>
              </a:solidFill>
            </a:endParaRPr>
          </a:p>
        </p:txBody>
      </p:sp>
      <p:sp>
        <p:nvSpPr>
          <p:cNvPr id="10" name="正方形/長方形 9"/>
          <p:cNvSpPr/>
          <p:nvPr/>
        </p:nvSpPr>
        <p:spPr>
          <a:xfrm>
            <a:off x="11437536" y="368564"/>
            <a:ext cx="760260" cy="261610"/>
          </a:xfrm>
          <a:prstGeom prst="rect">
            <a:avLst/>
          </a:prstGeom>
        </p:spPr>
        <p:txBody>
          <a:bodyPr wrap="square">
            <a:spAutoFit/>
          </a:bodyPr>
          <a:lstStyle/>
          <a:p>
            <a:r>
              <a:rPr lang="ja-JP" altLang="en-US" sz="1100" b="1" dirty="0" smtClean="0">
                <a:solidFill>
                  <a:srgbClr val="000000"/>
                </a:solidFill>
              </a:rPr>
              <a:t>参考元</a:t>
            </a:r>
            <a:r>
              <a:rPr lang="en-US" altLang="ja-JP" sz="1000" b="1" dirty="0" smtClean="0">
                <a:solidFill>
                  <a:srgbClr val="000000"/>
                </a:solidFill>
              </a:rPr>
              <a:t>3</a:t>
            </a:r>
            <a:endParaRPr lang="ja-JP" altLang="en-US" sz="1000" b="1" dirty="0">
              <a:solidFill>
                <a:srgbClr val="000000"/>
              </a:solidFill>
            </a:endParaRPr>
          </a:p>
        </p:txBody>
      </p:sp>
      <p:sp>
        <p:nvSpPr>
          <p:cNvPr id="13" name="コンテンツ プレースホルダー 1"/>
          <p:cNvSpPr txBox="1">
            <a:spLocks/>
          </p:cNvSpPr>
          <p:nvPr/>
        </p:nvSpPr>
        <p:spPr>
          <a:xfrm>
            <a:off x="209376" y="978936"/>
            <a:ext cx="11327999" cy="324604"/>
          </a:xfrm>
          <a:prstGeom prst="rect">
            <a:avLst/>
          </a:prstGeom>
        </p:spPr>
        <p:txBody>
          <a:bodyPr vert="horz" lIns="0" tIns="0" rIns="0" bIns="0" rtlCol="0">
            <a:noAutofit/>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ctr">
              <a:buFont typeface="Arial" panose="020B0604020202020204" pitchFamily="34" charset="0"/>
              <a:buNone/>
            </a:pPr>
            <a:r>
              <a:rPr lang="ja-JP" altLang="en-US" dirty="0">
                <a:solidFill>
                  <a:srgbClr val="000000"/>
                </a:solidFill>
              </a:rPr>
              <a:t>・</a:t>
            </a:r>
            <a:r>
              <a:rPr lang="ja-JP" altLang="en-US" dirty="0">
                <a:solidFill>
                  <a:srgbClr val="FF0000"/>
                </a:solidFill>
              </a:rPr>
              <a:t>クロス</a:t>
            </a:r>
            <a:r>
              <a:rPr lang="ja-JP" altLang="en-US" dirty="0" smtClean="0">
                <a:solidFill>
                  <a:srgbClr val="FF0000"/>
                </a:solidFill>
              </a:rPr>
              <a:t>結合</a:t>
            </a:r>
            <a:r>
              <a:rPr lang="ja-JP" altLang="en-US" dirty="0">
                <a:solidFill>
                  <a:srgbClr val="FF0000"/>
                </a:solidFill>
              </a:rPr>
              <a:t>　</a:t>
            </a:r>
            <a:r>
              <a:rPr lang="ja-JP" altLang="en-US" dirty="0" smtClean="0">
                <a:solidFill>
                  <a:srgbClr val="FF0000"/>
                </a:solidFill>
              </a:rPr>
              <a:t>              </a:t>
            </a:r>
            <a:r>
              <a:rPr lang="ja-JP" altLang="en-US" dirty="0" smtClean="0">
                <a:solidFill>
                  <a:srgbClr val="000000"/>
                </a:solidFill>
              </a:rPr>
              <a:t>・</a:t>
            </a:r>
            <a:r>
              <a:rPr lang="ja-JP" altLang="en-US" dirty="0">
                <a:solidFill>
                  <a:srgbClr val="FF6600"/>
                </a:solidFill>
              </a:rPr>
              <a:t>セミ</a:t>
            </a:r>
            <a:r>
              <a:rPr lang="ja-JP" altLang="en-US" dirty="0" smtClean="0">
                <a:solidFill>
                  <a:srgbClr val="FF6600"/>
                </a:solidFill>
              </a:rPr>
              <a:t>結合                      </a:t>
            </a:r>
            <a:r>
              <a:rPr lang="ja-JP" altLang="en-US" dirty="0" smtClean="0">
                <a:solidFill>
                  <a:srgbClr val="000000"/>
                </a:solidFill>
              </a:rPr>
              <a:t>・</a:t>
            </a:r>
            <a:r>
              <a:rPr lang="ja-JP" altLang="en-US" dirty="0" smtClean="0">
                <a:solidFill>
                  <a:srgbClr val="FF6600"/>
                </a:solidFill>
              </a:rPr>
              <a:t>外部結合 </a:t>
            </a:r>
            <a:r>
              <a:rPr lang="ja-JP" altLang="en-US" dirty="0" smtClean="0">
                <a:solidFill>
                  <a:srgbClr val="2595A7"/>
                </a:solidFill>
              </a:rPr>
              <a:t>　        </a:t>
            </a:r>
            <a:r>
              <a:rPr lang="ja-JP" altLang="en-US" dirty="0" smtClean="0">
                <a:solidFill>
                  <a:srgbClr val="000000"/>
                </a:solidFill>
              </a:rPr>
              <a:t>・</a:t>
            </a:r>
            <a:r>
              <a:rPr lang="ja-JP" altLang="en-US" dirty="0">
                <a:solidFill>
                  <a:srgbClr val="B4E9FA"/>
                </a:solidFill>
              </a:rPr>
              <a:t>アンチ</a:t>
            </a:r>
            <a:r>
              <a:rPr lang="ja-JP" altLang="en-US" dirty="0">
                <a:solidFill>
                  <a:srgbClr val="A3E4F9"/>
                </a:solidFill>
              </a:rPr>
              <a:t>結合</a:t>
            </a:r>
            <a:r>
              <a:rPr lang="ja-JP" altLang="en-US" dirty="0">
                <a:solidFill>
                  <a:srgbClr val="2495A8"/>
                </a:solidFill>
              </a:rPr>
              <a:t> </a:t>
            </a:r>
            <a:r>
              <a:rPr lang="ja-JP" altLang="en-US" dirty="0" smtClean="0">
                <a:solidFill>
                  <a:srgbClr val="2495A8"/>
                </a:solidFill>
              </a:rPr>
              <a:t>           </a:t>
            </a:r>
            <a:r>
              <a:rPr lang="ja-JP" altLang="en-US" dirty="0" smtClean="0">
                <a:solidFill>
                  <a:srgbClr val="000000"/>
                </a:solidFill>
              </a:rPr>
              <a:t>・</a:t>
            </a:r>
            <a:r>
              <a:rPr lang="ja-JP" altLang="en-US" dirty="0" smtClean="0">
                <a:solidFill>
                  <a:srgbClr val="2595A7"/>
                </a:solidFill>
              </a:rPr>
              <a:t>内部結合　  　　  </a:t>
            </a:r>
            <a:r>
              <a:rPr lang="ja-JP" altLang="en-US" dirty="0" smtClean="0">
                <a:solidFill>
                  <a:srgbClr val="2495A8"/>
                </a:solidFill>
              </a:rPr>
              <a:t>　　　</a:t>
            </a:r>
            <a:r>
              <a:rPr lang="ja-JP" altLang="en-US" dirty="0" smtClean="0">
                <a:solidFill>
                  <a:srgbClr val="000000"/>
                </a:solidFill>
              </a:rPr>
              <a:t> </a:t>
            </a:r>
            <a:r>
              <a:rPr lang="ja-JP" altLang="en-US" dirty="0" smtClean="0">
                <a:solidFill>
                  <a:srgbClr val="FF6600"/>
                </a:solidFill>
              </a:rPr>
              <a:t>　</a:t>
            </a:r>
            <a:r>
              <a:rPr lang="ja-JP" altLang="en-US" dirty="0" smtClean="0">
                <a:solidFill>
                  <a:srgbClr val="2495A8"/>
                </a:solidFill>
              </a:rPr>
              <a:t>　　</a:t>
            </a:r>
            <a:r>
              <a:rPr lang="ja-JP" altLang="en-US" dirty="0" smtClean="0">
                <a:solidFill>
                  <a:srgbClr val="FF6600"/>
                </a:solidFill>
              </a:rPr>
              <a:t>　　　　　　</a:t>
            </a:r>
            <a:r>
              <a:rPr lang="ja-JP" altLang="en-US" dirty="0" smtClean="0">
                <a:solidFill>
                  <a:srgbClr val="00B050"/>
                </a:solidFill>
              </a:rPr>
              <a:t>　</a:t>
            </a:r>
            <a:endParaRPr lang="ja-JP" altLang="en-US" dirty="0" smtClean="0">
              <a:solidFill>
                <a:srgbClr val="000000"/>
              </a:solidFill>
            </a:endParaRPr>
          </a:p>
          <a:p>
            <a:pPr indent="0">
              <a:buFont typeface="Arial" panose="020B0604020202020204" pitchFamily="34" charset="0"/>
              <a:buNone/>
            </a:pPr>
            <a:r>
              <a:rPr lang="en-US" altLang="ja-JP" dirty="0" smtClean="0">
                <a:solidFill>
                  <a:srgbClr val="000000"/>
                </a:solidFill>
              </a:rPr>
              <a:t> </a:t>
            </a:r>
            <a:endParaRPr lang="ja-JP" altLang="en-US" dirty="0">
              <a:solidFill>
                <a:srgbClr val="000000"/>
              </a:solidFill>
            </a:endParaRPr>
          </a:p>
        </p:txBody>
      </p:sp>
      <p:sp>
        <p:nvSpPr>
          <p:cNvPr id="56" name="正方形/長方形 55"/>
          <p:cNvSpPr/>
          <p:nvPr/>
        </p:nvSpPr>
        <p:spPr>
          <a:xfrm>
            <a:off x="683791" y="1238803"/>
            <a:ext cx="1672253" cy="369332"/>
          </a:xfrm>
          <a:prstGeom prst="rect">
            <a:avLst/>
          </a:prstGeom>
        </p:spPr>
        <p:txBody>
          <a:bodyPr wrap="none">
            <a:spAutoFit/>
          </a:bodyPr>
          <a:lstStyle/>
          <a:p>
            <a:r>
              <a:rPr lang="en-US" altLang="ja-JP" dirty="0">
                <a:solidFill>
                  <a:srgbClr val="000000"/>
                </a:solidFill>
              </a:rPr>
              <a:t>CROSS JOIN </a:t>
            </a:r>
            <a:endParaRPr lang="ja-JP" altLang="en-US" dirty="0">
              <a:solidFill>
                <a:srgbClr val="000000"/>
              </a:solidFill>
            </a:endParaRPr>
          </a:p>
        </p:txBody>
      </p:sp>
      <p:sp>
        <p:nvSpPr>
          <p:cNvPr id="73" name="テキスト ボックス 72"/>
          <p:cNvSpPr txBox="1"/>
          <p:nvPr/>
        </p:nvSpPr>
        <p:spPr>
          <a:xfrm>
            <a:off x="51682" y="660328"/>
            <a:ext cx="6492240" cy="369332"/>
          </a:xfrm>
          <a:prstGeom prst="rect">
            <a:avLst/>
          </a:prstGeom>
          <a:noFill/>
        </p:spPr>
        <p:txBody>
          <a:bodyPr wrap="square" rtlCol="0">
            <a:spAutoFit/>
          </a:bodyPr>
          <a:lstStyle/>
          <a:p>
            <a:r>
              <a:rPr lang="ja-JP" altLang="en-US" dirty="0" smtClean="0">
                <a:solidFill>
                  <a:srgbClr val="000000"/>
                </a:solidFill>
              </a:rPr>
              <a:t>２つテーブルを結合する際の処理の種類</a:t>
            </a:r>
            <a:r>
              <a:rPr lang="en-US" altLang="ja-JP" dirty="0" smtClean="0">
                <a:solidFill>
                  <a:srgbClr val="000000"/>
                </a:solidFill>
              </a:rPr>
              <a:t>(</a:t>
            </a:r>
            <a:r>
              <a:rPr lang="ja-JP" altLang="en-US" dirty="0" smtClean="0">
                <a:solidFill>
                  <a:srgbClr val="000000"/>
                </a:solidFill>
              </a:rPr>
              <a:t>自動で決定される</a:t>
            </a:r>
            <a:r>
              <a:rPr lang="en-US" altLang="ja-JP" dirty="0" smtClean="0">
                <a:solidFill>
                  <a:srgbClr val="000000"/>
                </a:solidFill>
              </a:rPr>
              <a:t>)</a:t>
            </a:r>
            <a:endParaRPr lang="ja-JP" altLang="en-US" dirty="0">
              <a:solidFill>
                <a:srgbClr val="000000"/>
              </a:solidFill>
            </a:endParaRPr>
          </a:p>
        </p:txBody>
      </p:sp>
      <p:sp>
        <p:nvSpPr>
          <p:cNvPr id="74" name="テキスト ボックス 73"/>
          <p:cNvSpPr txBox="1"/>
          <p:nvPr/>
        </p:nvSpPr>
        <p:spPr>
          <a:xfrm>
            <a:off x="104580" y="161173"/>
            <a:ext cx="4450080" cy="369332"/>
          </a:xfrm>
          <a:prstGeom prst="rect">
            <a:avLst/>
          </a:prstGeom>
          <a:noFill/>
        </p:spPr>
        <p:txBody>
          <a:bodyPr wrap="square" rtlCol="0">
            <a:spAutoFit/>
          </a:bodyPr>
          <a:lstStyle/>
          <a:p>
            <a:r>
              <a:rPr lang="ja-JP" altLang="en-US" dirty="0" smtClean="0">
                <a:solidFill>
                  <a:srgbClr val="000000"/>
                </a:solidFill>
              </a:rPr>
              <a:t>２つテーブルを結合する際の処理の種類</a:t>
            </a:r>
            <a:endParaRPr lang="ja-JP" altLang="en-US" dirty="0">
              <a:solidFill>
                <a:srgbClr val="000000"/>
              </a:solidFill>
            </a:endParaRPr>
          </a:p>
        </p:txBody>
      </p:sp>
      <p:graphicFrame>
        <p:nvGraphicFramePr>
          <p:cNvPr id="99" name="表 98"/>
          <p:cNvGraphicFramePr>
            <a:graphicFrameLocks noGrp="1"/>
          </p:cNvGraphicFramePr>
          <p:nvPr>
            <p:extLst>
              <p:ext uri="{D42A27DB-BD31-4B8C-83A1-F6EECF244321}">
                <p14:modId xmlns:p14="http://schemas.microsoft.com/office/powerpoint/2010/main" val="3115728441"/>
              </p:ext>
            </p:extLst>
          </p:nvPr>
        </p:nvGraphicFramePr>
        <p:xfrm>
          <a:off x="3077704" y="4861092"/>
          <a:ext cx="268130" cy="1068788"/>
        </p:xfrm>
        <a:graphic>
          <a:graphicData uri="http://schemas.openxmlformats.org/drawingml/2006/table">
            <a:tbl>
              <a:tblPr firstRow="1" bandRow="1">
                <a:tableStyleId>{BC89EF96-8CEA-46FF-86C4-4CE0E7609802}</a:tableStyleId>
              </a:tblPr>
              <a:tblGrid>
                <a:gridCol w="268130"/>
              </a:tblGrid>
              <a:tr h="267197">
                <a:tc>
                  <a:txBody>
                    <a:bodyPr/>
                    <a:lstStyle/>
                    <a:p>
                      <a:r>
                        <a:rPr kumimoji="1" lang="ja-JP" altLang="en-US" sz="900" dirty="0" smtClean="0"/>
                        <a:t>１</a:t>
                      </a:r>
                      <a:endParaRPr kumimoji="1" lang="ja-JP" altLang="en-US" sz="900" dirty="0"/>
                    </a:p>
                  </a:txBody>
                  <a:tcPr>
                    <a:solidFill>
                      <a:srgbClr val="CCFFFF"/>
                    </a:solidFill>
                  </a:tcPr>
                </a:tc>
              </a:tr>
              <a:tr h="267197">
                <a:tc>
                  <a:txBody>
                    <a:bodyPr/>
                    <a:lstStyle/>
                    <a:p>
                      <a:r>
                        <a:rPr kumimoji="1" lang="ja-JP" altLang="en-US" sz="900" dirty="0" smtClean="0"/>
                        <a:t>４</a:t>
                      </a:r>
                      <a:endParaRPr kumimoji="1" lang="ja-JP" altLang="en-US" sz="900" dirty="0"/>
                    </a:p>
                  </a:txBody>
                  <a:tcPr>
                    <a:solidFill>
                      <a:srgbClr val="CCFFFF"/>
                    </a:solidFill>
                  </a:tcPr>
                </a:tc>
              </a:tr>
              <a:tr h="267197">
                <a:tc>
                  <a:txBody>
                    <a:bodyPr/>
                    <a:lstStyle/>
                    <a:p>
                      <a:r>
                        <a:rPr kumimoji="1" lang="ja-JP" altLang="en-US" sz="900" dirty="0" smtClean="0"/>
                        <a:t>３</a:t>
                      </a:r>
                      <a:endParaRPr kumimoji="1" lang="ja-JP" altLang="en-US" sz="900" dirty="0"/>
                    </a:p>
                  </a:txBody>
                  <a:tcPr>
                    <a:solidFill>
                      <a:srgbClr val="CCFFFF"/>
                    </a:solidFill>
                  </a:tcPr>
                </a:tc>
              </a:tr>
              <a:tr h="267197">
                <a:tc>
                  <a:txBody>
                    <a:bodyPr/>
                    <a:lstStyle/>
                    <a:p>
                      <a:r>
                        <a:rPr kumimoji="1" lang="ja-JP" altLang="en-US" sz="900" dirty="0" smtClean="0"/>
                        <a:t>２</a:t>
                      </a:r>
                      <a:endParaRPr kumimoji="1" lang="ja-JP" altLang="en-US" sz="900" dirty="0"/>
                    </a:p>
                  </a:txBody>
                  <a:tcPr>
                    <a:solidFill>
                      <a:srgbClr val="CCFFFF"/>
                    </a:solidFill>
                  </a:tcPr>
                </a:tc>
              </a:tr>
            </a:tbl>
          </a:graphicData>
        </a:graphic>
      </p:graphicFrame>
      <p:graphicFrame>
        <p:nvGraphicFramePr>
          <p:cNvPr id="100" name="表 99"/>
          <p:cNvGraphicFramePr>
            <a:graphicFrameLocks noGrp="1"/>
          </p:cNvGraphicFramePr>
          <p:nvPr>
            <p:extLst>
              <p:ext uri="{D42A27DB-BD31-4B8C-83A1-F6EECF244321}">
                <p14:modId xmlns:p14="http://schemas.microsoft.com/office/powerpoint/2010/main" val="2234717642"/>
              </p:ext>
            </p:extLst>
          </p:nvPr>
        </p:nvGraphicFramePr>
        <p:xfrm>
          <a:off x="3599876" y="4866508"/>
          <a:ext cx="268130" cy="1068788"/>
        </p:xfrm>
        <a:graphic>
          <a:graphicData uri="http://schemas.openxmlformats.org/drawingml/2006/table">
            <a:tbl>
              <a:tblPr firstRow="1" bandRow="1">
                <a:tableStyleId>{BC89EF96-8CEA-46FF-86C4-4CE0E7609802}</a:tableStyleId>
              </a:tblPr>
              <a:tblGrid>
                <a:gridCol w="268130"/>
              </a:tblGrid>
              <a:tr h="267197">
                <a:tc>
                  <a:txBody>
                    <a:bodyPr/>
                    <a:lstStyle/>
                    <a:p>
                      <a:r>
                        <a:rPr kumimoji="1" lang="ja-JP" altLang="en-US" sz="900" dirty="0" smtClean="0"/>
                        <a:t>１</a:t>
                      </a:r>
                      <a:endParaRPr kumimoji="1" lang="ja-JP" altLang="en-US" sz="900" dirty="0"/>
                    </a:p>
                  </a:txBody>
                  <a:tcPr>
                    <a:solidFill>
                      <a:srgbClr val="CCFFFF"/>
                    </a:solidFill>
                  </a:tcPr>
                </a:tc>
              </a:tr>
              <a:tr h="267197">
                <a:tc>
                  <a:txBody>
                    <a:bodyPr/>
                    <a:lstStyle/>
                    <a:p>
                      <a:r>
                        <a:rPr kumimoji="1" lang="ja-JP" altLang="en-US" sz="900" dirty="0" smtClean="0"/>
                        <a:t>２</a:t>
                      </a:r>
                      <a:endParaRPr kumimoji="1" lang="ja-JP" altLang="en-US" sz="900" dirty="0"/>
                    </a:p>
                  </a:txBody>
                  <a:tcPr>
                    <a:solidFill>
                      <a:srgbClr val="CCFFFF"/>
                    </a:solidFill>
                  </a:tcPr>
                </a:tc>
              </a:tr>
              <a:tr h="267197">
                <a:tc>
                  <a:txBody>
                    <a:bodyPr/>
                    <a:lstStyle/>
                    <a:p>
                      <a:r>
                        <a:rPr kumimoji="1" lang="ja-JP" altLang="en-US" sz="900" dirty="0" smtClean="0"/>
                        <a:t>３</a:t>
                      </a:r>
                      <a:endParaRPr kumimoji="1" lang="ja-JP" altLang="en-US" sz="900" dirty="0"/>
                    </a:p>
                  </a:txBody>
                  <a:tcPr>
                    <a:solidFill>
                      <a:srgbClr val="CCFFFF"/>
                    </a:solidFill>
                  </a:tcPr>
                </a:tc>
              </a:tr>
              <a:tr h="267197">
                <a:tc>
                  <a:txBody>
                    <a:bodyPr/>
                    <a:lstStyle/>
                    <a:p>
                      <a:r>
                        <a:rPr kumimoji="1" lang="ja-JP" altLang="en-US" sz="900" dirty="0" smtClean="0"/>
                        <a:t>４</a:t>
                      </a:r>
                      <a:endParaRPr kumimoji="1" lang="ja-JP" altLang="en-US" sz="900" dirty="0"/>
                    </a:p>
                  </a:txBody>
                  <a:tcPr>
                    <a:solidFill>
                      <a:srgbClr val="CCFFFF"/>
                    </a:solidFill>
                  </a:tcPr>
                </a:tc>
              </a:tr>
            </a:tbl>
          </a:graphicData>
        </a:graphic>
      </p:graphicFrame>
      <p:graphicFrame>
        <p:nvGraphicFramePr>
          <p:cNvPr id="101" name="表 100"/>
          <p:cNvGraphicFramePr>
            <a:graphicFrameLocks noGrp="1"/>
          </p:cNvGraphicFramePr>
          <p:nvPr>
            <p:extLst>
              <p:ext uri="{D42A27DB-BD31-4B8C-83A1-F6EECF244321}">
                <p14:modId xmlns:p14="http://schemas.microsoft.com/office/powerpoint/2010/main" val="1903251050"/>
              </p:ext>
            </p:extLst>
          </p:nvPr>
        </p:nvGraphicFramePr>
        <p:xfrm>
          <a:off x="5072989" y="4851778"/>
          <a:ext cx="268130" cy="1068788"/>
        </p:xfrm>
        <a:graphic>
          <a:graphicData uri="http://schemas.openxmlformats.org/drawingml/2006/table">
            <a:tbl>
              <a:tblPr firstRow="1" bandRow="1">
                <a:tableStyleId>{616DA210-FB5B-4158-B5E0-FEB733F419BA}</a:tableStyleId>
              </a:tblPr>
              <a:tblGrid>
                <a:gridCol w="268130"/>
              </a:tblGrid>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３</a:t>
                      </a:r>
                      <a:endParaRPr kumimoji="1" lang="ja-JP" altLang="en-US" sz="900" dirty="0"/>
                    </a:p>
                  </a:txBody>
                  <a:tcPr>
                    <a:solidFill>
                      <a:srgbClr val="FFC000"/>
                    </a:solidFill>
                  </a:tcPr>
                </a:tc>
              </a:tr>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２</a:t>
                      </a:r>
                      <a:endParaRPr kumimoji="1" lang="ja-JP" altLang="en-US" sz="900" dirty="0"/>
                    </a:p>
                  </a:txBody>
                  <a:tcPr>
                    <a:solidFill>
                      <a:srgbClr val="FFC000"/>
                    </a:solidFill>
                  </a:tcPr>
                </a:tc>
              </a:tr>
            </a:tbl>
          </a:graphicData>
        </a:graphic>
      </p:graphicFrame>
      <p:graphicFrame>
        <p:nvGraphicFramePr>
          <p:cNvPr id="103" name="表 102"/>
          <p:cNvGraphicFramePr>
            <a:graphicFrameLocks noGrp="1"/>
          </p:cNvGraphicFramePr>
          <p:nvPr>
            <p:extLst>
              <p:ext uri="{D42A27DB-BD31-4B8C-83A1-F6EECF244321}">
                <p14:modId xmlns:p14="http://schemas.microsoft.com/office/powerpoint/2010/main" val="339211903"/>
              </p:ext>
            </p:extLst>
          </p:nvPr>
        </p:nvGraphicFramePr>
        <p:xfrm>
          <a:off x="4557882" y="4846546"/>
          <a:ext cx="268130" cy="1068788"/>
        </p:xfrm>
        <a:graphic>
          <a:graphicData uri="http://schemas.openxmlformats.org/drawingml/2006/table">
            <a:tbl>
              <a:tblPr firstRow="1" bandRow="1">
                <a:tableStyleId>{616DA210-FB5B-4158-B5E0-FEB733F419BA}</a:tableStyleId>
              </a:tblPr>
              <a:tblGrid>
                <a:gridCol w="268130"/>
              </a:tblGrid>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２</a:t>
                      </a:r>
                      <a:endParaRPr kumimoji="1" lang="ja-JP" altLang="en-US" sz="900" dirty="0"/>
                    </a:p>
                  </a:txBody>
                  <a:tcPr>
                    <a:solidFill>
                      <a:srgbClr val="FFC000"/>
                    </a:solidFill>
                  </a:tcPr>
                </a:tc>
              </a:tr>
              <a:tr h="267197">
                <a:tc>
                  <a:txBody>
                    <a:bodyPr/>
                    <a:lstStyle/>
                    <a:p>
                      <a:r>
                        <a:rPr kumimoji="1" lang="ja-JP" altLang="en-US" sz="900" dirty="0" smtClean="0"/>
                        <a:t>３</a:t>
                      </a:r>
                      <a:endParaRPr kumimoji="1" lang="ja-JP" altLang="en-US" sz="900" dirty="0"/>
                    </a:p>
                  </a:txBody>
                  <a:tcPr>
                    <a:solidFill>
                      <a:srgbClr val="FFC000"/>
                    </a:solidFill>
                  </a:tcPr>
                </a:tc>
              </a:tr>
            </a:tbl>
          </a:graphicData>
        </a:graphic>
      </p:graphicFrame>
      <p:pic>
        <p:nvPicPr>
          <p:cNvPr id="104" name="図 103"/>
          <p:cNvPicPr>
            <a:picLocks noChangeAspect="1"/>
          </p:cNvPicPr>
          <p:nvPr/>
        </p:nvPicPr>
        <p:blipFill>
          <a:blip r:embed="rId3"/>
          <a:stretch>
            <a:fillRect/>
          </a:stretch>
        </p:blipFill>
        <p:spPr>
          <a:xfrm>
            <a:off x="3868722" y="4885681"/>
            <a:ext cx="682095" cy="852619"/>
          </a:xfrm>
          <a:prstGeom prst="rect">
            <a:avLst/>
          </a:prstGeom>
        </p:spPr>
      </p:pic>
      <p:sp>
        <p:nvSpPr>
          <p:cNvPr id="105" name="テキスト ボックス 104"/>
          <p:cNvSpPr txBox="1"/>
          <p:nvPr/>
        </p:nvSpPr>
        <p:spPr>
          <a:xfrm>
            <a:off x="2862558" y="4581998"/>
            <a:ext cx="691553" cy="261610"/>
          </a:xfrm>
          <a:prstGeom prst="rect">
            <a:avLst/>
          </a:prstGeom>
          <a:solidFill>
            <a:schemeClr val="bg1"/>
          </a:solidFill>
        </p:spPr>
        <p:txBody>
          <a:bodyPr wrap="square" rtlCol="0">
            <a:spAutoFit/>
          </a:bodyPr>
          <a:lstStyle/>
          <a:p>
            <a:pPr algn="ctr"/>
            <a:r>
              <a:rPr lang="ja-JP" altLang="en-US" sz="1100" dirty="0" smtClean="0">
                <a:solidFill>
                  <a:srgbClr val="000000"/>
                </a:solidFill>
              </a:rPr>
              <a:t>外</a:t>
            </a:r>
            <a:r>
              <a:rPr lang="ja-JP" altLang="en-US" sz="1100" dirty="0">
                <a:solidFill>
                  <a:srgbClr val="000000"/>
                </a:solidFill>
              </a:rPr>
              <a:t>表</a:t>
            </a:r>
          </a:p>
        </p:txBody>
      </p:sp>
      <p:sp>
        <p:nvSpPr>
          <p:cNvPr id="106" name="テキスト ボックス 105"/>
          <p:cNvSpPr txBox="1"/>
          <p:nvPr/>
        </p:nvSpPr>
        <p:spPr>
          <a:xfrm>
            <a:off x="4871887" y="4543298"/>
            <a:ext cx="691553" cy="261610"/>
          </a:xfrm>
          <a:prstGeom prst="rect">
            <a:avLst/>
          </a:prstGeom>
          <a:solidFill>
            <a:schemeClr val="bg1"/>
          </a:solidFill>
        </p:spPr>
        <p:txBody>
          <a:bodyPr wrap="square" rtlCol="0">
            <a:spAutoFit/>
          </a:bodyPr>
          <a:lstStyle/>
          <a:p>
            <a:pPr algn="ctr"/>
            <a:r>
              <a:rPr lang="ja-JP" altLang="en-US" sz="1100" dirty="0">
                <a:solidFill>
                  <a:srgbClr val="000000"/>
                </a:solidFill>
              </a:rPr>
              <a:t>内</a:t>
            </a:r>
            <a:r>
              <a:rPr lang="ja-JP" altLang="en-US" sz="1100" dirty="0" smtClean="0">
                <a:solidFill>
                  <a:srgbClr val="000000"/>
                </a:solidFill>
              </a:rPr>
              <a:t>表</a:t>
            </a:r>
            <a:endParaRPr lang="ja-JP" altLang="en-US" sz="1100" dirty="0">
              <a:solidFill>
                <a:srgbClr val="000000"/>
              </a:solidFill>
            </a:endParaRPr>
          </a:p>
        </p:txBody>
      </p:sp>
      <p:sp>
        <p:nvSpPr>
          <p:cNvPr id="107" name="テキスト ボックス 106"/>
          <p:cNvSpPr txBox="1"/>
          <p:nvPr/>
        </p:nvSpPr>
        <p:spPr>
          <a:xfrm>
            <a:off x="2861521" y="5937691"/>
            <a:ext cx="1287924" cy="276999"/>
          </a:xfrm>
          <a:prstGeom prst="rect">
            <a:avLst/>
          </a:prstGeom>
          <a:noFill/>
        </p:spPr>
        <p:txBody>
          <a:bodyPr wrap="square" rtlCol="0">
            <a:spAutoFit/>
          </a:bodyPr>
          <a:lstStyle/>
          <a:p>
            <a:r>
              <a:rPr lang="ja-JP" altLang="en-US" sz="1200" dirty="0" smtClean="0">
                <a:solidFill>
                  <a:srgbClr val="000000"/>
                </a:solidFill>
              </a:rPr>
              <a:t>結合列でソート</a:t>
            </a:r>
            <a:endParaRPr lang="ja-JP" altLang="en-US" sz="1200" dirty="0">
              <a:solidFill>
                <a:srgbClr val="000000"/>
              </a:solidFill>
            </a:endParaRPr>
          </a:p>
        </p:txBody>
      </p:sp>
      <p:sp>
        <p:nvSpPr>
          <p:cNvPr id="108" name="テキスト ボックス 107"/>
          <p:cNvSpPr txBox="1"/>
          <p:nvPr/>
        </p:nvSpPr>
        <p:spPr>
          <a:xfrm>
            <a:off x="4303551" y="5937691"/>
            <a:ext cx="1287924" cy="276999"/>
          </a:xfrm>
          <a:prstGeom prst="rect">
            <a:avLst/>
          </a:prstGeom>
          <a:noFill/>
        </p:spPr>
        <p:txBody>
          <a:bodyPr wrap="square" rtlCol="0">
            <a:spAutoFit/>
          </a:bodyPr>
          <a:lstStyle/>
          <a:p>
            <a:r>
              <a:rPr lang="ja-JP" altLang="en-US" sz="1200" dirty="0" smtClean="0">
                <a:solidFill>
                  <a:srgbClr val="000000"/>
                </a:solidFill>
              </a:rPr>
              <a:t>結合列でソート</a:t>
            </a:r>
            <a:endParaRPr lang="ja-JP" altLang="en-US" sz="1200" dirty="0">
              <a:solidFill>
                <a:srgbClr val="000000"/>
              </a:solidFill>
            </a:endParaRPr>
          </a:p>
        </p:txBody>
      </p:sp>
      <p:sp>
        <p:nvSpPr>
          <p:cNvPr id="109" name="二等辺三角形 108"/>
          <p:cNvSpPr/>
          <p:nvPr/>
        </p:nvSpPr>
        <p:spPr>
          <a:xfrm rot="5400000">
            <a:off x="3362512" y="5325695"/>
            <a:ext cx="243614" cy="1395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0" name="二等辺三角形 109"/>
          <p:cNvSpPr/>
          <p:nvPr/>
        </p:nvSpPr>
        <p:spPr>
          <a:xfrm rot="16200000">
            <a:off x="4818120" y="5311148"/>
            <a:ext cx="243614" cy="139584"/>
          </a:xfrm>
          <a:prstGeom prst="triangle">
            <a:avLst/>
          </a:prstGeom>
          <a:solidFill>
            <a:srgbClr val="FE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02" name="直線矢印コネクタ 101"/>
          <p:cNvCxnSpPr/>
          <p:nvPr/>
        </p:nvCxnSpPr>
        <p:spPr>
          <a:xfrm>
            <a:off x="2989130" y="4914798"/>
            <a:ext cx="1879" cy="857023"/>
          </a:xfrm>
          <a:prstGeom prst="straightConnector1">
            <a:avLst/>
          </a:prstGeom>
          <a:ln w="28575">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5401241" y="4914798"/>
            <a:ext cx="1879" cy="857023"/>
          </a:xfrm>
          <a:prstGeom prst="straightConnector1">
            <a:avLst/>
          </a:prstGeom>
          <a:ln w="28575">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graphicFrame>
        <p:nvGraphicFramePr>
          <p:cNvPr id="113" name="表 112"/>
          <p:cNvGraphicFramePr>
            <a:graphicFrameLocks noGrp="1"/>
          </p:cNvGraphicFramePr>
          <p:nvPr>
            <p:extLst>
              <p:ext uri="{D42A27DB-BD31-4B8C-83A1-F6EECF244321}">
                <p14:modId xmlns:p14="http://schemas.microsoft.com/office/powerpoint/2010/main" val="4175936468"/>
              </p:ext>
            </p:extLst>
          </p:nvPr>
        </p:nvGraphicFramePr>
        <p:xfrm>
          <a:off x="6874532" y="4815720"/>
          <a:ext cx="268130" cy="748122"/>
        </p:xfrm>
        <a:graphic>
          <a:graphicData uri="http://schemas.openxmlformats.org/drawingml/2006/table">
            <a:tbl>
              <a:tblPr firstRow="1" bandRow="1">
                <a:tableStyleId>{616DA210-FB5B-4158-B5E0-FEB733F419BA}</a:tableStyleId>
              </a:tblPr>
              <a:tblGrid>
                <a:gridCol w="268130"/>
              </a:tblGrid>
              <a:tr h="249374">
                <a:tc>
                  <a:txBody>
                    <a:bodyPr/>
                    <a:lstStyle/>
                    <a:p>
                      <a:r>
                        <a:rPr kumimoji="1" lang="ja-JP" altLang="en-US" sz="900" dirty="0" smtClean="0"/>
                        <a:t>０</a:t>
                      </a:r>
                      <a:endParaRPr kumimoji="1" lang="ja-JP" altLang="en-US" sz="900" dirty="0"/>
                    </a:p>
                  </a:txBody>
                  <a:tcPr>
                    <a:solidFill>
                      <a:srgbClr val="FFC000"/>
                    </a:solidFill>
                  </a:tcPr>
                </a:tc>
              </a:tr>
              <a:tr h="249374">
                <a:tc>
                  <a:txBody>
                    <a:bodyPr/>
                    <a:lstStyle/>
                    <a:p>
                      <a:r>
                        <a:rPr kumimoji="1" lang="ja-JP" altLang="en-US" sz="900" dirty="0" smtClean="0"/>
                        <a:t>１</a:t>
                      </a:r>
                      <a:endParaRPr kumimoji="1" lang="ja-JP" altLang="en-US" sz="900" dirty="0"/>
                    </a:p>
                  </a:txBody>
                  <a:tcPr>
                    <a:solidFill>
                      <a:srgbClr val="FFC000"/>
                    </a:solidFill>
                  </a:tcPr>
                </a:tc>
              </a:tr>
              <a:tr h="249374">
                <a:tc>
                  <a:txBody>
                    <a:bodyPr/>
                    <a:lstStyle/>
                    <a:p>
                      <a:r>
                        <a:rPr kumimoji="1" lang="ja-JP" altLang="en-US" sz="900" dirty="0" smtClean="0"/>
                        <a:t>２</a:t>
                      </a:r>
                      <a:endParaRPr kumimoji="1" lang="ja-JP" altLang="en-US" sz="900" dirty="0"/>
                    </a:p>
                  </a:txBody>
                  <a:tcPr>
                    <a:solidFill>
                      <a:srgbClr val="FFC000"/>
                    </a:solidFill>
                  </a:tcPr>
                </a:tc>
              </a:tr>
            </a:tbl>
          </a:graphicData>
        </a:graphic>
      </p:graphicFrame>
      <p:graphicFrame>
        <p:nvGraphicFramePr>
          <p:cNvPr id="114" name="表 113"/>
          <p:cNvGraphicFramePr>
            <a:graphicFrameLocks noGrp="1"/>
          </p:cNvGraphicFramePr>
          <p:nvPr>
            <p:extLst>
              <p:ext uri="{D42A27DB-BD31-4B8C-83A1-F6EECF244321}">
                <p14:modId xmlns:p14="http://schemas.microsoft.com/office/powerpoint/2010/main" val="1302726000"/>
              </p:ext>
            </p:extLst>
          </p:nvPr>
        </p:nvGraphicFramePr>
        <p:xfrm>
          <a:off x="7161984" y="4813607"/>
          <a:ext cx="268130" cy="249374"/>
        </p:xfrm>
        <a:graphic>
          <a:graphicData uri="http://schemas.openxmlformats.org/drawingml/2006/table">
            <a:tbl>
              <a:tblPr firstRow="1" bandRow="1">
                <a:tableStyleId>{616DA210-FB5B-4158-B5E0-FEB733F419BA}</a:tableStyleId>
              </a:tblPr>
              <a:tblGrid>
                <a:gridCol w="268130"/>
              </a:tblGrid>
              <a:tr h="249374">
                <a:tc>
                  <a:txBody>
                    <a:bodyPr/>
                    <a:lstStyle/>
                    <a:p>
                      <a:r>
                        <a:rPr kumimoji="1" lang="en-US" altLang="ja-JP" sz="900" dirty="0" smtClean="0"/>
                        <a:t>…</a:t>
                      </a:r>
                      <a:endParaRPr kumimoji="1" lang="ja-JP" altLang="en-US" sz="900" dirty="0"/>
                    </a:p>
                  </a:txBody>
                  <a:tcPr>
                    <a:solidFill>
                      <a:srgbClr val="FFC000"/>
                    </a:solidFill>
                  </a:tcPr>
                </a:tc>
              </a:tr>
            </a:tbl>
          </a:graphicData>
        </a:graphic>
      </p:graphicFrame>
      <p:graphicFrame>
        <p:nvGraphicFramePr>
          <p:cNvPr id="115" name="表 114"/>
          <p:cNvGraphicFramePr>
            <a:graphicFrameLocks noGrp="1"/>
          </p:cNvGraphicFramePr>
          <p:nvPr>
            <p:extLst>
              <p:ext uri="{D42A27DB-BD31-4B8C-83A1-F6EECF244321}">
                <p14:modId xmlns:p14="http://schemas.microsoft.com/office/powerpoint/2010/main" val="341605864"/>
              </p:ext>
            </p:extLst>
          </p:nvPr>
        </p:nvGraphicFramePr>
        <p:xfrm>
          <a:off x="7161984" y="5081914"/>
          <a:ext cx="268130" cy="228600"/>
        </p:xfrm>
        <a:graphic>
          <a:graphicData uri="http://schemas.openxmlformats.org/drawingml/2006/table">
            <a:tbl>
              <a:tblPr firstRow="1" bandRow="1">
                <a:tableStyleId>{616DA210-FB5B-4158-B5E0-FEB733F419BA}</a:tableStyleId>
              </a:tblPr>
              <a:tblGrid>
                <a:gridCol w="268130"/>
              </a:tblGrid>
              <a:tr h="177740">
                <a:tc>
                  <a:txBody>
                    <a:bodyPr/>
                    <a:lstStyle/>
                    <a:p>
                      <a:r>
                        <a:rPr kumimoji="1" lang="en-US" altLang="ja-JP" sz="900" dirty="0" smtClean="0"/>
                        <a:t>…</a:t>
                      </a:r>
                      <a:endParaRPr kumimoji="1" lang="ja-JP" altLang="en-US" sz="900" dirty="0"/>
                    </a:p>
                  </a:txBody>
                  <a:tcPr>
                    <a:solidFill>
                      <a:srgbClr val="FFC000"/>
                    </a:solidFill>
                  </a:tcPr>
                </a:tc>
              </a:tr>
            </a:tbl>
          </a:graphicData>
        </a:graphic>
      </p:graphicFrame>
      <p:graphicFrame>
        <p:nvGraphicFramePr>
          <p:cNvPr id="116" name="表 115"/>
          <p:cNvGraphicFramePr>
            <a:graphicFrameLocks noGrp="1"/>
          </p:cNvGraphicFramePr>
          <p:nvPr>
            <p:extLst>
              <p:ext uri="{D42A27DB-BD31-4B8C-83A1-F6EECF244321}">
                <p14:modId xmlns:p14="http://schemas.microsoft.com/office/powerpoint/2010/main" val="1743704046"/>
              </p:ext>
            </p:extLst>
          </p:nvPr>
        </p:nvGraphicFramePr>
        <p:xfrm>
          <a:off x="7161984" y="5325746"/>
          <a:ext cx="268130" cy="238096"/>
        </p:xfrm>
        <a:graphic>
          <a:graphicData uri="http://schemas.openxmlformats.org/drawingml/2006/table">
            <a:tbl>
              <a:tblPr firstRow="1" bandRow="1">
                <a:tableStyleId>{616DA210-FB5B-4158-B5E0-FEB733F419BA}</a:tableStyleId>
              </a:tblPr>
              <a:tblGrid>
                <a:gridCol w="268130"/>
              </a:tblGrid>
              <a:tr h="238096">
                <a:tc>
                  <a:txBody>
                    <a:bodyPr/>
                    <a:lstStyle/>
                    <a:p>
                      <a:r>
                        <a:rPr kumimoji="1" lang="en-US" altLang="ja-JP" sz="900" dirty="0" smtClean="0"/>
                        <a:t>…</a:t>
                      </a:r>
                      <a:endParaRPr kumimoji="1" lang="ja-JP" altLang="en-US" sz="900" dirty="0"/>
                    </a:p>
                  </a:txBody>
                  <a:tcPr>
                    <a:solidFill>
                      <a:srgbClr val="FFC000"/>
                    </a:solidFill>
                  </a:tcPr>
                </a:tc>
              </a:tr>
            </a:tbl>
          </a:graphicData>
        </a:graphic>
      </p:graphicFrame>
      <p:graphicFrame>
        <p:nvGraphicFramePr>
          <p:cNvPr id="117" name="表 116"/>
          <p:cNvGraphicFramePr>
            <a:graphicFrameLocks noGrp="1"/>
          </p:cNvGraphicFramePr>
          <p:nvPr>
            <p:extLst>
              <p:ext uri="{D42A27DB-BD31-4B8C-83A1-F6EECF244321}">
                <p14:modId xmlns:p14="http://schemas.microsoft.com/office/powerpoint/2010/main" val="3915483685"/>
              </p:ext>
            </p:extLst>
          </p:nvPr>
        </p:nvGraphicFramePr>
        <p:xfrm>
          <a:off x="7990057" y="4734098"/>
          <a:ext cx="268130" cy="1068788"/>
        </p:xfrm>
        <a:graphic>
          <a:graphicData uri="http://schemas.openxmlformats.org/drawingml/2006/table">
            <a:tbl>
              <a:tblPr firstRow="1" bandRow="1">
                <a:tableStyleId>{616DA210-FB5B-4158-B5E0-FEB733F419BA}</a:tableStyleId>
              </a:tblPr>
              <a:tblGrid>
                <a:gridCol w="268130"/>
              </a:tblGrid>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３</a:t>
                      </a:r>
                      <a:endParaRPr kumimoji="1" lang="ja-JP" altLang="en-US" sz="900" dirty="0"/>
                    </a:p>
                  </a:txBody>
                  <a:tcPr>
                    <a:solidFill>
                      <a:srgbClr val="FFC000"/>
                    </a:solidFill>
                  </a:tcPr>
                </a:tc>
              </a:tr>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２</a:t>
                      </a:r>
                      <a:endParaRPr kumimoji="1" lang="ja-JP" altLang="en-US" sz="900" dirty="0"/>
                    </a:p>
                  </a:txBody>
                  <a:tcPr>
                    <a:solidFill>
                      <a:srgbClr val="FFC000"/>
                    </a:solidFill>
                  </a:tcPr>
                </a:tc>
              </a:tr>
            </a:tbl>
          </a:graphicData>
        </a:graphic>
      </p:graphicFrame>
      <p:sp>
        <p:nvSpPr>
          <p:cNvPr id="118" name="テキスト ボックス 117"/>
          <p:cNvSpPr txBox="1"/>
          <p:nvPr/>
        </p:nvSpPr>
        <p:spPr>
          <a:xfrm>
            <a:off x="5855566" y="4472062"/>
            <a:ext cx="777914" cy="261610"/>
          </a:xfrm>
          <a:prstGeom prst="rect">
            <a:avLst/>
          </a:prstGeom>
          <a:solidFill>
            <a:schemeClr val="bg1"/>
          </a:solidFill>
        </p:spPr>
        <p:txBody>
          <a:bodyPr wrap="square" rtlCol="0">
            <a:spAutoFit/>
          </a:bodyPr>
          <a:lstStyle/>
          <a:p>
            <a:pPr algn="ctr"/>
            <a:r>
              <a:rPr lang="ja-JP" altLang="en-US" sz="1100" dirty="0" smtClean="0">
                <a:solidFill>
                  <a:srgbClr val="000000"/>
                </a:solidFill>
              </a:rPr>
              <a:t>小さい表</a:t>
            </a:r>
            <a:endParaRPr lang="ja-JP" altLang="en-US" sz="1100" dirty="0">
              <a:solidFill>
                <a:srgbClr val="000000"/>
              </a:solidFill>
            </a:endParaRPr>
          </a:p>
        </p:txBody>
      </p:sp>
      <p:sp>
        <p:nvSpPr>
          <p:cNvPr id="119" name="テキスト ボックス 118"/>
          <p:cNvSpPr txBox="1"/>
          <p:nvPr/>
        </p:nvSpPr>
        <p:spPr>
          <a:xfrm>
            <a:off x="6674131" y="4525074"/>
            <a:ext cx="898529" cy="261610"/>
          </a:xfrm>
          <a:prstGeom prst="rect">
            <a:avLst/>
          </a:prstGeom>
          <a:solidFill>
            <a:schemeClr val="bg1"/>
          </a:solidFill>
        </p:spPr>
        <p:txBody>
          <a:bodyPr wrap="square" rtlCol="0">
            <a:spAutoFit/>
          </a:bodyPr>
          <a:lstStyle/>
          <a:p>
            <a:pPr algn="ctr"/>
            <a:r>
              <a:rPr lang="ja-JP" altLang="en-US" sz="1100" dirty="0" smtClean="0">
                <a:solidFill>
                  <a:srgbClr val="000000"/>
                </a:solidFill>
              </a:rPr>
              <a:t>ハッシュ表</a:t>
            </a:r>
            <a:endParaRPr lang="ja-JP" altLang="en-US" sz="1100" dirty="0">
              <a:solidFill>
                <a:srgbClr val="000000"/>
              </a:solidFill>
            </a:endParaRPr>
          </a:p>
        </p:txBody>
      </p:sp>
      <p:sp>
        <p:nvSpPr>
          <p:cNvPr id="120" name="テキスト ボックス 119"/>
          <p:cNvSpPr txBox="1"/>
          <p:nvPr/>
        </p:nvSpPr>
        <p:spPr>
          <a:xfrm>
            <a:off x="7656702" y="4447851"/>
            <a:ext cx="898529" cy="261610"/>
          </a:xfrm>
          <a:prstGeom prst="rect">
            <a:avLst/>
          </a:prstGeom>
          <a:solidFill>
            <a:schemeClr val="bg1"/>
          </a:solidFill>
        </p:spPr>
        <p:txBody>
          <a:bodyPr wrap="square" rtlCol="0">
            <a:spAutoFit/>
          </a:bodyPr>
          <a:lstStyle/>
          <a:p>
            <a:pPr algn="ctr"/>
            <a:r>
              <a:rPr lang="ja-JP" altLang="en-US" sz="1100" dirty="0" smtClean="0">
                <a:solidFill>
                  <a:srgbClr val="000000"/>
                </a:solidFill>
              </a:rPr>
              <a:t>他方の表</a:t>
            </a:r>
            <a:endParaRPr lang="ja-JP" altLang="en-US" sz="1100" dirty="0">
              <a:solidFill>
                <a:srgbClr val="000000"/>
              </a:solidFill>
            </a:endParaRPr>
          </a:p>
        </p:txBody>
      </p:sp>
      <p:pic>
        <p:nvPicPr>
          <p:cNvPr id="121" name="図 120"/>
          <p:cNvPicPr>
            <a:picLocks noChangeAspect="1"/>
          </p:cNvPicPr>
          <p:nvPr/>
        </p:nvPicPr>
        <p:blipFill>
          <a:blip r:embed="rId4"/>
          <a:stretch>
            <a:fillRect/>
          </a:stretch>
        </p:blipFill>
        <p:spPr>
          <a:xfrm>
            <a:off x="6407579" y="4799310"/>
            <a:ext cx="466954" cy="999533"/>
          </a:xfrm>
          <a:prstGeom prst="rect">
            <a:avLst/>
          </a:prstGeom>
        </p:spPr>
      </p:pic>
      <p:cxnSp>
        <p:nvCxnSpPr>
          <p:cNvPr id="122" name="直線矢印コネクタ 121"/>
          <p:cNvCxnSpPr/>
          <p:nvPr/>
        </p:nvCxnSpPr>
        <p:spPr>
          <a:xfrm>
            <a:off x="8368560" y="4792701"/>
            <a:ext cx="1879" cy="857023"/>
          </a:xfrm>
          <a:prstGeom prst="straightConnector1">
            <a:avLst/>
          </a:prstGeom>
          <a:ln w="28575">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123" name="図 122"/>
          <p:cNvPicPr>
            <a:picLocks noChangeAspect="1"/>
          </p:cNvPicPr>
          <p:nvPr/>
        </p:nvPicPr>
        <p:blipFill>
          <a:blip r:embed="rId5"/>
          <a:stretch>
            <a:fillRect/>
          </a:stretch>
        </p:blipFill>
        <p:spPr>
          <a:xfrm>
            <a:off x="7441252" y="4796016"/>
            <a:ext cx="506913" cy="545701"/>
          </a:xfrm>
          <a:prstGeom prst="rect">
            <a:avLst/>
          </a:prstGeom>
        </p:spPr>
      </p:pic>
      <p:sp>
        <p:nvSpPr>
          <p:cNvPr id="124" name="テキスト ボックス 123"/>
          <p:cNvSpPr txBox="1"/>
          <p:nvPr/>
        </p:nvSpPr>
        <p:spPr>
          <a:xfrm>
            <a:off x="7296049" y="5778215"/>
            <a:ext cx="1120800" cy="461665"/>
          </a:xfrm>
          <a:prstGeom prst="rect">
            <a:avLst/>
          </a:prstGeom>
          <a:noFill/>
        </p:spPr>
        <p:txBody>
          <a:bodyPr wrap="square" rtlCol="0">
            <a:spAutoFit/>
          </a:bodyPr>
          <a:lstStyle/>
          <a:p>
            <a:r>
              <a:rPr lang="ja-JP" altLang="en-US" sz="1200" dirty="0" smtClean="0">
                <a:solidFill>
                  <a:srgbClr val="000000"/>
                </a:solidFill>
              </a:rPr>
              <a:t>同ハッシュ値の行と結合</a:t>
            </a:r>
            <a:endParaRPr lang="ja-JP" altLang="en-US" sz="1200" dirty="0">
              <a:solidFill>
                <a:srgbClr val="000000"/>
              </a:solidFill>
            </a:endParaRPr>
          </a:p>
        </p:txBody>
      </p:sp>
      <p:sp>
        <p:nvSpPr>
          <p:cNvPr id="125" name="テキスト ボックス 124"/>
          <p:cNvSpPr txBox="1"/>
          <p:nvPr/>
        </p:nvSpPr>
        <p:spPr>
          <a:xfrm>
            <a:off x="5999393" y="5786164"/>
            <a:ext cx="1287924" cy="461665"/>
          </a:xfrm>
          <a:prstGeom prst="rect">
            <a:avLst/>
          </a:prstGeom>
          <a:noFill/>
        </p:spPr>
        <p:txBody>
          <a:bodyPr wrap="square" rtlCol="0">
            <a:spAutoFit/>
          </a:bodyPr>
          <a:lstStyle/>
          <a:p>
            <a:r>
              <a:rPr lang="ja-JP" altLang="en-US" sz="1200" dirty="0" smtClean="0">
                <a:solidFill>
                  <a:srgbClr val="000000"/>
                </a:solidFill>
              </a:rPr>
              <a:t>結合列値から</a:t>
            </a:r>
            <a:endParaRPr lang="en-US" altLang="ja-JP" sz="1200" dirty="0" smtClean="0">
              <a:solidFill>
                <a:srgbClr val="000000"/>
              </a:solidFill>
            </a:endParaRPr>
          </a:p>
          <a:p>
            <a:r>
              <a:rPr lang="ja-JP" altLang="en-US" sz="1200" dirty="0" smtClean="0">
                <a:solidFill>
                  <a:srgbClr val="000000"/>
                </a:solidFill>
              </a:rPr>
              <a:t>ハッシュ表作成</a:t>
            </a:r>
            <a:endParaRPr lang="ja-JP" altLang="en-US" sz="1200" dirty="0">
              <a:solidFill>
                <a:srgbClr val="000000"/>
              </a:solidFill>
            </a:endParaRPr>
          </a:p>
        </p:txBody>
      </p:sp>
      <p:graphicFrame>
        <p:nvGraphicFramePr>
          <p:cNvPr id="126" name="表 125"/>
          <p:cNvGraphicFramePr>
            <a:graphicFrameLocks noGrp="1"/>
          </p:cNvGraphicFramePr>
          <p:nvPr>
            <p:extLst>
              <p:ext uri="{D42A27DB-BD31-4B8C-83A1-F6EECF244321}">
                <p14:modId xmlns:p14="http://schemas.microsoft.com/office/powerpoint/2010/main" val="2249011746"/>
              </p:ext>
            </p:extLst>
          </p:nvPr>
        </p:nvGraphicFramePr>
        <p:xfrm>
          <a:off x="6115895" y="4738450"/>
          <a:ext cx="268130" cy="1068788"/>
        </p:xfrm>
        <a:graphic>
          <a:graphicData uri="http://schemas.openxmlformats.org/drawingml/2006/table">
            <a:tbl>
              <a:tblPr firstRow="1" bandRow="1">
                <a:tableStyleId>{BC89EF96-8CEA-46FF-86C4-4CE0E7609802}</a:tableStyleId>
              </a:tblPr>
              <a:tblGrid>
                <a:gridCol w="268130"/>
              </a:tblGrid>
              <a:tr h="267197">
                <a:tc>
                  <a:txBody>
                    <a:bodyPr/>
                    <a:lstStyle/>
                    <a:p>
                      <a:r>
                        <a:rPr kumimoji="1" lang="ja-JP" altLang="en-US" sz="900" dirty="0" smtClean="0"/>
                        <a:t>１</a:t>
                      </a:r>
                      <a:endParaRPr kumimoji="1" lang="ja-JP" altLang="en-US" sz="900" dirty="0"/>
                    </a:p>
                  </a:txBody>
                  <a:tcPr>
                    <a:solidFill>
                      <a:srgbClr val="CCFFFF"/>
                    </a:solidFill>
                  </a:tcPr>
                </a:tc>
              </a:tr>
              <a:tr h="267197">
                <a:tc>
                  <a:txBody>
                    <a:bodyPr/>
                    <a:lstStyle/>
                    <a:p>
                      <a:r>
                        <a:rPr kumimoji="1" lang="ja-JP" altLang="en-US" sz="900" dirty="0" smtClean="0"/>
                        <a:t>４</a:t>
                      </a:r>
                      <a:endParaRPr kumimoji="1" lang="ja-JP" altLang="en-US" sz="900" dirty="0"/>
                    </a:p>
                  </a:txBody>
                  <a:tcPr>
                    <a:solidFill>
                      <a:srgbClr val="CCFFFF"/>
                    </a:solidFill>
                  </a:tcPr>
                </a:tc>
              </a:tr>
              <a:tr h="267197">
                <a:tc>
                  <a:txBody>
                    <a:bodyPr/>
                    <a:lstStyle/>
                    <a:p>
                      <a:r>
                        <a:rPr kumimoji="1" lang="ja-JP" altLang="en-US" sz="900" dirty="0" smtClean="0"/>
                        <a:t>３</a:t>
                      </a:r>
                      <a:endParaRPr kumimoji="1" lang="ja-JP" altLang="en-US" sz="900" dirty="0"/>
                    </a:p>
                  </a:txBody>
                  <a:tcPr>
                    <a:solidFill>
                      <a:srgbClr val="CCFFFF"/>
                    </a:solidFill>
                  </a:tcPr>
                </a:tc>
              </a:tr>
              <a:tr h="267197">
                <a:tc>
                  <a:txBody>
                    <a:bodyPr/>
                    <a:lstStyle/>
                    <a:p>
                      <a:r>
                        <a:rPr kumimoji="1" lang="ja-JP" altLang="en-US" sz="900" dirty="0" smtClean="0"/>
                        <a:t>２</a:t>
                      </a:r>
                      <a:endParaRPr kumimoji="1" lang="ja-JP" altLang="en-US" sz="900" dirty="0"/>
                    </a:p>
                  </a:txBody>
                  <a:tcPr>
                    <a:solidFill>
                      <a:srgbClr val="CCFFFF"/>
                    </a:solidFill>
                  </a:tcPr>
                </a:tc>
              </a:tr>
            </a:tbl>
          </a:graphicData>
        </a:graphic>
      </p:graphicFrame>
      <p:graphicFrame>
        <p:nvGraphicFramePr>
          <p:cNvPr id="127" name="表 126"/>
          <p:cNvGraphicFramePr>
            <a:graphicFrameLocks noGrp="1"/>
          </p:cNvGraphicFramePr>
          <p:nvPr>
            <p:extLst>
              <p:ext uri="{D42A27DB-BD31-4B8C-83A1-F6EECF244321}">
                <p14:modId xmlns:p14="http://schemas.microsoft.com/office/powerpoint/2010/main" val="2125488530"/>
              </p:ext>
            </p:extLst>
          </p:nvPr>
        </p:nvGraphicFramePr>
        <p:xfrm>
          <a:off x="8878476" y="4896089"/>
          <a:ext cx="268130" cy="1068788"/>
        </p:xfrm>
        <a:graphic>
          <a:graphicData uri="http://schemas.openxmlformats.org/drawingml/2006/table">
            <a:tbl>
              <a:tblPr firstRow="1" bandRow="1">
                <a:tableStyleId>{BC89EF96-8CEA-46FF-86C4-4CE0E7609802}</a:tableStyleId>
              </a:tblPr>
              <a:tblGrid>
                <a:gridCol w="268130"/>
              </a:tblGrid>
              <a:tr h="267197">
                <a:tc>
                  <a:txBody>
                    <a:bodyPr/>
                    <a:lstStyle/>
                    <a:p>
                      <a:r>
                        <a:rPr kumimoji="1" lang="ja-JP" altLang="en-US" sz="900" dirty="0" smtClean="0"/>
                        <a:t>１</a:t>
                      </a:r>
                      <a:endParaRPr kumimoji="1" lang="ja-JP" altLang="en-US" sz="900" dirty="0"/>
                    </a:p>
                  </a:txBody>
                  <a:tcPr>
                    <a:solidFill>
                      <a:srgbClr val="CCFFFF"/>
                    </a:solidFill>
                  </a:tcPr>
                </a:tc>
              </a:tr>
              <a:tr h="267197">
                <a:tc>
                  <a:txBody>
                    <a:bodyPr/>
                    <a:lstStyle/>
                    <a:p>
                      <a:r>
                        <a:rPr kumimoji="1" lang="ja-JP" altLang="en-US" sz="900" dirty="0" smtClean="0"/>
                        <a:t>４</a:t>
                      </a:r>
                      <a:endParaRPr kumimoji="1" lang="ja-JP" altLang="en-US" sz="900" dirty="0"/>
                    </a:p>
                  </a:txBody>
                  <a:tcPr>
                    <a:solidFill>
                      <a:srgbClr val="CCFFFF"/>
                    </a:solidFill>
                  </a:tcPr>
                </a:tc>
              </a:tr>
              <a:tr h="267197">
                <a:tc>
                  <a:txBody>
                    <a:bodyPr/>
                    <a:lstStyle/>
                    <a:p>
                      <a:r>
                        <a:rPr kumimoji="1" lang="ja-JP" altLang="en-US" sz="900" dirty="0" smtClean="0"/>
                        <a:t>３</a:t>
                      </a:r>
                      <a:endParaRPr kumimoji="1" lang="ja-JP" altLang="en-US" sz="900" dirty="0"/>
                    </a:p>
                  </a:txBody>
                  <a:tcPr>
                    <a:solidFill>
                      <a:srgbClr val="CCFFFF"/>
                    </a:solidFill>
                  </a:tcPr>
                </a:tc>
              </a:tr>
              <a:tr h="267197">
                <a:tc>
                  <a:txBody>
                    <a:bodyPr/>
                    <a:lstStyle/>
                    <a:p>
                      <a:r>
                        <a:rPr kumimoji="1" lang="ja-JP" altLang="en-US" sz="900" dirty="0" smtClean="0"/>
                        <a:t>２</a:t>
                      </a:r>
                      <a:endParaRPr kumimoji="1" lang="ja-JP" altLang="en-US" sz="900" dirty="0"/>
                    </a:p>
                  </a:txBody>
                  <a:tcPr>
                    <a:solidFill>
                      <a:srgbClr val="CCFFFF"/>
                    </a:solidFill>
                  </a:tcPr>
                </a:tc>
              </a:tr>
            </a:tbl>
          </a:graphicData>
        </a:graphic>
      </p:graphicFrame>
      <p:graphicFrame>
        <p:nvGraphicFramePr>
          <p:cNvPr id="128" name="表 127"/>
          <p:cNvGraphicFramePr>
            <a:graphicFrameLocks noGrp="1"/>
          </p:cNvGraphicFramePr>
          <p:nvPr>
            <p:extLst>
              <p:ext uri="{D42A27DB-BD31-4B8C-83A1-F6EECF244321}">
                <p14:modId xmlns:p14="http://schemas.microsoft.com/office/powerpoint/2010/main" val="196249524"/>
              </p:ext>
            </p:extLst>
          </p:nvPr>
        </p:nvGraphicFramePr>
        <p:xfrm>
          <a:off x="8878476" y="4902877"/>
          <a:ext cx="268130" cy="1068788"/>
        </p:xfrm>
        <a:graphic>
          <a:graphicData uri="http://schemas.openxmlformats.org/drawingml/2006/table">
            <a:tbl>
              <a:tblPr firstRow="1" bandRow="1">
                <a:tableStyleId>{BC89EF96-8CEA-46FF-86C4-4CE0E7609802}</a:tableStyleId>
              </a:tblPr>
              <a:tblGrid>
                <a:gridCol w="268130"/>
              </a:tblGrid>
              <a:tr h="267197">
                <a:tc>
                  <a:txBody>
                    <a:bodyPr/>
                    <a:lstStyle/>
                    <a:p>
                      <a:r>
                        <a:rPr kumimoji="1" lang="ja-JP" altLang="en-US" sz="900" dirty="0" smtClean="0"/>
                        <a:t>１</a:t>
                      </a:r>
                      <a:endParaRPr kumimoji="1" lang="ja-JP" altLang="en-US" sz="900" dirty="0"/>
                    </a:p>
                  </a:txBody>
                  <a:tcPr>
                    <a:solidFill>
                      <a:srgbClr val="CCFFFF"/>
                    </a:solidFill>
                  </a:tcPr>
                </a:tc>
              </a:tr>
              <a:tr h="267197">
                <a:tc>
                  <a:txBody>
                    <a:bodyPr/>
                    <a:lstStyle/>
                    <a:p>
                      <a:r>
                        <a:rPr kumimoji="1" lang="ja-JP" altLang="en-US" sz="900" dirty="0" smtClean="0"/>
                        <a:t>４</a:t>
                      </a:r>
                      <a:endParaRPr kumimoji="1" lang="ja-JP" altLang="en-US" sz="900" dirty="0"/>
                    </a:p>
                  </a:txBody>
                  <a:tcPr>
                    <a:solidFill>
                      <a:srgbClr val="CCFFFF"/>
                    </a:solidFill>
                  </a:tcPr>
                </a:tc>
              </a:tr>
              <a:tr h="267197">
                <a:tc>
                  <a:txBody>
                    <a:bodyPr/>
                    <a:lstStyle/>
                    <a:p>
                      <a:r>
                        <a:rPr kumimoji="1" lang="ja-JP" altLang="en-US" sz="900" dirty="0" smtClean="0"/>
                        <a:t>３</a:t>
                      </a:r>
                      <a:endParaRPr kumimoji="1" lang="ja-JP" altLang="en-US" sz="900" dirty="0"/>
                    </a:p>
                  </a:txBody>
                  <a:tcPr>
                    <a:solidFill>
                      <a:srgbClr val="CCFFFF"/>
                    </a:solidFill>
                  </a:tcPr>
                </a:tc>
              </a:tr>
              <a:tr h="267197">
                <a:tc>
                  <a:txBody>
                    <a:bodyPr/>
                    <a:lstStyle/>
                    <a:p>
                      <a:r>
                        <a:rPr kumimoji="1" lang="ja-JP" altLang="en-US" sz="900" dirty="0" smtClean="0"/>
                        <a:t>２</a:t>
                      </a:r>
                      <a:endParaRPr kumimoji="1" lang="ja-JP" altLang="en-US" sz="900" dirty="0"/>
                    </a:p>
                  </a:txBody>
                  <a:tcPr>
                    <a:solidFill>
                      <a:srgbClr val="CCFFFF"/>
                    </a:solidFill>
                  </a:tcPr>
                </a:tc>
              </a:tr>
            </a:tbl>
          </a:graphicData>
        </a:graphic>
      </p:graphicFrame>
      <p:graphicFrame>
        <p:nvGraphicFramePr>
          <p:cNvPr id="129" name="表 128"/>
          <p:cNvGraphicFramePr>
            <a:graphicFrameLocks noGrp="1"/>
          </p:cNvGraphicFramePr>
          <p:nvPr>
            <p:extLst>
              <p:ext uri="{D42A27DB-BD31-4B8C-83A1-F6EECF244321}">
                <p14:modId xmlns:p14="http://schemas.microsoft.com/office/powerpoint/2010/main" val="1185352138"/>
              </p:ext>
            </p:extLst>
          </p:nvPr>
        </p:nvGraphicFramePr>
        <p:xfrm>
          <a:off x="9859210" y="4902877"/>
          <a:ext cx="268130" cy="1068788"/>
        </p:xfrm>
        <a:graphic>
          <a:graphicData uri="http://schemas.openxmlformats.org/drawingml/2006/table">
            <a:tbl>
              <a:tblPr firstRow="1" bandRow="1">
                <a:tableStyleId>{616DA210-FB5B-4158-B5E0-FEB733F419BA}</a:tableStyleId>
              </a:tblPr>
              <a:tblGrid>
                <a:gridCol w="268130"/>
              </a:tblGrid>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３</a:t>
                      </a:r>
                      <a:endParaRPr kumimoji="1" lang="ja-JP" altLang="en-US" sz="900" dirty="0"/>
                    </a:p>
                  </a:txBody>
                  <a:tcPr>
                    <a:solidFill>
                      <a:srgbClr val="FFC000"/>
                    </a:solidFill>
                  </a:tcPr>
                </a:tc>
              </a:tr>
              <a:tr h="267197">
                <a:tc>
                  <a:txBody>
                    <a:bodyPr/>
                    <a:lstStyle/>
                    <a:p>
                      <a:r>
                        <a:rPr kumimoji="1" lang="ja-JP" altLang="en-US" sz="900" dirty="0" smtClean="0"/>
                        <a:t>１</a:t>
                      </a:r>
                      <a:endParaRPr kumimoji="1" lang="ja-JP" altLang="en-US" sz="900" dirty="0"/>
                    </a:p>
                  </a:txBody>
                  <a:tcPr>
                    <a:solidFill>
                      <a:srgbClr val="FFC000"/>
                    </a:solidFill>
                  </a:tcPr>
                </a:tc>
              </a:tr>
              <a:tr h="267197">
                <a:tc>
                  <a:txBody>
                    <a:bodyPr/>
                    <a:lstStyle/>
                    <a:p>
                      <a:r>
                        <a:rPr kumimoji="1" lang="ja-JP" altLang="en-US" sz="900" dirty="0" smtClean="0"/>
                        <a:t>２</a:t>
                      </a:r>
                      <a:endParaRPr kumimoji="1" lang="ja-JP" altLang="en-US" sz="900" dirty="0"/>
                    </a:p>
                  </a:txBody>
                  <a:tcPr>
                    <a:solidFill>
                      <a:srgbClr val="FFC000"/>
                    </a:solidFill>
                  </a:tcPr>
                </a:tc>
              </a:tr>
            </a:tbl>
          </a:graphicData>
        </a:graphic>
      </p:graphicFrame>
      <p:sp>
        <p:nvSpPr>
          <p:cNvPr id="130" name="テキスト ボックス 129"/>
          <p:cNvSpPr txBox="1"/>
          <p:nvPr/>
        </p:nvSpPr>
        <p:spPr>
          <a:xfrm>
            <a:off x="8664205" y="4595774"/>
            <a:ext cx="691553" cy="261610"/>
          </a:xfrm>
          <a:prstGeom prst="rect">
            <a:avLst/>
          </a:prstGeom>
          <a:solidFill>
            <a:schemeClr val="bg1"/>
          </a:solidFill>
        </p:spPr>
        <p:txBody>
          <a:bodyPr wrap="square" rtlCol="0">
            <a:spAutoFit/>
          </a:bodyPr>
          <a:lstStyle/>
          <a:p>
            <a:pPr algn="ctr"/>
            <a:r>
              <a:rPr lang="ja-JP" altLang="en-US" sz="1100" dirty="0" smtClean="0">
                <a:solidFill>
                  <a:srgbClr val="000000"/>
                </a:solidFill>
              </a:rPr>
              <a:t>外</a:t>
            </a:r>
            <a:r>
              <a:rPr lang="ja-JP" altLang="en-US" sz="1100" dirty="0">
                <a:solidFill>
                  <a:srgbClr val="000000"/>
                </a:solidFill>
              </a:rPr>
              <a:t>表</a:t>
            </a:r>
          </a:p>
        </p:txBody>
      </p:sp>
      <p:sp>
        <p:nvSpPr>
          <p:cNvPr id="131" name="テキスト ボックス 130"/>
          <p:cNvSpPr txBox="1"/>
          <p:nvPr/>
        </p:nvSpPr>
        <p:spPr>
          <a:xfrm>
            <a:off x="9637213" y="4588617"/>
            <a:ext cx="691553" cy="261610"/>
          </a:xfrm>
          <a:prstGeom prst="rect">
            <a:avLst/>
          </a:prstGeom>
          <a:solidFill>
            <a:schemeClr val="bg1"/>
          </a:solidFill>
        </p:spPr>
        <p:txBody>
          <a:bodyPr wrap="square" rtlCol="0">
            <a:spAutoFit/>
          </a:bodyPr>
          <a:lstStyle/>
          <a:p>
            <a:pPr algn="ctr"/>
            <a:r>
              <a:rPr lang="ja-JP" altLang="en-US" sz="1100" dirty="0">
                <a:solidFill>
                  <a:srgbClr val="000000"/>
                </a:solidFill>
              </a:rPr>
              <a:t>内</a:t>
            </a:r>
            <a:r>
              <a:rPr lang="ja-JP" altLang="en-US" sz="1100" dirty="0" smtClean="0">
                <a:solidFill>
                  <a:srgbClr val="000000"/>
                </a:solidFill>
              </a:rPr>
              <a:t>表</a:t>
            </a:r>
            <a:endParaRPr lang="ja-JP" altLang="en-US" sz="1100" dirty="0">
              <a:solidFill>
                <a:srgbClr val="000000"/>
              </a:solidFill>
            </a:endParaRPr>
          </a:p>
        </p:txBody>
      </p:sp>
      <p:cxnSp>
        <p:nvCxnSpPr>
          <p:cNvPr id="132" name="直線矢印コネクタ 131"/>
          <p:cNvCxnSpPr/>
          <p:nvPr/>
        </p:nvCxnSpPr>
        <p:spPr>
          <a:xfrm>
            <a:off x="8773225" y="5033682"/>
            <a:ext cx="1879" cy="857023"/>
          </a:xfrm>
          <a:prstGeom prst="straightConnector1">
            <a:avLst/>
          </a:prstGeom>
          <a:ln w="28575">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133" name="図 132"/>
          <p:cNvPicPr>
            <a:picLocks noChangeAspect="1"/>
          </p:cNvPicPr>
          <p:nvPr/>
        </p:nvPicPr>
        <p:blipFill>
          <a:blip r:embed="rId6"/>
          <a:stretch>
            <a:fillRect/>
          </a:stretch>
        </p:blipFill>
        <p:spPr>
          <a:xfrm>
            <a:off x="9153777" y="4858983"/>
            <a:ext cx="698262" cy="1050270"/>
          </a:xfrm>
          <a:prstGeom prst="rect">
            <a:avLst/>
          </a:prstGeom>
        </p:spPr>
      </p:pic>
      <p:sp>
        <p:nvSpPr>
          <p:cNvPr id="134" name="テキスト ボックス 133"/>
          <p:cNvSpPr txBox="1"/>
          <p:nvPr/>
        </p:nvSpPr>
        <p:spPr>
          <a:xfrm>
            <a:off x="10188753" y="5206438"/>
            <a:ext cx="1654145" cy="461665"/>
          </a:xfrm>
          <a:prstGeom prst="rect">
            <a:avLst/>
          </a:prstGeom>
          <a:noFill/>
        </p:spPr>
        <p:txBody>
          <a:bodyPr wrap="square" rtlCol="0">
            <a:spAutoFit/>
          </a:bodyPr>
          <a:lstStyle/>
          <a:p>
            <a:r>
              <a:rPr lang="ja-JP" altLang="en-US" sz="1200" dirty="0" smtClean="0">
                <a:solidFill>
                  <a:srgbClr val="000000"/>
                </a:solidFill>
              </a:rPr>
              <a:t>外表と一致する値をない表の逐次走査</a:t>
            </a:r>
            <a:endParaRPr lang="ja-JP" altLang="en-US" sz="1200" dirty="0">
              <a:solidFill>
                <a:srgbClr val="000000"/>
              </a:solidFill>
            </a:endParaRPr>
          </a:p>
        </p:txBody>
      </p:sp>
      <p:grpSp>
        <p:nvGrpSpPr>
          <p:cNvPr id="135" name="グループ化 134"/>
          <p:cNvGrpSpPr/>
          <p:nvPr/>
        </p:nvGrpSpPr>
        <p:grpSpPr>
          <a:xfrm>
            <a:off x="921900" y="1914500"/>
            <a:ext cx="954882" cy="356600"/>
            <a:chOff x="10255285" y="3448770"/>
            <a:chExt cx="954882" cy="356600"/>
          </a:xfrm>
        </p:grpSpPr>
        <p:grpSp>
          <p:nvGrpSpPr>
            <p:cNvPr id="136" name="グループ化 135"/>
            <p:cNvGrpSpPr/>
            <p:nvPr/>
          </p:nvGrpSpPr>
          <p:grpSpPr>
            <a:xfrm rot="10800000">
              <a:off x="10255285" y="3448770"/>
              <a:ext cx="954882" cy="356600"/>
              <a:chOff x="1285032" y="3223871"/>
              <a:chExt cx="1434491" cy="535711"/>
            </a:xfrm>
          </p:grpSpPr>
          <p:sp>
            <p:nvSpPr>
              <p:cNvPr id="146" name="円/楕円 145"/>
              <p:cNvSpPr/>
              <p:nvPr/>
            </p:nvSpPr>
            <p:spPr>
              <a:xfrm>
                <a:off x="1285032" y="3223871"/>
                <a:ext cx="526473" cy="535709"/>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sp>
            <p:nvSpPr>
              <p:cNvPr id="147" name="円/楕円 146"/>
              <p:cNvSpPr/>
              <p:nvPr/>
            </p:nvSpPr>
            <p:spPr>
              <a:xfrm>
                <a:off x="2193048" y="3223873"/>
                <a:ext cx="526475" cy="535709"/>
              </a:xfrm>
              <a:prstGeom prst="ellipse">
                <a:avLst/>
              </a:prstGeom>
              <a:solidFill>
                <a:srgbClr val="129FDC"/>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cxnSp>
          <p:nvCxnSpPr>
            <p:cNvPr id="137" name="直線コネクタ 136"/>
            <p:cNvCxnSpPr/>
            <p:nvPr/>
          </p:nvCxnSpPr>
          <p:spPr>
            <a:xfrm>
              <a:off x="10413049" y="3546374"/>
              <a:ext cx="659244" cy="141132"/>
            </a:xfrm>
            <a:prstGeom prst="line">
              <a:avLst/>
            </a:prstGeom>
            <a:ln>
              <a:headEnd type="oval" w="sm" len="sm"/>
              <a:tailEnd type="oval" w="sm" len="sm"/>
            </a:ln>
          </p:spPr>
          <p:style>
            <a:lnRef idx="1">
              <a:schemeClr val="dk1"/>
            </a:lnRef>
            <a:fillRef idx="0">
              <a:schemeClr val="dk1"/>
            </a:fillRef>
            <a:effectRef idx="0">
              <a:schemeClr val="dk1"/>
            </a:effectRef>
            <a:fontRef idx="minor">
              <a:schemeClr val="tx1"/>
            </a:fontRef>
          </p:style>
        </p:cxnSp>
        <p:cxnSp>
          <p:nvCxnSpPr>
            <p:cNvPr id="138" name="直線コネクタ 137"/>
            <p:cNvCxnSpPr/>
            <p:nvPr/>
          </p:nvCxnSpPr>
          <p:spPr>
            <a:xfrm>
              <a:off x="10413049" y="3616940"/>
              <a:ext cx="659244" cy="11073"/>
            </a:xfrm>
            <a:prstGeom prst="line">
              <a:avLst/>
            </a:prstGeom>
            <a:ln>
              <a:headEnd type="oval" w="sm" len="sm"/>
              <a:tailEnd type="oval" w="sm" len="sm"/>
            </a:ln>
          </p:spPr>
          <p:style>
            <a:lnRef idx="1">
              <a:schemeClr val="dk1"/>
            </a:lnRef>
            <a:fillRef idx="0">
              <a:schemeClr val="dk1"/>
            </a:fillRef>
            <a:effectRef idx="0">
              <a:schemeClr val="dk1"/>
            </a:effectRef>
            <a:fontRef idx="minor">
              <a:schemeClr val="tx1"/>
            </a:fontRef>
          </p:style>
        </p:cxnSp>
        <p:cxnSp>
          <p:nvCxnSpPr>
            <p:cNvPr id="139" name="直線コネクタ 138"/>
            <p:cNvCxnSpPr/>
            <p:nvPr/>
          </p:nvCxnSpPr>
          <p:spPr>
            <a:xfrm flipV="1">
              <a:off x="10413049" y="3568700"/>
              <a:ext cx="621892" cy="112408"/>
            </a:xfrm>
            <a:prstGeom prst="line">
              <a:avLst/>
            </a:prstGeom>
            <a:ln>
              <a:headEnd type="oval" w="sm" len="sm"/>
              <a:tailEnd type="oval" w="sm" len="sm"/>
            </a:ln>
          </p:spPr>
          <p:style>
            <a:lnRef idx="1">
              <a:schemeClr val="dk1"/>
            </a:lnRef>
            <a:fillRef idx="0">
              <a:schemeClr val="dk1"/>
            </a:fillRef>
            <a:effectRef idx="0">
              <a:schemeClr val="dk1"/>
            </a:effectRef>
            <a:fontRef idx="minor">
              <a:schemeClr val="tx1"/>
            </a:fontRef>
          </p:style>
        </p:cxnSp>
        <p:cxnSp>
          <p:nvCxnSpPr>
            <p:cNvPr id="140" name="直線コネクタ 139"/>
            <p:cNvCxnSpPr/>
            <p:nvPr/>
          </p:nvCxnSpPr>
          <p:spPr>
            <a:xfrm>
              <a:off x="10413049" y="3546374"/>
              <a:ext cx="604430" cy="11254"/>
            </a:xfrm>
            <a:prstGeom prst="line">
              <a:avLst/>
            </a:prstGeom>
          </p:spPr>
          <p:style>
            <a:lnRef idx="1">
              <a:schemeClr val="dk1"/>
            </a:lnRef>
            <a:fillRef idx="0">
              <a:schemeClr val="dk1"/>
            </a:fillRef>
            <a:effectRef idx="0">
              <a:schemeClr val="dk1"/>
            </a:effectRef>
            <a:fontRef idx="minor">
              <a:schemeClr val="tx1"/>
            </a:fontRef>
          </p:style>
        </p:cxnSp>
        <p:cxnSp>
          <p:nvCxnSpPr>
            <p:cNvPr id="141" name="直線コネクタ 140"/>
            <p:cNvCxnSpPr/>
            <p:nvPr/>
          </p:nvCxnSpPr>
          <p:spPr>
            <a:xfrm>
              <a:off x="10413049" y="3546374"/>
              <a:ext cx="659244" cy="78530"/>
            </a:xfrm>
            <a:prstGeom prst="line">
              <a:avLst/>
            </a:prstGeom>
          </p:spPr>
          <p:style>
            <a:lnRef idx="1">
              <a:schemeClr val="dk1"/>
            </a:lnRef>
            <a:fillRef idx="0">
              <a:schemeClr val="dk1"/>
            </a:fillRef>
            <a:effectRef idx="0">
              <a:schemeClr val="dk1"/>
            </a:effectRef>
            <a:fontRef idx="minor">
              <a:schemeClr val="tx1"/>
            </a:fontRef>
          </p:style>
        </p:cxnSp>
        <p:cxnSp>
          <p:nvCxnSpPr>
            <p:cNvPr id="142" name="直線コネクタ 141"/>
            <p:cNvCxnSpPr/>
            <p:nvPr/>
          </p:nvCxnSpPr>
          <p:spPr>
            <a:xfrm flipV="1">
              <a:off x="10403105" y="3568699"/>
              <a:ext cx="625912" cy="46597"/>
            </a:xfrm>
            <a:prstGeom prst="line">
              <a:avLst/>
            </a:prstGeom>
          </p:spPr>
          <p:style>
            <a:lnRef idx="1">
              <a:schemeClr val="dk1"/>
            </a:lnRef>
            <a:fillRef idx="0">
              <a:schemeClr val="dk1"/>
            </a:fillRef>
            <a:effectRef idx="0">
              <a:schemeClr val="dk1"/>
            </a:effectRef>
            <a:fontRef idx="minor">
              <a:schemeClr val="tx1"/>
            </a:fontRef>
          </p:style>
        </p:cxnSp>
        <p:cxnSp>
          <p:nvCxnSpPr>
            <p:cNvPr id="143" name="直線コネクタ 142"/>
            <p:cNvCxnSpPr/>
            <p:nvPr/>
          </p:nvCxnSpPr>
          <p:spPr>
            <a:xfrm>
              <a:off x="10426534" y="3622465"/>
              <a:ext cx="642578" cy="64410"/>
            </a:xfrm>
            <a:prstGeom prst="line">
              <a:avLst/>
            </a:prstGeom>
          </p:spPr>
          <p:style>
            <a:lnRef idx="1">
              <a:schemeClr val="dk1"/>
            </a:lnRef>
            <a:fillRef idx="0">
              <a:schemeClr val="dk1"/>
            </a:fillRef>
            <a:effectRef idx="0">
              <a:schemeClr val="dk1"/>
            </a:effectRef>
            <a:fontRef idx="minor">
              <a:schemeClr val="tx1"/>
            </a:fontRef>
          </p:style>
        </p:cxnSp>
        <p:cxnSp>
          <p:nvCxnSpPr>
            <p:cNvPr id="144" name="直線コネクタ 143"/>
            <p:cNvCxnSpPr/>
            <p:nvPr/>
          </p:nvCxnSpPr>
          <p:spPr>
            <a:xfrm flipV="1">
              <a:off x="10398618" y="3622465"/>
              <a:ext cx="680438" cy="59384"/>
            </a:xfrm>
            <a:prstGeom prst="line">
              <a:avLst/>
            </a:prstGeom>
          </p:spPr>
          <p:style>
            <a:lnRef idx="1">
              <a:schemeClr val="dk1"/>
            </a:lnRef>
            <a:fillRef idx="0">
              <a:schemeClr val="dk1"/>
            </a:fillRef>
            <a:effectRef idx="0">
              <a:schemeClr val="dk1"/>
            </a:effectRef>
            <a:fontRef idx="minor">
              <a:schemeClr val="tx1"/>
            </a:fontRef>
          </p:style>
        </p:cxnSp>
        <p:cxnSp>
          <p:nvCxnSpPr>
            <p:cNvPr id="145" name="直線コネクタ 144"/>
            <p:cNvCxnSpPr/>
            <p:nvPr/>
          </p:nvCxnSpPr>
          <p:spPr>
            <a:xfrm>
              <a:off x="10426534" y="3677964"/>
              <a:ext cx="642578" cy="9542"/>
            </a:xfrm>
            <a:prstGeom prst="line">
              <a:avLst/>
            </a:prstGeom>
          </p:spPr>
          <p:style>
            <a:lnRef idx="1">
              <a:schemeClr val="dk1"/>
            </a:lnRef>
            <a:fillRef idx="0">
              <a:schemeClr val="dk1"/>
            </a:fillRef>
            <a:effectRef idx="0">
              <a:schemeClr val="dk1"/>
            </a:effectRef>
            <a:fontRef idx="minor">
              <a:schemeClr val="tx1"/>
            </a:fontRef>
          </p:style>
        </p:cxnSp>
      </p:grpSp>
      <p:sp>
        <p:nvSpPr>
          <p:cNvPr id="148" name="テキスト ボックス 147"/>
          <p:cNvSpPr txBox="1"/>
          <p:nvPr/>
        </p:nvSpPr>
        <p:spPr>
          <a:xfrm>
            <a:off x="463966" y="2317098"/>
            <a:ext cx="2143799" cy="954107"/>
          </a:xfrm>
          <a:prstGeom prst="rect">
            <a:avLst/>
          </a:prstGeom>
          <a:noFill/>
        </p:spPr>
        <p:txBody>
          <a:bodyPr wrap="square" rtlCol="0">
            <a:spAutoFit/>
          </a:bodyPr>
          <a:lstStyle/>
          <a:p>
            <a:r>
              <a:rPr lang="ja-JP" altLang="en-US" sz="1400" dirty="0" smtClean="0">
                <a:solidFill>
                  <a:srgbClr val="000000"/>
                </a:solidFill>
              </a:rPr>
              <a:t>全ての要素同士の組み合わせを結合。莫大の時間を要する。</a:t>
            </a:r>
            <a:endParaRPr lang="en-US" altLang="ja-JP" sz="1400" dirty="0">
              <a:solidFill>
                <a:srgbClr val="000000"/>
              </a:solidFill>
            </a:endParaRPr>
          </a:p>
          <a:p>
            <a:r>
              <a:rPr lang="ja-JP" altLang="en-US" sz="1400" dirty="0" smtClean="0">
                <a:solidFill>
                  <a:srgbClr val="000000"/>
                </a:solidFill>
              </a:rPr>
              <a:t>使う場面は</a:t>
            </a:r>
            <a:r>
              <a:rPr lang="ja-JP" altLang="en-US" sz="1400" dirty="0">
                <a:solidFill>
                  <a:srgbClr val="000000"/>
                </a:solidFill>
              </a:rPr>
              <a:t>基本</a:t>
            </a:r>
            <a:r>
              <a:rPr lang="ja-JP" altLang="en-US" sz="1400" dirty="0" smtClean="0">
                <a:solidFill>
                  <a:srgbClr val="000000"/>
                </a:solidFill>
              </a:rPr>
              <a:t>ない。</a:t>
            </a:r>
            <a:endParaRPr lang="en-US" altLang="ja-JP" sz="1400" dirty="0">
              <a:solidFill>
                <a:srgbClr val="000000"/>
              </a:solidFill>
            </a:endParaRPr>
          </a:p>
        </p:txBody>
      </p:sp>
      <p:grpSp>
        <p:nvGrpSpPr>
          <p:cNvPr id="149" name="グループ化 148"/>
          <p:cNvGrpSpPr/>
          <p:nvPr/>
        </p:nvGrpSpPr>
        <p:grpSpPr>
          <a:xfrm>
            <a:off x="3729528" y="1564051"/>
            <a:ext cx="529615" cy="356600"/>
            <a:chOff x="7893510" y="1375982"/>
            <a:chExt cx="529615" cy="356600"/>
          </a:xfrm>
        </p:grpSpPr>
        <p:sp>
          <p:nvSpPr>
            <p:cNvPr id="150" name="円/楕円 149"/>
            <p:cNvSpPr/>
            <p:nvPr/>
          </p:nvSpPr>
          <p:spPr>
            <a:xfrm>
              <a:off x="7893510" y="1375982"/>
              <a:ext cx="350451" cy="356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sp>
          <p:nvSpPr>
            <p:cNvPr id="151" name="円/楕円 150"/>
            <p:cNvSpPr/>
            <p:nvPr/>
          </p:nvSpPr>
          <p:spPr>
            <a:xfrm>
              <a:off x="8072673" y="1375982"/>
              <a:ext cx="350452" cy="3566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cxnSp>
          <p:nvCxnSpPr>
            <p:cNvPr id="152" name="直線コネクタ 151"/>
            <p:cNvCxnSpPr/>
            <p:nvPr/>
          </p:nvCxnSpPr>
          <p:spPr>
            <a:xfrm>
              <a:off x="8118785" y="1434353"/>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8095948" y="1473183"/>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a:off x="8085487" y="1511244"/>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a:off x="8068897" y="1549671"/>
              <a:ext cx="99776" cy="126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a:stCxn id="151" idx="2"/>
            </p:cNvCxnSpPr>
            <p:nvPr/>
          </p:nvCxnSpPr>
          <p:spPr>
            <a:xfrm flipV="1">
              <a:off x="8072673" y="1435296"/>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flipV="1">
              <a:off x="8087956" y="1473183"/>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flipV="1">
              <a:off x="8135617" y="1503955"/>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V="1">
              <a:off x="8139977" y="1545908"/>
              <a:ext cx="102441" cy="1189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0" name="正方形/長方形 159"/>
          <p:cNvSpPr/>
          <p:nvPr/>
        </p:nvSpPr>
        <p:spPr>
          <a:xfrm>
            <a:off x="2991711" y="1228503"/>
            <a:ext cx="2108269" cy="369332"/>
          </a:xfrm>
          <a:prstGeom prst="rect">
            <a:avLst/>
          </a:prstGeom>
        </p:spPr>
        <p:txBody>
          <a:bodyPr wrap="none">
            <a:spAutoFit/>
          </a:bodyPr>
          <a:lstStyle/>
          <a:p>
            <a:r>
              <a:rPr lang="en-US" altLang="ja-JP" dirty="0" smtClean="0">
                <a:solidFill>
                  <a:srgbClr val="000000"/>
                </a:solidFill>
              </a:rPr>
              <a:t>HASH JOIN SEMI </a:t>
            </a:r>
            <a:endParaRPr lang="ja-JP" altLang="en-US" dirty="0">
              <a:solidFill>
                <a:srgbClr val="000000"/>
              </a:solidFill>
            </a:endParaRPr>
          </a:p>
        </p:txBody>
      </p:sp>
      <p:sp>
        <p:nvSpPr>
          <p:cNvPr id="161" name="テキスト ボックス 160"/>
          <p:cNvSpPr txBox="1"/>
          <p:nvPr/>
        </p:nvSpPr>
        <p:spPr>
          <a:xfrm>
            <a:off x="2838285" y="1964007"/>
            <a:ext cx="2432588" cy="1815882"/>
          </a:xfrm>
          <a:prstGeom prst="rect">
            <a:avLst/>
          </a:prstGeom>
          <a:noFill/>
        </p:spPr>
        <p:txBody>
          <a:bodyPr wrap="square" rtlCol="0">
            <a:spAutoFit/>
          </a:bodyPr>
          <a:lstStyle/>
          <a:p>
            <a:r>
              <a:rPr lang="ja-JP" altLang="en-US" sz="1400" dirty="0" smtClean="0">
                <a:solidFill>
                  <a:srgbClr val="000000"/>
                </a:solidFill>
              </a:rPr>
              <a:t>自動で、索引を使わない処理に決定される。内部結合との違いは。</a:t>
            </a:r>
            <a:endParaRPr lang="en-US" altLang="ja-JP" sz="1400" dirty="0" smtClean="0">
              <a:solidFill>
                <a:srgbClr val="000000"/>
              </a:solidFill>
            </a:endParaRPr>
          </a:p>
          <a:p>
            <a:endParaRPr lang="en-US" altLang="ja-JP" sz="1400" dirty="0">
              <a:solidFill>
                <a:srgbClr val="000000"/>
              </a:solidFill>
            </a:endParaRPr>
          </a:p>
          <a:p>
            <a:r>
              <a:rPr lang="ja-JP" altLang="en-US" sz="1400" dirty="0" smtClean="0">
                <a:solidFill>
                  <a:srgbClr val="000000"/>
                </a:solidFill>
              </a:rPr>
              <a:t>副問合わせをする際につかう結合。副問合わせ自体パフォーマンスの側面から使わないほうが良い。</a:t>
            </a:r>
            <a:endParaRPr lang="ja-JP" altLang="en-US" sz="1400" dirty="0">
              <a:solidFill>
                <a:srgbClr val="000000"/>
              </a:solidFill>
            </a:endParaRPr>
          </a:p>
        </p:txBody>
      </p:sp>
      <p:grpSp>
        <p:nvGrpSpPr>
          <p:cNvPr id="162" name="グループ化 161"/>
          <p:cNvGrpSpPr/>
          <p:nvPr/>
        </p:nvGrpSpPr>
        <p:grpSpPr>
          <a:xfrm>
            <a:off x="6226695" y="1585693"/>
            <a:ext cx="555015" cy="356600"/>
            <a:chOff x="10677266" y="1554282"/>
            <a:chExt cx="555015" cy="356600"/>
          </a:xfrm>
        </p:grpSpPr>
        <p:sp>
          <p:nvSpPr>
            <p:cNvPr id="163" name="円/楕円 162"/>
            <p:cNvSpPr/>
            <p:nvPr/>
          </p:nvSpPr>
          <p:spPr>
            <a:xfrm>
              <a:off x="10677266" y="1554282"/>
              <a:ext cx="350452" cy="356600"/>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sp>
          <p:nvSpPr>
            <p:cNvPr id="164" name="円/楕円 163"/>
            <p:cNvSpPr/>
            <p:nvPr/>
          </p:nvSpPr>
          <p:spPr>
            <a:xfrm>
              <a:off x="10881829" y="1554282"/>
              <a:ext cx="350452" cy="3566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grpSp>
        <p:nvGrpSpPr>
          <p:cNvPr id="165" name="グループ化 164"/>
          <p:cNvGrpSpPr/>
          <p:nvPr/>
        </p:nvGrpSpPr>
        <p:grpSpPr>
          <a:xfrm>
            <a:off x="6233035" y="2423477"/>
            <a:ext cx="555015" cy="356600"/>
            <a:chOff x="10670345" y="2142937"/>
            <a:chExt cx="555015" cy="356600"/>
          </a:xfrm>
        </p:grpSpPr>
        <p:sp>
          <p:nvSpPr>
            <p:cNvPr id="166" name="円/楕円 165"/>
            <p:cNvSpPr/>
            <p:nvPr/>
          </p:nvSpPr>
          <p:spPr>
            <a:xfrm rot="10800000">
              <a:off x="10874908" y="2142937"/>
              <a:ext cx="350452" cy="356600"/>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sp>
          <p:nvSpPr>
            <p:cNvPr id="167" name="円/楕円 166"/>
            <p:cNvSpPr/>
            <p:nvPr/>
          </p:nvSpPr>
          <p:spPr>
            <a:xfrm rot="10800000">
              <a:off x="10670345" y="2142937"/>
              <a:ext cx="350452" cy="3566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grpSp>
        <p:nvGrpSpPr>
          <p:cNvPr id="168" name="グループ化 167"/>
          <p:cNvGrpSpPr/>
          <p:nvPr/>
        </p:nvGrpSpPr>
        <p:grpSpPr>
          <a:xfrm>
            <a:off x="6240501" y="3110532"/>
            <a:ext cx="561355" cy="356600"/>
            <a:chOff x="10677266" y="3294101"/>
            <a:chExt cx="561355" cy="356600"/>
          </a:xfrm>
        </p:grpSpPr>
        <p:grpSp>
          <p:nvGrpSpPr>
            <p:cNvPr id="169" name="グループ化 168"/>
            <p:cNvGrpSpPr/>
            <p:nvPr/>
          </p:nvGrpSpPr>
          <p:grpSpPr>
            <a:xfrm>
              <a:off x="10677266" y="3294102"/>
              <a:ext cx="561355" cy="356599"/>
              <a:chOff x="3146905" y="3238620"/>
              <a:chExt cx="843307" cy="535709"/>
            </a:xfrm>
          </p:grpSpPr>
          <p:grpSp>
            <p:nvGrpSpPr>
              <p:cNvPr id="171" name="グループ化 170"/>
              <p:cNvGrpSpPr/>
              <p:nvPr/>
            </p:nvGrpSpPr>
            <p:grpSpPr>
              <a:xfrm rot="10800000">
                <a:off x="3146905" y="3238620"/>
                <a:ext cx="843307" cy="535709"/>
                <a:chOff x="1861030" y="3238620"/>
                <a:chExt cx="843307" cy="535709"/>
              </a:xfrm>
            </p:grpSpPr>
            <p:sp>
              <p:nvSpPr>
                <p:cNvPr id="173" name="円/楕円 172"/>
                <p:cNvSpPr/>
                <p:nvPr/>
              </p:nvSpPr>
              <p:spPr>
                <a:xfrm>
                  <a:off x="1861030" y="3238620"/>
                  <a:ext cx="526474" cy="535709"/>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sp>
              <p:nvSpPr>
                <p:cNvPr id="174" name="円/楕円 173"/>
                <p:cNvSpPr/>
                <p:nvPr/>
              </p:nvSpPr>
              <p:spPr>
                <a:xfrm>
                  <a:off x="2177863" y="3238620"/>
                  <a:ext cx="526474" cy="535709"/>
                </a:xfrm>
                <a:prstGeom prst="ellipse">
                  <a:avLst/>
                </a:prstGeom>
                <a:solidFill>
                  <a:srgbClr val="129FDC"/>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sp>
            <p:nvSpPr>
              <p:cNvPr id="172" name="円/楕円 171"/>
              <p:cNvSpPr/>
              <p:nvPr/>
            </p:nvSpPr>
            <p:spPr>
              <a:xfrm rot="10800000">
                <a:off x="3459386" y="3238620"/>
                <a:ext cx="526473" cy="53570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sp>
          <p:nvSpPr>
            <p:cNvPr id="170" name="円/楕円 169"/>
            <p:cNvSpPr/>
            <p:nvPr/>
          </p:nvSpPr>
          <p:spPr>
            <a:xfrm rot="10800000">
              <a:off x="10680164" y="3294101"/>
              <a:ext cx="350452" cy="35659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sp>
        <p:nvSpPr>
          <p:cNvPr id="175" name="正方形/長方形 174"/>
          <p:cNvSpPr/>
          <p:nvPr/>
        </p:nvSpPr>
        <p:spPr>
          <a:xfrm>
            <a:off x="5611081" y="1246830"/>
            <a:ext cx="1960302" cy="369332"/>
          </a:xfrm>
          <a:prstGeom prst="rect">
            <a:avLst/>
          </a:prstGeom>
        </p:spPr>
        <p:txBody>
          <a:bodyPr wrap="square" anchor="ctr">
            <a:spAutoFit/>
          </a:bodyPr>
          <a:lstStyle/>
          <a:p>
            <a:r>
              <a:rPr lang="en-US" altLang="ja-JP" dirty="0">
                <a:solidFill>
                  <a:srgbClr val="000000"/>
                </a:solidFill>
              </a:rPr>
              <a:t>Right Outer Join </a:t>
            </a:r>
            <a:endParaRPr lang="en-US" altLang="ja-JP" dirty="0" smtClean="0">
              <a:solidFill>
                <a:srgbClr val="000000"/>
              </a:solidFill>
            </a:endParaRPr>
          </a:p>
        </p:txBody>
      </p:sp>
      <p:sp>
        <p:nvSpPr>
          <p:cNvPr id="176" name="正方形/長方形 175"/>
          <p:cNvSpPr/>
          <p:nvPr/>
        </p:nvSpPr>
        <p:spPr>
          <a:xfrm>
            <a:off x="5611081" y="2027753"/>
            <a:ext cx="1768699" cy="369332"/>
          </a:xfrm>
          <a:prstGeom prst="rect">
            <a:avLst/>
          </a:prstGeom>
        </p:spPr>
        <p:txBody>
          <a:bodyPr wrap="square">
            <a:spAutoFit/>
          </a:bodyPr>
          <a:lstStyle/>
          <a:p>
            <a:r>
              <a:rPr lang="en-US" altLang="ja-JP" dirty="0">
                <a:solidFill>
                  <a:srgbClr val="000000"/>
                </a:solidFill>
              </a:rPr>
              <a:t>Left Outer </a:t>
            </a:r>
            <a:r>
              <a:rPr lang="en-US" altLang="ja-JP" dirty="0" smtClean="0">
                <a:solidFill>
                  <a:srgbClr val="000000"/>
                </a:solidFill>
              </a:rPr>
              <a:t>Join </a:t>
            </a:r>
            <a:endParaRPr lang="en-US" altLang="ja-JP" dirty="0">
              <a:solidFill>
                <a:srgbClr val="000000"/>
              </a:solidFill>
            </a:endParaRPr>
          </a:p>
        </p:txBody>
      </p:sp>
      <p:sp>
        <p:nvSpPr>
          <p:cNvPr id="177" name="正方形/長方形 176"/>
          <p:cNvSpPr/>
          <p:nvPr/>
        </p:nvSpPr>
        <p:spPr>
          <a:xfrm>
            <a:off x="5597745" y="2781980"/>
            <a:ext cx="1871730" cy="369332"/>
          </a:xfrm>
          <a:prstGeom prst="rect">
            <a:avLst/>
          </a:prstGeom>
        </p:spPr>
        <p:txBody>
          <a:bodyPr wrap="square">
            <a:spAutoFit/>
          </a:bodyPr>
          <a:lstStyle/>
          <a:p>
            <a:r>
              <a:rPr lang="en-US" altLang="ja-JP" dirty="0" smtClean="0">
                <a:solidFill>
                  <a:srgbClr val="000000"/>
                </a:solidFill>
              </a:rPr>
              <a:t>Full </a:t>
            </a:r>
            <a:r>
              <a:rPr lang="en-US" altLang="ja-JP" dirty="0">
                <a:solidFill>
                  <a:srgbClr val="000000"/>
                </a:solidFill>
              </a:rPr>
              <a:t>Outer Join</a:t>
            </a:r>
            <a:endParaRPr lang="ja-JP" altLang="en-US" dirty="0">
              <a:solidFill>
                <a:srgbClr val="000000"/>
              </a:solidFill>
            </a:endParaRPr>
          </a:p>
        </p:txBody>
      </p:sp>
      <p:sp>
        <p:nvSpPr>
          <p:cNvPr id="178" name="テキスト ボックス 177"/>
          <p:cNvSpPr txBox="1"/>
          <p:nvPr/>
        </p:nvSpPr>
        <p:spPr>
          <a:xfrm>
            <a:off x="5274791" y="3452302"/>
            <a:ext cx="2493474" cy="461665"/>
          </a:xfrm>
          <a:prstGeom prst="rect">
            <a:avLst/>
          </a:prstGeom>
          <a:noFill/>
        </p:spPr>
        <p:txBody>
          <a:bodyPr wrap="square" rtlCol="0">
            <a:spAutoFit/>
          </a:bodyPr>
          <a:lstStyle/>
          <a:p>
            <a:r>
              <a:rPr lang="ja-JP" altLang="en-US" sz="1200" dirty="0">
                <a:solidFill>
                  <a:srgbClr val="000000"/>
                </a:solidFill>
              </a:rPr>
              <a:t>無駄な処理</a:t>
            </a:r>
            <a:r>
              <a:rPr lang="ja-JP" altLang="en-US" sz="1200" dirty="0" smtClean="0">
                <a:solidFill>
                  <a:srgbClr val="000000"/>
                </a:solidFill>
              </a:rPr>
              <a:t>とが発生する場合がある。結合先は最低限にすること。</a:t>
            </a:r>
            <a:endParaRPr lang="ja-JP" altLang="en-US" sz="1200" dirty="0">
              <a:solidFill>
                <a:srgbClr val="000000"/>
              </a:solidFill>
            </a:endParaRPr>
          </a:p>
        </p:txBody>
      </p:sp>
      <p:grpSp>
        <p:nvGrpSpPr>
          <p:cNvPr id="179" name="グループ化 178"/>
          <p:cNvGrpSpPr/>
          <p:nvPr/>
        </p:nvGrpSpPr>
        <p:grpSpPr>
          <a:xfrm>
            <a:off x="8368835" y="1577767"/>
            <a:ext cx="555015" cy="356600"/>
            <a:chOff x="3648967" y="1554282"/>
            <a:chExt cx="555015" cy="356600"/>
          </a:xfrm>
        </p:grpSpPr>
        <p:sp>
          <p:nvSpPr>
            <p:cNvPr id="180" name="円/楕円 179"/>
            <p:cNvSpPr/>
            <p:nvPr/>
          </p:nvSpPr>
          <p:spPr>
            <a:xfrm>
              <a:off x="3648967" y="1554282"/>
              <a:ext cx="350453" cy="356600"/>
            </a:xfrm>
            <a:prstGeom prst="ellipse">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sp>
          <p:nvSpPr>
            <p:cNvPr id="181" name="円/楕円 180"/>
            <p:cNvSpPr/>
            <p:nvPr/>
          </p:nvSpPr>
          <p:spPr>
            <a:xfrm>
              <a:off x="3853530" y="1554282"/>
              <a:ext cx="350452" cy="356600"/>
            </a:xfrm>
            <a:prstGeom prst="ellipse">
              <a:avLst/>
            </a:prstGeom>
            <a:solidFill>
              <a:srgbClr val="FBFBFB"/>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sp>
        <p:nvSpPr>
          <p:cNvPr id="182" name="正方形/長方形 181"/>
          <p:cNvSpPr/>
          <p:nvPr/>
        </p:nvSpPr>
        <p:spPr>
          <a:xfrm>
            <a:off x="7668583" y="1246830"/>
            <a:ext cx="2167944" cy="369332"/>
          </a:xfrm>
          <a:prstGeom prst="rect">
            <a:avLst/>
          </a:prstGeom>
        </p:spPr>
        <p:txBody>
          <a:bodyPr wrap="square">
            <a:spAutoFit/>
          </a:bodyPr>
          <a:lstStyle/>
          <a:p>
            <a:r>
              <a:rPr lang="en-US" altLang="ja-JP" dirty="0" smtClean="0">
                <a:solidFill>
                  <a:srgbClr val="000000"/>
                </a:solidFill>
              </a:rPr>
              <a:t>HASH </a:t>
            </a:r>
            <a:r>
              <a:rPr lang="en-US" altLang="ja-JP" dirty="0">
                <a:solidFill>
                  <a:srgbClr val="000000"/>
                </a:solidFill>
              </a:rPr>
              <a:t>JOIN </a:t>
            </a:r>
            <a:r>
              <a:rPr lang="en-US" altLang="ja-JP" dirty="0" smtClean="0">
                <a:solidFill>
                  <a:srgbClr val="000000"/>
                </a:solidFill>
              </a:rPr>
              <a:t>ANTI            </a:t>
            </a:r>
            <a:endParaRPr lang="en-US" altLang="ja-JP" dirty="0">
              <a:solidFill>
                <a:srgbClr val="000000"/>
              </a:solidFill>
            </a:endParaRPr>
          </a:p>
        </p:txBody>
      </p:sp>
      <p:sp>
        <p:nvSpPr>
          <p:cNvPr id="183" name="テキスト ボックス 182"/>
          <p:cNvSpPr txBox="1"/>
          <p:nvPr/>
        </p:nvSpPr>
        <p:spPr>
          <a:xfrm>
            <a:off x="7773793" y="2071019"/>
            <a:ext cx="1957589" cy="1077218"/>
          </a:xfrm>
          <a:prstGeom prst="rect">
            <a:avLst/>
          </a:prstGeom>
          <a:noFill/>
        </p:spPr>
        <p:txBody>
          <a:bodyPr wrap="square" rtlCol="0">
            <a:spAutoFit/>
          </a:bodyPr>
          <a:lstStyle/>
          <a:p>
            <a:r>
              <a:rPr lang="ja-JP" altLang="en-US" sz="1600" dirty="0" smtClean="0">
                <a:solidFill>
                  <a:srgbClr val="000000"/>
                </a:solidFill>
              </a:rPr>
              <a:t>索引されやすい。結合後、テーブルが小さくなることもある。</a:t>
            </a:r>
            <a:endParaRPr lang="ja-JP" altLang="en-US" sz="1600" dirty="0">
              <a:solidFill>
                <a:srgbClr val="000000"/>
              </a:solidFill>
            </a:endParaRPr>
          </a:p>
        </p:txBody>
      </p:sp>
      <p:sp>
        <p:nvSpPr>
          <p:cNvPr id="184" name="テキスト ボックス 183"/>
          <p:cNvSpPr txBox="1"/>
          <p:nvPr/>
        </p:nvSpPr>
        <p:spPr>
          <a:xfrm>
            <a:off x="10017710" y="1246830"/>
            <a:ext cx="1437290" cy="369332"/>
          </a:xfrm>
          <a:prstGeom prst="rect">
            <a:avLst/>
          </a:prstGeom>
          <a:noFill/>
        </p:spPr>
        <p:txBody>
          <a:bodyPr wrap="square" rtlCol="0">
            <a:spAutoFit/>
          </a:bodyPr>
          <a:lstStyle/>
          <a:p>
            <a:r>
              <a:rPr lang="en-US" altLang="ja-JP" dirty="0">
                <a:solidFill>
                  <a:srgbClr val="000000"/>
                </a:solidFill>
              </a:rPr>
              <a:t> Inner </a:t>
            </a:r>
            <a:r>
              <a:rPr lang="en-US" altLang="ja-JP" dirty="0" smtClean="0">
                <a:solidFill>
                  <a:srgbClr val="000000"/>
                </a:solidFill>
              </a:rPr>
              <a:t>Join</a:t>
            </a:r>
            <a:endParaRPr lang="en-US" altLang="ja-JP" dirty="0">
              <a:solidFill>
                <a:srgbClr val="000000"/>
              </a:solidFill>
            </a:endParaRPr>
          </a:p>
        </p:txBody>
      </p:sp>
      <p:grpSp>
        <p:nvGrpSpPr>
          <p:cNvPr id="185" name="グループ化 184"/>
          <p:cNvGrpSpPr/>
          <p:nvPr/>
        </p:nvGrpSpPr>
        <p:grpSpPr>
          <a:xfrm>
            <a:off x="10450130" y="1568773"/>
            <a:ext cx="572449" cy="356600"/>
            <a:chOff x="1042962" y="1554692"/>
            <a:chExt cx="572449" cy="356600"/>
          </a:xfrm>
        </p:grpSpPr>
        <p:grpSp>
          <p:nvGrpSpPr>
            <p:cNvPr id="186" name="グループ化 185"/>
            <p:cNvGrpSpPr/>
            <p:nvPr/>
          </p:nvGrpSpPr>
          <p:grpSpPr>
            <a:xfrm>
              <a:off x="1042962" y="1554692"/>
              <a:ext cx="572449" cy="356600"/>
              <a:chOff x="408190" y="3251200"/>
              <a:chExt cx="859973" cy="535709"/>
            </a:xfrm>
          </p:grpSpPr>
          <p:sp>
            <p:nvSpPr>
              <p:cNvPr id="188" name="円/楕円 187"/>
              <p:cNvSpPr/>
              <p:nvPr/>
            </p:nvSpPr>
            <p:spPr>
              <a:xfrm>
                <a:off x="408190" y="3251200"/>
                <a:ext cx="526473" cy="5357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sp>
            <p:nvSpPr>
              <p:cNvPr id="189" name="円/楕円 188"/>
              <p:cNvSpPr/>
              <p:nvPr/>
            </p:nvSpPr>
            <p:spPr>
              <a:xfrm>
                <a:off x="741690" y="3251200"/>
                <a:ext cx="526473" cy="53570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solidFill>
                    <a:srgbClr val="000000"/>
                  </a:solidFill>
                </a:endParaRPr>
              </a:p>
            </p:txBody>
          </p:sp>
        </p:grpSp>
        <p:sp>
          <p:nvSpPr>
            <p:cNvPr id="187" name="円弧 186"/>
            <p:cNvSpPr/>
            <p:nvPr/>
          </p:nvSpPr>
          <p:spPr>
            <a:xfrm>
              <a:off x="1264960" y="1605879"/>
              <a:ext cx="130039" cy="261302"/>
            </a:xfrm>
            <a:prstGeom prst="arc">
              <a:avLst>
                <a:gd name="adj1" fmla="val 19624697"/>
                <a:gd name="adj2" fmla="val 19617381"/>
              </a:avLst>
            </a:prstGeom>
            <a:solidFill>
              <a:srgbClr val="129FDC"/>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srgbClr val="000000"/>
                </a:solidFill>
              </a:endParaRPr>
            </a:p>
          </p:txBody>
        </p:sp>
      </p:grpSp>
      <p:sp>
        <p:nvSpPr>
          <p:cNvPr id="190" name="テキスト ボックス 189"/>
          <p:cNvSpPr txBox="1"/>
          <p:nvPr/>
        </p:nvSpPr>
        <p:spPr>
          <a:xfrm>
            <a:off x="9923723" y="2117887"/>
            <a:ext cx="1957589" cy="1815882"/>
          </a:xfrm>
          <a:prstGeom prst="rect">
            <a:avLst/>
          </a:prstGeom>
          <a:noFill/>
        </p:spPr>
        <p:txBody>
          <a:bodyPr wrap="square" rtlCol="0">
            <a:spAutoFit/>
          </a:bodyPr>
          <a:lstStyle/>
          <a:p>
            <a:r>
              <a:rPr lang="ja-JP" altLang="en-US" sz="1400" dirty="0" smtClean="0">
                <a:solidFill>
                  <a:srgbClr val="000000"/>
                </a:solidFill>
              </a:rPr>
              <a:t>索引されやすい。結合後、テーブルが小さくなることもある。</a:t>
            </a:r>
            <a:endParaRPr lang="en-US" altLang="ja-JP" sz="1400" dirty="0" smtClean="0">
              <a:solidFill>
                <a:srgbClr val="000000"/>
              </a:solidFill>
            </a:endParaRPr>
          </a:p>
          <a:p>
            <a:r>
              <a:rPr lang="ja-JP" altLang="en-US" sz="1400" dirty="0" smtClean="0">
                <a:solidFill>
                  <a:srgbClr val="000000"/>
                </a:solidFill>
              </a:rPr>
              <a:t>索引がされない</a:t>
            </a:r>
            <a:r>
              <a:rPr lang="en-US" altLang="ja-JP" sz="1400" dirty="0" smtClean="0">
                <a:solidFill>
                  <a:srgbClr val="000000"/>
                </a:solidFill>
              </a:rPr>
              <a:t>SQL</a:t>
            </a:r>
            <a:r>
              <a:rPr lang="ja-JP" altLang="en-US" sz="1400" dirty="0" smtClean="0">
                <a:solidFill>
                  <a:srgbClr val="000000"/>
                </a:solidFill>
              </a:rPr>
              <a:t>においては、内部結合を挟むことで、索引が決定され早くなることがある。</a:t>
            </a:r>
            <a:endParaRPr lang="ja-JP" altLang="en-US" sz="1400" dirty="0">
              <a:solidFill>
                <a:srgbClr val="000000"/>
              </a:solidFill>
            </a:endParaRPr>
          </a:p>
        </p:txBody>
      </p:sp>
      <p:sp>
        <p:nvSpPr>
          <p:cNvPr id="112" name="円弧 111"/>
          <p:cNvSpPr/>
          <p:nvPr/>
        </p:nvSpPr>
        <p:spPr>
          <a:xfrm>
            <a:off x="3901242" y="1588406"/>
            <a:ext cx="174920" cy="311143"/>
          </a:xfrm>
          <a:prstGeom prst="arc">
            <a:avLst>
              <a:gd name="adj1" fmla="val 19624697"/>
              <a:gd name="adj2" fmla="val 19617381"/>
            </a:avLst>
          </a:prstGeom>
          <a:solidFill>
            <a:srgbClr val="129FDC"/>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srgbClr val="000000"/>
              </a:solidFill>
            </a:endParaRPr>
          </a:p>
        </p:txBody>
      </p:sp>
    </p:spTree>
    <p:extLst>
      <p:ext uri="{BB962C8B-B14F-4D97-AF65-F5344CB8AC3E}">
        <p14:creationId xmlns:p14="http://schemas.microsoft.com/office/powerpoint/2010/main" val="13624986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ＡＷＲ</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cxnSp>
        <p:nvCxnSpPr>
          <p:cNvPr id="11" name="直線コネクタ 10"/>
          <p:cNvCxnSpPr>
            <a:endCxn id="8" idx="2"/>
          </p:cNvCxnSpPr>
          <p:nvPr/>
        </p:nvCxnSpPr>
        <p:spPr>
          <a:xfrm flipV="1">
            <a:off x="2926239" y="2204195"/>
            <a:ext cx="23667" cy="2362467"/>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a:off x="2904416" y="4566662"/>
            <a:ext cx="2240682" cy="0"/>
          </a:xfrm>
          <a:prstGeom prst="line">
            <a:avLst/>
          </a:prstGeom>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a:off x="5127887" y="4542187"/>
            <a:ext cx="0" cy="657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図 18"/>
          <p:cNvPicPr>
            <a:picLocks noChangeAspect="1"/>
          </p:cNvPicPr>
          <p:nvPr/>
        </p:nvPicPr>
        <p:blipFill>
          <a:blip r:embed="rId3"/>
          <a:stretch>
            <a:fillRect/>
          </a:stretch>
        </p:blipFill>
        <p:spPr>
          <a:xfrm>
            <a:off x="6089386" y="789646"/>
            <a:ext cx="676807" cy="729546"/>
          </a:xfrm>
          <a:prstGeom prst="rect">
            <a:avLst/>
          </a:prstGeom>
        </p:spPr>
      </p:pic>
      <p:cxnSp>
        <p:nvCxnSpPr>
          <p:cNvPr id="21" name="直線コネクタ 20"/>
          <p:cNvCxnSpPr/>
          <p:nvPr/>
        </p:nvCxnSpPr>
        <p:spPr>
          <a:xfrm>
            <a:off x="6796081" y="1359553"/>
            <a:ext cx="0" cy="1353960"/>
          </a:xfrm>
          <a:prstGeom prst="line">
            <a:avLst/>
          </a:prstGeom>
        </p:spPr>
        <p:style>
          <a:lnRef idx="1">
            <a:schemeClr val="dk1"/>
          </a:lnRef>
          <a:fillRef idx="0">
            <a:schemeClr val="dk1"/>
          </a:fillRef>
          <a:effectRef idx="0">
            <a:schemeClr val="dk1"/>
          </a:effectRef>
          <a:fontRef idx="minor">
            <a:schemeClr val="tx1"/>
          </a:fontRef>
        </p:style>
      </p:cxnSp>
      <p:cxnSp>
        <p:nvCxnSpPr>
          <p:cNvPr id="23" name="直線矢印コネクタ 22"/>
          <p:cNvCxnSpPr/>
          <p:nvPr/>
        </p:nvCxnSpPr>
        <p:spPr>
          <a:xfrm>
            <a:off x="6796081" y="2713513"/>
            <a:ext cx="756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4"/>
          <a:stretch>
            <a:fillRect/>
          </a:stretch>
        </p:blipFill>
        <p:spPr>
          <a:xfrm>
            <a:off x="5230496" y="5086181"/>
            <a:ext cx="984447" cy="984447"/>
          </a:xfrm>
          <a:prstGeom prst="rect">
            <a:avLst/>
          </a:prstGeom>
        </p:spPr>
      </p:pic>
      <p:cxnSp>
        <p:nvCxnSpPr>
          <p:cNvPr id="27" name="直線コネクタ 26"/>
          <p:cNvCxnSpPr>
            <a:stCxn id="24" idx="3"/>
          </p:cNvCxnSpPr>
          <p:nvPr/>
        </p:nvCxnSpPr>
        <p:spPr>
          <a:xfrm>
            <a:off x="6214943" y="5578405"/>
            <a:ext cx="3702813"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a:endCxn id="25" idx="2"/>
          </p:cNvCxnSpPr>
          <p:nvPr/>
        </p:nvCxnSpPr>
        <p:spPr>
          <a:xfrm flipV="1">
            <a:off x="9917756" y="4378615"/>
            <a:ext cx="0" cy="1199790"/>
          </a:xfrm>
          <a:prstGeom prst="line">
            <a:avLst/>
          </a:prstGeom>
        </p:spPr>
        <p:style>
          <a:lnRef idx="1">
            <a:schemeClr val="dk1"/>
          </a:lnRef>
          <a:fillRef idx="0">
            <a:schemeClr val="dk1"/>
          </a:fillRef>
          <a:effectRef idx="0">
            <a:schemeClr val="dk1"/>
          </a:effectRef>
          <a:fontRef idx="minor">
            <a:schemeClr val="tx1"/>
          </a:fontRef>
        </p:style>
      </p:cxnSp>
      <p:sp>
        <p:nvSpPr>
          <p:cNvPr id="67" name="円/楕円 66"/>
          <p:cNvSpPr/>
          <p:nvPr/>
        </p:nvSpPr>
        <p:spPr>
          <a:xfrm>
            <a:off x="6688003" y="807577"/>
            <a:ext cx="1198057" cy="455943"/>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MMON</a:t>
            </a:r>
            <a:endParaRPr kumimoji="1" lang="ja-JP" altLang="en-US" sz="1400" dirty="0">
              <a:solidFill>
                <a:schemeClr val="tx1"/>
              </a:solidFill>
            </a:endParaRPr>
          </a:p>
        </p:txBody>
      </p:sp>
      <p:pic>
        <p:nvPicPr>
          <p:cNvPr id="68" name="図 67"/>
          <p:cNvPicPr>
            <a:picLocks noChangeAspect="1"/>
          </p:cNvPicPr>
          <p:nvPr/>
        </p:nvPicPr>
        <p:blipFill>
          <a:blip r:embed="rId5"/>
          <a:stretch>
            <a:fillRect/>
          </a:stretch>
        </p:blipFill>
        <p:spPr>
          <a:xfrm>
            <a:off x="3448667" y="4870983"/>
            <a:ext cx="641649" cy="544962"/>
          </a:xfrm>
          <a:prstGeom prst="rect">
            <a:avLst/>
          </a:prstGeom>
        </p:spPr>
      </p:pic>
      <p:sp>
        <p:nvSpPr>
          <p:cNvPr id="69" name="テキスト ボックス 68"/>
          <p:cNvSpPr txBox="1"/>
          <p:nvPr/>
        </p:nvSpPr>
        <p:spPr>
          <a:xfrm>
            <a:off x="3423316" y="4635879"/>
            <a:ext cx="1239530" cy="384623"/>
          </a:xfrm>
          <a:prstGeom prst="rect">
            <a:avLst/>
          </a:prstGeom>
          <a:noFill/>
        </p:spPr>
        <p:txBody>
          <a:bodyPr wrap="square" rtlCol="0">
            <a:spAutoFit/>
          </a:bodyPr>
          <a:lstStyle/>
          <a:p>
            <a:r>
              <a:rPr lang="ja-JP" altLang="en-US" sz="1600" dirty="0" smtClean="0"/>
              <a:t>午前</a:t>
            </a:r>
            <a:r>
              <a:rPr lang="en-US" altLang="ja-JP" sz="1600" dirty="0" smtClean="0"/>
              <a:t>9:30</a:t>
            </a:r>
            <a:endParaRPr kumimoji="1" lang="en-US" altLang="ja-JP" sz="1600" dirty="0" smtClean="0"/>
          </a:p>
        </p:txBody>
      </p:sp>
      <p:grpSp>
        <p:nvGrpSpPr>
          <p:cNvPr id="48" name="グループ化 47"/>
          <p:cNvGrpSpPr/>
          <p:nvPr/>
        </p:nvGrpSpPr>
        <p:grpSpPr>
          <a:xfrm>
            <a:off x="7718025" y="1998484"/>
            <a:ext cx="4399461" cy="2380131"/>
            <a:chOff x="7718025" y="1458482"/>
            <a:chExt cx="4399461" cy="2380131"/>
          </a:xfrm>
        </p:grpSpPr>
        <p:sp>
          <p:nvSpPr>
            <p:cNvPr id="25" name="角丸四角形 24"/>
            <p:cNvSpPr/>
            <p:nvPr/>
          </p:nvSpPr>
          <p:spPr>
            <a:xfrm>
              <a:off x="7718025" y="1458482"/>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3" name="直線コネクタ 32"/>
            <p:cNvCxnSpPr/>
            <p:nvPr/>
          </p:nvCxnSpPr>
          <p:spPr>
            <a:xfrm flipV="1">
              <a:off x="8911971" y="1845438"/>
              <a:ext cx="0" cy="177785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7935739" y="2463159"/>
              <a:ext cx="1046984" cy="920764"/>
            </a:xfrm>
            <a:prstGeom prst="rect">
              <a:avLst/>
            </a:prstGeom>
            <a:noFill/>
          </p:spPr>
          <p:txBody>
            <a:bodyPr wrap="square" rtlCol="0">
              <a:spAutoFit/>
            </a:bodyPr>
            <a:lstStyle/>
            <a:p>
              <a:pPr>
                <a:lnSpc>
                  <a:spcPts val="800"/>
                </a:lnSpc>
              </a:pPr>
              <a:r>
                <a:rPr kumimoji="1" lang="ja-JP" altLang="en-US" sz="1400" dirty="0" smtClean="0"/>
                <a:t>午前</a:t>
              </a:r>
              <a:r>
                <a:rPr kumimoji="1" lang="en-US" altLang="ja-JP" sz="1400" dirty="0" smtClean="0"/>
                <a:t>6:00</a:t>
              </a:r>
            </a:p>
            <a:p>
              <a:pPr>
                <a:lnSpc>
                  <a:spcPts val="800"/>
                </a:lnSpc>
              </a:pPr>
              <a:endParaRPr lang="en-US" altLang="ja-JP" sz="1400" dirty="0"/>
            </a:p>
            <a:p>
              <a:pPr>
                <a:lnSpc>
                  <a:spcPts val="800"/>
                </a:lnSpc>
              </a:pPr>
              <a:endParaRPr kumimoji="1" lang="en-US" altLang="ja-JP" sz="1400" dirty="0" smtClean="0"/>
            </a:p>
            <a:p>
              <a:pPr>
                <a:lnSpc>
                  <a:spcPts val="800"/>
                </a:lnSpc>
              </a:pPr>
              <a:r>
                <a:rPr lang="ja-JP" altLang="en-US" sz="1400" dirty="0" smtClean="0"/>
                <a:t>午前</a:t>
              </a:r>
              <a:r>
                <a:rPr lang="en-US" altLang="ja-JP" sz="1400" dirty="0" smtClean="0"/>
                <a:t>7:00</a:t>
              </a:r>
            </a:p>
            <a:p>
              <a:pPr>
                <a:lnSpc>
                  <a:spcPts val="800"/>
                </a:lnSpc>
              </a:pPr>
              <a:endParaRPr lang="en-US" altLang="ja-JP" sz="1400" dirty="0"/>
            </a:p>
            <a:p>
              <a:pPr>
                <a:lnSpc>
                  <a:spcPts val="800"/>
                </a:lnSpc>
              </a:pPr>
              <a:endParaRPr lang="en-US" altLang="ja-JP" sz="1400" dirty="0" smtClean="0"/>
            </a:p>
            <a:p>
              <a:pPr>
                <a:lnSpc>
                  <a:spcPts val="800"/>
                </a:lnSpc>
              </a:pPr>
              <a:r>
                <a:rPr kumimoji="1" lang="ja-JP" altLang="en-US" sz="1400" dirty="0" smtClean="0"/>
                <a:t>午前</a:t>
              </a:r>
              <a:r>
                <a:rPr kumimoji="1" lang="en-US" altLang="ja-JP" sz="1400" dirty="0" smtClean="0"/>
                <a:t>8:00</a:t>
              </a:r>
              <a:endParaRPr kumimoji="1" lang="ja-JP" altLang="en-US" sz="1400" dirty="0"/>
            </a:p>
          </p:txBody>
        </p:sp>
        <p:grpSp>
          <p:nvGrpSpPr>
            <p:cNvPr id="59" name="グループ化 58"/>
            <p:cNvGrpSpPr/>
            <p:nvPr/>
          </p:nvGrpSpPr>
          <p:grpSpPr>
            <a:xfrm>
              <a:off x="9463077" y="2041499"/>
              <a:ext cx="1901931" cy="1528109"/>
              <a:chOff x="7263920" y="2372302"/>
              <a:chExt cx="2061035" cy="1655942"/>
            </a:xfrm>
          </p:grpSpPr>
          <p:sp>
            <p:nvSpPr>
              <p:cNvPr id="41" name="角丸四角形 40"/>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5" name="円/楕円 44"/>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8" name="円/楕円 57"/>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円/楕円 38"/>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0" name="円/楕円 39"/>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8" name="円/楕円 3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7" name="円/楕円 36"/>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2" name="テキスト ボックス 61"/>
            <p:cNvSpPr txBox="1"/>
            <p:nvPr/>
          </p:nvSpPr>
          <p:spPr>
            <a:xfrm>
              <a:off x="9735031" y="2522684"/>
              <a:ext cx="1453677" cy="279726"/>
            </a:xfrm>
            <a:prstGeom prst="rect">
              <a:avLst/>
            </a:prstGeom>
            <a:noFill/>
          </p:spPr>
          <p:txBody>
            <a:bodyPr wrap="square" rtlCol="0">
              <a:spAutoFit/>
            </a:bodyPr>
            <a:lstStyle/>
            <a:p>
              <a:r>
                <a:rPr kumimoji="1" lang="ja-JP" altLang="en-US" sz="1000" smtClean="0"/>
                <a:t>スナップショット</a:t>
              </a:r>
              <a:r>
                <a:rPr kumimoji="1" lang="en-US" altLang="ja-JP" sz="1000" dirty="0" smtClean="0"/>
                <a:t>1</a:t>
              </a:r>
              <a:endParaRPr kumimoji="1" lang="ja-JP" altLang="en-US" sz="1000" dirty="0"/>
            </a:p>
          </p:txBody>
        </p:sp>
        <p:sp>
          <p:nvSpPr>
            <p:cNvPr id="63" name="テキスト ボックス 62"/>
            <p:cNvSpPr txBox="1"/>
            <p:nvPr/>
          </p:nvSpPr>
          <p:spPr>
            <a:xfrm>
              <a:off x="9735031" y="2785326"/>
              <a:ext cx="1453677" cy="279726"/>
            </a:xfrm>
            <a:prstGeom prst="rect">
              <a:avLst/>
            </a:prstGeom>
            <a:noFill/>
          </p:spPr>
          <p:txBody>
            <a:bodyPr wrap="square" rtlCol="0">
              <a:spAutoFit/>
            </a:bodyPr>
            <a:lstStyle/>
            <a:p>
              <a:r>
                <a:rPr kumimoji="1" lang="ja-JP" altLang="en-US" sz="1000" dirty="0" smtClean="0"/>
                <a:t>スナップショット</a:t>
              </a:r>
              <a:r>
                <a:rPr kumimoji="1" lang="en-US" altLang="ja-JP" sz="1000" dirty="0" smtClean="0"/>
                <a:t>2</a:t>
              </a:r>
              <a:endParaRPr kumimoji="1" lang="ja-JP" altLang="en-US" sz="1000" dirty="0"/>
            </a:p>
          </p:txBody>
        </p:sp>
        <p:sp>
          <p:nvSpPr>
            <p:cNvPr id="64" name="テキスト ボックス 63"/>
            <p:cNvSpPr txBox="1"/>
            <p:nvPr/>
          </p:nvSpPr>
          <p:spPr>
            <a:xfrm>
              <a:off x="9735031" y="3014907"/>
              <a:ext cx="1453677" cy="279726"/>
            </a:xfrm>
            <a:prstGeom prst="rect">
              <a:avLst/>
            </a:prstGeom>
            <a:noFill/>
          </p:spPr>
          <p:txBody>
            <a:bodyPr wrap="square" rtlCol="0">
              <a:spAutoFit/>
            </a:bodyPr>
            <a:lstStyle/>
            <a:p>
              <a:r>
                <a:rPr kumimoji="1" lang="ja-JP" altLang="en-US" sz="1000" dirty="0" smtClean="0"/>
                <a:t>スナップショット</a:t>
              </a:r>
              <a:r>
                <a:rPr lang="en-US" altLang="ja-JP" sz="1000" dirty="0"/>
                <a:t>3</a:t>
              </a:r>
              <a:endParaRPr kumimoji="1" lang="ja-JP" altLang="en-US" sz="1000" dirty="0"/>
            </a:p>
          </p:txBody>
        </p:sp>
        <p:sp>
          <p:nvSpPr>
            <p:cNvPr id="72" name="テキスト ボックス 71"/>
            <p:cNvSpPr txBox="1"/>
            <p:nvPr/>
          </p:nvSpPr>
          <p:spPr>
            <a:xfrm>
              <a:off x="7812455" y="1503242"/>
              <a:ext cx="1922575" cy="419589"/>
            </a:xfrm>
            <a:prstGeom prst="rect">
              <a:avLst/>
            </a:prstGeom>
            <a:noFill/>
          </p:spPr>
          <p:txBody>
            <a:bodyPr wrap="square" rtlCol="0">
              <a:spAutoFit/>
            </a:bodyPr>
            <a:lstStyle/>
            <a:p>
              <a:r>
                <a:rPr lang="en-US" altLang="ja-JP" dirty="0" smtClean="0"/>
                <a:t>SYSAUX</a:t>
              </a:r>
              <a:endParaRPr kumimoji="1" lang="en-US" altLang="ja-JP" dirty="0" smtClean="0"/>
            </a:p>
          </p:txBody>
        </p:sp>
      </p:grpSp>
      <p:grpSp>
        <p:nvGrpSpPr>
          <p:cNvPr id="28" name="グループ化 27"/>
          <p:cNvGrpSpPr/>
          <p:nvPr/>
        </p:nvGrpSpPr>
        <p:grpSpPr>
          <a:xfrm>
            <a:off x="182766" y="1263520"/>
            <a:ext cx="5742858" cy="2693250"/>
            <a:chOff x="330678" y="832069"/>
            <a:chExt cx="5742858" cy="2693250"/>
          </a:xfrm>
        </p:grpSpPr>
        <p:sp>
          <p:nvSpPr>
            <p:cNvPr id="6" name="角丸四角形 5"/>
            <p:cNvSpPr/>
            <p:nvPr/>
          </p:nvSpPr>
          <p:spPr>
            <a:xfrm>
              <a:off x="330678" y="1205167"/>
              <a:ext cx="5379656" cy="232015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テキスト ボックス 6"/>
            <p:cNvSpPr txBox="1"/>
            <p:nvPr/>
          </p:nvSpPr>
          <p:spPr>
            <a:xfrm>
              <a:off x="3423316" y="1754576"/>
              <a:ext cx="803076" cy="384623"/>
            </a:xfrm>
            <a:prstGeom prst="rect">
              <a:avLst/>
            </a:prstGeom>
            <a:noFill/>
          </p:spPr>
          <p:txBody>
            <a:bodyPr wrap="square" rtlCol="0">
              <a:spAutoFit/>
            </a:bodyPr>
            <a:lstStyle/>
            <a:p>
              <a:r>
                <a:rPr kumimoji="1" lang="en-US" altLang="ja-JP" sz="1600" dirty="0" smtClean="0"/>
                <a:t>SGA</a:t>
              </a:r>
            </a:p>
          </p:txBody>
        </p:sp>
        <p:cxnSp>
          <p:nvCxnSpPr>
            <p:cNvPr id="71" name="直線コネクタ 70"/>
            <p:cNvCxnSpPr/>
            <p:nvPr/>
          </p:nvCxnSpPr>
          <p:spPr>
            <a:xfrm flipV="1">
              <a:off x="3190773" y="850155"/>
              <a:ext cx="0" cy="656004"/>
            </a:xfrm>
            <a:prstGeom prst="line">
              <a:avLst/>
            </a:prstGeom>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3190773" y="832069"/>
              <a:ext cx="28827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グループ化 8"/>
            <p:cNvGrpSpPr/>
            <p:nvPr/>
          </p:nvGrpSpPr>
          <p:grpSpPr>
            <a:xfrm>
              <a:off x="514902" y="1829522"/>
              <a:ext cx="4380999" cy="1633096"/>
              <a:chOff x="514902" y="1829522"/>
              <a:chExt cx="4380999" cy="1633096"/>
            </a:xfrm>
          </p:grpSpPr>
          <p:pic>
            <p:nvPicPr>
              <p:cNvPr id="4" name="図 3"/>
              <p:cNvPicPr>
                <a:picLocks noChangeAspect="1"/>
              </p:cNvPicPr>
              <p:nvPr/>
            </p:nvPicPr>
            <p:blipFill>
              <a:blip r:embed="rId6"/>
              <a:stretch>
                <a:fillRect/>
              </a:stretch>
            </p:blipFill>
            <p:spPr>
              <a:xfrm>
                <a:off x="514902" y="1829522"/>
                <a:ext cx="4380999" cy="1633096"/>
              </a:xfrm>
              <a:prstGeom prst="rect">
                <a:avLst/>
              </a:prstGeom>
            </p:spPr>
          </p:pic>
          <p:sp>
            <p:nvSpPr>
              <p:cNvPr id="5" name="正方形/長方形 4"/>
              <p:cNvSpPr/>
              <p:nvPr/>
            </p:nvSpPr>
            <p:spPr>
              <a:xfrm>
                <a:off x="3059732" y="1949488"/>
                <a:ext cx="780750" cy="214182"/>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正方形/長方形 7"/>
            <p:cNvSpPr/>
            <p:nvPr/>
          </p:nvSpPr>
          <p:spPr>
            <a:xfrm>
              <a:off x="2318664" y="1271813"/>
              <a:ext cx="1558308" cy="500931"/>
            </a:xfrm>
            <a:prstGeom prst="rect">
              <a:avLst/>
            </a:prstGeom>
            <a:solidFill>
              <a:srgbClr val="FFDB9B"/>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ja-JP" altLang="en-US" sz="1400" dirty="0" smtClean="0">
                  <a:solidFill>
                    <a:schemeClr val="tx1"/>
                  </a:solidFill>
                </a:rPr>
                <a:t>メモリー内統計</a:t>
              </a:r>
              <a:endParaRPr kumimoji="1" lang="ja-JP" altLang="en-US" sz="1400" dirty="0">
                <a:solidFill>
                  <a:schemeClr val="tx1"/>
                </a:solidFill>
              </a:endParaRPr>
            </a:p>
          </p:txBody>
        </p:sp>
      </p:grpSp>
      <p:sp>
        <p:nvSpPr>
          <p:cNvPr id="43" name="正方形/長方形 42"/>
          <p:cNvSpPr/>
          <p:nvPr/>
        </p:nvSpPr>
        <p:spPr>
          <a:xfrm>
            <a:off x="366990" y="1703264"/>
            <a:ext cx="1207167" cy="3382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ＳＧＡ</a:t>
            </a:r>
            <a:endParaRPr kumimoji="1" lang="ja-JP" altLang="en-US" dirty="0">
              <a:solidFill>
                <a:schemeClr val="tx1"/>
              </a:solidFill>
            </a:endParaRPr>
          </a:p>
        </p:txBody>
      </p:sp>
      <p:cxnSp>
        <p:nvCxnSpPr>
          <p:cNvPr id="61" name="直線コネクタ 60"/>
          <p:cNvCxnSpPr/>
          <p:nvPr/>
        </p:nvCxnSpPr>
        <p:spPr>
          <a:xfrm flipV="1">
            <a:off x="3031935" y="2194682"/>
            <a:ext cx="0" cy="9700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6395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ボックス 2"/>
          <p:cNvSpPr txBox="1"/>
          <p:nvPr/>
        </p:nvSpPr>
        <p:spPr>
          <a:xfrm>
            <a:off x="5080337" y="3092883"/>
            <a:ext cx="2031325" cy="646331"/>
          </a:xfrm>
          <a:prstGeom prst="rect">
            <a:avLst/>
          </a:prstGeom>
          <a:noFill/>
        </p:spPr>
        <p:txBody>
          <a:bodyPr wrap="none" rtlCol="0">
            <a:spAutoFit/>
          </a:bodyPr>
          <a:lstStyle/>
          <a:p>
            <a:pPr lvl="0"/>
            <a:r>
              <a:rPr lang="ja-JP" altLang="en-US" sz="3600" dirty="0"/>
              <a:t>投資計画</a:t>
            </a:r>
            <a:endParaRPr lang="en-US" altLang="ja-JP" sz="3600" dirty="0"/>
          </a:p>
        </p:txBody>
      </p:sp>
    </p:spTree>
    <p:extLst>
      <p:ext uri="{BB962C8B-B14F-4D97-AF65-F5344CB8AC3E}">
        <p14:creationId xmlns:p14="http://schemas.microsoft.com/office/powerpoint/2010/main" val="1132323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ＡＤＤＭ</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cxnSp>
        <p:nvCxnSpPr>
          <p:cNvPr id="11" name="直線コネクタ 10"/>
          <p:cNvCxnSpPr>
            <a:endCxn id="8" idx="2"/>
          </p:cNvCxnSpPr>
          <p:nvPr/>
        </p:nvCxnSpPr>
        <p:spPr>
          <a:xfrm flipV="1">
            <a:off x="2926239" y="2204195"/>
            <a:ext cx="23667" cy="2362467"/>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a:off x="2904416" y="4566662"/>
            <a:ext cx="2240682" cy="0"/>
          </a:xfrm>
          <a:prstGeom prst="line">
            <a:avLst/>
          </a:prstGeom>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a:off x="5127887" y="4542187"/>
            <a:ext cx="0" cy="657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図 18"/>
          <p:cNvPicPr>
            <a:picLocks noChangeAspect="1"/>
          </p:cNvPicPr>
          <p:nvPr/>
        </p:nvPicPr>
        <p:blipFill>
          <a:blip r:embed="rId3"/>
          <a:stretch>
            <a:fillRect/>
          </a:stretch>
        </p:blipFill>
        <p:spPr>
          <a:xfrm>
            <a:off x="6089386" y="789646"/>
            <a:ext cx="676807" cy="729546"/>
          </a:xfrm>
          <a:prstGeom prst="rect">
            <a:avLst/>
          </a:prstGeom>
        </p:spPr>
      </p:pic>
      <p:cxnSp>
        <p:nvCxnSpPr>
          <p:cNvPr id="21" name="直線コネクタ 20"/>
          <p:cNvCxnSpPr/>
          <p:nvPr/>
        </p:nvCxnSpPr>
        <p:spPr>
          <a:xfrm>
            <a:off x="6796081" y="1359553"/>
            <a:ext cx="0" cy="1353960"/>
          </a:xfrm>
          <a:prstGeom prst="line">
            <a:avLst/>
          </a:prstGeom>
        </p:spPr>
        <p:style>
          <a:lnRef idx="1">
            <a:schemeClr val="dk1"/>
          </a:lnRef>
          <a:fillRef idx="0">
            <a:schemeClr val="dk1"/>
          </a:fillRef>
          <a:effectRef idx="0">
            <a:schemeClr val="dk1"/>
          </a:effectRef>
          <a:fontRef idx="minor">
            <a:schemeClr val="tx1"/>
          </a:fontRef>
        </p:style>
      </p:cxnSp>
      <p:cxnSp>
        <p:nvCxnSpPr>
          <p:cNvPr id="23" name="直線矢印コネクタ 22"/>
          <p:cNvCxnSpPr/>
          <p:nvPr/>
        </p:nvCxnSpPr>
        <p:spPr>
          <a:xfrm>
            <a:off x="6796081" y="2713513"/>
            <a:ext cx="756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4"/>
          <a:stretch>
            <a:fillRect/>
          </a:stretch>
        </p:blipFill>
        <p:spPr>
          <a:xfrm>
            <a:off x="5230496" y="5086181"/>
            <a:ext cx="984447" cy="984447"/>
          </a:xfrm>
          <a:prstGeom prst="rect">
            <a:avLst/>
          </a:prstGeom>
        </p:spPr>
      </p:pic>
      <p:cxnSp>
        <p:nvCxnSpPr>
          <p:cNvPr id="27" name="直線コネクタ 26"/>
          <p:cNvCxnSpPr>
            <a:stCxn id="24" idx="3"/>
          </p:cNvCxnSpPr>
          <p:nvPr/>
        </p:nvCxnSpPr>
        <p:spPr>
          <a:xfrm>
            <a:off x="6214943" y="5578405"/>
            <a:ext cx="3702813"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a:endCxn id="25" idx="2"/>
          </p:cNvCxnSpPr>
          <p:nvPr/>
        </p:nvCxnSpPr>
        <p:spPr>
          <a:xfrm flipV="1">
            <a:off x="9917755" y="4378615"/>
            <a:ext cx="1" cy="1199790"/>
          </a:xfrm>
          <a:prstGeom prst="line">
            <a:avLst/>
          </a:prstGeom>
        </p:spPr>
        <p:style>
          <a:lnRef idx="1">
            <a:schemeClr val="dk1"/>
          </a:lnRef>
          <a:fillRef idx="0">
            <a:schemeClr val="dk1"/>
          </a:fillRef>
          <a:effectRef idx="0">
            <a:schemeClr val="dk1"/>
          </a:effectRef>
          <a:fontRef idx="minor">
            <a:schemeClr val="tx1"/>
          </a:fontRef>
        </p:style>
      </p:cxnSp>
      <p:sp>
        <p:nvSpPr>
          <p:cNvPr id="67" name="円/楕円 66"/>
          <p:cNvSpPr/>
          <p:nvPr/>
        </p:nvSpPr>
        <p:spPr>
          <a:xfrm>
            <a:off x="6688003" y="807577"/>
            <a:ext cx="1198057" cy="455943"/>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MMON</a:t>
            </a:r>
            <a:endParaRPr kumimoji="1" lang="ja-JP" altLang="en-US" sz="1400" dirty="0">
              <a:solidFill>
                <a:schemeClr val="tx1"/>
              </a:solidFill>
            </a:endParaRPr>
          </a:p>
        </p:txBody>
      </p:sp>
      <p:pic>
        <p:nvPicPr>
          <p:cNvPr id="68" name="図 67"/>
          <p:cNvPicPr>
            <a:picLocks noChangeAspect="1"/>
          </p:cNvPicPr>
          <p:nvPr/>
        </p:nvPicPr>
        <p:blipFill>
          <a:blip r:embed="rId5"/>
          <a:stretch>
            <a:fillRect/>
          </a:stretch>
        </p:blipFill>
        <p:spPr>
          <a:xfrm>
            <a:off x="3448667" y="4870983"/>
            <a:ext cx="641649" cy="544962"/>
          </a:xfrm>
          <a:prstGeom prst="rect">
            <a:avLst/>
          </a:prstGeom>
        </p:spPr>
      </p:pic>
      <p:sp>
        <p:nvSpPr>
          <p:cNvPr id="69" name="テキスト ボックス 68"/>
          <p:cNvSpPr txBox="1"/>
          <p:nvPr/>
        </p:nvSpPr>
        <p:spPr>
          <a:xfrm>
            <a:off x="3423316" y="4635879"/>
            <a:ext cx="1239530" cy="384623"/>
          </a:xfrm>
          <a:prstGeom prst="rect">
            <a:avLst/>
          </a:prstGeom>
          <a:noFill/>
        </p:spPr>
        <p:txBody>
          <a:bodyPr wrap="square" rtlCol="0">
            <a:spAutoFit/>
          </a:bodyPr>
          <a:lstStyle/>
          <a:p>
            <a:r>
              <a:rPr lang="ja-JP" altLang="en-US" sz="1600" dirty="0" smtClean="0"/>
              <a:t>午前</a:t>
            </a:r>
            <a:r>
              <a:rPr lang="en-US" altLang="ja-JP" sz="1600" dirty="0" smtClean="0"/>
              <a:t>9:30</a:t>
            </a:r>
            <a:endParaRPr kumimoji="1" lang="en-US" altLang="ja-JP" sz="1600" dirty="0" smtClean="0"/>
          </a:p>
        </p:txBody>
      </p:sp>
      <p:grpSp>
        <p:nvGrpSpPr>
          <p:cNvPr id="48" name="グループ化 47"/>
          <p:cNvGrpSpPr/>
          <p:nvPr/>
        </p:nvGrpSpPr>
        <p:grpSpPr>
          <a:xfrm>
            <a:off x="7718025" y="1998484"/>
            <a:ext cx="4399461" cy="2380131"/>
            <a:chOff x="7718025" y="1458482"/>
            <a:chExt cx="4399461" cy="2380131"/>
          </a:xfrm>
        </p:grpSpPr>
        <p:sp>
          <p:nvSpPr>
            <p:cNvPr id="25" name="角丸四角形 24"/>
            <p:cNvSpPr/>
            <p:nvPr/>
          </p:nvSpPr>
          <p:spPr>
            <a:xfrm>
              <a:off x="7718025" y="1458482"/>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3" name="直線コネクタ 32"/>
            <p:cNvCxnSpPr/>
            <p:nvPr/>
          </p:nvCxnSpPr>
          <p:spPr>
            <a:xfrm flipV="1">
              <a:off x="8911971" y="1845438"/>
              <a:ext cx="0" cy="177785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7935739" y="2463159"/>
              <a:ext cx="1046984" cy="920764"/>
            </a:xfrm>
            <a:prstGeom prst="rect">
              <a:avLst/>
            </a:prstGeom>
            <a:noFill/>
          </p:spPr>
          <p:txBody>
            <a:bodyPr wrap="square" rtlCol="0">
              <a:spAutoFit/>
            </a:bodyPr>
            <a:lstStyle/>
            <a:p>
              <a:pPr>
                <a:lnSpc>
                  <a:spcPts val="800"/>
                </a:lnSpc>
              </a:pPr>
              <a:r>
                <a:rPr kumimoji="1" lang="ja-JP" altLang="en-US" sz="1400" dirty="0" smtClean="0"/>
                <a:t>午前</a:t>
              </a:r>
              <a:r>
                <a:rPr kumimoji="1" lang="en-US" altLang="ja-JP" sz="1400" dirty="0" smtClean="0"/>
                <a:t>6:00</a:t>
              </a:r>
            </a:p>
            <a:p>
              <a:pPr>
                <a:lnSpc>
                  <a:spcPts val="800"/>
                </a:lnSpc>
              </a:pPr>
              <a:endParaRPr lang="en-US" altLang="ja-JP" sz="1400" dirty="0"/>
            </a:p>
            <a:p>
              <a:pPr>
                <a:lnSpc>
                  <a:spcPts val="800"/>
                </a:lnSpc>
              </a:pPr>
              <a:endParaRPr kumimoji="1" lang="en-US" altLang="ja-JP" sz="1400" dirty="0" smtClean="0"/>
            </a:p>
            <a:p>
              <a:pPr>
                <a:lnSpc>
                  <a:spcPts val="800"/>
                </a:lnSpc>
              </a:pPr>
              <a:r>
                <a:rPr lang="ja-JP" altLang="en-US" sz="1400" dirty="0" smtClean="0"/>
                <a:t>午前</a:t>
              </a:r>
              <a:r>
                <a:rPr lang="en-US" altLang="ja-JP" sz="1400" dirty="0" smtClean="0"/>
                <a:t>7:00</a:t>
              </a:r>
            </a:p>
            <a:p>
              <a:pPr>
                <a:lnSpc>
                  <a:spcPts val="800"/>
                </a:lnSpc>
              </a:pPr>
              <a:endParaRPr lang="en-US" altLang="ja-JP" sz="1400" dirty="0"/>
            </a:p>
            <a:p>
              <a:pPr>
                <a:lnSpc>
                  <a:spcPts val="800"/>
                </a:lnSpc>
              </a:pPr>
              <a:endParaRPr lang="en-US" altLang="ja-JP" sz="1400" dirty="0" smtClean="0"/>
            </a:p>
            <a:p>
              <a:pPr>
                <a:lnSpc>
                  <a:spcPts val="800"/>
                </a:lnSpc>
              </a:pPr>
              <a:r>
                <a:rPr kumimoji="1" lang="ja-JP" altLang="en-US" sz="1400" dirty="0" smtClean="0"/>
                <a:t>午前</a:t>
              </a:r>
              <a:r>
                <a:rPr kumimoji="1" lang="en-US" altLang="ja-JP" sz="1400" dirty="0" smtClean="0"/>
                <a:t>8:00</a:t>
              </a:r>
              <a:endParaRPr kumimoji="1" lang="ja-JP" altLang="en-US" sz="1400" dirty="0"/>
            </a:p>
          </p:txBody>
        </p:sp>
        <p:grpSp>
          <p:nvGrpSpPr>
            <p:cNvPr id="59" name="グループ化 58"/>
            <p:cNvGrpSpPr/>
            <p:nvPr/>
          </p:nvGrpSpPr>
          <p:grpSpPr>
            <a:xfrm>
              <a:off x="9463077" y="2041499"/>
              <a:ext cx="1901931" cy="1528109"/>
              <a:chOff x="7263920" y="2372302"/>
              <a:chExt cx="2061035" cy="1655942"/>
            </a:xfrm>
          </p:grpSpPr>
          <p:sp>
            <p:nvSpPr>
              <p:cNvPr id="41" name="角丸四角形 40"/>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5" name="円/楕円 44"/>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8" name="円/楕円 57"/>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円/楕円 38"/>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0" name="円/楕円 39"/>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8" name="円/楕円 3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7" name="円/楕円 36"/>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2" name="テキスト ボックス 61"/>
            <p:cNvSpPr txBox="1"/>
            <p:nvPr/>
          </p:nvSpPr>
          <p:spPr>
            <a:xfrm>
              <a:off x="9735031" y="2522684"/>
              <a:ext cx="1453677" cy="279726"/>
            </a:xfrm>
            <a:prstGeom prst="rect">
              <a:avLst/>
            </a:prstGeom>
            <a:noFill/>
          </p:spPr>
          <p:txBody>
            <a:bodyPr wrap="square" rtlCol="0">
              <a:spAutoFit/>
            </a:bodyPr>
            <a:lstStyle/>
            <a:p>
              <a:r>
                <a:rPr kumimoji="1" lang="ja-JP" altLang="en-US" sz="1000" smtClean="0"/>
                <a:t>スナップショット</a:t>
              </a:r>
              <a:r>
                <a:rPr kumimoji="1" lang="en-US" altLang="ja-JP" sz="1000" dirty="0" smtClean="0"/>
                <a:t>1</a:t>
              </a:r>
              <a:endParaRPr kumimoji="1" lang="ja-JP" altLang="en-US" sz="1000" dirty="0"/>
            </a:p>
          </p:txBody>
        </p:sp>
        <p:sp>
          <p:nvSpPr>
            <p:cNvPr id="63" name="テキスト ボックス 62"/>
            <p:cNvSpPr txBox="1"/>
            <p:nvPr/>
          </p:nvSpPr>
          <p:spPr>
            <a:xfrm>
              <a:off x="9735031" y="2785326"/>
              <a:ext cx="1453677" cy="279726"/>
            </a:xfrm>
            <a:prstGeom prst="rect">
              <a:avLst/>
            </a:prstGeom>
            <a:noFill/>
          </p:spPr>
          <p:txBody>
            <a:bodyPr wrap="square" rtlCol="0">
              <a:spAutoFit/>
            </a:bodyPr>
            <a:lstStyle/>
            <a:p>
              <a:r>
                <a:rPr kumimoji="1" lang="ja-JP" altLang="en-US" sz="1000" dirty="0" smtClean="0"/>
                <a:t>スナップショット</a:t>
              </a:r>
              <a:r>
                <a:rPr kumimoji="1" lang="en-US" altLang="ja-JP" sz="1000" dirty="0" smtClean="0"/>
                <a:t>2</a:t>
              </a:r>
              <a:endParaRPr kumimoji="1" lang="ja-JP" altLang="en-US" sz="1000" dirty="0"/>
            </a:p>
          </p:txBody>
        </p:sp>
        <p:sp>
          <p:nvSpPr>
            <p:cNvPr id="64" name="テキスト ボックス 63"/>
            <p:cNvSpPr txBox="1"/>
            <p:nvPr/>
          </p:nvSpPr>
          <p:spPr>
            <a:xfrm>
              <a:off x="9735031" y="3014907"/>
              <a:ext cx="1453677" cy="279726"/>
            </a:xfrm>
            <a:prstGeom prst="rect">
              <a:avLst/>
            </a:prstGeom>
            <a:noFill/>
          </p:spPr>
          <p:txBody>
            <a:bodyPr wrap="square" rtlCol="0">
              <a:spAutoFit/>
            </a:bodyPr>
            <a:lstStyle/>
            <a:p>
              <a:r>
                <a:rPr kumimoji="1" lang="ja-JP" altLang="en-US" sz="1000" dirty="0" smtClean="0"/>
                <a:t>スナップショット</a:t>
              </a:r>
              <a:r>
                <a:rPr lang="en-US" altLang="ja-JP" sz="1000" dirty="0"/>
                <a:t>3</a:t>
              </a:r>
              <a:endParaRPr kumimoji="1" lang="ja-JP" altLang="en-US" sz="1000" dirty="0"/>
            </a:p>
          </p:txBody>
        </p:sp>
        <p:sp>
          <p:nvSpPr>
            <p:cNvPr id="72" name="テキスト ボックス 71"/>
            <p:cNvSpPr txBox="1"/>
            <p:nvPr/>
          </p:nvSpPr>
          <p:spPr>
            <a:xfrm>
              <a:off x="7812455" y="1503242"/>
              <a:ext cx="1922575" cy="419589"/>
            </a:xfrm>
            <a:prstGeom prst="rect">
              <a:avLst/>
            </a:prstGeom>
            <a:noFill/>
          </p:spPr>
          <p:txBody>
            <a:bodyPr wrap="square" rtlCol="0">
              <a:spAutoFit/>
            </a:bodyPr>
            <a:lstStyle/>
            <a:p>
              <a:r>
                <a:rPr lang="en-US" altLang="ja-JP" dirty="0" smtClean="0"/>
                <a:t>SYSAUX</a:t>
              </a:r>
              <a:endParaRPr kumimoji="1" lang="en-US" altLang="ja-JP" dirty="0" smtClean="0"/>
            </a:p>
          </p:txBody>
        </p:sp>
      </p:grpSp>
      <p:grpSp>
        <p:nvGrpSpPr>
          <p:cNvPr id="28" name="グループ化 27"/>
          <p:cNvGrpSpPr/>
          <p:nvPr/>
        </p:nvGrpSpPr>
        <p:grpSpPr>
          <a:xfrm>
            <a:off x="182766" y="1263520"/>
            <a:ext cx="5742858" cy="2693250"/>
            <a:chOff x="330678" y="832069"/>
            <a:chExt cx="5742858" cy="2693250"/>
          </a:xfrm>
        </p:grpSpPr>
        <p:sp>
          <p:nvSpPr>
            <p:cNvPr id="6" name="角丸四角形 5"/>
            <p:cNvSpPr/>
            <p:nvPr/>
          </p:nvSpPr>
          <p:spPr>
            <a:xfrm>
              <a:off x="330678" y="1205167"/>
              <a:ext cx="5379656" cy="232015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テキスト ボックス 6"/>
            <p:cNvSpPr txBox="1"/>
            <p:nvPr/>
          </p:nvSpPr>
          <p:spPr>
            <a:xfrm>
              <a:off x="3423316" y="1754576"/>
              <a:ext cx="803076" cy="384623"/>
            </a:xfrm>
            <a:prstGeom prst="rect">
              <a:avLst/>
            </a:prstGeom>
            <a:noFill/>
          </p:spPr>
          <p:txBody>
            <a:bodyPr wrap="square" rtlCol="0">
              <a:spAutoFit/>
            </a:bodyPr>
            <a:lstStyle/>
            <a:p>
              <a:r>
                <a:rPr kumimoji="1" lang="en-US" altLang="ja-JP" sz="1600" dirty="0" smtClean="0"/>
                <a:t>SGA</a:t>
              </a:r>
            </a:p>
          </p:txBody>
        </p:sp>
        <p:cxnSp>
          <p:nvCxnSpPr>
            <p:cNvPr id="71" name="直線コネクタ 70"/>
            <p:cNvCxnSpPr/>
            <p:nvPr/>
          </p:nvCxnSpPr>
          <p:spPr>
            <a:xfrm flipV="1">
              <a:off x="3190773" y="850155"/>
              <a:ext cx="0" cy="656004"/>
            </a:xfrm>
            <a:prstGeom prst="line">
              <a:avLst/>
            </a:prstGeom>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3190773" y="832069"/>
              <a:ext cx="28827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グループ化 8"/>
            <p:cNvGrpSpPr/>
            <p:nvPr/>
          </p:nvGrpSpPr>
          <p:grpSpPr>
            <a:xfrm>
              <a:off x="514902" y="1829522"/>
              <a:ext cx="4380999" cy="1633096"/>
              <a:chOff x="514902" y="1829522"/>
              <a:chExt cx="4380999" cy="1633096"/>
            </a:xfrm>
          </p:grpSpPr>
          <p:pic>
            <p:nvPicPr>
              <p:cNvPr id="4" name="図 3"/>
              <p:cNvPicPr>
                <a:picLocks noChangeAspect="1"/>
              </p:cNvPicPr>
              <p:nvPr/>
            </p:nvPicPr>
            <p:blipFill>
              <a:blip r:embed="rId6"/>
              <a:stretch>
                <a:fillRect/>
              </a:stretch>
            </p:blipFill>
            <p:spPr>
              <a:xfrm>
                <a:off x="514902" y="1829522"/>
                <a:ext cx="4380999" cy="1633096"/>
              </a:xfrm>
              <a:prstGeom prst="rect">
                <a:avLst/>
              </a:prstGeom>
            </p:spPr>
          </p:pic>
          <p:sp>
            <p:nvSpPr>
              <p:cNvPr id="5" name="正方形/長方形 4"/>
              <p:cNvSpPr/>
              <p:nvPr/>
            </p:nvSpPr>
            <p:spPr>
              <a:xfrm>
                <a:off x="3059732" y="1949488"/>
                <a:ext cx="780750" cy="214182"/>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正方形/長方形 7"/>
            <p:cNvSpPr/>
            <p:nvPr/>
          </p:nvSpPr>
          <p:spPr>
            <a:xfrm>
              <a:off x="2318664" y="1271813"/>
              <a:ext cx="1558308" cy="500931"/>
            </a:xfrm>
            <a:prstGeom prst="rect">
              <a:avLst/>
            </a:prstGeom>
            <a:solidFill>
              <a:srgbClr val="FFDB9B"/>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ja-JP" altLang="en-US" sz="1400" dirty="0" smtClean="0">
                  <a:solidFill>
                    <a:schemeClr val="tx1"/>
                  </a:solidFill>
                </a:rPr>
                <a:t>メモリー内統計</a:t>
              </a:r>
              <a:endParaRPr kumimoji="1" lang="ja-JP" altLang="en-US" sz="1400" dirty="0">
                <a:solidFill>
                  <a:schemeClr val="tx1"/>
                </a:solidFill>
              </a:endParaRPr>
            </a:p>
          </p:txBody>
        </p:sp>
      </p:grpSp>
      <p:sp>
        <p:nvSpPr>
          <p:cNvPr id="43" name="正方形/長方形 42"/>
          <p:cNvSpPr/>
          <p:nvPr/>
        </p:nvSpPr>
        <p:spPr>
          <a:xfrm>
            <a:off x="366990" y="1703264"/>
            <a:ext cx="1207167" cy="3382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ＳＧＡ</a:t>
            </a:r>
            <a:endParaRPr kumimoji="1" lang="ja-JP" altLang="en-US" dirty="0">
              <a:solidFill>
                <a:schemeClr val="tx1"/>
              </a:solidFill>
            </a:endParaRPr>
          </a:p>
        </p:txBody>
      </p:sp>
      <p:cxnSp>
        <p:nvCxnSpPr>
          <p:cNvPr id="61" name="直線コネクタ 60"/>
          <p:cNvCxnSpPr/>
          <p:nvPr/>
        </p:nvCxnSpPr>
        <p:spPr>
          <a:xfrm flipV="1">
            <a:off x="3031935" y="2194682"/>
            <a:ext cx="0" cy="97001"/>
          </a:xfrm>
          <a:prstGeom prst="line">
            <a:avLst/>
          </a:prstGeom>
        </p:spPr>
        <p:style>
          <a:lnRef idx="1">
            <a:schemeClr val="dk1"/>
          </a:lnRef>
          <a:fillRef idx="0">
            <a:schemeClr val="dk1"/>
          </a:fillRef>
          <a:effectRef idx="0">
            <a:schemeClr val="dk1"/>
          </a:effectRef>
          <a:fontRef idx="minor">
            <a:schemeClr val="tx1"/>
          </a:fontRef>
        </p:style>
      </p:cxnSp>
      <p:pic>
        <p:nvPicPr>
          <p:cNvPr id="44" name="図 43"/>
          <p:cNvPicPr>
            <a:picLocks noChangeAspect="1"/>
          </p:cNvPicPr>
          <p:nvPr/>
        </p:nvPicPr>
        <p:blipFill>
          <a:blip r:embed="rId7"/>
          <a:stretch>
            <a:fillRect/>
          </a:stretch>
        </p:blipFill>
        <p:spPr>
          <a:xfrm>
            <a:off x="9735031" y="1079040"/>
            <a:ext cx="676807" cy="650438"/>
          </a:xfrm>
          <a:prstGeom prst="rect">
            <a:avLst/>
          </a:prstGeom>
        </p:spPr>
      </p:pic>
      <p:cxnSp>
        <p:nvCxnSpPr>
          <p:cNvPr id="46" name="直線矢印コネクタ 45"/>
          <p:cNvCxnSpPr/>
          <p:nvPr/>
        </p:nvCxnSpPr>
        <p:spPr>
          <a:xfrm flipV="1">
            <a:off x="10086828" y="1697085"/>
            <a:ext cx="0" cy="316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テキスト ボックス 46"/>
          <p:cNvSpPr txBox="1"/>
          <p:nvPr/>
        </p:nvSpPr>
        <p:spPr>
          <a:xfrm>
            <a:off x="9735031" y="619404"/>
            <a:ext cx="2812439" cy="338554"/>
          </a:xfrm>
          <a:prstGeom prst="rect">
            <a:avLst/>
          </a:prstGeom>
          <a:noFill/>
        </p:spPr>
        <p:txBody>
          <a:bodyPr wrap="square" rtlCol="0">
            <a:spAutoFit/>
          </a:bodyPr>
          <a:lstStyle/>
          <a:p>
            <a:r>
              <a:rPr kumimoji="1" lang="en-US" altLang="ja-JP" sz="1600" dirty="0" smtClean="0"/>
              <a:t>ADDM</a:t>
            </a:r>
            <a:r>
              <a:rPr kumimoji="1" lang="ja-JP" altLang="en-US" sz="1600" dirty="0" smtClean="0"/>
              <a:t>が重要問題を検出</a:t>
            </a:r>
            <a:endParaRPr kumimoji="1" lang="en-US" altLang="ja-JP" sz="1600" dirty="0" smtClean="0"/>
          </a:p>
        </p:txBody>
      </p:sp>
      <p:sp>
        <p:nvSpPr>
          <p:cNvPr id="49" name="テキスト ボックス 48"/>
          <p:cNvSpPr txBox="1"/>
          <p:nvPr/>
        </p:nvSpPr>
        <p:spPr>
          <a:xfrm>
            <a:off x="9656430" y="779288"/>
            <a:ext cx="1212872" cy="397866"/>
          </a:xfrm>
          <a:prstGeom prst="rect">
            <a:avLst/>
          </a:prstGeom>
          <a:noFill/>
        </p:spPr>
        <p:txBody>
          <a:bodyPr wrap="square" rtlCol="0">
            <a:spAutoFit/>
          </a:bodyPr>
          <a:lstStyle/>
          <a:p>
            <a:r>
              <a:rPr kumimoji="1" lang="en-US" altLang="ja-JP" dirty="0" smtClean="0"/>
              <a:t>ADDM</a:t>
            </a:r>
            <a:endParaRPr kumimoji="1" lang="ja-JP" altLang="en-US" dirty="0"/>
          </a:p>
        </p:txBody>
      </p:sp>
    </p:spTree>
    <p:extLst>
      <p:ext uri="{BB962C8B-B14F-4D97-AF65-F5344CB8AC3E}">
        <p14:creationId xmlns:p14="http://schemas.microsoft.com/office/powerpoint/2010/main" val="29359406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en-US" altLang="ja-JP" sz="2400" dirty="0"/>
              <a:t>SQL</a:t>
            </a:r>
            <a:r>
              <a:rPr lang="ja-JP" altLang="en-US" sz="2400" dirty="0"/>
              <a:t>チューニング・</a:t>
            </a:r>
            <a:r>
              <a:rPr lang="ja-JP" altLang="en-US" sz="2400" dirty="0" smtClean="0"/>
              <a:t>アドバイザの主要な機能</a:t>
            </a:r>
            <a:endParaRPr lang="ja-JP" altLang="en-US" sz="2400"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pSp>
        <p:nvGrpSpPr>
          <p:cNvPr id="22" name="グループ化 21"/>
          <p:cNvGrpSpPr/>
          <p:nvPr/>
        </p:nvGrpSpPr>
        <p:grpSpPr>
          <a:xfrm>
            <a:off x="552759" y="1744649"/>
            <a:ext cx="4149379" cy="3211264"/>
            <a:chOff x="2030441" y="1964430"/>
            <a:chExt cx="4149379" cy="3211264"/>
          </a:xfrm>
        </p:grpSpPr>
        <p:sp>
          <p:nvSpPr>
            <p:cNvPr id="13" name="正方形/長方形 12"/>
            <p:cNvSpPr/>
            <p:nvPr/>
          </p:nvSpPr>
          <p:spPr>
            <a:xfrm>
              <a:off x="2034540" y="2632277"/>
              <a:ext cx="1338828" cy="369332"/>
            </a:xfrm>
            <a:prstGeom prst="rect">
              <a:avLst/>
            </a:prstGeom>
          </p:spPr>
          <p:txBody>
            <a:bodyPr wrap="none">
              <a:spAutoFit/>
            </a:bodyPr>
            <a:lstStyle/>
            <a:p>
              <a:r>
                <a:rPr lang="ja-JP" altLang="en-US" dirty="0" smtClean="0"/>
                <a:t>・統計分析</a:t>
              </a:r>
              <a:endParaRPr lang="ja-JP" altLang="en-US" dirty="0"/>
            </a:p>
          </p:txBody>
        </p:sp>
        <p:sp>
          <p:nvSpPr>
            <p:cNvPr id="14" name="正方形/長方形 13"/>
            <p:cNvSpPr/>
            <p:nvPr/>
          </p:nvSpPr>
          <p:spPr>
            <a:xfrm>
              <a:off x="2034540" y="3102709"/>
              <a:ext cx="2723823" cy="369332"/>
            </a:xfrm>
            <a:prstGeom prst="rect">
              <a:avLst/>
            </a:prstGeom>
          </p:spPr>
          <p:txBody>
            <a:bodyPr wrap="none">
              <a:spAutoFit/>
            </a:bodyPr>
            <a:lstStyle/>
            <a:p>
              <a:r>
                <a:rPr lang="ja-JP" altLang="en-US" b="1" dirty="0" smtClean="0"/>
                <a:t>・</a:t>
              </a:r>
              <a:r>
                <a:rPr lang="en-US" altLang="ja-JP" b="1" dirty="0" smtClean="0"/>
                <a:t>SQL</a:t>
              </a:r>
              <a:r>
                <a:rPr lang="ja-JP" altLang="en-US" b="1" dirty="0" smtClean="0"/>
                <a:t>プロファイリング</a:t>
              </a:r>
              <a:endParaRPr lang="ja-JP" altLang="en-US" b="1" dirty="0"/>
            </a:p>
          </p:txBody>
        </p:sp>
        <p:sp>
          <p:nvSpPr>
            <p:cNvPr id="15" name="正方形/長方形 14"/>
            <p:cNvSpPr/>
            <p:nvPr/>
          </p:nvSpPr>
          <p:spPr>
            <a:xfrm>
              <a:off x="2034540" y="3559732"/>
              <a:ext cx="2492990" cy="369332"/>
            </a:xfrm>
            <a:prstGeom prst="rect">
              <a:avLst/>
            </a:prstGeom>
          </p:spPr>
          <p:txBody>
            <a:bodyPr wrap="none">
              <a:spAutoFit/>
            </a:bodyPr>
            <a:lstStyle/>
            <a:p>
              <a:r>
                <a:rPr lang="ja-JP" altLang="en-US" dirty="0" smtClean="0"/>
                <a:t>・アクセス・パス分析</a:t>
              </a:r>
              <a:endParaRPr lang="ja-JP" altLang="en-US" dirty="0"/>
            </a:p>
          </p:txBody>
        </p:sp>
        <p:sp>
          <p:nvSpPr>
            <p:cNvPr id="16" name="正方形/長方形 15"/>
            <p:cNvSpPr/>
            <p:nvPr/>
          </p:nvSpPr>
          <p:spPr>
            <a:xfrm>
              <a:off x="2034540" y="4016755"/>
              <a:ext cx="1800493" cy="369332"/>
            </a:xfrm>
            <a:prstGeom prst="rect">
              <a:avLst/>
            </a:prstGeom>
          </p:spPr>
          <p:txBody>
            <a:bodyPr wrap="none">
              <a:spAutoFit/>
            </a:bodyPr>
            <a:lstStyle/>
            <a:p>
              <a:r>
                <a:rPr lang="ja-JP" altLang="en-US" dirty="0" smtClean="0"/>
                <a:t>・</a:t>
              </a:r>
              <a:r>
                <a:rPr lang="en-US" altLang="ja-JP" dirty="0" smtClean="0"/>
                <a:t>SQL</a:t>
              </a:r>
              <a:r>
                <a:rPr lang="ja-JP" altLang="en-US" dirty="0" smtClean="0"/>
                <a:t>構造分析</a:t>
              </a:r>
              <a:endParaRPr lang="ja-JP" altLang="en-US" dirty="0"/>
            </a:p>
          </p:txBody>
        </p:sp>
        <p:sp>
          <p:nvSpPr>
            <p:cNvPr id="17" name="正方形/長方形 16"/>
            <p:cNvSpPr/>
            <p:nvPr/>
          </p:nvSpPr>
          <p:spPr>
            <a:xfrm>
              <a:off x="2034540" y="4359956"/>
              <a:ext cx="1107996" cy="369332"/>
            </a:xfrm>
            <a:prstGeom prst="rect">
              <a:avLst/>
            </a:prstGeom>
          </p:spPr>
          <p:txBody>
            <a:bodyPr wrap="none">
              <a:spAutoFit/>
            </a:bodyPr>
            <a:lstStyle/>
            <a:p>
              <a:r>
                <a:rPr lang="ja-JP" altLang="en-US" b="1" dirty="0" smtClean="0"/>
                <a:t>・並列度</a:t>
              </a:r>
              <a:endParaRPr lang="ja-JP" altLang="en-US" b="1" dirty="0"/>
            </a:p>
          </p:txBody>
        </p:sp>
        <p:sp>
          <p:nvSpPr>
            <p:cNvPr id="19" name="正方形/長方形 18"/>
            <p:cNvSpPr/>
            <p:nvPr/>
          </p:nvSpPr>
          <p:spPr>
            <a:xfrm>
              <a:off x="2030441" y="4735487"/>
              <a:ext cx="877163" cy="369332"/>
            </a:xfrm>
            <a:prstGeom prst="rect">
              <a:avLst/>
            </a:prstGeom>
          </p:spPr>
          <p:txBody>
            <a:bodyPr wrap="none">
              <a:spAutoFit/>
            </a:bodyPr>
            <a:lstStyle/>
            <a:p>
              <a:r>
                <a:rPr lang="ja-JP" altLang="en-US" dirty="0" smtClean="0"/>
                <a:t>・代案</a:t>
              </a:r>
              <a:endParaRPr lang="ja-JP" altLang="en-US" dirty="0"/>
            </a:p>
          </p:txBody>
        </p:sp>
        <p:sp>
          <p:nvSpPr>
            <p:cNvPr id="20" name="正方形/長方形 19"/>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SQL</a:t>
              </a:r>
              <a:r>
                <a:rPr kumimoji="1" lang="ja-JP" altLang="en-US" sz="1600" dirty="0" smtClean="0"/>
                <a:t>チューニング・アドバイザ</a:t>
              </a:r>
              <a:endParaRPr kumimoji="1" lang="ja-JP" altLang="en-US" sz="1600" dirty="0"/>
            </a:p>
          </p:txBody>
        </p:sp>
        <p:sp>
          <p:nvSpPr>
            <p:cNvPr id="21" name="正方形/長方形 20"/>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p:cNvSpPr/>
          <p:nvPr/>
        </p:nvSpPr>
        <p:spPr>
          <a:xfrm>
            <a:off x="6037897" y="1075180"/>
            <a:ext cx="2954655" cy="369332"/>
          </a:xfrm>
          <a:prstGeom prst="rect">
            <a:avLst/>
          </a:prstGeom>
        </p:spPr>
        <p:txBody>
          <a:bodyPr wrap="none">
            <a:spAutoFit/>
          </a:bodyPr>
          <a:lstStyle/>
          <a:p>
            <a:r>
              <a:rPr lang="ja-JP" altLang="en-US" b="1" dirty="0"/>
              <a:t>どのような使い道があるか</a:t>
            </a:r>
            <a:endParaRPr lang="ja-JP" altLang="en-US" dirty="0"/>
          </a:p>
        </p:txBody>
      </p:sp>
      <p:sp>
        <p:nvSpPr>
          <p:cNvPr id="5" name="正方形/長方形 4"/>
          <p:cNvSpPr/>
          <p:nvPr/>
        </p:nvSpPr>
        <p:spPr>
          <a:xfrm>
            <a:off x="5211029" y="1884217"/>
            <a:ext cx="5597810" cy="1354217"/>
          </a:xfrm>
          <a:prstGeom prst="rect">
            <a:avLst/>
          </a:prstGeom>
        </p:spPr>
        <p:txBody>
          <a:bodyPr wrap="square">
            <a:spAutoFit/>
          </a:bodyPr>
          <a:lstStyle/>
          <a:p>
            <a:pPr>
              <a:buNone/>
            </a:pPr>
            <a:r>
              <a:rPr lang="ja-JP" altLang="en-US" dirty="0" smtClean="0"/>
              <a:t>突然</a:t>
            </a:r>
            <a:r>
              <a:rPr lang="en-US" altLang="ja-JP" dirty="0"/>
              <a:t>SQL</a:t>
            </a:r>
            <a:r>
              <a:rPr lang="ja-JP" altLang="en-US" dirty="0"/>
              <a:t>のパフォーマンスが</a:t>
            </a:r>
            <a:r>
              <a:rPr lang="ja-JP" altLang="en-US" dirty="0" smtClean="0"/>
              <a:t>下がった・・</a:t>
            </a:r>
            <a:r>
              <a:rPr lang="ja-JP" altLang="en-US" dirty="0"/>
              <a:t>・</a:t>
            </a:r>
            <a:endParaRPr lang="en-US" altLang="ja-JP" dirty="0" smtClean="0"/>
          </a:p>
          <a:p>
            <a:pPr>
              <a:buNone/>
            </a:pPr>
            <a:r>
              <a:rPr lang="ja-JP" altLang="en-US" dirty="0" smtClean="0"/>
              <a:t>チューニング</a:t>
            </a:r>
            <a:r>
              <a:rPr lang="ja-JP" altLang="en-US" dirty="0"/>
              <a:t>をしても、改善</a:t>
            </a:r>
            <a:r>
              <a:rPr lang="ja-JP" altLang="en-US" dirty="0" smtClean="0"/>
              <a:t>されない・・・</a:t>
            </a:r>
            <a:endParaRPr lang="en-US" altLang="ja-JP" dirty="0"/>
          </a:p>
          <a:p>
            <a:pPr>
              <a:buNone/>
            </a:pPr>
            <a:r>
              <a:rPr lang="ja-JP" altLang="en-US" sz="2800" dirty="0" smtClean="0"/>
              <a:t>⇒</a:t>
            </a:r>
            <a:r>
              <a:rPr lang="ja-JP" altLang="en-US" b="1" dirty="0" smtClean="0"/>
              <a:t>プロファイル</a:t>
            </a:r>
            <a:r>
              <a:rPr lang="ja-JP" altLang="en-US" b="1" dirty="0"/>
              <a:t>を適用すること</a:t>
            </a:r>
            <a:r>
              <a:rPr lang="ja-JP" altLang="en-US" b="1" dirty="0" smtClean="0"/>
              <a:t>で</a:t>
            </a:r>
            <a:r>
              <a:rPr lang="ja-JP" altLang="en-US" b="1" dirty="0"/>
              <a:t>レスポンスやリソース消費が</a:t>
            </a:r>
            <a:r>
              <a:rPr lang="ja-JP" altLang="en-US" b="1" dirty="0" smtClean="0"/>
              <a:t>最適化される</a:t>
            </a:r>
            <a:r>
              <a:rPr lang="ja-JP" altLang="en-US" b="1" dirty="0"/>
              <a:t>。</a:t>
            </a:r>
            <a:endParaRPr lang="en-US" altLang="ja-JP" b="1" dirty="0"/>
          </a:p>
        </p:txBody>
      </p:sp>
      <p:sp>
        <p:nvSpPr>
          <p:cNvPr id="18" name="正方形/長方形 17"/>
          <p:cNvSpPr/>
          <p:nvPr/>
        </p:nvSpPr>
        <p:spPr>
          <a:xfrm>
            <a:off x="5274090" y="3571996"/>
            <a:ext cx="6058163" cy="1077218"/>
          </a:xfrm>
          <a:prstGeom prst="rect">
            <a:avLst/>
          </a:prstGeom>
        </p:spPr>
        <p:txBody>
          <a:bodyPr wrap="square">
            <a:spAutoFit/>
          </a:bodyPr>
          <a:lstStyle/>
          <a:p>
            <a:pPr>
              <a:buNone/>
            </a:pPr>
            <a:r>
              <a:rPr lang="ja-JP" altLang="en-US" dirty="0" smtClean="0"/>
              <a:t>レスポンスが遅いとユーザから言われる・・・</a:t>
            </a:r>
            <a:endParaRPr lang="en-US" altLang="ja-JP" dirty="0" smtClean="0"/>
          </a:p>
          <a:p>
            <a:pPr>
              <a:buNone/>
            </a:pPr>
            <a:r>
              <a:rPr lang="en-US" altLang="ja-JP" dirty="0" smtClean="0"/>
              <a:t>C</a:t>
            </a:r>
            <a:r>
              <a:rPr lang="ja-JP" altLang="en-US" dirty="0" smtClean="0"/>
              <a:t>ＰＵの使用率が低い・十分に使いきれていない・・・</a:t>
            </a:r>
            <a:endParaRPr lang="en-US" altLang="ja-JP" dirty="0"/>
          </a:p>
          <a:p>
            <a:pPr>
              <a:buNone/>
            </a:pPr>
            <a:r>
              <a:rPr lang="ja-JP" altLang="en-US" sz="2800" dirty="0" smtClean="0"/>
              <a:t>⇒</a:t>
            </a:r>
            <a:r>
              <a:rPr lang="ja-JP" altLang="en-US" b="1" dirty="0" smtClean="0"/>
              <a:t>並列化</a:t>
            </a:r>
            <a:r>
              <a:rPr lang="en-US" altLang="ja-JP" b="1" dirty="0" smtClean="0"/>
              <a:t>(</a:t>
            </a:r>
            <a:r>
              <a:rPr lang="ja-JP" altLang="en-US" b="1" dirty="0" smtClean="0"/>
              <a:t>パラレル実行</a:t>
            </a:r>
            <a:r>
              <a:rPr lang="en-US" altLang="ja-JP" b="1" dirty="0" smtClean="0"/>
              <a:t>)</a:t>
            </a:r>
            <a:r>
              <a:rPr lang="ja-JP" altLang="en-US" b="1" dirty="0" smtClean="0"/>
              <a:t>を適用</a:t>
            </a:r>
            <a:endParaRPr lang="en-US" altLang="ja-JP" b="1" dirty="0"/>
          </a:p>
        </p:txBody>
      </p:sp>
      <p:sp>
        <p:nvSpPr>
          <p:cNvPr id="23" name="正方形/長方形 22"/>
          <p:cNvSpPr/>
          <p:nvPr/>
        </p:nvSpPr>
        <p:spPr>
          <a:xfrm>
            <a:off x="1230953" y="5887625"/>
            <a:ext cx="9730094" cy="369332"/>
          </a:xfrm>
          <a:prstGeom prst="rect">
            <a:avLst/>
          </a:prstGeom>
        </p:spPr>
        <p:txBody>
          <a:bodyPr wrap="square">
            <a:spAutoFit/>
          </a:bodyPr>
          <a:lstStyle/>
          <a:p>
            <a:pPr lvl="0" algn="just">
              <a:spcAft>
                <a:spcPts val="0"/>
              </a:spcAft>
            </a:pPr>
            <a:r>
              <a:rPr lang="ja-JP" altLang="ja-JP" kern="100" dirty="0">
                <a:latin typeface="+mn-ea"/>
                <a:cs typeface="Times New Roman" panose="02020603050405020304" pitchFamily="18" charset="0"/>
              </a:rPr>
              <a:t>パラレル実行とは：処理を分散することで高速化させる事。プロセスの分解による高速化。</a:t>
            </a:r>
            <a:endParaRPr lang="ja-JP" altLang="ja-JP" sz="1400" kern="100" dirty="0">
              <a:effectLst/>
              <a:latin typeface="+mn-ea"/>
              <a:cs typeface="Times New Roman" panose="02020603050405020304" pitchFamily="18" charset="0"/>
            </a:endParaRPr>
          </a:p>
        </p:txBody>
      </p:sp>
      <p:sp>
        <p:nvSpPr>
          <p:cNvPr id="24" name="正方形/長方形 23"/>
          <p:cNvSpPr/>
          <p:nvPr/>
        </p:nvSpPr>
        <p:spPr>
          <a:xfrm>
            <a:off x="1230953" y="5563252"/>
            <a:ext cx="9730094" cy="369332"/>
          </a:xfrm>
          <a:prstGeom prst="rect">
            <a:avLst/>
          </a:prstGeom>
        </p:spPr>
        <p:txBody>
          <a:bodyPr wrap="square">
            <a:spAutoFit/>
          </a:bodyPr>
          <a:lstStyle/>
          <a:p>
            <a:pPr lvl="0" algn="just">
              <a:spcAft>
                <a:spcPts val="0"/>
              </a:spcAft>
            </a:pPr>
            <a:r>
              <a:rPr lang="ja-JP" altLang="en-US" kern="100" dirty="0">
                <a:latin typeface="+mn-ea"/>
                <a:cs typeface="Times New Roman" panose="02020603050405020304" pitchFamily="18" charset="0"/>
              </a:rPr>
              <a:t>プロファイル</a:t>
            </a:r>
            <a:r>
              <a:rPr lang="ja-JP" altLang="ja-JP" kern="100" dirty="0" smtClean="0">
                <a:latin typeface="+mn-ea"/>
                <a:cs typeface="Times New Roman" panose="02020603050405020304" pitchFamily="18" charset="0"/>
              </a:rPr>
              <a:t>とは</a:t>
            </a:r>
            <a:r>
              <a:rPr lang="ja-JP" altLang="en-US" kern="100" dirty="0" smtClean="0">
                <a:latin typeface="+mn-ea"/>
                <a:cs typeface="Times New Roman" panose="02020603050405020304" pitchFamily="18" charset="0"/>
              </a:rPr>
              <a:t>：計画の最適化を行う付属ファイルの事。</a:t>
            </a:r>
            <a:endParaRPr lang="ja-JP" altLang="ja-JP" sz="1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17207470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26"/>
          </p:nvPr>
        </p:nvSpPr>
        <p:spPr/>
      </p:sp>
      <p:sp>
        <p:nvSpPr>
          <p:cNvPr id="2" name="コンテンツ プレースホルダー 1"/>
          <p:cNvSpPr>
            <a:spLocks noGrp="1"/>
          </p:cNvSpPr>
          <p:nvPr>
            <p:ph sz="quarter" idx="24"/>
          </p:nvPr>
        </p:nvSpPr>
        <p:spPr>
          <a:xfrm>
            <a:off x="432000" y="4067999"/>
            <a:ext cx="11328000" cy="2016000"/>
          </a:xfrm>
        </p:spPr>
        <p:txBody>
          <a:bodyPr>
            <a:normAutofit lnSpcReduction="10000"/>
          </a:bodyPr>
          <a:lstStyle/>
          <a:p>
            <a:pPr indent="0">
              <a:buNone/>
            </a:pPr>
            <a:r>
              <a:rPr lang="ja-JP" altLang="en-US" sz="2000" dirty="0"/>
              <a:t>利点</a:t>
            </a:r>
            <a:endParaRPr lang="en-US" altLang="ja-JP" sz="2000" dirty="0"/>
          </a:p>
          <a:p>
            <a:r>
              <a:rPr lang="en-US" altLang="ja-JP" sz="2000" dirty="0"/>
              <a:t>Majesty</a:t>
            </a:r>
            <a:r>
              <a:rPr lang="ja-JP" altLang="en-US" sz="2000" dirty="0"/>
              <a:t>はアクセス・パス分析と同じような索引付与に関する機能を搭載。</a:t>
            </a:r>
            <a:endParaRPr lang="en-US" altLang="ja-JP" sz="2000" dirty="0"/>
          </a:p>
          <a:p>
            <a:r>
              <a:rPr lang="ja-JP" altLang="en-US" sz="2000" dirty="0"/>
              <a:t>セレクタビリティやカーディナリティ、実行数など索引作成のための重要な情報基に索引が可能。</a:t>
            </a:r>
            <a:endParaRPr lang="en-US" altLang="ja-JP" sz="2000" dirty="0"/>
          </a:p>
          <a:p>
            <a:r>
              <a:rPr lang="ja-JP" altLang="en-US" sz="2000" dirty="0"/>
              <a:t>スナップショットを</a:t>
            </a:r>
            <a:r>
              <a:rPr lang="en-US" altLang="ja-JP" sz="2000" dirty="0"/>
              <a:t>Majesty</a:t>
            </a:r>
            <a:r>
              <a:rPr lang="ja-JP" altLang="en-US" sz="2000" dirty="0"/>
              <a:t>で管理している。そのため、ツール使用時に負荷はかからない。</a:t>
            </a:r>
            <a:endParaRPr lang="en-US" altLang="ja-JP" sz="2000" dirty="0"/>
          </a:p>
          <a:p>
            <a:pPr indent="0">
              <a:buNone/>
            </a:pPr>
            <a:r>
              <a:rPr lang="en-US" altLang="ja-JP" sz="2000" dirty="0"/>
              <a:t>(</a:t>
            </a:r>
            <a:r>
              <a:rPr lang="ja-JP" altLang="en-US" sz="2000" dirty="0"/>
              <a:t>コピー処理のみ負荷がかかる</a:t>
            </a:r>
            <a:r>
              <a:rPr lang="en-US" altLang="ja-JP" sz="2000" dirty="0"/>
              <a:t>)</a:t>
            </a:r>
          </a:p>
          <a:p>
            <a:endParaRPr lang="en-US" altLang="ja-JP" sz="2000" dirty="0"/>
          </a:p>
        </p:txBody>
      </p:sp>
      <p:sp>
        <p:nvSpPr>
          <p:cNvPr id="5" name="タイトル 4"/>
          <p:cNvSpPr>
            <a:spLocks noGrp="1"/>
          </p:cNvSpPr>
          <p:nvPr>
            <p:ph type="title"/>
          </p:nvPr>
        </p:nvSpPr>
        <p:spPr/>
        <p:txBody>
          <a:bodyPr/>
          <a:lstStyle/>
          <a:p>
            <a:pPr lvl="0"/>
            <a:r>
              <a:rPr lang="en-US" altLang="ja-JP" dirty="0" smtClean="0"/>
              <a:t>Majesty</a:t>
            </a:r>
            <a:r>
              <a:rPr lang="ja-JP" altLang="en-US" dirty="0"/>
              <a:t>との比較</a:t>
            </a:r>
          </a:p>
        </p:txBody>
      </p:sp>
      <p:sp>
        <p:nvSpPr>
          <p:cNvPr id="6" name="フッター プレースホルダー 5"/>
          <p:cNvSpPr>
            <a:spLocks noGrp="1"/>
          </p:cNvSpPr>
          <p:nvPr>
            <p:ph type="ftr" sz="quarter" idx="30"/>
          </p:nvPr>
        </p:nvSpPr>
        <p:spPr/>
        <p:txBody>
          <a:bodyPr/>
          <a:lstStyle/>
          <a:p>
            <a:r>
              <a:rPr lang="en-US" altLang="ja-JP" smtClean="0"/>
              <a:t>KIOXIA Confidential</a:t>
            </a:r>
            <a:endParaRPr lang="ja-JP" altLang="en-US" dirty="0"/>
          </a:p>
        </p:txBody>
      </p:sp>
      <p:grpSp>
        <p:nvGrpSpPr>
          <p:cNvPr id="20" name="グループ化 19"/>
          <p:cNvGrpSpPr/>
          <p:nvPr/>
        </p:nvGrpSpPr>
        <p:grpSpPr>
          <a:xfrm>
            <a:off x="984882" y="734107"/>
            <a:ext cx="4024583" cy="3063330"/>
            <a:chOff x="2030441" y="1964430"/>
            <a:chExt cx="4149379" cy="3211264"/>
          </a:xfrm>
        </p:grpSpPr>
        <p:sp>
          <p:nvSpPr>
            <p:cNvPr id="21" name="正方形/長方形 20"/>
            <p:cNvSpPr/>
            <p:nvPr/>
          </p:nvSpPr>
          <p:spPr>
            <a:xfrm>
              <a:off x="2034540" y="2632277"/>
              <a:ext cx="1512559" cy="419432"/>
            </a:xfrm>
            <a:prstGeom prst="rect">
              <a:avLst/>
            </a:prstGeom>
          </p:spPr>
          <p:txBody>
            <a:bodyPr wrap="none">
              <a:spAutoFit/>
            </a:bodyPr>
            <a:lstStyle/>
            <a:p>
              <a:r>
                <a:rPr lang="ja-JP" altLang="en-US" sz="2000" dirty="0" smtClean="0">
                  <a:solidFill>
                    <a:schemeClr val="bg1">
                      <a:lumMod val="75000"/>
                    </a:schemeClr>
                  </a:solidFill>
                </a:rPr>
                <a:t>・統計分析</a:t>
              </a:r>
              <a:endParaRPr lang="ja-JP" altLang="en-US" sz="2000" dirty="0">
                <a:solidFill>
                  <a:schemeClr val="bg1">
                    <a:lumMod val="75000"/>
                  </a:schemeClr>
                </a:solidFill>
              </a:endParaRPr>
            </a:p>
          </p:txBody>
        </p:sp>
        <p:sp>
          <p:nvSpPr>
            <p:cNvPr id="22" name="正方形/長方形 21"/>
            <p:cNvSpPr/>
            <p:nvPr/>
          </p:nvSpPr>
          <p:spPr>
            <a:xfrm>
              <a:off x="2034540" y="3102709"/>
              <a:ext cx="3099161" cy="419432"/>
            </a:xfrm>
            <a:prstGeom prst="rect">
              <a:avLst/>
            </a:prstGeom>
          </p:spPr>
          <p:txBody>
            <a:bodyPr wrap="none">
              <a:spAutoFit/>
            </a:bodyPr>
            <a:lstStyle/>
            <a:p>
              <a:r>
                <a:rPr lang="ja-JP" altLang="en-US" sz="2000" b="1" dirty="0" smtClean="0"/>
                <a:t>・</a:t>
              </a:r>
              <a:r>
                <a:rPr lang="en-US" altLang="ja-JP" sz="2000" dirty="0" smtClean="0">
                  <a:solidFill>
                    <a:schemeClr val="bg1">
                      <a:lumMod val="75000"/>
                    </a:schemeClr>
                  </a:solidFill>
                </a:rPr>
                <a:t>SQL</a:t>
              </a:r>
              <a:r>
                <a:rPr lang="ja-JP" altLang="en-US" sz="2000" dirty="0" smtClean="0">
                  <a:solidFill>
                    <a:schemeClr val="bg1">
                      <a:lumMod val="75000"/>
                    </a:schemeClr>
                  </a:solidFill>
                </a:rPr>
                <a:t>プロファイリング</a:t>
              </a:r>
              <a:endParaRPr lang="ja-JP" altLang="en-US" sz="2000" dirty="0">
                <a:solidFill>
                  <a:schemeClr val="bg1">
                    <a:lumMod val="75000"/>
                  </a:schemeClr>
                </a:solidFill>
              </a:endParaRPr>
            </a:p>
          </p:txBody>
        </p:sp>
        <p:sp>
          <p:nvSpPr>
            <p:cNvPr id="23" name="正方形/長方形 22"/>
            <p:cNvSpPr/>
            <p:nvPr/>
          </p:nvSpPr>
          <p:spPr>
            <a:xfrm>
              <a:off x="2034540" y="3559732"/>
              <a:ext cx="2834728" cy="419432"/>
            </a:xfrm>
            <a:prstGeom prst="rect">
              <a:avLst/>
            </a:prstGeom>
          </p:spPr>
          <p:txBody>
            <a:bodyPr wrap="none">
              <a:spAutoFit/>
            </a:bodyPr>
            <a:lstStyle/>
            <a:p>
              <a:r>
                <a:rPr lang="ja-JP" altLang="en-US" sz="2000" dirty="0" smtClean="0"/>
                <a:t>・</a:t>
              </a:r>
              <a:r>
                <a:rPr lang="ja-JP" altLang="en-US" sz="2000" b="1" dirty="0" smtClean="0"/>
                <a:t>アクセス・パス分析</a:t>
              </a:r>
              <a:endParaRPr lang="ja-JP" altLang="en-US" sz="2000" b="1" dirty="0"/>
            </a:p>
          </p:txBody>
        </p:sp>
        <p:sp>
          <p:nvSpPr>
            <p:cNvPr id="24" name="正方形/長方形 23"/>
            <p:cNvSpPr/>
            <p:nvPr/>
          </p:nvSpPr>
          <p:spPr>
            <a:xfrm>
              <a:off x="2034540" y="4016755"/>
              <a:ext cx="2041427" cy="419432"/>
            </a:xfrm>
            <a:prstGeom prst="rect">
              <a:avLst/>
            </a:prstGeom>
          </p:spPr>
          <p:txBody>
            <a:bodyPr wrap="none">
              <a:spAutoFit/>
            </a:bodyPr>
            <a:lstStyle/>
            <a:p>
              <a:r>
                <a:rPr lang="ja-JP" altLang="en-US" sz="2000" dirty="0" smtClean="0">
                  <a:solidFill>
                    <a:schemeClr val="bg1">
                      <a:lumMod val="75000"/>
                    </a:schemeClr>
                  </a:solidFill>
                </a:rPr>
                <a:t>・</a:t>
              </a:r>
              <a:r>
                <a:rPr lang="en-US" altLang="ja-JP" sz="2000" dirty="0" smtClean="0">
                  <a:solidFill>
                    <a:schemeClr val="bg1">
                      <a:lumMod val="75000"/>
                    </a:schemeClr>
                  </a:solidFill>
                </a:rPr>
                <a:t>SQL</a:t>
              </a:r>
              <a:r>
                <a:rPr lang="ja-JP" altLang="en-US" sz="2000" dirty="0" smtClean="0">
                  <a:solidFill>
                    <a:schemeClr val="bg1">
                      <a:lumMod val="75000"/>
                    </a:schemeClr>
                  </a:solidFill>
                </a:rPr>
                <a:t>構造分析</a:t>
              </a:r>
              <a:endParaRPr lang="ja-JP" altLang="en-US" sz="2000" dirty="0">
                <a:solidFill>
                  <a:schemeClr val="bg1">
                    <a:lumMod val="75000"/>
                  </a:schemeClr>
                </a:solidFill>
              </a:endParaRPr>
            </a:p>
          </p:txBody>
        </p:sp>
        <p:sp>
          <p:nvSpPr>
            <p:cNvPr id="25" name="正方形/長方形 24"/>
            <p:cNvSpPr/>
            <p:nvPr/>
          </p:nvSpPr>
          <p:spPr>
            <a:xfrm>
              <a:off x="2034540" y="4359956"/>
              <a:ext cx="1248126" cy="419432"/>
            </a:xfrm>
            <a:prstGeom prst="rect">
              <a:avLst/>
            </a:prstGeom>
          </p:spPr>
          <p:txBody>
            <a:bodyPr wrap="none">
              <a:spAutoFit/>
            </a:bodyPr>
            <a:lstStyle/>
            <a:p>
              <a:r>
                <a:rPr lang="ja-JP" altLang="en-US" sz="2000" b="1" dirty="0" smtClean="0">
                  <a:solidFill>
                    <a:schemeClr val="bg1">
                      <a:lumMod val="75000"/>
                    </a:schemeClr>
                  </a:solidFill>
                </a:rPr>
                <a:t>・</a:t>
              </a:r>
              <a:r>
                <a:rPr lang="ja-JP" altLang="en-US" sz="2000" dirty="0" smtClean="0">
                  <a:solidFill>
                    <a:schemeClr val="bg1">
                      <a:lumMod val="75000"/>
                    </a:schemeClr>
                  </a:solidFill>
                </a:rPr>
                <a:t>並列度</a:t>
              </a:r>
              <a:endParaRPr lang="ja-JP" altLang="en-US" sz="2000" dirty="0">
                <a:solidFill>
                  <a:schemeClr val="bg1">
                    <a:lumMod val="75000"/>
                  </a:schemeClr>
                </a:solidFill>
              </a:endParaRPr>
            </a:p>
          </p:txBody>
        </p:sp>
        <p:sp>
          <p:nvSpPr>
            <p:cNvPr id="26" name="正方形/長方形 25"/>
            <p:cNvSpPr/>
            <p:nvPr/>
          </p:nvSpPr>
          <p:spPr>
            <a:xfrm>
              <a:off x="2030441" y="4735487"/>
              <a:ext cx="983692" cy="419432"/>
            </a:xfrm>
            <a:prstGeom prst="rect">
              <a:avLst/>
            </a:prstGeom>
          </p:spPr>
          <p:txBody>
            <a:bodyPr wrap="none">
              <a:spAutoFit/>
            </a:bodyPr>
            <a:lstStyle/>
            <a:p>
              <a:r>
                <a:rPr lang="ja-JP" altLang="en-US" sz="2000" dirty="0" smtClean="0">
                  <a:solidFill>
                    <a:schemeClr val="bg1">
                      <a:lumMod val="75000"/>
                    </a:schemeClr>
                  </a:solidFill>
                </a:rPr>
                <a:t>・代案</a:t>
              </a:r>
              <a:endParaRPr lang="ja-JP" altLang="en-US" sz="2000" dirty="0">
                <a:solidFill>
                  <a:schemeClr val="bg1">
                    <a:lumMod val="75000"/>
                  </a:schemeClr>
                </a:solidFill>
              </a:endParaRPr>
            </a:p>
          </p:txBody>
        </p:sp>
        <p:sp>
          <p:nvSpPr>
            <p:cNvPr id="27" name="正方形/長方形 26"/>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SQL</a:t>
              </a:r>
              <a:r>
                <a:rPr kumimoji="1" lang="ja-JP" altLang="en-US" sz="1400" dirty="0" smtClean="0"/>
                <a:t>チューニング・アドバイザのアクセス・パスが</a:t>
              </a:r>
              <a:r>
                <a:rPr kumimoji="1" lang="en-US" altLang="ja-JP" sz="1400" dirty="0" smtClean="0"/>
                <a:t>Majesty</a:t>
              </a:r>
              <a:r>
                <a:rPr kumimoji="1" lang="ja-JP" altLang="en-US" sz="1400" dirty="0" smtClean="0"/>
                <a:t>の機能に相当</a:t>
              </a:r>
              <a:endParaRPr kumimoji="1" lang="ja-JP" altLang="en-US" sz="1400" dirty="0"/>
            </a:p>
          </p:txBody>
        </p:sp>
        <p:sp>
          <p:nvSpPr>
            <p:cNvPr id="28" name="正方形/長方形 27"/>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64" name="円柱 63"/>
          <p:cNvSpPr/>
          <p:nvPr/>
        </p:nvSpPr>
        <p:spPr>
          <a:xfrm>
            <a:off x="9727777" y="1473233"/>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8" name="テキスト ボックス 17"/>
          <p:cNvSpPr txBox="1"/>
          <p:nvPr/>
        </p:nvSpPr>
        <p:spPr>
          <a:xfrm>
            <a:off x="10131656" y="1025834"/>
            <a:ext cx="1628344" cy="338554"/>
          </a:xfrm>
          <a:prstGeom prst="rect">
            <a:avLst/>
          </a:prstGeom>
          <a:noFill/>
        </p:spPr>
        <p:txBody>
          <a:bodyPr wrap="square" rtlCol="0">
            <a:spAutoFit/>
          </a:bodyPr>
          <a:lstStyle/>
          <a:p>
            <a:r>
              <a:rPr kumimoji="1" lang="ja-JP" altLang="en-US" sz="1600" dirty="0" smtClean="0"/>
              <a:t>統合マスタ</a:t>
            </a:r>
            <a:endParaRPr kumimoji="1" lang="ja-JP" altLang="en-US" sz="1600" dirty="0"/>
          </a:p>
        </p:txBody>
      </p:sp>
      <p:sp>
        <p:nvSpPr>
          <p:cNvPr id="19" name="テキスト ボックス 18"/>
          <p:cNvSpPr txBox="1"/>
          <p:nvPr/>
        </p:nvSpPr>
        <p:spPr>
          <a:xfrm>
            <a:off x="6567235" y="988507"/>
            <a:ext cx="1732059" cy="338554"/>
          </a:xfrm>
          <a:prstGeom prst="rect">
            <a:avLst/>
          </a:prstGeom>
          <a:noFill/>
        </p:spPr>
        <p:txBody>
          <a:bodyPr wrap="square" rtlCol="0">
            <a:spAutoFit/>
          </a:bodyPr>
          <a:lstStyle/>
          <a:p>
            <a:r>
              <a:rPr lang="en-US" altLang="ja-JP" sz="1600" dirty="0" smtClean="0"/>
              <a:t>Majesty</a:t>
            </a:r>
            <a:r>
              <a:rPr lang="ja-JP" altLang="en-US" sz="1600" dirty="0" smtClean="0"/>
              <a:t>サーバ</a:t>
            </a:r>
            <a:endParaRPr kumimoji="1" lang="ja-JP" altLang="en-US" sz="1600" dirty="0"/>
          </a:p>
        </p:txBody>
      </p:sp>
      <p:sp>
        <p:nvSpPr>
          <p:cNvPr id="41" name="角丸四角形 40"/>
          <p:cNvSpPr/>
          <p:nvPr/>
        </p:nvSpPr>
        <p:spPr>
          <a:xfrm rot="16200000">
            <a:off x="10323946" y="1990792"/>
            <a:ext cx="688716" cy="1303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円/楕円 41"/>
          <p:cNvSpPr/>
          <p:nvPr/>
        </p:nvSpPr>
        <p:spPr>
          <a:xfrm>
            <a:off x="10016788" y="2739506"/>
            <a:ext cx="1303029" cy="35302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円/楕円 42"/>
          <p:cNvSpPr/>
          <p:nvPr/>
        </p:nvSpPr>
        <p:spPr>
          <a:xfrm>
            <a:off x="10016785" y="273950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2" name="円/楕円 61"/>
          <p:cNvSpPr/>
          <p:nvPr/>
        </p:nvSpPr>
        <p:spPr>
          <a:xfrm>
            <a:off x="10007140" y="26785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円/楕円 62"/>
          <p:cNvSpPr/>
          <p:nvPr/>
        </p:nvSpPr>
        <p:spPr>
          <a:xfrm>
            <a:off x="10007140" y="2613201"/>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円/楕円 43"/>
          <p:cNvSpPr/>
          <p:nvPr/>
        </p:nvSpPr>
        <p:spPr>
          <a:xfrm>
            <a:off x="10016789" y="2527357"/>
            <a:ext cx="1303029" cy="360613"/>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9" name="円/楕円 58"/>
          <p:cNvSpPr/>
          <p:nvPr/>
        </p:nvSpPr>
        <p:spPr>
          <a:xfrm>
            <a:off x="10011482" y="246117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円/楕円 44"/>
          <p:cNvSpPr/>
          <p:nvPr/>
        </p:nvSpPr>
        <p:spPr>
          <a:xfrm>
            <a:off x="10016789" y="238648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0" name="円/楕円 59"/>
          <p:cNvSpPr/>
          <p:nvPr/>
        </p:nvSpPr>
        <p:spPr>
          <a:xfrm>
            <a:off x="10013410" y="231262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円/楕円 45"/>
          <p:cNvSpPr/>
          <p:nvPr/>
        </p:nvSpPr>
        <p:spPr>
          <a:xfrm>
            <a:off x="10016789" y="22170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7" name="円/楕円 46"/>
          <p:cNvSpPr/>
          <p:nvPr/>
        </p:nvSpPr>
        <p:spPr>
          <a:xfrm>
            <a:off x="10016789" y="204560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9" name="テキスト ボックス 38"/>
          <p:cNvSpPr txBox="1"/>
          <p:nvPr/>
        </p:nvSpPr>
        <p:spPr>
          <a:xfrm>
            <a:off x="9965182" y="1998234"/>
            <a:ext cx="1490524" cy="276999"/>
          </a:xfrm>
          <a:prstGeom prst="rect">
            <a:avLst/>
          </a:prstGeom>
          <a:noFill/>
        </p:spPr>
        <p:txBody>
          <a:bodyPr wrap="square" rtlCol="0">
            <a:spAutoFit/>
          </a:bodyPr>
          <a:lstStyle/>
          <a:p>
            <a:r>
              <a:rPr kumimoji="1" lang="ja-JP" altLang="en-US" sz="1200" dirty="0" smtClean="0"/>
              <a:t>スナップショット</a:t>
            </a:r>
            <a:endParaRPr kumimoji="1" lang="ja-JP" altLang="en-US" sz="1200" dirty="0"/>
          </a:p>
        </p:txBody>
      </p:sp>
      <p:sp>
        <p:nvSpPr>
          <p:cNvPr id="56" name="円柱 55"/>
          <p:cNvSpPr/>
          <p:nvPr/>
        </p:nvSpPr>
        <p:spPr>
          <a:xfrm>
            <a:off x="6419030" y="1406602"/>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nvGrpSpPr>
          <p:cNvPr id="48" name="グループ化 47"/>
          <p:cNvGrpSpPr/>
          <p:nvPr/>
        </p:nvGrpSpPr>
        <p:grpSpPr>
          <a:xfrm>
            <a:off x="6750563" y="1992401"/>
            <a:ext cx="1303033" cy="1046924"/>
            <a:chOff x="7263920" y="2372302"/>
            <a:chExt cx="2061035" cy="1655942"/>
          </a:xfrm>
        </p:grpSpPr>
        <p:sp>
          <p:nvSpPr>
            <p:cNvPr id="49" name="角丸四角形 48"/>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0" name="円/楕円 49"/>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1" name="円/楕円 50"/>
            <p:cNvSpPr/>
            <p:nvPr/>
          </p:nvSpPr>
          <p:spPr>
            <a:xfrm>
              <a:off x="7263920" y="346986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2" name="円/楕円 51"/>
            <p:cNvSpPr/>
            <p:nvPr/>
          </p:nvSpPr>
          <p:spPr>
            <a:xfrm>
              <a:off x="7263926" y="3134302"/>
              <a:ext cx="2061028" cy="570389"/>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円/楕円 52"/>
            <p:cNvSpPr/>
            <p:nvPr/>
          </p:nvSpPr>
          <p:spPr>
            <a:xfrm>
              <a:off x="7263926" y="291148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円/楕円 53"/>
            <p:cNvSpPr/>
            <p:nvPr/>
          </p:nvSpPr>
          <p:spPr>
            <a:xfrm>
              <a:off x="7263926" y="2643415"/>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円/楕円 54"/>
            <p:cNvSpPr/>
            <p:nvPr/>
          </p:nvSpPr>
          <p:spPr>
            <a:xfrm>
              <a:off x="7263926" y="237230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cxnSp>
        <p:nvCxnSpPr>
          <p:cNvPr id="58" name="直線矢印コネクタ 57"/>
          <p:cNvCxnSpPr/>
          <p:nvPr/>
        </p:nvCxnSpPr>
        <p:spPr>
          <a:xfrm flipH="1" flipV="1">
            <a:off x="8220641" y="2614102"/>
            <a:ext cx="1669945" cy="7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テキスト ボックス 64"/>
          <p:cNvSpPr txBox="1"/>
          <p:nvPr/>
        </p:nvSpPr>
        <p:spPr>
          <a:xfrm>
            <a:off x="6688003" y="1931524"/>
            <a:ext cx="1490524" cy="276999"/>
          </a:xfrm>
          <a:prstGeom prst="rect">
            <a:avLst/>
          </a:prstGeom>
          <a:noFill/>
        </p:spPr>
        <p:txBody>
          <a:bodyPr wrap="square" rtlCol="0">
            <a:spAutoFit/>
          </a:bodyPr>
          <a:lstStyle/>
          <a:p>
            <a:r>
              <a:rPr kumimoji="1" lang="ja-JP" altLang="en-US" sz="1200" dirty="0" smtClean="0"/>
              <a:t>スナップショット</a:t>
            </a:r>
            <a:endParaRPr kumimoji="1" lang="en-US" altLang="ja-JP" sz="1200" dirty="0" smtClean="0"/>
          </a:p>
        </p:txBody>
      </p:sp>
      <p:sp>
        <p:nvSpPr>
          <p:cNvPr id="66" name="テキスト ボックス 65"/>
          <p:cNvSpPr txBox="1"/>
          <p:nvPr/>
        </p:nvSpPr>
        <p:spPr>
          <a:xfrm>
            <a:off x="8386051" y="2376139"/>
            <a:ext cx="1322743" cy="276999"/>
          </a:xfrm>
          <a:prstGeom prst="rect">
            <a:avLst/>
          </a:prstGeom>
          <a:noFill/>
        </p:spPr>
        <p:txBody>
          <a:bodyPr wrap="square" rtlCol="0">
            <a:spAutoFit/>
          </a:bodyPr>
          <a:lstStyle/>
          <a:p>
            <a:r>
              <a:rPr kumimoji="1" lang="ja-JP" altLang="en-US" sz="1200" dirty="0" smtClean="0"/>
              <a:t>コピー１日単位</a:t>
            </a:r>
            <a:endParaRPr kumimoji="1" lang="ja-JP" altLang="en-US" sz="1200" dirty="0"/>
          </a:p>
        </p:txBody>
      </p:sp>
      <p:sp>
        <p:nvSpPr>
          <p:cNvPr id="4" name="円弧 3"/>
          <p:cNvSpPr/>
          <p:nvPr/>
        </p:nvSpPr>
        <p:spPr>
          <a:xfrm rot="14242589">
            <a:off x="9896366" y="2219363"/>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7" name="円弧 56"/>
          <p:cNvSpPr/>
          <p:nvPr/>
        </p:nvSpPr>
        <p:spPr>
          <a:xfrm rot="11143711">
            <a:off x="9919516" y="2512289"/>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261906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
        <p:nvSpPr>
          <p:cNvPr id="10" name="正方形/長方形 9"/>
          <p:cNvSpPr/>
          <p:nvPr/>
        </p:nvSpPr>
        <p:spPr>
          <a:xfrm>
            <a:off x="562708" y="4015740"/>
            <a:ext cx="11066580" cy="1661160"/>
          </a:xfrm>
          <a:prstGeom prst="rect">
            <a:avLst/>
          </a:prstGeom>
          <a:noFill/>
          <a:ln w="698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475238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
        <p:nvSpPr>
          <p:cNvPr id="10" name="正方形/長方形 9"/>
          <p:cNvSpPr/>
          <p:nvPr/>
        </p:nvSpPr>
        <p:spPr>
          <a:xfrm>
            <a:off x="562708" y="4015740"/>
            <a:ext cx="11066580" cy="1661160"/>
          </a:xfrm>
          <a:prstGeom prst="rect">
            <a:avLst/>
          </a:prstGeom>
          <a:noFill/>
          <a:ln w="698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62786" y="4183118"/>
            <a:ext cx="714703" cy="338554"/>
          </a:xfrm>
          <a:prstGeom prst="rect">
            <a:avLst/>
          </a:prstGeom>
          <a:noFill/>
        </p:spPr>
        <p:txBody>
          <a:bodyPr wrap="square" rtlCol="0">
            <a:spAutoFit/>
          </a:bodyPr>
          <a:lstStyle/>
          <a:p>
            <a:r>
              <a:rPr lang="ja-JP" altLang="en-US" sz="1600" b="1" dirty="0">
                <a:solidFill>
                  <a:schemeClr val="accent1">
                    <a:lumMod val="50000"/>
                  </a:schemeClr>
                </a:solidFill>
              </a:rPr>
              <a:t>必須</a:t>
            </a:r>
            <a:endParaRPr kumimoji="1" lang="ja-JP" altLang="en-US" sz="1600" b="1" dirty="0">
              <a:solidFill>
                <a:schemeClr val="accent1">
                  <a:lumMod val="50000"/>
                </a:schemeClr>
              </a:solidFill>
            </a:endParaRPr>
          </a:p>
        </p:txBody>
      </p:sp>
      <p:sp>
        <p:nvSpPr>
          <p:cNvPr id="9" name="テキスト ボックス 8"/>
          <p:cNvSpPr txBox="1"/>
          <p:nvPr/>
        </p:nvSpPr>
        <p:spPr>
          <a:xfrm>
            <a:off x="758314" y="5026476"/>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12" name="テキスト ボックス 11"/>
          <p:cNvSpPr txBox="1"/>
          <p:nvPr/>
        </p:nvSpPr>
        <p:spPr>
          <a:xfrm>
            <a:off x="758313" y="4392619"/>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13" name="テキスト ボックス 12"/>
          <p:cNvSpPr txBox="1"/>
          <p:nvPr/>
        </p:nvSpPr>
        <p:spPr>
          <a:xfrm>
            <a:off x="753840" y="4625077"/>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cxnSp>
        <p:nvCxnSpPr>
          <p:cNvPr id="14" name="直線コネクタ 13"/>
          <p:cNvCxnSpPr/>
          <p:nvPr/>
        </p:nvCxnSpPr>
        <p:spPr>
          <a:xfrm>
            <a:off x="551514" y="5278286"/>
            <a:ext cx="1045792" cy="19014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527983" y="4952056"/>
            <a:ext cx="1034598" cy="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a:off x="539939" y="5567444"/>
            <a:ext cx="103459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93606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2400" dirty="0">
                <a:latin typeface="Meiryo UI" panose="020B0604030504040204" pitchFamily="50" charset="-128"/>
                <a:ea typeface="Meiryo UI" panose="020B0604030504040204" pitchFamily="50" charset="-128"/>
              </a:rPr>
              <a:t>導入目的</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4" name="正方形/長方形 3"/>
          <p:cNvSpPr/>
          <p:nvPr/>
        </p:nvSpPr>
        <p:spPr>
          <a:xfrm>
            <a:off x="113281" y="918266"/>
            <a:ext cx="3570208" cy="461665"/>
          </a:xfrm>
          <a:prstGeom prst="rect">
            <a:avLst/>
          </a:prstGeom>
        </p:spPr>
        <p:txBody>
          <a:bodyPr wrap="none">
            <a:spAutoFit/>
          </a:bodyPr>
          <a:lstStyle/>
          <a:p>
            <a:r>
              <a:rPr lang="ja-JP" altLang="en-US" sz="2400" dirty="0" smtClean="0"/>
              <a:t>何故統合マスタに必要</a:t>
            </a:r>
            <a:r>
              <a:rPr lang="ja-JP" altLang="en-US" sz="2400" dirty="0"/>
              <a:t>か</a:t>
            </a:r>
          </a:p>
        </p:txBody>
      </p:sp>
      <p:sp>
        <p:nvSpPr>
          <p:cNvPr id="5" name="コンテンツ プレースホルダー 1"/>
          <p:cNvSpPr txBox="1">
            <a:spLocks/>
          </p:cNvSpPr>
          <p:nvPr/>
        </p:nvSpPr>
        <p:spPr>
          <a:xfrm>
            <a:off x="540001" y="1924724"/>
            <a:ext cx="11219999" cy="3973458"/>
          </a:xfrm>
          <a:prstGeom prst="rect">
            <a:avLst/>
          </a:prstGeom>
        </p:spPr>
        <p:txBody>
          <a:bodyPr>
            <a:normAutofit/>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smtClean="0"/>
              <a:t>統合マスタは</a:t>
            </a:r>
            <a:r>
              <a:rPr lang="en-US" altLang="ja-JP" sz="2000" dirty="0" err="1" smtClean="0"/>
              <a:t>Siview</a:t>
            </a:r>
            <a:r>
              <a:rPr lang="ja-JP" altLang="en-US" sz="2000" dirty="0" err="1" smtClean="0"/>
              <a:t>への</a:t>
            </a:r>
            <a:r>
              <a:rPr lang="ja-JP" altLang="en-US" sz="2000" dirty="0" smtClean="0"/>
              <a:t>データ登録を行う機能で、端的に言えば大量データを操作することで</a:t>
            </a:r>
            <a:r>
              <a:rPr lang="en-US" altLang="ja-JP" sz="2000" dirty="0" smtClean="0"/>
              <a:t>TAT</a:t>
            </a:r>
            <a:r>
              <a:rPr lang="ja-JP" altLang="en-US" sz="2000" dirty="0" smtClean="0"/>
              <a:t>短縮を行うこと目的としている。</a:t>
            </a:r>
            <a:endParaRPr lang="en-US" altLang="ja-JP" sz="2000" dirty="0" smtClean="0"/>
          </a:p>
          <a:p>
            <a:endParaRPr lang="en-US" altLang="ja-JP" sz="2000" dirty="0" smtClean="0"/>
          </a:p>
          <a:p>
            <a:r>
              <a:rPr lang="ja-JP" altLang="en-US" sz="2000" dirty="0" smtClean="0"/>
              <a:t>機能面でいえば、一括処理を構築することで大きな成果が得られているが、非機能面では十分に最適化されておらず、レスポンス悪化や原因不明の系切り替えが発生する。</a:t>
            </a:r>
            <a:endParaRPr lang="ja-JP" altLang="en-US" sz="2000" dirty="0"/>
          </a:p>
        </p:txBody>
      </p:sp>
      <p:sp>
        <p:nvSpPr>
          <p:cNvPr id="8" name="正方形/長方形 7"/>
          <p:cNvSpPr/>
          <p:nvPr/>
        </p:nvSpPr>
        <p:spPr>
          <a:xfrm>
            <a:off x="0" y="5417127"/>
            <a:ext cx="12192000" cy="869773"/>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indent="0" algn="ctr">
              <a:buFont typeface="Arial" panose="020B0604020202020204" pitchFamily="34" charset="0"/>
              <a:buNone/>
            </a:pPr>
            <a:r>
              <a:rPr lang="ja-JP" altLang="en-US" sz="2000" b="1" dirty="0">
                <a:solidFill>
                  <a:schemeClr val="tx1"/>
                </a:solidFill>
              </a:rPr>
              <a:t>大規模データ処理を行う機能を作成したならば、</a:t>
            </a:r>
            <a:endParaRPr lang="en-US" altLang="ja-JP" sz="2000" b="1" dirty="0">
              <a:solidFill>
                <a:schemeClr val="tx1"/>
              </a:solidFill>
            </a:endParaRPr>
          </a:p>
          <a:p>
            <a:pPr indent="0" algn="ctr">
              <a:buFont typeface="Arial" panose="020B0604020202020204" pitchFamily="34" charset="0"/>
              <a:buNone/>
            </a:pPr>
            <a:r>
              <a:rPr lang="ja-JP" altLang="en-US" sz="2000" b="1" dirty="0">
                <a:solidFill>
                  <a:schemeClr val="tx1"/>
                </a:solidFill>
              </a:rPr>
              <a:t>非機能部分においても並列化を適用をするなど工夫が必要</a:t>
            </a:r>
            <a:r>
              <a:rPr lang="ja-JP" altLang="en-US" sz="2000" b="1" dirty="0" smtClean="0">
                <a:solidFill>
                  <a:schemeClr val="tx1"/>
                </a:solidFill>
              </a:rPr>
              <a:t>。</a:t>
            </a:r>
            <a:endParaRPr lang="ja-JP" altLang="en-US" sz="2000" b="1" dirty="0">
              <a:solidFill>
                <a:schemeClr val="tx1"/>
              </a:solidFill>
            </a:endParaRPr>
          </a:p>
        </p:txBody>
      </p:sp>
    </p:spTree>
    <p:extLst>
      <p:ext uri="{BB962C8B-B14F-4D97-AF65-F5344CB8AC3E}">
        <p14:creationId xmlns:p14="http://schemas.microsoft.com/office/powerpoint/2010/main" val="1223756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1998170868"/>
              </p:ext>
            </p:extLst>
          </p:nvPr>
        </p:nvGraphicFramePr>
        <p:xfrm>
          <a:off x="46195" y="649273"/>
          <a:ext cx="12099607" cy="6185808"/>
        </p:xfrm>
        <a:graphic>
          <a:graphicData uri="http://schemas.openxmlformats.org/drawingml/2006/table">
            <a:tbl>
              <a:tblPr/>
              <a:tblGrid>
                <a:gridCol w="1677174">
                  <a:extLst>
                    <a:ext uri="{9D8B030D-6E8A-4147-A177-3AD203B41FA5}">
                      <a16:colId xmlns:a16="http://schemas.microsoft.com/office/drawing/2014/main" xmlns="" val="20000"/>
                    </a:ext>
                  </a:extLst>
                </a:gridCol>
                <a:gridCol w="1261874">
                  <a:extLst>
                    <a:ext uri="{9D8B030D-6E8A-4147-A177-3AD203B41FA5}">
                      <a16:colId xmlns:a16="http://schemas.microsoft.com/office/drawing/2014/main" xmlns="" val="20001"/>
                    </a:ext>
                  </a:extLst>
                </a:gridCol>
                <a:gridCol w="1086168">
                  <a:extLst>
                    <a:ext uri="{9D8B030D-6E8A-4147-A177-3AD203B41FA5}">
                      <a16:colId xmlns:a16="http://schemas.microsoft.com/office/drawing/2014/main" xmlns="" val="20002"/>
                    </a:ext>
                  </a:extLst>
                </a:gridCol>
                <a:gridCol w="1309794">
                  <a:extLst>
                    <a:ext uri="{9D8B030D-6E8A-4147-A177-3AD203B41FA5}">
                      <a16:colId xmlns:a16="http://schemas.microsoft.com/office/drawing/2014/main" xmlns="" val="20003"/>
                    </a:ext>
                  </a:extLst>
                </a:gridCol>
                <a:gridCol w="1293819">
                  <a:extLst>
                    <a:ext uri="{9D8B030D-6E8A-4147-A177-3AD203B41FA5}">
                      <a16:colId xmlns:a16="http://schemas.microsoft.com/office/drawing/2014/main" xmlns="" val="20004"/>
                    </a:ext>
                  </a:extLst>
                </a:gridCol>
                <a:gridCol w="1233920">
                  <a:extLst>
                    <a:ext uri="{9D8B030D-6E8A-4147-A177-3AD203B41FA5}">
                      <a16:colId xmlns:a16="http://schemas.microsoft.com/office/drawing/2014/main" xmlns="" val="20005"/>
                    </a:ext>
                  </a:extLst>
                </a:gridCol>
                <a:gridCol w="1150061">
                  <a:extLst>
                    <a:ext uri="{9D8B030D-6E8A-4147-A177-3AD203B41FA5}">
                      <a16:colId xmlns:a16="http://schemas.microsoft.com/office/drawing/2014/main" xmlns="" val="20006"/>
                    </a:ext>
                  </a:extLst>
                </a:gridCol>
                <a:gridCol w="1329759">
                  <a:extLst>
                    <a:ext uri="{9D8B030D-6E8A-4147-A177-3AD203B41FA5}">
                      <a16:colId xmlns:a16="http://schemas.microsoft.com/office/drawing/2014/main" xmlns="" val="20007"/>
                    </a:ext>
                  </a:extLst>
                </a:gridCol>
                <a:gridCol w="1757038">
                  <a:extLst>
                    <a:ext uri="{9D8B030D-6E8A-4147-A177-3AD203B41FA5}">
                      <a16:colId xmlns:a16="http://schemas.microsoft.com/office/drawing/2014/main" xmlns="" val="20008"/>
                    </a:ext>
                  </a:extLst>
                </a:gridCol>
              </a:tblGrid>
              <a:tr h="212761">
                <a:tc>
                  <a:txBody>
                    <a:bodyPr/>
                    <a:lstStyle/>
                    <a:p>
                      <a:pPr algn="l" fontAlgn="ctr"/>
                      <a:r>
                        <a:rPr lang="zh-TW" altLang="en-US" sz="1200" b="0" i="0" u="none" strike="noStrike" dirty="0">
                          <a:latin typeface="Meiryo UI" panose="020B0604030504040204" pitchFamily="50" charset="-128"/>
                          <a:ea typeface="Meiryo UI" panose="020B0604030504040204" pitchFamily="50" charset="-128"/>
                        </a:rPr>
                        <a:t>◇投資計画</a:t>
                      </a:r>
                      <a:r>
                        <a:rPr lang="zh-TW" altLang="en-US" sz="1200" b="0" i="0" u="none" strike="noStrike" dirty="0" smtClean="0">
                          <a:latin typeface="Meiryo UI" panose="020B0604030504040204" pitchFamily="50" charset="-128"/>
                          <a:ea typeface="Meiryo UI" panose="020B0604030504040204" pitchFamily="50" charset="-128"/>
                        </a:rPr>
                        <a:t>概要</a:t>
                      </a:r>
                      <a:endParaRPr lang="zh-TW"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en-US" altLang="ja-JP" sz="11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12761">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投資計画名</a:t>
                      </a: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8">
                  <a:txBody>
                    <a:bodyPr/>
                    <a:lstStyle/>
                    <a:p>
                      <a:pPr algn="ctr" fontAlgn="ctr"/>
                      <a:r>
                        <a:rPr lang="en-US" altLang="ja-JP" sz="1200" dirty="0" smtClean="0"/>
                        <a:t>Diagnostics Pack, Oracle Tuning Pack</a:t>
                      </a:r>
                      <a:r>
                        <a:rPr lang="ja-JP" altLang="en-US" sz="1200" dirty="0" smtClean="0"/>
                        <a:t>の</a:t>
                      </a:r>
                      <a:r>
                        <a:rPr lang="ja-JP" altLang="en-US" sz="1200" b="1" dirty="0" smtClean="0"/>
                        <a:t>導入</a:t>
                      </a:r>
                      <a:endParaRPr lang="en-US" altLang="ja-JP" sz="12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01"/>
                  </a:ext>
                </a:extLst>
              </a:tr>
              <a:tr h="297115">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投資区分</a:t>
                      </a: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zh-TW" sz="1200" b="0" i="0" u="none" strike="noStrike" kern="1200" cap="none" spc="0" normalizeH="0" baseline="0" noProof="0" dirty="0" err="1" smtClean="0">
                          <a:ln>
                            <a:noFill/>
                          </a:ln>
                          <a:solidFill>
                            <a:srgbClr val="000000"/>
                          </a:solidFill>
                          <a:effectLst/>
                          <a:uLnTx/>
                          <a:uFillTx/>
                          <a:latin typeface="Meiryo UI" panose="020B0604030504040204" pitchFamily="50" charset="-128"/>
                          <a:ea typeface="Meiryo UI" panose="020B0604030504040204" pitchFamily="50" charset="-128"/>
                          <a:cs typeface="+mn-cs"/>
                        </a:rPr>
                        <a:t>OraclePOF</a:t>
                      </a:r>
                      <a:r>
                        <a:rPr kumimoji="1" lang="ja-JP" altLang="en-US"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払い出し</a:t>
                      </a:r>
                      <a:endParaRPr kumimoji="1" lang="zh-TW" altLang="en-US"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予算区分</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22B</a:t>
                      </a:r>
                      <a:endParaRPr 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管理番号</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endParaRPr 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申請部門</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ＩＴ推</a:t>
                      </a:r>
                      <a:r>
                        <a:rPr lang="en-US" altLang="ja-JP" sz="1200" b="0" i="0" u="none" strike="noStrike" dirty="0" smtClean="0">
                          <a:latin typeface="Meiryo UI" panose="020B0604030504040204" pitchFamily="50" charset="-128"/>
                          <a:ea typeface="Meiryo UI" panose="020B0604030504040204" pitchFamily="50" charset="-128"/>
                        </a:rPr>
                        <a:t>]</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12761">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投資</a:t>
                      </a:r>
                      <a:r>
                        <a:rPr lang="ja-JP" altLang="en-US" sz="1200" b="0" i="0" u="none" strike="noStrike" dirty="0" smtClean="0">
                          <a:latin typeface="Meiryo UI" panose="020B0604030504040204" pitchFamily="50" charset="-128"/>
                          <a:ea typeface="Meiryo UI" panose="020B0604030504040204" pitchFamily="50" charset="-128"/>
                        </a:rPr>
                        <a:t>額</a:t>
                      </a:r>
                      <a:endParaRPr 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申請時</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2">
                  <a:txBody>
                    <a:bodyPr/>
                    <a:lstStyle/>
                    <a:p>
                      <a:pPr algn="ctr" fontAlgn="ct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実行時</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2">
                  <a:txBody>
                    <a:bodyPr/>
                    <a:lstStyle/>
                    <a:p>
                      <a:pPr algn="ctr" fontAlgn="ct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zh-TW" altLang="en-US" sz="1200" b="0" i="0" u="none" strike="noStrike" dirty="0" smtClean="0">
                          <a:latin typeface="Meiryo UI" panose="020B0604030504040204" pitchFamily="50" charset="-128"/>
                          <a:ea typeface="Meiryo UI" panose="020B0604030504040204" pitchFamily="50" charset="-128"/>
                        </a:rPr>
                        <a:t>資産計上先部門</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ＩＴ推</a:t>
                      </a:r>
                      <a:r>
                        <a:rPr lang="en-US" altLang="ja-JP" sz="1200" b="0" i="0" u="none" strike="noStrike" dirty="0" smtClean="0">
                          <a:latin typeface="Meiryo UI" panose="020B0604030504040204" pitchFamily="50" charset="-128"/>
                          <a:ea typeface="Meiryo UI" panose="020B0604030504040204" pitchFamily="50" charset="-128"/>
                        </a:rPr>
                        <a:t>]</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12700" cap="flat" cmpd="sng" algn="ctr">
                      <a:solidFill>
                        <a:schemeClr val="bg1">
                          <a:lumMod val="50000"/>
                        </a:schemeClr>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12761">
                <a:tc rowSpan="2">
                  <a:txBody>
                    <a:bodyPr/>
                    <a:lstStyle/>
                    <a:p>
                      <a:pPr algn="ctr" fontAlgn="ctr"/>
                      <a:r>
                        <a:rPr lang="ja-JP" altLang="en-US" sz="1200" b="0" i="0" u="none" strike="noStrike">
                          <a:latin typeface="Meiryo UI" panose="020B0604030504040204" pitchFamily="50" charset="-128"/>
                          <a:ea typeface="Meiryo UI" panose="020B0604030504040204" pitchFamily="50" charset="-128"/>
                        </a:rPr>
                        <a:t>スケジュール</a:t>
                      </a: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r>
                        <a:rPr lang="ja-JP" altLang="en-US" sz="1200" b="0" i="0" u="none" strike="noStrike">
                          <a:latin typeface="Meiryo UI" panose="020B0604030504040204" pitchFamily="50" charset="-128"/>
                          <a:ea typeface="Meiryo UI" panose="020B0604030504040204" pitchFamily="50" charset="-128"/>
                        </a:rPr>
                        <a:t>計画</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rowSpan="2">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発注</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検収</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TW" altLang="en-US" sz="1200" b="0" i="0" u="none" strike="noStrike" dirty="0">
                          <a:latin typeface="Meiryo UI" panose="020B0604030504040204" pitchFamily="50" charset="-128"/>
                          <a:ea typeface="Meiryo UI" panose="020B0604030504040204" pitchFamily="50" charset="-128"/>
                        </a:rPr>
                        <a:t>運用開始</a:t>
                      </a:r>
                      <a:br>
                        <a:rPr lang="zh-TW" altLang="en-US" sz="1200" b="0" i="0" u="none" strike="noStrike" dirty="0">
                          <a:latin typeface="Meiryo UI" panose="020B0604030504040204" pitchFamily="50" charset="-128"/>
                          <a:ea typeface="Meiryo UI" panose="020B0604030504040204" pitchFamily="50" charset="-128"/>
                        </a:rPr>
                      </a:br>
                      <a:r>
                        <a:rPr lang="zh-TW" altLang="en-US" sz="1200" b="0" i="0" u="none" strike="noStrike" dirty="0">
                          <a:latin typeface="Meiryo UI" panose="020B0604030504040204" pitchFamily="50" charset="-128"/>
                          <a:ea typeface="Meiryo UI" panose="020B0604030504040204" pitchFamily="50" charset="-128"/>
                        </a:rPr>
                        <a:t>（計上）</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’23/01</a:t>
                      </a: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smtClean="0">
                          <a:solidFill>
                            <a:schemeClr val="tx1"/>
                          </a:solidFill>
                          <a:latin typeface="Meiryo UI" panose="020B0604030504040204" pitchFamily="50" charset="-128"/>
                          <a:ea typeface="Meiryo UI" panose="020B0604030504040204" pitchFamily="50" charset="-128"/>
                        </a:rPr>
                        <a:t>TS-No.</a:t>
                      </a:r>
                      <a:r>
                        <a:rPr lang="ja-JP" altLang="en-US" sz="1200" b="0" i="0" u="none" strike="noStrike" dirty="0">
                          <a:solidFill>
                            <a:schemeClr val="tx1"/>
                          </a:solidFill>
                          <a:latin typeface="Meiryo UI" panose="020B0604030504040204" pitchFamily="50" charset="-128"/>
                          <a:ea typeface="Meiryo UI" panose="020B0604030504040204" pitchFamily="50" charset="-128"/>
                        </a:rPr>
                        <a:t>　</a:t>
                      </a:r>
                    </a:p>
                  </a:txBody>
                  <a:tcPr marL="36000" marR="36000" marT="18000" marB="18000" anchor="ctr">
                    <a:lnL w="12700" cap="flat" cmpd="sng" algn="ctr">
                      <a:solidFill>
                        <a:schemeClr val="bg1">
                          <a:lumMod val="50000"/>
                        </a:schemeClr>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CCFFFF"/>
                    </a:solidFill>
                  </a:tcPr>
                </a:tc>
                <a:extLst>
                  <a:ext uri="{0D108BD9-81ED-4DB2-BD59-A6C34878D82A}">
                    <a16:rowId xmlns:a16="http://schemas.microsoft.com/office/drawing/2014/main" xmlns="" val="10004"/>
                  </a:ext>
                </a:extLst>
              </a:tr>
              <a:tr h="246316">
                <a:tc vMerge="1">
                  <a:txBody>
                    <a:bodyPr/>
                    <a:lstStyle/>
                    <a:p>
                      <a:endParaRPr kumimoji="1" lang="ja-JP" altLang="en-US"/>
                    </a:p>
                  </a:txBody>
                  <a:tcPr/>
                </a:tc>
                <a:tc>
                  <a:txBody>
                    <a:bodyPr/>
                    <a:lstStyle/>
                    <a:p>
                      <a:pPr algn="ctr" fontAlgn="ctr"/>
                      <a:r>
                        <a:rPr lang="ja-JP" altLang="en-US" sz="1200" b="0" i="0" u="none" strike="noStrike">
                          <a:latin typeface="Meiryo UI" panose="020B0604030504040204" pitchFamily="50" charset="-128"/>
                          <a:ea typeface="Meiryo UI" panose="020B0604030504040204" pitchFamily="50" charset="-128"/>
                        </a:rPr>
                        <a:t>実行</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vMerge="1">
                  <a:txBody>
                    <a:bodyPr/>
                    <a:lstStyle/>
                    <a:p>
                      <a:endParaRPr kumimoji="1" lang="ja-JP" altLang="en-US"/>
                    </a:p>
                  </a:txBody>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’23/01</a:t>
                      </a: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b="0" i="0" u="none" strike="noStrike" dirty="0" err="1" smtClean="0">
                          <a:solidFill>
                            <a:schemeClr val="tx1"/>
                          </a:solidFill>
                          <a:latin typeface="Meiryo UI" panose="020B0604030504040204" pitchFamily="50" charset="-128"/>
                          <a:ea typeface="Meiryo UI" panose="020B0604030504040204" pitchFamily="50" charset="-128"/>
                        </a:rPr>
                        <a:t>ー</a:t>
                      </a:r>
                      <a:endParaRPr lang="ja-JP" altLang="en-US" sz="1200" b="0" i="0" u="none" strike="noStrike" dirty="0" smtClean="0">
                        <a:solidFill>
                          <a:schemeClr val="tx1"/>
                        </a:solidFill>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94249">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6"/>
                  </a:ext>
                </a:extLst>
              </a:tr>
              <a:tr h="212761">
                <a:tc>
                  <a:txBody>
                    <a:bodyPr/>
                    <a:lstStyle/>
                    <a:p>
                      <a:pPr algn="l" fontAlgn="ctr"/>
                      <a:r>
                        <a:rPr lang="ja-JP" altLang="en-US" sz="1200" b="0" i="0" u="none" strike="noStrike" dirty="0">
                          <a:latin typeface="Meiryo UI" panose="020B0604030504040204" pitchFamily="50" charset="-128"/>
                          <a:ea typeface="Meiryo UI" panose="020B0604030504040204" pitchFamily="50" charset="-128"/>
                        </a:rPr>
                        <a:t>◇問題提起</a:t>
                      </a: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746063">
                <a:tc gridSpan="9">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統合マスタシステムでは</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絡みの問題が多く、高速版の全体の指摘事項</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バグの総チケット</a:t>
                      </a:r>
                      <a:r>
                        <a:rPr lang="en-US" altLang="ja-JP" sz="1200" dirty="0" smtClean="0">
                          <a:latin typeface="Meiryo UI" panose="020B0604030504040204" pitchFamily="50" charset="-128"/>
                          <a:ea typeface="Meiryo UI" panose="020B0604030504040204" pitchFamily="50" charset="-128"/>
                        </a:rPr>
                        <a:t>1537</a:t>
                      </a:r>
                      <a:r>
                        <a:rPr lang="ja-JP" altLang="en-US" sz="1200" dirty="0" smtClean="0">
                          <a:latin typeface="Meiryo UI" panose="020B0604030504040204" pitchFamily="50" charset="-128"/>
                          <a:ea typeface="Meiryo UI" panose="020B0604030504040204" pitchFamily="50" charset="-128"/>
                        </a:rPr>
                        <a:t>のうち、チケットでは</a:t>
                      </a:r>
                      <a:r>
                        <a:rPr lang="en-US" altLang="ja-JP" sz="1200" dirty="0" smtClean="0">
                          <a:latin typeface="Meiryo UI" panose="020B0604030504040204" pitchFamily="50" charset="-128"/>
                          <a:ea typeface="Meiryo UI" panose="020B0604030504040204" pitchFamily="50" charset="-128"/>
                        </a:rPr>
                        <a:t>68</a:t>
                      </a:r>
                      <a:r>
                        <a:rPr lang="ja-JP" altLang="en-US" sz="1200" dirty="0" smtClean="0">
                          <a:latin typeface="Meiryo UI" panose="020B0604030504040204" pitchFamily="50" charset="-128"/>
                          <a:ea typeface="Meiryo UI" panose="020B0604030504040204" pitchFamily="50" charset="-128"/>
                        </a:rPr>
                        <a:t>件以上のパフォーマンスへの課題、</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切り替えは</a:t>
                      </a:r>
                      <a:r>
                        <a:rPr lang="en-US" altLang="ja-JP" sz="1200" dirty="0" smtClean="0">
                          <a:solidFill>
                            <a:srgbClr val="000000"/>
                          </a:solidFill>
                        </a:rPr>
                        <a:t>20A 6</a:t>
                      </a:r>
                      <a:r>
                        <a:rPr lang="ja-JP" altLang="en-US" sz="1200" dirty="0" smtClean="0">
                          <a:solidFill>
                            <a:srgbClr val="000000"/>
                          </a:solidFill>
                        </a:rPr>
                        <a:t>回、</a:t>
                      </a:r>
                      <a:r>
                        <a:rPr lang="en-US" altLang="ja-JP" sz="1200" dirty="0" smtClean="0">
                          <a:solidFill>
                            <a:srgbClr val="000000"/>
                          </a:solidFill>
                        </a:rPr>
                        <a:t>20B 4</a:t>
                      </a:r>
                      <a:r>
                        <a:rPr lang="ja-JP" altLang="en-US" sz="1200" dirty="0" smtClean="0">
                          <a:solidFill>
                            <a:srgbClr val="000000"/>
                          </a:solidFill>
                        </a:rPr>
                        <a:t>回、</a:t>
                      </a:r>
                      <a:r>
                        <a:rPr lang="en-US" altLang="ja-JP" sz="1200" dirty="0" smtClean="0">
                          <a:solidFill>
                            <a:srgbClr val="000000"/>
                          </a:solidFill>
                        </a:rPr>
                        <a:t>21A 2</a:t>
                      </a:r>
                      <a:r>
                        <a:rPr lang="ja-JP" altLang="en-US" sz="1200" dirty="0" smtClean="0">
                          <a:solidFill>
                            <a:srgbClr val="000000"/>
                          </a:solidFill>
                        </a:rPr>
                        <a:t>回、</a:t>
                      </a:r>
                      <a:r>
                        <a:rPr lang="en-US" altLang="ja-JP" sz="1200" dirty="0" smtClean="0">
                          <a:latin typeface="Meiryo UI" panose="020B0604030504040204" pitchFamily="50" charset="-128"/>
                          <a:ea typeface="Meiryo UI" panose="020B0604030504040204" pitchFamily="50" charset="-128"/>
                        </a:rPr>
                        <a:t>21B</a:t>
                      </a:r>
                      <a:r>
                        <a:rPr lang="en-US" altLang="ja-JP" sz="1200" dirty="0" smtClean="0">
                          <a:solidFill>
                            <a:srgbClr val="000000"/>
                          </a:solidFill>
                        </a:rPr>
                        <a:t> 5</a:t>
                      </a:r>
                      <a:r>
                        <a:rPr lang="ja-JP" altLang="en-US" sz="1200" dirty="0" smtClean="0">
                          <a:solidFill>
                            <a:srgbClr val="000000"/>
                          </a:solidFill>
                        </a:rPr>
                        <a:t>回のうちパフォーマンスが原因となったのはと発生している。</a:t>
                      </a:r>
                      <a:r>
                        <a:rPr lang="en-US" altLang="ja-JP" sz="1200" dirty="0" smtClean="0">
                          <a:solidFill>
                            <a:srgbClr val="000000"/>
                          </a:solidFill>
                        </a:rPr>
                        <a:t>70</a:t>
                      </a:r>
                      <a:r>
                        <a:rPr lang="ja-JP" altLang="en-US" sz="1200" dirty="0" smtClean="0">
                          <a:solidFill>
                            <a:srgbClr val="000000"/>
                          </a:solidFill>
                        </a:rPr>
                        <a:t>件の改善にどのくらいかかったか。</a:t>
                      </a:r>
                      <a:endParaRPr lang="en-US" altLang="ja-JP" sz="1200" dirty="0" smtClean="0">
                        <a:solidFill>
                          <a:srgbClr val="000000"/>
                        </a:solidFill>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今後、</a:t>
                      </a:r>
                      <a:r>
                        <a:rPr lang="en-US" altLang="ja-JP" sz="1200" dirty="0" smtClean="0">
                          <a:latin typeface="Meiryo UI" panose="020B0604030504040204" pitchFamily="50" charset="-128"/>
                          <a:ea typeface="Meiryo UI" panose="020B0604030504040204" pitchFamily="50" charset="-128"/>
                        </a:rPr>
                        <a:t>WD</a:t>
                      </a:r>
                      <a:r>
                        <a:rPr lang="ja-JP" altLang="en-US" sz="1200" dirty="0" smtClean="0">
                          <a:latin typeface="Meiryo UI" panose="020B0604030504040204" pitchFamily="50" charset="-128"/>
                          <a:ea typeface="Meiryo UI" panose="020B0604030504040204" pitchFamily="50" charset="-128"/>
                        </a:rPr>
                        <a:t>ユーザへの提供開始や</a:t>
                      </a:r>
                      <a:r>
                        <a:rPr lang="en-US" altLang="ja-JP" sz="1200" dirty="0" smtClean="0">
                          <a:latin typeface="Meiryo UI" panose="020B0604030504040204" pitchFamily="50" charset="-128"/>
                          <a:ea typeface="Meiryo UI" panose="020B0604030504040204" pitchFamily="50" charset="-128"/>
                        </a:rPr>
                        <a:t>BiCS9</a:t>
                      </a:r>
                      <a:r>
                        <a:rPr lang="ja-JP" altLang="en-US" sz="1200" dirty="0" smtClean="0">
                          <a:latin typeface="Meiryo UI" panose="020B0604030504040204" pitchFamily="50" charset="-128"/>
                          <a:ea typeface="Meiryo UI" panose="020B0604030504040204" pitchFamily="50" charset="-128"/>
                        </a:rPr>
                        <a:t>では</a:t>
                      </a:r>
                      <a:r>
                        <a:rPr lang="en-US" altLang="ja-JP" sz="1200" dirty="0" smtClean="0">
                          <a:latin typeface="Meiryo UI" panose="020B0604030504040204" pitchFamily="50" charset="-128"/>
                          <a:ea typeface="Meiryo UI" panose="020B0604030504040204" pitchFamily="50" charset="-128"/>
                        </a:rPr>
                        <a:t>2</a:t>
                      </a:r>
                      <a:r>
                        <a:rPr lang="ja-JP" altLang="en-US" sz="1200" dirty="0" smtClean="0">
                          <a:latin typeface="Meiryo UI" panose="020B0604030504040204" pitchFamily="50" charset="-128"/>
                          <a:ea typeface="Meiryo UI" panose="020B0604030504040204" pitchFamily="50" charset="-128"/>
                        </a:rPr>
                        <a:t>製品同時立ち上げにより、マスタ登録件数が</a:t>
                      </a:r>
                      <a:r>
                        <a:rPr lang="en-US" altLang="ja-JP" sz="1200" dirty="0" smtClean="0">
                          <a:latin typeface="Meiryo UI" panose="020B0604030504040204" pitchFamily="50" charset="-128"/>
                          <a:ea typeface="Meiryo UI" panose="020B0604030504040204" pitchFamily="50" charset="-128"/>
                        </a:rPr>
                        <a:t>2022/12</a:t>
                      </a:r>
                      <a:r>
                        <a:rPr lang="ja-JP" altLang="en-US" sz="1200" dirty="0" smtClean="0">
                          <a:latin typeface="Meiryo UI" panose="020B0604030504040204" pitchFamily="50" charset="-128"/>
                          <a:ea typeface="Meiryo UI" panose="020B0604030504040204" pitchFamily="50" charset="-128"/>
                        </a:rPr>
                        <a:t>のマスタ登録開始後は登録件数が</a:t>
                      </a:r>
                      <a:r>
                        <a:rPr lang="en-US" altLang="ja-JP" sz="1200" dirty="0" smtClean="0">
                          <a:latin typeface="Meiryo UI" panose="020B0604030504040204" pitchFamily="50" charset="-128"/>
                          <a:ea typeface="Meiryo UI" panose="020B0604030504040204" pitchFamily="50" charset="-128"/>
                        </a:rPr>
                        <a:t>1.5</a:t>
                      </a:r>
                      <a:r>
                        <a:rPr lang="ja-JP" altLang="en-US" sz="1200" dirty="0" smtClean="0">
                          <a:latin typeface="Meiryo UI" panose="020B0604030504040204" pitchFamily="50" charset="-128"/>
                          <a:ea typeface="Meiryo UI" panose="020B0604030504040204" pitchFamily="50" charset="-128"/>
                        </a:rPr>
                        <a:t>倍以上になる想定で</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絡みの問題はより増加することが</a:t>
                      </a:r>
                      <a:r>
                        <a:rPr lang="ja-JP" altLang="en-US" sz="1200" dirty="0" smtClean="0">
                          <a:latin typeface="Meiryo UI" panose="020B0604030504040204" pitchFamily="50" charset="-128"/>
                          <a:ea typeface="Meiryo UI" panose="020B0604030504040204" pitchFamily="50" charset="-128"/>
                        </a:rPr>
                        <a:t>考えられる</a:t>
                      </a:r>
                      <a:r>
                        <a:rPr lang="ja-JP" altLang="en-US" sz="1200" dirty="0" smtClean="0">
                          <a:latin typeface="Meiryo UI" panose="020B0604030504040204" pitchFamily="50" charset="-128"/>
                          <a:ea typeface="Meiryo UI" panose="020B0604030504040204" pitchFamily="50" charset="-128"/>
                        </a:rPr>
                        <a:t>。また、</a:t>
                      </a:r>
                      <a:r>
                        <a:rPr lang="en-US" altLang="ja-JP" sz="1200" dirty="0" smtClean="0">
                          <a:latin typeface="Meiryo UI" panose="020B0604030504040204" pitchFamily="50" charset="-128"/>
                          <a:ea typeface="Meiryo UI" panose="020B0604030504040204" pitchFamily="50" charset="-128"/>
                        </a:rPr>
                        <a:t>SQL</a:t>
                      </a:r>
                      <a:r>
                        <a:rPr lang="ja-JP" altLang="en-US" sz="1200" dirty="0" smtClean="0">
                          <a:latin typeface="Meiryo UI" panose="020B0604030504040204" pitchFamily="50" charset="-128"/>
                          <a:ea typeface="Meiryo UI" panose="020B0604030504040204" pitchFamily="50" charset="-128"/>
                        </a:rPr>
                        <a:t>のチューニングは、分析</a:t>
                      </a:r>
                      <a:r>
                        <a:rPr lang="ja-JP" altLang="en-US" sz="1200" dirty="0" smtClean="0">
                          <a:latin typeface="Meiryo UI" panose="020B0604030504040204" pitchFamily="50" charset="-128"/>
                          <a:ea typeface="Meiryo UI" panose="020B0604030504040204" pitchFamily="50" charset="-128"/>
                        </a:rPr>
                        <a:t>・改善・</a:t>
                      </a:r>
                      <a:r>
                        <a:rPr lang="ja-JP" altLang="en-US" sz="1200" dirty="0" smtClean="0">
                          <a:latin typeface="Meiryo UI" panose="020B0604030504040204" pitchFamily="50" charset="-128"/>
                          <a:ea typeface="Meiryo UI" panose="020B0604030504040204" pitchFamily="50" charset="-128"/>
                        </a:rPr>
                        <a:t>確認を何度も繰り返す必要があり、</a:t>
                      </a:r>
                      <a:r>
                        <a:rPr lang="en-US" altLang="ja-JP" sz="1200" dirty="0" smtClean="0">
                          <a:latin typeface="Meiryo UI" panose="020B0604030504040204" pitchFamily="50" charset="-128"/>
                          <a:ea typeface="Meiryo UI" panose="020B0604030504040204" pitchFamily="50" charset="-128"/>
                        </a:rPr>
                        <a:t>1</a:t>
                      </a:r>
                      <a:r>
                        <a:rPr lang="ja-JP" altLang="en-US" sz="1200" dirty="0" err="1" smtClean="0">
                          <a:latin typeface="Meiryo UI" panose="020B0604030504040204" pitchFamily="50" charset="-128"/>
                          <a:ea typeface="Meiryo UI" panose="020B0604030504040204" pitchFamily="50" charset="-128"/>
                        </a:rPr>
                        <a:t>つの</a:t>
                      </a:r>
                      <a:r>
                        <a:rPr lang="ja-JP" altLang="en-US" sz="1200" dirty="0" smtClean="0">
                          <a:latin typeface="Meiryo UI" panose="020B0604030504040204" pitchFamily="50" charset="-128"/>
                          <a:ea typeface="Meiryo UI" panose="020B0604030504040204" pitchFamily="50" charset="-128"/>
                        </a:rPr>
                        <a:t>修正に対して約</a:t>
                      </a:r>
                      <a:r>
                        <a:rPr lang="en-US" altLang="ja-JP" sz="1200" dirty="0" smtClean="0">
                          <a:latin typeface="Meiryo UI" panose="020B0604030504040204" pitchFamily="50" charset="-128"/>
                          <a:ea typeface="Meiryo UI" panose="020B0604030504040204" pitchFamily="50" charset="-128"/>
                        </a:rPr>
                        <a:t>15</a:t>
                      </a:r>
                      <a:r>
                        <a:rPr lang="ja-JP" altLang="en-US" sz="1200" dirty="0" smtClean="0">
                          <a:latin typeface="Meiryo UI" panose="020B0604030504040204" pitchFamily="50" charset="-128"/>
                          <a:ea typeface="Meiryo UI" panose="020B0604030504040204" pitchFamily="50" charset="-128"/>
                        </a:rPr>
                        <a:t>日程度</a:t>
                      </a:r>
                      <a:r>
                        <a:rPr lang="ja-JP" altLang="en-US" sz="1200" dirty="0" smtClean="0">
                          <a:latin typeface="Meiryo UI" panose="020B0604030504040204" pitchFamily="50" charset="-128"/>
                          <a:ea typeface="Meiryo UI" panose="020B0604030504040204" pitchFamily="50" charset="-128"/>
                        </a:rPr>
                        <a:t>かかり、またチューニングが可能な人材も限られている。</a:t>
                      </a:r>
                      <a:endParaRPr lang="en-US" altLang="ja-JP" sz="1200" dirty="0" smtClean="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08"/>
                  </a:ext>
                </a:extLst>
              </a:tr>
              <a:tr h="94249">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xmlns="" val="10009"/>
                  </a:ext>
                </a:extLst>
              </a:tr>
              <a:tr h="212761">
                <a:tc gridSpan="2">
                  <a:txBody>
                    <a:bodyPr/>
                    <a:lstStyle/>
                    <a:p>
                      <a:pPr algn="l" fontAlgn="ctr"/>
                      <a:r>
                        <a:rPr lang="zh-CN" altLang="en-US" sz="1200" b="0" i="0" u="none" strike="noStrike" dirty="0">
                          <a:latin typeface="Meiryo UI" panose="020B0604030504040204" pitchFamily="50" charset="-128"/>
                          <a:ea typeface="Meiryo UI" panose="020B0604030504040204" pitchFamily="50" charset="-128"/>
                        </a:rPr>
                        <a:t>◇提案内容</a:t>
                      </a:r>
                      <a:r>
                        <a:rPr lang="en-US" altLang="zh-CN" sz="1200" b="0" i="0" u="none" strike="noStrike" dirty="0">
                          <a:latin typeface="Meiryo UI" panose="020B0604030504040204" pitchFamily="50" charset="-128"/>
                          <a:ea typeface="Meiryo UI" panose="020B0604030504040204" pitchFamily="50" charset="-128"/>
                        </a:rPr>
                        <a:t>(</a:t>
                      </a:r>
                      <a:r>
                        <a:rPr lang="zh-CN" altLang="en-US" sz="1200" b="0" i="0" u="none" strike="noStrike" dirty="0">
                          <a:latin typeface="Meiryo UI" panose="020B0604030504040204" pitchFamily="50" charset="-128"/>
                          <a:ea typeface="Meiryo UI" panose="020B0604030504040204" pitchFamily="50" charset="-128"/>
                        </a:rPr>
                        <a:t>対策</a:t>
                      </a:r>
                      <a:r>
                        <a:rPr lang="en-US" altLang="zh-CN" sz="1200" b="0" i="0" u="none" strike="noStrike" dirty="0">
                          <a:latin typeface="Meiryo UI" panose="020B0604030504040204" pitchFamily="50" charset="-128"/>
                          <a:ea typeface="Meiryo UI" panose="020B0604030504040204" pitchFamily="50" charset="-128"/>
                        </a:rPr>
                        <a:t>)</a:t>
                      </a: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10"/>
                  </a:ext>
                </a:extLst>
              </a:tr>
              <a:tr h="212761">
                <a:tc gridSpan="9">
                  <a:txBody>
                    <a:bodyPr/>
                    <a:lstStyle/>
                    <a:p>
                      <a:pPr algn="l" fontAlgn="t"/>
                      <a:r>
                        <a:rPr lang="en-US" altLang="ja-JP" sz="1200" dirty="0" smtClean="0"/>
                        <a:t>Diagnostics Pack, Oracle Tuning Pack</a:t>
                      </a:r>
                      <a:r>
                        <a:rPr lang="ja-JP" altLang="en-US" sz="1200" dirty="0" smtClean="0"/>
                        <a:t>の導入により、パフォーマンスの問題の診断と修正という複雑なタスクを簡素化し、高いパフォーマンスを実現する。</a:t>
                      </a:r>
                      <a:endParaRPr lang="en-US" altLang="ja-JP" sz="1200" b="0" i="0" u="none" strike="noStrike" dirty="0" smtClean="0">
                        <a:latin typeface="Meiryo UI" panose="020B0604030504040204" pitchFamily="50" charset="-128"/>
                        <a:ea typeface="Meiryo UI" panose="020B0604030504040204" pitchFamily="50" charset="-128"/>
                      </a:endParaRPr>
                    </a:p>
                  </a:txBody>
                  <a:tcPr marL="36000" marR="36000" marT="18000" marB="18000">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11"/>
                  </a:ext>
                </a:extLst>
              </a:tr>
              <a:tr h="94249">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xmlns="" val="10012"/>
                  </a:ext>
                </a:extLst>
              </a:tr>
              <a:tr h="212761">
                <a:tc gridSpan="2">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◇導入費用</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13"/>
                  </a:ext>
                </a:extLst>
              </a:tr>
              <a:tr h="568296">
                <a:tc gridSpan="9">
                  <a:txBody>
                    <a:bodyPr/>
                    <a:lstStyle/>
                    <a:p>
                      <a:pPr algn="l" fontAlgn="ctr"/>
                      <a:r>
                        <a:rPr lang="zh-TW" altLang="en-US" sz="1200" b="0" i="0" u="none" strike="noStrike" dirty="0" smtClean="0">
                          <a:latin typeface="Meiryo UI" panose="020B0604030504040204" pitchFamily="50" charset="-128"/>
                          <a:ea typeface="Meiryo UI" panose="020B0604030504040204" pitchFamily="50" charset="-128"/>
                        </a:rPr>
                        <a:t>提案額</a:t>
                      </a:r>
                      <a:r>
                        <a:rPr lang="ja-JP" altLang="en-US" sz="1200" b="0" i="0" u="none" strike="noStrike" dirty="0" smtClean="0">
                          <a:latin typeface="Meiryo UI" panose="020B0604030504040204" pitchFamily="50" charset="-128"/>
                          <a:ea typeface="Meiryo UI" panose="020B0604030504040204" pitchFamily="50" charset="-128"/>
                        </a:rPr>
                        <a:t>　</a:t>
                      </a:r>
                      <a:r>
                        <a:rPr lang="zh-TW" altLang="en-US"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導入費用：Ａ＋Ｂ＝</a:t>
                      </a:r>
                      <a:r>
                        <a:rPr lang="en-US" altLang="ja-JP" sz="1200" b="0" i="0" u="none" strike="noStrike" dirty="0" smtClean="0">
                          <a:latin typeface="Meiryo UI" panose="020B0604030504040204" pitchFamily="50" charset="-128"/>
                          <a:ea typeface="Meiryo UI" panose="020B0604030504040204" pitchFamily="50" charset="-128"/>
                        </a:rPr>
                        <a:t>5,054,400</a:t>
                      </a:r>
                      <a:r>
                        <a:rPr lang="ja-JP" altLang="en-US" sz="1200" b="0" i="0" u="none" strike="noStrike" dirty="0" smtClean="0">
                          <a:latin typeface="Meiryo UI" panose="020B0604030504040204" pitchFamily="50" charset="-128"/>
                          <a:ea typeface="Meiryo UI" panose="020B0604030504040204" pitchFamily="50" charset="-128"/>
                        </a:rPr>
                        <a:t>円　</a:t>
                      </a:r>
                      <a:r>
                        <a:rPr lang="ja-JP" altLang="en-US" sz="1200" b="0" i="0" u="none" strike="noStrike" baseline="0" dirty="0" smtClean="0">
                          <a:latin typeface="Meiryo UI" panose="020B0604030504040204" pitchFamily="50" charset="-128"/>
                          <a:ea typeface="Meiryo UI" panose="020B0604030504040204" pitchFamily="50" charset="-128"/>
                        </a:rPr>
                        <a:t>　⇒払い出し可能か　　　　　　　　　　　　　　　　　　　　　　　　　　　　　　　　　　　　　　　　　　　　　　　　　　　　　　　　</a:t>
                      </a:r>
                      <a:endParaRPr lang="en-US" altLang="ja-JP" sz="1200" b="0" i="0" u="none" strike="noStrike" dirty="0" smtClean="0">
                        <a:latin typeface="Meiryo UI" panose="020B0604030504040204" pitchFamily="50" charset="-128"/>
                        <a:ea typeface="Meiryo UI" panose="020B0604030504040204" pitchFamily="50" charset="-128"/>
                      </a:endParaRPr>
                    </a:p>
                    <a:p>
                      <a:pPr algn="l" fontAlgn="ct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A(</a:t>
                      </a:r>
                      <a:r>
                        <a:rPr lang="en-US" altLang="ja-JP" sz="1200" dirty="0" smtClean="0"/>
                        <a:t>Diagnostics Pack</a:t>
                      </a:r>
                      <a:r>
                        <a:rPr lang="en-US" altLang="ja-JP" sz="1200" b="0" i="0" u="none" strike="noStrike" dirty="0" smtClean="0">
                          <a:latin typeface="Meiryo UI" panose="020B0604030504040204" pitchFamily="50" charset="-128"/>
                          <a:ea typeface="Meiryo UI" panose="020B0604030504040204" pitchFamily="50" charset="-128"/>
                        </a:rPr>
                        <a:t>)   </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189,540(</a:t>
                      </a:r>
                      <a:r>
                        <a:rPr lang="ja-JP" altLang="en-US" sz="1200" b="0" i="0" u="none" strike="noStrike" dirty="0" smtClean="0">
                          <a:latin typeface="Meiryo UI" panose="020B0604030504040204" pitchFamily="50" charset="-128"/>
                          <a:ea typeface="Meiryo UI" panose="020B0604030504040204" pitchFamily="50" charset="-128"/>
                        </a:rPr>
                        <a:t>ライセンス料</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8</a:t>
                      </a:r>
                      <a:r>
                        <a:rPr lang="ja-JP" altLang="en-US" sz="1200" b="0" i="0" u="none" strike="noStrike" dirty="0" smtClean="0">
                          <a:latin typeface="Meiryo UI" panose="020B0604030504040204" pitchFamily="50" charset="-128"/>
                          <a:ea typeface="Meiryo UI" panose="020B0604030504040204" pitchFamily="50" charset="-128"/>
                        </a:rPr>
                        <a:t>コア　</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２ソケット  </a:t>
                      </a:r>
                      <a:r>
                        <a:rPr lang="en-US" altLang="ja-JP" sz="1200" b="0" i="0" u="none" strike="noStrike" dirty="0" smtClean="0">
                          <a:latin typeface="Meiryo UI" panose="020B0604030504040204" pitchFamily="50" charset="-128"/>
                          <a:ea typeface="Meiryo UI" panose="020B0604030504040204" pitchFamily="50" charset="-128"/>
                        </a:rPr>
                        <a:t>×  1(CPU</a:t>
                      </a:r>
                      <a:r>
                        <a:rPr lang="ja-JP" altLang="en-US" sz="1200" b="0" i="0" u="none" strike="noStrike" dirty="0" smtClean="0">
                          <a:latin typeface="Meiryo UI" panose="020B0604030504040204" pitchFamily="50" charset="-128"/>
                          <a:ea typeface="Meiryo UI" panose="020B0604030504040204" pitchFamily="50" charset="-128"/>
                        </a:rPr>
                        <a:t>係数</a:t>
                      </a:r>
                      <a:r>
                        <a:rPr lang="en-US" altLang="ja-JP" sz="1200" b="0" i="0" u="none" strike="noStrike" dirty="0" smtClean="0">
                          <a:latin typeface="Meiryo UI" panose="020B0604030504040204" pitchFamily="50" charset="-128"/>
                          <a:ea typeface="Meiryo UI" panose="020B0604030504040204" pitchFamily="50" charset="-128"/>
                        </a:rPr>
                        <a:t>) × 1</a:t>
                      </a:r>
                      <a:r>
                        <a:rPr lang="ja-JP" altLang="en-US" sz="1200" b="0" i="0" u="none" strike="noStrike" dirty="0" smtClean="0">
                          <a:latin typeface="Meiryo UI" panose="020B0604030504040204" pitchFamily="50" charset="-128"/>
                          <a:ea typeface="Meiryo UI" panose="020B0604030504040204" pitchFamily="50" charset="-128"/>
                        </a:rPr>
                        <a:t>サーバ</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本番</a:t>
                      </a:r>
                      <a:r>
                        <a:rPr lang="en-US" altLang="ja-JP" sz="1200" b="0" i="0" u="none" strike="noStrike" dirty="0" smtClean="0">
                          <a:latin typeface="Meiryo UI" panose="020B0604030504040204" pitchFamily="50" charset="-128"/>
                          <a:ea typeface="Meiryo UI" panose="020B0604030504040204" pitchFamily="50" charset="-128"/>
                        </a:rPr>
                        <a:t>)  = 3,032,640</a:t>
                      </a:r>
                      <a:r>
                        <a:rPr lang="ja-JP" altLang="en-US" sz="1050" b="0" i="0" u="none" strike="noStrike" dirty="0" smtClean="0">
                          <a:latin typeface="Meiryo UI" panose="020B0604030504040204" pitchFamily="50" charset="-128"/>
                          <a:ea typeface="Meiryo UI" panose="020B0604030504040204" pitchFamily="50" charset="-128"/>
                        </a:rPr>
                        <a:t>円</a:t>
                      </a:r>
                      <a:endParaRPr lang="en-US" altLang="ja-JP" sz="1050" b="0" i="0" u="none" strike="noStrike" dirty="0" smtClean="0">
                        <a:latin typeface="Meiryo UI" panose="020B0604030504040204" pitchFamily="50" charset="-128"/>
                        <a:ea typeface="Meiryo UI" panose="020B0604030504040204" pitchFamily="50" charset="-128"/>
                      </a:endParaRPr>
                    </a:p>
                    <a:p>
                      <a:pPr algn="l" fontAlgn="ct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B(</a:t>
                      </a:r>
                      <a:r>
                        <a:rPr lang="en-US" altLang="ja-JP" sz="1200" dirty="0" smtClean="0"/>
                        <a:t>Oracle Tuning Pack</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126,360(</a:t>
                      </a:r>
                      <a:r>
                        <a:rPr lang="ja-JP" altLang="en-US" sz="1200" b="0" i="0" u="none" strike="noStrike" dirty="0" smtClean="0">
                          <a:latin typeface="Meiryo UI" panose="020B0604030504040204" pitchFamily="50" charset="-128"/>
                          <a:ea typeface="Meiryo UI" panose="020B0604030504040204" pitchFamily="50" charset="-128"/>
                        </a:rPr>
                        <a:t>ライセンス料</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8</a:t>
                      </a:r>
                      <a:r>
                        <a:rPr lang="ja-JP" altLang="en-US" sz="1200" b="0" i="0" u="none" strike="noStrike" dirty="0" smtClean="0">
                          <a:latin typeface="Meiryo UI" panose="020B0604030504040204" pitchFamily="50" charset="-128"/>
                          <a:ea typeface="Meiryo UI" panose="020B0604030504040204" pitchFamily="50" charset="-128"/>
                        </a:rPr>
                        <a:t>コア　</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２ソケット  </a:t>
                      </a:r>
                      <a:r>
                        <a:rPr lang="en-US" altLang="ja-JP" sz="1200" b="0" i="0" u="none" strike="noStrike" dirty="0" smtClean="0">
                          <a:latin typeface="Meiryo UI" panose="020B0604030504040204" pitchFamily="50" charset="-128"/>
                          <a:ea typeface="Meiryo UI" panose="020B0604030504040204" pitchFamily="50" charset="-128"/>
                        </a:rPr>
                        <a:t>×  1(CPU</a:t>
                      </a:r>
                      <a:r>
                        <a:rPr lang="ja-JP" altLang="en-US" sz="1200" b="0" i="0" u="none" strike="noStrike" dirty="0" smtClean="0">
                          <a:latin typeface="Meiryo UI" panose="020B0604030504040204" pitchFamily="50" charset="-128"/>
                          <a:ea typeface="Meiryo UI" panose="020B0604030504040204" pitchFamily="50" charset="-128"/>
                        </a:rPr>
                        <a:t>係数</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×1</a:t>
                      </a:r>
                      <a:r>
                        <a:rPr lang="ja-JP" altLang="en-US" sz="1200" b="0" i="0" u="none" strike="noStrike" dirty="0" smtClean="0">
                          <a:latin typeface="Meiryo UI" panose="020B0604030504040204" pitchFamily="50" charset="-128"/>
                          <a:ea typeface="Meiryo UI" panose="020B0604030504040204" pitchFamily="50" charset="-128"/>
                        </a:rPr>
                        <a:t>サーバ</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本番</a:t>
                      </a:r>
                      <a:r>
                        <a:rPr lang="en-US" altLang="ja-JP" sz="1200" b="0" i="0" u="none" strike="noStrike" dirty="0" smtClean="0">
                          <a:latin typeface="Meiryo UI" panose="020B0604030504040204" pitchFamily="50" charset="-128"/>
                          <a:ea typeface="Meiryo UI" panose="020B0604030504040204" pitchFamily="50" charset="-128"/>
                        </a:rPr>
                        <a:t>)  = 2,021,760</a:t>
                      </a:r>
                      <a:r>
                        <a:rPr lang="ja-JP" altLang="en-US" sz="1200" b="0" i="0" u="none" strike="noStrike" dirty="0" smtClean="0">
                          <a:latin typeface="Meiryo UI" panose="020B0604030504040204" pitchFamily="50" charset="-128"/>
                          <a:ea typeface="Meiryo UI" panose="020B0604030504040204" pitchFamily="50" charset="-128"/>
                        </a:rPr>
                        <a:t>円</a:t>
                      </a: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extLst>
                  <a:ext uri="{0D108BD9-81ED-4DB2-BD59-A6C34878D82A}">
                    <a16:rowId xmlns:a16="http://schemas.microsoft.com/office/drawing/2014/main" xmlns="" val="10014"/>
                  </a:ext>
                </a:extLst>
              </a:tr>
              <a:tr h="133222">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xmlns="" val="10015"/>
                  </a:ext>
                </a:extLst>
              </a:tr>
              <a:tr h="271094">
                <a:tc gridSpan="2">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◇効果</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16"/>
                  </a:ext>
                </a:extLst>
              </a:tr>
              <a:tr h="923831">
                <a:tc gridSpan="9">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効果       ：</a:t>
                      </a:r>
                      <a:r>
                        <a:rPr lang="en-US" altLang="ja-JP" sz="1200" b="0" i="0" u="none" strike="noStrike" dirty="0" smtClean="0">
                          <a:latin typeface="Meiryo UI" panose="020B0604030504040204" pitchFamily="50" charset="-128"/>
                          <a:ea typeface="Meiryo UI" panose="020B0604030504040204" pitchFamily="50" charset="-128"/>
                        </a:rPr>
                        <a:t>X</a:t>
                      </a:r>
                      <a:r>
                        <a:rPr lang="ja-JP" altLang="en-US" sz="1200" b="0" i="0" u="none" strike="noStrike" dirty="0" smtClean="0">
                          <a:latin typeface="Meiryo UI" panose="020B0604030504040204" pitchFamily="50" charset="-128"/>
                          <a:ea typeface="Meiryo UI" panose="020B0604030504040204" pitchFamily="50" charset="-128"/>
                        </a:rPr>
                        <a:t>＋</a:t>
                      </a:r>
                      <a:r>
                        <a:rPr lang="en-US" altLang="ja-JP" sz="1200" b="0" i="0" u="none" strike="noStrike" dirty="0" smtClean="0">
                          <a:latin typeface="Meiryo UI" panose="020B0604030504040204" pitchFamily="50" charset="-128"/>
                          <a:ea typeface="Meiryo UI" panose="020B0604030504040204" pitchFamily="50" charset="-128"/>
                        </a:rPr>
                        <a:t>Y</a:t>
                      </a:r>
                      <a:r>
                        <a:rPr lang="ja-JP" altLang="en-US" sz="1200" b="0" i="0" u="none" strike="noStrike" dirty="0" smtClean="0">
                          <a:latin typeface="Meiryo UI" panose="020B0604030504040204" pitchFamily="50" charset="-128"/>
                          <a:ea typeface="Meiryo UI" panose="020B0604030504040204" pitchFamily="50" charset="-128"/>
                        </a:rPr>
                        <a:t>＋</a:t>
                      </a:r>
                      <a:r>
                        <a:rPr lang="en-US" altLang="ja-JP" sz="1200" b="0" i="0" u="none" strike="noStrike" dirty="0" smtClean="0">
                          <a:latin typeface="Meiryo UI" panose="020B0604030504040204" pitchFamily="50" charset="-128"/>
                          <a:ea typeface="Meiryo UI" panose="020B0604030504040204" pitchFamily="50" charset="-128"/>
                        </a:rPr>
                        <a:t>Z</a:t>
                      </a:r>
                      <a:r>
                        <a:rPr lang="ja-JP" altLang="en-US" sz="1200" b="0" i="0" u="none" strike="noStrike" dirty="0" smtClean="0">
                          <a:latin typeface="Meiryo UI" panose="020B0604030504040204" pitchFamily="50" charset="-128"/>
                          <a:ea typeface="Meiryo UI" panose="020B0604030504040204" pitchFamily="50" charset="-128"/>
                        </a:rPr>
                        <a:t> ＝</a:t>
                      </a:r>
                    </a:p>
                    <a:p>
                      <a:pPr algn="l" fontAlgn="ctr"/>
                      <a:r>
                        <a:rPr lang="en-US" altLang="ja-JP" sz="1200" b="0" i="0" u="none" strike="noStrike" dirty="0" smtClean="0">
                          <a:latin typeface="Meiryo UI" panose="020B0604030504040204" pitchFamily="50" charset="-128"/>
                          <a:ea typeface="Meiryo UI" panose="020B0604030504040204" pitchFamily="50" charset="-128"/>
                        </a:rPr>
                        <a:t>    X :  </a:t>
                      </a:r>
                      <a:r>
                        <a:rPr lang="ja-JP" altLang="en-US" sz="1200" b="0" i="0" u="none" strike="noStrike" dirty="0" smtClean="0">
                          <a:latin typeface="Meiryo UI" panose="020B0604030504040204" pitchFamily="50" charset="-128"/>
                          <a:ea typeface="Meiryo UI" panose="020B0604030504040204" pitchFamily="50" charset="-128"/>
                        </a:rPr>
                        <a:t>チューニング作業</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保守</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err="1" smtClean="0">
                          <a:latin typeface="Meiryo UI" panose="020B0604030504040204" pitchFamily="50" charset="-128"/>
                          <a:ea typeface="Meiryo UI" panose="020B0604030504040204" pitchFamily="50" charset="-128"/>
                        </a:rPr>
                        <a:t>の減</a:t>
                      </a:r>
                      <a:r>
                        <a:rPr lang="ja-JP" altLang="en-US" sz="1200" b="0" i="0" u="none" strike="noStrike" dirty="0" smtClean="0">
                          <a:latin typeface="Meiryo UI" panose="020B0604030504040204" pitchFamily="50" charset="-128"/>
                          <a:ea typeface="Meiryo UI" panose="020B0604030504040204" pitchFamily="50" charset="-128"/>
                        </a:rPr>
                        <a:t>少数　　</a:t>
                      </a:r>
                      <a:r>
                        <a:rPr lang="en-US" altLang="ja-JP" sz="1200" b="0" i="0" u="none" strike="noStrike" dirty="0" smtClean="0">
                          <a:latin typeface="Meiryo UI" panose="020B0604030504040204" pitchFamily="50" charset="-128"/>
                          <a:ea typeface="Meiryo UI" panose="020B0604030504040204" pitchFamily="50" charset="-128"/>
                        </a:rPr>
                        <a:t>22B</a:t>
                      </a:r>
                      <a:r>
                        <a:rPr lang="en-US" altLang="ja-JP" sz="1200" b="0" i="0" u="none" strike="noStrike" baseline="0" dirty="0" smtClean="0">
                          <a:latin typeface="Meiryo UI" panose="020B0604030504040204" pitchFamily="50" charset="-128"/>
                          <a:ea typeface="Meiryo UI" panose="020B0604030504040204" pitchFamily="50" charset="-128"/>
                        </a:rPr>
                        <a:t> 68</a:t>
                      </a:r>
                      <a:r>
                        <a:rPr lang="ja-JP" altLang="en-US" sz="1200" b="0" i="0" u="none" strike="noStrike" dirty="0" smtClean="0">
                          <a:latin typeface="Meiryo UI" panose="020B0604030504040204" pitchFamily="50" charset="-128"/>
                          <a:ea typeface="Meiryo UI" panose="020B0604030504040204" pitchFamily="50" charset="-128"/>
                        </a:rPr>
                        <a:t>本</a:t>
                      </a:r>
                      <a:r>
                        <a:rPr lang="en-US" altLang="ja-JP" sz="1200" b="0" i="0" u="none" strike="noStrike" dirty="0" smtClean="0">
                          <a:latin typeface="Meiryo UI" panose="020B0604030504040204" pitchFamily="50" charset="-128"/>
                          <a:ea typeface="Meiryo UI" panose="020B0604030504040204" pitchFamily="50" charset="-128"/>
                        </a:rPr>
                        <a:t>×</a:t>
                      </a:r>
                      <a:r>
                        <a:rPr lang="en-US" altLang="ja-JP" sz="1200" b="0" i="0" u="none" strike="noStrike" dirty="0" smtClean="0">
                          <a:latin typeface="Meiryo UI" panose="020B0604030504040204" pitchFamily="50" charset="-128"/>
                          <a:ea typeface="Meiryo UI" panose="020B0604030504040204" pitchFamily="50" charset="-128"/>
                        </a:rPr>
                        <a:t>15</a:t>
                      </a:r>
                      <a:r>
                        <a:rPr lang="ja-JP" altLang="en-US" sz="1200" b="0" i="0" u="none" strike="noStrike" dirty="0" smtClean="0">
                          <a:latin typeface="Meiryo UI" panose="020B0604030504040204" pitchFamily="50" charset="-128"/>
                          <a:ea typeface="Meiryo UI" panose="020B0604030504040204" pitchFamily="50" charset="-128"/>
                        </a:rPr>
                        <a:t>日 </a:t>
                      </a:r>
                      <a:r>
                        <a:rPr lang="en-US" altLang="ja-JP" sz="1200" b="0" i="0" u="none" strike="noStrike" dirty="0" smtClean="0">
                          <a:latin typeface="Meiryo UI" panose="020B0604030504040204" pitchFamily="50" charset="-128"/>
                          <a:ea typeface="Meiryo UI" panose="020B0604030504040204" pitchFamily="50" charset="-128"/>
                        </a:rPr>
                        <a:t>=1020</a:t>
                      </a:r>
                      <a:r>
                        <a:rPr lang="ja-JP" altLang="en-US" sz="1200" b="0" i="0" u="none" strike="noStrike" dirty="0" smtClean="0">
                          <a:latin typeface="Meiryo UI" panose="020B0604030504040204" pitchFamily="50" charset="-128"/>
                          <a:ea typeface="Meiryo UI" panose="020B0604030504040204" pitchFamily="50" charset="-128"/>
                        </a:rPr>
                        <a:t>日短縮</a:t>
                      </a:r>
                      <a:endParaRPr lang="ja-JP" altLang="en-US" sz="1200" b="0" i="0" u="none" strike="noStrike" dirty="0" smtClean="0">
                        <a:latin typeface="Meiryo UI" panose="020B0604030504040204" pitchFamily="50" charset="-128"/>
                        <a:ea typeface="Meiryo UI" panose="020B0604030504040204" pitchFamily="50" charset="-128"/>
                      </a:endParaRPr>
                    </a:p>
                    <a:p>
                      <a:pPr algn="l" fontAlgn="ctr"/>
                      <a:r>
                        <a:rPr lang="en-US" altLang="ja-JP"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Y</a:t>
                      </a:r>
                      <a:r>
                        <a:rPr lang="en-US" altLang="ja-JP" sz="800" b="0" i="0" u="none" strike="noStrike" dirty="0" smtClean="0">
                          <a:latin typeface="Meiryo UI" panose="020B0604030504040204" pitchFamily="50" charset="-128"/>
                          <a:ea typeface="Meiryo UI" panose="020B0604030504040204" pitchFamily="50" charset="-128"/>
                        </a:rPr>
                        <a:t>1</a:t>
                      </a:r>
                      <a:r>
                        <a:rPr lang="en-US" altLang="ja-JP"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  </a:t>
                      </a:r>
                      <a:r>
                        <a:rPr lang="ja-JP" altLang="en-US" sz="1200" b="0" i="0" u="none" strike="noStrike" dirty="0" smtClean="0">
                          <a:latin typeface="Meiryo UI" panose="020B0604030504040204" pitchFamily="50" charset="-128"/>
                          <a:ea typeface="Meiryo UI" panose="020B0604030504040204" pitchFamily="50" charset="-128"/>
                        </a:rPr>
                        <a:t>プロファイル適用に</a:t>
                      </a:r>
                      <a:r>
                        <a:rPr lang="ja-JP" altLang="en-US" sz="1200" b="0" i="0" u="none" strike="noStrike" dirty="0" smtClean="0">
                          <a:latin typeface="Meiryo UI" panose="020B0604030504040204" pitchFamily="50" charset="-128"/>
                          <a:ea typeface="Meiryo UI" panose="020B0604030504040204" pitchFamily="50" charset="-128"/>
                        </a:rPr>
                        <a:t>よるユーザ作業の</a:t>
                      </a:r>
                      <a:r>
                        <a:rPr lang="ja-JP" altLang="en-US" sz="1200" b="0" i="0" u="none" strike="noStrike" dirty="0" smtClean="0">
                          <a:latin typeface="Meiryo UI" panose="020B0604030504040204" pitchFamily="50" charset="-128"/>
                          <a:ea typeface="Meiryo UI" panose="020B0604030504040204" pitchFamily="50" charset="-128"/>
                        </a:rPr>
                        <a:t>減少 </a:t>
                      </a:r>
                      <a:r>
                        <a:rPr lang="en-US" altLang="ja-JP" sz="1200" b="0" i="0" u="none" strike="noStrike" dirty="0" smtClean="0">
                          <a:latin typeface="Meiryo UI" panose="020B0604030504040204" pitchFamily="50" charset="-128"/>
                          <a:ea typeface="Meiryo UI" panose="020B0604030504040204" pitchFamily="50" charset="-128"/>
                        </a:rPr>
                        <a:t>= </a:t>
                      </a:r>
                      <a:r>
                        <a:rPr lang="ja-JP" altLang="en-US" sz="1200" b="0" i="0" u="none" strike="noStrike" dirty="0" smtClean="0">
                          <a:latin typeface="Meiryo UI" panose="020B0604030504040204" pitchFamily="50" charset="-128"/>
                          <a:ea typeface="Meiryo UI" panose="020B0604030504040204" pitchFamily="50" charset="-128"/>
                        </a:rPr>
                        <a:t>例</a:t>
                      </a:r>
                      <a:r>
                        <a:rPr lang="en-US" altLang="ja-JP" sz="1200" b="0" i="0" u="none" strike="noStrike" dirty="0" smtClean="0">
                          <a:latin typeface="Meiryo UI" panose="020B0604030504040204" pitchFamily="50" charset="-128"/>
                          <a:ea typeface="Meiryo UI" panose="020B0604030504040204" pitchFamily="50" charset="-128"/>
                        </a:rPr>
                        <a:t>1 </a:t>
                      </a:r>
                      <a:r>
                        <a:rPr lang="ja-JP" altLang="en-US" sz="1200" b="0" i="0" u="none" strike="noStrike" dirty="0" smtClean="0">
                          <a:latin typeface="Meiryo UI" panose="020B0604030504040204" pitchFamily="50" charset="-128"/>
                          <a:ea typeface="Meiryo UI" panose="020B0604030504040204" pitchFamily="50" charset="-128"/>
                        </a:rPr>
                        <a:t>プロファイル適用 </a:t>
                      </a:r>
                      <a:r>
                        <a:rPr lang="en-US" altLang="ja-JP" sz="1200" b="0" i="0" u="none" strike="noStrike" dirty="0" smtClean="0">
                          <a:latin typeface="Meiryo UI" panose="020B0604030504040204" pitchFamily="50" charset="-128"/>
                          <a:ea typeface="Meiryo UI" panose="020B0604030504040204" pitchFamily="50" charset="-128"/>
                        </a:rPr>
                        <a:t>10</a:t>
                      </a:r>
                      <a:r>
                        <a:rPr lang="ja-JP" altLang="en-US" sz="1200" b="0" i="0" u="none" strike="noStrike" dirty="0" smtClean="0">
                          <a:latin typeface="Meiryo UI" panose="020B0604030504040204" pitchFamily="50" charset="-128"/>
                          <a:ea typeface="Meiryo UI" panose="020B0604030504040204" pitchFamily="50" charset="-128"/>
                        </a:rPr>
                        <a:t>分短縮　</a:t>
                      </a:r>
                      <a:r>
                        <a:rPr lang="en-US" altLang="ja-JP" sz="1200" b="0" i="0" u="none" strike="noStrike" dirty="0" smtClean="0">
                          <a:latin typeface="Meiryo UI" panose="020B0604030504040204" pitchFamily="50" charset="-128"/>
                          <a:ea typeface="Meiryo UI" panose="020B0604030504040204" pitchFamily="50" charset="-128"/>
                        </a:rPr>
                        <a:t>* 158</a:t>
                      </a:r>
                      <a:r>
                        <a:rPr lang="ja-JP" altLang="en-US" sz="1200" b="0" i="0" u="none" strike="noStrike" dirty="0" smtClean="0">
                          <a:latin typeface="Meiryo UI" panose="020B0604030504040204" pitchFamily="50" charset="-128"/>
                          <a:ea typeface="Meiryo UI" panose="020B0604030504040204" pitchFamily="50" charset="-128"/>
                        </a:rPr>
                        <a:t>回　</a:t>
                      </a:r>
                      <a:r>
                        <a:rPr lang="en-US" altLang="ja-JP" sz="1200" b="0" i="0" u="none" strike="noStrike" dirty="0" smtClean="0">
                          <a:latin typeface="Meiryo UI" panose="020B0604030504040204" pitchFamily="50" charset="-128"/>
                          <a:ea typeface="Meiryo UI" panose="020B0604030504040204" pitchFamily="50" charset="-128"/>
                        </a:rPr>
                        <a:t>= 26</a:t>
                      </a:r>
                      <a:r>
                        <a:rPr lang="ja-JP" altLang="en-US" sz="1200" b="0" i="0" u="none" strike="noStrike" dirty="0" smtClean="0">
                          <a:latin typeface="Meiryo UI" panose="020B0604030504040204" pitchFamily="50" charset="-128"/>
                          <a:ea typeface="Meiryo UI" panose="020B0604030504040204" pitchFamily="50" charset="-128"/>
                        </a:rPr>
                        <a:t>時間短縮　適用済みプロファイル</a:t>
                      </a:r>
                      <a:r>
                        <a:rPr lang="en-US" altLang="ja-JP" sz="1200" b="0" i="0" u="none" strike="noStrike" dirty="0" smtClean="0">
                          <a:latin typeface="Meiryo UI" panose="020B0604030504040204" pitchFamily="50" charset="-128"/>
                          <a:ea typeface="Meiryo UI" panose="020B0604030504040204" pitchFamily="50" charset="-128"/>
                        </a:rPr>
                        <a:t>17</a:t>
                      </a:r>
                      <a:r>
                        <a:rPr lang="ja-JP" altLang="en-US" sz="1200" b="0" i="0" u="none" strike="noStrike" dirty="0" smtClean="0">
                          <a:latin typeface="Meiryo UI" panose="020B0604030504040204" pitchFamily="50" charset="-128"/>
                          <a:ea typeface="Meiryo UI" panose="020B0604030504040204" pitchFamily="50" charset="-128"/>
                        </a:rPr>
                        <a:t>本　</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442</a:t>
                      </a:r>
                      <a:r>
                        <a:rPr lang="ja-JP" altLang="en-US" sz="1200" b="0" i="0" u="none" strike="noStrike" dirty="0" smtClean="0">
                          <a:latin typeface="Meiryo UI" panose="020B0604030504040204" pitchFamily="50" charset="-128"/>
                          <a:ea typeface="Meiryo UI" panose="020B0604030504040204" pitchFamily="50" charset="-128"/>
                        </a:rPr>
                        <a:t>時間短縮</a:t>
                      </a:r>
                      <a:endParaRPr lang="en-US" altLang="ja-JP" sz="1200" b="0" i="0" u="none" strike="noStrike" dirty="0" smtClean="0">
                        <a:latin typeface="Meiryo UI" panose="020B0604030504040204" pitchFamily="50" charset="-128"/>
                        <a:ea typeface="Meiryo UI" panose="020B0604030504040204" pitchFamily="50" charset="-128"/>
                      </a:endParaRPr>
                    </a:p>
                    <a:p>
                      <a:pPr algn="l" fontAlgn="ct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Y</a:t>
                      </a:r>
                      <a:r>
                        <a:rPr lang="en-US" altLang="ja-JP" sz="800" b="0" i="0" u="none" strike="noStrike" dirty="0" smtClean="0">
                          <a:latin typeface="Meiryo UI" panose="020B0604030504040204" pitchFamily="50" charset="-128"/>
                          <a:ea typeface="Meiryo UI" panose="020B0604030504040204" pitchFamily="50" charset="-128"/>
                        </a:rPr>
                        <a:t>2</a:t>
                      </a:r>
                      <a:r>
                        <a:rPr lang="en-US" altLang="ja-JP" sz="1200" b="0" i="0" u="none" strike="noStrike" dirty="0" smtClean="0">
                          <a:latin typeface="Meiryo UI" panose="020B0604030504040204" pitchFamily="50" charset="-128"/>
                          <a:ea typeface="Meiryo UI" panose="020B0604030504040204" pitchFamily="50" charset="-128"/>
                        </a:rPr>
                        <a:t> : </a:t>
                      </a:r>
                      <a:r>
                        <a:rPr lang="ja-JP" altLang="en-US" sz="1200" b="0" i="0" u="none" strike="noStrike" baseline="0" dirty="0" smtClean="0">
                          <a:latin typeface="Meiryo UI" panose="020B0604030504040204" pitchFamily="50" charset="-128"/>
                          <a:ea typeface="Meiryo UI" panose="020B0604030504040204" pitchFamily="50" charset="-128"/>
                        </a:rPr>
                        <a:t> パラレル化適用</a:t>
                      </a:r>
                      <a:r>
                        <a:rPr lang="ja-JP" altLang="en-US" sz="1200" b="0" i="0" u="none" strike="noStrike" dirty="0" smtClean="0">
                          <a:latin typeface="Meiryo UI" panose="020B0604030504040204" pitchFamily="50" charset="-128"/>
                          <a:ea typeface="Meiryo UI" panose="020B0604030504040204" pitchFamily="50" charset="-128"/>
                        </a:rPr>
                        <a:t>によるユーザ作業の減少 </a:t>
                      </a:r>
                      <a:r>
                        <a:rPr lang="en-US" altLang="ja-JP" sz="1200" b="0" i="0" u="none" strike="noStrike" dirty="0" smtClean="0">
                          <a:latin typeface="Meiryo UI" panose="020B0604030504040204" pitchFamily="50" charset="-128"/>
                          <a:ea typeface="Meiryo UI" panose="020B0604030504040204" pitchFamily="50" charset="-128"/>
                        </a:rPr>
                        <a:t>= 1</a:t>
                      </a:r>
                      <a:r>
                        <a:rPr lang="ja-JP" altLang="en-US" sz="1200" b="0" i="0" u="none" strike="noStrike" dirty="0" smtClean="0">
                          <a:latin typeface="Meiryo UI" panose="020B0604030504040204" pitchFamily="50" charset="-128"/>
                          <a:ea typeface="Meiryo UI" panose="020B0604030504040204" pitchFamily="50" charset="-128"/>
                        </a:rPr>
                        <a:t>時間の短縮　</a:t>
                      </a:r>
                      <a:r>
                        <a:rPr lang="en-US" altLang="ja-JP" sz="1200" b="0" i="0" u="none" strike="noStrike" dirty="0" smtClean="0">
                          <a:latin typeface="Meiryo UI" panose="020B0604030504040204" pitchFamily="50" charset="-128"/>
                          <a:ea typeface="Meiryo UI" panose="020B0604030504040204" pitchFamily="50" charset="-128"/>
                        </a:rPr>
                        <a:t>* 314</a:t>
                      </a:r>
                      <a:r>
                        <a:rPr lang="ja-JP" altLang="en-US" sz="1200" b="0" i="0" u="none" strike="noStrike" dirty="0" smtClean="0">
                          <a:latin typeface="Meiryo UI" panose="020B0604030504040204" pitchFamily="50" charset="-128"/>
                          <a:ea typeface="Meiryo UI" panose="020B0604030504040204" pitchFamily="50" charset="-128"/>
                        </a:rPr>
                        <a:t>回　</a:t>
                      </a:r>
                      <a:r>
                        <a:rPr lang="en-US" altLang="ja-JP" sz="1200" b="0" i="0" u="none" strike="noStrike" dirty="0" smtClean="0">
                          <a:latin typeface="Meiryo UI" panose="020B0604030504040204" pitchFamily="50" charset="-128"/>
                          <a:ea typeface="Meiryo UI" panose="020B0604030504040204" pitchFamily="50" charset="-128"/>
                        </a:rPr>
                        <a:t>=314</a:t>
                      </a:r>
                      <a:r>
                        <a:rPr lang="ja-JP" altLang="en-US" sz="1200" b="0" i="0" u="none" strike="noStrike" dirty="0" smtClean="0">
                          <a:latin typeface="Meiryo UI" panose="020B0604030504040204" pitchFamily="50" charset="-128"/>
                          <a:ea typeface="Meiryo UI" panose="020B0604030504040204" pitchFamily="50" charset="-128"/>
                        </a:rPr>
                        <a:t>時間の短縮　適用本数</a:t>
                      </a:r>
                      <a:r>
                        <a:rPr lang="en-US" altLang="ja-JP" sz="1200" b="0" i="0" u="none" strike="noStrike" dirty="0" smtClean="0">
                          <a:latin typeface="Meiryo UI" panose="020B0604030504040204" pitchFamily="50" charset="-128"/>
                          <a:ea typeface="Meiryo UI" panose="020B0604030504040204" pitchFamily="50" charset="-128"/>
                        </a:rPr>
                        <a:t>8</a:t>
                      </a:r>
                      <a:r>
                        <a:rPr lang="ja-JP" altLang="en-US" sz="1200" b="0" i="0" u="none" strike="noStrike" dirty="0" smtClean="0">
                          <a:latin typeface="Meiryo UI" panose="020B0604030504040204" pitchFamily="50" charset="-128"/>
                          <a:ea typeface="Meiryo UI" panose="020B0604030504040204" pitchFamily="50" charset="-128"/>
                        </a:rPr>
                        <a:t>本　</a:t>
                      </a:r>
                      <a:r>
                        <a:rPr lang="en-US" altLang="ja-JP" sz="1200" b="0" i="0" u="none" strike="noStrike" dirty="0" smtClean="0">
                          <a:latin typeface="Meiryo UI" panose="020B0604030504040204" pitchFamily="50" charset="-128"/>
                          <a:ea typeface="Meiryo UI" panose="020B0604030504040204" pitchFamily="50" charset="-128"/>
                        </a:rPr>
                        <a:t>=2512</a:t>
                      </a:r>
                      <a:r>
                        <a:rPr lang="ja-JP" altLang="en-US" sz="1200" b="0" i="0" u="none" strike="noStrike" dirty="0" smtClean="0">
                          <a:latin typeface="Meiryo UI" panose="020B0604030504040204" pitchFamily="50" charset="-128"/>
                          <a:ea typeface="Meiryo UI" panose="020B0604030504040204" pitchFamily="50" charset="-128"/>
                        </a:rPr>
                        <a:t>時間短縮</a:t>
                      </a:r>
                      <a:endParaRPr lang="ja-JP" altLang="en-US" sz="1200" b="0" i="0" u="none" strike="noStrike" dirty="0" smtClean="0">
                        <a:latin typeface="Meiryo UI" panose="020B0604030504040204" pitchFamily="50" charset="-128"/>
                        <a:ea typeface="Meiryo UI" panose="020B0604030504040204" pitchFamily="50" charset="-128"/>
                      </a:endParaRPr>
                    </a:p>
                    <a:p>
                      <a:pPr algn="l" fontAlgn="ctr"/>
                      <a:r>
                        <a:rPr lang="en-US" altLang="ja-JP" sz="1200" b="0" i="0" u="none" strike="noStrike" dirty="0" smtClean="0">
                          <a:latin typeface="Meiryo UI" panose="020B0604030504040204" pitchFamily="50" charset="-128"/>
                          <a:ea typeface="Meiryo UI" panose="020B0604030504040204" pitchFamily="50" charset="-128"/>
                        </a:rPr>
                        <a:t>    Z :  </a:t>
                      </a:r>
                      <a:r>
                        <a:rPr lang="ja-JP" altLang="en-US" sz="1200" b="0" i="0" u="none" strike="noStrike" dirty="0" smtClean="0">
                          <a:latin typeface="Meiryo UI" panose="020B0604030504040204" pitchFamily="50" charset="-128"/>
                          <a:ea typeface="Meiryo UI" panose="020B0604030504040204" pitchFamily="50" charset="-128"/>
                        </a:rPr>
                        <a:t>インシデントの特定・解決による効果   </a:t>
                      </a:r>
                      <a:r>
                        <a:rPr lang="en-US" altLang="ja-JP" sz="1200" b="0" i="0" u="none" strike="noStrike" dirty="0" smtClean="0">
                          <a:latin typeface="Meiryo UI" panose="020B0604030504040204" pitchFamily="50" charset="-128"/>
                          <a:ea typeface="Meiryo UI" panose="020B0604030504040204" pitchFamily="50" charset="-128"/>
                        </a:rPr>
                        <a:t>DB</a:t>
                      </a:r>
                      <a:r>
                        <a:rPr lang="ja-JP" altLang="en-US" sz="1200" b="0" i="0" u="none" strike="noStrike" dirty="0" smtClean="0">
                          <a:latin typeface="Meiryo UI" panose="020B0604030504040204" pitchFamily="50" charset="-128"/>
                          <a:ea typeface="Meiryo UI" panose="020B0604030504040204" pitchFamily="50" charset="-128"/>
                        </a:rPr>
                        <a:t>系切り替え発生率　平均</a:t>
                      </a:r>
                      <a:r>
                        <a:rPr lang="en-US" altLang="ja-JP" sz="1200" b="0" i="0" u="none" strike="noStrike" dirty="0" smtClean="0">
                          <a:latin typeface="Meiryo UI" panose="020B0604030504040204" pitchFamily="50" charset="-128"/>
                          <a:ea typeface="Meiryo UI" panose="020B0604030504040204" pitchFamily="50" charset="-128"/>
                        </a:rPr>
                        <a:t>4</a:t>
                      </a:r>
                      <a:r>
                        <a:rPr lang="ja-JP" altLang="en-US" sz="1200" b="0" i="0" u="none" strike="noStrike" dirty="0" smtClean="0">
                          <a:latin typeface="Meiryo UI" panose="020B0604030504040204" pitchFamily="50" charset="-128"/>
                          <a:ea typeface="Meiryo UI" panose="020B0604030504040204" pitchFamily="50" charset="-128"/>
                        </a:rPr>
                        <a:t>回　⇒ 現時点１回　　</a:t>
                      </a:r>
                      <a:r>
                        <a:rPr lang="en-US" altLang="ja-JP" sz="1200" b="0" i="0" u="none" strike="noStrike" dirty="0" smtClean="0">
                          <a:latin typeface="Meiryo UI" panose="020B0604030504040204" pitchFamily="50" charset="-128"/>
                          <a:ea typeface="Meiryo UI" panose="020B0604030504040204" pitchFamily="50" charset="-128"/>
                        </a:rPr>
                        <a:t>(1</a:t>
                      </a:r>
                      <a:r>
                        <a:rPr lang="ja-JP" altLang="en-US" sz="1200" b="0" i="0" u="none" strike="noStrike" dirty="0" smtClean="0">
                          <a:latin typeface="Meiryo UI" panose="020B0604030504040204" pitchFamily="50" charset="-128"/>
                          <a:ea typeface="Meiryo UI" panose="020B0604030504040204" pitchFamily="50" charset="-128"/>
                        </a:rPr>
                        <a:t>回系切り替えあたりのシステム停止約半日</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2</a:t>
                      </a:r>
                      <a:r>
                        <a:rPr lang="ja-JP" altLang="en-US" sz="1200" b="0" i="0" u="none" strike="noStrike" dirty="0" smtClean="0">
                          <a:latin typeface="Meiryo UI" panose="020B0604030504040204" pitchFamily="50" charset="-128"/>
                          <a:ea typeface="Meiryo UI" panose="020B0604030504040204" pitchFamily="50" charset="-128"/>
                        </a:rPr>
                        <a:t>日</a:t>
                      </a:r>
                      <a:r>
                        <a:rPr lang="en-US" altLang="ja-JP" sz="1200" b="0" i="0" u="none" strike="noStrike" dirty="0" smtClean="0">
                          <a:latin typeface="Meiryo UI" panose="020B0604030504040204" pitchFamily="50" charset="-128"/>
                          <a:ea typeface="Meiryo UI" panose="020B0604030504040204" pitchFamily="50" charset="-128"/>
                        </a:rPr>
                        <a:t>-0.5</a:t>
                      </a:r>
                      <a:r>
                        <a:rPr lang="ja-JP" altLang="en-US" sz="1200" b="0" i="0" u="none" strike="noStrike" dirty="0" smtClean="0">
                          <a:latin typeface="Meiryo UI" panose="020B0604030504040204" pitchFamily="50" charset="-128"/>
                          <a:ea typeface="Meiryo UI" panose="020B0604030504040204" pitchFamily="50" charset="-128"/>
                        </a:rPr>
                        <a:t>日⇒</a:t>
                      </a:r>
                      <a:r>
                        <a:rPr lang="en-US" altLang="ja-JP" sz="1200" b="0" i="0" u="none" strike="noStrike" dirty="0" smtClean="0">
                          <a:latin typeface="Meiryo UI" panose="020B0604030504040204" pitchFamily="50" charset="-128"/>
                          <a:ea typeface="Meiryo UI" panose="020B0604030504040204" pitchFamily="50" charset="-128"/>
                        </a:rPr>
                        <a:t>1.5</a:t>
                      </a:r>
                      <a:r>
                        <a:rPr lang="ja-JP" altLang="en-US" sz="1200" b="0" i="0" u="none" strike="noStrike" dirty="0" smtClean="0">
                          <a:latin typeface="Meiryo UI" panose="020B0604030504040204" pitchFamily="50" charset="-128"/>
                          <a:ea typeface="Meiryo UI" panose="020B0604030504040204" pitchFamily="50" charset="-128"/>
                        </a:rPr>
                        <a:t>日の作業が可能となった　 </a:t>
                      </a:r>
                      <a:endParaRPr lang="en-US" altLang="ja-JP" sz="1200" b="0" i="0" u="none" strike="noStrike" baseline="0" dirty="0" smtClean="0">
                        <a:latin typeface="Meiryo UI" panose="020B0604030504040204" pitchFamily="50" charset="-128"/>
                        <a:ea typeface="Meiryo UI" panose="020B0604030504040204" pitchFamily="50" charset="-128"/>
                      </a:endParaRPr>
                    </a:p>
                    <a:p>
                      <a:pPr algn="l" fontAlgn="ctr"/>
                      <a:endParaRPr lang="en-US" altLang="ja-JP" sz="1200" b="0" i="0" u="none" strike="noStrike" dirty="0" smtClean="0">
                        <a:latin typeface="Meiryo UI" panose="020B0604030504040204" pitchFamily="50" charset="-128"/>
                        <a:ea typeface="Meiryo UI" panose="020B0604030504040204" pitchFamily="50" charset="-128"/>
                      </a:endParaRPr>
                    </a:p>
                    <a:p>
                      <a:pPr algn="l" fontAlgn="ctr"/>
                      <a:endParaRPr lang="ja-JP" altLang="en-US" sz="12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17"/>
                  </a:ext>
                </a:extLst>
              </a:tr>
              <a:tr h="272017">
                <a:tc gridSpan="2">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a:t>
                      </a:r>
                      <a:r>
                        <a:rPr lang="ja-JP" altLang="ja-JP" sz="1200" b="1" dirty="0" smtClean="0">
                          <a:latin typeface="Meiryo UI" panose="020B0604030504040204" pitchFamily="50" charset="-128"/>
                          <a:ea typeface="Meiryo UI" panose="020B0604030504040204" pitchFamily="50" charset="-128"/>
                        </a:rPr>
                        <a:t>投資</a:t>
                      </a:r>
                      <a:r>
                        <a:rPr lang="ja-JP" altLang="ja-JP" sz="1200" b="1" dirty="0" smtClean="0">
                          <a:latin typeface="Meiryo UI" panose="020B0604030504040204" pitchFamily="50" charset="-128"/>
                          <a:ea typeface="Meiryo UI" panose="020B0604030504040204" pitchFamily="50" charset="-128"/>
                        </a:rPr>
                        <a:t>効果</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25400" cap="flat" cmpd="dbl" algn="ctr">
                      <a:noFill/>
                      <a:prstDash val="solid"/>
                      <a:round/>
                      <a:headEnd type="none" w="med" len="med"/>
                      <a:tailEnd type="none" w="med" len="med"/>
                    </a:lnL>
                    <a:lnR w="25400" cap="flat" cmpd="dbl"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solidFill>
                  </a:tcPr>
                </a:tc>
                <a:tc hMerge="1">
                  <a:txBody>
                    <a:bodyPr/>
                    <a:lstStyle/>
                    <a:p>
                      <a:endParaRPr kumimoji="1" lang="ja-JP" altLang="en-US"/>
                    </a:p>
                  </a:txBody>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r>
              <a:tr h="239235">
                <a:tc gridSpan="9">
                  <a:txBody>
                    <a:bodyPr/>
                    <a:lstStyle/>
                    <a:p>
                      <a:pPr algn="l" fontAlgn="ctr"/>
                      <a:r>
                        <a:rPr lang="zh-TW" altLang="en-US" sz="1200" b="0" i="0" u="none" strike="noStrike" dirty="0" smtClean="0">
                          <a:latin typeface="Meiryo UI" panose="020B0604030504040204" pitchFamily="50" charset="-128"/>
                          <a:ea typeface="Meiryo UI" panose="020B0604030504040204" pitchFamily="50" charset="-128"/>
                        </a:rPr>
                        <a:t>投資効果：効果</a:t>
                      </a:r>
                      <a:r>
                        <a:rPr lang="en-US" altLang="zh-TW" sz="1200" b="0" i="0" u="none" strike="noStrike" dirty="0" smtClean="0">
                          <a:latin typeface="Meiryo UI" panose="020B0604030504040204" pitchFamily="50" charset="-128"/>
                          <a:ea typeface="Meiryo UI" panose="020B0604030504040204" pitchFamily="50" charset="-128"/>
                        </a:rPr>
                        <a:t>-</a:t>
                      </a:r>
                      <a:r>
                        <a:rPr lang="zh-TW" altLang="en-US" sz="1200" b="0" i="0" u="none" strike="noStrike" dirty="0" smtClean="0">
                          <a:latin typeface="Meiryo UI" panose="020B0604030504040204" pitchFamily="50" charset="-128"/>
                          <a:ea typeface="Meiryo UI" panose="020B0604030504040204" pitchFamily="50" charset="-128"/>
                        </a:rPr>
                        <a:t>導入費用　　</a:t>
                      </a:r>
                      <a:r>
                        <a:rPr lang="en-US" altLang="zh-TW" sz="1200" b="0" i="0" u="none" strike="noStrike" dirty="0" smtClean="0">
                          <a:latin typeface="Meiryo UI" panose="020B0604030504040204" pitchFamily="50" charset="-128"/>
                          <a:ea typeface="Meiryo UI" panose="020B0604030504040204" pitchFamily="50" charset="-128"/>
                        </a:rPr>
                        <a:t>=</a:t>
                      </a: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7" name="タイトル 1"/>
          <p:cNvSpPr>
            <a:spLocks noGrp="1"/>
          </p:cNvSpPr>
          <p:nvPr>
            <p:ph type="title"/>
          </p:nvPr>
        </p:nvSpPr>
        <p:spPr>
          <a:xfrm>
            <a:off x="245999" y="90000"/>
            <a:ext cx="11700000" cy="565146"/>
          </a:xfrm>
        </p:spPr>
        <p:txBody>
          <a:bodyPr lIns="36000" tIns="36000" rIns="36000" bIns="36000">
            <a:spAutoFit/>
          </a:bodyPr>
          <a:lstStyle/>
          <a:p>
            <a:r>
              <a:rPr lang="ja-JP" altLang="en-US" sz="3200" dirty="0">
                <a:latin typeface="Meiryo UI" panose="020B0604030504040204" pitchFamily="50" charset="-128"/>
                <a:ea typeface="Meiryo UI" panose="020B0604030504040204" pitchFamily="50" charset="-128"/>
              </a:rPr>
              <a:t>投資計画概要サマリ</a:t>
            </a:r>
            <a:endParaRPr kumimoji="1" lang="ja-JP" altLang="en-US" sz="3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34665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ボックス 2"/>
          <p:cNvSpPr txBox="1"/>
          <p:nvPr/>
        </p:nvSpPr>
        <p:spPr>
          <a:xfrm>
            <a:off x="4349367" y="2968256"/>
            <a:ext cx="3493264" cy="646331"/>
          </a:xfrm>
          <a:prstGeom prst="rect">
            <a:avLst/>
          </a:prstGeom>
          <a:noFill/>
        </p:spPr>
        <p:txBody>
          <a:bodyPr wrap="none" rtlCol="0">
            <a:spAutoFit/>
          </a:bodyPr>
          <a:lstStyle/>
          <a:p>
            <a:r>
              <a:rPr lang="ja-JP" altLang="en-US" sz="3600" dirty="0" smtClean="0">
                <a:latin typeface="Meiryo UI" panose="020B0604030504040204" pitchFamily="50" charset="-128"/>
                <a:ea typeface="Meiryo UI" panose="020B0604030504040204" pitchFamily="50" charset="-128"/>
              </a:rPr>
              <a:t>システム導入</a:t>
            </a:r>
            <a:r>
              <a:rPr lang="ja-JP" altLang="ja-JP" sz="3600" dirty="0" smtClean="0">
                <a:latin typeface="Meiryo UI" panose="020B0604030504040204" pitchFamily="50" charset="-128"/>
                <a:ea typeface="Meiryo UI" panose="020B0604030504040204" pitchFamily="50" charset="-128"/>
              </a:rPr>
              <a:t>計画</a:t>
            </a:r>
            <a:endParaRPr kumimoji="1" lang="ja-JP" altLang="en-US" sz="3600" dirty="0">
              <a:latin typeface="Meiryo UI" panose="020B0604030504040204" pitchFamily="50" charset="-128"/>
              <a:ea typeface="Meiryo UI" panose="020B0604030504040204" pitchFamily="50" charset="-128"/>
            </a:endParaRPr>
          </a:p>
        </p:txBody>
      </p:sp>
      <p:sp>
        <p:nvSpPr>
          <p:cNvPr id="4" name="正方形/長方形 3"/>
          <p:cNvSpPr/>
          <p:nvPr/>
        </p:nvSpPr>
        <p:spPr>
          <a:xfrm>
            <a:off x="4737294" y="3635420"/>
            <a:ext cx="3105337" cy="369332"/>
          </a:xfrm>
          <a:prstGeom prst="rect">
            <a:avLst/>
          </a:prstGeom>
        </p:spPr>
        <p:txBody>
          <a:bodyPr wrap="none">
            <a:spAutoFit/>
          </a:bodyPr>
          <a:lstStyle/>
          <a:p>
            <a:r>
              <a:rPr lang="ja-JP" altLang="ja-JP"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問題提起、</a:t>
            </a:r>
            <a:r>
              <a:rPr lang="ja-JP" altLang="ja-JP" dirty="0" smtClean="0">
                <a:latin typeface="Meiryo UI" panose="020B0604030504040204" pitchFamily="50" charset="-128"/>
                <a:ea typeface="Meiryo UI" panose="020B0604030504040204" pitchFamily="50" charset="-128"/>
              </a:rPr>
              <a:t>システム</a:t>
            </a:r>
            <a:r>
              <a:rPr lang="ja-JP" altLang="ja-JP" dirty="0">
                <a:latin typeface="Meiryo UI" panose="020B0604030504040204" pitchFamily="50" charset="-128"/>
                <a:ea typeface="Meiryo UI" panose="020B0604030504040204" pitchFamily="50" charset="-128"/>
              </a:rPr>
              <a:t>の</a:t>
            </a:r>
            <a:r>
              <a:rPr lang="ja-JP" altLang="ja-JP" dirty="0" smtClean="0">
                <a:latin typeface="Meiryo UI" panose="020B0604030504040204" pitchFamily="50" charset="-128"/>
                <a:ea typeface="Meiryo UI" panose="020B0604030504040204" pitchFamily="50" charset="-128"/>
              </a:rPr>
              <a:t>概要）</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88752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問題提起</a:t>
            </a:r>
            <a:r>
              <a:rPr lang="ja-JP" altLang="en-US" dirty="0"/>
              <a:t>（</a:t>
            </a:r>
            <a:r>
              <a:rPr lang="en-US" altLang="ja-JP" dirty="0"/>
              <a:t>DB</a:t>
            </a:r>
            <a:r>
              <a:rPr lang="ja-JP" altLang="en-US" dirty="0"/>
              <a:t>インシデント）</a:t>
            </a:r>
            <a:endParaRPr kumimoji="1" lang="ja-JP" altLang="en-US" dirty="0"/>
          </a:p>
        </p:txBody>
      </p:sp>
      <p:sp>
        <p:nvSpPr>
          <p:cNvPr id="6" name="テキスト プレースホルダー 5"/>
          <p:cNvSpPr>
            <a:spLocks noGrp="1"/>
          </p:cNvSpPr>
          <p:nvPr>
            <p:ph type="body" sz="quarter" idx="29"/>
          </p:nvPr>
        </p:nvSpPr>
        <p:spPr/>
        <p:txBody>
          <a:bodyPr/>
          <a:lstStyle/>
          <a:p>
            <a:r>
              <a:rPr lang="en-US" altLang="ja-JP" dirty="0"/>
              <a:t>DB</a:t>
            </a:r>
            <a:r>
              <a:rPr lang="ja-JP" altLang="en-US" dirty="0"/>
              <a:t>のインシデントが大量　　</a:t>
            </a:r>
            <a:r>
              <a:rPr lang="en-US" altLang="ja-JP" dirty="0"/>
              <a:t>DB</a:t>
            </a:r>
            <a:r>
              <a:rPr lang="ja-JP" altLang="en-US" dirty="0"/>
              <a:t>系切り替え発生が</a:t>
            </a:r>
            <a:r>
              <a:rPr lang="ja-JP" altLang="en-US" dirty="0" smtClean="0"/>
              <a:t>慢性化</a:t>
            </a:r>
            <a:endParaRPr lang="en-US" altLang="ja-JP" dirty="0"/>
          </a:p>
        </p:txBody>
      </p:sp>
      <p:sp>
        <p:nvSpPr>
          <p:cNvPr id="7" name="フッター プレースホルダー 6"/>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
        <p:nvSpPr>
          <p:cNvPr id="8" name="テキスト ボックス 7"/>
          <p:cNvSpPr txBox="1"/>
          <p:nvPr/>
        </p:nvSpPr>
        <p:spPr>
          <a:xfrm>
            <a:off x="48058" y="1631420"/>
            <a:ext cx="7467109" cy="400110"/>
          </a:xfrm>
          <a:prstGeom prst="rect">
            <a:avLst/>
          </a:prstGeom>
          <a:noFill/>
        </p:spPr>
        <p:txBody>
          <a:bodyPr wrap="none" rtlCol="0">
            <a:spAutoFit/>
          </a:bodyPr>
          <a:lstStyle/>
          <a:p>
            <a:r>
              <a:rPr lang="ja-JP" altLang="en-US" sz="2000" b="1" dirty="0" smtClean="0">
                <a:solidFill>
                  <a:srgbClr val="000000"/>
                </a:solidFill>
              </a:rPr>
              <a:t>・</a:t>
            </a:r>
            <a:r>
              <a:rPr lang="en-US" altLang="ja-JP" sz="2000" b="1" dirty="0" err="1" smtClean="0">
                <a:solidFill>
                  <a:srgbClr val="000000"/>
                </a:solidFill>
              </a:rPr>
              <a:t>Redmine</a:t>
            </a:r>
            <a:r>
              <a:rPr lang="ja-JP" altLang="en-US" sz="2000" b="1" dirty="0" smtClean="0">
                <a:solidFill>
                  <a:srgbClr val="000000"/>
                </a:solidFill>
              </a:rPr>
              <a:t>に上がったパフォーマンス系のチケット数 </a:t>
            </a:r>
            <a:r>
              <a:rPr lang="en-US" altLang="ja-JP" sz="2000" b="1" dirty="0">
                <a:solidFill>
                  <a:srgbClr val="000000"/>
                </a:solidFill>
              </a:rPr>
              <a:t>7</a:t>
            </a:r>
            <a:r>
              <a:rPr lang="en-US" altLang="ja-JP" sz="2000" b="1" dirty="0" smtClean="0">
                <a:solidFill>
                  <a:srgbClr val="000000"/>
                </a:solidFill>
              </a:rPr>
              <a:t>0</a:t>
            </a:r>
            <a:r>
              <a:rPr lang="ja-JP" altLang="en-US" sz="2000" b="1" dirty="0" smtClean="0">
                <a:solidFill>
                  <a:srgbClr val="000000"/>
                </a:solidFill>
              </a:rPr>
              <a:t>件以上</a:t>
            </a:r>
            <a:endParaRPr lang="ja-JP" altLang="en-US" sz="2000" b="1" dirty="0">
              <a:solidFill>
                <a:srgbClr val="000000"/>
              </a:solidFill>
            </a:endParaRPr>
          </a:p>
        </p:txBody>
      </p:sp>
      <p:sp>
        <p:nvSpPr>
          <p:cNvPr id="9" name="テキスト ボックス 8"/>
          <p:cNvSpPr txBox="1"/>
          <p:nvPr/>
        </p:nvSpPr>
        <p:spPr>
          <a:xfrm>
            <a:off x="7770959" y="1621871"/>
            <a:ext cx="3377848" cy="400110"/>
          </a:xfrm>
          <a:prstGeom prst="rect">
            <a:avLst/>
          </a:prstGeom>
          <a:noFill/>
        </p:spPr>
        <p:txBody>
          <a:bodyPr wrap="none" rtlCol="0">
            <a:spAutoFit/>
          </a:bodyPr>
          <a:lstStyle/>
          <a:p>
            <a:r>
              <a:rPr lang="ja-JP" altLang="en-US" sz="2000" b="1" dirty="0" smtClean="0">
                <a:solidFill>
                  <a:srgbClr val="000000"/>
                </a:solidFill>
              </a:rPr>
              <a:t>・</a:t>
            </a:r>
            <a:r>
              <a:rPr lang="en-US" altLang="ja-JP" sz="2000" b="1" dirty="0" smtClean="0">
                <a:solidFill>
                  <a:srgbClr val="000000"/>
                </a:solidFill>
              </a:rPr>
              <a:t>DB</a:t>
            </a:r>
            <a:r>
              <a:rPr lang="ja-JP" altLang="en-US" sz="2000" b="1" dirty="0" smtClean="0">
                <a:solidFill>
                  <a:srgbClr val="000000"/>
                </a:solidFill>
              </a:rPr>
              <a:t>系切り替えの発生回数</a:t>
            </a:r>
            <a:endParaRPr lang="ja-JP" altLang="en-US" sz="2000" b="1" dirty="0">
              <a:solidFill>
                <a:srgbClr val="000000"/>
              </a:solidFill>
            </a:endParaRPr>
          </a:p>
        </p:txBody>
      </p:sp>
      <p:pic>
        <p:nvPicPr>
          <p:cNvPr id="10" name="図 9"/>
          <p:cNvPicPr>
            <a:picLocks noChangeAspect="1"/>
          </p:cNvPicPr>
          <p:nvPr/>
        </p:nvPicPr>
        <p:blipFill>
          <a:blip r:embed="rId2"/>
          <a:stretch>
            <a:fillRect/>
          </a:stretch>
        </p:blipFill>
        <p:spPr>
          <a:xfrm>
            <a:off x="462579" y="1956144"/>
            <a:ext cx="4935524" cy="3096280"/>
          </a:xfrm>
          <a:prstGeom prst="rect">
            <a:avLst/>
          </a:prstGeom>
        </p:spPr>
      </p:pic>
      <p:sp>
        <p:nvSpPr>
          <p:cNvPr id="11" name="テキスト ボックス 10"/>
          <p:cNvSpPr txBox="1"/>
          <p:nvPr/>
        </p:nvSpPr>
        <p:spPr>
          <a:xfrm>
            <a:off x="8032754" y="1922680"/>
            <a:ext cx="3721532" cy="1938992"/>
          </a:xfrm>
          <a:prstGeom prst="rect">
            <a:avLst/>
          </a:prstGeom>
          <a:noFill/>
        </p:spPr>
        <p:txBody>
          <a:bodyPr wrap="none" rtlCol="0">
            <a:spAutoFit/>
          </a:bodyPr>
          <a:lstStyle/>
          <a:p>
            <a:r>
              <a:rPr lang="en-US" altLang="ja-JP" sz="2400" dirty="0" smtClean="0">
                <a:solidFill>
                  <a:srgbClr val="000000"/>
                </a:solidFill>
              </a:rPr>
              <a:t>22A 1</a:t>
            </a:r>
            <a:r>
              <a:rPr lang="ja-JP" altLang="en-US" sz="2400" dirty="0" smtClean="0">
                <a:solidFill>
                  <a:srgbClr val="000000"/>
                </a:solidFill>
              </a:rPr>
              <a:t>回</a:t>
            </a:r>
            <a:r>
              <a:rPr lang="ja-JP" altLang="en-US" sz="2400" dirty="0">
                <a:solidFill>
                  <a:srgbClr val="000000"/>
                </a:solidFill>
              </a:rPr>
              <a:t> </a:t>
            </a:r>
            <a:r>
              <a:rPr lang="ja-JP" altLang="en-US" sz="2400" dirty="0" smtClean="0">
                <a:solidFill>
                  <a:srgbClr val="000000"/>
                </a:solidFill>
              </a:rPr>
              <a:t>      </a:t>
            </a:r>
            <a:r>
              <a:rPr lang="ja-JP" altLang="en-US" sz="2400" dirty="0" smtClean="0">
                <a:solidFill>
                  <a:srgbClr val="969696"/>
                </a:solidFill>
              </a:rPr>
              <a:t>適用後発生</a:t>
            </a:r>
            <a:r>
              <a:rPr lang="ja-JP" altLang="en-US" sz="2400" dirty="0" smtClean="0">
                <a:solidFill>
                  <a:srgbClr val="000000"/>
                </a:solidFill>
              </a:rPr>
              <a:t>　</a:t>
            </a:r>
            <a:endParaRPr lang="en-US" altLang="ja-JP" sz="2400" dirty="0" smtClean="0">
              <a:solidFill>
                <a:srgbClr val="000000"/>
              </a:solidFill>
            </a:endParaRPr>
          </a:p>
          <a:p>
            <a:r>
              <a:rPr lang="en-US" altLang="ja-JP" sz="2400" dirty="0" smtClean="0">
                <a:solidFill>
                  <a:srgbClr val="000000"/>
                </a:solidFill>
              </a:rPr>
              <a:t>21B 5</a:t>
            </a:r>
            <a:r>
              <a:rPr lang="ja-JP" altLang="en-US" sz="2400" dirty="0" smtClean="0">
                <a:solidFill>
                  <a:srgbClr val="000000"/>
                </a:solidFill>
              </a:rPr>
              <a:t>回</a:t>
            </a:r>
            <a:endParaRPr lang="en-US" altLang="ja-JP" sz="2400" dirty="0" smtClean="0">
              <a:solidFill>
                <a:srgbClr val="000000"/>
              </a:solidFill>
            </a:endParaRPr>
          </a:p>
          <a:p>
            <a:r>
              <a:rPr lang="en-US" altLang="ja-JP" sz="2400" dirty="0" smtClean="0">
                <a:solidFill>
                  <a:srgbClr val="000000"/>
                </a:solidFill>
              </a:rPr>
              <a:t>21A 2</a:t>
            </a:r>
            <a:r>
              <a:rPr lang="ja-JP" altLang="en-US" sz="2400" dirty="0" smtClean="0">
                <a:solidFill>
                  <a:srgbClr val="000000"/>
                </a:solidFill>
              </a:rPr>
              <a:t>回</a:t>
            </a:r>
            <a:endParaRPr lang="en-US" altLang="ja-JP" sz="2400" dirty="0" smtClean="0">
              <a:solidFill>
                <a:srgbClr val="000000"/>
              </a:solidFill>
            </a:endParaRPr>
          </a:p>
          <a:p>
            <a:r>
              <a:rPr lang="en-US" altLang="ja-JP" sz="2400" dirty="0" smtClean="0">
                <a:solidFill>
                  <a:srgbClr val="000000"/>
                </a:solidFill>
              </a:rPr>
              <a:t>20B 4</a:t>
            </a:r>
            <a:r>
              <a:rPr lang="ja-JP" altLang="en-US" sz="2400" dirty="0" smtClean="0">
                <a:solidFill>
                  <a:srgbClr val="000000"/>
                </a:solidFill>
              </a:rPr>
              <a:t>回</a:t>
            </a:r>
            <a:endParaRPr lang="en-US" altLang="ja-JP" sz="2400" dirty="0" smtClean="0">
              <a:solidFill>
                <a:srgbClr val="000000"/>
              </a:solidFill>
            </a:endParaRPr>
          </a:p>
          <a:p>
            <a:r>
              <a:rPr lang="en-US" altLang="ja-JP" sz="2400" dirty="0" smtClean="0">
                <a:solidFill>
                  <a:srgbClr val="000000"/>
                </a:solidFill>
              </a:rPr>
              <a:t>20A 6</a:t>
            </a:r>
            <a:r>
              <a:rPr lang="ja-JP" altLang="en-US" sz="2400" dirty="0" smtClean="0">
                <a:solidFill>
                  <a:srgbClr val="000000"/>
                </a:solidFill>
              </a:rPr>
              <a:t>回</a:t>
            </a:r>
            <a:endParaRPr lang="ja-JP" altLang="en-US" sz="2400" dirty="0">
              <a:solidFill>
                <a:srgbClr val="000000"/>
              </a:solidFill>
            </a:endParaRPr>
          </a:p>
        </p:txBody>
      </p:sp>
      <p:sp>
        <p:nvSpPr>
          <p:cNvPr id="12" name="右矢印 11"/>
          <p:cNvSpPr/>
          <p:nvPr/>
        </p:nvSpPr>
        <p:spPr>
          <a:xfrm rot="10800000">
            <a:off x="9338014" y="2020085"/>
            <a:ext cx="376270" cy="2207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8058" y="5349490"/>
            <a:ext cx="12744467" cy="707886"/>
          </a:xfrm>
          <a:prstGeom prst="rect">
            <a:avLst/>
          </a:prstGeom>
          <a:noFill/>
        </p:spPr>
        <p:txBody>
          <a:bodyPr wrap="square" rtlCol="0">
            <a:spAutoFit/>
          </a:bodyPr>
          <a:lstStyle/>
          <a:p>
            <a:r>
              <a:rPr lang="ja-JP" altLang="en-US" sz="2000" dirty="0">
                <a:solidFill>
                  <a:srgbClr val="000000"/>
                </a:solidFill>
              </a:rPr>
              <a:t>・</a:t>
            </a:r>
            <a:r>
              <a:rPr lang="ja-JP" altLang="en-US" sz="2000" dirty="0" smtClean="0">
                <a:solidFill>
                  <a:srgbClr val="000000"/>
                </a:solidFill>
              </a:rPr>
              <a:t>系切り替えは発生後は、原因の特定を行い、暫定対策を実施しているが改善されない。</a:t>
            </a:r>
            <a:endParaRPr lang="en-US" altLang="ja-JP" sz="2000" dirty="0" smtClean="0">
              <a:solidFill>
                <a:srgbClr val="000000"/>
              </a:solidFill>
            </a:endParaRPr>
          </a:p>
          <a:p>
            <a:r>
              <a:rPr lang="ja-JP" altLang="en-US" sz="2000" dirty="0" smtClean="0">
                <a:solidFill>
                  <a:srgbClr val="000000"/>
                </a:solidFill>
              </a:rPr>
              <a:t>・チューニングする場合、</a:t>
            </a:r>
            <a:r>
              <a:rPr lang="en-US" altLang="ja-JP" sz="2000" dirty="0" smtClean="0">
                <a:solidFill>
                  <a:srgbClr val="000000"/>
                </a:solidFill>
              </a:rPr>
              <a:t>SQL</a:t>
            </a:r>
            <a:r>
              <a:rPr lang="ja-JP" altLang="en-US" sz="2000" dirty="0" smtClean="0">
                <a:solidFill>
                  <a:srgbClr val="000000"/>
                </a:solidFill>
              </a:rPr>
              <a:t>１本につき約</a:t>
            </a:r>
            <a:r>
              <a:rPr lang="en-US" altLang="ja-JP" sz="2000" dirty="0" smtClean="0">
                <a:solidFill>
                  <a:srgbClr val="000000"/>
                </a:solidFill>
              </a:rPr>
              <a:t>1</a:t>
            </a:r>
            <a:r>
              <a:rPr lang="ja-JP" altLang="en-US" sz="2000" dirty="0" smtClean="0">
                <a:solidFill>
                  <a:srgbClr val="000000"/>
                </a:solidFill>
              </a:rPr>
              <a:t>週間ほどかかる</a:t>
            </a:r>
            <a:endParaRPr lang="en-US" altLang="ja-JP" sz="2000" dirty="0" smtClean="0">
              <a:solidFill>
                <a:srgbClr val="000000"/>
              </a:solidFill>
            </a:endParaRPr>
          </a:p>
        </p:txBody>
      </p:sp>
    </p:spTree>
    <p:extLst>
      <p:ext uri="{BB962C8B-B14F-4D97-AF65-F5344CB8AC3E}">
        <p14:creationId xmlns:p14="http://schemas.microsoft.com/office/powerpoint/2010/main" val="3946055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ja-JP" sz="2400" dirty="0">
                <a:latin typeface="Meiryo UI" panose="020B0604030504040204" pitchFamily="50" charset="-128"/>
                <a:ea typeface="Meiryo UI" panose="020B0604030504040204" pitchFamily="50" charset="-128"/>
              </a:rPr>
              <a:t>システムの概要</a:t>
            </a:r>
            <a:endParaRPr kumimoji="1" lang="ja-JP" altLang="en-US" dirty="0"/>
          </a:p>
        </p:txBody>
      </p:sp>
      <p:sp>
        <p:nvSpPr>
          <p:cNvPr id="6" name="テキスト プレースホルダー 5"/>
          <p:cNvSpPr>
            <a:spLocks noGrp="1"/>
          </p:cNvSpPr>
          <p:nvPr>
            <p:ph type="body" sz="quarter" idx="29"/>
          </p:nvPr>
        </p:nvSpPr>
        <p:spPr/>
        <p:txBody>
          <a:bodyPr>
            <a:normAutofit fontScale="77500" lnSpcReduction="20000"/>
          </a:bodyPr>
          <a:lstStyle/>
          <a:p>
            <a:r>
              <a:rPr lang="ja-JP" altLang="en-US" dirty="0"/>
              <a:t>扱うデータ量が大量に増加、</a:t>
            </a:r>
            <a:r>
              <a:rPr lang="en-US" altLang="ja-JP" dirty="0"/>
              <a:t>DB</a:t>
            </a:r>
            <a:r>
              <a:rPr lang="ja-JP" altLang="en-US" dirty="0"/>
              <a:t>の問題が頻繁に発生している。データ参照部分について改善が</a:t>
            </a:r>
            <a:r>
              <a:rPr lang="ja-JP" altLang="en-US" dirty="0" smtClean="0"/>
              <a:t>可能</a:t>
            </a:r>
            <a:endParaRPr lang="en-US" altLang="ja-JP" dirty="0"/>
          </a:p>
        </p:txBody>
      </p:sp>
      <p:sp>
        <p:nvSpPr>
          <p:cNvPr id="7" name="フッター プレースホルダー 6"/>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grpSp>
        <p:nvGrpSpPr>
          <p:cNvPr id="8" name="グループ化 7"/>
          <p:cNvGrpSpPr/>
          <p:nvPr/>
        </p:nvGrpSpPr>
        <p:grpSpPr>
          <a:xfrm>
            <a:off x="1024128" y="3501091"/>
            <a:ext cx="1971835" cy="1584273"/>
            <a:chOff x="1211204" y="2934241"/>
            <a:chExt cx="1971835" cy="1584273"/>
          </a:xfrm>
        </p:grpSpPr>
        <p:grpSp>
          <p:nvGrpSpPr>
            <p:cNvPr id="9" name="グループ化 8"/>
            <p:cNvGrpSpPr/>
            <p:nvPr/>
          </p:nvGrpSpPr>
          <p:grpSpPr>
            <a:xfrm>
              <a:off x="1211204" y="2934241"/>
              <a:ext cx="1971835" cy="1584273"/>
              <a:chOff x="7263920" y="2372302"/>
              <a:chExt cx="2061035" cy="1655942"/>
            </a:xfrm>
          </p:grpSpPr>
          <p:sp>
            <p:nvSpPr>
              <p:cNvPr id="11" name="角丸四角形 10"/>
              <p:cNvSpPr/>
              <p:nvPr/>
            </p:nvSpPr>
            <p:spPr>
              <a:xfrm rot="16200000">
                <a:off x="7749763" y="2285606"/>
                <a:ext cx="1089356" cy="2061029"/>
              </a:xfrm>
              <a:prstGeom prst="roundRect">
                <a:avLst>
                  <a:gd name="adj" fmla="val 17207"/>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2" name="円/楕円 11"/>
              <p:cNvSpPr/>
              <p:nvPr/>
            </p:nvSpPr>
            <p:spPr>
              <a:xfrm>
                <a:off x="7263924" y="3469863"/>
                <a:ext cx="2061028" cy="558381"/>
              </a:xfrm>
              <a:prstGeom prst="ellipse">
                <a:avLst/>
              </a:prstGeom>
              <a:solidFill>
                <a:srgbClr val="D6D7AD"/>
              </a:solidFill>
              <a:ln w="12700" cap="flat" cmpd="sng" algn="ctr">
                <a:no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3" name="円/楕円 12"/>
              <p:cNvSpPr/>
              <p:nvPr/>
            </p:nvSpPr>
            <p:spPr>
              <a:xfrm>
                <a:off x="7263920" y="346986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4" name="円/楕円 13"/>
              <p:cNvSpPr/>
              <p:nvPr/>
            </p:nvSpPr>
            <p:spPr>
              <a:xfrm>
                <a:off x="7263926" y="3134302"/>
                <a:ext cx="2061028" cy="570389"/>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5" name="円/楕円 14"/>
              <p:cNvSpPr/>
              <p:nvPr/>
            </p:nvSpPr>
            <p:spPr>
              <a:xfrm>
                <a:off x="7263926" y="291148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6" name="円/楕円 15"/>
              <p:cNvSpPr/>
              <p:nvPr/>
            </p:nvSpPr>
            <p:spPr>
              <a:xfrm>
                <a:off x="7263926" y="2643415"/>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17" name="円/楕円 16"/>
              <p:cNvSpPr/>
              <p:nvPr/>
            </p:nvSpPr>
            <p:spPr>
              <a:xfrm>
                <a:off x="7263926" y="237230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sp>
          <p:nvSpPr>
            <p:cNvPr id="10" name="テキスト ボックス 9"/>
            <p:cNvSpPr txBox="1"/>
            <p:nvPr/>
          </p:nvSpPr>
          <p:spPr>
            <a:xfrm>
              <a:off x="1566304" y="2977582"/>
              <a:ext cx="1261641" cy="369332"/>
            </a:xfrm>
            <a:prstGeom prst="rect">
              <a:avLst/>
            </a:prstGeom>
            <a:noFill/>
          </p:spPr>
          <p:txBody>
            <a:bodyPr wrap="square" rtlCol="0">
              <a:spAutoFit/>
            </a:bodyPr>
            <a:lstStyle/>
            <a:p>
              <a:r>
                <a:rPr kumimoji="1" lang="en-US" altLang="ja-JP" dirty="0" err="1" smtClean="0"/>
                <a:t>SiviewSM</a:t>
              </a:r>
              <a:endParaRPr kumimoji="1" lang="ja-JP" altLang="en-US" dirty="0"/>
            </a:p>
          </p:txBody>
        </p:sp>
      </p:grpSp>
      <p:grpSp>
        <p:nvGrpSpPr>
          <p:cNvPr id="18" name="グループ化 17"/>
          <p:cNvGrpSpPr/>
          <p:nvPr/>
        </p:nvGrpSpPr>
        <p:grpSpPr>
          <a:xfrm>
            <a:off x="5040924" y="1804975"/>
            <a:ext cx="1971835" cy="1584273"/>
            <a:chOff x="5727398" y="800333"/>
            <a:chExt cx="1971835" cy="1584273"/>
          </a:xfrm>
        </p:grpSpPr>
        <p:grpSp>
          <p:nvGrpSpPr>
            <p:cNvPr id="19" name="グループ化 18"/>
            <p:cNvGrpSpPr/>
            <p:nvPr/>
          </p:nvGrpSpPr>
          <p:grpSpPr>
            <a:xfrm>
              <a:off x="5727398" y="800333"/>
              <a:ext cx="1971835" cy="1584273"/>
              <a:chOff x="7263920" y="2372302"/>
              <a:chExt cx="2061035" cy="1655942"/>
            </a:xfrm>
          </p:grpSpPr>
          <p:sp>
            <p:nvSpPr>
              <p:cNvPr id="21" name="角丸四角形 20"/>
              <p:cNvSpPr/>
              <p:nvPr/>
            </p:nvSpPr>
            <p:spPr>
              <a:xfrm rot="16200000">
                <a:off x="7749763" y="2285606"/>
                <a:ext cx="1089356" cy="2061029"/>
              </a:xfrm>
              <a:prstGeom prst="roundRect">
                <a:avLst>
                  <a:gd name="adj" fmla="val 17207"/>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2" name="円/楕円 21"/>
              <p:cNvSpPr/>
              <p:nvPr/>
            </p:nvSpPr>
            <p:spPr>
              <a:xfrm>
                <a:off x="7263924" y="3469863"/>
                <a:ext cx="2061028" cy="558381"/>
              </a:xfrm>
              <a:prstGeom prst="ellipse">
                <a:avLst/>
              </a:prstGeom>
              <a:solidFill>
                <a:srgbClr val="D6D7AD"/>
              </a:solidFill>
              <a:ln w="12700" cap="flat" cmpd="sng" algn="ctr">
                <a:no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3" name="円/楕円 22"/>
              <p:cNvSpPr/>
              <p:nvPr/>
            </p:nvSpPr>
            <p:spPr>
              <a:xfrm>
                <a:off x="7263920" y="346986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4" name="円/楕円 23"/>
              <p:cNvSpPr/>
              <p:nvPr/>
            </p:nvSpPr>
            <p:spPr>
              <a:xfrm>
                <a:off x="7263926" y="3134302"/>
                <a:ext cx="2061028" cy="570389"/>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5" name="円/楕円 24"/>
              <p:cNvSpPr/>
              <p:nvPr/>
            </p:nvSpPr>
            <p:spPr>
              <a:xfrm>
                <a:off x="7263926" y="291148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6" name="円/楕円 25"/>
              <p:cNvSpPr/>
              <p:nvPr/>
            </p:nvSpPr>
            <p:spPr>
              <a:xfrm>
                <a:off x="7263926" y="2643415"/>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7" name="円/楕円 26"/>
              <p:cNvSpPr/>
              <p:nvPr/>
            </p:nvSpPr>
            <p:spPr>
              <a:xfrm>
                <a:off x="7263926" y="237230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sp>
          <p:nvSpPr>
            <p:cNvPr id="20" name="テキスト ボックス 19"/>
            <p:cNvSpPr txBox="1"/>
            <p:nvPr/>
          </p:nvSpPr>
          <p:spPr>
            <a:xfrm>
              <a:off x="5955023" y="884271"/>
              <a:ext cx="1479630" cy="369332"/>
            </a:xfrm>
            <a:prstGeom prst="rect">
              <a:avLst/>
            </a:prstGeom>
            <a:noFill/>
          </p:spPr>
          <p:txBody>
            <a:bodyPr wrap="square" rtlCol="0">
              <a:spAutoFit/>
            </a:bodyPr>
            <a:lstStyle/>
            <a:p>
              <a:r>
                <a:rPr kumimoji="1" lang="ja-JP" altLang="en-US" dirty="0" smtClean="0"/>
                <a:t>レプリカ</a:t>
              </a:r>
              <a:r>
                <a:rPr kumimoji="1" lang="en-US" altLang="ja-JP" dirty="0" smtClean="0"/>
                <a:t>DB</a:t>
              </a:r>
              <a:endParaRPr kumimoji="1" lang="ja-JP" altLang="en-US" dirty="0"/>
            </a:p>
          </p:txBody>
        </p:sp>
      </p:grpSp>
      <p:cxnSp>
        <p:nvCxnSpPr>
          <p:cNvPr id="28" name="直線矢印コネクタ 27"/>
          <p:cNvCxnSpPr>
            <a:stCxn id="15" idx="6"/>
            <a:endCxn id="23" idx="2"/>
          </p:cNvCxnSpPr>
          <p:nvPr/>
        </p:nvCxnSpPr>
        <p:spPr>
          <a:xfrm flipV="1">
            <a:off x="2995962" y="3122140"/>
            <a:ext cx="2044962" cy="116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3583522" y="3086184"/>
            <a:ext cx="2401906" cy="646331"/>
          </a:xfrm>
          <a:prstGeom prst="rect">
            <a:avLst/>
          </a:prstGeom>
          <a:noFill/>
        </p:spPr>
        <p:txBody>
          <a:bodyPr wrap="square" rtlCol="0">
            <a:spAutoFit/>
          </a:bodyPr>
          <a:lstStyle/>
          <a:p>
            <a:r>
              <a:rPr kumimoji="1" lang="ja-JP" altLang="en-US" dirty="0" smtClean="0"/>
              <a:t>同期</a:t>
            </a:r>
            <a:endParaRPr kumimoji="1" lang="en-US" altLang="ja-JP" dirty="0" smtClean="0"/>
          </a:p>
          <a:p>
            <a:r>
              <a:rPr lang="en-US" altLang="ja-JP" dirty="0" smtClean="0"/>
              <a:t>(trigger)</a:t>
            </a:r>
          </a:p>
        </p:txBody>
      </p:sp>
      <p:cxnSp>
        <p:nvCxnSpPr>
          <p:cNvPr id="30" name="直線矢印コネクタ 29"/>
          <p:cNvCxnSpPr>
            <a:stCxn id="52" idx="1"/>
            <a:endCxn id="15" idx="6"/>
          </p:cNvCxnSpPr>
          <p:nvPr/>
        </p:nvCxnSpPr>
        <p:spPr>
          <a:xfrm flipH="1" flipV="1">
            <a:off x="2995962" y="4284042"/>
            <a:ext cx="4190418" cy="816148"/>
          </a:xfrm>
          <a:prstGeom prst="straightConnector1">
            <a:avLst/>
          </a:prstGeom>
          <a:ln w="130175">
            <a:tailEnd type="triangle"/>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4251433" y="4814579"/>
            <a:ext cx="2193909" cy="646331"/>
          </a:xfrm>
          <a:prstGeom prst="rect">
            <a:avLst/>
          </a:prstGeom>
          <a:noFill/>
        </p:spPr>
        <p:txBody>
          <a:bodyPr wrap="square" rtlCol="0">
            <a:spAutoFit/>
          </a:bodyPr>
          <a:lstStyle/>
          <a:p>
            <a:r>
              <a:rPr lang="ja-JP" altLang="en-US" dirty="0" smtClean="0"/>
              <a:t>③データ登録</a:t>
            </a:r>
            <a:endParaRPr lang="en-US" altLang="ja-JP" dirty="0" smtClean="0"/>
          </a:p>
          <a:p>
            <a:r>
              <a:rPr kumimoji="1" lang="en-US" altLang="ja-JP" dirty="0" smtClean="0"/>
              <a:t>(</a:t>
            </a:r>
            <a:r>
              <a:rPr kumimoji="1" lang="en-US" altLang="ja-JP" dirty="0" err="1" smtClean="0"/>
              <a:t>SiviewConnector</a:t>
            </a:r>
            <a:r>
              <a:rPr kumimoji="1" lang="en-US" altLang="ja-JP" dirty="0" smtClean="0"/>
              <a:t>)</a:t>
            </a:r>
            <a:endParaRPr lang="en-US" altLang="ja-JP" dirty="0"/>
          </a:p>
        </p:txBody>
      </p:sp>
      <p:grpSp>
        <p:nvGrpSpPr>
          <p:cNvPr id="32" name="グループ化 31"/>
          <p:cNvGrpSpPr/>
          <p:nvPr/>
        </p:nvGrpSpPr>
        <p:grpSpPr>
          <a:xfrm>
            <a:off x="6509238" y="1482978"/>
            <a:ext cx="2627142" cy="1219383"/>
            <a:chOff x="6859126" y="1375595"/>
            <a:chExt cx="3619926" cy="1556599"/>
          </a:xfrm>
        </p:grpSpPr>
        <p:sp>
          <p:nvSpPr>
            <p:cNvPr id="33" name="円弧 32"/>
            <p:cNvSpPr/>
            <p:nvPr/>
          </p:nvSpPr>
          <p:spPr>
            <a:xfrm rot="5728437">
              <a:off x="7075419" y="1750188"/>
              <a:ext cx="664968" cy="703248"/>
            </a:xfrm>
            <a:prstGeom prst="arc">
              <a:avLst>
                <a:gd name="adj1" fmla="val 4676141"/>
                <a:gd name="adj2" fmla="val 647582"/>
              </a:avLst>
            </a:prstGeom>
            <a:ln w="82550">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34" name="テキスト ボックス 33"/>
            <p:cNvSpPr txBox="1"/>
            <p:nvPr/>
          </p:nvSpPr>
          <p:spPr>
            <a:xfrm>
              <a:off x="7828153" y="1848069"/>
              <a:ext cx="2650899" cy="523220"/>
            </a:xfrm>
            <a:prstGeom prst="rect">
              <a:avLst/>
            </a:prstGeom>
            <a:noFill/>
          </p:spPr>
          <p:txBody>
            <a:bodyPr wrap="square" rtlCol="0">
              <a:spAutoFit/>
            </a:bodyPr>
            <a:lstStyle/>
            <a:p>
              <a:r>
                <a:rPr lang="ja-JP" altLang="en-US" sz="1400" dirty="0" smtClean="0"/>
                <a:t>データ参照</a:t>
              </a:r>
              <a:endParaRPr lang="en-US" altLang="ja-JP" sz="1400" dirty="0" smtClean="0"/>
            </a:p>
            <a:p>
              <a:r>
                <a:rPr kumimoji="1" lang="en-US" altLang="ja-JP" sz="1400" dirty="0" smtClean="0"/>
                <a:t>(</a:t>
              </a:r>
              <a:r>
                <a:rPr kumimoji="1" lang="ja-JP" altLang="en-US" sz="1400" dirty="0" smtClean="0"/>
                <a:t>クエリレスポンス</a:t>
              </a:r>
              <a:r>
                <a:rPr kumimoji="1" lang="en-US" altLang="ja-JP" sz="1400" dirty="0" smtClean="0"/>
                <a:t>)</a:t>
              </a:r>
              <a:endParaRPr kumimoji="1" lang="ja-JP" altLang="en-US" sz="1400" dirty="0"/>
            </a:p>
          </p:txBody>
        </p:sp>
        <p:grpSp>
          <p:nvGrpSpPr>
            <p:cNvPr id="35" name="グループ化 34"/>
            <p:cNvGrpSpPr/>
            <p:nvPr/>
          </p:nvGrpSpPr>
          <p:grpSpPr>
            <a:xfrm>
              <a:off x="6859126" y="1375595"/>
              <a:ext cx="3407833" cy="1556599"/>
              <a:chOff x="8318436" y="681322"/>
              <a:chExt cx="3407833" cy="1638359"/>
            </a:xfrm>
          </p:grpSpPr>
          <p:sp>
            <p:nvSpPr>
              <p:cNvPr id="36" name="正方形/長方形 35"/>
              <p:cNvSpPr/>
              <p:nvPr/>
            </p:nvSpPr>
            <p:spPr>
              <a:xfrm>
                <a:off x="8318436" y="682804"/>
                <a:ext cx="3407833" cy="16368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7" name="テキスト ボックス 36"/>
              <p:cNvSpPr txBox="1"/>
              <p:nvPr/>
            </p:nvSpPr>
            <p:spPr>
              <a:xfrm>
                <a:off x="8482958" y="681322"/>
                <a:ext cx="3033852" cy="413528"/>
              </a:xfrm>
              <a:prstGeom prst="rect">
                <a:avLst/>
              </a:prstGeom>
              <a:noFill/>
              <a:ln>
                <a:solidFill>
                  <a:srgbClr val="00B050"/>
                </a:solidFill>
              </a:ln>
            </p:spPr>
            <p:txBody>
              <a:bodyPr wrap="square" rtlCol="0">
                <a:spAutoFit/>
              </a:bodyPr>
              <a:lstStyle/>
              <a:p>
                <a:r>
                  <a:rPr lang="en-US" altLang="ja-JP" sz="1400" dirty="0" smtClean="0"/>
                  <a:t>Pack</a:t>
                </a:r>
                <a:r>
                  <a:rPr lang="ja-JP" altLang="en-US" sz="1400" dirty="0" smtClean="0"/>
                  <a:t>導入により改善可能</a:t>
                </a:r>
                <a:endParaRPr kumimoji="1" lang="ja-JP" altLang="en-US" sz="1400" dirty="0"/>
              </a:p>
            </p:txBody>
          </p:sp>
        </p:grpSp>
      </p:grpSp>
      <p:cxnSp>
        <p:nvCxnSpPr>
          <p:cNvPr id="38" name="直線矢印コネクタ 37"/>
          <p:cNvCxnSpPr>
            <a:stCxn id="52" idx="1"/>
            <a:endCxn id="23" idx="4"/>
          </p:cNvCxnSpPr>
          <p:nvPr/>
        </p:nvCxnSpPr>
        <p:spPr>
          <a:xfrm flipH="1" flipV="1">
            <a:off x="6026838" y="3389247"/>
            <a:ext cx="1159542" cy="1710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9" name="グループ化 38"/>
          <p:cNvGrpSpPr/>
          <p:nvPr/>
        </p:nvGrpSpPr>
        <p:grpSpPr>
          <a:xfrm>
            <a:off x="5658255" y="3797640"/>
            <a:ext cx="6137032" cy="2382331"/>
            <a:chOff x="6038164" y="3677783"/>
            <a:chExt cx="6137032" cy="2382331"/>
          </a:xfrm>
        </p:grpSpPr>
        <p:grpSp>
          <p:nvGrpSpPr>
            <p:cNvPr id="40" name="グループ化 39"/>
            <p:cNvGrpSpPr/>
            <p:nvPr/>
          </p:nvGrpSpPr>
          <p:grpSpPr>
            <a:xfrm>
              <a:off x="9951248" y="4667978"/>
              <a:ext cx="1332983" cy="1279087"/>
              <a:chOff x="5799045" y="4309224"/>
              <a:chExt cx="2104853" cy="1584273"/>
            </a:xfrm>
          </p:grpSpPr>
          <p:grpSp>
            <p:nvGrpSpPr>
              <p:cNvPr id="54" name="グループ化 53"/>
              <p:cNvGrpSpPr/>
              <p:nvPr/>
            </p:nvGrpSpPr>
            <p:grpSpPr>
              <a:xfrm>
                <a:off x="5799045" y="4309224"/>
                <a:ext cx="1971835" cy="1584273"/>
                <a:chOff x="7263920" y="2372302"/>
                <a:chExt cx="2061035" cy="1655942"/>
              </a:xfrm>
            </p:grpSpPr>
            <p:sp>
              <p:nvSpPr>
                <p:cNvPr id="56" name="角丸四角形 55"/>
                <p:cNvSpPr/>
                <p:nvPr/>
              </p:nvSpPr>
              <p:spPr>
                <a:xfrm rot="16200000">
                  <a:off x="7749763" y="2285606"/>
                  <a:ext cx="1089356" cy="2061029"/>
                </a:xfrm>
                <a:prstGeom prst="roundRect">
                  <a:avLst>
                    <a:gd name="adj" fmla="val 17207"/>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57" name="円/楕円 56"/>
                <p:cNvSpPr/>
                <p:nvPr/>
              </p:nvSpPr>
              <p:spPr>
                <a:xfrm>
                  <a:off x="7263924" y="3469863"/>
                  <a:ext cx="2061028" cy="558381"/>
                </a:xfrm>
                <a:prstGeom prst="ellipse">
                  <a:avLst/>
                </a:prstGeom>
                <a:solidFill>
                  <a:srgbClr val="D6D7AD"/>
                </a:solidFill>
                <a:ln w="12700" cap="flat" cmpd="sng" algn="ctr">
                  <a:no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58" name="円/楕円 57"/>
                <p:cNvSpPr/>
                <p:nvPr/>
              </p:nvSpPr>
              <p:spPr>
                <a:xfrm>
                  <a:off x="7263920" y="346986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59" name="円/楕円 58"/>
                <p:cNvSpPr/>
                <p:nvPr/>
              </p:nvSpPr>
              <p:spPr>
                <a:xfrm>
                  <a:off x="7263926" y="3134302"/>
                  <a:ext cx="2061028" cy="570389"/>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60" name="円/楕円 59"/>
                <p:cNvSpPr/>
                <p:nvPr/>
              </p:nvSpPr>
              <p:spPr>
                <a:xfrm>
                  <a:off x="7263926" y="291148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61" name="円/楕円 60"/>
                <p:cNvSpPr/>
                <p:nvPr/>
              </p:nvSpPr>
              <p:spPr>
                <a:xfrm>
                  <a:off x="7263926" y="2643415"/>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62" name="円/楕円 61"/>
                <p:cNvSpPr/>
                <p:nvPr/>
              </p:nvSpPr>
              <p:spPr>
                <a:xfrm>
                  <a:off x="7263926" y="237230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sp>
            <p:nvSpPr>
              <p:cNvPr id="55" name="テキスト ボックス 54"/>
              <p:cNvSpPr txBox="1"/>
              <p:nvPr/>
            </p:nvSpPr>
            <p:spPr>
              <a:xfrm>
                <a:off x="6424269" y="4350514"/>
                <a:ext cx="1479629" cy="396960"/>
              </a:xfrm>
              <a:prstGeom prst="rect">
                <a:avLst/>
              </a:prstGeom>
              <a:noFill/>
            </p:spPr>
            <p:txBody>
              <a:bodyPr wrap="square" rtlCol="0">
                <a:spAutoFit/>
              </a:bodyPr>
              <a:lstStyle/>
              <a:p>
                <a:r>
                  <a:rPr lang="ja-JP" altLang="en-US" sz="1100" dirty="0" smtClean="0"/>
                  <a:t>ＤＢ</a:t>
                </a:r>
                <a:endParaRPr kumimoji="1" lang="ja-JP" altLang="en-US" sz="1100" dirty="0"/>
              </a:p>
            </p:txBody>
          </p:sp>
        </p:grpSp>
        <p:sp>
          <p:nvSpPr>
            <p:cNvPr id="41" name="テキスト ボックス 40"/>
            <p:cNvSpPr txBox="1"/>
            <p:nvPr/>
          </p:nvSpPr>
          <p:spPr>
            <a:xfrm>
              <a:off x="6038164" y="3677783"/>
              <a:ext cx="2634230" cy="369332"/>
            </a:xfrm>
            <a:prstGeom prst="rect">
              <a:avLst/>
            </a:prstGeom>
            <a:noFill/>
          </p:spPr>
          <p:txBody>
            <a:bodyPr wrap="square" rtlCol="0">
              <a:spAutoFit/>
            </a:bodyPr>
            <a:lstStyle/>
            <a:p>
              <a:r>
                <a:rPr lang="ja-JP" altLang="en-US" dirty="0" smtClean="0"/>
                <a:t>データ</a:t>
              </a:r>
              <a:r>
                <a:rPr lang="ja-JP" altLang="en-US" dirty="0"/>
                <a:t>確認</a:t>
              </a:r>
              <a:endParaRPr kumimoji="1" lang="ja-JP" altLang="en-US" dirty="0"/>
            </a:p>
          </p:txBody>
        </p:sp>
        <p:sp>
          <p:nvSpPr>
            <p:cNvPr id="42" name="テキスト ボックス 41"/>
            <p:cNvSpPr txBox="1"/>
            <p:nvPr/>
          </p:nvSpPr>
          <p:spPr>
            <a:xfrm>
              <a:off x="8982455" y="3961794"/>
              <a:ext cx="1681321" cy="369332"/>
            </a:xfrm>
            <a:prstGeom prst="rect">
              <a:avLst/>
            </a:prstGeom>
            <a:noFill/>
          </p:spPr>
          <p:txBody>
            <a:bodyPr wrap="square" rtlCol="0">
              <a:spAutoFit/>
            </a:bodyPr>
            <a:lstStyle/>
            <a:p>
              <a:r>
                <a:rPr kumimoji="1" lang="ja-JP" altLang="en-US" dirty="0" smtClean="0"/>
                <a:t>統合マスタ</a:t>
              </a:r>
              <a:endParaRPr kumimoji="1" lang="ja-JP" altLang="en-US" dirty="0"/>
            </a:p>
          </p:txBody>
        </p:sp>
        <p:grpSp>
          <p:nvGrpSpPr>
            <p:cNvPr id="43" name="グループ化 42"/>
            <p:cNvGrpSpPr/>
            <p:nvPr/>
          </p:nvGrpSpPr>
          <p:grpSpPr>
            <a:xfrm>
              <a:off x="7566289" y="3900552"/>
              <a:ext cx="4608904" cy="2159562"/>
              <a:chOff x="5994434" y="3570639"/>
              <a:chExt cx="7636931" cy="2806852"/>
            </a:xfrm>
          </p:grpSpPr>
          <p:sp>
            <p:nvSpPr>
              <p:cNvPr id="52" name="角丸四角形 51"/>
              <p:cNvSpPr/>
              <p:nvPr/>
            </p:nvSpPr>
            <p:spPr>
              <a:xfrm>
                <a:off x="5994434" y="3570639"/>
                <a:ext cx="7636931" cy="2806852"/>
              </a:xfrm>
              <a:prstGeom prst="roundRect">
                <a:avLst/>
              </a:prstGeom>
              <a:noFill/>
              <a:ln w="12700" cap="flat" cmpd="sng" algn="ctr">
                <a:solidFill>
                  <a:srgbClr val="000099"/>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rgbClr val="FFFFFF"/>
                  </a:solidFill>
                  <a:effectLst/>
                  <a:uLnTx/>
                  <a:uFillTx/>
                  <a:latin typeface="segoe ui"/>
                  <a:ea typeface="Meiryo UI"/>
                  <a:cs typeface="+mn-cs"/>
                </a:endParaRPr>
              </a:p>
            </p:txBody>
          </p:sp>
          <p:sp>
            <p:nvSpPr>
              <p:cNvPr id="53" name="角丸四角形 52"/>
              <p:cNvSpPr/>
              <p:nvPr/>
            </p:nvSpPr>
            <p:spPr>
              <a:xfrm>
                <a:off x="7487643" y="3580991"/>
                <a:ext cx="4215807" cy="520603"/>
              </a:xfrm>
              <a:prstGeom prst="roundRect">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角丸四角形 43"/>
            <p:cNvSpPr/>
            <p:nvPr/>
          </p:nvSpPr>
          <p:spPr>
            <a:xfrm>
              <a:off x="7642464" y="4851189"/>
              <a:ext cx="1539188" cy="915018"/>
            </a:xfrm>
            <a:prstGeom prst="round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アプリ</a:t>
              </a:r>
              <a:endParaRPr kumimoji="1" lang="ja-JP" altLang="en-US" dirty="0"/>
            </a:p>
          </p:txBody>
        </p:sp>
        <p:grpSp>
          <p:nvGrpSpPr>
            <p:cNvPr id="45" name="グループ化 44"/>
            <p:cNvGrpSpPr/>
            <p:nvPr/>
          </p:nvGrpSpPr>
          <p:grpSpPr>
            <a:xfrm>
              <a:off x="10716654" y="4358097"/>
              <a:ext cx="1458542" cy="934587"/>
              <a:chOff x="7540516" y="4131891"/>
              <a:chExt cx="3198380" cy="1638359"/>
            </a:xfrm>
          </p:grpSpPr>
          <p:sp>
            <p:nvSpPr>
              <p:cNvPr id="48" name="円弧 47"/>
              <p:cNvSpPr/>
              <p:nvPr/>
            </p:nvSpPr>
            <p:spPr>
              <a:xfrm rot="5728437">
                <a:off x="8083874" y="4648426"/>
                <a:ext cx="919471" cy="1027665"/>
              </a:xfrm>
              <a:prstGeom prst="arc">
                <a:avLst>
                  <a:gd name="adj1" fmla="val 4676141"/>
                  <a:gd name="adj2" fmla="val 647582"/>
                </a:avLst>
              </a:prstGeom>
              <a:ln w="95250">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900"/>
              </a:p>
            </p:txBody>
          </p:sp>
          <p:sp>
            <p:nvSpPr>
              <p:cNvPr id="49" name="正方形/長方形 48"/>
              <p:cNvSpPr/>
              <p:nvPr/>
            </p:nvSpPr>
            <p:spPr>
              <a:xfrm>
                <a:off x="7540516" y="4133373"/>
                <a:ext cx="3198374" cy="16368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 name="テキスト ボックス 49"/>
              <p:cNvSpPr txBox="1"/>
              <p:nvPr/>
            </p:nvSpPr>
            <p:spPr>
              <a:xfrm>
                <a:off x="7540516" y="4131891"/>
                <a:ext cx="3198380" cy="377680"/>
              </a:xfrm>
              <a:prstGeom prst="rect">
                <a:avLst/>
              </a:prstGeom>
              <a:noFill/>
              <a:ln>
                <a:solidFill>
                  <a:srgbClr val="00B050"/>
                </a:solidFill>
              </a:ln>
            </p:spPr>
            <p:txBody>
              <a:bodyPr wrap="square" rtlCol="0">
                <a:spAutoFit/>
              </a:bodyPr>
              <a:lstStyle/>
              <a:p>
                <a:r>
                  <a:rPr lang="en-US" altLang="ja-JP" sz="800" dirty="0" smtClean="0"/>
                  <a:t>Pack</a:t>
                </a:r>
                <a:r>
                  <a:rPr lang="ja-JP" altLang="en-US" sz="800" dirty="0" smtClean="0"/>
                  <a:t>導入により改善可能</a:t>
                </a:r>
                <a:endParaRPr kumimoji="1" lang="ja-JP" altLang="en-US" sz="800" dirty="0"/>
              </a:p>
            </p:txBody>
          </p:sp>
          <p:sp>
            <p:nvSpPr>
              <p:cNvPr id="51" name="テキスト ボックス 50"/>
              <p:cNvSpPr txBox="1"/>
              <p:nvPr/>
            </p:nvSpPr>
            <p:spPr>
              <a:xfrm>
                <a:off x="8985527" y="4600020"/>
                <a:ext cx="1753363" cy="890243"/>
              </a:xfrm>
              <a:prstGeom prst="rect">
                <a:avLst/>
              </a:prstGeom>
              <a:noFill/>
            </p:spPr>
            <p:txBody>
              <a:bodyPr wrap="square" rtlCol="0">
                <a:spAutoFit/>
              </a:bodyPr>
              <a:lstStyle/>
              <a:p>
                <a:r>
                  <a:rPr lang="ja-JP" altLang="en-US" sz="900" dirty="0" smtClean="0"/>
                  <a:t>データ参照</a:t>
                </a:r>
                <a:endParaRPr lang="en-US" altLang="ja-JP" sz="900" dirty="0" smtClean="0"/>
              </a:p>
              <a:p>
                <a:r>
                  <a:rPr kumimoji="1" lang="en-US" altLang="ja-JP" sz="900" dirty="0" smtClean="0"/>
                  <a:t>(</a:t>
                </a:r>
                <a:r>
                  <a:rPr kumimoji="1" lang="ja-JP" altLang="en-US" sz="900" dirty="0" smtClean="0"/>
                  <a:t>クエリレスポンス</a:t>
                </a:r>
                <a:r>
                  <a:rPr kumimoji="1" lang="en-US" altLang="ja-JP" sz="900" dirty="0" smtClean="0"/>
                  <a:t>)</a:t>
                </a:r>
                <a:endParaRPr kumimoji="1" lang="ja-JP" altLang="en-US" sz="900" dirty="0"/>
              </a:p>
            </p:txBody>
          </p:sp>
        </p:grpSp>
        <p:cxnSp>
          <p:nvCxnSpPr>
            <p:cNvPr id="46" name="直線矢印コネクタ 45"/>
            <p:cNvCxnSpPr>
              <a:stCxn id="44" idx="3"/>
              <a:endCxn id="60" idx="2"/>
            </p:cNvCxnSpPr>
            <p:nvPr/>
          </p:nvCxnSpPr>
          <p:spPr>
            <a:xfrm flipV="1">
              <a:off x="9181652" y="5300106"/>
              <a:ext cx="769600" cy="8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テキスト ボックス 46"/>
            <p:cNvSpPr txBox="1"/>
            <p:nvPr/>
          </p:nvSpPr>
          <p:spPr>
            <a:xfrm>
              <a:off x="9072611" y="5048284"/>
              <a:ext cx="986800" cy="276999"/>
            </a:xfrm>
            <a:prstGeom prst="rect">
              <a:avLst/>
            </a:prstGeom>
            <a:noFill/>
          </p:spPr>
          <p:txBody>
            <a:bodyPr wrap="square" rtlCol="0">
              <a:spAutoFit/>
            </a:bodyPr>
            <a:lstStyle/>
            <a:p>
              <a:r>
                <a:rPr lang="ja-JP" altLang="en-US" sz="1200" dirty="0" smtClean="0"/>
                <a:t>データ</a:t>
              </a:r>
              <a:r>
                <a:rPr lang="ja-JP" altLang="en-US" sz="1200" dirty="0"/>
                <a:t>確認</a:t>
              </a:r>
              <a:endParaRPr kumimoji="1" lang="ja-JP" altLang="en-US" sz="1200" dirty="0"/>
            </a:p>
          </p:txBody>
        </p:sp>
      </p:grpSp>
    </p:spTree>
    <p:extLst>
      <p:ext uri="{BB962C8B-B14F-4D97-AF65-F5344CB8AC3E}">
        <p14:creationId xmlns:p14="http://schemas.microsoft.com/office/powerpoint/2010/main" val="1907431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ボックス 2"/>
          <p:cNvSpPr txBox="1"/>
          <p:nvPr/>
        </p:nvSpPr>
        <p:spPr>
          <a:xfrm>
            <a:off x="2669421" y="2836670"/>
            <a:ext cx="6853158" cy="1015663"/>
          </a:xfrm>
          <a:prstGeom prst="rect">
            <a:avLst/>
          </a:prstGeom>
          <a:noFill/>
        </p:spPr>
        <p:txBody>
          <a:bodyPr wrap="none" rtlCol="0">
            <a:spAutoFit/>
          </a:bodyPr>
          <a:lstStyle/>
          <a:p>
            <a:pPr lvl="0"/>
            <a:r>
              <a:rPr lang="ja-JP" altLang="en-US" sz="3600" dirty="0"/>
              <a:t>導入済みツールの</a:t>
            </a:r>
            <a:r>
              <a:rPr lang="en-US" altLang="ja-JP" sz="3600" dirty="0"/>
              <a:t>Majesty</a:t>
            </a:r>
            <a:r>
              <a:rPr lang="ja-JP" altLang="en-US" sz="3600" dirty="0"/>
              <a:t>と比較</a:t>
            </a:r>
          </a:p>
          <a:p>
            <a:pPr algn="ct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部門内で導入事例がある</a:t>
            </a:r>
            <a:r>
              <a:rPr lang="en-US" altLang="ja-JP" sz="2400" dirty="0" smtClean="0">
                <a:latin typeface="Meiryo UI" panose="020B0604030504040204" pitchFamily="50" charset="-128"/>
                <a:ea typeface="Meiryo UI" panose="020B0604030504040204" pitchFamily="50" charset="-128"/>
              </a:rPr>
              <a:t>Majesty</a:t>
            </a:r>
            <a:r>
              <a:rPr lang="ja-JP" altLang="en-US" sz="2400" dirty="0" smtClean="0">
                <a:latin typeface="Meiryo UI" panose="020B0604030504040204" pitchFamily="50" charset="-128"/>
                <a:ea typeface="Meiryo UI" panose="020B0604030504040204" pitchFamily="50" charset="-128"/>
              </a:rPr>
              <a:t>との比較</a:t>
            </a:r>
            <a:r>
              <a:rPr lang="en-US" altLang="ja-JP" sz="2400" dirty="0" smtClean="0">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4703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オラクル</a:t>
            </a:r>
            <a:r>
              <a:rPr kumimoji="1" lang="ja-JP" altLang="en-US" dirty="0" smtClean="0"/>
              <a:t>アドバイザフレームワーク</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solidFill>
                  <a:srgbClr val="000000"/>
                </a:solidFill>
              </a:rPr>
              <a:t>KIOXIA Confidential</a:t>
            </a:r>
            <a:endParaRPr lang="ja-JP" altLang="en-US" dirty="0">
              <a:solidFill>
                <a:srgbClr val="000000"/>
              </a:solidFill>
            </a:endParaRPr>
          </a:p>
        </p:txBody>
      </p:sp>
      <p:grpSp>
        <p:nvGrpSpPr>
          <p:cNvPr id="107" name="グループ化 106"/>
          <p:cNvGrpSpPr/>
          <p:nvPr/>
        </p:nvGrpSpPr>
        <p:grpSpPr>
          <a:xfrm>
            <a:off x="1996440" y="1508261"/>
            <a:ext cx="9807396" cy="4106563"/>
            <a:chOff x="289103" y="1696166"/>
            <a:chExt cx="9807396" cy="4106563"/>
          </a:xfrm>
        </p:grpSpPr>
        <p:sp>
          <p:nvSpPr>
            <p:cNvPr id="6" name="正方形/長方形 5"/>
            <p:cNvSpPr/>
            <p:nvPr/>
          </p:nvSpPr>
          <p:spPr>
            <a:xfrm>
              <a:off x="3682859" y="3579245"/>
              <a:ext cx="668624" cy="2954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00" name="グループ化 99"/>
            <p:cNvGrpSpPr/>
            <p:nvPr/>
          </p:nvGrpSpPr>
          <p:grpSpPr>
            <a:xfrm>
              <a:off x="289103" y="1696166"/>
              <a:ext cx="9807396" cy="4067002"/>
              <a:chOff x="289103" y="1696166"/>
              <a:chExt cx="9807396" cy="4067002"/>
            </a:xfrm>
          </p:grpSpPr>
          <p:sp>
            <p:nvSpPr>
              <p:cNvPr id="8" name="正方形/長方形 7"/>
              <p:cNvSpPr/>
              <p:nvPr/>
            </p:nvSpPr>
            <p:spPr>
              <a:xfrm>
                <a:off x="289103" y="1818313"/>
                <a:ext cx="922477" cy="566747"/>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ADDM</a:t>
                </a:r>
                <a:endParaRPr lang="ja-JP" altLang="en-US" sz="1600" dirty="0">
                  <a:solidFill>
                    <a:srgbClr val="000000"/>
                  </a:solidFill>
                </a:endParaRPr>
              </a:p>
            </p:txBody>
          </p:sp>
          <p:sp>
            <p:nvSpPr>
              <p:cNvPr id="12" name="正方形/長方形 11"/>
              <p:cNvSpPr/>
              <p:nvPr/>
            </p:nvSpPr>
            <p:spPr>
              <a:xfrm>
                <a:off x="2031071" y="1818313"/>
                <a:ext cx="208098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b="1" dirty="0" smtClean="0">
                    <a:solidFill>
                      <a:srgbClr val="000000"/>
                    </a:solidFill>
                  </a:rPr>
                  <a:t>SQL</a:t>
                </a:r>
                <a:r>
                  <a:rPr lang="ja-JP" altLang="en-US" sz="1600" b="1" dirty="0" smtClean="0">
                    <a:solidFill>
                      <a:srgbClr val="000000"/>
                    </a:solidFill>
                  </a:rPr>
                  <a:t>チューニング・アドバイザ</a:t>
                </a:r>
                <a:endParaRPr lang="ja-JP" altLang="en-US" sz="1600" b="1" dirty="0">
                  <a:solidFill>
                    <a:srgbClr val="000000"/>
                  </a:solidFill>
                </a:endParaRPr>
              </a:p>
            </p:txBody>
          </p:sp>
          <p:sp>
            <p:nvSpPr>
              <p:cNvPr id="13" name="正方形/長方形 12"/>
              <p:cNvSpPr/>
              <p:nvPr/>
            </p:nvSpPr>
            <p:spPr>
              <a:xfrm>
                <a:off x="2031071" y="2603324"/>
                <a:ext cx="208098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b="1" dirty="0" smtClean="0">
                    <a:solidFill>
                      <a:srgbClr val="000000"/>
                    </a:solidFill>
                  </a:rPr>
                  <a:t>SQL</a:t>
                </a:r>
                <a:r>
                  <a:rPr lang="ja-JP" altLang="en-US" sz="1600" b="1" dirty="0" smtClean="0">
                    <a:solidFill>
                      <a:srgbClr val="000000"/>
                    </a:solidFill>
                  </a:rPr>
                  <a:t>アクセス・　　アドバイザ</a:t>
                </a:r>
                <a:endParaRPr lang="ja-JP" altLang="en-US" sz="1600" b="1" dirty="0">
                  <a:solidFill>
                    <a:srgbClr val="000000"/>
                  </a:solidFill>
                </a:endParaRPr>
              </a:p>
            </p:txBody>
          </p:sp>
          <p:sp>
            <p:nvSpPr>
              <p:cNvPr id="14" name="正方形/長方形 13"/>
              <p:cNvSpPr/>
              <p:nvPr/>
            </p:nvSpPr>
            <p:spPr>
              <a:xfrm>
                <a:off x="2031071" y="3398000"/>
                <a:ext cx="2080980" cy="566747"/>
              </a:xfrm>
              <a:prstGeom prst="rect">
                <a:avLst/>
              </a:prstGeom>
              <a:solidFill>
                <a:srgbClr val="DAD4B8"/>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メモリー・</a:t>
                </a:r>
                <a:endParaRPr lang="en-US" altLang="ja-JP" sz="1600" dirty="0" smtClean="0">
                  <a:solidFill>
                    <a:srgbClr val="000000"/>
                  </a:solidFill>
                </a:endParaRPr>
              </a:p>
              <a:p>
                <a:pPr algn="ctr"/>
                <a:r>
                  <a:rPr lang="ja-JP" altLang="en-US" sz="1600" dirty="0">
                    <a:solidFill>
                      <a:srgbClr val="000000"/>
                    </a:solidFill>
                  </a:rPr>
                  <a:t>アドバイザ</a:t>
                </a:r>
              </a:p>
            </p:txBody>
          </p:sp>
          <p:sp>
            <p:nvSpPr>
              <p:cNvPr id="16" name="正方形/長方形 15"/>
              <p:cNvSpPr/>
              <p:nvPr/>
            </p:nvSpPr>
            <p:spPr>
              <a:xfrm>
                <a:off x="2019755" y="4926541"/>
                <a:ext cx="2103613"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領域</a:t>
                </a:r>
                <a:endParaRPr lang="ja-JP" altLang="en-US" sz="1600" dirty="0">
                  <a:solidFill>
                    <a:srgbClr val="000000"/>
                  </a:solidFill>
                </a:endParaRPr>
              </a:p>
            </p:txBody>
          </p:sp>
          <p:sp>
            <p:nvSpPr>
              <p:cNvPr id="17" name="正方形/長方形 16"/>
              <p:cNvSpPr/>
              <p:nvPr/>
            </p:nvSpPr>
            <p:spPr>
              <a:xfrm>
                <a:off x="2019755" y="5499135"/>
                <a:ext cx="2103613" cy="264033"/>
              </a:xfrm>
              <a:prstGeom prst="rect">
                <a:avLst/>
              </a:prstGeom>
              <a:solidFill>
                <a:srgbClr val="E3940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solidFill>
                      <a:srgbClr val="000000"/>
                    </a:solidFill>
                  </a:rPr>
                  <a:t>バックアップ</a:t>
                </a:r>
              </a:p>
            </p:txBody>
          </p:sp>
          <p:grpSp>
            <p:nvGrpSpPr>
              <p:cNvPr id="26" name="グループ化 25"/>
              <p:cNvGrpSpPr/>
              <p:nvPr/>
            </p:nvGrpSpPr>
            <p:grpSpPr>
              <a:xfrm>
                <a:off x="1211580" y="2101687"/>
                <a:ext cx="819491" cy="3529464"/>
                <a:chOff x="1211580" y="2101687"/>
                <a:chExt cx="819491" cy="3529464"/>
              </a:xfrm>
            </p:grpSpPr>
            <p:cxnSp>
              <p:nvCxnSpPr>
                <p:cNvPr id="18" name="直線矢印コネクタ 17"/>
                <p:cNvCxnSpPr>
                  <a:stCxn id="8" idx="3"/>
                  <a:endCxn id="12" idx="1"/>
                </p:cNvCxnSpPr>
                <p:nvPr/>
              </p:nvCxnSpPr>
              <p:spPr>
                <a:xfrm>
                  <a:off x="1211580" y="2101687"/>
                  <a:ext cx="8194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flipH="1">
                  <a:off x="1559925" y="2101687"/>
                  <a:ext cx="17055" cy="3529464"/>
                </a:xfrm>
                <a:prstGeom prst="line">
                  <a:avLst/>
                </a:prstGeom>
              </p:spPr>
              <p:style>
                <a:lnRef idx="1">
                  <a:schemeClr val="dk1"/>
                </a:lnRef>
                <a:fillRef idx="0">
                  <a:schemeClr val="dk1"/>
                </a:fillRef>
                <a:effectRef idx="0">
                  <a:schemeClr val="dk1"/>
                </a:effectRef>
                <a:fontRef idx="minor">
                  <a:schemeClr val="tx1"/>
                </a:fontRef>
              </p:style>
            </p:cxnSp>
          </p:grpSp>
          <p:cxnSp>
            <p:nvCxnSpPr>
              <p:cNvPr id="28" name="直線矢印コネクタ 27"/>
              <p:cNvCxnSpPr>
                <a:endCxn id="13" idx="1"/>
              </p:cNvCxnSpPr>
              <p:nvPr/>
            </p:nvCxnSpPr>
            <p:spPr>
              <a:xfrm>
                <a:off x="1591539" y="2886697"/>
                <a:ext cx="439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a:off x="1575165" y="3680259"/>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p:cNvCxnSpPr/>
              <p:nvPr/>
            </p:nvCxnSpPr>
            <p:spPr>
              <a:xfrm>
                <a:off x="1568452" y="5058557"/>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1568452" y="5622408"/>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p:cNvCxnSpPr/>
              <p:nvPr/>
            </p:nvCxnSpPr>
            <p:spPr>
              <a:xfrm flipH="1">
                <a:off x="4127698" y="2899925"/>
                <a:ext cx="315169"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flipH="1">
                <a:off x="4127698" y="2102143"/>
                <a:ext cx="315169"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4" name="直線コネクタ 53"/>
              <p:cNvCxnSpPr/>
              <p:nvPr/>
            </p:nvCxnSpPr>
            <p:spPr>
              <a:xfrm>
                <a:off x="4442867" y="2101686"/>
                <a:ext cx="0" cy="79824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直線矢印コネクタ 54"/>
              <p:cNvCxnSpPr/>
              <p:nvPr/>
            </p:nvCxnSpPr>
            <p:spPr>
              <a:xfrm>
                <a:off x="4103616" y="3703430"/>
                <a:ext cx="8112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コネクタ 58"/>
              <p:cNvCxnSpPr/>
              <p:nvPr/>
            </p:nvCxnSpPr>
            <p:spPr>
              <a:xfrm>
                <a:off x="4914900" y="2500806"/>
                <a:ext cx="0" cy="1743534"/>
              </a:xfrm>
              <a:prstGeom prst="line">
                <a:avLst/>
              </a:prstGeom>
            </p:spPr>
            <p:style>
              <a:lnRef idx="1">
                <a:schemeClr val="dk1"/>
              </a:lnRef>
              <a:fillRef idx="0">
                <a:schemeClr val="dk1"/>
              </a:fillRef>
              <a:effectRef idx="0">
                <a:schemeClr val="dk1"/>
              </a:effectRef>
              <a:fontRef idx="minor">
                <a:schemeClr val="tx1"/>
              </a:fontRef>
            </p:style>
          </p:cxnSp>
          <p:cxnSp>
            <p:nvCxnSpPr>
              <p:cNvPr id="61" name="直線矢印コネクタ 60"/>
              <p:cNvCxnSpPr/>
              <p:nvPr/>
            </p:nvCxnSpPr>
            <p:spPr>
              <a:xfrm>
                <a:off x="4906512" y="2500806"/>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p:cNvCxnSpPr/>
              <p:nvPr/>
            </p:nvCxnSpPr>
            <p:spPr>
              <a:xfrm>
                <a:off x="4906512" y="4236789"/>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正方形/長方形 62"/>
              <p:cNvSpPr/>
              <p:nvPr/>
            </p:nvSpPr>
            <p:spPr>
              <a:xfrm>
                <a:off x="5370169" y="2206002"/>
                <a:ext cx="1213663" cy="58960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PGA</a:t>
                </a:r>
              </a:p>
              <a:p>
                <a:pPr algn="ctr"/>
                <a:r>
                  <a:rPr lang="ja-JP" altLang="en-US" sz="1600" dirty="0">
                    <a:solidFill>
                      <a:srgbClr val="000000"/>
                    </a:solidFill>
                  </a:rPr>
                  <a:t>アドバイザ</a:t>
                </a:r>
              </a:p>
            </p:txBody>
          </p:sp>
          <p:sp>
            <p:nvSpPr>
              <p:cNvPr id="64" name="正方形/長方形 63"/>
              <p:cNvSpPr/>
              <p:nvPr/>
            </p:nvSpPr>
            <p:spPr>
              <a:xfrm>
                <a:off x="5370169" y="3941986"/>
                <a:ext cx="1213663" cy="58960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a:solidFill>
                      <a:srgbClr val="000000"/>
                    </a:solidFill>
                  </a:rPr>
                  <a:t>S</a:t>
                </a:r>
                <a:r>
                  <a:rPr lang="en-US" altLang="ja-JP" sz="1600" dirty="0" smtClean="0">
                    <a:solidFill>
                      <a:srgbClr val="000000"/>
                    </a:solidFill>
                  </a:rPr>
                  <a:t>GA</a:t>
                </a:r>
              </a:p>
              <a:p>
                <a:pPr algn="ctr"/>
                <a:r>
                  <a:rPr lang="ja-JP" altLang="en-US" sz="1600" dirty="0">
                    <a:solidFill>
                      <a:srgbClr val="000000"/>
                    </a:solidFill>
                  </a:rPr>
                  <a:t>アドバイザ</a:t>
                </a:r>
              </a:p>
            </p:txBody>
          </p:sp>
          <p:sp>
            <p:nvSpPr>
              <p:cNvPr id="65" name="正方形/長方形 64"/>
              <p:cNvSpPr/>
              <p:nvPr/>
            </p:nvSpPr>
            <p:spPr>
              <a:xfrm>
                <a:off x="7554352" y="1696166"/>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solidFill>
                      <a:srgbClr val="000000"/>
                    </a:solidFill>
                  </a:rPr>
                  <a:t>バッファ・キャッシュ</a:t>
                </a:r>
                <a:r>
                  <a:rPr lang="ja-JP" altLang="en-US" sz="1600" dirty="0" smtClean="0">
                    <a:solidFill>
                      <a:srgbClr val="000000"/>
                    </a:solidFill>
                  </a:rPr>
                  <a:t>・アドバイザ</a:t>
                </a:r>
                <a:endParaRPr lang="ja-JP" altLang="en-US" sz="1600" dirty="0">
                  <a:solidFill>
                    <a:srgbClr val="000000"/>
                  </a:solidFill>
                </a:endParaRPr>
              </a:p>
            </p:txBody>
          </p:sp>
          <p:sp>
            <p:nvSpPr>
              <p:cNvPr id="66" name="正方形/長方形 65"/>
              <p:cNvSpPr/>
              <p:nvPr/>
            </p:nvSpPr>
            <p:spPr>
              <a:xfrm>
                <a:off x="7554352" y="2481177"/>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共有プール・　　</a:t>
                </a:r>
                <a:endParaRPr lang="en-US" altLang="ja-JP" sz="1600" dirty="0" smtClean="0">
                  <a:solidFill>
                    <a:srgbClr val="000000"/>
                  </a:solidFill>
                </a:endParaRPr>
              </a:p>
              <a:p>
                <a:pPr algn="ctr"/>
                <a:r>
                  <a:rPr lang="ja-JP" altLang="en-US" sz="1600" dirty="0" smtClean="0">
                    <a:solidFill>
                      <a:srgbClr val="000000"/>
                    </a:solidFill>
                  </a:rPr>
                  <a:t>アドバイザ</a:t>
                </a:r>
                <a:endParaRPr lang="ja-JP" altLang="en-US" sz="1600" dirty="0">
                  <a:solidFill>
                    <a:srgbClr val="000000"/>
                  </a:solidFill>
                </a:endParaRPr>
              </a:p>
            </p:txBody>
          </p:sp>
          <p:sp>
            <p:nvSpPr>
              <p:cNvPr id="67" name="正方形/長方形 66"/>
              <p:cNvSpPr/>
              <p:nvPr/>
            </p:nvSpPr>
            <p:spPr>
              <a:xfrm>
                <a:off x="7554352" y="3275853"/>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Java</a:t>
                </a:r>
                <a:r>
                  <a:rPr lang="ja-JP" altLang="en-US" sz="1600" dirty="0" smtClean="0">
                    <a:solidFill>
                      <a:srgbClr val="000000"/>
                    </a:solidFill>
                  </a:rPr>
                  <a:t>プール・</a:t>
                </a:r>
                <a:endParaRPr lang="en-US" altLang="ja-JP" sz="1600" dirty="0" smtClean="0">
                  <a:solidFill>
                    <a:srgbClr val="000000"/>
                  </a:solidFill>
                </a:endParaRPr>
              </a:p>
              <a:p>
                <a:pPr algn="ctr"/>
                <a:r>
                  <a:rPr lang="ja-JP" altLang="en-US" sz="1600" dirty="0">
                    <a:solidFill>
                      <a:srgbClr val="000000"/>
                    </a:solidFill>
                  </a:rPr>
                  <a:t>アドバイザ</a:t>
                </a:r>
              </a:p>
            </p:txBody>
          </p:sp>
          <p:sp>
            <p:nvSpPr>
              <p:cNvPr id="69" name="正方形/長方形 68"/>
              <p:cNvSpPr/>
              <p:nvPr/>
            </p:nvSpPr>
            <p:spPr>
              <a:xfrm>
                <a:off x="7552734" y="4039557"/>
                <a:ext cx="2543765"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Streams</a:t>
                </a:r>
                <a:r>
                  <a:rPr lang="ja-JP" altLang="en-US" sz="1600" dirty="0" smtClean="0">
                    <a:solidFill>
                      <a:srgbClr val="000000"/>
                    </a:solidFill>
                  </a:rPr>
                  <a:t>プール・</a:t>
                </a:r>
                <a:endParaRPr lang="en-US" altLang="ja-JP" sz="1600" dirty="0" smtClean="0">
                  <a:solidFill>
                    <a:srgbClr val="000000"/>
                  </a:solidFill>
                </a:endParaRPr>
              </a:p>
              <a:p>
                <a:pPr algn="ctr"/>
                <a:r>
                  <a:rPr lang="ja-JP" altLang="en-US" sz="1600" dirty="0">
                    <a:solidFill>
                      <a:srgbClr val="000000"/>
                    </a:solidFill>
                  </a:rPr>
                  <a:t>アドバイザ</a:t>
                </a:r>
              </a:p>
            </p:txBody>
          </p:sp>
          <p:cxnSp>
            <p:nvCxnSpPr>
              <p:cNvPr id="70" name="直線矢印コネクタ 69"/>
              <p:cNvCxnSpPr/>
              <p:nvPr/>
            </p:nvCxnSpPr>
            <p:spPr>
              <a:xfrm>
                <a:off x="6596819" y="4218725"/>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a:off x="7039100" y="2018324"/>
                <a:ext cx="0" cy="2364678"/>
              </a:xfrm>
              <a:prstGeom prst="line">
                <a:avLst/>
              </a:prstGeom>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7039100" y="4383002"/>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p:cNvCxnSpPr/>
              <p:nvPr/>
            </p:nvCxnSpPr>
            <p:spPr>
              <a:xfrm>
                <a:off x="7017555" y="3522628"/>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p:cNvCxnSpPr/>
              <p:nvPr/>
            </p:nvCxnSpPr>
            <p:spPr>
              <a:xfrm>
                <a:off x="7039100" y="2750812"/>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p:cNvCxnSpPr/>
              <p:nvPr/>
            </p:nvCxnSpPr>
            <p:spPr>
              <a:xfrm>
                <a:off x="7039100" y="2018324"/>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直線コネクタ 90"/>
              <p:cNvCxnSpPr>
                <a:stCxn id="16" idx="3"/>
              </p:cNvCxnSpPr>
              <p:nvPr/>
            </p:nvCxnSpPr>
            <p:spPr>
              <a:xfrm>
                <a:off x="4123368" y="5058558"/>
                <a:ext cx="1363032" cy="0"/>
              </a:xfrm>
              <a:prstGeom prst="line">
                <a:avLst/>
              </a:prstGeom>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a:off x="5486400" y="4939769"/>
                <a:ext cx="0" cy="371044"/>
              </a:xfrm>
              <a:prstGeom prst="line">
                <a:avLst/>
              </a:prstGeom>
            </p:spPr>
            <p:style>
              <a:lnRef idx="1">
                <a:schemeClr val="dk1"/>
              </a:lnRef>
              <a:fillRef idx="0">
                <a:schemeClr val="dk1"/>
              </a:fillRef>
              <a:effectRef idx="0">
                <a:schemeClr val="dk1"/>
              </a:effectRef>
              <a:fontRef idx="minor">
                <a:schemeClr val="tx1"/>
              </a:fontRef>
            </p:style>
          </p:cxnSp>
          <p:cxnSp>
            <p:nvCxnSpPr>
              <p:cNvPr id="96" name="直線矢印コネクタ 95"/>
              <p:cNvCxnSpPr/>
              <p:nvPr/>
            </p:nvCxnSpPr>
            <p:spPr>
              <a:xfrm>
                <a:off x="5486400" y="4936624"/>
                <a:ext cx="2051094" cy="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p:nvPr/>
            </p:nvCxnSpPr>
            <p:spPr>
              <a:xfrm>
                <a:off x="5495638" y="5307668"/>
                <a:ext cx="2051094" cy="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1" name="正方形/長方形 100"/>
            <p:cNvSpPr/>
            <p:nvPr/>
          </p:nvSpPr>
          <p:spPr>
            <a:xfrm>
              <a:off x="7559040" y="4804607"/>
              <a:ext cx="2537459"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セグメント・アドバイザ</a:t>
              </a:r>
              <a:endParaRPr lang="ja-JP" altLang="en-US" sz="1600" dirty="0">
                <a:solidFill>
                  <a:srgbClr val="000000"/>
                </a:solidFill>
              </a:endParaRPr>
            </a:p>
          </p:txBody>
        </p:sp>
        <p:sp>
          <p:nvSpPr>
            <p:cNvPr id="102" name="正方形/長方形 101"/>
            <p:cNvSpPr/>
            <p:nvPr/>
          </p:nvSpPr>
          <p:spPr>
            <a:xfrm>
              <a:off x="7559040" y="5174709"/>
              <a:ext cx="2537459"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UNDO</a:t>
              </a:r>
              <a:r>
                <a:rPr lang="ja-JP" altLang="en-US" sz="1600" dirty="0" smtClean="0">
                  <a:solidFill>
                    <a:srgbClr val="000000"/>
                  </a:solidFill>
                </a:rPr>
                <a:t>アドバイザ</a:t>
              </a:r>
              <a:endParaRPr lang="ja-JP" altLang="en-US" sz="1600" dirty="0">
                <a:solidFill>
                  <a:srgbClr val="000000"/>
                </a:solidFill>
              </a:endParaRPr>
            </a:p>
          </p:txBody>
        </p:sp>
        <p:cxnSp>
          <p:nvCxnSpPr>
            <p:cNvPr id="103" name="直線コネクタ 102"/>
            <p:cNvCxnSpPr/>
            <p:nvPr/>
          </p:nvCxnSpPr>
          <p:spPr>
            <a:xfrm>
              <a:off x="4132606" y="5631151"/>
              <a:ext cx="3414126"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106" name="正方形/長方形 105"/>
            <p:cNvSpPr/>
            <p:nvPr/>
          </p:nvSpPr>
          <p:spPr>
            <a:xfrm>
              <a:off x="7559040" y="5538696"/>
              <a:ext cx="2537459" cy="264033"/>
            </a:xfrm>
            <a:prstGeom prst="rect">
              <a:avLst/>
            </a:prstGeom>
            <a:solidFill>
              <a:srgbClr val="E394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MTTR</a:t>
              </a:r>
              <a:r>
                <a:rPr lang="ja-JP" altLang="en-US" sz="1600" dirty="0" smtClean="0">
                  <a:solidFill>
                    <a:srgbClr val="000000"/>
                  </a:solidFill>
                </a:rPr>
                <a:t>アドバイザ</a:t>
              </a:r>
              <a:endParaRPr lang="ja-JP" altLang="en-US" sz="1600" dirty="0">
                <a:solidFill>
                  <a:srgbClr val="000000"/>
                </a:solidFill>
              </a:endParaRPr>
            </a:p>
          </p:txBody>
        </p:sp>
      </p:grpSp>
      <p:sp>
        <p:nvSpPr>
          <p:cNvPr id="5" name="正方形/長方形 4"/>
          <p:cNvSpPr/>
          <p:nvPr/>
        </p:nvSpPr>
        <p:spPr>
          <a:xfrm>
            <a:off x="3098458" y="1151944"/>
            <a:ext cx="2743764" cy="369332"/>
          </a:xfrm>
          <a:prstGeom prst="rect">
            <a:avLst/>
          </a:prstGeom>
        </p:spPr>
        <p:txBody>
          <a:bodyPr wrap="none">
            <a:spAutoFit/>
          </a:bodyPr>
          <a:lstStyle/>
          <a:p>
            <a:pPr marL="540612" lvl="1"/>
            <a:r>
              <a:rPr lang="en-US" altLang="ja-JP" dirty="0">
                <a:solidFill>
                  <a:srgbClr val="000000"/>
                </a:solidFill>
              </a:rPr>
              <a:t>Oracle Tuning Pack</a:t>
            </a:r>
          </a:p>
        </p:txBody>
      </p:sp>
      <p:sp>
        <p:nvSpPr>
          <p:cNvPr id="7" name="正方形/長方形 6"/>
          <p:cNvSpPr/>
          <p:nvPr/>
        </p:nvSpPr>
        <p:spPr>
          <a:xfrm>
            <a:off x="3455470" y="1508261"/>
            <a:ext cx="2801367" cy="1630825"/>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solidFill>
                <a:srgbClr val="FFFFFF"/>
              </a:solidFill>
            </a:endParaRPr>
          </a:p>
        </p:txBody>
      </p:sp>
      <p:sp>
        <p:nvSpPr>
          <p:cNvPr id="49" name="正方形/長方形 48"/>
          <p:cNvSpPr/>
          <p:nvPr/>
        </p:nvSpPr>
        <p:spPr>
          <a:xfrm>
            <a:off x="381121" y="1630865"/>
            <a:ext cx="922477" cy="566747"/>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ＡＷＲ</a:t>
            </a:r>
            <a:endParaRPr lang="ja-JP" altLang="en-US" sz="1600" dirty="0">
              <a:solidFill>
                <a:srgbClr val="000000"/>
              </a:solidFill>
            </a:endParaRPr>
          </a:p>
        </p:txBody>
      </p:sp>
      <p:cxnSp>
        <p:nvCxnSpPr>
          <p:cNvPr id="50" name="直線矢印コネクタ 49"/>
          <p:cNvCxnSpPr>
            <a:stCxn id="49" idx="3"/>
            <a:endCxn id="8" idx="1"/>
          </p:cNvCxnSpPr>
          <p:nvPr/>
        </p:nvCxnSpPr>
        <p:spPr>
          <a:xfrm flipV="1">
            <a:off x="1303598" y="1913782"/>
            <a:ext cx="692842" cy="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正方形/長方形 52"/>
          <p:cNvSpPr/>
          <p:nvPr/>
        </p:nvSpPr>
        <p:spPr>
          <a:xfrm>
            <a:off x="262410" y="1497488"/>
            <a:ext cx="2801367" cy="917932"/>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solidFill>
                <a:srgbClr val="FFFFFF"/>
              </a:solidFill>
            </a:endParaRPr>
          </a:p>
        </p:txBody>
      </p:sp>
      <p:sp>
        <p:nvSpPr>
          <p:cNvPr id="56" name="正方形/長方形 55"/>
          <p:cNvSpPr/>
          <p:nvPr/>
        </p:nvSpPr>
        <p:spPr>
          <a:xfrm>
            <a:off x="-256745" y="1171918"/>
            <a:ext cx="3372077" cy="369332"/>
          </a:xfrm>
          <a:prstGeom prst="rect">
            <a:avLst/>
          </a:prstGeom>
        </p:spPr>
        <p:txBody>
          <a:bodyPr wrap="none">
            <a:spAutoFit/>
          </a:bodyPr>
          <a:lstStyle/>
          <a:p>
            <a:pPr marL="540612" lvl="1"/>
            <a:r>
              <a:rPr lang="en-US" altLang="ja-JP" dirty="0">
                <a:solidFill>
                  <a:srgbClr val="000000"/>
                </a:solidFill>
              </a:rPr>
              <a:t>Oracle Diagnostics </a:t>
            </a:r>
            <a:r>
              <a:rPr lang="en-US" altLang="ja-JP" dirty="0" smtClean="0">
                <a:solidFill>
                  <a:srgbClr val="000000"/>
                </a:solidFill>
              </a:rPr>
              <a:t>Pack </a:t>
            </a:r>
            <a:endParaRPr lang="en-US" altLang="ja-JP" dirty="0">
              <a:solidFill>
                <a:srgbClr val="000000"/>
              </a:solidFill>
            </a:endParaRPr>
          </a:p>
        </p:txBody>
      </p:sp>
      <p:sp>
        <p:nvSpPr>
          <p:cNvPr id="9" name="テキスト ボックス 8"/>
          <p:cNvSpPr txBox="1"/>
          <p:nvPr/>
        </p:nvSpPr>
        <p:spPr>
          <a:xfrm>
            <a:off x="-20169" y="6007096"/>
            <a:ext cx="10820730" cy="276999"/>
          </a:xfrm>
          <a:prstGeom prst="rect">
            <a:avLst/>
          </a:prstGeom>
          <a:noFill/>
        </p:spPr>
        <p:txBody>
          <a:bodyPr wrap="square" rtlCol="0">
            <a:spAutoFit/>
          </a:bodyPr>
          <a:lstStyle/>
          <a:p>
            <a:r>
              <a:rPr kumimoji="1" lang="ja-JP" altLang="en-US" sz="1200" dirty="0" smtClean="0"/>
              <a:t>ＡＷＲ：</a:t>
            </a:r>
            <a:r>
              <a:rPr lang="en-US" altLang="ja-JP" sz="1200" dirty="0"/>
              <a:t>Automatic Workload </a:t>
            </a:r>
            <a:r>
              <a:rPr lang="en-US" altLang="ja-JP" sz="1200" dirty="0" smtClean="0"/>
              <a:t>Repository</a:t>
            </a:r>
            <a:r>
              <a:rPr kumimoji="1" lang="ja-JP" altLang="en-US" sz="1200" dirty="0" smtClean="0"/>
              <a:t>　　ＡＤＤＭ：</a:t>
            </a:r>
            <a:r>
              <a:rPr lang="en-US" altLang="ja-JP" sz="1200" dirty="0"/>
              <a:t>Automatic Database Diagnostic Monitor</a:t>
            </a:r>
            <a:endParaRPr kumimoji="1" lang="ja-JP" altLang="en-US" sz="1200" dirty="0"/>
          </a:p>
        </p:txBody>
      </p:sp>
    </p:spTree>
    <p:extLst>
      <p:ext uri="{BB962C8B-B14F-4D97-AF65-F5344CB8AC3E}">
        <p14:creationId xmlns:p14="http://schemas.microsoft.com/office/powerpoint/2010/main" val="4158885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2.xml><?xml version="1.0" encoding="utf-8"?>
<a:theme xmlns:a="http://schemas.openxmlformats.org/drawingml/2006/main" name="1_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3.xml><?xml version="1.0" encoding="utf-8"?>
<a:theme xmlns:a="http://schemas.openxmlformats.org/drawingml/2006/main" name="2_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4.xml><?xml version="1.0" encoding="utf-8"?>
<a:theme xmlns:a="http://schemas.openxmlformats.org/drawingml/2006/main" name="ライトグレー">
  <a:themeElements>
    <a:clrScheme name="NewGray-Fin">
      <a:dk1>
        <a:srgbClr val="000000"/>
      </a:dk1>
      <a:lt1>
        <a:srgbClr val="FFFFFF"/>
      </a:lt1>
      <a:dk2>
        <a:srgbClr val="E10D7C"/>
      </a:dk2>
      <a:lt2>
        <a:srgbClr val="1ABCEF"/>
      </a:lt2>
      <a:accent1>
        <a:srgbClr val="C0C0C0"/>
      </a:accent1>
      <a:accent2>
        <a:srgbClr val="E6E6E6"/>
      </a:accent2>
      <a:accent3>
        <a:srgbClr val="8C8C8C"/>
      </a:accent3>
      <a:accent4>
        <a:srgbClr val="D3D3D3"/>
      </a:accent4>
      <a:accent5>
        <a:srgbClr val="ACACAC"/>
      </a:accent5>
      <a:accent6>
        <a:srgbClr val="F2F2F2"/>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ED06FD1-6FA7-7D42-84A3-7BB89B77E9D1}"/>
    </a:ext>
  </a:extLst>
</a:theme>
</file>

<file path=ppt/theme/theme5.xml><?xml version="1.0" encoding="utf-8"?>
<a:theme xmlns:a="http://schemas.openxmlformats.org/drawingml/2006/main" name="3_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73B03D57B26F6C49831C7AEA75472B40" ma:contentTypeVersion="1" ma:contentTypeDescription="新しいドキュメントを作成します。" ma:contentTypeScope="" ma:versionID="fdb68b6ffc4b35cf70b17f5d26bf5be9">
  <xsd:schema xmlns:xsd="http://www.w3.org/2001/XMLSchema" xmlns:p="http://schemas.microsoft.com/office/2006/metadata/properties" targetNamespace="http://schemas.microsoft.com/office/2006/metadata/properties" ma:root="true" ma:fieldsID="28ec1f938967eb2bac401588b2d5567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ma:readOnly="true"/>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0E9EF2B-4B35-4696-B971-BA7F8DC2B8BD}">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8499B19-97D0-4595-80A7-CC3256DFC0C5}">
  <ds:schemaRefs>
    <ds:schemaRef ds:uri="http://schemas.microsoft.com/sharepoint/v3/contenttype/forms"/>
  </ds:schemaRefs>
</ds:datastoreItem>
</file>

<file path=customXml/itemProps3.xml><?xml version="1.0" encoding="utf-8"?>
<ds:datastoreItem xmlns:ds="http://schemas.openxmlformats.org/officeDocument/2006/customXml" ds:itemID="{B24DC481-B3C0-4C60-98AC-98D55F6615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190904_KIOXIA_PPTTemplate_16ﾃ・_JP</Template>
  <TotalTime>0</TotalTime>
  <Words>3536</Words>
  <Application>Microsoft Office PowerPoint</Application>
  <PresentationFormat>ワイド画面</PresentationFormat>
  <Paragraphs>794</Paragraphs>
  <Slides>35</Slides>
  <Notes>26</Notes>
  <HiddenSlides>0</HiddenSlides>
  <MMClips>0</MMClips>
  <ScaleCrop>false</ScaleCrop>
  <HeadingPairs>
    <vt:vector size="6" baseType="variant">
      <vt:variant>
        <vt:lpstr>使用されているフォント</vt:lpstr>
      </vt:variant>
      <vt:variant>
        <vt:i4>8</vt:i4>
      </vt:variant>
      <vt:variant>
        <vt:lpstr>テーマ</vt:lpstr>
      </vt:variant>
      <vt:variant>
        <vt:i4>5</vt:i4>
      </vt:variant>
      <vt:variant>
        <vt:lpstr>スライド タイトル</vt:lpstr>
      </vt:variant>
      <vt:variant>
        <vt:i4>35</vt:i4>
      </vt:variant>
    </vt:vector>
  </HeadingPairs>
  <TitlesOfParts>
    <vt:vector size="48" baseType="lpstr">
      <vt:lpstr>Meiryo UI</vt:lpstr>
      <vt:lpstr>ＭＳ Ｐゴシック</vt:lpstr>
      <vt:lpstr>メイリオ</vt:lpstr>
      <vt:lpstr>メイリオ</vt:lpstr>
      <vt:lpstr>游ゴシック</vt:lpstr>
      <vt:lpstr>Arial</vt:lpstr>
      <vt:lpstr>Segoe UI</vt:lpstr>
      <vt:lpstr>Times New Roman</vt:lpstr>
      <vt:lpstr>ライトブルー</vt:lpstr>
      <vt:lpstr>1_ライトブルー</vt:lpstr>
      <vt:lpstr>2_ライトブルー</vt:lpstr>
      <vt:lpstr>ライトグレー</vt:lpstr>
      <vt:lpstr>3_ライトブルー</vt:lpstr>
      <vt:lpstr>Diagnostics Pack, Oracle Tuning Pack 導入に向けて</vt:lpstr>
      <vt:lpstr>アジェンダ</vt:lpstr>
      <vt:lpstr>PowerPoint プレゼンテーション</vt:lpstr>
      <vt:lpstr>投資計画概要サマリ</vt:lpstr>
      <vt:lpstr>PowerPoint プレゼンテーション</vt:lpstr>
      <vt:lpstr>問題提起（DBインシデント）</vt:lpstr>
      <vt:lpstr>システムの概要</vt:lpstr>
      <vt:lpstr>PowerPoint プレゼンテーション</vt:lpstr>
      <vt:lpstr>オラクルアドバイザフレームワーク</vt:lpstr>
      <vt:lpstr>Majestyとの比較</vt:lpstr>
      <vt:lpstr>PowerPoint プレゼンテーション</vt:lpstr>
      <vt:lpstr>Oracle Diagnostics Packの主要な機能</vt:lpstr>
      <vt:lpstr>Diagnostics Pack導入の効果</vt:lpstr>
      <vt:lpstr>Diagnostics Pack導入の効果</vt:lpstr>
      <vt:lpstr>Oracle Tuning Packの主要な機能</vt:lpstr>
      <vt:lpstr>ＳＱＬプロファイル適用</vt:lpstr>
      <vt:lpstr>並列化適用</vt:lpstr>
      <vt:lpstr>効果計測  DiskI/O発生率</vt:lpstr>
      <vt:lpstr>プロファイル適用によるDB安定化のイメージ</vt:lpstr>
      <vt:lpstr>並列化によるDB安定化のイメージ</vt:lpstr>
      <vt:lpstr>PowerPoint プレゼンテーション</vt:lpstr>
      <vt:lpstr>効果  ＳＱＬプロファイル</vt:lpstr>
      <vt:lpstr>効果  並列化(パラレル実行)</vt:lpstr>
      <vt:lpstr>投資効果</vt:lpstr>
      <vt:lpstr>PowerPoint プレゼンテーション</vt:lpstr>
      <vt:lpstr>結合処理方法</vt:lpstr>
      <vt:lpstr>データ取得方法</vt:lpstr>
      <vt:lpstr>結合処理方法</vt:lpstr>
      <vt:lpstr>ＡＷＲ</vt:lpstr>
      <vt:lpstr>ＡＤＤＭ</vt:lpstr>
      <vt:lpstr>SQLチューニング・アドバイザの主要な機能</vt:lpstr>
      <vt:lpstr>Majestyとの比較</vt:lpstr>
      <vt:lpstr>必要なライセンスパック</vt:lpstr>
      <vt:lpstr>必要なライセンスパック</vt:lpstr>
      <vt:lpstr>導入目的</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2019-07-17T05:12:58Z</cp:lastPrinted>
  <dcterms:created xsi:type="dcterms:W3CDTF">2019-09-05T23:04:12Z</dcterms:created>
  <dcterms:modified xsi:type="dcterms:W3CDTF">2022-08-30T04:22:36Z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0x01010073B03D57B26F6C49831C7AEA75472B40</vt:lpwstr>
  </property>
</Properties>
</file>