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6.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8.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9.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0.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11.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12.xml" ContentType="application/vnd.openxmlformats-officedocument.theme+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13.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14.xml" ContentType="application/vnd.openxmlformats-officedocument.theme+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15.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theme/theme16.xml" ContentType="application/vnd.openxmlformats-officedocument.theme+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theme/theme17.xml" ContentType="application/vnd.openxmlformats-officedocument.theme+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18.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19.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theme/theme20.xml" ContentType="application/vnd.openxmlformats-officedocument.theme+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theme/theme21.xml" ContentType="application/vnd.openxmlformats-officedocument.theme+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2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theme/theme23.xml" ContentType="application/vnd.openxmlformats-officedocument.theme+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84" r:id="rId5"/>
    <p:sldMasterId id="2147483706" r:id="rId6"/>
    <p:sldMasterId id="2147483728" r:id="rId7"/>
    <p:sldMasterId id="2147483750" r:id="rId8"/>
    <p:sldMasterId id="2147483772" r:id="rId9"/>
    <p:sldMasterId id="2147483796" r:id="rId10"/>
    <p:sldMasterId id="2147483817" r:id="rId11"/>
    <p:sldMasterId id="2147483838" r:id="rId12"/>
    <p:sldMasterId id="2147483859" r:id="rId13"/>
    <p:sldMasterId id="2147483880" r:id="rId14"/>
    <p:sldMasterId id="2147483901" r:id="rId15"/>
    <p:sldMasterId id="2147483922" r:id="rId16"/>
    <p:sldMasterId id="2147483943" r:id="rId17"/>
    <p:sldMasterId id="2147483965" r:id="rId18"/>
    <p:sldMasterId id="2147483987" r:id="rId19"/>
    <p:sldMasterId id="2147484009" r:id="rId20"/>
    <p:sldMasterId id="2147484031" r:id="rId21"/>
    <p:sldMasterId id="2147484053" r:id="rId22"/>
    <p:sldMasterId id="2147484080" r:id="rId23"/>
    <p:sldMasterId id="2147484101" r:id="rId24"/>
    <p:sldMasterId id="2147484123" r:id="rId25"/>
    <p:sldMasterId id="2147484149" r:id="rId26"/>
    <p:sldMasterId id="2147484171" r:id="rId27"/>
  </p:sldMasterIdLst>
  <p:notesMasterIdLst>
    <p:notesMasterId r:id="rId43"/>
  </p:notesMasterIdLst>
  <p:sldIdLst>
    <p:sldId id="268" r:id="rId28"/>
    <p:sldId id="370" r:id="rId29"/>
    <p:sldId id="371" r:id="rId30"/>
    <p:sldId id="372" r:id="rId31"/>
    <p:sldId id="373" r:id="rId32"/>
    <p:sldId id="374" r:id="rId33"/>
    <p:sldId id="310" r:id="rId34"/>
    <p:sldId id="368" r:id="rId35"/>
    <p:sldId id="369" r:id="rId36"/>
    <p:sldId id="267" r:id="rId37"/>
    <p:sldId id="375" r:id="rId38"/>
    <p:sldId id="376" r:id="rId39"/>
    <p:sldId id="377" r:id="rId40"/>
    <p:sldId id="378" r:id="rId41"/>
    <p:sldId id="379"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C8C8C"/>
    <a:srgbClr val="0000CC"/>
    <a:srgbClr val="FFEA9D"/>
    <a:srgbClr val="FFEBA0"/>
    <a:srgbClr val="FFE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14" autoAdjust="0"/>
    <p:restoredTop sz="94087" autoAdjust="0"/>
  </p:normalViewPr>
  <p:slideViewPr>
    <p:cSldViewPr snapToGrid="0">
      <p:cViewPr varScale="1">
        <p:scale>
          <a:sx n="47" d="100"/>
          <a:sy n="47" d="100"/>
        </p:scale>
        <p:origin x="240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2.xml"/><Relationship Id="rId41"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DA3E7-CC44-44C5-9A49-97BBB75F968C}" type="datetimeFigureOut">
              <a:rPr kumimoji="1" lang="ja-JP" altLang="en-US" smtClean="0"/>
              <a:t>2022/10/18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FEC7A-4219-4786-BBAF-75DD3FC2A797}" type="slidenum">
              <a:rPr kumimoji="1" lang="ja-JP" altLang="en-US" smtClean="0"/>
              <a:t>‹#›</a:t>
            </a:fld>
            <a:endParaRPr kumimoji="1" lang="ja-JP" altLang="en-US"/>
          </a:p>
        </p:txBody>
      </p:sp>
    </p:spTree>
    <p:extLst>
      <p:ext uri="{BB962C8B-B14F-4D97-AF65-F5344CB8AC3E}">
        <p14:creationId xmlns:p14="http://schemas.microsoft.com/office/powerpoint/2010/main" val="36255148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338159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26339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556330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7339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12</a:t>
            </a:fld>
            <a:endParaRPr lang="ja-JP" altLang="en-US" dirty="0">
              <a:solidFill>
                <a:prstClr val="black"/>
              </a:solidFill>
            </a:endParaRPr>
          </a:p>
        </p:txBody>
      </p:sp>
    </p:spTree>
    <p:extLst>
      <p:ext uri="{BB962C8B-B14F-4D97-AF65-F5344CB8AC3E}">
        <p14:creationId xmlns:p14="http://schemas.microsoft.com/office/powerpoint/2010/main" val="152475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13</a:t>
            </a:fld>
            <a:endParaRPr lang="ja-JP" altLang="en-US">
              <a:solidFill>
                <a:prstClr val="black"/>
              </a:solidFill>
            </a:endParaRPr>
          </a:p>
        </p:txBody>
      </p:sp>
    </p:spTree>
    <p:extLst>
      <p:ext uri="{BB962C8B-B14F-4D97-AF65-F5344CB8AC3E}">
        <p14:creationId xmlns:p14="http://schemas.microsoft.com/office/powerpoint/2010/main" val="381772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14</a:t>
            </a:fld>
            <a:endParaRPr lang="ja-JP" altLang="en-US" dirty="0">
              <a:solidFill>
                <a:prstClr val="black"/>
              </a:solidFill>
            </a:endParaRPr>
          </a:p>
        </p:txBody>
      </p:sp>
    </p:spTree>
    <p:extLst>
      <p:ext uri="{BB962C8B-B14F-4D97-AF65-F5344CB8AC3E}">
        <p14:creationId xmlns:p14="http://schemas.microsoft.com/office/powerpoint/2010/main" val="108203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15</a:t>
            </a:fld>
            <a:endParaRPr lang="ja-JP" altLang="en-US" dirty="0">
              <a:solidFill>
                <a:prstClr val="black"/>
              </a:solidFill>
            </a:endParaRPr>
          </a:p>
        </p:txBody>
      </p:sp>
    </p:spTree>
    <p:extLst>
      <p:ext uri="{BB962C8B-B14F-4D97-AF65-F5344CB8AC3E}">
        <p14:creationId xmlns:p14="http://schemas.microsoft.com/office/powerpoint/2010/main" val="4164394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7.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3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37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8.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3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39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9.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4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4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4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4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4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1.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4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4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4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4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4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4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3.xml"/></Relationships>
</file>

<file path=ppt/slideLayouts/_rels/slideLayout4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4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4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4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4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4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5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5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endParaRPr kumimoji="1" lang="ja-JP" altLang="en-US"/>
          </a:p>
        </p:txBody>
      </p:sp>
    </p:spTree>
    <p:extLst>
      <p:ext uri="{BB962C8B-B14F-4D97-AF65-F5344CB8AC3E}">
        <p14:creationId xmlns:p14="http://schemas.microsoft.com/office/powerpoint/2010/main" val="235488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2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25"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0099138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5601169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7998764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409054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746962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19878544"/>
      </p:ext>
    </p:extLst>
  </p:cSld>
  <p:clrMapOvr>
    <a:masterClrMapping/>
  </p:clrMapOvr>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343903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7983547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51003616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54812787"/>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10479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 xmlns:a16="http://schemas.microsoft.com/office/drawing/2014/main" id="{CBDB58D0-3D53-4D9F-BC73-C7D72E337B94}"/>
              </a:ext>
            </a:extLst>
          </p:cNvPr>
          <p:cNvSpPr>
            <a:spLocks noGrp="1"/>
          </p:cNvSpPr>
          <p:nvPr>
            <p:ph type="ftr" sz="quarter" idx="10"/>
          </p:nvPr>
        </p:nvSpPr>
        <p:spPr/>
        <p:txBody>
          <a:bodyPr/>
          <a:lstStyle/>
          <a:p>
            <a:endParaRPr kumimoji="1" lang="ja-JP" altLang="en-US"/>
          </a:p>
        </p:txBody>
      </p:sp>
    </p:spTree>
    <p:extLst>
      <p:ext uri="{BB962C8B-B14F-4D97-AF65-F5344CB8AC3E}">
        <p14:creationId xmlns:p14="http://schemas.microsoft.com/office/powerpoint/2010/main" val="202474474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8449541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8053816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4213144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2711745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44095015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1482354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2807134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7434695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92783476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69009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16BAAA0-007C-44E3-9AC8-E2BEF5755D65}"/>
              </a:ext>
            </a:extLst>
          </p:cNvPr>
          <p:cNvSpPr>
            <a:spLocks noGrp="1"/>
          </p:cNvSpPr>
          <p:nvPr>
            <p:ph type="ftr" sz="quarter" idx="17"/>
          </p:nvPr>
        </p:nvSpPr>
        <p:spPr/>
        <p:txBody>
          <a:bodyPr/>
          <a:lstStyle/>
          <a:p>
            <a:endParaRPr kumimoji="1" lang="ja-JP" altLang="en-US"/>
          </a:p>
        </p:txBody>
      </p:sp>
    </p:spTree>
    <p:extLst>
      <p:ext uri="{BB962C8B-B14F-4D97-AF65-F5344CB8AC3E}">
        <p14:creationId xmlns:p14="http://schemas.microsoft.com/office/powerpoint/2010/main" val="25993465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416628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1327133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1322346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4831155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5801108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07960145"/>
      </p:ext>
    </p:extLst>
  </p:cSld>
  <p:clrMapOvr>
    <a:masterClrMapping/>
  </p:clrMapOvr>
  <p:extLst mod="1">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6691942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325777816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5637945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7FD25636-2C2E-4CB7-B664-87BE7A2D18E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9385A486-E9C6-491C-B51A-BE22A16AB11A}" type="slidenum">
              <a:rPr kumimoji="1" lang="ja-JP" altLang="en-US" smtClean="0"/>
              <a:t>‹#›</a:t>
            </a:fld>
            <a:endParaRPr kumimoji="1" lang="ja-JP" altLang="en-US"/>
          </a:p>
        </p:txBody>
      </p:sp>
    </p:spTree>
    <p:extLst>
      <p:ext uri="{BB962C8B-B14F-4D97-AF65-F5344CB8AC3E}">
        <p14:creationId xmlns:p14="http://schemas.microsoft.com/office/powerpoint/2010/main" val="219468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3083A886-8044-4CD2-B180-920F9E95C02E}"/>
              </a:ext>
            </a:extLst>
          </p:cNvPr>
          <p:cNvSpPr>
            <a:spLocks noGrp="1"/>
          </p:cNvSpPr>
          <p:nvPr>
            <p:ph type="ftr" sz="quarter" idx="21"/>
          </p:nvPr>
        </p:nvSpPr>
        <p:spPr/>
        <p:txBody>
          <a:bodyPr/>
          <a:lstStyle/>
          <a:p>
            <a:endParaRPr kumimoji="1" lang="ja-JP" altLang="en-US"/>
          </a:p>
        </p:txBody>
      </p:sp>
    </p:spTree>
    <p:extLst>
      <p:ext uri="{BB962C8B-B14F-4D97-AF65-F5344CB8AC3E}">
        <p14:creationId xmlns:p14="http://schemas.microsoft.com/office/powerpoint/2010/main" val="354789869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20120754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27182877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10856170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308879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3206732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2371978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72262465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953699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0515241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9219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C4DB3808-1C5D-494D-A4B5-1046EB611AE2}"/>
              </a:ext>
            </a:extLst>
          </p:cNvPr>
          <p:cNvSpPr>
            <a:spLocks noGrp="1"/>
          </p:cNvSpPr>
          <p:nvPr>
            <p:ph type="ftr" sz="quarter" idx="33"/>
          </p:nvPr>
        </p:nvSpPr>
        <p:spPr/>
        <p:txBody>
          <a:bodyPr/>
          <a:lstStyle/>
          <a:p>
            <a:endParaRPr kumimoji="1" lang="ja-JP" altLang="en-US"/>
          </a:p>
        </p:txBody>
      </p:sp>
    </p:spTree>
    <p:extLst>
      <p:ext uri="{BB962C8B-B14F-4D97-AF65-F5344CB8AC3E}">
        <p14:creationId xmlns:p14="http://schemas.microsoft.com/office/powerpoint/2010/main" val="11621149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98744082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6788213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33578654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873520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082586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6443664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30292155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979921524"/>
      </p:ext>
    </p:extLst>
  </p:cSld>
  <p:clrMapOvr>
    <a:masterClrMapping/>
  </p:clrMapOvr>
  <p:extLst mod="1">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101732374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00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04E244EF-6867-497F-B8E9-3DEDD8182086}"/>
              </a:ext>
            </a:extLst>
          </p:cNvPr>
          <p:cNvSpPr>
            <a:spLocks noGrp="1"/>
          </p:cNvSpPr>
          <p:nvPr>
            <p:ph type="ftr" sz="quarter" idx="32"/>
          </p:nvPr>
        </p:nvSpPr>
        <p:spPr/>
        <p:txBody>
          <a:bodyPr/>
          <a:lstStyle/>
          <a:p>
            <a:endParaRPr kumimoji="1" lang="ja-JP" altLang="en-US"/>
          </a:p>
        </p:txBody>
      </p:sp>
    </p:spTree>
    <p:extLst>
      <p:ext uri="{BB962C8B-B14F-4D97-AF65-F5344CB8AC3E}">
        <p14:creationId xmlns:p14="http://schemas.microsoft.com/office/powerpoint/2010/main" val="385314369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31180"/>
            <a:ext cx="1932432" cy="1225296"/>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chemeClr val="bg1"/>
                </a:solidFill>
              </a:rPr>
              <a:t>© 2019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848116649"/>
      </p:ext>
    </p:extLst>
  </p:cSld>
  <p:clrMapOvr>
    <a:masterClrMapping/>
  </p:clrMapOvr>
  <p:hf sldNum="0"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31180"/>
            <a:ext cx="1932432" cy="1225296"/>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chemeClr val="bg1"/>
                </a:solidFill>
              </a:rPr>
              <a:t>© 2019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765996604"/>
      </p:ext>
    </p:extLst>
  </p:cSld>
  <p:clrMapOvr>
    <a:masterClrMapping/>
  </p:clrMapOvr>
  <p:hf sldNum="0"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31180"/>
            <a:ext cx="1932432" cy="1225296"/>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chemeClr val="bg1"/>
                </a:solidFill>
              </a:rPr>
              <a:t>© 2019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497327674"/>
      </p:ext>
    </p:extLst>
  </p:cSld>
  <p:clrMapOvr>
    <a:masterClrMapping/>
  </p:clrMapOvr>
  <p:hf sldNum="0" hd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31180"/>
            <a:ext cx="1932432" cy="1225296"/>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chemeClr val="bg1"/>
                </a:solidFill>
              </a:rPr>
              <a:t>© 2019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584753987"/>
      </p:ext>
    </p:extLst>
  </p:cSld>
  <p:clrMapOvr>
    <a:masterClrMapping/>
  </p:clrMapOvr>
  <p:hf sldNum="0"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323938391"/>
      </p:ext>
    </p:extLst>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74557166"/>
      </p:ext>
    </p:extLst>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96836740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15631956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0345561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49850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EE9D3D5-E5E4-4DE0-9A5C-5DA393EC8FED}"/>
              </a:ext>
            </a:extLst>
          </p:cNvPr>
          <p:cNvSpPr>
            <a:spLocks noGrp="1"/>
          </p:cNvSpPr>
          <p:nvPr>
            <p:ph type="ftr" sz="quarter" idx="16"/>
          </p:nvPr>
        </p:nvSpPr>
        <p:spPr/>
        <p:txBody>
          <a:bodyPr/>
          <a:lstStyle/>
          <a:p>
            <a:endParaRPr kumimoji="1" lang="ja-JP" altLang="en-US"/>
          </a:p>
        </p:txBody>
      </p:sp>
    </p:spTree>
    <p:extLst>
      <p:ext uri="{BB962C8B-B14F-4D97-AF65-F5344CB8AC3E}">
        <p14:creationId xmlns:p14="http://schemas.microsoft.com/office/powerpoint/2010/main" val="353294905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38998772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4960870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63508170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04295376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7207314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69032695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19124394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638565919"/>
      </p:ext>
    </p:extLst>
  </p:cSld>
  <p:clrMapOvr>
    <a:masterClrMapping/>
  </p:clrMapOvr>
  <p:extLst mod="1">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1371638538"/>
      </p:ext>
    </p:extLst>
  </p:cSld>
  <p:clrMapOvr>
    <a:masterClrMapping/>
  </p:clrMapOvr>
  <p:hf sldNum="0"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9242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180225-353A-4386-9FD6-28395302C8C5}"/>
              </a:ext>
            </a:extLst>
          </p:cNvPr>
          <p:cNvSpPr>
            <a:spLocks noGrp="1"/>
          </p:cNvSpPr>
          <p:nvPr>
            <p:ph type="ftr" sz="quarter" idx="21"/>
          </p:nvPr>
        </p:nvSpPr>
        <p:spPr/>
        <p:txBody>
          <a:bodyPr/>
          <a:lstStyle/>
          <a:p>
            <a:endParaRPr kumimoji="1" lang="ja-JP" altLang="en-US"/>
          </a:p>
        </p:txBody>
      </p:sp>
    </p:spTree>
    <p:extLst>
      <p:ext uri="{BB962C8B-B14F-4D97-AF65-F5344CB8AC3E}">
        <p14:creationId xmlns:p14="http://schemas.microsoft.com/office/powerpoint/2010/main" val="327723048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357969959"/>
      </p:ext>
    </p:extLst>
  </p:cSld>
  <p:clrMapOvr>
    <a:masterClrMapping/>
  </p:clrMapOvr>
  <p:hf sldNum="0" hd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413022860"/>
      </p:ext>
    </p:extLst>
  </p:cSld>
  <p:clrMapOvr>
    <a:masterClrMapping/>
  </p:clrMapOvr>
  <p:hf sldNum="0" hdr="0" dt="0"/>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593989143"/>
      </p:ext>
    </p:extLst>
  </p:cSld>
  <p:clrMapOvr>
    <a:masterClrMapping/>
  </p:clrMapOvr>
  <p:hf sldNum="0" hdr="0" dt="0"/>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2905792746"/>
      </p:ext>
    </p:extLst>
  </p:cSld>
  <p:clrMapOvr>
    <a:masterClrMapping/>
  </p:clrMapOvr>
  <p:hf sldNum="0" hdr="0" dt="0"/>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297046287"/>
      </p:ext>
    </p:extLst>
  </p:cSld>
  <p:clrMapOvr>
    <a:masterClrMapping/>
  </p:clrMapOvr>
  <p:hf sldNum="0"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245856884"/>
      </p:ext>
    </p:extLst>
  </p:cSld>
  <p:clrMapOvr>
    <a:masterClrMapping/>
  </p:clrMapOvr>
  <p:hf sldNum="0"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2215881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84554853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0925468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12903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7FE7560A-A2A2-45AC-97C9-30094B936CB2}"/>
              </a:ext>
            </a:extLst>
          </p:cNvPr>
          <p:cNvSpPr>
            <a:spLocks noGrp="1"/>
          </p:cNvSpPr>
          <p:nvPr>
            <p:ph type="ftr" sz="quarter" idx="30"/>
          </p:nvPr>
        </p:nvSpPr>
        <p:spPr/>
        <p:txBody>
          <a:bodyPr/>
          <a:lstStyle/>
          <a:p>
            <a:endParaRPr kumimoji="1" lang="ja-JP" altLang="en-US"/>
          </a:p>
        </p:txBody>
      </p:sp>
    </p:spTree>
    <p:extLst>
      <p:ext uri="{BB962C8B-B14F-4D97-AF65-F5344CB8AC3E}">
        <p14:creationId xmlns:p14="http://schemas.microsoft.com/office/powerpoint/2010/main" val="3789493732"/>
      </p:ext>
    </p:extLst>
  </p:cSld>
  <p:clrMapOvr>
    <a:masterClrMapping/>
  </p:clrMapOvr>
  <p:extLst mod="1">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79967931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606097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7711397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17187787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03280214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91182040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43614822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161601847"/>
      </p:ext>
    </p:extLst>
  </p:cSld>
  <p:clrMapOvr>
    <a:masterClrMapping/>
  </p:clrMapOvr>
  <p:extLst mod="1">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2048672217"/>
      </p:ext>
    </p:extLst>
  </p:cSld>
  <p:clrMapOvr>
    <a:masterClrMapping/>
  </p:clrMapOvr>
  <p:hf sldNum="0" hdr="0" ft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012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endParaRPr kumimoji="1" lang="ja-JP" altLang="en-US"/>
          </a:p>
        </p:txBody>
      </p:sp>
    </p:spTree>
    <p:extLst>
      <p:ext uri="{BB962C8B-B14F-4D97-AF65-F5344CB8AC3E}">
        <p14:creationId xmlns:p14="http://schemas.microsoft.com/office/powerpoint/2010/main" val="1048334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066323229"/>
      </p:ext>
    </p:extLst>
  </p:cSld>
  <p:clrMapOvr>
    <a:masterClrMapping/>
  </p:clrMapOvr>
  <p:hf sldNum="0"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862663250"/>
      </p:ext>
    </p:extLst>
  </p:cSld>
  <p:clrMapOvr>
    <a:masterClrMapping/>
  </p:clrMapOvr>
  <p:hf sldNum="0" hdr="0" dt="0"/>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3194170031"/>
      </p:ext>
    </p:extLst>
  </p:cSld>
  <p:clrMapOvr>
    <a:masterClrMapping/>
  </p:clrMapOvr>
  <p:hf sldNum="0"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132924357"/>
      </p:ext>
    </p:extLst>
  </p:cSld>
  <p:clrMapOvr>
    <a:masterClrMapping/>
  </p:clrMapOvr>
  <p:hf sldNum="0"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814984928"/>
      </p:ext>
    </p:extLst>
  </p:cSld>
  <p:clrMapOvr>
    <a:masterClrMapping/>
  </p:clrMapOvr>
  <p:hf sldNum="0" hdr="0" ftr="0" dt="0"/>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146299875"/>
      </p:ext>
    </p:extLst>
  </p:cSld>
  <p:clrMapOvr>
    <a:masterClrMapping/>
  </p:clrMapOvr>
  <p:hf sldNum="0" hdr="0" ftr="0" dt="0"/>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アジェンダ">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11879005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コンセプト">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2692032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6242131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28317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2F66DCD1-6A56-410E-9242-A3BC0C90DDFE}"/>
              </a:ext>
            </a:extLst>
          </p:cNvPr>
          <p:cNvSpPr>
            <a:spLocks noGrp="1"/>
          </p:cNvSpPr>
          <p:nvPr>
            <p:ph type="ftr" sz="quarter" idx="18"/>
          </p:nvPr>
        </p:nvSpPr>
        <p:spPr/>
        <p:txBody>
          <a:bodyPr/>
          <a:lstStyle/>
          <a:p>
            <a:endParaRPr kumimoji="1" lang="ja-JP" altLang="en-US"/>
          </a:p>
        </p:txBody>
      </p:sp>
    </p:spTree>
    <p:extLst>
      <p:ext uri="{BB962C8B-B14F-4D97-AF65-F5344CB8AC3E}">
        <p14:creationId xmlns:p14="http://schemas.microsoft.com/office/powerpoint/2010/main" val="4074566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15630436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80164997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6251530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22798957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4207450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62299357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72419263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4530691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755788385"/>
      </p:ext>
    </p:extLst>
  </p:cSld>
  <p:clrMapOvr>
    <a:masterClrMapping/>
  </p:clrMapOvr>
  <p:extLst mod="1">
    <p:ext uri="{DCECCB84-F9BA-43D5-87BE-67443E8EF086}">
      <p15:sldGuideLst xmlns:p15="http://schemas.microsoft.com/office/powerpoint/2012/main"/>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303125884"/>
      </p:ext>
    </p:extLst>
  </p:cSld>
  <p:clrMapOvr>
    <a:masterClrMapping/>
  </p:clrMapOvr>
  <p:hf sldNum="0"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92266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endParaRPr kumimoji="1" lang="ja-JP" altLang="en-US"/>
          </a:p>
        </p:txBody>
      </p:sp>
    </p:spTree>
    <p:extLst>
      <p:ext uri="{BB962C8B-B14F-4D97-AF65-F5344CB8AC3E}">
        <p14:creationId xmlns:p14="http://schemas.microsoft.com/office/powerpoint/2010/main" val="418262302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937890221"/>
      </p:ext>
    </p:extLst>
  </p:cSld>
  <p:clrMapOvr>
    <a:masterClrMapping/>
  </p:clrMapOvr>
  <p:hf sldNum="0" hd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170170716"/>
      </p:ext>
    </p:extLst>
  </p:cSld>
  <p:clrMapOvr>
    <a:masterClrMapping/>
  </p:clrMapOvr>
  <p:hf sldNum="0" hdr="0" dt="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191633628"/>
      </p:ext>
    </p:extLst>
  </p:cSld>
  <p:clrMapOvr>
    <a:masterClrMapping/>
  </p:clrMapOvr>
  <p:hf sldNum="0" hdr="0" dt="0"/>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786378986"/>
      </p:ext>
    </p:extLst>
  </p:cSld>
  <p:clrMapOvr>
    <a:masterClrMapping/>
  </p:clrMapOvr>
  <p:hf sldNum="0" hdr="0" dt="0"/>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14312459"/>
      </p:ext>
    </p:extLst>
  </p:cSld>
  <p:clrMapOvr>
    <a:masterClrMapping/>
  </p:clrMapOvr>
  <p:hf sldNum="0" hdr="0" ftr="0" dt="0"/>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030436868"/>
      </p:ext>
    </p:extLst>
  </p:cSld>
  <p:clrMapOvr>
    <a:masterClrMapping/>
  </p:clrMapOvr>
  <p:hf sldNum="0" hdr="0" ftr="0" dt="0"/>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5972703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98723521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4814418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32030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7FD25636-2C2E-4CB7-B664-87BE7A2D18EE}" type="datetimeFigureOut">
              <a:rPr kumimoji="1" lang="ja-JP" altLang="en-US" smtClean="0"/>
              <a:t>2022/10/18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9385A486-E9C6-491C-B51A-BE22A16AB11A}" type="slidenum">
              <a:rPr kumimoji="1" lang="ja-JP" altLang="en-US" smtClean="0"/>
              <a:t>‹#›</a:t>
            </a:fld>
            <a:endParaRPr kumimoji="1" lang="ja-JP" altLang="en-US"/>
          </a:p>
        </p:txBody>
      </p:sp>
    </p:spTree>
    <p:extLst>
      <p:ext uri="{BB962C8B-B14F-4D97-AF65-F5344CB8AC3E}">
        <p14:creationId xmlns:p14="http://schemas.microsoft.com/office/powerpoint/2010/main" val="263952713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78053142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24893541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95101113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49568339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10223903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90129908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92679375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049731705"/>
      </p:ext>
    </p:extLst>
  </p:cSld>
  <p:clrMapOvr>
    <a:masterClrMapping/>
  </p:clrMapOvr>
  <p:extLst mod="1">
    <p:ext uri="{DCECCB84-F9BA-43D5-87BE-67443E8EF086}">
      <p15:sldGuideLst xmlns:p15="http://schemas.microsoft.com/office/powerpoint/2012/main"/>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2495722593"/>
      </p:ext>
    </p:extLst>
  </p:cSld>
  <p:clrMapOvr>
    <a:masterClrMapping/>
  </p:clrMapOvr>
  <p:hf sldNum="0" hdr="0" ftr="0" dt="0"/>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30020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25283802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851247572"/>
      </p:ext>
    </p:extLst>
  </p:cSld>
  <p:clrMapOvr>
    <a:masterClrMapping/>
  </p:clrMapOvr>
  <p:hf sldNum="0" hdr="0" dt="0"/>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481174142"/>
      </p:ext>
    </p:extLst>
  </p:cSld>
  <p:clrMapOvr>
    <a:masterClrMapping/>
  </p:clrMapOvr>
  <p:hf sldNum="0" hdr="0" dt="0"/>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4131623348"/>
      </p:ext>
    </p:extLst>
  </p:cSld>
  <p:clrMapOvr>
    <a:masterClrMapping/>
  </p:clrMapOvr>
  <p:hf sldNum="0" hdr="0" dt="0"/>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2501893764"/>
      </p:ext>
    </p:extLst>
  </p:cSld>
  <p:clrMapOvr>
    <a:masterClrMapping/>
  </p:clrMapOvr>
  <p:hf sldNum="0" hdr="0" dt="0"/>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4723835"/>
      </p:ext>
    </p:extLst>
  </p:cSld>
  <p:clrMapOvr>
    <a:masterClrMapping/>
  </p:clrMapOvr>
  <p:hf sldNum="0" hdr="0" ftr="0" dt="0"/>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687843128"/>
      </p:ext>
    </p:extLst>
  </p:cSld>
  <p:clrMapOvr>
    <a:masterClrMapping/>
  </p:clrMapOvr>
  <p:hf sldNum="0"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6857643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55292335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42286457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983150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57320375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6668233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08706051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17460537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72955975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8410806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8246018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15196297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08648016"/>
      </p:ext>
    </p:extLst>
  </p:cSld>
  <p:clrMapOvr>
    <a:masterClrMapping/>
  </p:clrMapOvr>
  <p:extLst mod="1">
    <p:ext uri="{DCECCB84-F9BA-43D5-87BE-67443E8EF086}">
      <p15:sldGuideLst xmlns:p15="http://schemas.microsoft.com/office/powerpoint/2012/main"/>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709164544"/>
      </p:ext>
    </p:extLst>
  </p:cSld>
  <p:clrMapOvr>
    <a:masterClrMapping/>
  </p:clrMapOvr>
  <p:hf sldNum="0" hdr="0" ftr="0" dt="0"/>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21886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82761555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英文タイトル 1 行">
    <p:bg>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609630473"/>
      </p:ext>
    </p:extLst>
  </p:cSld>
  <p:clrMapOvr>
    <a:masterClrMapping/>
  </p:clrMapOvr>
  <p:hf sldNum="0" hdr="0" dt="0"/>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英文タイトル 2 行">
    <p:bg>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9306113"/>
      </p:ext>
    </p:extLst>
  </p:cSld>
  <p:clrMapOvr>
    <a:masterClrMapping/>
  </p:clrMapOvr>
  <p:hf sldNum="0" hdr="0" dt="0"/>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和文タイトル 1 行">
    <p:bg>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Tree>
    <p:extLst>
      <p:ext uri="{BB962C8B-B14F-4D97-AF65-F5344CB8AC3E}">
        <p14:creationId xmlns:p14="http://schemas.microsoft.com/office/powerpoint/2010/main" val="1146904658"/>
      </p:ext>
    </p:extLst>
  </p:cSld>
  <p:clrMapOvr>
    <a:masterClrMapping/>
  </p:clrMapOvr>
  <p:hf sldNum="0" hdr="0" dt="0"/>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和文タイトル 2 行">
    <p:bg>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Tree>
    <p:extLst>
      <p:ext uri="{BB962C8B-B14F-4D97-AF65-F5344CB8AC3E}">
        <p14:creationId xmlns:p14="http://schemas.microsoft.com/office/powerpoint/2010/main" val="1865759279"/>
      </p:ext>
    </p:extLst>
  </p:cSld>
  <p:clrMapOvr>
    <a:masterClrMapping/>
  </p:clrMapOvr>
  <p:hf sldNum="0" hdr="0" dt="0"/>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12060248"/>
      </p:ext>
    </p:extLst>
  </p:cSld>
  <p:clrMapOvr>
    <a:masterClrMapping/>
  </p:clrMapOvr>
  <p:hf sldNum="0" hdr="0" ftr="0" dt="0"/>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22720630"/>
      </p:ext>
    </p:extLst>
  </p:cSld>
  <p:clrMapOvr>
    <a:masterClrMapping/>
  </p:clrMapOvr>
  <p:hf sldNum="0" hdr="0" ftr="0" dt="0"/>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アジェンダ">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048237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コンセプト">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62744968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２コラムのテキスト">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98606908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rgbClr val="C0C0C0"/>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95392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19754440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7" name="直線コネクタ 16"/>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4" name="直線コネクタ 23"/>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66503801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3643347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grpSp>
        <p:nvGrpSpPr>
          <p:cNvPr id="16" name="図形グループ 15"/>
          <p:cNvGrpSpPr/>
          <p:nvPr/>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6" name="直線コネクタ 35"/>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61830422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grpSp>
        <p:nvGrpSpPr>
          <p:cNvPr id="18" name="図形グループ 17"/>
          <p:cNvGrpSpPr/>
          <p:nvPr/>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0" name="直線コネクタ 19"/>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1" name="直線コネクタ 4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21"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2919755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4" name="直線コネクタ 13"/>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rgbClr val="C0C0C0"/>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rgbClr val="C0C0C0"/>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42" name="直線コネクタ 41"/>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31477029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1" name="直線コネクタ 30"/>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4"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03473274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67877950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5" name="直線コネクタ 34"/>
            <p:cNvCxnSpPr/>
            <p:nvPr/>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t>© 2019 KIOXIA Corporation. All Rights Reserved.</a:t>
            </a:r>
            <a:endParaRPr lang="ja-JP" altLang="en-US" dirty="0"/>
          </a:p>
        </p:txBody>
      </p:sp>
      <p:sp>
        <p:nvSpPr>
          <p:cNvPr id="18"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093960769"/>
      </p:ext>
    </p:extLst>
  </p:cSld>
  <p:clrMapOvr>
    <a:masterClrMapping/>
  </p:clrMapOvr>
  <p:extLst mod="1">
    <p:ext uri="{DCECCB84-F9BA-43D5-87BE-67443E8EF086}">
      <p15:sldGuideLst xmlns:p15="http://schemas.microsoft.com/office/powerpoint/2012/main"/>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3373773432"/>
      </p:ext>
    </p:extLst>
  </p:cSld>
  <p:clrMapOvr>
    <a:masterClrMapping/>
  </p:clrMapOvr>
  <p:hf sldNum="0" hdr="0" ftr="0" dt="0"/>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51579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43111108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639563448"/>
      </p:ext>
    </p:extLst>
  </p:cSld>
  <p:clrMapOvr>
    <a:masterClrMapping/>
  </p:clrMapOvr>
  <p:hf sldNum="0" hdr="0" dt="0"/>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2F66DCD1-6A56-410E-9242-A3BC0C90DDFE}"/>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47650236"/>
      </p:ext>
    </p:extLst>
  </p:cSld>
  <p:clrMapOvr>
    <a:masterClrMapping/>
  </p:clrMapOvr>
  <p:hf sldNum="0" hdr="0" dt="0"/>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6AE3A1B3-AFE3-4148-BEF7-8F530E2A94A8}"/>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799687129"/>
      </p:ext>
    </p:extLst>
  </p:cSld>
  <p:clrMapOvr>
    <a:masterClrMapping/>
  </p:clrMapOvr>
  <p:hf sldNum="0" hdr="0" dt="0"/>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AD86A0A4-5899-45E3-8008-E6006987265A}"/>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107901162"/>
      </p:ext>
    </p:extLst>
  </p:cSld>
  <p:clrMapOvr>
    <a:masterClrMapping/>
  </p:clrMapOvr>
  <p:hf sldNum="0" hdr="0" dt="0"/>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393FE227-DB66-46A6-AE84-470FE70FA1FF}"/>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079968915"/>
      </p:ext>
    </p:extLst>
  </p:cSld>
  <p:clrMapOvr>
    <a:masterClrMapping/>
  </p:clrMapOvr>
  <p:hf sldNum="0" hdr="0" ftr="0" dt="0"/>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FAEB61E7-1C32-4990-9422-9527CF375A25}"/>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913598178"/>
      </p:ext>
    </p:extLst>
  </p:cSld>
  <p:clrMapOvr>
    <a:masterClrMapping/>
  </p:clrMapOvr>
  <p:hf sldNum="0" hdr="0" ftr="0" dt="0"/>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a:extLst>
              <a:ext uri="{FF2B5EF4-FFF2-40B4-BE49-F238E27FC236}">
                <a16:creationId xmlns="" xmlns:a16="http://schemas.microsoft.com/office/drawing/2014/main" id="{D83B6346-F14F-4EAC-B0BF-574EBD1EE1FF}"/>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72169376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A0063F-283E-4998-85F1-D5509D981FE9}"/>
              </a:ext>
            </a:extLst>
          </p:cNvPr>
          <p:cNvSpPr>
            <a:spLocks noGrp="1"/>
          </p:cNvSpPr>
          <p:nvPr>
            <p:ph type="ftr" sz="quarter" idx="17"/>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4859587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48BAB5B9-5F5D-4B67-8D63-B651AD70C792}"/>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40704098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88167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35161036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 xmlns:a16="http://schemas.microsoft.com/office/drawing/2014/main"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173984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516BAAA0-007C-44E3-9AC8-E2BEF5755D65}"/>
              </a:ext>
            </a:extLst>
          </p:cNvPr>
          <p:cNvSpPr>
            <a:spLocks noGrp="1"/>
          </p:cNvSpPr>
          <p:nvPr>
            <p:ph type="ftr" sz="quarter" idx="17"/>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3312143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3083A886-8044-4CD2-B180-920F9E95C02E}"/>
              </a:ext>
            </a:extLst>
          </p:cNvPr>
          <p:cNvSpPr>
            <a:spLocks noGrp="1"/>
          </p:cNvSpPr>
          <p:nvPr>
            <p:ph type="ftr" sz="quarter" idx="21"/>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60986557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C4DB3808-1C5D-494D-A4B5-1046EB611AE2}"/>
              </a:ext>
            </a:extLst>
          </p:cNvPr>
          <p:cNvSpPr>
            <a:spLocks noGrp="1"/>
          </p:cNvSpPr>
          <p:nvPr>
            <p:ph type="ftr" sz="quarter" idx="33"/>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80450741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04E244EF-6867-497F-B8E9-3DEDD8182086}"/>
              </a:ext>
            </a:extLst>
          </p:cNvPr>
          <p:cNvSpPr>
            <a:spLocks noGrp="1"/>
          </p:cNvSpPr>
          <p:nvPr>
            <p:ph type="ftr" sz="quarter" idx="32"/>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13109062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EE9D3D5-E5E4-4DE0-9A5C-5DA393EC8FED}"/>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2173454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180225-353A-4386-9FD6-28395302C8C5}"/>
              </a:ext>
            </a:extLst>
          </p:cNvPr>
          <p:cNvSpPr>
            <a:spLocks noGrp="1"/>
          </p:cNvSpPr>
          <p:nvPr>
            <p:ph type="ftr" sz="quarter" idx="21"/>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1564734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7FE7560A-A2A2-45AC-97C9-30094B936CB2}"/>
              </a:ext>
            </a:extLst>
          </p:cNvPr>
          <p:cNvSpPr>
            <a:spLocks noGrp="1"/>
          </p:cNvSpPr>
          <p:nvPr>
            <p:ph type="ftr" sz="quarter" idx="3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834077717"/>
      </p:ext>
    </p:extLst>
  </p:cSld>
  <p:clrMapOvr>
    <a:masterClrMapping/>
  </p:clrMapOvr>
  <p:extLst>
    <p:ext uri="{DCECCB84-F9BA-43D5-87BE-67443E8EF086}">
      <p15:sldGuideLst xmlns:p15="http://schemas.microsoft.com/office/powerpoint/2012/main"/>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686236512"/>
      </p:ext>
    </p:extLst>
  </p:cSld>
  <p:clrMapOvr>
    <a:masterClrMapping/>
  </p:clrMapOvr>
  <p:hf sldNum="0" hdr="0" ftr="0" dt="0"/>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426156063"/>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76921313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214555358"/>
      </p:ext>
    </p:extLst>
  </p:cSld>
  <p:clrMapOvr>
    <a:masterClrMapping/>
  </p:clrMapOvr>
  <p:hf sldNum="0" hdr="0" ftr="0" dt="0"/>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59835876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03727513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42672704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chemeClr val="bg1"/>
                </a:solidFill>
              </a:rPr>
              <a:t>© 2020 KIOXIA Corporation. All Rights Reserved.</a:t>
            </a:r>
            <a:endParaRPr lang="ja-JP" altLang="en-US" dirty="0">
              <a:solidFill>
                <a:schemeClr val="bg1"/>
              </a:solidFill>
            </a:endParaRPr>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6389423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2987441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55371312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51382709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39092346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42222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6AE3A1B3-AFE3-4148-BEF7-8F530E2A94A8}"/>
              </a:ext>
            </a:extLst>
          </p:cNvPr>
          <p:cNvSpPr>
            <a:spLocks noGrp="1"/>
          </p:cNvSpPr>
          <p:nvPr>
            <p:ph type="ftr" sz="quarter" idx="18"/>
          </p:nvPr>
        </p:nvSpPr>
        <p:spPr/>
        <p:txBody>
          <a:bodyPr/>
          <a:lstStyle/>
          <a:p>
            <a:endParaRPr kumimoji="1" lang="ja-JP" altLang="en-US"/>
          </a:p>
        </p:txBody>
      </p:sp>
    </p:spTree>
    <p:extLst>
      <p:ext uri="{BB962C8B-B14F-4D97-AF65-F5344CB8AC3E}">
        <p14:creationId xmlns:p14="http://schemas.microsoft.com/office/powerpoint/2010/main" val="8310188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13296059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a:t>
            </a:r>
            <a:r>
              <a:rPr kumimoji="1" lang="ja-JP" altLang="en-US"/>
              <a:t>結論</a:t>
            </a:r>
            <a:r>
              <a:rPr kumimoji="1" lang="en-US" altLang="ja-JP"/>
              <a:t> 26pt</a:t>
            </a:r>
            <a:endParaRPr kumimoji="1" lang="en-US" altLang="ja-JP"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23919877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62353811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21313672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64349728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89014667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86986786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70860550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22016422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761607779"/>
      </p:ext>
    </p:extLst>
  </p:cSld>
  <p:clrMapOvr>
    <a:masterClrMapping/>
  </p:clrMapOvr>
  <p:extLst mod="1">
    <p:ext uri="{DCECCB84-F9BA-43D5-87BE-67443E8EF086}">
      <p15:sldGuideLst xmlns:p15="http://schemas.microsoft.com/office/powerpoint/2012/main"/>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40647997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423005662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8879459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19948091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6402805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70556804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86685762"/>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1778218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22689199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55513669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89945186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991265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80799060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087611868"/>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8365795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0941795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3148050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91185979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91077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6735597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2819268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89999759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19725004"/>
      </p:ext>
    </p:extLst>
  </p:cSld>
  <p:clrMapOvr>
    <a:masterClrMapping/>
  </p:clrMapOvr>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a:t>
            </a:r>
            <a:r>
              <a:rPr kumimoji="1" lang="ja-JP" altLang="en-US"/>
              <a:t>結論</a:t>
            </a:r>
            <a:r>
              <a:rPr kumimoji="1" lang="en-US" altLang="ja-JP"/>
              <a:t> 26pt</a:t>
            </a:r>
            <a:endParaRPr kumimoji="1" lang="en-US" altLang="ja-JP" dirty="0"/>
          </a:p>
        </p:txBody>
      </p:sp>
      <p:sp>
        <p:nvSpPr>
          <p:cNvPr id="19" name="スライド番号プレースホルダー 3"/>
          <p:cNvSpPr txBox="1">
            <a:spLocks/>
          </p:cNvSpPr>
          <p:nvPr/>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83515993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52155295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396578948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788085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24961631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7236517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73098059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6202292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84253682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04617054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94733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1630986130"/>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7887090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09588462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14490110"/>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65609981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5465122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5132070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69129045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1854915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16192277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596567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0815547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606100345"/>
      </p:ext>
    </p:extLst>
  </p:cSld>
  <p:clrMapOvr>
    <a:masterClrMapping/>
  </p:clrMapOvr>
  <p:extLst mod="1">
    <p:ext uri="{DCECCB84-F9BA-43D5-87BE-67443E8EF086}">
      <p15:sldGuideLst xmlns:p15="http://schemas.microsoft.com/office/powerpoint/2012/main"/>
    </p:ext>
  </p:extLst>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75467611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322440595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1922547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2849846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87627287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15665283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90341409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97858256"/>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1864104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2419444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7697135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971279068"/>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46191785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92426208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74602081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25704401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780573716"/>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775427390"/>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09011568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2034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見出しと2つのコンテンツ">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96934275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493194249"/>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93645268"/>
      </p:ext>
    </p:extLst>
  </p:cSld>
  <p:clrMapOvr>
    <a:masterClrMapping/>
  </p:clrMapOvr>
  <p:extLst mod="1">
    <p:ext uri="{DCECCB84-F9BA-43D5-87BE-67443E8EF086}">
      <p15:sldGuideLst xmlns:p15="http://schemas.microsoft.com/office/powerpoint/2012/main"/>
    </p:ext>
  </p:extLst>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56390055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3679540"/>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6577008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64999561"/>
      </p:ext>
    </p:extLst>
  </p:cSld>
  <p:clrMapOvr>
    <a:masterClrMapping/>
  </p:clrMapOvr>
  <p:timing>
    <p:tnLst>
      <p:par>
        <p:cTn id="1" dur="indefinite" restart="never" nodeType="tmRoot"/>
      </p:par>
    </p:tnLst>
  </p:timing>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65141276"/>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1395384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34489571"/>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660863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532743892"/>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4704486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48950014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1282167"/>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20039798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99503823"/>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959796587"/>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5521290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05165573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23519297"/>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7119937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985916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50922366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365800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72924752"/>
      </p:ext>
    </p:extLst>
  </p:cSld>
  <p:clrMapOvr>
    <a:masterClrMapping/>
  </p:clrMapOvr>
  <p:extLst mod="1">
    <p:ext uri="{DCECCB84-F9BA-43D5-87BE-67443E8EF086}">
      <p15:sldGuideLst xmlns:p15="http://schemas.microsoft.com/office/powerpoint/2012/main"/>
    </p:ext>
  </p:extLst>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94854660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68436768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8592128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3206008048"/>
      </p:ext>
    </p:extLst>
  </p:cSld>
  <p:clrMapOvr>
    <a:masterClrMapping/>
  </p:clrMapOvr>
  <p:hf sldNum="0" hdr="0" dt="0"/>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4258096241"/>
      </p:ext>
    </p:extLst>
  </p:cSld>
  <p:clrMapOvr>
    <a:masterClrMapping/>
  </p:clrMapOvr>
  <p:hf sldNum="0" hdr="0" dt="0"/>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a:t>
            </a:r>
            <a:r>
              <a:rPr lang="en-US" altLang="ja-JP" dirty="0" smtClean="0">
                <a:solidFill>
                  <a:srgbClr val="000000"/>
                </a:solidFill>
              </a:rPr>
              <a:t>20</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431026910"/>
      </p:ext>
    </p:extLst>
  </p:cSld>
  <p:clrMapOvr>
    <a:masterClrMapping/>
  </p:clrMapOvr>
  <p:timing>
    <p:tnLst>
      <p:par>
        <p:cTn id="1" dur="indefinite" restart="never" nodeType="tmRoot"/>
      </p:par>
    </p:tnLst>
  </p:timing>
  <p:hf sldNum="0" hdr="0" dt="0"/>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644865961"/>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a:extLst>
              <a:ext uri="{FF2B5EF4-FFF2-40B4-BE49-F238E27FC236}">
                <a16:creationId xmlns="" xmlns:a16="http://schemas.microsoft.com/office/drawing/2014/main" id="{AD86A0A4-5899-45E3-8008-E6006987265A}"/>
              </a:ext>
            </a:extLst>
          </p:cNvPr>
          <p:cNvSpPr>
            <a:spLocks noGrp="1"/>
          </p:cNvSpPr>
          <p:nvPr>
            <p:ph type="ftr" sz="quarter" idx="18"/>
          </p:nvPr>
        </p:nvSpPr>
        <p:spPr/>
        <p:txBody>
          <a:bodyPr/>
          <a:lstStyle/>
          <a:p>
            <a:endParaRPr kumimoji="1" lang="ja-JP" altLang="en-US"/>
          </a:p>
        </p:txBody>
      </p:sp>
    </p:spTree>
    <p:extLst>
      <p:ext uri="{BB962C8B-B14F-4D97-AF65-F5344CB8AC3E}">
        <p14:creationId xmlns:p14="http://schemas.microsoft.com/office/powerpoint/2010/main" val="15727241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149478409"/>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957653456"/>
      </p:ext>
    </p:extLst>
  </p:cSld>
  <p:clrMapOvr>
    <a:masterClrMapping/>
  </p:clrMapOvr>
  <p:hf sldNum="0" hdr="0" ftr="0" dt="0"/>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660002764"/>
      </p:ext>
    </p:extLst>
  </p:cSld>
  <p:clrMapOvr>
    <a:masterClrMapping/>
  </p:clrMapOvr>
  <p:hf sldNum="0" hdr="0" ftr="0" dt="0"/>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23143644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70062908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1691773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465943900"/>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a:t>
            </a:r>
            <a:r>
              <a:rPr lang="en-US" altLang="ja-JP" dirty="0" smtClean="0">
                <a:solidFill>
                  <a:srgbClr val="000000"/>
                </a:solidFill>
              </a:rPr>
              <a:t>20</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282305136"/>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11489071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045870545"/>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8548098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3675490829"/>
      </p:ext>
    </p:extLst>
  </p:cSld>
  <p:clrMapOvr>
    <a:masterClrMapping/>
  </p:clrMapOvr>
  <p:extLst mod="1">
    <p:ext uri="{DCECCB84-F9BA-43D5-87BE-67443E8EF086}">
      <p15:sldGuideLst xmlns:p15="http://schemas.microsoft.com/office/powerpoint/2012/main"/>
    </p:ext>
  </p:extLst>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54616267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92077514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81292104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797027797"/>
      </p:ext>
    </p:extLst>
  </p:cSld>
  <p:clrMapOvr>
    <a:masterClrMapping/>
  </p:clrMapOvr>
  <p:extLst mod="1">
    <p:ext uri="{DCECCB84-F9BA-43D5-87BE-67443E8EF086}">
      <p15:sldGuideLst xmlns:p15="http://schemas.microsoft.com/office/powerpoint/2012/main"/>
    </p:ext>
  </p:extLst>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1764432591"/>
      </p:ext>
    </p:extLst>
  </p:cSld>
  <p:clrMapOvr>
    <a:masterClrMapping/>
  </p:clrMapOvr>
  <p:hf sldNum="0" hdr="0" ftr="0" dt="0"/>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439571"/>
      </p:ext>
    </p:extLst>
  </p:cSld>
  <p:clrMapOvr>
    <a:masterClrMapping/>
  </p:clrMapOvr>
  <p:hf sldNum="0" hdr="0" ftr="0" dt="0"/>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41715163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2659222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135486"/>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611287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632586739"/>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69449328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559589999"/>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2" name="フッター プレースホルダー 1"/>
          <p:cNvSpPr>
            <a:spLocks noGrp="1"/>
          </p:cNvSpPr>
          <p:nvPr>
            <p:ph type="ftr" sz="quarter" idx="14"/>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022089613"/>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51396385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553504689"/>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363897331"/>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553424117"/>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23437313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779530376"/>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3"/>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682723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02373885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2"/>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798928500"/>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551094417"/>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544014364"/>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231745490"/>
      </p:ext>
    </p:extLst>
  </p:cSld>
  <p:clrMapOvr>
    <a:masterClrMapping/>
  </p:clrMapOvr>
  <p:extLst mod="1">
    <p:ext uri="{DCECCB84-F9BA-43D5-87BE-67443E8EF086}">
      <p15:sldGuideLst xmlns:p15="http://schemas.microsoft.com/office/powerpoint/2012/main"/>
    </p:ext>
  </p:extLst>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97031175"/>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63320212"/>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43094866"/>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userDrawn="1">
  <p:cSld name="1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1157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294052864"/>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675624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dirty="0" smtClean="0"/>
          </a:p>
        </p:txBody>
      </p:sp>
    </p:spTree>
    <p:extLst>
      <p:ext uri="{BB962C8B-B14F-4D97-AF65-F5344CB8AC3E}">
        <p14:creationId xmlns:p14="http://schemas.microsoft.com/office/powerpoint/2010/main" val="2662123368"/>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885459202"/>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 name="フッター プレースホルダー 1"/>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31352450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592984556"/>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62618467"/>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2" name="フッター プレースホルダー 1"/>
          <p:cNvSpPr>
            <a:spLocks noGrp="1"/>
          </p:cNvSpPr>
          <p:nvPr>
            <p:ph type="ftr" sz="quarter" idx="14"/>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79742508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57545794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8"/>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123062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602178718"/>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08648088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7"/>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7596513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11576411"/>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52952447"/>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3"/>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548399927"/>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2"/>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640662253"/>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16"/>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8636200"/>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21"/>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15671730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solidFill>
                  <a:srgbClr val="000000"/>
                </a:solidFill>
              </a:rPr>
              <a:t>© </a:t>
            </a:r>
            <a:r>
              <a:rPr lang="sk-SK" altLang="ja-JP" dirty="0" smtClean="0">
                <a:solidFill>
                  <a:srgbClr val="000000"/>
                </a:solidFill>
              </a:rPr>
              <a:t>202</a:t>
            </a:r>
            <a:r>
              <a:rPr lang="en-US" altLang="ja-JP" dirty="0" smtClean="0">
                <a:solidFill>
                  <a:srgbClr val="000000"/>
                </a:solidFill>
              </a:rPr>
              <a:t>1</a:t>
            </a:r>
            <a:r>
              <a:rPr lang="sk-SK" altLang="ja-JP" dirty="0" smtClean="0">
                <a:solidFill>
                  <a:srgbClr val="000000"/>
                </a:solidFill>
              </a:rPr>
              <a:t> </a:t>
            </a:r>
            <a:r>
              <a:rPr lang="sk-SK" altLang="ja-JP" dirty="0">
                <a:solidFill>
                  <a:srgbClr val="000000"/>
                </a:solidFill>
              </a:rPr>
              <a:t>KIOXIA Corporation. All Rights Reserved.</a:t>
            </a:r>
            <a:endParaRPr lang="ja-JP" altLang="en-US" dirty="0">
              <a:solidFill>
                <a:srgbClr val="000000"/>
              </a:solidFill>
            </a:endParaRPr>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
        <p:nvSpPr>
          <p:cNvPr id="3" name="フッター プレースホルダー 2"/>
          <p:cNvSpPr>
            <a:spLocks noGrp="1"/>
          </p:cNvSpPr>
          <p:nvPr>
            <p:ph type="ftr" sz="quarter" idx="3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3853769679"/>
      </p:ext>
    </p:extLst>
  </p:cSld>
  <p:clrMapOvr>
    <a:masterClrMapping/>
  </p:clrMapOvr>
  <p:extLst mod="1">
    <p:ext uri="{DCECCB84-F9BA-43D5-87BE-67443E8EF086}">
      <p15:sldGuideLst xmlns:p15="http://schemas.microsoft.com/office/powerpoint/2012/main"/>
    </p:ext>
  </p:extLst>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929842697"/>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solidFill>
                  <a:srgbClr val="000000"/>
                </a:solidFill>
              </a:rPr>
              <a:t>KIOXIA Confidential</a:t>
            </a:r>
            <a:endParaRPr lang="ja-JP" altLang="en-US" dirty="0">
              <a:solidFill>
                <a:srgbClr val="000000"/>
              </a:solidFill>
            </a:endParaRPr>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3629506145"/>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4118836802"/>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userDrawn="1">
  <p:cSld name="3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04455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331046563"/>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userDrawn="1">
  <p:cSld name="2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19858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2195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2.xml><?xml version="1.0" encoding="utf-8"?>
<p:sldLayout xmlns:a="http://schemas.openxmlformats.org/drawingml/2006/main" xmlns:r="http://schemas.openxmlformats.org/officeDocument/2006/relationships" xmlns:p="http://schemas.openxmlformats.org/presentationml/2006/main" userDrawn="1">
  <p:cSld name="1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22568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955506223"/>
      </p:ext>
    </p:extLst>
  </p:cSld>
  <p:clrMapOvr>
    <a:masterClrMapping/>
  </p:clrMapOvr>
  <p:hf sldNum="0" hdr="0" dt="0"/>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3063559154"/>
      </p:ext>
    </p:extLst>
  </p:cSld>
  <p:clrMapOvr>
    <a:masterClrMapping/>
  </p:clrMapOvr>
  <p:hf sldNum="0" hdr="0" dt="0"/>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a:t>
            </a:r>
            <a:r>
              <a:rPr lang="en-US" altLang="ja-JP" dirty="0" smtClean="0">
                <a:solidFill>
                  <a:srgbClr val="000000"/>
                </a:solidFill>
              </a:rPr>
              <a:t>20</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646639582"/>
      </p:ext>
    </p:extLst>
  </p:cSld>
  <p:clrMapOvr>
    <a:masterClrMapping/>
  </p:clrMapOvr>
  <p:timing>
    <p:tnLst>
      <p:par>
        <p:cTn id="1" dur="indefinite" restart="never" nodeType="tmRoot"/>
      </p:par>
    </p:tnLst>
  </p:timing>
  <p:hf sldNum="0" hdr="0" dt="0"/>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1653203801"/>
      </p:ext>
    </p:extLst>
  </p:cSld>
  <p:clrMapOvr>
    <a:masterClrMapping/>
  </p:clrMapOvr>
  <p:timing>
    <p:tnLst>
      <p:par>
        <p:cTn id="1" dur="indefinite" restart="never" nodeType="tmRoot"/>
      </p:par>
    </p:tnLst>
  </p:timing>
  <p:hf sldNum="0" hdr="0" dt="0"/>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660763451"/>
      </p:ext>
    </p:extLst>
  </p:cSld>
  <p:clrMapOvr>
    <a:masterClrMapping/>
  </p:clrMapOvr>
  <p:hf sldNum="0" hdr="0" ftr="0" dt="0"/>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85809688"/>
      </p:ext>
    </p:extLst>
  </p:cSld>
  <p:clrMapOvr>
    <a:masterClrMapping/>
  </p:clrMapOvr>
  <p:hf sldNum="0" hdr="0" ftr="0" dt="0"/>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9167402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226526492"/>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835221952"/>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953569340"/>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823948261"/>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a:t>
            </a:r>
            <a:r>
              <a:rPr lang="en-US" altLang="ja-JP" dirty="0" smtClean="0">
                <a:solidFill>
                  <a:srgbClr val="000000"/>
                </a:solidFill>
              </a:rPr>
              <a:t>20</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809057763"/>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160011098"/>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534838950"/>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630624773"/>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144540503"/>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13153669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5638921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913988159"/>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01437905"/>
      </p:ext>
    </p:extLst>
  </p:cSld>
  <p:clrMapOvr>
    <a:masterClrMapping/>
  </p:clrMapOvr>
  <p:extLst mod="1">
    <p:ext uri="{DCECCB84-F9BA-43D5-87BE-67443E8EF086}">
      <p15:sldGuideLst xmlns:p15="http://schemas.microsoft.com/office/powerpoint/2012/main"/>
    </p:ext>
  </p:extLst>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4118988624"/>
      </p:ext>
    </p:extLst>
  </p:cSld>
  <p:clrMapOvr>
    <a:masterClrMapping/>
  </p:clrMapOvr>
  <p:hf sldNum="0" hdr="0" ftr="0" dt="0"/>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729239"/>
      </p:ext>
    </p:extLst>
  </p:cSld>
  <p:clrMapOvr>
    <a:masterClrMapping/>
  </p:clrMapOvr>
  <p:hf sldNum="0" hdr="0" ftr="0" dt="0"/>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3277558460"/>
      </p:ext>
    </p:extLst>
  </p:cSld>
  <p:clrMapOvr>
    <a:masterClrMapping/>
  </p:clrMapOvr>
  <p:timing>
    <p:tnLst>
      <p:par>
        <p:cTn id="1" dur="indefinite" restart="never" nodeType="tmRoot"/>
      </p:par>
    </p:tnLst>
  </p:timing>
  <p:hf sldNum="0" hdr="0" dt="0"/>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936374340"/>
      </p:ext>
    </p:extLst>
  </p:cSld>
  <p:clrMapOvr>
    <a:masterClrMapping/>
  </p:clrMapOvr>
  <p:hf sldNum="0" hdr="0" dt="0"/>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615306298"/>
      </p:ext>
    </p:extLst>
  </p:cSld>
  <p:clrMapOvr>
    <a:masterClrMapping/>
  </p:clrMapOvr>
  <p:hf sldNum="0" hdr="0" dt="0"/>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801721773"/>
      </p:ext>
    </p:extLst>
  </p:cSld>
  <p:clrMapOvr>
    <a:masterClrMapping/>
  </p:clrMapOvr>
  <p:hf sldNum="0" hdr="0" dt="0"/>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683121629"/>
      </p:ext>
    </p:extLst>
  </p:cSld>
  <p:clrMapOvr>
    <a:masterClrMapping/>
  </p:clrMapOvr>
  <p:hf sldNum="0" hdr="0" ftr="0" dt="0"/>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750111949"/>
      </p:ext>
    </p:extLst>
  </p:cSld>
  <p:clrMapOvr>
    <a:masterClrMapping/>
  </p:clrMapOvr>
  <p:hf sldNum="0" hdr="0" ftr="0" dt="0"/>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7061610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03093903"/>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09984659"/>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968209078"/>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724595862"/>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229584733"/>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543615384"/>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63107119"/>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13433573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744155725"/>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436155589"/>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57611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393FE227-DB66-46A6-AE84-470FE70FA1FF}"/>
              </a:ext>
            </a:extLst>
          </p:cNvPr>
          <p:cNvSpPr>
            <a:spLocks noGrp="1"/>
          </p:cNvSpPr>
          <p:nvPr>
            <p:ph type="ftr" sz="quarter" idx="15"/>
          </p:nvPr>
        </p:nvSpPr>
        <p:spPr/>
        <p:txBody>
          <a:bodyPr/>
          <a:lstStyle/>
          <a:p>
            <a:endParaRPr kumimoji="1" lang="ja-JP" altLang="en-US"/>
          </a:p>
        </p:txBody>
      </p:sp>
    </p:spTree>
    <p:extLst>
      <p:ext uri="{BB962C8B-B14F-4D97-AF65-F5344CB8AC3E}">
        <p14:creationId xmlns:p14="http://schemas.microsoft.com/office/powerpoint/2010/main" val="12075556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077057151"/>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 xmlns:a16="http://schemas.microsoft.com/office/drawing/2014/main"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2020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011114133"/>
      </p:ext>
    </p:extLst>
  </p:cSld>
  <p:clrMapOvr>
    <a:masterClrMapping/>
  </p:clrMapOvr>
  <p:extLst mod="1">
    <p:ext uri="{DCECCB84-F9BA-43D5-87BE-67443E8EF086}">
      <p15:sldGuideLst xmlns:p15="http://schemas.microsoft.com/office/powerpoint/2012/main"/>
    </p:ext>
  </p:extLst>
</p:sldLayout>
</file>

<file path=ppt/slideLayouts/slideLayout501.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413615116"/>
      </p:ext>
    </p:extLst>
  </p:cSld>
  <p:clrMapOvr>
    <a:masterClrMapping/>
  </p:clrMapOvr>
  <p:hf sldNum="0" hdr="0" ftr="0" dt="0"/>
</p:sldLayout>
</file>

<file path=ppt/slideLayouts/slideLayout50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620500"/>
      </p:ext>
    </p:extLst>
  </p:cSld>
  <p:clrMapOvr>
    <a:masterClrMapping/>
  </p:clrMapOvr>
  <p:hf sldNum="0" hdr="0" ftr="0" dt="0"/>
</p:sldLayout>
</file>

<file path=ppt/slideLayouts/slideLayout503.xml><?xml version="1.0" encoding="utf-8"?>
<p:sldLayout xmlns:a="http://schemas.openxmlformats.org/drawingml/2006/main" xmlns:r="http://schemas.openxmlformats.org/officeDocument/2006/relationships" xmlns:p="http://schemas.openxmlformats.org/presentationml/2006/main" userDrawn="1">
  <p:cSld name="1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1</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602690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960767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6502524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3034605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32724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668689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10751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4614291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54391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43311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 xmlns:a16="http://schemas.microsoft.com/office/drawing/2014/main" id="{FAEB61E7-1C32-4990-9422-9527CF375A25}"/>
              </a:ext>
            </a:extLst>
          </p:cNvPr>
          <p:cNvSpPr>
            <a:spLocks noGrp="1"/>
          </p:cNvSpPr>
          <p:nvPr>
            <p:ph type="ftr" sz="quarter" idx="16"/>
          </p:nvPr>
        </p:nvSpPr>
        <p:spPr/>
        <p:txBody>
          <a:bodyPr/>
          <a:lstStyle/>
          <a:p>
            <a:endParaRPr kumimoji="1" lang="ja-JP" altLang="en-US"/>
          </a:p>
        </p:txBody>
      </p:sp>
    </p:spTree>
    <p:extLst>
      <p:ext uri="{BB962C8B-B14F-4D97-AF65-F5344CB8AC3E}">
        <p14:creationId xmlns:p14="http://schemas.microsoft.com/office/powerpoint/2010/main" val="27172589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2157999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4145839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1</a:t>
            </a:r>
            <a:r>
              <a:rPr lang="sk-SK" altLang="ja-JP" dirty="0" smtClean="0"/>
              <a:t> </a:t>
            </a:r>
            <a:r>
              <a:rPr lang="sk-SK" altLang="ja-JP" dirty="0"/>
              <a:t>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002821617"/>
      </p:ext>
    </p:extLst>
  </p:cSld>
  <p:clrMapOvr>
    <a:masterClrMapping/>
  </p:clrMapOvr>
  <p:extLst mod="1">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2194504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29085584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104289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5012484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9450736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7809685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15829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a:extLst>
              <a:ext uri="{FF2B5EF4-FFF2-40B4-BE49-F238E27FC236}">
                <a16:creationId xmlns="" xmlns:a16="http://schemas.microsoft.com/office/drawing/2014/main" id="{D83B6346-F14F-4EAC-B0BF-574EBD1EE1FF}"/>
              </a:ext>
            </a:extLst>
          </p:cNvPr>
          <p:cNvSpPr>
            <a:spLocks noGrp="1"/>
          </p:cNvSpPr>
          <p:nvPr>
            <p:ph type="ftr" sz="quarter" idx="14"/>
          </p:nvPr>
        </p:nvSpPr>
        <p:spPr/>
        <p:txBody>
          <a:bodyPr/>
          <a:lstStyle/>
          <a:p>
            <a:endParaRPr kumimoji="1" lang="ja-JP" altLang="en-US"/>
          </a:p>
        </p:txBody>
      </p:sp>
    </p:spTree>
    <p:extLst>
      <p:ext uri="{BB962C8B-B14F-4D97-AF65-F5344CB8AC3E}">
        <p14:creationId xmlns:p14="http://schemas.microsoft.com/office/powerpoint/2010/main" val="28201419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837174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0957290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400606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4598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03573216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7135322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656842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4097382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383568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1"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3"/>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8523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1DA0063F-283E-4998-85F1-D5509D981FE9}"/>
              </a:ext>
            </a:extLst>
          </p:cNvPr>
          <p:cNvSpPr>
            <a:spLocks noGrp="1"/>
          </p:cNvSpPr>
          <p:nvPr>
            <p:ph type="ftr" sz="quarter" idx="17"/>
          </p:nvPr>
        </p:nvSpPr>
        <p:spPr/>
        <p:txBody>
          <a:bodyPr/>
          <a:lstStyle/>
          <a:p>
            <a:endParaRPr kumimoji="1" lang="ja-JP" altLang="en-US"/>
          </a:p>
        </p:txBody>
      </p:sp>
    </p:spTree>
    <p:extLst>
      <p:ext uri="{BB962C8B-B14F-4D97-AF65-F5344CB8AC3E}">
        <p14:creationId xmlns:p14="http://schemas.microsoft.com/office/powerpoint/2010/main" val="256488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2"/>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994219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 xmlns:a16="http://schemas.microsoft.com/office/drawing/2014/main"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8876071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 xmlns:a16="http://schemas.microsoft.com/office/drawing/2014/main"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9049811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8"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544278183"/>
      </p:ext>
    </p:extLst>
  </p:cSld>
  <p:clrMapOvr>
    <a:masterClrMapping/>
  </p:clrMapOvr>
  <p:extLst mod="1">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1808596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37173386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471699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269761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164231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39930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 xmlns:a16="http://schemas.microsoft.com/office/drawing/2014/main" id="{48BAB5B9-5F5D-4B67-8D63-B651AD70C792}"/>
              </a:ext>
            </a:extLst>
          </p:cNvPr>
          <p:cNvSpPr>
            <a:spLocks noGrp="1"/>
          </p:cNvSpPr>
          <p:nvPr>
            <p:ph type="ftr" sz="quarter" idx="18"/>
          </p:nvPr>
        </p:nvSpPr>
        <p:spPr/>
        <p:txBody>
          <a:bodyPr/>
          <a:lstStyle/>
          <a:p>
            <a:endParaRPr kumimoji="1" lang="ja-JP" altLang="en-US"/>
          </a:p>
        </p:txBody>
      </p:sp>
    </p:spTree>
    <p:extLst>
      <p:ext uri="{BB962C8B-B14F-4D97-AF65-F5344CB8AC3E}">
        <p14:creationId xmlns:p14="http://schemas.microsoft.com/office/powerpoint/2010/main" val="21202458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2" name="フッター プレースホルダー 1"/>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56228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5"/>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187816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 xmlns:a16="http://schemas.microsoft.com/office/drawing/2014/main" id="{A14AE962-CD57-46C8-9CA2-9489709EA57E}"/>
              </a:ext>
            </a:extLst>
          </p:cNvPr>
          <p:cNvSpPr/>
          <p:nvPr/>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p:cNvSpPr>
            <a:spLocks noGrp="1"/>
          </p:cNvSpPr>
          <p:nvPr>
            <p:ph type="ftr" sz="quarter" idx="16"/>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621885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p:nvGrpSpPr>
        <p:grpSpPr bwMode="gray">
          <a:xfrm>
            <a:off x="0" y="6300000"/>
            <a:ext cx="12192000" cy="558000"/>
            <a:chOff x="0" y="6300000"/>
            <a:chExt cx="9144000" cy="558000"/>
          </a:xfrm>
        </p:grpSpPr>
        <p:sp>
          <p:nvSpPr>
            <p:cNvPr id="32" name="正方形/長方形 31">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p:cNvSpPr>
            <a:spLocks noGrp="1"/>
          </p:cNvSpPr>
          <p:nvPr>
            <p:ph type="ftr" sz="quarter" idx="14"/>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6477594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p:nvGrpSpPr>
        <p:grpSpPr bwMode="gray">
          <a:xfrm>
            <a:off x="0" y="6300000"/>
            <a:ext cx="12192000" cy="558000"/>
            <a:chOff x="0" y="6300000"/>
            <a:chExt cx="9144000" cy="558000"/>
          </a:xfrm>
        </p:grpSpPr>
        <p:sp>
          <p:nvSpPr>
            <p:cNvPr id="17" name="正方形/長方形 16">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3"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2203547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p:nvGrpSpPr>
        <p:grpSpPr bwMode="gray">
          <a:xfrm>
            <a:off x="0" y="6300000"/>
            <a:ext cx="12192000" cy="558000"/>
            <a:chOff x="0" y="6300000"/>
            <a:chExt cx="9144000" cy="558000"/>
          </a:xfrm>
        </p:grpSpPr>
        <p:sp>
          <p:nvSpPr>
            <p:cNvPr id="15" name="正方形/長方形 14">
              <a:extLst>
                <a:ext uri="{FF2B5EF4-FFF2-40B4-BE49-F238E27FC236}">
                  <a16:creationId xmlns="" xmlns:a16="http://schemas.microsoft.com/office/drawing/2014/main" id="{B36DAE35-E8A2-6A4D-AFB4-91F9AEA9CB82}"/>
                </a:ext>
              </a:extLst>
            </p:cNvPr>
            <p:cNvSpPr/>
            <p:nvPr/>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2"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8"/>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0867328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3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2992668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4418716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4"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17"/>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104558722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2020 KIOXIA Corporation. All Rights Reserved.</a:t>
            </a:r>
            <a:endParaRPr lang="ja-JP" altLang="en-US" dirty="0"/>
          </a:p>
        </p:txBody>
      </p:sp>
      <p:sp>
        <p:nvSpPr>
          <p:cNvPr id="19" name="スライド番号プレースホルダー 3"/>
          <p:cNvSpPr txBox="1">
            <a:spLocks/>
          </p:cNvSpPr>
          <p:nvPr/>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p:cNvSpPr>
            <a:spLocks noGrp="1"/>
          </p:cNvSpPr>
          <p:nvPr>
            <p:ph type="ftr" sz="quarter" idx="21"/>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250990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slideLayout" Target="../slideLayouts/slideLayout207.xml"/><Relationship Id="rId3" Type="http://schemas.openxmlformats.org/officeDocument/2006/relationships/slideLayout" Target="../slideLayouts/slideLayout192.xml"/><Relationship Id="rId21" Type="http://schemas.openxmlformats.org/officeDocument/2006/relationships/theme" Target="../theme/theme10.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slideLayout" Target="../slideLayouts/slideLayout206.xml"/><Relationship Id="rId2" Type="http://schemas.openxmlformats.org/officeDocument/2006/relationships/slideLayout" Target="../slideLayouts/slideLayout191.xml"/><Relationship Id="rId16" Type="http://schemas.openxmlformats.org/officeDocument/2006/relationships/slideLayout" Target="../slideLayouts/slideLayout205.xml"/><Relationship Id="rId20" Type="http://schemas.openxmlformats.org/officeDocument/2006/relationships/slideLayout" Target="../slideLayouts/slideLayout209.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10" Type="http://schemas.openxmlformats.org/officeDocument/2006/relationships/slideLayout" Target="../slideLayouts/slideLayout199.xml"/><Relationship Id="rId19" Type="http://schemas.openxmlformats.org/officeDocument/2006/relationships/slideLayout" Target="../slideLayouts/slideLayout208.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theme" Target="../theme/theme11.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slideLayout" Target="../slideLayouts/slideLayout229.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37.xml"/><Relationship Id="rId13" Type="http://schemas.openxmlformats.org/officeDocument/2006/relationships/slideLayout" Target="../slideLayouts/slideLayout242.xml"/><Relationship Id="rId18" Type="http://schemas.openxmlformats.org/officeDocument/2006/relationships/slideLayout" Target="../slideLayouts/slideLayout247.xml"/><Relationship Id="rId3" Type="http://schemas.openxmlformats.org/officeDocument/2006/relationships/slideLayout" Target="../slideLayouts/slideLayout232.xml"/><Relationship Id="rId21" Type="http://schemas.openxmlformats.org/officeDocument/2006/relationships/theme" Target="../theme/theme12.xml"/><Relationship Id="rId7" Type="http://schemas.openxmlformats.org/officeDocument/2006/relationships/slideLayout" Target="../slideLayouts/slideLayout236.xml"/><Relationship Id="rId12" Type="http://schemas.openxmlformats.org/officeDocument/2006/relationships/slideLayout" Target="../slideLayouts/slideLayout241.xml"/><Relationship Id="rId17" Type="http://schemas.openxmlformats.org/officeDocument/2006/relationships/slideLayout" Target="../slideLayouts/slideLayout246.xml"/><Relationship Id="rId2" Type="http://schemas.openxmlformats.org/officeDocument/2006/relationships/slideLayout" Target="../slideLayouts/slideLayout231.xml"/><Relationship Id="rId16" Type="http://schemas.openxmlformats.org/officeDocument/2006/relationships/slideLayout" Target="../slideLayouts/slideLayout245.xml"/><Relationship Id="rId20" Type="http://schemas.openxmlformats.org/officeDocument/2006/relationships/slideLayout" Target="../slideLayouts/slideLayout249.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11" Type="http://schemas.openxmlformats.org/officeDocument/2006/relationships/slideLayout" Target="../slideLayouts/slideLayout240.xml"/><Relationship Id="rId5" Type="http://schemas.openxmlformats.org/officeDocument/2006/relationships/slideLayout" Target="../slideLayouts/slideLayout234.xml"/><Relationship Id="rId15" Type="http://schemas.openxmlformats.org/officeDocument/2006/relationships/slideLayout" Target="../slideLayouts/slideLayout244.xml"/><Relationship Id="rId10" Type="http://schemas.openxmlformats.org/officeDocument/2006/relationships/slideLayout" Target="../slideLayouts/slideLayout239.xml"/><Relationship Id="rId19" Type="http://schemas.openxmlformats.org/officeDocument/2006/relationships/slideLayout" Target="../slideLayouts/slideLayout248.xml"/><Relationship Id="rId4" Type="http://schemas.openxmlformats.org/officeDocument/2006/relationships/slideLayout" Target="../slideLayouts/slideLayout233.xml"/><Relationship Id="rId9" Type="http://schemas.openxmlformats.org/officeDocument/2006/relationships/slideLayout" Target="../slideLayouts/slideLayout238.xml"/><Relationship Id="rId14" Type="http://schemas.openxmlformats.org/officeDocument/2006/relationships/slideLayout" Target="../slideLayouts/slideLayout24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57.xml"/><Relationship Id="rId13" Type="http://schemas.openxmlformats.org/officeDocument/2006/relationships/slideLayout" Target="../slideLayouts/slideLayout262.xml"/><Relationship Id="rId18" Type="http://schemas.openxmlformats.org/officeDocument/2006/relationships/slideLayout" Target="../slideLayouts/slideLayout267.xml"/><Relationship Id="rId3" Type="http://schemas.openxmlformats.org/officeDocument/2006/relationships/slideLayout" Target="../slideLayouts/slideLayout252.xml"/><Relationship Id="rId21" Type="http://schemas.openxmlformats.org/officeDocument/2006/relationships/theme" Target="../theme/theme13.xml"/><Relationship Id="rId7" Type="http://schemas.openxmlformats.org/officeDocument/2006/relationships/slideLayout" Target="../slideLayouts/slideLayout256.xml"/><Relationship Id="rId12" Type="http://schemas.openxmlformats.org/officeDocument/2006/relationships/slideLayout" Target="../slideLayouts/slideLayout261.xml"/><Relationship Id="rId17" Type="http://schemas.openxmlformats.org/officeDocument/2006/relationships/slideLayout" Target="../slideLayouts/slideLayout266.xml"/><Relationship Id="rId2" Type="http://schemas.openxmlformats.org/officeDocument/2006/relationships/slideLayout" Target="../slideLayouts/slideLayout251.xml"/><Relationship Id="rId16" Type="http://schemas.openxmlformats.org/officeDocument/2006/relationships/slideLayout" Target="../slideLayouts/slideLayout265.xml"/><Relationship Id="rId20" Type="http://schemas.openxmlformats.org/officeDocument/2006/relationships/slideLayout" Target="../slideLayouts/slideLayout269.xml"/><Relationship Id="rId1" Type="http://schemas.openxmlformats.org/officeDocument/2006/relationships/slideLayout" Target="../slideLayouts/slideLayout250.xml"/><Relationship Id="rId6" Type="http://schemas.openxmlformats.org/officeDocument/2006/relationships/slideLayout" Target="../slideLayouts/slideLayout255.xml"/><Relationship Id="rId11" Type="http://schemas.openxmlformats.org/officeDocument/2006/relationships/slideLayout" Target="../slideLayouts/slideLayout260.xml"/><Relationship Id="rId5" Type="http://schemas.openxmlformats.org/officeDocument/2006/relationships/slideLayout" Target="../slideLayouts/slideLayout254.xml"/><Relationship Id="rId15" Type="http://schemas.openxmlformats.org/officeDocument/2006/relationships/slideLayout" Target="../slideLayouts/slideLayout264.xml"/><Relationship Id="rId10" Type="http://schemas.openxmlformats.org/officeDocument/2006/relationships/slideLayout" Target="../slideLayouts/slideLayout259.xml"/><Relationship Id="rId19" Type="http://schemas.openxmlformats.org/officeDocument/2006/relationships/slideLayout" Target="../slideLayouts/slideLayout268.xml"/><Relationship Id="rId4" Type="http://schemas.openxmlformats.org/officeDocument/2006/relationships/slideLayout" Target="../slideLayouts/slideLayout253.xml"/><Relationship Id="rId9" Type="http://schemas.openxmlformats.org/officeDocument/2006/relationships/slideLayout" Target="../slideLayouts/slideLayout258.xml"/><Relationship Id="rId14" Type="http://schemas.openxmlformats.org/officeDocument/2006/relationships/slideLayout" Target="../slideLayouts/slideLayout26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77.xml"/><Relationship Id="rId13" Type="http://schemas.openxmlformats.org/officeDocument/2006/relationships/slideLayout" Target="../slideLayouts/slideLayout282.xml"/><Relationship Id="rId18" Type="http://schemas.openxmlformats.org/officeDocument/2006/relationships/slideLayout" Target="../slideLayouts/slideLayout287.xml"/><Relationship Id="rId3" Type="http://schemas.openxmlformats.org/officeDocument/2006/relationships/slideLayout" Target="../slideLayouts/slideLayout272.xml"/><Relationship Id="rId21" Type="http://schemas.openxmlformats.org/officeDocument/2006/relationships/slideLayout" Target="../slideLayouts/slideLayout290.xml"/><Relationship Id="rId7" Type="http://schemas.openxmlformats.org/officeDocument/2006/relationships/slideLayout" Target="../slideLayouts/slideLayout276.xml"/><Relationship Id="rId12" Type="http://schemas.openxmlformats.org/officeDocument/2006/relationships/slideLayout" Target="../slideLayouts/slideLayout281.xml"/><Relationship Id="rId17" Type="http://schemas.openxmlformats.org/officeDocument/2006/relationships/slideLayout" Target="../slideLayouts/slideLayout286.xml"/><Relationship Id="rId2" Type="http://schemas.openxmlformats.org/officeDocument/2006/relationships/slideLayout" Target="../slideLayouts/slideLayout271.xml"/><Relationship Id="rId16" Type="http://schemas.openxmlformats.org/officeDocument/2006/relationships/slideLayout" Target="../slideLayouts/slideLayout285.xml"/><Relationship Id="rId20" Type="http://schemas.openxmlformats.org/officeDocument/2006/relationships/slideLayout" Target="../slideLayouts/slideLayout289.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5" Type="http://schemas.openxmlformats.org/officeDocument/2006/relationships/slideLayout" Target="../slideLayouts/slideLayout274.xml"/><Relationship Id="rId15" Type="http://schemas.openxmlformats.org/officeDocument/2006/relationships/slideLayout" Target="../slideLayouts/slideLayout284.xml"/><Relationship Id="rId10" Type="http://schemas.openxmlformats.org/officeDocument/2006/relationships/slideLayout" Target="../slideLayouts/slideLayout279.xml"/><Relationship Id="rId19" Type="http://schemas.openxmlformats.org/officeDocument/2006/relationships/slideLayout" Target="../slideLayouts/slideLayout288.xml"/><Relationship Id="rId4" Type="http://schemas.openxmlformats.org/officeDocument/2006/relationships/slideLayout" Target="../slideLayouts/slideLayout273.xml"/><Relationship Id="rId9" Type="http://schemas.openxmlformats.org/officeDocument/2006/relationships/slideLayout" Target="../slideLayouts/slideLayout278.xml"/><Relationship Id="rId14" Type="http://schemas.openxmlformats.org/officeDocument/2006/relationships/slideLayout" Target="../slideLayouts/slideLayout283.xml"/><Relationship Id="rId2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slideLayout" Target="../slideLayouts/slideLayout303.xml"/><Relationship Id="rId18" Type="http://schemas.openxmlformats.org/officeDocument/2006/relationships/slideLayout" Target="../slideLayouts/slideLayout308.xml"/><Relationship Id="rId3" Type="http://schemas.openxmlformats.org/officeDocument/2006/relationships/slideLayout" Target="../slideLayouts/slideLayout293.xml"/><Relationship Id="rId21" Type="http://schemas.openxmlformats.org/officeDocument/2006/relationships/slideLayout" Target="../slideLayouts/slideLayout311.xml"/><Relationship Id="rId7" Type="http://schemas.openxmlformats.org/officeDocument/2006/relationships/slideLayout" Target="../slideLayouts/slideLayout297.xml"/><Relationship Id="rId12" Type="http://schemas.openxmlformats.org/officeDocument/2006/relationships/slideLayout" Target="../slideLayouts/slideLayout302.xml"/><Relationship Id="rId17" Type="http://schemas.openxmlformats.org/officeDocument/2006/relationships/slideLayout" Target="../slideLayouts/slideLayout307.xml"/><Relationship Id="rId2" Type="http://schemas.openxmlformats.org/officeDocument/2006/relationships/slideLayout" Target="../slideLayouts/slideLayout292.xml"/><Relationship Id="rId16" Type="http://schemas.openxmlformats.org/officeDocument/2006/relationships/slideLayout" Target="../slideLayouts/slideLayout306.xml"/><Relationship Id="rId20" Type="http://schemas.openxmlformats.org/officeDocument/2006/relationships/slideLayout" Target="../slideLayouts/slideLayout310.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5" Type="http://schemas.openxmlformats.org/officeDocument/2006/relationships/slideLayout" Target="../slideLayouts/slideLayout305.xml"/><Relationship Id="rId10" Type="http://schemas.openxmlformats.org/officeDocument/2006/relationships/slideLayout" Target="../slideLayouts/slideLayout300.xml"/><Relationship Id="rId19" Type="http://schemas.openxmlformats.org/officeDocument/2006/relationships/slideLayout" Target="../slideLayouts/slideLayout309.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slideLayout" Target="../slideLayouts/slideLayout304.xml"/><Relationship Id="rId2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slideLayout" Target="../slideLayouts/slideLayout324.xml"/><Relationship Id="rId18" Type="http://schemas.openxmlformats.org/officeDocument/2006/relationships/slideLayout" Target="../slideLayouts/slideLayout329.xml"/><Relationship Id="rId3" Type="http://schemas.openxmlformats.org/officeDocument/2006/relationships/slideLayout" Target="../slideLayouts/slideLayout314.xml"/><Relationship Id="rId21" Type="http://schemas.openxmlformats.org/officeDocument/2006/relationships/slideLayout" Target="../slideLayouts/slideLayout332.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17" Type="http://schemas.openxmlformats.org/officeDocument/2006/relationships/slideLayout" Target="../slideLayouts/slideLayout328.xml"/><Relationship Id="rId2" Type="http://schemas.openxmlformats.org/officeDocument/2006/relationships/slideLayout" Target="../slideLayouts/slideLayout313.xml"/><Relationship Id="rId16" Type="http://schemas.openxmlformats.org/officeDocument/2006/relationships/slideLayout" Target="../slideLayouts/slideLayout327.xml"/><Relationship Id="rId20" Type="http://schemas.openxmlformats.org/officeDocument/2006/relationships/slideLayout" Target="../slideLayouts/slideLayout331.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5" Type="http://schemas.openxmlformats.org/officeDocument/2006/relationships/slideLayout" Target="../slideLayouts/slideLayout326.xml"/><Relationship Id="rId10" Type="http://schemas.openxmlformats.org/officeDocument/2006/relationships/slideLayout" Target="../slideLayouts/slideLayout321.xml"/><Relationship Id="rId19" Type="http://schemas.openxmlformats.org/officeDocument/2006/relationships/slideLayout" Target="../slideLayouts/slideLayout330.xml"/><Relationship Id="rId4" Type="http://schemas.openxmlformats.org/officeDocument/2006/relationships/slideLayout" Target="../slideLayouts/slideLayout315.xml"/><Relationship Id="rId9" Type="http://schemas.openxmlformats.org/officeDocument/2006/relationships/slideLayout" Target="../slideLayouts/slideLayout320.xml"/><Relationship Id="rId14" Type="http://schemas.openxmlformats.org/officeDocument/2006/relationships/slideLayout" Target="../slideLayouts/slideLayout325.xml"/><Relationship Id="rId22"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340.xml"/><Relationship Id="rId13" Type="http://schemas.openxmlformats.org/officeDocument/2006/relationships/slideLayout" Target="../slideLayouts/slideLayout345.xml"/><Relationship Id="rId18" Type="http://schemas.openxmlformats.org/officeDocument/2006/relationships/slideLayout" Target="../slideLayouts/slideLayout350.xml"/><Relationship Id="rId3" Type="http://schemas.openxmlformats.org/officeDocument/2006/relationships/slideLayout" Target="../slideLayouts/slideLayout335.xml"/><Relationship Id="rId21" Type="http://schemas.openxmlformats.org/officeDocument/2006/relationships/slideLayout" Target="../slideLayouts/slideLayout353.xml"/><Relationship Id="rId7" Type="http://schemas.openxmlformats.org/officeDocument/2006/relationships/slideLayout" Target="../slideLayouts/slideLayout339.xml"/><Relationship Id="rId12" Type="http://schemas.openxmlformats.org/officeDocument/2006/relationships/slideLayout" Target="../slideLayouts/slideLayout344.xml"/><Relationship Id="rId17" Type="http://schemas.openxmlformats.org/officeDocument/2006/relationships/slideLayout" Target="../slideLayouts/slideLayout349.xml"/><Relationship Id="rId2" Type="http://schemas.openxmlformats.org/officeDocument/2006/relationships/slideLayout" Target="../slideLayouts/slideLayout334.xml"/><Relationship Id="rId16" Type="http://schemas.openxmlformats.org/officeDocument/2006/relationships/slideLayout" Target="../slideLayouts/slideLayout348.xml"/><Relationship Id="rId20" Type="http://schemas.openxmlformats.org/officeDocument/2006/relationships/slideLayout" Target="../slideLayouts/slideLayout352.xml"/><Relationship Id="rId1" Type="http://schemas.openxmlformats.org/officeDocument/2006/relationships/slideLayout" Target="../slideLayouts/slideLayout333.xml"/><Relationship Id="rId6" Type="http://schemas.openxmlformats.org/officeDocument/2006/relationships/slideLayout" Target="../slideLayouts/slideLayout338.xml"/><Relationship Id="rId11" Type="http://schemas.openxmlformats.org/officeDocument/2006/relationships/slideLayout" Target="../slideLayouts/slideLayout343.xml"/><Relationship Id="rId5" Type="http://schemas.openxmlformats.org/officeDocument/2006/relationships/slideLayout" Target="../slideLayouts/slideLayout337.xml"/><Relationship Id="rId15" Type="http://schemas.openxmlformats.org/officeDocument/2006/relationships/slideLayout" Target="../slideLayouts/slideLayout347.xml"/><Relationship Id="rId10" Type="http://schemas.openxmlformats.org/officeDocument/2006/relationships/slideLayout" Target="../slideLayouts/slideLayout342.xml"/><Relationship Id="rId19" Type="http://schemas.openxmlformats.org/officeDocument/2006/relationships/slideLayout" Target="../slideLayouts/slideLayout351.xml"/><Relationship Id="rId4" Type="http://schemas.openxmlformats.org/officeDocument/2006/relationships/slideLayout" Target="../slideLayouts/slideLayout336.xml"/><Relationship Id="rId9" Type="http://schemas.openxmlformats.org/officeDocument/2006/relationships/slideLayout" Target="../slideLayouts/slideLayout341.xml"/><Relationship Id="rId14" Type="http://schemas.openxmlformats.org/officeDocument/2006/relationships/slideLayout" Target="../slideLayouts/slideLayout346.xml"/><Relationship Id="rId22"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361.xml"/><Relationship Id="rId13" Type="http://schemas.openxmlformats.org/officeDocument/2006/relationships/slideLayout" Target="../slideLayouts/slideLayout366.xml"/><Relationship Id="rId18" Type="http://schemas.openxmlformats.org/officeDocument/2006/relationships/slideLayout" Target="../slideLayouts/slideLayout371.xml"/><Relationship Id="rId3" Type="http://schemas.openxmlformats.org/officeDocument/2006/relationships/slideLayout" Target="../slideLayouts/slideLayout356.xml"/><Relationship Id="rId21" Type="http://schemas.openxmlformats.org/officeDocument/2006/relationships/slideLayout" Target="../slideLayouts/slideLayout374.xml"/><Relationship Id="rId7" Type="http://schemas.openxmlformats.org/officeDocument/2006/relationships/slideLayout" Target="../slideLayouts/slideLayout360.xml"/><Relationship Id="rId12" Type="http://schemas.openxmlformats.org/officeDocument/2006/relationships/slideLayout" Target="../slideLayouts/slideLayout365.xml"/><Relationship Id="rId17" Type="http://schemas.openxmlformats.org/officeDocument/2006/relationships/slideLayout" Target="../slideLayouts/slideLayout370.xml"/><Relationship Id="rId2" Type="http://schemas.openxmlformats.org/officeDocument/2006/relationships/slideLayout" Target="../slideLayouts/slideLayout355.xml"/><Relationship Id="rId16" Type="http://schemas.openxmlformats.org/officeDocument/2006/relationships/slideLayout" Target="../slideLayouts/slideLayout369.xml"/><Relationship Id="rId20" Type="http://schemas.openxmlformats.org/officeDocument/2006/relationships/slideLayout" Target="../slideLayouts/slideLayout373.xml"/><Relationship Id="rId1" Type="http://schemas.openxmlformats.org/officeDocument/2006/relationships/slideLayout" Target="../slideLayouts/slideLayout354.xml"/><Relationship Id="rId6" Type="http://schemas.openxmlformats.org/officeDocument/2006/relationships/slideLayout" Target="../slideLayouts/slideLayout359.xml"/><Relationship Id="rId11" Type="http://schemas.openxmlformats.org/officeDocument/2006/relationships/slideLayout" Target="../slideLayouts/slideLayout364.xml"/><Relationship Id="rId5" Type="http://schemas.openxmlformats.org/officeDocument/2006/relationships/slideLayout" Target="../slideLayouts/slideLayout358.xml"/><Relationship Id="rId15" Type="http://schemas.openxmlformats.org/officeDocument/2006/relationships/slideLayout" Target="../slideLayouts/slideLayout368.xml"/><Relationship Id="rId10" Type="http://schemas.openxmlformats.org/officeDocument/2006/relationships/slideLayout" Target="../slideLayouts/slideLayout363.xml"/><Relationship Id="rId19" Type="http://schemas.openxmlformats.org/officeDocument/2006/relationships/slideLayout" Target="../slideLayouts/slideLayout372.xml"/><Relationship Id="rId4" Type="http://schemas.openxmlformats.org/officeDocument/2006/relationships/slideLayout" Target="../slideLayouts/slideLayout357.xml"/><Relationship Id="rId9" Type="http://schemas.openxmlformats.org/officeDocument/2006/relationships/slideLayout" Target="../slideLayouts/slideLayout362.xml"/><Relationship Id="rId14" Type="http://schemas.openxmlformats.org/officeDocument/2006/relationships/slideLayout" Target="../slideLayouts/slideLayout367.xml"/><Relationship Id="rId22"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slideLayout" Target="../slideLayouts/slideLayout387.xml"/><Relationship Id="rId18" Type="http://schemas.openxmlformats.org/officeDocument/2006/relationships/slideLayout" Target="../slideLayouts/slideLayout392.xml"/><Relationship Id="rId3" Type="http://schemas.openxmlformats.org/officeDocument/2006/relationships/slideLayout" Target="../slideLayouts/slideLayout377.xml"/><Relationship Id="rId21" Type="http://schemas.openxmlformats.org/officeDocument/2006/relationships/slideLayout" Target="../slideLayouts/slideLayout395.xml"/><Relationship Id="rId7" Type="http://schemas.openxmlformats.org/officeDocument/2006/relationships/slideLayout" Target="../slideLayouts/slideLayout381.xml"/><Relationship Id="rId12" Type="http://schemas.openxmlformats.org/officeDocument/2006/relationships/slideLayout" Target="../slideLayouts/slideLayout386.xml"/><Relationship Id="rId17" Type="http://schemas.openxmlformats.org/officeDocument/2006/relationships/slideLayout" Target="../slideLayouts/slideLayout391.xml"/><Relationship Id="rId2" Type="http://schemas.openxmlformats.org/officeDocument/2006/relationships/slideLayout" Target="../slideLayouts/slideLayout376.xml"/><Relationship Id="rId16" Type="http://schemas.openxmlformats.org/officeDocument/2006/relationships/slideLayout" Target="../slideLayouts/slideLayout390.xml"/><Relationship Id="rId20" Type="http://schemas.openxmlformats.org/officeDocument/2006/relationships/slideLayout" Target="../slideLayouts/slideLayout394.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5" Type="http://schemas.openxmlformats.org/officeDocument/2006/relationships/slideLayout" Target="../slideLayouts/slideLayout389.xml"/><Relationship Id="rId10" Type="http://schemas.openxmlformats.org/officeDocument/2006/relationships/slideLayout" Target="../slideLayouts/slideLayout384.xml"/><Relationship Id="rId19" Type="http://schemas.openxmlformats.org/officeDocument/2006/relationships/slideLayout" Target="../slideLayouts/slideLayout393.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slideLayout" Target="../slideLayouts/slideLayout388.xml"/><Relationship Id="rId22"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slideLayout" Target="../slideLayouts/slideLayout408.xml"/><Relationship Id="rId18" Type="http://schemas.openxmlformats.org/officeDocument/2006/relationships/slideLayout" Target="../slideLayouts/slideLayout413.xml"/><Relationship Id="rId3" Type="http://schemas.openxmlformats.org/officeDocument/2006/relationships/slideLayout" Target="../slideLayouts/slideLayout398.xml"/><Relationship Id="rId21" Type="http://schemas.openxmlformats.org/officeDocument/2006/relationships/theme" Target="../theme/theme20.xml"/><Relationship Id="rId7" Type="http://schemas.openxmlformats.org/officeDocument/2006/relationships/slideLayout" Target="../slideLayouts/slideLayout402.xml"/><Relationship Id="rId12" Type="http://schemas.openxmlformats.org/officeDocument/2006/relationships/slideLayout" Target="../slideLayouts/slideLayout407.xml"/><Relationship Id="rId17" Type="http://schemas.openxmlformats.org/officeDocument/2006/relationships/slideLayout" Target="../slideLayouts/slideLayout412.xml"/><Relationship Id="rId2" Type="http://schemas.openxmlformats.org/officeDocument/2006/relationships/slideLayout" Target="../slideLayouts/slideLayout397.xml"/><Relationship Id="rId16" Type="http://schemas.openxmlformats.org/officeDocument/2006/relationships/slideLayout" Target="../slideLayouts/slideLayout411.xml"/><Relationship Id="rId20" Type="http://schemas.openxmlformats.org/officeDocument/2006/relationships/slideLayout" Target="../slideLayouts/slideLayout415.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5" Type="http://schemas.openxmlformats.org/officeDocument/2006/relationships/slideLayout" Target="../slideLayouts/slideLayout410.xml"/><Relationship Id="rId10" Type="http://schemas.openxmlformats.org/officeDocument/2006/relationships/slideLayout" Target="../slideLayouts/slideLayout405.xml"/><Relationship Id="rId19" Type="http://schemas.openxmlformats.org/officeDocument/2006/relationships/slideLayout" Target="../slideLayouts/slideLayout414.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slideLayout" Target="../slideLayouts/slideLayout409.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423.xml"/><Relationship Id="rId13" Type="http://schemas.openxmlformats.org/officeDocument/2006/relationships/slideLayout" Target="../slideLayouts/slideLayout428.xml"/><Relationship Id="rId18" Type="http://schemas.openxmlformats.org/officeDocument/2006/relationships/slideLayout" Target="../slideLayouts/slideLayout433.xml"/><Relationship Id="rId3" Type="http://schemas.openxmlformats.org/officeDocument/2006/relationships/slideLayout" Target="../slideLayouts/slideLayout418.xml"/><Relationship Id="rId21" Type="http://schemas.openxmlformats.org/officeDocument/2006/relationships/slideLayout" Target="../slideLayouts/slideLayout436.xml"/><Relationship Id="rId7" Type="http://schemas.openxmlformats.org/officeDocument/2006/relationships/slideLayout" Target="../slideLayouts/slideLayout422.xml"/><Relationship Id="rId12" Type="http://schemas.openxmlformats.org/officeDocument/2006/relationships/slideLayout" Target="../slideLayouts/slideLayout427.xml"/><Relationship Id="rId17" Type="http://schemas.openxmlformats.org/officeDocument/2006/relationships/slideLayout" Target="../slideLayouts/slideLayout432.xml"/><Relationship Id="rId2" Type="http://schemas.openxmlformats.org/officeDocument/2006/relationships/slideLayout" Target="../slideLayouts/slideLayout417.xml"/><Relationship Id="rId16" Type="http://schemas.openxmlformats.org/officeDocument/2006/relationships/slideLayout" Target="../slideLayouts/slideLayout431.xml"/><Relationship Id="rId20" Type="http://schemas.openxmlformats.org/officeDocument/2006/relationships/slideLayout" Target="../slideLayouts/slideLayout435.xml"/><Relationship Id="rId1" Type="http://schemas.openxmlformats.org/officeDocument/2006/relationships/slideLayout" Target="../slideLayouts/slideLayout416.xml"/><Relationship Id="rId6" Type="http://schemas.openxmlformats.org/officeDocument/2006/relationships/slideLayout" Target="../slideLayouts/slideLayout421.xml"/><Relationship Id="rId11" Type="http://schemas.openxmlformats.org/officeDocument/2006/relationships/slideLayout" Target="../slideLayouts/slideLayout426.xml"/><Relationship Id="rId5" Type="http://schemas.openxmlformats.org/officeDocument/2006/relationships/slideLayout" Target="../slideLayouts/slideLayout420.xml"/><Relationship Id="rId15" Type="http://schemas.openxmlformats.org/officeDocument/2006/relationships/slideLayout" Target="../slideLayouts/slideLayout430.xml"/><Relationship Id="rId23" Type="http://schemas.openxmlformats.org/officeDocument/2006/relationships/theme" Target="../theme/theme21.xml"/><Relationship Id="rId10" Type="http://schemas.openxmlformats.org/officeDocument/2006/relationships/slideLayout" Target="../slideLayouts/slideLayout425.xml"/><Relationship Id="rId19" Type="http://schemas.openxmlformats.org/officeDocument/2006/relationships/slideLayout" Target="../slideLayouts/slideLayout434.xml"/><Relationship Id="rId4" Type="http://schemas.openxmlformats.org/officeDocument/2006/relationships/slideLayout" Target="../slideLayouts/slideLayout419.xml"/><Relationship Id="rId9" Type="http://schemas.openxmlformats.org/officeDocument/2006/relationships/slideLayout" Target="../slideLayouts/slideLayout424.xml"/><Relationship Id="rId14" Type="http://schemas.openxmlformats.org/officeDocument/2006/relationships/slideLayout" Target="../slideLayouts/slideLayout429.xml"/><Relationship Id="rId22" Type="http://schemas.openxmlformats.org/officeDocument/2006/relationships/slideLayout" Target="../slideLayouts/slideLayout43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445.xml"/><Relationship Id="rId13" Type="http://schemas.openxmlformats.org/officeDocument/2006/relationships/slideLayout" Target="../slideLayouts/slideLayout450.xml"/><Relationship Id="rId18" Type="http://schemas.openxmlformats.org/officeDocument/2006/relationships/slideLayout" Target="../slideLayouts/slideLayout455.xml"/><Relationship Id="rId26" Type="http://schemas.openxmlformats.org/officeDocument/2006/relationships/theme" Target="../theme/theme22.xml"/><Relationship Id="rId3" Type="http://schemas.openxmlformats.org/officeDocument/2006/relationships/slideLayout" Target="../slideLayouts/slideLayout440.xml"/><Relationship Id="rId21" Type="http://schemas.openxmlformats.org/officeDocument/2006/relationships/slideLayout" Target="../slideLayouts/slideLayout458.xml"/><Relationship Id="rId7" Type="http://schemas.openxmlformats.org/officeDocument/2006/relationships/slideLayout" Target="../slideLayouts/slideLayout444.xml"/><Relationship Id="rId12" Type="http://schemas.openxmlformats.org/officeDocument/2006/relationships/slideLayout" Target="../slideLayouts/slideLayout449.xml"/><Relationship Id="rId17" Type="http://schemas.openxmlformats.org/officeDocument/2006/relationships/slideLayout" Target="../slideLayouts/slideLayout454.xml"/><Relationship Id="rId25" Type="http://schemas.openxmlformats.org/officeDocument/2006/relationships/slideLayout" Target="../slideLayouts/slideLayout462.xml"/><Relationship Id="rId2" Type="http://schemas.openxmlformats.org/officeDocument/2006/relationships/slideLayout" Target="../slideLayouts/slideLayout439.xml"/><Relationship Id="rId16" Type="http://schemas.openxmlformats.org/officeDocument/2006/relationships/slideLayout" Target="../slideLayouts/slideLayout453.xml"/><Relationship Id="rId20" Type="http://schemas.openxmlformats.org/officeDocument/2006/relationships/slideLayout" Target="../slideLayouts/slideLayout457.xml"/><Relationship Id="rId1" Type="http://schemas.openxmlformats.org/officeDocument/2006/relationships/slideLayout" Target="../slideLayouts/slideLayout438.xml"/><Relationship Id="rId6" Type="http://schemas.openxmlformats.org/officeDocument/2006/relationships/slideLayout" Target="../slideLayouts/slideLayout443.xml"/><Relationship Id="rId11" Type="http://schemas.openxmlformats.org/officeDocument/2006/relationships/slideLayout" Target="../slideLayouts/slideLayout448.xml"/><Relationship Id="rId24" Type="http://schemas.openxmlformats.org/officeDocument/2006/relationships/slideLayout" Target="../slideLayouts/slideLayout461.xml"/><Relationship Id="rId5" Type="http://schemas.openxmlformats.org/officeDocument/2006/relationships/slideLayout" Target="../slideLayouts/slideLayout442.xml"/><Relationship Id="rId15" Type="http://schemas.openxmlformats.org/officeDocument/2006/relationships/slideLayout" Target="../slideLayouts/slideLayout452.xml"/><Relationship Id="rId23" Type="http://schemas.openxmlformats.org/officeDocument/2006/relationships/slideLayout" Target="../slideLayouts/slideLayout460.xml"/><Relationship Id="rId10" Type="http://schemas.openxmlformats.org/officeDocument/2006/relationships/slideLayout" Target="../slideLayouts/slideLayout447.xml"/><Relationship Id="rId19" Type="http://schemas.openxmlformats.org/officeDocument/2006/relationships/slideLayout" Target="../slideLayouts/slideLayout456.xml"/><Relationship Id="rId4" Type="http://schemas.openxmlformats.org/officeDocument/2006/relationships/slideLayout" Target="../slideLayouts/slideLayout441.xml"/><Relationship Id="rId9" Type="http://schemas.openxmlformats.org/officeDocument/2006/relationships/slideLayout" Target="../slideLayouts/slideLayout446.xml"/><Relationship Id="rId14" Type="http://schemas.openxmlformats.org/officeDocument/2006/relationships/slideLayout" Target="../slideLayouts/slideLayout451.xml"/><Relationship Id="rId22" Type="http://schemas.openxmlformats.org/officeDocument/2006/relationships/slideLayout" Target="../slideLayouts/slideLayout459.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slideLayout" Target="../slideLayouts/slideLayout475.xml"/><Relationship Id="rId18" Type="http://schemas.openxmlformats.org/officeDocument/2006/relationships/slideLayout" Target="../slideLayouts/slideLayout480.xml"/><Relationship Id="rId3" Type="http://schemas.openxmlformats.org/officeDocument/2006/relationships/slideLayout" Target="../slideLayouts/slideLayout465.xml"/><Relationship Id="rId21" Type="http://schemas.openxmlformats.org/officeDocument/2006/relationships/theme" Target="../theme/theme23.xml"/><Relationship Id="rId7" Type="http://schemas.openxmlformats.org/officeDocument/2006/relationships/slideLayout" Target="../slideLayouts/slideLayout469.xml"/><Relationship Id="rId12" Type="http://schemas.openxmlformats.org/officeDocument/2006/relationships/slideLayout" Target="../slideLayouts/slideLayout474.xml"/><Relationship Id="rId17" Type="http://schemas.openxmlformats.org/officeDocument/2006/relationships/slideLayout" Target="../slideLayouts/slideLayout479.xml"/><Relationship Id="rId2" Type="http://schemas.openxmlformats.org/officeDocument/2006/relationships/slideLayout" Target="../slideLayouts/slideLayout464.xml"/><Relationship Id="rId16" Type="http://schemas.openxmlformats.org/officeDocument/2006/relationships/slideLayout" Target="../slideLayouts/slideLayout478.xml"/><Relationship Id="rId20" Type="http://schemas.openxmlformats.org/officeDocument/2006/relationships/slideLayout" Target="../slideLayouts/slideLayout482.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5" Type="http://schemas.openxmlformats.org/officeDocument/2006/relationships/slideLayout" Target="../slideLayouts/slideLayout477.xml"/><Relationship Id="rId10" Type="http://schemas.openxmlformats.org/officeDocument/2006/relationships/slideLayout" Target="../slideLayouts/slideLayout472.xml"/><Relationship Id="rId19" Type="http://schemas.openxmlformats.org/officeDocument/2006/relationships/slideLayout" Target="../slideLayouts/slideLayout481.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slideLayout" Target="../slideLayouts/slideLayout47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490.xml"/><Relationship Id="rId13" Type="http://schemas.openxmlformats.org/officeDocument/2006/relationships/slideLayout" Target="../slideLayouts/slideLayout495.xml"/><Relationship Id="rId18" Type="http://schemas.openxmlformats.org/officeDocument/2006/relationships/slideLayout" Target="../slideLayouts/slideLayout500.xml"/><Relationship Id="rId3" Type="http://schemas.openxmlformats.org/officeDocument/2006/relationships/slideLayout" Target="../slideLayouts/slideLayout485.xml"/><Relationship Id="rId21" Type="http://schemas.openxmlformats.org/officeDocument/2006/relationships/slideLayout" Target="../slideLayouts/slideLayout503.xml"/><Relationship Id="rId7" Type="http://schemas.openxmlformats.org/officeDocument/2006/relationships/slideLayout" Target="../slideLayouts/slideLayout489.xml"/><Relationship Id="rId12" Type="http://schemas.openxmlformats.org/officeDocument/2006/relationships/slideLayout" Target="../slideLayouts/slideLayout494.xml"/><Relationship Id="rId17" Type="http://schemas.openxmlformats.org/officeDocument/2006/relationships/slideLayout" Target="../slideLayouts/slideLayout499.xml"/><Relationship Id="rId2" Type="http://schemas.openxmlformats.org/officeDocument/2006/relationships/slideLayout" Target="../slideLayouts/slideLayout484.xml"/><Relationship Id="rId16" Type="http://schemas.openxmlformats.org/officeDocument/2006/relationships/slideLayout" Target="../slideLayouts/slideLayout498.xml"/><Relationship Id="rId20" Type="http://schemas.openxmlformats.org/officeDocument/2006/relationships/slideLayout" Target="../slideLayouts/slideLayout502.xml"/><Relationship Id="rId1" Type="http://schemas.openxmlformats.org/officeDocument/2006/relationships/slideLayout" Target="../slideLayouts/slideLayout483.xml"/><Relationship Id="rId6" Type="http://schemas.openxmlformats.org/officeDocument/2006/relationships/slideLayout" Target="../slideLayouts/slideLayout488.xml"/><Relationship Id="rId11" Type="http://schemas.openxmlformats.org/officeDocument/2006/relationships/slideLayout" Target="../slideLayouts/slideLayout493.xml"/><Relationship Id="rId5" Type="http://schemas.openxmlformats.org/officeDocument/2006/relationships/slideLayout" Target="../slideLayouts/slideLayout487.xml"/><Relationship Id="rId15" Type="http://schemas.openxmlformats.org/officeDocument/2006/relationships/slideLayout" Target="../slideLayouts/slideLayout497.xml"/><Relationship Id="rId10" Type="http://schemas.openxmlformats.org/officeDocument/2006/relationships/slideLayout" Target="../slideLayouts/slideLayout492.xml"/><Relationship Id="rId19" Type="http://schemas.openxmlformats.org/officeDocument/2006/relationships/slideLayout" Target="../slideLayouts/slideLayout501.xml"/><Relationship Id="rId4" Type="http://schemas.openxmlformats.org/officeDocument/2006/relationships/slideLayout" Target="../slideLayouts/slideLayout486.xml"/><Relationship Id="rId9" Type="http://schemas.openxmlformats.org/officeDocument/2006/relationships/slideLayout" Target="../slideLayouts/slideLayout491.xml"/><Relationship Id="rId14" Type="http://schemas.openxmlformats.org/officeDocument/2006/relationships/slideLayout" Target="../slideLayouts/slideLayout496.xml"/><Relationship Id="rId22" Type="http://schemas.openxmlformats.org/officeDocument/2006/relationships/theme" Target="../theme/theme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theme" Target="../theme/theme6.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3" Type="http://schemas.openxmlformats.org/officeDocument/2006/relationships/slideLayout" Target="../slideLayouts/slideLayout132.xml"/><Relationship Id="rId21" Type="http://schemas.openxmlformats.org/officeDocument/2006/relationships/theme" Target="../theme/theme7.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theme" Target="../theme/theme8.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18" Type="http://schemas.openxmlformats.org/officeDocument/2006/relationships/slideLayout" Target="../slideLayouts/slideLayout187.xml"/><Relationship Id="rId3" Type="http://schemas.openxmlformats.org/officeDocument/2006/relationships/slideLayout" Target="../slideLayouts/slideLayout172.xml"/><Relationship Id="rId21" Type="http://schemas.openxmlformats.org/officeDocument/2006/relationships/theme" Target="../theme/theme9.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slideLayout" Target="../slideLayouts/slideLayout186.xml"/><Relationship Id="rId2" Type="http://schemas.openxmlformats.org/officeDocument/2006/relationships/slideLayout" Target="../slideLayouts/slideLayout171.xml"/><Relationship Id="rId16" Type="http://schemas.openxmlformats.org/officeDocument/2006/relationships/slideLayout" Target="../slideLayouts/slideLayout185.xml"/><Relationship Id="rId20" Type="http://schemas.openxmlformats.org/officeDocument/2006/relationships/slideLayout" Target="../slideLayouts/slideLayout189.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10" Type="http://schemas.openxmlformats.org/officeDocument/2006/relationships/slideLayout" Target="../slideLayouts/slideLayout179.xml"/><Relationship Id="rId19" Type="http://schemas.openxmlformats.org/officeDocument/2006/relationships/slideLayout" Target="../slideLayouts/slideLayout188.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Blue</a:t>
              </a:r>
            </a:p>
            <a:p>
              <a:r>
                <a:rPr lang="en-US" altLang="ja-JP" sz="1600" b="1" dirty="0">
                  <a:solidFill>
                    <a:schemeClr val="tx1"/>
                  </a:solidFill>
                </a:rPr>
                <a:t>R 26 G </a:t>
              </a:r>
              <a:r>
                <a:rPr lang="mr-IN" altLang="ja-JP" sz="1600" b="1" dirty="0">
                  <a:solidFill>
                    <a:schemeClr val="tx1"/>
                  </a:solidFill>
                </a:rPr>
                <a:t>18</a:t>
              </a:r>
              <a:r>
                <a:rPr lang="en-US" altLang="ja-JP" sz="1600" b="1" dirty="0">
                  <a:solidFill>
                    <a:schemeClr val="tx1"/>
                  </a:solidFill>
                </a:rPr>
                <a:t>8 B </a:t>
              </a:r>
              <a:r>
                <a:rPr lang="mr-IN" altLang="ja-JP" sz="1600" b="1" dirty="0">
                  <a:solidFill>
                    <a:schemeClr val="tx1"/>
                  </a:solidFill>
                </a:rPr>
                <a:t>23</a:t>
              </a:r>
              <a:r>
                <a:rPr lang="en-US" altLang="ja-JP" sz="1600" b="1" dirty="0">
                  <a:solidFill>
                    <a:schemeClr val="tx1"/>
                  </a:solidFill>
                </a:rPr>
                <a:t>9</a:t>
              </a:r>
            </a:p>
            <a:p>
              <a:r>
                <a:rPr lang="en-US" altLang="ja-JP" sz="1600" b="1" dirty="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26" name="図形グループ 25"/>
          <p:cNvGrpSpPr/>
          <p:nvPr/>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kumimoji="1" lang="ja-JP" altLang="en-US"/>
          </a:p>
        </p:txBody>
      </p:sp>
    </p:spTree>
    <p:extLst>
      <p:ext uri="{BB962C8B-B14F-4D97-AF65-F5344CB8AC3E}">
        <p14:creationId xmlns:p14="http://schemas.microsoft.com/office/powerpoint/2010/main" val="33271184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60" r:id="rId23"/>
  </p:sldLayoutIdLst>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p:nvGrpSpPr>
        <p:grpSpPr>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p:nvGrpSpPr>
        <p:grpSpPr>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925438988"/>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p:nvGrpSpPr>
        <p:grpSpPr>
          <a:xfrm>
            <a:off x="-2430126" y="1"/>
            <a:ext cx="2160248" cy="5400000"/>
            <a:chOff x="-2430126" y="1"/>
            <a:chExt cx="2160248" cy="5400000"/>
          </a:xfrm>
        </p:grpSpPr>
        <p:sp>
          <p:nvSpPr>
            <p:cNvPr id="26" name="テキスト ボックス 25">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p:nvGrpSpPr>
        <p:grpSpPr>
          <a:xfrm>
            <a:off x="12461878" y="73831"/>
            <a:ext cx="2160000" cy="5893470"/>
            <a:chOff x="9414258" y="73831"/>
            <a:chExt cx="2160000" cy="5893470"/>
          </a:xfrm>
        </p:grpSpPr>
        <p:sp>
          <p:nvSpPr>
            <p:cNvPr id="31" name="正方形/長方形 30">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1678949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p:nvGrpSpPr>
        <p:grpSpPr>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449283704"/>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 id="2147483918" r:id="rId17"/>
    <p:sldLayoutId id="2147483919" r:id="rId18"/>
    <p:sldLayoutId id="2147483920" r:id="rId19"/>
    <p:sldLayoutId id="214748392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Multicolor</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bg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mn-lt"/>
                  <a:ea typeface="+mn-ea"/>
                  <a:cs typeface="+mn-cs"/>
                </a:rPr>
                <a:t>セクションで</a:t>
              </a:r>
              <a:r>
                <a:rPr kumimoji="1" lang="en-US" altLang="ja-JP" sz="1600" b="1" i="0" u="none" strike="noStrike" kern="1200" cap="none" spc="0" normalizeH="0" baseline="0" noProof="0" dirty="0" smtClean="0">
                  <a:ln>
                    <a:noFill/>
                  </a:ln>
                  <a:solidFill>
                    <a:schemeClr val="tx1"/>
                  </a:solidFill>
                  <a:effectLst/>
                  <a:uLnTx/>
                  <a:uFillTx/>
                  <a:latin typeface="+mn-lt"/>
                  <a:ea typeface="+mn-ea"/>
                  <a:cs typeface="+mn-cs"/>
                </a:rPr>
                <a:t/>
              </a:r>
              <a:br>
                <a:rPr kumimoji="1" lang="en-US" altLang="ja-JP" sz="1600" b="1" i="0" u="none" strike="noStrike" kern="1200" cap="none" spc="0" normalizeH="0" baseline="0" noProof="0" dirty="0" smtClean="0">
                  <a:ln>
                    <a:noFill/>
                  </a:ln>
                  <a:solidFill>
                    <a:schemeClr val="tx1"/>
                  </a:solidFill>
                  <a:effectLst/>
                  <a:uLnTx/>
                  <a:uFillTx/>
                  <a:latin typeface="+mn-lt"/>
                  <a:ea typeface="+mn-ea"/>
                  <a:cs typeface="+mn-cs"/>
                </a:rPr>
              </a:br>
              <a:r>
                <a:rPr kumimoji="1" lang="ja-JP" altLang="en-US" sz="1600" b="1" i="0" u="none" strike="noStrike" kern="1200" cap="none" spc="0" normalizeH="0" baseline="0" noProof="0" dirty="0" smtClean="0">
                  <a:ln>
                    <a:noFill/>
                  </a:ln>
                  <a:solidFill>
                    <a:schemeClr val="tx1"/>
                  </a:solidFill>
                  <a:effectLst/>
                  <a:uLnTx/>
                  <a:uFillTx/>
                  <a:latin typeface="+mn-lt"/>
                  <a:ea typeface="+mn-ea"/>
                  <a:cs typeface="+mn-cs"/>
                </a:rPr>
                <a:t>基調となるカラーテーマに準拠</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smtClean="0">
                  <a:ln>
                    <a:noFill/>
                  </a:ln>
                  <a:solidFill>
                    <a:schemeClr val="tx1"/>
                  </a:solidFill>
                  <a:effectLst/>
                  <a:uLnTx/>
                  <a:uFillTx/>
                  <a:latin typeface="+mn-lt"/>
                  <a:ea typeface="+mn-ea"/>
                  <a:cs typeface="+mn-cs"/>
                </a:rPr>
                <a:t>セクションで</a:t>
              </a:r>
              <a:r>
                <a:rPr kumimoji="1" lang="en-US" altLang="ja-JP" sz="1600" b="1" i="0" u="none" strike="noStrike" kern="1200" cap="none" spc="0" normalizeH="0" baseline="0" noProof="0" dirty="0" smtClean="0">
                  <a:ln>
                    <a:noFill/>
                  </a:ln>
                  <a:solidFill>
                    <a:schemeClr val="tx1"/>
                  </a:solidFill>
                  <a:effectLst/>
                  <a:uLnTx/>
                  <a:uFillTx/>
                  <a:latin typeface="+mn-lt"/>
                  <a:ea typeface="+mn-ea"/>
                  <a:cs typeface="+mn-cs"/>
                </a:rPr>
                <a:t/>
              </a:r>
              <a:br>
                <a:rPr kumimoji="1" lang="en-US" altLang="ja-JP" sz="1600" b="1" i="0" u="none" strike="noStrike" kern="1200" cap="none" spc="0" normalizeH="0" baseline="0" noProof="0" dirty="0" smtClean="0">
                  <a:ln>
                    <a:noFill/>
                  </a:ln>
                  <a:solidFill>
                    <a:schemeClr val="tx1"/>
                  </a:solidFill>
                  <a:effectLst/>
                  <a:uLnTx/>
                  <a:uFillTx/>
                  <a:latin typeface="+mn-lt"/>
                  <a:ea typeface="+mn-ea"/>
                  <a:cs typeface="+mn-cs"/>
                </a:rPr>
              </a:br>
              <a:r>
                <a:rPr kumimoji="1" lang="ja-JP" altLang="en-US" sz="1600" b="1" i="0" u="none" strike="noStrike" kern="1200" cap="none" spc="0" normalizeH="0" baseline="0" noProof="0" dirty="0" smtClean="0">
                  <a:ln>
                    <a:noFill/>
                  </a:ln>
                  <a:solidFill>
                    <a:schemeClr val="tx1"/>
                  </a:solidFill>
                  <a:effectLst/>
                  <a:uLnTx/>
                  <a:uFillTx/>
                  <a:latin typeface="+mn-lt"/>
                  <a:ea typeface="+mn-ea"/>
                  <a:cs typeface="+mn-cs"/>
                </a:rPr>
                <a:t>基調となるカラーテーマに準拠</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p:txBody>
        </p:sp>
        <p:sp>
          <p:nvSpPr>
            <p:cNvPr id="30" name="正方形/長方形 29">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ja-JP" altLang="en-US" sz="1200" b="1" dirty="0" smtClean="0">
                  <a:solidFill>
                    <a:schemeClr val="tx1"/>
                  </a:solidFill>
                </a:rPr>
                <a:t>セクションで基調となる</a:t>
              </a:r>
              <a:br>
                <a:rPr kumimoji="1" lang="ja-JP" altLang="en-US" sz="1200" b="1" dirty="0" smtClean="0">
                  <a:solidFill>
                    <a:schemeClr val="tx1"/>
                  </a:solidFill>
                </a:rPr>
              </a:br>
              <a:r>
                <a:rPr kumimoji="1" lang="ja-JP" altLang="en-US" sz="1200" b="1" dirty="0" smtClean="0">
                  <a:solidFill>
                    <a:schemeClr val="tx1"/>
                  </a:solidFill>
                </a:rPr>
                <a:t>カラーテーマに準拠</a:t>
              </a:r>
            </a:p>
          </p:txBody>
        </p:sp>
        <p:sp>
          <p:nvSpPr>
            <p:cNvPr id="31" name="正方形/長方形 30">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ja-JP" altLang="en-US" sz="1200" b="1" dirty="0" smtClean="0">
                  <a:solidFill>
                    <a:schemeClr val="tx1"/>
                  </a:solidFill>
                </a:rPr>
                <a:t>セクションで基調となる</a:t>
              </a:r>
              <a:r>
                <a:rPr lang="en-US" altLang="ja-JP" sz="1200" b="1" dirty="0" smtClean="0">
                  <a:solidFill>
                    <a:schemeClr val="tx1"/>
                  </a:solidFill>
                </a:rPr>
                <a:t/>
              </a:r>
              <a:br>
                <a:rPr lang="en-US" altLang="ja-JP" sz="1200" b="1" dirty="0" smtClean="0">
                  <a:solidFill>
                    <a:schemeClr val="tx1"/>
                  </a:solidFill>
                </a:rPr>
              </a:br>
              <a:r>
                <a:rPr lang="ja-JP" altLang="en-US" sz="1200" b="1" dirty="0" smtClean="0">
                  <a:solidFill>
                    <a:schemeClr val="tx1"/>
                  </a:solidFill>
                </a:rPr>
                <a:t>カラーテーマに準拠</a:t>
              </a:r>
              <a:endParaRPr lang="cs-CZ" altLang="ja-JP" sz="1200" b="1" dirty="0" smtClean="0">
                <a:solidFill>
                  <a:schemeClr val="tx1"/>
                </a:solidFill>
              </a:endParaRPr>
            </a:p>
          </p:txBody>
        </p:sp>
        <p:cxnSp>
          <p:nvCxnSpPr>
            <p:cNvPr id="32" name="直線コネクタ 31"/>
            <p:cNvCxnSpPr/>
            <p:nvPr/>
          </p:nvCxnSpPr>
          <p:spPr>
            <a:xfrm>
              <a:off x="-2430126" y="720001"/>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2430126" y="3608802"/>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2430126" y="4500001"/>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図形グループ 51"/>
          <p:cNvGrpSpPr/>
          <p:nvPr/>
        </p:nvGrpSpPr>
        <p:grpSpPr>
          <a:xfrm>
            <a:off x="12461878" y="73831"/>
            <a:ext cx="2160000" cy="5893470"/>
            <a:chOff x="9414258" y="73831"/>
            <a:chExt cx="2160000" cy="5893470"/>
          </a:xfrm>
        </p:grpSpPr>
        <p:sp>
          <p:nvSpPr>
            <p:cNvPr id="53" name="正方形/長方形 52">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54" name="正方形/長方形 53">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55" name="正方形/長方形 54">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56" name="正方形/長方形 55">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57" name="正方形/長方形 56">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58" name="正方形/長方形 57">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59" name="正方形/長方形 58">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15377185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 id="2147483941" r:id="rId19"/>
    <p:sldLayoutId id="2147483942"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bwMode="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Blue</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Blue</a:t>
              </a:r>
            </a:p>
            <a:p>
              <a:r>
                <a:rPr lang="en-US" altLang="ja-JP" sz="1600" b="1" dirty="0">
                  <a:solidFill>
                    <a:schemeClr val="tx1"/>
                  </a:solidFill>
                </a:rPr>
                <a:t>R 26 G </a:t>
              </a:r>
              <a:r>
                <a:rPr lang="mr-IN" altLang="ja-JP" sz="1600" b="1" dirty="0">
                  <a:solidFill>
                    <a:schemeClr val="tx1"/>
                  </a:solidFill>
                </a:rPr>
                <a:t>18</a:t>
              </a:r>
              <a:r>
                <a:rPr lang="en-US" altLang="ja-JP" sz="1600" b="1" dirty="0">
                  <a:solidFill>
                    <a:schemeClr val="tx1"/>
                  </a:solidFill>
                </a:rPr>
                <a:t>8 B </a:t>
              </a:r>
              <a:r>
                <a:rPr lang="mr-IN" altLang="ja-JP" sz="1600" b="1" dirty="0">
                  <a:solidFill>
                    <a:schemeClr val="tx1"/>
                  </a:solidFill>
                </a:rPr>
                <a:t>23</a:t>
              </a:r>
              <a:r>
                <a:rPr lang="en-US" altLang="ja-JP" sz="1600" b="1" dirty="0">
                  <a:solidFill>
                    <a:schemeClr val="tx1"/>
                  </a:solidFill>
                </a:rPr>
                <a:t>9</a:t>
              </a:r>
            </a:p>
            <a:p>
              <a:r>
                <a:rPr lang="en-US" altLang="ja-JP" sz="1600" b="1" dirty="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26" name="図形グループ 25"/>
          <p:cNvGrpSpPr/>
          <p:nvPr/>
        </p:nvGrpSpPr>
        <p:grpSpPr bwMode="gray">
          <a:xfrm>
            <a:off x="12461878" y="73831"/>
            <a:ext cx="2160000" cy="5893470"/>
            <a:chOff x="9414258" y="73831"/>
            <a:chExt cx="2160000" cy="5893470"/>
          </a:xfrm>
        </p:grpSpPr>
        <p:sp>
          <p:nvSpPr>
            <p:cNvPr id="27" name="正方形/長方形 26">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a:extLst>
              <a:ext uri="{FF2B5EF4-FFF2-40B4-BE49-F238E27FC236}">
                <a16:creationId xmlns="" xmlns:a16="http://schemas.microsoft.com/office/drawing/2014/main"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kumimoji="1" lang="ja-JP" altLang="en-US"/>
          </a:p>
        </p:txBody>
      </p:sp>
    </p:spTree>
    <p:extLst>
      <p:ext uri="{BB962C8B-B14F-4D97-AF65-F5344CB8AC3E}">
        <p14:creationId xmlns:p14="http://schemas.microsoft.com/office/powerpoint/2010/main" val="107326817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Lst>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a:solidFill>
                    <a:schemeClr val="bg1"/>
                  </a:solidFill>
                </a:rPr>
                <a:t>Magenta</a:t>
              </a:r>
              <a:endParaRPr lang="sk-SK" altLang="ja-JP" sz="16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E10D7D</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1" name="図形グループ 30"/>
          <p:cNvGrpSpPr/>
          <p:nvPr/>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5" name="正方形/長方形 44">
              <a:extLst>
                <a:ext uri="{FF2B5EF4-FFF2-40B4-BE49-F238E27FC236}">
                  <a16:creationId xmlns="" xmlns:a16="http://schemas.microsoft.com/office/drawing/2014/main" id="{326B3F25-041D-F946-89A6-A08D03EA045D}"/>
                </a:ext>
              </a:extLst>
            </p:cNvPr>
            <p:cNvSpPr/>
            <p:nvPr/>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dirty="0" smtClean="0"/>
          </a:p>
        </p:txBody>
      </p:sp>
    </p:spTree>
    <p:extLst>
      <p:ext uri="{BB962C8B-B14F-4D97-AF65-F5344CB8AC3E}">
        <p14:creationId xmlns:p14="http://schemas.microsoft.com/office/powerpoint/2010/main" val="52322621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 id="2147483983" r:id="rId18"/>
    <p:sldLayoutId id="2147483984" r:id="rId19"/>
    <p:sldLayoutId id="2147483985" r:id="rId20"/>
    <p:sldLayoutId id="2147483986"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FDD000</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721671213"/>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 id="2147484005" r:id="rId18"/>
    <p:sldLayoutId id="2147484006" r:id="rId19"/>
    <p:sldLayoutId id="2147484007" r:id="rId20"/>
    <p:sldLayoutId id="2147484008"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E6E6E6</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pt-BR" altLang="ja-JP" sz="1200" b="1" dirty="0" err="1">
                  <a:solidFill>
                    <a:schemeClr val="tx1"/>
                  </a:solidFill>
                </a:rPr>
                <a:t>R</a:t>
              </a:r>
              <a:r>
                <a:rPr kumimoji="1" lang="pt-BR" altLang="ja-JP" sz="1200" b="1" dirty="0">
                  <a:solidFill>
                    <a:schemeClr val="tx1"/>
                  </a:solidFill>
                </a:rPr>
                <a:t> 26 </a:t>
              </a:r>
              <a:r>
                <a:rPr kumimoji="1" lang="pt-BR" altLang="ja-JP" sz="1200" b="1" dirty="0" err="1">
                  <a:solidFill>
                    <a:schemeClr val="tx1"/>
                  </a:solidFill>
                </a:rPr>
                <a:t>G</a:t>
              </a:r>
              <a:r>
                <a:rPr kumimoji="1" lang="pt-BR" altLang="ja-JP" sz="1200" b="1" dirty="0">
                  <a:solidFill>
                    <a:schemeClr val="tx1"/>
                  </a:solidFill>
                </a:rPr>
                <a:t> 188 </a:t>
              </a:r>
              <a:r>
                <a:rPr kumimoji="1" lang="pt-BR" altLang="ja-JP" sz="1200" b="1" dirty="0" err="1">
                  <a:solidFill>
                    <a:schemeClr val="tx1"/>
                  </a:solidFill>
                </a:rPr>
                <a:t>B</a:t>
              </a:r>
              <a:r>
                <a:rPr kumimoji="1" lang="pt-BR" altLang="ja-JP" sz="1200" b="1" dirty="0">
                  <a:solidFill>
                    <a:schemeClr val="tx1"/>
                  </a:solidFill>
                </a:rPr>
                <a:t> 239</a:t>
              </a:r>
            </a:p>
            <a:p>
              <a:pPr marL="0" indent="0">
                <a:buFontTx/>
                <a:buNone/>
              </a:pPr>
              <a:r>
                <a:rPr kumimoji="1" lang="pt-BR" altLang="ja-JP" sz="1200" b="1" dirty="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is-IS" altLang="ja-JP" sz="1200" b="1" dirty="0">
                  <a:solidFill>
                    <a:schemeClr val="bg1"/>
                  </a:solidFill>
                </a:rPr>
                <a:t>R 225 G 13 B 125</a:t>
              </a:r>
            </a:p>
            <a:p>
              <a:r>
                <a:rPr lang="is-IS" altLang="ja-JP" sz="1200" b="1" dirty="0">
                  <a:solidFill>
                    <a:schemeClr val="bg1"/>
                  </a:solidFill>
                </a:rPr>
                <a:t>E10D7D</a:t>
              </a:r>
              <a:endParaRPr lang="cs-CZ" altLang="ja-JP" sz="1200" b="1" dirty="0">
                <a:solidFill>
                  <a:schemeClr val="bg1"/>
                </a:solidFill>
              </a:endParaRPr>
            </a:p>
          </p:txBody>
        </p:sp>
      </p:grpSp>
      <p:grpSp>
        <p:nvGrpSpPr>
          <p:cNvPr id="33" name="図形グループ 32"/>
          <p:cNvGrpSpPr/>
          <p:nvPr/>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55702155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 id="2147484029" r:id="rId20"/>
    <p:sldLayoutId id="2147484030"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30" name="図形グループ 29"/>
          <p:cNvGrpSpPr/>
          <p:nvPr/>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35" name="正方形/長方形 34">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819546641"/>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 id="2147484052"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F29614</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540702630"/>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 id="2147484072" r:id="rId19"/>
    <p:sldLayoutId id="2147484073" r:id="rId20"/>
    <p:sldLayoutId id="2147484074"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bwMode="ltGray">
          <a:xfrm>
            <a:off x="-2430126" y="1"/>
            <a:ext cx="2160248" cy="5400000"/>
            <a:chOff x="-2430126" y="1"/>
            <a:chExt cx="2160248" cy="5400000"/>
          </a:xfrm>
        </p:grpSpPr>
        <p:sp>
          <p:nvSpPr>
            <p:cNvPr id="22" name="テキスト ボックス 21">
              <a:extLst>
                <a:ext uri="{FF2B5EF4-FFF2-40B4-BE49-F238E27FC236}">
                  <a16:creationId xmlns="" xmlns:a16="http://schemas.microsoft.com/office/drawing/2014/main" id="{721E1859-E405-124F-AF79-A67A32778B95}"/>
                </a:ext>
              </a:extLst>
            </p:cNvPr>
            <p:cNvSpPr txBox="1"/>
            <p:nvPr/>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 xmlns:a16="http://schemas.microsoft.com/office/drawing/2014/main" id="{84661331-9374-D041-A121-10EFE0AD4230}"/>
                </a:ext>
              </a:extLst>
            </p:cNvPr>
            <p:cNvSpPr txBox="1"/>
            <p:nvPr/>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a:solidFill>
                    <a:schemeClr val="bg1"/>
                  </a:solidFill>
                </a:rPr>
                <a:t>Magenta</a:t>
              </a:r>
              <a:endParaRPr lang="sk-SK" altLang="ja-JP" sz="16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E10D7D</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 xmlns:a16="http://schemas.microsoft.com/office/drawing/2014/main" id="{E3D10CBE-F5C0-A544-868A-F8C0ACAD6AA6}"/>
                </a:ext>
              </a:extLst>
            </p:cNvPr>
            <p:cNvSpPr/>
            <p:nvPr/>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 xmlns:a16="http://schemas.microsoft.com/office/drawing/2014/main" id="{9BAC09B0-8FD9-2F48-83F3-0249A53CC359}"/>
                </a:ext>
              </a:extLst>
            </p:cNvPr>
            <p:cNvSpPr/>
            <p:nvPr/>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1" name="図形グループ 30"/>
          <p:cNvGrpSpPr/>
          <p:nvPr/>
        </p:nvGrpSpPr>
        <p:grpSpPr bwMode="ltGray">
          <a:xfrm>
            <a:off x="12461878" y="73831"/>
            <a:ext cx="2160000" cy="5893470"/>
            <a:chOff x="9414258" y="73831"/>
            <a:chExt cx="2160000" cy="5893470"/>
          </a:xfrm>
        </p:grpSpPr>
        <p:sp>
          <p:nvSpPr>
            <p:cNvPr id="32" name="正方形/長方形 31">
              <a:extLst>
                <a:ext uri="{FF2B5EF4-FFF2-40B4-BE49-F238E27FC236}">
                  <a16:creationId xmlns="" xmlns:a16="http://schemas.microsoft.com/office/drawing/2014/main" id="{20291749-600C-6F44-B44A-30EE4F750BC2}"/>
                </a:ext>
              </a:extLst>
            </p:cNvPr>
            <p:cNvSpPr/>
            <p:nvPr/>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 xmlns:a16="http://schemas.microsoft.com/office/drawing/2014/main" id="{9BAC09B0-8FD9-2F48-83F3-0249A53CC359}"/>
                </a:ext>
              </a:extLst>
            </p:cNvPr>
            <p:cNvSpPr/>
            <p:nvPr/>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4" name="正方形/長方形 33">
              <a:extLst>
                <a:ext uri="{FF2B5EF4-FFF2-40B4-BE49-F238E27FC236}">
                  <a16:creationId xmlns="" xmlns:a16="http://schemas.microsoft.com/office/drawing/2014/main" id="{B1570B1A-A7CC-0248-813B-F16299697CD3}"/>
                </a:ext>
              </a:extLst>
            </p:cNvPr>
            <p:cNvSpPr/>
            <p:nvPr/>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CE0C46B0-3187-604A-8836-F173F09F871B}"/>
                </a:ext>
              </a:extLst>
            </p:cNvPr>
            <p:cNvSpPr/>
            <p:nvPr/>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5" name="正方形/長方形 44">
              <a:extLst>
                <a:ext uri="{FF2B5EF4-FFF2-40B4-BE49-F238E27FC236}">
                  <a16:creationId xmlns="" xmlns:a16="http://schemas.microsoft.com/office/drawing/2014/main" id="{326B3F25-041D-F946-89A6-A08D03EA045D}"/>
                </a:ext>
              </a:extLst>
            </p:cNvPr>
            <p:cNvSpPr/>
            <p:nvPr/>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B47977B7-6935-F14F-A5AC-850B73E6D657}"/>
                </a:ext>
              </a:extLst>
            </p:cNvPr>
            <p:cNvSpPr/>
            <p:nvPr/>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7" name="正方形/長方形 46">
              <a:extLst>
                <a:ext uri="{FF2B5EF4-FFF2-40B4-BE49-F238E27FC236}">
                  <a16:creationId xmlns="" xmlns:a16="http://schemas.microsoft.com/office/drawing/2014/main" id="{403D7310-F881-034C-B7B2-1008805369CB}"/>
                </a:ext>
              </a:extLst>
            </p:cNvPr>
            <p:cNvSpPr/>
            <p:nvPr/>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dirty="0" smtClean="0"/>
          </a:p>
        </p:txBody>
      </p:sp>
    </p:spTree>
    <p:extLst>
      <p:ext uri="{BB962C8B-B14F-4D97-AF65-F5344CB8AC3E}">
        <p14:creationId xmlns:p14="http://schemas.microsoft.com/office/powerpoint/2010/main" val="19298342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Light </a:t>
              </a:r>
              <a:r>
                <a:rPr lang="en-US" altLang="ja-JP" sz="2000" b="1" dirty="0">
                  <a:solidFill>
                    <a:srgbClr val="000000"/>
                  </a:solidFill>
                </a:rPr>
                <a:t>Blue</a:t>
              </a:r>
              <a:endParaRPr lang="en-US" altLang="ja-JP" sz="1600" b="1" dirty="0">
                <a:solidFill>
                  <a:srgbClr val="000000"/>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Light Blue</a:t>
              </a:r>
            </a:p>
            <a:p>
              <a:r>
                <a:rPr lang="en-US" altLang="ja-JP" sz="1600" b="1" dirty="0" smtClean="0">
                  <a:solidFill>
                    <a:srgbClr val="000000"/>
                  </a:solidFill>
                </a:rPr>
                <a:t>R 26 G </a:t>
              </a:r>
              <a:r>
                <a:rPr lang="mr-IN" altLang="ja-JP" sz="1600" b="1" dirty="0" smtClean="0">
                  <a:solidFill>
                    <a:srgbClr val="000000"/>
                  </a:solidFill>
                </a:rPr>
                <a:t>18</a:t>
              </a:r>
              <a:r>
                <a:rPr lang="en-US" altLang="ja-JP" sz="1600" b="1" dirty="0" smtClean="0">
                  <a:solidFill>
                    <a:srgbClr val="000000"/>
                  </a:solidFill>
                </a:rPr>
                <a:t>8 B </a:t>
              </a:r>
              <a:r>
                <a:rPr lang="mr-IN" altLang="ja-JP" sz="1600" b="1" dirty="0" smtClean="0">
                  <a:solidFill>
                    <a:srgbClr val="000000"/>
                  </a:solidFill>
                </a:rPr>
                <a:t>23</a:t>
              </a:r>
              <a:r>
                <a:rPr lang="en-US" altLang="ja-JP" sz="1600" b="1" dirty="0" smtClean="0">
                  <a:solidFill>
                    <a:srgbClr val="000000"/>
                  </a:solidFill>
                </a:rPr>
                <a:t>9</a:t>
              </a:r>
            </a:p>
            <a:p>
              <a:r>
                <a:rPr lang="en-US" altLang="ja-JP" sz="1600" b="1" dirty="0" smtClean="0">
                  <a:solidFill>
                    <a:srgbClr val="000000"/>
                  </a:solidFill>
                </a:rPr>
                <a:t>1ABCEF</a:t>
              </a:r>
            </a:p>
            <a:p>
              <a:pPr>
                <a:defRPr/>
              </a:pPr>
              <a:endParaRPr lang="en-US" altLang="ja-JP" sz="1050" b="1" dirty="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FFFFFF"/>
                  </a:solidFill>
                </a:rPr>
                <a:t>アクセントカラー</a:t>
              </a:r>
              <a:endParaRPr lang="en-US" altLang="ja-JP" sz="1200" b="1" dirty="0" smtClean="0">
                <a:solidFill>
                  <a:srgbClr val="FFFFFF"/>
                </a:solidFill>
              </a:endParaRPr>
            </a:p>
            <a:p>
              <a:r>
                <a:rPr lang="cs-CZ" altLang="ja-JP" sz="1200" b="1" dirty="0" err="1" smtClean="0">
                  <a:solidFill>
                    <a:srgbClr val="FFFFFF"/>
                  </a:solidFill>
                </a:rPr>
                <a:t>R</a:t>
              </a:r>
              <a:r>
                <a:rPr lang="cs-CZ" altLang="ja-JP" sz="1200" b="1" dirty="0" smtClean="0">
                  <a:solidFill>
                    <a:srgbClr val="FFFFFF"/>
                  </a:solidFill>
                </a:rPr>
                <a:t> 225 G 13 B 125</a:t>
              </a:r>
            </a:p>
            <a:p>
              <a:r>
                <a:rPr lang="cs-CZ" altLang="ja-JP" sz="1200" b="1" dirty="0" smtClean="0">
                  <a:solidFill>
                    <a:srgbClr val="FFFFFF"/>
                  </a:solidFill>
                </a:rPr>
                <a:t>E10D7D</a:t>
              </a:r>
            </a:p>
          </p:txBody>
        </p:sp>
      </p:grpSp>
      <p:grpSp>
        <p:nvGrpSpPr>
          <p:cNvPr id="26" name="図形グループ 25"/>
          <p:cNvGrpSpPr/>
          <p:nvPr userDrawn="1"/>
        </p:nvGrpSpPr>
        <p:grpSpPr>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394016433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 id="2147484098" r:id="rId18"/>
    <p:sldLayoutId id="2147484099" r:id="rId19"/>
    <p:sldLayoutId id="2147484100"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a:solidFill>
                    <a:srgbClr val="000000"/>
                  </a:solidFill>
                </a:rPr>
                <a:t>カラーテーマ</a:t>
              </a:r>
              <a:endParaRPr lang="en-US" altLang="ja-JP" sz="1200" b="1" dirty="0">
                <a:solidFill>
                  <a:srgbClr val="000000"/>
                </a:solidFill>
              </a:endParaRPr>
            </a:p>
            <a:p>
              <a:r>
                <a:rPr lang="en-US" altLang="ja-JP" sz="2000" b="1" dirty="0">
                  <a:solidFill>
                    <a:srgbClr val="000000"/>
                  </a:solidFill>
                </a:rPr>
                <a:t>Yellow</a:t>
              </a:r>
              <a:endParaRPr lang="en-US" altLang="ja-JP" sz="1600" b="1" dirty="0">
                <a:solidFill>
                  <a:srgbClr val="000000"/>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a:solidFill>
                    <a:srgbClr val="000000"/>
                  </a:solidFill>
                </a:rPr>
                <a:t>背景色</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Yellow</a:t>
              </a:r>
            </a:p>
            <a:p>
              <a:pPr>
                <a:defRPr/>
              </a:pPr>
              <a:r>
                <a:rPr lang="en-US" altLang="ja-JP" sz="1600" b="1" dirty="0">
                  <a:solidFill>
                    <a:srgbClr val="000000"/>
                  </a:solidFill>
                </a:rPr>
                <a:t>R 253 G 208 B 0</a:t>
              </a:r>
            </a:p>
            <a:p>
              <a:pPr>
                <a:defRPr/>
              </a:pPr>
              <a:r>
                <a:rPr lang="en-US" altLang="ja-JP" sz="1600" b="1" dirty="0">
                  <a:solidFill>
                    <a:srgbClr val="000000"/>
                  </a:solidFill>
                </a:rPr>
                <a:t>FDD000</a:t>
              </a:r>
              <a:endParaRPr lang="en-US" altLang="ja-JP" sz="1050" b="1" dirty="0">
                <a:solidFill>
                  <a:srgbClr val="000000"/>
                </a:solidFill>
              </a:endParaRPr>
            </a:p>
            <a:p>
              <a:pPr>
                <a:defRPr/>
              </a:pPr>
              <a:endParaRPr lang="en-US" altLang="ja-JP" sz="1200" b="1" dirty="0">
                <a:solidFill>
                  <a:srgbClr val="000000"/>
                </a:solidFill>
              </a:endParaRPr>
            </a:p>
            <a:p>
              <a:pPr>
                <a:defRPr/>
              </a:pPr>
              <a:endParaRPr lang="en-US" altLang="ja-JP" sz="1200" b="1" dirty="0">
                <a:solidFill>
                  <a:srgbClr val="000000"/>
                </a:solidFill>
              </a:endParaRPr>
            </a:p>
            <a:p>
              <a:pPr>
                <a:defRPr/>
              </a:pPr>
              <a:r>
                <a:rPr lang="ja-JP" altLang="en-US" sz="1200" b="1" dirty="0">
                  <a:solidFill>
                    <a:srgbClr val="000000"/>
                  </a:solidFill>
                </a:rPr>
                <a:t>テキストカラー</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サブカラー</a:t>
              </a:r>
              <a:endParaRPr lang="en-US" altLang="ja-JP" sz="1200" b="1" dirty="0">
                <a:solidFill>
                  <a:srgbClr val="000000"/>
                </a:solidFill>
              </a:endParaRPr>
            </a:p>
            <a:p>
              <a:r>
                <a:rPr lang="it-IT" altLang="ja-JP" sz="1200" b="1" dirty="0" err="1">
                  <a:solidFill>
                    <a:srgbClr val="000000"/>
                  </a:solidFill>
                </a:rPr>
                <a:t>R</a:t>
              </a:r>
              <a:r>
                <a:rPr lang="it-IT" altLang="ja-JP" sz="1200" b="1" dirty="0">
                  <a:solidFill>
                    <a:srgbClr val="000000"/>
                  </a:solidFill>
                </a:rPr>
                <a:t> 192 G 192 B 192</a:t>
              </a:r>
            </a:p>
            <a:p>
              <a:r>
                <a:rPr lang="it-IT" altLang="ja-JP" sz="1200" b="1" dirty="0">
                  <a:solidFill>
                    <a:srgbClr val="000000"/>
                  </a:solidFill>
                </a:rPr>
                <a:t>C0C0C0</a:t>
              </a:r>
              <a:endParaRPr lang="mr-IN" altLang="ja-JP" sz="1200" b="1" dirty="0">
                <a:solidFill>
                  <a:srgbClr val="000000"/>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アクセントカラー</a:t>
              </a:r>
              <a:endParaRPr lang="en-US" altLang="ja-JP" sz="1200" b="1" dirty="0">
                <a:solidFill>
                  <a:srgbClr val="000000"/>
                </a:solidFill>
              </a:endParaRPr>
            </a:p>
            <a:p>
              <a:r>
                <a:rPr lang="pt-BR" altLang="ja-JP" sz="1200" b="1" dirty="0" err="1">
                  <a:solidFill>
                    <a:srgbClr val="000000"/>
                  </a:solidFill>
                </a:rPr>
                <a:t>R</a:t>
              </a:r>
              <a:r>
                <a:rPr lang="pt-BR" altLang="ja-JP" sz="1200" b="1" dirty="0">
                  <a:solidFill>
                    <a:srgbClr val="000000"/>
                  </a:solidFill>
                </a:rPr>
                <a:t> 26 </a:t>
              </a:r>
              <a:r>
                <a:rPr lang="pt-BR" altLang="ja-JP" sz="1200" b="1" dirty="0" err="1">
                  <a:solidFill>
                    <a:srgbClr val="000000"/>
                  </a:solidFill>
                </a:rPr>
                <a:t>G</a:t>
              </a:r>
              <a:r>
                <a:rPr lang="pt-BR" altLang="ja-JP" sz="1200" b="1" dirty="0">
                  <a:solidFill>
                    <a:srgbClr val="000000"/>
                  </a:solidFill>
                </a:rPr>
                <a:t> 188 </a:t>
              </a:r>
              <a:r>
                <a:rPr lang="pt-BR" altLang="ja-JP" sz="1200" b="1" dirty="0" err="1">
                  <a:solidFill>
                    <a:srgbClr val="000000"/>
                  </a:solidFill>
                </a:rPr>
                <a:t>B</a:t>
              </a:r>
              <a:r>
                <a:rPr lang="pt-BR" altLang="ja-JP" sz="1200" b="1" dirty="0">
                  <a:solidFill>
                    <a:srgbClr val="000000"/>
                  </a:solidFill>
                </a:rPr>
                <a:t> 239</a:t>
              </a:r>
            </a:p>
            <a:p>
              <a:r>
                <a:rPr lang="pt-BR" altLang="ja-JP" sz="1200" b="1" dirty="0">
                  <a:solidFill>
                    <a:srgbClr val="000000"/>
                  </a:solidFill>
                </a:rPr>
                <a:t>1ABCEF</a:t>
              </a:r>
              <a:endParaRPr lang="cs-CZ" altLang="ja-JP" sz="1200" b="1" dirty="0">
                <a:solidFill>
                  <a:srgbClr val="000000"/>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Yellow</a:t>
              </a:r>
            </a:p>
            <a:p>
              <a:r>
                <a:rPr lang="en-US" altLang="ja-JP" sz="1200" b="1" dirty="0">
                  <a:solidFill>
                    <a:srgbClr val="000000"/>
                  </a:solidFill>
                </a:rPr>
                <a:t>R 253 G 208 B 0</a:t>
              </a:r>
            </a:p>
            <a:p>
              <a:r>
                <a:rPr lang="en-US" altLang="ja-JP" sz="1200" b="1" dirty="0">
                  <a:solidFill>
                    <a:srgbClr val="000000"/>
                  </a:solidFill>
                </a:rPr>
                <a:t>FDD000</a:t>
              </a:r>
              <a:endParaRPr lang="en-US" altLang="ja-JP" sz="1200" dirty="0">
                <a:solidFill>
                  <a:srgbClr val="000000"/>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solidFill>
                    <a:srgbClr val="FFFFFF"/>
                  </a:solidFill>
                </a:rPr>
                <a:t>Magenta</a:t>
              </a:r>
              <a:endParaRPr lang="sk-SK" altLang="ja-JP" sz="1200" b="1" dirty="0">
                <a:solidFill>
                  <a:srgbClr val="FFFFFF"/>
                </a:solidFill>
              </a:endParaRPr>
            </a:p>
            <a:p>
              <a:r>
                <a:rPr lang="is-IS" altLang="ja-JP" sz="1200" b="1" dirty="0">
                  <a:solidFill>
                    <a:srgbClr val="FFFFFF"/>
                  </a:solidFill>
                </a:rPr>
                <a:t>R 225 G 13 B 125</a:t>
              </a:r>
              <a:endParaRPr lang="sk-SK" altLang="ja-JP" sz="1200" b="1" dirty="0">
                <a:solidFill>
                  <a:srgbClr val="FFFFFF"/>
                </a:solidFill>
              </a:endParaRPr>
            </a:p>
            <a:p>
              <a:r>
                <a:rPr lang="sk-SK" altLang="ja-JP" sz="1200" b="1" dirty="0">
                  <a:solidFill>
                    <a:srgbClr val="FFFFFF"/>
                  </a:solidFill>
                </a:rPr>
                <a:t>E10D7D</a:t>
              </a:r>
              <a:endParaRPr lang="en-US" altLang="ja-JP" sz="1200" dirty="0">
                <a:solidFill>
                  <a:srgbClr val="FFFFFF"/>
                </a:solidFill>
              </a:endParaRPr>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Blue</a:t>
              </a:r>
            </a:p>
            <a:p>
              <a:r>
                <a:rPr lang="en-US" altLang="ja-JP" sz="1200" b="1" dirty="0">
                  <a:solidFill>
                    <a:srgbClr val="000000"/>
                  </a:solidFill>
                </a:rPr>
                <a:t>R 26 G 188 B 239</a:t>
              </a:r>
            </a:p>
            <a:p>
              <a:r>
                <a:rPr lang="en-US" altLang="ja-JP" sz="1200" b="1" dirty="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Gray</a:t>
              </a:r>
            </a:p>
            <a:p>
              <a:r>
                <a:rPr lang="en-US" altLang="ja-JP" sz="1200" b="1" dirty="0">
                  <a:solidFill>
                    <a:srgbClr val="000000"/>
                  </a:solidFill>
                </a:rPr>
                <a:t>R 230 G 230 B 230</a:t>
              </a:r>
            </a:p>
            <a:p>
              <a:r>
                <a:rPr lang="en-US" altLang="ja-JP" sz="1200" b="1" dirty="0">
                  <a:solidFill>
                    <a:srgbClr val="000000"/>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Green</a:t>
              </a:r>
            </a:p>
            <a:p>
              <a:r>
                <a:rPr lang="en-US" altLang="ja-JP" sz="1200" b="1" dirty="0">
                  <a:solidFill>
                    <a:srgbClr val="000000"/>
                  </a:solidFill>
                </a:rPr>
                <a:t>R 149 G 198 B 42</a:t>
              </a:r>
            </a:p>
            <a:p>
              <a:r>
                <a:rPr lang="en-US" altLang="ja-JP" sz="1200" b="1" dirty="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Orange</a:t>
              </a:r>
            </a:p>
            <a:p>
              <a:r>
                <a:rPr lang="en-US" altLang="ja-JP" sz="1200" b="1" dirty="0">
                  <a:solidFill>
                    <a:srgbClr val="000000"/>
                  </a:solidFill>
                </a:rPr>
                <a:t>R 242 G 150 B 20</a:t>
              </a:r>
            </a:p>
            <a:p>
              <a:r>
                <a:rPr lang="en-US" altLang="ja-JP" sz="1200" b="1" dirty="0">
                  <a:solidFill>
                    <a:srgbClr val="000000"/>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コミュニケーションカラー</a:t>
              </a:r>
              <a:endParaRPr lang="en-US" altLang="ja-JP" sz="1200" b="1" dirty="0">
                <a:solidFill>
                  <a:srgbClr val="000000"/>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2804183648"/>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 id="2147484116" r:id="rId15"/>
    <p:sldLayoutId id="2147484117" r:id="rId16"/>
    <p:sldLayoutId id="2147484118" r:id="rId17"/>
    <p:sldLayoutId id="2147484119" r:id="rId18"/>
    <p:sldLayoutId id="2147484120" r:id="rId19"/>
    <p:sldLayoutId id="2147484121" r:id="rId20"/>
    <p:sldLayoutId id="2147484122" r:id="rId21"/>
    <p:sldLayoutId id="2147484193" r:id="rId22"/>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a:solidFill>
                    <a:srgbClr val="000000"/>
                  </a:solidFill>
                </a:rPr>
                <a:t>カラーテーマ</a:t>
              </a:r>
              <a:endParaRPr lang="en-US" altLang="ja-JP" sz="1200" b="1" dirty="0">
                <a:solidFill>
                  <a:srgbClr val="000000"/>
                </a:solidFill>
              </a:endParaRPr>
            </a:p>
            <a:p>
              <a:r>
                <a:rPr lang="en-US" altLang="ja-JP" sz="2000" b="1" dirty="0">
                  <a:solidFill>
                    <a:srgbClr val="000000"/>
                  </a:solidFill>
                </a:rPr>
                <a:t>Yellow</a:t>
              </a:r>
              <a:endParaRPr lang="en-US" altLang="ja-JP" sz="1600" b="1" dirty="0">
                <a:solidFill>
                  <a:srgbClr val="000000"/>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a:solidFill>
                    <a:srgbClr val="000000"/>
                  </a:solidFill>
                </a:rPr>
                <a:t>背景色</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Yellow</a:t>
              </a:r>
            </a:p>
            <a:p>
              <a:pPr>
                <a:defRPr/>
              </a:pPr>
              <a:r>
                <a:rPr lang="en-US" altLang="ja-JP" sz="1600" b="1" dirty="0">
                  <a:solidFill>
                    <a:srgbClr val="000000"/>
                  </a:solidFill>
                </a:rPr>
                <a:t>R 253 G 208 B 0</a:t>
              </a:r>
            </a:p>
            <a:p>
              <a:pPr>
                <a:defRPr/>
              </a:pPr>
              <a:r>
                <a:rPr lang="en-US" altLang="ja-JP" sz="1600" b="1" dirty="0">
                  <a:solidFill>
                    <a:srgbClr val="000000"/>
                  </a:solidFill>
                </a:rPr>
                <a:t>FDD000</a:t>
              </a:r>
              <a:endParaRPr lang="en-US" altLang="ja-JP" sz="1050" b="1" dirty="0">
                <a:solidFill>
                  <a:srgbClr val="000000"/>
                </a:solidFill>
              </a:endParaRPr>
            </a:p>
            <a:p>
              <a:pPr>
                <a:defRPr/>
              </a:pPr>
              <a:endParaRPr lang="en-US" altLang="ja-JP" sz="1200" b="1" dirty="0">
                <a:solidFill>
                  <a:srgbClr val="000000"/>
                </a:solidFill>
              </a:endParaRPr>
            </a:p>
            <a:p>
              <a:pPr>
                <a:defRPr/>
              </a:pPr>
              <a:endParaRPr lang="en-US" altLang="ja-JP" sz="1200" b="1" dirty="0">
                <a:solidFill>
                  <a:srgbClr val="000000"/>
                </a:solidFill>
              </a:endParaRPr>
            </a:p>
            <a:p>
              <a:pPr>
                <a:defRPr/>
              </a:pPr>
              <a:r>
                <a:rPr lang="ja-JP" altLang="en-US" sz="1200" b="1" dirty="0">
                  <a:solidFill>
                    <a:srgbClr val="000000"/>
                  </a:solidFill>
                </a:rPr>
                <a:t>テキストカラー</a:t>
              </a:r>
              <a:endParaRPr lang="en-US" altLang="ja-JP" sz="1200" b="1" dirty="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サブカラー</a:t>
              </a:r>
              <a:endParaRPr lang="en-US" altLang="ja-JP" sz="1200" b="1" dirty="0">
                <a:solidFill>
                  <a:srgbClr val="000000"/>
                </a:solidFill>
              </a:endParaRPr>
            </a:p>
            <a:p>
              <a:r>
                <a:rPr lang="it-IT" altLang="ja-JP" sz="1200" b="1" dirty="0" err="1">
                  <a:solidFill>
                    <a:srgbClr val="000000"/>
                  </a:solidFill>
                </a:rPr>
                <a:t>R</a:t>
              </a:r>
              <a:r>
                <a:rPr lang="it-IT" altLang="ja-JP" sz="1200" b="1" dirty="0">
                  <a:solidFill>
                    <a:srgbClr val="000000"/>
                  </a:solidFill>
                </a:rPr>
                <a:t> 192 G 192 B 192</a:t>
              </a:r>
            </a:p>
            <a:p>
              <a:r>
                <a:rPr lang="it-IT" altLang="ja-JP" sz="1200" b="1" dirty="0">
                  <a:solidFill>
                    <a:srgbClr val="000000"/>
                  </a:solidFill>
                </a:rPr>
                <a:t>C0C0C0</a:t>
              </a:r>
              <a:endParaRPr lang="mr-IN" altLang="ja-JP" sz="1200" b="1" dirty="0">
                <a:solidFill>
                  <a:srgbClr val="000000"/>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アクセントカラー</a:t>
              </a:r>
              <a:endParaRPr lang="en-US" altLang="ja-JP" sz="1200" b="1" dirty="0">
                <a:solidFill>
                  <a:srgbClr val="000000"/>
                </a:solidFill>
              </a:endParaRPr>
            </a:p>
            <a:p>
              <a:r>
                <a:rPr lang="pt-BR" altLang="ja-JP" sz="1200" b="1" dirty="0" err="1">
                  <a:solidFill>
                    <a:srgbClr val="000000"/>
                  </a:solidFill>
                </a:rPr>
                <a:t>R</a:t>
              </a:r>
              <a:r>
                <a:rPr lang="pt-BR" altLang="ja-JP" sz="1200" b="1" dirty="0">
                  <a:solidFill>
                    <a:srgbClr val="000000"/>
                  </a:solidFill>
                </a:rPr>
                <a:t> 26 </a:t>
              </a:r>
              <a:r>
                <a:rPr lang="pt-BR" altLang="ja-JP" sz="1200" b="1" dirty="0" err="1">
                  <a:solidFill>
                    <a:srgbClr val="000000"/>
                  </a:solidFill>
                </a:rPr>
                <a:t>G</a:t>
              </a:r>
              <a:r>
                <a:rPr lang="pt-BR" altLang="ja-JP" sz="1200" b="1" dirty="0">
                  <a:solidFill>
                    <a:srgbClr val="000000"/>
                  </a:solidFill>
                </a:rPr>
                <a:t> 188 </a:t>
              </a:r>
              <a:r>
                <a:rPr lang="pt-BR" altLang="ja-JP" sz="1200" b="1" dirty="0" err="1">
                  <a:solidFill>
                    <a:srgbClr val="000000"/>
                  </a:solidFill>
                </a:rPr>
                <a:t>B</a:t>
              </a:r>
              <a:r>
                <a:rPr lang="pt-BR" altLang="ja-JP" sz="1200" b="1" dirty="0">
                  <a:solidFill>
                    <a:srgbClr val="000000"/>
                  </a:solidFill>
                </a:rPr>
                <a:t> 239</a:t>
              </a:r>
            </a:p>
            <a:p>
              <a:r>
                <a:rPr lang="pt-BR" altLang="ja-JP" sz="1200" b="1" dirty="0">
                  <a:solidFill>
                    <a:srgbClr val="000000"/>
                  </a:solidFill>
                </a:rPr>
                <a:t>1ABCEF</a:t>
              </a:r>
              <a:endParaRPr lang="cs-CZ" altLang="ja-JP" sz="1200" b="1" dirty="0">
                <a:solidFill>
                  <a:srgbClr val="000000"/>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Yellow</a:t>
              </a:r>
            </a:p>
            <a:p>
              <a:r>
                <a:rPr lang="en-US" altLang="ja-JP" sz="1200" b="1" dirty="0">
                  <a:solidFill>
                    <a:srgbClr val="000000"/>
                  </a:solidFill>
                </a:rPr>
                <a:t>R 253 G 208 B 0</a:t>
              </a:r>
            </a:p>
            <a:p>
              <a:r>
                <a:rPr lang="en-US" altLang="ja-JP" sz="1200" b="1" dirty="0">
                  <a:solidFill>
                    <a:srgbClr val="000000"/>
                  </a:solidFill>
                </a:rPr>
                <a:t>FDD000</a:t>
              </a:r>
              <a:endParaRPr lang="en-US" altLang="ja-JP" sz="1200" dirty="0">
                <a:solidFill>
                  <a:srgbClr val="000000"/>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solidFill>
                    <a:srgbClr val="FFFFFF"/>
                  </a:solidFill>
                </a:rPr>
                <a:t>Magenta</a:t>
              </a:r>
              <a:endParaRPr lang="sk-SK" altLang="ja-JP" sz="1200" b="1" dirty="0">
                <a:solidFill>
                  <a:srgbClr val="FFFFFF"/>
                </a:solidFill>
              </a:endParaRPr>
            </a:p>
            <a:p>
              <a:r>
                <a:rPr lang="is-IS" altLang="ja-JP" sz="1200" b="1" dirty="0">
                  <a:solidFill>
                    <a:srgbClr val="FFFFFF"/>
                  </a:solidFill>
                </a:rPr>
                <a:t>R 225 G 13 B 125</a:t>
              </a:r>
              <a:endParaRPr lang="sk-SK" altLang="ja-JP" sz="1200" b="1" dirty="0">
                <a:solidFill>
                  <a:srgbClr val="FFFFFF"/>
                </a:solidFill>
              </a:endParaRPr>
            </a:p>
            <a:p>
              <a:r>
                <a:rPr lang="sk-SK" altLang="ja-JP" sz="1200" b="1" dirty="0">
                  <a:solidFill>
                    <a:srgbClr val="FFFFFF"/>
                  </a:solidFill>
                </a:rPr>
                <a:t>E10D7D</a:t>
              </a:r>
              <a:endParaRPr lang="en-US" altLang="ja-JP" sz="1200" dirty="0">
                <a:solidFill>
                  <a:srgbClr val="FFFFFF"/>
                </a:solidFill>
              </a:endParaRPr>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Blue</a:t>
              </a:r>
            </a:p>
            <a:p>
              <a:r>
                <a:rPr lang="en-US" altLang="ja-JP" sz="1200" b="1" dirty="0">
                  <a:solidFill>
                    <a:srgbClr val="000000"/>
                  </a:solidFill>
                </a:rPr>
                <a:t>R 26 G 188 B 239</a:t>
              </a:r>
            </a:p>
            <a:p>
              <a:r>
                <a:rPr lang="en-US" altLang="ja-JP" sz="1200" b="1" dirty="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Gray</a:t>
              </a:r>
            </a:p>
            <a:p>
              <a:r>
                <a:rPr lang="en-US" altLang="ja-JP" sz="1200" b="1" dirty="0">
                  <a:solidFill>
                    <a:srgbClr val="000000"/>
                  </a:solidFill>
                </a:rPr>
                <a:t>R 230 G 230 B 230</a:t>
              </a:r>
            </a:p>
            <a:p>
              <a:r>
                <a:rPr lang="en-US" altLang="ja-JP" sz="1200" b="1" dirty="0">
                  <a:solidFill>
                    <a:srgbClr val="000000"/>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Light Green</a:t>
              </a:r>
            </a:p>
            <a:p>
              <a:r>
                <a:rPr lang="en-US" altLang="ja-JP" sz="1200" b="1" dirty="0">
                  <a:solidFill>
                    <a:srgbClr val="000000"/>
                  </a:solidFill>
                </a:rPr>
                <a:t>R 149 G 198 B 42</a:t>
              </a:r>
            </a:p>
            <a:p>
              <a:r>
                <a:rPr lang="en-US" altLang="ja-JP" sz="1200" b="1" dirty="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rgbClr val="000000"/>
                  </a:solidFill>
                </a:rPr>
                <a:t>Orange</a:t>
              </a:r>
            </a:p>
            <a:p>
              <a:r>
                <a:rPr lang="en-US" altLang="ja-JP" sz="1200" b="1" dirty="0">
                  <a:solidFill>
                    <a:srgbClr val="000000"/>
                  </a:solidFill>
                </a:rPr>
                <a:t>R 242 G 150 B 20</a:t>
              </a:r>
            </a:p>
            <a:p>
              <a:r>
                <a:rPr lang="en-US" altLang="ja-JP" sz="1200" b="1" dirty="0">
                  <a:solidFill>
                    <a:srgbClr val="000000"/>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rgbClr val="000000"/>
                  </a:solidFill>
                </a:rPr>
                <a:t>コミュニケーションカラー</a:t>
              </a:r>
              <a:endParaRPr lang="en-US" altLang="ja-JP" sz="1200" b="1" dirty="0">
                <a:solidFill>
                  <a:srgbClr val="000000"/>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solidFill>
                  <a:srgbClr val="000000"/>
                </a:solidFill>
              </a:rPr>
              <a:t>KIOXIA Confidential</a:t>
            </a:r>
            <a:endParaRPr lang="ja-JP" altLang="en-US">
              <a:solidFill>
                <a:srgbClr val="000000"/>
              </a:solidFill>
            </a:endParaRPr>
          </a:p>
        </p:txBody>
      </p:sp>
    </p:spTree>
    <p:extLst>
      <p:ext uri="{BB962C8B-B14F-4D97-AF65-F5344CB8AC3E}">
        <p14:creationId xmlns:p14="http://schemas.microsoft.com/office/powerpoint/2010/main" val="117743213"/>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 id="2147484139" r:id="rId16"/>
    <p:sldLayoutId id="2147484140" r:id="rId17"/>
    <p:sldLayoutId id="2147484141" r:id="rId18"/>
    <p:sldLayoutId id="2147484142" r:id="rId19"/>
    <p:sldLayoutId id="2147484143" r:id="rId20"/>
    <p:sldLayoutId id="2147484144" r:id="rId21"/>
    <p:sldLayoutId id="2147484145" r:id="rId22"/>
    <p:sldLayoutId id="2147484146" r:id="rId23"/>
    <p:sldLayoutId id="2147484147" r:id="rId24"/>
    <p:sldLayoutId id="2147484170" r:id="rId25"/>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Light </a:t>
              </a:r>
              <a:r>
                <a:rPr lang="en-US" altLang="ja-JP" sz="2000" b="1" dirty="0">
                  <a:solidFill>
                    <a:srgbClr val="000000"/>
                  </a:solidFill>
                </a:rPr>
                <a:t>Blue</a:t>
              </a:r>
              <a:endParaRPr lang="en-US" altLang="ja-JP" sz="1600" b="1" dirty="0">
                <a:solidFill>
                  <a:srgbClr val="000000"/>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Light Blue</a:t>
              </a:r>
            </a:p>
            <a:p>
              <a:r>
                <a:rPr lang="en-US" altLang="ja-JP" sz="1600" b="1" dirty="0" smtClean="0">
                  <a:solidFill>
                    <a:srgbClr val="000000"/>
                  </a:solidFill>
                </a:rPr>
                <a:t>R 26 G </a:t>
              </a:r>
              <a:r>
                <a:rPr lang="mr-IN" altLang="ja-JP" sz="1600" b="1" dirty="0" smtClean="0">
                  <a:solidFill>
                    <a:srgbClr val="000000"/>
                  </a:solidFill>
                </a:rPr>
                <a:t>18</a:t>
              </a:r>
              <a:r>
                <a:rPr lang="en-US" altLang="ja-JP" sz="1600" b="1" dirty="0" smtClean="0">
                  <a:solidFill>
                    <a:srgbClr val="000000"/>
                  </a:solidFill>
                </a:rPr>
                <a:t>8 B </a:t>
              </a:r>
              <a:r>
                <a:rPr lang="mr-IN" altLang="ja-JP" sz="1600" b="1" dirty="0" smtClean="0">
                  <a:solidFill>
                    <a:srgbClr val="000000"/>
                  </a:solidFill>
                </a:rPr>
                <a:t>23</a:t>
              </a:r>
              <a:r>
                <a:rPr lang="en-US" altLang="ja-JP" sz="1600" b="1" dirty="0" smtClean="0">
                  <a:solidFill>
                    <a:srgbClr val="000000"/>
                  </a:solidFill>
                </a:rPr>
                <a:t>9</a:t>
              </a:r>
            </a:p>
            <a:p>
              <a:r>
                <a:rPr lang="en-US" altLang="ja-JP" sz="1600" b="1" dirty="0" smtClean="0">
                  <a:solidFill>
                    <a:srgbClr val="000000"/>
                  </a:solidFill>
                </a:rPr>
                <a:t>1ABCEF</a:t>
              </a:r>
            </a:p>
            <a:p>
              <a:pPr>
                <a:defRPr/>
              </a:pPr>
              <a:endParaRPr lang="en-US" altLang="ja-JP" sz="1050" b="1" dirty="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FFFFFF"/>
                  </a:solidFill>
                </a:rPr>
                <a:t>アクセントカラー</a:t>
              </a:r>
              <a:endParaRPr lang="en-US" altLang="ja-JP" sz="1200" b="1" dirty="0" smtClean="0">
                <a:solidFill>
                  <a:srgbClr val="FFFFFF"/>
                </a:solidFill>
              </a:endParaRPr>
            </a:p>
            <a:p>
              <a:r>
                <a:rPr lang="cs-CZ" altLang="ja-JP" sz="1200" b="1" dirty="0" err="1" smtClean="0">
                  <a:solidFill>
                    <a:srgbClr val="FFFFFF"/>
                  </a:solidFill>
                </a:rPr>
                <a:t>R</a:t>
              </a:r>
              <a:r>
                <a:rPr lang="cs-CZ" altLang="ja-JP" sz="1200" b="1" dirty="0" smtClean="0">
                  <a:solidFill>
                    <a:srgbClr val="FFFFFF"/>
                  </a:solidFill>
                </a:rPr>
                <a:t> 225 G 13 B 125</a:t>
              </a:r>
            </a:p>
            <a:p>
              <a:r>
                <a:rPr lang="cs-CZ" altLang="ja-JP" sz="1200" b="1" dirty="0" smtClean="0">
                  <a:solidFill>
                    <a:srgbClr val="FFFFFF"/>
                  </a:solidFill>
                </a:rPr>
                <a:t>E10D7D</a:t>
              </a:r>
            </a:p>
          </p:txBody>
        </p:sp>
      </p:grpSp>
      <p:grpSp>
        <p:nvGrpSpPr>
          <p:cNvPr id="26" name="図形グループ 25"/>
          <p:cNvGrpSpPr/>
          <p:nvPr userDrawn="1"/>
        </p:nvGrpSpPr>
        <p:grpSpPr>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4009025492"/>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 id="2147484166" r:id="rId17"/>
    <p:sldLayoutId id="2147484167" r:id="rId18"/>
    <p:sldLayoutId id="2147484168" r:id="rId19"/>
    <p:sldLayoutId id="2147484169"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Yellow</a:t>
              </a:r>
              <a:endParaRPr lang="en-US" altLang="ja-JP" sz="1600" b="1" dirty="0">
                <a:solidFill>
                  <a:srgbClr val="000000"/>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Yellow</a:t>
              </a:r>
            </a:p>
            <a:p>
              <a:pPr>
                <a:defRPr/>
              </a:pPr>
              <a:r>
                <a:rPr lang="en-US" altLang="ja-JP" sz="1600" b="1" dirty="0" smtClean="0">
                  <a:solidFill>
                    <a:srgbClr val="000000"/>
                  </a:solidFill>
                </a:rPr>
                <a:t>R 253 G 208 B 0</a:t>
              </a:r>
            </a:p>
            <a:p>
              <a:pPr>
                <a:defRPr/>
              </a:pPr>
              <a:r>
                <a:rPr lang="en-US" altLang="ja-JP" sz="1600" b="1" dirty="0" smtClean="0">
                  <a:solidFill>
                    <a:srgbClr val="000000"/>
                  </a:solidFill>
                </a:rPr>
                <a:t>FDD000</a:t>
              </a:r>
              <a:endParaRPr lang="en-US" altLang="ja-JP" sz="1050" b="1" dirty="0" smtClean="0">
                <a:solidFill>
                  <a:srgbClr val="000000"/>
                </a:solidFill>
              </a:endParaRPr>
            </a:p>
            <a:p>
              <a:pPr>
                <a:defRPr/>
              </a:pP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アクセントカラー</a:t>
              </a:r>
              <a:endParaRPr lang="en-US" altLang="ja-JP" sz="1200" b="1" dirty="0" smtClean="0">
                <a:solidFill>
                  <a:srgbClr val="000000"/>
                </a:solidFill>
              </a:endParaRPr>
            </a:p>
            <a:p>
              <a:r>
                <a:rPr lang="pt-BR" altLang="ja-JP" sz="1200" b="1" dirty="0" err="1" smtClean="0">
                  <a:solidFill>
                    <a:srgbClr val="000000"/>
                  </a:solidFill>
                </a:rPr>
                <a:t>R</a:t>
              </a:r>
              <a:r>
                <a:rPr lang="pt-BR" altLang="ja-JP" sz="1200" b="1" dirty="0" smtClean="0">
                  <a:solidFill>
                    <a:srgbClr val="000000"/>
                  </a:solidFill>
                </a:rPr>
                <a:t> 26 </a:t>
              </a:r>
              <a:r>
                <a:rPr lang="pt-BR" altLang="ja-JP" sz="1200" b="1" dirty="0" err="1" smtClean="0">
                  <a:solidFill>
                    <a:srgbClr val="000000"/>
                  </a:solidFill>
                </a:rPr>
                <a:t>G</a:t>
              </a:r>
              <a:r>
                <a:rPr lang="pt-BR" altLang="ja-JP" sz="1200" b="1" dirty="0" smtClean="0">
                  <a:solidFill>
                    <a:srgbClr val="000000"/>
                  </a:solidFill>
                </a:rPr>
                <a:t> 188 </a:t>
              </a:r>
              <a:r>
                <a:rPr lang="pt-BR" altLang="ja-JP" sz="1200" b="1" dirty="0" err="1" smtClean="0">
                  <a:solidFill>
                    <a:srgbClr val="000000"/>
                  </a:solidFill>
                </a:rPr>
                <a:t>B</a:t>
              </a:r>
              <a:r>
                <a:rPr lang="pt-BR" altLang="ja-JP" sz="1200" b="1" dirty="0" smtClean="0">
                  <a:solidFill>
                    <a:srgbClr val="000000"/>
                  </a:solidFill>
                </a:rPr>
                <a:t> 239</a:t>
              </a:r>
            </a:p>
            <a:p>
              <a:r>
                <a:rPr lang="pt-BR" altLang="ja-JP" sz="1200" b="1" dirty="0" smtClean="0">
                  <a:solidFill>
                    <a:srgbClr val="000000"/>
                  </a:solidFill>
                </a:rPr>
                <a:t>1ABCEF</a:t>
              </a:r>
              <a:endParaRPr lang="cs-CZ" altLang="ja-JP" sz="1200" b="1" dirty="0" smtClean="0">
                <a:solidFill>
                  <a:srgbClr val="000000"/>
                </a:solidFill>
              </a:endParaRPr>
            </a:p>
          </p:txBody>
        </p:sp>
      </p:grpSp>
      <p:grpSp>
        <p:nvGrpSpPr>
          <p:cNvPr id="32" name="図形グループ 31"/>
          <p:cNvGrpSpPr/>
          <p:nvPr userDrawn="1"/>
        </p:nvGrpSpPr>
        <p:grpSpPr>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5" name="正方形/長方形 34">
              <a:extLst>
                <a:ext uri="{FF2B5EF4-FFF2-40B4-BE49-F238E27FC236}">
                  <a16:creationId xmlns="" xmlns:a16="http://schemas.microsoft.com/office/drawing/2014/main"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 xmlns:a16="http://schemas.microsoft.com/office/drawing/2014/main"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2476470283"/>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 id="2147484189" r:id="rId18"/>
    <p:sldLayoutId id="2147484190" r:id="rId19"/>
    <p:sldLayoutId id="2147484191" r:id="rId20"/>
    <p:sldLayoutId id="2147484192" r:id="rId21"/>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FDD000</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3189219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p:nvGrpSpPr>
        <p:grpSpPr bwMode="gray">
          <a:xfrm>
            <a:off x="-2430126" y="1"/>
            <a:ext cx="2160248" cy="5400000"/>
            <a:chOff x="-2430126" y="1"/>
            <a:chExt cx="2160248" cy="5400000"/>
          </a:xfrm>
        </p:grpSpPr>
        <p:sp>
          <p:nvSpPr>
            <p:cNvPr id="29" name="テキスト ボックス 28">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E6E6E6</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pt-BR" altLang="ja-JP" sz="1200" b="1" dirty="0" err="1">
                  <a:solidFill>
                    <a:schemeClr val="tx1"/>
                  </a:solidFill>
                </a:rPr>
                <a:t>R</a:t>
              </a:r>
              <a:r>
                <a:rPr kumimoji="1" lang="pt-BR" altLang="ja-JP" sz="1200" b="1" dirty="0">
                  <a:solidFill>
                    <a:schemeClr val="tx1"/>
                  </a:solidFill>
                </a:rPr>
                <a:t> 26 </a:t>
              </a:r>
              <a:r>
                <a:rPr kumimoji="1" lang="pt-BR" altLang="ja-JP" sz="1200" b="1" dirty="0" err="1">
                  <a:solidFill>
                    <a:schemeClr val="tx1"/>
                  </a:solidFill>
                </a:rPr>
                <a:t>G</a:t>
              </a:r>
              <a:r>
                <a:rPr kumimoji="1" lang="pt-BR" altLang="ja-JP" sz="1200" b="1" dirty="0">
                  <a:solidFill>
                    <a:schemeClr val="tx1"/>
                  </a:solidFill>
                </a:rPr>
                <a:t> 188 </a:t>
              </a:r>
              <a:r>
                <a:rPr kumimoji="1" lang="pt-BR" altLang="ja-JP" sz="1200" b="1" dirty="0" err="1">
                  <a:solidFill>
                    <a:schemeClr val="tx1"/>
                  </a:solidFill>
                </a:rPr>
                <a:t>B</a:t>
              </a:r>
              <a:r>
                <a:rPr kumimoji="1" lang="pt-BR" altLang="ja-JP" sz="1200" b="1" dirty="0">
                  <a:solidFill>
                    <a:schemeClr val="tx1"/>
                  </a:solidFill>
                </a:rPr>
                <a:t> 239</a:t>
              </a:r>
            </a:p>
            <a:p>
              <a:pPr marL="0" indent="0">
                <a:buFontTx/>
                <a:buNone/>
              </a:pPr>
              <a:r>
                <a:rPr kumimoji="1" lang="pt-BR" altLang="ja-JP" sz="1200" b="1" dirty="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is-IS" altLang="ja-JP" sz="1200" b="1" dirty="0">
                  <a:solidFill>
                    <a:schemeClr val="bg1"/>
                  </a:solidFill>
                </a:rPr>
                <a:t>R 225 G 13 B 125</a:t>
              </a:r>
            </a:p>
            <a:p>
              <a:r>
                <a:rPr lang="is-IS" altLang="ja-JP" sz="1200" b="1" dirty="0">
                  <a:solidFill>
                    <a:schemeClr val="bg1"/>
                  </a:solidFill>
                </a:rPr>
                <a:t>E10D7D</a:t>
              </a:r>
              <a:endParaRPr lang="cs-CZ" altLang="ja-JP" sz="1200" b="1" dirty="0">
                <a:solidFill>
                  <a:schemeClr val="bg1"/>
                </a:solidFill>
              </a:endParaRPr>
            </a:p>
          </p:txBody>
        </p:sp>
      </p:grpSp>
      <p:grpSp>
        <p:nvGrpSpPr>
          <p:cNvPr id="33" name="図形グループ 32"/>
          <p:cNvGrpSpPr/>
          <p:nvPr/>
        </p:nvGrpSpPr>
        <p:grpSpPr bwMode="gray">
          <a:xfrm>
            <a:off x="12461878" y="73831"/>
            <a:ext cx="2160000" cy="5893470"/>
            <a:chOff x="9414258" y="73831"/>
            <a:chExt cx="2160000" cy="5893470"/>
          </a:xfrm>
        </p:grpSpPr>
        <p:sp>
          <p:nvSpPr>
            <p:cNvPr id="34" name="正方形/長方形 33">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45" name="正方形/長方形 4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7" name="正方形/長方形 46">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9" name="正方形/長方形 48">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69595504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p:nvGrpSpPr>
        <p:grpSpPr bwMode="gray">
          <a:xfrm>
            <a:off x="-2430126" y="1"/>
            <a:ext cx="2160248" cy="5400000"/>
            <a:chOff x="-2430126" y="1"/>
            <a:chExt cx="2160248" cy="5400000"/>
          </a:xfrm>
        </p:grpSpPr>
        <p:sp>
          <p:nvSpPr>
            <p:cNvPr id="26" name="テキスト ボックス 25">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30" name="図形グループ 29"/>
          <p:cNvGrpSpPr/>
          <p:nvPr/>
        </p:nvGrpSpPr>
        <p:grpSpPr bwMode="gray">
          <a:xfrm>
            <a:off x="12461878" y="73831"/>
            <a:ext cx="2160000" cy="5893470"/>
            <a:chOff x="9414258" y="73831"/>
            <a:chExt cx="2160000" cy="5893470"/>
          </a:xfrm>
        </p:grpSpPr>
        <p:sp>
          <p:nvSpPr>
            <p:cNvPr id="31" name="正方形/長方形 30">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35" name="正方形/長方形 34">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6" name="正方形/長方形 45">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8641216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bwMode="gray">
          <a:xfrm>
            <a:off x="-2430126" y="1"/>
            <a:ext cx="2160248" cy="5400000"/>
            <a:chOff x="-2430126" y="1"/>
            <a:chExt cx="2160248" cy="5400000"/>
          </a:xfrm>
        </p:grpSpPr>
        <p:sp>
          <p:nvSpPr>
            <p:cNvPr id="28" name="テキスト ボックス 27">
              <a:extLst>
                <a:ext uri="{FF2B5EF4-FFF2-40B4-BE49-F238E27FC236}">
                  <a16:creationId xmlns="" xmlns:a16="http://schemas.microsoft.com/office/drawing/2014/main" id="{721E1859-E405-124F-AF79-A67A32778B95}"/>
                </a:ext>
              </a:extLst>
            </p:cNvPr>
            <p:cNvSpPr txBox="1"/>
            <p:nvPr/>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 xmlns:a16="http://schemas.microsoft.com/office/drawing/2014/main" id="{84661331-9374-D041-A121-10EFE0AD4230}"/>
                </a:ext>
              </a:extLst>
            </p:cNvPr>
            <p:cNvSpPr txBox="1"/>
            <p:nvPr/>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F29614</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 xmlns:a16="http://schemas.microsoft.com/office/drawing/2014/main" id="{E3D10CBE-F5C0-A544-868A-F8C0ACAD6AA6}"/>
                </a:ext>
              </a:extLst>
            </p:cNvPr>
            <p:cNvSpPr/>
            <p:nvPr/>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 xmlns:a16="http://schemas.microsoft.com/office/drawing/2014/main" id="{9BAC09B0-8FD9-2F48-83F3-0249A53CC359}"/>
                </a:ext>
              </a:extLst>
            </p:cNvPr>
            <p:cNvSpPr/>
            <p:nvPr/>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p:nvGrpSpPr>
        <p:grpSpPr bwMode="gray">
          <a:xfrm>
            <a:off x="12461878" y="73831"/>
            <a:ext cx="2160000" cy="5893470"/>
            <a:chOff x="9414258" y="73831"/>
            <a:chExt cx="2160000" cy="5893470"/>
          </a:xfrm>
        </p:grpSpPr>
        <p:sp>
          <p:nvSpPr>
            <p:cNvPr id="33" name="正方形/長方形 32">
              <a:extLst>
                <a:ext uri="{FF2B5EF4-FFF2-40B4-BE49-F238E27FC236}">
                  <a16:creationId xmlns="" xmlns:a16="http://schemas.microsoft.com/office/drawing/2014/main" id="{20291749-600C-6F44-B44A-30EE4F750BC2}"/>
                </a:ext>
              </a:extLst>
            </p:cNvPr>
            <p:cNvSpPr/>
            <p:nvPr/>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 xmlns:a16="http://schemas.microsoft.com/office/drawing/2014/main" id="{9BAC09B0-8FD9-2F48-83F3-0249A53CC359}"/>
                </a:ext>
              </a:extLst>
            </p:cNvPr>
            <p:cNvSpPr/>
            <p:nvPr/>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 xmlns:a16="http://schemas.microsoft.com/office/drawing/2014/main" id="{B1570B1A-A7CC-0248-813B-F16299697CD3}"/>
                </a:ext>
              </a:extLst>
            </p:cNvPr>
            <p:cNvSpPr/>
            <p:nvPr/>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 xmlns:a16="http://schemas.microsoft.com/office/drawing/2014/main" id="{CE0C46B0-3187-604A-8836-F173F09F871B}"/>
                </a:ext>
              </a:extLst>
            </p:cNvPr>
            <p:cNvSpPr/>
            <p:nvPr/>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 xmlns:a16="http://schemas.microsoft.com/office/drawing/2014/main" id="{326B3F25-041D-F946-89A6-A08D03EA045D}"/>
                </a:ext>
              </a:extLst>
            </p:cNvPr>
            <p:cNvSpPr/>
            <p:nvPr/>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 xmlns:a16="http://schemas.microsoft.com/office/drawing/2014/main" id="{B47977B7-6935-F14F-A5AC-850B73E6D657}"/>
                </a:ext>
              </a:extLst>
            </p:cNvPr>
            <p:cNvSpPr/>
            <p:nvPr/>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 xmlns:a16="http://schemas.microsoft.com/office/drawing/2014/main" id="{403D7310-F881-034C-B7B2-1008805369CB}"/>
                </a:ext>
              </a:extLst>
            </p:cNvPr>
            <p:cNvSpPr/>
            <p:nvPr/>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33422758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5" r:id="rId22"/>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p:nvGrpSpPr>
        <p:grpSpPr>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9186653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Lst>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p:nvGrpSpPr>
        <p:grpSpPr>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p:nvGrpSpPr>
        <p:grpSpPr>
          <a:xfrm>
            <a:off x="12461878" y="73831"/>
            <a:ext cx="2160000" cy="5893470"/>
            <a:chOff x="9414258" y="73831"/>
            <a:chExt cx="2160000" cy="5893470"/>
          </a:xfrm>
        </p:grpSpPr>
        <p:sp>
          <p:nvSpPr>
            <p:cNvPr id="32" name="正方形/長方形 31">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3418401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p:nvGrpSpPr>
        <p:grpSpPr>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p:nvSpPr>
          <p:spPr>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p:nvSpPr>
          <p:spPr>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p:nvGrpSpPr>
        <p:grpSpPr>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90099329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6.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437.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437.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4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20" y="2373106"/>
            <a:ext cx="7141063" cy="1101024"/>
          </a:xfrm>
        </p:spPr>
        <p:txBody>
          <a:bodyPr/>
          <a:lstStyle/>
          <a:p>
            <a:r>
              <a:rPr lang="ja-JP" altLang="en-US" sz="5400" dirty="0"/>
              <a:t>事業所運営会議第２部</a:t>
            </a:r>
          </a:p>
        </p:txBody>
      </p:sp>
      <p:sp>
        <p:nvSpPr>
          <p:cNvPr id="3" name="テキスト プレースホルダー 2"/>
          <p:cNvSpPr>
            <a:spLocks noGrp="1"/>
          </p:cNvSpPr>
          <p:nvPr>
            <p:ph type="body" sz="quarter" idx="14"/>
          </p:nvPr>
        </p:nvSpPr>
        <p:spPr>
          <a:xfrm>
            <a:off x="490220" y="3418349"/>
            <a:ext cx="2775568" cy="562238"/>
          </a:xfrm>
        </p:spPr>
        <p:txBody>
          <a:bodyPr/>
          <a:lstStyle/>
          <a:p>
            <a:r>
              <a:rPr lang="en-US" altLang="ja-JP"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共通システム担当 </a:t>
            </a:r>
            <a:r>
              <a:rPr lang="en-US" altLang="ja-JP" sz="2000" dirty="0" smtClean="0">
                <a:latin typeface="Meiryo UI" panose="020B0604030504040204" pitchFamily="50" charset="-128"/>
                <a:ea typeface="Meiryo UI" panose="020B0604030504040204" pitchFamily="50" charset="-128"/>
              </a:rPr>
              <a:t>-</a:t>
            </a:r>
            <a:endParaRPr lang="ja-JP" altLang="en-US" sz="2000" dirty="0"/>
          </a:p>
        </p:txBody>
      </p:sp>
      <p:sp>
        <p:nvSpPr>
          <p:cNvPr id="4" name="フッター プレースホルダー 3">
            <a:extLst>
              <a:ext uri="{FF2B5EF4-FFF2-40B4-BE49-F238E27FC236}">
                <a16:creationId xmlns="" xmlns:a16="http://schemas.microsoft.com/office/drawing/2014/main" id="{4D1E8C85-9387-4720-8E90-92DBA4F7FE17}"/>
              </a:ext>
            </a:extLst>
          </p:cNvPr>
          <p:cNvSpPr>
            <a:spLocks noGrp="1"/>
          </p:cNvSpPr>
          <p:nvPr>
            <p:ph type="ftr" sz="quarter" idx="18"/>
          </p:nvPr>
        </p:nvSpPr>
        <p:spPr/>
        <p:txBody>
          <a:bodyPr/>
          <a:lstStyle/>
          <a:p>
            <a:r>
              <a:rPr lang="en-US" altLang="ja-JP" dirty="0"/>
              <a:t>KIOXIA Confidential</a:t>
            </a:r>
            <a:endParaRPr lang="ja-JP" altLang="en-US" dirty="0"/>
          </a:p>
        </p:txBody>
      </p:sp>
      <p:graphicFrame>
        <p:nvGraphicFramePr>
          <p:cNvPr id="8" name="表 7">
            <a:extLst>
              <a:ext uri="{FF2B5EF4-FFF2-40B4-BE49-F238E27FC236}">
                <a16:creationId xmlns="" xmlns:a16="http://schemas.microsoft.com/office/drawing/2014/main" id="{F1C9441F-2E44-4F92-B835-D41D8EDDE0FE}"/>
              </a:ext>
            </a:extLst>
          </p:cNvPr>
          <p:cNvGraphicFramePr>
            <a:graphicFrameLocks noGrp="1"/>
          </p:cNvGraphicFramePr>
          <p:nvPr>
            <p:extLst>
              <p:ext uri="{D42A27DB-BD31-4B8C-83A1-F6EECF244321}">
                <p14:modId xmlns:p14="http://schemas.microsoft.com/office/powerpoint/2010/main" val="3338985280"/>
              </p:ext>
            </p:extLst>
          </p:nvPr>
        </p:nvGraphicFramePr>
        <p:xfrm>
          <a:off x="8205788" y="4702951"/>
          <a:ext cx="3494146" cy="934920"/>
        </p:xfrm>
        <a:graphic>
          <a:graphicData uri="http://schemas.openxmlformats.org/drawingml/2006/table">
            <a:tbl>
              <a:tblPr/>
              <a:tblGrid>
                <a:gridCol w="1565371">
                  <a:extLst>
                    <a:ext uri="{9D8B030D-6E8A-4147-A177-3AD203B41FA5}">
                      <a16:colId xmlns="" xmlns:a16="http://schemas.microsoft.com/office/drawing/2014/main" val="692516935"/>
                    </a:ext>
                  </a:extLst>
                </a:gridCol>
                <a:gridCol w="1928775">
                  <a:extLst>
                    <a:ext uri="{9D8B030D-6E8A-4147-A177-3AD203B41FA5}">
                      <a16:colId xmlns="" xmlns:a16="http://schemas.microsoft.com/office/drawing/2014/main" val="20001"/>
                    </a:ext>
                  </a:extLst>
                </a:gridCol>
              </a:tblGrid>
              <a:tr h="18024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開示範囲</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（ＫＩＣ）限り</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94918508"/>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a:ln>
                            <a:noFill/>
                          </a:ln>
                          <a:solidFill>
                            <a:schemeClr val="tx1"/>
                          </a:solidFill>
                          <a:effectLst/>
                          <a:latin typeface="+mn-ea"/>
                          <a:ea typeface="+mn-ea"/>
                          <a:cs typeface="Meiryo UI" pitchFamily="50" charset="-128"/>
                        </a:rPr>
                        <a:t>情報オーナー部門長</a:t>
                      </a: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defRPr/>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［ＩＴ推］長</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2767453"/>
                  </a:ext>
                </a:extLst>
              </a:tr>
              <a:tr h="180246">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200" b="0" i="0" u="none" strike="noStrike" cap="none" normalizeH="0" baseline="0" dirty="0">
                          <a:ln>
                            <a:noFill/>
                          </a:ln>
                          <a:solidFill>
                            <a:schemeClr val="tx1"/>
                          </a:solidFill>
                          <a:effectLst/>
                          <a:latin typeface="+mn-ea"/>
                          <a:ea typeface="+mn-ea"/>
                          <a:cs typeface="Meiryo UI" pitchFamily="50" charset="-128"/>
                        </a:rPr>
                        <a:t>作成</a:t>
                      </a:r>
                      <a:r>
                        <a:rPr kumimoji="0" lang="ja-JP" altLang="en-US" sz="1200" b="0" i="0" u="none" strike="noStrike" cap="none" normalizeH="0" baseline="0" dirty="0" smtClean="0">
                          <a:ln>
                            <a:noFill/>
                          </a:ln>
                          <a:solidFill>
                            <a:schemeClr val="tx1"/>
                          </a:solidFill>
                          <a:effectLst/>
                          <a:latin typeface="+mn-ea"/>
                          <a:ea typeface="+mn-ea"/>
                          <a:cs typeface="Meiryo UI" pitchFamily="50" charset="-128"/>
                        </a:rPr>
                        <a:t>日</a:t>
                      </a:r>
                      <a:endParaRPr kumimoji="0" lang="ja-JP" altLang="en-US" sz="1050" b="0" i="0" u="none" strike="noStrike" cap="none" normalizeH="0" baseline="0" dirty="0">
                        <a:ln>
                          <a:noFill/>
                        </a:ln>
                        <a:solidFill>
                          <a:schemeClr val="bg1">
                            <a:lumMod val="50000"/>
                          </a:schemeClr>
                        </a:solidFill>
                        <a:effectLst/>
                        <a:latin typeface="+mn-ea"/>
                        <a:ea typeface="+mn-ea"/>
                        <a:cs typeface="Meiryo UI" pitchFamily="50" charset="-128"/>
                      </a:endParaRPr>
                    </a:p>
                  </a:txBody>
                  <a:tcPr marL="36000" marR="36000" marT="72000" marB="72000"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２０２２</a:t>
                      </a:r>
                      <a:r>
                        <a:rPr kumimoji="0" lang="en-US" altLang="ja-JP" sz="1050" b="0" i="0" u="none" strike="noStrike" cap="none" normalizeH="0" baseline="0" dirty="0" smtClean="0">
                          <a:ln>
                            <a:noFill/>
                          </a:ln>
                          <a:solidFill>
                            <a:schemeClr val="tx1"/>
                          </a:solidFill>
                          <a:effectLst/>
                          <a:latin typeface="+mn-ea"/>
                          <a:ea typeface="+mn-ea"/>
                          <a:cs typeface="Meiryo UI" pitchFamily="50" charset="-128"/>
                        </a:rPr>
                        <a:t>-</a:t>
                      </a: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１０</a:t>
                      </a:r>
                      <a:r>
                        <a:rPr kumimoji="0" lang="en-US" altLang="ja-JP" sz="1050" b="0" i="0" u="none" strike="noStrike" cap="none" normalizeH="0" baseline="0" dirty="0" smtClean="0">
                          <a:ln>
                            <a:noFill/>
                          </a:ln>
                          <a:solidFill>
                            <a:schemeClr val="tx1"/>
                          </a:solidFill>
                          <a:effectLst/>
                          <a:latin typeface="+mn-ea"/>
                          <a:ea typeface="+mn-ea"/>
                          <a:cs typeface="Meiryo UI" pitchFamily="50" charset="-128"/>
                        </a:rPr>
                        <a:t>-</a:t>
                      </a:r>
                      <a:r>
                        <a:rPr kumimoji="0" lang="ja-JP" altLang="en-US" sz="1050" b="0" i="0" u="none" strike="noStrike" cap="none" normalizeH="0" baseline="0" dirty="0" smtClean="0">
                          <a:ln>
                            <a:noFill/>
                          </a:ln>
                          <a:solidFill>
                            <a:schemeClr val="tx1"/>
                          </a:solidFill>
                          <a:effectLst/>
                          <a:latin typeface="+mn-ea"/>
                          <a:ea typeface="+mn-ea"/>
                          <a:cs typeface="Meiryo UI" pitchFamily="50" charset="-128"/>
                        </a:rPr>
                        <a:t>１３</a:t>
                      </a:r>
                      <a:endParaRPr kumimoji="0" lang="ja-JP" altLang="en-US" sz="1050" b="0" i="0" u="none" strike="noStrike" cap="none" normalizeH="0" baseline="0" dirty="0">
                        <a:ln>
                          <a:noFill/>
                        </a:ln>
                        <a:solidFill>
                          <a:schemeClr val="tx1"/>
                        </a:solidFill>
                        <a:effectLst/>
                        <a:latin typeface="+mn-ea"/>
                        <a:ea typeface="+mn-ea"/>
                        <a:cs typeface="Meiryo UI" pitchFamily="50" charset="-128"/>
                      </a:endParaRPr>
                    </a:p>
                  </a:txBody>
                  <a:tcPr marL="36000" marR="36000" marT="72000" marB="72000"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6" name="Rectangle 3"/>
          <p:cNvSpPr>
            <a:spLocks noChangeArrowheads="1"/>
          </p:cNvSpPr>
          <p:nvPr/>
        </p:nvSpPr>
        <p:spPr bwMode="gray">
          <a:xfrm>
            <a:off x="2028275" y="4918824"/>
            <a:ext cx="4642864"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fontAlgn="base" hangingPunct="0">
              <a:spcBef>
                <a:spcPct val="0"/>
              </a:spcBef>
              <a:spcAft>
                <a:spcPct val="0"/>
              </a:spcAft>
            </a:pPr>
            <a:r>
              <a:rPr kumimoji="0" lang="ja-JP" altLang="en-US" sz="2000" b="1" dirty="0" smtClean="0">
                <a:solidFill>
                  <a:srgbClr val="000000"/>
                </a:solidFill>
                <a:latin typeface="Meiryo UI" pitchFamily="50" charset="-128"/>
                <a:cs typeface="Meiryo UI" pitchFamily="50" charset="-128"/>
              </a:rPr>
              <a:t>２０２２年１０月１３日</a:t>
            </a:r>
            <a:endParaRPr kumimoji="0" lang="en-US" altLang="ja-JP" sz="2000" b="1" dirty="0" smtClean="0">
              <a:solidFill>
                <a:srgbClr val="000000"/>
              </a:solidFill>
              <a:latin typeface="Meiryo UI" pitchFamily="50" charset="-128"/>
              <a:cs typeface="Meiryo UI" pitchFamily="50" charset="-128"/>
            </a:endParaRPr>
          </a:p>
          <a:p>
            <a:pPr eaLnBrk="0" fontAlgn="base" hangingPunct="0">
              <a:spcBef>
                <a:spcPct val="0"/>
              </a:spcBef>
              <a:spcAft>
                <a:spcPct val="0"/>
              </a:spcAft>
            </a:pPr>
            <a:r>
              <a:rPr kumimoji="0" lang="ja-JP" altLang="en-US" sz="2000" b="1" dirty="0" smtClean="0">
                <a:solidFill>
                  <a:srgbClr val="000000"/>
                </a:solidFill>
                <a:latin typeface="Meiryo UI" pitchFamily="50" charset="-128"/>
                <a:cs typeface="Meiryo UI" pitchFamily="50" charset="-128"/>
              </a:rPr>
              <a:t>［ＩＴ推］（共開</a:t>
            </a:r>
            <a:r>
              <a:rPr kumimoji="0" lang="en-US" altLang="ja-JP" sz="2000" b="1" dirty="0" smtClean="0">
                <a:solidFill>
                  <a:srgbClr val="000000"/>
                </a:solidFill>
                <a:latin typeface="Meiryo UI" pitchFamily="50" charset="-128"/>
                <a:cs typeface="Meiryo UI" pitchFamily="50" charset="-128"/>
              </a:rPr>
              <a:t>G</a:t>
            </a:r>
            <a:r>
              <a:rPr kumimoji="0" lang="ja-JP" altLang="en-US" sz="2000" b="1" dirty="0" smtClean="0">
                <a:solidFill>
                  <a:srgbClr val="000000"/>
                </a:solidFill>
                <a:latin typeface="Meiryo UI" pitchFamily="50" charset="-128"/>
                <a:cs typeface="Meiryo UI" pitchFamily="50" charset="-128"/>
              </a:rPr>
              <a:t>）</a:t>
            </a:r>
            <a:endParaRPr kumimoji="0" lang="en-US" altLang="ja-JP" sz="2000" b="1" dirty="0" smtClean="0">
              <a:solidFill>
                <a:srgbClr val="000000"/>
              </a:solidFill>
              <a:latin typeface="Meiryo UI" pitchFamily="50" charset="-128"/>
              <a:cs typeface="Meiryo UI" pitchFamily="50" charset="-128"/>
            </a:endParaRPr>
          </a:p>
        </p:txBody>
      </p:sp>
    </p:spTree>
    <p:extLst>
      <p:ext uri="{BB962C8B-B14F-4D97-AF65-F5344CB8AC3E}">
        <p14:creationId xmlns:p14="http://schemas.microsoft.com/office/powerpoint/2010/main" val="3460015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extLst>
      <p:ext uri="{BB962C8B-B14F-4D97-AF65-F5344CB8AC3E}">
        <p14:creationId xmlns:p14="http://schemas.microsoft.com/office/powerpoint/2010/main" val="343681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txBox="1">
            <a:spLocks/>
          </p:cNvSpPr>
          <p:nvPr/>
        </p:nvSpPr>
        <p:spPr bwMode="gray">
          <a:xfrm>
            <a:off x="0" y="2693430"/>
            <a:ext cx="12192000" cy="864000"/>
          </a:xfrm>
          <a:prstGeom prst="rect">
            <a:avLst/>
          </a:prstGeom>
          <a:solidFill>
            <a:srgbClr val="FDD000"/>
          </a:solidFill>
        </p:spPr>
        <p:txBody>
          <a:bodyPr lIns="612000" rIns="612000" anchor="ctr" anchorCtr="0"/>
          <a:lstStyle>
            <a:lvl1pPr marL="0" indent="0" algn="ctr"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bg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defRPr/>
            </a:pPr>
            <a:r>
              <a:rPr lang="en-US" altLang="ja-JP" sz="4000" b="1" dirty="0" smtClean="0">
                <a:solidFill>
                  <a:srgbClr val="FFFFFF"/>
                </a:solidFill>
                <a:latin typeface="segoe ui"/>
                <a:ea typeface="Meiryo UI"/>
              </a:rPr>
              <a:t>- 22A -</a:t>
            </a:r>
            <a:endParaRPr lang="en-US" sz="4000" b="1" dirty="0">
              <a:solidFill>
                <a:srgbClr val="FFFFFF"/>
              </a:solidFill>
              <a:latin typeface="segoe ui"/>
              <a:ea typeface="Meiryo UI"/>
            </a:endParaRPr>
          </a:p>
        </p:txBody>
      </p:sp>
    </p:spTree>
    <p:extLst>
      <p:ext uri="{BB962C8B-B14F-4D97-AF65-F5344CB8AC3E}">
        <p14:creationId xmlns:p14="http://schemas.microsoft.com/office/powerpoint/2010/main" val="4025870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（１／４）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nvPr>
        </p:nvGraphicFramePr>
        <p:xfrm>
          <a:off x="150741" y="2997538"/>
          <a:ext cx="11883632" cy="3222777"/>
        </p:xfrm>
        <a:graphic>
          <a:graphicData uri="http://schemas.openxmlformats.org/drawingml/2006/table">
            <a:tbl>
              <a:tblPr firstRow="1" bandRow="1">
                <a:tableStyleId>{5C22544A-7EE6-4342-B048-85BDC9FD1C3A}</a:tableStyleId>
              </a:tblPr>
              <a:tblGrid>
                <a:gridCol w="161012"/>
                <a:gridCol w="2016000"/>
                <a:gridCol w="899578"/>
                <a:gridCol w="5724000"/>
                <a:gridCol w="623947"/>
                <a:gridCol w="322830"/>
                <a:gridCol w="387408"/>
                <a:gridCol w="597397"/>
                <a:gridCol w="1151460"/>
              </a:tblGrid>
              <a:tr h="244784">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44577">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①</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新人事システム（</a:t>
                      </a: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RISE-PJ</a:t>
                      </a: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ＡＱＵＡ／Ｇｅｎｅｒａｌｉｓｔに代わる新人事関連システムを２０２２年８月に試行運用する。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新たに適用された通勤</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在宅勤務手当の期末引当について、９月決算は何とか大きな問題なく完了できた。</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
                      </a:r>
                      <a:b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b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１０／１からＷｏｒｋｄａｙが稼働となり、組織・人事異動に伴う周辺システムへのデータ連携を順次開始、都度連携されるデータを拠点側で確認中。入退場（セキュリティゲート）は問題ない事が確認できた為、１０／４に取り込み開始した。</a:t>
                      </a:r>
                      <a:endPar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本番運用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リスケ</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err="1" smtClean="0">
                          <a:solidFill>
                            <a:schemeClr val="tx1"/>
                          </a:solidFill>
                          <a:effectLst/>
                          <a:latin typeface="Meiryo UI" panose="020B0604030504040204" pitchFamily="50" charset="-128"/>
                          <a:ea typeface="Meiryo UI" panose="020B0604030504040204" pitchFamily="50" charset="-128"/>
                        </a:rPr>
                        <a:t>ー</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79804">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②</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次期</a:t>
                      </a: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JV</a:t>
                      </a: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経理システム検討</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☆海江田</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】Dream21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の保守サポート切れ（</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9</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月）に伴い、次期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JV</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経理システム切替（</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月）に向けたパッケージ選定、システム構築を行う。</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84138" indent="-84138">
                        <a:tabLst>
                          <a:tab pos="365125" algn="l"/>
                        </a:tabLst>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導入着手に必要な手続きとして、残す年間利用契約書の締結準備がほぼ完了、システム構築／教育／データコンバートを１０／Ｅには開始できる見込み。ベンダへのデータ提供が必要となる為、１０／１１に工場管理ＷＧで提案予定。</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投資提案</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41090">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③</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1000" dirty="0" smtClean="0">
                          <a:solidFill>
                            <a:schemeClr val="tx1"/>
                          </a:solidFill>
                          <a:latin typeface="Meiryo UI" panose="020B0604030504040204" pitchFamily="50" charset="-128"/>
                          <a:ea typeface="Meiryo UI" panose="020B0604030504040204" pitchFamily="50" charset="-128"/>
                        </a:rPr>
                        <a:t>JMD-Notes</a:t>
                      </a:r>
                      <a:r>
                        <a:rPr lang="ja-JP" altLang="en-US" sz="1000" dirty="0" smtClean="0">
                          <a:solidFill>
                            <a:schemeClr val="tx1"/>
                          </a:solidFill>
                          <a:latin typeface="Meiryo UI" panose="020B0604030504040204" pitchFamily="50" charset="-128"/>
                          <a:ea typeface="Meiryo UI" panose="020B0604030504040204" pitchFamily="50" charset="-128"/>
                        </a:rPr>
                        <a:t>　移行対応</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安念</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廣田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ウェスタンデジタルとの情報共有を目的とした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JMD-Notes</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H/W</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サポートが終了しており、障害発生時に復旧できなくなる事で製造への影響し、最悪の場合はウェスタンデジタルからの求償に及ぶリスクがある。</a:t>
                      </a:r>
                    </a:p>
                    <a:p>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新たなモチーフとして、（</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AMDC</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）で利用されている物品予約システムの開発に着手（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IT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投資額：</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4,075</a:t>
                      </a: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K</a:t>
                      </a:r>
                      <a:r>
                        <a:rPr lang="ja-JP" altLang="en-US" sz="900" b="0" i="0" u="none" strike="noStrike" baseline="0" dirty="0" smtClean="0">
                          <a:solidFill>
                            <a:schemeClr val="tx1"/>
                          </a:solidFill>
                          <a:effectLst/>
                          <a:latin typeface="Meiryo UI" panose="020B0604030504040204" pitchFamily="50" charset="-128"/>
                          <a:ea typeface="Meiryo UI" panose="020B0604030504040204" pitchFamily="50" charset="-128"/>
                        </a:rPr>
                        <a:t>円）</a:t>
                      </a: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12</a:t>
                      </a:r>
                      <a:r>
                        <a:rPr lang="ja-JP" altLang="en-US" sz="900" b="0" i="0" u="none" strike="noStrike" baseline="0" dirty="0" smtClean="0">
                          <a:solidFill>
                            <a:schemeClr val="tx1"/>
                          </a:solidFill>
                          <a:effectLst/>
                          <a:latin typeface="Meiryo UI" panose="020B0604030504040204" pitchFamily="50" charset="-128"/>
                          <a:ea typeface="Meiryo UI" panose="020B0604030504040204" pitchFamily="50" charset="-128"/>
                        </a:rPr>
                        <a:t>月運用開始を目指す。</a:t>
                      </a:r>
                      <a:endParaRPr lang="en-US" altLang="ja-JP" sz="900" dirty="0" smtClean="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smtClean="0">
                          <a:solidFill>
                            <a:schemeClr val="tx1"/>
                          </a:solidFill>
                          <a:latin typeface="Meiryo UI" panose="020B0604030504040204" pitchFamily="50" charset="-128"/>
                          <a:ea typeface="Meiryo UI" panose="020B0604030504040204" pitchFamily="50" charset="-128"/>
                        </a:rPr>
                        <a:t>提案</a:t>
                      </a:r>
                      <a:r>
                        <a:rPr lang="en-US" altLang="ja-JP" sz="1000" dirty="0" smtClean="0">
                          <a:solidFill>
                            <a:schemeClr val="tx1"/>
                          </a:solidFill>
                          <a:latin typeface="Meiryo UI" panose="020B0604030504040204" pitchFamily="50" charset="-128"/>
                          <a:ea typeface="Meiryo UI" panose="020B0604030504040204" pitchFamily="50" charset="-128"/>
                        </a:rPr>
                        <a:t>/</a:t>
                      </a:r>
                      <a:r>
                        <a:rPr lang="ja-JP" altLang="en-US" sz="1000" dirty="0" smtClean="0">
                          <a:solidFill>
                            <a:schemeClr val="tx1"/>
                          </a:solidFill>
                          <a:latin typeface="Meiryo UI" panose="020B0604030504040204" pitchFamily="50" charset="-128"/>
                          <a:ea typeface="Meiryo UI" panose="020B0604030504040204" pitchFamily="50" charset="-128"/>
                        </a:rPr>
                        <a:t>開発</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smtClean="0">
                          <a:solidFill>
                            <a:schemeClr val="tx1"/>
                          </a:solidFill>
                          <a:latin typeface="Meiryo UI" panose="020B0604030504040204" pitchFamily="50" charset="-128"/>
                          <a:ea typeface="Meiryo UI" panose="020B0604030504040204" pitchFamily="50" charset="-128"/>
                        </a:rPr>
                        <a:t>運用</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41090">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④</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BCP</a:t>
                      </a: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工事トラブル時の初動対応改善</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（工事施工確認書）</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ボンベ交換作業中の漏洩、配管撤去作業中の誤切断など、工事作業による製造装置への影響を抑える為、</a:t>
                      </a:r>
                      <a:r>
                        <a:rPr lang="ja-JP" altLang="en-US" sz="900" dirty="0" smtClean="0"/>
                        <a:t>工事情報として有効な情報がある「工事施工確認書」のシステム取込、情報共有をはかる。</a:t>
                      </a:r>
                      <a:endParaRPr lang="en-US" altLang="ja-JP" sz="9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８月から本番運用開始</a:t>
                      </a:r>
                      <a:endParaRPr lang="en-US" altLang="ja-JP" sz="900" dirty="0" smtClean="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ja-JP" altLang="en-US" sz="1000" dirty="0" smtClean="0">
                          <a:solidFill>
                            <a:schemeClr val="tx1"/>
                          </a:solidFill>
                          <a:latin typeface="Meiryo UI" panose="020B0604030504040204" pitchFamily="50" charset="-128"/>
                          <a:ea typeface="Meiryo UI" panose="020B0604030504040204" pitchFamily="50" charset="-128"/>
                        </a:rPr>
                        <a:t>運用</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558013">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⑤</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電子印鑑による業務効率改善</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☆大谷、三田</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コロナによる在宅勤務推奨にも関わらず、押印の為の出社が必要となっている。印鑑を使った社内文書管理や規定は監査などでも有効であり、多くの規定で複雑に絡み合って定義されている事から印鑑廃止は容易にできない事から、電子印鑑を採用し業務の効率化をはかる。</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 </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１０／Ｍからの［施］試行に際し、対象者・対象文書の選定が完了。試行期間は［施］要望により１１／Ｅ。</a:t>
                      </a:r>
                      <a:endPar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smtClean="0">
                          <a:solidFill>
                            <a:schemeClr val="tx1"/>
                          </a:solidFill>
                          <a:latin typeface="Meiryo UI" panose="020B0604030504040204" pitchFamily="50" charset="-128"/>
                          <a:ea typeface="Meiryo UI" panose="020B0604030504040204" pitchFamily="50" charset="-128"/>
                        </a:rPr>
                        <a:t>試行</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リスケ</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smtClean="0">
                          <a:solidFill>
                            <a:schemeClr val="tx1"/>
                          </a:solidFill>
                          <a:latin typeface="Meiryo UI" panose="020B0604030504040204" pitchFamily="50" charset="-128"/>
                          <a:ea typeface="Meiryo UI" panose="020B0604030504040204" pitchFamily="50" charset="-128"/>
                        </a:rPr>
                        <a:t>運用</a:t>
                      </a: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endParaRPr lang="ja-JP" altLang="en-US" sz="10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6" name="表 155"/>
          <p:cNvGraphicFramePr>
            <a:graphicFrameLocks noGrp="1"/>
          </p:cNvGraphicFramePr>
          <p:nvPr>
            <p:extLst/>
          </p:nvPr>
        </p:nvGraphicFramePr>
        <p:xfrm>
          <a:off x="148099" y="684194"/>
          <a:ext cx="11885857" cy="2268000"/>
        </p:xfrm>
        <a:graphic>
          <a:graphicData uri="http://schemas.openxmlformats.org/drawingml/2006/table">
            <a:tbl>
              <a:tblPr firstRow="1" bandRow="1">
                <a:tableStyleId>{5C22544A-7EE6-4342-B048-85BDC9FD1C3A}</a:tableStyleId>
              </a:tblPr>
              <a:tblGrid>
                <a:gridCol w="978442"/>
                <a:gridCol w="2652980"/>
                <a:gridCol w="730800"/>
                <a:gridCol w="730800"/>
                <a:gridCol w="730800"/>
                <a:gridCol w="730800"/>
                <a:gridCol w="730800"/>
                <a:gridCol w="730800"/>
                <a:gridCol w="730800"/>
                <a:gridCol w="730800"/>
                <a:gridCol w="730800"/>
                <a:gridCol w="1677235"/>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7</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8</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9</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0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分社・統合化、各種ＰＪなど</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の横断活動</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①新人事システム（ＲＩＳＥ－ＰＪ）</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②次期ＪＶ経理システム検討</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③</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JMD</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ノーツ脱却</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(SPECTRUM</a:t>
                      </a:r>
                      <a:r>
                        <a:rPr kumimoji="0" lang="ja-JP" altLang="en-US" sz="105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への</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移行</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④</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BCP</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工事トラブル時の初動対応改善</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（工事施工確認書）</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⑤電子印鑑による業務効率改善</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000" b="0" dirty="0" smtClean="0">
                          <a:solidFill>
                            <a:schemeClr val="tx1"/>
                          </a:solidFill>
                          <a:latin typeface="Meiryo UI" panose="020B0604030504040204" pitchFamily="50" charset="-128"/>
                          <a:ea typeface="Meiryo UI" panose="020B0604030504040204" pitchFamily="50" charset="-128"/>
                        </a:rPr>
                        <a:t>7/21</a:t>
                      </a:r>
                      <a:r>
                        <a:rPr kumimoji="1" lang="ja-JP" altLang="en-US" sz="1000" b="0" dirty="0" smtClean="0">
                          <a:solidFill>
                            <a:schemeClr val="tx1"/>
                          </a:solidFill>
                          <a:latin typeface="Meiryo UI" panose="020B0604030504040204" pitchFamily="50" charset="-128"/>
                          <a:ea typeface="Meiryo UI" panose="020B0604030504040204" pitchFamily="50" charset="-128"/>
                        </a:rPr>
                        <a:t>　スケジュール見直し</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p>
                      <a:r>
                        <a:rPr kumimoji="1" lang="en-US" altLang="ja-JP" sz="1000" b="0" dirty="0" smtClean="0">
                          <a:solidFill>
                            <a:schemeClr val="tx1"/>
                          </a:solidFill>
                          <a:latin typeface="Meiryo UI" panose="020B0604030504040204" pitchFamily="50" charset="-128"/>
                          <a:ea typeface="Meiryo UI" panose="020B0604030504040204" pitchFamily="50" charset="-128"/>
                        </a:rPr>
                        <a:t>8/25</a:t>
                      </a:r>
                      <a:r>
                        <a:rPr kumimoji="1" lang="ja-JP" altLang="en-US" sz="1000" b="0" dirty="0" smtClean="0">
                          <a:solidFill>
                            <a:schemeClr val="tx1"/>
                          </a:solidFill>
                          <a:latin typeface="Meiryo UI" panose="020B0604030504040204" pitchFamily="50" charset="-128"/>
                          <a:ea typeface="Meiryo UI" panose="020B0604030504040204" pitchFamily="50" charset="-128"/>
                        </a:rPr>
                        <a:t>　スケジュール見直し</a:t>
                      </a:r>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162" name="ホームベース 161"/>
          <p:cNvSpPr/>
          <p:nvPr/>
        </p:nvSpPr>
        <p:spPr>
          <a:xfrm>
            <a:off x="3795564" y="1027253"/>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受入テスト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64" name="ホームベース 163"/>
          <p:cNvSpPr/>
          <p:nvPr/>
        </p:nvSpPr>
        <p:spPr>
          <a:xfrm>
            <a:off x="3795564" y="2208237"/>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プロトタイプ開発</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65" name="ホームベース 164"/>
          <p:cNvSpPr/>
          <p:nvPr/>
        </p:nvSpPr>
        <p:spPr>
          <a:xfrm>
            <a:off x="8182330" y="2202269"/>
            <a:ext cx="2161819" cy="127189"/>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78" name="ホームベース 177"/>
          <p:cNvSpPr/>
          <p:nvPr/>
        </p:nvSpPr>
        <p:spPr>
          <a:xfrm>
            <a:off x="4522190" y="1027119"/>
            <a:ext cx="2178648" cy="12501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Workday/P3</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セットアップ＆データ移行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98" name="ホームベース 197"/>
          <p:cNvSpPr/>
          <p:nvPr/>
        </p:nvSpPr>
        <p:spPr>
          <a:xfrm>
            <a:off x="8173235" y="1023619"/>
            <a:ext cx="2155468" cy="128323"/>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本番運用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9" name="ホームベース 58"/>
          <p:cNvSpPr/>
          <p:nvPr/>
        </p:nvSpPr>
        <p:spPr>
          <a:xfrm>
            <a:off x="6718233" y="1023619"/>
            <a:ext cx="1426620" cy="126822"/>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0" name="ホームベース 59"/>
          <p:cNvSpPr/>
          <p:nvPr/>
        </p:nvSpPr>
        <p:spPr>
          <a:xfrm>
            <a:off x="3793860" y="1422316"/>
            <a:ext cx="1432189"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競合４社比較</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概算見積</a:t>
            </a:r>
            <a:r>
              <a:rPr kumimoji="0" lang="en-US" altLang="ja-JP" sz="800" kern="0" dirty="0">
                <a:solidFill>
                  <a:sysClr val="windowText" lastClr="000000"/>
                </a:solidFill>
                <a:latin typeface="Meiryo UI" panose="020B0604030504040204" pitchFamily="50" charset="-128"/>
                <a:ea typeface="Meiryo UI" panose="020B0604030504040204" pitchFamily="50" charset="-128"/>
              </a:rPr>
              <a:t>)</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1" name="ホームベース 60"/>
          <p:cNvSpPr/>
          <p:nvPr/>
        </p:nvSpPr>
        <p:spPr>
          <a:xfrm>
            <a:off x="5261240" y="1419197"/>
            <a:ext cx="703527"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提案準備</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3" name="ホームベース 62"/>
          <p:cNvSpPr/>
          <p:nvPr/>
        </p:nvSpPr>
        <p:spPr>
          <a:xfrm>
            <a:off x="6718731" y="1419197"/>
            <a:ext cx="1441019"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設計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5729036" y="1413251"/>
            <a:ext cx="615553"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ja-JP" altLang="en-US" sz="800" dirty="0" smtClean="0">
                <a:solidFill>
                  <a:srgbClr val="FF0000"/>
                </a:solidFill>
                <a:latin typeface="Meiryo UI" panose="020B0604030504040204" pitchFamily="50" charset="-128"/>
                <a:ea typeface="Meiryo UI" panose="020B0604030504040204" pitchFamily="50" charset="-128"/>
              </a:rPr>
              <a:t>設備</a:t>
            </a:r>
            <a:r>
              <a:rPr lang="ja-JP" altLang="en-US" sz="800" dirty="0">
                <a:solidFill>
                  <a:srgbClr val="FF0000"/>
                </a:solidFill>
                <a:latin typeface="Meiryo UI" panose="020B0604030504040204" pitchFamily="50" charset="-128"/>
                <a:ea typeface="Meiryo UI" panose="020B0604030504040204" pitchFamily="50" charset="-128"/>
              </a:rPr>
              <a:t>実施</a:t>
            </a:r>
            <a:r>
              <a:rPr lang="ja-JP" altLang="en-US" sz="800" dirty="0" smtClean="0">
                <a:solidFill>
                  <a:srgbClr val="FF0000"/>
                </a:solidFill>
                <a:latin typeface="Meiryo UI" panose="020B0604030504040204" pitchFamily="50" charset="-128"/>
                <a:ea typeface="Meiryo UI" panose="020B0604030504040204" pitchFamily="50" charset="-128"/>
              </a:rPr>
              <a:t>提案</a:t>
            </a:r>
            <a:endParaRPr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6374421" y="963992"/>
            <a:ext cx="586699"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r>
              <a:rPr lang="en-US" altLang="ja-JP" sz="800" dirty="0" smtClean="0">
                <a:solidFill>
                  <a:srgbClr val="FF0000"/>
                </a:solidFill>
                <a:latin typeface="Meiryo UI" panose="020B0604030504040204" pitchFamily="50" charset="-128"/>
                <a:ea typeface="Meiryo UI" panose="020B0604030504040204" pitchFamily="50" charset="-128"/>
              </a:rPr>
              <a:t/>
            </a:r>
            <a:br>
              <a:rPr lang="en-US" altLang="ja-JP" sz="800" dirty="0" smtClean="0">
                <a:solidFill>
                  <a:srgbClr val="FF0000"/>
                </a:solidFill>
                <a:latin typeface="Meiryo UI" panose="020B0604030504040204" pitchFamily="50" charset="-128"/>
                <a:ea typeface="Meiryo UI" panose="020B0604030504040204" pitchFamily="50" charset="-128"/>
              </a:rPr>
            </a:br>
            <a:r>
              <a:rPr lang="en-US" altLang="ja-JP" sz="800" dirty="0" smtClean="0">
                <a:solidFill>
                  <a:srgbClr val="FF0000"/>
                </a:solidFill>
                <a:latin typeface="Meiryo UI" panose="020B0604030504040204" pitchFamily="50" charset="-128"/>
                <a:ea typeface="Meiryo UI" panose="020B0604030504040204" pitchFamily="50" charset="-128"/>
              </a:rPr>
              <a:t>Go-Live</a:t>
            </a:r>
            <a:r>
              <a:rPr lang="ja-JP" altLang="en-US" sz="800" dirty="0" smtClean="0">
                <a:solidFill>
                  <a:srgbClr val="FF0000"/>
                </a:solidFill>
                <a:latin typeface="Meiryo UI" panose="020B0604030504040204" pitchFamily="50" charset="-128"/>
                <a:ea typeface="Meiryo UI" panose="020B0604030504040204" pitchFamily="50" charset="-128"/>
              </a:rPr>
              <a:t>判定</a:t>
            </a:r>
            <a:endParaRPr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64" name="ホームベース 63"/>
          <p:cNvSpPr/>
          <p:nvPr/>
        </p:nvSpPr>
        <p:spPr>
          <a:xfrm>
            <a:off x="8182330" y="1417262"/>
            <a:ext cx="1441019"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カスタマイズ開発</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5" name="ホームベース 64"/>
          <p:cNvSpPr/>
          <p:nvPr/>
        </p:nvSpPr>
        <p:spPr>
          <a:xfrm>
            <a:off x="9644222" y="1417262"/>
            <a:ext cx="68448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66" name="ホームベース 65"/>
          <p:cNvSpPr/>
          <p:nvPr/>
        </p:nvSpPr>
        <p:spPr>
          <a:xfrm>
            <a:off x="4545146" y="1809372"/>
            <a:ext cx="215569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２件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(300mm</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マスタ管理</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２件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67" name="テキスト ボックス 66"/>
          <p:cNvSpPr txBox="1"/>
          <p:nvPr/>
        </p:nvSpPr>
        <p:spPr>
          <a:xfrm>
            <a:off x="4199624" y="1762453"/>
            <a:ext cx="641201" cy="246221"/>
          </a:xfrm>
          <a:prstGeom prst="rect">
            <a:avLst/>
          </a:prstGeom>
          <a:noFill/>
        </p:spPr>
        <p:txBody>
          <a:bodyPr wrap="none" lIns="0" tIns="0" rIns="0" bIns="0" rtlCol="0">
            <a:spAutoFit/>
          </a:bodyPr>
          <a:lstStyle/>
          <a:p>
            <a:pPr algn="ctr"/>
            <a:r>
              <a:rPr lang="ja-JP" altLang="en-US" sz="800" dirty="0" smtClean="0">
                <a:solidFill>
                  <a:srgbClr val="FFFFFF">
                    <a:lumMod val="75000"/>
                  </a:srgbClr>
                </a:solidFill>
                <a:latin typeface="Meiryo UI" panose="020B0604030504040204" pitchFamily="50" charset="-128"/>
                <a:ea typeface="Meiryo UI" panose="020B0604030504040204" pitchFamily="50" charset="-128"/>
              </a:rPr>
              <a:t>▼</a:t>
            </a:r>
            <a:endParaRPr lang="en-US" altLang="ja-JP" sz="800" dirty="0" smtClean="0">
              <a:solidFill>
                <a:srgbClr val="FFFFFF">
                  <a:lumMod val="75000"/>
                </a:srgbClr>
              </a:solidFill>
              <a:latin typeface="Meiryo UI" panose="020B0604030504040204" pitchFamily="50" charset="-128"/>
              <a:ea typeface="Meiryo UI" panose="020B0604030504040204" pitchFamily="50" charset="-128"/>
            </a:endParaRPr>
          </a:p>
          <a:p>
            <a:pPr algn="ctr"/>
            <a:r>
              <a:rPr lang="en-US" altLang="ja-JP" sz="800" dirty="0" smtClean="0">
                <a:solidFill>
                  <a:srgbClr val="FFFFFF">
                    <a:lumMod val="75000"/>
                  </a:srgbClr>
                </a:solidFill>
                <a:latin typeface="Meiryo UI" panose="020B0604030504040204" pitchFamily="50" charset="-128"/>
                <a:ea typeface="Meiryo UI" panose="020B0604030504040204" pitchFamily="50" charset="-128"/>
              </a:rPr>
              <a:t>IT</a:t>
            </a:r>
            <a:r>
              <a:rPr lang="ja-JP" altLang="en-US" sz="800" dirty="0" smtClean="0">
                <a:solidFill>
                  <a:srgbClr val="FFFFFF">
                    <a:lumMod val="75000"/>
                  </a:srgbClr>
                </a:solidFill>
                <a:latin typeface="Meiryo UI" panose="020B0604030504040204" pitchFamily="50" charset="-128"/>
                <a:ea typeface="Meiryo UI" panose="020B0604030504040204" pitchFamily="50" charset="-128"/>
              </a:rPr>
              <a:t>提案</a:t>
            </a:r>
            <a:r>
              <a:rPr lang="en-US" altLang="ja-JP" sz="800" dirty="0" smtClean="0">
                <a:solidFill>
                  <a:srgbClr val="FFFFFF">
                    <a:lumMod val="75000"/>
                  </a:srgbClr>
                </a:solidFill>
                <a:latin typeface="Meiryo UI" panose="020B0604030504040204" pitchFamily="50" charset="-128"/>
                <a:ea typeface="Meiryo UI" panose="020B0604030504040204" pitchFamily="50" charset="-128"/>
              </a:rPr>
              <a:t>(4/26)</a:t>
            </a:r>
          </a:p>
        </p:txBody>
      </p:sp>
      <p:sp>
        <p:nvSpPr>
          <p:cNvPr id="69" name="ホームベース 68"/>
          <p:cNvSpPr/>
          <p:nvPr/>
        </p:nvSpPr>
        <p:spPr>
          <a:xfrm>
            <a:off x="6718731" y="1809372"/>
            <a:ext cx="215569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選定中</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４件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71" name="ホームベース 70"/>
          <p:cNvSpPr/>
          <p:nvPr/>
        </p:nvSpPr>
        <p:spPr>
          <a:xfrm>
            <a:off x="8945464" y="1809372"/>
            <a:ext cx="1398686"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選定中</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2" name="テキスト ボックス 71"/>
          <p:cNvSpPr txBox="1"/>
          <p:nvPr/>
        </p:nvSpPr>
        <p:spPr>
          <a:xfrm>
            <a:off x="6238839" y="1815413"/>
            <a:ext cx="679673"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(7/2</a:t>
            </a:r>
            <a:r>
              <a:rPr lang="ja-JP" altLang="en-US" sz="800" dirty="0" smtClean="0">
                <a:solidFill>
                  <a:srgbClr val="FF0000"/>
                </a:solidFill>
                <a:latin typeface="Meiryo UI" panose="020B0604030504040204" pitchFamily="50" charset="-128"/>
                <a:ea typeface="Meiryo UI" panose="020B0604030504040204" pitchFamily="50" charset="-128"/>
              </a:rPr>
              <a:t>５</a:t>
            </a:r>
            <a:r>
              <a:rPr lang="en-US" altLang="ja-JP" sz="800" dirty="0" smtClean="0">
                <a:solidFill>
                  <a:srgbClr val="FF0000"/>
                </a:solidFill>
                <a:latin typeface="Meiryo UI" panose="020B0604030504040204" pitchFamily="50" charset="-128"/>
                <a:ea typeface="Meiryo UI" panose="020B0604030504040204" pitchFamily="50" charset="-128"/>
              </a:rPr>
              <a:t>)</a:t>
            </a:r>
          </a:p>
        </p:txBody>
      </p:sp>
      <p:sp>
        <p:nvSpPr>
          <p:cNvPr id="73" name="テキスト ボックス 72"/>
          <p:cNvSpPr txBox="1"/>
          <p:nvPr/>
        </p:nvSpPr>
        <p:spPr>
          <a:xfrm>
            <a:off x="8407745" y="1811277"/>
            <a:ext cx="705321"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(10/25)</a:t>
            </a:r>
          </a:p>
        </p:txBody>
      </p:sp>
      <p:sp>
        <p:nvSpPr>
          <p:cNvPr id="74" name="ホームベース 73"/>
          <p:cNvSpPr/>
          <p:nvPr/>
        </p:nvSpPr>
        <p:spPr>
          <a:xfrm>
            <a:off x="4524225" y="2208237"/>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5" name="ホームベース 74"/>
          <p:cNvSpPr/>
          <p:nvPr/>
        </p:nvSpPr>
        <p:spPr>
          <a:xfrm>
            <a:off x="5252886" y="2208237"/>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改修</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6" name="ホームベース 75"/>
          <p:cNvSpPr/>
          <p:nvPr/>
        </p:nvSpPr>
        <p:spPr>
          <a:xfrm>
            <a:off x="5984128" y="2205242"/>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7" name="ホームベース 76"/>
          <p:cNvSpPr/>
          <p:nvPr/>
        </p:nvSpPr>
        <p:spPr>
          <a:xfrm>
            <a:off x="6712789" y="2205242"/>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改修</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7461431" y="2162907"/>
            <a:ext cx="615553"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▼恒久版構築</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ja-JP" altLang="en-US" sz="800" dirty="0">
                <a:solidFill>
                  <a:srgbClr val="FF0000"/>
                </a:solidFill>
                <a:latin typeface="Meiryo UI" panose="020B0604030504040204" pitchFamily="50" charset="-128"/>
                <a:ea typeface="Meiryo UI" panose="020B0604030504040204" pitchFamily="50" charset="-128"/>
              </a:rPr>
              <a:t>実施</a:t>
            </a:r>
            <a:r>
              <a:rPr lang="ja-JP" altLang="en-US" sz="800" dirty="0" smtClean="0">
                <a:solidFill>
                  <a:srgbClr val="FF0000"/>
                </a:solidFill>
                <a:latin typeface="Meiryo UI" panose="020B0604030504040204" pitchFamily="50" charset="-128"/>
                <a:ea typeface="Meiryo UI" panose="020B0604030504040204" pitchFamily="50" charset="-128"/>
              </a:rPr>
              <a:t>判定</a:t>
            </a:r>
            <a:endParaRPr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35" name="ホームベース 34"/>
          <p:cNvSpPr/>
          <p:nvPr/>
        </p:nvSpPr>
        <p:spPr>
          <a:xfrm>
            <a:off x="3808130" y="2598000"/>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評価</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4731210" y="2655926"/>
            <a:ext cx="738985"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ja-JP" altLang="en-US" sz="800" dirty="0" smtClean="0">
                <a:solidFill>
                  <a:srgbClr val="FF0000"/>
                </a:solidFill>
                <a:latin typeface="Meiryo UI" panose="020B0604030504040204" pitchFamily="50" charset="-128"/>
                <a:ea typeface="Meiryo UI" panose="020B0604030504040204" pitchFamily="50" charset="-128"/>
              </a:rPr>
              <a:t>部内提案</a:t>
            </a:r>
            <a:r>
              <a:rPr lang="en-US" altLang="ja-JP" sz="800" dirty="0" smtClean="0">
                <a:solidFill>
                  <a:srgbClr val="FF0000"/>
                </a:solidFill>
                <a:latin typeface="Meiryo UI" panose="020B0604030504040204" pitchFamily="50" charset="-128"/>
                <a:ea typeface="Meiryo UI" panose="020B0604030504040204" pitchFamily="50" charset="-128"/>
              </a:rPr>
              <a:t>(5/27)</a:t>
            </a:r>
          </a:p>
        </p:txBody>
      </p:sp>
      <p:sp>
        <p:nvSpPr>
          <p:cNvPr id="37" name="ホームベース 36"/>
          <p:cNvSpPr/>
          <p:nvPr/>
        </p:nvSpPr>
        <p:spPr>
          <a:xfrm>
            <a:off x="5252886" y="2598000"/>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[IT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推</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評価</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8" name="ホームベース 37"/>
          <p:cNvSpPr/>
          <p:nvPr/>
        </p:nvSpPr>
        <p:spPr>
          <a:xfrm>
            <a:off x="5993677" y="25916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9" name="ホームベース 38"/>
          <p:cNvSpPr/>
          <p:nvPr/>
        </p:nvSpPr>
        <p:spPr>
          <a:xfrm>
            <a:off x="6721027" y="25916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0" name="ホームベース 39"/>
          <p:cNvSpPr/>
          <p:nvPr/>
        </p:nvSpPr>
        <p:spPr>
          <a:xfrm>
            <a:off x="7450482" y="25908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1" name="ホームベース 40"/>
          <p:cNvSpPr/>
          <p:nvPr/>
        </p:nvSpPr>
        <p:spPr>
          <a:xfrm>
            <a:off x="8177832" y="25908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2" name="ホームベース 41"/>
          <p:cNvSpPr/>
          <p:nvPr/>
        </p:nvSpPr>
        <p:spPr>
          <a:xfrm>
            <a:off x="8917457" y="25908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3" name="ホームベース 42"/>
          <p:cNvSpPr/>
          <p:nvPr/>
        </p:nvSpPr>
        <p:spPr>
          <a:xfrm>
            <a:off x="9644807" y="2590824"/>
            <a:ext cx="701824" cy="125016"/>
          </a:xfrm>
          <a:prstGeom prst="homePlate">
            <a:avLst/>
          </a:prstGeom>
          <a:solidFill>
            <a:schemeClr val="bg1">
              <a:lumMod val="8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179" name="直線コネクタ 178"/>
          <p:cNvCxnSpPr/>
          <p:nvPr/>
        </p:nvCxnSpPr>
        <p:spPr>
          <a:xfrm>
            <a:off x="3882626" y="975389"/>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244319" y="975389"/>
            <a:ext cx="14427" cy="163685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4256675" y="2723016"/>
            <a:ext cx="2071" cy="23501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フリーフォーム 4"/>
          <p:cNvSpPr/>
          <p:nvPr/>
        </p:nvSpPr>
        <p:spPr>
          <a:xfrm>
            <a:off x="3914451" y="2600960"/>
            <a:ext cx="342589" cy="127000"/>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9" name="直線コネクタ 48"/>
          <p:cNvCxnSpPr/>
          <p:nvPr/>
        </p:nvCxnSpPr>
        <p:spPr>
          <a:xfrm>
            <a:off x="4072164" y="972281"/>
            <a:ext cx="14427" cy="163685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4084520" y="2719908"/>
            <a:ext cx="2071" cy="23501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フリーフォーム 50"/>
          <p:cNvSpPr/>
          <p:nvPr/>
        </p:nvSpPr>
        <p:spPr>
          <a:xfrm>
            <a:off x="3896925" y="2597852"/>
            <a:ext cx="187960" cy="127000"/>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3964000" y="963992"/>
            <a:ext cx="435735" cy="1988202"/>
            <a:chOff x="3964000" y="963992"/>
            <a:chExt cx="435735" cy="1988202"/>
          </a:xfrm>
        </p:grpSpPr>
        <p:cxnSp>
          <p:nvCxnSpPr>
            <p:cNvPr id="48" name="直線コネクタ 47"/>
            <p:cNvCxnSpPr/>
            <p:nvPr/>
          </p:nvCxnSpPr>
          <p:spPr>
            <a:xfrm>
              <a:off x="4385308" y="963992"/>
              <a:ext cx="14427" cy="163685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4397664" y="2766873"/>
              <a:ext cx="0" cy="18532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3" name="フリーフォーム 52"/>
            <p:cNvSpPr/>
            <p:nvPr/>
          </p:nvSpPr>
          <p:spPr>
            <a:xfrm>
              <a:off x="3964000" y="2589563"/>
              <a:ext cx="434029" cy="165698"/>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grpSp>
        <p:nvGrpSpPr>
          <p:cNvPr id="54" name="グループ化 53"/>
          <p:cNvGrpSpPr/>
          <p:nvPr/>
        </p:nvGrpSpPr>
        <p:grpSpPr>
          <a:xfrm>
            <a:off x="4237669" y="957704"/>
            <a:ext cx="435735" cy="1988202"/>
            <a:chOff x="3964000" y="963992"/>
            <a:chExt cx="435735" cy="1988202"/>
          </a:xfrm>
        </p:grpSpPr>
        <p:cxnSp>
          <p:nvCxnSpPr>
            <p:cNvPr id="55" name="直線コネクタ 54"/>
            <p:cNvCxnSpPr/>
            <p:nvPr/>
          </p:nvCxnSpPr>
          <p:spPr>
            <a:xfrm>
              <a:off x="4385308" y="963992"/>
              <a:ext cx="14427" cy="163685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4397664" y="2766873"/>
              <a:ext cx="0" cy="18532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フリーフォーム 56"/>
            <p:cNvSpPr/>
            <p:nvPr/>
          </p:nvSpPr>
          <p:spPr>
            <a:xfrm>
              <a:off x="3964000" y="2589563"/>
              <a:ext cx="434029" cy="165698"/>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cxnSp>
        <p:nvCxnSpPr>
          <p:cNvPr id="68" name="直線コネクタ 67"/>
          <p:cNvCxnSpPr/>
          <p:nvPr/>
        </p:nvCxnSpPr>
        <p:spPr>
          <a:xfrm>
            <a:off x="4836755" y="968500"/>
            <a:ext cx="6347" cy="19722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4470776" y="1930776"/>
            <a:ext cx="641201"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(5/16)</a:t>
            </a:r>
          </a:p>
        </p:txBody>
      </p:sp>
      <p:cxnSp>
        <p:nvCxnSpPr>
          <p:cNvPr id="58" name="直線コネクタ 57"/>
          <p:cNvCxnSpPr/>
          <p:nvPr/>
        </p:nvCxnSpPr>
        <p:spPr>
          <a:xfrm>
            <a:off x="5023991" y="972851"/>
            <a:ext cx="6347" cy="19722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5289607" y="968492"/>
            <a:ext cx="6347" cy="19722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a:endCxn id="7" idx="0"/>
          </p:cNvCxnSpPr>
          <p:nvPr/>
        </p:nvCxnSpPr>
        <p:spPr>
          <a:xfrm>
            <a:off x="5445300" y="972281"/>
            <a:ext cx="0" cy="159511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45158" y="2699965"/>
            <a:ext cx="0" cy="24802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フリーフォーム 6"/>
          <p:cNvSpPr/>
          <p:nvPr/>
        </p:nvSpPr>
        <p:spPr>
          <a:xfrm>
            <a:off x="5330050" y="2567400"/>
            <a:ext cx="115893" cy="139741"/>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79" name="直線コネクタ 78"/>
          <p:cNvCxnSpPr>
            <a:endCxn id="84" idx="0"/>
          </p:cNvCxnSpPr>
          <p:nvPr/>
        </p:nvCxnSpPr>
        <p:spPr>
          <a:xfrm>
            <a:off x="5626715" y="975389"/>
            <a:ext cx="0" cy="1595562"/>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627421" y="2703516"/>
            <a:ext cx="0" cy="24802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4" name="フリーフォーム 83"/>
          <p:cNvSpPr/>
          <p:nvPr/>
        </p:nvSpPr>
        <p:spPr>
          <a:xfrm>
            <a:off x="5359513" y="2570951"/>
            <a:ext cx="268694" cy="139741"/>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85" name="直線コネクタ 84"/>
          <p:cNvCxnSpPr>
            <a:endCxn id="87" idx="0"/>
          </p:cNvCxnSpPr>
          <p:nvPr/>
        </p:nvCxnSpPr>
        <p:spPr>
          <a:xfrm flipH="1">
            <a:off x="5782955" y="970920"/>
            <a:ext cx="872" cy="1595562"/>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784533" y="2699047"/>
            <a:ext cx="0" cy="24802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7" name="フリーフォーム 86"/>
          <p:cNvSpPr/>
          <p:nvPr/>
        </p:nvSpPr>
        <p:spPr>
          <a:xfrm>
            <a:off x="5359512" y="2566482"/>
            <a:ext cx="425807" cy="139741"/>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88" name="直線コネクタ 87"/>
          <p:cNvCxnSpPr>
            <a:endCxn id="90" idx="0"/>
          </p:cNvCxnSpPr>
          <p:nvPr/>
        </p:nvCxnSpPr>
        <p:spPr>
          <a:xfrm flipH="1">
            <a:off x="5932850" y="975765"/>
            <a:ext cx="1334" cy="1595562"/>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934890" y="2703892"/>
            <a:ext cx="0" cy="24802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0" name="フリーフォーム 89"/>
          <p:cNvSpPr/>
          <p:nvPr/>
        </p:nvSpPr>
        <p:spPr>
          <a:xfrm>
            <a:off x="5426679" y="2571327"/>
            <a:ext cx="508997" cy="139741"/>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91" name="直線コネクタ 90"/>
          <p:cNvCxnSpPr>
            <a:endCxn id="93" idx="0"/>
          </p:cNvCxnSpPr>
          <p:nvPr/>
        </p:nvCxnSpPr>
        <p:spPr>
          <a:xfrm flipH="1">
            <a:off x="6085250" y="979582"/>
            <a:ext cx="1334" cy="1595562"/>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087290" y="2707709"/>
            <a:ext cx="0" cy="24802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3" name="フリーフォーム 92"/>
          <p:cNvSpPr/>
          <p:nvPr/>
        </p:nvSpPr>
        <p:spPr>
          <a:xfrm>
            <a:off x="5579079" y="2575144"/>
            <a:ext cx="508997" cy="139741"/>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94" name="直線コネクタ 93"/>
          <p:cNvCxnSpPr>
            <a:endCxn id="96" idx="0"/>
          </p:cNvCxnSpPr>
          <p:nvPr/>
        </p:nvCxnSpPr>
        <p:spPr>
          <a:xfrm flipH="1">
            <a:off x="6216441" y="983091"/>
            <a:ext cx="3504" cy="1595563"/>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6220652" y="2711218"/>
            <a:ext cx="4524" cy="210275"/>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6" name="フリーフォーム 95"/>
          <p:cNvSpPr/>
          <p:nvPr/>
        </p:nvSpPr>
        <p:spPr>
          <a:xfrm>
            <a:off x="5321480" y="2578654"/>
            <a:ext cx="899957" cy="121688"/>
          </a:xfrm>
          <a:custGeom>
            <a:avLst/>
            <a:gdLst>
              <a:gd name="connsiteX0" fmla="*/ 127000 w 127000"/>
              <a:gd name="connsiteY0" fmla="*/ 0 h 110067"/>
              <a:gd name="connsiteX1" fmla="*/ 0 w 127000"/>
              <a:gd name="connsiteY1" fmla="*/ 50800 h 110067"/>
              <a:gd name="connsiteX2" fmla="*/ 114300 w 127000"/>
              <a:gd name="connsiteY2" fmla="*/ 110067 h 110067"/>
              <a:gd name="connsiteX0" fmla="*/ 127000 w 127709"/>
              <a:gd name="connsiteY0" fmla="*/ 0 h 121180"/>
              <a:gd name="connsiteX1" fmla="*/ 0 w 127709"/>
              <a:gd name="connsiteY1" fmla="*/ 50800 h 121180"/>
              <a:gd name="connsiteX2" fmla="*/ 127709 w 127709"/>
              <a:gd name="connsiteY2" fmla="*/ 121180 h 121180"/>
            </a:gdLst>
            <a:ahLst/>
            <a:cxnLst>
              <a:cxn ang="0">
                <a:pos x="connsiteX0" y="connsiteY0"/>
              </a:cxn>
              <a:cxn ang="0">
                <a:pos x="connsiteX1" y="connsiteY1"/>
              </a:cxn>
              <a:cxn ang="0">
                <a:pos x="connsiteX2" y="connsiteY2"/>
              </a:cxn>
            </a:cxnLst>
            <a:rect l="l" t="t" r="r" b="b"/>
            <a:pathLst>
              <a:path w="127709" h="121180">
                <a:moveTo>
                  <a:pt x="127000" y="0"/>
                </a:moveTo>
                <a:lnTo>
                  <a:pt x="0" y="50800"/>
                </a:lnTo>
                <a:lnTo>
                  <a:pt x="127709" y="12118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97" name="ホームベース 96"/>
          <p:cNvSpPr/>
          <p:nvPr/>
        </p:nvSpPr>
        <p:spPr>
          <a:xfrm>
            <a:off x="6712466" y="2406672"/>
            <a:ext cx="3631683" cy="1329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8" name="ホームベース 97"/>
          <p:cNvSpPr/>
          <p:nvPr/>
        </p:nvSpPr>
        <p:spPr>
          <a:xfrm>
            <a:off x="8179973" y="2777131"/>
            <a:ext cx="69445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9" name="ホームベース 98"/>
          <p:cNvSpPr/>
          <p:nvPr/>
        </p:nvSpPr>
        <p:spPr>
          <a:xfrm>
            <a:off x="9632284" y="2782103"/>
            <a:ext cx="711866" cy="120043"/>
          </a:xfrm>
          <a:prstGeom prst="homePlate">
            <a:avLst/>
          </a:prstGeom>
          <a:solidFill>
            <a:srgbClr val="FFEA9D"/>
          </a:solidFill>
          <a:ln>
            <a:solidFill>
              <a:srgbClr val="FFEA9D"/>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順次部門展開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100" name="直線コネクタ 99"/>
          <p:cNvCxnSpPr/>
          <p:nvPr/>
        </p:nvCxnSpPr>
        <p:spPr>
          <a:xfrm>
            <a:off x="6419301" y="968492"/>
            <a:ext cx="6362" cy="19530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557715" y="968424"/>
            <a:ext cx="6362" cy="19530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6832857" y="993228"/>
            <a:ext cx="6362" cy="19530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7095374" y="968424"/>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05" name="Picture 14" descr="j0129142[1]"/>
          <p:cNvPicPr>
            <a:picLocks noChangeAspect="1" noChangeArrowheads="1"/>
          </p:cNvPicPr>
          <p:nvPr/>
        </p:nvPicPr>
        <p:blipFill>
          <a:blip r:embed="rId3" cstate="print"/>
          <a:srcRect/>
          <a:stretch>
            <a:fillRect/>
          </a:stretch>
        </p:blipFill>
        <p:spPr bwMode="auto">
          <a:xfrm>
            <a:off x="1963258" y="5362057"/>
            <a:ext cx="300106" cy="254059"/>
          </a:xfrm>
          <a:prstGeom prst="rect">
            <a:avLst/>
          </a:prstGeom>
          <a:noFill/>
          <a:ln w="9525">
            <a:noFill/>
            <a:miter lim="800000"/>
            <a:headEnd/>
            <a:tailEnd/>
          </a:ln>
        </p:spPr>
      </p:pic>
      <p:sp>
        <p:nvSpPr>
          <p:cNvPr id="106" name="ホームベース 105"/>
          <p:cNvSpPr/>
          <p:nvPr/>
        </p:nvSpPr>
        <p:spPr>
          <a:xfrm>
            <a:off x="7444058" y="2777678"/>
            <a:ext cx="69445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発注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07" name="ホームベース 106"/>
          <p:cNvSpPr/>
          <p:nvPr/>
        </p:nvSpPr>
        <p:spPr>
          <a:xfrm>
            <a:off x="7107999" y="2777292"/>
            <a:ext cx="32354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a:solidFill>
                  <a:sysClr val="windowText" lastClr="000000"/>
                </a:solidFill>
                <a:latin typeface="Meiryo UI" panose="020B0604030504040204" pitchFamily="50" charset="-128"/>
                <a:ea typeface="Meiryo UI" panose="020B0604030504040204" pitchFamily="50" charset="-128"/>
              </a:rPr>
              <a:t>検討</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104" name="直線コネクタ 103"/>
          <p:cNvCxnSpPr/>
          <p:nvPr/>
        </p:nvCxnSpPr>
        <p:spPr>
          <a:xfrm>
            <a:off x="7281684" y="974178"/>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8" name="ホームベース 107"/>
          <p:cNvSpPr/>
          <p:nvPr/>
        </p:nvSpPr>
        <p:spPr>
          <a:xfrm>
            <a:off x="8916302" y="2777131"/>
            <a:ext cx="69445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発注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109" name="直線コネクタ 108"/>
          <p:cNvCxnSpPr/>
          <p:nvPr/>
        </p:nvCxnSpPr>
        <p:spPr>
          <a:xfrm>
            <a:off x="7472365" y="962074"/>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7616056" y="949005"/>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7782524" y="971444"/>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7934924" y="968424"/>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8087324" y="955356"/>
            <a:ext cx="0" cy="198649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8280953" y="963086"/>
            <a:ext cx="0" cy="198649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51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 name="表 197"/>
          <p:cNvGraphicFramePr>
            <a:graphicFrameLocks noGrp="1"/>
          </p:cNvGraphicFramePr>
          <p:nvPr>
            <p:extLst/>
          </p:nvPr>
        </p:nvGraphicFramePr>
        <p:xfrm>
          <a:off x="148099" y="684194"/>
          <a:ext cx="11916902" cy="2248200"/>
        </p:xfrm>
        <a:graphic>
          <a:graphicData uri="http://schemas.openxmlformats.org/drawingml/2006/table">
            <a:tbl>
              <a:tblPr firstRow="1" bandRow="1">
                <a:tableStyleId>{5C22544A-7EE6-4342-B048-85BDC9FD1C3A}</a:tableStyleId>
              </a:tblPr>
              <a:tblGrid>
                <a:gridCol w="978442"/>
                <a:gridCol w="2652980"/>
                <a:gridCol w="730800"/>
                <a:gridCol w="730800"/>
                <a:gridCol w="730800"/>
                <a:gridCol w="730800"/>
                <a:gridCol w="730800"/>
                <a:gridCol w="730800"/>
                <a:gridCol w="730800"/>
                <a:gridCol w="730800"/>
                <a:gridCol w="730800"/>
                <a:gridCol w="1708280"/>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7</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8</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9</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四日市</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新棟立上げ</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（Ｙ７）</a:t>
                      </a: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1050" dirty="0" smtClean="0">
                          <a:latin typeface="Meiryo UI" panose="020B0604030504040204" pitchFamily="50" charset="-128"/>
                          <a:ea typeface="Meiryo UI" panose="020B0604030504040204" pitchFamily="50" charset="-128"/>
                        </a:rPr>
                        <a:t>①Ｙ７立上に伴う各システム対応</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2022/4</a:t>
                      </a:r>
                      <a:r>
                        <a:rPr kumimoji="1" lang="ja-JP" altLang="en-US" sz="1050" b="0" dirty="0" smtClean="0">
                          <a:solidFill>
                            <a:schemeClr val="tx1"/>
                          </a:solidFill>
                          <a:latin typeface="Meiryo UI" panose="020B0604030504040204" pitchFamily="50" charset="-128"/>
                          <a:ea typeface="Meiryo UI" panose="020B0604030504040204" pitchFamily="50" charset="-128"/>
                        </a:rPr>
                        <a:t>　</a:t>
                      </a:r>
                      <a:r>
                        <a:rPr kumimoji="1" lang="en-US" altLang="ja-JP" sz="1050" b="0" dirty="0" smtClean="0">
                          <a:solidFill>
                            <a:schemeClr val="tx1"/>
                          </a:solidFill>
                          <a:latin typeface="Meiryo UI" panose="020B0604030504040204" pitchFamily="50" charset="-128"/>
                          <a:ea typeface="Meiryo UI" panose="020B0604030504040204" pitchFamily="50" charset="-128"/>
                        </a:rPr>
                        <a:t>CR(OPEN)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solidFill>
                          <a:latin typeface="Meiryo UI" panose="020B0604030504040204" pitchFamily="50" charset="-128"/>
                          <a:ea typeface="Meiryo UI" panose="020B0604030504040204" pitchFamily="50" charset="-128"/>
                        </a:rPr>
                        <a:t>2022/5</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システムリリース</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1050" dirty="0" smtClean="0">
                          <a:latin typeface="Meiryo UI" panose="020B0604030504040204" pitchFamily="50" charset="-128"/>
                          <a:ea typeface="Meiryo UI" panose="020B0604030504040204" pitchFamily="50" charset="-128"/>
                        </a:rPr>
                        <a:t>②新製品（</a:t>
                      </a:r>
                      <a:r>
                        <a:rPr kumimoji="1" lang="en-US" altLang="ja-JP" sz="1050" dirty="0" smtClean="0">
                          <a:latin typeface="Meiryo UI" panose="020B0604030504040204" pitchFamily="50" charset="-128"/>
                          <a:ea typeface="Meiryo UI" panose="020B0604030504040204" pitchFamily="50" charset="-128"/>
                        </a:rPr>
                        <a:t>BiCS8</a:t>
                      </a:r>
                      <a:r>
                        <a:rPr kumimoji="1" lang="ja-JP" altLang="en-US" sz="1050" dirty="0" smtClean="0">
                          <a:latin typeface="Meiryo UI" panose="020B0604030504040204" pitchFamily="50" charset="-128"/>
                          <a:ea typeface="Meiryo UI" panose="020B0604030504040204" pitchFamily="50" charset="-128"/>
                        </a:rPr>
                        <a:t>：</a:t>
                      </a:r>
                      <a:r>
                        <a:rPr kumimoji="1" lang="en-US" altLang="ja-JP" sz="1050" dirty="0" smtClean="0">
                          <a:latin typeface="Meiryo UI" panose="020B0604030504040204" pitchFamily="50" charset="-128"/>
                          <a:ea typeface="Meiryo UI" panose="020B0604030504040204" pitchFamily="50" charset="-128"/>
                        </a:rPr>
                        <a:t>CBA</a:t>
                      </a:r>
                      <a:r>
                        <a:rPr kumimoji="1" lang="ja-JP" altLang="en-US" sz="1050" dirty="0" smtClean="0">
                          <a:latin typeface="Meiryo UI" panose="020B0604030504040204" pitchFamily="50" charset="-128"/>
                          <a:ea typeface="Meiryo UI" panose="020B0604030504040204" pitchFamily="50" charset="-128"/>
                        </a:rPr>
                        <a:t>）対応</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2022/6</a:t>
                      </a:r>
                      <a:r>
                        <a:rPr kumimoji="1" lang="ja-JP" altLang="en-US" sz="1050" b="0" dirty="0" smtClean="0">
                          <a:solidFill>
                            <a:schemeClr val="tx1"/>
                          </a:solidFill>
                          <a:latin typeface="Meiryo UI" panose="020B0604030504040204" pitchFamily="50" charset="-128"/>
                          <a:ea typeface="Meiryo UI" panose="020B0604030504040204" pitchFamily="50" charset="-128"/>
                        </a:rPr>
                        <a:t>　試作量産開始</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solidFill>
                          <a:latin typeface="Meiryo UI" panose="020B0604030504040204" pitchFamily="50" charset="-128"/>
                          <a:ea typeface="Meiryo UI" panose="020B0604030504040204" pitchFamily="50" charset="-128"/>
                        </a:rPr>
                        <a:t>2022/6</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システムリリース</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ＫＩＷ</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新棟立上げ</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（Ｋ２）</a:t>
                      </a: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smtClean="0">
                          <a:latin typeface="Meiryo UI" panose="020B0604030504040204" pitchFamily="50" charset="-128"/>
                          <a:ea typeface="Meiryo UI" panose="020B0604030504040204" pitchFamily="50" charset="-128"/>
                        </a:rPr>
                        <a:t>③Ｋ２立上に伴う各システム対応</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2023/4</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システムリリース</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r>
                        <a:rPr kumimoji="1" lang="en-US" altLang="ja-JP" sz="1050" b="0" dirty="0" smtClean="0">
                          <a:solidFill>
                            <a:schemeClr val="tx1"/>
                          </a:solidFill>
                          <a:latin typeface="Meiryo UI" panose="020B0604030504040204" pitchFamily="50" charset="-128"/>
                          <a:ea typeface="Meiryo UI" panose="020B0604030504040204" pitchFamily="50" charset="-128"/>
                        </a:rPr>
                        <a:t>2023/5</a:t>
                      </a:r>
                      <a:r>
                        <a:rPr kumimoji="1" lang="ja-JP" altLang="en-US" sz="1050" b="0" dirty="0" smtClean="0">
                          <a:solidFill>
                            <a:schemeClr val="tx1"/>
                          </a:solidFill>
                          <a:latin typeface="Meiryo UI" panose="020B0604030504040204" pitchFamily="50" charset="-128"/>
                          <a:ea typeface="Meiryo UI" panose="020B0604030504040204" pitchFamily="50" charset="-128"/>
                        </a:rPr>
                        <a:t>　</a:t>
                      </a:r>
                      <a:r>
                        <a:rPr kumimoji="1" lang="en-US" altLang="ja-JP" sz="1050" b="0" dirty="0" smtClean="0">
                          <a:solidFill>
                            <a:schemeClr val="tx1"/>
                          </a:solidFill>
                          <a:latin typeface="Meiryo UI" panose="020B0604030504040204" pitchFamily="50" charset="-128"/>
                          <a:ea typeface="Meiryo UI" panose="020B0604030504040204" pitchFamily="50" charset="-128"/>
                        </a:rPr>
                        <a:t>CR(OPEN)</a:t>
                      </a: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endParaRPr kumimoji="1" lang="ja-JP" altLang="en-US"/>
                    </a:p>
                  </a:txBody>
                  <a:tcPr/>
                </a:tc>
                <a:tc>
                  <a:txBody>
                    <a:bodyPr/>
                    <a:lstStyle/>
                    <a:p>
                      <a:r>
                        <a:rPr kumimoji="1" lang="ja-JP" altLang="en-US" sz="1050" dirty="0" smtClean="0">
                          <a:latin typeface="Meiryo UI" panose="020B0604030504040204" pitchFamily="50" charset="-128"/>
                          <a:ea typeface="Meiryo UI" panose="020B0604030504040204" pitchFamily="50" charset="-128"/>
                        </a:rPr>
                        <a:t>④駐車場許可証システム展開</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2022/12</a:t>
                      </a:r>
                      <a:r>
                        <a:rPr kumimoji="1" lang="en-US" altLang="ja-JP" sz="1050" b="0" baseline="0" dirty="0" smtClean="0">
                          <a:solidFill>
                            <a:schemeClr val="tx1"/>
                          </a:solidFill>
                          <a:latin typeface="Meiryo UI" panose="020B0604030504040204" pitchFamily="50" charset="-128"/>
                          <a:ea typeface="Meiryo UI" panose="020B0604030504040204" pitchFamily="50" charset="-128"/>
                        </a:rPr>
                        <a:t> </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試行</a:t>
                      </a:r>
                      <a:endParaRPr kumimoji="1" lang="en-US" altLang="ja-JP" sz="1050" b="0" baseline="0" dirty="0" smtClean="0">
                        <a:solidFill>
                          <a:schemeClr val="tx1"/>
                        </a:solidFill>
                        <a:latin typeface="Meiryo UI" panose="020B0604030504040204" pitchFamily="50" charset="-128"/>
                        <a:ea typeface="Meiryo UI" panose="020B0604030504040204" pitchFamily="50" charset="-128"/>
                      </a:endParaRPr>
                    </a:p>
                    <a:p>
                      <a:r>
                        <a:rPr kumimoji="1" lang="en-US" altLang="ja-JP" sz="1050" b="0" baseline="0" dirty="0" smtClean="0">
                          <a:solidFill>
                            <a:schemeClr val="tx1"/>
                          </a:solidFill>
                          <a:latin typeface="Meiryo UI" panose="020B0604030504040204" pitchFamily="50" charset="-128"/>
                          <a:ea typeface="Meiryo UI" panose="020B0604030504040204" pitchFamily="50" charset="-128"/>
                        </a:rPr>
                        <a:t>2023/1 </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運用</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1050" dirty="0" smtClean="0">
                          <a:latin typeface="Meiryo UI" panose="020B0604030504040204" pitchFamily="50" charset="-128"/>
                          <a:ea typeface="Meiryo UI" panose="020B0604030504040204" pitchFamily="50" charset="-128"/>
                        </a:rPr>
                        <a:t>⑤ガス管理リニューアル</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(5/19)</a:t>
                      </a:r>
                      <a:r>
                        <a:rPr kumimoji="1" lang="ja-JP" altLang="en-US" sz="1050" b="0" dirty="0" smtClean="0">
                          <a:solidFill>
                            <a:schemeClr val="tx1"/>
                          </a:solidFill>
                          <a:latin typeface="Meiryo UI" panose="020B0604030504040204" pitchFamily="50" charset="-128"/>
                          <a:ea typeface="Meiryo UI" panose="020B0604030504040204" pitchFamily="50" charset="-128"/>
                        </a:rPr>
                        <a:t>中止</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r>
                        <a:rPr kumimoji="1" lang="en-US" altLang="ja-JP" sz="1050" b="0" dirty="0" smtClean="0">
                          <a:solidFill>
                            <a:schemeClr val="tx1"/>
                          </a:solidFill>
                          <a:latin typeface="Meiryo UI" panose="020B0604030504040204" pitchFamily="50" charset="-128"/>
                          <a:ea typeface="Meiryo UI" panose="020B0604030504040204" pitchFamily="50" charset="-128"/>
                        </a:rPr>
                        <a:t>K2PJ</a:t>
                      </a:r>
                      <a:r>
                        <a:rPr kumimoji="1" lang="ja-JP" altLang="en-US" sz="1050" b="0" dirty="0" smtClean="0">
                          <a:solidFill>
                            <a:schemeClr val="tx1"/>
                          </a:solidFill>
                          <a:latin typeface="Meiryo UI" panose="020B0604030504040204" pitchFamily="50" charset="-128"/>
                          <a:ea typeface="Meiryo UI" panose="020B0604030504040204" pitchFamily="50" charset="-128"/>
                        </a:rPr>
                        <a:t>予算逼迫の為、返上</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5" name="ホームベース 74"/>
          <p:cNvSpPr/>
          <p:nvPr/>
        </p:nvSpPr>
        <p:spPr>
          <a:xfrm>
            <a:off x="7443227" y="1984792"/>
            <a:ext cx="182565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仕様検討</a:t>
            </a:r>
            <a:r>
              <a:rPr kumimoji="0" lang="en-US" altLang="ja-JP" sz="9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対応有無確認</a:t>
            </a:r>
            <a:r>
              <a:rPr kumimoji="0" lang="en-US" altLang="ja-JP" sz="9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48" name="ホームベース 47"/>
          <p:cNvSpPr/>
          <p:nvPr/>
        </p:nvSpPr>
        <p:spPr>
          <a:xfrm>
            <a:off x="3812393" y="2347728"/>
            <a:ext cx="2420939"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要件定義</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0" name="ホームベース 49"/>
          <p:cNvSpPr/>
          <p:nvPr/>
        </p:nvSpPr>
        <p:spPr>
          <a:xfrm>
            <a:off x="6739223" y="2347727"/>
            <a:ext cx="2429024"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1" name="ホームベース 50"/>
          <p:cNvSpPr/>
          <p:nvPr/>
        </p:nvSpPr>
        <p:spPr>
          <a:xfrm>
            <a:off x="9191625" y="2345230"/>
            <a:ext cx="432654"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ＢＩＴ</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7" name="ホームベース 36"/>
          <p:cNvSpPr/>
          <p:nvPr/>
        </p:nvSpPr>
        <p:spPr>
          <a:xfrm>
            <a:off x="3809062" y="2168199"/>
            <a:ext cx="1414027"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要件定義</a:t>
            </a:r>
            <a:endParaRPr kumimoji="0" lang="en-US" altLang="ja-JP" sz="900" kern="0" dirty="0" smtClean="0">
              <a:solidFill>
                <a:srgbClr val="FFFFFF"/>
              </a:solidFill>
              <a:latin typeface="Meiryo UI" panose="020B0604030504040204" pitchFamily="50" charset="-128"/>
              <a:ea typeface="Meiryo UI" panose="020B0604030504040204" pitchFamily="50" charset="-128"/>
            </a:endParaRPr>
          </a:p>
        </p:txBody>
      </p:sp>
      <p:sp>
        <p:nvSpPr>
          <p:cNvPr id="52" name="ホームベース 51"/>
          <p:cNvSpPr/>
          <p:nvPr/>
        </p:nvSpPr>
        <p:spPr>
          <a:xfrm>
            <a:off x="5238289" y="2169140"/>
            <a:ext cx="700583"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設計</a:t>
            </a:r>
            <a:endParaRPr kumimoji="0" lang="en-US" altLang="ja-JP" sz="900" kern="0" dirty="0" smtClean="0">
              <a:solidFill>
                <a:srgbClr val="FFFFFF"/>
              </a:solidFill>
              <a:latin typeface="Meiryo UI" panose="020B0604030504040204" pitchFamily="50" charset="-128"/>
              <a:ea typeface="Meiryo UI" panose="020B0604030504040204" pitchFamily="50" charset="-128"/>
            </a:endParaRPr>
          </a:p>
        </p:txBody>
      </p:sp>
      <p:sp>
        <p:nvSpPr>
          <p:cNvPr id="53" name="ホームベース 52"/>
          <p:cNvSpPr/>
          <p:nvPr/>
        </p:nvSpPr>
        <p:spPr>
          <a:xfrm>
            <a:off x="5992405" y="2168199"/>
            <a:ext cx="1405536"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a:solidFill>
                  <a:srgbClr val="FFFFFF"/>
                </a:solidFill>
                <a:latin typeface="Meiryo UI" panose="020B0604030504040204" pitchFamily="50" charset="-128"/>
                <a:ea typeface="Meiryo UI" panose="020B0604030504040204" pitchFamily="50" charset="-128"/>
              </a:rPr>
              <a:t>開発・テスト</a:t>
            </a:r>
          </a:p>
        </p:txBody>
      </p:sp>
      <p:sp>
        <p:nvSpPr>
          <p:cNvPr id="54" name="ホームベース 53"/>
          <p:cNvSpPr/>
          <p:nvPr/>
        </p:nvSpPr>
        <p:spPr>
          <a:xfrm>
            <a:off x="7467440" y="2163836"/>
            <a:ext cx="692310"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ＢＩＴ</a:t>
            </a:r>
            <a:endParaRPr kumimoji="0" lang="ja-JP" altLang="en-US" sz="900" kern="0" dirty="0">
              <a:solidFill>
                <a:srgbClr val="FFFFFF"/>
              </a:solidFill>
              <a:latin typeface="Meiryo UI" panose="020B0604030504040204" pitchFamily="50" charset="-128"/>
              <a:ea typeface="Meiryo UI" panose="020B0604030504040204" pitchFamily="50" charset="-128"/>
            </a:endParaRPr>
          </a:p>
        </p:txBody>
      </p:sp>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２</a:t>
            </a:r>
            <a:r>
              <a:rPr lang="ja-JP" altLang="en-US" sz="2000" dirty="0" smtClean="0">
                <a:latin typeface="+mn-ea"/>
              </a:rPr>
              <a:t>／４）</a:t>
            </a:r>
            <a:endParaRPr kumimoji="1" lang="ja-JP" altLang="en-US" dirty="0"/>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nvPr>
        </p:nvGraphicFramePr>
        <p:xfrm>
          <a:off x="153070" y="2977757"/>
          <a:ext cx="11914656" cy="3312291"/>
        </p:xfrm>
        <a:graphic>
          <a:graphicData uri="http://schemas.openxmlformats.org/drawingml/2006/table">
            <a:tbl>
              <a:tblPr firstRow="1" bandRow="1">
                <a:tableStyleId>{5C22544A-7EE6-4342-B048-85BDC9FD1C3A}</a:tableStyleId>
              </a:tblPr>
              <a:tblGrid>
                <a:gridCol w="161088"/>
                <a:gridCol w="1980000"/>
                <a:gridCol w="900000"/>
                <a:gridCol w="5724000"/>
                <a:gridCol w="624240"/>
                <a:gridCol w="322981"/>
                <a:gridCol w="815833"/>
                <a:gridCol w="522514"/>
                <a:gridCol w="864000"/>
              </a:tblGrid>
              <a:tr h="325789">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05491">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➀</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000" dirty="0" smtClean="0">
                          <a:latin typeface="Meiryo UI" panose="020B0604030504040204" pitchFamily="50" charset="-128"/>
                          <a:ea typeface="Meiryo UI" panose="020B0604030504040204" pitchFamily="50" charset="-128"/>
                        </a:rPr>
                        <a:t>Ｙ７立上に伴う各システム対応</a:t>
                      </a:r>
                      <a:endParaRPr kumimoji="1" lang="ja-JP" altLang="en-US" sz="100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全員</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概要</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dirty="0" smtClean="0">
                          <a:solidFill>
                            <a:schemeClr val="tx1"/>
                          </a:solidFill>
                          <a:latin typeface="Meiryo UI" panose="020B0604030504040204" pitchFamily="50" charset="-128"/>
                          <a:ea typeface="Meiryo UI" panose="020B0604030504040204" pitchFamily="50" charset="-128"/>
                        </a:rPr>
                        <a:t>新棟対応に必要となる共通システム（対象１１システム）を改修する。</a:t>
                      </a:r>
                      <a:endParaRPr lang="en-US" altLang="ja-JP" sz="1000" dirty="0" smtClean="0">
                        <a:solidFill>
                          <a:schemeClr val="tx1"/>
                        </a:solidFill>
                        <a:latin typeface="Meiryo UI" panose="020B0604030504040204" pitchFamily="50" charset="-128"/>
                        <a:ea typeface="Meiryo UI" panose="020B0604030504040204" pitchFamily="50" charset="-128"/>
                      </a:endParaRPr>
                    </a:p>
                    <a:p>
                      <a:r>
                        <a:rPr lang="ja-JP" altLang="en-US" sz="1000" dirty="0" smtClean="0">
                          <a:solidFill>
                            <a:schemeClr val="tx1"/>
                          </a:solidFill>
                          <a:latin typeface="Meiryo UI" panose="020B0604030504040204" pitchFamily="50" charset="-128"/>
                          <a:ea typeface="Meiryo UI" panose="020B0604030504040204" pitchFamily="50" charset="-128"/>
                        </a:rPr>
                        <a:t>（駐車場／遵法／調達／工事／経理支援／固定資産／フロン／ガス／出荷管理／機連／動力点検）</a:t>
                      </a:r>
                      <a:endParaRPr lang="en-US" altLang="ja-JP" sz="100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】Y7</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棟食堂の</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7</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月オープン対応完了。</a:t>
                      </a:r>
                      <a:endParaRPr kumimoji="1" lang="ja-JP" altLang="ja-JP" sz="1000" kern="1200" dirty="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pP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302813">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②</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1000" dirty="0" smtClean="0">
                          <a:latin typeface="Meiryo UI" panose="020B0604030504040204" pitchFamily="50" charset="-128"/>
                          <a:ea typeface="Meiryo UI" panose="020B0604030504040204" pitchFamily="50" charset="-128"/>
                        </a:rPr>
                        <a:t>新製品（</a:t>
                      </a:r>
                      <a:r>
                        <a:rPr kumimoji="1" lang="en-US" altLang="ja-JP" sz="1000" dirty="0" smtClean="0">
                          <a:latin typeface="Meiryo UI" panose="020B0604030504040204" pitchFamily="50" charset="-128"/>
                          <a:ea typeface="Meiryo UI" panose="020B0604030504040204" pitchFamily="50" charset="-128"/>
                        </a:rPr>
                        <a:t>BiCS8</a:t>
                      </a:r>
                      <a:r>
                        <a:rPr kumimoji="1" lang="ja-JP" altLang="en-US" sz="1000" dirty="0" smtClean="0">
                          <a:latin typeface="Meiryo UI" panose="020B0604030504040204" pitchFamily="50" charset="-128"/>
                          <a:ea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rPr>
                        <a:t>CBA</a:t>
                      </a:r>
                      <a:r>
                        <a:rPr kumimoji="1" lang="ja-JP" altLang="en-US" sz="1000" dirty="0" smtClean="0">
                          <a:latin typeface="Meiryo UI" panose="020B0604030504040204" pitchFamily="50" charset="-128"/>
                          <a:ea typeface="Meiryo UI" panose="020B0604030504040204" pitchFamily="50" charset="-128"/>
                        </a:rPr>
                        <a:t>）対応</a:t>
                      </a:r>
                      <a:endParaRPr kumimoji="1" lang="ja-JP" altLang="en-US" sz="100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全員</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概要</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新製品</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(BiCS8:CBA)</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に必要となる改修を行う。</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経理棚卸の１システムについて、３</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３の</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IT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実行審議で承認頂いた事からシステム開発中完了。</a:t>
                      </a:r>
                      <a:endPar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リリース準備が整った為、予定通り</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6/22</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リリース完了。</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302813">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③</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Ｋ２立上に伴う各システム対応</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全員</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概要</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ＫＩＷ統合生産のコンセプトとして「</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Giga Fab</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構築に向けた</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One Operation</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構想」として、２棟を１棟にみなした統合生産により効率化をはかる。</a:t>
                      </a:r>
                      <a:r>
                        <a:rPr lang="ja-JP" altLang="en-US" sz="1000" dirty="0" smtClean="0">
                          <a:latin typeface="Meiryo UI" panose="020B0604030504040204" pitchFamily="50" charset="-128"/>
                          <a:ea typeface="Meiryo UI" panose="020B0604030504040204" pitchFamily="50" charset="-128"/>
                        </a:rPr>
                        <a:t>新棟対応に必要となる共通システム（対象調査未着手）を改修する。</a:t>
                      </a:r>
                      <a:endParaRPr lang="en-US" altLang="ja-JP" sz="10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ワンオペレーション構想に伴う経理上の課題（単価設定等）については、関係部門と相談の上、暫定案や運用で回避できる見込でクリティカルな課題はない状態。今後、同様にワンオペレーションのコンセプトによりシステムで</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K1</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K2</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を区分する／しないを判断する必要があるため、カウンターパートとなる部門・担当者の選出され、各部門担当者へ個別にヒアリング等を開始、システム改修に必要な費用の算出を行っていく。</a:t>
                      </a:r>
                      <a:endPar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仕様検討</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02813">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④</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駐車場許可証システム展開</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☆安念</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概要</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北上では四日市で導入されている駐車場システムを利用していなかったが、利用者数の把握、不正利用など問題があり、駐車場の利用状況を正確に把握することを目的にシステム化。</a:t>
                      </a:r>
                    </a:p>
                    <a:p>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ＩＴ投資提案を</a:t>
                      </a:r>
                      <a:r>
                        <a:rPr kumimoji="1" lang="en-US" altLang="ja-JP" sz="10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8/8</a:t>
                      </a:r>
                      <a:r>
                        <a:rPr kumimoji="1" lang="ja-JP" altLang="en-US" sz="10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に実施、承認頂いた為、開発に着手。１月試行、２月から本番運用を目指す。</a:t>
                      </a:r>
                      <a:endPar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46036">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⑤</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ガス管理リニューアル</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☆海江田</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谷口</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概要</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クライアント・サーバ型のレガシー構成となっているガス管理システム</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en-US" altLang="ja-JP" sz="1000" kern="1200" dirty="0" err="1" smtClean="0">
                          <a:solidFill>
                            <a:schemeClr val="tx1"/>
                          </a:solidFill>
                          <a:effectLst/>
                          <a:latin typeface="Meiryo UI" panose="020B0604030504040204" pitchFamily="50" charset="-128"/>
                          <a:ea typeface="Meiryo UI" panose="020B0604030504040204" pitchFamily="50" charset="-128"/>
                          <a:cs typeface="+mn-cs"/>
                        </a:rPr>
                        <a:t>Access+SQL</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*Server)</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をリニューアルし、</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Web</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化する事で可用性の向上をはかる。</a:t>
                      </a:r>
                      <a:endParaRPr lang="en-US" altLang="ja-JP" sz="1000" dirty="0" smtClean="0">
                        <a:solidFill>
                          <a:schemeClr val="tx1"/>
                        </a:solidFill>
                        <a:latin typeface="Meiryo UI" panose="020B0604030504040204" pitchFamily="50" charset="-128"/>
                        <a:ea typeface="Meiryo UI" panose="020B0604030504040204" pitchFamily="50" charset="-128"/>
                      </a:endParaRPr>
                    </a:p>
                    <a:p>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10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1000" kern="1200" dirty="0" smtClean="0">
                          <a:solidFill>
                            <a:schemeClr val="tx1"/>
                          </a:solidFill>
                          <a:effectLst/>
                          <a:latin typeface="Meiryo UI" panose="020B0604030504040204" pitchFamily="50" charset="-128"/>
                          <a:ea typeface="Meiryo UI" panose="020B0604030504040204" pitchFamily="50" charset="-128"/>
                          <a:cs typeface="+mn-cs"/>
                        </a:rPr>
                        <a:t>Ｋ２投資予算削減に伴い、必須機能でない事からＫ２投資は中止となった。</a:t>
                      </a:r>
                      <a:endParaRPr kumimoji="1" lang="ja-JP" altLang="ja-JP" sz="1000" kern="1200" dirty="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仕様検討</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中止</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199" name="ホームベース 198"/>
          <p:cNvSpPr/>
          <p:nvPr/>
        </p:nvSpPr>
        <p:spPr>
          <a:xfrm>
            <a:off x="3812394" y="1578739"/>
            <a:ext cx="1151725"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3766675" y="977614"/>
            <a:ext cx="726161" cy="123111"/>
          </a:xfrm>
          <a:prstGeom prst="rect">
            <a:avLst/>
          </a:prstGeom>
          <a:noFill/>
        </p:spPr>
        <p:txBody>
          <a:bodyPr wrap="none" lIns="0" tIns="0" rIns="0" bIns="0" rtlCol="0">
            <a:spAutoFit/>
          </a:bodyPr>
          <a:lstStyle/>
          <a:p>
            <a:r>
              <a:rPr lang="ja-JP" altLang="en-US" sz="800" dirty="0" smtClean="0">
                <a:solidFill>
                  <a:srgbClr val="000000"/>
                </a:solidFill>
                <a:latin typeface="Meiryo UI" panose="020B0604030504040204" pitchFamily="50" charset="-128"/>
                <a:ea typeface="Meiryo UI" panose="020B0604030504040204" pitchFamily="50" charset="-128"/>
              </a:rPr>
              <a:t>▼</a:t>
            </a:r>
            <a:r>
              <a:rPr lang="en-US" altLang="ja-JP" sz="800" dirty="0" smtClean="0">
                <a:solidFill>
                  <a:srgbClr val="000000"/>
                </a:solidFill>
                <a:latin typeface="Meiryo UI" panose="020B0604030504040204" pitchFamily="50" charset="-128"/>
                <a:ea typeface="Meiryo UI" panose="020B0604030504040204" pitchFamily="50" charset="-128"/>
              </a:rPr>
              <a:t>CR</a:t>
            </a:r>
            <a:r>
              <a:rPr lang="ja-JP" altLang="en-US" sz="800" dirty="0" smtClean="0">
                <a:solidFill>
                  <a:srgbClr val="000000"/>
                </a:solidFill>
                <a:latin typeface="Meiryo UI" panose="020B0604030504040204" pitchFamily="50" charset="-128"/>
                <a:ea typeface="Meiryo UI" panose="020B0604030504040204" pitchFamily="50" charset="-128"/>
              </a:rPr>
              <a:t>（</a:t>
            </a:r>
            <a:r>
              <a:rPr lang="en-US" altLang="ja-JP" sz="800" dirty="0" smtClean="0">
                <a:solidFill>
                  <a:srgbClr val="000000"/>
                </a:solidFill>
                <a:latin typeface="Meiryo UI" panose="020B0604030504040204" pitchFamily="50" charset="-128"/>
                <a:ea typeface="Meiryo UI" panose="020B0604030504040204" pitchFamily="50" charset="-128"/>
              </a:rPr>
              <a:t>OPEN</a:t>
            </a:r>
            <a:r>
              <a:rPr lang="ja-JP" altLang="en-US" sz="800" dirty="0" smtClean="0">
                <a:solidFill>
                  <a:srgbClr val="000000"/>
                </a:solidFill>
                <a:latin typeface="Meiryo UI" panose="020B0604030504040204" pitchFamily="50" charset="-128"/>
                <a:ea typeface="Meiryo UI" panose="020B0604030504040204" pitchFamily="50" charset="-128"/>
              </a:rPr>
              <a:t>）</a:t>
            </a:r>
            <a:endParaRPr lang="en-US" altLang="ja-JP" sz="800" dirty="0" smtClean="0">
              <a:solidFill>
                <a:srgbClr val="000000"/>
              </a:solidFill>
              <a:latin typeface="Meiryo UI" panose="020B0604030504040204" pitchFamily="50" charset="-128"/>
              <a:ea typeface="Meiryo UI" panose="020B0604030504040204" pitchFamily="50" charset="-128"/>
            </a:endParaRPr>
          </a:p>
        </p:txBody>
      </p:sp>
      <p:sp>
        <p:nvSpPr>
          <p:cNvPr id="205" name="ホームベース 204"/>
          <p:cNvSpPr/>
          <p:nvPr/>
        </p:nvSpPr>
        <p:spPr>
          <a:xfrm>
            <a:off x="6744315" y="1794023"/>
            <a:ext cx="1415435" cy="131657"/>
          </a:xfrm>
          <a:prstGeom prst="homePlate">
            <a:avLst/>
          </a:prstGeom>
          <a:solidFill>
            <a:schemeClr val="bg1">
              <a:lumMod val="8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仕様検討</a:t>
            </a:r>
            <a:r>
              <a:rPr kumimoji="0" lang="en-US" altLang="ja-JP" sz="9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対応有無確認</a:t>
            </a:r>
            <a:r>
              <a:rPr kumimoji="0" lang="en-US" altLang="ja-JP" sz="9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206" name="ホームベース 205"/>
          <p:cNvSpPr/>
          <p:nvPr/>
        </p:nvSpPr>
        <p:spPr>
          <a:xfrm>
            <a:off x="8181087" y="1794022"/>
            <a:ext cx="693038"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設計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02" name="矢印: 五方向 273">
            <a:extLst>
              <a:ext uri="{FF2B5EF4-FFF2-40B4-BE49-F238E27FC236}">
                <a16:creationId xmlns="" xmlns:a16="http://schemas.microsoft.com/office/drawing/2014/main" id="{CB6CC13E-5CE6-4BBA-B1AA-83E36FD15CA9}"/>
              </a:ext>
            </a:extLst>
          </p:cNvPr>
          <p:cNvSpPr/>
          <p:nvPr/>
        </p:nvSpPr>
        <p:spPr>
          <a:xfrm>
            <a:off x="5268875" y="1409147"/>
            <a:ext cx="3605250" cy="132211"/>
          </a:xfrm>
          <a:prstGeom prst="homePlate">
            <a:avLst>
              <a:gd name="adj" fmla="val 41545"/>
            </a:avLst>
          </a:prstGeom>
          <a:solidFill>
            <a:schemeClr val="bg1">
              <a:lumMod val="8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72000" tIns="0" rIns="72000" bIns="0" rtlCol="0" anchor="ctr"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900" dirty="0" smtClean="0">
                <a:solidFill>
                  <a:srgbClr val="000000"/>
                </a:solidFill>
                <a:latin typeface="Meiryo UI" panose="020B0604030504040204" pitchFamily="50" charset="-128"/>
                <a:ea typeface="Meiryo UI" panose="020B0604030504040204" pitchFamily="50" charset="-128"/>
              </a:rPr>
              <a:t>試作量産</a:t>
            </a:r>
            <a:endParaRPr lang="en-US" altLang="ja-JP" sz="900" dirty="0">
              <a:solidFill>
                <a:srgbClr val="000000"/>
              </a:solidFill>
              <a:latin typeface="Meiryo UI" panose="020B0604030504040204" pitchFamily="50" charset="-128"/>
              <a:ea typeface="Meiryo UI" panose="020B0604030504040204" pitchFamily="50" charset="-128"/>
            </a:endParaRPr>
          </a:p>
        </p:txBody>
      </p:sp>
      <p:sp>
        <p:nvSpPr>
          <p:cNvPr id="103" name="矢印: 五方向 273">
            <a:extLst>
              <a:ext uri="{FF2B5EF4-FFF2-40B4-BE49-F238E27FC236}">
                <a16:creationId xmlns="" xmlns:a16="http://schemas.microsoft.com/office/drawing/2014/main" id="{CB6CC13E-5CE6-4BBA-B1AA-83E36FD15CA9}"/>
              </a:ext>
            </a:extLst>
          </p:cNvPr>
          <p:cNvSpPr/>
          <p:nvPr/>
        </p:nvSpPr>
        <p:spPr>
          <a:xfrm>
            <a:off x="8931242" y="1409009"/>
            <a:ext cx="1398621" cy="132211"/>
          </a:xfrm>
          <a:prstGeom prst="homePlate">
            <a:avLst>
              <a:gd name="adj" fmla="val 41545"/>
            </a:avLst>
          </a:prstGeom>
          <a:solidFill>
            <a:schemeClr val="bg1">
              <a:lumMod val="85000"/>
            </a:schemeClr>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72000" tIns="0" rIns="72000" bIns="0" rtlCol="0" anchor="ctr"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900" dirty="0" smtClean="0">
                <a:solidFill>
                  <a:srgbClr val="000000"/>
                </a:solidFill>
                <a:latin typeface="Meiryo UI" panose="020B0604030504040204" pitchFamily="50" charset="-128"/>
                <a:ea typeface="Meiryo UI" panose="020B0604030504040204" pitchFamily="50" charset="-128"/>
              </a:rPr>
              <a:t>量産</a:t>
            </a:r>
            <a:endParaRPr lang="en-US" altLang="ja-JP" sz="900" dirty="0">
              <a:solidFill>
                <a:srgbClr val="000000"/>
              </a:solidFill>
              <a:latin typeface="Meiryo UI" panose="020B0604030504040204" pitchFamily="50" charset="-128"/>
              <a:ea typeface="Meiryo UI" panose="020B0604030504040204" pitchFamily="50" charset="-128"/>
            </a:endParaRPr>
          </a:p>
        </p:txBody>
      </p:sp>
      <p:sp>
        <p:nvSpPr>
          <p:cNvPr id="104" name="ホームベース 103"/>
          <p:cNvSpPr/>
          <p:nvPr/>
        </p:nvSpPr>
        <p:spPr>
          <a:xfrm>
            <a:off x="4964119" y="1578739"/>
            <a:ext cx="69454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06" name="ホームベース 105"/>
          <p:cNvSpPr/>
          <p:nvPr/>
        </p:nvSpPr>
        <p:spPr>
          <a:xfrm>
            <a:off x="3812394" y="1169434"/>
            <a:ext cx="59450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07" name="ホームベース 106"/>
          <p:cNvSpPr/>
          <p:nvPr/>
        </p:nvSpPr>
        <p:spPr>
          <a:xfrm>
            <a:off x="4429904" y="1169434"/>
            <a:ext cx="69454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09" name="ホームベース 108"/>
          <p:cNvSpPr/>
          <p:nvPr/>
        </p:nvSpPr>
        <p:spPr>
          <a:xfrm>
            <a:off x="8931241" y="1794022"/>
            <a:ext cx="1398621" cy="131657"/>
          </a:xfrm>
          <a:prstGeom prst="homePlate">
            <a:avLst/>
          </a:prstGeom>
          <a:solidFill>
            <a:schemeClr val="bg1">
              <a:lumMod val="8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223" name="直線コネクタ 222"/>
          <p:cNvCxnSpPr/>
          <p:nvPr/>
        </p:nvCxnSpPr>
        <p:spPr>
          <a:xfrm>
            <a:off x="3882626" y="963362"/>
            <a:ext cx="18661" cy="197358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4047470" y="975211"/>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209809" y="97958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4374909" y="966432"/>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657941" y="97958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841156" y="975211"/>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045810" y="970692"/>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268875" y="957358"/>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439220" y="974648"/>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5611486" y="966432"/>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394262" y="2345728"/>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リスケ後</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3389921" y="2177731"/>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リスケ前</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5160521" y="1974468"/>
            <a:ext cx="721351" cy="276999"/>
          </a:xfrm>
          <a:prstGeom prst="rect">
            <a:avLst/>
          </a:prstGeom>
          <a:noFill/>
        </p:spPr>
        <p:txBody>
          <a:bodyPr wrap="none" lIns="0" tIns="0" rIns="0" bIns="0" rtlCol="0">
            <a:spAutoFit/>
          </a:bodyPr>
          <a:lstStyle/>
          <a:p>
            <a:r>
              <a:rPr lang="en-US" altLang="ja-JP" sz="900" dirty="0">
                <a:solidFill>
                  <a:srgbClr val="FFFFFF">
                    <a:lumMod val="50000"/>
                  </a:srgbClr>
                </a:solidFill>
                <a:latin typeface="Meiryo UI" panose="020B0604030504040204" pitchFamily="50" charset="-128"/>
                <a:ea typeface="Meiryo UI" panose="020B0604030504040204" pitchFamily="50" charset="-128"/>
              </a:rPr>
              <a:t>IT</a:t>
            </a:r>
            <a:r>
              <a:rPr lang="ja-JP" altLang="en-US" sz="900" dirty="0">
                <a:solidFill>
                  <a:srgbClr val="FFFFFF">
                    <a:lumMod val="50000"/>
                  </a:srgbClr>
                </a:solidFill>
                <a:latin typeface="Meiryo UI" panose="020B0604030504040204" pitchFamily="50" charset="-128"/>
                <a:ea typeface="Meiryo UI" panose="020B0604030504040204" pitchFamily="50" charset="-128"/>
              </a:rPr>
              <a:t>提案</a:t>
            </a:r>
            <a:r>
              <a:rPr lang="en-US" altLang="ja-JP" sz="900" dirty="0">
                <a:solidFill>
                  <a:srgbClr val="FFFFFF">
                    <a:lumMod val="50000"/>
                  </a:srgbClr>
                </a:solidFill>
                <a:latin typeface="Meiryo UI" panose="020B0604030504040204" pitchFamily="50" charset="-128"/>
                <a:ea typeface="Meiryo UI" panose="020B0604030504040204" pitchFamily="50" charset="-128"/>
              </a:rPr>
              <a:t>(5/31)</a:t>
            </a:r>
          </a:p>
          <a:p>
            <a:r>
              <a:rPr lang="ja-JP" altLang="en-US" sz="900" dirty="0" smtClean="0">
                <a:solidFill>
                  <a:srgbClr val="FFFFFF">
                    <a:lumMod val="50000"/>
                  </a:srgbClr>
                </a:solidFill>
                <a:latin typeface="Meiryo UI" panose="020B0604030504040204" pitchFamily="50" charset="-128"/>
                <a:ea typeface="Meiryo UI" panose="020B0604030504040204" pitchFamily="50" charset="-128"/>
              </a:rPr>
              <a:t>▼</a:t>
            </a:r>
            <a:endParaRPr lang="en-US" altLang="ja-JP" sz="900" dirty="0" smtClean="0">
              <a:solidFill>
                <a:srgbClr val="FFFFFF">
                  <a:lumMod val="50000"/>
                </a:srgbClr>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6453335" y="2294876"/>
            <a:ext cx="721351" cy="2769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en-US" altLang="ja-JP" sz="900" dirty="0" smtClean="0">
                <a:solidFill>
                  <a:srgbClr val="FF0000"/>
                </a:solidFill>
                <a:latin typeface="Meiryo UI" panose="020B0604030504040204" pitchFamily="50" charset="-128"/>
                <a:ea typeface="Meiryo UI" panose="020B0604030504040204" pitchFamily="50" charset="-128"/>
              </a:rPr>
              <a:t>IT</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(7/25)</a:t>
            </a:r>
          </a:p>
        </p:txBody>
      </p:sp>
      <p:sp>
        <p:nvSpPr>
          <p:cNvPr id="56" name="ホームベース 55"/>
          <p:cNvSpPr/>
          <p:nvPr/>
        </p:nvSpPr>
        <p:spPr>
          <a:xfrm>
            <a:off x="9674138" y="2341065"/>
            <a:ext cx="619212"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a:solidFill>
                  <a:sysClr val="windowText" lastClr="000000"/>
                </a:solidFill>
                <a:latin typeface="Meiryo UI" panose="020B0604030504040204" pitchFamily="50" charset="-128"/>
                <a:ea typeface="Meiryo UI" panose="020B0604030504040204" pitchFamily="50" charset="-128"/>
              </a:rPr>
              <a:t>試行</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3386292" y="2573736"/>
            <a:ext cx="230832" cy="138499"/>
          </a:xfrm>
          <a:prstGeom prst="rect">
            <a:avLst/>
          </a:prstGeom>
          <a:noFill/>
        </p:spPr>
        <p:txBody>
          <a:bodyPr wrap="none" lIns="0" tIns="0" rIns="0" bIns="0" rtlCol="0">
            <a:spAutoFit/>
          </a:bodyPr>
          <a:lstStyle/>
          <a:p>
            <a:r>
              <a:rPr lang="ja-JP" altLang="en-US" sz="900" dirty="0">
                <a:solidFill>
                  <a:srgbClr val="000000"/>
                </a:solidFill>
                <a:latin typeface="Meiryo UI" panose="020B0604030504040204" pitchFamily="50" charset="-128"/>
                <a:ea typeface="Meiryo UI" panose="020B0604030504040204" pitchFamily="50" charset="-128"/>
              </a:rPr>
              <a:t>中止</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59" name="ホームベース 58"/>
          <p:cNvSpPr/>
          <p:nvPr/>
        </p:nvSpPr>
        <p:spPr>
          <a:xfrm>
            <a:off x="6737656" y="2561207"/>
            <a:ext cx="3555694"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仕様検討（リニューアル）</a:t>
            </a:r>
            <a:endParaRPr kumimoji="0" lang="ja-JP" altLang="en-US" sz="900" kern="0" dirty="0">
              <a:solidFill>
                <a:srgbClr val="FFFFFF"/>
              </a:solidFill>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9566538" y="2549497"/>
            <a:ext cx="793487" cy="276999"/>
          </a:xfrm>
          <a:prstGeom prst="rect">
            <a:avLst/>
          </a:prstGeom>
          <a:noFill/>
        </p:spPr>
        <p:txBody>
          <a:bodyPr wrap="none" lIns="0" tIns="0" rIns="0" bIns="0" rtlCol="0">
            <a:spAutoFit/>
          </a:bodyPr>
          <a:lstStyle/>
          <a:p>
            <a:pPr algn="r"/>
            <a:r>
              <a:rPr lang="ja-JP" altLang="en-US" sz="900" dirty="0" smtClean="0">
                <a:solidFill>
                  <a:srgbClr val="FFFFFF">
                    <a:lumMod val="50000"/>
                  </a:srgbClr>
                </a:solidFill>
                <a:latin typeface="Meiryo UI" panose="020B0604030504040204" pitchFamily="50" charset="-128"/>
                <a:ea typeface="Meiryo UI" panose="020B0604030504040204" pitchFamily="50" charset="-128"/>
              </a:rPr>
              <a:t>▼</a:t>
            </a:r>
            <a:endParaRPr lang="en-US" altLang="ja-JP" sz="900" dirty="0" smtClean="0">
              <a:solidFill>
                <a:srgbClr val="FFFFFF">
                  <a:lumMod val="50000"/>
                </a:srgbClr>
              </a:solidFill>
              <a:latin typeface="Meiryo UI" panose="020B0604030504040204" pitchFamily="50" charset="-128"/>
              <a:ea typeface="Meiryo UI" panose="020B0604030504040204" pitchFamily="50" charset="-128"/>
            </a:endParaRPr>
          </a:p>
          <a:p>
            <a:pPr algn="r"/>
            <a:r>
              <a:rPr lang="en-US" altLang="ja-JP" sz="900" dirty="0" smtClean="0">
                <a:solidFill>
                  <a:srgbClr val="FFFFFF">
                    <a:lumMod val="50000"/>
                  </a:srgbClr>
                </a:solidFill>
                <a:latin typeface="Meiryo UI" panose="020B0604030504040204" pitchFamily="50" charset="-128"/>
                <a:ea typeface="Meiryo UI" panose="020B0604030504040204" pitchFamily="50" charset="-128"/>
              </a:rPr>
              <a:t>IT</a:t>
            </a:r>
            <a:r>
              <a:rPr lang="ja-JP" altLang="en-US" sz="900" dirty="0" smtClean="0">
                <a:solidFill>
                  <a:srgbClr val="FFFFFF">
                    <a:lumMod val="50000"/>
                  </a:srgbClr>
                </a:solidFill>
                <a:latin typeface="Meiryo UI" panose="020B0604030504040204" pitchFamily="50" charset="-128"/>
                <a:ea typeface="Meiryo UI" panose="020B0604030504040204" pitchFamily="50" charset="-128"/>
              </a:rPr>
              <a:t>提案</a:t>
            </a:r>
            <a:r>
              <a:rPr lang="en-US" altLang="ja-JP" sz="900" dirty="0" smtClean="0">
                <a:solidFill>
                  <a:srgbClr val="FFFFFF">
                    <a:lumMod val="50000"/>
                  </a:srgbClr>
                </a:solidFill>
                <a:latin typeface="Meiryo UI" panose="020B0604030504040204" pitchFamily="50" charset="-128"/>
                <a:ea typeface="Meiryo UI" panose="020B0604030504040204" pitchFamily="50" charset="-128"/>
              </a:rPr>
              <a:t>(12/20)</a:t>
            </a:r>
          </a:p>
        </p:txBody>
      </p:sp>
      <p:cxnSp>
        <p:nvCxnSpPr>
          <p:cNvPr id="42" name="直線コネクタ 41"/>
          <p:cNvCxnSpPr/>
          <p:nvPr/>
        </p:nvCxnSpPr>
        <p:spPr>
          <a:xfrm>
            <a:off x="5779126" y="970371"/>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5938872" y="966432"/>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079240" y="96241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6222931" y="958058"/>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cxnSp>
        <p:nvCxnSpPr>
          <p:cNvPr id="49" name="直線コネクタ 48"/>
          <p:cNvCxnSpPr/>
          <p:nvPr/>
        </p:nvCxnSpPr>
        <p:spPr>
          <a:xfrm>
            <a:off x="6375331" y="962601"/>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6555867" y="974323"/>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6814398" y="97362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7081430" y="97362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269456" y="96694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63" name="Picture 14" descr="j0129142[1]"/>
          <p:cNvPicPr>
            <a:picLocks noChangeAspect="1" noChangeArrowheads="1"/>
          </p:cNvPicPr>
          <p:nvPr/>
        </p:nvPicPr>
        <p:blipFill>
          <a:blip r:embed="rId3" cstate="print"/>
          <a:srcRect/>
          <a:stretch>
            <a:fillRect/>
          </a:stretch>
        </p:blipFill>
        <p:spPr bwMode="auto">
          <a:xfrm>
            <a:off x="1963258" y="3573496"/>
            <a:ext cx="300106" cy="254059"/>
          </a:xfrm>
          <a:prstGeom prst="rect">
            <a:avLst/>
          </a:prstGeom>
          <a:noFill/>
          <a:ln w="9525">
            <a:noFill/>
            <a:miter lim="800000"/>
            <a:headEnd/>
            <a:tailEnd/>
          </a:ln>
        </p:spPr>
      </p:pic>
      <p:pic>
        <p:nvPicPr>
          <p:cNvPr id="64" name="Picture 14" descr="j0129142[1]"/>
          <p:cNvPicPr>
            <a:picLocks noChangeAspect="1" noChangeArrowheads="1"/>
          </p:cNvPicPr>
          <p:nvPr/>
        </p:nvPicPr>
        <p:blipFill>
          <a:blip r:embed="rId3" cstate="print"/>
          <a:srcRect/>
          <a:stretch>
            <a:fillRect/>
          </a:stretch>
        </p:blipFill>
        <p:spPr bwMode="auto">
          <a:xfrm>
            <a:off x="1963258" y="4082031"/>
            <a:ext cx="300106" cy="254059"/>
          </a:xfrm>
          <a:prstGeom prst="rect">
            <a:avLst/>
          </a:prstGeom>
          <a:noFill/>
          <a:ln w="9525">
            <a:noFill/>
            <a:miter lim="800000"/>
            <a:headEnd/>
            <a:tailEnd/>
          </a:ln>
        </p:spPr>
      </p:pic>
      <p:cxnSp>
        <p:nvCxnSpPr>
          <p:cNvPr id="65" name="直線コネクタ 64"/>
          <p:cNvCxnSpPr/>
          <p:nvPr/>
        </p:nvCxnSpPr>
        <p:spPr>
          <a:xfrm>
            <a:off x="7478846" y="967279"/>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7648664" y="962918"/>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815131" y="968640"/>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7976240" y="972991"/>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8119931" y="967667"/>
            <a:ext cx="0" cy="196173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8289264" y="966432"/>
            <a:ext cx="0" cy="1961731"/>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ホームベース 75"/>
          <p:cNvSpPr/>
          <p:nvPr/>
        </p:nvSpPr>
        <p:spPr>
          <a:xfrm>
            <a:off x="9635866" y="1984791"/>
            <a:ext cx="693038"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設計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9198741" y="1883407"/>
            <a:ext cx="745397" cy="2769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en-US" altLang="ja-JP" sz="900" dirty="0" smtClean="0">
                <a:solidFill>
                  <a:srgbClr val="FF0000"/>
                </a:solidFill>
                <a:latin typeface="Meiryo UI" panose="020B0604030504040204" pitchFamily="50" charset="-128"/>
                <a:ea typeface="Meiryo UI" panose="020B0604030504040204" pitchFamily="50" charset="-128"/>
              </a:rPr>
              <a:t>IT</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(11/M)</a:t>
            </a:r>
          </a:p>
        </p:txBody>
      </p:sp>
      <p:sp>
        <p:nvSpPr>
          <p:cNvPr id="25" name="テキスト ボックス 24"/>
          <p:cNvSpPr txBox="1"/>
          <p:nvPr/>
        </p:nvSpPr>
        <p:spPr>
          <a:xfrm>
            <a:off x="8054781" y="1738991"/>
            <a:ext cx="721351" cy="276999"/>
          </a:xfrm>
          <a:prstGeom prst="rect">
            <a:avLst/>
          </a:prstGeom>
          <a:noFill/>
          <a:ln>
            <a:noFill/>
          </a:ln>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en-US" altLang="ja-JP" sz="900" dirty="0" smtClean="0">
                <a:solidFill>
                  <a:srgbClr val="FF0000"/>
                </a:solidFill>
                <a:latin typeface="Meiryo UI" panose="020B0604030504040204" pitchFamily="50" charset="-128"/>
                <a:ea typeface="Meiryo UI" panose="020B0604030504040204" pitchFamily="50" charset="-128"/>
              </a:rPr>
              <a:t>IT</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(9/20)</a:t>
            </a:r>
          </a:p>
        </p:txBody>
      </p:sp>
      <p:sp>
        <p:nvSpPr>
          <p:cNvPr id="79" name="テキスト ボックス 78"/>
          <p:cNvSpPr txBox="1"/>
          <p:nvPr/>
        </p:nvSpPr>
        <p:spPr>
          <a:xfrm>
            <a:off x="3377510" y="1983591"/>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リスケ後</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81" name="テキスト ボックス 80"/>
          <p:cNvSpPr txBox="1"/>
          <p:nvPr/>
        </p:nvSpPr>
        <p:spPr>
          <a:xfrm>
            <a:off x="3373169" y="1815594"/>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リスケ前</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3891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３</a:t>
            </a:r>
            <a:r>
              <a:rPr lang="ja-JP" altLang="en-US" sz="2000" dirty="0" smtClean="0">
                <a:latin typeface="+mn-ea"/>
              </a:rPr>
              <a:t>／４）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nvPr>
        </p:nvGraphicFramePr>
        <p:xfrm>
          <a:off x="156385" y="2985341"/>
          <a:ext cx="11883632" cy="3533172"/>
        </p:xfrm>
        <a:graphic>
          <a:graphicData uri="http://schemas.openxmlformats.org/drawingml/2006/table">
            <a:tbl>
              <a:tblPr firstRow="1" bandRow="1">
                <a:tableStyleId>{5C22544A-7EE6-4342-B048-85BDC9FD1C3A}</a:tableStyleId>
              </a:tblPr>
              <a:tblGrid>
                <a:gridCol w="161012"/>
                <a:gridCol w="2016000"/>
                <a:gridCol w="899578"/>
                <a:gridCol w="5724000"/>
                <a:gridCol w="623947"/>
                <a:gridCol w="322830"/>
                <a:gridCol w="387408"/>
                <a:gridCol w="597397"/>
                <a:gridCol w="1151460"/>
              </a:tblGrid>
              <a:tr h="335325">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81318">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①</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スケジュール管理機能構築</a:t>
                      </a: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(Ph.3)</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☆三田、東</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defTabSz="762000" eaLnBrk="0" hangingPunct="0">
                        <a:lnSpc>
                          <a:spcPct val="90000"/>
                        </a:lnSpc>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lang="en-US" altLang="ja-JP" sz="900" dirty="0" smtClean="0">
                          <a:solidFill>
                            <a:srgbClr val="000000"/>
                          </a:solidFill>
                          <a:latin typeface="+mn-ea"/>
                        </a:rPr>
                        <a:t> (Y7)</a:t>
                      </a:r>
                      <a:r>
                        <a:rPr lang="ja-JP" altLang="en-US" sz="900" dirty="0" smtClean="0">
                          <a:solidFill>
                            <a:srgbClr val="000000"/>
                          </a:solidFill>
                          <a:latin typeface="+mn-ea"/>
                        </a:rPr>
                        <a:t>拡張及び管理項目の見直しを展開するも、当日実施する動力点検項目を人で管理</a:t>
                      </a:r>
                      <a:r>
                        <a:rPr lang="en-US" altLang="ja-JP" sz="900" dirty="0" smtClean="0">
                          <a:solidFill>
                            <a:srgbClr val="000000"/>
                          </a:solidFill>
                          <a:latin typeface="+mn-ea"/>
                        </a:rPr>
                        <a:t>/</a:t>
                      </a:r>
                      <a:r>
                        <a:rPr lang="ja-JP" altLang="en-US" sz="900" dirty="0" smtClean="0">
                          <a:solidFill>
                            <a:srgbClr val="000000"/>
                          </a:solidFill>
                          <a:latin typeface="+mn-ea"/>
                        </a:rPr>
                        <a:t>判断している状況</a:t>
                      </a:r>
                      <a:r>
                        <a:rPr lang="ja-JP" altLang="en-US" sz="900" dirty="0" smtClean="0">
                          <a:solidFill>
                            <a:schemeClr val="tx1"/>
                          </a:solidFill>
                          <a:latin typeface="+mn-ea"/>
                        </a:rPr>
                        <a:t>であり「点検の漏れ」や「重複」があり作業ロスが発生している事からスケジュール機能を導入し、当日の点検項目のみを自動的に表示</a:t>
                      </a:r>
                      <a:r>
                        <a:rPr lang="en-US" altLang="ja-JP" sz="900" dirty="0" smtClean="0">
                          <a:solidFill>
                            <a:schemeClr val="tx1"/>
                          </a:solidFill>
                          <a:latin typeface="+mn-ea"/>
                        </a:rPr>
                        <a:t>/</a:t>
                      </a:r>
                      <a:r>
                        <a:rPr lang="ja-JP" altLang="en-US" sz="900" dirty="0" smtClean="0">
                          <a:solidFill>
                            <a:schemeClr val="tx1"/>
                          </a:solidFill>
                          <a:latin typeface="+mn-ea"/>
                        </a:rPr>
                        <a:t>指示し、作業負荷の削減を図る。（▲</a:t>
                      </a:r>
                      <a:r>
                        <a:rPr lang="en-US" altLang="ja-JP" sz="900" dirty="0" smtClean="0">
                          <a:solidFill>
                            <a:schemeClr val="tx1"/>
                          </a:solidFill>
                          <a:latin typeface="+mn-ea"/>
                        </a:rPr>
                        <a:t>6,012k\/</a:t>
                      </a:r>
                      <a:r>
                        <a:rPr lang="ja-JP" altLang="en-US" sz="900" dirty="0" smtClean="0">
                          <a:solidFill>
                            <a:schemeClr val="tx1"/>
                          </a:solidFill>
                          <a:latin typeface="+mn-ea"/>
                        </a:rPr>
                        <a:t>年）</a:t>
                      </a:r>
                      <a:endParaRPr lang="en-US" altLang="ja-JP" sz="900" dirty="0" smtClean="0">
                        <a:solidFill>
                          <a:schemeClr val="tx1"/>
                        </a:solidFill>
                        <a:latin typeface="+mn-ea"/>
                      </a:endParaRPr>
                    </a:p>
                    <a:p>
                      <a:pPr defTabSz="762000" eaLnBrk="0" hangingPunct="0">
                        <a:lnSpc>
                          <a:spcPct val="90000"/>
                        </a:lnSpc>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】9/28</a:t>
                      </a:r>
                      <a:r>
                        <a:rPr kumimoji="0" lang="ja-JP" altLang="en-US" sz="9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に第</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3</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動力へのスケジュール機能導入と第</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1</a:t>
                      </a:r>
                      <a:r>
                        <a:rPr kumimoji="0" lang="ja-JP" altLang="en-US" sz="9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第</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2</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動力についてもプログラムの切替を実施し、概ね問題無し。これにより計画していた全ての切替が完了。</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ー</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71462">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②</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一括承認機能構築</a:t>
                      </a: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(Ph.4)</a:t>
                      </a:r>
                      <a:endParaRPr kumimoji="1" lang="ja-JP" altLang="en-US" sz="100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lang="ja-JP" altLang="en-US" sz="900" dirty="0" smtClean="0">
                          <a:solidFill>
                            <a:srgbClr val="000000"/>
                          </a:solidFill>
                          <a:latin typeface="+mn-ea"/>
                        </a:rPr>
                        <a:t>点検項目入力後の確認</a:t>
                      </a:r>
                      <a:r>
                        <a:rPr lang="en-US" altLang="ja-JP" sz="900" dirty="0" smtClean="0">
                          <a:solidFill>
                            <a:srgbClr val="000000"/>
                          </a:solidFill>
                          <a:latin typeface="+mn-ea"/>
                        </a:rPr>
                        <a:t>/</a:t>
                      </a:r>
                      <a:r>
                        <a:rPr lang="ja-JP" altLang="en-US" sz="900" dirty="0" smtClean="0">
                          <a:solidFill>
                            <a:srgbClr val="000000"/>
                          </a:solidFill>
                          <a:latin typeface="+mn-ea"/>
                        </a:rPr>
                        <a:t>承認に於いて、承認</a:t>
                      </a:r>
                      <a:r>
                        <a:rPr lang="en-US" altLang="ja-JP" sz="900" dirty="0" smtClean="0">
                          <a:solidFill>
                            <a:srgbClr val="000000"/>
                          </a:solidFill>
                          <a:latin typeface="+mn-ea"/>
                        </a:rPr>
                        <a:t>(</a:t>
                      </a:r>
                      <a:r>
                        <a:rPr lang="ja-JP" altLang="en-US" sz="900" dirty="0" smtClean="0">
                          <a:solidFill>
                            <a:srgbClr val="000000"/>
                          </a:solidFill>
                          <a:latin typeface="+mn-ea"/>
                        </a:rPr>
                        <a:t>点検</a:t>
                      </a:r>
                      <a:r>
                        <a:rPr lang="en-US" altLang="ja-JP" sz="900" dirty="0" smtClean="0">
                          <a:solidFill>
                            <a:srgbClr val="000000"/>
                          </a:solidFill>
                          <a:latin typeface="+mn-ea"/>
                        </a:rPr>
                        <a:t>)</a:t>
                      </a:r>
                      <a:r>
                        <a:rPr lang="ja-JP" altLang="en-US" sz="900" dirty="0" smtClean="0">
                          <a:solidFill>
                            <a:srgbClr val="000000"/>
                          </a:solidFill>
                          <a:latin typeface="+mn-ea"/>
                        </a:rPr>
                        <a:t>設定と漏れ</a:t>
                      </a:r>
                      <a:r>
                        <a:rPr lang="en-US" altLang="ja-JP" sz="900" dirty="0" smtClean="0">
                          <a:solidFill>
                            <a:srgbClr val="000000"/>
                          </a:solidFill>
                          <a:latin typeface="+mn-ea"/>
                        </a:rPr>
                        <a:t>/</a:t>
                      </a:r>
                      <a:r>
                        <a:rPr lang="ja-JP" altLang="en-US" sz="900" dirty="0" smtClean="0">
                          <a:solidFill>
                            <a:srgbClr val="000000"/>
                          </a:solidFill>
                          <a:latin typeface="+mn-ea"/>
                        </a:rPr>
                        <a:t>抜けによる作業負荷が増加している事から、</a:t>
                      </a:r>
                      <a:r>
                        <a:rPr lang="en-US" altLang="ja-JP" sz="900" dirty="0" smtClean="0">
                          <a:solidFill>
                            <a:srgbClr val="000000"/>
                          </a:solidFill>
                          <a:latin typeface="+mn-ea"/>
                        </a:rPr>
                        <a:t>OK</a:t>
                      </a:r>
                      <a:r>
                        <a:rPr lang="ja-JP" altLang="en-US" sz="900" dirty="0" smtClean="0">
                          <a:solidFill>
                            <a:srgbClr val="000000"/>
                          </a:solidFill>
                          <a:latin typeface="+mn-ea"/>
                        </a:rPr>
                        <a:t>の点検項目は一括承認を可能とするなど作業負荷低減を図る。（▲</a:t>
                      </a:r>
                      <a:r>
                        <a:rPr lang="en-US" altLang="ja-JP" sz="900" dirty="0" smtClean="0">
                          <a:solidFill>
                            <a:srgbClr val="000000"/>
                          </a:solidFill>
                          <a:latin typeface="+mn-ea"/>
                        </a:rPr>
                        <a:t>5,767k\/</a:t>
                      </a:r>
                      <a:r>
                        <a:rPr lang="ja-JP" altLang="en-US" sz="900" dirty="0" smtClean="0">
                          <a:solidFill>
                            <a:srgbClr val="000000"/>
                          </a:solidFill>
                          <a:latin typeface="+mn-ea"/>
                        </a:rPr>
                        <a:t>年）</a:t>
                      </a:r>
                      <a:endParaRPr lang="en-US" altLang="ja-JP" sz="900" dirty="0" smtClean="0">
                        <a:solidFill>
                          <a:srgbClr val="000000"/>
                        </a:solidFill>
                        <a:latin typeface="+mn-ea"/>
                      </a:endParaRPr>
                    </a:p>
                    <a:p>
                      <a:pPr defTabSz="762000" eaLnBrk="0" hangingPunct="0">
                        <a:lnSpc>
                          <a:spcPct val="90000"/>
                        </a:lnSpc>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点検実施後の承認申請ルート選定の省力化、承認者の承認作業軽減で約</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14,000K\/</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年の省力化として、</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7/7</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の</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IT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実行審議の承認頂き、</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7</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月末より開発に着手。</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1</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月からの運用開始を目指す。</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テスト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71462">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③</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③動力点検データ見える化</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デジタルツインへのデータ連携</a:t>
                      </a: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全ての情報を［一生技］デジタルツイン</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DB</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へ集約し、設備動力の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安定供給</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コスト管理</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効率化</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　を目指しており、まずは設備能力負荷状況を</a:t>
                      </a:r>
                      <a:r>
                        <a:rPr kumimoji="0" lang="en-US" altLang="ja-JP" sz="9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SpotFire</a:t>
                      </a:r>
                      <a:r>
                        <a:rPr kumimoji="0" lang="ja-JP" altLang="en-US" sz="9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にて</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分析可能とする。</a:t>
                      </a:r>
                    </a:p>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一生技にてデジタルツインへの動力点検データのコピー準備が整ったため、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7/21</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よりデータコピー運用を開始。毎朝</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8</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時にデジタルルイン</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DB</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にコピー実施。前日夜勤分の点検データがコピーされるよう対応を完了した。</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ー</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642350">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④</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会計管理の適正化</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☆水谷</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東</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】KAC</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統合後の課題である、①現物と会計上の管理部門が不一致、②会計上の数量が現物の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倍に見えている事の対応と後工程コスト管理の適正化の為、２２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からの運用変更に向け原価見積システムの統合化及び月次処理機能の拡張を行う。</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課題解決の施策として実施していた旧ＫＡＣの原価見積システムについて、４</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に（四日市）システムへデータ集約後大きな問題が無い事が確認できたため、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5/31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で完全クローズ（利用者情報を削除する）</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運用</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ー</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642350">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⑤</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外注コスト一括集計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外注加工費の集計業務、分析データの自動出力により、分析データの見えるかする事で、一貫コストの拠点別集計が可能になる事で拠点間の比較、アロケーション検討の判断材料とするための土俵づくりと集計作業の自動化対応</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外注一貫コストの比較・アロケーションの集計・分析の作業効率改善（</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29.33h/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0.2h/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TAT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短縮（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日→</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日）により、</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回</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回</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月の見直しが可能になる事で、変動する歩留</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生産予定に追従しタイムリーなアロケーションの落とし込みが可能になる事を目的として、</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6/20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IT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提案実施。</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月の試行運用開始。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テスト</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6" name="表 155"/>
          <p:cNvGraphicFramePr>
            <a:graphicFrameLocks noGrp="1"/>
          </p:cNvGraphicFramePr>
          <p:nvPr>
            <p:extLst/>
          </p:nvPr>
        </p:nvGraphicFramePr>
        <p:xfrm>
          <a:off x="148099" y="684194"/>
          <a:ext cx="11890435" cy="2268000"/>
        </p:xfrm>
        <a:graphic>
          <a:graphicData uri="http://schemas.openxmlformats.org/drawingml/2006/table">
            <a:tbl>
              <a:tblPr firstRow="1" bandRow="1">
                <a:tableStyleId>{5C22544A-7EE6-4342-B048-85BDC9FD1C3A}</a:tableStyleId>
              </a:tblPr>
              <a:tblGrid>
                <a:gridCol w="792000"/>
                <a:gridCol w="828000"/>
                <a:gridCol w="2016000"/>
                <a:gridCol w="730800"/>
                <a:gridCol w="730800"/>
                <a:gridCol w="730800"/>
                <a:gridCol w="730800"/>
                <a:gridCol w="730800"/>
                <a:gridCol w="730800"/>
                <a:gridCol w="730800"/>
                <a:gridCol w="730800"/>
                <a:gridCol w="730800"/>
                <a:gridCol w="1677235"/>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7</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8</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9</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0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品質向上</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・業務改善</a:t>
                      </a: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3">
                  <a:txBody>
                    <a:bodyPr/>
                    <a:lstStyle/>
                    <a:p>
                      <a:pPr algn="ctr"/>
                      <a:r>
                        <a:rPr lang="ja-JP" altLang="en-US" sz="1050" dirty="0" smtClean="0">
                          <a:latin typeface="Meiryo UI" panose="020B0604030504040204" pitchFamily="50" charset="-128"/>
                          <a:ea typeface="Meiryo UI" panose="020B0604030504040204" pitchFamily="50" charset="-128"/>
                        </a:rPr>
                        <a:t>施設</a:t>
                      </a:r>
                      <a:endParaRPr lang="en-US" altLang="ja-JP" sz="1050" dirty="0" smtClean="0">
                        <a:latin typeface="Meiryo UI" panose="020B0604030504040204" pitchFamily="50" charset="-128"/>
                        <a:ea typeface="Meiryo UI" panose="020B0604030504040204" pitchFamily="50" charset="-128"/>
                      </a:endParaRPr>
                    </a:p>
                    <a:p>
                      <a:pPr algn="ctr"/>
                      <a:r>
                        <a:rPr lang="en-US" altLang="ja-JP" sz="1050" dirty="0" smtClean="0">
                          <a:latin typeface="Meiryo UI" panose="020B0604030504040204" pitchFamily="50" charset="-128"/>
                          <a:ea typeface="Meiryo UI" panose="020B0604030504040204" pitchFamily="50" charset="-128"/>
                        </a:rPr>
                        <a:t>IT/</a:t>
                      </a:r>
                      <a:r>
                        <a:rPr lang="en-US" altLang="ja-JP" sz="1050" dirty="0" err="1" smtClean="0">
                          <a:latin typeface="Meiryo UI" panose="020B0604030504040204" pitchFamily="50" charset="-128"/>
                          <a:ea typeface="Meiryo UI" panose="020B0604030504040204" pitchFamily="50" charset="-128"/>
                        </a:rPr>
                        <a:t>IoT</a:t>
                      </a:r>
                      <a:r>
                        <a:rPr lang="ja-JP" altLang="en-US" sz="1050" dirty="0" smtClean="0">
                          <a:latin typeface="Meiryo UI" panose="020B0604030504040204" pitchFamily="50" charset="-128"/>
                          <a:ea typeface="Meiryo UI" panose="020B0604030504040204" pitchFamily="50" charset="-128"/>
                        </a:rPr>
                        <a:t>化</a:t>
                      </a:r>
                      <a:endParaRPr lang="en-US" altLang="ja-JP"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①</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Ph.3 </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スケジュール管理機能構築</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②</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Ph.4 </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一括承認機能構築</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90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③動力点検データ見える化</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デジタルツインへのデータ連携</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r>
                        <a:rPr lang="ja-JP" altLang="en-US" sz="1050" dirty="0" smtClean="0">
                          <a:latin typeface="Meiryo UI" panose="020B0604030504040204" pitchFamily="50" charset="-128"/>
                          <a:ea typeface="Meiryo UI" panose="020B0604030504040204" pitchFamily="50" charset="-128"/>
                        </a:rPr>
                        <a:t>後工程</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改善</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適正化</a:t>
                      </a:r>
                      <a:endParaRPr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④会計管理の適正化（</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KAC</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統合）</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⑤外注コスト一括集計機能改善</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41" name="ホームベース 40"/>
          <p:cNvSpPr/>
          <p:nvPr/>
        </p:nvSpPr>
        <p:spPr>
          <a:xfrm>
            <a:off x="3785998" y="2185439"/>
            <a:ext cx="668429" cy="132840"/>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リリース･データ移行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4346924" y="2420106"/>
            <a:ext cx="899285" cy="123111"/>
          </a:xfrm>
          <a:prstGeom prst="rect">
            <a:avLst/>
          </a:prstGeom>
          <a:noFill/>
        </p:spPr>
        <p:txBody>
          <a:bodyPr wrap="none" lIns="0" tIns="0" rIns="0" bIns="0" rtlCol="0">
            <a:spAutoFit/>
          </a:bodyPr>
          <a:lstStyle/>
          <a:p>
            <a:r>
              <a:rPr lang="ja-JP" altLang="en-US" sz="800" dirty="0" smtClean="0">
                <a:solidFill>
                  <a:srgbClr val="FF0000"/>
                </a:solidFill>
                <a:latin typeface="Meiryo UI" panose="020B0604030504040204" pitchFamily="50" charset="-128"/>
                <a:ea typeface="Meiryo UI" panose="020B0604030504040204" pitchFamily="50" charset="-128"/>
              </a:rPr>
              <a:t>▼本番運用（</a:t>
            </a:r>
            <a:r>
              <a:rPr lang="en-US" altLang="ja-JP" sz="800" dirty="0" smtClean="0">
                <a:solidFill>
                  <a:srgbClr val="FF0000"/>
                </a:solidFill>
                <a:latin typeface="Meiryo UI" panose="020B0604030504040204" pitchFamily="50" charset="-128"/>
                <a:ea typeface="Meiryo UI" panose="020B0604030504040204" pitchFamily="50" charset="-128"/>
              </a:rPr>
              <a:t>4/28)</a:t>
            </a:r>
          </a:p>
        </p:txBody>
      </p:sp>
      <p:sp>
        <p:nvSpPr>
          <p:cNvPr id="43" name="テキスト ボックス 42"/>
          <p:cNvSpPr txBox="1"/>
          <p:nvPr/>
        </p:nvSpPr>
        <p:spPr>
          <a:xfrm>
            <a:off x="4008854" y="2307637"/>
            <a:ext cx="1199046" cy="123111"/>
          </a:xfrm>
          <a:prstGeom prst="rect">
            <a:avLst/>
          </a:prstGeom>
          <a:noFill/>
        </p:spPr>
        <p:txBody>
          <a:bodyPr wrap="none" lIns="0" tIns="0" rIns="0" bIns="0" rtlCol="0">
            <a:spAutoFit/>
          </a:bodyPr>
          <a:lstStyle/>
          <a:p>
            <a:r>
              <a:rPr lang="ja-JP" altLang="en-US" sz="800" dirty="0" smtClean="0">
                <a:solidFill>
                  <a:srgbClr val="FF0000"/>
                </a:solidFill>
                <a:latin typeface="Meiryo UI" panose="020B0604030504040204" pitchFamily="50" charset="-128"/>
                <a:ea typeface="Meiryo UI" panose="020B0604030504040204" pitchFamily="50" charset="-128"/>
              </a:rPr>
              <a:t>▼データ移行（</a:t>
            </a:r>
            <a:r>
              <a:rPr lang="en-US" altLang="ja-JP" sz="800" dirty="0" smtClean="0">
                <a:solidFill>
                  <a:srgbClr val="FF0000"/>
                </a:solidFill>
                <a:latin typeface="Meiryo UI" panose="020B0604030504040204" pitchFamily="50" charset="-128"/>
                <a:ea typeface="Meiryo UI" panose="020B0604030504040204" pitchFamily="50" charset="-128"/>
              </a:rPr>
              <a:t>4/11~12</a:t>
            </a: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44" name="ホームベース 43"/>
          <p:cNvSpPr/>
          <p:nvPr/>
        </p:nvSpPr>
        <p:spPr>
          <a:xfrm>
            <a:off x="4528457" y="2567378"/>
            <a:ext cx="1982652" cy="138595"/>
          </a:xfrm>
          <a:prstGeom prst="homePlate">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要件確認</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6865956" y="2676505"/>
            <a:ext cx="577081" cy="246221"/>
          </a:xfrm>
          <a:prstGeom prst="rect">
            <a:avLst/>
          </a:prstGeom>
          <a:noFill/>
        </p:spPr>
        <p:txBody>
          <a:bodyPr wrap="none" lIns="0" tIns="0" rIns="0" bIns="0" rtlCol="0">
            <a:spAutoFit/>
          </a:bodyPr>
          <a:lstStyle/>
          <a:p>
            <a:r>
              <a:rPr lang="ja-JP" altLang="en-US" sz="800" dirty="0" smtClean="0">
                <a:solidFill>
                  <a:srgbClr val="FFFFFF">
                    <a:lumMod val="50000"/>
                  </a:srgbClr>
                </a:solidFill>
                <a:latin typeface="Meiryo UI" panose="020B0604030504040204" pitchFamily="50" charset="-128"/>
                <a:ea typeface="Meiryo UI" panose="020B0604030504040204" pitchFamily="50" charset="-128"/>
              </a:rPr>
              <a:t>▼</a:t>
            </a:r>
            <a:endParaRPr lang="en-US" altLang="ja-JP" sz="800" dirty="0" smtClean="0">
              <a:solidFill>
                <a:srgbClr val="FFFFFF">
                  <a:lumMod val="50000"/>
                </a:srgbClr>
              </a:solidFill>
              <a:latin typeface="Meiryo UI" panose="020B0604030504040204" pitchFamily="50" charset="-128"/>
              <a:ea typeface="Meiryo UI" panose="020B0604030504040204" pitchFamily="50" charset="-128"/>
            </a:endParaRPr>
          </a:p>
          <a:p>
            <a:r>
              <a:rPr lang="en-US" altLang="ja-JP" sz="800" dirty="0" smtClean="0">
                <a:solidFill>
                  <a:srgbClr val="FFFFFF">
                    <a:lumMod val="50000"/>
                  </a:srgbClr>
                </a:solidFill>
                <a:latin typeface="Meiryo UI" panose="020B0604030504040204" pitchFamily="50" charset="-128"/>
                <a:ea typeface="Meiryo UI" panose="020B0604030504040204" pitchFamily="50" charset="-128"/>
              </a:rPr>
              <a:t>IT</a:t>
            </a:r>
            <a:r>
              <a:rPr lang="ja-JP" altLang="en-US" sz="800" dirty="0" smtClean="0">
                <a:solidFill>
                  <a:srgbClr val="FFFFFF">
                    <a:lumMod val="50000"/>
                  </a:srgbClr>
                </a:solidFill>
                <a:latin typeface="Meiryo UI" panose="020B0604030504040204" pitchFamily="50" charset="-128"/>
                <a:ea typeface="Meiryo UI" panose="020B0604030504040204" pitchFamily="50" charset="-128"/>
              </a:rPr>
              <a:t>提案</a:t>
            </a:r>
            <a:r>
              <a:rPr lang="en-US" altLang="ja-JP" sz="800" dirty="0" smtClean="0">
                <a:solidFill>
                  <a:srgbClr val="FFFFFF">
                    <a:lumMod val="50000"/>
                  </a:srgbClr>
                </a:solidFill>
                <a:latin typeface="Meiryo UI" panose="020B0604030504040204" pitchFamily="50" charset="-128"/>
                <a:ea typeface="Meiryo UI" panose="020B0604030504040204" pitchFamily="50" charset="-128"/>
              </a:rPr>
              <a:t>(8/9)</a:t>
            </a:r>
          </a:p>
        </p:txBody>
      </p:sp>
      <p:sp>
        <p:nvSpPr>
          <p:cNvPr id="46" name="ホームベース 45"/>
          <p:cNvSpPr/>
          <p:nvPr/>
        </p:nvSpPr>
        <p:spPr>
          <a:xfrm>
            <a:off x="7077543" y="2573238"/>
            <a:ext cx="2108141" cy="132736"/>
          </a:xfrm>
          <a:prstGeom prst="homePlate">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7" name="ホームベース 46"/>
          <p:cNvSpPr/>
          <p:nvPr/>
        </p:nvSpPr>
        <p:spPr>
          <a:xfrm>
            <a:off x="3781651" y="1016754"/>
            <a:ext cx="869951" cy="1436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要件定義</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8" name="ホームベース 47"/>
          <p:cNvSpPr/>
          <p:nvPr/>
        </p:nvSpPr>
        <p:spPr>
          <a:xfrm>
            <a:off x="4902927" y="1016754"/>
            <a:ext cx="1788125" cy="1436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800" kern="0" dirty="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9" name="ホームベース 48"/>
          <p:cNvSpPr/>
          <p:nvPr/>
        </p:nvSpPr>
        <p:spPr>
          <a:xfrm>
            <a:off x="6712056" y="1016754"/>
            <a:ext cx="708977" cy="1436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ＢＩＴ</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1" name="ホームベース 50"/>
          <p:cNvSpPr/>
          <p:nvPr/>
        </p:nvSpPr>
        <p:spPr>
          <a:xfrm>
            <a:off x="4902927" y="1405365"/>
            <a:ext cx="994630"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要件</a:t>
            </a:r>
            <a:r>
              <a:rPr kumimoji="0" lang="ja-JP" altLang="en-US" sz="800" kern="0" dirty="0">
                <a:solidFill>
                  <a:sysClr val="windowText" lastClr="000000"/>
                </a:solidFill>
                <a:latin typeface="Meiryo UI" panose="020B0604030504040204" pitchFamily="50" charset="-128"/>
                <a:ea typeface="Meiryo UI" panose="020B0604030504040204" pitchFamily="50" charset="-128"/>
              </a:rPr>
              <a:t>定義</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425002" y="1029399"/>
            <a:ext cx="641201"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(5/10)</a:t>
            </a:r>
          </a:p>
        </p:txBody>
      </p:sp>
      <p:sp>
        <p:nvSpPr>
          <p:cNvPr id="53" name="テキスト ボックス 52"/>
          <p:cNvSpPr txBox="1"/>
          <p:nvPr/>
        </p:nvSpPr>
        <p:spPr>
          <a:xfrm>
            <a:off x="7467211" y="966704"/>
            <a:ext cx="1376980" cy="123111"/>
          </a:xfrm>
          <a:prstGeom prst="rect">
            <a:avLst/>
          </a:prstGeom>
          <a:noFill/>
        </p:spPr>
        <p:txBody>
          <a:bodyPr wrap="none" lIns="0" tIns="0" rIns="0" bIns="0" rtlCol="0">
            <a:spAutoFit/>
          </a:bodyPr>
          <a:lstStyle/>
          <a:p>
            <a:r>
              <a:rPr lang="ja-JP" altLang="en-US" sz="800" dirty="0" smtClean="0">
                <a:solidFill>
                  <a:srgbClr val="0000FF"/>
                </a:solidFill>
                <a:latin typeface="Meiryo UI" panose="020B0604030504040204" pitchFamily="50" charset="-128"/>
                <a:ea typeface="Meiryo UI" panose="020B0604030504040204" pitchFamily="50" charset="-128"/>
              </a:rPr>
              <a:t>▼</a:t>
            </a:r>
            <a:r>
              <a:rPr lang="en-US" altLang="ja-JP" sz="800" dirty="0" smtClean="0">
                <a:solidFill>
                  <a:srgbClr val="0000FF"/>
                </a:solidFill>
                <a:latin typeface="Meiryo UI" panose="020B0604030504040204" pitchFamily="50" charset="-128"/>
                <a:ea typeface="Meiryo UI" panose="020B0604030504040204" pitchFamily="50" charset="-128"/>
              </a:rPr>
              <a:t>Go-Live</a:t>
            </a:r>
            <a:r>
              <a:rPr lang="ja-JP" altLang="en-US" sz="800" dirty="0" smtClean="0">
                <a:solidFill>
                  <a:srgbClr val="0000FF"/>
                </a:solidFill>
                <a:latin typeface="Meiryo UI" panose="020B0604030504040204" pitchFamily="50" charset="-128"/>
                <a:ea typeface="Meiryo UI" panose="020B0604030504040204" pitchFamily="50" charset="-128"/>
              </a:rPr>
              <a:t>判定（</a:t>
            </a:r>
            <a:r>
              <a:rPr lang="en-US" altLang="ja-JP" sz="800" dirty="0" smtClean="0">
                <a:solidFill>
                  <a:srgbClr val="0000FF"/>
                </a:solidFill>
                <a:latin typeface="Meiryo UI" panose="020B0604030504040204" pitchFamily="50" charset="-128"/>
                <a:ea typeface="Meiryo UI" panose="020B0604030504040204" pitchFamily="50" charset="-128"/>
              </a:rPr>
              <a:t>9/2</a:t>
            </a:r>
            <a:r>
              <a:rPr lang="ja-JP" altLang="en-US" sz="800" dirty="0" smtClean="0">
                <a:solidFill>
                  <a:srgbClr val="0000FF"/>
                </a:solidFill>
                <a:latin typeface="Meiryo UI" panose="020B0604030504040204" pitchFamily="50" charset="-128"/>
                <a:ea typeface="Meiryo UI" panose="020B0604030504040204" pitchFamily="50" charset="-128"/>
              </a:rPr>
              <a:t>）（済）</a:t>
            </a:r>
            <a:endParaRPr lang="en-US" altLang="ja-JP" sz="800" dirty="0" smtClean="0">
              <a:solidFill>
                <a:srgbClr val="0000FF"/>
              </a:solidFill>
              <a:latin typeface="Meiryo UI" panose="020B0604030504040204" pitchFamily="50" charset="-128"/>
              <a:ea typeface="Meiryo UI" panose="020B0604030504040204" pitchFamily="50" charset="-128"/>
            </a:endParaRPr>
          </a:p>
        </p:txBody>
      </p:sp>
      <p:sp>
        <p:nvSpPr>
          <p:cNvPr id="55" name="ホームベース 54"/>
          <p:cNvSpPr/>
          <p:nvPr/>
        </p:nvSpPr>
        <p:spPr>
          <a:xfrm>
            <a:off x="6493908" y="1391668"/>
            <a:ext cx="2601707" cy="139952"/>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6" name="ホームベース 55"/>
          <p:cNvSpPr/>
          <p:nvPr/>
        </p:nvSpPr>
        <p:spPr>
          <a:xfrm>
            <a:off x="9368442" y="1391668"/>
            <a:ext cx="848850" cy="139952"/>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BI</a:t>
            </a:r>
            <a:r>
              <a:rPr kumimoji="0" lang="en-US" altLang="ja-JP" sz="800" kern="0" dirty="0">
                <a:solidFill>
                  <a:sysClr val="windowText" lastClr="000000"/>
                </a:solidFill>
                <a:latin typeface="Meiryo UI" panose="020B0604030504040204" pitchFamily="50" charset="-128"/>
                <a:ea typeface="Meiryo UI" panose="020B0604030504040204" pitchFamily="50" charset="-128"/>
              </a:rPr>
              <a:t>T</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5795880" y="1428205"/>
            <a:ext cx="577081" cy="246221"/>
          </a:xfrm>
          <a:prstGeom prst="rect">
            <a:avLst/>
          </a:prstGeom>
          <a:noFill/>
        </p:spPr>
        <p:txBody>
          <a:bodyPr wrap="none" lIns="0" tIns="0" rIns="0" bIns="0" rtlCol="0">
            <a:spAutoFit/>
          </a:bodyPr>
          <a:lstStyle/>
          <a:p>
            <a:pPr algn="ct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pPr algn="ctr"/>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(7/7)</a:t>
            </a:r>
          </a:p>
        </p:txBody>
      </p:sp>
      <p:sp>
        <p:nvSpPr>
          <p:cNvPr id="68" name="テキスト ボックス 67"/>
          <p:cNvSpPr txBox="1"/>
          <p:nvPr/>
        </p:nvSpPr>
        <p:spPr>
          <a:xfrm>
            <a:off x="10217292" y="1391668"/>
            <a:ext cx="1171796" cy="123111"/>
          </a:xfrm>
          <a:prstGeom prst="rect">
            <a:avLst/>
          </a:prstGeom>
          <a:noFill/>
        </p:spPr>
        <p:txBody>
          <a:bodyPr wrap="none" lIns="0" tIns="0" rIns="0" bIns="0" rtlCol="0">
            <a:spAutoFit/>
          </a:bodyPr>
          <a:lstStyle/>
          <a:p>
            <a:r>
              <a:rPr lang="ja-JP" altLang="en-US" sz="800" dirty="0" smtClean="0">
                <a:solidFill>
                  <a:srgbClr val="FF0000"/>
                </a:solidFill>
                <a:latin typeface="Meiryo UI" panose="020B0604030504040204" pitchFamily="50" charset="-128"/>
                <a:ea typeface="Meiryo UI" panose="020B0604030504040204" pitchFamily="50" charset="-128"/>
              </a:rPr>
              <a:t>▼</a:t>
            </a:r>
            <a:r>
              <a:rPr lang="en-US" altLang="ja-JP" sz="800" dirty="0" smtClean="0">
                <a:solidFill>
                  <a:srgbClr val="FF0000"/>
                </a:solidFill>
                <a:latin typeface="Meiryo UI" panose="020B0604030504040204" pitchFamily="50" charset="-128"/>
                <a:ea typeface="Meiryo UI" panose="020B0604030504040204" pitchFamily="50" charset="-128"/>
              </a:rPr>
              <a:t>Go-Live</a:t>
            </a:r>
            <a:r>
              <a:rPr lang="ja-JP" altLang="en-US" sz="800" dirty="0" smtClean="0">
                <a:solidFill>
                  <a:srgbClr val="FF0000"/>
                </a:solidFill>
                <a:latin typeface="Meiryo UI" panose="020B0604030504040204" pitchFamily="50" charset="-128"/>
                <a:ea typeface="Meiryo UI" panose="020B0604030504040204" pitchFamily="50" charset="-128"/>
              </a:rPr>
              <a:t>判定（</a:t>
            </a:r>
            <a:r>
              <a:rPr lang="en-US" altLang="ja-JP" sz="800" dirty="0" smtClean="0">
                <a:solidFill>
                  <a:srgbClr val="FF0000"/>
                </a:solidFill>
                <a:latin typeface="Meiryo UI" panose="020B0604030504040204" pitchFamily="50" charset="-128"/>
                <a:ea typeface="Meiryo UI" panose="020B0604030504040204" pitchFamily="50" charset="-128"/>
              </a:rPr>
              <a:t>12/E</a:t>
            </a:r>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70" name="ホームベース 69"/>
          <p:cNvSpPr/>
          <p:nvPr/>
        </p:nvSpPr>
        <p:spPr>
          <a:xfrm>
            <a:off x="3781651" y="1813250"/>
            <a:ext cx="716266"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a:solidFill>
                  <a:sysClr val="windowText" lastClr="000000"/>
                </a:solidFill>
                <a:latin typeface="Meiryo UI" panose="020B0604030504040204" pitchFamily="50" charset="-128"/>
                <a:ea typeface="Meiryo UI" panose="020B0604030504040204" pitchFamily="50" charset="-128"/>
              </a:rPr>
              <a:t>要件</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確認</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1" name="ホームベース 80"/>
          <p:cNvSpPr/>
          <p:nvPr/>
        </p:nvSpPr>
        <p:spPr>
          <a:xfrm>
            <a:off x="4516814" y="1813250"/>
            <a:ext cx="716266"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ＤＢ連携構築</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2" name="ホームベース 81"/>
          <p:cNvSpPr/>
          <p:nvPr/>
        </p:nvSpPr>
        <p:spPr>
          <a:xfrm>
            <a:off x="5259325" y="1813424"/>
            <a:ext cx="716266" cy="142338"/>
          </a:xfrm>
          <a:prstGeom prst="homePlate">
            <a:avLst/>
          </a:prstGeom>
          <a:solidFill>
            <a:schemeClr val="bg1">
              <a:lumMod val="6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rgbClr val="FFFFFF"/>
                </a:solidFill>
                <a:latin typeface="Meiryo UI" panose="020B0604030504040204" pitchFamily="50" charset="-128"/>
                <a:ea typeface="Meiryo UI" panose="020B0604030504040204" pitchFamily="50" charset="-128"/>
              </a:rPr>
              <a:t>見える化構築</a:t>
            </a:r>
            <a:endParaRPr kumimoji="0" lang="en-US" altLang="ja-JP" sz="800" kern="0" dirty="0" smtClean="0">
              <a:solidFill>
                <a:srgbClr val="FFFFFF"/>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5401535" y="1918823"/>
            <a:ext cx="582211" cy="215444"/>
          </a:xfrm>
          <a:prstGeom prst="rect">
            <a:avLst/>
          </a:prstGeom>
          <a:noFill/>
        </p:spPr>
        <p:txBody>
          <a:bodyPr wrap="none" rtlCol="0">
            <a:spAutoFit/>
          </a:bodyPr>
          <a:lstStyle/>
          <a:p>
            <a:r>
              <a:rPr lang="en-US" altLang="ja-JP" sz="800" dirty="0" smtClean="0">
                <a:solidFill>
                  <a:srgbClr val="000000"/>
                </a:solidFill>
                <a:latin typeface="Meiryo UI" panose="020B0604030504040204" pitchFamily="50" charset="-128"/>
                <a:ea typeface="Meiryo UI" panose="020B0604030504040204" pitchFamily="50" charset="-128"/>
              </a:rPr>
              <a:t>[</a:t>
            </a:r>
            <a:r>
              <a:rPr lang="ja-JP" altLang="en-US" sz="800" dirty="0" smtClean="0">
                <a:solidFill>
                  <a:srgbClr val="000000"/>
                </a:solidFill>
                <a:latin typeface="Meiryo UI" panose="020B0604030504040204" pitchFamily="50" charset="-128"/>
                <a:ea typeface="Meiryo UI" panose="020B0604030504040204" pitchFamily="50" charset="-128"/>
              </a:rPr>
              <a:t>一生技</a:t>
            </a:r>
            <a:r>
              <a:rPr lang="en-US" altLang="ja-JP" sz="800" dirty="0">
                <a:solidFill>
                  <a:srgbClr val="000000"/>
                </a:solidFill>
                <a:latin typeface="Meiryo UI" panose="020B0604030504040204" pitchFamily="50" charset="-128"/>
                <a:ea typeface="Meiryo UI" panose="020B0604030504040204" pitchFamily="50" charset="-128"/>
              </a:rPr>
              <a:t>]</a:t>
            </a:r>
            <a:endParaRPr lang="ja-JP" altLang="en-US" sz="800" dirty="0">
              <a:solidFill>
                <a:srgbClr val="000000"/>
              </a:solidFill>
              <a:latin typeface="Meiryo UI" panose="020B0604030504040204" pitchFamily="50" charset="-128"/>
              <a:ea typeface="Meiryo UI" panose="020B0604030504040204" pitchFamily="50" charset="-128"/>
            </a:endParaRPr>
          </a:p>
        </p:txBody>
      </p:sp>
      <p:cxnSp>
        <p:nvCxnSpPr>
          <p:cNvPr id="179" name="直線コネクタ 178"/>
          <p:cNvCxnSpPr/>
          <p:nvPr/>
        </p:nvCxnSpPr>
        <p:spPr>
          <a:xfrm>
            <a:off x="3882626" y="975389"/>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062889" y="969372"/>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226682" y="963720"/>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ホームベース 32"/>
          <p:cNvSpPr/>
          <p:nvPr/>
        </p:nvSpPr>
        <p:spPr>
          <a:xfrm>
            <a:off x="4394762" y="2760697"/>
            <a:ext cx="558321" cy="16919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要件確認</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30" name="直線コネクタ 29"/>
          <p:cNvCxnSpPr/>
          <p:nvPr/>
        </p:nvCxnSpPr>
        <p:spPr>
          <a:xfrm>
            <a:off x="4384488" y="963720"/>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619080" y="982558"/>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5" name="ホームベース 34"/>
          <p:cNvSpPr/>
          <p:nvPr/>
        </p:nvSpPr>
        <p:spPr>
          <a:xfrm>
            <a:off x="6005383" y="2778008"/>
            <a:ext cx="2108141" cy="132736"/>
          </a:xfrm>
          <a:prstGeom prst="homePlate">
            <a:avLst/>
          </a:prstGeom>
          <a:solidFill>
            <a:srgbClr val="FFEA9D"/>
          </a:solidFill>
          <a:ln>
            <a:solidFill>
              <a:srgbClr val="FFEA9D"/>
            </a:solid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5685812" y="2663776"/>
            <a:ext cx="641201" cy="246221"/>
          </a:xfrm>
          <a:prstGeom prst="rect">
            <a:avLst/>
          </a:prstGeom>
          <a:noFill/>
        </p:spPr>
        <p:txBody>
          <a:bodyPr wrap="none" lIns="0" tIns="0" rIns="0" bIns="0" rtlCol="0">
            <a:spAutoFit/>
          </a:bodyPr>
          <a:lstStyle/>
          <a:p>
            <a:r>
              <a:rPr lang="ja-JP" altLang="en-US" sz="800" dirty="0" smtClean="0">
                <a:solidFill>
                  <a:srgbClr val="FF0000"/>
                </a:solidFill>
                <a:latin typeface="Meiryo UI" panose="020B0604030504040204" pitchFamily="50" charset="-128"/>
                <a:ea typeface="Meiryo UI" panose="020B0604030504040204" pitchFamily="50" charset="-128"/>
              </a:rPr>
              <a:t>▼</a:t>
            </a:r>
            <a:endParaRPr lang="en-US" altLang="ja-JP" sz="800" dirty="0" smtClean="0">
              <a:solidFill>
                <a:srgbClr val="FF0000"/>
              </a:solidFill>
              <a:latin typeface="Meiryo UI" panose="020B0604030504040204" pitchFamily="50" charset="-128"/>
              <a:ea typeface="Meiryo UI" panose="020B0604030504040204" pitchFamily="50" charset="-128"/>
            </a:endParaRPr>
          </a:p>
          <a:p>
            <a:r>
              <a:rPr lang="en-US" altLang="ja-JP" sz="800" dirty="0" smtClean="0">
                <a:solidFill>
                  <a:srgbClr val="FF0000"/>
                </a:solidFill>
                <a:latin typeface="Meiryo UI" panose="020B0604030504040204" pitchFamily="50" charset="-128"/>
                <a:ea typeface="Meiryo UI" panose="020B0604030504040204" pitchFamily="50" charset="-128"/>
              </a:rPr>
              <a:t>IT</a:t>
            </a:r>
            <a:r>
              <a:rPr lang="ja-JP" altLang="en-US" sz="800" dirty="0" smtClean="0">
                <a:solidFill>
                  <a:srgbClr val="FF0000"/>
                </a:solidFill>
                <a:latin typeface="Meiryo UI" panose="020B0604030504040204" pitchFamily="50" charset="-128"/>
                <a:ea typeface="Meiryo UI" panose="020B0604030504040204" pitchFamily="50" charset="-128"/>
              </a:rPr>
              <a:t>提案</a:t>
            </a:r>
            <a:r>
              <a:rPr lang="en-US" altLang="ja-JP" sz="800" dirty="0" smtClean="0">
                <a:solidFill>
                  <a:srgbClr val="FF0000"/>
                </a:solidFill>
                <a:latin typeface="Meiryo UI" panose="020B0604030504040204" pitchFamily="50" charset="-128"/>
                <a:ea typeface="Meiryo UI" panose="020B0604030504040204" pitchFamily="50" charset="-128"/>
              </a:rPr>
              <a:t>(6/20)</a:t>
            </a:r>
          </a:p>
        </p:txBody>
      </p:sp>
      <p:cxnSp>
        <p:nvCxnSpPr>
          <p:cNvPr id="36" name="直線コネクタ 35"/>
          <p:cNvCxnSpPr/>
          <p:nvPr/>
        </p:nvCxnSpPr>
        <p:spPr>
          <a:xfrm>
            <a:off x="4846511" y="960786"/>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5077292" y="982552"/>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81946" y="960772"/>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440902" y="971282"/>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5620373" y="96750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5777262" y="96750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5923802" y="972279"/>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6089370" y="984122"/>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6224352" y="95364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6372209" y="944116"/>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6552745" y="969904"/>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838626" y="971919"/>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7076448" y="95695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7264593" y="96654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65" name="Picture 14" descr="j0129142[1]"/>
          <p:cNvPicPr>
            <a:picLocks noChangeAspect="1" noChangeArrowheads="1"/>
          </p:cNvPicPr>
          <p:nvPr/>
        </p:nvPicPr>
        <p:blipFill>
          <a:blip r:embed="rId3" cstate="print"/>
          <a:srcRect/>
          <a:stretch>
            <a:fillRect/>
          </a:stretch>
        </p:blipFill>
        <p:spPr bwMode="auto">
          <a:xfrm>
            <a:off x="2011385" y="4688986"/>
            <a:ext cx="300106" cy="254059"/>
          </a:xfrm>
          <a:prstGeom prst="rect">
            <a:avLst/>
          </a:prstGeom>
          <a:noFill/>
          <a:ln w="9525">
            <a:noFill/>
            <a:miter lim="800000"/>
            <a:headEnd/>
            <a:tailEnd/>
          </a:ln>
        </p:spPr>
      </p:pic>
      <p:pic>
        <p:nvPicPr>
          <p:cNvPr id="66" name="Picture 14" descr="j0129142[1]"/>
          <p:cNvPicPr>
            <a:picLocks noChangeAspect="1" noChangeArrowheads="1"/>
          </p:cNvPicPr>
          <p:nvPr/>
        </p:nvPicPr>
        <p:blipFill>
          <a:blip r:embed="rId3" cstate="print"/>
          <a:srcRect/>
          <a:stretch>
            <a:fillRect/>
          </a:stretch>
        </p:blipFill>
        <p:spPr bwMode="auto">
          <a:xfrm>
            <a:off x="2011385" y="5378824"/>
            <a:ext cx="300106" cy="254059"/>
          </a:xfrm>
          <a:prstGeom prst="rect">
            <a:avLst/>
          </a:prstGeom>
          <a:noFill/>
          <a:ln w="9525">
            <a:noFill/>
            <a:miter lim="800000"/>
            <a:headEnd/>
            <a:tailEnd/>
          </a:ln>
        </p:spPr>
      </p:pic>
      <p:cxnSp>
        <p:nvCxnSpPr>
          <p:cNvPr id="67" name="直線コネクタ 66"/>
          <p:cNvCxnSpPr/>
          <p:nvPr/>
        </p:nvCxnSpPr>
        <p:spPr>
          <a:xfrm>
            <a:off x="7467562" y="967571"/>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7637380" y="963213"/>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7567357" y="1075559"/>
            <a:ext cx="1405834" cy="123111"/>
          </a:xfrm>
          <a:prstGeom prst="rect">
            <a:avLst/>
          </a:prstGeom>
          <a:noFill/>
        </p:spPr>
        <p:txBody>
          <a:bodyPr wrap="none" lIns="0" tIns="0" rIns="0" bIns="0" rtlCol="0">
            <a:spAutoFit/>
          </a:bodyPr>
          <a:lstStyle/>
          <a:p>
            <a:r>
              <a:rPr lang="ja-JP" altLang="en-US" sz="800" dirty="0" smtClean="0">
                <a:solidFill>
                  <a:srgbClr val="0000FF"/>
                </a:solidFill>
                <a:latin typeface="Meiryo UI" panose="020B0604030504040204" pitchFamily="50" charset="-128"/>
                <a:ea typeface="Meiryo UI" panose="020B0604030504040204" pitchFamily="50" charset="-128"/>
              </a:rPr>
              <a:t>▼</a:t>
            </a:r>
            <a:r>
              <a:rPr lang="ja-JP" altLang="en-US" sz="800" dirty="0">
                <a:solidFill>
                  <a:srgbClr val="0000FF"/>
                </a:solidFill>
                <a:latin typeface="Meiryo UI" panose="020B0604030504040204" pitchFamily="50" charset="-128"/>
                <a:ea typeface="Meiryo UI" panose="020B0604030504040204" pitchFamily="50" charset="-128"/>
              </a:rPr>
              <a:t>切替</a:t>
            </a:r>
            <a:r>
              <a:rPr lang="ja-JP" altLang="en-US" sz="800" dirty="0" smtClean="0">
                <a:solidFill>
                  <a:srgbClr val="0000FF"/>
                </a:solidFill>
                <a:latin typeface="Meiryo UI" panose="020B0604030504040204" pitchFamily="50" charset="-128"/>
                <a:ea typeface="Meiryo UI" panose="020B0604030504040204" pitchFamily="50" charset="-128"/>
              </a:rPr>
              <a:t>（</a:t>
            </a:r>
            <a:r>
              <a:rPr lang="en-US" altLang="ja-JP" sz="800" dirty="0" smtClean="0">
                <a:solidFill>
                  <a:srgbClr val="0000FF"/>
                </a:solidFill>
                <a:latin typeface="Meiryo UI" panose="020B0604030504040204" pitchFamily="50" charset="-128"/>
                <a:ea typeface="Meiryo UI" panose="020B0604030504040204" pitchFamily="50" charset="-128"/>
              </a:rPr>
              <a:t>9/7</a:t>
            </a:r>
            <a:r>
              <a:rPr lang="ja-JP" altLang="en-US" sz="800" dirty="0" smtClean="0">
                <a:solidFill>
                  <a:srgbClr val="0000FF"/>
                </a:solidFill>
                <a:latin typeface="Meiryo UI" panose="020B0604030504040204" pitchFamily="50" charset="-128"/>
                <a:ea typeface="Meiryo UI" panose="020B0604030504040204" pitchFamily="50" charset="-128"/>
              </a:rPr>
              <a:t>）第一動力（済）</a:t>
            </a:r>
            <a:endParaRPr lang="en-US" altLang="ja-JP" sz="800" dirty="0" smtClean="0">
              <a:solidFill>
                <a:srgbClr val="0000FF"/>
              </a:solidFill>
              <a:latin typeface="Meiryo UI" panose="020B0604030504040204" pitchFamily="50" charset="-128"/>
              <a:ea typeface="Meiryo UI" panose="020B0604030504040204" pitchFamily="50" charset="-128"/>
            </a:endParaRPr>
          </a:p>
        </p:txBody>
      </p:sp>
      <p:sp>
        <p:nvSpPr>
          <p:cNvPr id="72" name="テキスト ボックス 71"/>
          <p:cNvSpPr txBox="1"/>
          <p:nvPr/>
        </p:nvSpPr>
        <p:spPr>
          <a:xfrm>
            <a:off x="7763620" y="1182969"/>
            <a:ext cx="1469954" cy="123111"/>
          </a:xfrm>
          <a:prstGeom prst="rect">
            <a:avLst/>
          </a:prstGeom>
          <a:noFill/>
        </p:spPr>
        <p:txBody>
          <a:bodyPr wrap="none" lIns="0" tIns="0" rIns="0" bIns="0" rtlCol="0">
            <a:spAutoFit/>
          </a:bodyPr>
          <a:lstStyle/>
          <a:p>
            <a:r>
              <a:rPr lang="ja-JP" altLang="en-US" sz="800" dirty="0" smtClean="0">
                <a:solidFill>
                  <a:srgbClr val="0000CC"/>
                </a:solidFill>
                <a:latin typeface="Meiryo UI" panose="020B0604030504040204" pitchFamily="50" charset="-128"/>
                <a:ea typeface="Meiryo UI" panose="020B0604030504040204" pitchFamily="50" charset="-128"/>
              </a:rPr>
              <a:t>▼切替（</a:t>
            </a:r>
            <a:r>
              <a:rPr lang="en-US" altLang="ja-JP" sz="800" dirty="0" smtClean="0">
                <a:solidFill>
                  <a:srgbClr val="0000CC"/>
                </a:solidFill>
                <a:latin typeface="Meiryo UI" panose="020B0604030504040204" pitchFamily="50" charset="-128"/>
                <a:ea typeface="Meiryo UI" panose="020B0604030504040204" pitchFamily="50" charset="-128"/>
              </a:rPr>
              <a:t>9/14</a:t>
            </a:r>
            <a:r>
              <a:rPr lang="ja-JP" altLang="en-US" sz="800" dirty="0" smtClean="0">
                <a:solidFill>
                  <a:srgbClr val="0000CC"/>
                </a:solidFill>
                <a:latin typeface="Meiryo UI" panose="020B0604030504040204" pitchFamily="50" charset="-128"/>
                <a:ea typeface="Meiryo UI" panose="020B0604030504040204" pitchFamily="50" charset="-128"/>
              </a:rPr>
              <a:t>）第二動力（済）</a:t>
            </a:r>
            <a:endParaRPr lang="en-US" altLang="ja-JP" sz="800" dirty="0" smtClean="0">
              <a:solidFill>
                <a:srgbClr val="0000CC"/>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8028494" y="1274773"/>
            <a:ext cx="1469954" cy="123111"/>
          </a:xfrm>
          <a:prstGeom prst="rect">
            <a:avLst/>
          </a:prstGeom>
          <a:noFill/>
        </p:spPr>
        <p:txBody>
          <a:bodyPr wrap="none" lIns="0" tIns="0" rIns="0" bIns="0" rtlCol="0">
            <a:spAutoFit/>
          </a:bodyPr>
          <a:lstStyle/>
          <a:p>
            <a:r>
              <a:rPr lang="ja-JP" altLang="en-US" sz="800" dirty="0" smtClean="0">
                <a:solidFill>
                  <a:srgbClr val="0000FF"/>
                </a:solidFill>
                <a:latin typeface="Meiryo UI" panose="020B0604030504040204" pitchFamily="50" charset="-128"/>
                <a:ea typeface="Meiryo UI" panose="020B0604030504040204" pitchFamily="50" charset="-128"/>
              </a:rPr>
              <a:t>▼切替（</a:t>
            </a:r>
            <a:r>
              <a:rPr lang="en-US" altLang="ja-JP" sz="800" dirty="0" smtClean="0">
                <a:solidFill>
                  <a:srgbClr val="0000FF"/>
                </a:solidFill>
                <a:latin typeface="Meiryo UI" panose="020B0604030504040204" pitchFamily="50" charset="-128"/>
                <a:ea typeface="Meiryo UI" panose="020B0604030504040204" pitchFamily="50" charset="-128"/>
              </a:rPr>
              <a:t>9/28</a:t>
            </a:r>
            <a:r>
              <a:rPr lang="ja-JP" altLang="en-US" sz="800" dirty="0" smtClean="0">
                <a:solidFill>
                  <a:srgbClr val="0000FF"/>
                </a:solidFill>
                <a:latin typeface="Meiryo UI" panose="020B0604030504040204" pitchFamily="50" charset="-128"/>
                <a:ea typeface="Meiryo UI" panose="020B0604030504040204" pitchFamily="50" charset="-128"/>
              </a:rPr>
              <a:t>）第三動力（済）</a:t>
            </a:r>
            <a:endParaRPr lang="en-US" altLang="ja-JP" sz="800" dirty="0" smtClean="0">
              <a:solidFill>
                <a:srgbClr val="0000FF"/>
              </a:solidFill>
              <a:latin typeface="Meiryo UI" panose="020B0604030504040204" pitchFamily="50" charset="-128"/>
              <a:ea typeface="Meiryo UI" panose="020B0604030504040204" pitchFamily="50" charset="-128"/>
            </a:endParaRPr>
          </a:p>
        </p:txBody>
      </p:sp>
      <p:cxnSp>
        <p:nvCxnSpPr>
          <p:cNvPr id="74" name="直線コネクタ 73"/>
          <p:cNvCxnSpPr/>
          <p:nvPr/>
        </p:nvCxnSpPr>
        <p:spPr>
          <a:xfrm>
            <a:off x="7812557" y="994360"/>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7970316" y="962280"/>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8114007" y="966629"/>
            <a:ext cx="17526" cy="19884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7" name="ホームベース 76"/>
          <p:cNvSpPr/>
          <p:nvPr/>
        </p:nvSpPr>
        <p:spPr>
          <a:xfrm>
            <a:off x="8190639" y="2761392"/>
            <a:ext cx="725434" cy="161334"/>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8" name="ホームベース 77"/>
          <p:cNvSpPr/>
          <p:nvPr/>
        </p:nvSpPr>
        <p:spPr>
          <a:xfrm>
            <a:off x="8932828" y="2748416"/>
            <a:ext cx="1431108" cy="17430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a:solidFill>
                  <a:sysClr val="windowText" lastClr="000000"/>
                </a:solidFill>
                <a:latin typeface="Meiryo UI" panose="020B0604030504040204" pitchFamily="50" charset="-128"/>
                <a:ea typeface="Meiryo UI" panose="020B0604030504040204" pitchFamily="50" charset="-128"/>
              </a:rPr>
              <a:t>本番</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運用</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83" name="直線コネクタ 82"/>
          <p:cNvCxnSpPr/>
          <p:nvPr/>
        </p:nvCxnSpPr>
        <p:spPr>
          <a:xfrm>
            <a:off x="8259436" y="966922"/>
            <a:ext cx="17526" cy="1988474"/>
          </a:xfrm>
          <a:prstGeom prst="line">
            <a:avLst/>
          </a:prstGeom>
          <a:ln w="158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50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 name="表 155"/>
          <p:cNvGraphicFramePr>
            <a:graphicFrameLocks noGrp="1"/>
          </p:cNvGraphicFramePr>
          <p:nvPr>
            <p:extLst/>
          </p:nvPr>
        </p:nvGraphicFramePr>
        <p:xfrm>
          <a:off x="148099" y="684194"/>
          <a:ext cx="11879027" cy="2188080"/>
        </p:xfrm>
        <a:graphic>
          <a:graphicData uri="http://schemas.openxmlformats.org/drawingml/2006/table">
            <a:tbl>
              <a:tblPr firstRow="1" bandRow="1">
                <a:tableStyleId>{5C22544A-7EE6-4342-B048-85BDC9FD1C3A}</a:tableStyleId>
              </a:tblPr>
              <a:tblGrid>
                <a:gridCol w="792000"/>
                <a:gridCol w="2832592"/>
                <a:gridCol w="730800"/>
                <a:gridCol w="730800"/>
                <a:gridCol w="730800"/>
                <a:gridCol w="730800"/>
                <a:gridCol w="730800"/>
                <a:gridCol w="730800"/>
                <a:gridCol w="730800"/>
                <a:gridCol w="730800"/>
                <a:gridCol w="730800"/>
                <a:gridCol w="1677235"/>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7</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8</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9</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品質向上</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・業務改善</a:t>
                      </a: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①</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設備予実システム改修</a:t>
                      </a:r>
                      <a:endParaRPr kumimoji="1" lang="ja-JP" altLang="en-US"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②固定資産ファイル保管システム</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システム</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基盤強化</a:t>
                      </a: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③</a:t>
                      </a:r>
                      <a:r>
                        <a:rPr kumimoji="1" lang="en-US" altLang="ja-JP" sz="1050" dirty="0" smtClean="0">
                          <a:latin typeface="Meiryo UI" panose="020B0604030504040204" pitchFamily="50" charset="-128"/>
                          <a:ea typeface="Meiryo UI" panose="020B0604030504040204" pitchFamily="50" charset="-128"/>
                        </a:rPr>
                        <a:t>WindowsServer2012 EOSL</a:t>
                      </a:r>
                      <a:r>
                        <a:rPr kumimoji="1" lang="ja-JP" altLang="en-US" sz="1050" dirty="0" smtClean="0">
                          <a:latin typeface="Meiryo UI" panose="020B0604030504040204" pitchFamily="50" charset="-128"/>
                          <a:ea typeface="Meiryo UI" panose="020B0604030504040204" pitchFamily="50" charset="-128"/>
                        </a:rPr>
                        <a:t>対応</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rgbClr val="FF0000"/>
                          </a:solidFill>
                          <a:latin typeface="Meiryo UI" panose="020B0604030504040204" pitchFamily="50" charset="-128"/>
                          <a:ea typeface="Meiryo UI" panose="020B0604030504040204" pitchFamily="50" charset="-128"/>
                        </a:rPr>
                        <a:t>Windows2012</a:t>
                      </a:r>
                      <a:r>
                        <a:rPr kumimoji="1" lang="ja-JP" altLang="en-US" sz="1050" b="0" dirty="0" smtClean="0">
                          <a:solidFill>
                            <a:srgbClr val="FF0000"/>
                          </a:solidFill>
                          <a:latin typeface="Meiryo UI" panose="020B0604030504040204" pitchFamily="50" charset="-128"/>
                          <a:ea typeface="Meiryo UI" panose="020B0604030504040204" pitchFamily="50" charset="-128"/>
                        </a:rPr>
                        <a:t> 全</a:t>
                      </a:r>
                      <a:r>
                        <a:rPr kumimoji="1" lang="en-US" altLang="ja-JP" sz="1050" b="0" dirty="0" smtClean="0">
                          <a:solidFill>
                            <a:srgbClr val="FF0000"/>
                          </a:solidFill>
                          <a:latin typeface="Meiryo UI" panose="020B0604030504040204" pitchFamily="50" charset="-128"/>
                          <a:ea typeface="Meiryo UI" panose="020B0604030504040204" pitchFamily="50" charset="-128"/>
                        </a:rPr>
                        <a:t>25</a:t>
                      </a:r>
                      <a:r>
                        <a:rPr kumimoji="1" lang="ja-JP" altLang="en-US" sz="1050" b="0" dirty="0" smtClean="0">
                          <a:solidFill>
                            <a:srgbClr val="FF0000"/>
                          </a:solidFill>
                          <a:latin typeface="Meiryo UI" panose="020B0604030504040204" pitchFamily="50" charset="-128"/>
                          <a:ea typeface="Meiryo UI" panose="020B0604030504040204" pitchFamily="50" charset="-128"/>
                        </a:rPr>
                        <a:t>台</a:t>
                      </a:r>
                      <a:endParaRPr kumimoji="1" lang="en-US" altLang="ja-JP" sz="1050" b="0" dirty="0" smtClean="0">
                        <a:solidFill>
                          <a:srgbClr val="FF0000"/>
                        </a:solidFill>
                        <a:latin typeface="Meiryo UI" panose="020B0604030504040204" pitchFamily="50" charset="-128"/>
                        <a:ea typeface="Meiryo UI" panose="020B0604030504040204" pitchFamily="50" charset="-128"/>
                      </a:endParaRPr>
                    </a:p>
                    <a:p>
                      <a:r>
                        <a:rPr kumimoji="1" lang="en-US" altLang="ja-JP" sz="1050" b="0" dirty="0" smtClean="0">
                          <a:solidFill>
                            <a:srgbClr val="FF0000"/>
                          </a:solidFill>
                          <a:latin typeface="Meiryo UI" panose="020B0604030504040204" pitchFamily="50" charset="-128"/>
                          <a:ea typeface="Meiryo UI" panose="020B0604030504040204" pitchFamily="50" charset="-128"/>
                        </a:rPr>
                        <a:t>22A(Ph.1):</a:t>
                      </a:r>
                      <a:r>
                        <a:rPr kumimoji="1" lang="ja-JP" altLang="en-US" sz="1050" b="0" dirty="0" smtClean="0">
                          <a:solidFill>
                            <a:srgbClr val="FF0000"/>
                          </a:solidFill>
                          <a:latin typeface="Meiryo UI" panose="020B0604030504040204" pitchFamily="50" charset="-128"/>
                          <a:ea typeface="Meiryo UI" panose="020B0604030504040204" pitchFamily="50" charset="-128"/>
                        </a:rPr>
                        <a:t>四日市 </a:t>
                      </a:r>
                      <a:r>
                        <a:rPr kumimoji="1" lang="en-US" altLang="ja-JP" sz="1050" b="0" dirty="0" smtClean="0">
                          <a:solidFill>
                            <a:srgbClr val="FF0000"/>
                          </a:solidFill>
                          <a:latin typeface="Meiryo UI" panose="020B0604030504040204" pitchFamily="50" charset="-128"/>
                          <a:ea typeface="Meiryo UI" panose="020B0604030504040204" pitchFamily="50" charset="-128"/>
                        </a:rPr>
                        <a:t>9</a:t>
                      </a:r>
                      <a:r>
                        <a:rPr kumimoji="1" lang="ja-JP" altLang="en-US" sz="1050" b="0" dirty="0" smtClean="0">
                          <a:solidFill>
                            <a:srgbClr val="FF0000"/>
                          </a:solidFill>
                          <a:latin typeface="Meiryo UI" panose="020B0604030504040204" pitchFamily="50" charset="-128"/>
                          <a:ea typeface="Meiryo UI" panose="020B0604030504040204" pitchFamily="50" charset="-128"/>
                        </a:rPr>
                        <a:t>台</a:t>
                      </a:r>
                      <a:endParaRPr kumimoji="1" lang="en-US" altLang="ja-JP" sz="1050" b="0" dirty="0" smtClean="0">
                        <a:solidFill>
                          <a:srgbClr val="FF0000"/>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rgbClr val="FF0000"/>
                          </a:solidFill>
                          <a:latin typeface="Meiryo UI" panose="020B0604030504040204" pitchFamily="50" charset="-128"/>
                          <a:ea typeface="Meiryo UI" panose="020B0604030504040204" pitchFamily="50" charset="-128"/>
                        </a:rPr>
                        <a:t>22B(Ph.2):</a:t>
                      </a:r>
                      <a:r>
                        <a:rPr kumimoji="1" lang="ja-JP" altLang="en-US" sz="1050" b="0" dirty="0" smtClean="0">
                          <a:solidFill>
                            <a:srgbClr val="FF0000"/>
                          </a:solidFill>
                          <a:latin typeface="Meiryo UI" panose="020B0604030504040204" pitchFamily="50" charset="-128"/>
                          <a:ea typeface="Meiryo UI" panose="020B0604030504040204" pitchFamily="50" charset="-128"/>
                        </a:rPr>
                        <a:t>北上　  </a:t>
                      </a:r>
                      <a:r>
                        <a:rPr kumimoji="1" lang="en-US" altLang="ja-JP" sz="1050" b="0" dirty="0" smtClean="0">
                          <a:solidFill>
                            <a:srgbClr val="FF0000"/>
                          </a:solidFill>
                          <a:latin typeface="Meiryo UI" panose="020B0604030504040204" pitchFamily="50" charset="-128"/>
                          <a:ea typeface="Meiryo UI" panose="020B0604030504040204" pitchFamily="50" charset="-128"/>
                        </a:rPr>
                        <a:t>9</a:t>
                      </a:r>
                      <a:r>
                        <a:rPr kumimoji="1" lang="ja-JP" altLang="en-US" sz="1050" b="0" dirty="0" smtClean="0">
                          <a:solidFill>
                            <a:srgbClr val="FF0000"/>
                          </a:solidFill>
                          <a:latin typeface="Meiryo UI" panose="020B0604030504040204" pitchFamily="50" charset="-128"/>
                          <a:ea typeface="Meiryo UI" panose="020B0604030504040204" pitchFamily="50" charset="-128"/>
                        </a:rPr>
                        <a:t>台</a:t>
                      </a:r>
                      <a:endParaRPr kumimoji="1" lang="en-US" altLang="ja-JP" sz="1050" b="0" dirty="0" smtClean="0">
                        <a:solidFill>
                          <a:srgbClr val="FF0000"/>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rgbClr val="FF0000"/>
                          </a:solidFill>
                          <a:latin typeface="Meiryo UI" panose="020B0604030504040204" pitchFamily="50" charset="-128"/>
                          <a:ea typeface="Meiryo UI" panose="020B0604030504040204" pitchFamily="50" charset="-128"/>
                        </a:rPr>
                        <a:t>23A(Ph.3):</a:t>
                      </a:r>
                      <a:r>
                        <a:rPr kumimoji="1" lang="ja-JP" altLang="en-US" sz="1050" b="0" dirty="0" smtClean="0">
                          <a:solidFill>
                            <a:srgbClr val="FF0000"/>
                          </a:solidFill>
                          <a:latin typeface="Meiryo UI" panose="020B0604030504040204" pitchFamily="50" charset="-128"/>
                          <a:ea typeface="Meiryo UI" panose="020B0604030504040204" pitchFamily="50" charset="-128"/>
                        </a:rPr>
                        <a:t>四／北 </a:t>
                      </a:r>
                      <a:r>
                        <a:rPr kumimoji="1" lang="en-US" altLang="ja-JP" sz="1050" b="0" dirty="0" smtClean="0">
                          <a:solidFill>
                            <a:srgbClr val="FF0000"/>
                          </a:solidFill>
                          <a:latin typeface="Meiryo UI" panose="020B0604030504040204" pitchFamily="50" charset="-128"/>
                          <a:ea typeface="Meiryo UI" panose="020B0604030504040204" pitchFamily="50" charset="-128"/>
                        </a:rPr>
                        <a:t>7</a:t>
                      </a:r>
                      <a:r>
                        <a:rPr kumimoji="1" lang="ja-JP" altLang="en-US" sz="1050" b="0" dirty="0" smtClean="0">
                          <a:solidFill>
                            <a:srgbClr val="FF0000"/>
                          </a:solidFill>
                          <a:latin typeface="Meiryo UI" panose="020B0604030504040204" pitchFamily="50" charset="-128"/>
                          <a:ea typeface="Meiryo UI" panose="020B0604030504040204" pitchFamily="50" charset="-128"/>
                        </a:rPr>
                        <a:t>台</a:t>
                      </a:r>
                      <a:endParaRPr kumimoji="1" lang="en-US" altLang="ja-JP" sz="1050" b="0" dirty="0" smtClean="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④サーバ管理制度向上</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ホームベース 66"/>
          <p:cNvSpPr/>
          <p:nvPr/>
        </p:nvSpPr>
        <p:spPr>
          <a:xfrm>
            <a:off x="3770020" y="1001582"/>
            <a:ext cx="1736149"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要件定義</a:t>
            </a:r>
            <a:endParaRPr kumimoji="0" lang="ja-JP" altLang="en-US" sz="900" kern="0" dirty="0">
              <a:solidFill>
                <a:srgbClr val="FFFFFF"/>
              </a:solidFill>
              <a:latin typeface="Meiryo UI" panose="020B0604030504040204" pitchFamily="50" charset="-128"/>
              <a:ea typeface="Meiryo UI" panose="020B0604030504040204" pitchFamily="50" charset="-128"/>
            </a:endParaRPr>
          </a:p>
        </p:txBody>
      </p:sp>
      <p:sp>
        <p:nvSpPr>
          <p:cNvPr id="68" name="ホームベース 67"/>
          <p:cNvSpPr/>
          <p:nvPr/>
        </p:nvSpPr>
        <p:spPr>
          <a:xfrm>
            <a:off x="5972554" y="1004310"/>
            <a:ext cx="2179785"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開発・テスト</a:t>
            </a:r>
            <a:endParaRPr kumimoji="0" lang="ja-JP" altLang="en-US" sz="900" kern="0" dirty="0">
              <a:solidFill>
                <a:srgbClr val="FFFFFF"/>
              </a:solidFill>
              <a:latin typeface="Meiryo UI" panose="020B0604030504040204" pitchFamily="50" charset="-128"/>
              <a:ea typeface="Meiryo UI" panose="020B0604030504040204" pitchFamily="50" charset="-128"/>
            </a:endParaRPr>
          </a:p>
        </p:txBody>
      </p:sp>
      <p:sp>
        <p:nvSpPr>
          <p:cNvPr id="69" name="ホームベース 68"/>
          <p:cNvSpPr/>
          <p:nvPr/>
        </p:nvSpPr>
        <p:spPr>
          <a:xfrm>
            <a:off x="8152339" y="1004309"/>
            <a:ext cx="732169" cy="140382"/>
          </a:xfrm>
          <a:prstGeom prst="homePlat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rgbClr val="FFFFFF"/>
                </a:solidFill>
                <a:latin typeface="Meiryo UI" panose="020B0604030504040204" pitchFamily="50" charset="-128"/>
                <a:ea typeface="Meiryo UI" panose="020B0604030504040204" pitchFamily="50" charset="-128"/>
              </a:rPr>
              <a:t>ＢＩＴ</a:t>
            </a:r>
            <a:endParaRPr kumimoji="0" lang="ja-JP" altLang="en-US" sz="900" kern="0" dirty="0">
              <a:solidFill>
                <a:srgbClr val="FFFFFF"/>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5538512" y="969982"/>
            <a:ext cx="836768" cy="138499"/>
          </a:xfrm>
          <a:prstGeom prst="rect">
            <a:avLst/>
          </a:prstGeom>
          <a:noFill/>
          <a:ln w="12700">
            <a:solidFill>
              <a:schemeClr val="tx1"/>
            </a:solidFill>
          </a:ln>
        </p:spPr>
        <p:txBody>
          <a:bodyPr wrap="none" lIns="0" tIns="0" rIns="0" bIns="0" rtlCol="0">
            <a:spAutoFit/>
          </a:bodyPr>
          <a:lstStyle/>
          <a:p>
            <a:r>
              <a:rPr lang="ja-JP" altLang="en-US" sz="900" dirty="0" smtClean="0">
                <a:solidFill>
                  <a:srgbClr val="FFFFFF">
                    <a:lumMod val="50000"/>
                  </a:srgbClr>
                </a:solidFill>
                <a:latin typeface="Meiryo UI" panose="020B0604030504040204" pitchFamily="50" charset="-128"/>
                <a:ea typeface="Meiryo UI" panose="020B0604030504040204" pitchFamily="50" charset="-128"/>
              </a:rPr>
              <a:t>▼</a:t>
            </a:r>
            <a:r>
              <a:rPr lang="en-US" altLang="ja-JP" sz="900" dirty="0" smtClean="0">
                <a:solidFill>
                  <a:srgbClr val="FFFFFF">
                    <a:lumMod val="50000"/>
                  </a:srgbClr>
                </a:solidFill>
                <a:latin typeface="Meiryo UI" panose="020B0604030504040204" pitchFamily="50" charset="-128"/>
                <a:ea typeface="Meiryo UI" panose="020B0604030504040204" pitchFamily="50" charset="-128"/>
              </a:rPr>
              <a:t>IT</a:t>
            </a:r>
            <a:r>
              <a:rPr lang="ja-JP" altLang="en-US" sz="900" dirty="0" smtClean="0">
                <a:solidFill>
                  <a:srgbClr val="FFFFFF">
                    <a:lumMod val="50000"/>
                  </a:srgbClr>
                </a:solidFill>
                <a:latin typeface="Meiryo UI" panose="020B0604030504040204" pitchFamily="50" charset="-128"/>
                <a:ea typeface="Meiryo UI" panose="020B0604030504040204" pitchFamily="50" charset="-128"/>
              </a:rPr>
              <a:t>提案</a:t>
            </a:r>
            <a:r>
              <a:rPr lang="en-US" altLang="ja-JP" sz="900" dirty="0" smtClean="0">
                <a:solidFill>
                  <a:srgbClr val="FFFFFF">
                    <a:lumMod val="50000"/>
                  </a:srgbClr>
                </a:solidFill>
                <a:latin typeface="Meiryo UI" panose="020B0604030504040204" pitchFamily="50" charset="-128"/>
                <a:ea typeface="Meiryo UI" panose="020B0604030504040204" pitchFamily="50" charset="-128"/>
              </a:rPr>
              <a:t>(6/14)</a:t>
            </a:r>
          </a:p>
        </p:txBody>
      </p:sp>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４</a:t>
            </a:r>
            <a:r>
              <a:rPr lang="ja-JP" altLang="en-US" sz="2000" dirty="0" smtClean="0">
                <a:latin typeface="+mn-ea"/>
              </a:rPr>
              <a:t>／４）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nvPr>
        </p:nvGraphicFramePr>
        <p:xfrm>
          <a:off x="156385" y="2933449"/>
          <a:ext cx="11883632" cy="3261514"/>
        </p:xfrm>
        <a:graphic>
          <a:graphicData uri="http://schemas.openxmlformats.org/drawingml/2006/table">
            <a:tbl>
              <a:tblPr firstRow="1" bandRow="1">
                <a:tableStyleId>{5C22544A-7EE6-4342-B048-85BDC9FD1C3A}</a:tableStyleId>
              </a:tblPr>
              <a:tblGrid>
                <a:gridCol w="161012"/>
                <a:gridCol w="2016000"/>
                <a:gridCol w="899578"/>
                <a:gridCol w="5724000"/>
                <a:gridCol w="623947"/>
                <a:gridCol w="322830"/>
                <a:gridCol w="387408"/>
                <a:gridCol w="597397"/>
                <a:gridCol w="1151460"/>
              </a:tblGrid>
              <a:tr h="291814">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65225">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①</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設備予実システム改修</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☆水谷・海江田</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今後の北上の設備投資件数の増加に伴い、管理業務工数も増加する為、ローカルで管理しているデータの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DB</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化を行い、検収支払計画の管理作業工数の削減を図る。（▲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200H/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拠点</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】Y7</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や</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K2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の投資の増大が見込まれる事により、管理件数が</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月にピーク（約</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30,000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件）になる事による作業増加抑制の目的に</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ＩＴ提案を実施承認が下りたので、開発に着手。１月の運用開始を目指す。</a:t>
                      </a:r>
                      <a:endParaRPr lang="ja-JP" altLang="en-US"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テスト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638729">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②</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00" dirty="0" smtClean="0">
                          <a:latin typeface="Meiryo UI" panose="020B0604030504040204" pitchFamily="50" charset="-128"/>
                          <a:ea typeface="Meiryo UI" panose="020B0604030504040204" pitchFamily="50" charset="-128"/>
                        </a:rPr>
                        <a:t>固定資産ファイル保管システム</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☆水谷・海江田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固定資産のエビデンスを紙でファイリングする作業に時間を要している為、システム化することにより、作業工数の低減及び用紙の削減を図る。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工数▲</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129H/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月、印刷枚数</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26,190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枚</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】7</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月から（企設）との要件ヒアリングに着手、承認</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WF</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も必要な事から、楽々</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WF/SPS/</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スクラッチ開発の３案をベースに比較検討を行っている。ほぼ要件が固まりつつあり、</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10/17</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IT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実行審議に向けて準備中。</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提案</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559001">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③</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Windows Server 2012</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EOSL</a:t>
                      </a: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対応</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☆西川</a:t>
                      </a:r>
                      <a:r>
                        <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中野</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Windows Server 2012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のサポートが終了するため、システム移行が必要となる。対象全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期に分け移行すべく、今期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22A</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は（四日市）の物品搬出システムなどの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7</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月に、遵法調達システムなどの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8</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月に移行する。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物品搬出／駐車場許可証／フロン管理／動力点検／設備予算管理／購買実績などをサービスしている共通基盤２、遵法</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調達、固定資産管理、輸出管理、入場許可申請、工事電子承認、貸出管理、</a:t>
                      </a:r>
                      <a:r>
                        <a:rPr lang="en-US" altLang="ja-JP" sz="900" b="0" i="0" u="none" strike="noStrike" dirty="0" err="1" smtClean="0">
                          <a:solidFill>
                            <a:schemeClr val="tx1"/>
                          </a:solidFill>
                          <a:effectLst/>
                          <a:latin typeface="Meiryo UI" panose="020B0604030504040204" pitchFamily="50" charset="-128"/>
                          <a:ea typeface="Meiryo UI" panose="020B0604030504040204" pitchFamily="50" charset="-128"/>
                        </a:rPr>
                        <a:t>FTCVision</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などをサービスしている共通基盤１サーバー切替後、一連の運用監視も概ね問題無い事が確認できたため、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9/30</a:t>
                      </a:r>
                      <a:r>
                        <a:rPr lang="ja-JP" altLang="en-US" sz="900" b="0" i="0" u="none" strike="noStrike" dirty="0" err="1" smtClean="0">
                          <a:solidFill>
                            <a:schemeClr val="tx1"/>
                          </a:solidFill>
                          <a:effectLst/>
                          <a:latin typeface="Meiryo UI" panose="020B0604030504040204" pitchFamily="50" charset="-128"/>
                          <a:ea typeface="Meiryo UI" panose="020B0604030504040204" pitchFamily="50" charset="-128"/>
                        </a:rPr>
                        <a:t>までに</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旧サーバーの停止を行いクラウドサービス解約予定</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a:t>
                      </a:r>
                      <a:endParaRPr lang="en-US" altLang="ja-JP" sz="10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99987">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④</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サーバ管理の精度向上</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☆西川</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の導入から廃棄までに行う手続きが散在しているため、手続きの抜け漏れによるスケジュール遅れのリスクや都度内容を確認しなければならないことにより、余分な作業・確認時間がかかっている。問題解決のための仕組みを導入を実施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サーバ運用管理ツールの開発完了、関係者で確認し大きな問題が無かった事から</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9/12</a:t>
                      </a:r>
                      <a:r>
                        <a:rPr lang="ja-JP" altLang="en-US" sz="900" b="0" i="0" u="none" strike="noStrike" dirty="0" err="1" smtClean="0">
                          <a:solidFill>
                            <a:schemeClr val="tx1"/>
                          </a:solidFill>
                          <a:effectLst/>
                          <a:latin typeface="Meiryo UI" panose="020B0604030504040204" pitchFamily="50" charset="-128"/>
                          <a:ea typeface="Meiryo UI" panose="020B0604030504040204" pitchFamily="50" charset="-128"/>
                        </a:rPr>
                        <a:t>、</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に［ＩＴ推］関係者への説明会を実施。</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月に予定されている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年度中期設備投資計画策定にて試行開始（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~23/10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予定）</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試行</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10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1000" b="0" i="0" u="none" strike="noStrike" dirty="0" smtClean="0">
                          <a:solidFill>
                            <a:schemeClr val="tx1"/>
                          </a:solidFill>
                          <a:effectLst/>
                          <a:latin typeface="Meiryo UI" panose="020B0604030504040204" pitchFamily="50" charset="-128"/>
                          <a:ea typeface="Meiryo UI" panose="020B0604030504040204" pitchFamily="50" charset="-128"/>
                        </a:rPr>
                        <a:t>リスケ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1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10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35" name="ホームベース 34"/>
          <p:cNvSpPr/>
          <p:nvPr/>
        </p:nvSpPr>
        <p:spPr>
          <a:xfrm>
            <a:off x="3768159" y="1174071"/>
            <a:ext cx="2380757"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要件定義</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6" name="ホームベース 35"/>
          <p:cNvSpPr/>
          <p:nvPr/>
        </p:nvSpPr>
        <p:spPr>
          <a:xfrm>
            <a:off x="7026298" y="1181502"/>
            <a:ext cx="2570669"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7" name="ホームベース 36"/>
          <p:cNvSpPr/>
          <p:nvPr/>
        </p:nvSpPr>
        <p:spPr>
          <a:xfrm>
            <a:off x="9622337" y="1181339"/>
            <a:ext cx="724758"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en-US" altLang="ja-JP" sz="900" kern="0" dirty="0" smtClean="0">
                <a:solidFill>
                  <a:sysClr val="windowText" lastClr="000000"/>
                </a:solidFill>
                <a:latin typeface="Meiryo UI" panose="020B0604030504040204" pitchFamily="50" charset="-128"/>
                <a:ea typeface="Meiryo UI" panose="020B0604030504040204" pitchFamily="50" charset="-128"/>
              </a:rPr>
              <a:t>BIT</a:t>
            </a:r>
          </a:p>
        </p:txBody>
      </p:sp>
      <p:sp>
        <p:nvSpPr>
          <p:cNvPr id="39" name="ホームベース 38"/>
          <p:cNvSpPr/>
          <p:nvPr/>
        </p:nvSpPr>
        <p:spPr>
          <a:xfrm>
            <a:off x="5978104" y="1422461"/>
            <a:ext cx="2448345"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要件定義</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0" name="ホームベース 39"/>
          <p:cNvSpPr/>
          <p:nvPr/>
        </p:nvSpPr>
        <p:spPr>
          <a:xfrm>
            <a:off x="8906932" y="1429892"/>
            <a:ext cx="1430637"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8443197" y="1418334"/>
            <a:ext cx="793487" cy="2769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en-US" altLang="ja-JP" sz="900" dirty="0" smtClean="0">
                <a:solidFill>
                  <a:srgbClr val="FF0000"/>
                </a:solidFill>
                <a:latin typeface="Meiryo UI" panose="020B0604030504040204" pitchFamily="50" charset="-128"/>
                <a:ea typeface="Meiryo UI" panose="020B0604030504040204" pitchFamily="50" charset="-128"/>
              </a:rPr>
              <a:t>IT</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(10/17)</a:t>
            </a:r>
          </a:p>
        </p:txBody>
      </p:sp>
      <p:sp>
        <p:nvSpPr>
          <p:cNvPr id="26" name="ホームベース 25"/>
          <p:cNvSpPr/>
          <p:nvPr/>
        </p:nvSpPr>
        <p:spPr>
          <a:xfrm>
            <a:off x="3935697" y="1786420"/>
            <a:ext cx="808052"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サーバ構築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776387" y="1780964"/>
            <a:ext cx="670055" cy="2769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en-US" altLang="ja-JP" sz="900" dirty="0" smtClean="0">
                <a:solidFill>
                  <a:srgbClr val="FF0000"/>
                </a:solidFill>
                <a:latin typeface="Meiryo UI" panose="020B0604030504040204" pitchFamily="50" charset="-128"/>
                <a:ea typeface="Meiryo UI" panose="020B0604030504040204" pitchFamily="50" charset="-128"/>
              </a:rPr>
              <a:t>CL</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(4/5)</a:t>
            </a:r>
          </a:p>
        </p:txBody>
      </p:sp>
      <p:sp>
        <p:nvSpPr>
          <p:cNvPr id="28" name="ホームベース 27"/>
          <p:cNvSpPr/>
          <p:nvPr/>
        </p:nvSpPr>
        <p:spPr>
          <a:xfrm>
            <a:off x="4743749" y="1786419"/>
            <a:ext cx="1206201" cy="139089"/>
          </a:xfrm>
          <a:prstGeom prst="homePlate">
            <a:avLst/>
          </a:prstGeom>
          <a:ln w="12700"/>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29" name="ホームベース 28"/>
          <p:cNvSpPr/>
          <p:nvPr/>
        </p:nvSpPr>
        <p:spPr>
          <a:xfrm>
            <a:off x="5986302" y="1782264"/>
            <a:ext cx="995524"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切替準備</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6070782" y="1799971"/>
            <a:ext cx="601127" cy="276999"/>
          </a:xfrm>
          <a:prstGeom prst="rect">
            <a:avLst/>
          </a:prstGeom>
          <a:noFill/>
          <a:ln w="12700">
            <a:solidFill>
              <a:schemeClr val="tx1"/>
            </a:solidFill>
          </a:ln>
        </p:spPr>
        <p:txBody>
          <a:bodyPr wrap="none" lIns="0" tIns="0" rIns="0" bIns="0" rtlCol="0">
            <a:spAutoFit/>
          </a:bodyPr>
          <a:lstStyle/>
          <a:p>
            <a:pPr algn="ctr"/>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pPr algn="ctr"/>
            <a:r>
              <a:rPr lang="ja-JP" altLang="en-US" sz="900" dirty="0" smtClean="0">
                <a:solidFill>
                  <a:srgbClr val="FF0000"/>
                </a:solidFill>
                <a:latin typeface="Meiryo UI" panose="020B0604030504040204" pitchFamily="50" charset="-128"/>
                <a:ea typeface="Meiryo UI" panose="020B0604030504040204" pitchFamily="50" charset="-128"/>
              </a:rPr>
              <a:t>切替</a:t>
            </a:r>
            <a:r>
              <a:rPr lang="en-US" altLang="ja-JP" sz="900" dirty="0" smtClean="0">
                <a:solidFill>
                  <a:srgbClr val="FF0000"/>
                </a:solidFill>
                <a:latin typeface="Meiryo UI" panose="020B0604030504040204" pitchFamily="50" charset="-128"/>
                <a:ea typeface="Meiryo UI" panose="020B0604030504040204" pitchFamily="50" charset="-128"/>
              </a:rPr>
              <a:t>(7/18)</a:t>
            </a:r>
          </a:p>
        </p:txBody>
      </p:sp>
      <p:sp>
        <p:nvSpPr>
          <p:cNvPr id="31" name="テキスト ボックス 30"/>
          <p:cNvSpPr txBox="1"/>
          <p:nvPr/>
        </p:nvSpPr>
        <p:spPr>
          <a:xfrm>
            <a:off x="6724587" y="1799971"/>
            <a:ext cx="601127" cy="276999"/>
          </a:xfrm>
          <a:prstGeom prst="rect">
            <a:avLst/>
          </a:prstGeom>
          <a:noFill/>
        </p:spPr>
        <p:txBody>
          <a:bodyPr wrap="none" lIns="0" tIns="0" rIns="0" bIns="0" rtlCol="0">
            <a:spAutoFit/>
          </a:bodyPr>
          <a:lstStyle/>
          <a:p>
            <a:pPr algn="ctr"/>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pPr algn="ctr"/>
            <a:r>
              <a:rPr lang="ja-JP" altLang="en-US" sz="900" dirty="0" smtClean="0">
                <a:solidFill>
                  <a:srgbClr val="FF0000"/>
                </a:solidFill>
                <a:latin typeface="Meiryo UI" panose="020B0604030504040204" pitchFamily="50" charset="-128"/>
                <a:ea typeface="Meiryo UI" panose="020B0604030504040204" pitchFamily="50" charset="-128"/>
              </a:rPr>
              <a:t>切替</a:t>
            </a:r>
            <a:r>
              <a:rPr lang="en-US" altLang="ja-JP" sz="900" dirty="0" smtClean="0">
                <a:solidFill>
                  <a:srgbClr val="FF0000"/>
                </a:solidFill>
                <a:latin typeface="Meiryo UI" panose="020B0604030504040204" pitchFamily="50" charset="-128"/>
                <a:ea typeface="Meiryo UI" panose="020B0604030504040204" pitchFamily="50" charset="-128"/>
              </a:rPr>
              <a:t>(8/17)</a:t>
            </a:r>
          </a:p>
        </p:txBody>
      </p:sp>
      <p:sp>
        <p:nvSpPr>
          <p:cNvPr id="32" name="ホームベース 31"/>
          <p:cNvSpPr/>
          <p:nvPr/>
        </p:nvSpPr>
        <p:spPr>
          <a:xfrm>
            <a:off x="7442266" y="1974750"/>
            <a:ext cx="706421" cy="139090"/>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サーバ構築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3" name="ホームベース 32"/>
          <p:cNvSpPr/>
          <p:nvPr/>
        </p:nvSpPr>
        <p:spPr>
          <a:xfrm>
            <a:off x="8191941" y="1974749"/>
            <a:ext cx="1405025"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1" name="ホームベース 40"/>
          <p:cNvSpPr/>
          <p:nvPr/>
        </p:nvSpPr>
        <p:spPr>
          <a:xfrm>
            <a:off x="9629350" y="1978024"/>
            <a:ext cx="708220" cy="135813"/>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切替準備</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7301584" y="1796545"/>
            <a:ext cx="1088439" cy="1384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▼北上</a:t>
            </a:r>
            <a:r>
              <a:rPr lang="en-US" altLang="ja-JP" sz="900" dirty="0" smtClean="0">
                <a:solidFill>
                  <a:srgbClr val="FF0000"/>
                </a:solidFill>
                <a:latin typeface="Meiryo UI" panose="020B0604030504040204" pitchFamily="50" charset="-128"/>
                <a:ea typeface="Meiryo UI" panose="020B0604030504040204" pitchFamily="50" charset="-128"/>
              </a:rPr>
              <a:t>CL</a:t>
            </a:r>
            <a:r>
              <a:rPr lang="ja-JP" altLang="en-US" sz="900" dirty="0" smtClean="0">
                <a:solidFill>
                  <a:srgbClr val="FF0000"/>
                </a:solidFill>
                <a:latin typeface="Meiryo UI" panose="020B0604030504040204" pitchFamily="50" charset="-128"/>
                <a:ea typeface="Meiryo UI" panose="020B0604030504040204" pitchFamily="50" charset="-128"/>
              </a:rPr>
              <a:t>申請</a:t>
            </a:r>
            <a:r>
              <a:rPr lang="en-US" altLang="ja-JP" sz="900" dirty="0" smtClean="0">
                <a:solidFill>
                  <a:srgbClr val="FF0000"/>
                </a:solidFill>
                <a:latin typeface="Meiryo UI" panose="020B0604030504040204" pitchFamily="50" charset="-128"/>
                <a:ea typeface="Meiryo UI" panose="020B0604030504040204" pitchFamily="50" charset="-128"/>
              </a:rPr>
              <a:t>(8/29)</a:t>
            </a:r>
          </a:p>
        </p:txBody>
      </p:sp>
      <p:sp>
        <p:nvSpPr>
          <p:cNvPr id="2" name="テキスト ボックス 1"/>
          <p:cNvSpPr txBox="1"/>
          <p:nvPr/>
        </p:nvSpPr>
        <p:spPr>
          <a:xfrm>
            <a:off x="3329910" y="1756532"/>
            <a:ext cx="492443" cy="261610"/>
          </a:xfrm>
          <a:prstGeom prst="rect">
            <a:avLst/>
          </a:prstGeom>
          <a:noFill/>
        </p:spPr>
        <p:txBody>
          <a:bodyPr wrap="none" rtlCol="0">
            <a:spAutoFit/>
          </a:bodyPr>
          <a:lstStyle/>
          <a:p>
            <a:r>
              <a:rPr lang="en-US" altLang="ja-JP" sz="1050" dirty="0" smtClean="0">
                <a:solidFill>
                  <a:srgbClr val="000000"/>
                </a:solidFill>
                <a:latin typeface="Meiryo UI" panose="020B0604030504040204" pitchFamily="50" charset="-128"/>
                <a:ea typeface="Meiryo UI" panose="020B0604030504040204" pitchFamily="50" charset="-128"/>
              </a:rPr>
              <a:t>Ph.1</a:t>
            </a:r>
            <a:endParaRPr lang="ja-JP" altLang="en-US" sz="1050" dirty="0">
              <a:solidFill>
                <a:srgbClr val="0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3329767" y="1927158"/>
            <a:ext cx="478016" cy="253916"/>
          </a:xfrm>
          <a:prstGeom prst="rect">
            <a:avLst/>
          </a:prstGeom>
          <a:noFill/>
        </p:spPr>
        <p:txBody>
          <a:bodyPr wrap="none" rtlCol="0">
            <a:spAutoFit/>
          </a:bodyPr>
          <a:lstStyle/>
          <a:p>
            <a:r>
              <a:rPr lang="en-US" altLang="ja-JP" sz="1050" dirty="0" smtClean="0">
                <a:solidFill>
                  <a:srgbClr val="000000"/>
                </a:solidFill>
                <a:latin typeface="Meiryo UI" panose="020B0604030504040204" pitchFamily="50" charset="-128"/>
                <a:ea typeface="Meiryo UI" panose="020B0604030504040204" pitchFamily="50" charset="-128"/>
              </a:rPr>
              <a:t>Ph.2</a:t>
            </a:r>
            <a:endParaRPr lang="ja-JP" altLang="en-US" sz="1050" dirty="0">
              <a:solidFill>
                <a:srgbClr val="000000"/>
              </a:solidFill>
              <a:latin typeface="Meiryo UI" panose="020B0604030504040204" pitchFamily="50" charset="-128"/>
              <a:ea typeface="Meiryo UI" panose="020B0604030504040204" pitchFamily="50" charset="-128"/>
            </a:endParaRPr>
          </a:p>
        </p:txBody>
      </p:sp>
      <p:sp>
        <p:nvSpPr>
          <p:cNvPr id="45" name="ホームベース 44"/>
          <p:cNvSpPr/>
          <p:nvPr/>
        </p:nvSpPr>
        <p:spPr>
          <a:xfrm>
            <a:off x="3802127" y="2522161"/>
            <a:ext cx="1033397"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定義</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6" name="ホームベース 45"/>
          <p:cNvSpPr/>
          <p:nvPr/>
        </p:nvSpPr>
        <p:spPr>
          <a:xfrm>
            <a:off x="4860926" y="2522160"/>
            <a:ext cx="2565092" cy="139089"/>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7700105" y="2484951"/>
            <a:ext cx="687689" cy="276999"/>
          </a:xfrm>
          <a:prstGeom prst="rect">
            <a:avLst/>
          </a:prstGeom>
          <a:noFill/>
        </p:spPr>
        <p:txBody>
          <a:bodyPr wrap="none" lIns="0" tIns="0" rIns="0" bIns="0" rtlCol="0">
            <a:spAutoFit/>
          </a:bodyPr>
          <a:lstStyle/>
          <a:p>
            <a:r>
              <a:rPr lang="ja-JP" altLang="en-US" sz="900" dirty="0" smtClean="0">
                <a:solidFill>
                  <a:srgbClr val="FF0000"/>
                </a:solidFill>
                <a:latin typeface="Meiryo UI" panose="020B0604030504040204" pitchFamily="50" charset="-128"/>
                <a:ea typeface="Meiryo UI" panose="020B0604030504040204" pitchFamily="50" charset="-128"/>
              </a:rPr>
              <a:t>▼</a:t>
            </a:r>
            <a:endParaRPr lang="en-US" altLang="ja-JP" sz="900" dirty="0" smtClean="0">
              <a:solidFill>
                <a:srgbClr val="FF0000"/>
              </a:solidFill>
              <a:latin typeface="Meiryo UI" panose="020B0604030504040204" pitchFamily="50" charset="-128"/>
              <a:ea typeface="Meiryo UI" panose="020B0604030504040204" pitchFamily="50" charset="-128"/>
            </a:endParaRPr>
          </a:p>
          <a:p>
            <a:r>
              <a:rPr lang="ja-JP" altLang="en-US" sz="900" dirty="0">
                <a:solidFill>
                  <a:srgbClr val="FF0000"/>
                </a:solidFill>
                <a:latin typeface="Meiryo UI" panose="020B0604030504040204" pitchFamily="50" charset="-128"/>
                <a:ea typeface="Meiryo UI" panose="020B0604030504040204" pitchFamily="50" charset="-128"/>
              </a:rPr>
              <a:t>リリース</a:t>
            </a:r>
            <a:r>
              <a:rPr lang="en-US" altLang="ja-JP" sz="900" dirty="0" smtClean="0">
                <a:solidFill>
                  <a:srgbClr val="FF0000"/>
                </a:solidFill>
                <a:latin typeface="Meiryo UI" panose="020B0604030504040204" pitchFamily="50" charset="-128"/>
                <a:ea typeface="Meiryo UI" panose="020B0604030504040204" pitchFamily="50" charset="-128"/>
              </a:rPr>
              <a:t>(9/12)</a:t>
            </a:r>
          </a:p>
        </p:txBody>
      </p:sp>
      <p:cxnSp>
        <p:nvCxnSpPr>
          <p:cNvPr id="179" name="直線コネクタ 178"/>
          <p:cNvCxnSpPr/>
          <p:nvPr/>
        </p:nvCxnSpPr>
        <p:spPr>
          <a:xfrm>
            <a:off x="3850345" y="975389"/>
            <a:ext cx="16719" cy="1896885"/>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064053" y="969372"/>
            <a:ext cx="16772" cy="1902902"/>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4237116" y="975389"/>
            <a:ext cx="13633" cy="154677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4249472" y="2662429"/>
            <a:ext cx="0" cy="2153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9" name="フリーフォーム 48"/>
          <p:cNvSpPr/>
          <p:nvPr/>
        </p:nvSpPr>
        <p:spPr>
          <a:xfrm>
            <a:off x="4085059" y="2523339"/>
            <a:ext cx="169012" cy="139887"/>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 name="グループ化 2"/>
          <p:cNvGrpSpPr/>
          <p:nvPr/>
        </p:nvGrpSpPr>
        <p:grpSpPr>
          <a:xfrm>
            <a:off x="4106227" y="975389"/>
            <a:ext cx="299901" cy="1902341"/>
            <a:chOff x="4106227" y="975389"/>
            <a:chExt cx="299901" cy="1902341"/>
          </a:xfrm>
        </p:grpSpPr>
        <p:cxnSp>
          <p:nvCxnSpPr>
            <p:cNvPr id="38" name="直線コネクタ 37"/>
            <p:cNvCxnSpPr/>
            <p:nvPr/>
          </p:nvCxnSpPr>
          <p:spPr>
            <a:xfrm>
              <a:off x="4389173" y="975389"/>
              <a:ext cx="13633" cy="154677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4401529" y="2662429"/>
              <a:ext cx="0" cy="2153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フリーフォーム 50"/>
            <p:cNvSpPr/>
            <p:nvPr/>
          </p:nvSpPr>
          <p:spPr>
            <a:xfrm>
              <a:off x="4106227" y="2523339"/>
              <a:ext cx="299901" cy="124215"/>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grpSp>
        <p:nvGrpSpPr>
          <p:cNvPr id="52" name="グループ化 51"/>
          <p:cNvGrpSpPr/>
          <p:nvPr/>
        </p:nvGrpSpPr>
        <p:grpSpPr>
          <a:xfrm>
            <a:off x="4304638" y="976384"/>
            <a:ext cx="335797" cy="1902341"/>
            <a:chOff x="4070331" y="975389"/>
            <a:chExt cx="335797" cy="1902341"/>
          </a:xfrm>
        </p:grpSpPr>
        <p:cxnSp>
          <p:nvCxnSpPr>
            <p:cNvPr id="53" name="直線コネクタ 52"/>
            <p:cNvCxnSpPr/>
            <p:nvPr/>
          </p:nvCxnSpPr>
          <p:spPr>
            <a:xfrm>
              <a:off x="4389173" y="975389"/>
              <a:ext cx="13633" cy="154677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4401529" y="2662429"/>
              <a:ext cx="0" cy="215301"/>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5" name="フリーフォーム 54"/>
            <p:cNvSpPr/>
            <p:nvPr/>
          </p:nvSpPr>
          <p:spPr>
            <a:xfrm>
              <a:off x="4070331" y="2523339"/>
              <a:ext cx="335797" cy="136915"/>
            </a:xfrm>
            <a:custGeom>
              <a:avLst/>
              <a:gdLst>
                <a:gd name="connsiteX0" fmla="*/ 187960 w 187960"/>
                <a:gd name="connsiteY0" fmla="*/ 0 h 127000"/>
                <a:gd name="connsiteX1" fmla="*/ 0 w 187960"/>
                <a:gd name="connsiteY1" fmla="*/ 60960 h 127000"/>
                <a:gd name="connsiteX2" fmla="*/ 187960 w 187960"/>
                <a:gd name="connsiteY2" fmla="*/ 127000 h 127000"/>
              </a:gdLst>
              <a:ahLst/>
              <a:cxnLst>
                <a:cxn ang="0">
                  <a:pos x="connsiteX0" y="connsiteY0"/>
                </a:cxn>
                <a:cxn ang="0">
                  <a:pos x="connsiteX1" y="connsiteY1"/>
                </a:cxn>
                <a:cxn ang="0">
                  <a:pos x="connsiteX2" y="connsiteY2"/>
                </a:cxn>
              </a:cxnLst>
              <a:rect l="l" t="t" r="r" b="b"/>
              <a:pathLst>
                <a:path w="187960" h="127000">
                  <a:moveTo>
                    <a:pt x="187960" y="0"/>
                  </a:moveTo>
                  <a:lnTo>
                    <a:pt x="0" y="60960"/>
                  </a:lnTo>
                  <a:lnTo>
                    <a:pt x="187960" y="127000"/>
                  </a:lnTo>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cxnSp>
        <p:nvCxnSpPr>
          <p:cNvPr id="57" name="直線コネクタ 56"/>
          <p:cNvCxnSpPr/>
          <p:nvPr/>
        </p:nvCxnSpPr>
        <p:spPr>
          <a:xfrm>
            <a:off x="4828896" y="987299"/>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5026695" y="972621"/>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5256262" y="957829"/>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425998" y="97040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5608807" y="97040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326586" y="1199795"/>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リスケ後</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3331870" y="1031798"/>
            <a:ext cx="362279" cy="138499"/>
          </a:xfrm>
          <a:prstGeom prst="rect">
            <a:avLst/>
          </a:prstGeom>
          <a:noFill/>
        </p:spPr>
        <p:txBody>
          <a:bodyPr wrap="none" lIns="0" tIns="0" rIns="0" bIns="0" rtlCol="0">
            <a:spAutoFit/>
          </a:bodyPr>
          <a:lstStyle/>
          <a:p>
            <a:r>
              <a:rPr lang="ja-JP" altLang="en-US" sz="900" dirty="0" smtClean="0">
                <a:solidFill>
                  <a:srgbClr val="000000"/>
                </a:solidFill>
                <a:latin typeface="Meiryo UI" panose="020B0604030504040204" pitchFamily="50" charset="-128"/>
                <a:ea typeface="Meiryo UI" panose="020B0604030504040204" pitchFamily="50" charset="-128"/>
              </a:rPr>
              <a:t>リスケ前</a:t>
            </a:r>
            <a:endParaRPr lang="en-US" altLang="ja-JP" sz="900" dirty="0" smtClean="0">
              <a:solidFill>
                <a:srgbClr val="000000"/>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6487242" y="1149894"/>
            <a:ext cx="875240" cy="138499"/>
          </a:xfrm>
          <a:prstGeom prst="rect">
            <a:avLst/>
          </a:prstGeom>
          <a:noFill/>
        </p:spPr>
        <p:txBody>
          <a:bodyPr wrap="none" lIns="0" tIns="0" rIns="0" bIns="0"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 </a:t>
            </a:r>
            <a:r>
              <a:rPr lang="en-US" altLang="ja-JP" sz="900" dirty="0" smtClean="0">
                <a:solidFill>
                  <a:srgbClr val="FF0000"/>
                </a:solidFill>
                <a:latin typeface="Meiryo UI" panose="020B0604030504040204" pitchFamily="50" charset="-128"/>
                <a:ea typeface="Meiryo UI" panose="020B0604030504040204" pitchFamily="50" charset="-128"/>
              </a:rPr>
              <a:t>IT</a:t>
            </a:r>
            <a:r>
              <a:rPr lang="ja-JP" altLang="en-US" sz="900" dirty="0" smtClean="0">
                <a:solidFill>
                  <a:srgbClr val="FF0000"/>
                </a:solidFill>
                <a:latin typeface="Meiryo UI" panose="020B0604030504040204" pitchFamily="50" charset="-128"/>
                <a:ea typeface="Meiryo UI" panose="020B0604030504040204" pitchFamily="50" charset="-128"/>
              </a:rPr>
              <a:t>提案</a:t>
            </a:r>
            <a:r>
              <a:rPr lang="en-US" altLang="ja-JP" sz="900" dirty="0" smtClean="0">
                <a:solidFill>
                  <a:srgbClr val="FF0000"/>
                </a:solidFill>
                <a:latin typeface="Meiryo UI" panose="020B0604030504040204" pitchFamily="50" charset="-128"/>
                <a:ea typeface="Meiryo UI" panose="020B0604030504040204" pitchFamily="50" charset="-128"/>
              </a:rPr>
              <a:t>(7/25)</a:t>
            </a:r>
          </a:p>
        </p:txBody>
      </p:sp>
      <p:cxnSp>
        <p:nvCxnSpPr>
          <p:cNvPr id="70" name="直線コネクタ 69"/>
          <p:cNvCxnSpPr/>
          <p:nvPr/>
        </p:nvCxnSpPr>
        <p:spPr>
          <a:xfrm>
            <a:off x="5763588" y="981469"/>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913142" y="969372"/>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6077574" y="977391"/>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6215906" y="96097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366342" y="973231"/>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6531562" y="95713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818721" y="971306"/>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7067006" y="976212"/>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7265051" y="965957"/>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7475929" y="970912"/>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7628329" y="96655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7780729" y="978275"/>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7924420" y="973913"/>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8085529" y="978263"/>
            <a:ext cx="13072" cy="189523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8280211" y="979253"/>
            <a:ext cx="13072" cy="1895238"/>
          </a:xfrm>
          <a:prstGeom prst="line">
            <a:avLst/>
          </a:prstGeom>
          <a:ln w="158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66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txBox="1">
            <a:spLocks/>
          </p:cNvSpPr>
          <p:nvPr/>
        </p:nvSpPr>
        <p:spPr bwMode="gray">
          <a:xfrm>
            <a:off x="0" y="2693430"/>
            <a:ext cx="12192000" cy="864000"/>
          </a:xfrm>
          <a:prstGeom prst="rect">
            <a:avLst/>
          </a:prstGeom>
          <a:solidFill>
            <a:srgbClr val="FDD000"/>
          </a:solidFill>
        </p:spPr>
        <p:txBody>
          <a:bodyPr lIns="612000" rIns="612000" anchor="ctr" anchorCtr="0"/>
          <a:lstStyle>
            <a:lvl1pPr marL="0" indent="0" algn="ctr"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bg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defRPr/>
            </a:pPr>
            <a:r>
              <a:rPr lang="en-US" altLang="ja-JP" sz="4000" b="1" dirty="0" smtClean="0">
                <a:solidFill>
                  <a:srgbClr val="FFFFFF"/>
                </a:solidFill>
                <a:latin typeface="segoe ui"/>
                <a:ea typeface="Meiryo UI"/>
              </a:rPr>
              <a:t>- 22B -</a:t>
            </a:r>
            <a:endParaRPr lang="en-US" sz="4000" b="1" dirty="0">
              <a:solidFill>
                <a:srgbClr val="FFFFFF"/>
              </a:solidFill>
              <a:latin typeface="segoe ui"/>
              <a:ea typeface="Meiryo UI"/>
            </a:endParaRPr>
          </a:p>
        </p:txBody>
      </p:sp>
    </p:spTree>
    <p:extLst>
      <p:ext uri="{BB962C8B-B14F-4D97-AF65-F5344CB8AC3E}">
        <p14:creationId xmlns:p14="http://schemas.microsoft.com/office/powerpoint/2010/main" val="354971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（１／４）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ext uri="{D42A27DB-BD31-4B8C-83A1-F6EECF244321}">
                <p14:modId xmlns:p14="http://schemas.microsoft.com/office/powerpoint/2010/main" val="2061231015"/>
              </p:ext>
            </p:extLst>
          </p:nvPr>
        </p:nvGraphicFramePr>
        <p:xfrm>
          <a:off x="150741" y="2997538"/>
          <a:ext cx="11883632" cy="3162840"/>
        </p:xfrm>
        <a:graphic>
          <a:graphicData uri="http://schemas.openxmlformats.org/drawingml/2006/table">
            <a:tbl>
              <a:tblPr firstRow="1" bandRow="1">
                <a:tableStyleId>{5C22544A-7EE6-4342-B048-85BDC9FD1C3A}</a:tableStyleId>
              </a:tblPr>
              <a:tblGrid>
                <a:gridCol w="161012"/>
                <a:gridCol w="2016000"/>
                <a:gridCol w="899578"/>
                <a:gridCol w="5724000"/>
                <a:gridCol w="623947"/>
                <a:gridCol w="322830"/>
                <a:gridCol w="387408"/>
                <a:gridCol w="597397"/>
                <a:gridCol w="1151460"/>
              </a:tblGrid>
              <a:tr h="308247">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78274">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①</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ＪＶ新経理システム導入</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☆水谷</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海江田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】Dream21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の保守サポート切れ（</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9</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月）に伴い、次期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JV</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経理システム切替（</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月）に向けたパッケージ選定、システム構築を行う。</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84138" indent="-84138">
                        <a:tabLst>
                          <a:tab pos="365125" algn="l"/>
                        </a:tabLst>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新システム構成、ベンダーへのデータ提供につき、工場管理ＷＧへ提案を実施、１０／１１承認頂いた。</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
                      </a:r>
                      <a:b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b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　　　１０／Ｅデータ提供に向けて</a:t>
                      </a:r>
                      <a:r>
                        <a:rPr lang="ja-JP" altLang="en-US" sz="900" b="0" i="0" u="none" strike="noStrike" baseline="0" dirty="0" smtClean="0">
                          <a:solidFill>
                            <a:srgbClr val="0000FF"/>
                          </a:solidFill>
                          <a:effectLst/>
                          <a:latin typeface="Meiryo UI" panose="020B0604030504040204" pitchFamily="50" charset="-128"/>
                          <a:ea typeface="Meiryo UI" panose="020B0604030504040204" pitchFamily="50" charset="-128"/>
                        </a:rPr>
                        <a:t>情報セキュリティ調査・判定申請書の</a:t>
                      </a:r>
                      <a:r>
                        <a:rPr lang="en-US" altLang="ja-JP" sz="900" b="0" i="0" u="none" strike="noStrike" baseline="0"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baseline="0" dirty="0" smtClean="0">
                          <a:solidFill>
                            <a:srgbClr val="0000FF"/>
                          </a:solidFill>
                          <a:effectLst/>
                          <a:latin typeface="Meiryo UI" panose="020B0604030504040204" pitchFamily="50" charset="-128"/>
                          <a:ea typeface="Meiryo UI" panose="020B0604030504040204" pitchFamily="50" charset="-128"/>
                        </a:rPr>
                        <a:t>総</a:t>
                      </a:r>
                      <a:r>
                        <a:rPr lang="en-US" altLang="ja-JP" sz="900" b="0" i="0" u="none" strike="noStrike" baseline="0"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baseline="0" dirty="0" smtClean="0">
                          <a:solidFill>
                            <a:srgbClr val="0000FF"/>
                          </a:solidFill>
                          <a:effectLst/>
                          <a:latin typeface="Meiryo UI" panose="020B0604030504040204" pitchFamily="50" charset="-128"/>
                          <a:ea typeface="Meiryo UI" panose="020B0604030504040204" pitchFamily="50" charset="-128"/>
                        </a:rPr>
                        <a:t>長承認をはじめ抜け漏れなく行う。</a:t>
                      </a:r>
                      <a:endPar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投資提案</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設計</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78274">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②</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②データ活用推進ＰＪ</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Ｐｈａｓｅ２</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☆大谷</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浅野</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84138" marR="0" lvl="0" indent="-84138" algn="l" defTabSz="914400" rtl="0" eaLnBrk="1" fontAlgn="auto" latinLnBrk="0" hangingPunct="1">
                        <a:lnSpc>
                          <a:spcPct val="100000"/>
                        </a:lnSpc>
                        <a:spcBef>
                          <a:spcPts val="0"/>
                        </a:spcBef>
                        <a:spcAft>
                          <a:spcPts val="0"/>
                        </a:spcAft>
                        <a:buClrTx/>
                        <a:buSzTx/>
                        <a:buFontTx/>
                        <a:buNone/>
                        <a:tabLst>
                          <a:tab pos="365125" algn="l"/>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データを活用して業務効率化をはかるべく、</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Phase1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では</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施</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インフラ</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勤</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人材</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勤</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工場運営</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コストの４つの領域の改善を実施、</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Phase2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では</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総</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経</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調達</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に若手を派遣、業務を理解しつつ現場の課題抽出と改善をはかる。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84138" marR="0" lvl="0" indent="-84138" algn="l" defTabSz="914400" rtl="0" eaLnBrk="1" fontAlgn="auto" latinLnBrk="0" hangingPunct="1">
                        <a:lnSpc>
                          <a:spcPct val="100000"/>
                        </a:lnSpc>
                        <a:spcBef>
                          <a:spcPts val="0"/>
                        </a:spcBef>
                        <a:spcAft>
                          <a:spcPts val="0"/>
                        </a:spcAft>
                        <a:buClrTx/>
                        <a:buSzTx/>
                        <a:buFontTx/>
                        <a:buNone/>
                        <a:tabLst>
                          <a:tab pos="365125" algn="l"/>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若手派遣は </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生</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調達</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が</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10/1</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から </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経</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が</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10/11</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から駐在開始。</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総</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は</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11/1</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を予定。</a:t>
                      </a:r>
                      <a:b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b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　　　 現在は各部門のメンターについて受入教育中、いくつか業務課題も連携頂いており、毎日ＰＪ側へ状況を報告。</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受入教育</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業務体験</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12486">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③</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dirty="0" smtClean="0">
                          <a:solidFill>
                            <a:schemeClr val="tx1"/>
                          </a:solidFill>
                          <a:latin typeface="Meiryo UI" panose="020B0604030504040204" pitchFamily="50" charset="-128"/>
                          <a:ea typeface="Meiryo UI" panose="020B0604030504040204" pitchFamily="50" charset="-128"/>
                        </a:rPr>
                        <a:t>ＪＭＤノーツ脱却</a:t>
                      </a:r>
                      <a:r>
                        <a:rPr lang="en-US" altLang="ja-JP" sz="900" dirty="0" smtClean="0">
                          <a:solidFill>
                            <a:schemeClr val="tx1"/>
                          </a:solidFill>
                          <a:latin typeface="Meiryo UI" panose="020B0604030504040204" pitchFamily="50" charset="-128"/>
                          <a:ea typeface="Meiryo UI" panose="020B0604030504040204" pitchFamily="50" charset="-128"/>
                        </a:rPr>
                        <a:t/>
                      </a:r>
                      <a:br>
                        <a:rPr lang="en-US" altLang="ja-JP" sz="900" dirty="0" smtClean="0">
                          <a:solidFill>
                            <a:schemeClr val="tx1"/>
                          </a:solidFill>
                          <a:latin typeface="Meiryo UI" panose="020B0604030504040204" pitchFamily="50" charset="-128"/>
                          <a:ea typeface="Meiryo UI" panose="020B0604030504040204" pitchFamily="50" charset="-128"/>
                        </a:rPr>
                      </a:br>
                      <a:r>
                        <a:rPr lang="en-US" altLang="ja-JP" sz="900" dirty="0" smtClean="0">
                          <a:solidFill>
                            <a:schemeClr val="tx1"/>
                          </a:solidFill>
                          <a:latin typeface="Meiryo UI" panose="020B0604030504040204" pitchFamily="50" charset="-128"/>
                          <a:ea typeface="Meiryo UI" panose="020B0604030504040204" pitchFamily="50" charset="-128"/>
                        </a:rPr>
                        <a:t>(</a:t>
                      </a:r>
                      <a:r>
                        <a:rPr lang="ja-JP" altLang="en-US" sz="900" dirty="0" smtClean="0">
                          <a:solidFill>
                            <a:schemeClr val="tx1"/>
                          </a:solidFill>
                          <a:latin typeface="Meiryo UI" panose="020B0604030504040204" pitchFamily="50" charset="-128"/>
                          <a:ea typeface="Meiryo UI" panose="020B0604030504040204" pitchFamily="50" charset="-128"/>
                        </a:rPr>
                        <a:t>ＳＰＥＣＴＲＵＭへの移行</a:t>
                      </a:r>
                      <a:r>
                        <a:rPr lang="en-US" altLang="ja-JP" sz="900" dirty="0" smtClean="0">
                          <a:solidFill>
                            <a:schemeClr val="tx1"/>
                          </a:solidFill>
                          <a:latin typeface="Meiryo UI" panose="020B0604030504040204" pitchFamily="50" charset="-128"/>
                          <a:ea typeface="Meiryo UI" panose="020B0604030504040204" pitchFamily="50" charset="-128"/>
                        </a:rPr>
                        <a:t>)</a:t>
                      </a:r>
                      <a:endParaRPr lang="ja-JP" altLang="en-US" sz="900" dirty="0" smtClean="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☆安念</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廣田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ウェスタンデジタルとの情報共有を目的とした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JMD-Notes</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H/W</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サポートが終了しており、障害発生時に復旧できなくなる事で製造への影響し、最悪の場合はウェスタンデジタルからの求償に及ぶリスクがある。</a:t>
                      </a:r>
                    </a:p>
                    <a:p>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次の改善アイテムとして他システム</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(300mm</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アプリ、</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D/S </a:t>
                      </a:r>
                      <a:r>
                        <a:rPr lang="en-US" altLang="ja-JP" sz="900" b="0" i="0" u="none" strike="noStrike" dirty="0" err="1" smtClean="0">
                          <a:solidFill>
                            <a:srgbClr val="0000FF"/>
                          </a:solidFill>
                          <a:effectLst/>
                          <a:latin typeface="Meiryo UI" panose="020B0604030504040204" pitchFamily="50" charset="-128"/>
                          <a:ea typeface="Meiryo UI" panose="020B0604030504040204" pitchFamily="50" charset="-128"/>
                        </a:rPr>
                        <a:t>Navi</a:t>
                      </a:r>
                      <a:r>
                        <a:rPr lang="ja-JP" altLang="en-US" sz="900" b="0" i="0" u="none" strike="noStrike" dirty="0" err="1" smtClean="0">
                          <a:solidFill>
                            <a:srgbClr val="0000FF"/>
                          </a:solidFill>
                          <a:effectLst/>
                          <a:latin typeface="Meiryo UI" panose="020B0604030504040204" pitchFamily="50" charset="-128"/>
                          <a:ea typeface="Meiryo UI" panose="020B0604030504040204" pitchFamily="50" charset="-128"/>
                        </a:rPr>
                        <a:t>、</a:t>
                      </a:r>
                      <a:r>
                        <a:rPr lang="en-US" altLang="ja-JP" sz="900" b="0" i="0" u="none" strike="noStrike" dirty="0" err="1" smtClean="0">
                          <a:solidFill>
                            <a:srgbClr val="0000FF"/>
                          </a:solidFill>
                          <a:effectLst/>
                          <a:latin typeface="Meiryo UI" panose="020B0604030504040204" pitchFamily="50" charset="-128"/>
                          <a:ea typeface="Meiryo UI" panose="020B0604030504040204" pitchFamily="50" charset="-128"/>
                        </a:rPr>
                        <a:t>Plas.Net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）接続認証として</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Notes</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認証の要件着手。</a:t>
                      </a:r>
                      <a:endParaRPr lang="en-US" altLang="ja-JP" sz="900" dirty="0" smtClean="0">
                        <a:solidFill>
                          <a:srgbClr val="0000FF"/>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提案</a:t>
                      </a:r>
                      <a:r>
                        <a:rPr lang="en-US" altLang="ja-JP" sz="900" dirty="0" smtClean="0">
                          <a:solidFill>
                            <a:schemeClr val="tx1"/>
                          </a:solidFill>
                          <a:latin typeface="Meiryo UI" panose="020B0604030504040204" pitchFamily="50" charset="-128"/>
                          <a:ea typeface="Meiryo UI" panose="020B0604030504040204" pitchFamily="50" charset="-128"/>
                        </a:rPr>
                        <a:t>/</a:t>
                      </a:r>
                      <a:r>
                        <a:rPr lang="ja-JP" altLang="en-US" sz="900" dirty="0" smtClean="0">
                          <a:solidFill>
                            <a:schemeClr val="tx1"/>
                          </a:solidFill>
                          <a:latin typeface="Meiryo UI" panose="020B0604030504040204" pitchFamily="50" charset="-128"/>
                          <a:ea typeface="Meiryo UI" panose="020B0604030504040204" pitchFamily="50" charset="-128"/>
                        </a:rPr>
                        <a:t>開発</a:t>
                      </a: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運用</a:t>
                      </a: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78274">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④</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電子印鑑による業務効率改善</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コロナによる在宅勤務推奨にも関わらず、押印の為の出社が必要となっている。印鑑を使った社内文書管理や規定は監査などでも有効であり、多くの規定で複雑に絡み合って定義されている事から印鑑廃止は容易にできない事から、電子印鑑を採用し業務の効率化をはかる。</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 </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１１／Ｅまで（施）試行中。</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試行</a:t>
                      </a: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リスケ</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運用</a:t>
                      </a: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570375">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⑤</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新人事システム（</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RISE-PJ</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ＡＱＵＡ／Ｇｅｎｅｒａｌｉｓｔに代わる新人事関連システムを２０２２年８月に試行運用する。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月給与の会計</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en-US" altLang="ja-JP" sz="900" b="0" i="0" u="none" strike="noStrike" dirty="0" err="1" smtClean="0">
                          <a:solidFill>
                            <a:srgbClr val="0000FF"/>
                          </a:solidFill>
                          <a:effectLst/>
                          <a:latin typeface="Meiryo UI" panose="020B0604030504040204" pitchFamily="50" charset="-128"/>
                          <a:ea typeface="Meiryo UI" panose="020B0604030504040204" pitchFamily="50" charset="-128"/>
                        </a:rPr>
                        <a:t>BizKO</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連携については、先月に続き事前確認を行い会計</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en-US" altLang="ja-JP" sz="900" b="0" i="0" u="none" strike="noStrike" dirty="0" err="1" smtClean="0">
                          <a:solidFill>
                            <a:srgbClr val="0000FF"/>
                          </a:solidFill>
                          <a:effectLst/>
                          <a:latin typeface="Meiryo UI" panose="020B0604030504040204" pitchFamily="50" charset="-128"/>
                          <a:ea typeface="Meiryo UI" panose="020B0604030504040204" pitchFamily="50" charset="-128"/>
                        </a:rPr>
                        <a:t>BizKO</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接続となる。また、</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8</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月の運用開始以降、会計システムへの接続機能</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給与</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賞与チャージ関連データ</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が本社で手当てされない事による手動対応が続いており、まずは</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10/13</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に拠点側の（経</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G</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）（勤）（共開</a:t>
                      </a:r>
                      <a:r>
                        <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rPr>
                        <a:t>G</a:t>
                      </a:r>
                      <a:r>
                        <a:rPr lang="ja-JP" altLang="en-US" sz="900" b="0" i="0" u="none" strike="noStrike" dirty="0" smtClean="0">
                          <a:solidFill>
                            <a:srgbClr val="0000FF"/>
                          </a:solidFill>
                          <a:effectLst/>
                          <a:latin typeface="Meiryo UI" panose="020B0604030504040204" pitchFamily="50" charset="-128"/>
                          <a:ea typeface="Meiryo UI" panose="020B0604030504040204" pitchFamily="50" charset="-128"/>
                        </a:rPr>
                        <a:t>）にて認識合わせを行い、本部事務局へエスカレーションする予定。</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本番運用</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リスケ</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err="1" smtClean="0">
                          <a:solidFill>
                            <a:schemeClr val="tx1"/>
                          </a:solidFill>
                          <a:effectLst/>
                          <a:latin typeface="Meiryo UI" panose="020B0604030504040204" pitchFamily="50" charset="-128"/>
                          <a:ea typeface="Meiryo UI" panose="020B0604030504040204" pitchFamily="50" charset="-128"/>
                        </a:rPr>
                        <a:t>ー</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ja-JP" altLang="en-US" sz="900" dirty="0">
                        <a:solidFill>
                          <a:schemeClr val="tx1"/>
                        </a:solidFill>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6" name="表 155"/>
          <p:cNvGraphicFramePr>
            <a:graphicFrameLocks noGrp="1"/>
          </p:cNvGraphicFramePr>
          <p:nvPr>
            <p:extLst>
              <p:ext uri="{D42A27DB-BD31-4B8C-83A1-F6EECF244321}">
                <p14:modId xmlns:p14="http://schemas.microsoft.com/office/powerpoint/2010/main" val="1560757001"/>
              </p:ext>
            </p:extLst>
          </p:nvPr>
        </p:nvGraphicFramePr>
        <p:xfrm>
          <a:off x="148099" y="684194"/>
          <a:ext cx="11885857" cy="2268000"/>
        </p:xfrm>
        <a:graphic>
          <a:graphicData uri="http://schemas.openxmlformats.org/drawingml/2006/table">
            <a:tbl>
              <a:tblPr firstRow="1" bandRow="1">
                <a:tableStyleId>{5C22544A-7EE6-4342-B048-85BDC9FD1C3A}</a:tableStyleId>
              </a:tblPr>
              <a:tblGrid>
                <a:gridCol w="978442"/>
                <a:gridCol w="2652980"/>
                <a:gridCol w="730800"/>
                <a:gridCol w="730800"/>
                <a:gridCol w="730800"/>
                <a:gridCol w="730800"/>
                <a:gridCol w="730800"/>
                <a:gridCol w="730800"/>
                <a:gridCol w="730800"/>
                <a:gridCol w="730800"/>
                <a:gridCol w="730800"/>
                <a:gridCol w="1677235"/>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3</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0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分社・統合化、各種ＰＪなど</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の横断活動</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①ＪＶ新経理システム導入</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②データ活用推進ＰＪ</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Ｐｈａｓｅ２</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③ＪＭＤノーツ脱却</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(SPECTRUM</a:t>
                      </a:r>
                      <a:r>
                        <a:rPr kumimoji="0" lang="ja-JP" altLang="en-US" sz="105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への</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移行</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④電子印鑑による業務効率改善</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⑤新人事システム（ＲＩＳＥ－ＰＪ）</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162" name="ホームベース 161"/>
          <p:cNvSpPr/>
          <p:nvPr/>
        </p:nvSpPr>
        <p:spPr>
          <a:xfrm>
            <a:off x="3801396" y="1019900"/>
            <a:ext cx="701824"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システム構築</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78" name="ホームベース 177"/>
          <p:cNvSpPr/>
          <p:nvPr/>
        </p:nvSpPr>
        <p:spPr>
          <a:xfrm>
            <a:off x="3806476" y="2666945"/>
            <a:ext cx="2140300" cy="12501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データ自動連携対応（四半期会計）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15" name="テキスト ボックス 114"/>
          <p:cNvSpPr txBox="1"/>
          <p:nvPr/>
        </p:nvSpPr>
        <p:spPr>
          <a:xfrm>
            <a:off x="3746208" y="2543834"/>
            <a:ext cx="756617" cy="123111"/>
          </a:xfrm>
          <a:prstGeom prst="rect">
            <a:avLst/>
          </a:prstGeom>
          <a:noFill/>
        </p:spPr>
        <p:txBody>
          <a:bodyPr wrap="none" lIns="0" tIns="0" rIns="0" bIns="0" rtlCol="0">
            <a:spAutoFit/>
          </a:bodyPr>
          <a:lstStyle/>
          <a:p>
            <a:pPr algn="ct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Workday</a:t>
            </a:r>
            <a:r>
              <a:rPr lang="ja-JP" altLang="en-US" sz="800" dirty="0" smtClean="0">
                <a:latin typeface="Meiryo UI" panose="020B0604030504040204" pitchFamily="50" charset="-128"/>
                <a:ea typeface="Meiryo UI" panose="020B0604030504040204" pitchFamily="50" charset="-128"/>
              </a:rPr>
              <a:t>稼働</a:t>
            </a:r>
            <a:endParaRPr lang="en-US" altLang="ja-JP" sz="800" dirty="0" smtClean="0">
              <a:latin typeface="Meiryo UI" panose="020B0604030504040204" pitchFamily="50" charset="-128"/>
              <a:ea typeface="Meiryo UI" panose="020B0604030504040204" pitchFamily="50" charset="-128"/>
            </a:endParaRPr>
          </a:p>
        </p:txBody>
      </p:sp>
      <p:sp>
        <p:nvSpPr>
          <p:cNvPr id="116" name="ホームベース 115"/>
          <p:cNvSpPr/>
          <p:nvPr/>
        </p:nvSpPr>
        <p:spPr>
          <a:xfrm>
            <a:off x="5986113" y="2666944"/>
            <a:ext cx="2140300" cy="12501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データ自動連携対応（年度会計）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17" name="ホームベース 116"/>
          <p:cNvSpPr/>
          <p:nvPr/>
        </p:nvSpPr>
        <p:spPr>
          <a:xfrm>
            <a:off x="4525714" y="1019900"/>
            <a:ext cx="142106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周辺システム改修</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18" name="ホームベース 117"/>
          <p:cNvSpPr/>
          <p:nvPr/>
        </p:nvSpPr>
        <p:spPr>
          <a:xfrm>
            <a:off x="5986113" y="1019900"/>
            <a:ext cx="69726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19" name="ホームベース 118"/>
          <p:cNvSpPr/>
          <p:nvPr/>
        </p:nvSpPr>
        <p:spPr>
          <a:xfrm>
            <a:off x="6722711" y="1019900"/>
            <a:ext cx="1433805"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仮稼働</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26" name="テキスト ボックス 125"/>
          <p:cNvSpPr txBox="1"/>
          <p:nvPr/>
        </p:nvSpPr>
        <p:spPr>
          <a:xfrm>
            <a:off x="8005094" y="977394"/>
            <a:ext cx="381515" cy="246221"/>
          </a:xfrm>
          <a:prstGeom prst="rect">
            <a:avLst/>
          </a:prstGeom>
          <a:noFill/>
        </p:spPr>
        <p:txBody>
          <a:bodyPr wrap="none" lIns="0" tIns="0" rIns="0" bIns="0" rtlCol="0">
            <a:spAutoFit/>
          </a:bodyPr>
          <a:lstStyle/>
          <a:p>
            <a:pPr algn="ct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3/27</a:t>
            </a:r>
            <a:br>
              <a:rPr lang="en-US" altLang="ja-JP" sz="800" dirty="0" smtClean="0">
                <a:latin typeface="Meiryo UI" panose="020B0604030504040204" pitchFamily="50" charset="-128"/>
                <a:ea typeface="Meiryo UI" panose="020B0604030504040204" pitchFamily="50" charset="-128"/>
              </a:rPr>
            </a:br>
            <a:r>
              <a:rPr lang="en-US" altLang="ja-JP" sz="800" dirty="0" smtClean="0">
                <a:latin typeface="Meiryo UI" panose="020B0604030504040204" pitchFamily="50" charset="-128"/>
                <a:ea typeface="Meiryo UI" panose="020B0604030504040204" pitchFamily="50" charset="-128"/>
              </a:rPr>
              <a:t>Go-Live</a:t>
            </a:r>
          </a:p>
        </p:txBody>
      </p:sp>
      <p:sp>
        <p:nvSpPr>
          <p:cNvPr id="127" name="テキスト ボックス 126"/>
          <p:cNvSpPr txBox="1"/>
          <p:nvPr/>
        </p:nvSpPr>
        <p:spPr>
          <a:xfrm>
            <a:off x="8776242" y="977394"/>
            <a:ext cx="557845" cy="246221"/>
          </a:xfrm>
          <a:prstGeom prst="rect">
            <a:avLst/>
          </a:prstGeom>
          <a:noFill/>
        </p:spPr>
        <p:txBody>
          <a:bodyPr wrap="none" lIns="0" tIns="0" rIns="0" bIns="0" rtlCol="0">
            <a:spAutoFit/>
          </a:bodyPr>
          <a:lstStyle/>
          <a:p>
            <a:pPr algn="ctr"/>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5/8</a:t>
            </a:r>
            <a:br>
              <a:rPr lang="en-US" altLang="ja-JP" sz="800" dirty="0" smtClean="0">
                <a:latin typeface="Meiryo UI" panose="020B0604030504040204" pitchFamily="50" charset="-128"/>
                <a:ea typeface="Meiryo UI" panose="020B0604030504040204" pitchFamily="50" charset="-128"/>
              </a:rPr>
            </a:br>
            <a:r>
              <a:rPr lang="en-US" altLang="ja-JP" sz="800" dirty="0" smtClean="0">
                <a:latin typeface="Meiryo UI" panose="020B0604030504040204" pitchFamily="50" charset="-128"/>
                <a:ea typeface="Meiryo UI" panose="020B0604030504040204" pitchFamily="50" charset="-128"/>
              </a:rPr>
              <a:t>4</a:t>
            </a:r>
            <a:r>
              <a:rPr lang="ja-JP" altLang="en-US" sz="800" dirty="0" smtClean="0">
                <a:latin typeface="Meiryo UI" panose="020B0604030504040204" pitchFamily="50" charset="-128"/>
                <a:ea typeface="Meiryo UI" panose="020B0604030504040204" pitchFamily="50" charset="-128"/>
              </a:rPr>
              <a:t>月決算締め</a:t>
            </a:r>
            <a:endParaRPr lang="en-US" altLang="ja-JP" sz="800" dirty="0" smtClean="0">
              <a:latin typeface="Meiryo UI" panose="020B0604030504040204" pitchFamily="50" charset="-128"/>
              <a:ea typeface="Meiryo UI" panose="020B0604030504040204" pitchFamily="50" charset="-128"/>
            </a:endParaRPr>
          </a:p>
        </p:txBody>
      </p:sp>
      <p:sp>
        <p:nvSpPr>
          <p:cNvPr id="133" name="ホームベース 132"/>
          <p:cNvSpPr/>
          <p:nvPr/>
        </p:nvSpPr>
        <p:spPr>
          <a:xfrm>
            <a:off x="3797217" y="1622917"/>
            <a:ext cx="1502915"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共通ツール開発①</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(THP)</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35" name="ホームベース 134"/>
          <p:cNvSpPr/>
          <p:nvPr/>
        </p:nvSpPr>
        <p:spPr>
          <a:xfrm>
            <a:off x="5304365" y="1622917"/>
            <a:ext cx="1502915"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共通ツール開発①</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(THP)</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改修</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39" name="ホームベース 138"/>
          <p:cNvSpPr/>
          <p:nvPr/>
        </p:nvSpPr>
        <p:spPr>
          <a:xfrm>
            <a:off x="6811513" y="1622938"/>
            <a:ext cx="1502915"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a:solidFill>
                  <a:sysClr val="windowText" lastClr="000000"/>
                </a:solidFill>
                <a:latin typeface="Meiryo UI" panose="020B0604030504040204" pitchFamily="50" charset="-128"/>
                <a:ea typeface="Meiryo UI" panose="020B0604030504040204" pitchFamily="50" charset="-128"/>
              </a:rPr>
              <a:t>共通ツール</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開発①</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(THP)</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試行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40" name="ホームベース 139"/>
          <p:cNvSpPr/>
          <p:nvPr/>
        </p:nvSpPr>
        <p:spPr>
          <a:xfrm>
            <a:off x="8331117" y="1622385"/>
            <a:ext cx="1502915"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共通ツール開発②</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残業超過</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141" name="ホームベース 140"/>
          <p:cNvSpPr/>
          <p:nvPr/>
        </p:nvSpPr>
        <p:spPr>
          <a:xfrm>
            <a:off x="9834033" y="1622385"/>
            <a:ext cx="524406"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チーム活動②</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47" name="ホームベース 146"/>
          <p:cNvSpPr/>
          <p:nvPr/>
        </p:nvSpPr>
        <p:spPr>
          <a:xfrm>
            <a:off x="4525378" y="1793277"/>
            <a:ext cx="143727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３件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ノーツログイン認証</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148" name="ホームベース 147"/>
          <p:cNvSpPr/>
          <p:nvPr/>
        </p:nvSpPr>
        <p:spPr>
          <a:xfrm>
            <a:off x="5986113" y="1793277"/>
            <a:ext cx="1437037"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３件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選定中</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150" name="ホームベース 149"/>
          <p:cNvSpPr/>
          <p:nvPr/>
        </p:nvSpPr>
        <p:spPr>
          <a:xfrm>
            <a:off x="3797217" y="1476461"/>
            <a:ext cx="2901746"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［総］［生］［経］［調達］で業務習得、課題抽出</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51" name="ホームベース 150"/>
          <p:cNvSpPr/>
          <p:nvPr/>
        </p:nvSpPr>
        <p:spPr>
          <a:xfrm>
            <a:off x="6724153" y="1473265"/>
            <a:ext cx="71546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課題の選定</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52" name="ホームベース 151"/>
          <p:cNvSpPr/>
          <p:nvPr/>
        </p:nvSpPr>
        <p:spPr>
          <a:xfrm>
            <a:off x="7444276" y="1476069"/>
            <a:ext cx="71546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ＩＴ投資</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28" name="テキスト ボックス 127"/>
          <p:cNvSpPr txBox="1"/>
          <p:nvPr/>
        </p:nvSpPr>
        <p:spPr>
          <a:xfrm>
            <a:off x="3705470" y="1358571"/>
            <a:ext cx="767839"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9/29 Kick-Off</a:t>
            </a:r>
          </a:p>
        </p:txBody>
      </p:sp>
      <p:sp>
        <p:nvSpPr>
          <p:cNvPr id="129" name="テキスト ボックス 128"/>
          <p:cNvSpPr txBox="1"/>
          <p:nvPr/>
        </p:nvSpPr>
        <p:spPr>
          <a:xfrm>
            <a:off x="5253540" y="1359043"/>
            <a:ext cx="827150"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12/2 </a:t>
            </a:r>
            <a:r>
              <a:rPr lang="ja-JP" altLang="en-US" sz="800" dirty="0" smtClean="0">
                <a:latin typeface="Meiryo UI" panose="020B0604030504040204" pitchFamily="50" charset="-128"/>
                <a:ea typeface="Meiryo UI" panose="020B0604030504040204" pitchFamily="50" charset="-128"/>
              </a:rPr>
              <a:t>ステアリング</a:t>
            </a:r>
            <a:endParaRPr lang="en-US" altLang="ja-JP" sz="800" dirty="0" smtClean="0">
              <a:latin typeface="Meiryo UI" panose="020B0604030504040204" pitchFamily="50" charset="-128"/>
              <a:ea typeface="Meiryo UI" panose="020B0604030504040204" pitchFamily="50" charset="-128"/>
            </a:endParaRPr>
          </a:p>
        </p:txBody>
      </p:sp>
      <p:sp>
        <p:nvSpPr>
          <p:cNvPr id="130" name="テキスト ボックス 129"/>
          <p:cNvSpPr txBox="1"/>
          <p:nvPr/>
        </p:nvSpPr>
        <p:spPr>
          <a:xfrm>
            <a:off x="6752971" y="1357041"/>
            <a:ext cx="763029"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2/3 </a:t>
            </a:r>
            <a:r>
              <a:rPr lang="ja-JP" altLang="en-US" sz="800" dirty="0" smtClean="0">
                <a:latin typeface="Meiryo UI" panose="020B0604030504040204" pitchFamily="50" charset="-128"/>
                <a:ea typeface="Meiryo UI" panose="020B0604030504040204" pitchFamily="50" charset="-128"/>
              </a:rPr>
              <a:t>ステアリング</a:t>
            </a:r>
            <a:endParaRPr lang="en-US" altLang="ja-JP" sz="800" dirty="0" smtClean="0">
              <a:latin typeface="Meiryo UI" panose="020B0604030504040204" pitchFamily="50" charset="-128"/>
              <a:ea typeface="Meiryo UI" panose="020B0604030504040204" pitchFamily="50" charset="-128"/>
            </a:endParaRPr>
          </a:p>
        </p:txBody>
      </p:sp>
      <p:sp>
        <p:nvSpPr>
          <p:cNvPr id="131" name="テキスト ボックス 130"/>
          <p:cNvSpPr txBox="1"/>
          <p:nvPr/>
        </p:nvSpPr>
        <p:spPr>
          <a:xfrm>
            <a:off x="8270498" y="1357305"/>
            <a:ext cx="763029"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4/7 </a:t>
            </a:r>
            <a:r>
              <a:rPr lang="ja-JP" altLang="en-US" sz="800" dirty="0" smtClean="0">
                <a:latin typeface="Meiryo UI" panose="020B0604030504040204" pitchFamily="50" charset="-128"/>
                <a:ea typeface="Meiryo UI" panose="020B0604030504040204" pitchFamily="50" charset="-128"/>
              </a:rPr>
              <a:t>ステアリング</a:t>
            </a:r>
            <a:endParaRPr lang="en-US" altLang="ja-JP" sz="800" dirty="0" smtClean="0">
              <a:latin typeface="Meiryo UI" panose="020B0604030504040204" pitchFamily="50" charset="-128"/>
              <a:ea typeface="Meiryo UI" panose="020B0604030504040204" pitchFamily="50" charset="-128"/>
            </a:endParaRPr>
          </a:p>
        </p:txBody>
      </p:sp>
      <p:sp>
        <p:nvSpPr>
          <p:cNvPr id="132" name="テキスト ボックス 131"/>
          <p:cNvSpPr txBox="1"/>
          <p:nvPr/>
        </p:nvSpPr>
        <p:spPr>
          <a:xfrm>
            <a:off x="9654798" y="1360216"/>
            <a:ext cx="763029"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6/2 </a:t>
            </a:r>
            <a:r>
              <a:rPr lang="ja-JP" altLang="en-US" sz="800" dirty="0" smtClean="0">
                <a:latin typeface="Meiryo UI" panose="020B0604030504040204" pitchFamily="50" charset="-128"/>
                <a:ea typeface="Meiryo UI" panose="020B0604030504040204" pitchFamily="50" charset="-128"/>
              </a:rPr>
              <a:t>ステアリング</a:t>
            </a:r>
            <a:endParaRPr lang="en-US" altLang="ja-JP" sz="800" dirty="0" smtClean="0">
              <a:latin typeface="Meiryo UI" panose="020B0604030504040204" pitchFamily="50" charset="-128"/>
              <a:ea typeface="Meiryo UI" panose="020B0604030504040204" pitchFamily="50" charset="-128"/>
            </a:endParaRPr>
          </a:p>
        </p:txBody>
      </p:sp>
      <p:sp>
        <p:nvSpPr>
          <p:cNvPr id="153" name="ホームベース 152"/>
          <p:cNvSpPr/>
          <p:nvPr/>
        </p:nvSpPr>
        <p:spPr>
          <a:xfrm>
            <a:off x="7456726" y="1792745"/>
            <a:ext cx="2889553"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参照のみ</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２８件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154" name="ホームベース 153"/>
          <p:cNvSpPr/>
          <p:nvPr/>
        </p:nvSpPr>
        <p:spPr>
          <a:xfrm>
            <a:off x="4677778" y="1945677"/>
            <a:ext cx="143727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３件</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ノーツログイン認証</a:t>
            </a:r>
            <a:r>
              <a:rPr kumimoji="0" lang="en-US" altLang="ja-JP" sz="800" kern="0" dirty="0" smtClean="0">
                <a:solidFill>
                  <a:sysClr val="windowText" lastClr="000000"/>
                </a:solidFill>
                <a:latin typeface="Meiryo UI" panose="020B0604030504040204" pitchFamily="50" charset="-128"/>
                <a:ea typeface="Meiryo UI" panose="020B0604030504040204" pitchFamily="50" charset="-128"/>
              </a:rPr>
              <a:t>)</a:t>
            </a:r>
          </a:p>
        </p:txBody>
      </p:sp>
      <p:sp>
        <p:nvSpPr>
          <p:cNvPr id="155" name="ホームベース 154"/>
          <p:cNvSpPr/>
          <p:nvPr/>
        </p:nvSpPr>
        <p:spPr>
          <a:xfrm>
            <a:off x="3797217" y="2196077"/>
            <a:ext cx="1433066"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［ＩＴ推］、（施）試行</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59" name="ホームベース 158"/>
          <p:cNvSpPr/>
          <p:nvPr/>
        </p:nvSpPr>
        <p:spPr>
          <a:xfrm>
            <a:off x="5253540" y="2196213"/>
            <a:ext cx="709110"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（施）</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61" name="ホームベース 160"/>
          <p:cNvSpPr/>
          <p:nvPr/>
        </p:nvSpPr>
        <p:spPr>
          <a:xfrm>
            <a:off x="5989852" y="2196077"/>
            <a:ext cx="1433297"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（ＦＥＤ）</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63" name="ホームベース 162"/>
          <p:cNvSpPr/>
          <p:nvPr/>
        </p:nvSpPr>
        <p:spPr>
          <a:xfrm>
            <a:off x="7456726" y="2195289"/>
            <a:ext cx="1433303"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（Ｆ製技）</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70" name="ホームベース 169"/>
          <p:cNvSpPr/>
          <p:nvPr/>
        </p:nvSpPr>
        <p:spPr>
          <a:xfrm>
            <a:off x="9640219" y="2195139"/>
            <a:ext cx="716652"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順次展開</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71" name="ホームベース 170"/>
          <p:cNvSpPr/>
          <p:nvPr/>
        </p:nvSpPr>
        <p:spPr>
          <a:xfrm>
            <a:off x="8907852" y="2195139"/>
            <a:ext cx="701438" cy="125016"/>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ysClr val="windowText" lastClr="000000"/>
                </a:solidFill>
                <a:latin typeface="Meiryo UI" panose="020B0604030504040204" pitchFamily="50" charset="-128"/>
                <a:ea typeface="Meiryo UI" panose="020B0604030504040204" pitchFamily="50" charset="-128"/>
              </a:rPr>
              <a:t>説明会</a:t>
            </a:r>
            <a:endParaRPr kumimoji="0" lang="en-US" altLang="ja-JP" sz="800" kern="0" dirty="0" smtClean="0">
              <a:solidFill>
                <a:sysClr val="windowText" lastClr="000000"/>
              </a:solidFill>
              <a:latin typeface="Meiryo UI" panose="020B0604030504040204" pitchFamily="50" charset="-128"/>
              <a:ea typeface="Meiryo UI" panose="020B0604030504040204" pitchFamily="50" charset="-128"/>
            </a:endParaRPr>
          </a:p>
        </p:txBody>
      </p:sp>
      <p:cxnSp>
        <p:nvCxnSpPr>
          <p:cNvPr id="3" name="直線コネクタ 2"/>
          <p:cNvCxnSpPr/>
          <p:nvPr/>
        </p:nvCxnSpPr>
        <p:spPr>
          <a:xfrm>
            <a:off x="3885988" y="967455"/>
            <a:ext cx="0" cy="19748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4038388" y="968216"/>
            <a:ext cx="0" cy="19748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3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 name="表 197"/>
          <p:cNvGraphicFramePr>
            <a:graphicFrameLocks noGrp="1"/>
          </p:cNvGraphicFramePr>
          <p:nvPr>
            <p:extLst>
              <p:ext uri="{D42A27DB-BD31-4B8C-83A1-F6EECF244321}">
                <p14:modId xmlns:p14="http://schemas.microsoft.com/office/powerpoint/2010/main" val="904272907"/>
              </p:ext>
            </p:extLst>
          </p:nvPr>
        </p:nvGraphicFramePr>
        <p:xfrm>
          <a:off x="148099" y="684194"/>
          <a:ext cx="11916902" cy="2512080"/>
        </p:xfrm>
        <a:graphic>
          <a:graphicData uri="http://schemas.openxmlformats.org/drawingml/2006/table">
            <a:tbl>
              <a:tblPr firstRow="1" bandRow="1">
                <a:tableStyleId>{5C22544A-7EE6-4342-B048-85BDC9FD1C3A}</a:tableStyleId>
              </a:tblPr>
              <a:tblGrid>
                <a:gridCol w="978442"/>
                <a:gridCol w="2652980"/>
                <a:gridCol w="730800"/>
                <a:gridCol w="730800"/>
                <a:gridCol w="730800"/>
                <a:gridCol w="730800"/>
                <a:gridCol w="730800"/>
                <a:gridCol w="730800"/>
                <a:gridCol w="730800"/>
                <a:gridCol w="730800"/>
                <a:gridCol w="730800"/>
                <a:gridCol w="1708280"/>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3</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ＫＩＷ</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新棟立上げ</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（Ｋ２）</a:t>
                      </a: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kumimoji="1" lang="ja-JP" altLang="en-US" sz="1050" dirty="0" smtClean="0">
                          <a:latin typeface="Meiryo UI" panose="020B0604030504040204" pitchFamily="50" charset="-128"/>
                          <a:ea typeface="Meiryo UI" panose="020B0604030504040204" pitchFamily="50" charset="-128"/>
                        </a:rPr>
                        <a:t>①Ｋ２立上に伴う各システム対応</a:t>
                      </a:r>
                      <a:r>
                        <a:rPr kumimoji="1" lang="en-US" altLang="ja-JP" sz="1050" dirty="0" smtClean="0">
                          <a:latin typeface="Meiryo UI" panose="020B0604030504040204" pitchFamily="50" charset="-128"/>
                          <a:ea typeface="Meiryo UI" panose="020B0604030504040204" pitchFamily="50" charset="-128"/>
                        </a:rPr>
                        <a:t/>
                      </a:r>
                      <a:br>
                        <a:rPr kumimoji="1" lang="en-US" altLang="ja-JP" sz="1050" dirty="0" smtClean="0">
                          <a:latin typeface="Meiryo UI" panose="020B0604030504040204" pitchFamily="50" charset="-128"/>
                          <a:ea typeface="Meiryo UI" panose="020B0604030504040204" pitchFamily="50" charset="-128"/>
                        </a:rPr>
                      </a:br>
                      <a:r>
                        <a:rPr kumimoji="1" lang="ja-JP" altLang="en-US" sz="1050" dirty="0" smtClean="0">
                          <a:latin typeface="Meiryo UI" panose="020B0604030504040204" pitchFamily="50" charset="-128"/>
                          <a:ea typeface="Meiryo UI" panose="020B0604030504040204" pitchFamily="50" charset="-128"/>
                        </a:rPr>
                        <a:t>（経理支援・ガスボンベ管理・出荷管理）</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2023/6</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サーバ室</a:t>
                      </a:r>
                      <a:endParaRPr kumimoji="1" lang="en-US" altLang="ja-JP" sz="1050" b="0" baseline="0" dirty="0" smtClean="0">
                        <a:solidFill>
                          <a:schemeClr val="tx1"/>
                        </a:solidFill>
                        <a:latin typeface="Meiryo UI" panose="020B0604030504040204" pitchFamily="50" charset="-128"/>
                        <a:ea typeface="Meiryo UI" panose="020B0604030504040204" pitchFamily="50" charset="-128"/>
                      </a:endParaRPr>
                    </a:p>
                    <a:p>
                      <a:r>
                        <a:rPr kumimoji="1" lang="en-US" altLang="ja-JP" sz="1050" b="0" dirty="0" smtClean="0">
                          <a:solidFill>
                            <a:schemeClr val="tx1"/>
                          </a:solidFill>
                          <a:latin typeface="Meiryo UI" panose="020B0604030504040204" pitchFamily="50" charset="-128"/>
                          <a:ea typeface="Meiryo UI" panose="020B0604030504040204" pitchFamily="50" charset="-128"/>
                        </a:rPr>
                        <a:t>2023/8</a:t>
                      </a:r>
                      <a:r>
                        <a:rPr kumimoji="1" lang="ja-JP" altLang="en-US" sz="1050" b="0" dirty="0" smtClean="0">
                          <a:solidFill>
                            <a:schemeClr val="tx1"/>
                          </a:solidFill>
                          <a:latin typeface="Meiryo UI" panose="020B0604030504040204" pitchFamily="50" charset="-128"/>
                          <a:ea typeface="Meiryo UI" panose="020B0604030504040204" pitchFamily="50" charset="-128"/>
                        </a:rPr>
                        <a:t>　</a:t>
                      </a:r>
                      <a:r>
                        <a:rPr kumimoji="1" lang="en-US" altLang="ja-JP" sz="1050" b="0" dirty="0" smtClean="0">
                          <a:solidFill>
                            <a:schemeClr val="tx1"/>
                          </a:solidFill>
                          <a:latin typeface="Meiryo UI" panose="020B0604030504040204" pitchFamily="50" charset="-128"/>
                          <a:ea typeface="Meiryo UI" panose="020B0604030504040204" pitchFamily="50" charset="-128"/>
                        </a:rPr>
                        <a:t>CR(OPEN)</a:t>
                      </a: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endParaRPr kumimoji="1" lang="ja-JP" altLang="en-US"/>
                    </a:p>
                  </a:txBody>
                  <a:tcPr/>
                </a:tc>
                <a:tc>
                  <a:txBody>
                    <a:bodyPr/>
                    <a:lstStyle/>
                    <a:p>
                      <a:r>
                        <a:rPr kumimoji="1" lang="ja-JP" altLang="en-US" sz="1050" dirty="0" smtClean="0">
                          <a:latin typeface="Meiryo UI" panose="020B0604030504040204" pitchFamily="50" charset="-128"/>
                          <a:ea typeface="Meiryo UI" panose="020B0604030504040204" pitchFamily="50" charset="-128"/>
                        </a:rPr>
                        <a:t>②駐車場許可証システム展開</a:t>
                      </a:r>
                      <a:endParaRPr kumimoji="1"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2022/12</a:t>
                      </a:r>
                      <a:r>
                        <a:rPr kumimoji="1" lang="en-US" altLang="ja-JP" sz="1050" b="0" baseline="0" dirty="0" smtClean="0">
                          <a:solidFill>
                            <a:schemeClr val="tx1"/>
                          </a:solidFill>
                          <a:latin typeface="Meiryo UI" panose="020B0604030504040204" pitchFamily="50" charset="-128"/>
                          <a:ea typeface="Meiryo UI" panose="020B0604030504040204" pitchFamily="50" charset="-128"/>
                        </a:rPr>
                        <a:t> </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試行</a:t>
                      </a:r>
                      <a:endParaRPr kumimoji="1" lang="en-US" altLang="ja-JP" sz="1050" b="0" baseline="0" dirty="0" smtClean="0">
                        <a:solidFill>
                          <a:schemeClr val="tx1"/>
                        </a:solidFill>
                        <a:latin typeface="Meiryo UI" panose="020B0604030504040204" pitchFamily="50" charset="-128"/>
                        <a:ea typeface="Meiryo UI" panose="020B0604030504040204" pitchFamily="50" charset="-128"/>
                      </a:endParaRPr>
                    </a:p>
                    <a:p>
                      <a:r>
                        <a:rPr kumimoji="1" lang="en-US" altLang="ja-JP" sz="1050" b="0" baseline="0" dirty="0" smtClean="0">
                          <a:solidFill>
                            <a:schemeClr val="tx1"/>
                          </a:solidFill>
                          <a:latin typeface="Meiryo UI" panose="020B0604030504040204" pitchFamily="50" charset="-128"/>
                          <a:ea typeface="Meiryo UI" panose="020B0604030504040204" pitchFamily="50" charset="-128"/>
                        </a:rPr>
                        <a:t>2023/1 </a:t>
                      </a:r>
                      <a:r>
                        <a:rPr kumimoji="1" lang="ja-JP" altLang="en-US" sz="1050" b="0" baseline="0" dirty="0" smtClean="0">
                          <a:solidFill>
                            <a:schemeClr val="tx1"/>
                          </a:solidFill>
                          <a:latin typeface="Meiryo UI" panose="020B0604030504040204" pitchFamily="50" charset="-128"/>
                          <a:ea typeface="Meiryo UI" panose="020B0604030504040204" pitchFamily="50" charset="-128"/>
                        </a:rPr>
                        <a:t>　運用</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品質向上</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・業務改善</a:t>
                      </a: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③遵法調達システム効率向上</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r>
                        <a:rPr lang="ja-JP" altLang="en-US" sz="1050" dirty="0" smtClean="0">
                          <a:latin typeface="Meiryo UI" panose="020B0604030504040204" pitchFamily="50" charset="-128"/>
                          <a:ea typeface="Meiryo UI" panose="020B0604030504040204" pitchFamily="50" charset="-128"/>
                        </a:rPr>
                        <a:t>④発注仕様書の社外送付機能</a:t>
                      </a:r>
                      <a:endParaRPr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⑤設備予実システム改修</a:t>
                      </a:r>
                      <a:endParaRPr kumimoji="1" lang="ja-JP" altLang="en-US"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60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⑥固定資産ファイル保管システム</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5" name="ホームベース 74"/>
          <p:cNvSpPr/>
          <p:nvPr/>
        </p:nvSpPr>
        <p:spPr>
          <a:xfrm>
            <a:off x="3812393" y="998613"/>
            <a:ext cx="1059645"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要件定義</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50" name="ホームベース 49"/>
          <p:cNvSpPr/>
          <p:nvPr/>
        </p:nvSpPr>
        <p:spPr>
          <a:xfrm>
            <a:off x="3812393" y="1405199"/>
            <a:ext cx="846390"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２</a:t>
            </a:r>
            <a:r>
              <a:rPr lang="ja-JP" altLang="en-US" sz="2000" dirty="0" smtClean="0">
                <a:latin typeface="+mn-ea"/>
              </a:rPr>
              <a:t>／４）</a:t>
            </a:r>
            <a:endParaRPr kumimoji="1" lang="ja-JP" altLang="en-US" dirty="0"/>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ext uri="{D42A27DB-BD31-4B8C-83A1-F6EECF244321}">
                <p14:modId xmlns:p14="http://schemas.microsoft.com/office/powerpoint/2010/main" val="844138188"/>
              </p:ext>
            </p:extLst>
          </p:nvPr>
        </p:nvGraphicFramePr>
        <p:xfrm>
          <a:off x="153070" y="3251938"/>
          <a:ext cx="11914656" cy="3473160"/>
        </p:xfrm>
        <a:graphic>
          <a:graphicData uri="http://schemas.openxmlformats.org/drawingml/2006/table">
            <a:tbl>
              <a:tblPr firstRow="1" bandRow="1">
                <a:tableStyleId>{5C22544A-7EE6-4342-B048-85BDC9FD1C3A}</a:tableStyleId>
              </a:tblPr>
              <a:tblGrid>
                <a:gridCol w="161088"/>
                <a:gridCol w="1980000"/>
                <a:gridCol w="900000"/>
                <a:gridCol w="5724000"/>
                <a:gridCol w="624240"/>
                <a:gridCol w="322981"/>
                <a:gridCol w="815833"/>
                <a:gridCol w="586228"/>
                <a:gridCol w="800286"/>
              </a:tblGrid>
              <a:tr h="293123">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54807">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➀</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Ｋ２立上に伴う各システム対応</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☆谷口</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全員</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sym typeface="Wingdings" panose="05000000000000000000" pitchFamily="2" charset="2"/>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Giga Fab</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構築に向けた</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One Operation</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構想」に向けて、２棟を１棟にみなした統合生産により効率化をはかる。</a:t>
                      </a:r>
                      <a:endParaRPr lang="en-US" altLang="ja-JP" sz="9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rgbClr val="0000FF"/>
                          </a:solidFill>
                          <a:effectLst/>
                          <a:latin typeface="Meiryo UI" panose="020B0604030504040204" pitchFamily="50" charset="-128"/>
                          <a:ea typeface="Meiryo UI" panose="020B0604030504040204" pitchFamily="50" charset="-128"/>
                          <a:cs typeface="+mn-cs"/>
                        </a:rPr>
                        <a:t>１０月から、（</a:t>
                      </a:r>
                      <a:r>
                        <a:rPr kumimoji="1" lang="en-US" altLang="ja-JP" sz="900" kern="1200" dirty="0" smtClean="0">
                          <a:solidFill>
                            <a:srgbClr val="0000FF"/>
                          </a:solidFill>
                          <a:effectLst/>
                          <a:latin typeface="Meiryo UI" panose="020B0604030504040204" pitchFamily="50" charset="-128"/>
                          <a:ea typeface="Meiryo UI" panose="020B0604030504040204" pitchFamily="50" charset="-128"/>
                          <a:cs typeface="+mn-cs"/>
                        </a:rPr>
                        <a:t>KIW</a:t>
                      </a:r>
                      <a:r>
                        <a:rPr kumimoji="1" lang="ja-JP" altLang="en-US" sz="900" kern="1200" dirty="0" smtClean="0">
                          <a:solidFill>
                            <a:srgbClr val="0000FF"/>
                          </a:solidFill>
                          <a:effectLst/>
                          <a:latin typeface="Meiryo UI" panose="020B0604030504040204" pitchFamily="50" charset="-128"/>
                          <a:ea typeface="Meiryo UI" panose="020B0604030504040204" pitchFamily="50" charset="-128"/>
                          <a:cs typeface="+mn-cs"/>
                        </a:rPr>
                        <a:t>）カウンターパートへの要件ヒアリングに着手、経理支援、ガスボンベ、出荷管理システムは変更規模が大きい事から</a:t>
                      </a:r>
                      <a:r>
                        <a:rPr kumimoji="1" lang="en-US" altLang="ja-JP" sz="900" kern="1200" dirty="0" smtClean="0">
                          <a:solidFill>
                            <a:srgbClr val="0000FF"/>
                          </a:solidFill>
                          <a:effectLst/>
                          <a:latin typeface="Meiryo UI" panose="020B0604030504040204" pitchFamily="50" charset="-128"/>
                          <a:ea typeface="Meiryo UI" panose="020B0604030504040204" pitchFamily="50" charset="-128"/>
                          <a:cs typeface="+mn-cs"/>
                        </a:rPr>
                        <a:t>IT</a:t>
                      </a:r>
                      <a:r>
                        <a:rPr kumimoji="1" lang="ja-JP" altLang="en-US" sz="900" kern="1200" dirty="0" smtClean="0">
                          <a:solidFill>
                            <a:srgbClr val="0000FF"/>
                          </a:solidFill>
                          <a:effectLst/>
                          <a:latin typeface="Meiryo UI" panose="020B0604030504040204" pitchFamily="50" charset="-128"/>
                          <a:ea typeface="Meiryo UI" panose="020B0604030504040204" pitchFamily="50" charset="-128"/>
                          <a:cs typeface="+mn-cs"/>
                        </a:rPr>
                        <a:t>投資として、入場許可証、食堂</a:t>
                      </a:r>
                      <a:r>
                        <a:rPr kumimoji="1" lang="en-US" altLang="ja-JP" sz="900" kern="1200" dirty="0" smtClean="0">
                          <a:solidFill>
                            <a:srgbClr val="0000FF"/>
                          </a:solidFill>
                          <a:effectLst/>
                          <a:latin typeface="Meiryo UI" panose="020B0604030504040204" pitchFamily="50" charset="-128"/>
                          <a:ea typeface="Meiryo UI" panose="020B0604030504040204" pitchFamily="50" charset="-128"/>
                          <a:cs typeface="+mn-cs"/>
                        </a:rPr>
                        <a:t>POS</a:t>
                      </a:r>
                      <a:r>
                        <a:rPr kumimoji="1" lang="ja-JP" altLang="en-US" sz="900" kern="1200" dirty="0" err="1" smtClean="0">
                          <a:solidFill>
                            <a:srgbClr val="0000FF"/>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rgbClr val="0000FF"/>
                          </a:solidFill>
                          <a:effectLst/>
                          <a:latin typeface="Meiryo UI" panose="020B0604030504040204" pitchFamily="50" charset="-128"/>
                          <a:ea typeface="Meiryo UI" panose="020B0604030504040204" pitchFamily="50" charset="-128"/>
                          <a:cs typeface="+mn-cs"/>
                        </a:rPr>
                        <a:t>固定資産管理、調達、工事、化学物質管理、貸出管理、機連スケジュールは保守対応として必要時期に向けて対応を進める。</a:t>
                      </a:r>
                      <a:endParaRPr kumimoji="1" lang="en-US" altLang="ja-JP" sz="900" kern="1200" dirty="0" smtClean="0">
                        <a:solidFill>
                          <a:srgbClr val="0000FF"/>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48106">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②</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駐車場許可証システム展開</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☆安念</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谷口</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概要</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北上では四日市で導入されている駐車場システムを利用していなかったが、利用者数の把握、不正利用など問題があり、駐車場の利用状況を正確に把握することを目的にシステム化。</a:t>
                      </a:r>
                    </a:p>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ＩＴ投資提案を</a:t>
                      </a:r>
                      <a:r>
                        <a:rPr kumimoji="1" lang="en-US" altLang="ja-JP" sz="9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8/8</a:t>
                      </a:r>
                      <a:r>
                        <a:rPr kumimoji="1" lang="ja-JP" altLang="en-US" sz="900" b="0" i="0" u="none" strike="noStrike" kern="1200" dirty="0" smtClean="0">
                          <a:solidFill>
                            <a:schemeClr val="tx1"/>
                          </a:solidFill>
                          <a:effectLst/>
                          <a:latin typeface="Meiryo UI" panose="020B0604030504040204" pitchFamily="50" charset="-128"/>
                          <a:ea typeface="Meiryo UI" panose="020B0604030504040204" pitchFamily="50" charset="-128"/>
                          <a:cs typeface="+mn-cs"/>
                        </a:rPr>
                        <a:t>に実施、承認頂いた為、開発に着手。１月試行、２月から本番運用を目指す。</a:t>
                      </a:r>
                      <a:endPar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ＢＩＴ</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48106">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③</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遵法調達システム効率向上</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☆浅野</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概要</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遵法調達システムについて、装置の搬出における移転費</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撤去費用の乖離が問題視されており、</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21</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年度は移転、撤去を合わせて</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60</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億円規模の乖離となっている。乖離の実態を把握するために、遵法調達システムに搬出移設固定</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No</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を入力できるようにすることで予実管理を行い、精度の向上を目指す。また同システムの利便性を高めるための改修も併せて実施する。</a:t>
                      </a:r>
                      <a:endPar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endParaRPr>
                    </a:p>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要件定義中</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241406">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④</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ja-JP" altLang="en-US" sz="900" dirty="0" smtClean="0">
                          <a:latin typeface="Meiryo UI" panose="020B0604030504040204" pitchFamily="50" charset="-128"/>
                          <a:ea typeface="Meiryo UI" panose="020B0604030504040204" pitchFamily="50" charset="-128"/>
                        </a:rPr>
                        <a:t>発注仕様書の社外送付機能</a:t>
                      </a:r>
                      <a:endParaRPr lang="ja-JP" altLang="en-US" sz="90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☆浅野</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概要</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発注仕様書の社外送付作業について作業漏れおよび作業に時間がかかるという問題が発生している。</a:t>
                      </a:r>
                      <a:endPar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endParaRPr>
                    </a:p>
                    <a:p>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今期は送付の条件、送付の内容など現状の把握を進めるとともに、来期でのシステム提案に向けた準備を行う。</a:t>
                      </a:r>
                      <a:endPar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endParaRPr>
                    </a:p>
                    <a:p>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進捗</a:t>
                      </a:r>
                      <a:r>
                        <a:rPr kumimoji="1" lang="en-US" altLang="ja-JP" sz="900" kern="1200" dirty="0" smtClean="0">
                          <a:solidFill>
                            <a:schemeClr val="tx1"/>
                          </a:solidFill>
                          <a:effectLst/>
                          <a:latin typeface="Meiryo UI" panose="020B0604030504040204" pitchFamily="50" charset="-128"/>
                          <a:ea typeface="Meiryo UI" panose="020B0604030504040204" pitchFamily="50" charset="-128"/>
                          <a:cs typeface="+mn-cs"/>
                        </a:rPr>
                        <a:t>】</a:t>
                      </a:r>
                      <a:r>
                        <a:rPr kumimoji="1" lang="ja-JP" altLang="en-US" sz="900" kern="1200" dirty="0" smtClean="0">
                          <a:solidFill>
                            <a:schemeClr val="tx1"/>
                          </a:solidFill>
                          <a:effectLst/>
                          <a:latin typeface="Meiryo UI" panose="020B0604030504040204" pitchFamily="50" charset="-128"/>
                          <a:ea typeface="Meiryo UI" panose="020B0604030504040204" pitchFamily="50" charset="-128"/>
                          <a:cs typeface="+mn-cs"/>
                        </a:rPr>
                        <a:t>未着手</a:t>
                      </a:r>
                      <a:endParaRPr kumimoji="1" lang="ja-JP" altLang="ja-JP" sz="900" kern="1200" dirty="0">
                        <a:solidFill>
                          <a:schemeClr val="tx1"/>
                        </a:solidFill>
                        <a:effectLst/>
                        <a:latin typeface="Meiryo UI" panose="020B0604030504040204" pitchFamily="50" charset="-128"/>
                        <a:ea typeface="Meiryo UI" panose="020B0604030504040204" pitchFamily="50" charset="-128"/>
                        <a:cs typeface="+mn-cs"/>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未着手</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348106">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⑤</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設備予実システム改修</a:t>
                      </a:r>
                      <a:endParaRPr kumimoji="1" lang="ja-JP" altLang="en-US" sz="90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☆水谷・海江田</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今後の北上の設備投資件数の増加に伴い、管理業務工数も増加する為、ローカルで管理しているデータの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DB</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化を行い、検収支払計画の管理作業工数の削減を図る。（▲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200H/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拠点</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】7/25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IT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投資提案を行い、</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8/24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にキックオフを実施、開発中。</a:t>
                      </a:r>
                      <a:endParaRPr lang="en-US" altLang="ja-JP" sz="900" b="0" i="0" u="none" strike="noStrike" dirty="0" smtClean="0">
                        <a:solidFill>
                          <a:srgbClr val="0000FF"/>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ＢＩＴ</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54807">
                <a:tc>
                  <a:txBody>
                    <a:bodyPr/>
                    <a:lstStyle/>
                    <a:p>
                      <a:pPr algn="ctr"/>
                      <a:r>
                        <a:rPr kumimoji="1" lang="ja-JP" altLang="en-US" sz="1000" b="0" dirty="0" smtClean="0">
                          <a:solidFill>
                            <a:schemeClr val="tx1"/>
                          </a:solidFill>
                          <a:latin typeface="Meiryo UI" panose="020B0604030504040204" pitchFamily="50" charset="-128"/>
                          <a:ea typeface="Meiryo UI" panose="020B0604030504040204" pitchFamily="50" charset="-128"/>
                        </a:rPr>
                        <a:t>⑥</a:t>
                      </a:r>
                      <a:endParaRPr kumimoji="1" lang="en-US" altLang="ja-JP" sz="10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固定資産ファイル保管システム</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☆水谷・海江田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固定資産のエビデンスを紙でファイリングする作業に時間を要している為、システム化することにより、作業工数の低減及び用紙の削減を図る。</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工数▲</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129H/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月、印刷枚数</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26,190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枚</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スクラッチ、楽々</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WF</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について、コロナの影響や優先対応案件等により、工数見積回答が延期となった。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10/14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目途で工数見積を実施いただいている状況。</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46"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76" name="ホームベース 75"/>
          <p:cNvSpPr/>
          <p:nvPr/>
        </p:nvSpPr>
        <p:spPr>
          <a:xfrm>
            <a:off x="5257319" y="998612"/>
            <a:ext cx="1438755"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4793207" y="1124053"/>
            <a:ext cx="80791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IT</a:t>
            </a:r>
            <a:r>
              <a:rPr lang="ja-JP" altLang="en-US" sz="800" dirty="0" smtClean="0">
                <a:latin typeface="Meiryo UI" panose="020B0604030504040204" pitchFamily="50" charset="-128"/>
                <a:ea typeface="Meiryo UI" panose="020B0604030504040204" pitchFamily="50" charset="-128"/>
              </a:rPr>
              <a:t>提案</a:t>
            </a:r>
            <a:r>
              <a:rPr lang="en-US" altLang="ja-JP" sz="800" dirty="0" smtClean="0">
                <a:latin typeface="Meiryo UI" panose="020B0604030504040204" pitchFamily="50" charset="-128"/>
                <a:ea typeface="Meiryo UI" panose="020B0604030504040204" pitchFamily="50" charset="-128"/>
              </a:rPr>
              <a:t>(11/17)</a:t>
            </a:r>
          </a:p>
        </p:txBody>
      </p:sp>
      <p:sp>
        <p:nvSpPr>
          <p:cNvPr id="72" name="ホームベース 71"/>
          <p:cNvSpPr/>
          <p:nvPr/>
        </p:nvSpPr>
        <p:spPr>
          <a:xfrm>
            <a:off x="6720996" y="998611"/>
            <a:ext cx="1418118"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3" name="ホームベース 72"/>
          <p:cNvSpPr/>
          <p:nvPr/>
        </p:nvSpPr>
        <p:spPr>
          <a:xfrm>
            <a:off x="4677833" y="1406764"/>
            <a:ext cx="52916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ＢＩＴ</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4" name="ホームベース 73"/>
          <p:cNvSpPr/>
          <p:nvPr/>
        </p:nvSpPr>
        <p:spPr>
          <a:xfrm>
            <a:off x="5253567" y="1405199"/>
            <a:ext cx="70061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試行</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77" name="テキスト ボックス 76"/>
          <p:cNvSpPr txBox="1"/>
          <p:nvPr/>
        </p:nvSpPr>
        <p:spPr>
          <a:xfrm>
            <a:off x="5891757" y="1359003"/>
            <a:ext cx="81272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Go-Live(12/E)</a:t>
            </a:r>
          </a:p>
        </p:txBody>
      </p:sp>
      <p:sp>
        <p:nvSpPr>
          <p:cNvPr id="82" name="ホームベース 81"/>
          <p:cNvSpPr/>
          <p:nvPr/>
        </p:nvSpPr>
        <p:spPr>
          <a:xfrm>
            <a:off x="3812392" y="2510413"/>
            <a:ext cx="1394607"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3" name="ホームベース 82"/>
          <p:cNvSpPr/>
          <p:nvPr/>
        </p:nvSpPr>
        <p:spPr>
          <a:xfrm>
            <a:off x="5253567" y="2511978"/>
            <a:ext cx="700616"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ＢＩＴ</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5" name="ホームベース 84"/>
          <p:cNvSpPr/>
          <p:nvPr/>
        </p:nvSpPr>
        <p:spPr>
          <a:xfrm>
            <a:off x="3812393" y="2863378"/>
            <a:ext cx="1283482"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5075438" y="2992167"/>
            <a:ext cx="80791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IT</a:t>
            </a:r>
            <a:r>
              <a:rPr lang="ja-JP" altLang="en-US" sz="800" dirty="0" smtClean="0">
                <a:latin typeface="Meiryo UI" panose="020B0604030504040204" pitchFamily="50" charset="-128"/>
                <a:ea typeface="Meiryo UI" panose="020B0604030504040204" pitchFamily="50" charset="-128"/>
              </a:rPr>
              <a:t>提案</a:t>
            </a:r>
            <a:r>
              <a:rPr lang="en-US" altLang="ja-JP" sz="800" dirty="0" smtClean="0">
                <a:latin typeface="Meiryo UI" panose="020B0604030504040204" pitchFamily="50" charset="-128"/>
                <a:ea typeface="Meiryo UI" panose="020B0604030504040204" pitchFamily="50" charset="-128"/>
              </a:rPr>
              <a:t>(11/28)</a:t>
            </a:r>
          </a:p>
        </p:txBody>
      </p:sp>
      <p:sp>
        <p:nvSpPr>
          <p:cNvPr id="87" name="ホームベース 86"/>
          <p:cNvSpPr/>
          <p:nvPr/>
        </p:nvSpPr>
        <p:spPr>
          <a:xfrm>
            <a:off x="5254810" y="2863377"/>
            <a:ext cx="2884304"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8" name="テキスト ボックス 87"/>
          <p:cNvSpPr txBox="1"/>
          <p:nvPr/>
        </p:nvSpPr>
        <p:spPr>
          <a:xfrm>
            <a:off x="5883351" y="2469962"/>
            <a:ext cx="87684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Go-Live(12/26)</a:t>
            </a:r>
          </a:p>
        </p:txBody>
      </p:sp>
      <p:sp>
        <p:nvSpPr>
          <p:cNvPr id="89" name="テキスト ボックス 88"/>
          <p:cNvSpPr txBox="1"/>
          <p:nvPr/>
        </p:nvSpPr>
        <p:spPr>
          <a:xfrm>
            <a:off x="8074101" y="2835087"/>
            <a:ext cx="81272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Go-Live(3/27)</a:t>
            </a:r>
          </a:p>
        </p:txBody>
      </p:sp>
      <p:sp>
        <p:nvSpPr>
          <p:cNvPr id="94" name="ホームベース 93"/>
          <p:cNvSpPr/>
          <p:nvPr/>
        </p:nvSpPr>
        <p:spPr>
          <a:xfrm>
            <a:off x="3812391" y="1793086"/>
            <a:ext cx="1394607"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5131041" y="1921875"/>
            <a:ext cx="80791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IT</a:t>
            </a:r>
            <a:r>
              <a:rPr lang="ja-JP" altLang="en-US" sz="800" dirty="0" smtClean="0">
                <a:latin typeface="Meiryo UI" panose="020B0604030504040204" pitchFamily="50" charset="-128"/>
                <a:ea typeface="Meiryo UI" panose="020B0604030504040204" pitchFamily="50" charset="-128"/>
              </a:rPr>
              <a:t>提案</a:t>
            </a:r>
            <a:r>
              <a:rPr lang="en-US" altLang="ja-JP" sz="800" dirty="0" smtClean="0">
                <a:latin typeface="Meiryo UI" panose="020B0604030504040204" pitchFamily="50" charset="-128"/>
                <a:ea typeface="Meiryo UI" panose="020B0604030504040204" pitchFamily="50" charset="-128"/>
              </a:rPr>
              <a:t>(11/28)</a:t>
            </a:r>
          </a:p>
        </p:txBody>
      </p:sp>
      <p:sp>
        <p:nvSpPr>
          <p:cNvPr id="96" name="ホームベース 95"/>
          <p:cNvSpPr/>
          <p:nvPr/>
        </p:nvSpPr>
        <p:spPr>
          <a:xfrm>
            <a:off x="5253567" y="1789883"/>
            <a:ext cx="2165350"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7" name="ホームベース 96"/>
          <p:cNvSpPr/>
          <p:nvPr/>
        </p:nvSpPr>
        <p:spPr>
          <a:xfrm>
            <a:off x="7083424" y="2149956"/>
            <a:ext cx="1607248"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要件</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8" name="テキスト ボックス 97"/>
          <p:cNvSpPr txBox="1"/>
          <p:nvPr/>
        </p:nvSpPr>
        <p:spPr>
          <a:xfrm>
            <a:off x="8690672" y="2276319"/>
            <a:ext cx="74379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IT</a:t>
            </a:r>
            <a:r>
              <a:rPr lang="ja-JP" altLang="en-US" sz="800" dirty="0" smtClean="0">
                <a:latin typeface="Meiryo UI" panose="020B0604030504040204" pitchFamily="50" charset="-128"/>
                <a:ea typeface="Meiryo UI" panose="020B0604030504040204" pitchFamily="50" charset="-128"/>
              </a:rPr>
              <a:t>提案</a:t>
            </a:r>
            <a:r>
              <a:rPr lang="en-US" altLang="ja-JP" sz="800" dirty="0" smtClean="0">
                <a:latin typeface="Meiryo UI" panose="020B0604030504040204" pitchFamily="50" charset="-128"/>
                <a:ea typeface="Meiryo UI" panose="020B0604030504040204" pitchFamily="50" charset="-128"/>
              </a:rPr>
              <a:t>(4/21)</a:t>
            </a:r>
          </a:p>
        </p:txBody>
      </p:sp>
      <p:sp>
        <p:nvSpPr>
          <p:cNvPr id="99" name="ホームベース 98"/>
          <p:cNvSpPr/>
          <p:nvPr/>
        </p:nvSpPr>
        <p:spPr>
          <a:xfrm>
            <a:off x="8907463" y="2146724"/>
            <a:ext cx="1427162"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開発</a:t>
            </a:r>
            <a:r>
              <a:rPr kumimoji="0" lang="ja-JP" altLang="en-US" sz="900" kern="0" dirty="0">
                <a:solidFill>
                  <a:sysClr val="windowText" lastClr="000000"/>
                </a:solidFill>
                <a:latin typeface="Meiryo UI" panose="020B0604030504040204" pitchFamily="50" charset="-128"/>
                <a:ea typeface="Meiryo UI" panose="020B0604030504040204" pitchFamily="50" charset="-128"/>
              </a:rPr>
              <a:t>／</a:t>
            </a: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テスト</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8049080" y="1746697"/>
            <a:ext cx="81272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Go-Live(3/23)</a:t>
            </a:r>
          </a:p>
        </p:txBody>
      </p:sp>
      <p:cxnSp>
        <p:nvCxnSpPr>
          <p:cNvPr id="29" name="直線コネクタ 28"/>
          <p:cNvCxnSpPr/>
          <p:nvPr/>
        </p:nvCxnSpPr>
        <p:spPr>
          <a:xfrm>
            <a:off x="3885988" y="967455"/>
            <a:ext cx="0" cy="222881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038388" y="968216"/>
            <a:ext cx="0" cy="222805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ホームベース 32"/>
          <p:cNvSpPr/>
          <p:nvPr/>
        </p:nvSpPr>
        <p:spPr>
          <a:xfrm>
            <a:off x="7461253" y="1789883"/>
            <a:ext cx="644522" cy="131657"/>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ＢＩＴ</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093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３</a:t>
            </a:r>
            <a:r>
              <a:rPr lang="ja-JP" altLang="en-US" sz="2000" dirty="0" smtClean="0">
                <a:latin typeface="+mn-ea"/>
              </a:rPr>
              <a:t>／４）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ext uri="{D42A27DB-BD31-4B8C-83A1-F6EECF244321}">
                <p14:modId xmlns:p14="http://schemas.microsoft.com/office/powerpoint/2010/main" val="2679825677"/>
              </p:ext>
            </p:extLst>
          </p:nvPr>
        </p:nvGraphicFramePr>
        <p:xfrm>
          <a:off x="156385" y="3018540"/>
          <a:ext cx="11883632" cy="3143721"/>
        </p:xfrm>
        <a:graphic>
          <a:graphicData uri="http://schemas.openxmlformats.org/drawingml/2006/table">
            <a:tbl>
              <a:tblPr firstRow="1" bandRow="1">
                <a:tableStyleId>{5C22544A-7EE6-4342-B048-85BDC9FD1C3A}</a:tableStyleId>
              </a:tblPr>
              <a:tblGrid>
                <a:gridCol w="161012"/>
                <a:gridCol w="2016000"/>
                <a:gridCol w="899578"/>
                <a:gridCol w="5724000"/>
                <a:gridCol w="623947"/>
                <a:gridCol w="322830"/>
                <a:gridCol w="387408"/>
                <a:gridCol w="597397"/>
                <a:gridCol w="1151460"/>
              </a:tblGrid>
              <a:tr h="399650">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64125">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①</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動力点検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Phase4</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一括承認機能</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☆三田、東</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lang="ja-JP" altLang="en-US" sz="900" dirty="0" smtClean="0">
                          <a:solidFill>
                            <a:srgbClr val="000000"/>
                          </a:solidFill>
                          <a:latin typeface="Meiryo UI" panose="020B0604030504040204" pitchFamily="50" charset="-128"/>
                          <a:ea typeface="Meiryo UI" panose="020B0604030504040204" pitchFamily="50" charset="-128"/>
                        </a:rPr>
                        <a:t>点検項目入力後の確認</a:t>
                      </a:r>
                      <a:r>
                        <a:rPr lang="en-US" altLang="ja-JP" sz="900" dirty="0" smtClean="0">
                          <a:solidFill>
                            <a:srgbClr val="000000"/>
                          </a:solidFill>
                          <a:latin typeface="Meiryo UI" panose="020B0604030504040204" pitchFamily="50" charset="-128"/>
                          <a:ea typeface="Meiryo UI" panose="020B0604030504040204" pitchFamily="50" charset="-128"/>
                        </a:rPr>
                        <a:t>/</a:t>
                      </a:r>
                      <a:r>
                        <a:rPr lang="ja-JP" altLang="en-US" sz="900" dirty="0" smtClean="0">
                          <a:solidFill>
                            <a:srgbClr val="000000"/>
                          </a:solidFill>
                          <a:latin typeface="Meiryo UI" panose="020B0604030504040204" pitchFamily="50" charset="-128"/>
                          <a:ea typeface="Meiryo UI" panose="020B0604030504040204" pitchFamily="50" charset="-128"/>
                        </a:rPr>
                        <a:t>承認に於いて、承認</a:t>
                      </a:r>
                      <a:r>
                        <a:rPr lang="en-US" altLang="ja-JP" sz="900" dirty="0" smtClean="0">
                          <a:solidFill>
                            <a:srgbClr val="000000"/>
                          </a:solidFill>
                          <a:latin typeface="Meiryo UI" panose="020B0604030504040204" pitchFamily="50" charset="-128"/>
                          <a:ea typeface="Meiryo UI" panose="020B0604030504040204" pitchFamily="50" charset="-128"/>
                        </a:rPr>
                        <a:t>(</a:t>
                      </a:r>
                      <a:r>
                        <a:rPr lang="ja-JP" altLang="en-US" sz="900" dirty="0" smtClean="0">
                          <a:solidFill>
                            <a:srgbClr val="000000"/>
                          </a:solidFill>
                          <a:latin typeface="Meiryo UI" panose="020B0604030504040204" pitchFamily="50" charset="-128"/>
                          <a:ea typeface="Meiryo UI" panose="020B0604030504040204" pitchFamily="50" charset="-128"/>
                        </a:rPr>
                        <a:t>点検</a:t>
                      </a:r>
                      <a:r>
                        <a:rPr lang="en-US" altLang="ja-JP" sz="900" dirty="0" smtClean="0">
                          <a:solidFill>
                            <a:srgbClr val="000000"/>
                          </a:solidFill>
                          <a:latin typeface="Meiryo UI" panose="020B0604030504040204" pitchFamily="50" charset="-128"/>
                          <a:ea typeface="Meiryo UI" panose="020B0604030504040204" pitchFamily="50" charset="-128"/>
                        </a:rPr>
                        <a:t>)</a:t>
                      </a:r>
                      <a:r>
                        <a:rPr lang="ja-JP" altLang="en-US" sz="900" dirty="0" smtClean="0">
                          <a:solidFill>
                            <a:srgbClr val="000000"/>
                          </a:solidFill>
                          <a:latin typeface="Meiryo UI" panose="020B0604030504040204" pitchFamily="50" charset="-128"/>
                          <a:ea typeface="Meiryo UI" panose="020B0604030504040204" pitchFamily="50" charset="-128"/>
                        </a:rPr>
                        <a:t>設定と漏れ</a:t>
                      </a:r>
                      <a:r>
                        <a:rPr lang="en-US" altLang="ja-JP" sz="900" dirty="0" smtClean="0">
                          <a:solidFill>
                            <a:srgbClr val="000000"/>
                          </a:solidFill>
                          <a:latin typeface="Meiryo UI" panose="020B0604030504040204" pitchFamily="50" charset="-128"/>
                          <a:ea typeface="Meiryo UI" panose="020B0604030504040204" pitchFamily="50" charset="-128"/>
                        </a:rPr>
                        <a:t>/</a:t>
                      </a:r>
                      <a:r>
                        <a:rPr lang="ja-JP" altLang="en-US" sz="900" dirty="0" smtClean="0">
                          <a:solidFill>
                            <a:srgbClr val="000000"/>
                          </a:solidFill>
                          <a:latin typeface="Meiryo UI" panose="020B0604030504040204" pitchFamily="50" charset="-128"/>
                          <a:ea typeface="Meiryo UI" panose="020B0604030504040204" pitchFamily="50" charset="-128"/>
                        </a:rPr>
                        <a:t>抜けによる作業負荷が増加している事から、</a:t>
                      </a:r>
                      <a:r>
                        <a:rPr lang="en-US" altLang="ja-JP" sz="900" dirty="0" smtClean="0">
                          <a:solidFill>
                            <a:srgbClr val="000000"/>
                          </a:solidFill>
                          <a:latin typeface="Meiryo UI" panose="020B0604030504040204" pitchFamily="50" charset="-128"/>
                          <a:ea typeface="Meiryo UI" panose="020B0604030504040204" pitchFamily="50" charset="-128"/>
                        </a:rPr>
                        <a:t>OK</a:t>
                      </a:r>
                      <a:r>
                        <a:rPr lang="ja-JP" altLang="en-US" sz="900" dirty="0" smtClean="0">
                          <a:solidFill>
                            <a:srgbClr val="000000"/>
                          </a:solidFill>
                          <a:latin typeface="Meiryo UI" panose="020B0604030504040204" pitchFamily="50" charset="-128"/>
                          <a:ea typeface="Meiryo UI" panose="020B0604030504040204" pitchFamily="50" charset="-128"/>
                        </a:rPr>
                        <a:t>の点検項目は一括承認を可能とするなど作業負荷低減を図る。（▲</a:t>
                      </a:r>
                      <a:r>
                        <a:rPr lang="en-US" altLang="ja-JP" sz="900" dirty="0" smtClean="0">
                          <a:solidFill>
                            <a:srgbClr val="000000"/>
                          </a:solidFill>
                          <a:latin typeface="Meiryo UI" panose="020B0604030504040204" pitchFamily="50" charset="-128"/>
                          <a:ea typeface="Meiryo UI" panose="020B0604030504040204" pitchFamily="50" charset="-128"/>
                        </a:rPr>
                        <a:t>5,776k\/</a:t>
                      </a:r>
                      <a:r>
                        <a:rPr lang="ja-JP" altLang="en-US" sz="900" dirty="0" smtClean="0">
                          <a:solidFill>
                            <a:srgbClr val="000000"/>
                          </a:solidFill>
                          <a:latin typeface="Meiryo UI" panose="020B0604030504040204" pitchFamily="50" charset="-128"/>
                          <a:ea typeface="Meiryo UI" panose="020B0604030504040204" pitchFamily="50" charset="-128"/>
                        </a:rPr>
                        <a:t>年）</a:t>
                      </a:r>
                      <a:endParaRPr lang="en-US" altLang="ja-JP" sz="900" dirty="0" smtClean="0">
                        <a:solidFill>
                          <a:srgbClr val="000000"/>
                        </a:solidFill>
                        <a:latin typeface="Meiryo UI" panose="020B0604030504040204" pitchFamily="50" charset="-128"/>
                        <a:ea typeface="Meiryo UI" panose="020B0604030504040204" pitchFamily="50" charset="-128"/>
                      </a:endParaRPr>
                    </a:p>
                    <a:p>
                      <a:pPr defTabSz="762000" eaLnBrk="0" hangingPunct="0">
                        <a:lnSpc>
                          <a:spcPct val="90000"/>
                        </a:lnSpc>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点検実施後の承認申請ルート選定の省力化、承認者の承認作業軽減で約</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14,000K\/</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年の省力化として、</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7/7</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の</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IT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実行審議の承認頂き、</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7</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月末より開発に着手。</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1</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月からの運用開始を目指す。</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テスト</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ＢＩＴ</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57519">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②</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動力点検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Phase4.5</a:t>
                      </a:r>
                      <a:b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b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入力・計算ミス防止機能</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lang="ja-JP" altLang="en-US" sz="900" dirty="0" smtClean="0">
                          <a:solidFill>
                            <a:srgbClr val="000000"/>
                          </a:solidFill>
                          <a:latin typeface="Meiryo UI" panose="020B0604030504040204" pitchFamily="50" charset="-128"/>
                          <a:ea typeface="Meiryo UI" panose="020B0604030504040204" pitchFamily="50" charset="-128"/>
                        </a:rPr>
                        <a:t>点検項目の入力作業に於いて、人計算による差分入力を自動算出することで、作業負荷の低減を図る</a:t>
                      </a:r>
                      <a:endParaRPr lang="en-US" altLang="ja-JP" sz="900" dirty="0" smtClean="0">
                        <a:solidFill>
                          <a:srgbClr val="000000"/>
                        </a:solidFill>
                        <a:latin typeface="Meiryo UI" panose="020B0604030504040204" pitchFamily="50" charset="-128"/>
                        <a:ea typeface="Meiryo UI" panose="020B0604030504040204" pitchFamily="50" charset="-128"/>
                      </a:endParaRPr>
                    </a:p>
                    <a:p>
                      <a:pPr marL="0" marR="0" lvl="0" indent="0" algn="l" defTabSz="762000" rtl="0" eaLnBrk="0" fontAlgn="auto" latinLnBrk="0" hangingPunct="0">
                        <a:lnSpc>
                          <a:spcPct val="90000"/>
                        </a:lnSpc>
                        <a:spcBef>
                          <a:spcPts val="0"/>
                        </a:spcBef>
                        <a:spcAft>
                          <a:spcPts val="0"/>
                        </a:spcAft>
                        <a:buClrTx/>
                        <a:buSzTx/>
                        <a:buFontTx/>
                        <a:buNone/>
                        <a:tabLst/>
                        <a:defRPr/>
                      </a:pPr>
                      <a:r>
                        <a:rPr lang="ja-JP" altLang="en-US" sz="900" dirty="0" smtClean="0">
                          <a:solidFill>
                            <a:srgbClr val="000000"/>
                          </a:solidFill>
                          <a:latin typeface="Meiryo UI" panose="020B0604030504040204" pitchFamily="50" charset="-128"/>
                          <a:ea typeface="Meiryo UI" panose="020B0604030504040204" pitchFamily="50" charset="-128"/>
                        </a:rPr>
                        <a:t>（▲</a:t>
                      </a:r>
                      <a:r>
                        <a:rPr lang="en-US" altLang="ja-JP" sz="900" dirty="0" smtClean="0">
                          <a:solidFill>
                            <a:srgbClr val="000000"/>
                          </a:solidFill>
                          <a:latin typeface="Meiryo UI" panose="020B0604030504040204" pitchFamily="50" charset="-128"/>
                          <a:ea typeface="Meiryo UI" panose="020B0604030504040204" pitchFamily="50" charset="-128"/>
                        </a:rPr>
                        <a:t>6,000k\/</a:t>
                      </a:r>
                      <a:r>
                        <a:rPr lang="ja-JP" altLang="en-US" sz="900" dirty="0" smtClean="0">
                          <a:solidFill>
                            <a:srgbClr val="000000"/>
                          </a:solidFill>
                          <a:latin typeface="Meiryo UI" panose="020B0604030504040204" pitchFamily="50" charset="-128"/>
                          <a:ea typeface="Meiryo UI" panose="020B0604030504040204" pitchFamily="50" charset="-128"/>
                        </a:rPr>
                        <a:t>年）</a:t>
                      </a:r>
                      <a:endParaRPr lang="en-US" altLang="ja-JP" sz="900" dirty="0" smtClean="0">
                        <a:solidFill>
                          <a:srgbClr val="000000"/>
                        </a:solidFill>
                        <a:latin typeface="Meiryo UI" panose="020B0604030504040204" pitchFamily="50" charset="-128"/>
                        <a:ea typeface="Meiryo UI" panose="020B0604030504040204" pitchFamily="50" charset="-128"/>
                      </a:endParaRPr>
                    </a:p>
                    <a:p>
                      <a:pPr defTabSz="762000" eaLnBrk="0" hangingPunct="0">
                        <a:lnSpc>
                          <a:spcPct val="90000"/>
                        </a:lnSpc>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要件定義着手</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要件定義</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561904">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③</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動力点検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ATC</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展開</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現在、</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Excel</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マクロをベースとしたオリジナルのツールにて点検作業を実施している（</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ATC)</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について、（四日市）と利用ツールを統合し、動力設備の分析・管理能力の向上を目的とし、（四日市）版動力点検システムの展開を行う</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（四日市）版と同じ、マスタ構成を構築。既存の</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ATC</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版のシステムと比較し、システム側で対応できるマスタの取り込みと、ユーザー側で作業してもらうマスタの取り込みの切り分けを実施</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準備</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ＢＩＴ</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700454">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④</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外注コスト一括集計機能改善</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外注加工費の集計業務、分析データの自動出力により、分析データの見えるかする事で、一貫コストの拠点別集計が可能になり、アロケーションの集計・分析の作業効率改善（</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29.33h/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0.2h/</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TAT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短縮（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日→</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日）により、</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回</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回</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月の見直しが可能になる。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】6/20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IT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提案実施。</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月から試行運用開始。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テスト</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運用</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60069">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⑤</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月次版後工程テストコスト</a:t>
                      </a:r>
                      <a:endParaRPr kumimoji="1" lang="en-US" altLang="ja-JP" sz="900" dirty="0" smtClean="0">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　</a:t>
                      </a:r>
                      <a:r>
                        <a:rPr kumimoji="1" lang="ja-JP" altLang="en-US" sz="900" baseline="0" dirty="0" smtClean="0">
                          <a:latin typeface="Meiryo UI" panose="020B0604030504040204" pitchFamily="50" charset="-128"/>
                          <a:ea typeface="Meiryo UI" panose="020B0604030504040204" pitchFamily="50" charset="-128"/>
                        </a:rPr>
                        <a:t> </a:t>
                      </a:r>
                      <a:r>
                        <a:rPr kumimoji="1" lang="ja-JP" altLang="en-US" sz="900" dirty="0" smtClean="0">
                          <a:latin typeface="Meiryo UI" panose="020B0604030504040204" pitchFamily="50" charset="-128"/>
                          <a:ea typeface="Meiryo UI" panose="020B0604030504040204" pitchFamily="50" charset="-128"/>
                        </a:rPr>
                        <a:t>集計分析ツール出力期間拡張</a:t>
                      </a:r>
                      <a:endParaRPr kumimoji="1" lang="en-US" altLang="ja-JP" sz="90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☆三田、東</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概要</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lang="ja-JP" altLang="en-US" sz="900" b="0" i="0" u="none" strike="noStrike" dirty="0" smtClean="0">
                          <a:latin typeface="Meiryo UI" panose="020B0604030504040204" pitchFamily="50" charset="-128"/>
                          <a:ea typeface="Meiryo UI" panose="020B0604030504040204" pitchFamily="50" charset="-128"/>
                        </a:rPr>
                        <a:t>既存の</a:t>
                      </a:r>
                      <a:r>
                        <a:rPr lang="en-US" altLang="ja-JP" sz="900" b="0" i="0" u="none" strike="noStrike" dirty="0" err="1" smtClean="0">
                          <a:latin typeface="Meiryo UI" panose="020B0604030504040204" pitchFamily="50" charset="-128"/>
                          <a:ea typeface="Meiryo UI" panose="020B0604030504040204" pitchFamily="50" charset="-128"/>
                        </a:rPr>
                        <a:t>FTCVision</a:t>
                      </a:r>
                      <a:r>
                        <a:rPr lang="ja-JP" altLang="en-US" sz="900" b="0" i="0" u="none" strike="noStrike" dirty="0" smtClean="0">
                          <a:latin typeface="Meiryo UI" panose="020B0604030504040204" pitchFamily="50" charset="-128"/>
                          <a:ea typeface="Meiryo UI" panose="020B0604030504040204" pitchFamily="50" charset="-128"/>
                        </a:rPr>
                        <a:t>月次版システムにおいて、生産情報・製品情報の取り込み及び処理・出力のレンジ拡張を基本</a:t>
                      </a:r>
                      <a:r>
                        <a:rPr lang="en-US" altLang="ja-JP" sz="900" b="0" i="0" u="none" strike="noStrike" dirty="0" smtClean="0">
                          <a:latin typeface="Meiryo UI" panose="020B0604030504040204" pitchFamily="50" charset="-128"/>
                          <a:ea typeface="Meiryo UI" panose="020B0604030504040204" pitchFamily="50" charset="-128"/>
                        </a:rPr>
                        <a:t>1</a:t>
                      </a:r>
                      <a:r>
                        <a:rPr lang="ja-JP" altLang="en-US" sz="900" b="0" i="0" u="none" strike="noStrike" dirty="0" smtClean="0">
                          <a:latin typeface="Meiryo UI" panose="020B0604030504040204" pitchFamily="50" charset="-128"/>
                          <a:ea typeface="Meiryo UI" panose="020B0604030504040204" pitchFamily="50" charset="-128"/>
                        </a:rPr>
                        <a:t>期から</a:t>
                      </a:r>
                      <a:r>
                        <a:rPr lang="en-US" altLang="ja-JP" sz="900" b="0" i="0" u="none" strike="noStrike" dirty="0" smtClean="0">
                          <a:latin typeface="Meiryo UI" panose="020B0604030504040204" pitchFamily="50" charset="-128"/>
                          <a:ea typeface="Meiryo UI" panose="020B0604030504040204" pitchFamily="50" charset="-128"/>
                        </a:rPr>
                        <a:t>3</a:t>
                      </a:r>
                      <a:r>
                        <a:rPr lang="ja-JP" altLang="en-US" sz="900" b="0" i="0" u="none" strike="noStrike" dirty="0" smtClean="0">
                          <a:latin typeface="Meiryo UI" panose="020B0604030504040204" pitchFamily="50" charset="-128"/>
                          <a:ea typeface="Meiryo UI" panose="020B0604030504040204" pitchFamily="50" charset="-128"/>
                        </a:rPr>
                        <a:t>期に拡張する。</a:t>
                      </a:r>
                      <a:endParaRPr lang="en-US" altLang="ja-JP" sz="900" b="0" i="0" u="none" strike="noStrike" dirty="0" smtClean="0">
                        <a:latin typeface="Meiryo UI" panose="020B0604030504040204" pitchFamily="50" charset="-128"/>
                        <a:ea typeface="Meiryo UI" panose="020B0604030504040204" pitchFamily="50" charset="-128"/>
                      </a:endParaRPr>
                    </a:p>
                    <a:p>
                      <a:pPr marL="0" marR="0" lvl="0" indent="0" algn="l" defTabSz="762000" rtl="0" eaLnBrk="0" fontAlgn="auto" latinLnBrk="0" hangingPunct="0">
                        <a:lnSpc>
                          <a:spcPct val="9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進捗</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パートナー</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3</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rPr>
                        <a:t>社にて事前価格回答依頼を実施、回答待ち。パートナー選定及び実行審議を実施予定。</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sym typeface="Wingdings" panose="05000000000000000000" pitchFamily="2" charset="2"/>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要件定義</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開発</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6" name="表 155"/>
          <p:cNvGraphicFramePr>
            <a:graphicFrameLocks noGrp="1"/>
          </p:cNvGraphicFramePr>
          <p:nvPr>
            <p:extLst>
              <p:ext uri="{D42A27DB-BD31-4B8C-83A1-F6EECF244321}">
                <p14:modId xmlns:p14="http://schemas.microsoft.com/office/powerpoint/2010/main" val="1641554966"/>
              </p:ext>
            </p:extLst>
          </p:nvPr>
        </p:nvGraphicFramePr>
        <p:xfrm>
          <a:off x="148099" y="684194"/>
          <a:ext cx="11890435" cy="2268000"/>
        </p:xfrm>
        <a:graphic>
          <a:graphicData uri="http://schemas.openxmlformats.org/drawingml/2006/table">
            <a:tbl>
              <a:tblPr firstRow="1" bandRow="1">
                <a:tableStyleId>{5C22544A-7EE6-4342-B048-85BDC9FD1C3A}</a:tableStyleId>
              </a:tblPr>
              <a:tblGrid>
                <a:gridCol w="792000"/>
                <a:gridCol w="828000"/>
                <a:gridCol w="2016000"/>
                <a:gridCol w="730800"/>
                <a:gridCol w="730800"/>
                <a:gridCol w="730800"/>
                <a:gridCol w="730800"/>
                <a:gridCol w="730800"/>
                <a:gridCol w="730800"/>
                <a:gridCol w="730800"/>
                <a:gridCol w="730800"/>
                <a:gridCol w="730800"/>
                <a:gridCol w="1677235"/>
              </a:tblGrid>
              <a:tr h="288000">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3</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0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品質向上</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・業務改善</a:t>
                      </a: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3">
                  <a:txBody>
                    <a:bodyPr/>
                    <a:lstStyle/>
                    <a:p>
                      <a:pPr algn="ctr"/>
                      <a:r>
                        <a:rPr lang="ja-JP" altLang="en-US" sz="1050" dirty="0" smtClean="0">
                          <a:latin typeface="Meiryo UI" panose="020B0604030504040204" pitchFamily="50" charset="-128"/>
                          <a:ea typeface="Meiryo UI" panose="020B0604030504040204" pitchFamily="50" charset="-128"/>
                        </a:rPr>
                        <a:t>施設</a:t>
                      </a:r>
                      <a:endParaRPr lang="en-US" altLang="ja-JP" sz="1050" dirty="0" smtClean="0">
                        <a:latin typeface="Meiryo UI" panose="020B0604030504040204" pitchFamily="50" charset="-128"/>
                        <a:ea typeface="Meiryo UI" panose="020B0604030504040204" pitchFamily="50" charset="-128"/>
                      </a:endParaRPr>
                    </a:p>
                    <a:p>
                      <a:pPr algn="ctr"/>
                      <a:r>
                        <a:rPr lang="en-US" altLang="ja-JP" sz="1050" dirty="0" smtClean="0">
                          <a:latin typeface="Meiryo UI" panose="020B0604030504040204" pitchFamily="50" charset="-128"/>
                          <a:ea typeface="Meiryo UI" panose="020B0604030504040204" pitchFamily="50" charset="-128"/>
                        </a:rPr>
                        <a:t>IT/</a:t>
                      </a:r>
                      <a:r>
                        <a:rPr lang="en-US" altLang="ja-JP" sz="1050" dirty="0" err="1" smtClean="0">
                          <a:latin typeface="Meiryo UI" panose="020B0604030504040204" pitchFamily="50" charset="-128"/>
                          <a:ea typeface="Meiryo UI" panose="020B0604030504040204" pitchFamily="50" charset="-128"/>
                        </a:rPr>
                        <a:t>IoT</a:t>
                      </a:r>
                      <a:r>
                        <a:rPr lang="ja-JP" altLang="en-US" sz="1050" dirty="0" smtClean="0">
                          <a:latin typeface="Meiryo UI" panose="020B0604030504040204" pitchFamily="50" charset="-128"/>
                          <a:ea typeface="Meiryo UI" panose="020B0604030504040204" pitchFamily="50" charset="-128"/>
                        </a:rPr>
                        <a:t>化</a:t>
                      </a:r>
                      <a:endParaRPr lang="en-US" altLang="ja-JP"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①動力点検　</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Phase4</a:t>
                      </a:r>
                      <a:b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b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一括承認機能</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②動力点検　</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Phase4.5</a:t>
                      </a:r>
                      <a:b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b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入力・計算ミス防止機能</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90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③動力点検　</a:t>
                      </a:r>
                      <a:r>
                        <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ATC</a:t>
                      </a: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展開</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rowSpan="2">
                  <a:txBody>
                    <a:bodyPr/>
                    <a:lstStyle/>
                    <a:p>
                      <a:pPr algn="ctr"/>
                      <a:r>
                        <a:rPr lang="ja-JP" altLang="en-US" sz="1050" dirty="0" smtClean="0">
                          <a:latin typeface="Meiryo UI" panose="020B0604030504040204" pitchFamily="50" charset="-128"/>
                          <a:ea typeface="Meiryo UI" panose="020B0604030504040204" pitchFamily="50" charset="-128"/>
                        </a:rPr>
                        <a:t>後工程</a:t>
                      </a:r>
                      <a:endParaRPr lang="en-US" altLang="ja-JP" sz="1050" dirty="0" smtClean="0">
                        <a:latin typeface="Meiryo UI" panose="020B0604030504040204" pitchFamily="50" charset="-128"/>
                        <a:ea typeface="Meiryo UI" panose="020B0604030504040204" pitchFamily="50" charset="-128"/>
                      </a:endParaRPr>
                    </a:p>
                    <a:p>
                      <a:pPr algn="ctr"/>
                      <a:r>
                        <a:rPr lang="ja-JP" altLang="en-US" sz="1050" dirty="0" smtClean="0">
                          <a:latin typeface="Meiryo UI" panose="020B0604030504040204" pitchFamily="50" charset="-128"/>
                          <a:ea typeface="Meiryo UI" panose="020B0604030504040204" pitchFamily="50" charset="-128"/>
                        </a:rPr>
                        <a:t>改善</a:t>
                      </a:r>
                      <a:r>
                        <a:rPr lang="en-US" altLang="ja-JP" sz="1050" dirty="0" smtClean="0">
                          <a:latin typeface="Meiryo UI" panose="020B0604030504040204" pitchFamily="50" charset="-128"/>
                          <a:ea typeface="Meiryo UI" panose="020B0604030504040204" pitchFamily="50" charset="-128"/>
                        </a:rPr>
                        <a:t>/</a:t>
                      </a:r>
                      <a:r>
                        <a:rPr lang="ja-JP" altLang="en-US" sz="1050" dirty="0" smtClean="0">
                          <a:latin typeface="Meiryo UI" panose="020B0604030504040204" pitchFamily="50" charset="-128"/>
                          <a:ea typeface="Meiryo UI" panose="020B0604030504040204" pitchFamily="50" charset="-128"/>
                        </a:rPr>
                        <a:t>適正化</a:t>
                      </a:r>
                      <a:endParaRPr lang="ja-JP" altLang="en-US" sz="1050" dirty="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④外注コスト一括集計機能改善</a:t>
                      </a:r>
                      <a:endParaRPr kumimoji="0" lang="en-US" altLang="ja-JP"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96000">
                <a:tc vMerge="1">
                  <a:txBody>
                    <a:bodyPr/>
                    <a:lstStyle/>
                    <a:p>
                      <a:endParaRPr kumimoji="1" lang="ja-JP" altLang="en-US"/>
                    </a:p>
                  </a:txBody>
                  <a:tcPr/>
                </a:tc>
                <a:tc vMerge="1">
                  <a:txBody>
                    <a:bodyPr/>
                    <a:lstStyle/>
                    <a:p>
                      <a:endParaRPr lang="ja-JP" altLang="en-US" dirty="0"/>
                    </a:p>
                  </a:txBody>
                  <a:tcPr marL="18000" marR="18000" marT="18000" marB="18000" anchor="ctr">
                    <a:lnL w="3175"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ja-JP" altLang="en-US" sz="105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⑤</a:t>
                      </a:r>
                      <a:r>
                        <a:rPr kumimoji="1" lang="ja-JP" altLang="en-US" sz="1050" dirty="0" smtClean="0">
                          <a:latin typeface="Meiryo UI" panose="020B0604030504040204" pitchFamily="50" charset="-128"/>
                          <a:ea typeface="Meiryo UI" panose="020B0604030504040204" pitchFamily="50" charset="-128"/>
                        </a:rPr>
                        <a:t>月次版後工程テストコスト</a:t>
                      </a:r>
                      <a:endParaRPr kumimoji="1" lang="en-US" altLang="ja-JP" sz="1050" dirty="0" smtClean="0">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　</a:t>
                      </a:r>
                      <a:r>
                        <a:rPr kumimoji="1" lang="ja-JP" altLang="en-US" sz="1050" baseline="0" dirty="0" smtClean="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集計分析ツール出力期間拡張</a:t>
                      </a:r>
                      <a:endParaRPr kumimoji="1" lang="en-US" altLang="ja-JP" sz="1050" dirty="0" smtClean="0">
                        <a:latin typeface="Meiryo UI" panose="020B0604030504040204" pitchFamily="50" charset="-128"/>
                        <a:ea typeface="Meiryo UI" panose="020B0604030504040204" pitchFamily="50" charset="-128"/>
                      </a:endParaRPr>
                    </a:p>
                  </a:txBody>
                  <a:tcPr marL="18000" marR="18000" marT="18000" marB="18000" anchor="ctr">
                    <a:lnL w="6350" cap="flat" cmpd="sng" algn="ctr">
                      <a:solidFill>
                        <a:schemeClr val="bg1">
                          <a:lumMod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bl>
          </a:graphicData>
        </a:graphic>
      </p:graphicFrame>
      <p:sp>
        <p:nvSpPr>
          <p:cNvPr id="41" name="ホームベース 40"/>
          <p:cNvSpPr/>
          <p:nvPr/>
        </p:nvSpPr>
        <p:spPr>
          <a:xfrm>
            <a:off x="3801935" y="2181720"/>
            <a:ext cx="687515" cy="132840"/>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ＢＩ</a:t>
            </a:r>
            <a:r>
              <a:rPr kumimoji="0" lang="ja-JP" altLang="en-US" sz="800" kern="0" dirty="0">
                <a:solidFill>
                  <a:schemeClr val="tx1"/>
                </a:solidFill>
                <a:latin typeface="Meiryo UI" panose="020B0604030504040204" pitchFamily="50" charset="-128"/>
                <a:ea typeface="Meiryo UI" panose="020B0604030504040204" pitchFamily="50" charset="-128"/>
              </a:rPr>
              <a:t>Ｔ</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51" name="ホームベース 50"/>
          <p:cNvSpPr/>
          <p:nvPr/>
        </p:nvSpPr>
        <p:spPr>
          <a:xfrm>
            <a:off x="3801936" y="1013511"/>
            <a:ext cx="1042157"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a:solidFill>
                  <a:schemeClr val="tx1"/>
                </a:solidFill>
                <a:latin typeface="Meiryo UI" panose="020B0604030504040204" pitchFamily="50" charset="-128"/>
                <a:ea typeface="Meiryo UI" panose="020B0604030504040204" pitchFamily="50" charset="-128"/>
              </a:rPr>
              <a:t>テスト</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70" name="ホームベース 69"/>
          <p:cNvSpPr/>
          <p:nvPr/>
        </p:nvSpPr>
        <p:spPr>
          <a:xfrm>
            <a:off x="3801935" y="1787493"/>
            <a:ext cx="1427289"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ＤＢ／マスタ整備</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85" name="ホームベース 84"/>
          <p:cNvSpPr/>
          <p:nvPr/>
        </p:nvSpPr>
        <p:spPr>
          <a:xfrm>
            <a:off x="4848226" y="1013511"/>
            <a:ext cx="1012824"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ＢＩＴ</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68" name="テキスト ボックス 67"/>
          <p:cNvSpPr txBox="1"/>
          <p:nvPr/>
        </p:nvSpPr>
        <p:spPr>
          <a:xfrm>
            <a:off x="5827325" y="972373"/>
            <a:ext cx="1197444"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a:t>
            </a:r>
            <a:r>
              <a:rPr lang="ja-JP" altLang="en-US" sz="800" dirty="0" smtClean="0">
                <a:latin typeface="Meiryo UI" panose="020B0604030504040204" pitchFamily="50" charset="-128"/>
                <a:ea typeface="Meiryo UI" panose="020B0604030504040204" pitchFamily="50" charset="-128"/>
              </a:rPr>
              <a:t>判定（</a:t>
            </a:r>
            <a:r>
              <a:rPr lang="en-US" altLang="ja-JP" sz="800" dirty="0" smtClean="0">
                <a:latin typeface="Meiryo UI" panose="020B0604030504040204" pitchFamily="50" charset="-128"/>
                <a:ea typeface="Meiryo UI" panose="020B0604030504040204" pitchFamily="50" charset="-128"/>
              </a:rPr>
              <a:t>12/26</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86" name="ホームベース 85"/>
          <p:cNvSpPr/>
          <p:nvPr/>
        </p:nvSpPr>
        <p:spPr>
          <a:xfrm>
            <a:off x="3801936" y="1394998"/>
            <a:ext cx="1112461"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要件</a:t>
            </a:r>
            <a:r>
              <a:rPr kumimoji="0" lang="ja-JP" altLang="en-US" sz="800" kern="0" dirty="0">
                <a:solidFill>
                  <a:schemeClr val="tx1"/>
                </a:solidFill>
                <a:latin typeface="Meiryo UI" panose="020B0604030504040204" pitchFamily="50" charset="-128"/>
                <a:ea typeface="Meiryo UI" panose="020B0604030504040204" pitchFamily="50" charset="-128"/>
              </a:rPr>
              <a:t>定義</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87" name="ホームベース 86"/>
          <p:cNvSpPr/>
          <p:nvPr/>
        </p:nvSpPr>
        <p:spPr>
          <a:xfrm>
            <a:off x="5279610" y="1394998"/>
            <a:ext cx="2134015"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開発／テスト</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88" name="ホームベース 87"/>
          <p:cNvSpPr/>
          <p:nvPr/>
        </p:nvSpPr>
        <p:spPr>
          <a:xfrm>
            <a:off x="7463769" y="1394998"/>
            <a:ext cx="649755"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ＢＩＴ</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8078400" y="1367404"/>
            <a:ext cx="1133324"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a:t>
            </a:r>
            <a:r>
              <a:rPr lang="ja-JP" altLang="en-US" sz="800" dirty="0" smtClean="0">
                <a:latin typeface="Meiryo UI" panose="020B0604030504040204" pitchFamily="50" charset="-128"/>
                <a:ea typeface="Meiryo UI" panose="020B0604030504040204" pitchFamily="50" charset="-128"/>
              </a:rPr>
              <a:t>判定（</a:t>
            </a:r>
            <a:r>
              <a:rPr lang="en-US" altLang="ja-JP" sz="800" dirty="0" smtClean="0">
                <a:latin typeface="Meiryo UI" panose="020B0604030504040204" pitchFamily="50" charset="-128"/>
                <a:ea typeface="Meiryo UI" panose="020B0604030504040204" pitchFamily="50" charset="-128"/>
              </a:rPr>
              <a:t>3/28</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0" name="ホームベース 89"/>
          <p:cNvSpPr/>
          <p:nvPr/>
        </p:nvSpPr>
        <p:spPr>
          <a:xfrm>
            <a:off x="5264151" y="1787493"/>
            <a:ext cx="611716"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ＢＩＴ</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91" name="テキスト ボックス 90"/>
          <p:cNvSpPr txBox="1"/>
          <p:nvPr/>
        </p:nvSpPr>
        <p:spPr>
          <a:xfrm>
            <a:off x="5833603" y="1748862"/>
            <a:ext cx="1197444"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a:t>
            </a:r>
            <a:r>
              <a:rPr lang="ja-JP" altLang="en-US" sz="800" dirty="0" smtClean="0">
                <a:latin typeface="Meiryo UI" panose="020B0604030504040204" pitchFamily="50" charset="-128"/>
                <a:ea typeface="Meiryo UI" panose="020B0604030504040204" pitchFamily="50" charset="-128"/>
              </a:rPr>
              <a:t>判定（</a:t>
            </a:r>
            <a:r>
              <a:rPr lang="en-US" altLang="ja-JP" sz="800" dirty="0" smtClean="0">
                <a:latin typeface="Meiryo UI" panose="020B0604030504040204" pitchFamily="50" charset="-128"/>
                <a:ea typeface="Meiryo UI" panose="020B0604030504040204" pitchFamily="50" charset="-128"/>
              </a:rPr>
              <a:t>12/26</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4438720" y="2155087"/>
            <a:ext cx="1197444"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a:t>
            </a:r>
            <a:r>
              <a:rPr lang="ja-JP" altLang="en-US" sz="800" dirty="0" smtClean="0">
                <a:latin typeface="Meiryo UI" panose="020B0604030504040204" pitchFamily="50" charset="-128"/>
                <a:ea typeface="Meiryo UI" panose="020B0604030504040204" pitchFamily="50" charset="-128"/>
              </a:rPr>
              <a:t>判定（</a:t>
            </a:r>
            <a:r>
              <a:rPr lang="en-US" altLang="ja-JP" sz="800" dirty="0" smtClean="0">
                <a:latin typeface="Meiryo UI" panose="020B0604030504040204" pitchFamily="50" charset="-128"/>
                <a:ea typeface="Meiryo UI" panose="020B0604030504040204" pitchFamily="50" charset="-128"/>
              </a:rPr>
              <a:t>10/26</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3" name="ホームベース 92"/>
          <p:cNvSpPr/>
          <p:nvPr/>
        </p:nvSpPr>
        <p:spPr>
          <a:xfrm>
            <a:off x="3809766" y="2574215"/>
            <a:ext cx="687515" cy="132840"/>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要件定義</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94" name="ホームベース 93"/>
          <p:cNvSpPr/>
          <p:nvPr/>
        </p:nvSpPr>
        <p:spPr>
          <a:xfrm>
            <a:off x="4536941" y="2574215"/>
            <a:ext cx="687515" cy="132840"/>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開発／テスト</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96" name="ホームベース 95"/>
          <p:cNvSpPr/>
          <p:nvPr/>
        </p:nvSpPr>
        <p:spPr>
          <a:xfrm>
            <a:off x="5264151" y="2574215"/>
            <a:ext cx="1028800" cy="14233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800" kern="0" dirty="0" smtClean="0">
                <a:solidFill>
                  <a:schemeClr val="tx1"/>
                </a:solidFill>
                <a:latin typeface="Meiryo UI" panose="020B0604030504040204" pitchFamily="50" charset="-128"/>
                <a:ea typeface="Meiryo UI" panose="020B0604030504040204" pitchFamily="50" charset="-128"/>
              </a:rPr>
              <a:t>ＢＩＴ</a:t>
            </a:r>
            <a:endParaRPr kumimoji="0" lang="en-US" altLang="ja-JP" sz="800" kern="0" dirty="0" smtClean="0">
              <a:solidFill>
                <a:schemeClr val="tx1"/>
              </a:solidFill>
              <a:latin typeface="Meiryo UI" panose="020B0604030504040204" pitchFamily="50" charset="-128"/>
              <a:ea typeface="Meiryo UI" panose="020B0604030504040204" pitchFamily="50" charset="-128"/>
            </a:endParaRPr>
          </a:p>
        </p:txBody>
      </p:sp>
      <p:sp>
        <p:nvSpPr>
          <p:cNvPr id="97" name="テキスト ボックス 96"/>
          <p:cNvSpPr txBox="1"/>
          <p:nvPr/>
        </p:nvSpPr>
        <p:spPr>
          <a:xfrm>
            <a:off x="6292951" y="2548284"/>
            <a:ext cx="1133324"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Go-Live</a:t>
            </a:r>
            <a:r>
              <a:rPr lang="ja-JP" altLang="en-US" sz="800" dirty="0" smtClean="0">
                <a:latin typeface="Meiryo UI" panose="020B0604030504040204" pitchFamily="50" charset="-128"/>
                <a:ea typeface="Meiryo UI" panose="020B0604030504040204" pitchFamily="50" charset="-128"/>
              </a:rPr>
              <a:t>判定（</a:t>
            </a:r>
            <a:r>
              <a:rPr lang="en-US" altLang="ja-JP" sz="800" dirty="0" smtClean="0">
                <a:latin typeface="Meiryo UI" panose="020B0604030504040204" pitchFamily="50" charset="-128"/>
                <a:ea typeface="Meiryo UI" panose="020B0604030504040204" pitchFamily="50" charset="-128"/>
              </a:rPr>
              <a:t>1/11</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8" name="テキスト ボックス 97"/>
          <p:cNvSpPr txBox="1"/>
          <p:nvPr/>
        </p:nvSpPr>
        <p:spPr>
          <a:xfrm>
            <a:off x="4145692" y="2704856"/>
            <a:ext cx="807913"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a:t>
            </a:r>
            <a:r>
              <a:rPr lang="en-US" altLang="ja-JP" sz="800" dirty="0" smtClean="0">
                <a:latin typeface="Meiryo UI" panose="020B0604030504040204" pitchFamily="50" charset="-128"/>
                <a:ea typeface="Meiryo UI" panose="020B0604030504040204" pitchFamily="50" charset="-128"/>
              </a:rPr>
              <a:t>IT</a:t>
            </a:r>
            <a:r>
              <a:rPr lang="ja-JP" altLang="en-US" sz="800" dirty="0" smtClean="0">
                <a:latin typeface="Meiryo UI" panose="020B0604030504040204" pitchFamily="50" charset="-128"/>
                <a:ea typeface="Meiryo UI" panose="020B0604030504040204" pitchFamily="50" charset="-128"/>
              </a:rPr>
              <a:t>提案</a:t>
            </a:r>
            <a:r>
              <a:rPr lang="en-US" altLang="ja-JP" sz="800" dirty="0" smtClean="0">
                <a:latin typeface="Meiryo UI" panose="020B0604030504040204" pitchFamily="50" charset="-128"/>
                <a:ea typeface="Meiryo UI" panose="020B0604030504040204" pitchFamily="50" charset="-128"/>
              </a:rPr>
              <a:t>(10/17)</a:t>
            </a:r>
          </a:p>
        </p:txBody>
      </p:sp>
      <p:cxnSp>
        <p:nvCxnSpPr>
          <p:cNvPr id="24" name="直線コネクタ 23"/>
          <p:cNvCxnSpPr/>
          <p:nvPr/>
        </p:nvCxnSpPr>
        <p:spPr>
          <a:xfrm>
            <a:off x="3885988" y="967455"/>
            <a:ext cx="0" cy="198473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038388" y="968216"/>
            <a:ext cx="0" cy="198397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62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 name="表 155"/>
          <p:cNvGraphicFramePr>
            <a:graphicFrameLocks noGrp="1"/>
          </p:cNvGraphicFramePr>
          <p:nvPr>
            <p:extLst>
              <p:ext uri="{D42A27DB-BD31-4B8C-83A1-F6EECF244321}">
                <p14:modId xmlns:p14="http://schemas.microsoft.com/office/powerpoint/2010/main" val="2754882354"/>
              </p:ext>
            </p:extLst>
          </p:nvPr>
        </p:nvGraphicFramePr>
        <p:xfrm>
          <a:off x="148099" y="684191"/>
          <a:ext cx="11879027" cy="2431193"/>
        </p:xfrm>
        <a:graphic>
          <a:graphicData uri="http://schemas.openxmlformats.org/drawingml/2006/table">
            <a:tbl>
              <a:tblPr firstRow="1" bandRow="1">
                <a:tableStyleId>{5C22544A-7EE6-4342-B048-85BDC9FD1C3A}</a:tableStyleId>
              </a:tblPr>
              <a:tblGrid>
                <a:gridCol w="792000"/>
                <a:gridCol w="2832592"/>
                <a:gridCol w="730800"/>
                <a:gridCol w="730800"/>
                <a:gridCol w="730800"/>
                <a:gridCol w="730800"/>
                <a:gridCol w="730800"/>
                <a:gridCol w="730800"/>
                <a:gridCol w="730800"/>
                <a:gridCol w="730800"/>
                <a:gridCol w="730800"/>
                <a:gridCol w="1677235"/>
              </a:tblGrid>
              <a:tr h="417169">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タスク</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達成目標</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10</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1</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2</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3</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4</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5</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smtClean="0">
                          <a:solidFill>
                            <a:schemeClr val="tx1"/>
                          </a:solidFill>
                          <a:latin typeface="Meiryo UI" panose="020B0604030504040204" pitchFamily="50" charset="-128"/>
                          <a:ea typeface="Meiryo UI" panose="020B0604030504040204" pitchFamily="50" charset="-128"/>
                        </a:rPr>
                        <a:t>6</a:t>
                      </a:r>
                      <a:r>
                        <a:rPr kumimoji="1" lang="ja-JP" altLang="en-US" sz="1400" b="0" dirty="0" smtClean="0">
                          <a:solidFill>
                            <a:schemeClr val="tx1"/>
                          </a:solidFill>
                          <a:latin typeface="Meiryo UI" panose="020B0604030504040204" pitchFamily="50" charset="-128"/>
                          <a:ea typeface="Meiryo UI" panose="020B0604030504040204" pitchFamily="50" charset="-128"/>
                        </a:rPr>
                        <a:t>月</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備考</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9844">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システム</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基盤強化</a:t>
                      </a:r>
                    </a:p>
                  </a:txBody>
                  <a:tcPr marL="36000" marR="3600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①</a:t>
                      </a:r>
                      <a:r>
                        <a:rPr kumimoji="1" lang="en-US" altLang="ja-JP" sz="1050" dirty="0" smtClean="0">
                          <a:latin typeface="Meiryo UI" panose="020B0604030504040204" pitchFamily="50" charset="-128"/>
                          <a:ea typeface="Meiryo UI" panose="020B0604030504040204" pitchFamily="50" charset="-128"/>
                        </a:rPr>
                        <a:t>WindowsServer2012 EOSL</a:t>
                      </a:r>
                      <a:r>
                        <a:rPr kumimoji="1" lang="ja-JP" altLang="en-US" sz="1050" dirty="0" smtClean="0">
                          <a:latin typeface="Meiryo UI" panose="020B0604030504040204" pitchFamily="50" charset="-128"/>
                          <a:ea typeface="Meiryo UI" panose="020B0604030504040204" pitchFamily="50" charset="-128"/>
                        </a:rPr>
                        <a:t>対応</a:t>
                      </a:r>
                      <a:r>
                        <a:rPr kumimoji="1" lang="en-US" altLang="ja-JP" sz="1050" dirty="0" smtClean="0">
                          <a:latin typeface="Meiryo UI" panose="020B0604030504040204" pitchFamily="50" charset="-128"/>
                          <a:ea typeface="Meiryo UI" panose="020B0604030504040204" pitchFamily="50" charset="-128"/>
                        </a:rPr>
                        <a:t/>
                      </a:r>
                      <a:br>
                        <a:rPr kumimoji="1" lang="en-US" altLang="ja-JP" sz="1050" dirty="0" smtClean="0">
                          <a:latin typeface="Meiryo UI" panose="020B0604030504040204" pitchFamily="50" charset="-128"/>
                          <a:ea typeface="Meiryo UI" panose="020B0604030504040204" pitchFamily="50" charset="-128"/>
                        </a:rPr>
                      </a:br>
                      <a:r>
                        <a:rPr kumimoji="1" lang="ja-JP" altLang="en-US" sz="1050" dirty="0" smtClean="0">
                          <a:latin typeface="Meiryo UI" panose="020B0604030504040204" pitchFamily="50" charset="-128"/>
                          <a:ea typeface="Meiryo UI" panose="020B0604030504040204" pitchFamily="50" charset="-128"/>
                        </a:rPr>
                        <a:t>　</a:t>
                      </a:r>
                      <a:r>
                        <a:rPr kumimoji="1" lang="ja-JP" altLang="en-US" sz="1050" baseline="0" dirty="0" smtClean="0">
                          <a:latin typeface="Meiryo UI" panose="020B0604030504040204" pitchFamily="50" charset="-128"/>
                          <a:ea typeface="Meiryo UI" panose="020B0604030504040204" pitchFamily="50" charset="-128"/>
                        </a:rPr>
                        <a:t> </a:t>
                      </a:r>
                      <a:r>
                        <a:rPr kumimoji="1" lang="en-US" altLang="ja-JP" sz="1050" baseline="0" dirty="0" smtClean="0">
                          <a:latin typeface="Meiryo UI" panose="020B0604030504040204" pitchFamily="50" charset="-128"/>
                          <a:ea typeface="Meiryo UI" panose="020B0604030504040204" pitchFamily="50" charset="-128"/>
                        </a:rPr>
                        <a:t>Phase2</a:t>
                      </a:r>
                      <a:r>
                        <a:rPr kumimoji="1" lang="ja-JP" altLang="en-US" sz="1050" baseline="0" dirty="0" smtClean="0">
                          <a:latin typeface="Meiryo UI" panose="020B0604030504040204" pitchFamily="50" charset="-128"/>
                          <a:ea typeface="Meiryo UI" panose="020B0604030504040204" pitchFamily="50" charset="-128"/>
                        </a:rPr>
                        <a:t>：北上９台</a:t>
                      </a:r>
                      <a:endParaRPr kumimoji="1" lang="ja-JP" altLang="en-US"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r>
                        <a:rPr kumimoji="1" lang="en-US" altLang="ja-JP" sz="1050" b="0" dirty="0" smtClean="0">
                          <a:solidFill>
                            <a:schemeClr val="tx1"/>
                          </a:solidFill>
                          <a:latin typeface="Meiryo UI" panose="020B0604030504040204" pitchFamily="50" charset="-128"/>
                          <a:ea typeface="Meiryo UI" panose="020B0604030504040204" pitchFamily="50" charset="-128"/>
                        </a:rPr>
                        <a:t>Windows2012</a:t>
                      </a:r>
                      <a:br>
                        <a:rPr kumimoji="1" lang="en-US" altLang="ja-JP" sz="1050" b="0" dirty="0" smtClean="0">
                          <a:solidFill>
                            <a:schemeClr val="tx1"/>
                          </a:solidFill>
                          <a:latin typeface="Meiryo UI" panose="020B0604030504040204" pitchFamily="50" charset="-128"/>
                          <a:ea typeface="Meiryo UI" panose="020B0604030504040204" pitchFamily="50" charset="-128"/>
                        </a:rPr>
                      </a:br>
                      <a:r>
                        <a:rPr kumimoji="1" lang="ja-JP" altLang="en-US" sz="1050" b="0" dirty="0" smtClean="0">
                          <a:solidFill>
                            <a:schemeClr val="tx1"/>
                          </a:solidFill>
                          <a:latin typeface="Meiryo UI" panose="020B0604030504040204" pitchFamily="50" charset="-128"/>
                          <a:ea typeface="Meiryo UI" panose="020B0604030504040204" pitchFamily="50" charset="-128"/>
                        </a:rPr>
                        <a:t>全</a:t>
                      </a:r>
                      <a:r>
                        <a:rPr kumimoji="1" lang="en-US" altLang="ja-JP" sz="1050" b="0" dirty="0" smtClean="0">
                          <a:solidFill>
                            <a:schemeClr val="tx1"/>
                          </a:solidFill>
                          <a:latin typeface="Meiryo UI" panose="020B0604030504040204" pitchFamily="50" charset="-128"/>
                          <a:ea typeface="Meiryo UI" panose="020B0604030504040204" pitchFamily="50" charset="-128"/>
                        </a:rPr>
                        <a:t>25</a:t>
                      </a:r>
                      <a:r>
                        <a:rPr kumimoji="1" lang="ja-JP" altLang="en-US" sz="1050" b="0" dirty="0" smtClean="0">
                          <a:solidFill>
                            <a:schemeClr val="tx1"/>
                          </a:solidFill>
                          <a:latin typeface="Meiryo UI" panose="020B0604030504040204" pitchFamily="50" charset="-128"/>
                          <a:ea typeface="Meiryo UI" panose="020B0604030504040204" pitchFamily="50" charset="-128"/>
                        </a:rPr>
                        <a:t>台（本番＋開発）</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r>
                        <a:rPr kumimoji="1" lang="en-US" altLang="ja-JP" sz="1050" b="0" dirty="0" smtClean="0">
                          <a:solidFill>
                            <a:schemeClr val="tx1"/>
                          </a:solidFill>
                          <a:latin typeface="Meiryo UI" panose="020B0604030504040204" pitchFamily="50" charset="-128"/>
                          <a:ea typeface="Meiryo UI" panose="020B0604030504040204" pitchFamily="50" charset="-128"/>
                        </a:rPr>
                        <a:t>22A(Ph.1):</a:t>
                      </a:r>
                      <a:r>
                        <a:rPr kumimoji="1" lang="ja-JP" altLang="en-US" sz="1050" b="0" dirty="0" smtClean="0">
                          <a:solidFill>
                            <a:schemeClr val="tx1"/>
                          </a:solidFill>
                          <a:latin typeface="Meiryo UI" panose="020B0604030504040204" pitchFamily="50" charset="-128"/>
                          <a:ea typeface="Meiryo UI" panose="020B0604030504040204" pitchFamily="50" charset="-128"/>
                        </a:rPr>
                        <a:t>四日市    </a:t>
                      </a:r>
                      <a:r>
                        <a:rPr kumimoji="1" lang="en-US" altLang="ja-JP" sz="1050" b="0" dirty="0" smtClean="0">
                          <a:solidFill>
                            <a:schemeClr val="tx1"/>
                          </a:solidFill>
                          <a:latin typeface="Meiryo UI" panose="020B0604030504040204" pitchFamily="50" charset="-128"/>
                          <a:ea typeface="Meiryo UI" panose="020B0604030504040204" pitchFamily="50" charset="-128"/>
                        </a:rPr>
                        <a:t>9</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solidFill>
                          <a:latin typeface="Meiryo UI" panose="020B0604030504040204" pitchFamily="50" charset="-128"/>
                          <a:ea typeface="Meiryo UI" panose="020B0604030504040204" pitchFamily="50" charset="-128"/>
                        </a:rPr>
                        <a:t>22B(Ph.2):</a:t>
                      </a:r>
                      <a:r>
                        <a:rPr kumimoji="1" lang="ja-JP" altLang="en-US" sz="1050" b="0" dirty="0" smtClean="0">
                          <a:solidFill>
                            <a:schemeClr val="tx1"/>
                          </a:solidFill>
                          <a:latin typeface="Meiryo UI" panose="020B0604030504040204" pitchFamily="50" charset="-128"/>
                          <a:ea typeface="Meiryo UI" panose="020B0604030504040204" pitchFamily="50" charset="-128"/>
                        </a:rPr>
                        <a:t>北上　     </a:t>
                      </a:r>
                      <a:r>
                        <a:rPr kumimoji="1" lang="en-US" altLang="ja-JP" sz="1050" b="0" dirty="0" smtClean="0">
                          <a:solidFill>
                            <a:schemeClr val="tx1"/>
                          </a:solidFill>
                          <a:latin typeface="Meiryo UI" panose="020B0604030504040204" pitchFamily="50" charset="-128"/>
                          <a:ea typeface="Meiryo UI" panose="020B0604030504040204" pitchFamily="50" charset="-128"/>
                        </a:rPr>
                        <a:t>9</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solidFill>
                          <a:latin typeface="Meiryo UI" panose="020B0604030504040204" pitchFamily="50" charset="-128"/>
                          <a:ea typeface="Meiryo UI" panose="020B0604030504040204" pitchFamily="50" charset="-128"/>
                        </a:rPr>
                        <a:t>23A(Ph.3):</a:t>
                      </a:r>
                      <a:r>
                        <a:rPr kumimoji="1" lang="ja-JP" altLang="en-US" sz="1050" b="0" dirty="0" smtClean="0">
                          <a:solidFill>
                            <a:schemeClr val="tx1"/>
                          </a:solidFill>
                          <a:latin typeface="Meiryo UI" panose="020B0604030504040204" pitchFamily="50" charset="-128"/>
                          <a:ea typeface="Meiryo UI" panose="020B0604030504040204" pitchFamily="50" charset="-128"/>
                        </a:rPr>
                        <a:t>四</a:t>
                      </a:r>
                      <a:r>
                        <a:rPr kumimoji="1" lang="en-US" altLang="ja-JP" sz="1050" b="0" dirty="0" smtClean="0">
                          <a:solidFill>
                            <a:schemeClr val="tx1"/>
                          </a:solidFill>
                          <a:latin typeface="Meiryo UI" panose="020B0604030504040204" pitchFamily="50" charset="-128"/>
                          <a:ea typeface="Meiryo UI" panose="020B0604030504040204" pitchFamily="50" charset="-128"/>
                        </a:rPr>
                        <a:t>/</a:t>
                      </a:r>
                      <a:r>
                        <a:rPr kumimoji="1" lang="ja-JP" altLang="en-US" sz="1050" b="0" dirty="0" smtClean="0">
                          <a:solidFill>
                            <a:schemeClr val="tx1"/>
                          </a:solidFill>
                          <a:latin typeface="Meiryo UI" panose="020B0604030504040204" pitchFamily="50" charset="-128"/>
                          <a:ea typeface="Meiryo UI" panose="020B0604030504040204" pitchFamily="50" charset="-128"/>
                        </a:rPr>
                        <a:t>北</a:t>
                      </a:r>
                      <a:r>
                        <a:rPr kumimoji="1" lang="en-US" altLang="ja-JP" sz="1050" b="0" dirty="0" smtClean="0">
                          <a:solidFill>
                            <a:schemeClr val="tx1"/>
                          </a:solidFill>
                          <a:latin typeface="Meiryo UI" panose="020B0604030504040204" pitchFamily="50" charset="-128"/>
                          <a:ea typeface="Meiryo UI" panose="020B0604030504040204" pitchFamily="50" charset="-128"/>
                        </a:rPr>
                        <a:t>/</a:t>
                      </a:r>
                      <a:r>
                        <a:rPr kumimoji="1" lang="ja-JP" altLang="en-US" sz="1050" b="0" dirty="0" smtClean="0">
                          <a:solidFill>
                            <a:schemeClr val="tx1"/>
                          </a:solidFill>
                          <a:latin typeface="Meiryo UI" panose="020B0604030504040204" pitchFamily="50" charset="-128"/>
                          <a:ea typeface="Meiryo UI" panose="020B0604030504040204" pitchFamily="50" charset="-128"/>
                        </a:rPr>
                        <a:t>本 </a:t>
                      </a:r>
                      <a:r>
                        <a:rPr kumimoji="1" lang="en-US" altLang="ja-JP" sz="1050" b="0" dirty="0" smtClean="0">
                          <a:solidFill>
                            <a:schemeClr val="tx1"/>
                          </a:solidFill>
                          <a:latin typeface="Meiryo UI" panose="020B0604030504040204" pitchFamily="50" charset="-128"/>
                          <a:ea typeface="Meiryo UI" panose="020B0604030504040204" pitchFamily="50" charset="-128"/>
                        </a:rPr>
                        <a:t>7</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29844">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②</a:t>
                      </a:r>
                      <a:r>
                        <a:rPr kumimoji="1" lang="en-US" altLang="ja-JP" sz="1050" dirty="0" smtClean="0">
                          <a:latin typeface="Meiryo UI" panose="020B0604030504040204" pitchFamily="50" charset="-128"/>
                          <a:ea typeface="Meiryo UI" panose="020B0604030504040204" pitchFamily="50" charset="-128"/>
                        </a:rPr>
                        <a:t>WindowsServer2012 EOSL</a:t>
                      </a:r>
                      <a:r>
                        <a:rPr kumimoji="1" lang="ja-JP" altLang="en-US" sz="1050" dirty="0" smtClean="0">
                          <a:latin typeface="Meiryo UI" panose="020B0604030504040204" pitchFamily="50" charset="-128"/>
                          <a:ea typeface="Meiryo UI" panose="020B0604030504040204" pitchFamily="50" charset="-128"/>
                        </a:rPr>
                        <a:t>対応</a:t>
                      </a:r>
                      <a:r>
                        <a:rPr kumimoji="1" lang="en-US" altLang="ja-JP" sz="1050" dirty="0" smtClean="0">
                          <a:latin typeface="Meiryo UI" panose="020B0604030504040204" pitchFamily="50" charset="-128"/>
                          <a:ea typeface="Meiryo UI" panose="020B0604030504040204" pitchFamily="50" charset="-128"/>
                        </a:rPr>
                        <a:t/>
                      </a:r>
                      <a:br>
                        <a:rPr kumimoji="1" lang="en-US" altLang="ja-JP" sz="1050" dirty="0" smtClean="0">
                          <a:latin typeface="Meiryo UI" panose="020B0604030504040204" pitchFamily="50" charset="-128"/>
                          <a:ea typeface="Meiryo UI" panose="020B0604030504040204" pitchFamily="50" charset="-128"/>
                        </a:rPr>
                      </a:br>
                      <a:r>
                        <a:rPr kumimoji="1" lang="ja-JP" altLang="en-US" sz="1050" dirty="0" smtClean="0">
                          <a:latin typeface="Meiryo UI" panose="020B0604030504040204" pitchFamily="50" charset="-128"/>
                          <a:ea typeface="Meiryo UI" panose="020B0604030504040204" pitchFamily="50" charset="-128"/>
                        </a:rPr>
                        <a:t>　</a:t>
                      </a:r>
                      <a:r>
                        <a:rPr kumimoji="1" lang="ja-JP" altLang="en-US" sz="1050" baseline="0" dirty="0" smtClean="0">
                          <a:latin typeface="Meiryo UI" panose="020B0604030504040204" pitchFamily="50" charset="-128"/>
                          <a:ea typeface="Meiryo UI" panose="020B0604030504040204" pitchFamily="50" charset="-128"/>
                        </a:rPr>
                        <a:t> </a:t>
                      </a:r>
                      <a:r>
                        <a:rPr kumimoji="1" lang="en-US" altLang="ja-JP" sz="1050" baseline="0" dirty="0" smtClean="0">
                          <a:latin typeface="Meiryo UI" panose="020B0604030504040204" pitchFamily="50" charset="-128"/>
                          <a:ea typeface="Meiryo UI" panose="020B0604030504040204" pitchFamily="50" charset="-128"/>
                        </a:rPr>
                        <a:t>Phase3</a:t>
                      </a:r>
                      <a:r>
                        <a:rPr kumimoji="1" lang="ja-JP" altLang="en-US" sz="1050" baseline="0" dirty="0" smtClean="0">
                          <a:latin typeface="Meiryo UI" panose="020B0604030504040204" pitchFamily="50" charset="-128"/>
                          <a:ea typeface="Meiryo UI" panose="020B0604030504040204" pitchFamily="50" charset="-128"/>
                        </a:rPr>
                        <a:t>：四日市</a:t>
                      </a:r>
                      <a:r>
                        <a:rPr kumimoji="1" lang="en-US" altLang="ja-JP" sz="1050" baseline="0" dirty="0" smtClean="0">
                          <a:latin typeface="Meiryo UI" panose="020B0604030504040204" pitchFamily="50" charset="-128"/>
                          <a:ea typeface="Meiryo UI" panose="020B0604030504040204" pitchFamily="50" charset="-128"/>
                        </a:rPr>
                        <a:t>4</a:t>
                      </a:r>
                      <a:r>
                        <a:rPr kumimoji="1" lang="ja-JP" altLang="en-US" sz="1050" baseline="0" dirty="0" smtClean="0">
                          <a:latin typeface="Meiryo UI" panose="020B0604030504040204" pitchFamily="50" charset="-128"/>
                          <a:ea typeface="Meiryo UI" panose="020B0604030504040204" pitchFamily="50" charset="-128"/>
                        </a:rPr>
                        <a:t>台／北上</a:t>
                      </a:r>
                      <a:r>
                        <a:rPr kumimoji="1" lang="en-US" altLang="ja-JP" sz="1050" baseline="0" dirty="0" smtClean="0">
                          <a:latin typeface="Meiryo UI" panose="020B0604030504040204" pitchFamily="50" charset="-128"/>
                          <a:ea typeface="Meiryo UI" panose="020B0604030504040204" pitchFamily="50" charset="-128"/>
                        </a:rPr>
                        <a:t>2</a:t>
                      </a:r>
                      <a:r>
                        <a:rPr kumimoji="1" lang="ja-JP" altLang="en-US" sz="1050" baseline="0" dirty="0" smtClean="0">
                          <a:latin typeface="Meiryo UI" panose="020B0604030504040204" pitchFamily="50" charset="-128"/>
                          <a:ea typeface="Meiryo UI" panose="020B0604030504040204" pitchFamily="50" charset="-128"/>
                        </a:rPr>
                        <a:t>台／本社</a:t>
                      </a:r>
                      <a:r>
                        <a:rPr kumimoji="1" lang="en-US" altLang="ja-JP" sz="1050" baseline="0" dirty="0" smtClean="0">
                          <a:latin typeface="Meiryo UI" panose="020B0604030504040204" pitchFamily="50" charset="-128"/>
                          <a:ea typeface="Meiryo UI" panose="020B0604030504040204" pitchFamily="50" charset="-128"/>
                        </a:rPr>
                        <a:t>1</a:t>
                      </a:r>
                      <a:r>
                        <a:rPr kumimoji="1" lang="ja-JP" altLang="en-US" sz="1050" baseline="0" dirty="0" smtClean="0">
                          <a:latin typeface="Meiryo UI" panose="020B0604030504040204" pitchFamily="50" charset="-128"/>
                          <a:ea typeface="Meiryo UI" panose="020B0604030504040204" pitchFamily="50" charset="-128"/>
                        </a:rPr>
                        <a:t>台</a:t>
                      </a:r>
                      <a:endParaRPr kumimoji="1" lang="ja-JP" altLang="en-US"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dirty="0" smtClean="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29844">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③サーバリストア時のシステム構築手順の整備</a:t>
                      </a:r>
                      <a:endParaRPr kumimoji="1" lang="en-US" altLang="ja-JP"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solidFill>
                          <a:latin typeface="Meiryo UI" panose="020B0604030504040204" pitchFamily="50" charset="-128"/>
                          <a:ea typeface="Meiryo UI" panose="020B0604030504040204" pitchFamily="50" charset="-128"/>
                        </a:rPr>
                        <a:t>全</a:t>
                      </a:r>
                      <a:r>
                        <a:rPr kumimoji="1" lang="en-US" altLang="ja-JP" sz="1050" b="0" dirty="0" smtClean="0">
                          <a:solidFill>
                            <a:schemeClr val="tx1"/>
                          </a:solidFill>
                          <a:latin typeface="Meiryo UI" panose="020B0604030504040204" pitchFamily="50" charset="-128"/>
                          <a:ea typeface="Meiryo UI" panose="020B0604030504040204" pitchFamily="50" charset="-128"/>
                        </a:rPr>
                        <a:t>16</a:t>
                      </a:r>
                      <a:r>
                        <a:rPr kumimoji="1" lang="ja-JP" altLang="en-US" sz="1050" b="0" dirty="0" smtClean="0">
                          <a:solidFill>
                            <a:schemeClr val="tx1"/>
                          </a:solidFill>
                          <a:latin typeface="Meiryo UI" panose="020B0604030504040204" pitchFamily="50" charset="-128"/>
                          <a:ea typeface="Meiryo UI" panose="020B0604030504040204" pitchFamily="50" charset="-128"/>
                        </a:rPr>
                        <a:t>台（本番）</a:t>
                      </a:r>
                      <a:endParaRPr kumimoji="1" lang="en-US" altLang="ja-JP" sz="1050" b="0" dirty="0" smtClean="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solidFill>
                          <a:latin typeface="Meiryo UI" panose="020B0604030504040204" pitchFamily="50" charset="-128"/>
                          <a:ea typeface="Meiryo UI" panose="020B0604030504040204" pitchFamily="50" charset="-128"/>
                        </a:rPr>
                        <a:t>22A(6</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r>
                        <a:rPr kumimoji="1" lang="en-US" altLang="ja-JP" sz="1050" b="0" dirty="0" smtClean="0">
                          <a:solidFill>
                            <a:schemeClr val="tx1"/>
                          </a:solidFill>
                          <a:latin typeface="Meiryo UI" panose="020B0604030504040204" pitchFamily="50" charset="-128"/>
                          <a:ea typeface="Meiryo UI" panose="020B0604030504040204" pitchFamily="50" charset="-128"/>
                        </a:rPr>
                        <a:t>)</a:t>
                      </a:r>
                      <a:br>
                        <a:rPr kumimoji="1" lang="en-US" altLang="ja-JP" sz="1050" b="0" dirty="0" smtClean="0">
                          <a:solidFill>
                            <a:schemeClr val="tx1"/>
                          </a:solidFill>
                          <a:latin typeface="Meiryo UI" panose="020B0604030504040204" pitchFamily="50" charset="-128"/>
                          <a:ea typeface="Meiryo UI" panose="020B0604030504040204" pitchFamily="50" charset="-128"/>
                        </a:rPr>
                      </a:br>
                      <a:r>
                        <a:rPr kumimoji="1" lang="en-US" altLang="ja-JP" sz="1050" b="0" dirty="0" smtClean="0">
                          <a:solidFill>
                            <a:schemeClr val="tx1"/>
                          </a:solidFill>
                          <a:latin typeface="Meiryo UI" panose="020B0604030504040204" pitchFamily="50" charset="-128"/>
                          <a:ea typeface="Meiryo UI" panose="020B0604030504040204" pitchFamily="50" charset="-128"/>
                        </a:rPr>
                        <a:t>22B(6</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r>
                        <a:rPr kumimoji="1" lang="en-US" altLang="ja-JP" sz="1050" b="0" dirty="0" smtClean="0">
                          <a:solidFill>
                            <a:schemeClr val="tx1"/>
                          </a:solidFill>
                          <a:latin typeface="Meiryo UI" panose="020B0604030504040204" pitchFamily="50" charset="-128"/>
                          <a:ea typeface="Meiryo UI" panose="020B0604030504040204" pitchFamily="50" charset="-128"/>
                        </a:rPr>
                        <a:t>)</a:t>
                      </a:r>
                      <a:br>
                        <a:rPr kumimoji="1" lang="en-US" altLang="ja-JP" sz="1050" b="0" dirty="0" smtClean="0">
                          <a:solidFill>
                            <a:schemeClr val="tx1"/>
                          </a:solidFill>
                          <a:latin typeface="Meiryo UI" panose="020B0604030504040204" pitchFamily="50" charset="-128"/>
                          <a:ea typeface="Meiryo UI" panose="020B0604030504040204" pitchFamily="50" charset="-128"/>
                        </a:rPr>
                      </a:br>
                      <a:r>
                        <a:rPr kumimoji="1" lang="en-US" altLang="ja-JP" sz="1050" b="0" dirty="0" smtClean="0">
                          <a:solidFill>
                            <a:schemeClr val="tx1"/>
                          </a:solidFill>
                          <a:latin typeface="Meiryo UI" panose="020B0604030504040204" pitchFamily="50" charset="-128"/>
                          <a:ea typeface="Meiryo UI" panose="020B0604030504040204" pitchFamily="50" charset="-128"/>
                        </a:rPr>
                        <a:t>23A(4</a:t>
                      </a:r>
                      <a:r>
                        <a:rPr kumimoji="1" lang="ja-JP" altLang="en-US" sz="1050" b="0" dirty="0" smtClean="0">
                          <a:solidFill>
                            <a:schemeClr val="tx1"/>
                          </a:solidFill>
                          <a:latin typeface="Meiryo UI" panose="020B0604030504040204" pitchFamily="50" charset="-128"/>
                          <a:ea typeface="Meiryo UI" panose="020B0604030504040204" pitchFamily="50" charset="-128"/>
                        </a:rPr>
                        <a:t>台</a:t>
                      </a:r>
                      <a:r>
                        <a:rPr kumimoji="1" lang="en-US" altLang="ja-JP" sz="1050" b="0" dirty="0" smtClean="0">
                          <a:solidFill>
                            <a:schemeClr val="tx1"/>
                          </a:solidFill>
                          <a:latin typeface="Meiryo UI" panose="020B0604030504040204" pitchFamily="50" charset="-128"/>
                          <a:ea typeface="Meiryo UI" panose="020B0604030504040204" pitchFamily="50" charset="-128"/>
                        </a:rPr>
                        <a:t>)</a:t>
                      </a: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29844">
                <a:tc vMerge="1">
                  <a:txBody>
                    <a:bodyPr/>
                    <a:lstStyle/>
                    <a:p>
                      <a:endParaRPr kumimoji="1" lang="ja-JP" altLang="en-US"/>
                    </a:p>
                  </a:txBody>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endParaRPr kumimoji="1" lang="ja-JP" altLang="en-US" sz="105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b="0" dirty="0">
                        <a:solidFill>
                          <a:srgbClr val="FF0000"/>
                        </a:solidFill>
                        <a:latin typeface="Meiryo UI" panose="020B0604030504040204" pitchFamily="50" charset="-128"/>
                        <a:ea typeface="Meiryo UI" panose="020B0604030504040204" pitchFamily="50" charset="-128"/>
                      </a:endParaRPr>
                    </a:p>
                  </a:txBody>
                  <a:tcPr marL="36000" marR="3600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タイトル 14"/>
          <p:cNvSpPr>
            <a:spLocks noGrp="1"/>
          </p:cNvSpPr>
          <p:nvPr>
            <p:ph type="title"/>
          </p:nvPr>
        </p:nvSpPr>
        <p:spPr/>
        <p:txBody>
          <a:bodyPr/>
          <a:lstStyle/>
          <a:p>
            <a:r>
              <a:rPr lang="ja-JP" altLang="en-US" sz="2000" dirty="0">
                <a:latin typeface="+mn-ea"/>
              </a:rPr>
              <a:t>共通システム　重点施策</a:t>
            </a:r>
            <a:r>
              <a:rPr lang="ja-JP" altLang="en-US" sz="2000" dirty="0" smtClean="0">
                <a:latin typeface="+mn-ea"/>
              </a:rPr>
              <a:t>（</a:t>
            </a:r>
            <a:r>
              <a:rPr lang="ja-JP" altLang="en-US" sz="2000" dirty="0">
                <a:latin typeface="+mn-ea"/>
              </a:rPr>
              <a:t>４</a:t>
            </a:r>
            <a:r>
              <a:rPr lang="ja-JP" altLang="en-US" sz="2000" dirty="0" smtClean="0">
                <a:latin typeface="+mn-ea"/>
              </a:rPr>
              <a:t>／４）</a:t>
            </a:r>
            <a:endParaRPr kumimoji="1" lang="ja-JP" altLang="en-US" dirty="0"/>
          </a:p>
        </p:txBody>
      </p:sp>
      <p:sp>
        <p:nvSpPr>
          <p:cNvPr id="20" name="テキスト ボックス 22"/>
          <p:cNvSpPr txBox="1">
            <a:spLocks noChangeArrowheads="1"/>
          </p:cNvSpPr>
          <p:nvPr/>
        </p:nvSpPr>
        <p:spPr bwMode="auto">
          <a:xfrm>
            <a:off x="8159750" y="355600"/>
            <a:ext cx="403225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231" tIns="16615" rIns="0" bIns="16615">
            <a:spAutoFit/>
          </a:bodyPr>
          <a:lstStyle>
            <a:lvl1pPr defTabSz="842963">
              <a:defRPr kumimoji="1">
                <a:solidFill>
                  <a:schemeClr val="tx1"/>
                </a:solidFill>
                <a:latin typeface="segoe ui" panose="020B0502040204020203" pitchFamily="34" charset="0"/>
                <a:ea typeface="Meiryo UI" panose="020B0604030504040204" pitchFamily="50" charset="-128"/>
              </a:defRPr>
            </a:lvl1pPr>
            <a:lvl2pPr marL="742950" indent="-285750" defTabSz="842963">
              <a:defRPr kumimoji="1">
                <a:solidFill>
                  <a:schemeClr val="tx1"/>
                </a:solidFill>
                <a:latin typeface="segoe ui" panose="020B0502040204020203" pitchFamily="34" charset="0"/>
                <a:ea typeface="Meiryo UI" panose="020B0604030504040204" pitchFamily="50" charset="-128"/>
              </a:defRPr>
            </a:lvl2pPr>
            <a:lvl3pPr marL="1143000" indent="-228600" defTabSz="842963">
              <a:defRPr kumimoji="1">
                <a:solidFill>
                  <a:schemeClr val="tx1"/>
                </a:solidFill>
                <a:latin typeface="segoe ui" panose="020B0502040204020203" pitchFamily="34" charset="0"/>
                <a:ea typeface="Meiryo UI" panose="020B0604030504040204" pitchFamily="50" charset="-128"/>
              </a:defRPr>
            </a:lvl3pPr>
            <a:lvl4pPr marL="1600200" indent="-228600" defTabSz="842963">
              <a:defRPr kumimoji="1">
                <a:solidFill>
                  <a:schemeClr val="tx1"/>
                </a:solidFill>
                <a:latin typeface="segoe ui" panose="020B0502040204020203" pitchFamily="34" charset="0"/>
                <a:ea typeface="Meiryo UI" panose="020B0604030504040204" pitchFamily="50" charset="-128"/>
              </a:defRPr>
            </a:lvl4pPr>
            <a:lvl5pPr marL="2057400" indent="-228600" defTabSz="842963">
              <a:defRPr kumimoji="1">
                <a:solidFill>
                  <a:schemeClr val="tx1"/>
                </a:solidFill>
                <a:latin typeface="segoe ui" panose="020B0502040204020203" pitchFamily="34" charset="0"/>
                <a:ea typeface="Meiryo UI" panose="020B0604030504040204" pitchFamily="50" charset="-128"/>
              </a:defRPr>
            </a:lvl5pPr>
            <a:lvl6pPr marL="25146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6pPr>
            <a:lvl7pPr marL="29718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7pPr>
            <a:lvl8pPr marL="34290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8pPr>
            <a:lvl9pPr marL="3886200" indent="-228600" defTabSz="842963" eaLnBrk="0" fontAlgn="base" hangingPunct="0">
              <a:spcBef>
                <a:spcPct val="0"/>
              </a:spcBef>
              <a:spcAft>
                <a:spcPct val="0"/>
              </a:spcAft>
              <a:defRPr kumimoji="1">
                <a:solidFill>
                  <a:schemeClr val="tx1"/>
                </a:solidFill>
                <a:latin typeface="segoe ui" panose="020B0502040204020203" pitchFamily="34" charset="0"/>
                <a:ea typeface="Meiryo UI" panose="020B0604030504040204" pitchFamily="50" charset="-128"/>
              </a:defRPr>
            </a:lvl9pPr>
          </a:lstStyle>
          <a:p>
            <a:r>
              <a:rPr lang="ja-JP" altLang="en-US" sz="1100" b="1" dirty="0" smtClean="0">
                <a:solidFill>
                  <a:srgbClr val="000000"/>
                </a:solidFill>
                <a:latin typeface="Meiryo UI" panose="020B0604030504040204" pitchFamily="50" charset="-128"/>
              </a:rPr>
              <a:t>☆：</a:t>
            </a:r>
            <a:r>
              <a:rPr lang="ja-JP" altLang="en-US" sz="1100" b="1" dirty="0">
                <a:solidFill>
                  <a:srgbClr val="000000"/>
                </a:solidFill>
                <a:latin typeface="Meiryo UI" panose="020B0604030504040204" pitchFamily="50" charset="-128"/>
              </a:rPr>
              <a:t>リーダー </a:t>
            </a:r>
            <a:r>
              <a:rPr lang="ja-JP" altLang="en-US" sz="1100" b="1" dirty="0">
                <a:solidFill>
                  <a:srgbClr val="FF0000"/>
                </a:solidFill>
                <a:latin typeface="Meiryo UI" panose="020B0604030504040204" pitchFamily="50" charset="-128"/>
              </a:rPr>
              <a:t>赤字：遅れ・課題</a:t>
            </a:r>
            <a:r>
              <a:rPr lang="ja-JP" altLang="en-US" sz="1100" b="1" dirty="0">
                <a:solidFill>
                  <a:srgbClr val="000000"/>
                </a:solidFill>
                <a:latin typeface="Meiryo UI" panose="020B0604030504040204" pitchFamily="50" charset="-128"/>
              </a:rPr>
              <a:t>　</a:t>
            </a:r>
            <a:r>
              <a:rPr lang="ja-JP" altLang="en-US" sz="1100" b="1" dirty="0">
                <a:solidFill>
                  <a:srgbClr val="0000FF"/>
                </a:solidFill>
                <a:latin typeface="Meiryo UI" panose="020B0604030504040204" pitchFamily="50" charset="-128"/>
              </a:rPr>
              <a:t>青字：進捗あり</a:t>
            </a:r>
          </a:p>
        </p:txBody>
      </p:sp>
      <p:sp>
        <p:nvSpPr>
          <p:cNvPr id="22" name="正方形/長方形 21"/>
          <p:cNvSpPr/>
          <p:nvPr/>
        </p:nvSpPr>
        <p:spPr>
          <a:xfrm>
            <a:off x="8159750" y="192088"/>
            <a:ext cx="2559050" cy="254000"/>
          </a:xfrm>
          <a:prstGeom prst="rect">
            <a:avLst/>
          </a:prstGeom>
        </p:spPr>
        <p:txBody>
          <a:bodyPr wrap="none">
            <a:spAutoFit/>
          </a:bodyPr>
          <a:lstStyle/>
          <a:p>
            <a:pPr defTabSz="914228">
              <a:defRPr/>
            </a:pPr>
            <a:r>
              <a:rPr kumimoji="0" lang="en-US" altLang="ja-JP" sz="1050" b="1" dirty="0">
                <a:solidFill>
                  <a:srgbClr val="000000"/>
                </a:solidFill>
                <a:latin typeface="Meiryo UI" pitchFamily="50" charset="-128"/>
              </a:rPr>
              <a:t>GAP</a:t>
            </a:r>
            <a:r>
              <a:rPr kumimoji="0" lang="ja-JP" altLang="en-US" sz="1050" b="1" dirty="0">
                <a:solidFill>
                  <a:srgbClr val="000000"/>
                </a:solidFill>
                <a:latin typeface="Meiryo UI" pitchFamily="50" charset="-128"/>
              </a:rPr>
              <a:t>：小：取戻しがきく、大：取戻し困難</a:t>
            </a:r>
            <a:endParaRPr lang="ja-JP" altLang="en-US" sz="1050" dirty="0">
              <a:solidFill>
                <a:srgbClr val="000000"/>
              </a:solidFill>
            </a:endParaRPr>
          </a:p>
        </p:txBody>
      </p:sp>
      <p:graphicFrame>
        <p:nvGraphicFramePr>
          <p:cNvPr id="80" name="表 79"/>
          <p:cNvGraphicFramePr>
            <a:graphicFrameLocks noGrp="1"/>
          </p:cNvGraphicFramePr>
          <p:nvPr>
            <p:extLst>
              <p:ext uri="{D42A27DB-BD31-4B8C-83A1-F6EECF244321}">
                <p14:modId xmlns:p14="http://schemas.microsoft.com/office/powerpoint/2010/main" val="2144955356"/>
              </p:ext>
            </p:extLst>
          </p:nvPr>
        </p:nvGraphicFramePr>
        <p:xfrm>
          <a:off x="156385" y="3439805"/>
          <a:ext cx="11883632" cy="2765381"/>
        </p:xfrm>
        <a:graphic>
          <a:graphicData uri="http://schemas.openxmlformats.org/drawingml/2006/table">
            <a:tbl>
              <a:tblPr firstRow="1" bandRow="1">
                <a:tableStyleId>{5C22544A-7EE6-4342-B048-85BDC9FD1C3A}</a:tableStyleId>
              </a:tblPr>
              <a:tblGrid>
                <a:gridCol w="161012"/>
                <a:gridCol w="2146403"/>
                <a:gridCol w="769175"/>
                <a:gridCol w="5724000"/>
                <a:gridCol w="623947"/>
                <a:gridCol w="322830"/>
                <a:gridCol w="387408"/>
                <a:gridCol w="597397"/>
                <a:gridCol w="1151460"/>
              </a:tblGrid>
              <a:tr h="291814">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重点施策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担当</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現在の状況</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当初計画</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sz="1000" b="1" dirty="0" smtClean="0">
                          <a:solidFill>
                            <a:schemeClr val="tx1"/>
                          </a:solidFill>
                          <a:latin typeface="Meiryo UI" panose="020B0604030504040204" pitchFamily="50" charset="-128"/>
                          <a:ea typeface="Meiryo UI" panose="020B0604030504040204" pitchFamily="50" charset="-128"/>
                        </a:rPr>
                        <a:t>GAP</a:t>
                      </a: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対策</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次タスク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次の予想</a:t>
                      </a:r>
                      <a:endParaRPr kumimoji="1" lang="en-US" altLang="ja-JP" sz="1000"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1000" b="1" dirty="0" smtClean="0">
                          <a:solidFill>
                            <a:schemeClr val="tx1"/>
                          </a:solidFill>
                          <a:latin typeface="Meiryo UI" panose="020B0604030504040204" pitchFamily="50" charset="-128"/>
                          <a:ea typeface="Meiryo UI" panose="020B0604030504040204" pitchFamily="50" charset="-128"/>
                        </a:rPr>
                        <a:t>課題・リスク</a:t>
                      </a:r>
                      <a:endParaRPr kumimoji="1" lang="ja-JP" altLang="en-US" sz="1000" b="1" dirty="0">
                        <a:solidFill>
                          <a:schemeClr val="tx1"/>
                        </a:solidFill>
                        <a:latin typeface="Meiryo UI" panose="020B0604030504040204" pitchFamily="50" charset="-128"/>
                        <a:ea typeface="Meiryo UI" panose="020B0604030504040204" pitchFamily="50" charset="-128"/>
                      </a:endParaRPr>
                    </a:p>
                  </a:txBody>
                  <a:tcPr marL="0" marR="0" marT="36000" marB="36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65225">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①</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Windows Server 2012 EOSL</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対応</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a:r>
                      <a:b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b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Phase2</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：北上９台</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☆浅野</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西川</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Windows Server 2012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のサポートが終了するため、システム移行が必要となる。対象全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期に分け移行すべく、今期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22B</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は、入場許可や物品搬出などの計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システムが稼働している、（北上）共通基盤１、２の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6</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月に移行する。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検証作業に着手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検証</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準備</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638729">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②</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Windows Server 2012 EOSL</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対応</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a:r>
                      <a:b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b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 </a:t>
                      </a:r>
                      <a:r>
                        <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Phase3</a:t>
                      </a: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a:t>
                      </a:r>
                      <a:r>
                        <a:rPr kumimoji="1" lang="ja-JP" altLang="en-US" sz="900" baseline="0" dirty="0" smtClean="0">
                          <a:latin typeface="Meiryo UI" panose="020B0604030504040204" pitchFamily="50" charset="-128"/>
                          <a:ea typeface="Meiryo UI" panose="020B0604030504040204" pitchFamily="50" charset="-128"/>
                        </a:rPr>
                        <a:t>四日市／北上７台</a:t>
                      </a:r>
                      <a:endParaRPr kumimoji="1" lang="ja-JP" altLang="en-US" sz="90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☆水谷</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西川</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Windows Server 2012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のサポートが終了するため、システム移行が必要となる。対象全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25</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期に分け移行すべく、今期</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22B</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は、入場許可や物品搬出などの計</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4</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システムが稼働している、（北上）共通基盤１、２の</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6</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サーバを</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2023</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年</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月に移行する。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未着手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なし</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サーバ構築</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559001">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③</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1" lang="en-US" altLang="ja-JP" sz="900" dirty="0" smtClean="0">
                          <a:latin typeface="Meiryo UI" panose="020B0604030504040204" pitchFamily="50" charset="-128"/>
                          <a:ea typeface="Meiryo UI" panose="020B0604030504040204" pitchFamily="50" charset="-128"/>
                        </a:rPr>
                        <a:t>BCP</a:t>
                      </a:r>
                      <a:r>
                        <a:rPr kumimoji="1" lang="ja-JP" altLang="en-US" sz="900" dirty="0" smtClean="0">
                          <a:latin typeface="Meiryo UI" panose="020B0604030504040204" pitchFamily="50" charset="-128"/>
                          <a:ea typeface="Meiryo UI" panose="020B0604030504040204" pitchFamily="50" charset="-128"/>
                        </a:rPr>
                        <a:t>対策</a:t>
                      </a:r>
                      <a:endParaRPr kumimoji="1" lang="en-US" altLang="ja-JP" sz="900" dirty="0" smtClean="0">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kumimoji="1" lang="ja-JP" altLang="en-US" sz="900" dirty="0" smtClean="0">
                          <a:latin typeface="Meiryo UI" panose="020B0604030504040204" pitchFamily="50" charset="-128"/>
                          <a:ea typeface="Meiryo UI" panose="020B0604030504040204" pitchFamily="50" charset="-128"/>
                        </a:rPr>
                        <a:t>　サーバリストア時のシステム構築手順の整備</a:t>
                      </a:r>
                      <a:endParaRPr kumimoji="1" lang="en-US" altLang="ja-JP" sz="900" dirty="0" smtClean="0">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☆西川、中野</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tx1"/>
                          </a:solidFill>
                          <a:latin typeface="segoe ui"/>
                          <a:ea typeface="Meiryo UI"/>
                        </a:defRPr>
                      </a:lvl1pPr>
                      <a:lvl2pPr marL="457200" algn="l" defTabSz="914400" rtl="0" eaLnBrk="1" latinLnBrk="0" hangingPunct="1">
                        <a:defRPr kumimoji="1" sz="1800" kern="1200">
                          <a:solidFill>
                            <a:schemeClr val="tx1"/>
                          </a:solidFill>
                          <a:latin typeface="segoe ui"/>
                          <a:ea typeface="Meiryo UI"/>
                        </a:defRPr>
                      </a:lvl2pPr>
                      <a:lvl3pPr marL="914400" algn="l" defTabSz="914400" rtl="0" eaLnBrk="1" latinLnBrk="0" hangingPunct="1">
                        <a:defRPr kumimoji="1" sz="1800" kern="1200">
                          <a:solidFill>
                            <a:schemeClr val="tx1"/>
                          </a:solidFill>
                          <a:latin typeface="segoe ui"/>
                          <a:ea typeface="Meiryo UI"/>
                        </a:defRPr>
                      </a:lvl3pPr>
                      <a:lvl4pPr marL="1371600" algn="l" defTabSz="914400" rtl="0" eaLnBrk="1" latinLnBrk="0" hangingPunct="1">
                        <a:defRPr kumimoji="1" sz="1800" kern="1200">
                          <a:solidFill>
                            <a:schemeClr val="tx1"/>
                          </a:solidFill>
                          <a:latin typeface="segoe ui"/>
                          <a:ea typeface="Meiryo UI"/>
                        </a:defRPr>
                      </a:lvl4pPr>
                      <a:lvl5pPr marL="1828800" algn="l" defTabSz="914400" rtl="0" eaLnBrk="1" latinLnBrk="0" hangingPunct="1">
                        <a:defRPr kumimoji="1" sz="1800" kern="1200">
                          <a:solidFill>
                            <a:schemeClr val="tx1"/>
                          </a:solidFill>
                          <a:latin typeface="segoe ui"/>
                          <a:ea typeface="Meiryo UI"/>
                        </a:defRPr>
                      </a:lvl5pPr>
                      <a:lvl6pPr marL="2286000" algn="l" defTabSz="914400" rtl="0" eaLnBrk="1" latinLnBrk="0" hangingPunct="1">
                        <a:defRPr kumimoji="1" sz="1800" kern="1200">
                          <a:solidFill>
                            <a:schemeClr val="tx1"/>
                          </a:solidFill>
                          <a:latin typeface="segoe ui"/>
                          <a:ea typeface="Meiryo UI"/>
                        </a:defRPr>
                      </a:lvl6pPr>
                      <a:lvl7pPr marL="2743200" algn="l" defTabSz="914400" rtl="0" eaLnBrk="1" latinLnBrk="0" hangingPunct="1">
                        <a:defRPr kumimoji="1" sz="1800" kern="1200">
                          <a:solidFill>
                            <a:schemeClr val="tx1"/>
                          </a:solidFill>
                          <a:latin typeface="segoe ui"/>
                          <a:ea typeface="Meiryo UI"/>
                        </a:defRPr>
                      </a:lvl7pPr>
                      <a:lvl8pPr marL="3200400" algn="l" defTabSz="914400" rtl="0" eaLnBrk="1" latinLnBrk="0" hangingPunct="1">
                        <a:defRPr kumimoji="1" sz="1800" kern="1200">
                          <a:solidFill>
                            <a:schemeClr val="tx1"/>
                          </a:solidFill>
                          <a:latin typeface="segoe ui"/>
                          <a:ea typeface="Meiryo UI"/>
                        </a:defRPr>
                      </a:lvl8pPr>
                      <a:lvl9pPr marL="3657600" algn="l" defTabSz="914400" rtl="0" eaLnBrk="1" latinLnBrk="0" hangingPunct="1">
                        <a:defRPr kumimoji="1" sz="1800" kern="1200">
                          <a:solidFill>
                            <a:schemeClr val="tx1"/>
                          </a:solidFill>
                          <a:latin typeface="segoe ui"/>
                          <a:ea typeface="Meiryo UI"/>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概要</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 </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21A</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に北上</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CL</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サーバで、共通システムが確立したリストア手順が使用出来ない問題が発覚した。その対策として、共通システムのリストア手順が使用出来ない場合は、新規にシステムを構築する手順にてリストアを実施するというルールを設置。新規システム構築手順の整備がされていないため、今期は、対象全</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18</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台中、北上</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6</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台に対し整備を実施する。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進捗</a:t>
                      </a: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未着手</a:t>
                      </a: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なし</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無</a:t>
                      </a: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a:t>
                      </a: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ja-JP" altLang="en-US"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rPr>
                        <a:t>サーバ構築</a:t>
                      </a: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r>
              <a:tr h="499987">
                <a:tc>
                  <a:txBody>
                    <a:bodyPr/>
                    <a:lstStyle/>
                    <a:p>
                      <a:pPr algn="ctr"/>
                      <a:r>
                        <a:rPr kumimoji="1" lang="ja-JP" altLang="en-US" sz="900" b="0" dirty="0" smtClean="0">
                          <a:solidFill>
                            <a:schemeClr val="tx1"/>
                          </a:solidFill>
                          <a:latin typeface="Meiryo UI" panose="020B0604030504040204" pitchFamily="50" charset="-128"/>
                          <a:ea typeface="Meiryo UI" panose="020B0604030504040204" pitchFamily="50" charset="-128"/>
                        </a:rPr>
                        <a:t>④</a:t>
                      </a:r>
                      <a:endParaRPr kumimoji="1" lang="en-US" altLang="ja-JP" sz="900" b="0" dirty="0" smtClean="0">
                        <a:solidFill>
                          <a:schemeClr val="tx1"/>
                        </a:solidFill>
                        <a:latin typeface="Meiryo UI" panose="020B0604030504040204" pitchFamily="50" charset="-128"/>
                        <a:ea typeface="Meiryo UI" panose="020B0604030504040204" pitchFamily="50" charset="-128"/>
                      </a:endParaRPr>
                    </a:p>
                  </a:txBody>
                  <a:tcPr marL="0" marR="0" marT="36000" marB="36000" anchor="ctr">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endParaRPr lang="ja-JP" altLang="en-US"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endParaRPr lang="en-US" altLang="ja-JP"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ja-JP" altLang="en-US"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900" b="0" i="0" u="none" strike="noStrike" dirty="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endParaRPr lang="ja-JP" altLang="en-US" sz="900" b="0" i="0" u="none" strike="noStrike" dirty="0" smtClean="0">
                        <a:solidFill>
                          <a:schemeClr val="tx1"/>
                        </a:solidFill>
                        <a:effectLst/>
                        <a:latin typeface="Meiryo UI" panose="020B0604030504040204" pitchFamily="50" charset="-128"/>
                        <a:ea typeface="Meiryo UI" panose="020B0604030504040204"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0"/>
                        </a:spcBef>
                        <a:spcAft>
                          <a:spcPts val="0"/>
                        </a:spcAft>
                        <a:buClrTx/>
                        <a:buSzTx/>
                        <a:buFont typeface="+mj-ea"/>
                        <a:buNone/>
                        <a:tabLst/>
                      </a:pPr>
                      <a:endParaRPr kumimoji="0" lang="en-US" altLang="ja-JP" sz="9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 typeface="+mj-ea"/>
                        <a:buNone/>
                        <a:tabLst/>
                        <a:defRPr/>
                      </a:pPr>
                      <a:endParaRPr kumimoji="0" lang="ja-JP" altLang="en-US" sz="900" b="0" i="0" u="none" strike="noStrike" kern="1200"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itchFamily="50" charset="-128"/>
                      </a:endParaRPr>
                    </a:p>
                  </a:txBody>
                  <a:tcPr marL="18000" marR="18000" marT="18000" marB="18000" anchor="ctr">
                    <a:lnL w="31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36" name="ホームベース 35"/>
          <p:cNvSpPr/>
          <p:nvPr/>
        </p:nvSpPr>
        <p:spPr>
          <a:xfrm>
            <a:off x="3792208" y="1138476"/>
            <a:ext cx="1425906"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4" name="ホームベース 83"/>
          <p:cNvSpPr/>
          <p:nvPr/>
        </p:nvSpPr>
        <p:spPr>
          <a:xfrm>
            <a:off x="5252708" y="1138476"/>
            <a:ext cx="1029030"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切替準備</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5" name="ホームベース 84"/>
          <p:cNvSpPr/>
          <p:nvPr/>
        </p:nvSpPr>
        <p:spPr>
          <a:xfrm>
            <a:off x="5983288" y="1562339"/>
            <a:ext cx="700087"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サーバ構築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6" name="ホームベース 85"/>
          <p:cNvSpPr/>
          <p:nvPr/>
        </p:nvSpPr>
        <p:spPr>
          <a:xfrm>
            <a:off x="6711951" y="1562339"/>
            <a:ext cx="700087"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システム構築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7" name="ホームベース 86"/>
          <p:cNvSpPr/>
          <p:nvPr/>
        </p:nvSpPr>
        <p:spPr>
          <a:xfrm>
            <a:off x="7440614" y="1562339"/>
            <a:ext cx="1040869"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8" name="ホームベース 87"/>
          <p:cNvSpPr/>
          <p:nvPr/>
        </p:nvSpPr>
        <p:spPr>
          <a:xfrm>
            <a:off x="8504768" y="1562339"/>
            <a:ext cx="742950"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切替準備</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6268818" y="1110825"/>
            <a:ext cx="751809"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▼切替（</a:t>
            </a:r>
            <a:r>
              <a:rPr lang="en-US" altLang="ja-JP" sz="800" dirty="0" smtClean="0">
                <a:latin typeface="Meiryo UI" panose="020B0604030504040204" pitchFamily="50" charset="-128"/>
                <a:ea typeface="Meiryo UI" panose="020B0604030504040204" pitchFamily="50" charset="-128"/>
              </a:rPr>
              <a:t>1/15</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0" name="テキスト ボックス 89"/>
          <p:cNvSpPr txBox="1"/>
          <p:nvPr/>
        </p:nvSpPr>
        <p:spPr>
          <a:xfrm>
            <a:off x="5502584" y="1724419"/>
            <a:ext cx="1062791"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▼クラウド提案（</a:t>
            </a:r>
            <a:r>
              <a:rPr lang="en-US" altLang="ja-JP" sz="800" dirty="0" smtClean="0">
                <a:latin typeface="Meiryo UI" panose="020B0604030504040204" pitchFamily="50" charset="-128"/>
                <a:ea typeface="Meiryo UI" panose="020B0604030504040204" pitchFamily="50" charset="-128"/>
              </a:rPr>
              <a:t>12/M</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1" name="テキスト ボックス 90"/>
          <p:cNvSpPr txBox="1"/>
          <p:nvPr/>
        </p:nvSpPr>
        <p:spPr>
          <a:xfrm>
            <a:off x="9247718" y="1544539"/>
            <a:ext cx="708527" cy="123111"/>
          </a:xfrm>
          <a:prstGeom prst="rect">
            <a:avLst/>
          </a:prstGeom>
          <a:noFill/>
        </p:spPr>
        <p:txBody>
          <a:bodyPr wrap="none" lIns="0" tIns="0" rIns="0" bIns="0" rtlCol="0">
            <a:spAutoFit/>
          </a:bodyPr>
          <a:lstStyle/>
          <a:p>
            <a:r>
              <a:rPr lang="ja-JP" altLang="en-US" sz="800" dirty="0" smtClean="0">
                <a:latin typeface="Meiryo UI" panose="020B0604030504040204" pitchFamily="50" charset="-128"/>
                <a:ea typeface="Meiryo UI" panose="020B0604030504040204" pitchFamily="50" charset="-128"/>
              </a:rPr>
              <a:t>▼切替（</a:t>
            </a:r>
            <a:r>
              <a:rPr lang="en-US" altLang="ja-JP" sz="800" dirty="0" smtClean="0">
                <a:latin typeface="Meiryo UI" panose="020B0604030504040204" pitchFamily="50" charset="-128"/>
                <a:ea typeface="Meiryo UI" panose="020B0604030504040204" pitchFamily="50" charset="-128"/>
              </a:rPr>
              <a:t>5/M</a:t>
            </a:r>
            <a:r>
              <a:rPr lang="ja-JP" altLang="en-US" sz="800" dirty="0" smtClean="0">
                <a:latin typeface="Meiryo UI" panose="020B0604030504040204" pitchFamily="50" charset="-128"/>
                <a:ea typeface="Meiryo UI" panose="020B0604030504040204" pitchFamily="50" charset="-128"/>
              </a:rPr>
              <a:t>）</a:t>
            </a:r>
            <a:endParaRPr lang="en-US" altLang="ja-JP" sz="800" dirty="0" smtClean="0">
              <a:latin typeface="Meiryo UI" panose="020B0604030504040204" pitchFamily="50" charset="-128"/>
              <a:ea typeface="Meiryo UI" panose="020B0604030504040204" pitchFamily="50" charset="-128"/>
            </a:endParaRPr>
          </a:p>
        </p:txBody>
      </p:sp>
      <p:sp>
        <p:nvSpPr>
          <p:cNvPr id="92" name="ホームベース 91"/>
          <p:cNvSpPr/>
          <p:nvPr/>
        </p:nvSpPr>
        <p:spPr>
          <a:xfrm>
            <a:off x="4536443" y="1998336"/>
            <a:ext cx="657858"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サーバ構築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3" name="ホームベース 92"/>
          <p:cNvSpPr/>
          <p:nvPr/>
        </p:nvSpPr>
        <p:spPr>
          <a:xfrm>
            <a:off x="5283201" y="1996169"/>
            <a:ext cx="666749"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手順書作成</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4" name="ホームベース 93"/>
          <p:cNvSpPr/>
          <p:nvPr/>
        </p:nvSpPr>
        <p:spPr>
          <a:xfrm>
            <a:off x="6011864" y="1996169"/>
            <a:ext cx="671511"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5" name="ホームベース 94"/>
          <p:cNvSpPr/>
          <p:nvPr/>
        </p:nvSpPr>
        <p:spPr>
          <a:xfrm>
            <a:off x="7448552" y="1998336"/>
            <a:ext cx="657858"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サーバ構築</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6" name="ホームベース 95"/>
          <p:cNvSpPr/>
          <p:nvPr/>
        </p:nvSpPr>
        <p:spPr>
          <a:xfrm>
            <a:off x="8195310" y="1996169"/>
            <a:ext cx="666749"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手順書作成</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7" name="ホームベース 96"/>
          <p:cNvSpPr/>
          <p:nvPr/>
        </p:nvSpPr>
        <p:spPr>
          <a:xfrm>
            <a:off x="8923973" y="1996169"/>
            <a:ext cx="671511" cy="131658"/>
          </a:xfrm>
          <a:prstGeom prst="homePlate">
            <a:avLst/>
          </a:prstGeom>
          <a:ln/>
        </p:spPr>
        <p:style>
          <a:lnRef idx="1">
            <a:schemeClr val="accent4"/>
          </a:lnRef>
          <a:fillRef idx="2">
            <a:schemeClr val="accent4"/>
          </a:fillRef>
          <a:effectRef idx="1">
            <a:schemeClr val="accent4"/>
          </a:effectRef>
          <a:fontRef idx="minor">
            <a:schemeClr val="dk1"/>
          </a:fontRef>
        </p:style>
        <p:txBody>
          <a:bodyPr wrap="none" lIns="36000" tIns="18000" rIns="36000" bIns="18000" rtlCol="0" anchor="ctr"/>
          <a:lstStyle/>
          <a:p>
            <a:pPr algn="ctr" defTabSz="914228">
              <a:defRPr/>
            </a:pPr>
            <a:r>
              <a:rPr kumimoji="0" lang="ja-JP" altLang="en-US" sz="900" kern="0" dirty="0" smtClean="0">
                <a:solidFill>
                  <a:sysClr val="windowText" lastClr="000000"/>
                </a:solidFill>
                <a:latin typeface="Meiryo UI" panose="020B0604030504040204" pitchFamily="50" charset="-128"/>
                <a:ea typeface="Meiryo UI" panose="020B0604030504040204" pitchFamily="50" charset="-128"/>
              </a:rPr>
              <a:t>検証</a:t>
            </a:r>
            <a:endParaRPr kumimoji="0" lang="en-US" altLang="ja-JP" sz="900" kern="0" dirty="0" smtClean="0">
              <a:solidFill>
                <a:sysClr val="windowText" lastClr="000000"/>
              </a:solidFill>
              <a:latin typeface="Meiryo UI" panose="020B0604030504040204" pitchFamily="50" charset="-128"/>
              <a:ea typeface="Meiryo UI" panose="020B0604030504040204" pitchFamily="50" charset="-128"/>
            </a:endParaRPr>
          </a:p>
        </p:txBody>
      </p:sp>
      <p:sp>
        <p:nvSpPr>
          <p:cNvPr id="98" name="正方形/長方形 97"/>
          <p:cNvSpPr/>
          <p:nvPr/>
        </p:nvSpPr>
        <p:spPr>
          <a:xfrm>
            <a:off x="4454896" y="2134833"/>
            <a:ext cx="2624653" cy="230832"/>
          </a:xfrm>
          <a:prstGeom prst="rect">
            <a:avLst/>
          </a:prstGeom>
        </p:spPr>
        <p:txBody>
          <a:bodyPr wrap="square">
            <a:spAutoFit/>
          </a:bodyPr>
          <a:lstStyle/>
          <a:p>
            <a:r>
              <a:rPr lang="en-US" altLang="ja-JP"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Step2</a:t>
            </a:r>
            <a:r>
              <a:rPr lang="ja-JP" altLang="en-US"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：北上共通基盤１、２（計６サーバ）</a:t>
            </a:r>
            <a:endParaRPr lang="ja-JP" altLang="en-US" sz="1000" dirty="0">
              <a:latin typeface="Meiryo UI" panose="020B0604030504040204" pitchFamily="50" charset="-128"/>
              <a:ea typeface="Meiryo UI" panose="020B0604030504040204" pitchFamily="50" charset="-128"/>
              <a:cs typeface="Microsoft Himalaya" panose="01010100010101010101" pitchFamily="2" charset="0"/>
            </a:endParaRPr>
          </a:p>
        </p:txBody>
      </p:sp>
      <p:sp>
        <p:nvSpPr>
          <p:cNvPr id="99" name="正方形/長方形 98"/>
          <p:cNvSpPr/>
          <p:nvPr/>
        </p:nvSpPr>
        <p:spPr>
          <a:xfrm>
            <a:off x="7287532" y="2123448"/>
            <a:ext cx="2646362" cy="246221"/>
          </a:xfrm>
          <a:prstGeom prst="rect">
            <a:avLst/>
          </a:prstGeom>
        </p:spPr>
        <p:txBody>
          <a:bodyPr wrap="square">
            <a:spAutoFit/>
          </a:bodyPr>
          <a:lstStyle/>
          <a:p>
            <a:r>
              <a:rPr lang="en-US" altLang="ja-JP"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Step</a:t>
            </a:r>
            <a:r>
              <a:rPr lang="en-US" altLang="ja-JP" sz="900" dirty="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3</a:t>
            </a:r>
            <a:r>
              <a:rPr lang="ja-JP" altLang="en-US"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：四日市</a:t>
            </a:r>
            <a:r>
              <a:rPr lang="en-US" altLang="ja-JP"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a:t>
            </a:r>
            <a:r>
              <a:rPr lang="ja-JP" altLang="en-US" sz="900" dirty="0" smtClean="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北上汎用サーバ（計４サーバ</a:t>
            </a:r>
            <a:r>
              <a:rPr lang="ja-JP" altLang="en-US" sz="1000" dirty="0">
                <a:solidFill>
                  <a:srgbClr val="000000"/>
                </a:solidFill>
                <a:latin typeface="Meiryo UI" panose="020B0604030504040204" pitchFamily="50" charset="-128"/>
                <a:ea typeface="Meiryo UI" panose="020B0604030504040204" pitchFamily="50" charset="-128"/>
                <a:cs typeface="Microsoft Himalaya" panose="01010100010101010101" pitchFamily="2" charset="0"/>
              </a:rPr>
              <a:t>）</a:t>
            </a:r>
            <a:endParaRPr lang="ja-JP" altLang="en-US" sz="1000" dirty="0">
              <a:latin typeface="Meiryo UI" panose="020B0604030504040204" pitchFamily="50" charset="-128"/>
              <a:ea typeface="Meiryo UI" panose="020B0604030504040204" pitchFamily="50" charset="-128"/>
              <a:cs typeface="Microsoft Himalaya" panose="01010100010101010101" pitchFamily="2" charset="0"/>
            </a:endParaRPr>
          </a:p>
        </p:txBody>
      </p:sp>
      <p:cxnSp>
        <p:nvCxnSpPr>
          <p:cNvPr id="24" name="直線コネクタ 23"/>
          <p:cNvCxnSpPr/>
          <p:nvPr/>
        </p:nvCxnSpPr>
        <p:spPr>
          <a:xfrm>
            <a:off x="3885988" y="1110064"/>
            <a:ext cx="0" cy="198473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4038388" y="1110825"/>
            <a:ext cx="0" cy="198397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60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1"/>
          <p:cNvSpPr txBox="1">
            <a:spLocks/>
          </p:cNvSpPr>
          <p:nvPr/>
        </p:nvSpPr>
        <p:spPr bwMode="gray">
          <a:xfrm>
            <a:off x="0" y="2693430"/>
            <a:ext cx="12192000" cy="864000"/>
          </a:xfrm>
          <a:prstGeom prst="rect">
            <a:avLst/>
          </a:prstGeom>
          <a:solidFill>
            <a:srgbClr val="FDD000"/>
          </a:solidFill>
        </p:spPr>
        <p:txBody>
          <a:bodyPr lIns="612000" rIns="612000" anchor="ctr" anchorCtr="0"/>
          <a:lstStyle>
            <a:lvl1pPr marL="0" indent="0" algn="ctr"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bg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defRPr/>
            </a:pPr>
            <a:r>
              <a:rPr lang="ja-JP" altLang="en-US" sz="4000" b="1" dirty="0" smtClean="0">
                <a:solidFill>
                  <a:srgbClr val="FFFFFF"/>
                </a:solidFill>
                <a:latin typeface="segoe ui"/>
                <a:ea typeface="Meiryo UI"/>
              </a:rPr>
              <a:t>トピックス</a:t>
            </a:r>
            <a:endParaRPr lang="en-US" sz="4000" b="1" dirty="0">
              <a:solidFill>
                <a:srgbClr val="FFFFFF"/>
              </a:solidFill>
              <a:latin typeface="segoe ui"/>
              <a:ea typeface="Meiryo UI"/>
            </a:endParaRPr>
          </a:p>
        </p:txBody>
      </p:sp>
    </p:spTree>
    <p:extLst>
      <p:ext uri="{BB962C8B-B14F-4D97-AF65-F5344CB8AC3E}">
        <p14:creationId xmlns:p14="http://schemas.microsoft.com/office/powerpoint/2010/main" val="1838516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共通システム対応 </a:t>
            </a:r>
            <a:r>
              <a:rPr lang="ja-JP" altLang="en-US" dirty="0" smtClean="0"/>
              <a:t>トピックス（１／２）</a:t>
            </a:r>
            <a:endParaRPr kumimoji="1" lang="ja-JP" altLang="en-US" dirty="0"/>
          </a:p>
        </p:txBody>
      </p:sp>
      <p:sp>
        <p:nvSpPr>
          <p:cNvPr id="3" name="テキスト プレースホルダー 3"/>
          <p:cNvSpPr txBox="1">
            <a:spLocks/>
          </p:cNvSpPr>
          <p:nvPr/>
        </p:nvSpPr>
        <p:spPr bwMode="gray">
          <a:xfrm>
            <a:off x="0" y="684162"/>
            <a:ext cx="11937029" cy="5574979"/>
          </a:xfrm>
          <a:prstGeom prst="rect">
            <a:avLst/>
          </a:prstGeom>
          <a:noFill/>
        </p:spPr>
        <p:txBody>
          <a:bodyPr lIns="0" rIns="0"/>
          <a:lstStyle>
            <a:lvl1pPr marL="0" indent="0" algn="just"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tx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88900"/>
            <a:r>
              <a:rPr lang="ja-JP" altLang="en-US" sz="2000" b="1" dirty="0"/>
              <a:t>１</a:t>
            </a:r>
            <a:r>
              <a:rPr lang="ja-JP" altLang="en-US" sz="2000" b="1" dirty="0" smtClean="0"/>
              <a:t>．ＲＩＳＥ</a:t>
            </a:r>
            <a:r>
              <a:rPr lang="en-US" altLang="ja-JP" sz="2000" b="1" dirty="0"/>
              <a:t>-</a:t>
            </a:r>
            <a:r>
              <a:rPr lang="ja-JP" altLang="en-US" sz="2000" b="1" dirty="0"/>
              <a:t>ＰＪ：新人事システム（Ｐ３）導入に</a:t>
            </a:r>
            <a:r>
              <a:rPr lang="ja-JP" altLang="en-US" sz="2000" b="1" dirty="0" smtClean="0"/>
              <a:t>伴う会計処理への連携課題をエスカレーション</a:t>
            </a:r>
            <a:endParaRPr lang="ja-JP" altLang="en-US" sz="2000" b="1" dirty="0"/>
          </a:p>
          <a:p>
            <a:pPr marL="357188" algn="l"/>
            <a:r>
              <a:rPr lang="ja-JP" altLang="en-US" sz="1600" dirty="0" smtClean="0"/>
              <a:t>８月</a:t>
            </a:r>
            <a:r>
              <a:rPr lang="ja-JP" altLang="en-US" sz="1600" dirty="0"/>
              <a:t>に新人事システム（Ｐ３）導入後、初めてとなる９月度の四半期決算は新人事システム（Ｐ３）から必要な情報が連携されない問題を抱えていたため事前に関係部門を交え対応策を協議。今回、新制度となる在宅勤務手当の会計処理方法や四半期決算に必要な引当情報（残業料、法定福利費、各種手当（在宅勤務、深夜手当など））が新人事システム側からデータ連携されず、暫定的に必要な情報を入手、手作業にて仕訳データを作成後、会計システム（ＢＩＺＫＯ）へ</a:t>
            </a:r>
            <a:r>
              <a:rPr lang="ja-JP" altLang="en-US" sz="1600" dirty="0" smtClean="0"/>
              <a:t>接続、同作業</a:t>
            </a:r>
            <a:r>
              <a:rPr lang="ja-JP" altLang="en-US" sz="1600" dirty="0"/>
              <a:t>を（横浜）にも展開し９月度の四半期決算は大きな問題には至らなかった（既報）。このままでは、今後迎える３Ｑ決算（１２月）、年度</a:t>
            </a:r>
            <a:r>
              <a:rPr lang="ja-JP" altLang="en-US" sz="1600" dirty="0" smtClean="0"/>
              <a:t>決算（３月）に影響を</a:t>
            </a:r>
            <a:r>
              <a:rPr lang="ja-JP" altLang="en-US" sz="1600" dirty="0"/>
              <a:t>与える</a:t>
            </a:r>
            <a:r>
              <a:rPr lang="ja-JP" altLang="en-US" sz="1600" dirty="0" smtClean="0"/>
              <a:t>可能性が高い事から、</a:t>
            </a:r>
            <a:r>
              <a:rPr lang="ja-JP" altLang="en-US" sz="1600" dirty="0"/>
              <a:t>早急に新人事システム（Ｐ３</a:t>
            </a:r>
            <a:r>
              <a:rPr lang="ja-JP" altLang="en-US" sz="1600" dirty="0" smtClean="0"/>
              <a:t>）および本部ＩＴのシステム</a:t>
            </a:r>
            <a:r>
              <a:rPr lang="ja-JP" altLang="en-US" sz="1600" dirty="0"/>
              <a:t>対応を</a:t>
            </a:r>
            <a:r>
              <a:rPr lang="ja-JP" altLang="en-US" sz="1600" dirty="0" smtClean="0"/>
              <a:t>行って</a:t>
            </a:r>
            <a:r>
              <a:rPr lang="ja-JP" altLang="en-US" sz="1600" dirty="0"/>
              <a:t>頂く</a:t>
            </a:r>
            <a:r>
              <a:rPr lang="ja-JP" altLang="en-US" sz="1600" dirty="0" smtClean="0"/>
              <a:t>必要があり、</a:t>
            </a:r>
            <a:r>
              <a:rPr lang="ja-JP" altLang="en-US" sz="1600" dirty="0"/>
              <a:t>現状の課題と解決案を取り纏め、 </a:t>
            </a:r>
            <a:r>
              <a:rPr lang="ja-JP" altLang="en-US" sz="1600" dirty="0" smtClean="0"/>
              <a:t>（</a:t>
            </a:r>
            <a:r>
              <a:rPr lang="ja-JP" altLang="en-US" sz="1600" dirty="0"/>
              <a:t>四日市）関係部門（勤労、経理、ＩＴ</a:t>
            </a:r>
            <a:r>
              <a:rPr lang="ja-JP" altLang="en-US" sz="1600" dirty="0" smtClean="0"/>
              <a:t>）それぞれ</a:t>
            </a:r>
            <a:r>
              <a:rPr lang="ja-JP" altLang="en-US" sz="1600" dirty="0"/>
              <a:t>から本部</a:t>
            </a:r>
            <a:r>
              <a:rPr lang="ja-JP" altLang="en-US" sz="1600" dirty="0" smtClean="0"/>
              <a:t>へ対応</a:t>
            </a:r>
            <a:r>
              <a:rPr lang="ja-JP" altLang="en-US" sz="1600" dirty="0"/>
              <a:t>依頼としてエスカレーションしていく事とした。依頼事項は大きく２点</a:t>
            </a:r>
            <a:r>
              <a:rPr lang="ja-JP" altLang="en-US" sz="1600" dirty="0" smtClean="0"/>
              <a:t>あり、①</a:t>
            </a:r>
            <a:r>
              <a:rPr lang="ja-JP" altLang="en-US" sz="1600" dirty="0"/>
              <a:t>Ｐ３</a:t>
            </a:r>
            <a:r>
              <a:rPr lang="ja-JP" altLang="en-US" sz="1600" dirty="0" smtClean="0"/>
              <a:t>から処理に必要なデータ（</a:t>
            </a:r>
            <a:r>
              <a:rPr lang="zh-TW" altLang="en-US" sz="1600" dirty="0"/>
              <a:t>交替勤務手当、深夜手当、退職者法定福利費</a:t>
            </a:r>
            <a:r>
              <a:rPr lang="ja-JP" altLang="en-US" sz="1600" dirty="0" smtClean="0"/>
              <a:t>）の連携依頼、②</a:t>
            </a:r>
            <a:r>
              <a:rPr lang="ja-JP" altLang="en-US" sz="1600" dirty="0"/>
              <a:t>給与チャージシステムの改修（在宅勤務手当等、新制度導入に伴う引当</a:t>
            </a:r>
            <a:r>
              <a:rPr lang="ja-JP" altLang="en-US" sz="1600" dirty="0" smtClean="0"/>
              <a:t>機能追加）で３Ｑ決算（１２月）までに準備完了を要請する</a:t>
            </a:r>
            <a:r>
              <a:rPr lang="ja-JP" altLang="en-US" sz="1600" dirty="0"/>
              <a:t>。</a:t>
            </a:r>
            <a:endParaRPr lang="en-US" altLang="ja-JP" sz="1600" dirty="0" smtClean="0"/>
          </a:p>
          <a:p>
            <a:pPr marL="357188" algn="l"/>
            <a:endParaRPr lang="ja-JP" altLang="en-US" sz="1600" dirty="0"/>
          </a:p>
        </p:txBody>
      </p:sp>
    </p:spTree>
    <p:extLst>
      <p:ext uri="{BB962C8B-B14F-4D97-AF65-F5344CB8AC3E}">
        <p14:creationId xmlns:p14="http://schemas.microsoft.com/office/powerpoint/2010/main" val="370168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共通システム対応 </a:t>
            </a:r>
            <a:r>
              <a:rPr lang="ja-JP" altLang="en-US" dirty="0" smtClean="0"/>
              <a:t>トピックス（</a:t>
            </a:r>
            <a:r>
              <a:rPr lang="ja-JP" altLang="en-US" dirty="0"/>
              <a:t>２</a:t>
            </a:r>
            <a:r>
              <a:rPr lang="ja-JP" altLang="en-US" dirty="0" smtClean="0"/>
              <a:t>／２）</a:t>
            </a:r>
            <a:endParaRPr kumimoji="1" lang="ja-JP" altLang="en-US" dirty="0"/>
          </a:p>
        </p:txBody>
      </p:sp>
      <p:sp>
        <p:nvSpPr>
          <p:cNvPr id="3" name="テキスト プレースホルダー 3"/>
          <p:cNvSpPr txBox="1">
            <a:spLocks/>
          </p:cNvSpPr>
          <p:nvPr/>
        </p:nvSpPr>
        <p:spPr bwMode="gray">
          <a:xfrm>
            <a:off x="0" y="684162"/>
            <a:ext cx="11937029" cy="5574979"/>
          </a:xfrm>
          <a:prstGeom prst="rect">
            <a:avLst/>
          </a:prstGeom>
          <a:noFill/>
        </p:spPr>
        <p:txBody>
          <a:bodyPr lIns="0" rIns="0"/>
          <a:lstStyle>
            <a:lvl1pPr marL="0" indent="0" algn="just"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tx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88900"/>
            <a:r>
              <a:rPr lang="ja-JP" altLang="en-US" sz="2000" b="1" dirty="0"/>
              <a:t>２．設備納期見える</a:t>
            </a:r>
            <a:r>
              <a:rPr lang="ja-JP" altLang="en-US" sz="2000" b="1" dirty="0" smtClean="0"/>
              <a:t>化：納期アラームの見える化に向けて（企設）設備</a:t>
            </a:r>
            <a:r>
              <a:rPr lang="ja-JP" altLang="en-US" sz="2000" b="1" dirty="0"/>
              <a:t>納期</a:t>
            </a:r>
            <a:r>
              <a:rPr lang="ja-JP" altLang="en-US" sz="2000" b="1" dirty="0" smtClean="0"/>
              <a:t>確認表のツール開発に着手</a:t>
            </a:r>
            <a:endParaRPr lang="en-US" altLang="ja-JP" sz="2000" b="1" dirty="0" smtClean="0"/>
          </a:p>
          <a:p>
            <a:pPr marL="357188" algn="l"/>
            <a:r>
              <a:rPr lang="ja-JP" altLang="en-US" sz="1600" dirty="0" smtClean="0"/>
              <a:t>昨今のコロナをはじめ世界的な情勢により調達納期の確保が困難となっており、（四日市）設備搬入計画に大きく影響が出ている事から、納期確保ＰＪとして［四生技］主体で納期確保体制を整備、納期フォローを週次化するなどの取り組みを行っている。また、（四日市）設備の取り纏めを行っている（企設）では、関連部門から挙がってくる希望納期、メーカー回答納期を元に設備納期確認表を作成、注目設備のみピックアップして当初予定からの変化や遅れなどを色分けしたスケジュール線を２回／月の報告タイミングに合わせて手作業で作成する事で納期アラーム状況を把握している。まずは（企設）作業をターゲットにツールによる自動化をはかる事で作業負荷の軽減、アラーム状況の早期把握を推進すべく、９月からヒアリングに着手、概ねシステム要件が確認できた事から１１月中の利用開始を目指してツールの開発に着手する。並行して（共開Ｇ）でサービスしている付帯納期管理システム、機連工事スケジュール管理システムの情報も納期確保ＰＪの活動に利用できないか［三生技］、［一生技］と検討を進めている。</a:t>
            </a:r>
            <a:endParaRPr lang="ja-JP" altLang="en-US" sz="1600" dirty="0"/>
          </a:p>
        </p:txBody>
      </p:sp>
    </p:spTree>
    <p:extLst>
      <p:ext uri="{BB962C8B-B14F-4D97-AF65-F5344CB8AC3E}">
        <p14:creationId xmlns:p14="http://schemas.microsoft.com/office/powerpoint/2010/main" val="3540088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2">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2" id="{29EBEFF2-8235-4D96-8673-77C1E09336D4}" vid="{420378CB-EDE3-4A09-8D1C-FB45FA19FD6E}"/>
    </a:ext>
  </a:extLst>
</a:theme>
</file>

<file path=ppt/theme/theme10.xml><?xml version="1.0" encoding="utf-8"?>
<a:theme xmlns:a="http://schemas.openxmlformats.org/drawingml/2006/main" name="1_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11.xml><?xml version="1.0" encoding="utf-8"?>
<a:theme xmlns:a="http://schemas.openxmlformats.org/drawingml/2006/main" name="1_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12.xml><?xml version="1.0" encoding="utf-8"?>
<a:theme xmlns:a="http://schemas.openxmlformats.org/drawingml/2006/main" name="1_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13.xml><?xml version="1.0" encoding="utf-8"?>
<a:theme xmlns:a="http://schemas.openxmlformats.org/drawingml/2006/main" name="マルチカラー">
  <a:themeElements>
    <a:clrScheme name="0903_MultiFin">
      <a:dk1>
        <a:srgbClr val="000000"/>
      </a:dk1>
      <a:lt1>
        <a:srgbClr val="FFFFFF"/>
      </a:lt1>
      <a:dk2>
        <a:srgbClr val="8C8C8C"/>
      </a:dk2>
      <a:lt2>
        <a:srgbClr val="C0C0C0"/>
      </a:lt2>
      <a:accent1>
        <a:srgbClr val="1ABCEF"/>
      </a:accent1>
      <a:accent2>
        <a:srgbClr val="E10D7D"/>
      </a:accent2>
      <a:accent3>
        <a:srgbClr val="FDD000"/>
      </a:accent3>
      <a:accent4>
        <a:srgbClr val="C0C0C0"/>
      </a:accent4>
      <a:accent5>
        <a:srgbClr val="95C62A"/>
      </a:accent5>
      <a:accent6>
        <a:srgbClr val="F29614"/>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C4936FD-97FC-E040-8B77-959A424739E8}"/>
    </a:ext>
  </a:extLst>
</a:theme>
</file>

<file path=ppt/theme/theme14.xml><?xml version="1.0" encoding="utf-8"?>
<a:theme xmlns:a="http://schemas.openxmlformats.org/drawingml/2006/main" name="1_テーマ2">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2" id="{29EBEFF2-8235-4D96-8673-77C1E09336D4}" vid="{420378CB-EDE3-4A09-8D1C-FB45FA19FD6E}"/>
    </a:ext>
  </a:extLst>
</a:theme>
</file>

<file path=ppt/theme/theme15.xml><?xml version="1.0" encoding="utf-8"?>
<a:theme xmlns:a="http://schemas.openxmlformats.org/drawingml/2006/main" name="2_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16.xml><?xml version="1.0" encoding="utf-8"?>
<a:theme xmlns:a="http://schemas.openxmlformats.org/drawingml/2006/main" name="2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17.xml><?xml version="1.0" encoding="utf-8"?>
<a:theme xmlns:a="http://schemas.openxmlformats.org/drawingml/2006/main" name="2_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18.xml><?xml version="1.0" encoding="utf-8"?>
<a:theme xmlns:a="http://schemas.openxmlformats.org/drawingml/2006/main" name="2_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19.xml><?xml version="1.0" encoding="utf-8"?>
<a:theme xmlns:a="http://schemas.openxmlformats.org/drawingml/2006/main" name="2_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20.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1.xml><?xml version="1.0" encoding="utf-8"?>
<a:theme xmlns:a="http://schemas.openxmlformats.org/drawingml/2006/main" name="3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22.xml><?xml version="1.0" encoding="utf-8"?>
<a:theme xmlns:a="http://schemas.openxmlformats.org/drawingml/2006/main" name="4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23.xml><?xml version="1.0" encoding="utf-8"?>
<a:theme xmlns:a="http://schemas.openxmlformats.org/drawingml/2006/main" name="1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4.xml><?xml version="1.0" encoding="utf-8"?>
<a:theme xmlns:a="http://schemas.openxmlformats.org/drawingml/2006/main" name="5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5875">
          <a:solidFill>
            <a:srgbClr val="FF0000"/>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2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テーマ1">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C134E4E3-C424-4290-9BFA-63CD85490F07}" vid="{A727013D-22A3-430C-AF80-F7F81FDC4639}"/>
    </a:ext>
  </a:extLst>
</a:theme>
</file>

<file path=ppt/theme/theme8.xml><?xml version="1.0" encoding="utf-8"?>
<a:theme xmlns:a="http://schemas.openxmlformats.org/drawingml/2006/main" name="1_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9.xml><?xml version="1.0" encoding="utf-8"?>
<a:theme xmlns:a="http://schemas.openxmlformats.org/drawingml/2006/main" name="1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1079C7F6C813445BC05E5F68A1EB3F0" ma:contentTypeVersion="1" ma:contentTypeDescription="新しいドキュメントを作成します。" ma:contentTypeScope="" ma:versionID="e6a1f84c7db7212890ed3b2e445ef955">
  <xsd:schema xmlns:xsd="http://www.w3.org/2001/XMLSchema" xmlns:xs="http://www.w3.org/2001/XMLSchema" xmlns:p="http://schemas.microsoft.com/office/2006/metadata/properties" xmlns:ns2="http://schemas.microsoft.com/sharepoint/v4" targetNamespace="http://schemas.microsoft.com/office/2006/metadata/properties" ma:root="true" ma:fieldsID="909e2135280e616f28c7108dd049afa1"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37A1E-32CB-44E2-A0B8-33A13FE132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09ED7-D35B-4DB1-95F8-CB950F4BBC72}">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sharepoint/v4"/>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44AD30B-05F1-4BDE-8161-E4F260FDC0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テーマ2</Template>
  <TotalTime>24602</TotalTime>
  <Words>6267</Words>
  <Application>Microsoft Office PowerPoint</Application>
  <PresentationFormat>ワイド画面</PresentationFormat>
  <Paragraphs>927</Paragraphs>
  <Slides>15</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24</vt:i4>
      </vt:variant>
      <vt:variant>
        <vt:lpstr>スライド タイトル</vt:lpstr>
      </vt:variant>
      <vt:variant>
        <vt:i4>15</vt:i4>
      </vt:variant>
    </vt:vector>
  </HeadingPairs>
  <TitlesOfParts>
    <vt:vector size="48" baseType="lpstr">
      <vt:lpstr>Meiryo UI</vt:lpstr>
      <vt:lpstr>ＭＳ Ｐゴシック</vt:lpstr>
      <vt:lpstr>Meiryo</vt:lpstr>
      <vt:lpstr>Meiryo</vt:lpstr>
      <vt:lpstr>Arial</vt:lpstr>
      <vt:lpstr>Calibri</vt:lpstr>
      <vt:lpstr>Microsoft Himalaya</vt:lpstr>
      <vt:lpstr>segoe ui</vt:lpstr>
      <vt:lpstr>Wingdings</vt:lpstr>
      <vt:lpstr>テーマ2</vt:lpstr>
      <vt:lpstr>マゼンタ</vt:lpstr>
      <vt:lpstr>イエロー</vt:lpstr>
      <vt:lpstr>ライトグレー</vt:lpstr>
      <vt:lpstr>ライトグリーン</vt:lpstr>
      <vt:lpstr>オレンジ</vt:lpstr>
      <vt:lpstr>テーマ1</vt:lpstr>
      <vt:lpstr>1_マゼンタ</vt:lpstr>
      <vt:lpstr>1_イエロー</vt:lpstr>
      <vt:lpstr>1_ライトグレー</vt:lpstr>
      <vt:lpstr>1_ライトグリーン</vt:lpstr>
      <vt:lpstr>1_オレンジ</vt:lpstr>
      <vt:lpstr>マルチカラー</vt:lpstr>
      <vt:lpstr>1_テーマ2</vt:lpstr>
      <vt:lpstr>2_マゼンタ</vt:lpstr>
      <vt:lpstr>2_イエロー</vt:lpstr>
      <vt:lpstr>2_ライトグレー</vt:lpstr>
      <vt:lpstr>2_ライトグリーン</vt:lpstr>
      <vt:lpstr>2_オレンジ</vt:lpstr>
      <vt:lpstr>ライトブルー</vt:lpstr>
      <vt:lpstr>3_イエロー</vt:lpstr>
      <vt:lpstr>4_イエロー</vt:lpstr>
      <vt:lpstr>1_ライトブルー</vt:lpstr>
      <vt:lpstr>5_イエロー</vt:lpstr>
      <vt:lpstr>事業所運営会議第２部</vt:lpstr>
      <vt:lpstr>PowerPoint プレゼンテーション</vt:lpstr>
      <vt:lpstr>共通システム　重点施策（１／４）</vt:lpstr>
      <vt:lpstr>共通システム　重点施策（２／４）</vt:lpstr>
      <vt:lpstr>共通システム　重点施策（３／４）</vt:lpstr>
      <vt:lpstr>共通システム　重点施策（４／４）</vt:lpstr>
      <vt:lpstr>PowerPoint プレゼンテーション</vt:lpstr>
      <vt:lpstr>共通システム対応 トピックス（１／２）</vt:lpstr>
      <vt:lpstr>共通システム対応 トピックス（２／２）</vt:lpstr>
      <vt:lpstr>PowerPoint プレゼンテーション</vt:lpstr>
      <vt:lpstr>PowerPoint プレゼンテーション</vt:lpstr>
      <vt:lpstr>共通システム　重点施策（１／４）</vt:lpstr>
      <vt:lpstr>共通システム　重点施策（２／４）</vt:lpstr>
      <vt:lpstr>共通システム　重点施策（３／４）</vt:lpstr>
      <vt:lpstr>共通システム　重点施策（４／４）</vt:lpstr>
    </vt:vector>
  </TitlesOfParts>
  <Company>東芝メモリ四日市工場</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WA実施手順</dc:title>
  <dc:creator>yamaura seiko(山浦 聖子 ＴＭＣ ○四日市□ＩＴ推○情企Ｇ)</dc:creator>
  <cp:lastModifiedBy>takezawa akira(竹澤 晃 ＴＭＣ ○四日市□ＩＴ推○共開Ｇ)</cp:lastModifiedBy>
  <cp:revision>2171</cp:revision>
  <dcterms:created xsi:type="dcterms:W3CDTF">2021-02-19T05:07:47Z</dcterms:created>
  <dcterms:modified xsi:type="dcterms:W3CDTF">2022-10-18T01:09:06Z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0x01010031079C7F6C813445BC05E5F68A1EB3F0</vt:lpwstr>
  </property>
</Properties>
</file>