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7" r:id="rId4"/>
    <p:sldMasterId id="2147483785" r:id="rId5"/>
    <p:sldMasterId id="2147483805" r:id="rId6"/>
    <p:sldMasterId id="2147483825" r:id="rId7"/>
    <p:sldMasterId id="2147483845" r:id="rId8"/>
    <p:sldMasterId id="2147483865" r:id="rId9"/>
  </p:sldMasterIdLst>
  <p:notesMasterIdLst>
    <p:notesMasterId r:id="rId46"/>
  </p:notesMasterIdLst>
  <p:handoutMasterIdLst>
    <p:handoutMasterId r:id="rId47"/>
  </p:handoutMasterIdLst>
  <p:sldIdLst>
    <p:sldId id="468" r:id="rId10"/>
    <p:sldId id="471" r:id="rId11"/>
    <p:sldId id="499" r:id="rId12"/>
    <p:sldId id="503" r:id="rId13"/>
    <p:sldId id="469" r:id="rId14"/>
    <p:sldId id="472" r:id="rId15"/>
    <p:sldId id="473" r:id="rId16"/>
    <p:sldId id="474" r:id="rId17"/>
    <p:sldId id="475" r:id="rId18"/>
    <p:sldId id="476" r:id="rId19"/>
    <p:sldId id="477" r:id="rId20"/>
    <p:sldId id="478" r:id="rId21"/>
    <p:sldId id="479" r:id="rId22"/>
    <p:sldId id="480" r:id="rId23"/>
    <p:sldId id="515" r:id="rId24"/>
    <p:sldId id="481" r:id="rId25"/>
    <p:sldId id="482" r:id="rId26"/>
    <p:sldId id="483" r:id="rId27"/>
    <p:sldId id="484" r:id="rId28"/>
    <p:sldId id="514" r:id="rId29"/>
    <p:sldId id="505" r:id="rId30"/>
    <p:sldId id="507" r:id="rId31"/>
    <p:sldId id="513" r:id="rId32"/>
    <p:sldId id="512" r:id="rId33"/>
    <p:sldId id="313" r:id="rId34"/>
    <p:sldId id="506" r:id="rId35"/>
    <p:sldId id="493" r:id="rId36"/>
    <p:sldId id="494" r:id="rId37"/>
    <p:sldId id="485" r:id="rId38"/>
    <p:sldId id="486" r:id="rId39"/>
    <p:sldId id="487" r:id="rId40"/>
    <p:sldId id="508" r:id="rId41"/>
    <p:sldId id="488" r:id="rId42"/>
    <p:sldId id="489" r:id="rId43"/>
    <p:sldId id="490" r:id="rId44"/>
    <p:sldId id="491"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6186"/>
    <a:srgbClr val="1D1DFF"/>
    <a:srgbClr val="FF6699"/>
    <a:srgbClr val="3B3BFF"/>
    <a:srgbClr val="0000FF"/>
    <a:srgbClr val="728BD8"/>
    <a:srgbClr val="0057A8"/>
    <a:srgbClr val="9CE1F8"/>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03" autoAdjust="0"/>
    <p:restoredTop sz="86397"/>
  </p:normalViewPr>
  <p:slideViewPr>
    <p:cSldViewPr snapToGrid="0" snapToObjects="1">
      <p:cViewPr varScale="1">
        <p:scale>
          <a:sx n="38" d="100"/>
          <a:sy n="38" d="100"/>
        </p:scale>
        <p:origin x="1498" y="2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166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xmlns=""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xmlns=""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2022/9/14</a:t>
            </a:fld>
            <a:endParaRPr kumimoji="1" lang="ja-JP" altLang="en-US"/>
          </a:p>
        </p:txBody>
      </p:sp>
      <p:sp>
        <p:nvSpPr>
          <p:cNvPr id="4" name="フッター プレースホルダー 3">
            <a:extLst>
              <a:ext uri="{FF2B5EF4-FFF2-40B4-BE49-F238E27FC236}">
                <a16:creationId xmlns:a16="http://schemas.microsoft.com/office/drawing/2014/main" xmlns=""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xmlns=""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2022/9/14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2</a:t>
            </a:fld>
            <a:endParaRPr kumimoji="1" lang="ja-JP" altLang="en-US" dirty="0"/>
          </a:p>
        </p:txBody>
      </p:sp>
    </p:spTree>
    <p:extLst>
      <p:ext uri="{BB962C8B-B14F-4D97-AF65-F5344CB8AC3E}">
        <p14:creationId xmlns:p14="http://schemas.microsoft.com/office/powerpoint/2010/main" val="190035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15</a:t>
            </a:fld>
            <a:endParaRPr kumimoji="1" lang="ja-JP" altLang="en-US" dirty="0"/>
          </a:p>
        </p:txBody>
      </p:sp>
    </p:spTree>
    <p:extLst>
      <p:ext uri="{BB962C8B-B14F-4D97-AF65-F5344CB8AC3E}">
        <p14:creationId xmlns:p14="http://schemas.microsoft.com/office/powerpoint/2010/main" val="200354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smtClean="0"/>
              <a:t>ＡＷＲとは：</a:t>
            </a:r>
            <a:r>
              <a:rPr lang="en-US" altLang="ja-JP" dirty="0" err="1" smtClean="0"/>
              <a:t>oracleDB</a:t>
            </a:r>
            <a:r>
              <a:rPr lang="ja-JP" altLang="en-US" dirty="0" smtClean="0"/>
              <a:t>が自己管理として運用状況に関する統計情報を一定時間ごとに観測し、自動的に記録した　もの。</a:t>
            </a:r>
            <a:endParaRPr lang="en-US" altLang="ja-JP" dirty="0" smtClean="0"/>
          </a:p>
          <a:p>
            <a:pPr>
              <a:buNone/>
            </a:pPr>
            <a:endParaRPr lang="en-US" altLang="ja-JP" dirty="0" smtClean="0"/>
          </a:p>
          <a:p>
            <a:pPr>
              <a:buNone/>
            </a:pPr>
            <a:endParaRPr lang="en-US" altLang="ja-JP" dirty="0" smtClean="0"/>
          </a:p>
          <a:p>
            <a:pPr>
              <a:buNone/>
            </a:pPr>
            <a:r>
              <a:rPr lang="en-US" altLang="ja-JP" dirty="0" smtClean="0"/>
              <a:t>SGA</a:t>
            </a:r>
            <a:r>
              <a:rPr lang="ja-JP" altLang="en-US" dirty="0" smtClean="0"/>
              <a:t>で</a:t>
            </a:r>
            <a:endParaRPr lang="en-US" altLang="ja-JP" dirty="0" smtClean="0"/>
          </a:p>
          <a:p>
            <a:pPr>
              <a:buNone/>
            </a:pPr>
            <a:endParaRPr lang="en-US" altLang="ja-JP" dirty="0" smtClean="0">
              <a:effectLst/>
            </a:endParaRPr>
          </a:p>
          <a:p>
            <a:pPr>
              <a:buNone/>
            </a:pPr>
            <a:r>
              <a:rPr lang="en-US" altLang="ja-JP" dirty="0" smtClean="0">
                <a:effectLst/>
              </a:rPr>
              <a:t>MMON</a:t>
            </a:r>
            <a:r>
              <a:rPr lang="ja-JP" altLang="en-US" dirty="0" smtClean="0">
                <a:effectLst/>
              </a:rPr>
              <a:t>は</a:t>
            </a:r>
            <a:r>
              <a:rPr lang="en-US" altLang="ja-JP" dirty="0" smtClean="0">
                <a:effectLst/>
              </a:rPr>
              <a:t>SGA</a:t>
            </a:r>
            <a:r>
              <a:rPr lang="ja-JP" altLang="en-US" dirty="0" smtClean="0">
                <a:effectLst/>
              </a:rPr>
              <a:t>から情報を取得し、前回変更された</a:t>
            </a:r>
            <a:r>
              <a:rPr lang="en-US" altLang="ja-JP" dirty="0" smtClean="0">
                <a:effectLst/>
              </a:rPr>
              <a:t>SQL</a:t>
            </a:r>
            <a:r>
              <a:rPr lang="ja-JP" altLang="en-US" dirty="0" smtClean="0">
                <a:effectLst/>
              </a:rPr>
              <a:t>オブジェクトの統計値を取得して、メトリックがそのしきい値を超えたときに書込みを行います。</a:t>
            </a:r>
            <a:endParaRPr lang="en-US" altLang="ja-JP" dirty="0" smtClean="0">
              <a:effectLst/>
            </a:endParaRPr>
          </a:p>
          <a:p>
            <a:pPr>
              <a:buNone/>
            </a:pPr>
            <a:endParaRPr lang="en-US" altLang="ja-JP" dirty="0" smtClean="0"/>
          </a:p>
          <a:p>
            <a:pPr>
              <a:buNone/>
            </a:pPr>
            <a:r>
              <a:rPr lang="ja-JP" altLang="en-US" sz="1400" b="1" dirty="0" smtClean="0"/>
              <a:t>どのような使い道があるか</a:t>
            </a:r>
            <a:r>
              <a:rPr lang="ja-JP" altLang="en-US" dirty="0" smtClean="0"/>
              <a:t>：いつからのパフォーマンスが下がったかわからない。　　</a:t>
            </a:r>
            <a:endParaRPr lang="en-US" altLang="ja-JP" dirty="0" smtClean="0"/>
          </a:p>
          <a:p>
            <a:pPr>
              <a:buNone/>
            </a:pPr>
            <a:r>
              <a:rPr lang="ja-JP" altLang="en-US" dirty="0" smtClean="0"/>
              <a:t>　　　　　　　　　　　　　　改善項目、改善対象がわからない。</a:t>
            </a:r>
            <a:endParaRPr lang="en-US" altLang="ja-JP" dirty="0" smtClean="0"/>
          </a:p>
          <a:p>
            <a:pPr>
              <a:buNone/>
            </a:pPr>
            <a:r>
              <a:rPr lang="ja-JP" altLang="en-US" dirty="0" smtClean="0"/>
              <a:t>　　　　　　　　　　　　　　具体的な対策がわからない。</a:t>
            </a:r>
            <a:endParaRPr lang="en-US" altLang="ja-JP" dirty="0" smtClean="0"/>
          </a:p>
          <a:p>
            <a:pPr>
              <a:buNone/>
            </a:pPr>
            <a:endParaRPr lang="en-US" altLang="ja-JP" dirty="0" smtClean="0"/>
          </a:p>
          <a:p>
            <a:pPr>
              <a:buNone/>
            </a:pPr>
            <a:r>
              <a:rPr lang="ja-JP" altLang="en-US" sz="1400" b="1" dirty="0" smtClean="0"/>
              <a:t>⇒</a:t>
            </a:r>
            <a:r>
              <a:rPr lang="en-US" altLang="ja-JP" sz="1400" b="1" dirty="0" smtClean="0"/>
              <a:t>AWR</a:t>
            </a:r>
            <a:r>
              <a:rPr lang="ja-JP" altLang="en-US" sz="1400" b="1" dirty="0" smtClean="0"/>
              <a:t>で調査することで、ボトルネックとなっている箇所の特定やチューニングすべき項目を判断することができる。</a:t>
            </a:r>
            <a:endParaRPr lang="en-US" altLang="ja-JP" sz="1400" b="1" dirty="0" smtClean="0"/>
          </a:p>
          <a:p>
            <a:endParaRPr kumimoji="1" lang="ja-JP" altLang="en-US" dirty="0" smtClean="0"/>
          </a:p>
          <a:p>
            <a:pPr>
              <a:buNone/>
            </a:pPr>
            <a:endParaRPr lang="en-US" altLang="ja-JP" b="1" dirty="0" smtClean="0"/>
          </a:p>
          <a:p>
            <a:pPr>
              <a:buNone/>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239083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RPA</a:t>
            </a:r>
          </a:p>
        </p:txBody>
      </p:sp>
      <p:sp>
        <p:nvSpPr>
          <p:cNvPr id="4" name="スライド番号プレースホルダー 3"/>
          <p:cNvSpPr>
            <a:spLocks noGrp="1"/>
          </p:cNvSpPr>
          <p:nvPr>
            <p:ph type="sldNum" sz="quarter" idx="10"/>
          </p:nvPr>
        </p:nvSpPr>
        <p:spPr/>
        <p:txBody>
          <a:bodyPr/>
          <a:lstStyle/>
          <a:p>
            <a:fld id="{C3E9B8F7-F11D-7247-854D-760B01224C6A}" type="slidenum">
              <a:rPr lang="ja-JP" altLang="en-US" smtClean="0">
                <a:solidFill>
                  <a:prstClr val="black"/>
                </a:solidFill>
                <a:latin typeface="游ゴシック" panose="020F0502020204030204"/>
                <a:ea typeface="游ゴシック" panose="020B0400000000000000" pitchFamily="50" charset="-128"/>
              </a:rPr>
              <a:pPr/>
              <a:t>5</a:t>
            </a:fld>
            <a:endParaRPr lang="ja-JP" altLang="en-US">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10971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6</a:t>
            </a:fld>
            <a:endParaRPr kumimoji="1" lang="ja-JP" altLang="en-US" dirty="0"/>
          </a:p>
        </p:txBody>
      </p:sp>
    </p:spTree>
    <p:extLst>
      <p:ext uri="{BB962C8B-B14F-4D97-AF65-F5344CB8AC3E}">
        <p14:creationId xmlns:p14="http://schemas.microsoft.com/office/powerpoint/2010/main" val="191835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9</a:t>
            </a:fld>
            <a:endParaRPr kumimoji="1" lang="ja-JP" altLang="en-US" dirty="0"/>
          </a:p>
        </p:txBody>
      </p:sp>
    </p:spTree>
    <p:extLst>
      <p:ext uri="{BB962C8B-B14F-4D97-AF65-F5344CB8AC3E}">
        <p14:creationId xmlns:p14="http://schemas.microsoft.com/office/powerpoint/2010/main" val="1268950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10</a:t>
            </a:fld>
            <a:endParaRPr kumimoji="1" lang="ja-JP" altLang="en-US" dirty="0"/>
          </a:p>
        </p:txBody>
      </p:sp>
    </p:spTree>
    <p:extLst>
      <p:ext uri="{BB962C8B-B14F-4D97-AF65-F5344CB8AC3E}">
        <p14:creationId xmlns:p14="http://schemas.microsoft.com/office/powerpoint/2010/main" val="286424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11</a:t>
            </a:fld>
            <a:endParaRPr kumimoji="1" lang="ja-JP" altLang="en-US" dirty="0"/>
          </a:p>
        </p:txBody>
      </p:sp>
    </p:spTree>
    <p:extLst>
      <p:ext uri="{BB962C8B-B14F-4D97-AF65-F5344CB8AC3E}">
        <p14:creationId xmlns:p14="http://schemas.microsoft.com/office/powerpoint/2010/main" val="4123386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12</a:t>
            </a:fld>
            <a:endParaRPr kumimoji="1" lang="ja-JP" altLang="en-US" dirty="0"/>
          </a:p>
        </p:txBody>
      </p:sp>
    </p:spTree>
    <p:extLst>
      <p:ext uri="{BB962C8B-B14F-4D97-AF65-F5344CB8AC3E}">
        <p14:creationId xmlns:p14="http://schemas.microsoft.com/office/powerpoint/2010/main" val="392492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14</a:t>
            </a:fld>
            <a:endParaRPr kumimoji="1" lang="ja-JP" altLang="en-US" dirty="0"/>
          </a:p>
        </p:txBody>
      </p:sp>
    </p:spTree>
    <p:extLst>
      <p:ext uri="{BB962C8B-B14F-4D97-AF65-F5344CB8AC3E}">
        <p14:creationId xmlns:p14="http://schemas.microsoft.com/office/powerpoint/2010/main" val="1703931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70325432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5933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79922726"/>
      </p:ext>
    </p:extLst>
  </p:cSld>
  <p:clrMapOvr>
    <a:masterClrMapping/>
  </p:clrMapOvr>
  <p:hf sldNum="0"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2608988"/>
      </p:ext>
    </p:extLst>
  </p:cSld>
  <p:clrMapOvr>
    <a:masterClrMapping/>
  </p:clrMapOvr>
  <p:hf sldNum="0"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793922420"/>
      </p:ext>
    </p:extLst>
  </p:cSld>
  <p:clrMapOvr>
    <a:masterClrMapping/>
  </p:clrMapOvr>
  <p:hf sldNum="0"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261630513"/>
      </p:ext>
    </p:extLst>
  </p:cSld>
  <p:clrMapOvr>
    <a:masterClrMapping/>
  </p:clrMapOvr>
  <p:hf sldNum="0"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646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cxnSp>
        <p:nvCxnSpPr>
          <p:cNvPr id="7" name="直線コネクタ 6"/>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CE3C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51252976"/>
      </p:ext>
    </p:extLst>
  </p:cSld>
  <p:clrMapOvr>
    <a:masterClrMapping/>
  </p:clrMapOvr>
  <p:timing>
    <p:tnLst>
      <p:par>
        <p:cTn id="1" dur="indefinite" restart="never" nodeType="tmRoot"/>
      </p:par>
    </p:tnLst>
  </p:timing>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5229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22348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439226941"/>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ext uri="{BB962C8B-B14F-4D97-AF65-F5344CB8AC3E}">
        <p14:creationId xmlns:p14="http://schemas.microsoft.com/office/powerpoint/2010/main" val="2515147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318400845"/>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45673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1075605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基本レイアウト_見出し、本文">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gray">
          <a:xfrm>
            <a:off x="2" y="1"/>
            <a:ext cx="12191999" cy="692149"/>
          </a:xfrm>
          <a:prstGeom prst="rect">
            <a:avLst/>
          </a:prstGeom>
          <a:noFill/>
          <a:extLst/>
        </p:spPr>
        <p:txBody>
          <a:bodyPr wrap="square" lIns="576000" tIns="107980" rIns="576000" bIns="36000" rtlCol="0" anchor="b" anchorCtr="0">
            <a:noAutofit/>
          </a:bodyPr>
          <a:lstStyle>
            <a:lvl1pPr>
              <a:defRPr lang="ja-JP" altLang="en-US" dirty="0" smtClean="0"/>
            </a:lvl1pPr>
          </a:lstStyle>
          <a:p>
            <a:pPr lvl="0"/>
            <a:r>
              <a:rPr lang="ja-JP" altLang="en-US" dirty="0"/>
              <a:t>マスター タイトルの書式設定</a:t>
            </a:r>
          </a:p>
        </p:txBody>
      </p:sp>
      <p:sp>
        <p:nvSpPr>
          <p:cNvPr id="7" name="Line 7"/>
          <p:cNvSpPr>
            <a:spLocks noChangeShapeType="1"/>
          </p:cNvSpPr>
          <p:nvPr userDrawn="1"/>
        </p:nvSpPr>
        <p:spPr bwMode="gray">
          <a:xfrm>
            <a:off x="0" y="697497"/>
            <a:ext cx="12192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dirty="0"/>
          </a:p>
        </p:txBody>
      </p:sp>
      <p:sp>
        <p:nvSpPr>
          <p:cNvPr id="12"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7" name="テキスト プレースホルダー 33"/>
          <p:cNvSpPr>
            <a:spLocks noGrp="1"/>
          </p:cNvSpPr>
          <p:nvPr>
            <p:ph type="body" sz="quarter" idx="16"/>
          </p:nvPr>
        </p:nvSpPr>
        <p:spPr bwMode="gray">
          <a:xfrm>
            <a:off x="814918" y="1552407"/>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sz="20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15" name="テキスト プレースホルダー 33"/>
          <p:cNvSpPr>
            <a:spLocks noGrp="1"/>
          </p:cNvSpPr>
          <p:nvPr>
            <p:ph type="body" sz="quarter" idx="14"/>
          </p:nvPr>
        </p:nvSpPr>
        <p:spPr bwMode="gray">
          <a:xfrm>
            <a:off x="814918" y="958849"/>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 name="スライド番号プレースホルダー 1"/>
          <p:cNvSpPr>
            <a:spLocks noGrp="1"/>
          </p:cNvSpPr>
          <p:nvPr>
            <p:ph type="sldNum" sz="quarter" idx="17"/>
          </p:nvPr>
        </p:nvSpPr>
        <p:spPr>
          <a:xfrm>
            <a:off x="11377613" y="6449006"/>
            <a:ext cx="416981" cy="365125"/>
          </a:xfrm>
          <a:prstGeom prst="rect">
            <a:avLst/>
          </a:prstGeo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1009226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lt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2021456151"/>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lt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184022182"/>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lt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311696818"/>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lt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31180"/>
            <a:ext cx="1932432" cy="1225296"/>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solidFill>
                  <a:schemeClr val="bg1"/>
                </a:solidFill>
              </a:rPr>
              <a:t>© 2022 KIOXIA Corporation. All Rights Reserved.</a:t>
            </a:r>
            <a:endParaRPr lang="ja-JP" altLang="en-US" dirty="0">
              <a:solidFill>
                <a:schemeClr val="bg1"/>
              </a:solidFill>
            </a:endParaRPr>
          </a:p>
        </p:txBody>
      </p:sp>
    </p:spTree>
    <p:extLst>
      <p:ext uri="{BB962C8B-B14F-4D97-AF65-F5344CB8AC3E}">
        <p14:creationId xmlns:p14="http://schemas.microsoft.com/office/powerpoint/2010/main" val="1465844204"/>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94465145"/>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lt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910032">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4765144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アジェンダ">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auto">
          <a:xfrm>
            <a:off x="432000" y="864000"/>
            <a:ext cx="9019543" cy="5220000"/>
          </a:xfrm>
        </p:spPr>
        <p:txBody>
          <a:bodyPr/>
          <a:lstStyle>
            <a:lvl1pPr marL="0" indent="-450000">
              <a:spcBef>
                <a:spcPts val="1500"/>
              </a:spcBef>
              <a:buFont typeface="+mj-lt"/>
              <a:buAutoNum type="arabicPeriod"/>
              <a:defRPr sz="3200" b="1" baseline="0">
                <a:solidFill>
                  <a:schemeClr val="bg1"/>
                </a:solidFill>
              </a:defRPr>
            </a:lvl1pPr>
            <a:lvl2pPr marL="720000" indent="-179388">
              <a:buFont typeface="Arial" charset="0"/>
              <a:buChar char="•"/>
              <a:tabLst/>
              <a:defRPr>
                <a:solidFill>
                  <a:schemeClr val="bg1"/>
                </a:solidFill>
              </a:defRPr>
            </a:lvl2pPr>
            <a:lvl3pPr marL="1080000">
              <a:defRPr>
                <a:solidFill>
                  <a:schemeClr val="bg1"/>
                </a:solidFill>
              </a:defRPr>
            </a:lvl3pPr>
            <a:lvl4pPr marL="1440000">
              <a:defRPr>
                <a:solidFill>
                  <a:schemeClr val="bg1"/>
                </a:solidFill>
              </a:defRPr>
            </a:lvl4pPr>
            <a:lvl5pPr marL="1800000">
              <a:defRPr>
                <a:solidFill>
                  <a:schemeClr val="bg1"/>
                </a:solidFill>
              </a:defRPr>
            </a:lvl5pPr>
            <a:lvl6pPr>
              <a:defRPr>
                <a:solidFill>
                  <a:schemeClr val="bg1"/>
                </a:solidFill>
              </a:defRPr>
            </a:lvl6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4011950395"/>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コンセプ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auto">
          <a:xfrm>
            <a:off x="432001" y="864000"/>
            <a:ext cx="9019544" cy="5220000"/>
          </a:xfrm>
        </p:spPr>
        <p:txBody>
          <a:bodyPr anchor="ctr">
            <a:normAutofit/>
          </a:bodyPr>
          <a:lstStyle>
            <a:lvl1pPr marL="0" indent="0">
              <a:lnSpc>
                <a:spcPct val="100000"/>
              </a:lnSpc>
              <a:spcBef>
                <a:spcPts val="1500"/>
              </a:spcBef>
              <a:buFontTx/>
              <a:buNone/>
              <a:defRPr sz="4400" b="1">
                <a:solidFill>
                  <a:schemeClr val="bg1"/>
                </a:solidFill>
              </a:defRPr>
            </a:lvl1pPr>
            <a:lvl2pPr marL="0" indent="0">
              <a:lnSpc>
                <a:spcPct val="100000"/>
              </a:lnSpc>
              <a:spcBef>
                <a:spcPts val="1500"/>
              </a:spcBef>
              <a:buFontTx/>
              <a:buNone/>
              <a:defRPr sz="2800" b="1">
                <a:solidFill>
                  <a:schemeClr val="bg1"/>
                </a:solidFill>
              </a:defRPr>
            </a:lvl2pPr>
            <a:lvl3pPr marL="0" indent="0">
              <a:lnSpc>
                <a:spcPct val="100000"/>
              </a:lnSpc>
              <a:spcBef>
                <a:spcPts val="1500"/>
              </a:spcBef>
              <a:buFontTx/>
              <a:buNone/>
              <a:defRPr sz="2400" b="1">
                <a:solidFill>
                  <a:schemeClr val="bg1"/>
                </a:solidFill>
              </a:defRPr>
            </a:lvl3pPr>
            <a:lvl4pPr marL="0" indent="0">
              <a:lnSpc>
                <a:spcPct val="100000"/>
              </a:lnSpc>
              <a:spcBef>
                <a:spcPts val="1500"/>
              </a:spcBef>
              <a:buFontTx/>
              <a:buNone/>
              <a:defRPr sz="1800" b="1">
                <a:solidFill>
                  <a:schemeClr val="bg1"/>
                </a:solidFill>
              </a:defRPr>
            </a:lvl4pPr>
            <a:lvl5pPr marL="0" indent="0">
              <a:lnSpc>
                <a:spcPct val="100000"/>
              </a:lnSpc>
              <a:spcBef>
                <a:spcPts val="1500"/>
              </a:spcBef>
              <a:buFontTx/>
              <a:buNone/>
              <a:defRPr sz="1600" b="1">
                <a:solidFill>
                  <a:schemeClr val="bg1"/>
                </a:solidFill>
              </a:defRPr>
            </a:lvl5pPr>
            <a:lvl6pPr marL="0" indent="0">
              <a:spcBef>
                <a:spcPts val="1500"/>
              </a:spcBef>
              <a:buNone/>
              <a:defRPr sz="1200" b="1">
                <a:solidFill>
                  <a:schemeClr val="bg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1"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lt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auto">
          <a:xfrm>
            <a:off x="4064000" y="864000"/>
            <a:ext cx="7696000" cy="5220000"/>
          </a:xfrm>
        </p:spPr>
        <p:txBody>
          <a:bodyPr anchor="t">
            <a:normAutofit/>
          </a:bodyPr>
          <a:lstStyle>
            <a:lvl1pPr marL="0" indent="0">
              <a:lnSpc>
                <a:spcPct val="100000"/>
              </a:lnSpc>
              <a:spcBef>
                <a:spcPts val="1000"/>
              </a:spcBef>
              <a:buFontTx/>
              <a:buNone/>
              <a:defRPr sz="3600" b="1" baseline="0">
                <a:solidFill>
                  <a:schemeClr val="bg1"/>
                </a:solidFill>
              </a:defRPr>
            </a:lvl1pPr>
            <a:lvl2pPr marL="0" indent="0">
              <a:lnSpc>
                <a:spcPct val="100000"/>
              </a:lnSpc>
              <a:spcBef>
                <a:spcPts val="1000"/>
              </a:spcBef>
              <a:buFontTx/>
              <a:buNone/>
              <a:defRPr sz="1400" b="0">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auto">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bg1"/>
                </a:solidFill>
              </a:defRPr>
            </a:lvl1pPr>
            <a:lvl2pPr marL="0" indent="0">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auto"/>
        <p:txBody>
          <a:bodyPr/>
          <a:lstStyle>
            <a:lvl1pPr>
              <a:defRPr>
                <a:solidFill>
                  <a:schemeClr val="bg1"/>
                </a:solidFill>
              </a:defRPr>
            </a:lvl1p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7"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lt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97168"/>
            <a:ext cx="1280160" cy="560832"/>
          </a:xfrm>
          <a:prstGeom prst="rect">
            <a:avLst/>
          </a:prstGeom>
        </p:spPr>
      </p:pic>
      <p:sp>
        <p:nvSpPr>
          <p:cNvPr id="12" name="フッター プレースホルダー 2"/>
          <p:cNvSpPr txBox="1">
            <a:spLocks/>
          </p:cNvSpPr>
          <p:nvPr userDrawn="1"/>
        </p:nvSpPr>
        <p:spPr>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bg1"/>
                </a:solidFill>
              </a:defRPr>
            </a:lvl1pPr>
            <a:lvl2pPr marL="0" indent="0" algn="ctr">
              <a:lnSpc>
                <a:spcPct val="100000"/>
              </a:lnSpc>
              <a:spcBef>
                <a:spcPts val="0"/>
              </a:spcBef>
              <a:buFontTx/>
              <a:buNone/>
              <a:defRPr sz="1800" b="1">
                <a:solidFill>
                  <a:schemeClr val="bg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a:t>
            </a:r>
            <a:r>
              <a:rPr kumimoji="1" lang="ja-JP" altLang="en-US" smtClean="0"/>
              <a:t>結論</a:t>
            </a:r>
            <a:r>
              <a:rPr kumimoji="1" lang="en-US" altLang="ja-JP" smtClean="0"/>
              <a:t> 26pt</a:t>
            </a:r>
            <a:endParaRPr kumimoji="1" lang="en-US" altLang="ja-JP" dirty="0" smtClean="0"/>
          </a:p>
        </p:txBody>
      </p:sp>
      <p:sp>
        <p:nvSpPr>
          <p:cNvPr id="19" name="スライド番号プレースホルダー 3"/>
          <p:cNvSpPr txBox="1">
            <a:spLocks/>
          </p:cNvSpPr>
          <p:nvPr userDrawn="1"/>
        </p:nvSpPr>
        <p:spPr>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bg1"/>
                </a:solidFill>
              </a:defRPr>
            </a:lvl1pPr>
            <a:lvl2pPr marL="0" indent="0">
              <a:spcBef>
                <a:spcPts val="0"/>
              </a:spcBef>
              <a:buNone/>
              <a:defRPr sz="1400" b="0">
                <a:solidFill>
                  <a:schemeClr val="bg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テキストとフォト 1">
    <p:bg>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094832608"/>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テキストとフォト 2">
    <p:bg>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45788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クロージング">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1648063804"/>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85474250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2157728019"/>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Tree>
    <p:extLst>
      <p:ext uri="{BB962C8B-B14F-4D97-AF65-F5344CB8AC3E}">
        <p14:creationId xmlns:p14="http://schemas.microsoft.com/office/powerpoint/2010/main" val="3449295393"/>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474814637"/>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E394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14942781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980390902"/>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a:t>
            </a:r>
            <a:r>
              <a:rPr lang="en-US" altLang="ja-JP" dirty="0" smtClean="0"/>
              <a:t>2</a:t>
            </a:r>
            <a:r>
              <a:rPr lang="sk-SK" altLang="ja-JP" dirty="0" smtClean="0"/>
              <a:t>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0057A8">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4000088953"/>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白紙">
    <p:bg bwMode="gray">
      <p:bgPr>
        <a:solidFill>
          <a:schemeClr val="bg1"/>
        </a:solidFill>
        <a:effectLst/>
      </p:bgPr>
    </p:bg>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基本レイアウト_見出し、本文">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gray">
          <a:xfrm>
            <a:off x="2" y="1"/>
            <a:ext cx="12191999" cy="692149"/>
          </a:xfrm>
          <a:prstGeom prst="rect">
            <a:avLst/>
          </a:prstGeom>
          <a:noFill/>
          <a:extLst/>
        </p:spPr>
        <p:txBody>
          <a:bodyPr wrap="square" lIns="576000" tIns="107980" rIns="576000" bIns="36000" rtlCol="0" anchor="b" anchorCtr="0">
            <a:noAutofit/>
          </a:bodyPr>
          <a:lstStyle>
            <a:lvl1pPr>
              <a:defRPr lang="ja-JP" altLang="en-US" dirty="0" smtClean="0"/>
            </a:lvl1pPr>
          </a:lstStyle>
          <a:p>
            <a:pPr lvl="0"/>
            <a:r>
              <a:rPr lang="ja-JP" altLang="en-US" dirty="0"/>
              <a:t>マスター タイトルの書式設定</a:t>
            </a:r>
          </a:p>
        </p:txBody>
      </p:sp>
      <p:sp>
        <p:nvSpPr>
          <p:cNvPr id="7" name="Line 7"/>
          <p:cNvSpPr>
            <a:spLocks noChangeShapeType="1"/>
          </p:cNvSpPr>
          <p:nvPr userDrawn="1"/>
        </p:nvSpPr>
        <p:spPr bwMode="gray">
          <a:xfrm>
            <a:off x="0" y="697497"/>
            <a:ext cx="121920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endParaRPr lang="ja-JP" altLang="en-US" sz="2500" b="0" dirty="0"/>
          </a:p>
        </p:txBody>
      </p:sp>
      <p:sp>
        <p:nvSpPr>
          <p:cNvPr id="12" name="Line 7"/>
          <p:cNvSpPr>
            <a:spLocks noChangeShapeType="1"/>
          </p:cNvSpPr>
          <p:nvPr userDrawn="1"/>
        </p:nvSpPr>
        <p:spPr bwMode="gray">
          <a:xfrm>
            <a:off x="0" y="6381750"/>
            <a:ext cx="12192000" cy="0"/>
          </a:xfrm>
          <a:prstGeom prst="line">
            <a:avLst/>
          </a:prstGeom>
          <a:noFill/>
          <a:ln w="12700">
            <a:solidFill>
              <a:srgbClr val="B2B2B2"/>
            </a:solidFill>
            <a:round/>
            <a:headEnd/>
            <a:tailEnd/>
          </a:ln>
          <a:extLst>
            <a:ext uri="{909E8E84-426E-40DD-AFC4-6F175D3DCCD1}">
              <a14:hiddenFill xmlns:a14="http://schemas.microsoft.com/office/drawing/2010/main">
                <a:noFill/>
              </a14:hiddenFill>
            </a:ext>
          </a:extLst>
        </p:spPr>
        <p:txBody>
          <a:bodyPr wrap="none" lIns="89983" tIns="46791" rIns="89983" bIns="46791" anchor="ctr"/>
          <a:lstStyle/>
          <a:p>
            <a:pPr algn="ctr"/>
            <a:endParaRPr lang="ja-JP" altLang="en-US" sz="2500" dirty="0"/>
          </a:p>
        </p:txBody>
      </p:sp>
      <p:sp>
        <p:nvSpPr>
          <p:cNvPr id="17" name="テキスト プレースホルダー 33"/>
          <p:cNvSpPr>
            <a:spLocks noGrp="1"/>
          </p:cNvSpPr>
          <p:nvPr>
            <p:ph type="body" sz="quarter" idx="16"/>
          </p:nvPr>
        </p:nvSpPr>
        <p:spPr bwMode="gray">
          <a:xfrm>
            <a:off x="814918" y="1552407"/>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sz="2000"/>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15" name="テキスト プレースホルダー 33"/>
          <p:cNvSpPr>
            <a:spLocks noGrp="1"/>
          </p:cNvSpPr>
          <p:nvPr>
            <p:ph type="body" sz="quarter" idx="14"/>
          </p:nvPr>
        </p:nvSpPr>
        <p:spPr bwMode="gray">
          <a:xfrm>
            <a:off x="814918" y="958849"/>
            <a:ext cx="10562165" cy="588211"/>
          </a:xfrm>
          <a:prstGeom prst="rect">
            <a:avLst/>
          </a:prstGeom>
        </p:spPr>
        <p:txBody>
          <a:bodyPr lIns="0" rIns="0"/>
          <a:lstStyle>
            <a:lvl1pPr marL="0" indent="0" algn="just" defTabSz="1800">
              <a:lnSpc>
                <a:spcPct val="125000"/>
              </a:lnSpc>
              <a:spcBef>
                <a:spcPts val="0"/>
              </a:spcBef>
              <a:spcAft>
                <a:spcPts val="0"/>
              </a:spcAft>
              <a:buFont typeface="Arial" charset="0"/>
              <a:buNone/>
              <a:tabLst>
                <a:tab pos="180000" algn="l"/>
              </a:tabLst>
              <a:defRPr/>
            </a:lvl1pPr>
            <a:lvl2pPr marL="0" indent="0" defTabSz="1800">
              <a:lnSpc>
                <a:spcPct val="125000"/>
              </a:lnSpc>
              <a:spcBef>
                <a:spcPts val="0"/>
              </a:spcBef>
              <a:spcAft>
                <a:spcPts val="600"/>
              </a:spcAft>
              <a:buNone/>
              <a:tabLst>
                <a:tab pos="180000" algn="l"/>
              </a:tabLst>
              <a:defRPr sz="2000"/>
            </a:lvl2pPr>
            <a:lvl3pPr marL="0" indent="0" defTabSz="1800">
              <a:lnSpc>
                <a:spcPct val="125000"/>
              </a:lnSpc>
              <a:spcBef>
                <a:spcPts val="0"/>
              </a:spcBef>
              <a:buNone/>
              <a:tabLst>
                <a:tab pos="180000" algn="l"/>
              </a:tabLst>
              <a:defRPr/>
            </a:lvl3pPr>
            <a:lvl4pPr marL="0" indent="0" defTabSz="1800">
              <a:lnSpc>
                <a:spcPct val="125000"/>
              </a:lnSpc>
              <a:spcBef>
                <a:spcPts val="0"/>
              </a:spcBef>
              <a:buNone/>
              <a:tabLst>
                <a:tab pos="180000" algn="l"/>
              </a:tabLst>
              <a:defRPr/>
            </a:lvl4pPr>
            <a:lvl5pPr marL="0" indent="0" defTabSz="1800">
              <a:lnSpc>
                <a:spcPct val="125000"/>
              </a:lnSpc>
              <a:spcBef>
                <a:spcPts val="0"/>
              </a:spcBef>
              <a:buNone/>
              <a:tabLst>
                <a:tab pos="180000" algn="l"/>
              </a:tabLst>
              <a:defRPr/>
            </a:lvl5pPr>
          </a:lstStyle>
          <a:p>
            <a:pPr lvl="0"/>
            <a:r>
              <a:rPr kumimoji="1" lang="ja-JP" altLang="en-US"/>
              <a:t>マスター テキストの書式設定</a:t>
            </a:r>
          </a:p>
        </p:txBody>
      </p:sp>
      <p:sp>
        <p:nvSpPr>
          <p:cNvPr id="2" name="スライド番号プレースホルダー 1"/>
          <p:cNvSpPr>
            <a:spLocks noGrp="1"/>
          </p:cNvSpPr>
          <p:nvPr>
            <p:ph type="sldNum" sz="quarter" idx="17"/>
          </p:nvPr>
        </p:nvSpPr>
        <p:spPr>
          <a:xfrm>
            <a:off x="11377613" y="6449006"/>
            <a:ext cx="416981" cy="365125"/>
          </a:xfrm>
          <a:prstGeom prst="rect">
            <a:avLst/>
          </a:prstGeo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32742163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rgbClr val="E6E6E6"/>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81025335"/>
      </p:ext>
    </p:extLst>
  </p:cSld>
  <p:clrMapOvr>
    <a:masterClrMapping/>
  </p:clrMapOvr>
  <p:timing>
    <p:tnLst>
      <p:par>
        <p:cTn id="1" dur="indefinite" restart="never" nodeType="tmRoot"/>
      </p:par>
    </p:tnLst>
  </p:timing>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rgbClr val="E6E6E6"/>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505273042"/>
      </p:ext>
    </p:extLst>
  </p:cSld>
  <p:clrMapOvr>
    <a:masterClrMapping/>
  </p:clrMapOvr>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rgbClr val="E6E6E6"/>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044499546"/>
      </p:ext>
    </p:extLst>
  </p:cSld>
  <p:clrMapOvr>
    <a:masterClrMapping/>
  </p:clrMapOvr>
  <p:hf sldNum="0"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rgbClr val="E6E6E6"/>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795411102"/>
      </p:ext>
    </p:extLst>
  </p:cSld>
  <p:clrMapOvr>
    <a:masterClrMapping/>
  </p:clrMapOvr>
  <p:hf sldNum="0" hd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1518472468"/>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rgbClr val="E6E6E6"/>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AAAAAA">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23515400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37811133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rgbClr val="E6E6E6"/>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テキストとフォト 1">
    <p:bg bwMode="gray">
      <p:bgPr>
        <a:solidFill>
          <a:schemeClr val="bg1"/>
        </a:solidFill>
        <a:effectLst/>
      </p:bgPr>
    </p:bg>
    <p:spTree>
      <p:nvGrpSpPr>
        <p:cNvPr id="1" name=""/>
        <p:cNvGrpSpPr/>
        <p:nvPr/>
      </p:nvGrpSpPr>
      <p:grpSpPr>
        <a:xfrm>
          <a:off x="0" y="0"/>
          <a:ext cx="0" cy="0"/>
          <a:chOff x="0" y="0"/>
          <a:chExt cx="0" cy="0"/>
        </a:xfrm>
      </p:grpSpPr>
      <p:sp>
        <p:nvSpPr>
          <p:cNvPr id="9" name="図プレースホルダー 5">
            <a:extLst>
              <a:ext uri="{FF2B5EF4-FFF2-40B4-BE49-F238E27FC236}">
                <a16:creationId xmlns:a16="http://schemas.microsoft.com/office/drawing/2014/main" xmlns="" id="{1E6397B7-8D6E-8C46-8B42-79D0CC2B5AD7}"/>
              </a:ext>
            </a:extLst>
          </p:cNvPr>
          <p:cNvSpPr>
            <a:spLocks noGrp="1"/>
          </p:cNvSpPr>
          <p:nvPr>
            <p:ph type="pic" sz="quarter" idx="17" hasCustomPrompt="1"/>
          </p:nvPr>
        </p:nvSpPr>
        <p:spPr bwMode="gray">
          <a:xfrm>
            <a:off x="4463999" y="3"/>
            <a:ext cx="7728001" cy="6299997"/>
          </a:xfrm>
          <a:prstGeom prst="rect">
            <a:avLst/>
          </a:prstGeom>
          <a:solidFill>
            <a:schemeClr val="bg1">
              <a:lumMod val="95000"/>
            </a:schemeClr>
          </a:solidFill>
        </p:spPr>
        <p:txBody>
          <a:bodyPr lIns="180000" tIns="180000" rIns="180000" bIns="180000" anchor="t" anchorCtr="0">
            <a:normAutofit/>
          </a:bodyPr>
          <a:lstStyle>
            <a:lvl1pPr marL="0" indent="0" algn="l">
              <a:buNone/>
              <a:defRPr sz="1200"/>
            </a:lvl1pPr>
          </a:lstStyle>
          <a:p>
            <a:r>
              <a:rPr kumimoji="1" lang="ja-JP" altLang="en-US" dirty="0"/>
              <a:t>フォト</a:t>
            </a:r>
          </a:p>
        </p:txBody>
      </p:sp>
      <p:sp>
        <p:nvSpPr>
          <p:cNvPr id="23" name="テキスト プレースホルダー 4"/>
          <p:cNvSpPr>
            <a:spLocks noGrp="1"/>
          </p:cNvSpPr>
          <p:nvPr>
            <p:ph type="body" sz="quarter" idx="20"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3" name="直線コネクタ 32"/>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テキストとフォト 2">
    <p:bg bwMode="gray">
      <p:bgPr>
        <a:solidFill>
          <a:schemeClr val="bg1"/>
        </a:solidFill>
        <a:effectLst/>
      </p:bgPr>
    </p:bg>
    <p:spTree>
      <p:nvGrpSpPr>
        <p:cNvPr id="1" name=""/>
        <p:cNvGrpSpPr/>
        <p:nvPr/>
      </p:nvGrpSpPr>
      <p:grpSpPr>
        <a:xfrm>
          <a:off x="0" y="0"/>
          <a:ext cx="0" cy="0"/>
          <a:chOff x="0" y="0"/>
          <a:chExt cx="0" cy="0"/>
        </a:xfrm>
      </p:grpSpPr>
      <p:cxnSp>
        <p:nvCxnSpPr>
          <p:cNvPr id="16" name="直線コネクタ 15"/>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コンテンツ プレースホルダー 7"/>
          <p:cNvSpPr>
            <a:spLocks noGrp="1"/>
          </p:cNvSpPr>
          <p:nvPr>
            <p:ph sz="quarter" idx="24" hasCustomPrompt="1"/>
          </p:nvPr>
        </p:nvSpPr>
        <p:spPr bwMode="gray">
          <a:xfrm>
            <a:off x="432000"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13" name="図プレースホルダー 5"/>
          <p:cNvSpPr>
            <a:spLocks noGrp="1"/>
          </p:cNvSpPr>
          <p:nvPr>
            <p:ph type="pic" sz="quarter" idx="26" hasCustomPrompt="1"/>
          </p:nvPr>
        </p:nvSpPr>
        <p:spPr bwMode="gray">
          <a:xfrm>
            <a:off x="0" y="647699"/>
            <a:ext cx="12192000" cy="3204000"/>
          </a:xfrm>
          <a:solidFill>
            <a:srgbClr val="F2F2F2"/>
          </a:solidFill>
        </p:spPr>
        <p:txBody>
          <a:bodyPr lIns="180000" tIns="180000" rIns="180000" bIns="180000">
            <a:normAutofit/>
          </a:bodyPr>
          <a:lstStyle>
            <a:lvl1pPr marL="0" indent="0">
              <a:buNone/>
              <a:defRPr sz="1200"/>
            </a:lvl1pPr>
          </a:lstStyle>
          <a:p>
            <a:r>
              <a:rPr kumimoji="1" lang="ja-JP" altLang="en-US" dirty="0"/>
              <a:t>フォト</a:t>
            </a:r>
          </a:p>
        </p:txBody>
      </p:sp>
      <p:sp>
        <p:nvSpPr>
          <p:cNvPr id="30" name="コンテンツ プレースホルダー 7"/>
          <p:cNvSpPr>
            <a:spLocks noGrp="1"/>
          </p:cNvSpPr>
          <p:nvPr>
            <p:ph sz="quarter" idx="29" hasCustomPrompt="1"/>
          </p:nvPr>
        </p:nvSpPr>
        <p:spPr bwMode="gray">
          <a:xfrm>
            <a:off x="6204001" y="4067999"/>
            <a:ext cx="5555999" cy="2016000"/>
          </a:xfrm>
        </p:spPr>
        <p:txBody>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35" name="直線コネクタ 3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5" name="図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8"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extLst mod="1">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クロージング">
    <p:bg bwMode="gray">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2832100" y="2400300"/>
            <a:ext cx="6510528" cy="2045208"/>
          </a:xfrm>
          <a:prstGeom prst="rect">
            <a:avLst/>
          </a:prstGeom>
        </p:spPr>
      </p:pic>
    </p:spTree>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英文タイトル 1 行">
    <p:bg bwMode="gray">
      <p:bgPr>
        <a:solidFill>
          <a:schemeClr val="accent1"/>
        </a:solidFill>
        <a:effectLst/>
      </p:bgPr>
    </p:bg>
    <p:spTree>
      <p:nvGrpSpPr>
        <p:cNvPr id="1" name=""/>
        <p:cNvGrpSpPr/>
        <p:nvPr/>
      </p:nvGrpSpPr>
      <p:grpSpPr>
        <a:xfrm>
          <a:off x="0" y="0"/>
          <a:ext cx="0" cy="0"/>
          <a:chOff x="0" y="0"/>
          <a:chExt cx="0" cy="0"/>
        </a:xfrm>
      </p:grpSpPr>
      <p:sp>
        <p:nvSpPr>
          <p:cNvPr id="22" name="フリーフォーム 21"/>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29804"/>
            </a:srgbClr>
          </a:solidFill>
        </p:spPr>
        <p:txBody>
          <a:bodyPr wrap="square" lIns="0" tIns="0" rIns="0" bIns="0" rtlCol="0">
            <a:noAutofit/>
          </a:bodyPr>
          <a:lstStyle/>
          <a:p>
            <a:endParaRPr/>
          </a:p>
        </p:txBody>
      </p:sp>
      <p:sp>
        <p:nvSpPr>
          <p:cNvPr id="28" name="タイトル 66"/>
          <p:cNvSpPr>
            <a:spLocks noGrp="1"/>
          </p:cNvSpPr>
          <p:nvPr>
            <p:ph type="title" hasCustomPrompt="1"/>
          </p:nvPr>
        </p:nvSpPr>
        <p:spPr bwMode="gray">
          <a:xfrm>
            <a:off x="490220" y="2351946"/>
            <a:ext cx="6277044" cy="1122184"/>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 58pt</a:t>
            </a:r>
            <a:endParaRPr kumimoji="1" lang="ja-JP" altLang="en-US" dirty="0"/>
          </a:p>
        </p:txBody>
      </p:sp>
      <p:sp>
        <p:nvSpPr>
          <p:cNvPr id="12" name="テキスト プレースホルダー 28"/>
          <p:cNvSpPr>
            <a:spLocks noGrp="1"/>
          </p:cNvSpPr>
          <p:nvPr>
            <p:ph type="body" sz="quarter" idx="14" hasCustomPrompt="1"/>
          </p:nvPr>
        </p:nvSpPr>
        <p:spPr bwMode="gray">
          <a:xfrm>
            <a:off x="490220" y="341834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9"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2943599560"/>
      </p:ext>
    </p:extLst>
  </p:cSld>
  <p:clrMapOvr>
    <a:masterClrMapping/>
  </p:clrMapOvr>
  <p:hf sldNum="0" hd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英文タイトル 2 行">
    <p:bg bwMode="gray">
      <p:bgPr>
        <a:solidFill>
          <a:schemeClr val="accent1"/>
        </a:solidFill>
        <a:effectLst/>
      </p:bgPr>
    </p:bg>
    <p:spTree>
      <p:nvGrpSpPr>
        <p:cNvPr id="1" name=""/>
        <p:cNvGrpSpPr/>
        <p:nvPr/>
      </p:nvGrpSpPr>
      <p:grpSpPr>
        <a:xfrm>
          <a:off x="0" y="0"/>
          <a:ext cx="0" cy="0"/>
          <a:chOff x="0" y="0"/>
          <a:chExt cx="0" cy="0"/>
        </a:xfrm>
      </p:grpSpPr>
      <p:sp>
        <p:nvSpPr>
          <p:cNvPr id="16" name="フリーフォーム 15"/>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37" name="タイトル 66"/>
          <p:cNvSpPr>
            <a:spLocks noGrp="1"/>
          </p:cNvSpPr>
          <p:nvPr>
            <p:ph type="title" hasCustomPrompt="1"/>
          </p:nvPr>
        </p:nvSpPr>
        <p:spPr bwMode="gray">
          <a:xfrm>
            <a:off x="490220" y="1988238"/>
            <a:ext cx="4669232" cy="1880853"/>
          </a:xfrm>
          <a:solidFill>
            <a:schemeClr val="bg1"/>
          </a:solidFill>
        </p:spPr>
        <p:txBody>
          <a:bodyPr wrap="none" lIns="234000" tIns="234000" rIns="234000" bIns="125999" anchor="b">
            <a:spAutoFit/>
          </a:bodyPr>
          <a:lstStyle>
            <a:lvl1pPr>
              <a:lnSpc>
                <a:spcPct val="85000"/>
              </a:lnSpc>
              <a:defRPr sz="5800" spc="-200" baseline="0">
                <a:latin typeface="+mj-lt"/>
                <a:ea typeface="+mj-ea"/>
              </a:defRPr>
            </a:lvl1pPr>
          </a:lstStyle>
          <a:p>
            <a:r>
              <a:rPr kumimoji="1" lang="en-US" altLang="ja-JP" dirty="0"/>
              <a:t>Presentation</a:t>
            </a:r>
            <a:br>
              <a:rPr kumimoji="1" lang="en-US" altLang="ja-JP" dirty="0"/>
            </a:br>
            <a:r>
              <a:rPr kumimoji="1" lang="en-US" altLang="ja-JP" dirty="0"/>
              <a:t>title 58pt</a:t>
            </a:r>
            <a:endParaRPr kumimoji="1" lang="ja-JP" altLang="en-US" dirty="0"/>
          </a:p>
        </p:txBody>
      </p:sp>
      <p:sp>
        <p:nvSpPr>
          <p:cNvPr id="8" name="テキスト プレースホルダー 28"/>
          <p:cNvSpPr>
            <a:spLocks noGrp="1"/>
          </p:cNvSpPr>
          <p:nvPr>
            <p:ph type="body" sz="quarter" idx="14" hasCustomPrompt="1"/>
          </p:nvPr>
        </p:nvSpPr>
        <p:spPr bwMode="gray">
          <a:xfrm>
            <a:off x="490220" y="378841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0"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632773246"/>
      </p:ext>
    </p:extLst>
  </p:cSld>
  <p:clrMapOvr>
    <a:masterClrMapping/>
  </p:clrMapOvr>
  <p:hf sldNum="0"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和文タイトル 1 行">
    <p:bg bwMode="gray">
      <p:bgPr>
        <a:solidFill>
          <a:schemeClr val="accent1"/>
        </a:solidFill>
        <a:effectLst/>
      </p:bgPr>
    </p:bg>
    <p:spTree>
      <p:nvGrpSpPr>
        <p:cNvPr id="1" name=""/>
        <p:cNvGrpSpPr/>
        <p:nvPr/>
      </p:nvGrpSpPr>
      <p:grpSpPr>
        <a:xfrm>
          <a:off x="0" y="0"/>
          <a:ext cx="0" cy="0"/>
          <a:chOff x="0" y="0"/>
          <a:chExt cx="0" cy="0"/>
        </a:xfrm>
      </p:grpSpPr>
      <p:sp>
        <p:nvSpPr>
          <p:cNvPr id="17" name="フリーフォーム 16"/>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53" name="タイトル 4"/>
          <p:cNvSpPr>
            <a:spLocks noGrp="1"/>
          </p:cNvSpPr>
          <p:nvPr>
            <p:ph type="title" hasCustomPrompt="1"/>
          </p:nvPr>
        </p:nvSpPr>
        <p:spPr bwMode="gray">
          <a:xfrm>
            <a:off x="490220" y="2392041"/>
            <a:ext cx="7160299" cy="1071401"/>
          </a:xfrm>
          <a:solidFill>
            <a:schemeClr val="bg1"/>
          </a:solidFill>
        </p:spPr>
        <p:txBody>
          <a:bodyPr wrap="none" lIns="234000" tIns="234000" rIns="234000" bIns="125999"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46pt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384609"/>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4"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8"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395525791"/>
      </p:ext>
    </p:extLst>
  </p:cSld>
  <p:clrMapOvr>
    <a:masterClrMapping/>
  </p:clrMapOvr>
  <p:hf sldNum="0"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和文タイトル 2 行">
    <p:bg bwMode="gray">
      <p:bgPr>
        <a:solidFill>
          <a:schemeClr val="accent1"/>
        </a:solidFill>
        <a:effectLst/>
      </p:bgPr>
    </p:bg>
    <p:spTree>
      <p:nvGrpSpPr>
        <p:cNvPr id="1" name=""/>
        <p:cNvGrpSpPr/>
        <p:nvPr/>
      </p:nvGrpSpPr>
      <p:grpSpPr>
        <a:xfrm>
          <a:off x="0" y="0"/>
          <a:ext cx="0" cy="0"/>
          <a:chOff x="0" y="0"/>
          <a:chExt cx="0" cy="0"/>
        </a:xfrm>
      </p:grpSpPr>
      <p:sp>
        <p:nvSpPr>
          <p:cNvPr id="18" name="フリーフォーム 17"/>
          <p:cNvSpPr/>
          <p:nvPr userDrawn="1"/>
        </p:nvSpPr>
        <p:spPr bwMode="gray">
          <a:xfrm>
            <a:off x="0" y="0"/>
            <a:ext cx="12192000" cy="6858000"/>
          </a:xfrm>
          <a:custGeom>
            <a:avLst/>
            <a:gdLst>
              <a:gd name="connsiteX0" fmla="*/ 979716 w 12192000"/>
              <a:gd name="connsiteY0" fmla="*/ 979716 h 6858000"/>
              <a:gd name="connsiteX1" fmla="*/ 979716 w 12192000"/>
              <a:gd name="connsiteY1" fmla="*/ 5633351 h 6858000"/>
              <a:gd name="connsiteX2" fmla="*/ 11702135 w 12192000"/>
              <a:gd name="connsiteY2" fmla="*/ 5633351 h 6858000"/>
              <a:gd name="connsiteX3" fmla="*/ 11702135 w 12192000"/>
              <a:gd name="connsiteY3" fmla="*/ 9797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979716"/>
                </a:moveTo>
                <a:lnTo>
                  <a:pt x="979716" y="5633351"/>
                </a:lnTo>
                <a:lnTo>
                  <a:pt x="11702135" y="5633351"/>
                </a:lnTo>
                <a:lnTo>
                  <a:pt x="11702135" y="979716"/>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10" name="タイトル 4"/>
          <p:cNvSpPr>
            <a:spLocks noGrp="1"/>
          </p:cNvSpPr>
          <p:nvPr>
            <p:ph type="title" hasCustomPrompt="1"/>
          </p:nvPr>
        </p:nvSpPr>
        <p:spPr bwMode="gray">
          <a:xfrm>
            <a:off x="490220" y="2048106"/>
            <a:ext cx="5781716" cy="1761112"/>
          </a:xfrm>
          <a:prstGeom prst="rect">
            <a:avLst/>
          </a:prstGeom>
          <a:solidFill>
            <a:schemeClr val="bg1"/>
          </a:solidFill>
        </p:spPr>
        <p:txBody>
          <a:bodyPr wrap="none" lIns="234000" tIns="234000" rIns="234000" bIns="108000" anchor="b">
            <a:spAutoFit/>
          </a:bodyPr>
          <a:lstStyle>
            <a:lvl1pPr>
              <a:lnSpc>
                <a:spcPct val="100000"/>
              </a:lnSpc>
              <a:defRPr sz="4600" b="1" i="0" spc="0" baseline="0">
                <a:latin typeface="+mj-lt"/>
                <a:ea typeface="+mj-ea"/>
                <a:cs typeface="Meiryo" charset="-128"/>
              </a:defRPr>
            </a:lvl1pPr>
          </a:lstStyle>
          <a:p>
            <a:r>
              <a:rPr kumimoji="1" lang="ja-JP" altLang="en-US" dirty="0"/>
              <a:t>プレゼンテーション</a:t>
            </a:r>
            <a:r>
              <a:rPr kumimoji="1" lang="en-US" altLang="ja-JP" dirty="0"/>
              <a:t/>
            </a:r>
            <a:br>
              <a:rPr kumimoji="1" lang="en-US" altLang="ja-JP" dirty="0"/>
            </a:br>
            <a:r>
              <a:rPr kumimoji="1" lang="ja-JP" altLang="en-US" dirty="0"/>
              <a:t>タイトル</a:t>
            </a:r>
            <a:r>
              <a:rPr kumimoji="1" lang="en-US" altLang="ja-JP" dirty="0"/>
              <a:t> 46pt</a:t>
            </a:r>
            <a:endParaRPr kumimoji="1" lang="ja-JP" altLang="en-US" dirty="0"/>
          </a:p>
        </p:txBody>
      </p:sp>
      <p:sp>
        <p:nvSpPr>
          <p:cNvPr id="9" name="テキスト プレースホルダー 28"/>
          <p:cNvSpPr>
            <a:spLocks noGrp="1"/>
          </p:cNvSpPr>
          <p:nvPr>
            <p:ph type="body" sz="quarter" idx="14" hasCustomPrompt="1"/>
          </p:nvPr>
        </p:nvSpPr>
        <p:spPr bwMode="gray">
          <a:xfrm>
            <a:off x="490220" y="3728542"/>
            <a:ext cx="3040064" cy="836672"/>
          </a:xfrm>
          <a:prstGeom prst="rect">
            <a:avLst/>
          </a:prstGeom>
          <a:solidFill>
            <a:schemeClr val="bg1"/>
          </a:solidFill>
        </p:spPr>
        <p:txBody>
          <a:bodyPr wrap="none" lIns="270000" tIns="108000" rIns="234000" bIns="144000" anchor="t" anchorCtr="0">
            <a:spAutoFit/>
          </a:bodyPr>
          <a:lstStyle>
            <a:lvl1pPr marL="0" indent="0" defTabSz="158400">
              <a:lnSpc>
                <a:spcPct val="100000"/>
              </a:lnSpc>
              <a:spcBef>
                <a:spcPts val="70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p>
          <a:p>
            <a:pPr lvl="0"/>
            <a:r>
              <a:rPr kumimoji="1" lang="ja-JP" altLang="en-US" dirty="0"/>
              <a:t>日付</a:t>
            </a:r>
          </a:p>
        </p:txBody>
      </p:sp>
      <p:sp>
        <p:nvSpPr>
          <p:cNvPr id="15" name="テキスト プレースホルダー 4"/>
          <p:cNvSpPr>
            <a:spLocks noGrp="1"/>
          </p:cNvSpPr>
          <p:nvPr>
            <p:ph type="body" sz="quarter" idx="17" hasCustomPrompt="1"/>
          </p:nvPr>
        </p:nvSpPr>
        <p:spPr bwMode="gray">
          <a:xfrm>
            <a:off x="490220" y="-3175"/>
            <a:ext cx="5605780" cy="976396"/>
          </a:xfrm>
        </p:spPr>
        <p:txBody>
          <a:bodyPr anchor="ctr">
            <a:normAutofit/>
          </a:bodyPr>
          <a:lstStyle>
            <a:lvl1pPr marL="0" indent="0">
              <a:spcBef>
                <a:spcPts val="0"/>
              </a:spcBef>
              <a:buNone/>
              <a:defRPr sz="18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kumimoji="1" lang="ja-JP" altLang="en-US" dirty="0"/>
              <a:t>〇〇〇〇株式会社</a:t>
            </a:r>
            <a:r>
              <a:rPr kumimoji="1" lang="en-US" altLang="ja-JP" dirty="0"/>
              <a:t> </a:t>
            </a:r>
            <a:r>
              <a:rPr kumimoji="1" lang="ja-JP" altLang="en-US" dirty="0"/>
              <a:t>御中</a:t>
            </a:r>
            <a:r>
              <a:rPr kumimoji="1" lang="en-US" altLang="ja-JP" dirty="0"/>
              <a:t> 18pt</a:t>
            </a:r>
            <a:endParaRPr kumimoji="1" lang="ja-JP" altLang="en-US" dirty="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0259568" y="5629656"/>
            <a:ext cx="1932432" cy="1228344"/>
          </a:xfrm>
          <a:prstGeom prst="rect">
            <a:avLst/>
          </a:prstGeom>
        </p:spPr>
      </p:pic>
      <p:sp>
        <p:nvSpPr>
          <p:cNvPr id="11" name="フッター プレースホルダー 2"/>
          <p:cNvSpPr txBox="1">
            <a:spLocks/>
          </p:cNvSpPr>
          <p:nvPr userDrawn="1"/>
        </p:nvSpPr>
        <p:spPr bwMode="gray">
          <a:xfrm>
            <a:off x="490220" y="6126794"/>
            <a:ext cx="5605783" cy="240172"/>
          </a:xfrm>
          <a:prstGeom prst="rect">
            <a:avLst/>
          </a:prstGeom>
        </p:spPr>
        <p:txBody>
          <a:bodyPr vert="horz" lIns="0" tIns="0" rIns="0" bIns="0" rtlCol="0" anchor="ctr"/>
          <a:lstStyle>
            <a:defPPr>
              <a:defRPr lang="ja-JP"/>
            </a:defPPr>
            <a:lvl1pPr marL="0" algn="l" defTabSz="914400" rtl="0" eaLnBrk="1" latinLnBrk="0" hangingPunct="1">
              <a:defRPr kumimoji="1" sz="10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Tree>
    <p:extLst>
      <p:ext uri="{BB962C8B-B14F-4D97-AF65-F5344CB8AC3E}">
        <p14:creationId xmlns:p14="http://schemas.microsoft.com/office/powerpoint/2010/main" val="1157923662"/>
      </p:ext>
    </p:extLst>
  </p:cSld>
  <p:clrMapOvr>
    <a:masterClrMapping/>
  </p:clrMapOvr>
  <p:hf sldNum="0"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英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8"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6" name="タイトル 66"/>
          <p:cNvSpPr>
            <a:spLocks noGrp="1"/>
          </p:cNvSpPr>
          <p:nvPr>
            <p:ph type="title" hasCustomPrompt="1"/>
          </p:nvPr>
        </p:nvSpPr>
        <p:spPr bwMode="gray">
          <a:xfrm>
            <a:off x="490220" y="2727949"/>
            <a:ext cx="5176816" cy="981188"/>
          </a:xfrm>
          <a:prstGeom prst="rect">
            <a:avLst/>
          </a:prstGeom>
          <a:solidFill>
            <a:schemeClr val="bg1"/>
          </a:solidFill>
        </p:spPr>
        <p:txBody>
          <a:bodyPr wrap="none" lIns="198000" tIns="198000" rIns="198000" bIns="125999" anchor="b" anchorCtr="0">
            <a:spAutoFit/>
          </a:bodyPr>
          <a:lstStyle>
            <a:lvl1pPr>
              <a:lnSpc>
                <a:spcPct val="85000"/>
              </a:lnSpc>
              <a:defRPr sz="5000" spc="-150" baseline="0">
                <a:latin typeface="+mj-lt"/>
                <a:ea typeface="+mj-ea"/>
              </a:defRPr>
            </a:lvl1pPr>
          </a:lstStyle>
          <a:p>
            <a:r>
              <a:rPr kumimoji="1" lang="en-US" altLang="ja-JP" dirty="0"/>
              <a:t>Section title 50pt</a:t>
            </a:r>
            <a:endParaRPr kumimoji="1" lang="ja-JP" altLang="en-US" dirty="0"/>
          </a:p>
        </p:txBody>
      </p:sp>
      <p:sp>
        <p:nvSpPr>
          <p:cNvPr id="10" name="テキスト プレースホルダー 28"/>
          <p:cNvSpPr>
            <a:spLocks noGrp="1"/>
          </p:cNvSpPr>
          <p:nvPr>
            <p:ph type="body" sz="quarter" idx="14" hasCustomPrompt="1"/>
          </p:nvPr>
        </p:nvSpPr>
        <p:spPr bwMode="gray">
          <a:xfrm>
            <a:off x="490220" y="3647546"/>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791666047"/>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和文セクションディバイダー">
    <p:bg bwMode="gray">
      <p:bgPr>
        <a:solidFill>
          <a:schemeClr val="accent1"/>
        </a:solidFill>
        <a:effectLst/>
      </p:bgPr>
    </p:bg>
    <p:spTree>
      <p:nvGrpSpPr>
        <p:cNvPr id="1" name=""/>
        <p:cNvGrpSpPr/>
        <p:nvPr/>
      </p:nvGrpSpPr>
      <p:grpSpPr>
        <a:xfrm>
          <a:off x="0" y="0"/>
          <a:ext cx="0" cy="0"/>
          <a:chOff x="0" y="0"/>
          <a:chExt cx="0" cy="0"/>
        </a:xfrm>
      </p:grpSpPr>
      <p:sp>
        <p:nvSpPr>
          <p:cNvPr id="10" name="フリーフォーム 10">
            <a:extLst>
              <a:ext uri="{FF2B5EF4-FFF2-40B4-BE49-F238E27FC236}">
                <a16:creationId xmlns:a16="http://schemas.microsoft.com/office/drawing/2014/main" xmlns="" id="{A14AE962-CD57-46C8-9CA2-9489709EA57E}"/>
              </a:ext>
            </a:extLst>
          </p:cNvPr>
          <p:cNvSpPr/>
          <p:nvPr userDrawn="1"/>
        </p:nvSpPr>
        <p:spPr bwMode="gray">
          <a:xfrm>
            <a:off x="-1" y="0"/>
            <a:ext cx="12192000" cy="6858000"/>
          </a:xfrm>
          <a:custGeom>
            <a:avLst/>
            <a:gdLst>
              <a:gd name="connsiteX0" fmla="*/ 979716 w 12192000"/>
              <a:gd name="connsiteY0" fmla="*/ 490219 h 6858000"/>
              <a:gd name="connsiteX1" fmla="*/ 979716 w 12192000"/>
              <a:gd name="connsiteY1" fmla="*/ 6367779 h 6858000"/>
              <a:gd name="connsiteX2" fmla="*/ 11702135 w 12192000"/>
              <a:gd name="connsiteY2" fmla="*/ 6367779 h 6858000"/>
              <a:gd name="connsiteX3" fmla="*/ 11702135 w 12192000"/>
              <a:gd name="connsiteY3" fmla="*/ 49021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79716" y="490219"/>
                </a:moveTo>
                <a:lnTo>
                  <a:pt x="979716" y="6367779"/>
                </a:lnTo>
                <a:lnTo>
                  <a:pt x="11702135" y="6367779"/>
                </a:lnTo>
                <a:lnTo>
                  <a:pt x="11702135" y="490219"/>
                </a:lnTo>
                <a:close/>
                <a:moveTo>
                  <a:pt x="0" y="0"/>
                </a:moveTo>
                <a:lnTo>
                  <a:pt x="12192000" y="0"/>
                </a:lnTo>
                <a:lnTo>
                  <a:pt x="12192000" y="6858000"/>
                </a:lnTo>
                <a:lnTo>
                  <a:pt x="0" y="6858000"/>
                </a:lnTo>
                <a:close/>
              </a:path>
            </a:pathLst>
          </a:custGeom>
          <a:solidFill>
            <a:srgbClr val="338000">
              <a:alpha val="30000"/>
            </a:srgbClr>
          </a:solidFill>
        </p:spPr>
        <p:txBody>
          <a:bodyPr wrap="square" lIns="0" tIns="0" rIns="0" bIns="0" rtlCol="0">
            <a:noAutofit/>
          </a:bodyPr>
          <a:lstStyle/>
          <a:p>
            <a:endParaRPr/>
          </a:p>
        </p:txBody>
      </p:sp>
      <p:sp>
        <p:nvSpPr>
          <p:cNvPr id="4" name="タイトル 4"/>
          <p:cNvSpPr>
            <a:spLocks noGrp="1"/>
          </p:cNvSpPr>
          <p:nvPr>
            <p:ph type="title" hasCustomPrompt="1"/>
          </p:nvPr>
        </p:nvSpPr>
        <p:spPr bwMode="gray">
          <a:xfrm>
            <a:off x="490220" y="2762869"/>
            <a:ext cx="5652908" cy="911939"/>
          </a:xfrm>
          <a:solidFill>
            <a:schemeClr val="bg1"/>
          </a:solidFill>
        </p:spPr>
        <p:txBody>
          <a:bodyPr wrap="none" lIns="198000" tIns="198000" rIns="198000" bIns="125999" anchor="b" anchorCtr="0">
            <a:spAutoFit/>
          </a:bodyPr>
          <a:lstStyle>
            <a:lvl1pPr>
              <a:lnSpc>
                <a:spcPct val="100000"/>
              </a:lnSpc>
              <a:defRPr sz="3800" b="1" i="0" spc="-150" baseline="0">
                <a:latin typeface="+mj-lt"/>
                <a:ea typeface="+mj-ea"/>
                <a:cs typeface="Meiryo" charset="-128"/>
              </a:defRPr>
            </a:lvl1pPr>
          </a:lstStyle>
          <a:p>
            <a:r>
              <a:rPr kumimoji="1" lang="ja-JP" altLang="en-US" dirty="0"/>
              <a:t>セクションタイトル</a:t>
            </a:r>
            <a:r>
              <a:rPr kumimoji="1" lang="en-US" altLang="ja-JP" dirty="0"/>
              <a:t> 38pt</a:t>
            </a:r>
            <a:endParaRPr kumimoji="1" lang="ja-JP" altLang="en-US" dirty="0"/>
          </a:p>
        </p:txBody>
      </p:sp>
      <p:sp>
        <p:nvSpPr>
          <p:cNvPr id="7" name="テキスト プレースホルダー 28"/>
          <p:cNvSpPr>
            <a:spLocks noGrp="1"/>
          </p:cNvSpPr>
          <p:nvPr>
            <p:ph type="body" sz="quarter" idx="15" hasCustomPrompt="1"/>
          </p:nvPr>
        </p:nvSpPr>
        <p:spPr bwMode="gray">
          <a:xfrm>
            <a:off x="490220" y="3594452"/>
            <a:ext cx="2967361" cy="500682"/>
          </a:xfrm>
          <a:prstGeom prst="rect">
            <a:avLst/>
          </a:prstGeom>
          <a:solidFill>
            <a:schemeClr val="bg1"/>
          </a:solidFill>
        </p:spPr>
        <p:txBody>
          <a:bodyPr wrap="none" lIns="234000" tIns="108000" rIns="198000" bIns="144000" anchor="t" anchorCtr="0">
            <a:spAutoFit/>
          </a:bodyPr>
          <a:lstStyle>
            <a:lvl1pPr marL="0" indent="0" defTabSz="158400">
              <a:lnSpc>
                <a:spcPct val="100000"/>
              </a:lnSpc>
              <a:spcBef>
                <a:spcPts val="0"/>
              </a:spcBef>
              <a:buNone/>
              <a:defRPr sz="1600" b="1" spc="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dirty="0"/>
              <a:t>サブタイトルテキスト</a:t>
            </a:r>
            <a:r>
              <a:rPr kumimoji="1" lang="en-US" altLang="ja-JP" dirty="0"/>
              <a:t> 16pt</a:t>
            </a:r>
            <a:endParaRPr kumimoji="1" lang="ja-JP" altLang="en-US" dirty="0"/>
          </a:p>
        </p:txBody>
      </p:sp>
    </p:spTree>
    <p:extLst>
      <p:ext uri="{BB962C8B-B14F-4D97-AF65-F5344CB8AC3E}">
        <p14:creationId xmlns:p14="http://schemas.microsoft.com/office/powerpoint/2010/main" val="34976692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ext uri="{BB962C8B-B14F-4D97-AF65-F5344CB8AC3E}">
        <p14:creationId xmlns:p14="http://schemas.microsoft.com/office/powerpoint/2010/main" val="28651721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アジェンダ">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4"/>
          <p:cNvSpPr>
            <a:spLocks noGrp="1"/>
          </p:cNvSpPr>
          <p:nvPr>
            <p:ph type="body" sz="quarter" idx="13" hasCustomPrompt="1"/>
          </p:nvPr>
        </p:nvSpPr>
        <p:spPr bwMode="gray">
          <a:xfrm>
            <a:off x="432000" y="864000"/>
            <a:ext cx="9019543" cy="5220000"/>
          </a:xfrm>
        </p:spPr>
        <p:txBody>
          <a:bodyPr/>
          <a:lstStyle>
            <a:lvl1pPr marL="0" indent="-450000">
              <a:spcBef>
                <a:spcPts val="1500"/>
              </a:spcBef>
              <a:buFont typeface="+mj-lt"/>
              <a:buAutoNum type="arabicPeriod"/>
              <a:defRPr sz="3200" b="1" baseline="0">
                <a:solidFill>
                  <a:schemeClr val="tx1"/>
                </a:solidFill>
              </a:defRPr>
            </a:lvl1pPr>
            <a:lvl2pPr marL="720000" indent="-179388">
              <a:buFont typeface="Arial" charset="0"/>
              <a:buChar char="•"/>
              <a:tabLst/>
              <a:defRPr>
                <a:solidFill>
                  <a:schemeClr val="tx1"/>
                </a:solidFill>
              </a:defRPr>
            </a:lvl2pPr>
            <a:lvl3pPr marL="1080000">
              <a:defRPr>
                <a:solidFill>
                  <a:schemeClr val="tx1"/>
                </a:solidFill>
              </a:defRPr>
            </a:lvl3pPr>
            <a:lvl4pPr marL="1440000">
              <a:defRPr>
                <a:solidFill>
                  <a:schemeClr val="tx1"/>
                </a:solidFill>
              </a:defRPr>
            </a:lvl4pPr>
            <a:lvl5pPr marL="1800000">
              <a:defRPr>
                <a:solidFill>
                  <a:schemeClr val="tx1"/>
                </a:solidFill>
              </a:defRPr>
            </a:lvl5pPr>
          </a:lstStyle>
          <a:p>
            <a:pPr lvl="0"/>
            <a:r>
              <a:rPr kumimoji="1" lang="ja-JP" altLang="en-US" dirty="0"/>
              <a:t>アジェンダ</a:t>
            </a:r>
            <a:r>
              <a:rPr kumimoji="1" lang="en-US" altLang="ja-JP" dirty="0"/>
              <a:t> 32pt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10.5pt</a:t>
            </a:r>
          </a:p>
          <a:p>
            <a:pPr lvl="0"/>
            <a:r>
              <a:rPr kumimoji="1" lang="ja-JP" altLang="en-US" dirty="0" smtClean="0"/>
              <a:t>アジェンダ</a:t>
            </a:r>
            <a:r>
              <a:rPr kumimoji="1" lang="en-US" altLang="ja-JP" dirty="0" smtClean="0"/>
              <a:t> 32pt</a:t>
            </a:r>
            <a:endParaRPr kumimoji="1" lang="ja-JP" altLang="en-US" dirty="0"/>
          </a:p>
        </p:txBody>
      </p:sp>
      <p:grpSp>
        <p:nvGrpSpPr>
          <p:cNvPr id="30" name="図形グループ 29"/>
          <p:cNvGrpSpPr/>
          <p:nvPr userDrawn="1"/>
        </p:nvGrpSpPr>
        <p:grpSpPr bwMode="gray">
          <a:xfrm>
            <a:off x="0" y="6300000"/>
            <a:ext cx="12192000" cy="558000"/>
            <a:chOff x="0" y="6300000"/>
            <a:chExt cx="9144000" cy="558000"/>
          </a:xfrm>
        </p:grpSpPr>
        <p:sp>
          <p:nvSpPr>
            <p:cNvPr id="32" name="正方形/長方形 31">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33" name="直線コネクタ 32"/>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タイトル 4"/>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コンセプ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6" hasCustomPrompt="1"/>
          </p:nvPr>
        </p:nvSpPr>
        <p:spPr bwMode="gray">
          <a:xfrm>
            <a:off x="432001" y="864000"/>
            <a:ext cx="9019544" cy="5220000"/>
          </a:xfrm>
        </p:spPr>
        <p:txBody>
          <a:bodyPr anchor="ctr">
            <a:normAutofit/>
          </a:bodyPr>
          <a:lstStyle>
            <a:lvl1pPr marL="0" indent="0">
              <a:lnSpc>
                <a:spcPct val="100000"/>
              </a:lnSpc>
              <a:spcBef>
                <a:spcPts val="1500"/>
              </a:spcBef>
              <a:buFontTx/>
              <a:buNone/>
              <a:defRPr sz="4400" b="1">
                <a:solidFill>
                  <a:schemeClr val="tx1"/>
                </a:solidFill>
              </a:defRPr>
            </a:lvl1pPr>
            <a:lvl2pPr marL="0" indent="0">
              <a:lnSpc>
                <a:spcPct val="100000"/>
              </a:lnSpc>
              <a:spcBef>
                <a:spcPts val="1500"/>
              </a:spcBef>
              <a:buFontTx/>
              <a:buNone/>
              <a:defRPr sz="2800" b="1">
                <a:solidFill>
                  <a:schemeClr val="tx1"/>
                </a:solidFill>
              </a:defRPr>
            </a:lvl2pPr>
            <a:lvl3pPr marL="0" indent="0">
              <a:lnSpc>
                <a:spcPct val="100000"/>
              </a:lnSpc>
              <a:spcBef>
                <a:spcPts val="1500"/>
              </a:spcBef>
              <a:buFontTx/>
              <a:buNone/>
              <a:defRPr sz="2400" b="1">
                <a:solidFill>
                  <a:schemeClr val="tx1"/>
                </a:solidFill>
              </a:defRPr>
            </a:lvl3pPr>
            <a:lvl4pPr marL="0" indent="0">
              <a:lnSpc>
                <a:spcPct val="100000"/>
              </a:lnSpc>
              <a:spcBef>
                <a:spcPts val="1500"/>
              </a:spcBef>
              <a:buFontTx/>
              <a:buNone/>
              <a:defRPr sz="1800" b="1">
                <a:solidFill>
                  <a:schemeClr val="tx1"/>
                </a:solidFill>
              </a:defRPr>
            </a:lvl4pPr>
            <a:lvl5pPr marL="0" indent="0">
              <a:lnSpc>
                <a:spcPct val="100000"/>
              </a:lnSpc>
              <a:spcBef>
                <a:spcPts val="1500"/>
              </a:spcBef>
              <a:buFontTx/>
              <a:buNone/>
              <a:defRPr sz="1600" b="1">
                <a:solidFill>
                  <a:schemeClr val="tx1"/>
                </a:solidFill>
              </a:defRPr>
            </a:lvl5pPr>
            <a:lvl6pPr marL="0" indent="0">
              <a:spcBef>
                <a:spcPts val="1500"/>
              </a:spcBef>
              <a:buNone/>
              <a:defRPr sz="1200" b="1">
                <a:solidFill>
                  <a:schemeClr val="tx1"/>
                </a:solidFill>
              </a:defRPr>
            </a:lvl6pPr>
          </a:lstStyle>
          <a:p>
            <a:pPr lvl="0"/>
            <a:r>
              <a:rPr kumimoji="1" lang="ja-JP" altLang="en-US" dirty="0"/>
              <a:t>コンセプトテキスト</a:t>
            </a:r>
            <a:r>
              <a:rPr kumimoji="1" lang="en-US" altLang="ja-JP" dirty="0"/>
              <a:t> </a:t>
            </a:r>
            <a:r>
              <a:rPr kumimoji="1" lang="en-US" altLang="ja-JP" dirty="0" smtClean="0"/>
              <a:t>44pt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28pt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24pt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18pt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16pt</a:t>
            </a:r>
          </a:p>
          <a:p>
            <a:pPr lvl="5"/>
            <a:r>
              <a:rPr kumimoji="1" lang="ja-JP" altLang="en-US" dirty="0"/>
              <a:t>第</a:t>
            </a:r>
            <a:r>
              <a:rPr kumimoji="1" lang="en-US" altLang="ja-JP" dirty="0"/>
              <a:t> 6 </a:t>
            </a:r>
            <a:r>
              <a:rPr kumimoji="1" lang="ja-JP" altLang="en-US" dirty="0"/>
              <a:t>レベル</a:t>
            </a:r>
            <a:r>
              <a:rPr kumimoji="1" lang="en-US" altLang="ja-JP" dirty="0"/>
              <a:t> 12pt</a:t>
            </a:r>
          </a:p>
        </p:txBody>
      </p:sp>
      <p:grpSp>
        <p:nvGrpSpPr>
          <p:cNvPr id="15" name="図形グループ 14"/>
          <p:cNvGrpSpPr/>
          <p:nvPr userDrawn="1"/>
        </p:nvGrpSpPr>
        <p:grpSpPr bwMode="gray">
          <a:xfrm>
            <a:off x="0" y="6300000"/>
            <a:ext cx="12192000" cy="558000"/>
            <a:chOff x="0" y="6300000"/>
            <a:chExt cx="9144000" cy="558000"/>
          </a:xfrm>
        </p:grpSpPr>
        <p:sp>
          <p:nvSpPr>
            <p:cNvPr id="17" name="正方形/長方形 16">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8" name="直線コネクタ 17"/>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1"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3"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２コラムのテキスト">
    <p:bg bwMode="gray">
      <p:bgPr>
        <a:solidFill>
          <a:schemeClr val="accent1"/>
        </a:solidFill>
        <a:effectLst/>
      </p:bgPr>
    </p:bg>
    <p:spTree>
      <p:nvGrpSpPr>
        <p:cNvPr id="1" name=""/>
        <p:cNvGrpSpPr/>
        <p:nvPr/>
      </p:nvGrpSpPr>
      <p:grpSpPr>
        <a:xfrm>
          <a:off x="0" y="0"/>
          <a:ext cx="0" cy="0"/>
          <a:chOff x="0" y="0"/>
          <a:chExt cx="0" cy="0"/>
        </a:xfrm>
      </p:grpSpPr>
      <p:sp>
        <p:nvSpPr>
          <p:cNvPr id="9" name="テキスト プレースホルダー 13"/>
          <p:cNvSpPr>
            <a:spLocks noGrp="1"/>
          </p:cNvSpPr>
          <p:nvPr>
            <p:ph type="body" sz="quarter" idx="15" hasCustomPrompt="1"/>
          </p:nvPr>
        </p:nvSpPr>
        <p:spPr bwMode="gray">
          <a:xfrm>
            <a:off x="4064000" y="864000"/>
            <a:ext cx="7696000" cy="5220000"/>
          </a:xfrm>
        </p:spPr>
        <p:txBody>
          <a:bodyPr anchor="t">
            <a:normAutofit/>
          </a:bodyPr>
          <a:lstStyle>
            <a:lvl1pPr marL="0" indent="0">
              <a:lnSpc>
                <a:spcPct val="100000"/>
              </a:lnSpc>
              <a:spcBef>
                <a:spcPts val="1000"/>
              </a:spcBef>
              <a:buFontTx/>
              <a:buNone/>
              <a:defRPr sz="3600" b="1" baseline="0">
                <a:solidFill>
                  <a:schemeClr val="tx1"/>
                </a:solidFill>
              </a:defRPr>
            </a:lvl1pPr>
            <a:lvl2pPr marL="0" indent="0">
              <a:lnSpc>
                <a:spcPct val="100000"/>
              </a:lnSpc>
              <a:spcBef>
                <a:spcPts val="1000"/>
              </a:spcBef>
              <a:buFontTx/>
              <a:buNone/>
              <a:defRPr sz="1400" b="0">
                <a:solidFill>
                  <a:schemeClr val="tx1"/>
                </a:solidFill>
              </a:defRPr>
            </a:lvl2pPr>
            <a:lvl3pPr marL="0" indent="0">
              <a:lnSpc>
                <a:spcPct val="100000"/>
              </a:lnSpc>
              <a:spcBef>
                <a:spcPts val="1000"/>
              </a:spcBef>
              <a:buFontTx/>
              <a:buNone/>
              <a:defRPr sz="1200" b="0">
                <a:solidFill>
                  <a:schemeClr val="tx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a:t>本文大見出し</a:t>
            </a:r>
            <a:r>
              <a:rPr kumimoji="1" lang="en-US" altLang="ja-JP" dirty="0"/>
              <a: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p:txBody>
      </p:sp>
      <p:sp>
        <p:nvSpPr>
          <p:cNvPr id="10" name="テキスト プレースホルダー 13"/>
          <p:cNvSpPr>
            <a:spLocks noGrp="1"/>
          </p:cNvSpPr>
          <p:nvPr>
            <p:ph type="body" sz="quarter" idx="17" hasCustomPrompt="1"/>
          </p:nvPr>
        </p:nvSpPr>
        <p:spPr bwMode="gray">
          <a:xfrm>
            <a:off x="432000" y="864000"/>
            <a:ext cx="3416303" cy="5220000"/>
          </a:xfrm>
        </p:spPr>
        <p:txBody>
          <a:bodyPr wrap="square" anchor="t">
            <a:normAutofit/>
          </a:bodyPr>
          <a:lstStyle>
            <a:lvl1pPr marL="0" indent="0">
              <a:lnSpc>
                <a:spcPct val="100000"/>
              </a:lnSpc>
              <a:spcBef>
                <a:spcPts val="0"/>
              </a:spcBef>
              <a:buFontTx/>
              <a:buNone/>
              <a:defRPr sz="3600" b="1" spc="-100" baseline="0">
                <a:solidFill>
                  <a:schemeClr val="tx1"/>
                </a:solidFill>
              </a:defRPr>
            </a:lvl1pPr>
            <a:lvl2pPr marL="0" indent="0">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en-US" altLang="ja-JP" dirty="0"/>
              <a:t>Text 36pt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18pt</a:t>
            </a:r>
            <a:endParaRPr kumimoji="1" lang="ja-JP" altLang="en-US" dirty="0"/>
          </a:p>
        </p:txBody>
      </p:sp>
      <p:grpSp>
        <p:nvGrpSpPr>
          <p:cNvPr id="13" name="図形グループ 12"/>
          <p:cNvGrpSpPr/>
          <p:nvPr userDrawn="1"/>
        </p:nvGrpSpPr>
        <p:grpSpPr bwMode="gray">
          <a:xfrm>
            <a:off x="0" y="6300000"/>
            <a:ext cx="12192000" cy="558000"/>
            <a:chOff x="0" y="6300000"/>
            <a:chExt cx="9144000" cy="558000"/>
          </a:xfrm>
        </p:grpSpPr>
        <p:sp>
          <p:nvSpPr>
            <p:cNvPr id="15" name="正方形/長方形 14">
              <a:extLst>
                <a:ext uri="{FF2B5EF4-FFF2-40B4-BE49-F238E27FC236}">
                  <a16:creationId xmlns:a16="http://schemas.microsoft.com/office/drawing/2014/main" xmlns="" id="{B36DAE35-E8A2-6A4D-AFB4-91F9AEA9CB82}"/>
                </a:ext>
              </a:extLst>
            </p:cNvPr>
            <p:cNvSpPr/>
            <p:nvPr userDrawn="1"/>
          </p:nvSpPr>
          <p:spPr bwMode="gray">
            <a:xfrm>
              <a:off x="0" y="6300000"/>
              <a:ext cx="9144000" cy="5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6" name="直線コネクタ 15"/>
            <p:cNvCxnSpPr/>
            <p:nvPr userDrawn="1"/>
          </p:nvCxnSpPr>
          <p:spPr bwMode="gray">
            <a:xfrm>
              <a:off x="0" y="63000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2"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タイトルと結論">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コンテンツ プレースホルダー 6"/>
          <p:cNvSpPr>
            <a:spLocks noGrp="1"/>
          </p:cNvSpPr>
          <p:nvPr>
            <p:ph sz="quarter" idx="24" hasCustomPrompt="1"/>
          </p:nvPr>
        </p:nvSpPr>
        <p:spPr bwMode="gray">
          <a:xfrm>
            <a:off x="431800" y="2989093"/>
            <a:ext cx="11328200" cy="3094906"/>
          </a:xfrm>
        </p:spPr>
        <p:txBody>
          <a:bodyPr/>
          <a:lstStyle>
            <a:lvl1pPr marL="0" indent="0">
              <a:buNone/>
              <a:defRPr/>
            </a:lvl1pPr>
          </a:lstStyle>
          <a:p>
            <a:r>
              <a:rPr kumimoji="1" lang="ja-JP" altLang="en-US" dirty="0" smtClean="0"/>
              <a:t>コンテンツ</a:t>
            </a:r>
            <a:endParaRPr kumimoji="1" lang="ja-JP" altLang="en-US" dirty="0"/>
          </a:p>
        </p:txBody>
      </p:sp>
      <p:sp>
        <p:nvSpPr>
          <p:cNvPr id="15" name="テキスト プレースホルダー 9"/>
          <p:cNvSpPr>
            <a:spLocks noGrp="1"/>
          </p:cNvSpPr>
          <p:nvPr>
            <p:ph type="body" sz="quarter" idx="27" hasCustomPrompt="1"/>
          </p:nvPr>
        </p:nvSpPr>
        <p:spPr bwMode="gray">
          <a:xfrm>
            <a:off x="432000" y="1693092"/>
            <a:ext cx="11327926" cy="572774"/>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a:t>
            </a:r>
            <a:r>
              <a:rPr kumimoji="1" lang="en-US" altLang="ja-JP" dirty="0" smtClean="0"/>
              <a:t>18pt</a:t>
            </a:r>
            <a:endParaRPr kumimoji="1" lang="en-US" altLang="ja-JP" dirty="0"/>
          </a:p>
        </p:txBody>
      </p:sp>
      <p:sp>
        <p:nvSpPr>
          <p:cNvPr id="16" name="テキスト プレースホルダー 4"/>
          <p:cNvSpPr>
            <a:spLocks noGrp="1"/>
          </p:cNvSpPr>
          <p:nvPr>
            <p:ph type="body" sz="quarter" idx="28" hasCustomPrompt="1"/>
          </p:nvPr>
        </p:nvSpPr>
        <p:spPr bwMode="gray">
          <a:xfrm>
            <a:off x="431800" y="2269093"/>
            <a:ext cx="11328200" cy="540000"/>
          </a:xfrm>
        </p:spPr>
        <p:txBody>
          <a:bodyPr tIns="180000">
            <a:noAutofit/>
          </a:bodyPr>
          <a:lstStyle>
            <a:lvl1pPr>
              <a:spcBef>
                <a:spcPts val="1000"/>
              </a:spcBef>
              <a:defRPr sz="1600"/>
            </a:lvl1pPr>
            <a:lvl2pPr>
              <a:spcBef>
                <a:spcPts val="1000"/>
              </a:spcBef>
              <a:defRPr sz="1400"/>
            </a:lvl2pPr>
            <a:lvl3pPr>
              <a:spcBef>
                <a:spcPts val="1000"/>
              </a:spcBef>
              <a:defRPr sz="1200"/>
            </a:lvl3pPr>
            <a:lvl4pPr>
              <a:spcBef>
                <a:spcPts val="1000"/>
              </a:spcBef>
              <a:defRPr sz="1050"/>
            </a:lvl4pPr>
            <a:lvl5pPr>
              <a:spcBef>
                <a:spcPts val="1000"/>
              </a:spcBef>
              <a:defRPr sz="900"/>
            </a:lvl5pPr>
            <a:lvl6pPr>
              <a:spcBef>
                <a:spcPts val="1000"/>
              </a:spcBef>
              <a:defRPr sz="800" baseline="0"/>
            </a:lvl6pPr>
          </a:lstStyle>
          <a:p>
            <a:pPr lvl="0"/>
            <a:r>
              <a:rPr kumimoji="1" lang="ja-JP" altLang="en-US" dirty="0" smtClean="0"/>
              <a:t>本文テキスト</a:t>
            </a:r>
            <a:r>
              <a:rPr kumimoji="1" lang="en-US" altLang="ja-JP" dirty="0" smtClean="0"/>
              <a:t> 16pt</a:t>
            </a:r>
            <a:endParaRPr kumimoji="1" lang="ja-JP" altLang="en-US" dirty="0"/>
          </a:p>
        </p:txBody>
      </p:sp>
      <p:sp>
        <p:nvSpPr>
          <p:cNvPr id="18" name="テキスト プレースホルダー 13"/>
          <p:cNvSpPr>
            <a:spLocks noGrp="1"/>
          </p:cNvSpPr>
          <p:nvPr>
            <p:ph type="body" sz="quarter" idx="29" hasCustomPrompt="1"/>
          </p:nvPr>
        </p:nvSpPr>
        <p:spPr bwMode="gray">
          <a:xfrm>
            <a:off x="0" y="650348"/>
            <a:ext cx="12192000" cy="826743"/>
          </a:xfrm>
          <a:solidFill>
            <a:schemeClr val="accent1"/>
          </a:solidFill>
        </p:spPr>
        <p:txBody>
          <a:bodyPr wrap="square" lIns="432000" tIns="180000" rIns="432000" bIns="125999" anchor="ctr">
            <a:normAutofit/>
          </a:bodyPr>
          <a:lstStyle>
            <a:lvl1pPr marL="0" indent="0" algn="ctr">
              <a:lnSpc>
                <a:spcPct val="100000"/>
              </a:lnSpc>
              <a:spcBef>
                <a:spcPts val="0"/>
              </a:spcBef>
              <a:buFontTx/>
              <a:buNone/>
              <a:defRPr sz="2600" b="1" spc="0" baseline="0">
                <a:solidFill>
                  <a:schemeClr val="tx1"/>
                </a:solidFill>
              </a:defRPr>
            </a:lvl1pPr>
            <a:lvl2pPr marL="0" indent="0" algn="ctr">
              <a:lnSpc>
                <a:spcPct val="100000"/>
              </a:lnSpc>
              <a:spcBef>
                <a:spcPts val="0"/>
              </a:spcBef>
              <a:buFontTx/>
              <a:buNone/>
              <a:defRPr sz="1800" b="1">
                <a:solidFill>
                  <a:schemeClr val="tx1"/>
                </a:solidFill>
              </a:defRPr>
            </a:lvl2pPr>
            <a:lvl3pPr marL="0" indent="0">
              <a:lnSpc>
                <a:spcPct val="100000"/>
              </a:lnSpc>
              <a:spcBef>
                <a:spcPts val="1000"/>
              </a:spcBef>
              <a:buFontTx/>
              <a:buNone/>
              <a:defRPr sz="1200" b="0">
                <a:solidFill>
                  <a:schemeClr val="bg1"/>
                </a:solidFill>
              </a:defRPr>
            </a:lvl3pPr>
            <a:lvl4pPr marL="0" indent="0">
              <a:lnSpc>
                <a:spcPct val="90000"/>
              </a:lnSpc>
              <a:spcBef>
                <a:spcPts val="500"/>
              </a:spcBef>
              <a:buFontTx/>
              <a:buNone/>
              <a:defRPr sz="1050" b="0">
                <a:solidFill>
                  <a:schemeClr val="bg1"/>
                </a:solidFill>
              </a:defRPr>
            </a:lvl4pPr>
            <a:lvl5pPr marL="0" indent="0">
              <a:lnSpc>
                <a:spcPct val="90000"/>
              </a:lnSpc>
              <a:spcBef>
                <a:spcPts val="500"/>
              </a:spcBef>
              <a:buFontTx/>
              <a:buNone/>
              <a:defRPr sz="900" b="0">
                <a:solidFill>
                  <a:schemeClr val="bg1"/>
                </a:solidFill>
              </a:defRPr>
            </a:lvl5pPr>
            <a:lvl6pPr marL="0" indent="0">
              <a:spcBef>
                <a:spcPts val="500"/>
              </a:spcBef>
              <a:buNone/>
              <a:defRPr sz="800" b="0">
                <a:solidFill>
                  <a:schemeClr val="bg1"/>
                </a:solidFill>
              </a:defRPr>
            </a:lvl6pPr>
          </a:lstStyle>
          <a:p>
            <a:pPr lvl="0"/>
            <a:r>
              <a:rPr kumimoji="1" lang="ja-JP" altLang="en-US" dirty="0" smtClean="0"/>
              <a:t>スライドの結論</a:t>
            </a:r>
            <a:r>
              <a:rPr kumimoji="1" lang="en-US" altLang="ja-JP" dirty="0" smtClean="0"/>
              <a:t> 26pt</a:t>
            </a:r>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タイトルのみ">
    <p:bg bwMode="gray">
      <p:bgPr>
        <a:solidFill>
          <a:schemeClr val="bg1"/>
        </a:solidFill>
        <a:effectLst/>
      </p:bgPr>
    </p:bg>
    <p:spTree>
      <p:nvGrpSpPr>
        <p:cNvPr id="1" name=""/>
        <p:cNvGrpSpPr/>
        <p:nvPr/>
      </p:nvGrpSpPr>
      <p:grpSpPr>
        <a:xfrm>
          <a:off x="0" y="0"/>
          <a:ext cx="0" cy="0"/>
          <a:chOff x="0" y="0"/>
          <a:chExt cx="0" cy="0"/>
        </a:xfrm>
      </p:grpSpPr>
      <p:cxnSp>
        <p:nvCxnSpPr>
          <p:cNvPr id="17" name="直線コネクタ 16"/>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2"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11327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 </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25" name="直線コネクタ 24"/>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2" name="図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userDrawn="1">
            <p:ph sz="quarter" idx="16" hasCustomPrompt="1"/>
          </p:nvPr>
        </p:nvSpPr>
        <p:spPr bwMode="gray">
          <a:xfrm>
            <a:off x="432000"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sp>
        <p:nvSpPr>
          <p:cNvPr id="26" name="コンテンツ プレースホルダー 7"/>
          <p:cNvSpPr>
            <a:spLocks noGrp="1"/>
          </p:cNvSpPr>
          <p:nvPr>
            <p:ph sz="quarter" idx="20" hasCustomPrompt="1"/>
          </p:nvPr>
        </p:nvSpPr>
        <p:spPr bwMode="gray">
          <a:xfrm>
            <a:off x="6204001" y="864000"/>
            <a:ext cx="5555999" cy="5220000"/>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6" name="直線コネクタ 35"/>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5"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見出しと2つのコンテンツ">
    <p:bg bwMode="gray">
      <p:bgPr>
        <a:solidFill>
          <a:schemeClr val="bg1"/>
        </a:solidFill>
        <a:effectLst/>
      </p:bgPr>
    </p:bg>
    <p:spTree>
      <p:nvGrpSpPr>
        <p:cNvPr id="1" name=""/>
        <p:cNvGrpSpPr/>
        <p:nvPr/>
      </p:nvGrpSpPr>
      <p:grpSpPr>
        <a:xfrm>
          <a:off x="0" y="0"/>
          <a:ext cx="0" cy="0"/>
          <a:chOff x="0" y="0"/>
          <a:chExt cx="0" cy="0"/>
        </a:xfrm>
      </p:grpSpPr>
      <p:cxnSp>
        <p:nvCxnSpPr>
          <p:cNvPr id="20" name="直線コネクタ 19"/>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9"/>
          <p:cNvSpPr>
            <a:spLocks noGrp="1"/>
          </p:cNvSpPr>
          <p:nvPr>
            <p:ph type="body" sz="quarter" idx="27" hasCustomPrompt="1"/>
          </p:nvPr>
        </p:nvSpPr>
        <p:spPr bwMode="gray">
          <a:xfrm>
            <a:off x="432024"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22" hasCustomPrompt="1"/>
          </p:nvPr>
        </p:nvSpPr>
        <p:spPr bwMode="gray">
          <a:xfrm>
            <a:off x="432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7" name="テキスト プレースホルダー 9"/>
          <p:cNvSpPr>
            <a:spLocks noGrp="1"/>
          </p:cNvSpPr>
          <p:nvPr>
            <p:ph type="body" sz="quarter" idx="31" hasCustomPrompt="1"/>
          </p:nvPr>
        </p:nvSpPr>
        <p:spPr bwMode="gray">
          <a:xfrm>
            <a:off x="6204887" y="863999"/>
            <a:ext cx="5555113" cy="720000"/>
          </a:xfrm>
          <a:noFill/>
        </p:spPr>
        <p:txBody>
          <a:bodyPr wrap="none" lIns="0" tIns="72000" rIns="0" bIns="18000" anchor="ctr"/>
          <a:lstStyle>
            <a:lvl1pPr marL="180000" marR="0" indent="-180000" algn="l" defTabSz="914400" rtl="0" eaLnBrk="1" fontAlgn="auto" latinLnBrk="0" hangingPunct="1">
              <a:lnSpc>
                <a:spcPct val="100000"/>
              </a:lnSpc>
              <a:spcBef>
                <a:spcPts val="0"/>
              </a:spcBef>
              <a:spcAft>
                <a:spcPts val="0"/>
              </a:spcAft>
              <a:buClrTx/>
              <a:buSzTx/>
              <a:buFont typeface="+mj-lt"/>
              <a:buNone/>
              <a:tabLst/>
              <a:defRPr b="1">
                <a:solidFill>
                  <a:schemeClr val="tx1"/>
                </a:solidFill>
              </a:defRPr>
            </a:lvl1pPr>
            <a:lvl2pPr marL="0" indent="0" algn="l">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28" name="コンテンツ プレースホルダー 7"/>
          <p:cNvSpPr>
            <a:spLocks noGrp="1"/>
          </p:cNvSpPr>
          <p:nvPr>
            <p:ph sz="quarter" idx="32" hasCustomPrompt="1"/>
          </p:nvPr>
        </p:nvSpPr>
        <p:spPr bwMode="gray">
          <a:xfrm>
            <a:off x="6204000" y="1799998"/>
            <a:ext cx="5556000" cy="4284003"/>
          </a:xfrm>
          <a:noFill/>
          <a:ln>
            <a:noFill/>
          </a:ln>
        </p:spPr>
        <p:txBody>
          <a:bodyPr lIns="0" tIns="0" rIns="0" bIns="0"/>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cxnSp>
        <p:nvCxnSpPr>
          <p:cNvPr id="41" name="直線コネクタ 4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7"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21"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比較">
    <p:bg bwMode="gray">
      <p:bgPr>
        <a:solidFill>
          <a:schemeClr val="bg1"/>
        </a:solidFill>
        <a:effectLst/>
      </p:bgPr>
    </p:bg>
    <p:spTree>
      <p:nvGrpSpPr>
        <p:cNvPr id="1" name=""/>
        <p:cNvGrpSpPr/>
        <p:nvPr/>
      </p:nvGrpSpPr>
      <p:grpSpPr>
        <a:xfrm>
          <a:off x="0" y="0"/>
          <a:ext cx="0" cy="0"/>
          <a:chOff x="0" y="0"/>
          <a:chExt cx="0" cy="0"/>
        </a:xfrm>
      </p:grpSpPr>
      <p:cxnSp>
        <p:nvCxnSpPr>
          <p:cNvPr id="14" name="直線コネクタ 13"/>
          <p:cNvCxnSpPr/>
          <p:nvPr userDrawn="1"/>
        </p:nvCxnSpPr>
        <p:spPr bwMode="gray">
          <a:xfrm>
            <a:off x="0" y="648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7"/>
          <p:cNvSpPr>
            <a:spLocks noGrp="1"/>
          </p:cNvSpPr>
          <p:nvPr>
            <p:ph sz="quarter" idx="22" hasCustomPrompt="1"/>
          </p:nvPr>
        </p:nvSpPr>
        <p:spPr bwMode="gray">
          <a:xfrm>
            <a:off x="432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24" name="テキスト プレースホルダー 9"/>
          <p:cNvSpPr>
            <a:spLocks noGrp="1"/>
          </p:cNvSpPr>
          <p:nvPr>
            <p:ph type="body" sz="quarter" idx="25" hasCustomPrompt="1"/>
          </p:nvPr>
        </p:nvSpPr>
        <p:spPr bwMode="gray">
          <a:xfrm>
            <a:off x="432024"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sp>
        <p:nvSpPr>
          <p:cNvPr id="36" name="コンテンツ プレースホルダー 7"/>
          <p:cNvSpPr>
            <a:spLocks noGrp="1"/>
          </p:cNvSpPr>
          <p:nvPr>
            <p:ph sz="quarter" idx="30" hasCustomPrompt="1"/>
          </p:nvPr>
        </p:nvSpPr>
        <p:spPr bwMode="gray">
          <a:xfrm>
            <a:off x="6204000" y="1584000"/>
            <a:ext cx="5556000" cy="4500000"/>
          </a:xfrm>
          <a:solidFill>
            <a:schemeClr val="bg1">
              <a:lumMod val="95000"/>
            </a:schemeClr>
          </a:solidFill>
        </p:spPr>
        <p:txBody>
          <a:bodyPr lIns="180000" tIns="180000" rIns="180000" bIns="125999"/>
          <a:lstStyle>
            <a:lvl1pPr>
              <a:defRPr sz="1600"/>
            </a:lvl1pPr>
            <a:lvl2pPr>
              <a:defRPr sz="1400"/>
            </a:lvl2pPr>
            <a:lvl3pPr>
              <a:defRPr sz="1200"/>
            </a:lvl3pPr>
            <a:lvl4pPr>
              <a:defRPr sz="1050"/>
            </a:lvl4pPr>
            <a:lvl5pPr>
              <a:defRPr sz="900"/>
            </a:lvl5pPr>
            <a:lvl6pPr>
              <a:defRPr sz="800"/>
            </a:lvl6pPr>
          </a:lstStyle>
          <a:p>
            <a:pPr lvl="0"/>
            <a:r>
              <a:rPr kumimoji="1" lang="ja-JP" altLang="en-US" dirty="0"/>
              <a:t>本文テキスト</a:t>
            </a:r>
            <a:r>
              <a:rPr kumimoji="1" lang="en-US" altLang="ja-JP" dirty="0"/>
              <a:t> 16pt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14pt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12pt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10.5pt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9pt </a:t>
            </a:r>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8pt</a:t>
            </a:r>
            <a:endParaRPr kumimoji="1" lang="ja-JP" altLang="en-US" dirty="0"/>
          </a:p>
        </p:txBody>
      </p:sp>
      <p:sp>
        <p:nvSpPr>
          <p:cNvPr id="37" name="テキスト プレースホルダー 9"/>
          <p:cNvSpPr>
            <a:spLocks noGrp="1"/>
          </p:cNvSpPr>
          <p:nvPr>
            <p:ph type="body" sz="quarter" idx="31" hasCustomPrompt="1"/>
          </p:nvPr>
        </p:nvSpPr>
        <p:spPr bwMode="gray">
          <a:xfrm>
            <a:off x="6204887" y="864000"/>
            <a:ext cx="5555113" cy="720000"/>
          </a:xfrm>
          <a:solidFill>
            <a:schemeClr val="accent1"/>
          </a:solidFill>
        </p:spPr>
        <p:txBody>
          <a:bodyPr wrap="none" lIns="180000" tIns="54000" rIns="180000" bIns="18000" anchor="ctr"/>
          <a:lstStyle>
            <a:lvl1pPr marL="180000" indent="-180000">
              <a:spcBef>
                <a:spcPts val="0"/>
              </a:spcBef>
              <a:buFont typeface="+mj-lt"/>
              <a:buNone/>
              <a:defRPr b="1">
                <a:solidFill>
                  <a:schemeClr val="tx1"/>
                </a:solidFill>
              </a:defRPr>
            </a:lvl1pPr>
            <a:lvl2pPr marL="0" indent="0">
              <a:spcBef>
                <a:spcPts val="0"/>
              </a:spcBef>
              <a:buNone/>
              <a:defRPr sz="1400" b="0">
                <a:solidFill>
                  <a:schemeClr val="tx1"/>
                </a:solidFill>
              </a:defRPr>
            </a:lvl2pPr>
            <a:lvl3pPr marL="720000" indent="0">
              <a:buNone/>
              <a:defRPr b="1"/>
            </a:lvl3pPr>
            <a:lvl4pPr marL="1080000" indent="0">
              <a:buNone/>
              <a:defRPr b="1"/>
            </a:lvl4pPr>
            <a:lvl5pPr marL="1440000" indent="0">
              <a:buNone/>
              <a:defRPr b="1"/>
            </a:lvl5pPr>
          </a:lstStyle>
          <a:p>
            <a:pPr marL="180000" marR="0" lvl="0" indent="-180000" algn="l" defTabSz="914400" rtl="0" eaLnBrk="1" fontAlgn="auto" latinLnBrk="0" hangingPunct="1">
              <a:lnSpc>
                <a:spcPct val="100000"/>
              </a:lnSpc>
              <a:spcBef>
                <a:spcPts val="0"/>
              </a:spcBef>
              <a:spcAft>
                <a:spcPts val="0"/>
              </a:spcAft>
              <a:buClrTx/>
              <a:buSzTx/>
              <a:buFont typeface="+mj-lt"/>
              <a:buNone/>
              <a:tabLst/>
              <a:defRPr/>
            </a:pPr>
            <a:r>
              <a:rPr kumimoji="1" lang="ja-JP" altLang="en-US" dirty="0"/>
              <a:t>見出しテキスト</a:t>
            </a:r>
            <a:r>
              <a:rPr kumimoji="1" lang="en-US" altLang="ja-JP" dirty="0"/>
              <a:t> 18pt</a:t>
            </a:r>
          </a:p>
          <a:p>
            <a:pPr lvl="1"/>
            <a:r>
              <a:rPr kumimoji="1" lang="ja-JP" altLang="en-US" dirty="0"/>
              <a:t>第</a:t>
            </a:r>
            <a:r>
              <a:rPr kumimoji="1" lang="en-US" altLang="ja-JP" dirty="0"/>
              <a:t> 2 </a:t>
            </a:r>
            <a:r>
              <a:rPr kumimoji="1" lang="ja-JP" altLang="en-US" dirty="0"/>
              <a:t>レベル</a:t>
            </a:r>
            <a:r>
              <a:rPr kumimoji="1" lang="en-US" altLang="ja-JP" dirty="0"/>
              <a:t> 14pt</a:t>
            </a:r>
            <a:endParaRPr kumimoji="1" lang="ja-JP" altLang="en-US" dirty="0"/>
          </a:p>
        </p:txBody>
      </p:sp>
      <p:cxnSp>
        <p:nvCxnSpPr>
          <p:cNvPr id="42" name="直線コネクタ 41"/>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p:txBody>
          <a:bodyPr/>
          <a:lstStyle/>
          <a:p>
            <a:r>
              <a:rPr kumimoji="1" lang="ja-JP" altLang="en-US" dirty="0"/>
              <a:t>ページタイトル </a:t>
            </a:r>
            <a:r>
              <a:rPr kumimoji="1" lang="en-US" altLang="ja-JP" dirty="0"/>
              <a:t>22pt</a:t>
            </a:r>
            <a:endParaRPr kumimoji="1" lang="ja-JP" altLang="en-US" dirty="0"/>
          </a:p>
        </p:txBody>
      </p:sp>
      <p:pic>
        <p:nvPicPr>
          <p:cNvPr id="16" name="図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8"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9"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テキストとコンテンツ">
    <p:bg bwMode="gray">
      <p:bgPr>
        <a:solidFill>
          <a:schemeClr val="bg1"/>
        </a:solidFill>
        <a:effectLst/>
      </p:bgPr>
    </p:bg>
    <p:spTree>
      <p:nvGrpSpPr>
        <p:cNvPr id="1" name=""/>
        <p:cNvGrpSpPr/>
        <p:nvPr/>
      </p:nvGrpSpPr>
      <p:grpSpPr>
        <a:xfrm>
          <a:off x="0" y="0"/>
          <a:ext cx="0" cy="0"/>
          <a:chOff x="0" y="0"/>
          <a:chExt cx="0" cy="0"/>
        </a:xfrm>
      </p:grpSpPr>
      <p:sp>
        <p:nvSpPr>
          <p:cNvPr id="8" name="コンテンツ プレースホルダー 7">
            <a:extLst>
              <a:ext uri="{FF2B5EF4-FFF2-40B4-BE49-F238E27FC236}">
                <a16:creationId xmlns:a16="http://schemas.microsoft.com/office/drawing/2014/main" xmlns="" id="{C9F53038-010B-5644-A394-044BAC37BC24}"/>
              </a:ext>
            </a:extLst>
          </p:cNvPr>
          <p:cNvSpPr>
            <a:spLocks noGrp="1"/>
          </p:cNvSpPr>
          <p:nvPr>
            <p:ph sz="quarter" idx="13" hasCustomPrompt="1"/>
          </p:nvPr>
        </p:nvSpPr>
        <p:spPr bwMode="gray">
          <a:xfrm>
            <a:off x="4463999" y="216001"/>
            <a:ext cx="7296001" cy="5857378"/>
          </a:xfrm>
          <a:prstGeom prst="rect">
            <a:avLst/>
          </a:prstGeom>
        </p:spPr>
        <p:txBody>
          <a:bodyPr lIns="180000" tIns="180000" rIns="180000" bIns="180000" anchor="t" anchorCtr="0"/>
          <a:lstStyle>
            <a:lvl1pPr marL="0" indent="0" algn="l">
              <a:buNone/>
              <a:defRPr sz="1200"/>
            </a:lvl1pPr>
          </a:lstStyle>
          <a:p>
            <a:pPr lvl="0"/>
            <a:r>
              <a:rPr kumimoji="1" lang="ja-JP" altLang="en-US" dirty="0"/>
              <a:t>コンテンツ</a:t>
            </a:r>
          </a:p>
        </p:txBody>
      </p:sp>
      <p:sp>
        <p:nvSpPr>
          <p:cNvPr id="12" name="テキスト プレースホルダー 4"/>
          <p:cNvSpPr>
            <a:spLocks noGrp="1"/>
          </p:cNvSpPr>
          <p:nvPr>
            <p:ph type="body" sz="quarter" idx="15" hasCustomPrompt="1"/>
          </p:nvPr>
        </p:nvSpPr>
        <p:spPr bwMode="gray">
          <a:xfrm>
            <a:off x="432000" y="864001"/>
            <a:ext cx="3816353" cy="5220001"/>
          </a:xfrm>
        </p:spPr>
        <p:txBody>
          <a:bodyPr/>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vl6pPr>
              <a:spcBef>
                <a:spcPts val="1000"/>
              </a:spcBef>
              <a:defRPr baseline="0"/>
            </a:lvl6p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a:t>
            </a:r>
            <a:r>
              <a:rPr kumimoji="1" lang="en-US" altLang="ja-JP" dirty="0" smtClean="0"/>
              <a:t>10.5pt</a:t>
            </a:r>
            <a:endParaRPr kumimoji="1" lang="en-US" altLang="ja-JP" dirty="0"/>
          </a:p>
          <a:p>
            <a:pPr lvl="5"/>
            <a:r>
              <a:rPr kumimoji="1" lang="ja-JP" altLang="en-US" dirty="0" smtClean="0"/>
              <a:t>第</a:t>
            </a:r>
            <a:r>
              <a:rPr kumimoji="1" lang="en-US" altLang="ja-JP" dirty="0" smtClean="0"/>
              <a:t> 6 </a:t>
            </a:r>
            <a:r>
              <a:rPr kumimoji="1" lang="ja-JP" altLang="en-US" dirty="0" smtClean="0"/>
              <a:t>レベル</a:t>
            </a:r>
            <a:r>
              <a:rPr kumimoji="1" lang="en-US" altLang="ja-JP" dirty="0" smtClean="0"/>
              <a:t> </a:t>
            </a:r>
            <a:r>
              <a:rPr kumimoji="1" lang="en-US" altLang="ja-JP" dirty="0"/>
              <a:t>9pt</a:t>
            </a:r>
            <a:endParaRPr kumimoji="1" lang="ja-JP" altLang="en-US" dirty="0"/>
          </a:p>
        </p:txBody>
      </p:sp>
      <p:cxnSp>
        <p:nvCxnSpPr>
          <p:cNvPr id="31" name="直線コネクタ 30"/>
          <p:cNvCxnSpPr/>
          <p:nvPr userDrawn="1"/>
        </p:nvCxnSpPr>
        <p:spPr bwMode="gray">
          <a:xfrm>
            <a:off x="0" y="63000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hasCustomPrompt="1"/>
          </p:nvPr>
        </p:nvSpPr>
        <p:spPr bwMode="gray">
          <a:xfrm>
            <a:off x="432000" y="135299"/>
            <a:ext cx="3816353" cy="432000"/>
          </a:xfrm>
        </p:spPr>
        <p:txBody>
          <a:bodyPr/>
          <a:lstStyle/>
          <a:p>
            <a:r>
              <a:rPr kumimoji="1" lang="ja-JP" altLang="en-US" dirty="0"/>
              <a:t>ページタイトル </a:t>
            </a:r>
            <a:r>
              <a:rPr kumimoji="1" lang="en-US" altLang="ja-JP" dirty="0"/>
              <a:t>22pt</a:t>
            </a:r>
            <a:endParaRPr kumimoji="1" lang="ja-JP" alt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6297168"/>
            <a:ext cx="1280160" cy="560832"/>
          </a:xfrm>
          <a:prstGeom prst="rect">
            <a:avLst/>
          </a:prstGeom>
        </p:spPr>
      </p:pic>
      <p:sp>
        <p:nvSpPr>
          <p:cNvPr id="13" name="フッター プレースホルダー 2"/>
          <p:cNvSpPr txBox="1">
            <a:spLocks/>
          </p:cNvSpPr>
          <p:nvPr userDrawn="1"/>
        </p:nvSpPr>
        <p:spPr bwMode="gray">
          <a:xfrm>
            <a:off x="6096000" y="6300000"/>
            <a:ext cx="5538000" cy="558000"/>
          </a:xfrm>
          <a:prstGeom prst="rect">
            <a:avLst/>
          </a:prstGeom>
        </p:spPr>
        <p:txBody>
          <a:bodyPr vert="horz" lIns="0" tIns="0" rIns="0" bIns="0" rtlCol="0" anchor="ctr"/>
          <a:lstStyle>
            <a:defPPr>
              <a:defRPr lang="ja-JP"/>
            </a:defPPr>
            <a:lvl1pPr marL="0" algn="r" defTabSz="914400" rtl="0" eaLnBrk="1" latinLnBrk="0" hangingPunct="1">
              <a:defRPr kumimoji="1" sz="800" b="1" i="0" kern="1200" baseline="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sk-SK" altLang="ja-JP" dirty="0" smtClean="0"/>
              <a:t>© 2022 KIOXIA Corporation. All Rights Reserved.</a:t>
            </a:r>
            <a:endParaRPr lang="ja-JP" altLang="en-US" dirty="0"/>
          </a:p>
        </p:txBody>
      </p:sp>
      <p:sp>
        <p:nvSpPr>
          <p:cNvPr id="14" name="スライド番号プレースホルダー 3"/>
          <p:cNvSpPr txBox="1">
            <a:spLocks/>
          </p:cNvSpPr>
          <p:nvPr userDrawn="1"/>
        </p:nvSpPr>
        <p:spPr bwMode="gray">
          <a:xfrm>
            <a:off x="11634000" y="6300000"/>
            <a:ext cx="558000" cy="558000"/>
          </a:xfrm>
          <a:prstGeom prst="rect">
            <a:avLst/>
          </a:prstGeom>
        </p:spPr>
        <p:txBody>
          <a:bodyPr vert="horz" lIns="90000" tIns="45720" rIns="90000" bIns="45720" rtlCol="0" anchor="ctr"/>
          <a:lstStyle>
            <a:defPPr>
              <a:defRPr lang="ja-JP"/>
            </a:defPPr>
            <a:lvl1pPr marL="0" algn="ctr" defTabSz="914400" rtl="0" eaLnBrk="1" latinLnBrk="0" hangingPunct="1">
              <a:defRPr kumimoji="1" sz="800" b="1"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A9B0900D-4578-0544-9CBF-93D90F354B2A}" type="slidenum">
              <a:rPr lang="ja-JP" altLang="en-US" smtClean="0"/>
              <a:pPr/>
              <a:t>‹#›</a:t>
            </a:fld>
            <a:endParaRPr lang="ja-JP" alt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2.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theme" Target="../theme/theme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3" Type="http://schemas.openxmlformats.org/officeDocument/2006/relationships/slideLayout" Target="../slideLayouts/slideLayout86.xml"/><Relationship Id="rId21" Type="http://schemas.openxmlformats.org/officeDocument/2006/relationships/slideLayout" Target="../slideLayouts/slideLayout104.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slideLayout" Target="../slideLayouts/slideLayout103.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theme" Target="../theme/theme6.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gray">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a:t>
              </a:r>
              <a:r>
                <a:rPr kumimoji="1" lang="en-US" altLang="ja-JP" sz="2000" b="1" dirty="0">
                  <a:solidFill>
                    <a:schemeClr val="tx1"/>
                  </a:solidFill>
                </a:rPr>
                <a:t>Blue</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Blue</a:t>
              </a:r>
            </a:p>
            <a:p>
              <a:r>
                <a:rPr lang="en-US" altLang="ja-JP" sz="1600" b="1" dirty="0" smtClean="0">
                  <a:solidFill>
                    <a:schemeClr val="tx1"/>
                  </a:solidFill>
                </a:rPr>
                <a:t>R 26 G </a:t>
              </a:r>
              <a:r>
                <a:rPr lang="mr-IN" altLang="ja-JP" sz="1600" b="1" dirty="0" smtClean="0">
                  <a:solidFill>
                    <a:schemeClr val="tx1"/>
                  </a:solidFill>
                </a:rPr>
                <a:t>18</a:t>
              </a:r>
              <a:r>
                <a:rPr lang="en-US" altLang="ja-JP" sz="1600" b="1" dirty="0" smtClean="0">
                  <a:solidFill>
                    <a:schemeClr val="tx1"/>
                  </a:solidFill>
                </a:rPr>
                <a:t>8 B </a:t>
              </a:r>
              <a:r>
                <a:rPr lang="mr-IN" altLang="ja-JP" sz="1600" b="1" dirty="0" smtClean="0">
                  <a:solidFill>
                    <a:schemeClr val="tx1"/>
                  </a:solidFill>
                </a:rPr>
                <a:t>23</a:t>
              </a:r>
              <a:r>
                <a:rPr lang="en-US" altLang="ja-JP" sz="1600" b="1" dirty="0" smtClean="0">
                  <a:solidFill>
                    <a:schemeClr val="tx1"/>
                  </a:solidFill>
                </a:rPr>
                <a:t>9</a:t>
              </a:r>
            </a:p>
            <a:p>
              <a:r>
                <a:rPr lang="en-US" altLang="ja-JP" sz="1600" b="1" dirty="0" smtClean="0">
                  <a:solidFill>
                    <a:schemeClr val="tx1"/>
                  </a:solidFill>
                </a:rPr>
                <a:t>1ABCEF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26" name="図形グループ 25"/>
          <p:cNvGrpSpPr/>
          <p:nvPr userDrawn="1"/>
        </p:nvGrpSpPr>
        <p:grpSpPr bwMode="gray">
          <a:xfrm>
            <a:off x="12461878" y="73831"/>
            <a:ext cx="2160000" cy="5893470"/>
            <a:chOff x="9414258" y="73831"/>
            <a:chExt cx="2160000" cy="5893470"/>
          </a:xfrm>
        </p:grpSpPr>
        <p:sp>
          <p:nvSpPr>
            <p:cNvPr id="27" name="正方形/長方形 26">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87337818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0" r:id="rId5"/>
    <p:sldLayoutId id="2147483713" r:id="rId6"/>
    <p:sldLayoutId id="2147483758" r:id="rId7"/>
    <p:sldLayoutId id="2147483775" r:id="rId8"/>
    <p:sldLayoutId id="2147483760" r:id="rId9"/>
    <p:sldLayoutId id="2147483941" r:id="rId10"/>
    <p:sldLayoutId id="2147483784" r:id="rId11"/>
    <p:sldLayoutId id="2147483783" r:id="rId12"/>
    <p:sldLayoutId id="2147483753" r:id="rId13"/>
    <p:sldLayoutId id="2147483782" r:id="rId14"/>
    <p:sldLayoutId id="2147483777" r:id="rId15"/>
    <p:sldLayoutId id="2147483756" r:id="rId16"/>
    <p:sldLayoutId id="2147483781" r:id="rId17"/>
    <p:sldLayoutId id="2147483757" r:id="rId18"/>
    <p:sldLayoutId id="2147483761" r:id="rId19"/>
    <p:sldLayoutId id="2147483714" r:id="rId20"/>
    <p:sldLayoutId id="2147484108" r:id="rId21"/>
    <p:sldLayoutId id="2147484111" r:id="rId22"/>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1" name="図形グループ 20"/>
          <p:cNvGrpSpPr/>
          <p:nvPr userDrawn="1"/>
        </p:nvGrpSpPr>
        <p:grpSpPr bwMode="ltGray">
          <a:xfrm>
            <a:off x="-2430126" y="1"/>
            <a:ext cx="2160248" cy="5400000"/>
            <a:chOff x="-2430126" y="1"/>
            <a:chExt cx="2160248" cy="5400000"/>
          </a:xfrm>
        </p:grpSpPr>
        <p:sp>
          <p:nvSpPr>
            <p:cNvPr id="22" name="テキスト ボックス 21">
              <a:extLst>
                <a:ext uri="{FF2B5EF4-FFF2-40B4-BE49-F238E27FC236}">
                  <a16:creationId xmlns:a16="http://schemas.microsoft.com/office/drawing/2014/main" xmlns="" id="{721E1859-E405-124F-AF79-A67A32778B95}"/>
                </a:ext>
              </a:extLst>
            </p:cNvPr>
            <p:cNvSpPr txBox="1"/>
            <p:nvPr userDrawn="1"/>
          </p:nvSpPr>
          <p:spPr bwMode="lt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Magenta</a:t>
              </a:r>
              <a:endParaRPr kumimoji="1" lang="en-US" altLang="ja-JP" sz="1600" b="1" dirty="0">
                <a:solidFill>
                  <a:schemeClr val="tx1"/>
                </a:solidFill>
              </a:endParaRPr>
            </a:p>
          </p:txBody>
        </p:sp>
        <p:sp>
          <p:nvSpPr>
            <p:cNvPr id="23" name="テキスト ボックス 22">
              <a:extLst>
                <a:ext uri="{FF2B5EF4-FFF2-40B4-BE49-F238E27FC236}">
                  <a16:creationId xmlns:a16="http://schemas.microsoft.com/office/drawing/2014/main" xmlns="" id="{84661331-9374-D041-A121-10EFE0AD4230}"/>
                </a:ext>
              </a:extLst>
            </p:cNvPr>
            <p:cNvSpPr txBox="1"/>
            <p:nvPr userDrawn="1"/>
          </p:nvSpPr>
          <p:spPr bwMode="lt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altLang="ja-JP" sz="1600" b="1" dirty="0" err="1" smtClean="0">
                  <a:solidFill>
                    <a:schemeClr val="bg1"/>
                  </a:solidFill>
                </a:rPr>
                <a:t>Magenta</a:t>
              </a:r>
              <a:endParaRPr lang="sk-SK" altLang="ja-JP" sz="160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R 225 G 13 B 125</a:t>
              </a:r>
            </a:p>
            <a:p>
              <a:pPr marL="0" marR="0" lvl="0" indent="0" algn="l" defTabSz="914400" rtl="0" eaLnBrk="1" fontAlgn="auto" latinLnBrk="0" hangingPunct="1">
                <a:lnSpc>
                  <a:spcPct val="100000"/>
                </a:lnSpc>
                <a:spcBef>
                  <a:spcPts val="0"/>
                </a:spcBef>
                <a:spcAft>
                  <a:spcPts val="0"/>
                </a:spcAft>
                <a:buClrTx/>
                <a:buSzTx/>
                <a:buFontTx/>
                <a:buNone/>
                <a:tabLst/>
                <a:defRPr/>
              </a:pPr>
              <a:r>
                <a:rPr lang="is-IS" altLang="ja-JP" sz="1600" b="1" dirty="0" smtClean="0">
                  <a:solidFill>
                    <a:schemeClr val="bg1"/>
                  </a:solidFill>
                </a:rPr>
                <a:t>E10D7D</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chemeClr val="bg1"/>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White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smtClean="0">
                  <a:ln>
                    <a:noFill/>
                  </a:ln>
                  <a:solidFill>
                    <a:schemeClr val="bg1"/>
                  </a:solidFill>
                  <a:effectLst/>
                  <a:uLnTx/>
                  <a:uFillTx/>
                  <a:latin typeface="+mn-lt"/>
                  <a:ea typeface="+mn-ea"/>
                  <a:cs typeface="+mn-cs"/>
                </a:rPr>
                <a:t>R 255 G 255 B 255</a:t>
              </a:r>
              <a:endParaRPr kumimoji="1" lang="is-IS" altLang="ja-JP"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4" name="正方形/長方形 23">
              <a:extLst>
                <a:ext uri="{FF2B5EF4-FFF2-40B4-BE49-F238E27FC236}">
                  <a16:creationId xmlns:a16="http://schemas.microsoft.com/office/drawing/2014/main" xmlns="" id="{E3D10CBE-F5C0-A544-868A-F8C0ACAD6AA6}"/>
                </a:ext>
              </a:extLst>
            </p:cNvPr>
            <p:cNvSpPr/>
            <p:nvPr userDrawn="1"/>
          </p:nvSpPr>
          <p:spPr bwMode="lt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5" name="正方形/長方形 24">
              <a:extLst>
                <a:ext uri="{FF2B5EF4-FFF2-40B4-BE49-F238E27FC236}">
                  <a16:creationId xmlns:a16="http://schemas.microsoft.com/office/drawing/2014/main" xmlns="" id="{9BAC09B0-8FD9-2F48-83F3-0249A53CC359}"/>
                </a:ext>
              </a:extLst>
            </p:cNvPr>
            <p:cNvSpPr/>
            <p:nvPr userDrawn="1"/>
          </p:nvSpPr>
          <p:spPr bwMode="lt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1" name="図形グループ 30"/>
          <p:cNvGrpSpPr/>
          <p:nvPr userDrawn="1"/>
        </p:nvGrpSpPr>
        <p:grpSpPr bwMode="ltGray">
          <a:xfrm>
            <a:off x="12461878" y="73831"/>
            <a:ext cx="2160000" cy="5893470"/>
            <a:chOff x="9414258" y="73831"/>
            <a:chExt cx="2160000" cy="5893470"/>
          </a:xfrm>
        </p:grpSpPr>
        <p:sp>
          <p:nvSpPr>
            <p:cNvPr id="32" name="正方形/長方形 31">
              <a:extLst>
                <a:ext uri="{FF2B5EF4-FFF2-40B4-BE49-F238E27FC236}">
                  <a16:creationId xmlns:a16="http://schemas.microsoft.com/office/drawing/2014/main" xmlns="" id="{20291749-600C-6F44-B44A-30EE4F750BC2}"/>
                </a:ext>
              </a:extLst>
            </p:cNvPr>
            <p:cNvSpPr/>
            <p:nvPr userDrawn="1"/>
          </p:nvSpPr>
          <p:spPr bwMode="lt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3" name="正方形/長方形 32">
              <a:extLst>
                <a:ext uri="{FF2B5EF4-FFF2-40B4-BE49-F238E27FC236}">
                  <a16:creationId xmlns:a16="http://schemas.microsoft.com/office/drawing/2014/main" xmlns="" id="{9BAC09B0-8FD9-2F48-83F3-0249A53CC359}"/>
                </a:ext>
              </a:extLst>
            </p:cNvPr>
            <p:cNvSpPr/>
            <p:nvPr userDrawn="1"/>
          </p:nvSpPr>
          <p:spPr bwMode="lt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4" name="正方形/長方形 33">
              <a:extLst>
                <a:ext uri="{FF2B5EF4-FFF2-40B4-BE49-F238E27FC236}">
                  <a16:creationId xmlns:a16="http://schemas.microsoft.com/office/drawing/2014/main" xmlns="" id="{B1570B1A-A7CC-0248-813B-F16299697CD3}"/>
                </a:ext>
              </a:extLst>
            </p:cNvPr>
            <p:cNvSpPr/>
            <p:nvPr userDrawn="1"/>
          </p:nvSpPr>
          <p:spPr bwMode="lt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CE0C46B0-3187-604A-8836-F173F09F871B}"/>
                </a:ext>
              </a:extLst>
            </p:cNvPr>
            <p:cNvSpPr/>
            <p:nvPr userDrawn="1"/>
          </p:nvSpPr>
          <p:spPr bwMode="lt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5" name="正方形/長方形 44">
              <a:extLst>
                <a:ext uri="{FF2B5EF4-FFF2-40B4-BE49-F238E27FC236}">
                  <a16:creationId xmlns:a16="http://schemas.microsoft.com/office/drawing/2014/main" xmlns="" id="{326B3F25-041D-F946-89A6-A08D03EA045D}"/>
                </a:ext>
              </a:extLst>
            </p:cNvPr>
            <p:cNvSpPr/>
            <p:nvPr userDrawn="1"/>
          </p:nvSpPr>
          <p:spPr bwMode="lt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B47977B7-6935-F14F-A5AC-850B73E6D657}"/>
                </a:ext>
              </a:extLst>
            </p:cNvPr>
            <p:cNvSpPr/>
            <p:nvPr userDrawn="1"/>
          </p:nvSpPr>
          <p:spPr bwMode="lt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7" name="正方形/長方形 46">
              <a:extLst>
                <a:ext uri="{FF2B5EF4-FFF2-40B4-BE49-F238E27FC236}">
                  <a16:creationId xmlns:a16="http://schemas.microsoft.com/office/drawing/2014/main" xmlns="" id="{403D7310-F881-034C-B7B2-1008805369CB}"/>
                </a:ext>
              </a:extLst>
            </p:cNvPr>
            <p:cNvSpPr/>
            <p:nvPr userDrawn="1"/>
          </p:nvSpPr>
          <p:spPr bwMode="lt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85926101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Yellow</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Yellow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253 G 208 B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FDD000</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236395490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 id="2147484060" r:id="rId15"/>
    <p:sldLayoutId id="2147484061" r:id="rId16"/>
    <p:sldLayoutId id="2147484062" r:id="rId17"/>
    <p:sldLayoutId id="2147484063" r:id="rId18"/>
    <p:sldLayoutId id="2147484064" r:id="rId19"/>
    <p:sldLayoutId id="2147484065" r:id="rId20"/>
    <p:sldLayoutId id="2147484112"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8" name="図形グループ 27"/>
          <p:cNvGrpSpPr/>
          <p:nvPr userDrawn="1"/>
        </p:nvGrpSpPr>
        <p:grpSpPr bwMode="gray">
          <a:xfrm>
            <a:off x="-2430126" y="1"/>
            <a:ext cx="2160248" cy="5400000"/>
            <a:chOff x="-2430126" y="1"/>
            <a:chExt cx="2160248" cy="5400000"/>
          </a:xfrm>
        </p:grpSpPr>
        <p:sp>
          <p:nvSpPr>
            <p:cNvPr id="29" name="テキスト ボックス 28">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Gray</a:t>
              </a:r>
              <a:endParaRPr kumimoji="1" lang="en-US" altLang="ja-JP" sz="1600" b="1" dirty="0">
                <a:solidFill>
                  <a:schemeClr val="tx1"/>
                </a:solidFill>
              </a:endParaRPr>
            </a:p>
          </p:txBody>
        </p:sp>
        <p:sp>
          <p:nvSpPr>
            <p:cNvPr id="30" name="テキスト ボックス 29">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rgbClr val="E6E6E6"/>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230 G 230 B 230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E6E6E6</a:t>
              </a:r>
              <a:endParaRPr kumimoji="1" lang="en-US" altLang="ja-JP" sz="105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smtClean="0">
                  <a:ln>
                    <a:noFill/>
                  </a:ln>
                  <a:solidFill>
                    <a:srgbClr val="000000"/>
                  </a:solidFill>
                  <a:effectLst/>
                  <a:uLnTx/>
                  <a:uFillTx/>
                  <a:latin typeface="+mn-lt"/>
                  <a:ea typeface="+mn-ea"/>
                  <a:cs typeface="+mn-cs"/>
                </a:rPr>
                <a:t>※</a:t>
              </a: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背景色を設定する場合は上記の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dirty="0" smtClean="0">
                  <a:ln>
                    <a:noFill/>
                  </a:ln>
                  <a:solidFill>
                    <a:srgbClr val="000000"/>
                  </a:solidFill>
                  <a:effectLst/>
                  <a:uLnTx/>
                  <a:uFillTx/>
                  <a:latin typeface="+mn-lt"/>
                  <a:ea typeface="+mn-ea"/>
                  <a:cs typeface="+mn-cs"/>
                </a:rPr>
                <a:t>「ライトグレー」を使用してください</a:t>
              </a:r>
              <a:endParaRPr kumimoji="1" lang="en-US" altLang="ja-JP" sz="8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1" name="正方形/長方形 30">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pt-BR" altLang="ja-JP" sz="1200" b="1" dirty="0" err="1" smtClean="0">
                  <a:solidFill>
                    <a:schemeClr val="tx1"/>
                  </a:solidFill>
                </a:rPr>
                <a:t>R</a:t>
              </a:r>
              <a:r>
                <a:rPr kumimoji="1" lang="pt-BR" altLang="ja-JP" sz="1200" b="1" dirty="0" smtClean="0">
                  <a:solidFill>
                    <a:schemeClr val="tx1"/>
                  </a:solidFill>
                </a:rPr>
                <a:t> 26 </a:t>
              </a:r>
              <a:r>
                <a:rPr kumimoji="1" lang="pt-BR" altLang="ja-JP" sz="1200" b="1" dirty="0" err="1" smtClean="0">
                  <a:solidFill>
                    <a:schemeClr val="tx1"/>
                  </a:solidFill>
                </a:rPr>
                <a:t>G</a:t>
              </a:r>
              <a:r>
                <a:rPr kumimoji="1" lang="pt-BR" altLang="ja-JP" sz="1200" b="1" dirty="0" smtClean="0">
                  <a:solidFill>
                    <a:schemeClr val="tx1"/>
                  </a:solidFill>
                </a:rPr>
                <a:t> 188 </a:t>
              </a:r>
              <a:r>
                <a:rPr kumimoji="1" lang="pt-BR" altLang="ja-JP" sz="1200" b="1" dirty="0" err="1" smtClean="0">
                  <a:solidFill>
                    <a:schemeClr val="tx1"/>
                  </a:solidFill>
                </a:rPr>
                <a:t>B</a:t>
              </a:r>
              <a:r>
                <a:rPr kumimoji="1" lang="pt-BR" altLang="ja-JP" sz="1200" b="1" dirty="0" smtClean="0">
                  <a:solidFill>
                    <a:schemeClr val="tx1"/>
                  </a:solidFill>
                </a:rPr>
                <a:t> 239</a:t>
              </a:r>
            </a:p>
            <a:p>
              <a:pPr marL="0" indent="0">
                <a:buFontTx/>
                <a:buNone/>
              </a:pPr>
              <a:r>
                <a:rPr kumimoji="1" lang="pt-BR" altLang="ja-JP" sz="1200" b="1" dirty="0" smtClean="0">
                  <a:solidFill>
                    <a:schemeClr val="tx1"/>
                  </a:solidFill>
                </a:rPr>
                <a:t>1ABCEF</a:t>
              </a:r>
              <a:endParaRPr kumimoji="1" lang="mr-IN" altLang="ja-JP" sz="1200" b="1"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is-IS" altLang="ja-JP" sz="1200" b="1" dirty="0" smtClean="0">
                  <a:solidFill>
                    <a:schemeClr val="bg1"/>
                  </a:solidFill>
                </a:rPr>
                <a:t>R 225 G 13 B 125</a:t>
              </a:r>
            </a:p>
            <a:p>
              <a:r>
                <a:rPr lang="is-IS" altLang="ja-JP" sz="1200" b="1" dirty="0" smtClean="0">
                  <a:solidFill>
                    <a:schemeClr val="bg1"/>
                  </a:solidFill>
                </a:rPr>
                <a:t>E10D7D</a:t>
              </a:r>
              <a:endParaRPr lang="cs-CZ" altLang="ja-JP" sz="1200" b="1" dirty="0" smtClean="0">
                <a:solidFill>
                  <a:schemeClr val="bg1"/>
                </a:solidFill>
              </a:endParaRPr>
            </a:p>
          </p:txBody>
        </p:sp>
      </p:grpSp>
      <p:grpSp>
        <p:nvGrpSpPr>
          <p:cNvPr id="33" name="図形グループ 32"/>
          <p:cNvGrpSpPr/>
          <p:nvPr userDrawn="1"/>
        </p:nvGrpSpPr>
        <p:grpSpPr bwMode="gray">
          <a:xfrm>
            <a:off x="12461878" y="73831"/>
            <a:ext cx="2160000" cy="5893470"/>
            <a:chOff x="9414258" y="73831"/>
            <a:chExt cx="2160000" cy="5893470"/>
          </a:xfrm>
        </p:grpSpPr>
        <p:sp>
          <p:nvSpPr>
            <p:cNvPr id="34" name="正方形/長方形 33">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5" name="正方形/長方形 34">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45" name="正方形/長方形 4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6" name="正方形/長方形 45">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7" name="正方形/長方形 46">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8" name="正方形/長方形 47">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9" name="正方形/長方形 48">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29023391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 id="2147484079" r:id="rId20"/>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0" name="図形グループ 19"/>
          <p:cNvGrpSpPr/>
          <p:nvPr userDrawn="1"/>
        </p:nvGrpSpPr>
        <p:grpSpPr bwMode="gray">
          <a:xfrm>
            <a:off x="-2430126" y="1"/>
            <a:ext cx="2160248" cy="5400000"/>
            <a:chOff x="-2430126" y="1"/>
            <a:chExt cx="2160248" cy="5400000"/>
          </a:xfrm>
        </p:grpSpPr>
        <p:sp>
          <p:nvSpPr>
            <p:cNvPr id="26" name="テキスト ボックス 25">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Light Green</a:t>
              </a:r>
              <a:endParaRPr kumimoji="1" lang="en-US" altLang="ja-JP" sz="1600" b="1" dirty="0">
                <a:solidFill>
                  <a:schemeClr val="tx1"/>
                </a:solidFill>
              </a:endParaRPr>
            </a:p>
          </p:txBody>
        </p:sp>
        <p:sp>
          <p:nvSpPr>
            <p:cNvPr id="27" name="テキスト ボックス 26">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Light Green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149 G 198 B 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95C62A</a:t>
              </a:r>
              <a:endParaRPr kumimoji="1" lang="en-US" altLang="ja-JP" sz="105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28" name="正方形/長方形 27">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29" name="正方形/長方形 28">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bg1"/>
                  </a:solidFill>
                </a:rPr>
                <a:t>アクセントカラー</a:t>
              </a:r>
              <a:endParaRPr lang="en-US" altLang="ja-JP" sz="1200" b="1" dirty="0" smtClean="0">
                <a:solidFill>
                  <a:schemeClr val="bg1"/>
                </a:solidFill>
              </a:endParaRPr>
            </a:p>
            <a:p>
              <a:r>
                <a:rPr lang="cs-CZ" altLang="ja-JP" sz="1200" b="1" dirty="0" err="1" smtClean="0">
                  <a:solidFill>
                    <a:schemeClr val="bg1"/>
                  </a:solidFill>
                </a:rPr>
                <a:t>R</a:t>
              </a:r>
              <a:r>
                <a:rPr lang="cs-CZ" altLang="ja-JP" sz="1200" b="1" dirty="0" smtClean="0">
                  <a:solidFill>
                    <a:schemeClr val="bg1"/>
                  </a:solidFill>
                </a:rPr>
                <a:t> 225 G 13 B 125</a:t>
              </a:r>
            </a:p>
            <a:p>
              <a:r>
                <a:rPr lang="cs-CZ" altLang="ja-JP" sz="1200" b="1" dirty="0" smtClean="0">
                  <a:solidFill>
                    <a:schemeClr val="bg1"/>
                  </a:solidFill>
                </a:rPr>
                <a:t>E10D7D</a:t>
              </a:r>
            </a:p>
          </p:txBody>
        </p:sp>
      </p:grpSp>
      <p:grpSp>
        <p:nvGrpSpPr>
          <p:cNvPr id="30" name="図形グループ 29"/>
          <p:cNvGrpSpPr/>
          <p:nvPr userDrawn="1"/>
        </p:nvGrpSpPr>
        <p:grpSpPr bwMode="gray">
          <a:xfrm>
            <a:off x="12461878" y="73831"/>
            <a:ext cx="2160000" cy="5893470"/>
            <a:chOff x="9414258" y="73831"/>
            <a:chExt cx="2160000" cy="5893470"/>
          </a:xfrm>
        </p:grpSpPr>
        <p:sp>
          <p:nvSpPr>
            <p:cNvPr id="31" name="正方形/長方形 30">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2" name="正方形/長方形 31">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3" name="正方形/長方形 32">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35" name="正方形/長方形 34">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6" name="正方形/長方形 45">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337340708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 id="2147484091" r:id="rId18"/>
    <p:sldLayoutId id="2147484092" r:id="rId19"/>
    <p:sldLayoutId id="2147484093" r:id="rId20"/>
    <p:sldLayoutId id="2147484110" r:id="rId21"/>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 name="タイトル プレースホルダー 9"/>
          <p:cNvSpPr>
            <a:spLocks noGrp="1"/>
          </p:cNvSpPr>
          <p:nvPr>
            <p:ph type="title"/>
          </p:nvPr>
        </p:nvSpPr>
        <p:spPr bwMode="gray">
          <a:xfrm>
            <a:off x="432000" y="135299"/>
            <a:ext cx="11328000" cy="432000"/>
          </a:xfrm>
          <a:prstGeom prst="rect">
            <a:avLst/>
          </a:prstGeom>
        </p:spPr>
        <p:txBody>
          <a:bodyPr vert="horz" wrap="none" lIns="0" tIns="72000" rIns="0" bIns="0" rtlCol="0" anchor="t">
            <a:normAutofit/>
          </a:bodyPr>
          <a:lstStyle/>
          <a:p>
            <a:r>
              <a:rPr kumimoji="1" lang="ja-JP" altLang="en-US" dirty="0"/>
              <a:t>ページタイトル</a:t>
            </a:r>
            <a:r>
              <a:rPr kumimoji="1" lang="en-US" altLang="ja-JP" dirty="0"/>
              <a:t> 22pt</a:t>
            </a:r>
            <a:endParaRPr kumimoji="1" lang="ja-JP" altLang="en-US" dirty="0"/>
          </a:p>
        </p:txBody>
      </p:sp>
      <p:sp>
        <p:nvSpPr>
          <p:cNvPr id="3" name="テキスト プレースホルダー 2"/>
          <p:cNvSpPr>
            <a:spLocks noGrp="1"/>
          </p:cNvSpPr>
          <p:nvPr>
            <p:ph type="body" idx="1"/>
          </p:nvPr>
        </p:nvSpPr>
        <p:spPr bwMode="gray">
          <a:xfrm>
            <a:off x="432000" y="864000"/>
            <a:ext cx="11328000" cy="5220000"/>
          </a:xfrm>
          <a:prstGeom prst="rect">
            <a:avLst/>
          </a:prstGeom>
        </p:spPr>
        <p:txBody>
          <a:bodyPr vert="horz" lIns="0" tIns="0" rIns="0" bIns="0" rtlCol="0">
            <a:normAutofit/>
          </a:bodyPr>
          <a:lstStyle/>
          <a:p>
            <a:pPr lvl="0"/>
            <a:r>
              <a:rPr kumimoji="1" lang="ja-JP" altLang="en-US" dirty="0"/>
              <a:t>本文テキスト</a:t>
            </a:r>
            <a:r>
              <a:rPr kumimoji="1" lang="en-US" altLang="ja-JP" dirty="0"/>
              <a:t> 18pt</a:t>
            </a:r>
            <a:endParaRPr kumimoji="1" lang="ja-JP" altLang="en-US" dirty="0"/>
          </a:p>
          <a:p>
            <a:pPr lvl="1"/>
            <a:r>
              <a:rPr kumimoji="1" lang="ja-JP" altLang="en-US" dirty="0"/>
              <a:t>第 </a:t>
            </a:r>
            <a:r>
              <a:rPr kumimoji="1" lang="en-US" altLang="ja-JP" dirty="0"/>
              <a:t>2 </a:t>
            </a:r>
            <a:r>
              <a:rPr kumimoji="1" lang="ja-JP" altLang="en-US" dirty="0"/>
              <a:t>レベル</a:t>
            </a:r>
            <a:r>
              <a:rPr kumimoji="1" lang="en-US" altLang="ja-JP" dirty="0"/>
              <a:t> 16pt</a:t>
            </a:r>
            <a:endParaRPr kumimoji="1" lang="ja-JP" altLang="en-US" dirty="0"/>
          </a:p>
          <a:p>
            <a:pPr lvl="2"/>
            <a:r>
              <a:rPr kumimoji="1" lang="ja-JP" altLang="en-US" dirty="0"/>
              <a:t>第 </a:t>
            </a:r>
            <a:r>
              <a:rPr kumimoji="1" lang="en-US" altLang="ja-JP" dirty="0"/>
              <a:t>3 </a:t>
            </a:r>
            <a:r>
              <a:rPr kumimoji="1" lang="ja-JP" altLang="en-US" dirty="0"/>
              <a:t>レベル</a:t>
            </a:r>
            <a:r>
              <a:rPr kumimoji="1" lang="en-US" altLang="ja-JP" dirty="0"/>
              <a:t> 14pt</a:t>
            </a:r>
            <a:endParaRPr kumimoji="1" lang="ja-JP" altLang="en-US" dirty="0"/>
          </a:p>
          <a:p>
            <a:pPr lvl="3"/>
            <a:r>
              <a:rPr kumimoji="1" lang="ja-JP" altLang="en-US" dirty="0"/>
              <a:t>第 </a:t>
            </a:r>
            <a:r>
              <a:rPr kumimoji="1" lang="en-US" altLang="ja-JP" dirty="0"/>
              <a:t>4 </a:t>
            </a:r>
            <a:r>
              <a:rPr kumimoji="1" lang="ja-JP" altLang="en-US" dirty="0"/>
              <a:t>レベル</a:t>
            </a:r>
            <a:r>
              <a:rPr kumimoji="1" lang="en-US" altLang="ja-JP" dirty="0"/>
              <a:t> 12pt</a:t>
            </a:r>
            <a:endParaRPr kumimoji="1" lang="ja-JP" altLang="en-US" dirty="0"/>
          </a:p>
          <a:p>
            <a:pPr lvl="4"/>
            <a:r>
              <a:rPr kumimoji="1" lang="ja-JP" altLang="en-US" dirty="0"/>
              <a:t>第 </a:t>
            </a:r>
            <a:r>
              <a:rPr kumimoji="1" lang="en-US" altLang="ja-JP" dirty="0"/>
              <a:t>5 </a:t>
            </a:r>
            <a:r>
              <a:rPr kumimoji="1" lang="ja-JP" altLang="en-US" dirty="0"/>
              <a:t>レベル</a:t>
            </a:r>
            <a:r>
              <a:rPr kumimoji="1" lang="en-US" altLang="ja-JP" dirty="0"/>
              <a:t> 10.5 </a:t>
            </a:r>
          </a:p>
          <a:p>
            <a:pPr lvl="5"/>
            <a:r>
              <a:rPr kumimoji="1" lang="ja-JP" altLang="en-US" dirty="0"/>
              <a:t>第</a:t>
            </a:r>
            <a:r>
              <a:rPr kumimoji="1" lang="en-US" altLang="ja-JP" dirty="0"/>
              <a:t>6</a:t>
            </a:r>
            <a:r>
              <a:rPr kumimoji="1" lang="ja-JP" altLang="en-US" dirty="0"/>
              <a:t>レベル</a:t>
            </a:r>
            <a:r>
              <a:rPr kumimoji="1" lang="en-US" altLang="ja-JP" dirty="0"/>
              <a:t> 9pt</a:t>
            </a:r>
            <a:endParaRPr kumimoji="1" lang="ja-JP" altLang="en-US" dirty="0"/>
          </a:p>
        </p:txBody>
      </p:sp>
      <p:grpSp>
        <p:nvGrpSpPr>
          <p:cNvPr id="27" name="図形グループ 26"/>
          <p:cNvGrpSpPr/>
          <p:nvPr userDrawn="1"/>
        </p:nvGrpSpPr>
        <p:grpSpPr bwMode="gray">
          <a:xfrm>
            <a:off x="-2430126" y="1"/>
            <a:ext cx="2160248" cy="5400000"/>
            <a:chOff x="-2430126" y="1"/>
            <a:chExt cx="2160248" cy="5400000"/>
          </a:xfrm>
        </p:grpSpPr>
        <p:sp>
          <p:nvSpPr>
            <p:cNvPr id="28" name="テキスト ボックス 27">
              <a:extLst>
                <a:ext uri="{FF2B5EF4-FFF2-40B4-BE49-F238E27FC236}">
                  <a16:creationId xmlns:a16="http://schemas.microsoft.com/office/drawing/2014/main" xmlns="" id="{721E1859-E405-124F-AF79-A67A32778B95}"/>
                </a:ext>
              </a:extLst>
            </p:cNvPr>
            <p:cNvSpPr txBox="1"/>
            <p:nvPr userDrawn="1"/>
          </p:nvSpPr>
          <p:spPr bwMode="gray">
            <a:xfrm>
              <a:off x="-2429878" y="1"/>
              <a:ext cx="2160000" cy="720000"/>
            </a:xfrm>
            <a:prstGeom prst="rect">
              <a:avLst/>
            </a:prstGeom>
            <a:solidFill>
              <a:schemeClr val="bg1"/>
            </a:solidFill>
          </p:spPr>
          <p:txBody>
            <a:bodyPr wrap="square" lIns="135000" tIns="135000" rIns="135000" bIns="135000" rtlCol="0">
              <a:noAutofit/>
            </a:bodyPr>
            <a:lstStyle/>
            <a:p>
              <a:pPr marL="0" indent="0">
                <a:buFontTx/>
                <a:buNone/>
              </a:pPr>
              <a:r>
                <a:rPr kumimoji="1" lang="ja-JP" altLang="en-US" sz="1200" b="1" dirty="0" smtClean="0">
                  <a:solidFill>
                    <a:schemeClr val="tx1"/>
                  </a:solidFill>
                </a:rPr>
                <a:t>カラーテーマ</a:t>
              </a:r>
              <a:endParaRPr kumimoji="1" lang="en-US" altLang="ja-JP" sz="1200" b="1" dirty="0" smtClean="0">
                <a:solidFill>
                  <a:schemeClr val="tx1"/>
                </a:solidFill>
              </a:endParaRPr>
            </a:p>
            <a:p>
              <a:pPr marL="0" indent="0">
                <a:buFontTx/>
                <a:buNone/>
              </a:pPr>
              <a:r>
                <a:rPr kumimoji="1" lang="en-US" altLang="ja-JP" sz="2000" b="1" dirty="0" smtClean="0">
                  <a:solidFill>
                    <a:schemeClr val="tx1"/>
                  </a:solidFill>
                </a:rPr>
                <a:t>Orange</a:t>
              </a:r>
              <a:endParaRPr kumimoji="1" lang="en-US" altLang="ja-JP" sz="1600" b="1" dirty="0">
                <a:solidFill>
                  <a:schemeClr val="tx1"/>
                </a:solidFill>
              </a:endParaRPr>
            </a:p>
          </p:txBody>
        </p:sp>
        <p:sp>
          <p:nvSpPr>
            <p:cNvPr id="29" name="テキスト ボックス 28">
              <a:extLst>
                <a:ext uri="{FF2B5EF4-FFF2-40B4-BE49-F238E27FC236}">
                  <a16:creationId xmlns:a16="http://schemas.microsoft.com/office/drawing/2014/main" xmlns="" id="{84661331-9374-D041-A121-10EFE0AD4230}"/>
                </a:ext>
              </a:extLst>
            </p:cNvPr>
            <p:cNvSpPr txBox="1"/>
            <p:nvPr userDrawn="1"/>
          </p:nvSpPr>
          <p:spPr bwMode="gray">
            <a:xfrm>
              <a:off x="-2430002" y="720001"/>
              <a:ext cx="2160000" cy="2880000"/>
            </a:xfrm>
            <a:prstGeom prst="rect">
              <a:avLst/>
            </a:prstGeom>
            <a:solidFill>
              <a:schemeClr val="accent1"/>
            </a:solidFill>
          </p:spPr>
          <p:txBody>
            <a:bodyPr wrap="square" lIns="135000" tIns="135000" rIns="135000" bIns="135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背景色</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Orange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R 242 G 150 B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dirty="0" smtClean="0">
                  <a:solidFill>
                    <a:schemeClr val="tx1"/>
                  </a:solidFill>
                </a:rPr>
                <a:t>F29614</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smtClean="0">
                  <a:ln>
                    <a:noFill/>
                  </a:ln>
                  <a:solidFill>
                    <a:srgbClr val="000000"/>
                  </a:solidFill>
                  <a:effectLst/>
                  <a:uLnTx/>
                  <a:uFillTx/>
                  <a:latin typeface="+mn-lt"/>
                  <a:ea typeface="+mn-ea"/>
                  <a:cs typeface="+mn-cs"/>
                </a:rPr>
                <a:t>テキストカラー</a:t>
              </a:r>
              <a:endParaRPr kumimoji="1" lang="en-US" altLang="ja-JP" sz="12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dirty="0">
                  <a:ln>
                    <a:noFill/>
                  </a:ln>
                  <a:solidFill>
                    <a:srgbClr val="000000"/>
                  </a:solidFill>
                  <a:effectLst/>
                  <a:uLnTx/>
                  <a:uFillTx/>
                  <a:latin typeface="+mn-lt"/>
                  <a:ea typeface="+mn-ea"/>
                  <a:cs typeface="+mn-cs"/>
                </a:rPr>
                <a:t>Black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is-IS" altLang="ja-JP" sz="1600" b="1" i="0" u="none" strike="noStrike" kern="1200" cap="none" spc="0" normalizeH="0" baseline="0" noProof="0" dirty="0">
                  <a:ln>
                    <a:noFill/>
                  </a:ln>
                  <a:solidFill>
                    <a:srgbClr val="000000"/>
                  </a:solidFill>
                  <a:effectLst/>
                  <a:uLnTx/>
                  <a:uFillTx/>
                  <a:latin typeface="+mn-lt"/>
                  <a:ea typeface="+mn-ea"/>
                  <a:cs typeface="+mn-cs"/>
                </a:rPr>
                <a:t>R 0 G 0 B 0</a:t>
              </a:r>
            </a:p>
          </p:txBody>
        </p:sp>
        <p:sp>
          <p:nvSpPr>
            <p:cNvPr id="30" name="正方形/長方形 29">
              <a:extLst>
                <a:ext uri="{FF2B5EF4-FFF2-40B4-BE49-F238E27FC236}">
                  <a16:creationId xmlns:a16="http://schemas.microsoft.com/office/drawing/2014/main" xmlns="" id="{E3D10CBE-F5C0-A544-868A-F8C0ACAD6AA6}"/>
                </a:ext>
              </a:extLst>
            </p:cNvPr>
            <p:cNvSpPr/>
            <p:nvPr userDrawn="1"/>
          </p:nvSpPr>
          <p:spPr bwMode="gray">
            <a:xfrm>
              <a:off x="-2430126" y="4500001"/>
              <a:ext cx="2160000" cy="90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Tx/>
                <a:buNone/>
              </a:pPr>
              <a:r>
                <a:rPr kumimoji="1" lang="ja-JP" altLang="en-US" sz="1200" b="1" dirty="0" smtClean="0">
                  <a:solidFill>
                    <a:schemeClr val="tx1"/>
                  </a:solidFill>
                </a:rPr>
                <a:t>サブカラー</a:t>
              </a:r>
              <a:endParaRPr kumimoji="1" lang="en-US" altLang="ja-JP" sz="1200" b="1" dirty="0" smtClean="0">
                <a:solidFill>
                  <a:schemeClr val="tx1"/>
                </a:solidFill>
              </a:endParaRPr>
            </a:p>
            <a:p>
              <a:pPr marL="0" indent="0">
                <a:buFontTx/>
                <a:buNone/>
              </a:pPr>
              <a:r>
                <a:rPr kumimoji="1" lang="it-IT" altLang="ja-JP" sz="1200" b="1" dirty="0" err="1" smtClean="0">
                  <a:solidFill>
                    <a:schemeClr val="tx1"/>
                  </a:solidFill>
                </a:rPr>
                <a:t>R</a:t>
              </a:r>
              <a:r>
                <a:rPr kumimoji="1" lang="it-IT" altLang="ja-JP" sz="1200" b="1" dirty="0" smtClean="0">
                  <a:solidFill>
                    <a:schemeClr val="tx1"/>
                  </a:solidFill>
                </a:rPr>
                <a:t> 192 G 192 B 192</a:t>
              </a:r>
            </a:p>
            <a:p>
              <a:pPr marL="0" indent="0">
                <a:buFontTx/>
                <a:buNone/>
              </a:pPr>
              <a:r>
                <a:rPr kumimoji="1" lang="it-IT" altLang="ja-JP" sz="1200" b="1" dirty="0" smtClean="0">
                  <a:solidFill>
                    <a:schemeClr val="tx1"/>
                  </a:solidFill>
                </a:rPr>
                <a:t>C0C0C0</a:t>
              </a:r>
              <a:endParaRPr kumimoji="1" lang="mr-IN" altLang="ja-JP" sz="1200" b="1" dirty="0">
                <a:solidFill>
                  <a:schemeClr val="tx1"/>
                </a:solidFill>
              </a:endParaRPr>
            </a:p>
          </p:txBody>
        </p:sp>
        <p:sp>
          <p:nvSpPr>
            <p:cNvPr id="31" name="正方形/長方形 30">
              <a:extLst>
                <a:ext uri="{FF2B5EF4-FFF2-40B4-BE49-F238E27FC236}">
                  <a16:creationId xmlns:a16="http://schemas.microsoft.com/office/drawing/2014/main" xmlns="" id="{9BAC09B0-8FD9-2F48-83F3-0249A53CC359}"/>
                </a:ext>
              </a:extLst>
            </p:cNvPr>
            <p:cNvSpPr/>
            <p:nvPr userDrawn="1"/>
          </p:nvSpPr>
          <p:spPr bwMode="gray">
            <a:xfrm>
              <a:off x="-2430126" y="3600001"/>
              <a:ext cx="2160000" cy="90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1" dirty="0" smtClean="0">
                  <a:solidFill>
                    <a:schemeClr val="tx1"/>
                  </a:solidFill>
                </a:rPr>
                <a:t>アクセントカラー</a:t>
              </a:r>
              <a:endParaRPr lang="en-US" altLang="ja-JP" sz="1200" b="1" dirty="0" smtClean="0">
                <a:solidFill>
                  <a:schemeClr val="tx1"/>
                </a:solidFill>
              </a:endParaRPr>
            </a:p>
            <a:p>
              <a:r>
                <a:rPr lang="pt-BR" altLang="ja-JP" sz="1200" b="1" dirty="0" err="1" smtClean="0">
                  <a:solidFill>
                    <a:schemeClr val="tx1"/>
                  </a:solidFill>
                </a:rPr>
                <a:t>R</a:t>
              </a:r>
              <a:r>
                <a:rPr lang="pt-BR" altLang="ja-JP" sz="1200" b="1" dirty="0" smtClean="0">
                  <a:solidFill>
                    <a:schemeClr val="tx1"/>
                  </a:solidFill>
                </a:rPr>
                <a:t> 26 </a:t>
              </a:r>
              <a:r>
                <a:rPr lang="pt-BR" altLang="ja-JP" sz="1200" b="1" dirty="0" err="1" smtClean="0">
                  <a:solidFill>
                    <a:schemeClr val="tx1"/>
                  </a:solidFill>
                </a:rPr>
                <a:t>G</a:t>
              </a:r>
              <a:r>
                <a:rPr lang="pt-BR" altLang="ja-JP" sz="1200" b="1" dirty="0" smtClean="0">
                  <a:solidFill>
                    <a:schemeClr val="tx1"/>
                  </a:solidFill>
                </a:rPr>
                <a:t> 188 </a:t>
              </a:r>
              <a:r>
                <a:rPr lang="pt-BR" altLang="ja-JP" sz="1200" b="1" dirty="0" err="1" smtClean="0">
                  <a:solidFill>
                    <a:schemeClr val="tx1"/>
                  </a:solidFill>
                </a:rPr>
                <a:t>B</a:t>
              </a:r>
              <a:r>
                <a:rPr lang="pt-BR" altLang="ja-JP" sz="1200" b="1" dirty="0" smtClean="0">
                  <a:solidFill>
                    <a:schemeClr val="tx1"/>
                  </a:solidFill>
                </a:rPr>
                <a:t> 239</a:t>
              </a:r>
            </a:p>
            <a:p>
              <a:r>
                <a:rPr lang="pt-BR" altLang="ja-JP" sz="1200" b="1" dirty="0" smtClean="0">
                  <a:solidFill>
                    <a:schemeClr val="tx1"/>
                  </a:solidFill>
                </a:rPr>
                <a:t>1ABCEF</a:t>
              </a:r>
              <a:endParaRPr lang="cs-CZ" altLang="ja-JP" sz="1200" b="1" dirty="0" smtClean="0">
                <a:solidFill>
                  <a:schemeClr val="tx1"/>
                </a:solidFill>
              </a:endParaRPr>
            </a:p>
          </p:txBody>
        </p:sp>
      </p:grpSp>
      <p:grpSp>
        <p:nvGrpSpPr>
          <p:cNvPr id="32" name="図形グループ 31"/>
          <p:cNvGrpSpPr/>
          <p:nvPr userDrawn="1"/>
        </p:nvGrpSpPr>
        <p:grpSpPr bwMode="gray">
          <a:xfrm>
            <a:off x="12461878" y="73831"/>
            <a:ext cx="2160000" cy="5893470"/>
            <a:chOff x="9414258" y="73831"/>
            <a:chExt cx="2160000" cy="5893470"/>
          </a:xfrm>
        </p:grpSpPr>
        <p:sp>
          <p:nvSpPr>
            <p:cNvPr id="33" name="正方形/長方形 32">
              <a:extLst>
                <a:ext uri="{FF2B5EF4-FFF2-40B4-BE49-F238E27FC236}">
                  <a16:creationId xmlns:a16="http://schemas.microsoft.com/office/drawing/2014/main" xmlns="" id="{20291749-600C-6F44-B44A-30EE4F750BC2}"/>
                </a:ext>
              </a:extLst>
            </p:cNvPr>
            <p:cNvSpPr/>
            <p:nvPr userDrawn="1"/>
          </p:nvSpPr>
          <p:spPr bwMode="gray">
            <a:xfrm>
              <a:off x="9414258" y="2367301"/>
              <a:ext cx="2160000" cy="900000"/>
            </a:xfrm>
            <a:prstGeom prst="rect">
              <a:avLst/>
            </a:prstGeom>
            <a:solidFill>
              <a:srgbClr val="FDD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Yellow</a:t>
              </a:r>
            </a:p>
            <a:p>
              <a:r>
                <a:rPr lang="en-US" altLang="ja-JP" sz="1200" b="1" dirty="0" smtClean="0">
                  <a:solidFill>
                    <a:schemeClr val="tx1"/>
                  </a:solidFill>
                </a:rPr>
                <a:t>R 253 G 208 B 0</a:t>
              </a:r>
            </a:p>
            <a:p>
              <a:r>
                <a:rPr lang="en-US" altLang="ja-JP" sz="1200" b="1" dirty="0" smtClean="0">
                  <a:solidFill>
                    <a:schemeClr val="tx1"/>
                  </a:solidFill>
                </a:rPr>
                <a:t>FDD000</a:t>
              </a:r>
              <a:endParaRPr lang="en-US" altLang="ja-JP" sz="1200" dirty="0">
                <a:solidFill>
                  <a:schemeClr val="tx1"/>
                </a:solidFill>
              </a:endParaRPr>
            </a:p>
          </p:txBody>
        </p:sp>
        <p:sp>
          <p:nvSpPr>
            <p:cNvPr id="34" name="正方形/長方形 33">
              <a:extLst>
                <a:ext uri="{FF2B5EF4-FFF2-40B4-BE49-F238E27FC236}">
                  <a16:creationId xmlns:a16="http://schemas.microsoft.com/office/drawing/2014/main" xmlns="" id="{9BAC09B0-8FD9-2F48-83F3-0249A53CC359}"/>
                </a:ext>
              </a:extLst>
            </p:cNvPr>
            <p:cNvSpPr/>
            <p:nvPr userDrawn="1"/>
          </p:nvSpPr>
          <p:spPr bwMode="gray">
            <a:xfrm>
              <a:off x="9414258" y="1467301"/>
              <a:ext cx="2160000" cy="900000"/>
            </a:xfrm>
            <a:prstGeom prst="rect">
              <a:avLst/>
            </a:prstGeom>
            <a:solidFill>
              <a:srgbClr val="E10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k-SK" altLang="ja-JP" sz="1200" b="1" dirty="0" err="1" smtClean="0"/>
                <a:t>Magenta</a:t>
              </a:r>
              <a:endParaRPr lang="sk-SK" altLang="ja-JP" sz="1200" b="1" dirty="0" smtClean="0"/>
            </a:p>
            <a:p>
              <a:r>
                <a:rPr lang="is-IS" altLang="ja-JP" sz="1200" b="1" dirty="0" smtClean="0"/>
                <a:t>R 225 G 13 B 125</a:t>
              </a:r>
              <a:endParaRPr lang="sk-SK" altLang="ja-JP" sz="1200" b="1" dirty="0" smtClean="0"/>
            </a:p>
            <a:p>
              <a:r>
                <a:rPr lang="sk-SK" altLang="ja-JP" sz="1200" b="1" dirty="0" smtClean="0"/>
                <a:t>E10D7D</a:t>
              </a:r>
              <a:endParaRPr lang="en-US" altLang="ja-JP" sz="1200" dirty="0"/>
            </a:p>
          </p:txBody>
        </p:sp>
        <p:sp>
          <p:nvSpPr>
            <p:cNvPr id="35" name="正方形/長方形 34">
              <a:extLst>
                <a:ext uri="{FF2B5EF4-FFF2-40B4-BE49-F238E27FC236}">
                  <a16:creationId xmlns:a16="http://schemas.microsoft.com/office/drawing/2014/main" xmlns="" id="{B1570B1A-A7CC-0248-813B-F16299697CD3}"/>
                </a:ext>
              </a:extLst>
            </p:cNvPr>
            <p:cNvSpPr/>
            <p:nvPr userDrawn="1"/>
          </p:nvSpPr>
          <p:spPr bwMode="gray">
            <a:xfrm>
              <a:off x="9414258" y="567301"/>
              <a:ext cx="2160000" cy="900000"/>
            </a:xfrm>
            <a:prstGeom prst="rect">
              <a:avLst/>
            </a:prstGeom>
            <a:solidFill>
              <a:srgbClr val="1AB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Blue</a:t>
              </a:r>
            </a:p>
            <a:p>
              <a:r>
                <a:rPr lang="en-US" altLang="ja-JP" sz="1200" b="1" dirty="0" smtClean="0">
                  <a:solidFill>
                    <a:schemeClr val="tx1"/>
                  </a:solidFill>
                </a:rPr>
                <a:t>R 26 G 188 B 239</a:t>
              </a:r>
            </a:p>
            <a:p>
              <a:r>
                <a:rPr lang="en-US" altLang="ja-JP" sz="1200" b="1" dirty="0" smtClean="0">
                  <a:solidFill>
                    <a:schemeClr val="tx1"/>
                  </a:solidFill>
                </a:rPr>
                <a:t>1ABCEF</a:t>
              </a:r>
              <a:endParaRPr lang="en-US" altLang="ja-JP" sz="1200" dirty="0">
                <a:solidFill>
                  <a:schemeClr val="tx1"/>
                </a:solidFill>
              </a:endParaRPr>
            </a:p>
          </p:txBody>
        </p:sp>
        <p:sp>
          <p:nvSpPr>
            <p:cNvPr id="45" name="正方形/長方形 44">
              <a:extLst>
                <a:ext uri="{FF2B5EF4-FFF2-40B4-BE49-F238E27FC236}">
                  <a16:creationId xmlns:a16="http://schemas.microsoft.com/office/drawing/2014/main" xmlns="" id="{CE0C46B0-3187-604A-8836-F173F09F871B}"/>
                </a:ext>
              </a:extLst>
            </p:cNvPr>
            <p:cNvSpPr/>
            <p:nvPr userDrawn="1"/>
          </p:nvSpPr>
          <p:spPr bwMode="gray">
            <a:xfrm>
              <a:off x="9414258" y="3267301"/>
              <a:ext cx="2160000"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Gray</a:t>
              </a:r>
            </a:p>
            <a:p>
              <a:r>
                <a:rPr lang="en-US" altLang="ja-JP" sz="1200" b="1" dirty="0" smtClean="0">
                  <a:solidFill>
                    <a:schemeClr val="tx1"/>
                  </a:solidFill>
                </a:rPr>
                <a:t>R 230 G 230 B 230</a:t>
              </a:r>
            </a:p>
            <a:p>
              <a:r>
                <a:rPr lang="en-US" altLang="ja-JP" sz="1200" b="1" dirty="0" smtClean="0">
                  <a:solidFill>
                    <a:schemeClr val="tx1"/>
                  </a:solidFill>
                </a:rPr>
                <a:t>E6E6E6</a:t>
              </a:r>
              <a:endParaRPr lang="en-US" altLang="ja-JP" sz="1200" b="1" dirty="0">
                <a:solidFill>
                  <a:schemeClr val="tx1"/>
                </a:solidFill>
              </a:endParaRPr>
            </a:p>
          </p:txBody>
        </p:sp>
        <p:sp>
          <p:nvSpPr>
            <p:cNvPr id="46" name="正方形/長方形 45">
              <a:extLst>
                <a:ext uri="{FF2B5EF4-FFF2-40B4-BE49-F238E27FC236}">
                  <a16:creationId xmlns:a16="http://schemas.microsoft.com/office/drawing/2014/main" xmlns="" id="{326B3F25-041D-F946-89A6-A08D03EA045D}"/>
                </a:ext>
              </a:extLst>
            </p:cNvPr>
            <p:cNvSpPr/>
            <p:nvPr userDrawn="1"/>
          </p:nvSpPr>
          <p:spPr bwMode="gray">
            <a:xfrm>
              <a:off x="9414258" y="4167301"/>
              <a:ext cx="2160000" cy="900000"/>
            </a:xfrm>
            <a:prstGeom prst="rect">
              <a:avLst/>
            </a:prstGeom>
            <a:solidFill>
              <a:srgbClr val="95C6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Light Green</a:t>
              </a:r>
            </a:p>
            <a:p>
              <a:r>
                <a:rPr lang="en-US" altLang="ja-JP" sz="1200" b="1" dirty="0" smtClean="0">
                  <a:solidFill>
                    <a:schemeClr val="tx1"/>
                  </a:solidFill>
                </a:rPr>
                <a:t>R 149 G 198 B 42</a:t>
              </a:r>
            </a:p>
            <a:p>
              <a:r>
                <a:rPr lang="en-US" altLang="ja-JP" sz="1200" b="1" dirty="0" smtClean="0">
                  <a:solidFill>
                    <a:schemeClr val="tx1"/>
                  </a:solidFill>
                </a:rPr>
                <a:t>95C62A</a:t>
              </a:r>
              <a:endParaRPr lang="en-US" altLang="ja-JP" sz="1200" dirty="0">
                <a:solidFill>
                  <a:schemeClr val="tx1"/>
                </a:solidFill>
              </a:endParaRPr>
            </a:p>
          </p:txBody>
        </p:sp>
        <p:sp>
          <p:nvSpPr>
            <p:cNvPr id="47" name="正方形/長方形 46">
              <a:extLst>
                <a:ext uri="{FF2B5EF4-FFF2-40B4-BE49-F238E27FC236}">
                  <a16:creationId xmlns:a16="http://schemas.microsoft.com/office/drawing/2014/main" xmlns="" id="{B47977B7-6935-F14F-A5AC-850B73E6D657}"/>
                </a:ext>
              </a:extLst>
            </p:cNvPr>
            <p:cNvSpPr/>
            <p:nvPr userDrawn="1"/>
          </p:nvSpPr>
          <p:spPr bwMode="gray">
            <a:xfrm>
              <a:off x="9414258" y="5067301"/>
              <a:ext cx="2160000" cy="900000"/>
            </a:xfrm>
            <a:prstGeom prst="rect">
              <a:avLst/>
            </a:prstGeom>
            <a:solidFill>
              <a:srgbClr val="F296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b="1" dirty="0" smtClean="0">
                  <a:solidFill>
                    <a:schemeClr val="tx1"/>
                  </a:solidFill>
                </a:rPr>
                <a:t>Orange</a:t>
              </a:r>
            </a:p>
            <a:p>
              <a:r>
                <a:rPr lang="en-US" altLang="ja-JP" sz="1200" b="1" dirty="0" smtClean="0">
                  <a:solidFill>
                    <a:schemeClr val="tx1"/>
                  </a:solidFill>
                </a:rPr>
                <a:t>R 242 G 150 B 20</a:t>
              </a:r>
            </a:p>
            <a:p>
              <a:r>
                <a:rPr lang="en-US" altLang="ja-JP" sz="1200" b="1" dirty="0" smtClean="0">
                  <a:solidFill>
                    <a:schemeClr val="tx1"/>
                  </a:solidFill>
                </a:rPr>
                <a:t>F29614</a:t>
              </a:r>
            </a:p>
          </p:txBody>
        </p:sp>
        <p:sp>
          <p:nvSpPr>
            <p:cNvPr id="48" name="正方形/長方形 47">
              <a:extLst>
                <a:ext uri="{FF2B5EF4-FFF2-40B4-BE49-F238E27FC236}">
                  <a16:creationId xmlns:a16="http://schemas.microsoft.com/office/drawing/2014/main" xmlns="" id="{403D7310-F881-034C-B7B2-1008805369CB}"/>
                </a:ext>
              </a:extLst>
            </p:cNvPr>
            <p:cNvSpPr/>
            <p:nvPr userDrawn="1"/>
          </p:nvSpPr>
          <p:spPr bwMode="gray">
            <a:xfrm>
              <a:off x="9414258" y="73831"/>
              <a:ext cx="2160000" cy="493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200" b="1" dirty="0" smtClean="0">
                  <a:solidFill>
                    <a:schemeClr val="tx1"/>
                  </a:solidFill>
                </a:rPr>
                <a:t>コミュニケーションカラー</a:t>
              </a:r>
              <a:endParaRPr kumimoji="1" lang="en-US" altLang="ja-JP" sz="1200" b="1" dirty="0">
                <a:solidFill>
                  <a:schemeClr val="tx1"/>
                </a:solidFill>
              </a:endParaRPr>
            </a:p>
          </p:txBody>
        </p:sp>
      </p:grpSp>
    </p:spTree>
    <p:extLst>
      <p:ext uri="{BB962C8B-B14F-4D97-AF65-F5344CB8AC3E}">
        <p14:creationId xmlns:p14="http://schemas.microsoft.com/office/powerpoint/2010/main" val="13278217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 id="2147484105" r:id="rId18"/>
    <p:sldLayoutId id="2147484106" r:id="rId19"/>
    <p:sldLayoutId id="2147484107" r:id="rId20"/>
  </p:sldLayoutIdLst>
  <p:hf hdr="0" dt="0"/>
  <p:txStyles>
    <p:titleStyle>
      <a:lvl1pPr algn="l" defTabSz="914400" rtl="0" eaLnBrk="1" latinLnBrk="0" hangingPunct="1">
        <a:lnSpc>
          <a:spcPct val="100000"/>
        </a:lnSpc>
        <a:spcBef>
          <a:spcPct val="0"/>
        </a:spcBef>
        <a:buNone/>
        <a:defRPr kumimoji="1" sz="2200" b="1" i="0" kern="1200" baseline="0">
          <a:solidFill>
            <a:schemeClr val="tx1"/>
          </a:solidFill>
          <a:latin typeface="+mj-lt"/>
          <a:ea typeface="+mj-ea"/>
          <a:cs typeface="Meiryo" charset="-128"/>
        </a:defRPr>
      </a:lvl1pPr>
    </p:titleStyle>
    <p:bodyStyle>
      <a:lvl1pPr marL="0" indent="-180000" algn="l" defTabSz="914400" rtl="0" eaLnBrk="1" latinLnBrk="0" hangingPunct="1">
        <a:lnSpc>
          <a:spcPct val="100000"/>
        </a:lnSpc>
        <a:spcBef>
          <a:spcPts val="1000"/>
        </a:spcBef>
        <a:buFont typeface="Arial" panose="020B0604020202020204" pitchFamily="34" charset="0"/>
        <a:buChar char="•"/>
        <a:defRPr kumimoji="1" sz="1800" kern="120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3.png"/><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a:t>
            </a:fld>
            <a:endParaRPr lang="en-US" altLang="ja-JP" dirty="0"/>
          </a:p>
        </p:txBody>
      </p:sp>
      <p:sp>
        <p:nvSpPr>
          <p:cNvPr id="9" name="テキスト プレースホルダー 2"/>
          <p:cNvSpPr txBox="1">
            <a:spLocks/>
          </p:cNvSpPr>
          <p:nvPr/>
        </p:nvSpPr>
        <p:spPr bwMode="gray">
          <a:xfrm>
            <a:off x="3115802" y="2991042"/>
            <a:ext cx="5358839" cy="630942"/>
          </a:xfrm>
          <a:prstGeom prst="rect">
            <a:avLst/>
          </a:prstGeom>
        </p:spPr>
        <p:txBody>
          <a:bodyPr wrap="none" lIns="0" rIns="0">
            <a:spAutoFit/>
          </a:bodyPr>
          <a:lstStyle>
            <a:lvl1pPr marL="0" indent="0" algn="just" defTabSz="1800" rtl="0" eaLnBrk="1" latinLnBrk="0" hangingPunct="1">
              <a:lnSpc>
                <a:spcPct val="125000"/>
              </a:lnSpc>
              <a:spcBef>
                <a:spcPts val="0"/>
              </a:spcBef>
              <a:spcAft>
                <a:spcPts val="0"/>
              </a:spcAft>
              <a:buFont typeface="Arial" charset="0"/>
              <a:buNone/>
              <a:tabLst>
                <a:tab pos="180000" algn="l"/>
              </a:tabLst>
              <a:defRPr kumimoji="1" lang="ja-JP" altLang="en-US" sz="2800" kern="1200">
                <a:solidFill>
                  <a:schemeClr val="tx1"/>
                </a:solidFill>
                <a:latin typeface="+mn-lt"/>
                <a:ea typeface="+mn-ea"/>
                <a:cs typeface="+mn-cs"/>
              </a:defRPr>
            </a:lvl1pPr>
            <a:lvl2pPr marL="0" indent="0" algn="l" defTabSz="1800" rtl="0" eaLnBrk="1" latinLnBrk="0" hangingPunct="1">
              <a:lnSpc>
                <a:spcPct val="125000"/>
              </a:lnSpc>
              <a:spcBef>
                <a:spcPts val="0"/>
              </a:spcBef>
              <a:spcAft>
                <a:spcPts val="600"/>
              </a:spcAft>
              <a:buFont typeface="Arial" panose="020B0604020202020204" pitchFamily="34" charset="0"/>
              <a:buNone/>
              <a:tabLst>
                <a:tab pos="180000" algn="l"/>
              </a:tabLst>
              <a:defRPr kumimoji="1" lang="ja-JP" altLang="en-US" sz="2000" kern="1200">
                <a:solidFill>
                  <a:schemeClr val="tx1"/>
                </a:solidFill>
                <a:latin typeface="+mn-lt"/>
                <a:ea typeface="+mn-ea"/>
                <a:cs typeface="+mn-cs"/>
              </a:defRPr>
            </a:lvl2pPr>
            <a:lvl3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3pPr>
            <a:lvl4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4pPr>
            <a:lvl5pPr marL="0" indent="0" algn="l" defTabSz="1800" rtl="0" eaLnBrk="1" latinLnBrk="0" hangingPunct="1">
              <a:lnSpc>
                <a:spcPct val="125000"/>
              </a:lnSpc>
              <a:spcBef>
                <a:spcPts val="0"/>
              </a:spcBef>
              <a:buFont typeface="Arial" panose="020B0604020202020204" pitchFamily="34" charset="0"/>
              <a:buNone/>
              <a:tabLst>
                <a:tab pos="180000" algn="l"/>
              </a:tabLst>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smtClean="0">
                <a:latin typeface="Meiryo UI" panose="020B0604030504040204" pitchFamily="50" charset="-128"/>
                <a:ea typeface="Meiryo UI" panose="020B0604030504040204" pitchFamily="50" charset="-128"/>
              </a:rPr>
              <a:t>チェックルールの完全管理機能の構築</a:t>
            </a:r>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27270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a:xfrm>
            <a:off x="11377613" y="6449006"/>
            <a:ext cx="506795"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10</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3372824677"/>
              </p:ext>
            </p:extLst>
          </p:nvPr>
        </p:nvGraphicFramePr>
        <p:xfrm>
          <a:off x="909334" y="926330"/>
          <a:ext cx="11185988" cy="3440846"/>
        </p:xfrm>
        <a:graphic>
          <a:graphicData uri="http://schemas.openxmlformats.org/drawingml/2006/table">
            <a:tbl>
              <a:tblPr firstRow="1" bandRow="1">
                <a:tableStyleId>{5C22544A-7EE6-4342-B048-85BDC9FD1C3A}</a:tableStyleId>
              </a:tblPr>
              <a:tblGrid>
                <a:gridCol w="1400493"/>
                <a:gridCol w="1236980"/>
                <a:gridCol w="1170623"/>
                <a:gridCol w="1158046"/>
                <a:gridCol w="1324737"/>
                <a:gridCol w="1207897"/>
                <a:gridCol w="921803"/>
                <a:gridCol w="921803"/>
                <a:gridCol w="921803"/>
                <a:gridCol w="921803"/>
              </a:tblGrid>
              <a:tr h="315616">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c>
                  <a:txBody>
                    <a:bodyPr/>
                    <a:lstStyle/>
                    <a:p>
                      <a:r>
                        <a:rPr kumimoji="1" lang="en-US" altLang="ja-JP" dirty="0" smtClean="0"/>
                        <a:t>G</a:t>
                      </a:r>
                      <a:endParaRPr kumimoji="1" lang="ja-JP" altLang="en-US" dirty="0"/>
                    </a:p>
                  </a:txBody>
                  <a:tcPr/>
                </a:tc>
                <a:tc>
                  <a:txBody>
                    <a:bodyPr/>
                    <a:lstStyle/>
                    <a:p>
                      <a:r>
                        <a:rPr kumimoji="1" lang="en-US" altLang="ja-JP" dirty="0" smtClean="0"/>
                        <a:t>H</a:t>
                      </a:r>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400" dirty="0" smtClean="0"/>
                        <a:t>ルール演算子</a:t>
                      </a:r>
                      <a:endParaRPr lang="en-US" altLang="ja-JP"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smtClean="0"/>
                        <a:t>a</a:t>
                      </a:r>
                      <a:r>
                        <a:rPr kumimoji="1" lang="ja-JP" altLang="en-US" sz="1400" dirty="0" smtClean="0"/>
                        <a:t>＆</a:t>
                      </a:r>
                      <a:r>
                        <a:rPr kumimoji="1" lang="en-US" altLang="ja-JP" sz="1400" dirty="0" smtClean="0"/>
                        <a:t>b</a:t>
                      </a:r>
                    </a:p>
                  </a:txBody>
                  <a:tcPr marL="52560" marR="52560" marT="26280" marB="26280"/>
                </a:tc>
                <a:tc>
                  <a:txBody>
                    <a:bodyPr/>
                    <a:lstStyle/>
                    <a:p>
                      <a:r>
                        <a:rPr kumimoji="1" lang="en-US" altLang="ja-JP" sz="1400" dirty="0" err="1" smtClean="0"/>
                        <a:t>bNc</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405460">
                <a:tc gridSpan="5">
                  <a:txBody>
                    <a:bodyPr/>
                    <a:lstStyle/>
                    <a:p>
                      <a:endParaRPr lang="ja-JP" altLang="en-US" sz="1400" dirty="0"/>
                    </a:p>
                  </a:txBody>
                  <a:tcPr marL="52560" marR="52560" marT="26280" marB="26280"/>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r>
              <a:tr h="405460">
                <a:tc>
                  <a:txBody>
                    <a:bodyPr/>
                    <a:lstStyle/>
                    <a:p>
                      <a:r>
                        <a:rPr kumimoji="1" lang="ja-JP" altLang="en-US" sz="1400" dirty="0" smtClean="0"/>
                        <a:t>チェック対象</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err="1" smtClean="0"/>
                        <a:t>MainPDType</a:t>
                      </a:r>
                      <a:endParaRPr kumimoji="1" lang="en-US" altLang="ja-JP" sz="1400" dirty="0" smtClean="0"/>
                    </a:p>
                  </a:txBody>
                  <a:tcPr marL="52560" marR="52560" marT="26280" marB="26280"/>
                </a:tc>
                <a:tc>
                  <a:txBody>
                    <a:bodyPr/>
                    <a:lstStyle/>
                    <a:p>
                      <a:r>
                        <a:rPr kumimoji="1" lang="en-US" altLang="ja-JP" sz="1400" dirty="0" smtClean="0"/>
                        <a:t>PD</a:t>
                      </a:r>
                      <a:endParaRPr kumimoji="1" lang="ja-JP" altLang="en-US" sz="14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400" dirty="0" smtClean="0"/>
                        <a:t>フロー</a:t>
                      </a:r>
                      <a:r>
                        <a:rPr lang="en-US" altLang="ja-JP" sz="1400" dirty="0" smtClean="0"/>
                        <a:t>No</a:t>
                      </a:r>
                      <a:endParaRPr kumimoji="1" lang="ja-JP" altLang="en-US" sz="1400" dirty="0" smtClean="0"/>
                    </a:p>
                  </a:txBody>
                  <a:tcPr marL="52560" marR="52560" marT="26280" marB="26280"/>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t>ルール</a:t>
                      </a:r>
                      <a:r>
                        <a:rPr kumimoji="1" lang="en-US" altLang="ja-JP" sz="1400" dirty="0" smtClean="0"/>
                        <a:t>No</a:t>
                      </a:r>
                    </a:p>
                  </a:txBody>
                  <a:tcPr marL="52560" marR="52560" marT="26280" marB="26280"/>
                </a:tc>
                <a:tc>
                  <a:txBody>
                    <a:bodyPr/>
                    <a:lstStyle/>
                    <a:p>
                      <a:r>
                        <a:rPr kumimoji="1" lang="en-US" altLang="ja-JP" sz="1400" dirty="0" smtClean="0"/>
                        <a:t>1</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t>位置指定演算子</a:t>
                      </a:r>
                      <a:endParaRPr kumimoji="1" lang="en-US" altLang="ja-JP" sz="1400" dirty="0" smtClean="0"/>
                    </a:p>
                  </a:txBody>
                  <a:tcPr marL="52560" marR="52560" marT="26280" marB="26280"/>
                </a:tc>
                <a:tc>
                  <a:txBody>
                    <a:bodyPr/>
                    <a:lstStyle/>
                    <a:p>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t>E(end)</a:t>
                      </a:r>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t>論理演算子</a:t>
                      </a:r>
                      <a:endParaRPr kumimoji="1" lang="en-US" altLang="ja-JP" sz="1400" dirty="0" smtClean="0"/>
                    </a:p>
                  </a:txBody>
                  <a:tcPr marL="52560" marR="52560" marT="26280" marB="26280"/>
                </a:tc>
                <a:tc>
                  <a:txBody>
                    <a:bodyPr/>
                    <a:lstStyle/>
                    <a:p>
                      <a:endParaRPr kumimoji="1" lang="ja-JP" altLang="en-US" sz="1400" dirty="0"/>
                    </a:p>
                  </a:txBody>
                  <a:tcPr marL="52560" marR="52560" marT="26280" marB="26280"/>
                </a:tc>
                <a:tc>
                  <a:txBody>
                    <a:bodyPr/>
                    <a:lstStyle/>
                    <a:p>
                      <a:r>
                        <a:rPr kumimoji="1" lang="en-US" altLang="ja-JP" sz="1400" dirty="0" smtClean="0"/>
                        <a:t>==</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solidFill>
                            <a:schemeClr val="dk1"/>
                          </a:solidFill>
                        </a:rPr>
                        <a:t>Ǝ</a:t>
                      </a:r>
                      <a:r>
                        <a:rPr lang="ja-JP" altLang="en-US" sz="1400" dirty="0" smtClean="0">
                          <a:solidFill>
                            <a:schemeClr val="dk1"/>
                          </a:solidFill>
                        </a:rPr>
                        <a:t>∈</a:t>
                      </a:r>
                      <a:r>
                        <a:rPr lang="en-US" altLang="ja-JP" sz="1400" dirty="0" smtClean="0">
                          <a:solidFill>
                            <a:schemeClr val="dk1"/>
                          </a:solidFill>
                        </a:rPr>
                        <a:t>C</a:t>
                      </a:r>
                      <a:endParaRPr kumimoji="1" lang="ja-JP" altLang="en-US"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t>要素</a:t>
                      </a:r>
                      <a:endParaRPr kumimoji="1" lang="en-US" altLang="ja-JP" sz="14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dirty="0" smtClean="0"/>
                    </a:p>
                  </a:txBody>
                  <a:tcPr marL="52560" marR="52560" marT="26280" marB="26280"/>
                </a:tc>
                <a:tc>
                  <a:txBody>
                    <a:bodyPr/>
                    <a:lstStyle/>
                    <a:p>
                      <a:r>
                        <a:rPr lang="en-US" altLang="ja-JP" sz="1400" dirty="0" smtClean="0"/>
                        <a:t>Rework</a:t>
                      </a:r>
                      <a:endParaRPr kumimoji="1" lang="ja-JP" altLang="en-US" sz="1400" dirty="0"/>
                    </a:p>
                  </a:txBody>
                  <a:tcPr marL="52560" marR="52560" marT="26280" marB="26280"/>
                </a:tc>
                <a:tc>
                  <a:txBody>
                    <a:bodyPr/>
                    <a:lstStyle/>
                    <a:p>
                      <a:endParaRPr kumimoji="1" lang="ja-JP" altLang="en-US" sz="1400" dirty="0"/>
                    </a:p>
                  </a:txBody>
                  <a:tcPr marL="52560" marR="52560" marT="26280" marB="26280"/>
                </a:tc>
                <a:tc>
                  <a:txBody>
                    <a:bodyPr/>
                    <a:lstStyle/>
                    <a:p>
                      <a:r>
                        <a:rPr lang="en-US" altLang="ja-JP" sz="1400" dirty="0" err="1" smtClean="0"/>
                        <a:t>reworkflow</a:t>
                      </a:r>
                      <a:endParaRPr kumimoji="1" lang="ja-JP" altLang="en-US" sz="1400" dirty="0"/>
                    </a:p>
                  </a:txBody>
                  <a:tcPr marL="52560" marR="52560" marT="26280" marB="26280"/>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24" name="テキスト ボックス 23"/>
          <p:cNvSpPr txBox="1"/>
          <p:nvPr/>
        </p:nvSpPr>
        <p:spPr>
          <a:xfrm>
            <a:off x="734081" y="4513666"/>
            <a:ext cx="11326330" cy="1600438"/>
          </a:xfrm>
          <a:prstGeom prst="rect">
            <a:avLst/>
          </a:prstGeom>
          <a:noFill/>
        </p:spPr>
        <p:txBody>
          <a:bodyPr wrap="square" rtlCol="0">
            <a:spAutoFit/>
          </a:bodyPr>
          <a:lstStyle/>
          <a:p>
            <a:r>
              <a:rPr lang="ja-JP" altLang="en-US" sz="1400" dirty="0" smtClean="0"/>
              <a:t>例</a:t>
            </a:r>
            <a:r>
              <a:rPr lang="en-US" altLang="ja-JP" sz="1400" dirty="0"/>
              <a:t>(</a:t>
            </a:r>
            <a:r>
              <a:rPr lang="ja-JP" altLang="en-US" sz="1400" dirty="0"/>
              <a:t>既存ルール</a:t>
            </a:r>
            <a:r>
              <a:rPr lang="en-US" altLang="ja-JP" sz="1400" dirty="0"/>
              <a:t>CMDR0002</a:t>
            </a:r>
          </a:p>
          <a:p>
            <a:r>
              <a:rPr lang="en-US" altLang="ja-JP" sz="1400" dirty="0"/>
              <a:t>1</a:t>
            </a:r>
            <a:r>
              <a:rPr lang="ja-JP" altLang="en-US" sz="1400" dirty="0"/>
              <a:t>フロー種別が</a:t>
            </a:r>
            <a:r>
              <a:rPr lang="en-US" altLang="ja-JP" sz="1400" dirty="0"/>
              <a:t>rework</a:t>
            </a:r>
            <a:r>
              <a:rPr lang="ja-JP" altLang="en-US" sz="1400" dirty="0"/>
              <a:t>である。</a:t>
            </a:r>
            <a:endParaRPr lang="en-US" altLang="ja-JP" sz="1400" dirty="0"/>
          </a:p>
          <a:p>
            <a:r>
              <a:rPr lang="en-US" altLang="ja-JP" sz="1400" dirty="0"/>
              <a:t>2PD</a:t>
            </a:r>
            <a:r>
              <a:rPr lang="ja-JP" altLang="en-US" sz="1400" dirty="0"/>
              <a:t>の最終工程に値が存在する</a:t>
            </a:r>
            <a:endParaRPr lang="en-US" altLang="ja-JP" sz="1400" dirty="0"/>
          </a:p>
          <a:p>
            <a:r>
              <a:rPr lang="en-US" altLang="ja-JP" sz="1400" dirty="0"/>
              <a:t>3reworkflow</a:t>
            </a:r>
            <a:r>
              <a:rPr lang="ja-JP" altLang="en-US" sz="1400" dirty="0"/>
              <a:t>にフロー</a:t>
            </a:r>
            <a:r>
              <a:rPr lang="en-US" altLang="ja-JP" sz="1400" dirty="0"/>
              <a:t>No</a:t>
            </a:r>
            <a:r>
              <a:rPr lang="ja-JP" altLang="en-US" sz="1400" dirty="0"/>
              <a:t>が存在する</a:t>
            </a:r>
            <a:endParaRPr lang="en-US" altLang="ja-JP" sz="1400" dirty="0"/>
          </a:p>
          <a:p>
            <a:r>
              <a:rPr lang="en-US" altLang="ja-JP" sz="1400" dirty="0"/>
              <a:t>4</a:t>
            </a:r>
            <a:r>
              <a:rPr lang="ja-JP" altLang="en-US" sz="1400" dirty="0"/>
              <a:t>最終工程（</a:t>
            </a:r>
            <a:r>
              <a:rPr lang="en-US" altLang="ja-JP" sz="1400" dirty="0"/>
              <a:t>2</a:t>
            </a:r>
            <a:r>
              <a:rPr lang="ja-JP" altLang="en-US" sz="1400" dirty="0"/>
              <a:t>）とフロー</a:t>
            </a:r>
            <a:r>
              <a:rPr lang="en-US" altLang="ja-JP" sz="1400" dirty="0"/>
              <a:t>No</a:t>
            </a:r>
            <a:r>
              <a:rPr lang="ja-JP" altLang="en-US" sz="1400" dirty="0"/>
              <a:t>が同一箇所である。</a:t>
            </a:r>
            <a:endParaRPr lang="en-US" altLang="ja-JP" sz="1400" dirty="0"/>
          </a:p>
          <a:p>
            <a:r>
              <a:rPr lang="ja-JP" altLang="en-US" sz="1400" dirty="0"/>
              <a:t>リワークフローの最終工程にリワークが指定されていないことを確認する。</a:t>
            </a:r>
            <a:endParaRPr lang="en-US" altLang="ja-JP" sz="1400" dirty="0"/>
          </a:p>
          <a:p>
            <a:r>
              <a:rPr lang="ja-JP" altLang="en-US" sz="1400" dirty="0"/>
              <a:t>「</a:t>
            </a:r>
            <a:r>
              <a:rPr lang="en-US" altLang="ja-JP" sz="1400" dirty="0" err="1"/>
              <a:t>MainPDType</a:t>
            </a:r>
            <a:r>
              <a:rPr lang="ja-JP" altLang="en-US" sz="1400" dirty="0"/>
              <a:t>」が”</a:t>
            </a:r>
            <a:r>
              <a:rPr lang="en-US" altLang="ja-JP" sz="1400" dirty="0"/>
              <a:t>Rework”</a:t>
            </a:r>
            <a:r>
              <a:rPr lang="ja-JP" altLang="en-US" sz="1400" dirty="0"/>
              <a:t>の場合、最終工程を取得する。②最終工程の「リワークフロー</a:t>
            </a:r>
            <a:r>
              <a:rPr lang="en-US" altLang="ja-JP" sz="1400" dirty="0"/>
              <a:t>_</a:t>
            </a:r>
            <a:r>
              <a:rPr lang="ja-JP" altLang="en-US" sz="1400" dirty="0"/>
              <a:t>フロー</a:t>
            </a:r>
            <a:r>
              <a:rPr lang="en-US" altLang="ja-JP" sz="1400" dirty="0"/>
              <a:t>No</a:t>
            </a:r>
            <a:r>
              <a:rPr lang="ja-JP" altLang="en-US" sz="1400" dirty="0"/>
              <a:t>」に値が設定されている場合、”</a:t>
            </a:r>
            <a:r>
              <a:rPr lang="en-US" altLang="ja-JP" sz="1400" dirty="0"/>
              <a:t>ERROR”</a:t>
            </a:r>
            <a:r>
              <a:rPr lang="ja-JP" altLang="en-US" sz="1400" dirty="0"/>
              <a:t>とする。</a:t>
            </a:r>
            <a:endParaRPr lang="en-US" altLang="ja-JP" sz="1400" dirty="0"/>
          </a:p>
        </p:txBody>
      </p:sp>
      <p:sp>
        <p:nvSpPr>
          <p:cNvPr id="3" name="正方形/長方形 2"/>
          <p:cNvSpPr/>
          <p:nvPr/>
        </p:nvSpPr>
        <p:spPr>
          <a:xfrm>
            <a:off x="307590" y="5467773"/>
            <a:ext cx="11576818" cy="646331"/>
          </a:xfrm>
          <a:prstGeom prst="rect">
            <a:avLst/>
          </a:prstGeom>
        </p:spPr>
        <p:txBody>
          <a:bodyPr wrap="square">
            <a:spAutoFit/>
          </a:bodyPr>
          <a:lstStyle/>
          <a:p>
            <a:r>
              <a:rPr lang="ja-JP" altLang="en-US" dirty="0"/>
              <a:t>　　</a:t>
            </a:r>
            <a:endParaRPr lang="en-US" altLang="ja-JP" dirty="0"/>
          </a:p>
          <a:p>
            <a:endParaRPr lang="en-US" altLang="ja-JP" dirty="0"/>
          </a:p>
        </p:txBody>
      </p:sp>
    </p:spTree>
    <p:extLst>
      <p:ext uri="{BB962C8B-B14F-4D97-AF65-F5344CB8AC3E}">
        <p14:creationId xmlns:p14="http://schemas.microsoft.com/office/powerpoint/2010/main" val="4221814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11</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1947716941"/>
              </p:ext>
            </p:extLst>
          </p:nvPr>
        </p:nvGraphicFramePr>
        <p:xfrm>
          <a:off x="909334" y="926330"/>
          <a:ext cx="11001428" cy="3493059"/>
        </p:xfrm>
        <a:graphic>
          <a:graphicData uri="http://schemas.openxmlformats.org/drawingml/2006/table">
            <a:tbl>
              <a:tblPr firstRow="1" bandRow="1">
                <a:tableStyleId>{5C22544A-7EE6-4342-B048-85BDC9FD1C3A}</a:tableStyleId>
              </a:tblPr>
              <a:tblGrid>
                <a:gridCol w="1400493"/>
                <a:gridCol w="1026817"/>
                <a:gridCol w="1170623"/>
                <a:gridCol w="116840"/>
                <a:gridCol w="1066809"/>
                <a:gridCol w="1324737"/>
                <a:gridCol w="1207897"/>
                <a:gridCol w="921803"/>
                <a:gridCol w="921803"/>
                <a:gridCol w="921803"/>
                <a:gridCol w="921803"/>
              </a:tblGrid>
              <a:tr h="315616">
                <a:tc>
                  <a:txBody>
                    <a:bodyPr/>
                    <a:lstStyle/>
                    <a:p>
                      <a:endParaRPr kumimoji="1" lang="ja-JP" altLang="en-US" sz="1400" dirty="0">
                        <a:latin typeface="+mn-lt"/>
                      </a:endParaRPr>
                    </a:p>
                  </a:txBody>
                  <a:tcPr/>
                </a:tc>
                <a:tc>
                  <a:txBody>
                    <a:bodyPr/>
                    <a:lstStyle/>
                    <a:p>
                      <a:r>
                        <a:rPr kumimoji="1" lang="ja-JP" altLang="en-US" sz="1400" dirty="0" smtClean="0">
                          <a:latin typeface="+mn-lt"/>
                        </a:rPr>
                        <a:t>ルール</a:t>
                      </a:r>
                      <a:r>
                        <a:rPr kumimoji="1" lang="en-US" altLang="ja-JP" sz="1400" dirty="0" smtClean="0">
                          <a:latin typeface="+mn-lt"/>
                        </a:rPr>
                        <a:t>No</a:t>
                      </a:r>
                      <a:endParaRPr kumimoji="1" lang="ja-JP" altLang="en-US" sz="1400" dirty="0">
                        <a:latin typeface="+mn-lt"/>
                      </a:endParaRPr>
                    </a:p>
                  </a:txBody>
                  <a:tcPr/>
                </a:tc>
                <a:tc>
                  <a:txBody>
                    <a:bodyPr/>
                    <a:lstStyle/>
                    <a:p>
                      <a:r>
                        <a:rPr kumimoji="1" lang="en-US" altLang="ja-JP" sz="1400" dirty="0" smtClean="0">
                          <a:latin typeface="+mn-lt"/>
                        </a:rPr>
                        <a:t>A</a:t>
                      </a:r>
                      <a:endParaRPr kumimoji="1" lang="ja-JP" altLang="en-US" sz="1400" dirty="0">
                        <a:latin typeface="+mn-lt"/>
                      </a:endParaRPr>
                    </a:p>
                  </a:txBody>
                  <a:tcPr/>
                </a:tc>
                <a:tc gridSpan="2">
                  <a:txBody>
                    <a:bodyPr/>
                    <a:lstStyle/>
                    <a:p>
                      <a:r>
                        <a:rPr kumimoji="1" lang="en-US" altLang="ja-JP" sz="1400" dirty="0" smtClean="0">
                          <a:latin typeface="+mn-lt"/>
                        </a:rPr>
                        <a:t>B</a:t>
                      </a:r>
                      <a:endParaRPr kumimoji="1" lang="ja-JP" altLang="en-US" sz="1400" dirty="0">
                        <a:latin typeface="+mn-lt"/>
                      </a:endParaRPr>
                    </a:p>
                  </a:txBody>
                  <a:tcPr/>
                </a:tc>
                <a:tc hMerge="1">
                  <a:txBody>
                    <a:bodyPr/>
                    <a:lstStyle/>
                    <a:p>
                      <a:endParaRPr kumimoji="1" lang="ja-JP" altLang="en-US"/>
                    </a:p>
                  </a:txBody>
                  <a:tcPr/>
                </a:tc>
                <a:tc>
                  <a:txBody>
                    <a:bodyPr/>
                    <a:lstStyle/>
                    <a:p>
                      <a:r>
                        <a:rPr kumimoji="1" lang="en-US" altLang="ja-JP" sz="1400" dirty="0" smtClean="0"/>
                        <a:t>C</a:t>
                      </a:r>
                      <a:endParaRPr kumimoji="1" lang="ja-JP" altLang="en-US" sz="1400" dirty="0"/>
                    </a:p>
                  </a:txBody>
                  <a:tcPr/>
                </a:tc>
                <a:tc>
                  <a:txBody>
                    <a:bodyPr/>
                    <a:lstStyle/>
                    <a:p>
                      <a:r>
                        <a:rPr kumimoji="1" lang="en-US" altLang="ja-JP" sz="1400" dirty="0" smtClean="0"/>
                        <a:t>D</a:t>
                      </a:r>
                      <a:endParaRPr kumimoji="1" lang="ja-JP" altLang="en-US" sz="1400" dirty="0"/>
                    </a:p>
                  </a:txBody>
                  <a:tcPr/>
                </a:tc>
                <a:tc>
                  <a:txBody>
                    <a:bodyPr/>
                    <a:lstStyle/>
                    <a:p>
                      <a:r>
                        <a:rPr kumimoji="1" lang="en-US" altLang="ja-JP" sz="1400" dirty="0" smtClean="0"/>
                        <a:t>E</a:t>
                      </a:r>
                      <a:endParaRPr kumimoji="1" lang="ja-JP" altLang="en-US" sz="1400" dirty="0"/>
                    </a:p>
                  </a:txBody>
                  <a:tcPr/>
                </a:tc>
                <a:tc>
                  <a:txBody>
                    <a:bodyPr/>
                    <a:lstStyle/>
                    <a:p>
                      <a:r>
                        <a:rPr kumimoji="1" lang="en-US" altLang="ja-JP" sz="1400" dirty="0" smtClean="0"/>
                        <a:t>F</a:t>
                      </a:r>
                      <a:endParaRPr kumimoji="1" lang="ja-JP" altLang="en-US" sz="1400" dirty="0"/>
                    </a:p>
                  </a:txBody>
                  <a:tcPr/>
                </a:tc>
                <a:tc>
                  <a:txBody>
                    <a:bodyPr/>
                    <a:lstStyle/>
                    <a:p>
                      <a:r>
                        <a:rPr kumimoji="1" lang="en-US" altLang="ja-JP" sz="1400" dirty="0" smtClean="0"/>
                        <a:t>G</a:t>
                      </a:r>
                      <a:endParaRPr kumimoji="1" lang="ja-JP" altLang="en-US" sz="1400" dirty="0"/>
                    </a:p>
                  </a:txBody>
                  <a:tcPr/>
                </a:tc>
                <a:tc>
                  <a:txBody>
                    <a:bodyPr/>
                    <a:lstStyle/>
                    <a:p>
                      <a:r>
                        <a:rPr kumimoji="1" lang="en-US" altLang="ja-JP" sz="1400" dirty="0" smtClean="0"/>
                        <a:t>H</a:t>
                      </a:r>
                      <a:endParaRPr kumimoji="1" lang="ja-JP" altLang="en-US" sz="1400"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400" dirty="0" smtClean="0">
                          <a:latin typeface="+mn-lt"/>
                        </a:rPr>
                        <a:t>ルール演算子</a:t>
                      </a:r>
                      <a:endParaRPr lang="en-US" altLang="ja-JP" sz="1400" dirty="0" smtClean="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1400" dirty="0" smtClean="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n-lt"/>
                        </a:rPr>
                        <a:t>a</a:t>
                      </a:r>
                      <a:r>
                        <a:rPr kumimoji="1" lang="ja-JP" altLang="en-US" sz="1400" dirty="0" smtClean="0">
                          <a:latin typeface="+mn-lt"/>
                        </a:rPr>
                        <a:t>＆</a:t>
                      </a:r>
                      <a:r>
                        <a:rPr kumimoji="1" lang="en-US" altLang="ja-JP" sz="1400" dirty="0" smtClean="0">
                          <a:latin typeface="+mn-lt"/>
                        </a:rPr>
                        <a:t>b</a:t>
                      </a:r>
                    </a:p>
                  </a:txBody>
                  <a:tcPr/>
                </a:tc>
                <a:tc gridSpan="2">
                  <a:txBody>
                    <a:bodyPr/>
                    <a:lstStyle/>
                    <a:p>
                      <a:endParaRPr kumimoji="1" lang="ja-JP" altLang="en-US" sz="1400" dirty="0">
                        <a:latin typeface="+mn-lt"/>
                      </a:endParaRPr>
                    </a:p>
                  </a:txBody>
                  <a:tcPr/>
                </a:tc>
                <a:tc hMerge="1">
                  <a:txBody>
                    <a:bodyPr/>
                    <a:lstStyle/>
                    <a:p>
                      <a:endParaRPr kumimoji="1" lang="ja-JP" altLang="en-US"/>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r>
              <a:tr h="405460">
                <a:tc gridSpan="11">
                  <a:txBody>
                    <a:bodyPr/>
                    <a:lstStyle/>
                    <a:p>
                      <a:pPr algn="ctr"/>
                      <a:r>
                        <a:rPr kumimoji="1" lang="ja-JP" altLang="en-US" sz="1400" dirty="0" smtClean="0">
                          <a:latin typeface="+mn-lt"/>
                        </a:rPr>
                        <a:t>ロジック系演算子</a:t>
                      </a:r>
                      <a:endParaRPr kumimoji="1" lang="ja-JP" altLang="en-US" sz="1400" dirty="0">
                        <a:latin typeface="+mn-lt"/>
                      </a:endParaRPr>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r>
              <a:tr h="405460">
                <a:tc>
                  <a:txBody>
                    <a:bodyPr/>
                    <a:lstStyle/>
                    <a:p>
                      <a:r>
                        <a:rPr kumimoji="1" lang="ja-JP" altLang="en-US" sz="1400" dirty="0" smtClean="0">
                          <a:latin typeface="+mn-lt"/>
                        </a:rPr>
                        <a:t>チェック対象</a:t>
                      </a:r>
                      <a:endParaRPr kumimoji="1" lang="ja-JP" altLang="en-US" sz="1400" dirty="0">
                        <a:latin typeface="+mn-lt"/>
                      </a:endParaRPr>
                    </a:p>
                  </a:txBody>
                  <a:tcPr/>
                </a:tc>
                <a:tc>
                  <a:txBody>
                    <a:bodyPr/>
                    <a:lstStyle/>
                    <a:p>
                      <a:endParaRPr kumimoji="1" lang="ja-JP" altLang="en-US" sz="1400" dirty="0">
                        <a:latin typeface="+mn-lt"/>
                      </a:endParaRPr>
                    </a:p>
                  </a:txBody>
                  <a:tcPr/>
                </a:tc>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err="1" smtClean="0">
                          <a:latin typeface="+mn-lt"/>
                        </a:rPr>
                        <a:t>MainPDType</a:t>
                      </a:r>
                      <a:endParaRPr kumimoji="1" lang="en-US" altLang="ja-JP" sz="1400" dirty="0" smtClean="0">
                        <a:latin typeface="+mn-lt"/>
                      </a:endParaRPr>
                    </a:p>
                  </a:txBody>
                  <a:tcPr/>
                </a:tc>
                <a:tc hMerge="1">
                  <a:txBody>
                    <a:bodyPr/>
                    <a:lstStyle/>
                    <a:p>
                      <a:endParaRPr kumimoji="1" lang="ja-JP" altLang="en-US" sz="1400" dirty="0"/>
                    </a:p>
                  </a:txBody>
                  <a:tcPr/>
                </a:tc>
                <a:tc>
                  <a:txBody>
                    <a:bodyPr/>
                    <a:lstStyle/>
                    <a:p>
                      <a:r>
                        <a:rPr kumimoji="1" lang="en-US" altLang="ja-JP" sz="1400" dirty="0" err="1" smtClean="0">
                          <a:latin typeface="+mn-lt"/>
                        </a:rPr>
                        <a:t>MainPD</a:t>
                      </a:r>
                      <a:endParaRPr kumimoji="1" lang="ja-JP" altLang="en-US" sz="1400" dirty="0">
                        <a:latin typeface="+mn-lt"/>
                      </a:endParaRPr>
                    </a:p>
                  </a:txBody>
                  <a:tcPr/>
                </a:tc>
                <a:tc>
                  <a:txBody>
                    <a:bodyPr/>
                    <a:lstStyle/>
                    <a:p>
                      <a:endParaRPr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lt"/>
                        </a:rPr>
                        <a:t>ルール</a:t>
                      </a:r>
                      <a:r>
                        <a:rPr kumimoji="1" lang="en-US" altLang="ja-JP" sz="1400" dirty="0" smtClean="0">
                          <a:latin typeface="+mn-lt"/>
                        </a:rPr>
                        <a:t>No</a:t>
                      </a:r>
                    </a:p>
                  </a:txBody>
                  <a:tcPr/>
                </a:tc>
                <a:tc>
                  <a:txBody>
                    <a:bodyPr/>
                    <a:lstStyle/>
                    <a:p>
                      <a:r>
                        <a:rPr kumimoji="1" lang="en-US" altLang="ja-JP" sz="1400" dirty="0" smtClean="0">
                          <a:latin typeface="+mn-lt"/>
                        </a:rPr>
                        <a:t>1</a:t>
                      </a:r>
                      <a:endParaRPr kumimoji="1" lang="ja-JP" altLang="en-US" sz="1400" dirty="0">
                        <a:latin typeface="+mn-lt"/>
                      </a:endParaRPr>
                    </a:p>
                  </a:txBody>
                  <a:tcPr/>
                </a:tc>
                <a:tc gridSpan="2">
                  <a:txBody>
                    <a:bodyPr/>
                    <a:lstStyle/>
                    <a:p>
                      <a:endParaRPr kumimoji="1" lang="ja-JP" altLang="en-US" sz="1400" dirty="0">
                        <a:latin typeface="+mn-lt"/>
                      </a:endParaRPr>
                    </a:p>
                  </a:txBody>
                  <a:tcPr/>
                </a:tc>
                <a:tc hMerge="1">
                  <a:txBody>
                    <a:bodyPr/>
                    <a:lstStyle/>
                    <a:p>
                      <a:endParaRPr kumimoji="1" lang="ja-JP" altLang="en-US" sz="1400" dirty="0"/>
                    </a:p>
                  </a:txBody>
                  <a:tcPr/>
                </a:tc>
                <a:tc>
                  <a:txBody>
                    <a:bodyPr/>
                    <a:lstStyle/>
                    <a:p>
                      <a:endParaRPr kumimoji="1" lang="ja-JP" altLang="en-US" sz="1400">
                        <a:latin typeface="+mn-lt"/>
                      </a:endParaRPr>
                    </a:p>
                  </a:txBody>
                  <a:tcPr/>
                </a:tc>
                <a:tc>
                  <a:txBody>
                    <a:bodyPr/>
                    <a:lstStyle/>
                    <a:p>
                      <a:endParaRPr lang="ja-JP" altLang="en-US" sz="140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lt"/>
                        </a:rPr>
                        <a:t>位置指定演算子</a:t>
                      </a:r>
                      <a:endParaRPr kumimoji="1" lang="en-US" altLang="ja-JP" sz="1400" dirty="0" smtClean="0">
                        <a:latin typeface="+mn-lt"/>
                      </a:endParaRPr>
                    </a:p>
                  </a:txBody>
                  <a:tcPr/>
                </a:tc>
                <a:tc>
                  <a:txBody>
                    <a:bodyPr/>
                    <a:lstStyle/>
                    <a:p>
                      <a:endParaRPr kumimoji="1" lang="ja-JP" altLang="en-US" sz="1400" dirty="0">
                        <a:latin typeface="+mn-lt"/>
                      </a:endParaRPr>
                    </a:p>
                  </a:txBody>
                  <a:tcPr/>
                </a:tc>
                <a:tc gridSpan="2">
                  <a:txBody>
                    <a:bodyPr/>
                    <a:lstStyle/>
                    <a:p>
                      <a:endParaRPr kumimoji="1" lang="ja-JP" altLang="en-US" sz="1400" dirty="0">
                        <a:latin typeface="+mn-lt"/>
                      </a:endParaRPr>
                    </a:p>
                  </a:txBody>
                  <a:tcPr/>
                </a:tc>
                <a:tc h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latin typeface="+mn-lt"/>
                        </a:rPr>
                        <a:t>E(end)</a:t>
                      </a:r>
                    </a:p>
                  </a:txBody>
                  <a:tcPr/>
                </a:tc>
                <a:tc>
                  <a:txBody>
                    <a:bodyPr/>
                    <a:lstStyle/>
                    <a:p>
                      <a:endParaRPr lang="ja-JP" altLang="en-US"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400" dirty="0" smtClean="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lt"/>
                        </a:rPr>
                        <a:t>論理演算子</a:t>
                      </a:r>
                      <a:endParaRPr kumimoji="1" lang="en-US" altLang="ja-JP" sz="1400" dirty="0" smtClean="0">
                        <a:latin typeface="+mn-lt"/>
                      </a:endParaRPr>
                    </a:p>
                  </a:txBody>
                  <a:tcPr/>
                </a:tc>
                <a:tc>
                  <a:txBody>
                    <a:bodyPr/>
                    <a:lstStyle/>
                    <a:p>
                      <a:endParaRPr kumimoji="1" lang="ja-JP" altLang="en-US" sz="1400" dirty="0">
                        <a:latin typeface="+mn-lt"/>
                      </a:endParaRPr>
                    </a:p>
                  </a:txBody>
                  <a:tcPr/>
                </a:tc>
                <a:tc gridSpan="2">
                  <a:txBody>
                    <a:bodyPr/>
                    <a:lstStyle/>
                    <a:p>
                      <a:r>
                        <a:rPr kumimoji="1" lang="en-US" altLang="ja-JP" sz="1400" dirty="0" smtClean="0">
                          <a:latin typeface="+mn-lt"/>
                        </a:rPr>
                        <a:t>==</a:t>
                      </a:r>
                      <a:endParaRPr kumimoji="1" lang="ja-JP" altLang="en-US" sz="1400" dirty="0">
                        <a:latin typeface="+mn-lt"/>
                      </a:endParaRPr>
                    </a:p>
                  </a:txBody>
                  <a:tcPr/>
                </a:tc>
                <a:tc hMerge="1">
                  <a:txBody>
                    <a:bodyPr/>
                    <a:lstStyle/>
                    <a:p>
                      <a:endParaRPr kumimoji="1" lang="ja-JP" altLang="en-US"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n-lt"/>
                        </a:rPr>
                        <a:t>&lt;=</a:t>
                      </a:r>
                      <a:endParaRPr kumimoji="1" lang="ja-JP" altLang="en-US" sz="1400" dirty="0" smtClean="0">
                        <a:latin typeface="+mn-lt"/>
                      </a:endParaRPr>
                    </a:p>
                    <a:p>
                      <a:endParaRPr kumimoji="1" lang="ja-JP" altLang="en-US" sz="1400" dirty="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dirty="0" smtClean="0"/>
                    </a:p>
                    <a:p>
                      <a:endParaRPr kumimoji="1" lang="ja-JP" altLang="en-US" sz="1400" dirty="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400" dirty="0" smtClean="0">
                          <a:latin typeface="+mn-lt"/>
                        </a:rPr>
                        <a:t>要素</a:t>
                      </a:r>
                      <a:endParaRPr kumimoji="1" lang="en-US" altLang="ja-JP" sz="1400" dirty="0" smtClean="0">
                        <a:latin typeface="+mn-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400" dirty="0" smtClean="0">
                        <a:latin typeface="+mn-lt"/>
                      </a:endParaRPr>
                    </a:p>
                  </a:txBody>
                  <a:tcPr/>
                </a:tc>
                <a:tc gridSpan="2">
                  <a:txBody>
                    <a:bodyPr/>
                    <a:lstStyle/>
                    <a:p>
                      <a:r>
                        <a:rPr lang="en-US" altLang="ja-JP" sz="1400" dirty="0" smtClean="0">
                          <a:latin typeface="+mn-lt"/>
                        </a:rPr>
                        <a:t>Main</a:t>
                      </a:r>
                      <a:endParaRPr kumimoji="1" lang="ja-JP" altLang="en-US" sz="1400" dirty="0">
                        <a:latin typeface="+mn-lt"/>
                      </a:endParaRPr>
                    </a:p>
                  </a:txBody>
                  <a:tcPr/>
                </a:tc>
                <a:tc hMerge="1">
                  <a:txBody>
                    <a:bodyPr/>
                    <a:lstStyle/>
                    <a:p>
                      <a:endParaRPr kumimoji="1" lang="ja-JP" altLang="en-US"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mn-lt"/>
                        </a:rPr>
                        <a:t>1</a:t>
                      </a:r>
                      <a:endParaRPr kumimoji="1" lang="ja-JP" altLang="en-US" sz="1400" dirty="0" smtClean="0">
                        <a:latin typeface="+mn-lt"/>
                      </a:endParaRPr>
                    </a:p>
                    <a:p>
                      <a:endParaRPr kumimoji="1" lang="ja-JP" altLang="en-US" sz="1400" dirty="0">
                        <a:latin typeface="+mn-lt"/>
                      </a:endParaRPr>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bl>
          </a:graphicData>
        </a:graphic>
      </p:graphicFrame>
      <p:sp>
        <p:nvSpPr>
          <p:cNvPr id="24" name="テキスト ボックス 23"/>
          <p:cNvSpPr txBox="1"/>
          <p:nvPr/>
        </p:nvSpPr>
        <p:spPr>
          <a:xfrm>
            <a:off x="746883" y="4874419"/>
            <a:ext cx="11326330" cy="307777"/>
          </a:xfrm>
          <a:prstGeom prst="rect">
            <a:avLst/>
          </a:prstGeom>
          <a:noFill/>
        </p:spPr>
        <p:txBody>
          <a:bodyPr wrap="square" rtlCol="0">
            <a:spAutoFit/>
          </a:bodyPr>
          <a:lstStyle/>
          <a:p>
            <a:r>
              <a:rPr lang="ja-JP" altLang="en-US" sz="1400" dirty="0"/>
              <a:t>①「</a:t>
            </a:r>
            <a:r>
              <a:rPr lang="en-US" altLang="ja-JP" sz="1400" dirty="0" err="1"/>
              <a:t>MainPDType</a:t>
            </a:r>
            <a:r>
              <a:rPr lang="ja-JP" altLang="en-US" sz="1400" dirty="0"/>
              <a:t>」が</a:t>
            </a:r>
            <a:r>
              <a:rPr lang="en-US" altLang="ja-JP" sz="1400" dirty="0"/>
              <a:t>"Main(Sub</a:t>
            </a:r>
            <a:r>
              <a:rPr lang="ja-JP" altLang="en-US" sz="1400" dirty="0" err="1"/>
              <a:t>、</a:t>
            </a:r>
            <a:r>
              <a:rPr lang="en-US" altLang="ja-JP" sz="1400" dirty="0"/>
              <a:t>Rework</a:t>
            </a:r>
            <a:r>
              <a:rPr lang="ja-JP" altLang="en-US" sz="1400" dirty="0"/>
              <a:t>以外</a:t>
            </a:r>
            <a:r>
              <a:rPr lang="en-US" altLang="ja-JP" sz="1400" dirty="0"/>
              <a:t>)"</a:t>
            </a:r>
            <a:r>
              <a:rPr lang="ja-JP" altLang="en-US" sz="1400" dirty="0"/>
              <a:t>の場合、②工程フローに登録された工程数が</a:t>
            </a:r>
            <a:r>
              <a:rPr lang="en-US" altLang="ja-JP" sz="1400" dirty="0"/>
              <a:t>1</a:t>
            </a:r>
            <a:r>
              <a:rPr lang="ja-JP" altLang="en-US" sz="1400" dirty="0"/>
              <a:t>以下であれば”</a:t>
            </a:r>
            <a:r>
              <a:rPr lang="en-US" altLang="ja-JP" sz="1400" dirty="0"/>
              <a:t>ERROR"</a:t>
            </a:r>
            <a:r>
              <a:rPr lang="ja-JP" altLang="en-US" sz="1400" dirty="0"/>
              <a:t>とする。</a:t>
            </a:r>
            <a:endParaRPr lang="en-US" altLang="ja-JP" sz="1400" dirty="0"/>
          </a:p>
        </p:txBody>
      </p:sp>
      <p:sp>
        <p:nvSpPr>
          <p:cNvPr id="3" name="正方形/長方形 2"/>
          <p:cNvSpPr/>
          <p:nvPr/>
        </p:nvSpPr>
        <p:spPr>
          <a:xfrm>
            <a:off x="333944" y="5347645"/>
            <a:ext cx="11576818" cy="646331"/>
          </a:xfrm>
          <a:prstGeom prst="rect">
            <a:avLst/>
          </a:prstGeom>
        </p:spPr>
        <p:txBody>
          <a:bodyPr wrap="square">
            <a:spAutoFit/>
          </a:bodyPr>
          <a:lstStyle/>
          <a:p>
            <a:r>
              <a:rPr lang="ja-JP" altLang="en-US" dirty="0"/>
              <a:t>　　</a:t>
            </a:r>
            <a:endParaRPr lang="en-US" altLang="ja-JP" dirty="0"/>
          </a:p>
          <a:p>
            <a:endParaRPr lang="en-US" altLang="ja-JP" dirty="0"/>
          </a:p>
        </p:txBody>
      </p:sp>
    </p:spTree>
    <p:extLst>
      <p:ext uri="{BB962C8B-B14F-4D97-AF65-F5344CB8AC3E}">
        <p14:creationId xmlns:p14="http://schemas.microsoft.com/office/powerpoint/2010/main" val="1918006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12</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a:t>
            </a:r>
            <a:r>
              <a:rPr lang="ja-JP" altLang="en-US" dirty="0"/>
              <a:t>概要（ルール演算子の導入）</a:t>
            </a:r>
            <a:endParaRPr kumimoji="1" lang="ja-JP" altLang="en-US" dirty="0"/>
          </a:p>
        </p:txBody>
      </p:sp>
      <p:graphicFrame>
        <p:nvGraphicFramePr>
          <p:cNvPr id="23" name="表 22"/>
          <p:cNvGraphicFramePr>
            <a:graphicFrameLocks noGrp="1"/>
          </p:cNvGraphicFramePr>
          <p:nvPr>
            <p:extLst>
              <p:ext uri="{D42A27DB-BD31-4B8C-83A1-F6EECF244321}">
                <p14:modId xmlns:p14="http://schemas.microsoft.com/office/powerpoint/2010/main" val="1475642557"/>
              </p:ext>
            </p:extLst>
          </p:nvPr>
        </p:nvGraphicFramePr>
        <p:xfrm>
          <a:off x="909334" y="926330"/>
          <a:ext cx="10240589" cy="3520554"/>
        </p:xfrm>
        <a:graphic>
          <a:graphicData uri="http://schemas.openxmlformats.org/drawingml/2006/table">
            <a:tbl>
              <a:tblPr firstRow="1" bandRow="1">
                <a:tableStyleId>{5C22544A-7EE6-4342-B048-85BDC9FD1C3A}</a:tableStyleId>
              </a:tblPr>
              <a:tblGrid>
                <a:gridCol w="1846580"/>
                <a:gridCol w="1236980"/>
                <a:gridCol w="1622743"/>
                <a:gridCol w="1158046"/>
                <a:gridCol w="1324737"/>
                <a:gridCol w="1207897"/>
                <a:gridCol w="921803"/>
                <a:gridCol w="921803"/>
              </a:tblGrid>
              <a:tr h="315616">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r>
              <a:tr h="42308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ルール演算子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err="1" smtClean="0"/>
                        <a:t>aNb</a:t>
                      </a:r>
                      <a:endParaRPr kumimoji="1" lang="en-US" altLang="ja-JP" dirty="0" smtClean="0"/>
                    </a:p>
                  </a:txBody>
                  <a:tcPr/>
                </a:tc>
                <a:tc>
                  <a:txBody>
                    <a:bodyPr/>
                    <a:lstStyle/>
                    <a:p>
                      <a:r>
                        <a:rPr lang="en-US" altLang="ja-JP" sz="1400" dirty="0" smtClean="0"/>
                        <a:t>B</a:t>
                      </a:r>
                      <a:r>
                        <a:rPr lang="ja-JP" altLang="en-US" sz="1400" dirty="0" smtClean="0"/>
                        <a:t>⊂</a:t>
                      </a:r>
                      <a:r>
                        <a:rPr lang="en-US" altLang="ja-JP" sz="1400" dirty="0" smtClean="0"/>
                        <a:t>C</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r h="405460">
                <a:tc gridSpan="8">
                  <a:txBody>
                    <a:bodyPr/>
                    <a:lstStyle/>
                    <a:p>
                      <a:pPr algn="ctr"/>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05460">
                <a:tc>
                  <a:txBody>
                    <a:bodyPr/>
                    <a:lstStyle/>
                    <a:p>
                      <a:r>
                        <a:rPr kumimoji="1" lang="ja-JP" altLang="en-US" dirty="0" smtClean="0"/>
                        <a:t>チェック対象</a:t>
                      </a:r>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1200" dirty="0" smtClean="0"/>
                        <a:t>測定工程</a:t>
                      </a:r>
                      <a:r>
                        <a:rPr lang="en-US" altLang="ja-JP" sz="1200" dirty="0" smtClean="0"/>
                        <a:t>Spec</a:t>
                      </a:r>
                      <a:endParaRPr kumimoji="1" lang="en-US" altLang="ja-JP" dirty="0" smtClean="0"/>
                    </a:p>
                  </a:txBody>
                  <a:tcPr/>
                </a:tc>
                <a:tc>
                  <a:txBody>
                    <a:bodyPr/>
                    <a:lstStyle/>
                    <a:p>
                      <a:r>
                        <a:rPr kumimoji="1" lang="en-US" altLang="ja-JP" dirty="0" err="1" smtClean="0"/>
                        <a:t>openo</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openo</a:t>
                      </a:r>
                      <a:endParaRPr kumimoji="1" lang="ja-JP" altLang="en-US" dirty="0" smtClean="0"/>
                    </a:p>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4065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1400" dirty="0" smtClean="0"/>
                        <a:t>3E2</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smtClean="0"/>
                        <a:t>E1</a:t>
                      </a: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dirty="0" smtClean="0"/>
                    </a:p>
                  </a:txBody>
                  <a:tcPr/>
                </a:tc>
                <a:tc>
                  <a:txBody>
                    <a:bodyPr/>
                    <a:lstStyle/>
                    <a:p>
                      <a:endParaRPr kumimoji="1" lang="ja-JP" altLang="en-US" dirty="0"/>
                    </a:p>
                  </a:txBody>
                  <a:tcPr/>
                </a:tc>
                <a:tc>
                  <a:txBody>
                    <a:bodyPr/>
                    <a:lstStyle/>
                    <a:p>
                      <a:endParaRPr kumimoji="1" lang="ja-JP" altLang="en-US" dirty="0"/>
                    </a:p>
                  </a:txBody>
                  <a:tcPr/>
                </a:tc>
              </a:tr>
              <a:tr h="41580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endParaRPr kumimoji="1" lang="ja-JP" altLang="en-US" dirty="0"/>
                    </a:p>
                  </a:txBody>
                  <a:tcPr/>
                </a:tc>
                <a:tc>
                  <a:txBody>
                    <a:bodyPr/>
                    <a:lstStyle/>
                    <a:p>
                      <a:endParaRPr kumimoji="1" lang="ja-JP" altLang="en-US"/>
                    </a:p>
                  </a:txBody>
                  <a:tcPr/>
                </a:tc>
              </a:tr>
              <a:tr h="40546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lang="en-US" altLang="ja-JP" sz="1200" dirty="0" smtClean="0"/>
                        <a:t>AL@AL-INS-JUDGE</a:t>
                      </a:r>
                      <a:endParaRPr kumimoji="1" lang="ja-JP" altLang="en-US" dirty="0"/>
                    </a:p>
                  </a:txBody>
                  <a:tcPr/>
                </a:tc>
                <a:tc>
                  <a:txBody>
                    <a:bodyPr/>
                    <a:lstStyle/>
                    <a:p>
                      <a:r>
                        <a:rPr lang="en-US" altLang="ja-JP" sz="1200" dirty="0" smtClean="0"/>
                        <a:t>EX</a:t>
                      </a:r>
                      <a:endParaRPr kumimoji="1" lang="ja-JP" altLang="en-US" dirty="0"/>
                    </a:p>
                  </a:txBody>
                  <a:tcPr/>
                </a:tc>
                <a:tc>
                  <a:txBody>
                    <a:bodyPr/>
                    <a:lstStyle/>
                    <a:p>
                      <a:r>
                        <a:rPr lang="en-US" altLang="ja-JP" sz="1200" dirty="0" smtClean="0"/>
                        <a:t>"1","2","3"…"9","A","B","C"…"Z"</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sp>
        <p:nvSpPr>
          <p:cNvPr id="24" name="テキスト ボックス 23"/>
          <p:cNvSpPr txBox="1"/>
          <p:nvPr/>
        </p:nvSpPr>
        <p:spPr>
          <a:xfrm>
            <a:off x="865669" y="4880892"/>
            <a:ext cx="11326330" cy="738664"/>
          </a:xfrm>
          <a:prstGeom prst="rect">
            <a:avLst/>
          </a:prstGeom>
          <a:noFill/>
        </p:spPr>
        <p:txBody>
          <a:bodyPr wrap="square" rtlCol="0">
            <a:spAutoFit/>
          </a:bodyPr>
          <a:lstStyle/>
          <a:p>
            <a:r>
              <a:rPr lang="ja-JP" altLang="en-US" sz="1400" dirty="0" smtClean="0"/>
              <a:t>同一</a:t>
            </a:r>
            <a:r>
              <a:rPr lang="ja-JP" altLang="en-US" sz="1400" dirty="0"/>
              <a:t>工程</a:t>
            </a:r>
            <a:r>
              <a:rPr lang="ja-JP" altLang="en-US" sz="1400" dirty="0" smtClean="0"/>
              <a:t>のと</a:t>
            </a:r>
            <a:r>
              <a:rPr lang="ja-JP" altLang="en-US" sz="1400" dirty="0"/>
              <a:t>「オペレーション</a:t>
            </a:r>
            <a:r>
              <a:rPr lang="en-US" altLang="ja-JP" sz="1400" dirty="0"/>
              <a:t>No</a:t>
            </a:r>
            <a:r>
              <a:rPr lang="ja-JP" altLang="en-US" sz="1400" dirty="0"/>
              <a:t>」を取得する</a:t>
            </a:r>
            <a:r>
              <a:rPr lang="ja-JP" altLang="en-US" sz="1400" dirty="0" smtClean="0"/>
              <a:t>。</a:t>
            </a:r>
            <a:endParaRPr lang="en-US" altLang="ja-JP" sz="1400" dirty="0" smtClean="0"/>
          </a:p>
          <a:p>
            <a:r>
              <a:rPr lang="ja-JP" altLang="en-US" sz="1400" dirty="0" smtClean="0"/>
              <a:t>①「</a:t>
            </a:r>
            <a:r>
              <a:rPr lang="ja-JP" altLang="en-US" sz="1400" dirty="0"/>
              <a:t>測定工程</a:t>
            </a:r>
            <a:r>
              <a:rPr lang="en-US" altLang="ja-JP" sz="1400" dirty="0"/>
              <a:t>Spec</a:t>
            </a:r>
            <a:r>
              <a:rPr lang="ja-JP" altLang="en-US" sz="1400" dirty="0"/>
              <a:t>」が”</a:t>
            </a:r>
            <a:r>
              <a:rPr lang="en-US" altLang="ja-JP" sz="1400" dirty="0"/>
              <a:t>AL@AL-INS-JUDGE”</a:t>
            </a:r>
            <a:r>
              <a:rPr lang="ja-JP" altLang="en-US" sz="1400" dirty="0" smtClean="0"/>
              <a:t>の箇所で</a:t>
            </a:r>
            <a:endParaRPr lang="en-US" altLang="ja-JP" sz="1400" dirty="0" smtClean="0"/>
          </a:p>
          <a:p>
            <a:r>
              <a:rPr lang="ja-JP" altLang="en-US" sz="1400" dirty="0" smtClean="0"/>
              <a:t>②「</a:t>
            </a:r>
            <a:r>
              <a:rPr lang="ja-JP" altLang="en-US" sz="1400" dirty="0"/>
              <a:t>オペレーション</a:t>
            </a:r>
            <a:r>
              <a:rPr lang="en-US" altLang="ja-JP" sz="1400" dirty="0"/>
              <a:t>No</a:t>
            </a:r>
            <a:r>
              <a:rPr lang="ja-JP" altLang="en-US" sz="1400" dirty="0"/>
              <a:t>」が”</a:t>
            </a:r>
            <a:r>
              <a:rPr lang="en-US" altLang="ja-JP" sz="1400" dirty="0"/>
              <a:t>.EX$"($</a:t>
            </a:r>
            <a:r>
              <a:rPr lang="ja-JP" altLang="en-US" sz="1400" dirty="0"/>
              <a:t>は</a:t>
            </a:r>
            <a:r>
              <a:rPr lang="en-US" altLang="ja-JP" sz="1400" dirty="0"/>
              <a:t>"1","2","3"…"9","A","B","C"…"Z")</a:t>
            </a:r>
            <a:r>
              <a:rPr lang="ja-JP" altLang="en-US" sz="1400" dirty="0"/>
              <a:t>を含まない場合、</a:t>
            </a:r>
            <a:r>
              <a:rPr lang="en-US" altLang="ja-JP" sz="1400" dirty="0"/>
              <a:t>"ERROR"</a:t>
            </a:r>
            <a:r>
              <a:rPr lang="ja-JP" altLang="en-US" sz="1400" dirty="0"/>
              <a:t>とする</a:t>
            </a:r>
            <a:endParaRPr lang="en-US" altLang="ja-JP" sz="1400" dirty="0"/>
          </a:p>
        </p:txBody>
      </p:sp>
    </p:spTree>
    <p:extLst>
      <p:ext uri="{BB962C8B-B14F-4D97-AF65-F5344CB8AC3E}">
        <p14:creationId xmlns:p14="http://schemas.microsoft.com/office/powerpoint/2010/main" val="1781969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304" y="-40185"/>
            <a:ext cx="12191999" cy="692149"/>
          </a:xfrm>
        </p:spPr>
        <p:txBody>
          <a:bodyPr/>
          <a:lstStyle/>
          <a:p>
            <a:r>
              <a:rPr lang="ja-JP" altLang="en-US" dirty="0"/>
              <a:t>処理</a:t>
            </a:r>
            <a:r>
              <a:rPr lang="ja-JP" altLang="en-US" dirty="0" smtClean="0"/>
              <a:t>形態</a:t>
            </a:r>
            <a:r>
              <a:rPr lang="en-US" altLang="ja-JP" dirty="0" smtClean="0"/>
              <a:t>(</a:t>
            </a:r>
            <a:r>
              <a:rPr lang="ja-JP" altLang="en-US" dirty="0" smtClean="0"/>
              <a:t>登録</a:t>
            </a:r>
            <a:r>
              <a:rPr lang="en-US" altLang="ja-JP" dirty="0" smtClean="0"/>
              <a:t>,</a:t>
            </a:r>
            <a:r>
              <a:rPr lang="ja-JP" altLang="en-US" dirty="0" smtClean="0"/>
              <a:t>削除</a:t>
            </a:r>
            <a:r>
              <a:rPr lang="en-US" altLang="ja-JP" dirty="0" smtClean="0"/>
              <a:t>,</a:t>
            </a:r>
            <a:r>
              <a:rPr lang="ja-JP" altLang="en-US" dirty="0" smtClean="0"/>
              <a:t>修正</a:t>
            </a:r>
            <a:r>
              <a:rPr lang="en-US" altLang="ja-JP" dirty="0" smtClean="0"/>
              <a:t>)</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13</a:t>
            </a:fld>
            <a:endParaRPr lang="en-US" altLang="ja-JP" dirty="0"/>
          </a:p>
        </p:txBody>
      </p:sp>
      <p:cxnSp>
        <p:nvCxnSpPr>
          <p:cNvPr id="33" name="直線矢印コネクタ 32"/>
          <p:cNvCxnSpPr>
            <a:endCxn id="48" idx="1"/>
          </p:cNvCxnSpPr>
          <p:nvPr/>
        </p:nvCxnSpPr>
        <p:spPr>
          <a:xfrm>
            <a:off x="839984" y="2303525"/>
            <a:ext cx="1640764" cy="1470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860148" y="1912193"/>
            <a:ext cx="1506164" cy="369332"/>
          </a:xfrm>
          <a:prstGeom prst="rect">
            <a:avLst/>
          </a:prstGeom>
          <a:noFill/>
        </p:spPr>
        <p:txBody>
          <a:bodyPr wrap="square" rtlCol="0">
            <a:spAutoFit/>
          </a:bodyPr>
          <a:lstStyle/>
          <a:p>
            <a:r>
              <a:rPr kumimoji="1" lang="ja-JP" altLang="en-US" dirty="0" smtClean="0"/>
              <a:t>リクエスト</a:t>
            </a:r>
            <a:endParaRPr kumimoji="1" lang="ja-JP" altLang="en-US" dirty="0"/>
          </a:p>
        </p:txBody>
      </p:sp>
      <p:cxnSp>
        <p:nvCxnSpPr>
          <p:cNvPr id="35" name="直線矢印コネクタ 34"/>
          <p:cNvCxnSpPr/>
          <p:nvPr/>
        </p:nvCxnSpPr>
        <p:spPr>
          <a:xfrm flipH="1">
            <a:off x="864000" y="4504259"/>
            <a:ext cx="2336316" cy="13651"/>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1121383" y="4148578"/>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3" name="テキスト ボックス 2"/>
          <p:cNvSpPr txBox="1"/>
          <p:nvPr/>
        </p:nvSpPr>
        <p:spPr>
          <a:xfrm>
            <a:off x="2480748" y="940093"/>
            <a:ext cx="3151426" cy="738664"/>
          </a:xfrm>
          <a:prstGeom prst="rect">
            <a:avLst/>
          </a:prstGeom>
          <a:noFill/>
        </p:spPr>
        <p:txBody>
          <a:bodyPr wrap="square" rtlCol="0">
            <a:spAutoFit/>
          </a:bodyPr>
          <a:lstStyle/>
          <a:p>
            <a:r>
              <a:rPr lang="ja-JP" altLang="en-US" sz="1400" dirty="0" smtClean="0"/>
              <a:t>内部ロジック</a:t>
            </a:r>
            <a:endParaRPr lang="en-US" altLang="ja-JP" sz="1400" dirty="0" smtClean="0"/>
          </a:p>
          <a:p>
            <a:r>
              <a:rPr kumimoji="1" lang="ja-JP" altLang="en-US" sz="1400" dirty="0" smtClean="0"/>
              <a:t>・ルール</a:t>
            </a:r>
            <a:r>
              <a:rPr lang="ja-JP" altLang="en-US" sz="1400" dirty="0"/>
              <a:t>演算子</a:t>
            </a:r>
            <a:r>
              <a:rPr kumimoji="1" lang="ja-JP" altLang="en-US" sz="1400" dirty="0" smtClean="0"/>
              <a:t>を</a:t>
            </a:r>
            <a:r>
              <a:rPr kumimoji="1" lang="en-US" altLang="ja-JP" sz="1400" dirty="0" smtClean="0"/>
              <a:t>SQL</a:t>
            </a:r>
            <a:r>
              <a:rPr kumimoji="1" lang="ja-JP" altLang="en-US" sz="1400" dirty="0" smtClean="0"/>
              <a:t>に変更</a:t>
            </a:r>
            <a:r>
              <a:rPr kumimoji="1" lang="en-US" altLang="ja-JP" sz="1400" dirty="0" smtClean="0"/>
              <a:t>(</a:t>
            </a:r>
            <a:r>
              <a:rPr kumimoji="1" lang="ja-JP" altLang="en-US" sz="1400" dirty="0" smtClean="0"/>
              <a:t>永続化</a:t>
            </a:r>
            <a:r>
              <a:rPr kumimoji="1" lang="en-US" altLang="ja-JP" sz="1400" dirty="0" smtClean="0"/>
              <a:t>)</a:t>
            </a:r>
          </a:p>
          <a:p>
            <a:r>
              <a:rPr kumimoji="1" lang="ja-JP" altLang="en-US" sz="1400" dirty="0" smtClean="0"/>
              <a:t>・</a:t>
            </a:r>
            <a:r>
              <a:rPr kumimoji="1" lang="en-US" altLang="ja-JP" sz="1400" dirty="0" smtClean="0"/>
              <a:t>DB</a:t>
            </a:r>
            <a:r>
              <a:rPr kumimoji="1" lang="ja-JP" altLang="en-US" sz="1400" dirty="0" smtClean="0"/>
              <a:t>へクエリ発行</a:t>
            </a:r>
            <a:endParaRPr kumimoji="1" lang="ja-JP" altLang="en-US" sz="1400" dirty="0"/>
          </a:p>
        </p:txBody>
      </p:sp>
      <p:sp>
        <p:nvSpPr>
          <p:cNvPr id="50" name="テキスト ボックス 49"/>
          <p:cNvSpPr txBox="1"/>
          <p:nvPr/>
        </p:nvSpPr>
        <p:spPr>
          <a:xfrm>
            <a:off x="8108847" y="3608721"/>
            <a:ext cx="3760982" cy="523220"/>
          </a:xfrm>
          <a:prstGeom prst="rect">
            <a:avLst/>
          </a:prstGeom>
          <a:noFill/>
        </p:spPr>
        <p:txBody>
          <a:bodyPr wrap="square" rtlCol="0">
            <a:spAutoFit/>
          </a:bodyPr>
          <a:lstStyle/>
          <a:p>
            <a:r>
              <a:rPr kumimoji="1" lang="ja-JP" altLang="en-US" sz="1400" dirty="0" smtClean="0"/>
              <a:t>ルールを</a:t>
            </a:r>
            <a:r>
              <a:rPr kumimoji="1" lang="en-US" altLang="ja-JP" sz="1400" dirty="0" smtClean="0"/>
              <a:t>DB</a:t>
            </a:r>
            <a:r>
              <a:rPr kumimoji="1" lang="ja-JP" altLang="en-US" sz="1400" dirty="0" smtClean="0"/>
              <a:t>へ登録</a:t>
            </a:r>
            <a:endParaRPr kumimoji="1" lang="en-US" altLang="ja-JP" sz="1400" dirty="0" smtClean="0"/>
          </a:p>
          <a:p>
            <a:r>
              <a:rPr lang="ja-JP" altLang="en-US" sz="1400" dirty="0" smtClean="0"/>
              <a:t>・重複ルールがある場合エラー</a:t>
            </a:r>
            <a:r>
              <a:rPr lang="en-US" altLang="ja-JP" sz="1400" dirty="0" smtClean="0"/>
              <a:t>(</a:t>
            </a:r>
            <a:r>
              <a:rPr lang="en-US" altLang="ja-JP" sz="1400" dirty="0" err="1" smtClean="0"/>
              <a:t>unque</a:t>
            </a:r>
            <a:r>
              <a:rPr lang="ja-JP" altLang="en-US" sz="1400" dirty="0" smtClean="0"/>
              <a:t>キー設定</a:t>
            </a:r>
            <a:r>
              <a:rPr lang="en-US" altLang="ja-JP" sz="1400" dirty="0" smtClean="0"/>
              <a:t>)</a:t>
            </a:r>
            <a:endParaRPr kumimoji="1" lang="ja-JP" altLang="en-US" sz="1400" dirty="0"/>
          </a:p>
        </p:txBody>
      </p:sp>
      <p:sp>
        <p:nvSpPr>
          <p:cNvPr id="51" name="テキスト ボックス 50"/>
          <p:cNvSpPr txBox="1"/>
          <p:nvPr/>
        </p:nvSpPr>
        <p:spPr>
          <a:xfrm>
            <a:off x="2366312" y="5114331"/>
            <a:ext cx="2455668" cy="523220"/>
          </a:xfrm>
          <a:prstGeom prst="rect">
            <a:avLst/>
          </a:prstGeom>
          <a:noFill/>
        </p:spPr>
        <p:txBody>
          <a:bodyPr wrap="square" rtlCol="0">
            <a:spAutoFit/>
          </a:bodyPr>
          <a:lstStyle/>
          <a:p>
            <a:r>
              <a:rPr kumimoji="1" lang="ja-JP" altLang="en-US" sz="1400" dirty="0" smtClean="0"/>
              <a:t>登録完了、</a:t>
            </a:r>
            <a:endParaRPr kumimoji="1" lang="en-US" altLang="ja-JP" sz="1400" dirty="0" smtClean="0"/>
          </a:p>
          <a:p>
            <a:r>
              <a:rPr kumimoji="1" lang="ja-JP" altLang="en-US" sz="1400" dirty="0" smtClean="0"/>
              <a:t>もしくは重複エラー画面を発行</a:t>
            </a:r>
            <a:endParaRPr kumimoji="1" lang="ja-JP" altLang="en-US" sz="1400" dirty="0"/>
          </a:p>
        </p:txBody>
      </p:sp>
      <p:cxnSp>
        <p:nvCxnSpPr>
          <p:cNvPr id="52" name="直線矢印コネクタ 51"/>
          <p:cNvCxnSpPr/>
          <p:nvPr/>
        </p:nvCxnSpPr>
        <p:spPr>
          <a:xfrm>
            <a:off x="3852853" y="2317421"/>
            <a:ext cx="5326380" cy="2523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p:nvPr/>
        </p:nvCxnSpPr>
        <p:spPr>
          <a:xfrm flipH="1" flipV="1">
            <a:off x="4042212" y="4509735"/>
            <a:ext cx="6129962" cy="886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54" name="グループ化 53"/>
          <p:cNvGrpSpPr/>
          <p:nvPr/>
        </p:nvGrpSpPr>
        <p:grpSpPr>
          <a:xfrm>
            <a:off x="7159506" y="1897046"/>
            <a:ext cx="2581458" cy="767585"/>
            <a:chOff x="2251468" y="4071394"/>
            <a:chExt cx="7810775" cy="1089252"/>
          </a:xfrm>
        </p:grpSpPr>
        <p:sp>
          <p:nvSpPr>
            <p:cNvPr id="56" name="テキスト ボックス 55"/>
            <p:cNvSpPr txBox="1"/>
            <p:nvPr/>
          </p:nvSpPr>
          <p:spPr>
            <a:xfrm>
              <a:off x="7368534" y="4071394"/>
              <a:ext cx="2693709" cy="524106"/>
            </a:xfrm>
            <a:prstGeom prst="rect">
              <a:avLst/>
            </a:prstGeom>
            <a:noFill/>
          </p:spPr>
          <p:txBody>
            <a:bodyPr wrap="square" rtlCol="0">
              <a:spAutoFit/>
            </a:bodyPr>
            <a:lstStyle/>
            <a:p>
              <a:endParaRPr kumimoji="1" lang="en-US" altLang="ja-JP" dirty="0" smtClean="0"/>
            </a:p>
          </p:txBody>
        </p:sp>
        <p:sp>
          <p:nvSpPr>
            <p:cNvPr id="57" name="円/楕円 56"/>
            <p:cNvSpPr/>
            <p:nvPr/>
          </p:nvSpPr>
          <p:spPr>
            <a:xfrm>
              <a:off x="2251468" y="4239195"/>
              <a:ext cx="3911814" cy="92145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grpSp>
      <p:graphicFrame>
        <p:nvGraphicFramePr>
          <p:cNvPr id="62" name="表 61"/>
          <p:cNvGraphicFramePr>
            <a:graphicFrameLocks noGrp="1"/>
          </p:cNvGraphicFramePr>
          <p:nvPr>
            <p:extLst/>
          </p:nvPr>
        </p:nvGraphicFramePr>
        <p:xfrm>
          <a:off x="4608465" y="1917426"/>
          <a:ext cx="1524308" cy="845071"/>
        </p:xfrm>
        <a:graphic>
          <a:graphicData uri="http://schemas.openxmlformats.org/drawingml/2006/table">
            <a:tbl>
              <a:tblPr firstRow="1" bandRow="1">
                <a:tableStyleId>{5C22544A-7EE6-4342-B048-85BDC9FD1C3A}</a:tableStyleId>
              </a:tblPr>
              <a:tblGrid>
                <a:gridCol w="375988"/>
                <a:gridCol w="275668"/>
                <a:gridCol w="314276"/>
                <a:gridCol w="310900"/>
                <a:gridCol w="247476"/>
              </a:tblGrid>
              <a:tr h="96425">
                <a:tc>
                  <a:txBody>
                    <a:bodyPr/>
                    <a:lstStyle/>
                    <a:p>
                      <a:endParaRPr kumimoji="1" lang="ja-JP" altLang="en-US" sz="300" dirty="0"/>
                    </a:p>
                  </a:txBody>
                  <a:tcPr marL="20056" marR="20056" marT="10028" marB="10028"/>
                </a:tc>
                <a:tc>
                  <a:txBody>
                    <a:bodyPr/>
                    <a:lstStyle/>
                    <a:p>
                      <a:r>
                        <a:rPr kumimoji="1" lang="ja-JP" altLang="en-US" sz="300" dirty="0" smtClean="0"/>
                        <a:t>ルール</a:t>
                      </a:r>
                      <a:r>
                        <a:rPr kumimoji="1" lang="en-US" altLang="ja-JP" sz="300" dirty="0" smtClean="0"/>
                        <a:t>No</a:t>
                      </a:r>
                      <a:endParaRPr kumimoji="1" lang="ja-JP" altLang="en-US" sz="300" dirty="0"/>
                    </a:p>
                  </a:txBody>
                  <a:tcPr marL="20056" marR="20056" marT="10028" marB="10028"/>
                </a:tc>
                <a:tc>
                  <a:txBody>
                    <a:bodyPr/>
                    <a:lstStyle/>
                    <a:p>
                      <a:r>
                        <a:rPr kumimoji="1" lang="en-US" altLang="ja-JP" sz="300" dirty="0" smtClean="0"/>
                        <a:t>a</a:t>
                      </a:r>
                      <a:endParaRPr kumimoji="1" lang="ja-JP" altLang="en-US" sz="300" dirty="0"/>
                    </a:p>
                  </a:txBody>
                  <a:tcPr marL="20056" marR="20056" marT="10028" marB="10028"/>
                </a:tc>
                <a:tc>
                  <a:txBody>
                    <a:bodyPr/>
                    <a:lstStyle/>
                    <a:p>
                      <a:r>
                        <a:rPr kumimoji="1" lang="en-US" altLang="ja-JP" sz="300" dirty="0" smtClean="0"/>
                        <a:t>b</a:t>
                      </a:r>
                      <a:endParaRPr kumimoji="1" lang="ja-JP" altLang="en-US" sz="300" dirty="0"/>
                    </a:p>
                  </a:txBody>
                  <a:tcPr marL="20056" marR="20056" marT="10028" marB="10028"/>
                </a:tc>
                <a:tc>
                  <a:txBody>
                    <a:bodyPr/>
                    <a:lstStyle/>
                    <a:p>
                      <a:r>
                        <a:rPr kumimoji="1" lang="en-US" altLang="ja-JP" sz="300" dirty="0" smtClean="0"/>
                        <a:t>c</a:t>
                      </a:r>
                      <a:endParaRPr kumimoji="1" lang="ja-JP" altLang="en-US" sz="300" dirty="0"/>
                    </a:p>
                  </a:txBody>
                  <a:tcPr marL="20056" marR="20056" marT="10028" marB="10028"/>
                </a:tc>
              </a:tr>
              <a:tr h="130372">
                <a:tc>
                  <a:txBody>
                    <a:bodyPr/>
                    <a:lstStyle/>
                    <a:p>
                      <a:r>
                        <a:rPr kumimoji="1" lang="ja-JP" altLang="en-US" sz="300" dirty="0" smtClean="0"/>
                        <a:t>チェック対象</a:t>
                      </a:r>
                      <a:endParaRPr kumimoji="1" lang="ja-JP" altLang="en-US" sz="300" dirty="0"/>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300" dirty="0" smtClean="0"/>
                        <a:t>1</a:t>
                      </a:r>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300" dirty="0" err="1" smtClean="0"/>
                        <a:t>MainPDType</a:t>
                      </a:r>
                      <a:endParaRPr kumimoji="1" lang="en-US" altLang="ja-JP" sz="300" dirty="0" smtClean="0"/>
                    </a:p>
                  </a:txBody>
                  <a:tcPr marL="20056" marR="20056" marT="10028" marB="10028"/>
                </a:tc>
                <a:tc>
                  <a:txBody>
                    <a:bodyPr/>
                    <a:lstStyle/>
                    <a:p>
                      <a:r>
                        <a:rPr kumimoji="1" lang="en-US" altLang="ja-JP" sz="300" dirty="0" smtClean="0"/>
                        <a:t>PD</a:t>
                      </a:r>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gridSpan="5">
                  <a:txBody>
                    <a:bodyPr/>
                    <a:lstStyle/>
                    <a:p>
                      <a:pPr algn="ctr"/>
                      <a:r>
                        <a:rPr kumimoji="1" lang="ja-JP" altLang="en-US" sz="300" dirty="0" smtClean="0"/>
                        <a:t>ロジック系演算子</a:t>
                      </a:r>
                      <a:endParaRPr kumimoji="1" lang="ja-JP" altLang="en-US" sz="300" dirty="0"/>
                    </a:p>
                  </a:txBody>
                  <a:tcPr marL="20056" marR="20056" marT="10028" marB="10028"/>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13073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ルール</a:t>
                      </a:r>
                      <a:r>
                        <a:rPr kumimoji="1" lang="en-US" altLang="ja-JP" sz="300" dirty="0" smtClean="0"/>
                        <a:t>No</a:t>
                      </a:r>
                    </a:p>
                  </a:txBody>
                  <a:tcPr marL="20056" marR="20056" marT="10028" marB="10028"/>
                </a:tc>
                <a:tc>
                  <a:txBody>
                    <a:bodyPr/>
                    <a:lstStyle/>
                    <a:p>
                      <a:r>
                        <a:rPr kumimoji="1" lang="en-US" altLang="ja-JP" sz="300" dirty="0" smtClean="0"/>
                        <a:t>1</a:t>
                      </a:r>
                      <a:endParaRPr kumimoji="1" lang="ja-JP" altLang="en-US" sz="300" dirty="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r>
              <a:tr h="964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位置指定演算子</a:t>
                      </a:r>
                      <a:endParaRPr kumimoji="1" lang="en-US" altLang="ja-JP" sz="300" dirty="0" smtClean="0"/>
                    </a:p>
                  </a:txBody>
                  <a:tcPr marL="20056" marR="20056" marT="10028" marB="10028"/>
                </a:tc>
                <a:tc>
                  <a:txBody>
                    <a:bodyPr/>
                    <a:lstStyle/>
                    <a:p>
                      <a:endParaRPr kumimoji="1" lang="ja-JP" altLang="en-US" sz="300" dirty="0"/>
                    </a:p>
                  </a:txBody>
                  <a:tcPr marL="20056" marR="20056" marT="10028" marB="10028"/>
                </a:tc>
                <a:tc>
                  <a:txBody>
                    <a:bodyPr/>
                    <a:lstStyle/>
                    <a:p>
                      <a:r>
                        <a:rPr kumimoji="1" lang="en-US" altLang="ja-JP" sz="300" dirty="0" smtClean="0"/>
                        <a:t>2N</a:t>
                      </a:r>
                      <a:endParaRPr kumimoji="1" lang="ja-JP" altLang="en-US" sz="300" dirty="0"/>
                    </a:p>
                  </a:txBody>
                  <a:tcPr marL="20056" marR="20056" marT="10028" marB="10028"/>
                </a:tc>
                <a:tc>
                  <a:txBody>
                    <a:bodyPr/>
                    <a:lstStyle/>
                    <a:p>
                      <a:r>
                        <a:rPr kumimoji="1" lang="en-US" altLang="ja-JP" sz="300" dirty="0" smtClean="0"/>
                        <a:t>4N</a:t>
                      </a:r>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300" dirty="0" smtClean="0"/>
                        <a:t>ルール演算子</a:t>
                      </a:r>
                      <a:endParaRPr lang="en-US" altLang="ja-JP" sz="300" dirty="0" smtClean="0"/>
                    </a:p>
                  </a:txBody>
                  <a:tcPr marL="20056" marR="20056" marT="10028" marB="10028"/>
                </a:tc>
                <a:tc>
                  <a:txBody>
                    <a:bodyPr/>
                    <a:lstStyle/>
                    <a:p>
                      <a:r>
                        <a:rPr lang="en-US" altLang="ja-JP" sz="300" dirty="0" smtClean="0"/>
                        <a:t>a!</a:t>
                      </a:r>
                      <a:r>
                        <a:rPr lang="ja-JP" altLang="en-US" sz="300" dirty="0" smtClean="0"/>
                        <a:t>⇒</a:t>
                      </a:r>
                      <a:r>
                        <a:rPr lang="en-US" altLang="ja-JP" sz="300" dirty="0" smtClean="0"/>
                        <a:t>b </a:t>
                      </a:r>
                      <a:endParaRPr kumimoji="1" lang="ja-JP" altLang="en-US" sz="300" dirty="0"/>
                    </a:p>
                  </a:txBody>
                  <a:tcPr marL="20056" marR="20056" marT="10028" marB="10028"/>
                </a:tc>
                <a:tc>
                  <a:txBody>
                    <a:bodyPr/>
                    <a:lstStyle/>
                    <a:p>
                      <a:endParaRPr kumimoji="1" lang="ja-JP" altLang="en-US" sz="300"/>
                    </a:p>
                  </a:txBody>
                  <a:tcPr marL="20056" marR="20056" marT="10028" marB="10028"/>
                </a:tc>
                <a:tc>
                  <a:txBody>
                    <a:bodyPr/>
                    <a:lstStyle/>
                    <a:p>
                      <a:endParaRPr kumimoji="1" lang="ja-JP" altLang="en-US" sz="300" dirty="0"/>
                    </a:p>
                  </a:txBody>
                  <a:tcPr marL="20056" marR="20056" marT="10028" marB="10028"/>
                </a:tc>
                <a:tc>
                  <a:txBody>
                    <a:bodyPr/>
                    <a:lstStyle/>
                    <a:p>
                      <a:endParaRPr kumimoji="1" lang="ja-JP" altLang="en-US" sz="300" dirty="0"/>
                    </a:p>
                  </a:txBody>
                  <a:tcPr marL="20056" marR="20056" marT="10028" marB="10028"/>
                </a:tc>
              </a:tr>
              <a:tr h="13037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300" dirty="0" smtClean="0"/>
                        <a:t>論理演算子</a:t>
                      </a:r>
                      <a:endParaRPr kumimoji="1" lang="en-US" altLang="ja-JP" sz="300" dirty="0" smtClean="0"/>
                    </a:p>
                  </a:txBody>
                  <a:tcPr marL="20056" marR="20056" marT="10028" marB="1002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300" dirty="0" smtClean="0"/>
                    </a:p>
                  </a:txBody>
                  <a:tcPr marL="20056" marR="20056" marT="10028" marB="10028"/>
                </a:tc>
                <a:tc>
                  <a:txBody>
                    <a:bodyPr/>
                    <a:lstStyle/>
                    <a:p>
                      <a:r>
                        <a:rPr kumimoji="1" lang="ja-JP" altLang="en-US" sz="300" dirty="0" smtClean="0"/>
                        <a:t>Ｙ</a:t>
                      </a:r>
                      <a:endParaRPr kumimoji="1" lang="ja-JP" altLang="en-US" sz="300" dirty="0"/>
                    </a:p>
                  </a:txBody>
                  <a:tcPr marL="20056" marR="20056" marT="10028" marB="10028"/>
                </a:tc>
                <a:tc>
                  <a:txBody>
                    <a:bodyPr/>
                    <a:lstStyle/>
                    <a:p>
                      <a:r>
                        <a:rPr kumimoji="1" lang="ja-JP" altLang="en-US" sz="300" dirty="0" smtClean="0"/>
                        <a:t>Ｃ</a:t>
                      </a:r>
                      <a:endParaRPr kumimoji="1" lang="ja-JP" altLang="en-US" sz="300" dirty="0"/>
                    </a:p>
                  </a:txBody>
                  <a:tcPr marL="20056" marR="20056" marT="10028" marB="10028"/>
                </a:tc>
                <a:tc>
                  <a:txBody>
                    <a:bodyPr/>
                    <a:lstStyle/>
                    <a:p>
                      <a:endParaRPr kumimoji="1" lang="ja-JP" altLang="en-US" sz="300" dirty="0"/>
                    </a:p>
                  </a:txBody>
                  <a:tcPr marL="20056" marR="20056" marT="10028" marB="10028"/>
                </a:tc>
              </a:tr>
            </a:tbl>
          </a:graphicData>
        </a:graphic>
      </p:graphicFrame>
      <p:grpSp>
        <p:nvGrpSpPr>
          <p:cNvPr id="64" name="グループ化 63"/>
          <p:cNvGrpSpPr/>
          <p:nvPr/>
        </p:nvGrpSpPr>
        <p:grpSpPr>
          <a:xfrm>
            <a:off x="8795928" y="1715779"/>
            <a:ext cx="2560927" cy="1281835"/>
            <a:chOff x="7858601" y="1610145"/>
            <a:chExt cx="4755168" cy="2380131"/>
          </a:xfrm>
        </p:grpSpPr>
        <p:sp>
          <p:nvSpPr>
            <p:cNvPr id="65" name="角丸四角形 64"/>
            <p:cNvSpPr/>
            <p:nvPr/>
          </p:nvSpPr>
          <p:spPr>
            <a:xfrm>
              <a:off x="8214308" y="1610145"/>
              <a:ext cx="4399461" cy="2380131"/>
            </a:xfrm>
            <a:prstGeom prst="round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8" name="テキスト ボックス 67"/>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71" name="グループ化 70"/>
            <p:cNvGrpSpPr/>
            <p:nvPr/>
          </p:nvGrpSpPr>
          <p:grpSpPr>
            <a:xfrm>
              <a:off x="9463077" y="2041499"/>
              <a:ext cx="1901931" cy="1528109"/>
              <a:chOff x="7263920" y="2372302"/>
              <a:chExt cx="2061035" cy="1655942"/>
            </a:xfrm>
          </p:grpSpPr>
          <p:sp>
            <p:nvSpPr>
              <p:cNvPr id="82" name="角丸四角形 81"/>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4" name="円/楕円 83"/>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2" name="円/楕円 91"/>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円/楕円 93"/>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円/楕円 96"/>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円/楕円 9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円/楕円 98"/>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sp>
        <p:nvSpPr>
          <p:cNvPr id="100" name="角丸四角形 99"/>
          <p:cNvSpPr/>
          <p:nvPr/>
        </p:nvSpPr>
        <p:spPr>
          <a:xfrm>
            <a:off x="2480748" y="3932443"/>
            <a:ext cx="1729218"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cxnSp>
        <p:nvCxnSpPr>
          <p:cNvPr id="14" name="直線コネクタ 13"/>
          <p:cNvCxnSpPr>
            <a:stCxn id="65" idx="2"/>
          </p:cNvCxnSpPr>
          <p:nvPr/>
        </p:nvCxnSpPr>
        <p:spPr>
          <a:xfrm flipH="1">
            <a:off x="10172174" y="2997614"/>
            <a:ext cx="2" cy="1504951"/>
          </a:xfrm>
          <a:prstGeom prst="line">
            <a:avLst/>
          </a:prstGeom>
          <a:ln w="19050"/>
        </p:spPr>
        <p:style>
          <a:lnRef idx="1">
            <a:schemeClr val="dk1"/>
          </a:lnRef>
          <a:fillRef idx="0">
            <a:schemeClr val="dk1"/>
          </a:fillRef>
          <a:effectRef idx="0">
            <a:schemeClr val="dk1"/>
          </a:effectRef>
          <a:fontRef idx="minor">
            <a:schemeClr val="tx1"/>
          </a:fontRef>
        </p:style>
      </p:cxnSp>
      <p:grpSp>
        <p:nvGrpSpPr>
          <p:cNvPr id="13" name="グループ化 12"/>
          <p:cNvGrpSpPr/>
          <p:nvPr/>
        </p:nvGrpSpPr>
        <p:grpSpPr>
          <a:xfrm>
            <a:off x="-24016" y="1677625"/>
            <a:ext cx="888016" cy="3346669"/>
            <a:chOff x="-24016" y="1677625"/>
            <a:chExt cx="888016" cy="3346669"/>
          </a:xfrm>
        </p:grpSpPr>
        <p:cxnSp>
          <p:nvCxnSpPr>
            <p:cNvPr id="6" name="直線コネクタ 5"/>
            <p:cNvCxnSpPr/>
            <p:nvPr/>
          </p:nvCxnSpPr>
          <p:spPr>
            <a:xfrm>
              <a:off x="-24016" y="1677625"/>
              <a:ext cx="864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H="1">
              <a:off x="830602" y="1677625"/>
              <a:ext cx="2009" cy="3346669"/>
            </a:xfrm>
            <a:prstGeom prst="line">
              <a:avLst/>
            </a:prstGeom>
            <a:ln w="25400"/>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0" y="5024294"/>
              <a:ext cx="864000" cy="0"/>
            </a:xfrm>
            <a:prstGeom prst="line">
              <a:avLst/>
            </a:prstGeom>
            <a:ln w="25400"/>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122382" y="2460627"/>
              <a:ext cx="461665" cy="2041938"/>
            </a:xfrm>
            <a:prstGeom prst="rect">
              <a:avLst/>
            </a:prstGeom>
            <a:noFill/>
          </p:spPr>
          <p:txBody>
            <a:bodyPr vert="eaVert" wrap="square" rtlCol="0">
              <a:spAutoFit/>
            </a:bodyPr>
            <a:lstStyle/>
            <a:p>
              <a:r>
                <a:rPr lang="ja-JP" altLang="en-US" dirty="0"/>
                <a:t>クライアント</a:t>
              </a:r>
              <a:endParaRPr kumimoji="1" lang="ja-JP" altLang="en-US" dirty="0"/>
            </a:p>
          </p:txBody>
        </p:sp>
      </p:grpSp>
      <p:sp>
        <p:nvSpPr>
          <p:cNvPr id="15" name="正方形/長方形 14"/>
          <p:cNvSpPr/>
          <p:nvPr/>
        </p:nvSpPr>
        <p:spPr>
          <a:xfrm>
            <a:off x="4608465" y="1915636"/>
            <a:ext cx="1524308" cy="858865"/>
          </a:xfrm>
          <a:prstGeom prst="rect">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48" name="角丸四角形 47"/>
          <p:cNvSpPr/>
          <p:nvPr/>
        </p:nvSpPr>
        <p:spPr>
          <a:xfrm>
            <a:off x="2480748" y="1748103"/>
            <a:ext cx="1729382"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Tree>
    <p:extLst>
      <p:ext uri="{BB962C8B-B14F-4D97-AF65-F5344CB8AC3E}">
        <p14:creationId xmlns:p14="http://schemas.microsoft.com/office/powerpoint/2010/main" val="1355647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304" y="-40185"/>
            <a:ext cx="12191999" cy="692149"/>
          </a:xfrm>
        </p:spPr>
        <p:txBody>
          <a:bodyPr/>
          <a:lstStyle/>
          <a:p>
            <a:r>
              <a:rPr lang="ja-JP" altLang="en-US" dirty="0"/>
              <a:t>処理</a:t>
            </a:r>
            <a:r>
              <a:rPr lang="ja-JP" altLang="en-US" dirty="0" smtClean="0"/>
              <a:t>形態</a:t>
            </a:r>
            <a:r>
              <a:rPr lang="en-US" altLang="ja-JP" dirty="0" smtClean="0"/>
              <a:t>(</a:t>
            </a:r>
            <a:r>
              <a:rPr lang="ja-JP" altLang="en-US" dirty="0" smtClean="0"/>
              <a:t>チェック時</a:t>
            </a:r>
            <a:r>
              <a:rPr lang="en-US" altLang="ja-JP" dirty="0" smtClean="0"/>
              <a:t>(</a:t>
            </a:r>
            <a:r>
              <a:rPr lang="ja-JP" altLang="en-US" dirty="0" smtClean="0"/>
              <a:t>インポート</a:t>
            </a:r>
            <a:r>
              <a:rPr lang="en-US" altLang="ja-JP" dirty="0" smtClean="0"/>
              <a:t>))</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14</a:t>
            </a:fld>
            <a:endParaRPr lang="en-US" altLang="ja-JP" dirty="0"/>
          </a:p>
        </p:txBody>
      </p:sp>
      <p:sp>
        <p:nvSpPr>
          <p:cNvPr id="3" name="テキスト ボックス 2"/>
          <p:cNvSpPr txBox="1"/>
          <p:nvPr/>
        </p:nvSpPr>
        <p:spPr>
          <a:xfrm>
            <a:off x="4779011" y="825652"/>
            <a:ext cx="4237626" cy="738664"/>
          </a:xfrm>
          <a:prstGeom prst="rect">
            <a:avLst/>
          </a:prstGeom>
          <a:noFill/>
        </p:spPr>
        <p:txBody>
          <a:bodyPr wrap="square" rtlCol="0">
            <a:spAutoFit/>
          </a:bodyPr>
          <a:lstStyle/>
          <a:p>
            <a:r>
              <a:rPr kumimoji="1" lang="ja-JP" altLang="en-US" sz="1400" dirty="0" smtClean="0"/>
              <a:t>・</a:t>
            </a:r>
            <a:r>
              <a:rPr kumimoji="1" lang="en-US" altLang="ja-JP" sz="1400" dirty="0" smtClean="0"/>
              <a:t>DB</a:t>
            </a:r>
            <a:r>
              <a:rPr kumimoji="1" lang="ja-JP" altLang="en-US" sz="1400" dirty="0" smtClean="0"/>
              <a:t>へ</a:t>
            </a:r>
            <a:r>
              <a:rPr lang="ja-JP" altLang="en-US" sz="1400" dirty="0" smtClean="0"/>
              <a:t>対象ルール演算子を取得する</a:t>
            </a:r>
            <a:r>
              <a:rPr kumimoji="1" lang="ja-JP" altLang="en-US" sz="1400" dirty="0" smtClean="0"/>
              <a:t>クエリ発行</a:t>
            </a:r>
            <a:r>
              <a:rPr kumimoji="1" lang="en-US" altLang="ja-JP" sz="1400" dirty="0" smtClean="0"/>
              <a:t>:</a:t>
            </a:r>
            <a:r>
              <a:rPr kumimoji="1" lang="en-US" altLang="ja-JP" sz="900" dirty="0" smtClean="0"/>
              <a:t>A2</a:t>
            </a:r>
          </a:p>
          <a:p>
            <a:r>
              <a:rPr kumimoji="1" lang="en-US" altLang="ja-JP" sz="1400" dirty="0" smtClean="0"/>
              <a:t>(</a:t>
            </a:r>
            <a:r>
              <a:rPr kumimoji="1" lang="ja-JP" altLang="en-US" sz="1400" dirty="0" smtClean="0"/>
              <a:t>クラス</a:t>
            </a:r>
            <a:r>
              <a:rPr lang="ja-JP" altLang="en-US" sz="1400" dirty="0" smtClean="0"/>
              <a:t>区分</a:t>
            </a:r>
            <a:r>
              <a:rPr lang="en-US" altLang="ja-JP" sz="1400" dirty="0" smtClean="0"/>
              <a:t>(</a:t>
            </a:r>
            <a:r>
              <a:rPr lang="ja-JP" altLang="en-US" sz="1400" dirty="0" smtClean="0"/>
              <a:t>シート名</a:t>
            </a:r>
            <a:r>
              <a:rPr lang="en-US" altLang="ja-JP" sz="1400" dirty="0" smtClean="0"/>
              <a:t>)</a:t>
            </a:r>
            <a:r>
              <a:rPr lang="ja-JP" altLang="en-US" sz="1400" dirty="0" smtClean="0"/>
              <a:t>から</a:t>
            </a:r>
            <a:r>
              <a:rPr kumimoji="1" lang="ja-JP" altLang="en-US" sz="1400" dirty="0" smtClean="0"/>
              <a:t>チェック対象を判別</a:t>
            </a:r>
            <a:r>
              <a:rPr kumimoji="1" lang="en-US" altLang="ja-JP" sz="1400" dirty="0" smtClean="0"/>
              <a:t>)</a:t>
            </a:r>
          </a:p>
          <a:p>
            <a:r>
              <a:rPr lang="ja-JP" altLang="en-US" sz="1400" dirty="0" smtClean="0"/>
              <a:t>・</a:t>
            </a:r>
            <a:r>
              <a:rPr lang="en-US" altLang="ja-JP" sz="1400" dirty="0" smtClean="0"/>
              <a:t>DB</a:t>
            </a:r>
            <a:r>
              <a:rPr lang="ja-JP" altLang="en-US" sz="1400" dirty="0" smtClean="0"/>
              <a:t>からデータ取得</a:t>
            </a:r>
            <a:r>
              <a:rPr lang="en-US" altLang="ja-JP" sz="1400" dirty="0" smtClean="0"/>
              <a:t>(ALDB,TGM3)</a:t>
            </a:r>
            <a:r>
              <a:rPr lang="ja-JP" altLang="en-US" sz="1400" dirty="0" smtClean="0"/>
              <a:t> </a:t>
            </a:r>
            <a:r>
              <a:rPr lang="en-US" altLang="ja-JP" sz="1100" dirty="0" smtClean="0"/>
              <a:t>:B2</a:t>
            </a:r>
            <a:endParaRPr kumimoji="1" lang="en-US" altLang="ja-JP" sz="1000" dirty="0" smtClean="0"/>
          </a:p>
        </p:txBody>
      </p:sp>
      <p:sp>
        <p:nvSpPr>
          <p:cNvPr id="44" name="テキスト ボックス 43"/>
          <p:cNvSpPr txBox="1"/>
          <p:nvPr/>
        </p:nvSpPr>
        <p:spPr>
          <a:xfrm>
            <a:off x="8179749" y="3536942"/>
            <a:ext cx="4184922" cy="523220"/>
          </a:xfrm>
          <a:prstGeom prst="rect">
            <a:avLst/>
          </a:prstGeom>
          <a:noFill/>
        </p:spPr>
        <p:txBody>
          <a:bodyPr wrap="square" rtlCol="0">
            <a:spAutoFit/>
          </a:bodyPr>
          <a:lstStyle/>
          <a:p>
            <a:r>
              <a:rPr kumimoji="1" lang="ja-JP" altLang="en-US" sz="1400" dirty="0" smtClean="0"/>
              <a:t>・ルール演算子を</a:t>
            </a:r>
            <a:r>
              <a:rPr kumimoji="1" lang="en-US" altLang="ja-JP" sz="1400" dirty="0" smtClean="0"/>
              <a:t>java</a:t>
            </a:r>
            <a:r>
              <a:rPr kumimoji="1" lang="ja-JP" altLang="en-US" sz="1400" dirty="0" smtClean="0"/>
              <a:t>のロジックにして、</a:t>
            </a:r>
            <a:r>
              <a:rPr lang="ja-JP" altLang="en-US" sz="1400" dirty="0"/>
              <a:t>ルール</a:t>
            </a:r>
            <a:r>
              <a:rPr lang="ja-JP" altLang="en-US" sz="1400" dirty="0" smtClean="0"/>
              <a:t>を生成</a:t>
            </a:r>
            <a:r>
              <a:rPr lang="en-US" altLang="ja-JP" sz="1400" dirty="0" smtClean="0"/>
              <a:t>:</a:t>
            </a:r>
            <a:r>
              <a:rPr lang="en-US" altLang="ja-JP" sz="1050" dirty="0" smtClean="0"/>
              <a:t>A3</a:t>
            </a:r>
          </a:p>
        </p:txBody>
      </p:sp>
      <p:grpSp>
        <p:nvGrpSpPr>
          <p:cNvPr id="56" name="グループ化 55"/>
          <p:cNvGrpSpPr/>
          <p:nvPr/>
        </p:nvGrpSpPr>
        <p:grpSpPr>
          <a:xfrm>
            <a:off x="-24016" y="1677625"/>
            <a:ext cx="888016" cy="3346669"/>
            <a:chOff x="-24016" y="1677625"/>
            <a:chExt cx="888016" cy="3346669"/>
          </a:xfrm>
        </p:grpSpPr>
        <p:cxnSp>
          <p:nvCxnSpPr>
            <p:cNvPr id="57" name="直線コネクタ 56"/>
            <p:cNvCxnSpPr/>
            <p:nvPr/>
          </p:nvCxnSpPr>
          <p:spPr>
            <a:xfrm>
              <a:off x="-24016" y="1677625"/>
              <a:ext cx="86400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2" name="直線コネクタ 61"/>
            <p:cNvCxnSpPr/>
            <p:nvPr/>
          </p:nvCxnSpPr>
          <p:spPr>
            <a:xfrm flipH="1">
              <a:off x="830602" y="1677625"/>
              <a:ext cx="2009" cy="3346669"/>
            </a:xfrm>
            <a:prstGeom prst="line">
              <a:avLst/>
            </a:prstGeom>
            <a:ln w="25400"/>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a:off x="0" y="5024294"/>
              <a:ext cx="864000" cy="0"/>
            </a:xfrm>
            <a:prstGeom prst="line">
              <a:avLst/>
            </a:prstGeom>
            <a:ln w="25400"/>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122382" y="2460627"/>
              <a:ext cx="461665" cy="2041938"/>
            </a:xfrm>
            <a:prstGeom prst="rect">
              <a:avLst/>
            </a:prstGeom>
            <a:noFill/>
          </p:spPr>
          <p:txBody>
            <a:bodyPr vert="eaVert" wrap="square" rtlCol="0">
              <a:spAutoFit/>
            </a:bodyPr>
            <a:lstStyle/>
            <a:p>
              <a:r>
                <a:rPr lang="ja-JP" altLang="en-US" dirty="0"/>
                <a:t>クライアント</a:t>
              </a:r>
              <a:endParaRPr kumimoji="1" lang="ja-JP" altLang="en-US" dirty="0"/>
            </a:p>
          </p:txBody>
        </p:sp>
      </p:grpSp>
      <p:sp>
        <p:nvSpPr>
          <p:cNvPr id="96" name="テキスト ボックス 95"/>
          <p:cNvSpPr txBox="1"/>
          <p:nvPr/>
        </p:nvSpPr>
        <p:spPr>
          <a:xfrm>
            <a:off x="2124026" y="1245209"/>
            <a:ext cx="2614013" cy="523220"/>
          </a:xfrm>
          <a:prstGeom prst="rect">
            <a:avLst/>
          </a:prstGeom>
          <a:noFill/>
        </p:spPr>
        <p:txBody>
          <a:bodyPr wrap="square" rtlCol="0">
            <a:spAutoFit/>
          </a:bodyPr>
          <a:lstStyle/>
          <a:p>
            <a:r>
              <a:rPr lang="ja-JP" altLang="en-US" sz="1400" dirty="0" smtClean="0"/>
              <a:t>既存の</a:t>
            </a:r>
            <a:r>
              <a:rPr lang="en-US" altLang="ja-JP" sz="1400" dirty="0" smtClean="0"/>
              <a:t>DB</a:t>
            </a:r>
            <a:r>
              <a:rPr lang="ja-JP" altLang="en-US" sz="1400" dirty="0" smtClean="0"/>
              <a:t>データを見る必要が</a:t>
            </a:r>
            <a:endParaRPr lang="en-US" altLang="ja-JP" sz="1400" dirty="0" smtClean="0"/>
          </a:p>
          <a:p>
            <a:r>
              <a:rPr lang="ja-JP" altLang="en-US" sz="1400" dirty="0" smtClean="0"/>
              <a:t>あるかを判断</a:t>
            </a:r>
            <a:r>
              <a:rPr lang="en-US" altLang="ja-JP" sz="1100" dirty="0" smtClean="0"/>
              <a:t>:B1</a:t>
            </a:r>
          </a:p>
        </p:txBody>
      </p:sp>
      <p:sp>
        <p:nvSpPr>
          <p:cNvPr id="101" name="テキスト ボックス 100"/>
          <p:cNvSpPr txBox="1"/>
          <p:nvPr/>
        </p:nvSpPr>
        <p:spPr>
          <a:xfrm>
            <a:off x="2128755" y="780411"/>
            <a:ext cx="2702624" cy="523220"/>
          </a:xfrm>
          <a:prstGeom prst="rect">
            <a:avLst/>
          </a:prstGeom>
          <a:noFill/>
        </p:spPr>
        <p:txBody>
          <a:bodyPr wrap="square" rtlCol="0">
            <a:spAutoFit/>
          </a:bodyPr>
          <a:lstStyle/>
          <a:p>
            <a:r>
              <a:rPr lang="ja-JP" altLang="en-US" sz="1400" dirty="0" smtClean="0"/>
              <a:t>クラス区分やデータからチェックにかけるルールを判断</a:t>
            </a:r>
            <a:r>
              <a:rPr lang="en-US" altLang="ja-JP" sz="1400" dirty="0" smtClean="0"/>
              <a:t>:</a:t>
            </a:r>
            <a:r>
              <a:rPr lang="en-US" altLang="ja-JP" sz="1000" dirty="0" smtClean="0"/>
              <a:t>A1</a:t>
            </a:r>
            <a:endParaRPr lang="en-US" altLang="ja-JP" sz="1400" dirty="0" smtClean="0"/>
          </a:p>
        </p:txBody>
      </p:sp>
      <p:sp>
        <p:nvSpPr>
          <p:cNvPr id="107" name="テキスト ボックス 106"/>
          <p:cNvSpPr txBox="1"/>
          <p:nvPr/>
        </p:nvSpPr>
        <p:spPr>
          <a:xfrm>
            <a:off x="8613871" y="1160684"/>
            <a:ext cx="3797141" cy="523220"/>
          </a:xfrm>
          <a:prstGeom prst="rect">
            <a:avLst/>
          </a:prstGeom>
          <a:noFill/>
        </p:spPr>
        <p:txBody>
          <a:bodyPr wrap="square" rtlCol="0">
            <a:spAutoFit/>
          </a:bodyPr>
          <a:lstStyle/>
          <a:p>
            <a:r>
              <a:rPr lang="ja-JP" altLang="en-US" sz="1400" dirty="0" smtClean="0"/>
              <a:t>・</a:t>
            </a:r>
            <a:r>
              <a:rPr lang="en-US" altLang="ja-JP" sz="1400" dirty="0" smtClean="0"/>
              <a:t>DB</a:t>
            </a:r>
            <a:r>
              <a:rPr lang="ja-JP" altLang="en-US" sz="1400" dirty="0" smtClean="0"/>
              <a:t>からのデータを整形しメモリに格納</a:t>
            </a:r>
            <a:r>
              <a:rPr lang="en-US" altLang="ja-JP" sz="900" dirty="0" smtClean="0"/>
              <a:t>B3</a:t>
            </a:r>
          </a:p>
          <a:p>
            <a:r>
              <a:rPr lang="ja-JP" altLang="en-US" sz="1400" dirty="0" smtClean="0"/>
              <a:t>・</a:t>
            </a:r>
            <a:r>
              <a:rPr lang="ja-JP" altLang="en-US" sz="1400" dirty="0"/>
              <a:t>インポート内容を整形しメモリに格納</a:t>
            </a:r>
            <a:r>
              <a:rPr lang="en-US" altLang="ja-JP" sz="1050" dirty="0"/>
              <a:t>:</a:t>
            </a:r>
            <a:r>
              <a:rPr lang="en-US" altLang="ja-JP" sz="900" dirty="0"/>
              <a:t>C1</a:t>
            </a:r>
          </a:p>
        </p:txBody>
      </p:sp>
      <p:cxnSp>
        <p:nvCxnSpPr>
          <p:cNvPr id="134" name="直線矢印コネクタ 133"/>
          <p:cNvCxnSpPr/>
          <p:nvPr/>
        </p:nvCxnSpPr>
        <p:spPr>
          <a:xfrm flipH="1">
            <a:off x="5023593" y="4930453"/>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13" name="直線コネクタ 112"/>
          <p:cNvCxnSpPr/>
          <p:nvPr/>
        </p:nvCxnSpPr>
        <p:spPr>
          <a:xfrm flipH="1">
            <a:off x="6993784" y="5135101"/>
            <a:ext cx="1467225"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12" name="直線矢印コネクタ 111"/>
          <p:cNvCxnSpPr/>
          <p:nvPr/>
        </p:nvCxnSpPr>
        <p:spPr>
          <a:xfrm>
            <a:off x="6438643" y="4757518"/>
            <a:ext cx="1245210" cy="10790"/>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104" name="直線矢印コネクタ 103"/>
          <p:cNvCxnSpPr/>
          <p:nvPr/>
        </p:nvCxnSpPr>
        <p:spPr>
          <a:xfrm flipH="1" flipV="1">
            <a:off x="2682700" y="2562576"/>
            <a:ext cx="8058074" cy="29368"/>
          </a:xfrm>
          <a:prstGeom prst="straightConnector1">
            <a:avLst/>
          </a:prstGeom>
          <a:ln w="22225">
            <a:prstDash val="sysDot"/>
            <a:tailEnd type="triangle"/>
          </a:ln>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a:off x="9163107" y="2036921"/>
            <a:ext cx="1" cy="2279401"/>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95" name="直線矢印コネクタ 94"/>
          <p:cNvCxnSpPr/>
          <p:nvPr/>
        </p:nvCxnSpPr>
        <p:spPr>
          <a:xfrm flipH="1" flipV="1">
            <a:off x="3656932" y="2021173"/>
            <a:ext cx="5532120" cy="31496"/>
          </a:xfrm>
          <a:prstGeom prst="straightConnector1">
            <a:avLst/>
          </a:prstGeom>
          <a:ln w="22225">
            <a:prstDash val="sysDash"/>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p:nvPr/>
        </p:nvCxnSpPr>
        <p:spPr>
          <a:xfrm>
            <a:off x="850860" y="2280717"/>
            <a:ext cx="1568124" cy="15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771231" y="1671596"/>
            <a:ext cx="2626546" cy="646331"/>
          </a:xfrm>
          <a:prstGeom prst="rect">
            <a:avLst/>
          </a:prstGeom>
          <a:noFill/>
        </p:spPr>
        <p:txBody>
          <a:bodyPr wrap="square" rtlCol="0">
            <a:spAutoFit/>
          </a:bodyPr>
          <a:lstStyle/>
          <a:p>
            <a:r>
              <a:rPr kumimoji="1" lang="ja-JP" altLang="en-US" dirty="0" smtClean="0"/>
              <a:t>リクエスト</a:t>
            </a:r>
            <a:endParaRPr kumimoji="1" lang="en-US" altLang="ja-JP" dirty="0" smtClean="0"/>
          </a:p>
          <a:p>
            <a:r>
              <a:rPr kumimoji="1" lang="en-US" altLang="ja-JP" dirty="0" smtClean="0"/>
              <a:t>(</a:t>
            </a:r>
            <a:r>
              <a:rPr kumimoji="1" lang="ja-JP" altLang="en-US" dirty="0" smtClean="0"/>
              <a:t>チェック実施</a:t>
            </a:r>
            <a:r>
              <a:rPr lang="en-US" altLang="ja-JP" dirty="0"/>
              <a:t>)</a:t>
            </a:r>
            <a:endParaRPr kumimoji="1" lang="ja-JP" altLang="en-US" dirty="0"/>
          </a:p>
        </p:txBody>
      </p:sp>
      <p:cxnSp>
        <p:nvCxnSpPr>
          <p:cNvPr id="35" name="直線矢印コネクタ 34"/>
          <p:cNvCxnSpPr/>
          <p:nvPr/>
        </p:nvCxnSpPr>
        <p:spPr>
          <a:xfrm flipH="1">
            <a:off x="830602" y="4481191"/>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p:cNvSpPr txBox="1"/>
          <p:nvPr/>
        </p:nvSpPr>
        <p:spPr>
          <a:xfrm>
            <a:off x="1164296" y="4126546"/>
            <a:ext cx="1435125"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51" name="テキスト ボックス 50"/>
          <p:cNvSpPr txBox="1"/>
          <p:nvPr/>
        </p:nvSpPr>
        <p:spPr>
          <a:xfrm>
            <a:off x="2045037" y="5071809"/>
            <a:ext cx="3760982" cy="307777"/>
          </a:xfrm>
          <a:prstGeom prst="rect">
            <a:avLst/>
          </a:prstGeom>
          <a:noFill/>
        </p:spPr>
        <p:txBody>
          <a:bodyPr wrap="square" rtlCol="0">
            <a:spAutoFit/>
          </a:bodyPr>
          <a:lstStyle/>
          <a:p>
            <a:r>
              <a:rPr kumimoji="1" lang="ja-JP" altLang="en-US" sz="1400" dirty="0" smtClean="0"/>
              <a:t>登録完了、エラー画面を発行</a:t>
            </a:r>
            <a:endParaRPr kumimoji="1" lang="ja-JP" altLang="en-US" sz="1400" dirty="0"/>
          </a:p>
        </p:txBody>
      </p:sp>
      <p:cxnSp>
        <p:nvCxnSpPr>
          <p:cNvPr id="52" name="直線矢印コネクタ 51"/>
          <p:cNvCxnSpPr/>
          <p:nvPr/>
        </p:nvCxnSpPr>
        <p:spPr>
          <a:xfrm>
            <a:off x="3875045" y="2301973"/>
            <a:ext cx="2608907" cy="20547"/>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cxnSp>
        <p:nvCxnSpPr>
          <p:cNvPr id="53" name="直線矢印コネクタ 52"/>
          <p:cNvCxnSpPr/>
          <p:nvPr/>
        </p:nvCxnSpPr>
        <p:spPr>
          <a:xfrm flipH="1" flipV="1">
            <a:off x="4064404" y="4486667"/>
            <a:ext cx="2833420" cy="8864"/>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sp>
        <p:nvSpPr>
          <p:cNvPr id="100" name="角丸四角形 99"/>
          <p:cNvSpPr/>
          <p:nvPr/>
        </p:nvSpPr>
        <p:spPr>
          <a:xfrm>
            <a:off x="2449932" y="3909375"/>
            <a:ext cx="168285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cxnSp>
        <p:nvCxnSpPr>
          <p:cNvPr id="39" name="直線矢印コネクタ 38"/>
          <p:cNvCxnSpPr/>
          <p:nvPr/>
        </p:nvCxnSpPr>
        <p:spPr>
          <a:xfrm>
            <a:off x="4874570" y="2311540"/>
            <a:ext cx="5866204" cy="1028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6" name="角丸四角形 45"/>
          <p:cNvSpPr/>
          <p:nvPr/>
        </p:nvSpPr>
        <p:spPr>
          <a:xfrm>
            <a:off x="4472418" y="3933839"/>
            <a:ext cx="3099741" cy="22326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7" name="テキスト ボックス 46"/>
          <p:cNvSpPr txBox="1"/>
          <p:nvPr/>
        </p:nvSpPr>
        <p:spPr>
          <a:xfrm>
            <a:off x="5427669" y="3882126"/>
            <a:ext cx="1858808" cy="684540"/>
          </a:xfrm>
          <a:prstGeom prst="rect">
            <a:avLst/>
          </a:prstGeom>
          <a:noFill/>
        </p:spPr>
        <p:txBody>
          <a:bodyPr wrap="square" rtlCol="0">
            <a:spAutoFit/>
          </a:bodyPr>
          <a:lstStyle/>
          <a:p>
            <a:r>
              <a:rPr kumimoji="1" lang="ja-JP" altLang="en-US" dirty="0" smtClean="0"/>
              <a:t>ロジック２</a:t>
            </a:r>
            <a:endParaRPr kumimoji="1" lang="en-US" altLang="ja-JP" dirty="0" smtClean="0"/>
          </a:p>
        </p:txBody>
      </p:sp>
      <p:sp>
        <p:nvSpPr>
          <p:cNvPr id="13" name="テキスト ボックス 12"/>
          <p:cNvSpPr txBox="1"/>
          <p:nvPr/>
        </p:nvSpPr>
        <p:spPr>
          <a:xfrm>
            <a:off x="7905813" y="2552620"/>
            <a:ext cx="672818" cy="261610"/>
          </a:xfrm>
          <a:prstGeom prst="rect">
            <a:avLst/>
          </a:prstGeom>
          <a:noFill/>
        </p:spPr>
        <p:txBody>
          <a:bodyPr wrap="square" rtlCol="0">
            <a:spAutoFit/>
          </a:bodyPr>
          <a:lstStyle/>
          <a:p>
            <a:r>
              <a:rPr kumimoji="1" lang="en-US" altLang="ja-JP" sz="1100" dirty="0" smtClean="0"/>
              <a:t>C</a:t>
            </a:r>
            <a:endParaRPr kumimoji="1" lang="ja-JP" altLang="en-US" sz="1100" dirty="0"/>
          </a:p>
        </p:txBody>
      </p:sp>
      <p:sp>
        <p:nvSpPr>
          <p:cNvPr id="48" name="角丸四角形 47"/>
          <p:cNvSpPr/>
          <p:nvPr/>
        </p:nvSpPr>
        <p:spPr>
          <a:xfrm>
            <a:off x="2411972" y="1700704"/>
            <a:ext cx="1683548"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
        <p:nvSpPr>
          <p:cNvPr id="105" name="テキスト ボックス 104"/>
          <p:cNvSpPr txBox="1"/>
          <p:nvPr/>
        </p:nvSpPr>
        <p:spPr>
          <a:xfrm>
            <a:off x="7910040" y="2283840"/>
            <a:ext cx="672818" cy="261610"/>
          </a:xfrm>
          <a:prstGeom prst="rect">
            <a:avLst/>
          </a:prstGeom>
          <a:noFill/>
        </p:spPr>
        <p:txBody>
          <a:bodyPr wrap="square" rtlCol="0">
            <a:spAutoFit/>
          </a:bodyPr>
          <a:lstStyle/>
          <a:p>
            <a:r>
              <a:rPr lang="en-US" altLang="ja-JP" sz="1100" dirty="0"/>
              <a:t>B</a:t>
            </a:r>
            <a:endParaRPr kumimoji="1" lang="ja-JP" altLang="en-US" sz="1100" dirty="0"/>
          </a:p>
        </p:txBody>
      </p:sp>
      <p:sp>
        <p:nvSpPr>
          <p:cNvPr id="106" name="テキスト ボックス 105"/>
          <p:cNvSpPr txBox="1"/>
          <p:nvPr/>
        </p:nvSpPr>
        <p:spPr>
          <a:xfrm>
            <a:off x="7905513" y="2018645"/>
            <a:ext cx="672818" cy="261610"/>
          </a:xfrm>
          <a:prstGeom prst="rect">
            <a:avLst/>
          </a:prstGeom>
          <a:noFill/>
        </p:spPr>
        <p:txBody>
          <a:bodyPr wrap="square" rtlCol="0">
            <a:spAutoFit/>
          </a:bodyPr>
          <a:lstStyle/>
          <a:p>
            <a:r>
              <a:rPr lang="en-US" altLang="ja-JP" sz="1100" dirty="0"/>
              <a:t>A</a:t>
            </a:r>
            <a:endParaRPr kumimoji="1" lang="ja-JP" altLang="en-US" sz="1100" dirty="0"/>
          </a:p>
        </p:txBody>
      </p:sp>
      <p:sp>
        <p:nvSpPr>
          <p:cNvPr id="108" name="テキスト ボックス 107"/>
          <p:cNvSpPr txBox="1"/>
          <p:nvPr/>
        </p:nvSpPr>
        <p:spPr>
          <a:xfrm>
            <a:off x="4465841" y="3337483"/>
            <a:ext cx="3023885" cy="523220"/>
          </a:xfrm>
          <a:prstGeom prst="rect">
            <a:avLst/>
          </a:prstGeom>
          <a:noFill/>
        </p:spPr>
        <p:txBody>
          <a:bodyPr wrap="square" rtlCol="0">
            <a:spAutoFit/>
          </a:bodyPr>
          <a:lstStyle/>
          <a:p>
            <a:r>
              <a:rPr kumimoji="1" lang="ja-JP" altLang="en-US" sz="1400" dirty="0" smtClean="0"/>
              <a:t>・</a:t>
            </a:r>
            <a:r>
              <a:rPr lang="ja-JP" altLang="en-US" sz="1400" dirty="0" smtClean="0"/>
              <a:t>メモリに格納した</a:t>
            </a:r>
            <a:r>
              <a:rPr lang="en-US" altLang="ja-JP" sz="900" dirty="0" smtClean="0"/>
              <a:t>B3,C1</a:t>
            </a:r>
            <a:r>
              <a:rPr lang="ja-JP" altLang="en-US" sz="1400" dirty="0" smtClean="0"/>
              <a:t>と生成した</a:t>
            </a:r>
            <a:endParaRPr lang="en-US" altLang="ja-JP" sz="1400" dirty="0" smtClean="0"/>
          </a:p>
          <a:p>
            <a:r>
              <a:rPr lang="ja-JP" altLang="en-US" sz="1400" dirty="0" smtClean="0"/>
              <a:t>ルール</a:t>
            </a:r>
            <a:r>
              <a:rPr lang="en-US" altLang="ja-JP" sz="900" dirty="0" smtClean="0"/>
              <a:t>A3</a:t>
            </a:r>
            <a:r>
              <a:rPr lang="ja-JP" altLang="en-US" sz="1400" dirty="0" smtClean="0"/>
              <a:t>を基にチェック判定</a:t>
            </a:r>
            <a:r>
              <a:rPr lang="en-US" altLang="ja-JP" sz="1400" dirty="0" smtClean="0"/>
              <a:t>:</a:t>
            </a:r>
            <a:r>
              <a:rPr lang="ja-JP" altLang="en-US" sz="1400" dirty="0" smtClean="0"/>
              <a:t> </a:t>
            </a:r>
            <a:r>
              <a:rPr lang="en-US" altLang="ja-JP" sz="800" dirty="0" smtClean="0"/>
              <a:t>A,B,C</a:t>
            </a:r>
            <a:endParaRPr lang="en-US" altLang="ja-JP" sz="500" dirty="0" smtClean="0"/>
          </a:p>
        </p:txBody>
      </p:sp>
      <p:cxnSp>
        <p:nvCxnSpPr>
          <p:cNvPr id="110" name="直線矢印コネクタ 109"/>
          <p:cNvCxnSpPr/>
          <p:nvPr/>
        </p:nvCxnSpPr>
        <p:spPr>
          <a:xfrm flipV="1">
            <a:off x="7683853" y="3315308"/>
            <a:ext cx="2563812" cy="7233"/>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111" name="直線コネクタ 110"/>
          <p:cNvCxnSpPr/>
          <p:nvPr/>
        </p:nvCxnSpPr>
        <p:spPr>
          <a:xfrm>
            <a:off x="7663372" y="3322541"/>
            <a:ext cx="3353" cy="1429784"/>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114" name="テキスト ボックス 113"/>
          <p:cNvSpPr txBox="1"/>
          <p:nvPr/>
        </p:nvSpPr>
        <p:spPr>
          <a:xfrm>
            <a:off x="7646015" y="5158914"/>
            <a:ext cx="672818" cy="261610"/>
          </a:xfrm>
          <a:prstGeom prst="rect">
            <a:avLst/>
          </a:prstGeom>
          <a:noFill/>
        </p:spPr>
        <p:txBody>
          <a:bodyPr wrap="square" rtlCol="0">
            <a:spAutoFit/>
          </a:bodyPr>
          <a:lstStyle/>
          <a:p>
            <a:r>
              <a:rPr lang="en-US" altLang="ja-JP" sz="1100" dirty="0"/>
              <a:t>A</a:t>
            </a:r>
            <a:endParaRPr kumimoji="1" lang="ja-JP" altLang="en-US" sz="1100" dirty="0"/>
          </a:p>
        </p:txBody>
      </p:sp>
      <p:sp>
        <p:nvSpPr>
          <p:cNvPr id="115" name="テキスト ボックス 114"/>
          <p:cNvSpPr txBox="1"/>
          <p:nvPr/>
        </p:nvSpPr>
        <p:spPr>
          <a:xfrm>
            <a:off x="7659441" y="4885398"/>
            <a:ext cx="672818" cy="261610"/>
          </a:xfrm>
          <a:prstGeom prst="rect">
            <a:avLst/>
          </a:prstGeom>
          <a:noFill/>
        </p:spPr>
        <p:txBody>
          <a:bodyPr wrap="square" rtlCol="0">
            <a:spAutoFit/>
          </a:bodyPr>
          <a:lstStyle/>
          <a:p>
            <a:r>
              <a:rPr lang="en-US" altLang="ja-JP" sz="1100" dirty="0" smtClean="0"/>
              <a:t>B</a:t>
            </a:r>
            <a:endParaRPr kumimoji="1" lang="ja-JP" altLang="en-US" sz="1100" dirty="0"/>
          </a:p>
        </p:txBody>
      </p:sp>
      <p:cxnSp>
        <p:nvCxnSpPr>
          <p:cNvPr id="116" name="直線矢印コネクタ 115"/>
          <p:cNvCxnSpPr/>
          <p:nvPr/>
        </p:nvCxnSpPr>
        <p:spPr>
          <a:xfrm flipH="1">
            <a:off x="10724935" y="3004755"/>
            <a:ext cx="5072" cy="484933"/>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23" name="直線矢印コネクタ 122"/>
          <p:cNvCxnSpPr/>
          <p:nvPr/>
        </p:nvCxnSpPr>
        <p:spPr>
          <a:xfrm flipH="1">
            <a:off x="7870792" y="3513524"/>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27" name="直線矢印コネクタ 126"/>
          <p:cNvCxnSpPr/>
          <p:nvPr/>
        </p:nvCxnSpPr>
        <p:spPr>
          <a:xfrm flipH="1">
            <a:off x="7873440" y="3505904"/>
            <a:ext cx="5028" cy="1426986"/>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sp>
        <p:nvSpPr>
          <p:cNvPr id="137" name="テキスト ボックス 136"/>
          <p:cNvSpPr txBox="1"/>
          <p:nvPr/>
        </p:nvSpPr>
        <p:spPr>
          <a:xfrm>
            <a:off x="7644686" y="4617246"/>
            <a:ext cx="672818" cy="261610"/>
          </a:xfrm>
          <a:prstGeom prst="rect">
            <a:avLst/>
          </a:prstGeom>
          <a:noFill/>
        </p:spPr>
        <p:txBody>
          <a:bodyPr wrap="square" rtlCol="0">
            <a:spAutoFit/>
          </a:bodyPr>
          <a:lstStyle/>
          <a:p>
            <a:r>
              <a:rPr kumimoji="1" lang="en-US" altLang="ja-JP" sz="1100" dirty="0" smtClean="0"/>
              <a:t>C</a:t>
            </a:r>
            <a:endParaRPr kumimoji="1" lang="ja-JP" altLang="en-US" sz="1100" dirty="0"/>
          </a:p>
        </p:txBody>
      </p:sp>
      <p:grpSp>
        <p:nvGrpSpPr>
          <p:cNvPr id="64" name="グループ化 63"/>
          <p:cNvGrpSpPr/>
          <p:nvPr/>
        </p:nvGrpSpPr>
        <p:grpSpPr>
          <a:xfrm>
            <a:off x="5141137" y="1531867"/>
            <a:ext cx="1971239" cy="981045"/>
            <a:chOff x="7858601" y="1610145"/>
            <a:chExt cx="4755168" cy="2380131"/>
          </a:xfrm>
        </p:grpSpPr>
        <p:sp>
          <p:nvSpPr>
            <p:cNvPr id="65" name="角丸四角形 64"/>
            <p:cNvSpPr/>
            <p:nvPr/>
          </p:nvSpPr>
          <p:spPr>
            <a:xfrm>
              <a:off x="8214308" y="1610145"/>
              <a:ext cx="4399461" cy="2380131"/>
            </a:xfrm>
            <a:prstGeom prst="roundRect">
              <a:avLst/>
            </a:prstGeom>
            <a:solidFill>
              <a:srgbClr val="0B618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8" name="テキスト ボックス 67"/>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71" name="グループ化 70"/>
            <p:cNvGrpSpPr/>
            <p:nvPr/>
          </p:nvGrpSpPr>
          <p:grpSpPr>
            <a:xfrm>
              <a:off x="9463077" y="2041499"/>
              <a:ext cx="1901931" cy="1528109"/>
              <a:chOff x="7263920" y="2372302"/>
              <a:chExt cx="2061035" cy="1655942"/>
            </a:xfrm>
          </p:grpSpPr>
          <p:sp>
            <p:nvSpPr>
              <p:cNvPr id="82" name="角丸四角形 81"/>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84" name="円/楕円 83"/>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2" name="円/楕円 91"/>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円/楕円 93"/>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7" name="円/楕円 96"/>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8" name="円/楕円 97"/>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円/楕円 98"/>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grpSp>
        <p:nvGrpSpPr>
          <p:cNvPr id="11" name="グループ化 10"/>
          <p:cNvGrpSpPr/>
          <p:nvPr/>
        </p:nvGrpSpPr>
        <p:grpSpPr>
          <a:xfrm>
            <a:off x="8062260" y="3932443"/>
            <a:ext cx="4219828" cy="2195958"/>
            <a:chOff x="8016001" y="1504132"/>
            <a:chExt cx="4219828" cy="2195958"/>
          </a:xfrm>
        </p:grpSpPr>
        <p:grpSp>
          <p:nvGrpSpPr>
            <p:cNvPr id="40" name="グループ化 39"/>
            <p:cNvGrpSpPr/>
            <p:nvPr/>
          </p:nvGrpSpPr>
          <p:grpSpPr>
            <a:xfrm>
              <a:off x="8016001" y="1504132"/>
              <a:ext cx="4219828" cy="2195958"/>
              <a:chOff x="6095998" y="4071394"/>
              <a:chExt cx="6572346" cy="1741037"/>
            </a:xfrm>
          </p:grpSpPr>
          <p:sp>
            <p:nvSpPr>
              <p:cNvPr id="41" name="角丸四角形 40"/>
              <p:cNvSpPr/>
              <p:nvPr/>
            </p:nvSpPr>
            <p:spPr>
              <a:xfrm>
                <a:off x="6095998" y="4103027"/>
                <a:ext cx="6572346" cy="1709404"/>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42" name="テキスト ボックス 41"/>
              <p:cNvSpPr txBox="1"/>
              <p:nvPr/>
            </p:nvSpPr>
            <p:spPr>
              <a:xfrm>
                <a:off x="7368534" y="4071394"/>
                <a:ext cx="3302763" cy="524106"/>
              </a:xfrm>
              <a:prstGeom prst="rect">
                <a:avLst/>
              </a:prstGeom>
              <a:noFill/>
            </p:spPr>
            <p:txBody>
              <a:bodyPr wrap="square" rtlCol="0">
                <a:spAutoFit/>
              </a:bodyPr>
              <a:lstStyle/>
              <a:p>
                <a:r>
                  <a:rPr kumimoji="1" lang="ja-JP" altLang="en-US" dirty="0" smtClean="0"/>
                  <a:t>ロジック１</a:t>
                </a:r>
                <a:endParaRPr kumimoji="1" lang="en-US" altLang="ja-JP" dirty="0" smtClean="0"/>
              </a:p>
            </p:txBody>
          </p:sp>
        </p:grpSp>
        <p:sp>
          <p:nvSpPr>
            <p:cNvPr id="54" name="平行四辺形 53"/>
            <p:cNvSpPr/>
            <p:nvPr/>
          </p:nvSpPr>
          <p:spPr>
            <a:xfrm>
              <a:off x="10060111" y="204424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50" name="平行四辺形 49"/>
            <p:cNvSpPr/>
            <p:nvPr/>
          </p:nvSpPr>
          <p:spPr>
            <a:xfrm>
              <a:off x="10074543" y="186937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grpSp>
          <p:nvGrpSpPr>
            <p:cNvPr id="59" name="グループ化 58"/>
            <p:cNvGrpSpPr/>
            <p:nvPr/>
          </p:nvGrpSpPr>
          <p:grpSpPr>
            <a:xfrm>
              <a:off x="8016001" y="2167043"/>
              <a:ext cx="1434400" cy="1039794"/>
              <a:chOff x="8349680" y="4803731"/>
              <a:chExt cx="1865929" cy="1352609"/>
            </a:xfrm>
          </p:grpSpPr>
          <p:sp>
            <p:nvSpPr>
              <p:cNvPr id="60" name="円/楕円 59"/>
              <p:cNvSpPr/>
              <p:nvPr/>
            </p:nvSpPr>
            <p:spPr>
              <a:xfrm>
                <a:off x="8368454" y="5098885"/>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sp>
            <p:nvSpPr>
              <p:cNvPr id="61" name="円/楕円 60"/>
              <p:cNvSpPr/>
              <p:nvPr/>
            </p:nvSpPr>
            <p:spPr>
              <a:xfrm>
                <a:off x="8359068" y="4964645"/>
                <a:ext cx="1847156"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sp>
            <p:nvSpPr>
              <p:cNvPr id="63" name="円/楕円 62"/>
              <p:cNvSpPr/>
              <p:nvPr/>
            </p:nvSpPr>
            <p:spPr>
              <a:xfrm>
                <a:off x="8349680" y="4803731"/>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smtClean="0">
                    <a:solidFill>
                      <a:schemeClr val="tx1"/>
                    </a:solidFill>
                  </a:rPr>
                  <a:t>2N</a:t>
                </a:r>
                <a:r>
                  <a:rPr lang="en-US" altLang="ja-JP" sz="700" dirty="0" smtClean="0">
                    <a:solidFill>
                      <a:schemeClr val="tx1"/>
                    </a:solidFill>
                  </a:rPr>
                  <a:t> 4N</a:t>
                </a:r>
                <a:r>
                  <a:rPr lang="en-US" altLang="ja-JP" sz="1000" dirty="0" smtClean="0">
                    <a:solidFill>
                      <a:schemeClr val="tx1"/>
                    </a:solidFill>
                  </a:rPr>
                  <a:t>  </a:t>
                </a:r>
                <a:r>
                  <a:rPr lang="en-US" altLang="ja-JP" sz="900" dirty="0">
                    <a:solidFill>
                      <a:schemeClr val="tx1"/>
                    </a:solidFill>
                  </a:rPr>
                  <a:t>a!</a:t>
                </a:r>
                <a:r>
                  <a:rPr lang="ja-JP" altLang="en-US" sz="900" dirty="0">
                    <a:solidFill>
                      <a:schemeClr val="tx1"/>
                    </a:solidFill>
                  </a:rPr>
                  <a:t>⇒</a:t>
                </a:r>
                <a:r>
                  <a:rPr lang="en-US" altLang="ja-JP" sz="900" dirty="0">
                    <a:solidFill>
                      <a:schemeClr val="tx1"/>
                    </a:solidFill>
                  </a:rPr>
                  <a:t>b a:Y    a=Y    </a:t>
                </a:r>
                <a:r>
                  <a:rPr lang="en-US" altLang="ja-JP" sz="900" dirty="0" smtClean="0">
                    <a:solidFill>
                      <a:schemeClr val="tx1"/>
                    </a:solidFill>
                  </a:rPr>
                  <a:t>b=C</a:t>
                </a:r>
                <a:endParaRPr kumimoji="1" lang="ja-JP" altLang="en-US" sz="900" dirty="0">
                  <a:solidFill>
                    <a:schemeClr val="tx1"/>
                  </a:solidFill>
                </a:endParaRPr>
              </a:p>
            </p:txBody>
          </p:sp>
        </p:grpSp>
        <p:sp>
          <p:nvSpPr>
            <p:cNvPr id="10" name="右矢印 9"/>
            <p:cNvSpPr/>
            <p:nvPr/>
          </p:nvSpPr>
          <p:spPr>
            <a:xfrm>
              <a:off x="9541616" y="2469552"/>
              <a:ext cx="613813" cy="3959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2" name="平行四辺形 11"/>
            <p:cNvSpPr/>
            <p:nvPr/>
          </p:nvSpPr>
          <p:spPr>
            <a:xfrm>
              <a:off x="10067329" y="1742900"/>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(rule ==‘</a:t>
              </a:r>
              <a:r>
                <a:rPr lang="en-US" altLang="ja-JP" sz="700" dirty="0"/>
                <a:t>a !</a:t>
              </a:r>
              <a:r>
                <a:rPr lang="ja-JP" altLang="en-US" sz="700" dirty="0"/>
                <a:t>⇒ </a:t>
              </a:r>
              <a:r>
                <a:rPr lang="en-US" altLang="ja-JP" sz="700" dirty="0" smtClean="0"/>
                <a:t>b’</a:t>
              </a:r>
            </a:p>
            <a:p>
              <a:pPr algn="ctr"/>
              <a:r>
                <a:rPr lang="en-US" altLang="ja-JP" sz="700" dirty="0" err="1" smtClean="0"/>
                <a:t>int</a:t>
              </a:r>
              <a:r>
                <a:rPr lang="en-US" altLang="ja-JP" sz="700" dirty="0" smtClean="0"/>
                <a:t> Nlogic1 = 2</a:t>
              </a:r>
            </a:p>
            <a:p>
              <a:pPr algn="ctr"/>
              <a:r>
                <a:rPr lang="en-US" altLang="ja-JP" sz="700" dirty="0" err="1" smtClean="0"/>
                <a:t>Int</a:t>
              </a:r>
              <a:r>
                <a:rPr lang="en-US" altLang="ja-JP" sz="700" dirty="0" smtClean="0"/>
                <a:t> Nlogic2 = 4</a:t>
              </a:r>
            </a:p>
            <a:p>
              <a:pPr algn="ctr"/>
              <a:r>
                <a:rPr lang="en-US" altLang="ja-JP" sz="700" dirty="0"/>
                <a:t>c</a:t>
              </a:r>
              <a:r>
                <a:rPr lang="en-US" altLang="ja-JP" sz="700" dirty="0" smtClean="0"/>
                <a:t>har Chacknum1 = ‘Y’</a:t>
              </a:r>
            </a:p>
            <a:p>
              <a:pPr algn="ctr"/>
              <a:r>
                <a:rPr lang="en-US" altLang="ja-JP" sz="700" dirty="0"/>
                <a:t>char </a:t>
              </a:r>
              <a:r>
                <a:rPr lang="en-US" altLang="ja-JP" sz="700" dirty="0" smtClean="0"/>
                <a:t>Chacknum2 </a:t>
              </a:r>
              <a:r>
                <a:rPr lang="en-US" altLang="ja-JP" sz="700" dirty="0"/>
                <a:t>= </a:t>
              </a:r>
              <a:r>
                <a:rPr lang="en-US" altLang="ja-JP" sz="700" dirty="0" smtClean="0"/>
                <a:t>‘</a:t>
              </a:r>
              <a:r>
                <a:rPr lang="en-US" altLang="ja-JP" sz="700" dirty="0"/>
                <a:t>C</a:t>
              </a:r>
              <a:r>
                <a:rPr lang="en-US" altLang="ja-JP" sz="700" dirty="0" smtClean="0"/>
                <a:t>’ </a:t>
              </a:r>
              <a:endParaRPr lang="en-US" altLang="ja-JP" sz="700" dirty="0"/>
            </a:p>
            <a:p>
              <a:pPr algn="ctr"/>
              <a:r>
                <a:rPr lang="en-US" altLang="ja-JP" sz="700" dirty="0" smtClean="0"/>
                <a:t>For(I = 0 ; </a:t>
              </a:r>
              <a:r>
                <a:rPr lang="en-US" altLang="ja-JP" sz="700" dirty="0" err="1" smtClean="0"/>
                <a:t>i</a:t>
              </a:r>
              <a:r>
                <a:rPr lang="en-US" altLang="ja-JP" sz="700" dirty="0" smtClean="0"/>
                <a:t>++ ,</a:t>
              </a:r>
              <a:r>
                <a:rPr lang="en-US" altLang="ja-JP" sz="700" dirty="0" err="1" smtClean="0"/>
                <a:t>mat.lengh</a:t>
              </a:r>
              <a:endParaRPr lang="en-US" altLang="ja-JP" sz="700" dirty="0" smtClean="0"/>
            </a:p>
            <a:p>
              <a:pPr algn="ctr"/>
              <a:r>
                <a:rPr lang="en-US" altLang="ja-JP" sz="700" dirty="0" smtClean="0"/>
                <a:t>For(j= 0 </a:t>
              </a:r>
              <a:r>
                <a:rPr lang="en-US" altLang="ja-JP" sz="700" dirty="0" err="1" smtClean="0"/>
                <a:t>j++</a:t>
              </a:r>
              <a:r>
                <a:rPr lang="en-US" altLang="ja-JP" sz="700" dirty="0" smtClean="0"/>
                <a:t> , </a:t>
              </a:r>
              <a:r>
                <a:rPr lang="en-US" altLang="ja-JP" sz="700" dirty="0" err="1" smtClean="0"/>
                <a:t>mat.lengh</a:t>
              </a:r>
              <a:endParaRPr lang="en-US" altLang="ja-JP" sz="700" dirty="0" smtClean="0"/>
            </a:p>
            <a:p>
              <a:pPr algn="ctr"/>
              <a:r>
                <a:rPr lang="en-US" altLang="ja-JP" sz="700" dirty="0" smtClean="0"/>
                <a:t>Mat[</a:t>
              </a:r>
              <a:r>
                <a:rPr lang="en-US" altLang="ja-JP" sz="700" dirty="0" err="1" smtClean="0"/>
                <a:t>MainPDtype</a:t>
              </a:r>
              <a:r>
                <a:rPr lang="en-US" altLang="ja-JP" sz="700" dirty="0" smtClean="0"/>
                <a:t>]</a:t>
              </a:r>
            </a:p>
            <a:p>
              <a:pPr algn="ctr"/>
              <a:r>
                <a:rPr lang="en-US" altLang="ja-JP" sz="700" dirty="0" smtClean="0"/>
                <a:t>If (Mat[Nlogic1,j]) ==‘Chacknum1’ and Mat[Nlogic2,j</a:t>
              </a:r>
              <a:r>
                <a:rPr lang="en-US" altLang="ja-JP" sz="700" dirty="0"/>
                <a:t>]) ==‘</a:t>
              </a:r>
              <a:r>
                <a:rPr lang="en-US" altLang="ja-JP" sz="700" dirty="0" smtClean="0"/>
                <a:t>Chacknum2’ ] </a:t>
              </a:r>
            </a:p>
            <a:p>
              <a:pPr algn="ctr"/>
              <a:r>
                <a:rPr lang="en-US" altLang="ja-JP" sz="700" dirty="0" err="1" smtClean="0"/>
                <a:t>Printf</a:t>
              </a:r>
              <a:r>
                <a:rPr lang="en-US" altLang="ja-JP" sz="700" dirty="0" smtClean="0"/>
                <a:t>(error‘’)))</a:t>
              </a:r>
            </a:p>
          </p:txBody>
        </p:sp>
      </p:grpSp>
      <p:grpSp>
        <p:nvGrpSpPr>
          <p:cNvPr id="4" name="グループ化 3"/>
          <p:cNvGrpSpPr/>
          <p:nvPr/>
        </p:nvGrpSpPr>
        <p:grpSpPr>
          <a:xfrm>
            <a:off x="9365852" y="1677625"/>
            <a:ext cx="2369359" cy="1650266"/>
            <a:chOff x="9365852" y="1677625"/>
            <a:chExt cx="2369359" cy="1650266"/>
          </a:xfrm>
        </p:grpSpPr>
        <p:cxnSp>
          <p:nvCxnSpPr>
            <p:cNvPr id="69" name="直線コネクタ 68"/>
            <p:cNvCxnSpPr/>
            <p:nvPr/>
          </p:nvCxnSpPr>
          <p:spPr>
            <a:xfrm flipH="1">
              <a:off x="10247665" y="2008089"/>
              <a:ext cx="2" cy="1319802"/>
            </a:xfrm>
            <a:prstGeom prst="line">
              <a:avLst/>
            </a:prstGeom>
            <a:ln w="19050">
              <a:prstDash val="sysDot"/>
            </a:ln>
          </p:spPr>
          <p:style>
            <a:lnRef idx="1">
              <a:schemeClr val="dk1"/>
            </a:lnRef>
            <a:fillRef idx="0">
              <a:schemeClr val="dk1"/>
            </a:fillRef>
            <a:effectRef idx="0">
              <a:schemeClr val="dk1"/>
            </a:effectRef>
            <a:fontRef idx="minor">
              <a:schemeClr val="tx1"/>
            </a:fontRef>
          </p:style>
        </p:cxnSp>
        <p:grpSp>
          <p:nvGrpSpPr>
            <p:cNvPr id="79" name="グループ化 78"/>
            <p:cNvGrpSpPr/>
            <p:nvPr/>
          </p:nvGrpSpPr>
          <p:grpSpPr>
            <a:xfrm>
              <a:off x="9365852" y="1696250"/>
              <a:ext cx="2369359" cy="1281835"/>
              <a:chOff x="8255004" y="1616891"/>
              <a:chExt cx="4399461" cy="2380131"/>
            </a:xfrm>
            <a:solidFill>
              <a:schemeClr val="accent2">
                <a:lumMod val="60000"/>
                <a:lumOff val="40000"/>
              </a:schemeClr>
            </a:solidFill>
          </p:grpSpPr>
          <p:sp>
            <p:nvSpPr>
              <p:cNvPr id="80" name="角丸四角形 79"/>
              <p:cNvSpPr/>
              <p:nvPr/>
            </p:nvSpPr>
            <p:spPr>
              <a:xfrm>
                <a:off x="8255004" y="1616891"/>
                <a:ext cx="4399461" cy="2380131"/>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t>Roziiku</a:t>
                </a:r>
                <a:r>
                  <a:rPr lang="en-US" altLang="ja-JP" sz="1400" dirty="0" smtClean="0"/>
                  <a:t> </a:t>
                </a:r>
              </a:p>
              <a:p>
                <a:pPr algn="ctr"/>
                <a:endParaRPr kumimoji="1" lang="ja-JP" altLang="en-US" sz="1400" dirty="0"/>
              </a:p>
            </p:txBody>
          </p:sp>
          <p:sp>
            <p:nvSpPr>
              <p:cNvPr id="85" name="角丸四角形 84"/>
              <p:cNvSpPr/>
              <p:nvPr/>
            </p:nvSpPr>
            <p:spPr>
              <a:xfrm rot="16200000">
                <a:off x="9950887" y="1922020"/>
                <a:ext cx="866247" cy="1841860"/>
              </a:xfrm>
              <a:prstGeom prst="roundRect">
                <a:avLst>
                  <a:gd name="adj" fmla="val 2506"/>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02" name="テキスト ボックス 101"/>
            <p:cNvSpPr txBox="1"/>
            <p:nvPr/>
          </p:nvSpPr>
          <p:spPr>
            <a:xfrm>
              <a:off x="9367387" y="1677625"/>
              <a:ext cx="2120566" cy="369332"/>
            </a:xfrm>
            <a:prstGeom prst="rect">
              <a:avLst/>
            </a:prstGeom>
            <a:noFill/>
          </p:spPr>
          <p:txBody>
            <a:bodyPr wrap="square" rtlCol="0">
              <a:spAutoFit/>
            </a:bodyPr>
            <a:lstStyle/>
            <a:p>
              <a:r>
                <a:rPr kumimoji="1" lang="ja-JP" altLang="en-US" dirty="0" smtClean="0"/>
                <a:t>ロジック</a:t>
              </a:r>
              <a:r>
                <a:rPr kumimoji="1" lang="en-US" altLang="ja-JP" dirty="0" smtClean="0"/>
                <a:t>0</a:t>
              </a:r>
            </a:p>
          </p:txBody>
        </p:sp>
        <p:grpSp>
          <p:nvGrpSpPr>
            <p:cNvPr id="170" name="グループ化 169"/>
            <p:cNvGrpSpPr/>
            <p:nvPr/>
          </p:nvGrpSpPr>
          <p:grpSpPr>
            <a:xfrm>
              <a:off x="9949075" y="2158357"/>
              <a:ext cx="1029626" cy="491856"/>
              <a:chOff x="9949075" y="2158357"/>
              <a:chExt cx="1029626" cy="491856"/>
            </a:xfrm>
          </p:grpSpPr>
          <p:grpSp>
            <p:nvGrpSpPr>
              <p:cNvPr id="156" name="グループ化 155"/>
              <p:cNvGrpSpPr/>
              <p:nvPr/>
            </p:nvGrpSpPr>
            <p:grpSpPr>
              <a:xfrm>
                <a:off x="9986003" y="2158357"/>
                <a:ext cx="992698" cy="466523"/>
                <a:chOff x="9986003" y="2158357"/>
                <a:chExt cx="992698" cy="466523"/>
              </a:xfrm>
            </p:grpSpPr>
            <p:sp>
              <p:nvSpPr>
                <p:cNvPr id="141" name="角丸四角形 140"/>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2" name="角丸四角形 141"/>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3" name="角丸四角形 142"/>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7" name="角丸四角形 14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8" name="角丸四角形 14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49" name="角丸四角形 14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0" name="角丸四角形 14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1" name="角丸四角形 15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2" name="角丸四角形 15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3" name="角丸四角形 15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4" name="角丸四角形 15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5" name="角丸四角形 15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nvGrpSpPr>
              <p:cNvPr id="157" name="グループ化 156"/>
              <p:cNvGrpSpPr/>
              <p:nvPr/>
            </p:nvGrpSpPr>
            <p:grpSpPr>
              <a:xfrm>
                <a:off x="9949075" y="2183690"/>
                <a:ext cx="992698" cy="466523"/>
                <a:chOff x="9986003" y="2158357"/>
                <a:chExt cx="992698" cy="466523"/>
              </a:xfrm>
            </p:grpSpPr>
            <p:sp>
              <p:nvSpPr>
                <p:cNvPr id="158" name="角丸四角形 157"/>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59" name="角丸四角形 158"/>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0" name="角丸四角形 159"/>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1" name="角丸四角形 160"/>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2" name="角丸四角形 161"/>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3" name="角丸四角形 162"/>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4" name="角丸四角形 163"/>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5" name="角丸四角形 164"/>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6" name="角丸四角形 165"/>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7" name="角丸四角形 166"/>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8" name="角丸四角形 167"/>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69" name="角丸四角形 168"/>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grpSp>
      <p:grpSp>
        <p:nvGrpSpPr>
          <p:cNvPr id="171" name="グループ化 170"/>
          <p:cNvGrpSpPr/>
          <p:nvPr/>
        </p:nvGrpSpPr>
        <p:grpSpPr>
          <a:xfrm>
            <a:off x="4679519" y="4778366"/>
            <a:ext cx="1029626" cy="491856"/>
            <a:chOff x="9949075" y="2158357"/>
            <a:chExt cx="1029626" cy="491856"/>
          </a:xfrm>
        </p:grpSpPr>
        <p:grpSp>
          <p:nvGrpSpPr>
            <p:cNvPr id="172" name="グループ化 171"/>
            <p:cNvGrpSpPr/>
            <p:nvPr/>
          </p:nvGrpSpPr>
          <p:grpSpPr>
            <a:xfrm>
              <a:off x="9986003" y="2158357"/>
              <a:ext cx="992698" cy="466523"/>
              <a:chOff x="9986003" y="2158357"/>
              <a:chExt cx="992698" cy="466523"/>
            </a:xfrm>
          </p:grpSpPr>
          <p:sp>
            <p:nvSpPr>
              <p:cNvPr id="186" name="角丸四角形 185"/>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7" name="角丸四角形 186"/>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8" name="角丸四角形 187"/>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9" name="角丸四角形 188"/>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0" name="角丸四角形 189"/>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1" name="角丸四角形 190"/>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2" name="角丸四角形 191"/>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3" name="角丸四角形 192"/>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4" name="角丸四角形 193"/>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5" name="角丸四角形 194"/>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6" name="角丸四角形 195"/>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7" name="角丸四角形 196"/>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nvGrpSpPr>
            <p:cNvPr id="173" name="グループ化 172"/>
            <p:cNvGrpSpPr/>
            <p:nvPr/>
          </p:nvGrpSpPr>
          <p:grpSpPr>
            <a:xfrm>
              <a:off x="9949075" y="2183690"/>
              <a:ext cx="992698" cy="466523"/>
              <a:chOff x="9986003" y="2158357"/>
              <a:chExt cx="992698" cy="466523"/>
            </a:xfrm>
          </p:grpSpPr>
          <p:sp>
            <p:nvSpPr>
              <p:cNvPr id="174" name="角丸四角形 173"/>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5" name="角丸四角形 174"/>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6" name="角丸四角形 175"/>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7" name="角丸四角形 17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8" name="角丸四角形 17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79" name="角丸四角形 17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0" name="角丸四角形 17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1" name="角丸四角形 18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2" name="角丸四角形 18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3" name="角丸四角形 18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4" name="角丸四角形 18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85" name="角丸四角形 18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grpSp>
      <p:sp>
        <p:nvSpPr>
          <p:cNvPr id="199" name="平行四辺形 198"/>
          <p:cNvSpPr/>
          <p:nvPr/>
        </p:nvSpPr>
        <p:spPr>
          <a:xfrm>
            <a:off x="5633430" y="452589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200" name="平行四辺形 199"/>
          <p:cNvSpPr/>
          <p:nvPr/>
        </p:nvSpPr>
        <p:spPr>
          <a:xfrm>
            <a:off x="5647862" y="435102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700" dirty="0" smtClean="0"/>
          </a:p>
        </p:txBody>
      </p:sp>
      <p:sp>
        <p:nvSpPr>
          <p:cNvPr id="201" name="平行四辺形 200"/>
          <p:cNvSpPr/>
          <p:nvPr/>
        </p:nvSpPr>
        <p:spPr>
          <a:xfrm>
            <a:off x="5640648" y="422455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700" dirty="0" smtClean="0"/>
              <a:t>(rule ==‘</a:t>
            </a:r>
            <a:r>
              <a:rPr lang="en-US" altLang="ja-JP" sz="700" dirty="0"/>
              <a:t>a !</a:t>
            </a:r>
            <a:r>
              <a:rPr lang="ja-JP" altLang="en-US" sz="700" dirty="0"/>
              <a:t>⇒ </a:t>
            </a:r>
            <a:r>
              <a:rPr lang="en-US" altLang="ja-JP" sz="700" dirty="0" smtClean="0"/>
              <a:t>b’</a:t>
            </a:r>
          </a:p>
          <a:p>
            <a:pPr algn="ctr"/>
            <a:r>
              <a:rPr lang="en-US" altLang="ja-JP" sz="700" dirty="0" err="1" smtClean="0"/>
              <a:t>int</a:t>
            </a:r>
            <a:r>
              <a:rPr lang="en-US" altLang="ja-JP" sz="700" dirty="0" smtClean="0"/>
              <a:t> Nlogic1 = 2</a:t>
            </a:r>
          </a:p>
          <a:p>
            <a:pPr algn="ctr"/>
            <a:r>
              <a:rPr lang="en-US" altLang="ja-JP" sz="700" dirty="0" err="1" smtClean="0"/>
              <a:t>Int</a:t>
            </a:r>
            <a:r>
              <a:rPr lang="en-US" altLang="ja-JP" sz="700" dirty="0" smtClean="0"/>
              <a:t> Nlogic2 = 4</a:t>
            </a:r>
          </a:p>
          <a:p>
            <a:pPr algn="ctr"/>
            <a:r>
              <a:rPr lang="en-US" altLang="ja-JP" sz="700" dirty="0"/>
              <a:t>c</a:t>
            </a:r>
            <a:r>
              <a:rPr lang="en-US" altLang="ja-JP" sz="700" dirty="0" smtClean="0"/>
              <a:t>har Chacknum1 = ‘Y’</a:t>
            </a:r>
          </a:p>
          <a:p>
            <a:pPr algn="ctr"/>
            <a:r>
              <a:rPr lang="en-US" altLang="ja-JP" sz="700" dirty="0"/>
              <a:t>char </a:t>
            </a:r>
            <a:r>
              <a:rPr lang="en-US" altLang="ja-JP" sz="700" dirty="0" smtClean="0"/>
              <a:t>Chacknum2 </a:t>
            </a:r>
            <a:r>
              <a:rPr lang="en-US" altLang="ja-JP" sz="700" dirty="0"/>
              <a:t>= </a:t>
            </a:r>
            <a:r>
              <a:rPr lang="en-US" altLang="ja-JP" sz="700" dirty="0" smtClean="0"/>
              <a:t>‘</a:t>
            </a:r>
            <a:r>
              <a:rPr lang="en-US" altLang="ja-JP" sz="700" dirty="0"/>
              <a:t>C</a:t>
            </a:r>
            <a:r>
              <a:rPr lang="en-US" altLang="ja-JP" sz="700" dirty="0" smtClean="0"/>
              <a:t>’ </a:t>
            </a:r>
            <a:endParaRPr lang="en-US" altLang="ja-JP" sz="700" dirty="0"/>
          </a:p>
          <a:p>
            <a:pPr algn="ctr"/>
            <a:r>
              <a:rPr lang="en-US" altLang="ja-JP" sz="700" dirty="0" smtClean="0"/>
              <a:t>For(I = 0 ; </a:t>
            </a:r>
            <a:r>
              <a:rPr lang="en-US" altLang="ja-JP" sz="700" dirty="0" err="1" smtClean="0"/>
              <a:t>i</a:t>
            </a:r>
            <a:r>
              <a:rPr lang="en-US" altLang="ja-JP" sz="700" dirty="0" smtClean="0"/>
              <a:t>++ ,</a:t>
            </a:r>
            <a:r>
              <a:rPr lang="en-US" altLang="ja-JP" sz="700" dirty="0" err="1" smtClean="0"/>
              <a:t>mat.lengh</a:t>
            </a:r>
            <a:endParaRPr lang="en-US" altLang="ja-JP" sz="700" dirty="0" smtClean="0"/>
          </a:p>
          <a:p>
            <a:pPr algn="ctr"/>
            <a:r>
              <a:rPr lang="en-US" altLang="ja-JP" sz="700" dirty="0" smtClean="0"/>
              <a:t>For(j= 0 </a:t>
            </a:r>
            <a:r>
              <a:rPr lang="en-US" altLang="ja-JP" sz="700" dirty="0" err="1" smtClean="0"/>
              <a:t>j++</a:t>
            </a:r>
            <a:r>
              <a:rPr lang="en-US" altLang="ja-JP" sz="700" dirty="0" smtClean="0"/>
              <a:t> , </a:t>
            </a:r>
            <a:r>
              <a:rPr lang="en-US" altLang="ja-JP" sz="700" dirty="0" err="1" smtClean="0"/>
              <a:t>mat.lengh</a:t>
            </a:r>
            <a:endParaRPr lang="en-US" altLang="ja-JP" sz="700" dirty="0" smtClean="0"/>
          </a:p>
          <a:p>
            <a:pPr algn="ctr"/>
            <a:r>
              <a:rPr lang="en-US" altLang="ja-JP" sz="700" dirty="0" smtClean="0"/>
              <a:t>Mat[</a:t>
            </a:r>
            <a:r>
              <a:rPr lang="en-US" altLang="ja-JP" sz="700" dirty="0" err="1" smtClean="0"/>
              <a:t>MainPDtype</a:t>
            </a:r>
            <a:r>
              <a:rPr lang="en-US" altLang="ja-JP" sz="700" dirty="0" smtClean="0"/>
              <a:t>]</a:t>
            </a:r>
          </a:p>
          <a:p>
            <a:pPr algn="ctr"/>
            <a:r>
              <a:rPr lang="en-US" altLang="ja-JP" sz="700" dirty="0" smtClean="0"/>
              <a:t>If (Mat[Nlogic1,j]) ==‘Chacknum1’ and Mat[Nlogic2,j</a:t>
            </a:r>
            <a:r>
              <a:rPr lang="en-US" altLang="ja-JP" sz="700" dirty="0"/>
              <a:t>]) ==‘</a:t>
            </a:r>
            <a:r>
              <a:rPr lang="en-US" altLang="ja-JP" sz="700" dirty="0" smtClean="0"/>
              <a:t>Chacknum2’ ] </a:t>
            </a:r>
          </a:p>
          <a:p>
            <a:pPr algn="ctr"/>
            <a:r>
              <a:rPr lang="en-US" altLang="ja-JP" sz="700" dirty="0" err="1" smtClean="0"/>
              <a:t>Printf</a:t>
            </a:r>
            <a:r>
              <a:rPr lang="en-US" altLang="ja-JP" sz="700" dirty="0" smtClean="0"/>
              <a:t>(error‘’)))</a:t>
            </a:r>
          </a:p>
        </p:txBody>
      </p:sp>
      <p:sp>
        <p:nvSpPr>
          <p:cNvPr id="203" name="円弧 202"/>
          <p:cNvSpPr/>
          <p:nvPr/>
        </p:nvSpPr>
        <p:spPr>
          <a:xfrm>
            <a:off x="4804538" y="4587722"/>
            <a:ext cx="1257926" cy="474549"/>
          </a:xfrm>
          <a:prstGeom prst="arc">
            <a:avLst>
              <a:gd name="adj1" fmla="val 10747432"/>
              <a:gd name="adj2" fmla="val 0"/>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4" name="円弧 203"/>
          <p:cNvSpPr/>
          <p:nvPr/>
        </p:nvSpPr>
        <p:spPr>
          <a:xfrm>
            <a:off x="5005517" y="4596301"/>
            <a:ext cx="1048754" cy="474549"/>
          </a:xfrm>
          <a:prstGeom prst="arc">
            <a:avLst>
              <a:gd name="adj1" fmla="val 10747432"/>
              <a:gd name="adj2" fmla="val 16843256"/>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05" name="円弧 204"/>
          <p:cNvSpPr/>
          <p:nvPr/>
        </p:nvSpPr>
        <p:spPr>
          <a:xfrm>
            <a:off x="5244232" y="4587190"/>
            <a:ext cx="825055" cy="484619"/>
          </a:xfrm>
          <a:prstGeom prst="arc">
            <a:avLst>
              <a:gd name="adj1" fmla="val 10747432"/>
              <a:gd name="adj2" fmla="val 15242722"/>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039115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15</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詳細設計</a:t>
            </a:r>
            <a:endParaRPr kumimoji="1" lang="ja-JP" altLang="en-US" dirty="0"/>
          </a:p>
        </p:txBody>
      </p:sp>
      <p:sp>
        <p:nvSpPr>
          <p:cNvPr id="5" name="テキスト ボックス 4"/>
          <p:cNvSpPr txBox="1"/>
          <p:nvPr/>
        </p:nvSpPr>
        <p:spPr>
          <a:xfrm>
            <a:off x="560832" y="1371600"/>
            <a:ext cx="9119616" cy="923330"/>
          </a:xfrm>
          <a:prstGeom prst="rect">
            <a:avLst/>
          </a:prstGeom>
          <a:noFill/>
        </p:spPr>
        <p:txBody>
          <a:bodyPr wrap="square" rtlCol="0">
            <a:spAutoFit/>
          </a:bodyPr>
          <a:lstStyle/>
          <a:p>
            <a:r>
              <a:rPr kumimoji="1" lang="ja-JP" altLang="en-US" dirty="0" smtClean="0"/>
              <a:t>・ルール演算子</a:t>
            </a:r>
            <a:r>
              <a:rPr kumimoji="1" lang="ja-JP" altLang="en-US" dirty="0" smtClean="0"/>
              <a:t>の処理順位</a:t>
            </a:r>
            <a:endParaRPr kumimoji="1" lang="en-US" altLang="ja-JP" dirty="0" smtClean="0"/>
          </a:p>
          <a:p>
            <a:r>
              <a:rPr lang="ja-JP" altLang="en-US" dirty="0" smtClean="0"/>
              <a:t>・演算子と</a:t>
            </a:r>
            <a:r>
              <a:rPr lang="en-US" altLang="ja-JP" dirty="0" err="1" smtClean="0"/>
              <a:t>calss</a:t>
            </a:r>
            <a:r>
              <a:rPr lang="ja-JP" altLang="en-US" dirty="0" smtClean="0"/>
              <a:t>定義</a:t>
            </a:r>
            <a:endParaRPr lang="en-US" altLang="ja-JP" dirty="0" smtClean="0"/>
          </a:p>
          <a:p>
            <a:r>
              <a:rPr lang="ja-JP" altLang="en-US" dirty="0" smtClean="0"/>
              <a:t>・テーブル構成などについて</a:t>
            </a:r>
            <a:endParaRPr lang="en-US" altLang="ja-JP" dirty="0" smtClean="0"/>
          </a:p>
        </p:txBody>
      </p:sp>
    </p:spTree>
    <p:extLst>
      <p:ext uri="{BB962C8B-B14F-4D97-AF65-F5344CB8AC3E}">
        <p14:creationId xmlns:p14="http://schemas.microsoft.com/office/powerpoint/2010/main" val="3400007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764610" y="1470571"/>
            <a:ext cx="1692489"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5" name="円/楕円 194"/>
          <p:cNvSpPr/>
          <p:nvPr/>
        </p:nvSpPr>
        <p:spPr>
          <a:xfrm>
            <a:off x="5224697" y="2619544"/>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00" dirty="0" smtClean="0"/>
          </a:p>
        </p:txBody>
      </p:sp>
      <p:sp>
        <p:nvSpPr>
          <p:cNvPr id="196" name="円/楕円 195"/>
          <p:cNvSpPr/>
          <p:nvPr/>
        </p:nvSpPr>
        <p:spPr>
          <a:xfrm>
            <a:off x="5208613" y="1735341"/>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100" dirty="0" smtClean="0"/>
          </a:p>
        </p:txBody>
      </p:sp>
      <p:sp>
        <p:nvSpPr>
          <p:cNvPr id="197" name="正方形/長方形 196"/>
          <p:cNvSpPr/>
          <p:nvPr/>
        </p:nvSpPr>
        <p:spPr>
          <a:xfrm>
            <a:off x="5283465" y="1012403"/>
            <a:ext cx="696024" cy="307777"/>
          </a:xfrm>
          <a:prstGeom prst="rect">
            <a:avLst/>
          </a:prstGeom>
        </p:spPr>
        <p:txBody>
          <a:bodyPr wrap="none">
            <a:spAutoFit/>
          </a:bodyPr>
          <a:lstStyle/>
          <a:p>
            <a:pPr algn="ctr"/>
            <a:r>
              <a:rPr lang="ja-JP" altLang="en-US" sz="1400" dirty="0" smtClean="0"/>
              <a:t>データ</a:t>
            </a:r>
            <a:r>
              <a:rPr lang="en-US" altLang="ja-JP" sz="1400" dirty="0" smtClean="0"/>
              <a:t>2</a:t>
            </a:r>
            <a:endParaRPr lang="ja-JP" altLang="en-US" sz="1400"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16</a:t>
            </a:fld>
            <a:endParaRPr lang="en-US" altLang="ja-JP" dirty="0"/>
          </a:p>
        </p:txBody>
      </p:sp>
      <p:graphicFrame>
        <p:nvGraphicFramePr>
          <p:cNvPr id="12" name="表 11"/>
          <p:cNvGraphicFramePr>
            <a:graphicFrameLocks noGrp="1"/>
          </p:cNvGraphicFramePr>
          <p:nvPr>
            <p:extLst>
              <p:ext uri="{D42A27DB-BD31-4B8C-83A1-F6EECF244321}">
                <p14:modId xmlns:p14="http://schemas.microsoft.com/office/powerpoint/2010/main" val="1603626561"/>
              </p:ext>
            </p:extLst>
          </p:nvPr>
        </p:nvGraphicFramePr>
        <p:xfrm>
          <a:off x="2045278" y="4357948"/>
          <a:ext cx="3032499" cy="1948960"/>
        </p:xfrm>
        <a:graphic>
          <a:graphicData uri="http://schemas.openxmlformats.org/drawingml/2006/table">
            <a:tbl>
              <a:tblPr firstRow="1" bandRow="1">
                <a:tableStyleId>{5C22544A-7EE6-4342-B048-85BDC9FD1C3A}</a:tableStyleId>
              </a:tblPr>
              <a:tblGrid>
                <a:gridCol w="892980"/>
                <a:gridCol w="654717"/>
                <a:gridCol w="746411"/>
                <a:gridCol w="738391"/>
              </a:tblGrid>
              <a:tr h="193799">
                <a:tc>
                  <a:txBody>
                    <a:bodyPr/>
                    <a:lstStyle/>
                    <a:p>
                      <a:endParaRPr kumimoji="1" lang="ja-JP" altLang="en-US" sz="900" dirty="0"/>
                    </a:p>
                  </a:txBody>
                  <a:tcPr marL="59623" marR="59623" marT="29811" marB="29811"/>
                </a:tc>
                <a:tc>
                  <a:txBody>
                    <a:bodyPr/>
                    <a:lstStyle/>
                    <a:p>
                      <a:r>
                        <a:rPr kumimoji="1" lang="ja-JP" altLang="en-US" sz="900" dirty="0" smtClean="0"/>
                        <a:t>ルール</a:t>
                      </a:r>
                      <a:r>
                        <a:rPr kumimoji="1" lang="en-US" altLang="ja-JP" sz="900" dirty="0" smtClean="0"/>
                        <a:t>No</a:t>
                      </a:r>
                      <a:endParaRPr kumimoji="1" lang="ja-JP" altLang="en-US" sz="900" dirty="0"/>
                    </a:p>
                  </a:txBody>
                  <a:tcPr marL="59623" marR="59623" marT="29811" marB="29811"/>
                </a:tc>
                <a:tc>
                  <a:txBody>
                    <a:bodyPr/>
                    <a:lstStyle/>
                    <a:p>
                      <a:r>
                        <a:rPr kumimoji="1" lang="en-US" altLang="ja-JP" sz="900" dirty="0" smtClean="0"/>
                        <a:t>a</a:t>
                      </a:r>
                      <a:endParaRPr kumimoji="1" lang="ja-JP" altLang="en-US" sz="900" dirty="0"/>
                    </a:p>
                  </a:txBody>
                  <a:tcPr marL="59623" marR="59623" marT="29811" marB="29811"/>
                </a:tc>
                <a:tc>
                  <a:txBody>
                    <a:bodyPr/>
                    <a:lstStyle/>
                    <a:p>
                      <a:r>
                        <a:rPr kumimoji="1" lang="en-US" altLang="ja-JP" sz="900" dirty="0" smtClean="0"/>
                        <a:t>b</a:t>
                      </a:r>
                      <a:endParaRPr kumimoji="1" lang="ja-JP" altLang="en-US" sz="900" dirty="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関係演算子</a:t>
                      </a:r>
                      <a:endParaRPr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a!</a:t>
                      </a:r>
                      <a:r>
                        <a:rPr lang="ja-JP" altLang="en-US" sz="900" dirty="0" smtClean="0"/>
                        <a:t>⇒</a:t>
                      </a:r>
                      <a:r>
                        <a:rPr lang="en-US" altLang="ja-JP" sz="900" dirty="0" smtClean="0"/>
                        <a:t>b</a:t>
                      </a:r>
                      <a:endParaRPr kumimoji="1" lang="ja-JP" altLang="en-US" sz="900" dirty="0" smtClean="0"/>
                    </a:p>
                  </a:txBody>
                  <a:tcPr marL="59623" marR="59623" marT="29811" marB="29811"/>
                </a:tc>
                <a:tc>
                  <a:txBody>
                    <a:bodyPr/>
                    <a:lstStyle/>
                    <a:p>
                      <a:endParaRPr kumimoji="1" lang="ja-JP" altLang="en-US" sz="900" dirty="0"/>
                    </a:p>
                  </a:txBody>
                  <a:tcPr marL="59623" marR="59623" marT="29811" marB="29811"/>
                </a:tc>
              </a:tr>
              <a:tr h="215043">
                <a:tc gridSpan="4">
                  <a:txBody>
                    <a:bodyPr/>
                    <a:lstStyle/>
                    <a:p>
                      <a:pPr algn="ctr"/>
                      <a:r>
                        <a:rPr kumimoji="1" lang="ja-JP" altLang="en-US" sz="900" dirty="0" smtClean="0"/>
                        <a:t>ロジック系演算子</a:t>
                      </a:r>
                      <a:endParaRPr kumimoji="1" lang="ja-JP" altLang="en-US" sz="900" dirty="0"/>
                    </a:p>
                  </a:txBody>
                  <a:tcPr marL="59623" marR="59623" marT="29811" marB="29811"/>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215637">
                <a:tc>
                  <a:txBody>
                    <a:bodyPr/>
                    <a:lstStyle/>
                    <a:p>
                      <a:r>
                        <a:rPr kumimoji="1" lang="ja-JP" altLang="en-US" sz="900" dirty="0" smtClean="0"/>
                        <a:t>チェック対象</a:t>
                      </a:r>
                      <a:endParaRPr kumimoji="1" lang="ja-JP" altLang="en-US" sz="900" dirty="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a:t>
                      </a:r>
                      <a:endParaRPr kumimoji="1" lang="en-US" altLang="ja-JP" sz="900" dirty="0" smtClean="0"/>
                    </a:p>
                  </a:txBody>
                  <a:tcPr marL="59623" marR="59623" marT="29811" marB="29811"/>
                </a:tc>
                <a:tc>
                  <a:txBody>
                    <a:bodyPr/>
                    <a:lstStyle/>
                    <a:p>
                      <a:r>
                        <a:rPr kumimoji="1" lang="en-US" altLang="ja-JP" sz="900" dirty="0" smtClean="0"/>
                        <a:t>PD</a:t>
                      </a:r>
                      <a:endParaRPr kumimoji="1" lang="ja-JP" altLang="en-US" sz="900" dirty="0"/>
                    </a:p>
                  </a:txBody>
                  <a:tcPr marL="59623" marR="59623" marT="29811" marB="29811"/>
                </a:tc>
              </a:tr>
              <a:tr h="34242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marL="59623" marR="59623" marT="29811" marB="29811"/>
                </a:tc>
                <a:tc>
                  <a:txBody>
                    <a:bodyPr/>
                    <a:lstStyle/>
                    <a:p>
                      <a:r>
                        <a:rPr kumimoji="1" lang="en-US" altLang="ja-JP" sz="900" dirty="0" smtClean="0"/>
                        <a:t>1</a:t>
                      </a:r>
                      <a:endParaRPr kumimoji="1" lang="ja-JP" altLang="en-US" sz="900" dirty="0"/>
                    </a:p>
                  </a:txBody>
                  <a:tcPr marL="59623" marR="59623" marT="29811" marB="29811"/>
                </a:tc>
                <a:tc>
                  <a:txBody>
                    <a:bodyPr/>
                    <a:lstStyle/>
                    <a:p>
                      <a:endParaRPr kumimoji="1" lang="ja-JP" altLang="en-US" sz="900" dirty="0"/>
                    </a:p>
                  </a:txBody>
                  <a:tcPr marL="59623" marR="59623" marT="29811" marB="29811"/>
                </a:tc>
                <a:tc>
                  <a:txBody>
                    <a:bodyPr/>
                    <a:lstStyle/>
                    <a:p>
                      <a:endParaRPr kumimoji="1" lang="ja-JP" altLang="en-US" sz="900" dirty="0" smtClean="0"/>
                    </a:p>
                  </a:txBody>
                  <a:tcPr marL="59623" marR="59623" marT="29811" marB="29811"/>
                </a:tc>
              </a:tr>
              <a:tr h="2816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marL="59623" marR="59623" marT="29811" marB="29811"/>
                </a:tc>
                <a:tc>
                  <a:txBody>
                    <a:bodyPr/>
                    <a:lstStyle/>
                    <a:p>
                      <a:endParaRPr kumimoji="1" lang="ja-JP" altLang="en-US" sz="900" dirty="0"/>
                    </a:p>
                  </a:txBody>
                  <a:tcPr marL="59623" marR="59623" marT="29811" marB="29811"/>
                </a:tc>
                <a:tc>
                  <a:txBody>
                    <a:bodyPr/>
                    <a:lstStyle/>
                    <a:p>
                      <a:r>
                        <a:rPr kumimoji="1" lang="en-US" altLang="ja-JP" sz="900" dirty="0" smtClean="0"/>
                        <a:t>4N</a:t>
                      </a:r>
                      <a:endParaRPr kumimoji="1" lang="ja-JP" altLang="en-US" sz="900" dirty="0"/>
                    </a:p>
                  </a:txBody>
                  <a:tcPr marL="59623" marR="59623" marT="29811" marB="29811"/>
                </a:tc>
                <a:tc>
                  <a:txBody>
                    <a:bodyPr/>
                    <a:lstStyle/>
                    <a:p>
                      <a:r>
                        <a:rPr kumimoji="1" lang="en-US" altLang="ja-JP" sz="900" dirty="0" smtClean="0"/>
                        <a:t>4N</a:t>
                      </a:r>
                      <a:endParaRPr kumimoji="1" lang="ja-JP" altLang="en-US" sz="900" dirty="0" smtClean="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marL="59623" marR="59623" marT="29811" marB="29811"/>
                </a:tc>
                <a:tc>
                  <a:txBody>
                    <a:bodyPr/>
                    <a:lstStyle/>
                    <a:p>
                      <a:endParaRPr kumimoji="1" lang="ja-JP" altLang="en-US" sz="900" dirty="0"/>
                    </a:p>
                  </a:txBody>
                  <a:tcPr marL="59623" marR="59623" marT="29811" marB="29811"/>
                </a:tc>
                <a:tc>
                  <a:txBody>
                    <a:bodyPr/>
                    <a:lstStyle/>
                    <a:p>
                      <a:r>
                        <a:rPr kumimoji="1" lang="en-US" altLang="ja-JP" sz="900" dirty="0" smtClean="0"/>
                        <a:t>=</a:t>
                      </a:r>
                      <a:endParaRPr kumimoji="1" lang="ja-JP" altLang="en-US" sz="900" dirty="0"/>
                    </a:p>
                  </a:txBody>
                  <a:tcPr marL="59623" marR="59623" marT="29811" marB="29811"/>
                </a:tc>
                <a:tc>
                  <a:txBody>
                    <a:bodyPr/>
                    <a:lstStyle/>
                    <a:p>
                      <a:r>
                        <a:rPr kumimoji="1" lang="en-US" altLang="ja-JP" sz="900" dirty="0" smtClean="0"/>
                        <a:t>=</a:t>
                      </a:r>
                      <a:endParaRPr kumimoji="1" lang="ja-JP" altLang="en-US" sz="900" dirty="0"/>
                    </a:p>
                  </a:txBody>
                  <a:tcPr marL="59623" marR="59623" marT="29811" marB="29811"/>
                </a:tc>
              </a:tr>
              <a:tr h="215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marL="59623" marR="59623" marT="29811" marB="29811"/>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tc>
                <a:tc>
                  <a:txBody>
                    <a:bodyPr/>
                    <a:lstStyle/>
                    <a:p>
                      <a:r>
                        <a:rPr kumimoji="1" lang="ja-JP" altLang="en-US" sz="900" dirty="0" smtClean="0"/>
                        <a:t>Ｙ</a:t>
                      </a:r>
                      <a:endParaRPr kumimoji="1" lang="ja-JP" altLang="en-US" sz="900" dirty="0"/>
                    </a:p>
                  </a:txBody>
                  <a:tcPr marL="59623" marR="59623" marT="29811" marB="29811"/>
                </a:tc>
                <a:tc>
                  <a:txBody>
                    <a:bodyPr/>
                    <a:lstStyle/>
                    <a:p>
                      <a:r>
                        <a:rPr kumimoji="1" lang="ja-JP" altLang="en-US" sz="900" dirty="0" smtClean="0"/>
                        <a:t>Ｃ</a:t>
                      </a:r>
                      <a:endParaRPr kumimoji="1" lang="ja-JP" altLang="en-US" sz="900" dirty="0"/>
                    </a:p>
                  </a:txBody>
                  <a:tcPr marL="59623" marR="59623" marT="29811" marB="29811"/>
                </a:tc>
              </a:tr>
            </a:tbl>
          </a:graphicData>
        </a:graphic>
      </p:graphicFrame>
      <p:sp>
        <p:nvSpPr>
          <p:cNvPr id="22" name="角丸四角形 21"/>
          <p:cNvSpPr/>
          <p:nvPr/>
        </p:nvSpPr>
        <p:spPr>
          <a:xfrm>
            <a:off x="4201511" y="14449"/>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演算子の処理順序</a:t>
            </a:r>
            <a:endParaRPr kumimoji="1" lang="ja-JP" altLang="en-US" dirty="0" smtClean="0"/>
          </a:p>
        </p:txBody>
      </p:sp>
      <p:sp>
        <p:nvSpPr>
          <p:cNvPr id="23" name="正方形/長方形 22"/>
          <p:cNvSpPr/>
          <p:nvPr/>
        </p:nvSpPr>
        <p:spPr>
          <a:xfrm>
            <a:off x="2325622" y="382387"/>
            <a:ext cx="7961469" cy="369332"/>
          </a:xfrm>
          <a:prstGeom prst="rect">
            <a:avLst/>
          </a:prstGeom>
        </p:spPr>
        <p:txBody>
          <a:bodyPr wrap="square">
            <a:spAutoFit/>
          </a:bodyPr>
          <a:lstStyle/>
          <a:p>
            <a:pPr defTabSz="685800">
              <a:defRPr/>
            </a:pPr>
            <a:r>
              <a:rPr lang="ja-JP" altLang="en-US" dirty="0" smtClean="0"/>
              <a:t>演算子のフローは　①位置指定演算子⇒②論理演算子⇒③関係演算子</a:t>
            </a:r>
            <a:endParaRPr lang="en-US" altLang="ja-JP" dirty="0" smtClean="0"/>
          </a:p>
        </p:txBody>
      </p:sp>
      <p:sp>
        <p:nvSpPr>
          <p:cNvPr id="65" name="正方形/長方形 64"/>
          <p:cNvSpPr/>
          <p:nvPr/>
        </p:nvSpPr>
        <p:spPr>
          <a:xfrm>
            <a:off x="4234188" y="1417457"/>
            <a:ext cx="492443" cy="276999"/>
          </a:xfrm>
          <a:prstGeom prst="rect">
            <a:avLst/>
          </a:prstGeom>
        </p:spPr>
        <p:txBody>
          <a:bodyPr wrap="none">
            <a:spAutoFit/>
          </a:bodyPr>
          <a:lstStyle/>
          <a:p>
            <a:r>
              <a:rPr lang="ja-JP" altLang="en-US" sz="1200" dirty="0"/>
              <a:t>要素</a:t>
            </a:r>
          </a:p>
        </p:txBody>
      </p:sp>
      <p:sp>
        <p:nvSpPr>
          <p:cNvPr id="67" name="正方形/長方形 66"/>
          <p:cNvSpPr/>
          <p:nvPr/>
        </p:nvSpPr>
        <p:spPr>
          <a:xfrm>
            <a:off x="4322194" y="1572405"/>
            <a:ext cx="269625" cy="276999"/>
          </a:xfrm>
          <a:prstGeom prst="rect">
            <a:avLst/>
          </a:prstGeom>
        </p:spPr>
        <p:txBody>
          <a:bodyPr wrap="none">
            <a:spAutoFit/>
          </a:bodyPr>
          <a:lstStyle/>
          <a:p>
            <a:pPr algn="ctr"/>
            <a:r>
              <a:rPr lang="en-US" altLang="ja-JP" sz="1200" dirty="0" smtClean="0"/>
              <a:t>Y</a:t>
            </a:r>
            <a:endParaRPr lang="ja-JP" altLang="en-US" sz="1200" dirty="0"/>
          </a:p>
        </p:txBody>
      </p:sp>
      <p:sp>
        <p:nvSpPr>
          <p:cNvPr id="53" name="正方形/長方形 52"/>
          <p:cNvSpPr/>
          <p:nvPr/>
        </p:nvSpPr>
        <p:spPr>
          <a:xfrm>
            <a:off x="4033561" y="1051807"/>
            <a:ext cx="954107" cy="461665"/>
          </a:xfrm>
          <a:prstGeom prst="rect">
            <a:avLst/>
          </a:prstGeom>
        </p:spPr>
        <p:txBody>
          <a:bodyPr wrap="none">
            <a:spAutoFit/>
          </a:bodyPr>
          <a:lstStyle/>
          <a:p>
            <a:pPr lvl="0" defTabSz="685800">
              <a:defRPr/>
            </a:pPr>
            <a:r>
              <a:rPr lang="ja-JP" altLang="en-US" sz="1200" dirty="0"/>
              <a:t>論理</a:t>
            </a:r>
            <a:r>
              <a:rPr lang="ja-JP" altLang="en-US" sz="1200" dirty="0" smtClean="0"/>
              <a:t>演算子</a:t>
            </a:r>
            <a:endParaRPr lang="en-US" altLang="ja-JP" sz="1200" dirty="0" smtClean="0"/>
          </a:p>
          <a:p>
            <a:pPr defTabSz="685800">
              <a:defRPr/>
            </a:pPr>
            <a:r>
              <a:rPr lang="en-US" altLang="ja-JP" sz="1200" dirty="0" smtClean="0"/>
              <a:t>       =</a:t>
            </a:r>
            <a:endParaRPr lang="ja-JP" altLang="en-US" sz="1200" dirty="0"/>
          </a:p>
        </p:txBody>
      </p:sp>
      <p:grpSp>
        <p:nvGrpSpPr>
          <p:cNvPr id="156" name="グループ化 155"/>
          <p:cNvGrpSpPr/>
          <p:nvPr/>
        </p:nvGrpSpPr>
        <p:grpSpPr>
          <a:xfrm>
            <a:off x="7634036" y="1417457"/>
            <a:ext cx="3205323" cy="2225556"/>
            <a:chOff x="6096559" y="4006815"/>
            <a:chExt cx="3205323" cy="2225556"/>
          </a:xfrm>
        </p:grpSpPr>
        <p:sp>
          <p:nvSpPr>
            <p:cNvPr id="155" name="円/楕円 154"/>
            <p:cNvSpPr/>
            <p:nvPr/>
          </p:nvSpPr>
          <p:spPr>
            <a:xfrm>
              <a:off x="6096559" y="4006815"/>
              <a:ext cx="3205323"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nvGrpSpPr>
            <p:cNvPr id="102" name="グループ化 101"/>
            <p:cNvGrpSpPr/>
            <p:nvPr/>
          </p:nvGrpSpPr>
          <p:grpSpPr>
            <a:xfrm>
              <a:off x="6392356" y="4351660"/>
              <a:ext cx="2567447" cy="1483396"/>
              <a:chOff x="1125492" y="4184663"/>
              <a:chExt cx="2305047" cy="1394814"/>
            </a:xfrm>
          </p:grpSpPr>
          <p:grpSp>
            <p:nvGrpSpPr>
              <p:cNvPr id="104" name="グループ化 103"/>
              <p:cNvGrpSpPr/>
              <p:nvPr/>
            </p:nvGrpSpPr>
            <p:grpSpPr>
              <a:xfrm>
                <a:off x="1125492" y="4184663"/>
                <a:ext cx="2305047" cy="1394814"/>
                <a:chOff x="2704050" y="4441794"/>
                <a:chExt cx="3109468" cy="1881582"/>
              </a:xfrm>
            </p:grpSpPr>
            <p:sp>
              <p:nvSpPr>
                <p:cNvPr id="108" name="円/楕円 107"/>
                <p:cNvSpPr/>
                <p:nvPr/>
              </p:nvSpPr>
              <p:spPr>
                <a:xfrm>
                  <a:off x="4436985" y="4513292"/>
                  <a:ext cx="1376533"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900" dirty="0" err="1" smtClean="0"/>
                    <a:t>MainPD</a:t>
                  </a:r>
                  <a:endParaRPr kumimoji="1" lang="ja-JP" altLang="en-US" sz="900" dirty="0" smtClean="0"/>
                </a:p>
              </p:txBody>
            </p:sp>
            <p:sp>
              <p:nvSpPr>
                <p:cNvPr id="109" name="円/楕円 108"/>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100" dirty="0" smtClean="0"/>
                    <a:t>PD</a:t>
                  </a:r>
                  <a:endParaRPr kumimoji="1" lang="ja-JP" altLang="en-US" sz="1100" dirty="0" smtClean="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p>
            </p:txBody>
          </p:sp>
          <p:sp>
            <p:nvSpPr>
              <p:cNvPr id="106" name="正方形/長方形 105"/>
              <p:cNvSpPr/>
              <p:nvPr/>
            </p:nvSpPr>
            <p:spPr>
              <a:xfrm>
                <a:off x="2787919" y="5052978"/>
                <a:ext cx="264816" cy="400110"/>
              </a:xfrm>
              <a:prstGeom prst="rect">
                <a:avLst/>
              </a:prstGeom>
            </p:spPr>
            <p:txBody>
              <a:bodyPr wrap="none">
                <a:spAutoFit/>
              </a:bodyPr>
              <a:lstStyle/>
              <a:p>
                <a:r>
                  <a:rPr lang="ja-JP" altLang="en-US" sz="1000" dirty="0" smtClean="0"/>
                  <a:t>C</a:t>
                </a:r>
                <a:endParaRPr lang="en-US" altLang="ja-JP" sz="1000" dirty="0" smtClean="0"/>
              </a:p>
              <a:p>
                <a:r>
                  <a:rPr lang="ja-JP" altLang="en-US" sz="1000" dirty="0" smtClean="0"/>
                  <a:t>C</a:t>
                </a:r>
                <a:endParaRPr lang="ja-JP" altLang="en-US" sz="1000" dirty="0"/>
              </a:p>
            </p:txBody>
          </p:sp>
        </p:grpSp>
        <p:sp>
          <p:nvSpPr>
            <p:cNvPr id="103" name="正方形/長方形 102"/>
            <p:cNvSpPr/>
            <p:nvPr/>
          </p:nvSpPr>
          <p:spPr>
            <a:xfrm>
              <a:off x="7091231" y="4036879"/>
              <a:ext cx="1109526" cy="307777"/>
            </a:xfrm>
            <a:prstGeom prst="rect">
              <a:avLst/>
            </a:prstGeom>
          </p:spPr>
          <p:txBody>
            <a:bodyPr wrap="square">
              <a:spAutoFit/>
            </a:bodyPr>
            <a:lstStyle/>
            <a:p>
              <a:pPr algn="ctr"/>
              <a:r>
                <a:rPr lang="ja-JP" altLang="en-US" sz="1400" dirty="0" smtClean="0"/>
                <a:t>関係演算子</a:t>
              </a:r>
              <a:endParaRPr lang="ja-JP" altLang="en-US" sz="1400" dirty="0"/>
            </a:p>
          </p:txBody>
        </p:sp>
        <mc:AlternateContent xmlns:mc="http://schemas.openxmlformats.org/markup-compatibility/2006" xmlns:a14="http://schemas.microsoft.com/office/drawing/2010/main">
          <mc:Choice Requires="a14">
            <p:sp>
              <p:nvSpPr>
                <p:cNvPr id="101" name="テキスト ボックス 100"/>
                <p:cNvSpPr txBox="1"/>
                <p:nvPr/>
              </p:nvSpPr>
              <p:spPr>
                <a:xfrm>
                  <a:off x="6919198" y="5183044"/>
                  <a:ext cx="2119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101" name="テキスト ボックス 100"/>
                <p:cNvSpPr txBox="1">
                  <a:spLocks noRot="1" noChangeAspect="1" noMove="1" noResize="1" noEditPoints="1" noAdjustHandles="1" noChangeArrowheads="1" noChangeShapeType="1" noTextEdit="1"/>
                </p:cNvSpPr>
                <p:nvPr/>
              </p:nvSpPr>
              <p:spPr>
                <a:xfrm>
                  <a:off x="6919198" y="5183044"/>
                  <a:ext cx="211981" cy="276999"/>
                </a:xfrm>
                <a:prstGeom prst="rect">
                  <a:avLst/>
                </a:prstGeom>
                <a:blipFill rotWithShape="0">
                  <a:blip r:embed="rId2"/>
                  <a:stretch>
                    <a:fillRect l="-25714" r="-31429" b="-19565"/>
                  </a:stretch>
                </a:blipFill>
              </p:spPr>
              <p:txBody>
                <a:bodyPr/>
                <a:lstStyle/>
                <a:p>
                  <a:r>
                    <a:rPr lang="ja-JP" altLang="en-US">
                      <a:noFill/>
                    </a:rPr>
                    <a:t> </a:t>
                  </a:r>
                </a:p>
              </p:txBody>
            </p:sp>
          </mc:Fallback>
        </mc:AlternateContent>
        <p:sp>
          <p:nvSpPr>
            <p:cNvPr id="136" name="正方形/長方形 135"/>
            <p:cNvSpPr/>
            <p:nvPr/>
          </p:nvSpPr>
          <p:spPr>
            <a:xfrm>
              <a:off x="7221992" y="4189993"/>
              <a:ext cx="752940" cy="369332"/>
            </a:xfrm>
            <a:prstGeom prst="rect">
              <a:avLst/>
            </a:prstGeom>
          </p:spPr>
          <p:txBody>
            <a:bodyPr wrap="square">
              <a:spAutoFit/>
            </a:bodyPr>
            <a:lstStyle/>
            <a:p>
              <a:pPr lvl="0" defTabSz="685800">
                <a:defRPr/>
              </a:pPr>
              <a:r>
                <a:rPr lang="en-US" altLang="ja-JP" dirty="0"/>
                <a:t>a!</a:t>
              </a:r>
              <a:r>
                <a:rPr lang="ja-JP" altLang="en-US" dirty="0"/>
                <a:t>⇒</a:t>
              </a:r>
              <a:r>
                <a:rPr lang="en-US" altLang="ja-JP" dirty="0"/>
                <a:t>b</a:t>
              </a:r>
              <a:endParaRPr lang="ja-JP" altLang="en-US" dirty="0"/>
            </a:p>
          </p:txBody>
        </p:sp>
        <p:cxnSp>
          <p:nvCxnSpPr>
            <p:cNvPr id="143" name="直線矢印コネクタ 142"/>
            <p:cNvCxnSpPr>
              <a:stCxn id="101" idx="3"/>
            </p:cNvCxnSpPr>
            <p:nvPr/>
          </p:nvCxnSpPr>
          <p:spPr>
            <a:xfrm>
              <a:off x="7131179" y="5321544"/>
              <a:ext cx="1200490" cy="32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直線矢印コネクタ 143"/>
            <p:cNvCxnSpPr/>
            <p:nvPr/>
          </p:nvCxnSpPr>
          <p:spPr>
            <a:xfrm>
              <a:off x="7098921" y="5492405"/>
              <a:ext cx="1145108" cy="12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88" name="グループ化 187"/>
          <p:cNvGrpSpPr/>
          <p:nvPr/>
        </p:nvGrpSpPr>
        <p:grpSpPr>
          <a:xfrm>
            <a:off x="64598" y="1011360"/>
            <a:ext cx="4281651" cy="2811984"/>
            <a:chOff x="64598" y="1011360"/>
            <a:chExt cx="5360433" cy="3520476"/>
          </a:xfrm>
        </p:grpSpPr>
        <p:grpSp>
          <p:nvGrpSpPr>
            <p:cNvPr id="173" name="グループ化 172"/>
            <p:cNvGrpSpPr/>
            <p:nvPr/>
          </p:nvGrpSpPr>
          <p:grpSpPr>
            <a:xfrm>
              <a:off x="3046492" y="1046338"/>
              <a:ext cx="2378539" cy="3485498"/>
              <a:chOff x="3030134" y="1309760"/>
              <a:chExt cx="2378539" cy="3485498"/>
            </a:xfrm>
          </p:grpSpPr>
          <p:sp>
            <p:nvSpPr>
              <p:cNvPr id="24" name="円/楕円 23"/>
              <p:cNvSpPr/>
              <p:nvPr/>
            </p:nvSpPr>
            <p:spPr>
              <a:xfrm>
                <a:off x="3030134" y="1637687"/>
                <a:ext cx="2378539"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28" name="円/楕円 27"/>
              <p:cNvSpPr/>
              <p:nvPr/>
            </p:nvSpPr>
            <p:spPr>
              <a:xfrm>
                <a:off x="3780037" y="324284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sp>
            <p:nvSpPr>
              <p:cNvPr id="45" name="正方形/長方形 44"/>
              <p:cNvSpPr/>
              <p:nvPr/>
            </p:nvSpPr>
            <p:spPr>
              <a:xfrm>
                <a:off x="4061564" y="3576527"/>
                <a:ext cx="321505" cy="577984"/>
              </a:xfrm>
              <a:prstGeom prst="rect">
                <a:avLst/>
              </a:prstGeom>
            </p:spPr>
            <p:txBody>
              <a:bodyPr wrap="none">
                <a:spAutoFit/>
              </a:bodyPr>
              <a:lstStyle/>
              <a:p>
                <a:r>
                  <a:rPr lang="ja-JP" altLang="en-US" sz="800" dirty="0" smtClean="0"/>
                  <a:t>C</a:t>
                </a:r>
                <a:endParaRPr lang="en-US" altLang="ja-JP" sz="800" dirty="0" smtClean="0"/>
              </a:p>
              <a:p>
                <a:r>
                  <a:rPr lang="ja-JP" altLang="en-US" sz="800" dirty="0" smtClean="0"/>
                  <a:t>D</a:t>
                </a:r>
              </a:p>
              <a:p>
                <a:r>
                  <a:rPr lang="ja-JP" altLang="en-US" sz="800" dirty="0" smtClean="0"/>
                  <a:t>C</a:t>
                </a:r>
                <a:endParaRPr lang="ja-JP" altLang="en-US" sz="800" dirty="0"/>
              </a:p>
            </p:txBody>
          </p:sp>
          <p:grpSp>
            <p:nvGrpSpPr>
              <p:cNvPr id="168" name="グループ化 167"/>
              <p:cNvGrpSpPr/>
              <p:nvPr/>
            </p:nvGrpSpPr>
            <p:grpSpPr>
              <a:xfrm>
                <a:off x="3767144" y="1823642"/>
                <a:ext cx="860041" cy="1247237"/>
                <a:chOff x="4111372" y="1756790"/>
                <a:chExt cx="860041" cy="1299838"/>
              </a:xfrm>
            </p:grpSpPr>
            <p:sp>
              <p:nvSpPr>
                <p:cNvPr id="39" name="円/楕円 38"/>
                <p:cNvSpPr/>
                <p:nvPr/>
              </p:nvSpPr>
              <p:spPr>
                <a:xfrm>
                  <a:off x="4111372" y="175679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sp>
              <p:nvSpPr>
                <p:cNvPr id="44" name="正方形/長方形 43"/>
                <p:cNvSpPr/>
                <p:nvPr/>
              </p:nvSpPr>
              <p:spPr>
                <a:xfrm>
                  <a:off x="4391967" y="2179091"/>
                  <a:ext cx="261632" cy="722831"/>
                </a:xfrm>
                <a:prstGeom prst="rect">
                  <a:avLst/>
                </a:prstGeom>
              </p:spPr>
              <p:txBody>
                <a:bodyPr wrap="square">
                  <a:spAutoFit/>
                </a:bodyPr>
                <a:lstStyle/>
                <a:p>
                  <a:r>
                    <a:rPr lang="ja-JP" altLang="en-US" sz="600" dirty="0" smtClean="0"/>
                    <a:t>D</a:t>
                  </a:r>
                  <a:endParaRPr lang="ja-JP" altLang="en-US" sz="600" dirty="0"/>
                </a:p>
                <a:p>
                  <a:r>
                    <a:rPr lang="ja-JP" altLang="en-US" sz="600" dirty="0" smtClean="0"/>
                    <a:t>D</a:t>
                  </a:r>
                  <a:endParaRPr lang="ja-JP" altLang="en-US" sz="600" dirty="0"/>
                </a:p>
                <a:p>
                  <a:r>
                    <a:rPr lang="ja-JP" altLang="en-US" sz="600" dirty="0" smtClean="0"/>
                    <a:t>L</a:t>
                  </a:r>
                  <a:endParaRPr lang="ja-JP" altLang="en-US" sz="600" dirty="0"/>
                </a:p>
                <a:p>
                  <a:r>
                    <a:rPr lang="ja-JP" altLang="en-US" sz="600" dirty="0" smtClean="0"/>
                    <a:t>L</a:t>
                  </a:r>
                  <a:endParaRPr lang="ja-JP" altLang="en-US" sz="600" dirty="0"/>
                </a:p>
                <a:p>
                  <a:r>
                    <a:rPr lang="ja-JP" altLang="en-US" sz="600" dirty="0" smtClean="0"/>
                    <a:t>C</a:t>
                  </a:r>
                  <a:endParaRPr lang="ja-JP" altLang="en-US" sz="600" dirty="0"/>
                </a:p>
              </p:txBody>
            </p:sp>
            <p:sp>
              <p:nvSpPr>
                <p:cNvPr id="159" name="正方形/長方形 158"/>
                <p:cNvSpPr/>
                <p:nvPr/>
              </p:nvSpPr>
              <p:spPr>
                <a:xfrm>
                  <a:off x="4271650" y="1878952"/>
                  <a:ext cx="516171" cy="401573"/>
                </a:xfrm>
                <a:prstGeom prst="rect">
                  <a:avLst/>
                </a:prstGeom>
              </p:spPr>
              <p:txBody>
                <a:bodyPr wrap="none">
                  <a:spAutoFit/>
                </a:bodyPr>
                <a:lstStyle/>
                <a:p>
                  <a:pPr algn="ctr"/>
                  <a:r>
                    <a:rPr lang="en-US" altLang="ja-JP" sz="1400" dirty="0"/>
                    <a:t>PD</a:t>
                  </a:r>
                  <a:endParaRPr lang="ja-JP" altLang="en-US" sz="1400" dirty="0"/>
                </a:p>
              </p:txBody>
            </p:sp>
          </p:grpSp>
          <p:sp>
            <p:nvSpPr>
              <p:cNvPr id="161" name="正方形/長方形 160"/>
              <p:cNvSpPr/>
              <p:nvPr/>
            </p:nvSpPr>
            <p:spPr>
              <a:xfrm>
                <a:off x="3775221" y="3308834"/>
                <a:ext cx="1013879" cy="385323"/>
              </a:xfrm>
              <a:prstGeom prst="rect">
                <a:avLst/>
              </a:prstGeom>
            </p:spPr>
            <p:txBody>
              <a:bodyPr wrap="none">
                <a:spAutoFit/>
              </a:bodyPr>
              <a:lstStyle/>
              <a:p>
                <a:pPr algn="ctr"/>
                <a:r>
                  <a:rPr lang="en-US" altLang="ja-JP" sz="1400" dirty="0" err="1"/>
                  <a:t>MainPD</a:t>
                </a:r>
                <a:endParaRPr lang="ja-JP" altLang="en-US" sz="1400" dirty="0"/>
              </a:p>
            </p:txBody>
          </p:sp>
          <p:sp>
            <p:nvSpPr>
              <p:cNvPr id="172" name="正方形/長方形 171"/>
              <p:cNvSpPr/>
              <p:nvPr/>
            </p:nvSpPr>
            <p:spPr>
              <a:xfrm>
                <a:off x="3736746" y="1309760"/>
                <a:ext cx="871391" cy="385323"/>
              </a:xfrm>
              <a:prstGeom prst="rect">
                <a:avLst/>
              </a:prstGeom>
            </p:spPr>
            <p:txBody>
              <a:bodyPr wrap="none">
                <a:spAutoFit/>
              </a:bodyPr>
              <a:lstStyle/>
              <a:p>
                <a:pPr algn="ctr"/>
                <a:r>
                  <a:rPr lang="ja-JP" altLang="en-US" sz="1400" dirty="0" smtClean="0"/>
                  <a:t>データ</a:t>
                </a:r>
                <a:r>
                  <a:rPr lang="en-US" altLang="ja-JP" sz="1400" dirty="0" smtClean="0"/>
                  <a:t>1</a:t>
                </a:r>
                <a:endParaRPr lang="ja-JP" altLang="en-US" sz="1400" dirty="0"/>
              </a:p>
            </p:txBody>
          </p:sp>
        </p:grpSp>
        <p:sp>
          <p:nvSpPr>
            <p:cNvPr id="170" name="円/楕円 169"/>
            <p:cNvSpPr/>
            <p:nvPr/>
          </p:nvSpPr>
          <p:spPr>
            <a:xfrm>
              <a:off x="64598" y="1328772"/>
              <a:ext cx="2533745"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40" name="正方形/長方形 39"/>
            <p:cNvSpPr/>
            <p:nvPr/>
          </p:nvSpPr>
          <p:spPr>
            <a:xfrm>
              <a:off x="900473" y="1011360"/>
              <a:ext cx="871390" cy="385323"/>
            </a:xfrm>
            <a:prstGeom prst="rect">
              <a:avLst/>
            </a:prstGeom>
          </p:spPr>
          <p:txBody>
            <a:bodyPr wrap="none">
              <a:spAutoFit/>
            </a:bodyPr>
            <a:lstStyle/>
            <a:p>
              <a:pPr algn="ctr"/>
              <a:r>
                <a:rPr lang="ja-JP" altLang="en-US" sz="1400" dirty="0" smtClean="0"/>
                <a:t>データ</a:t>
              </a:r>
              <a:r>
                <a:rPr lang="en-US" altLang="ja-JP" sz="1400" dirty="0"/>
                <a:t>0</a:t>
              </a:r>
              <a:endParaRPr lang="ja-JP" altLang="en-US" sz="1400" dirty="0"/>
            </a:p>
          </p:txBody>
        </p:sp>
        <p:sp>
          <p:nvSpPr>
            <p:cNvPr id="29" name="円/楕円 28"/>
            <p:cNvSpPr/>
            <p:nvPr/>
          </p:nvSpPr>
          <p:spPr>
            <a:xfrm>
              <a:off x="813816" y="1392830"/>
              <a:ext cx="1187596" cy="15532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kumimoji="1" lang="ja-JP" altLang="en-US" sz="1050" dirty="0" smtClean="0"/>
            </a:p>
          </p:txBody>
        </p:sp>
        <p:sp>
          <p:nvSpPr>
            <p:cNvPr id="3" name="円弧 2"/>
            <p:cNvSpPr/>
            <p:nvPr/>
          </p:nvSpPr>
          <p:spPr>
            <a:xfrm>
              <a:off x="1827065" y="1759809"/>
              <a:ext cx="2136594" cy="1360022"/>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4" name="正方形/長方形 3"/>
            <p:cNvSpPr/>
            <p:nvPr/>
          </p:nvSpPr>
          <p:spPr>
            <a:xfrm>
              <a:off x="1882606" y="1270399"/>
              <a:ext cx="1804592" cy="385323"/>
            </a:xfrm>
            <a:prstGeom prst="rect">
              <a:avLst/>
            </a:prstGeom>
          </p:spPr>
          <p:txBody>
            <a:bodyPr wrap="none">
              <a:spAutoFit/>
            </a:bodyPr>
            <a:lstStyle/>
            <a:p>
              <a:pPr lvl="0" defTabSz="685800">
                <a:defRPr/>
              </a:pPr>
              <a:r>
                <a:rPr lang="ja-JP" altLang="en-US" sz="1400" dirty="0"/>
                <a:t>位置指定演算子</a:t>
              </a:r>
              <a:endParaRPr lang="en-US" altLang="ja-JP" sz="1400" dirty="0"/>
            </a:p>
          </p:txBody>
        </p:sp>
        <p:sp>
          <p:nvSpPr>
            <p:cNvPr id="13" name="正方形/長方形 12"/>
            <p:cNvSpPr/>
            <p:nvPr/>
          </p:nvSpPr>
          <p:spPr>
            <a:xfrm>
              <a:off x="2572115" y="2759219"/>
              <a:ext cx="520185" cy="385323"/>
            </a:xfrm>
            <a:prstGeom prst="rect">
              <a:avLst/>
            </a:prstGeom>
          </p:spPr>
          <p:txBody>
            <a:bodyPr wrap="none">
              <a:spAutoFit/>
            </a:bodyPr>
            <a:lstStyle/>
            <a:p>
              <a:r>
                <a:rPr lang="en-US" altLang="ja-JP" sz="1400" dirty="0" smtClean="0"/>
                <a:t>4N</a:t>
              </a:r>
              <a:endParaRPr lang="ja-JP" altLang="en-US" sz="1400" dirty="0"/>
            </a:p>
          </p:txBody>
        </p:sp>
        <p:sp>
          <p:nvSpPr>
            <p:cNvPr id="14" name="正方形/長方形 13"/>
            <p:cNvSpPr/>
            <p:nvPr/>
          </p:nvSpPr>
          <p:spPr>
            <a:xfrm>
              <a:off x="2606972" y="1564592"/>
              <a:ext cx="520185" cy="385323"/>
            </a:xfrm>
            <a:prstGeom prst="rect">
              <a:avLst/>
            </a:prstGeom>
          </p:spPr>
          <p:txBody>
            <a:bodyPr wrap="none">
              <a:spAutoFit/>
            </a:bodyPr>
            <a:lstStyle/>
            <a:p>
              <a:r>
                <a:rPr lang="en-US" altLang="ja-JP" sz="1400" dirty="0"/>
                <a:t>4N</a:t>
              </a:r>
              <a:endParaRPr lang="ja-JP" altLang="en-US" sz="1400" dirty="0"/>
            </a:p>
          </p:txBody>
        </p:sp>
        <p:sp>
          <p:nvSpPr>
            <p:cNvPr id="11" name="正方形/長方形 10"/>
            <p:cNvSpPr/>
            <p:nvPr/>
          </p:nvSpPr>
          <p:spPr>
            <a:xfrm>
              <a:off x="915965" y="2024626"/>
              <a:ext cx="1189373" cy="693580"/>
            </a:xfrm>
            <a:prstGeom prst="rect">
              <a:avLst/>
            </a:prstGeom>
          </p:spPr>
          <p:txBody>
            <a:bodyPr wrap="square">
              <a:spAutoFit/>
            </a:bodyPr>
            <a:lstStyle/>
            <a:p>
              <a:r>
                <a:rPr lang="ja-JP" altLang="en-US" sz="600" dirty="0"/>
                <a:t>AL@D001SMA1.3Y</a:t>
              </a:r>
            </a:p>
            <a:p>
              <a:r>
                <a:rPr lang="ja-JP" altLang="en-US" sz="600" dirty="0"/>
                <a:t>AL@D001STH1.3Y</a:t>
              </a:r>
            </a:p>
            <a:p>
              <a:r>
                <a:rPr lang="ja-JP" altLang="en-US" sz="600" dirty="0"/>
                <a:t>AL@L001SMA1.3Y</a:t>
              </a:r>
            </a:p>
            <a:p>
              <a:r>
                <a:rPr lang="ja-JP" altLang="en-US" sz="600" dirty="0"/>
                <a:t>AL@L001STH1.3Y</a:t>
              </a:r>
            </a:p>
            <a:p>
              <a:r>
                <a:rPr lang="ja-JP" altLang="en-US" sz="600" dirty="0"/>
                <a:t>AL@C001SMA1.3Y</a:t>
              </a:r>
            </a:p>
          </p:txBody>
        </p:sp>
        <p:sp>
          <p:nvSpPr>
            <p:cNvPr id="157" name="正方形/長方形 156"/>
            <p:cNvSpPr/>
            <p:nvPr/>
          </p:nvSpPr>
          <p:spPr>
            <a:xfrm>
              <a:off x="1201647" y="1603538"/>
              <a:ext cx="516171" cy="385323"/>
            </a:xfrm>
            <a:prstGeom prst="rect">
              <a:avLst/>
            </a:prstGeom>
          </p:spPr>
          <p:txBody>
            <a:bodyPr wrap="none">
              <a:spAutoFit/>
            </a:bodyPr>
            <a:lstStyle/>
            <a:p>
              <a:r>
                <a:rPr lang="en-US" altLang="ja-JP" sz="1400" dirty="0"/>
                <a:t>PD</a:t>
              </a:r>
              <a:endParaRPr lang="ja-JP" altLang="en-US" sz="1400" dirty="0"/>
            </a:p>
          </p:txBody>
        </p:sp>
        <p:grpSp>
          <p:nvGrpSpPr>
            <p:cNvPr id="169" name="グループ化 168"/>
            <p:cNvGrpSpPr/>
            <p:nvPr/>
          </p:nvGrpSpPr>
          <p:grpSpPr>
            <a:xfrm>
              <a:off x="808898" y="2947421"/>
              <a:ext cx="1206699" cy="1471854"/>
              <a:chOff x="1402311" y="3126387"/>
              <a:chExt cx="1206699" cy="1471854"/>
            </a:xfrm>
          </p:grpSpPr>
          <p:sp>
            <p:nvSpPr>
              <p:cNvPr id="163" name="円/楕円 162"/>
              <p:cNvSpPr/>
              <p:nvPr/>
            </p:nvSpPr>
            <p:spPr>
              <a:xfrm>
                <a:off x="1402311" y="3126387"/>
                <a:ext cx="1206699" cy="14718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00" dirty="0" smtClean="0"/>
              </a:p>
            </p:txBody>
          </p:sp>
          <p:sp>
            <p:nvSpPr>
              <p:cNvPr id="164" name="正方形/長方形 163"/>
              <p:cNvSpPr/>
              <p:nvPr/>
            </p:nvSpPr>
            <p:spPr>
              <a:xfrm>
                <a:off x="1538499" y="3656341"/>
                <a:ext cx="1023914" cy="520185"/>
              </a:xfrm>
              <a:prstGeom prst="rect">
                <a:avLst/>
              </a:prstGeom>
            </p:spPr>
            <p:txBody>
              <a:bodyPr wrap="none">
                <a:spAutoFit/>
              </a:bodyPr>
              <a:lstStyle/>
              <a:p>
                <a:r>
                  <a:rPr lang="ja-JP" altLang="en-US" sz="700" dirty="0"/>
                  <a:t>AL@</a:t>
                </a:r>
                <a:r>
                  <a:rPr lang="ja-JP" altLang="en-US" sz="700" dirty="0" smtClean="0"/>
                  <a:t>CEGOQC01</a:t>
                </a:r>
                <a:endParaRPr lang="en-US" altLang="ja-JP" sz="700" dirty="0" smtClean="0"/>
              </a:p>
              <a:p>
                <a:r>
                  <a:rPr lang="ja-JP" altLang="en-US" sz="700" dirty="0"/>
                  <a:t>AL@DBFJ3Y00</a:t>
                </a:r>
              </a:p>
              <a:p>
                <a:r>
                  <a:rPr lang="ja-JP" altLang="en-US" sz="700" dirty="0"/>
                  <a:t>AL@CE3--</a:t>
                </a:r>
                <a:r>
                  <a:rPr lang="ja-JP" altLang="en-US" sz="700" dirty="0" smtClean="0"/>
                  <a:t>S03</a:t>
                </a:r>
                <a:endParaRPr lang="ja-JP" altLang="en-US" sz="700" dirty="0"/>
              </a:p>
            </p:txBody>
          </p:sp>
          <p:sp>
            <p:nvSpPr>
              <p:cNvPr id="165" name="正方形/長方形 164"/>
              <p:cNvSpPr/>
              <p:nvPr/>
            </p:nvSpPr>
            <p:spPr>
              <a:xfrm>
                <a:off x="1583515" y="3321202"/>
                <a:ext cx="845301" cy="327524"/>
              </a:xfrm>
              <a:prstGeom prst="rect">
                <a:avLst/>
              </a:prstGeom>
            </p:spPr>
            <p:txBody>
              <a:bodyPr wrap="none">
                <a:spAutoFit/>
              </a:bodyPr>
              <a:lstStyle/>
              <a:p>
                <a:pPr algn="ctr"/>
                <a:r>
                  <a:rPr lang="en-US" altLang="ja-JP" sz="1100" dirty="0" err="1"/>
                  <a:t>MainPD</a:t>
                </a:r>
                <a:endParaRPr lang="ja-JP" altLang="en-US" sz="1100" dirty="0"/>
              </a:p>
            </p:txBody>
          </p:sp>
        </p:grpSp>
        <p:sp>
          <p:nvSpPr>
            <p:cNvPr id="20" name="円弧 19"/>
            <p:cNvSpPr/>
            <p:nvPr/>
          </p:nvSpPr>
          <p:spPr>
            <a:xfrm>
              <a:off x="1712674" y="3000728"/>
              <a:ext cx="2365249" cy="1399704"/>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grpSp>
      <p:sp>
        <p:nvSpPr>
          <p:cNvPr id="174" name="テキスト ボックス 173"/>
          <p:cNvSpPr txBox="1"/>
          <p:nvPr/>
        </p:nvSpPr>
        <p:spPr>
          <a:xfrm>
            <a:off x="2675536" y="3726625"/>
            <a:ext cx="1771985" cy="369332"/>
          </a:xfrm>
          <a:prstGeom prst="rect">
            <a:avLst/>
          </a:prstGeom>
          <a:noFill/>
        </p:spPr>
        <p:txBody>
          <a:bodyPr wrap="square" rtlCol="0">
            <a:spAutoFit/>
          </a:bodyPr>
          <a:lstStyle/>
          <a:p>
            <a:r>
              <a:rPr lang="ja-JP" altLang="en-US" dirty="0" smtClean="0"/>
              <a:t>データ</a:t>
            </a:r>
            <a:r>
              <a:rPr lang="en-US" altLang="ja-JP" dirty="0" smtClean="0"/>
              <a:t>0</a:t>
            </a:r>
            <a:r>
              <a:rPr lang="ja-JP" altLang="en-US" dirty="0" smtClean="0"/>
              <a:t>を解放</a:t>
            </a:r>
            <a:endParaRPr kumimoji="1" lang="ja-JP" altLang="en-US" dirty="0"/>
          </a:p>
        </p:txBody>
      </p:sp>
      <p:sp>
        <p:nvSpPr>
          <p:cNvPr id="189" name="円弧 188"/>
          <p:cNvSpPr/>
          <p:nvPr/>
        </p:nvSpPr>
        <p:spPr>
          <a:xfrm>
            <a:off x="3568048" y="2593686"/>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0" name="円弧 189"/>
          <p:cNvSpPr/>
          <p:nvPr/>
        </p:nvSpPr>
        <p:spPr>
          <a:xfrm>
            <a:off x="3620599" y="1700750"/>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1" name="正方形/長方形 190"/>
          <p:cNvSpPr/>
          <p:nvPr/>
        </p:nvSpPr>
        <p:spPr>
          <a:xfrm>
            <a:off x="4270172" y="2418223"/>
            <a:ext cx="492443" cy="276999"/>
          </a:xfrm>
          <a:prstGeom prst="rect">
            <a:avLst/>
          </a:prstGeom>
        </p:spPr>
        <p:txBody>
          <a:bodyPr wrap="none">
            <a:spAutoFit/>
          </a:bodyPr>
          <a:lstStyle/>
          <a:p>
            <a:r>
              <a:rPr lang="ja-JP" altLang="en-US" sz="1200" dirty="0"/>
              <a:t>要素</a:t>
            </a:r>
          </a:p>
        </p:txBody>
      </p:sp>
      <p:sp>
        <p:nvSpPr>
          <p:cNvPr id="193" name="正方形/長方形 192"/>
          <p:cNvSpPr/>
          <p:nvPr/>
        </p:nvSpPr>
        <p:spPr>
          <a:xfrm>
            <a:off x="4375820" y="2574068"/>
            <a:ext cx="279243" cy="276999"/>
          </a:xfrm>
          <a:prstGeom prst="rect">
            <a:avLst/>
          </a:prstGeom>
        </p:spPr>
        <p:txBody>
          <a:bodyPr wrap="none">
            <a:spAutoFit/>
          </a:bodyPr>
          <a:lstStyle/>
          <a:p>
            <a:pPr algn="ctr"/>
            <a:r>
              <a:rPr lang="en-US" altLang="ja-JP" sz="1200" dirty="0" smtClean="0"/>
              <a:t>C</a:t>
            </a:r>
            <a:endParaRPr lang="ja-JP" altLang="en-US" sz="1200" dirty="0"/>
          </a:p>
        </p:txBody>
      </p:sp>
      <mc:AlternateContent xmlns:mc="http://schemas.openxmlformats.org/markup-compatibility/2006" xmlns:a14="http://schemas.microsoft.com/office/drawing/2010/main">
        <mc:Choice Requires="a14">
          <p:sp>
            <p:nvSpPr>
              <p:cNvPr id="198" name="テキスト ボックス 197"/>
              <p:cNvSpPr txBox="1"/>
              <p:nvPr/>
            </p:nvSpPr>
            <p:spPr>
              <a:xfrm>
                <a:off x="5414342" y="2011014"/>
                <a:ext cx="1843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ea typeface="Cambria Math" panose="02040503050406030204" pitchFamily="18" charset="0"/>
                        </a:rPr>
                        <m:t>∅</m:t>
                      </m:r>
                    </m:oMath>
                  </m:oMathPara>
                </a14:m>
                <a:endParaRPr kumimoji="1" lang="ja-JP" altLang="en-US" sz="1600" dirty="0"/>
              </a:p>
            </p:txBody>
          </p:sp>
        </mc:Choice>
        <mc:Fallback xmlns="">
          <p:sp>
            <p:nvSpPr>
              <p:cNvPr id="198" name="テキスト ボックス 197"/>
              <p:cNvSpPr txBox="1">
                <a:spLocks noRot="1" noChangeAspect="1" noMove="1" noResize="1" noEditPoints="1" noAdjustHandles="1" noChangeArrowheads="1" noChangeShapeType="1" noTextEdit="1"/>
              </p:cNvSpPr>
              <p:nvPr/>
            </p:nvSpPr>
            <p:spPr>
              <a:xfrm>
                <a:off x="5414342" y="2011014"/>
                <a:ext cx="184345" cy="246221"/>
              </a:xfrm>
              <a:prstGeom prst="rect">
                <a:avLst/>
              </a:prstGeom>
              <a:blipFill rotWithShape="0">
                <a:blip r:embed="rId3"/>
                <a:stretch>
                  <a:fillRect l="-30000" r="-33333" b="-22500"/>
                </a:stretch>
              </a:blipFill>
            </p:spPr>
            <p:txBody>
              <a:bodyPr/>
              <a:lstStyle/>
              <a:p>
                <a:r>
                  <a:rPr lang="ja-JP" altLang="en-US">
                    <a:noFill/>
                  </a:rPr>
                  <a:t> </a:t>
                </a:r>
              </a:p>
            </p:txBody>
          </p:sp>
        </mc:Fallback>
      </mc:AlternateContent>
      <p:sp>
        <p:nvSpPr>
          <p:cNvPr id="199" name="正方形/長方形 198"/>
          <p:cNvSpPr/>
          <p:nvPr/>
        </p:nvSpPr>
        <p:spPr>
          <a:xfrm>
            <a:off x="5347180" y="2825048"/>
            <a:ext cx="264816" cy="400110"/>
          </a:xfrm>
          <a:prstGeom prst="rect">
            <a:avLst/>
          </a:prstGeom>
        </p:spPr>
        <p:txBody>
          <a:bodyPr wrap="none">
            <a:spAutoFit/>
          </a:bodyPr>
          <a:lstStyle/>
          <a:p>
            <a:r>
              <a:rPr lang="ja-JP" altLang="en-US" sz="1000" dirty="0" smtClean="0"/>
              <a:t>C</a:t>
            </a:r>
            <a:endParaRPr lang="en-US" altLang="ja-JP" sz="1000" dirty="0" smtClean="0"/>
          </a:p>
          <a:p>
            <a:r>
              <a:rPr lang="ja-JP" altLang="en-US" sz="1000" dirty="0" smtClean="0"/>
              <a:t>C</a:t>
            </a:r>
            <a:endParaRPr lang="ja-JP" altLang="en-US" sz="1000" dirty="0"/>
          </a:p>
        </p:txBody>
      </p:sp>
      <p:sp>
        <p:nvSpPr>
          <p:cNvPr id="200" name="正方形/長方形 199"/>
          <p:cNvSpPr/>
          <p:nvPr/>
        </p:nvSpPr>
        <p:spPr>
          <a:xfrm>
            <a:off x="5315125" y="1783819"/>
            <a:ext cx="378629" cy="276999"/>
          </a:xfrm>
          <a:prstGeom prst="rect">
            <a:avLst/>
          </a:prstGeom>
        </p:spPr>
        <p:txBody>
          <a:bodyPr wrap="none">
            <a:spAutoFit/>
          </a:bodyPr>
          <a:lstStyle/>
          <a:p>
            <a:pPr algn="ctr"/>
            <a:r>
              <a:rPr lang="en-US" altLang="ja-JP" sz="1200" dirty="0"/>
              <a:t>PD</a:t>
            </a:r>
            <a:endParaRPr lang="ja-JP" altLang="en-US" sz="1200" dirty="0"/>
          </a:p>
        </p:txBody>
      </p:sp>
      <p:sp>
        <p:nvSpPr>
          <p:cNvPr id="201" name="正方形/長方形 200"/>
          <p:cNvSpPr/>
          <p:nvPr/>
        </p:nvSpPr>
        <p:spPr>
          <a:xfrm>
            <a:off x="5179089" y="2619544"/>
            <a:ext cx="675185" cy="261610"/>
          </a:xfrm>
          <a:prstGeom prst="rect">
            <a:avLst/>
          </a:prstGeom>
        </p:spPr>
        <p:txBody>
          <a:bodyPr wrap="none">
            <a:spAutoFit/>
          </a:bodyPr>
          <a:lstStyle/>
          <a:p>
            <a:pPr algn="ctr"/>
            <a:r>
              <a:rPr lang="en-US" altLang="ja-JP" sz="1100" dirty="0" err="1"/>
              <a:t>MainPD</a:t>
            </a:r>
            <a:endParaRPr lang="ja-JP" altLang="en-US" sz="1100" dirty="0"/>
          </a:p>
        </p:txBody>
      </p:sp>
      <p:sp>
        <p:nvSpPr>
          <p:cNvPr id="202" name="テキスト ボックス 201"/>
          <p:cNvSpPr txBox="1"/>
          <p:nvPr/>
        </p:nvSpPr>
        <p:spPr>
          <a:xfrm>
            <a:off x="4764610" y="3706464"/>
            <a:ext cx="1771985" cy="369332"/>
          </a:xfrm>
          <a:prstGeom prst="rect">
            <a:avLst/>
          </a:prstGeom>
          <a:noFill/>
        </p:spPr>
        <p:txBody>
          <a:bodyPr wrap="square" rtlCol="0">
            <a:spAutoFit/>
          </a:bodyPr>
          <a:lstStyle/>
          <a:p>
            <a:r>
              <a:rPr lang="ja-JP" altLang="en-US" dirty="0" smtClean="0"/>
              <a:t>データ</a:t>
            </a:r>
            <a:r>
              <a:rPr lang="en-US" altLang="ja-JP" dirty="0"/>
              <a:t>1</a:t>
            </a:r>
            <a:r>
              <a:rPr lang="ja-JP" altLang="en-US" dirty="0" smtClean="0"/>
              <a:t>を解放</a:t>
            </a:r>
            <a:endParaRPr kumimoji="1" lang="ja-JP" altLang="en-US" dirty="0"/>
          </a:p>
        </p:txBody>
      </p:sp>
      <p:sp>
        <p:nvSpPr>
          <p:cNvPr id="203" name="正方形/長方形 202"/>
          <p:cNvSpPr/>
          <p:nvPr/>
        </p:nvSpPr>
        <p:spPr>
          <a:xfrm>
            <a:off x="5941547" y="1104921"/>
            <a:ext cx="2515128" cy="635384"/>
          </a:xfrm>
          <a:prstGeom prst="rect">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 name="四角形吹き出し 6"/>
              <p:cNvSpPr/>
              <p:nvPr/>
            </p:nvSpPr>
            <p:spPr>
              <a:xfrm>
                <a:off x="6061159" y="1004686"/>
                <a:ext cx="2435025" cy="870677"/>
              </a:xfrm>
              <a:prstGeom prst="wedgeRectCallout">
                <a:avLst>
                  <a:gd name="adj1" fmla="val -57512"/>
                  <a:gd name="adj2" fmla="val 72439"/>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US" altLang="ja-JP" dirty="0" smtClean="0"/>
                  <a:t>!=</a:t>
                </a:r>
                <a:r>
                  <a:rPr lang="ja-JP" altLang="en-US" dirty="0" smtClean="0"/>
                  <a:t>演算子の</a:t>
                </a:r>
                <a:r>
                  <a:rPr lang="ja-JP" altLang="en-US" dirty="0"/>
                  <a:t>場合ここで</a:t>
                </a:r>
                <a14:m>
                  <m:oMath xmlns:m="http://schemas.openxmlformats.org/officeDocument/2006/math">
                    <m:r>
                      <a:rPr lang="en-US" altLang="ja-JP" b="0" i="0"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oMath>
                </a14:m>
                <a:endParaRPr lang="ja-JP" altLang="en-US" dirty="0"/>
              </a:p>
              <a:p>
                <a:pPr algn="ctr"/>
                <a:r>
                  <a:rPr lang="ja-JP" altLang="en-US" dirty="0" smtClean="0"/>
                  <a:t>判定することで短縮</a:t>
                </a:r>
                <a:endParaRPr lang="ja-JP" altLang="en-US" dirty="0"/>
              </a:p>
            </p:txBody>
          </p:sp>
        </mc:Choice>
        <mc:Fallback xmlns="">
          <p:sp>
            <p:nvSpPr>
              <p:cNvPr id="7" name="四角形吹き出し 6"/>
              <p:cNvSpPr>
                <a:spLocks noRot="1" noChangeAspect="1" noMove="1" noResize="1" noEditPoints="1" noAdjustHandles="1" noChangeArrowheads="1" noChangeShapeType="1" noTextEdit="1"/>
              </p:cNvSpPr>
              <p:nvPr/>
            </p:nvSpPr>
            <p:spPr>
              <a:xfrm>
                <a:off x="6061159" y="1004686"/>
                <a:ext cx="2435025" cy="870677"/>
              </a:xfrm>
              <a:prstGeom prst="wedgeRectCallout">
                <a:avLst>
                  <a:gd name="adj1" fmla="val -57512"/>
                  <a:gd name="adj2" fmla="val 72439"/>
                </a:avLst>
              </a:prstGeom>
              <a:blipFill rotWithShape="0">
                <a:blip r:embed="rId4"/>
                <a:stretch>
                  <a:fillRect t="-6780"/>
                </a:stretch>
              </a:blipFill>
            </p:spPr>
            <p:txBody>
              <a:bodyPr/>
              <a:lstStyle/>
              <a:p>
                <a:r>
                  <a:rPr lang="ja-JP" altLang="en-US">
                    <a:noFill/>
                  </a:rPr>
                  <a:t> </a:t>
                </a:r>
              </a:p>
            </p:txBody>
          </p:sp>
        </mc:Fallback>
      </mc:AlternateContent>
      <p:sp>
        <p:nvSpPr>
          <p:cNvPr id="68" name="テキスト ボックス 67"/>
          <p:cNvSpPr txBox="1"/>
          <p:nvPr/>
        </p:nvSpPr>
        <p:spPr>
          <a:xfrm>
            <a:off x="10700110" y="3154861"/>
            <a:ext cx="1771985" cy="369332"/>
          </a:xfrm>
          <a:prstGeom prst="rect">
            <a:avLst/>
          </a:prstGeom>
          <a:noFill/>
        </p:spPr>
        <p:txBody>
          <a:bodyPr wrap="square" rtlCol="0">
            <a:spAutoFit/>
          </a:bodyPr>
          <a:lstStyle/>
          <a:p>
            <a:r>
              <a:rPr lang="ja-JP" altLang="en-US" dirty="0" smtClean="0"/>
              <a:t>データ</a:t>
            </a:r>
            <a:r>
              <a:rPr lang="en-US" altLang="ja-JP" dirty="0"/>
              <a:t>2</a:t>
            </a:r>
            <a:r>
              <a:rPr lang="ja-JP" altLang="en-US" dirty="0" smtClean="0"/>
              <a:t>を解放</a:t>
            </a:r>
            <a:endParaRPr kumimoji="1" lang="ja-JP" altLang="en-US" dirty="0"/>
          </a:p>
        </p:txBody>
      </p:sp>
      <p:sp>
        <p:nvSpPr>
          <p:cNvPr id="69" name="テキスト ボックス 68"/>
          <p:cNvSpPr txBox="1"/>
          <p:nvPr/>
        </p:nvSpPr>
        <p:spPr>
          <a:xfrm>
            <a:off x="11135156" y="2565683"/>
            <a:ext cx="950849" cy="369332"/>
          </a:xfrm>
          <a:prstGeom prst="rect">
            <a:avLst/>
          </a:prstGeom>
          <a:noFill/>
        </p:spPr>
        <p:txBody>
          <a:bodyPr wrap="square" rtlCol="0">
            <a:spAutoFit/>
          </a:bodyPr>
          <a:lstStyle/>
          <a:p>
            <a:r>
              <a:rPr kumimoji="1" lang="en-US" altLang="ja-JP" dirty="0" smtClean="0"/>
              <a:t>OK</a:t>
            </a:r>
          </a:p>
        </p:txBody>
      </p:sp>
      <p:sp>
        <p:nvSpPr>
          <p:cNvPr id="70" name="正方形/長方形 69"/>
          <p:cNvSpPr/>
          <p:nvPr/>
        </p:nvSpPr>
        <p:spPr>
          <a:xfrm>
            <a:off x="9834676" y="708539"/>
            <a:ext cx="2332202" cy="1046760"/>
          </a:xfrm>
          <a:prstGeom prst="rect">
            <a:avLst/>
          </a:prstGeom>
        </p:spPr>
        <p:style>
          <a:lnRef idx="1">
            <a:schemeClr val="dk1"/>
          </a:lnRef>
          <a:fillRef idx="0">
            <a:schemeClr val="dk1"/>
          </a:fillRef>
          <a:effectRef idx="0">
            <a:schemeClr val="dk1"/>
          </a:effectRef>
          <a:fontRef idx="minor">
            <a:schemeClr val="tx1"/>
          </a:fontRef>
        </p:style>
        <p:txBody>
          <a:bodyPr rtlCol="0" anchor="ctr"/>
          <a:lstStyle/>
          <a:p>
            <a:pPr algn="ctr"/>
            <a:r>
              <a:rPr kumimoji="1" lang="ja-JP" altLang="en-US" dirty="0" smtClean="0"/>
              <a:t>関係演算子が</a:t>
            </a:r>
            <a:r>
              <a:rPr kumimoji="1" lang="en-US" altLang="ja-JP" dirty="0" smtClean="0"/>
              <a:t>’!=’</a:t>
            </a:r>
            <a:r>
              <a:rPr kumimoji="1" lang="ja-JP" altLang="en-US" dirty="0" smtClean="0"/>
              <a:t>の時、データ</a:t>
            </a:r>
            <a:r>
              <a:rPr kumimoji="1" lang="en-US" altLang="ja-JP" dirty="0" smtClean="0"/>
              <a:t>0</a:t>
            </a:r>
            <a:r>
              <a:rPr kumimoji="1" lang="ja-JP" altLang="en-US" dirty="0" smtClean="0"/>
              <a:t>で位置情報を取得する。</a:t>
            </a:r>
            <a:endParaRPr kumimoji="1" lang="en-US" altLang="ja-JP" dirty="0" smtClean="0"/>
          </a:p>
          <a:p>
            <a:pPr algn="ctr"/>
            <a:r>
              <a:rPr lang="en-US" altLang="ja-JP" dirty="0"/>
              <a:t>(</a:t>
            </a:r>
            <a:r>
              <a:rPr lang="ja-JP" altLang="en-US" dirty="0"/>
              <a:t>ロジック</a:t>
            </a:r>
            <a:r>
              <a:rPr lang="en-US" altLang="ja-JP" dirty="0"/>
              <a:t>2</a:t>
            </a:r>
            <a:r>
              <a:rPr lang="en-US" altLang="ja-JP" dirty="0" smtClean="0"/>
              <a:t>)</a:t>
            </a:r>
            <a:endParaRPr lang="ja-JP" altLang="en-US" dirty="0"/>
          </a:p>
        </p:txBody>
      </p:sp>
      <p:grpSp>
        <p:nvGrpSpPr>
          <p:cNvPr id="71" name="グループ化 70"/>
          <p:cNvGrpSpPr/>
          <p:nvPr/>
        </p:nvGrpSpPr>
        <p:grpSpPr>
          <a:xfrm>
            <a:off x="7800124" y="4052439"/>
            <a:ext cx="3205323" cy="2225556"/>
            <a:chOff x="6096559" y="4016389"/>
            <a:chExt cx="3205323" cy="2225556"/>
          </a:xfrm>
        </p:grpSpPr>
        <p:sp>
          <p:nvSpPr>
            <p:cNvPr id="72" name="円/楕円 71"/>
            <p:cNvSpPr/>
            <p:nvPr/>
          </p:nvSpPr>
          <p:spPr>
            <a:xfrm>
              <a:off x="6096559" y="4016389"/>
              <a:ext cx="3205323"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nvGrpSpPr>
            <p:cNvPr id="73" name="グループ化 72"/>
            <p:cNvGrpSpPr/>
            <p:nvPr/>
          </p:nvGrpSpPr>
          <p:grpSpPr>
            <a:xfrm>
              <a:off x="6392356" y="4351660"/>
              <a:ext cx="2567447" cy="1483396"/>
              <a:chOff x="1125492" y="4184663"/>
              <a:chExt cx="2305047" cy="1394814"/>
            </a:xfrm>
          </p:grpSpPr>
          <p:grpSp>
            <p:nvGrpSpPr>
              <p:cNvPr id="79" name="グループ化 78"/>
              <p:cNvGrpSpPr/>
              <p:nvPr/>
            </p:nvGrpSpPr>
            <p:grpSpPr>
              <a:xfrm>
                <a:off x="1125492" y="4184663"/>
                <a:ext cx="2305047" cy="1394814"/>
                <a:chOff x="2704050" y="4441794"/>
                <a:chExt cx="3109468" cy="1881582"/>
              </a:xfrm>
            </p:grpSpPr>
            <p:sp>
              <p:nvSpPr>
                <p:cNvPr id="82" name="円/楕円 81"/>
                <p:cNvSpPr/>
                <p:nvPr/>
              </p:nvSpPr>
              <p:spPr>
                <a:xfrm>
                  <a:off x="4436985" y="4513292"/>
                  <a:ext cx="1376533"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900" dirty="0" err="1" smtClean="0"/>
                    <a:t>MainPD</a:t>
                  </a:r>
                  <a:endParaRPr kumimoji="1" lang="ja-JP" altLang="en-US" sz="900" dirty="0" smtClean="0"/>
                </a:p>
              </p:txBody>
            </p:sp>
            <p:sp>
              <p:nvSpPr>
                <p:cNvPr id="83" name="円/楕円 82"/>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100" dirty="0" smtClean="0"/>
                    <a:t>PD</a:t>
                  </a:r>
                  <a:endParaRPr kumimoji="1" lang="ja-JP" altLang="en-US" sz="1100" dirty="0" smtClean="0"/>
                </a:p>
              </p:txBody>
            </p:sp>
          </p:grpSp>
          <p:sp>
            <p:nvSpPr>
              <p:cNvPr id="80" name="正方形/長方形 79"/>
              <p:cNvSpPr/>
              <p:nvPr/>
            </p:nvSpPr>
            <p:spPr>
              <a:xfrm>
                <a:off x="1565582" y="4935971"/>
                <a:ext cx="179222" cy="215444"/>
              </a:xfrm>
              <a:prstGeom prst="rect">
                <a:avLst/>
              </a:prstGeom>
            </p:spPr>
            <p:txBody>
              <a:bodyPr wrap="square">
                <a:spAutoFit/>
              </a:bodyPr>
              <a:lstStyle/>
              <a:p>
                <a:endParaRPr lang="ja-JP" altLang="en-US" sz="800" dirty="0"/>
              </a:p>
            </p:txBody>
          </p:sp>
          <p:sp>
            <p:nvSpPr>
              <p:cNvPr id="81" name="正方形/長方形 80"/>
              <p:cNvSpPr/>
              <p:nvPr/>
            </p:nvSpPr>
            <p:spPr>
              <a:xfrm>
                <a:off x="2787919" y="5052978"/>
                <a:ext cx="264816" cy="400110"/>
              </a:xfrm>
              <a:prstGeom prst="rect">
                <a:avLst/>
              </a:prstGeom>
            </p:spPr>
            <p:txBody>
              <a:bodyPr wrap="none">
                <a:spAutoFit/>
              </a:bodyPr>
              <a:lstStyle/>
              <a:p>
                <a:r>
                  <a:rPr lang="ja-JP" altLang="en-US" sz="1000" dirty="0" smtClean="0"/>
                  <a:t>C</a:t>
                </a:r>
                <a:endParaRPr lang="en-US" altLang="ja-JP" sz="1000" dirty="0" smtClean="0"/>
              </a:p>
              <a:p>
                <a:r>
                  <a:rPr lang="ja-JP" altLang="en-US" sz="1000" dirty="0" smtClean="0"/>
                  <a:t>C</a:t>
                </a:r>
                <a:endParaRPr lang="ja-JP" altLang="en-US" sz="1000" dirty="0"/>
              </a:p>
            </p:txBody>
          </p:sp>
        </p:grpSp>
        <p:sp>
          <p:nvSpPr>
            <p:cNvPr id="74" name="正方形/長方形 73"/>
            <p:cNvSpPr/>
            <p:nvPr/>
          </p:nvSpPr>
          <p:spPr>
            <a:xfrm>
              <a:off x="7091231" y="4036879"/>
              <a:ext cx="1109526" cy="307777"/>
            </a:xfrm>
            <a:prstGeom prst="rect">
              <a:avLst/>
            </a:prstGeom>
          </p:spPr>
          <p:txBody>
            <a:bodyPr wrap="square">
              <a:spAutoFit/>
            </a:bodyPr>
            <a:lstStyle/>
            <a:p>
              <a:pPr algn="ctr"/>
              <a:r>
                <a:rPr lang="ja-JP" altLang="en-US" sz="1400" dirty="0" smtClean="0"/>
                <a:t>関係演算子</a:t>
              </a:r>
              <a:endParaRPr lang="ja-JP" altLang="en-US" sz="1400" dirty="0"/>
            </a:p>
          </p:txBody>
        </p:sp>
        <p:sp>
          <p:nvSpPr>
            <p:cNvPr id="76" name="正方形/長方形 75"/>
            <p:cNvSpPr/>
            <p:nvPr/>
          </p:nvSpPr>
          <p:spPr>
            <a:xfrm>
              <a:off x="7221992" y="4189993"/>
              <a:ext cx="752940" cy="369332"/>
            </a:xfrm>
            <a:prstGeom prst="rect">
              <a:avLst/>
            </a:prstGeom>
          </p:spPr>
          <p:txBody>
            <a:bodyPr wrap="square">
              <a:spAutoFit/>
            </a:bodyPr>
            <a:lstStyle/>
            <a:p>
              <a:pPr lvl="0" defTabSz="685800">
                <a:defRPr/>
              </a:pPr>
              <a:r>
                <a:rPr lang="en-US" altLang="ja-JP" dirty="0"/>
                <a:t>a!</a:t>
              </a:r>
              <a:r>
                <a:rPr lang="ja-JP" altLang="en-US" dirty="0"/>
                <a:t>⇒</a:t>
              </a:r>
              <a:r>
                <a:rPr lang="en-US" altLang="ja-JP" dirty="0"/>
                <a:t>b</a:t>
              </a:r>
              <a:endParaRPr lang="ja-JP" altLang="en-US" dirty="0"/>
            </a:p>
          </p:txBody>
        </p:sp>
        <p:cxnSp>
          <p:nvCxnSpPr>
            <p:cNvPr id="77" name="直線矢印コネクタ 76"/>
            <p:cNvCxnSpPr/>
            <p:nvPr/>
          </p:nvCxnSpPr>
          <p:spPr>
            <a:xfrm>
              <a:off x="7091231" y="5239807"/>
              <a:ext cx="1200490" cy="32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7055904" y="5444147"/>
              <a:ext cx="1226421" cy="49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4" name="正方形/長方形 83"/>
          <p:cNvSpPr/>
          <p:nvPr/>
        </p:nvSpPr>
        <p:spPr>
          <a:xfrm>
            <a:off x="8538441" y="5165217"/>
            <a:ext cx="277640" cy="400110"/>
          </a:xfrm>
          <a:prstGeom prst="rect">
            <a:avLst/>
          </a:prstGeom>
        </p:spPr>
        <p:txBody>
          <a:bodyPr wrap="none">
            <a:spAutoFit/>
          </a:bodyPr>
          <a:lstStyle/>
          <a:p>
            <a:r>
              <a:rPr lang="en-US" altLang="ja-JP" sz="1000" dirty="0" smtClean="0"/>
              <a:t>Y</a:t>
            </a:r>
          </a:p>
          <a:p>
            <a:r>
              <a:rPr lang="en-US" altLang="ja-JP" sz="1000" dirty="0"/>
              <a:t>Y</a:t>
            </a:r>
            <a:endParaRPr lang="ja-JP" altLang="en-US" sz="1000" dirty="0"/>
          </a:p>
        </p:txBody>
      </p:sp>
      <p:sp>
        <p:nvSpPr>
          <p:cNvPr id="10" name="円/楕円 9"/>
          <p:cNvSpPr/>
          <p:nvPr/>
        </p:nvSpPr>
        <p:spPr>
          <a:xfrm>
            <a:off x="8285122" y="2556722"/>
            <a:ext cx="509674" cy="554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8" name="円/楕円 87"/>
          <p:cNvSpPr/>
          <p:nvPr/>
        </p:nvSpPr>
        <p:spPr>
          <a:xfrm>
            <a:off x="5351150" y="2006764"/>
            <a:ext cx="368267" cy="400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Tree>
    <p:extLst>
      <p:ext uri="{BB962C8B-B14F-4D97-AF65-F5344CB8AC3E}">
        <p14:creationId xmlns:p14="http://schemas.microsoft.com/office/powerpoint/2010/main" val="2594480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764610" y="1470571"/>
            <a:ext cx="1692489" cy="37714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smtClean="0">
              <a:solidFill>
                <a:srgbClr val="FFFFFF"/>
              </a:solidFill>
            </a:endParaRPr>
          </a:p>
        </p:txBody>
      </p:sp>
      <p:sp>
        <p:nvSpPr>
          <p:cNvPr id="196" name="円/楕円 195"/>
          <p:cNvSpPr/>
          <p:nvPr/>
        </p:nvSpPr>
        <p:spPr>
          <a:xfrm>
            <a:off x="5264437" y="2775911"/>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100" dirty="0" smtClean="0">
              <a:solidFill>
                <a:srgbClr val="333333"/>
              </a:solidFill>
            </a:endParaRPr>
          </a:p>
        </p:txBody>
      </p:sp>
      <p:sp>
        <p:nvSpPr>
          <p:cNvPr id="197" name="正方形/長方形 196"/>
          <p:cNvSpPr/>
          <p:nvPr/>
        </p:nvSpPr>
        <p:spPr>
          <a:xfrm>
            <a:off x="5283465" y="1012403"/>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smtClean="0">
                <a:solidFill>
                  <a:srgbClr val="333333"/>
                </a:solidFill>
              </a:rPr>
              <a:t>2</a:t>
            </a:r>
            <a:endParaRPr lang="ja-JP" altLang="en-US" sz="1400" dirty="0">
              <a:solidFill>
                <a:srgbClr val="333333"/>
              </a:solidFill>
            </a:endParaRPr>
          </a:p>
        </p:txBody>
      </p:sp>
      <p:sp>
        <p:nvSpPr>
          <p:cNvPr id="5" name="スライド番号プレースホルダー 4"/>
          <p:cNvSpPr>
            <a:spLocks noGrp="1"/>
          </p:cNvSpPr>
          <p:nvPr>
            <p:ph type="sldNum" sz="quarter" idx="17"/>
          </p:nvPr>
        </p:nvSpPr>
        <p:spPr>
          <a:xfrm>
            <a:off x="11377613" y="6449006"/>
            <a:ext cx="628857" cy="365125"/>
          </a:xfrm>
        </p:spPr>
        <p:txBody>
          <a:bodyPr/>
          <a:lstStyle/>
          <a:p>
            <a:pPr eaLnBrk="0" hangingPunct="0">
              <a:tabLst>
                <a:tab pos="568218" algn="ctr"/>
                <a:tab pos="857089" algn="l"/>
                <a:tab pos="1088820" algn="l"/>
              </a:tabLst>
            </a:pPr>
            <a:fld id="{C0A530F1-D8C6-4A93-9917-2C1FE34DC798}" type="slidenum">
              <a:rPr lang="en-US" altLang="ja-JP">
                <a:solidFill>
                  <a:srgbClr val="333333"/>
                </a:solidFill>
              </a:rPr>
              <a:pPr eaLnBrk="0" hangingPunct="0">
                <a:tabLst>
                  <a:tab pos="568218" algn="ctr"/>
                  <a:tab pos="857089" algn="l"/>
                  <a:tab pos="1088820" algn="l"/>
                </a:tabLst>
              </a:pPr>
              <a:t>17</a:t>
            </a:fld>
            <a:endParaRPr lang="en-US" altLang="ja-JP" dirty="0">
              <a:solidFill>
                <a:srgbClr val="333333"/>
              </a:solidFill>
            </a:endParaRPr>
          </a:p>
        </p:txBody>
      </p:sp>
      <p:sp>
        <p:nvSpPr>
          <p:cNvPr id="23" name="正方形/長方形 22"/>
          <p:cNvSpPr/>
          <p:nvPr/>
        </p:nvSpPr>
        <p:spPr>
          <a:xfrm>
            <a:off x="53434" y="688468"/>
            <a:ext cx="7961469" cy="369332"/>
          </a:xfrm>
          <a:prstGeom prst="rect">
            <a:avLst/>
          </a:prstGeom>
        </p:spPr>
        <p:txBody>
          <a:bodyPr wrap="square">
            <a:spAutoFit/>
          </a:bodyPr>
          <a:lstStyle/>
          <a:p>
            <a:pPr defTabSz="685800">
              <a:defRPr/>
            </a:pPr>
            <a:r>
              <a:rPr lang="ja-JP" altLang="en-US" dirty="0" smtClean="0">
                <a:solidFill>
                  <a:srgbClr val="333333"/>
                </a:solidFill>
              </a:rPr>
              <a:t>演算子のフロー　位置指定演算子⇒論理演算子⇒関係演算子</a:t>
            </a:r>
            <a:endParaRPr lang="en-US" altLang="ja-JP" dirty="0" smtClean="0">
              <a:solidFill>
                <a:srgbClr val="333333"/>
              </a:solidFill>
            </a:endParaRPr>
          </a:p>
        </p:txBody>
      </p:sp>
      <p:sp>
        <p:nvSpPr>
          <p:cNvPr id="53" name="正方形/長方形 52"/>
          <p:cNvSpPr/>
          <p:nvPr/>
        </p:nvSpPr>
        <p:spPr>
          <a:xfrm>
            <a:off x="4033561" y="1051807"/>
            <a:ext cx="954107" cy="461665"/>
          </a:xfrm>
          <a:prstGeom prst="rect">
            <a:avLst/>
          </a:prstGeom>
        </p:spPr>
        <p:txBody>
          <a:bodyPr wrap="none">
            <a:spAutoFit/>
          </a:bodyPr>
          <a:lstStyle/>
          <a:p>
            <a:pPr defTabSz="685800">
              <a:defRPr/>
            </a:pPr>
            <a:r>
              <a:rPr lang="ja-JP" altLang="en-US" sz="1200" dirty="0">
                <a:solidFill>
                  <a:srgbClr val="333333"/>
                </a:solidFill>
              </a:rPr>
              <a:t>論理</a:t>
            </a:r>
            <a:r>
              <a:rPr lang="ja-JP" altLang="en-US" sz="1200" dirty="0" smtClean="0">
                <a:solidFill>
                  <a:srgbClr val="333333"/>
                </a:solidFill>
              </a:rPr>
              <a:t>演算子</a:t>
            </a:r>
            <a:endParaRPr lang="en-US" altLang="ja-JP" sz="1200" dirty="0" smtClean="0">
              <a:solidFill>
                <a:srgbClr val="333333"/>
              </a:solidFill>
            </a:endParaRPr>
          </a:p>
          <a:p>
            <a:pPr defTabSz="685800">
              <a:defRPr/>
            </a:pPr>
            <a:r>
              <a:rPr lang="en-US" altLang="ja-JP" sz="1200" dirty="0" smtClean="0">
                <a:solidFill>
                  <a:srgbClr val="333333"/>
                </a:solidFill>
              </a:rPr>
              <a:t>       </a:t>
            </a:r>
            <a:endParaRPr lang="ja-JP" altLang="en-US" sz="1200" dirty="0">
              <a:solidFill>
                <a:srgbClr val="333333"/>
              </a:solidFill>
            </a:endParaRPr>
          </a:p>
        </p:txBody>
      </p:sp>
      <p:grpSp>
        <p:nvGrpSpPr>
          <p:cNvPr id="156" name="グループ化 155"/>
          <p:cNvGrpSpPr/>
          <p:nvPr/>
        </p:nvGrpSpPr>
        <p:grpSpPr>
          <a:xfrm>
            <a:off x="6865481" y="2031386"/>
            <a:ext cx="4587379" cy="2244595"/>
            <a:chOff x="6096559" y="3987776"/>
            <a:chExt cx="4587379" cy="2244595"/>
          </a:xfrm>
        </p:grpSpPr>
        <p:sp>
          <p:nvSpPr>
            <p:cNvPr id="155" name="円/楕円 154"/>
            <p:cNvSpPr/>
            <p:nvPr/>
          </p:nvSpPr>
          <p:spPr>
            <a:xfrm>
              <a:off x="6096559" y="4006815"/>
              <a:ext cx="4587379"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smtClean="0">
                <a:solidFill>
                  <a:srgbClr val="FFFFFF"/>
                </a:solidFill>
              </a:endParaRPr>
            </a:p>
          </p:txBody>
        </p:sp>
        <p:grpSp>
          <p:nvGrpSpPr>
            <p:cNvPr id="102" name="グループ化 101"/>
            <p:cNvGrpSpPr/>
            <p:nvPr/>
          </p:nvGrpSpPr>
          <p:grpSpPr>
            <a:xfrm>
              <a:off x="6392356" y="4351660"/>
              <a:ext cx="2697865" cy="1481541"/>
              <a:chOff x="1125492" y="4184663"/>
              <a:chExt cx="2422136" cy="1393070"/>
            </a:xfrm>
          </p:grpSpPr>
          <p:grpSp>
            <p:nvGrpSpPr>
              <p:cNvPr id="104" name="グループ化 103"/>
              <p:cNvGrpSpPr/>
              <p:nvPr/>
            </p:nvGrpSpPr>
            <p:grpSpPr>
              <a:xfrm>
                <a:off x="1125492" y="4184663"/>
                <a:ext cx="2422136" cy="1393070"/>
                <a:chOff x="2704050" y="4441794"/>
                <a:chExt cx="3267419" cy="1879229"/>
              </a:xfrm>
            </p:grpSpPr>
            <p:sp>
              <p:nvSpPr>
                <p:cNvPr id="108" name="円/楕円 107"/>
                <p:cNvSpPr/>
                <p:nvPr/>
              </p:nvSpPr>
              <p:spPr>
                <a:xfrm>
                  <a:off x="4594937" y="4504003"/>
                  <a:ext cx="1376532"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ja-JP" altLang="en-US" sz="900" dirty="0"/>
                </a:p>
              </p:txBody>
            </p:sp>
            <p:sp>
              <p:nvSpPr>
                <p:cNvPr id="109" name="円/楕円 108"/>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lvl="0" defTabSz="685800">
                    <a:defRPr/>
                  </a:pPr>
                  <a:endParaRPr lang="en-US" altLang="ja-JP" sz="1100" dirty="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solidFill>
                    <a:srgbClr val="333333"/>
                  </a:solidFill>
                </a:endParaRPr>
              </a:p>
            </p:txBody>
          </p:sp>
        </p:grpSp>
        <p:sp>
          <p:nvSpPr>
            <p:cNvPr id="103" name="正方形/長方形 102"/>
            <p:cNvSpPr/>
            <p:nvPr/>
          </p:nvSpPr>
          <p:spPr>
            <a:xfrm>
              <a:off x="7828551" y="3987776"/>
              <a:ext cx="1109526" cy="307777"/>
            </a:xfrm>
            <a:prstGeom prst="rect">
              <a:avLst/>
            </a:prstGeom>
          </p:spPr>
          <p:txBody>
            <a:bodyPr wrap="square">
              <a:spAutoFit/>
            </a:bodyPr>
            <a:lstStyle/>
            <a:p>
              <a:pPr algn="ctr"/>
              <a:r>
                <a:rPr lang="ja-JP" altLang="en-US" sz="1400" dirty="0" smtClean="0">
                  <a:solidFill>
                    <a:srgbClr val="333333"/>
                  </a:solidFill>
                </a:rPr>
                <a:t>関係演算子</a:t>
              </a:r>
              <a:endParaRPr lang="ja-JP" altLang="en-US" sz="1400" dirty="0">
                <a:solidFill>
                  <a:srgbClr val="333333"/>
                </a:solidFill>
              </a:endParaRPr>
            </a:p>
          </p:txBody>
        </p:sp>
        <p:sp>
          <p:nvSpPr>
            <p:cNvPr id="136" name="正方形/長方形 135"/>
            <p:cNvSpPr/>
            <p:nvPr/>
          </p:nvSpPr>
          <p:spPr>
            <a:xfrm>
              <a:off x="7413157" y="4486965"/>
              <a:ext cx="752940" cy="369332"/>
            </a:xfrm>
            <a:prstGeom prst="rect">
              <a:avLst/>
            </a:prstGeom>
          </p:spPr>
          <p:txBody>
            <a:bodyPr wrap="square">
              <a:spAutoFit/>
            </a:bodyPr>
            <a:lstStyle/>
            <a:p>
              <a:pPr defTabSz="685800">
                <a:defRPr/>
              </a:pPr>
              <a:r>
                <a:rPr lang="en-US" altLang="ja-JP" dirty="0"/>
                <a:t>a</a:t>
              </a:r>
              <a:r>
                <a:rPr lang="ja-JP" altLang="en-US" dirty="0"/>
                <a:t>＆</a:t>
              </a:r>
              <a:r>
                <a:rPr lang="en-US" altLang="ja-JP" dirty="0" smtClean="0"/>
                <a:t>b</a:t>
              </a:r>
              <a:endParaRPr lang="en-US" altLang="ja-JP" dirty="0"/>
            </a:p>
          </p:txBody>
        </p:sp>
      </p:grpSp>
      <p:grpSp>
        <p:nvGrpSpPr>
          <p:cNvPr id="173" name="グループ化 172"/>
          <p:cNvGrpSpPr/>
          <p:nvPr/>
        </p:nvGrpSpPr>
        <p:grpSpPr>
          <a:xfrm>
            <a:off x="2396362" y="1071505"/>
            <a:ext cx="1899860" cy="4208301"/>
            <a:chOff x="2966824" y="1309760"/>
            <a:chExt cx="2378539" cy="5268602"/>
          </a:xfrm>
        </p:grpSpPr>
        <p:sp>
          <p:nvSpPr>
            <p:cNvPr id="24" name="円/楕円 23"/>
            <p:cNvSpPr/>
            <p:nvPr/>
          </p:nvSpPr>
          <p:spPr>
            <a:xfrm>
              <a:off x="2966824" y="1666893"/>
              <a:ext cx="2378539" cy="49114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smtClean="0">
                <a:solidFill>
                  <a:srgbClr val="FFFFFF"/>
                </a:solidFill>
              </a:endParaRPr>
            </a:p>
          </p:txBody>
        </p:sp>
        <p:grpSp>
          <p:nvGrpSpPr>
            <p:cNvPr id="168" name="グループ化 167"/>
            <p:cNvGrpSpPr/>
            <p:nvPr/>
          </p:nvGrpSpPr>
          <p:grpSpPr>
            <a:xfrm>
              <a:off x="3683376" y="3265085"/>
              <a:ext cx="1585971" cy="1247237"/>
              <a:chOff x="4027604" y="3259025"/>
              <a:chExt cx="1585971" cy="1299838"/>
            </a:xfrm>
          </p:grpSpPr>
          <p:sp>
            <p:nvSpPr>
              <p:cNvPr id="39" name="円/楕円 38"/>
              <p:cNvSpPr/>
              <p:nvPr/>
            </p:nvSpPr>
            <p:spPr>
              <a:xfrm>
                <a:off x="4165245" y="3259025"/>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50" dirty="0" smtClean="0">
                  <a:solidFill>
                    <a:srgbClr val="333333"/>
                  </a:solidFill>
                </a:endParaRPr>
              </a:p>
            </p:txBody>
          </p:sp>
          <p:sp>
            <p:nvSpPr>
              <p:cNvPr id="44" name="正方形/長方形 43"/>
              <p:cNvSpPr/>
              <p:nvPr/>
            </p:nvSpPr>
            <p:spPr>
              <a:xfrm>
                <a:off x="4027604" y="3919229"/>
                <a:ext cx="1585971" cy="361416"/>
              </a:xfrm>
              <a:prstGeom prst="rect">
                <a:avLst/>
              </a:prstGeom>
            </p:spPr>
            <p:txBody>
              <a:bodyPr wrap="square">
                <a:spAutoFit/>
              </a:bodyPr>
              <a:lstStyle/>
              <a:p>
                <a:r>
                  <a:rPr lang="en-US" altLang="ja-JP" sz="600" dirty="0" smtClean="0">
                    <a:solidFill>
                      <a:srgbClr val="333333"/>
                    </a:solidFill>
                  </a:rPr>
                  <a:t>5:</a:t>
                </a:r>
                <a:r>
                  <a:rPr lang="ja-JP" altLang="en-US" sz="600" dirty="0">
                    <a:solidFill>
                      <a:srgbClr val="333333"/>
                    </a:solidFill>
                  </a:rPr>
                  <a:t>AL@C001SMA1.3Y</a:t>
                </a:r>
              </a:p>
              <a:p>
                <a:endParaRPr lang="ja-JP" altLang="en-US" sz="600" dirty="0">
                  <a:solidFill>
                    <a:srgbClr val="333333"/>
                  </a:solidFill>
                </a:endParaRPr>
              </a:p>
            </p:txBody>
          </p:sp>
          <p:sp>
            <p:nvSpPr>
              <p:cNvPr id="159" name="正方形/長方形 158"/>
              <p:cNvSpPr/>
              <p:nvPr/>
            </p:nvSpPr>
            <p:spPr>
              <a:xfrm>
                <a:off x="4327258" y="3400401"/>
                <a:ext cx="516171" cy="401573"/>
              </a:xfrm>
              <a:prstGeom prst="rect">
                <a:avLst/>
              </a:prstGeom>
            </p:spPr>
            <p:txBody>
              <a:bodyPr wrap="none">
                <a:spAutoFit/>
              </a:bodyPr>
              <a:lstStyle/>
              <a:p>
                <a:pPr algn="ctr"/>
                <a:r>
                  <a:rPr lang="en-US" altLang="ja-JP" sz="1400" dirty="0">
                    <a:solidFill>
                      <a:srgbClr val="333333"/>
                    </a:solidFill>
                  </a:rPr>
                  <a:t>PD</a:t>
                </a:r>
                <a:endParaRPr lang="ja-JP" altLang="en-US" sz="1400" dirty="0">
                  <a:solidFill>
                    <a:srgbClr val="333333"/>
                  </a:solidFill>
                </a:endParaRPr>
              </a:p>
            </p:txBody>
          </p:sp>
        </p:grpSp>
        <p:sp>
          <p:nvSpPr>
            <p:cNvPr id="172" name="正方形/長方形 171"/>
            <p:cNvSpPr/>
            <p:nvPr/>
          </p:nvSpPr>
          <p:spPr>
            <a:xfrm>
              <a:off x="3736746" y="1309760"/>
              <a:ext cx="871391" cy="385323"/>
            </a:xfrm>
            <a:prstGeom prst="rect">
              <a:avLst/>
            </a:prstGeom>
          </p:spPr>
          <p:txBody>
            <a:bodyPr wrap="none">
              <a:spAutoFit/>
            </a:bodyPr>
            <a:lstStyle/>
            <a:p>
              <a:pPr algn="ctr"/>
              <a:r>
                <a:rPr lang="ja-JP" altLang="en-US" sz="1400" dirty="0" smtClean="0">
                  <a:solidFill>
                    <a:srgbClr val="333333"/>
                  </a:solidFill>
                </a:rPr>
                <a:t>データ</a:t>
              </a:r>
              <a:r>
                <a:rPr lang="en-US" altLang="ja-JP" sz="1400" dirty="0" smtClean="0">
                  <a:solidFill>
                    <a:srgbClr val="333333"/>
                  </a:solidFill>
                </a:rPr>
                <a:t>1</a:t>
              </a:r>
              <a:endParaRPr lang="ja-JP" altLang="en-US" sz="1400" dirty="0">
                <a:solidFill>
                  <a:srgbClr val="333333"/>
                </a:solidFill>
              </a:endParaRPr>
            </a:p>
          </p:txBody>
        </p:sp>
      </p:grpSp>
      <p:sp>
        <p:nvSpPr>
          <p:cNvPr id="170" name="円/楕円 169"/>
          <p:cNvSpPr/>
          <p:nvPr/>
        </p:nvSpPr>
        <p:spPr>
          <a:xfrm>
            <a:off x="71043" y="1264893"/>
            <a:ext cx="2093478" cy="39593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smtClean="0">
              <a:solidFill>
                <a:srgbClr val="FFFFFF"/>
              </a:solidFill>
            </a:endParaRPr>
          </a:p>
        </p:txBody>
      </p:sp>
      <p:sp>
        <p:nvSpPr>
          <p:cNvPr id="40" name="正方形/長方形 39"/>
          <p:cNvSpPr/>
          <p:nvPr/>
        </p:nvSpPr>
        <p:spPr>
          <a:xfrm>
            <a:off x="732254" y="1011360"/>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a:solidFill>
                  <a:srgbClr val="333333"/>
                </a:solidFill>
              </a:rPr>
              <a:t>0</a:t>
            </a:r>
            <a:endParaRPr lang="ja-JP" altLang="en-US" sz="1400" dirty="0">
              <a:solidFill>
                <a:srgbClr val="333333"/>
              </a:solidFill>
            </a:endParaRPr>
          </a:p>
        </p:txBody>
      </p:sp>
      <p:sp>
        <p:nvSpPr>
          <p:cNvPr id="4" name="正方形/長方形 3"/>
          <p:cNvSpPr/>
          <p:nvPr/>
        </p:nvSpPr>
        <p:spPr>
          <a:xfrm>
            <a:off x="1516734" y="1218268"/>
            <a:ext cx="1441420" cy="307777"/>
          </a:xfrm>
          <a:prstGeom prst="rect">
            <a:avLst/>
          </a:prstGeom>
        </p:spPr>
        <p:txBody>
          <a:bodyPr wrap="none">
            <a:spAutoFit/>
          </a:bodyPr>
          <a:lstStyle/>
          <a:p>
            <a:pPr defTabSz="685800">
              <a:defRPr/>
            </a:pPr>
            <a:r>
              <a:rPr lang="ja-JP" altLang="en-US" sz="1400" dirty="0">
                <a:solidFill>
                  <a:srgbClr val="333333"/>
                </a:solidFill>
              </a:rPr>
              <a:t>位置指定演算子</a:t>
            </a:r>
            <a:endParaRPr lang="en-US" altLang="ja-JP" sz="1400" dirty="0">
              <a:solidFill>
                <a:srgbClr val="333333"/>
              </a:solidFill>
            </a:endParaRPr>
          </a:p>
        </p:txBody>
      </p:sp>
      <p:sp>
        <p:nvSpPr>
          <p:cNvPr id="13" name="正方形/長方形 12"/>
          <p:cNvSpPr/>
          <p:nvPr/>
        </p:nvSpPr>
        <p:spPr>
          <a:xfrm>
            <a:off x="2067480" y="2407464"/>
            <a:ext cx="686406" cy="307777"/>
          </a:xfrm>
          <a:prstGeom prst="rect">
            <a:avLst/>
          </a:prstGeom>
        </p:spPr>
        <p:txBody>
          <a:bodyPr wrap="none">
            <a:spAutoFit/>
          </a:bodyPr>
          <a:lstStyle/>
          <a:p>
            <a:pPr lvl="0" defTabSz="685800">
              <a:defRPr/>
            </a:pPr>
            <a:r>
              <a:rPr lang="en-US" altLang="ja-JP" sz="1400" dirty="0"/>
              <a:t>E(end)</a:t>
            </a:r>
          </a:p>
        </p:txBody>
      </p:sp>
      <p:grpSp>
        <p:nvGrpSpPr>
          <p:cNvPr id="15" name="グループ化 14"/>
          <p:cNvGrpSpPr/>
          <p:nvPr/>
        </p:nvGrpSpPr>
        <p:grpSpPr>
          <a:xfrm>
            <a:off x="619192" y="2645032"/>
            <a:ext cx="1031605" cy="1240663"/>
            <a:chOff x="663036" y="1316060"/>
            <a:chExt cx="1031605" cy="1240663"/>
          </a:xfrm>
        </p:grpSpPr>
        <p:sp>
          <p:nvSpPr>
            <p:cNvPr id="29" name="円/楕円 28"/>
            <p:cNvSpPr/>
            <p:nvPr/>
          </p:nvSpPr>
          <p:spPr>
            <a:xfrm>
              <a:off x="663036" y="1316060"/>
              <a:ext cx="948593" cy="1240663"/>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ja-JP" altLang="en-US" sz="1050" dirty="0" smtClean="0">
                <a:solidFill>
                  <a:srgbClr val="333333"/>
                </a:solidFill>
              </a:endParaRPr>
            </a:p>
          </p:txBody>
        </p:sp>
        <p:sp>
          <p:nvSpPr>
            <p:cNvPr id="11" name="正方形/長方形 10"/>
            <p:cNvSpPr/>
            <p:nvPr/>
          </p:nvSpPr>
          <p:spPr>
            <a:xfrm>
              <a:off x="744628" y="1820707"/>
              <a:ext cx="950013" cy="553998"/>
            </a:xfrm>
            <a:prstGeom prst="rect">
              <a:avLst/>
            </a:prstGeom>
          </p:spPr>
          <p:txBody>
            <a:bodyPr wrap="square">
              <a:spAutoFit/>
            </a:bodyPr>
            <a:lstStyle/>
            <a:p>
              <a:r>
                <a:rPr lang="ja-JP" altLang="en-US" sz="600" dirty="0">
                  <a:solidFill>
                    <a:srgbClr val="333333"/>
                  </a:solidFill>
                </a:rPr>
                <a:t>AL@D001SMA1.3Y</a:t>
              </a:r>
            </a:p>
            <a:p>
              <a:r>
                <a:rPr lang="ja-JP" altLang="en-US" sz="600" dirty="0">
                  <a:solidFill>
                    <a:srgbClr val="333333"/>
                  </a:solidFill>
                </a:rPr>
                <a:t>AL@D001STH1.3Y</a:t>
              </a:r>
            </a:p>
            <a:p>
              <a:r>
                <a:rPr lang="ja-JP" altLang="en-US" sz="600" dirty="0">
                  <a:solidFill>
                    <a:srgbClr val="333333"/>
                  </a:solidFill>
                </a:rPr>
                <a:t>AL@L001SMA1.3Y</a:t>
              </a:r>
            </a:p>
            <a:p>
              <a:r>
                <a:rPr lang="ja-JP" altLang="en-US" sz="600" dirty="0">
                  <a:solidFill>
                    <a:srgbClr val="333333"/>
                  </a:solidFill>
                </a:rPr>
                <a:t>AL@L001STH1.3Y</a:t>
              </a:r>
            </a:p>
            <a:p>
              <a:r>
                <a:rPr lang="ja-JP" altLang="en-US" sz="600" dirty="0">
                  <a:solidFill>
                    <a:srgbClr val="333333"/>
                  </a:solidFill>
                </a:rPr>
                <a:t>AL@C001SMA1.3Y</a:t>
              </a:r>
            </a:p>
          </p:txBody>
        </p:sp>
        <p:sp>
          <p:nvSpPr>
            <p:cNvPr id="157" name="正方形/長方形 156"/>
            <p:cNvSpPr/>
            <p:nvPr/>
          </p:nvSpPr>
          <p:spPr>
            <a:xfrm>
              <a:off x="972817" y="1484363"/>
              <a:ext cx="412292" cy="307777"/>
            </a:xfrm>
            <a:prstGeom prst="rect">
              <a:avLst/>
            </a:prstGeom>
          </p:spPr>
          <p:txBody>
            <a:bodyPr wrap="none">
              <a:spAutoFit/>
            </a:bodyPr>
            <a:lstStyle/>
            <a:p>
              <a:r>
                <a:rPr lang="en-US" altLang="ja-JP" sz="1400" dirty="0">
                  <a:solidFill>
                    <a:srgbClr val="333333"/>
                  </a:solidFill>
                </a:rPr>
                <a:t>PD</a:t>
              </a:r>
              <a:endParaRPr lang="ja-JP" altLang="en-US" sz="1400" dirty="0">
                <a:solidFill>
                  <a:srgbClr val="333333"/>
                </a:solidFill>
              </a:endParaRPr>
            </a:p>
          </p:txBody>
        </p:sp>
      </p:grpSp>
      <p:grpSp>
        <p:nvGrpSpPr>
          <p:cNvPr id="169" name="グループ化 168"/>
          <p:cNvGrpSpPr/>
          <p:nvPr/>
        </p:nvGrpSpPr>
        <p:grpSpPr>
          <a:xfrm>
            <a:off x="524295" y="3883460"/>
            <a:ext cx="1088760" cy="1175645"/>
            <a:chOff x="1300678" y="4511354"/>
            <a:chExt cx="1363078" cy="1471854"/>
          </a:xfrm>
        </p:grpSpPr>
        <p:sp>
          <p:nvSpPr>
            <p:cNvPr id="163" name="円/楕円 162"/>
            <p:cNvSpPr/>
            <p:nvPr/>
          </p:nvSpPr>
          <p:spPr>
            <a:xfrm>
              <a:off x="1378361" y="4511354"/>
              <a:ext cx="1206699" cy="14718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164" name="正方形/長方形 163"/>
            <p:cNvSpPr/>
            <p:nvPr/>
          </p:nvSpPr>
          <p:spPr>
            <a:xfrm>
              <a:off x="1514551" y="5041309"/>
              <a:ext cx="1023915" cy="520185"/>
            </a:xfrm>
            <a:prstGeom prst="rect">
              <a:avLst/>
            </a:prstGeom>
          </p:spPr>
          <p:txBody>
            <a:bodyPr wrap="none">
              <a:spAutoFit/>
            </a:bodyPr>
            <a:lstStyle/>
            <a:p>
              <a:r>
                <a:rPr lang="ja-JP" altLang="en-US" sz="700" dirty="0">
                  <a:solidFill>
                    <a:srgbClr val="333333"/>
                  </a:solidFill>
                </a:rPr>
                <a:t>AL@</a:t>
              </a:r>
              <a:r>
                <a:rPr lang="ja-JP" altLang="en-US" sz="700" dirty="0" smtClean="0">
                  <a:solidFill>
                    <a:srgbClr val="333333"/>
                  </a:solidFill>
                </a:rPr>
                <a:t>CEGOQC01</a:t>
              </a:r>
              <a:endParaRPr lang="en-US" altLang="ja-JP" sz="700" dirty="0" smtClean="0">
                <a:solidFill>
                  <a:srgbClr val="333333"/>
                </a:solidFill>
              </a:endParaRPr>
            </a:p>
            <a:p>
              <a:r>
                <a:rPr lang="ja-JP" altLang="en-US" sz="700" dirty="0">
                  <a:solidFill>
                    <a:srgbClr val="333333"/>
                  </a:solidFill>
                </a:rPr>
                <a:t>AL@DBFJ3Y00</a:t>
              </a:r>
            </a:p>
            <a:p>
              <a:r>
                <a:rPr lang="ja-JP" altLang="en-US" sz="700" dirty="0">
                  <a:solidFill>
                    <a:srgbClr val="333333"/>
                  </a:solidFill>
                </a:rPr>
                <a:t>AL@CE3--</a:t>
              </a:r>
              <a:r>
                <a:rPr lang="ja-JP" altLang="en-US" sz="700" dirty="0" smtClean="0">
                  <a:solidFill>
                    <a:srgbClr val="333333"/>
                  </a:solidFill>
                </a:rPr>
                <a:t>S03</a:t>
              </a:r>
              <a:endParaRPr lang="ja-JP" altLang="en-US" sz="700" dirty="0">
                <a:solidFill>
                  <a:srgbClr val="333333"/>
                </a:solidFill>
              </a:endParaRPr>
            </a:p>
          </p:txBody>
        </p:sp>
        <p:sp>
          <p:nvSpPr>
            <p:cNvPr id="165" name="正方形/長方形 164"/>
            <p:cNvSpPr/>
            <p:nvPr/>
          </p:nvSpPr>
          <p:spPr>
            <a:xfrm>
              <a:off x="1300678" y="4706168"/>
              <a:ext cx="1363078" cy="327524"/>
            </a:xfrm>
            <a:prstGeom prst="rect">
              <a:avLst/>
            </a:prstGeom>
          </p:spPr>
          <p:txBody>
            <a:bodyPr wrap="none">
              <a:spAutoFit/>
            </a:bodyPr>
            <a:lstStyle/>
            <a:p>
              <a:pPr algn="ctr"/>
              <a:r>
                <a:rPr lang="ja-JP" altLang="en-US" sz="1100" dirty="0" smtClean="0">
                  <a:solidFill>
                    <a:srgbClr val="333333"/>
                  </a:solidFill>
                </a:rPr>
                <a:t>リワークフロー</a:t>
              </a:r>
              <a:r>
                <a:rPr lang="en-US" altLang="ja-JP" sz="1100" dirty="0" smtClean="0">
                  <a:solidFill>
                    <a:srgbClr val="333333"/>
                  </a:solidFill>
                </a:rPr>
                <a:t>No</a:t>
              </a:r>
              <a:endParaRPr lang="ja-JP" altLang="en-US" sz="1100" dirty="0">
                <a:solidFill>
                  <a:srgbClr val="333333"/>
                </a:solidFill>
              </a:endParaRPr>
            </a:p>
          </p:txBody>
        </p:sp>
      </p:grpSp>
      <p:sp>
        <p:nvSpPr>
          <p:cNvPr id="20" name="円弧 19"/>
          <p:cNvSpPr/>
          <p:nvPr/>
        </p:nvSpPr>
        <p:spPr>
          <a:xfrm>
            <a:off x="1381000" y="2600370"/>
            <a:ext cx="1889245" cy="1118015"/>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174" name="テキスト ボックス 173"/>
          <p:cNvSpPr txBox="1"/>
          <p:nvPr/>
        </p:nvSpPr>
        <p:spPr>
          <a:xfrm>
            <a:off x="2716114" y="5232512"/>
            <a:ext cx="1771985" cy="369332"/>
          </a:xfrm>
          <a:prstGeom prst="rect">
            <a:avLst/>
          </a:prstGeom>
          <a:noFill/>
        </p:spPr>
        <p:txBody>
          <a:bodyPr wrap="square" rtlCol="0">
            <a:spAutoFit/>
          </a:bodyPr>
          <a:lstStyle/>
          <a:p>
            <a:r>
              <a:rPr lang="ja-JP" altLang="en-US" dirty="0" smtClean="0">
                <a:solidFill>
                  <a:srgbClr val="333333"/>
                </a:solidFill>
              </a:rPr>
              <a:t>データ</a:t>
            </a:r>
            <a:r>
              <a:rPr lang="en-US" altLang="ja-JP" dirty="0" smtClean="0">
                <a:solidFill>
                  <a:srgbClr val="333333"/>
                </a:solidFill>
              </a:rPr>
              <a:t>0</a:t>
            </a:r>
            <a:r>
              <a:rPr lang="ja-JP" altLang="en-US" dirty="0" smtClean="0">
                <a:solidFill>
                  <a:srgbClr val="333333"/>
                </a:solidFill>
              </a:rPr>
              <a:t>を解放</a:t>
            </a:r>
            <a:endParaRPr lang="ja-JP" altLang="en-US" dirty="0">
              <a:solidFill>
                <a:srgbClr val="333333"/>
              </a:solidFill>
            </a:endParaRPr>
          </a:p>
        </p:txBody>
      </p:sp>
      <p:sp>
        <p:nvSpPr>
          <p:cNvPr id="189" name="円弧 188"/>
          <p:cNvSpPr/>
          <p:nvPr/>
        </p:nvSpPr>
        <p:spPr>
          <a:xfrm>
            <a:off x="3568048" y="2593686"/>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190" name="円弧 189"/>
          <p:cNvSpPr/>
          <p:nvPr/>
        </p:nvSpPr>
        <p:spPr>
          <a:xfrm>
            <a:off x="3620599" y="1700750"/>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200" name="正方形/長方形 199"/>
          <p:cNvSpPr/>
          <p:nvPr/>
        </p:nvSpPr>
        <p:spPr>
          <a:xfrm>
            <a:off x="5370949" y="2824389"/>
            <a:ext cx="378629" cy="276999"/>
          </a:xfrm>
          <a:prstGeom prst="rect">
            <a:avLst/>
          </a:prstGeom>
        </p:spPr>
        <p:txBody>
          <a:bodyPr wrap="none">
            <a:spAutoFit/>
          </a:bodyPr>
          <a:lstStyle/>
          <a:p>
            <a:pPr algn="ctr"/>
            <a:r>
              <a:rPr lang="en-US" altLang="ja-JP" sz="1200" dirty="0">
                <a:solidFill>
                  <a:srgbClr val="333333"/>
                </a:solidFill>
              </a:rPr>
              <a:t>PD</a:t>
            </a:r>
            <a:endParaRPr lang="ja-JP" altLang="en-US" sz="1200" dirty="0">
              <a:solidFill>
                <a:srgbClr val="333333"/>
              </a:solidFill>
            </a:endParaRPr>
          </a:p>
        </p:txBody>
      </p:sp>
      <p:sp>
        <p:nvSpPr>
          <p:cNvPr id="202" name="テキスト ボックス 201"/>
          <p:cNvSpPr txBox="1"/>
          <p:nvPr/>
        </p:nvSpPr>
        <p:spPr>
          <a:xfrm>
            <a:off x="4909190" y="5254790"/>
            <a:ext cx="1771985" cy="369332"/>
          </a:xfrm>
          <a:prstGeom prst="rect">
            <a:avLst/>
          </a:prstGeom>
          <a:noFill/>
        </p:spPr>
        <p:txBody>
          <a:bodyPr wrap="square" rtlCol="0">
            <a:spAutoFit/>
          </a:bodyPr>
          <a:lstStyle/>
          <a:p>
            <a:r>
              <a:rPr lang="ja-JP" altLang="en-US" dirty="0" smtClean="0">
                <a:solidFill>
                  <a:srgbClr val="333333"/>
                </a:solidFill>
              </a:rPr>
              <a:t>データ</a:t>
            </a:r>
            <a:r>
              <a:rPr lang="en-US" altLang="ja-JP" dirty="0">
                <a:solidFill>
                  <a:srgbClr val="333333"/>
                </a:solidFill>
              </a:rPr>
              <a:t>1</a:t>
            </a:r>
            <a:r>
              <a:rPr lang="ja-JP" altLang="en-US" dirty="0" smtClean="0">
                <a:solidFill>
                  <a:srgbClr val="333333"/>
                </a:solidFill>
              </a:rPr>
              <a:t>を解放</a:t>
            </a:r>
            <a:endParaRPr lang="ja-JP" altLang="en-US" dirty="0">
              <a:solidFill>
                <a:srgbClr val="333333"/>
              </a:solidFill>
            </a:endParaRPr>
          </a:p>
        </p:txBody>
      </p:sp>
      <p:graphicFrame>
        <p:nvGraphicFramePr>
          <p:cNvPr id="66" name="表 65"/>
          <p:cNvGraphicFramePr>
            <a:graphicFrameLocks noGrp="1"/>
          </p:cNvGraphicFramePr>
          <p:nvPr>
            <p:extLst/>
          </p:nvPr>
        </p:nvGraphicFramePr>
        <p:xfrm>
          <a:off x="8671639" y="4339965"/>
          <a:ext cx="3495239" cy="2008681"/>
        </p:xfrm>
        <a:graphic>
          <a:graphicData uri="http://schemas.openxmlformats.org/drawingml/2006/table">
            <a:tbl>
              <a:tblPr firstRow="1" bandRow="1">
                <a:tableStyleId>{5C22544A-7EE6-4342-B048-85BDC9FD1C3A}</a:tableStyleId>
              </a:tblPr>
              <a:tblGrid>
                <a:gridCol w="805013"/>
                <a:gridCol w="590222"/>
                <a:gridCol w="672883"/>
                <a:gridCol w="665653"/>
                <a:gridCol w="761468"/>
              </a:tblGrid>
              <a:tr h="181419">
                <a:tc>
                  <a:txBody>
                    <a:bodyPr/>
                    <a:lstStyle/>
                    <a:p>
                      <a:endParaRPr kumimoji="1" lang="ja-JP" altLang="en-US" sz="800" dirty="0"/>
                    </a:p>
                  </a:txBody>
                  <a:tcPr marL="52560" marR="52560" marT="26280" marB="26280"/>
                </a:tc>
                <a:tc>
                  <a:txBody>
                    <a:bodyPr/>
                    <a:lstStyle/>
                    <a:p>
                      <a:r>
                        <a:rPr kumimoji="1" lang="ja-JP" altLang="en-US" sz="800" dirty="0" smtClean="0"/>
                        <a:t>ルール</a:t>
                      </a:r>
                      <a:r>
                        <a:rPr kumimoji="1" lang="en-US" altLang="ja-JP" sz="800" dirty="0" smtClean="0"/>
                        <a:t>No</a:t>
                      </a:r>
                      <a:endParaRPr kumimoji="1" lang="ja-JP" altLang="en-US" sz="800" dirty="0"/>
                    </a:p>
                  </a:txBody>
                  <a:tcPr marL="52560" marR="52560" marT="26280" marB="26280"/>
                </a:tc>
                <a:tc>
                  <a:txBody>
                    <a:bodyPr/>
                    <a:lstStyle/>
                    <a:p>
                      <a:r>
                        <a:rPr kumimoji="1" lang="en-US" altLang="ja-JP" sz="800" dirty="0" smtClean="0"/>
                        <a:t>A</a:t>
                      </a:r>
                      <a:endParaRPr kumimoji="1" lang="ja-JP" altLang="en-US" sz="800" dirty="0"/>
                    </a:p>
                  </a:txBody>
                  <a:tcPr marL="52560" marR="52560" marT="26280" marB="26280"/>
                </a:tc>
                <a:tc>
                  <a:txBody>
                    <a:bodyPr/>
                    <a:lstStyle/>
                    <a:p>
                      <a:r>
                        <a:rPr kumimoji="1" lang="en-US" altLang="ja-JP" sz="800" dirty="0" smtClean="0"/>
                        <a:t>B</a:t>
                      </a:r>
                      <a:endParaRPr kumimoji="1" lang="ja-JP" altLang="en-US" sz="800" dirty="0"/>
                    </a:p>
                  </a:txBody>
                  <a:tcPr marL="52560" marR="52560" marT="26280" marB="26280"/>
                </a:tc>
                <a:tc>
                  <a:txBody>
                    <a:bodyPr/>
                    <a:lstStyle/>
                    <a:p>
                      <a:r>
                        <a:rPr kumimoji="1" lang="en-US" altLang="ja-JP" sz="800" dirty="0" smtClean="0"/>
                        <a:t>C</a:t>
                      </a:r>
                      <a:endParaRPr kumimoji="1" lang="ja-JP" altLang="en-US" sz="800" dirty="0"/>
                    </a:p>
                  </a:txBody>
                  <a:tcPr marL="52560" marR="52560" marT="26280" marB="26280"/>
                </a:tc>
              </a:tr>
              <a:tr h="2330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800" dirty="0" smtClean="0"/>
                        <a:t>ルール演算子</a:t>
                      </a:r>
                      <a:endParaRPr lang="en-US" altLang="ja-JP" sz="8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8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dirty="0" smtClean="0"/>
                        <a:t>a</a:t>
                      </a:r>
                      <a:r>
                        <a:rPr kumimoji="1" lang="ja-JP" altLang="en-US" sz="800" dirty="0" smtClean="0"/>
                        <a:t>＆</a:t>
                      </a:r>
                      <a:r>
                        <a:rPr kumimoji="1" lang="en-US" altLang="ja-JP" sz="800" dirty="0" smtClean="0"/>
                        <a:t>b</a:t>
                      </a:r>
                    </a:p>
                  </a:txBody>
                  <a:tcPr marL="52560" marR="52560" marT="26280" marB="26280"/>
                </a:tc>
                <a:tc>
                  <a:txBody>
                    <a:bodyPr/>
                    <a:lstStyle/>
                    <a:p>
                      <a:r>
                        <a:rPr kumimoji="1" lang="en-US" altLang="ja-JP" sz="800" dirty="0" err="1" smtClean="0"/>
                        <a:t>bNc</a:t>
                      </a:r>
                      <a:endParaRPr kumimoji="1" lang="ja-JP" altLang="en-US" sz="800" dirty="0"/>
                    </a:p>
                  </a:txBody>
                  <a:tcPr marL="52560" marR="52560" marT="26280" marB="26280"/>
                </a:tc>
                <a:tc>
                  <a:txBody>
                    <a:bodyPr/>
                    <a:lstStyle/>
                    <a:p>
                      <a:endParaRPr kumimoji="1" lang="ja-JP" altLang="en-US" sz="800" dirty="0"/>
                    </a:p>
                  </a:txBody>
                  <a:tcPr marL="52560" marR="52560" marT="26280" marB="26280"/>
                </a:tc>
              </a:tr>
              <a:tr h="233061">
                <a:tc gridSpan="5">
                  <a:txBody>
                    <a:bodyPr/>
                    <a:lstStyle/>
                    <a:p>
                      <a:endParaRPr lang="ja-JP" altLang="en-US" sz="800" dirty="0"/>
                    </a:p>
                  </a:txBody>
                  <a:tcPr marL="52560" marR="52560" marT="26280" marB="26280"/>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98124">
                <a:tc>
                  <a:txBody>
                    <a:bodyPr/>
                    <a:lstStyle/>
                    <a:p>
                      <a:r>
                        <a:rPr kumimoji="1" lang="ja-JP" altLang="en-US" sz="800" dirty="0" smtClean="0"/>
                        <a:t>チェック対象</a:t>
                      </a:r>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dirty="0" err="1" smtClean="0"/>
                        <a:t>MainPDType</a:t>
                      </a:r>
                      <a:endParaRPr kumimoji="1" lang="en-US" altLang="ja-JP" sz="800" dirty="0" smtClean="0"/>
                    </a:p>
                  </a:txBody>
                  <a:tcPr marL="52560" marR="52560" marT="26280" marB="26280"/>
                </a:tc>
                <a:tc>
                  <a:txBody>
                    <a:bodyPr/>
                    <a:lstStyle/>
                    <a:p>
                      <a:r>
                        <a:rPr kumimoji="1" lang="en-US" altLang="ja-JP" sz="800" dirty="0" smtClean="0"/>
                        <a:t>PD</a:t>
                      </a:r>
                      <a:endParaRPr kumimoji="1" lang="ja-JP" altLang="en-US" sz="8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800" dirty="0" smtClean="0"/>
                        <a:t>フロー</a:t>
                      </a:r>
                      <a:r>
                        <a:rPr lang="en-US" altLang="ja-JP" sz="800" dirty="0" smtClean="0"/>
                        <a:t>No</a:t>
                      </a:r>
                      <a:endParaRPr kumimoji="1" lang="ja-JP" altLang="en-US" sz="800" dirty="0" smtClean="0"/>
                    </a:p>
                  </a:txBody>
                  <a:tcPr marL="52560" marR="52560" marT="26280" marB="26280"/>
                </a:tc>
              </a:tr>
              <a:tr h="23370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ルール</a:t>
                      </a:r>
                      <a:r>
                        <a:rPr kumimoji="1" lang="en-US" altLang="ja-JP" sz="800" dirty="0" smtClean="0"/>
                        <a:t>No</a:t>
                      </a:r>
                    </a:p>
                  </a:txBody>
                  <a:tcPr marL="52560" marR="52560" marT="26280" marB="26280"/>
                </a:tc>
                <a:tc>
                  <a:txBody>
                    <a:bodyPr/>
                    <a:lstStyle/>
                    <a:p>
                      <a:r>
                        <a:rPr kumimoji="1" lang="en-US" altLang="ja-JP" sz="800" dirty="0" smtClean="0"/>
                        <a:t>1</a:t>
                      </a:r>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endParaRPr kumimoji="1" lang="ja-JP" altLang="en-US" sz="800" dirty="0"/>
                    </a:p>
                  </a:txBody>
                  <a:tcPr marL="52560" marR="52560" marT="26280" marB="26280"/>
                </a:tc>
              </a:tr>
              <a:tr h="29812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位置指定演算子</a:t>
                      </a:r>
                      <a:endParaRPr kumimoji="1" lang="en-US" altLang="ja-JP" sz="800" dirty="0" smtClean="0"/>
                    </a:p>
                  </a:txBody>
                  <a:tcPr marL="52560" marR="52560" marT="26280" marB="26280"/>
                </a:tc>
                <a:tc>
                  <a:txBody>
                    <a:bodyPr/>
                    <a:lstStyle/>
                    <a:p>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800" dirty="0" smtClean="0"/>
                        <a:t>E(end)</a:t>
                      </a:r>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800" dirty="0" smtClean="0"/>
                    </a:p>
                  </a:txBody>
                  <a:tcPr marL="52560" marR="52560" marT="26280" marB="26280"/>
                </a:tc>
              </a:tr>
              <a:tr h="29812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論理演算子</a:t>
                      </a:r>
                      <a:endParaRPr kumimoji="1" lang="en-US" altLang="ja-JP" sz="800" dirty="0" smtClean="0"/>
                    </a:p>
                  </a:txBody>
                  <a:tcPr marL="52560" marR="52560" marT="26280" marB="26280"/>
                </a:tc>
                <a:tc>
                  <a:txBody>
                    <a:bodyPr/>
                    <a:lstStyle/>
                    <a:p>
                      <a:endParaRPr kumimoji="1" lang="ja-JP" altLang="en-US" sz="800" dirty="0"/>
                    </a:p>
                  </a:txBody>
                  <a:tcPr marL="52560" marR="52560" marT="26280" marB="26280"/>
                </a:tc>
                <a:tc>
                  <a:txBody>
                    <a:bodyPr/>
                    <a:lstStyle/>
                    <a:p>
                      <a:r>
                        <a:rPr kumimoji="1" lang="en-US" altLang="ja-JP" sz="800" dirty="0" smtClean="0"/>
                        <a:t>==</a:t>
                      </a:r>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800" dirty="0" smtClean="0">
                          <a:solidFill>
                            <a:schemeClr val="dk1"/>
                          </a:solidFill>
                        </a:rPr>
                        <a:t>Ǝ</a:t>
                      </a:r>
                      <a:r>
                        <a:rPr lang="ja-JP" altLang="en-US" sz="800" dirty="0" smtClean="0">
                          <a:solidFill>
                            <a:schemeClr val="dk1"/>
                          </a:solidFill>
                        </a:rPr>
                        <a:t>∈</a:t>
                      </a:r>
                      <a:r>
                        <a:rPr lang="en-US" altLang="ja-JP" sz="800" dirty="0" smtClean="0">
                          <a:solidFill>
                            <a:schemeClr val="dk1"/>
                          </a:solidFill>
                        </a:rPr>
                        <a:t>C</a:t>
                      </a:r>
                      <a:endParaRPr kumimoji="1" lang="ja-JP" altLang="en-US" sz="800" dirty="0" smtClean="0"/>
                    </a:p>
                  </a:txBody>
                  <a:tcPr marL="52560" marR="52560" marT="26280" marB="26280"/>
                </a:tc>
              </a:tr>
              <a:tr h="23306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要素</a:t>
                      </a:r>
                      <a:endParaRPr kumimoji="1" lang="en-US" altLang="ja-JP" sz="800" dirty="0" smtClean="0"/>
                    </a:p>
                  </a:txBody>
                  <a:tcPr marL="52560" marR="52560" marT="26280" marB="2628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marL="52560" marR="52560" marT="26280" marB="26280"/>
                </a:tc>
                <a:tc>
                  <a:txBody>
                    <a:bodyPr/>
                    <a:lstStyle/>
                    <a:p>
                      <a:r>
                        <a:rPr lang="en-US" altLang="ja-JP" sz="800" dirty="0" smtClean="0"/>
                        <a:t>Rework</a:t>
                      </a:r>
                      <a:endParaRPr kumimoji="1" lang="ja-JP" altLang="en-US" sz="800" dirty="0"/>
                    </a:p>
                  </a:txBody>
                  <a:tcPr marL="52560" marR="52560" marT="26280" marB="26280"/>
                </a:tc>
                <a:tc>
                  <a:txBody>
                    <a:bodyPr/>
                    <a:lstStyle/>
                    <a:p>
                      <a:endParaRPr kumimoji="1" lang="ja-JP" altLang="en-US" sz="800" dirty="0"/>
                    </a:p>
                  </a:txBody>
                  <a:tcPr marL="52560" marR="52560" marT="26280" marB="26280"/>
                </a:tc>
                <a:tc>
                  <a:txBody>
                    <a:bodyPr/>
                    <a:lstStyle/>
                    <a:p>
                      <a:r>
                        <a:rPr lang="en-US" altLang="ja-JP" sz="800" dirty="0" err="1" smtClean="0"/>
                        <a:t>reworkflow</a:t>
                      </a:r>
                      <a:endParaRPr kumimoji="1" lang="ja-JP" altLang="en-US" sz="800" dirty="0"/>
                    </a:p>
                  </a:txBody>
                  <a:tcPr marL="52560" marR="52560" marT="26280" marB="26280"/>
                </a:tc>
              </a:tr>
            </a:tbl>
          </a:graphicData>
        </a:graphic>
      </p:graphicFrame>
      <p:grpSp>
        <p:nvGrpSpPr>
          <p:cNvPr id="8" name="グループ化 7"/>
          <p:cNvGrpSpPr/>
          <p:nvPr/>
        </p:nvGrpSpPr>
        <p:grpSpPr>
          <a:xfrm>
            <a:off x="537690" y="1461163"/>
            <a:ext cx="974947" cy="1175645"/>
            <a:chOff x="-1441804" y="1021361"/>
            <a:chExt cx="974947" cy="1175645"/>
          </a:xfrm>
        </p:grpSpPr>
        <p:sp>
          <p:nvSpPr>
            <p:cNvPr id="72" name="円/楕円 71"/>
            <p:cNvSpPr/>
            <p:nvPr/>
          </p:nvSpPr>
          <p:spPr>
            <a:xfrm>
              <a:off x="-1430709" y="1021361"/>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73" name="正方形/長方形 72"/>
            <p:cNvSpPr/>
            <p:nvPr/>
          </p:nvSpPr>
          <p:spPr>
            <a:xfrm>
              <a:off x="-1218938" y="1504370"/>
              <a:ext cx="476412" cy="200055"/>
            </a:xfrm>
            <a:prstGeom prst="rect">
              <a:avLst/>
            </a:prstGeom>
          </p:spPr>
          <p:txBody>
            <a:bodyPr wrap="none">
              <a:spAutoFit/>
            </a:bodyPr>
            <a:lstStyle/>
            <a:p>
              <a:r>
                <a:rPr lang="en-US" altLang="ja-JP" sz="700" dirty="0" smtClean="0">
                  <a:solidFill>
                    <a:srgbClr val="333333"/>
                  </a:solidFill>
                </a:rPr>
                <a:t>Rework</a:t>
              </a:r>
              <a:endParaRPr lang="ja-JP" altLang="en-US" sz="700" dirty="0">
                <a:solidFill>
                  <a:srgbClr val="333333"/>
                </a:solidFill>
              </a:endParaRPr>
            </a:p>
          </p:txBody>
        </p:sp>
        <p:sp>
          <p:nvSpPr>
            <p:cNvPr id="74" name="正方形/長方形 73"/>
            <p:cNvSpPr/>
            <p:nvPr/>
          </p:nvSpPr>
          <p:spPr>
            <a:xfrm>
              <a:off x="-1441804" y="1242760"/>
              <a:ext cx="974947" cy="261610"/>
            </a:xfrm>
            <a:prstGeom prst="rect">
              <a:avLst/>
            </a:prstGeom>
          </p:spPr>
          <p:txBody>
            <a:bodyPr wrap="none">
              <a:spAutoFit/>
            </a:bodyPr>
            <a:lstStyle/>
            <a:p>
              <a:pPr algn="ctr"/>
              <a:r>
                <a:rPr lang="en-US" altLang="ja-JP" sz="1100" dirty="0" err="1" smtClean="0">
                  <a:solidFill>
                    <a:srgbClr val="333333"/>
                  </a:solidFill>
                </a:rPr>
                <a:t>MainPDType</a:t>
              </a:r>
              <a:endParaRPr lang="ja-JP" altLang="en-US" sz="1100" dirty="0">
                <a:solidFill>
                  <a:srgbClr val="333333"/>
                </a:solidFill>
              </a:endParaRPr>
            </a:p>
          </p:txBody>
        </p:sp>
      </p:grpSp>
      <p:grpSp>
        <p:nvGrpSpPr>
          <p:cNvPr id="16" name="グループ化 15"/>
          <p:cNvGrpSpPr/>
          <p:nvPr/>
        </p:nvGrpSpPr>
        <p:grpSpPr>
          <a:xfrm>
            <a:off x="2892783" y="1419869"/>
            <a:ext cx="974947" cy="1175645"/>
            <a:chOff x="-575266" y="1016786"/>
            <a:chExt cx="974947" cy="1175645"/>
          </a:xfrm>
        </p:grpSpPr>
        <p:sp>
          <p:nvSpPr>
            <p:cNvPr id="79" name="円/楕円 78"/>
            <p:cNvSpPr/>
            <p:nvPr/>
          </p:nvSpPr>
          <p:spPr>
            <a:xfrm>
              <a:off x="-564171" y="1016786"/>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80" name="正方形/長方形 79"/>
            <p:cNvSpPr/>
            <p:nvPr/>
          </p:nvSpPr>
          <p:spPr>
            <a:xfrm>
              <a:off x="-352400" y="1499795"/>
              <a:ext cx="476412" cy="200055"/>
            </a:xfrm>
            <a:prstGeom prst="rect">
              <a:avLst/>
            </a:prstGeom>
          </p:spPr>
          <p:txBody>
            <a:bodyPr wrap="none">
              <a:spAutoFit/>
            </a:bodyPr>
            <a:lstStyle/>
            <a:p>
              <a:r>
                <a:rPr lang="en-US" altLang="ja-JP" sz="700" dirty="0" smtClean="0">
                  <a:solidFill>
                    <a:srgbClr val="333333"/>
                  </a:solidFill>
                </a:rPr>
                <a:t>Rework</a:t>
              </a:r>
            </a:p>
          </p:txBody>
        </p:sp>
        <p:sp>
          <p:nvSpPr>
            <p:cNvPr id="81" name="正方形/長方形 80"/>
            <p:cNvSpPr/>
            <p:nvPr/>
          </p:nvSpPr>
          <p:spPr>
            <a:xfrm>
              <a:off x="-575266" y="1238185"/>
              <a:ext cx="974947" cy="261610"/>
            </a:xfrm>
            <a:prstGeom prst="rect">
              <a:avLst/>
            </a:prstGeom>
          </p:spPr>
          <p:txBody>
            <a:bodyPr wrap="none">
              <a:spAutoFit/>
            </a:bodyPr>
            <a:lstStyle/>
            <a:p>
              <a:pPr algn="ctr"/>
              <a:r>
                <a:rPr lang="en-US" altLang="ja-JP" sz="1100" dirty="0" err="1" smtClean="0">
                  <a:solidFill>
                    <a:srgbClr val="333333"/>
                  </a:solidFill>
                </a:rPr>
                <a:t>MainPDType</a:t>
              </a:r>
              <a:endParaRPr lang="ja-JP" altLang="en-US" sz="1100" dirty="0">
                <a:solidFill>
                  <a:srgbClr val="333333"/>
                </a:solidFill>
              </a:endParaRPr>
            </a:p>
          </p:txBody>
        </p:sp>
      </p:grpSp>
      <p:grpSp>
        <p:nvGrpSpPr>
          <p:cNvPr id="10" name="グループ化 9"/>
          <p:cNvGrpSpPr/>
          <p:nvPr/>
        </p:nvGrpSpPr>
        <p:grpSpPr>
          <a:xfrm>
            <a:off x="5101433" y="1558205"/>
            <a:ext cx="974947" cy="1175645"/>
            <a:chOff x="5224328" y="2608507"/>
            <a:chExt cx="974947" cy="1175645"/>
          </a:xfrm>
        </p:grpSpPr>
        <p:sp>
          <p:nvSpPr>
            <p:cNvPr id="84" name="円/楕円 83"/>
            <p:cNvSpPr/>
            <p:nvPr/>
          </p:nvSpPr>
          <p:spPr>
            <a:xfrm>
              <a:off x="5235423" y="2608507"/>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86" name="正方形/長方形 85"/>
            <p:cNvSpPr/>
            <p:nvPr/>
          </p:nvSpPr>
          <p:spPr>
            <a:xfrm>
              <a:off x="5224328" y="2829906"/>
              <a:ext cx="974947" cy="261610"/>
            </a:xfrm>
            <a:prstGeom prst="rect">
              <a:avLst/>
            </a:prstGeom>
          </p:spPr>
          <p:txBody>
            <a:bodyPr wrap="none">
              <a:spAutoFit/>
            </a:bodyPr>
            <a:lstStyle/>
            <a:p>
              <a:pPr algn="ctr"/>
              <a:r>
                <a:rPr lang="en-US" altLang="ja-JP" sz="1100" dirty="0" err="1" smtClean="0">
                  <a:solidFill>
                    <a:srgbClr val="333333"/>
                  </a:solidFill>
                </a:rPr>
                <a:t>MainPDType</a:t>
              </a:r>
              <a:endParaRPr lang="ja-JP" altLang="en-US" sz="1100" dirty="0">
                <a:solidFill>
                  <a:srgbClr val="333333"/>
                </a:solidFill>
              </a:endParaRPr>
            </a:p>
          </p:txBody>
        </p:sp>
      </p:grpSp>
      <p:grpSp>
        <p:nvGrpSpPr>
          <p:cNvPr id="9" name="グループ化 8"/>
          <p:cNvGrpSpPr/>
          <p:nvPr/>
        </p:nvGrpSpPr>
        <p:grpSpPr>
          <a:xfrm>
            <a:off x="5207098" y="3843243"/>
            <a:ext cx="784791" cy="802797"/>
            <a:chOff x="5149620" y="2606428"/>
            <a:chExt cx="784791" cy="802797"/>
          </a:xfrm>
        </p:grpSpPr>
        <p:sp>
          <p:nvSpPr>
            <p:cNvPr id="195" name="円/楕円 194"/>
            <p:cNvSpPr/>
            <p:nvPr/>
          </p:nvSpPr>
          <p:spPr>
            <a:xfrm>
              <a:off x="5184855" y="2634528"/>
              <a:ext cx="642356"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900" dirty="0" smtClean="0">
                <a:solidFill>
                  <a:srgbClr val="333333"/>
                </a:solidFill>
              </a:endParaRPr>
            </a:p>
          </p:txBody>
        </p:sp>
        <p:sp>
          <p:nvSpPr>
            <p:cNvPr id="89" name="正方形/長方形 88"/>
            <p:cNvSpPr/>
            <p:nvPr/>
          </p:nvSpPr>
          <p:spPr>
            <a:xfrm>
              <a:off x="5149620" y="2606428"/>
              <a:ext cx="784791" cy="261610"/>
            </a:xfrm>
            <a:prstGeom prst="rect">
              <a:avLst/>
            </a:prstGeom>
          </p:spPr>
          <p:txBody>
            <a:bodyPr wrap="square">
              <a:spAutoFit/>
            </a:bodyPr>
            <a:lstStyle/>
            <a:p>
              <a:pPr algn="ctr"/>
              <a:r>
                <a:rPr lang="ja-JP" altLang="en-US" sz="1100" dirty="0" smtClean="0">
                  <a:solidFill>
                    <a:srgbClr val="333333"/>
                  </a:solidFill>
                </a:rPr>
                <a:t>フロー</a:t>
              </a:r>
              <a:r>
                <a:rPr lang="en-US" altLang="ja-JP" sz="1100" dirty="0" smtClean="0">
                  <a:solidFill>
                    <a:srgbClr val="333333"/>
                  </a:solidFill>
                </a:rPr>
                <a:t>No</a:t>
              </a:r>
              <a:endParaRPr lang="ja-JP" altLang="en-US" sz="1100" dirty="0">
                <a:solidFill>
                  <a:srgbClr val="333333"/>
                </a:solidFill>
              </a:endParaRPr>
            </a:p>
          </p:txBody>
        </p:sp>
      </p:grpSp>
      <p:sp>
        <p:nvSpPr>
          <p:cNvPr id="2" name="正方形/長方形 1"/>
          <p:cNvSpPr/>
          <p:nvPr/>
        </p:nvSpPr>
        <p:spPr>
          <a:xfrm>
            <a:off x="4243079" y="1572954"/>
            <a:ext cx="502061" cy="369332"/>
          </a:xfrm>
          <a:prstGeom prst="rect">
            <a:avLst/>
          </a:prstGeom>
        </p:spPr>
        <p:txBody>
          <a:bodyPr wrap="none">
            <a:spAutoFit/>
          </a:bodyPr>
          <a:lstStyle/>
          <a:p>
            <a:r>
              <a:rPr lang="en-US" altLang="ja-JP" dirty="0"/>
              <a:t>==</a:t>
            </a:r>
            <a:endParaRPr lang="ja-JP" altLang="en-US" dirty="0"/>
          </a:p>
        </p:txBody>
      </p:sp>
      <p:sp>
        <p:nvSpPr>
          <p:cNvPr id="90" name="円弧 89"/>
          <p:cNvSpPr/>
          <p:nvPr/>
        </p:nvSpPr>
        <p:spPr>
          <a:xfrm>
            <a:off x="3604732" y="3871343"/>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92" name="円/楕円 91"/>
          <p:cNvSpPr/>
          <p:nvPr/>
        </p:nvSpPr>
        <p:spPr>
          <a:xfrm>
            <a:off x="9879032" y="2511643"/>
            <a:ext cx="1136585" cy="14270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900" dirty="0" smtClean="0">
              <a:solidFill>
                <a:srgbClr val="333333"/>
              </a:solidFill>
            </a:endParaRPr>
          </a:p>
        </p:txBody>
      </p:sp>
      <p:sp>
        <p:nvSpPr>
          <p:cNvPr id="6" name="正方形/長方形 5"/>
          <p:cNvSpPr/>
          <p:nvPr/>
        </p:nvSpPr>
        <p:spPr>
          <a:xfrm>
            <a:off x="9601225" y="2434878"/>
            <a:ext cx="601447" cy="369332"/>
          </a:xfrm>
          <a:prstGeom prst="rect">
            <a:avLst/>
          </a:prstGeom>
        </p:spPr>
        <p:txBody>
          <a:bodyPr wrap="none">
            <a:spAutoFit/>
          </a:bodyPr>
          <a:lstStyle/>
          <a:p>
            <a:r>
              <a:rPr lang="en-US" altLang="ja-JP" dirty="0" err="1"/>
              <a:t>bNc</a:t>
            </a:r>
            <a:endParaRPr lang="ja-JP" altLang="en-US" dirty="0"/>
          </a:p>
        </p:txBody>
      </p:sp>
      <p:cxnSp>
        <p:nvCxnSpPr>
          <p:cNvPr id="93" name="直線矢印コネクタ 92"/>
          <p:cNvCxnSpPr>
            <a:endCxn id="124" idx="1"/>
          </p:cNvCxnSpPr>
          <p:nvPr/>
        </p:nvCxnSpPr>
        <p:spPr>
          <a:xfrm>
            <a:off x="9669254" y="3294609"/>
            <a:ext cx="712490" cy="4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円弧 95"/>
          <p:cNvSpPr/>
          <p:nvPr/>
        </p:nvSpPr>
        <p:spPr>
          <a:xfrm>
            <a:off x="1380361" y="3598098"/>
            <a:ext cx="1889245" cy="1118015"/>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99" name="円/楕円 98"/>
          <p:cNvSpPr/>
          <p:nvPr/>
        </p:nvSpPr>
        <p:spPr>
          <a:xfrm>
            <a:off x="2903878" y="3664035"/>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100" name="正方形/長方形 99"/>
          <p:cNvSpPr/>
          <p:nvPr/>
        </p:nvSpPr>
        <p:spPr>
          <a:xfrm>
            <a:off x="3012660" y="4087337"/>
            <a:ext cx="817853" cy="415498"/>
          </a:xfrm>
          <a:prstGeom prst="rect">
            <a:avLst/>
          </a:prstGeom>
        </p:spPr>
        <p:txBody>
          <a:bodyPr wrap="none">
            <a:spAutoFit/>
          </a:bodyPr>
          <a:lstStyle/>
          <a:p>
            <a:r>
              <a:rPr lang="ja-JP" altLang="en-US" sz="700" dirty="0">
                <a:solidFill>
                  <a:srgbClr val="333333"/>
                </a:solidFill>
              </a:rPr>
              <a:t>AL@</a:t>
            </a:r>
            <a:r>
              <a:rPr lang="ja-JP" altLang="en-US" sz="700" dirty="0" smtClean="0">
                <a:solidFill>
                  <a:srgbClr val="333333"/>
                </a:solidFill>
              </a:rPr>
              <a:t>CEGOQC01</a:t>
            </a:r>
            <a:endParaRPr lang="en-US" altLang="ja-JP" sz="700" dirty="0" smtClean="0">
              <a:solidFill>
                <a:srgbClr val="333333"/>
              </a:solidFill>
            </a:endParaRPr>
          </a:p>
          <a:p>
            <a:r>
              <a:rPr lang="ja-JP" altLang="en-US" sz="700" dirty="0">
                <a:solidFill>
                  <a:srgbClr val="333333"/>
                </a:solidFill>
              </a:rPr>
              <a:t>AL@DBFJ3Y00</a:t>
            </a:r>
          </a:p>
          <a:p>
            <a:r>
              <a:rPr lang="ja-JP" altLang="en-US" sz="700" dirty="0">
                <a:solidFill>
                  <a:srgbClr val="333333"/>
                </a:solidFill>
              </a:rPr>
              <a:t>AL@CE3--</a:t>
            </a:r>
            <a:r>
              <a:rPr lang="ja-JP" altLang="en-US" sz="700" dirty="0" smtClean="0">
                <a:solidFill>
                  <a:srgbClr val="333333"/>
                </a:solidFill>
              </a:rPr>
              <a:t>S03</a:t>
            </a:r>
            <a:endParaRPr lang="ja-JP" altLang="en-US" sz="700" dirty="0">
              <a:solidFill>
                <a:srgbClr val="333333"/>
              </a:solidFill>
            </a:endParaRPr>
          </a:p>
        </p:txBody>
      </p:sp>
      <p:sp>
        <p:nvSpPr>
          <p:cNvPr id="107" name="正方形/長方形 106"/>
          <p:cNvSpPr/>
          <p:nvPr/>
        </p:nvSpPr>
        <p:spPr>
          <a:xfrm>
            <a:off x="3043007" y="3819643"/>
            <a:ext cx="686406" cy="261610"/>
          </a:xfrm>
          <a:prstGeom prst="rect">
            <a:avLst/>
          </a:prstGeom>
        </p:spPr>
        <p:txBody>
          <a:bodyPr wrap="none">
            <a:spAutoFit/>
          </a:bodyPr>
          <a:lstStyle/>
          <a:p>
            <a:pPr algn="ctr"/>
            <a:r>
              <a:rPr lang="ja-JP" altLang="en-US" sz="1100" dirty="0" smtClean="0">
                <a:solidFill>
                  <a:srgbClr val="333333"/>
                </a:solidFill>
              </a:rPr>
              <a:t>フロー</a:t>
            </a:r>
            <a:r>
              <a:rPr lang="en-US" altLang="ja-JP" sz="1100" dirty="0" smtClean="0">
                <a:solidFill>
                  <a:srgbClr val="333333"/>
                </a:solidFill>
              </a:rPr>
              <a:t>No</a:t>
            </a:r>
            <a:endParaRPr lang="ja-JP" altLang="en-US" sz="1100" dirty="0">
              <a:solidFill>
                <a:srgbClr val="333333"/>
              </a:solidFill>
            </a:endParaRPr>
          </a:p>
        </p:txBody>
      </p:sp>
      <p:sp>
        <p:nvSpPr>
          <p:cNvPr id="18" name="正方形/長方形 17"/>
          <p:cNvSpPr/>
          <p:nvPr/>
        </p:nvSpPr>
        <p:spPr>
          <a:xfrm>
            <a:off x="4017949" y="4034446"/>
            <a:ext cx="1061829" cy="307777"/>
          </a:xfrm>
          <a:prstGeom prst="rect">
            <a:avLst/>
          </a:prstGeom>
        </p:spPr>
        <p:txBody>
          <a:bodyPr wrap="none">
            <a:spAutoFit/>
          </a:bodyPr>
          <a:lstStyle/>
          <a:p>
            <a:r>
              <a:rPr lang="en-US" altLang="ja-JP" sz="1400" dirty="0" err="1"/>
              <a:t>reworkflow</a:t>
            </a:r>
            <a:endParaRPr lang="ja-JP" altLang="en-US" sz="1400" dirty="0"/>
          </a:p>
        </p:txBody>
      </p:sp>
      <p:sp>
        <p:nvSpPr>
          <p:cNvPr id="19" name="正方形/長方形 18"/>
          <p:cNvSpPr/>
          <p:nvPr/>
        </p:nvSpPr>
        <p:spPr>
          <a:xfrm>
            <a:off x="4129565" y="1682562"/>
            <a:ext cx="769057" cy="307777"/>
          </a:xfrm>
          <a:prstGeom prst="rect">
            <a:avLst/>
          </a:prstGeom>
        </p:spPr>
        <p:txBody>
          <a:bodyPr wrap="none">
            <a:spAutoFit/>
          </a:bodyPr>
          <a:lstStyle/>
          <a:p>
            <a:r>
              <a:rPr lang="en-US" altLang="ja-JP" sz="1400" dirty="0"/>
              <a:t>Rework</a:t>
            </a:r>
            <a:endParaRPr lang="ja-JP" altLang="en-US" sz="1400" dirty="0"/>
          </a:p>
        </p:txBody>
      </p:sp>
      <p:sp>
        <p:nvSpPr>
          <p:cNvPr id="116" name="正方形/長方形 115"/>
          <p:cNvSpPr/>
          <p:nvPr/>
        </p:nvSpPr>
        <p:spPr>
          <a:xfrm>
            <a:off x="5274655" y="2024486"/>
            <a:ext cx="476412" cy="200055"/>
          </a:xfrm>
          <a:prstGeom prst="rect">
            <a:avLst/>
          </a:prstGeom>
        </p:spPr>
        <p:txBody>
          <a:bodyPr wrap="none">
            <a:spAutoFit/>
          </a:bodyPr>
          <a:lstStyle/>
          <a:p>
            <a:r>
              <a:rPr lang="en-US" altLang="ja-JP" sz="700" dirty="0" smtClean="0">
                <a:solidFill>
                  <a:srgbClr val="333333"/>
                </a:solidFill>
              </a:rPr>
              <a:t>Rework</a:t>
            </a:r>
          </a:p>
        </p:txBody>
      </p:sp>
      <mc:AlternateContent xmlns:mc="http://schemas.openxmlformats.org/markup-compatibility/2006" xmlns:a14="http://schemas.microsoft.com/office/drawing/2010/main">
        <mc:Choice Requires="a14">
          <p:sp>
            <p:nvSpPr>
              <p:cNvPr id="118" name="テキスト ボックス 117"/>
              <p:cNvSpPr txBox="1"/>
              <p:nvPr/>
            </p:nvSpPr>
            <p:spPr>
              <a:xfrm>
                <a:off x="5502281" y="4081253"/>
                <a:ext cx="1843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ea typeface="Cambria Math" panose="02040503050406030204" pitchFamily="18" charset="0"/>
                        </a:rPr>
                        <m:t>∅</m:t>
                      </m:r>
                    </m:oMath>
                  </m:oMathPara>
                </a14:m>
                <a:endParaRPr kumimoji="1" lang="ja-JP" altLang="en-US" sz="1600" dirty="0"/>
              </a:p>
            </p:txBody>
          </p:sp>
        </mc:Choice>
        <mc:Fallback xmlns="">
          <p:sp>
            <p:nvSpPr>
              <p:cNvPr id="118" name="テキスト ボックス 117"/>
              <p:cNvSpPr txBox="1">
                <a:spLocks noRot="1" noChangeAspect="1" noMove="1" noResize="1" noEditPoints="1" noAdjustHandles="1" noChangeArrowheads="1" noChangeShapeType="1" noTextEdit="1"/>
              </p:cNvSpPr>
              <p:nvPr/>
            </p:nvSpPr>
            <p:spPr>
              <a:xfrm>
                <a:off x="5502281" y="4081253"/>
                <a:ext cx="184345" cy="246221"/>
              </a:xfrm>
              <a:prstGeom prst="rect">
                <a:avLst/>
              </a:prstGeom>
              <a:blipFill rotWithShape="0">
                <a:blip r:embed="rId2"/>
                <a:stretch>
                  <a:fillRect l="-30000" r="-33333" b="-19512"/>
                </a:stretch>
              </a:blipFill>
            </p:spPr>
            <p:txBody>
              <a:bodyPr/>
              <a:lstStyle/>
              <a:p>
                <a:r>
                  <a:rPr lang="ja-JP" altLang="en-US">
                    <a:noFill/>
                  </a:rPr>
                  <a:t> </a:t>
                </a:r>
              </a:p>
            </p:txBody>
          </p:sp>
        </mc:Fallback>
      </mc:AlternateContent>
      <p:sp>
        <p:nvSpPr>
          <p:cNvPr id="21" name="正方形/長方形 20"/>
          <p:cNvSpPr/>
          <p:nvPr/>
        </p:nvSpPr>
        <p:spPr>
          <a:xfrm>
            <a:off x="7235526" y="2550657"/>
            <a:ext cx="974947" cy="261610"/>
          </a:xfrm>
          <a:prstGeom prst="rect">
            <a:avLst/>
          </a:prstGeom>
        </p:spPr>
        <p:txBody>
          <a:bodyPr wrap="none">
            <a:spAutoFit/>
          </a:bodyPr>
          <a:lstStyle/>
          <a:p>
            <a:pPr lvl="0" defTabSz="685800">
              <a:defRPr/>
            </a:pPr>
            <a:r>
              <a:rPr lang="en-US" altLang="ja-JP" sz="1100" dirty="0" err="1"/>
              <a:t>MainPDType</a:t>
            </a:r>
            <a:endParaRPr lang="en-US" altLang="ja-JP" sz="1100" dirty="0"/>
          </a:p>
        </p:txBody>
      </p:sp>
      <p:sp>
        <p:nvSpPr>
          <p:cNvPr id="119" name="正方形/長方形 118"/>
          <p:cNvSpPr/>
          <p:nvPr/>
        </p:nvSpPr>
        <p:spPr>
          <a:xfrm>
            <a:off x="8983452" y="2574174"/>
            <a:ext cx="378629" cy="276999"/>
          </a:xfrm>
          <a:prstGeom prst="rect">
            <a:avLst/>
          </a:prstGeom>
        </p:spPr>
        <p:txBody>
          <a:bodyPr wrap="none">
            <a:spAutoFit/>
          </a:bodyPr>
          <a:lstStyle/>
          <a:p>
            <a:pPr algn="ctr"/>
            <a:r>
              <a:rPr lang="en-US" altLang="ja-JP" sz="1200" dirty="0">
                <a:solidFill>
                  <a:srgbClr val="333333"/>
                </a:solidFill>
              </a:rPr>
              <a:t>PD</a:t>
            </a:r>
            <a:endParaRPr lang="ja-JP" altLang="en-US" sz="1200" dirty="0">
              <a:solidFill>
                <a:srgbClr val="333333"/>
              </a:solidFill>
            </a:endParaRPr>
          </a:p>
        </p:txBody>
      </p:sp>
      <p:sp>
        <p:nvSpPr>
          <p:cNvPr id="120" name="正方形/長方形 119"/>
          <p:cNvSpPr/>
          <p:nvPr/>
        </p:nvSpPr>
        <p:spPr>
          <a:xfrm>
            <a:off x="10031116" y="2680285"/>
            <a:ext cx="686406" cy="261610"/>
          </a:xfrm>
          <a:prstGeom prst="rect">
            <a:avLst/>
          </a:prstGeom>
        </p:spPr>
        <p:txBody>
          <a:bodyPr wrap="square">
            <a:spAutoFit/>
          </a:bodyPr>
          <a:lstStyle/>
          <a:p>
            <a:pPr algn="ctr"/>
            <a:r>
              <a:rPr lang="ja-JP" altLang="en-US" sz="1100" dirty="0" smtClean="0">
                <a:solidFill>
                  <a:srgbClr val="333333"/>
                </a:solidFill>
              </a:rPr>
              <a:t>フロー</a:t>
            </a:r>
            <a:r>
              <a:rPr lang="en-US" altLang="ja-JP" sz="1100" dirty="0" smtClean="0">
                <a:solidFill>
                  <a:srgbClr val="333333"/>
                </a:solidFill>
              </a:rPr>
              <a:t>No</a:t>
            </a:r>
            <a:endParaRPr lang="ja-JP" altLang="en-US" sz="1100" dirty="0">
              <a:solidFill>
                <a:srgbClr val="333333"/>
              </a:solidFill>
            </a:endParaRPr>
          </a:p>
        </p:txBody>
      </p:sp>
      <p:sp>
        <p:nvSpPr>
          <p:cNvPr id="121" name="正方形/長方形 120"/>
          <p:cNvSpPr/>
          <p:nvPr/>
        </p:nvSpPr>
        <p:spPr>
          <a:xfrm>
            <a:off x="7352206" y="3069357"/>
            <a:ext cx="562975" cy="230832"/>
          </a:xfrm>
          <a:prstGeom prst="rect">
            <a:avLst/>
          </a:prstGeom>
        </p:spPr>
        <p:txBody>
          <a:bodyPr wrap="none">
            <a:spAutoFit/>
          </a:bodyPr>
          <a:lstStyle/>
          <a:p>
            <a:r>
              <a:rPr lang="en-US" altLang="ja-JP" sz="900" dirty="0" smtClean="0">
                <a:solidFill>
                  <a:srgbClr val="333333"/>
                </a:solidFill>
              </a:rPr>
              <a:t>Rework</a:t>
            </a:r>
          </a:p>
        </p:txBody>
      </p:sp>
      <mc:AlternateContent xmlns:mc="http://schemas.openxmlformats.org/markup-compatibility/2006" xmlns:a14="http://schemas.microsoft.com/office/drawing/2010/main">
        <mc:Choice Requires="a14">
          <p:sp>
            <p:nvSpPr>
              <p:cNvPr id="124" name="テキスト ボックス 123"/>
              <p:cNvSpPr txBox="1"/>
              <p:nvPr/>
            </p:nvSpPr>
            <p:spPr>
              <a:xfrm>
                <a:off x="10381744" y="3175656"/>
                <a:ext cx="18434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ea typeface="Cambria Math" panose="02040503050406030204" pitchFamily="18" charset="0"/>
                        </a:rPr>
                        <m:t>∅</m:t>
                      </m:r>
                    </m:oMath>
                  </m:oMathPara>
                </a14:m>
                <a:endParaRPr kumimoji="1" lang="ja-JP" altLang="en-US" sz="1600" dirty="0"/>
              </a:p>
            </p:txBody>
          </p:sp>
        </mc:Choice>
        <mc:Fallback xmlns="">
          <p:sp>
            <p:nvSpPr>
              <p:cNvPr id="124" name="テキスト ボックス 123"/>
              <p:cNvSpPr txBox="1">
                <a:spLocks noRot="1" noChangeAspect="1" noMove="1" noResize="1" noEditPoints="1" noAdjustHandles="1" noChangeArrowheads="1" noChangeShapeType="1" noTextEdit="1"/>
              </p:cNvSpPr>
              <p:nvPr/>
            </p:nvSpPr>
            <p:spPr>
              <a:xfrm>
                <a:off x="10381744" y="3175656"/>
                <a:ext cx="184345" cy="246221"/>
              </a:xfrm>
              <a:prstGeom prst="rect">
                <a:avLst/>
              </a:prstGeom>
              <a:blipFill rotWithShape="0">
                <a:blip r:embed="rId4"/>
                <a:stretch>
                  <a:fillRect l="-30000" r="-33333" b="-22500"/>
                </a:stretch>
              </a:blipFill>
            </p:spPr>
            <p:txBody>
              <a:bodyPr/>
              <a:lstStyle/>
              <a:p>
                <a:r>
                  <a:rPr lang="ja-JP" altLang="en-US">
                    <a:noFill/>
                  </a:rPr>
                  <a:t> </a:t>
                </a:r>
              </a:p>
            </p:txBody>
          </p:sp>
        </mc:Fallback>
      </mc:AlternateContent>
      <p:sp>
        <p:nvSpPr>
          <p:cNvPr id="127" name="正方形/長方形 126"/>
          <p:cNvSpPr/>
          <p:nvPr/>
        </p:nvSpPr>
        <p:spPr>
          <a:xfrm>
            <a:off x="5186878" y="3108772"/>
            <a:ext cx="1266796" cy="276999"/>
          </a:xfrm>
          <a:prstGeom prst="rect">
            <a:avLst/>
          </a:prstGeom>
        </p:spPr>
        <p:txBody>
          <a:bodyPr wrap="square">
            <a:spAutoFit/>
          </a:bodyPr>
          <a:lstStyle/>
          <a:p>
            <a:r>
              <a:rPr lang="en-US" altLang="ja-JP" sz="600" dirty="0" smtClean="0">
                <a:solidFill>
                  <a:srgbClr val="333333"/>
                </a:solidFill>
              </a:rPr>
              <a:t>5:</a:t>
            </a:r>
            <a:r>
              <a:rPr lang="ja-JP" altLang="en-US" sz="600" dirty="0">
                <a:solidFill>
                  <a:srgbClr val="333333"/>
                </a:solidFill>
              </a:rPr>
              <a:t>AL@C001SMA1.3Y</a:t>
            </a:r>
          </a:p>
          <a:p>
            <a:endParaRPr lang="ja-JP" altLang="en-US" sz="600" dirty="0">
              <a:solidFill>
                <a:srgbClr val="333333"/>
              </a:solidFill>
            </a:endParaRPr>
          </a:p>
        </p:txBody>
      </p:sp>
      <p:sp>
        <p:nvSpPr>
          <p:cNvPr id="128" name="正方形/長方形 127"/>
          <p:cNvSpPr/>
          <p:nvPr/>
        </p:nvSpPr>
        <p:spPr>
          <a:xfrm>
            <a:off x="8782277" y="3192543"/>
            <a:ext cx="1266796" cy="276999"/>
          </a:xfrm>
          <a:prstGeom prst="rect">
            <a:avLst/>
          </a:prstGeom>
        </p:spPr>
        <p:txBody>
          <a:bodyPr wrap="square">
            <a:spAutoFit/>
          </a:bodyPr>
          <a:lstStyle/>
          <a:p>
            <a:r>
              <a:rPr lang="en-US" altLang="ja-JP" sz="600" dirty="0" smtClean="0">
                <a:solidFill>
                  <a:srgbClr val="333333"/>
                </a:solidFill>
              </a:rPr>
              <a:t>5:</a:t>
            </a:r>
            <a:r>
              <a:rPr lang="ja-JP" altLang="en-US" sz="600" dirty="0">
                <a:solidFill>
                  <a:srgbClr val="333333"/>
                </a:solidFill>
              </a:rPr>
              <a:t>AL@C001SMA1.3Y</a:t>
            </a:r>
          </a:p>
          <a:p>
            <a:endParaRPr lang="ja-JP" altLang="en-US" sz="600" dirty="0">
              <a:solidFill>
                <a:srgbClr val="333333"/>
              </a:solidFill>
            </a:endParaRPr>
          </a:p>
        </p:txBody>
      </p:sp>
      <p:sp>
        <p:nvSpPr>
          <p:cNvPr id="27" name="正方形/長方形 26"/>
          <p:cNvSpPr/>
          <p:nvPr/>
        </p:nvSpPr>
        <p:spPr>
          <a:xfrm>
            <a:off x="4217323" y="3859261"/>
            <a:ext cx="566181" cy="307777"/>
          </a:xfrm>
          <a:prstGeom prst="rect">
            <a:avLst/>
          </a:prstGeom>
        </p:spPr>
        <p:txBody>
          <a:bodyPr wrap="none">
            <a:spAutoFit/>
          </a:bodyPr>
          <a:lstStyle/>
          <a:p>
            <a:r>
              <a:rPr lang="en-US" altLang="ja-JP" sz="1400" dirty="0">
                <a:solidFill>
                  <a:schemeClr val="dk1"/>
                </a:solidFill>
              </a:rPr>
              <a:t>Ǝ</a:t>
            </a:r>
            <a:r>
              <a:rPr lang="ja-JP" altLang="en-US" sz="1400" dirty="0">
                <a:solidFill>
                  <a:schemeClr val="dk1"/>
                </a:solidFill>
              </a:rPr>
              <a:t>∈</a:t>
            </a:r>
            <a:r>
              <a:rPr lang="en-US" altLang="ja-JP" sz="1400" dirty="0">
                <a:solidFill>
                  <a:schemeClr val="dk1"/>
                </a:solidFill>
              </a:rPr>
              <a:t>C</a:t>
            </a:r>
            <a:endParaRPr lang="ja-JP" altLang="en-US" sz="1400" dirty="0"/>
          </a:p>
        </p:txBody>
      </p:sp>
      <p:sp>
        <p:nvSpPr>
          <p:cNvPr id="31" name="正方形/長方形 30"/>
          <p:cNvSpPr/>
          <p:nvPr/>
        </p:nvSpPr>
        <p:spPr>
          <a:xfrm>
            <a:off x="9182393" y="708538"/>
            <a:ext cx="2984485" cy="1492579"/>
          </a:xfrm>
          <a:prstGeom prst="rect">
            <a:avLst/>
          </a:prstGeom>
        </p:spPr>
        <p:style>
          <a:lnRef idx="1">
            <a:schemeClr val="dk1"/>
          </a:lnRef>
          <a:fillRef idx="0">
            <a:schemeClr val="dk1"/>
          </a:fillRef>
          <a:effectRef idx="0">
            <a:schemeClr val="dk1"/>
          </a:effectRef>
          <a:fontRef idx="minor">
            <a:schemeClr val="tx1"/>
          </a:fontRef>
        </p:style>
        <p:txBody>
          <a:bodyPr rtlCol="0" anchor="ctr"/>
          <a:lstStyle/>
          <a:p>
            <a:pPr algn="ctr"/>
            <a:r>
              <a:rPr kumimoji="1" lang="ja-JP" altLang="en-US" dirty="0" smtClean="0"/>
              <a:t>関係演算子が</a:t>
            </a:r>
            <a:r>
              <a:rPr kumimoji="1" lang="en-US" altLang="ja-JP" dirty="0" smtClean="0"/>
              <a:t>’N’</a:t>
            </a:r>
            <a:r>
              <a:rPr kumimoji="1" lang="ja-JP" altLang="en-US" dirty="0" smtClean="0"/>
              <a:t>の時、データ</a:t>
            </a:r>
            <a:r>
              <a:rPr kumimoji="1" lang="en-US" altLang="ja-JP" dirty="0" smtClean="0"/>
              <a:t>0</a:t>
            </a:r>
            <a:r>
              <a:rPr kumimoji="1" lang="ja-JP" altLang="en-US" dirty="0" smtClean="0"/>
              <a:t>で位置情報を取得する。</a:t>
            </a:r>
            <a:endParaRPr kumimoji="1" lang="en-US" altLang="ja-JP" dirty="0" smtClean="0"/>
          </a:p>
          <a:p>
            <a:pPr algn="ctr"/>
            <a:r>
              <a:rPr lang="en-US" altLang="ja-JP" dirty="0"/>
              <a:t>(</a:t>
            </a:r>
            <a:r>
              <a:rPr lang="ja-JP" altLang="en-US" dirty="0"/>
              <a:t>ロジック</a:t>
            </a:r>
            <a:r>
              <a:rPr lang="en-US" altLang="ja-JP" dirty="0"/>
              <a:t>2</a:t>
            </a:r>
            <a:r>
              <a:rPr lang="en-US" altLang="ja-JP" dirty="0" smtClean="0"/>
              <a:t>)</a:t>
            </a:r>
            <a:endParaRPr lang="ja-JP" altLang="en-US" dirty="0"/>
          </a:p>
        </p:txBody>
      </p:sp>
      <p:sp>
        <p:nvSpPr>
          <p:cNvPr id="83" name="角丸四角形 82"/>
          <p:cNvSpPr/>
          <p:nvPr/>
        </p:nvSpPr>
        <p:spPr>
          <a:xfrm>
            <a:off x="4201511" y="14449"/>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演算子の処理順序</a:t>
            </a:r>
            <a:endParaRPr kumimoji="1" lang="ja-JP" altLang="en-US" dirty="0" smtClean="0"/>
          </a:p>
        </p:txBody>
      </p:sp>
      <p:sp>
        <p:nvSpPr>
          <p:cNvPr id="85" name="正方形/長方形 84"/>
          <p:cNvSpPr/>
          <p:nvPr/>
        </p:nvSpPr>
        <p:spPr>
          <a:xfrm>
            <a:off x="2325622" y="382387"/>
            <a:ext cx="7961469" cy="369332"/>
          </a:xfrm>
          <a:prstGeom prst="rect">
            <a:avLst/>
          </a:prstGeom>
        </p:spPr>
        <p:txBody>
          <a:bodyPr wrap="square">
            <a:spAutoFit/>
          </a:bodyPr>
          <a:lstStyle/>
          <a:p>
            <a:pPr defTabSz="685800">
              <a:defRPr/>
            </a:pPr>
            <a:r>
              <a:rPr lang="ja-JP" altLang="en-US" dirty="0" smtClean="0"/>
              <a:t>演算子のフローは　①位置指定演算子⇒②論理演算子⇒③関係演算子</a:t>
            </a:r>
            <a:endParaRPr lang="en-US" altLang="ja-JP" dirty="0" smtClean="0"/>
          </a:p>
        </p:txBody>
      </p:sp>
      <mc:AlternateContent xmlns:mc="http://schemas.openxmlformats.org/markup-compatibility/2006" xmlns:a14="http://schemas.microsoft.com/office/drawing/2010/main">
        <mc:Choice Requires="a14">
          <p:sp>
            <p:nvSpPr>
              <p:cNvPr id="7" name="四角形吹き出し 6"/>
              <p:cNvSpPr/>
              <p:nvPr/>
            </p:nvSpPr>
            <p:spPr>
              <a:xfrm>
                <a:off x="6161010" y="4352545"/>
                <a:ext cx="2189066" cy="967244"/>
              </a:xfrm>
              <a:prstGeom prst="wedgeRectCallout">
                <a:avLst>
                  <a:gd name="adj1" fmla="val -72965"/>
                  <a:gd name="adj2" fmla="val -35039"/>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US" altLang="ja-JP" dirty="0" smtClean="0">
                    <a:solidFill>
                      <a:srgbClr val="333333"/>
                    </a:solidFill>
                  </a:rPr>
                  <a:t>!=</a:t>
                </a:r>
                <a:r>
                  <a:rPr lang="ja-JP" altLang="en-US" dirty="0">
                    <a:solidFill>
                      <a:srgbClr val="333333"/>
                    </a:solidFill>
                  </a:rPr>
                  <a:t>の場合ここで</a:t>
                </a:r>
                <a14:m>
                  <m:oMath xmlns:m="http://schemas.openxmlformats.org/officeDocument/2006/math">
                    <m:r>
                      <a:rPr lang="en-US" altLang="ja-JP" smtClean="0">
                        <a:solidFill>
                          <a:srgbClr val="333333"/>
                        </a:solidFill>
                        <a:latin typeface="Cambria Math" panose="02040503050406030204" pitchFamily="18" charset="0"/>
                        <a:ea typeface="Cambria Math" panose="02040503050406030204" pitchFamily="18" charset="0"/>
                      </a:rPr>
                      <m:t>′</m:t>
                    </m:r>
                    <m:r>
                      <a:rPr lang="en-US" altLang="ja-JP" i="1">
                        <a:solidFill>
                          <a:srgbClr val="333333"/>
                        </a:solidFill>
                        <a:latin typeface="Cambria Math" panose="02040503050406030204" pitchFamily="18" charset="0"/>
                        <a:ea typeface="Cambria Math" panose="02040503050406030204" pitchFamily="18" charset="0"/>
                      </a:rPr>
                      <m:t>∅</m:t>
                    </m:r>
                    <m:r>
                      <a:rPr lang="en-US" altLang="ja-JP" i="1" smtClean="0">
                        <a:solidFill>
                          <a:srgbClr val="333333"/>
                        </a:solidFill>
                        <a:latin typeface="Cambria Math" panose="02040503050406030204" pitchFamily="18" charset="0"/>
                        <a:ea typeface="Cambria Math" panose="02040503050406030204" pitchFamily="18" charset="0"/>
                      </a:rPr>
                      <m:t>′</m:t>
                    </m:r>
                  </m:oMath>
                </a14:m>
                <a:endParaRPr lang="ja-JP" altLang="en-US" dirty="0">
                  <a:solidFill>
                    <a:srgbClr val="333333"/>
                  </a:solidFill>
                </a:endParaRPr>
              </a:p>
              <a:p>
                <a:pPr algn="ctr"/>
                <a:r>
                  <a:rPr lang="ja-JP" altLang="en-US" dirty="0" smtClean="0">
                    <a:solidFill>
                      <a:srgbClr val="333333"/>
                    </a:solidFill>
                  </a:rPr>
                  <a:t>判定することで短縮</a:t>
                </a:r>
                <a:endParaRPr lang="ja-JP" altLang="en-US" dirty="0">
                  <a:solidFill>
                    <a:srgbClr val="333333"/>
                  </a:solidFill>
                </a:endParaRPr>
              </a:p>
            </p:txBody>
          </p:sp>
        </mc:Choice>
        <mc:Fallback xmlns="">
          <p:sp>
            <p:nvSpPr>
              <p:cNvPr id="7" name="四角形吹き出し 6"/>
              <p:cNvSpPr>
                <a:spLocks noRot="1" noChangeAspect="1" noMove="1" noResize="1" noEditPoints="1" noAdjustHandles="1" noChangeArrowheads="1" noChangeShapeType="1" noTextEdit="1"/>
              </p:cNvSpPr>
              <p:nvPr/>
            </p:nvSpPr>
            <p:spPr>
              <a:xfrm>
                <a:off x="6161010" y="4352545"/>
                <a:ext cx="2189066" cy="967244"/>
              </a:xfrm>
              <a:prstGeom prst="wedgeRectCallout">
                <a:avLst>
                  <a:gd name="adj1" fmla="val -72965"/>
                  <a:gd name="adj2" fmla="val -35039"/>
                </a:avLst>
              </a:prstGeom>
              <a:blipFill rotWithShape="0">
                <a:blip r:embed="rId5"/>
                <a:stretch>
                  <a:fillRect t="-2500" b="-7500"/>
                </a:stretch>
              </a:blipFill>
            </p:spPr>
            <p:txBody>
              <a:bodyPr/>
              <a:lstStyle/>
              <a:p>
                <a:r>
                  <a:rPr lang="ja-JP" altLang="en-US">
                    <a:noFill/>
                  </a:rPr>
                  <a:t> </a:t>
                </a:r>
              </a:p>
            </p:txBody>
          </p:sp>
        </mc:Fallback>
      </mc:AlternateContent>
      <p:sp>
        <p:nvSpPr>
          <p:cNvPr id="87" name="円/楕円 86"/>
          <p:cNvSpPr/>
          <p:nvPr/>
        </p:nvSpPr>
        <p:spPr>
          <a:xfrm>
            <a:off x="10306368" y="3215971"/>
            <a:ext cx="368267" cy="400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8" name="円/楕円 87"/>
          <p:cNvSpPr/>
          <p:nvPr/>
        </p:nvSpPr>
        <p:spPr>
          <a:xfrm>
            <a:off x="5410319" y="4094736"/>
            <a:ext cx="368267" cy="400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Tree>
    <p:extLst>
      <p:ext uri="{BB962C8B-B14F-4D97-AF65-F5344CB8AC3E}">
        <p14:creationId xmlns:p14="http://schemas.microsoft.com/office/powerpoint/2010/main" val="2040437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764610" y="1682605"/>
            <a:ext cx="1692489"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95" name="円/楕円 194"/>
          <p:cNvSpPr/>
          <p:nvPr/>
        </p:nvSpPr>
        <p:spPr>
          <a:xfrm>
            <a:off x="5224697" y="2831578"/>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900" dirty="0" smtClean="0"/>
          </a:p>
        </p:txBody>
      </p:sp>
      <p:sp>
        <p:nvSpPr>
          <p:cNvPr id="196" name="円/楕円 195"/>
          <p:cNvSpPr/>
          <p:nvPr/>
        </p:nvSpPr>
        <p:spPr>
          <a:xfrm>
            <a:off x="5208613" y="1947375"/>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100" dirty="0" smtClean="0"/>
          </a:p>
        </p:txBody>
      </p:sp>
      <p:sp>
        <p:nvSpPr>
          <p:cNvPr id="197" name="正方形/長方形 196"/>
          <p:cNvSpPr/>
          <p:nvPr/>
        </p:nvSpPr>
        <p:spPr>
          <a:xfrm>
            <a:off x="5283465" y="1224437"/>
            <a:ext cx="696024" cy="307777"/>
          </a:xfrm>
          <a:prstGeom prst="rect">
            <a:avLst/>
          </a:prstGeom>
        </p:spPr>
        <p:txBody>
          <a:bodyPr wrap="none">
            <a:spAutoFit/>
          </a:bodyPr>
          <a:lstStyle/>
          <a:p>
            <a:pPr algn="ctr"/>
            <a:r>
              <a:rPr lang="ja-JP" altLang="en-US" sz="1400" dirty="0" smtClean="0"/>
              <a:t>データ</a:t>
            </a:r>
            <a:r>
              <a:rPr lang="en-US" altLang="ja-JP" sz="1400" dirty="0" smtClean="0"/>
              <a:t>2</a:t>
            </a:r>
            <a:endParaRPr lang="ja-JP" altLang="en-US" sz="1400" dirty="0"/>
          </a:p>
        </p:txBody>
      </p:sp>
      <p:sp>
        <p:nvSpPr>
          <p:cNvPr id="5" name="スライド番号プレースホルダー 4"/>
          <p:cNvSpPr>
            <a:spLocks noGrp="1"/>
          </p:cNvSpPr>
          <p:nvPr>
            <p:ph type="sldNum" sz="quarter" idx="17"/>
          </p:nvPr>
        </p:nvSpPr>
        <p:spPr>
          <a:xfrm>
            <a:off x="11377613" y="6449006"/>
            <a:ext cx="708392"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18</a:t>
            </a:fld>
            <a:endParaRPr lang="en-US" altLang="ja-JP" dirty="0"/>
          </a:p>
        </p:txBody>
      </p:sp>
      <p:sp>
        <p:nvSpPr>
          <p:cNvPr id="65" name="正方形/長方形 64"/>
          <p:cNvSpPr/>
          <p:nvPr/>
        </p:nvSpPr>
        <p:spPr>
          <a:xfrm>
            <a:off x="4234188" y="1629491"/>
            <a:ext cx="492443" cy="276999"/>
          </a:xfrm>
          <a:prstGeom prst="rect">
            <a:avLst/>
          </a:prstGeom>
        </p:spPr>
        <p:txBody>
          <a:bodyPr wrap="none">
            <a:spAutoFit/>
          </a:bodyPr>
          <a:lstStyle/>
          <a:p>
            <a:r>
              <a:rPr lang="ja-JP" altLang="en-US" sz="1200" dirty="0"/>
              <a:t>要素</a:t>
            </a:r>
          </a:p>
        </p:txBody>
      </p:sp>
      <p:sp>
        <p:nvSpPr>
          <p:cNvPr id="67" name="正方形/長方形 66"/>
          <p:cNvSpPr/>
          <p:nvPr/>
        </p:nvSpPr>
        <p:spPr>
          <a:xfrm>
            <a:off x="4246629" y="1822517"/>
            <a:ext cx="524503" cy="276999"/>
          </a:xfrm>
          <a:prstGeom prst="rect">
            <a:avLst/>
          </a:prstGeom>
        </p:spPr>
        <p:txBody>
          <a:bodyPr wrap="none">
            <a:spAutoFit/>
          </a:bodyPr>
          <a:lstStyle/>
          <a:p>
            <a:r>
              <a:rPr lang="en-US" altLang="ja-JP" sz="1200" dirty="0"/>
              <a:t>Main</a:t>
            </a:r>
            <a:endParaRPr lang="ja-JP" altLang="en-US" sz="1400" dirty="0"/>
          </a:p>
        </p:txBody>
      </p:sp>
      <p:sp>
        <p:nvSpPr>
          <p:cNvPr id="53" name="正方形/長方形 52"/>
          <p:cNvSpPr/>
          <p:nvPr/>
        </p:nvSpPr>
        <p:spPr>
          <a:xfrm>
            <a:off x="4040822" y="1256707"/>
            <a:ext cx="954107" cy="461665"/>
          </a:xfrm>
          <a:prstGeom prst="rect">
            <a:avLst/>
          </a:prstGeom>
        </p:spPr>
        <p:txBody>
          <a:bodyPr wrap="none">
            <a:spAutoFit/>
          </a:bodyPr>
          <a:lstStyle/>
          <a:p>
            <a:pPr lvl="0" defTabSz="685800">
              <a:defRPr/>
            </a:pPr>
            <a:r>
              <a:rPr lang="ja-JP" altLang="en-US" sz="1200" dirty="0"/>
              <a:t>論理</a:t>
            </a:r>
            <a:r>
              <a:rPr lang="ja-JP" altLang="en-US" sz="1200" dirty="0" smtClean="0"/>
              <a:t>演算子</a:t>
            </a:r>
            <a:endParaRPr lang="en-US" altLang="ja-JP" sz="1200" dirty="0" smtClean="0"/>
          </a:p>
          <a:p>
            <a:pPr defTabSz="685800">
              <a:defRPr/>
            </a:pPr>
            <a:r>
              <a:rPr lang="en-US" altLang="ja-JP" sz="1200" dirty="0" smtClean="0"/>
              <a:t>       </a:t>
            </a:r>
            <a:endParaRPr lang="ja-JP" altLang="en-US" sz="1200" dirty="0"/>
          </a:p>
        </p:txBody>
      </p:sp>
      <p:grpSp>
        <p:nvGrpSpPr>
          <p:cNvPr id="156" name="グループ化 155"/>
          <p:cNvGrpSpPr/>
          <p:nvPr/>
        </p:nvGrpSpPr>
        <p:grpSpPr>
          <a:xfrm>
            <a:off x="7592126" y="1744057"/>
            <a:ext cx="3205323" cy="2225556"/>
            <a:chOff x="6096559" y="4006815"/>
            <a:chExt cx="3205323" cy="2225556"/>
          </a:xfrm>
        </p:grpSpPr>
        <p:sp>
          <p:nvSpPr>
            <p:cNvPr id="155" name="円/楕円 154"/>
            <p:cNvSpPr/>
            <p:nvPr/>
          </p:nvSpPr>
          <p:spPr>
            <a:xfrm>
              <a:off x="6096559" y="4006815"/>
              <a:ext cx="3205323"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nvGrpSpPr>
            <p:cNvPr id="102" name="グループ化 101"/>
            <p:cNvGrpSpPr/>
            <p:nvPr/>
          </p:nvGrpSpPr>
          <p:grpSpPr>
            <a:xfrm>
              <a:off x="6469555" y="4467666"/>
              <a:ext cx="2358371" cy="1485032"/>
              <a:chOff x="1194802" y="4293745"/>
              <a:chExt cx="2117340" cy="1396353"/>
            </a:xfrm>
          </p:grpSpPr>
          <p:grpSp>
            <p:nvGrpSpPr>
              <p:cNvPr id="104" name="グループ化 103"/>
              <p:cNvGrpSpPr/>
              <p:nvPr/>
            </p:nvGrpSpPr>
            <p:grpSpPr>
              <a:xfrm>
                <a:off x="1194802" y="4293745"/>
                <a:ext cx="2117340" cy="1396353"/>
                <a:chOff x="2797548" y="4588935"/>
                <a:chExt cx="2856256" cy="1883655"/>
              </a:xfrm>
            </p:grpSpPr>
            <p:sp>
              <p:nvSpPr>
                <p:cNvPr id="108" name="円/楕円 107"/>
                <p:cNvSpPr/>
                <p:nvPr/>
              </p:nvSpPr>
              <p:spPr>
                <a:xfrm>
                  <a:off x="2797548" y="4588935"/>
                  <a:ext cx="1376534" cy="1810083"/>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900" dirty="0" err="1" smtClean="0"/>
                    <a:t>MainPD</a:t>
                  </a:r>
                  <a:endParaRPr kumimoji="1" lang="ja-JP" altLang="en-US" sz="900" dirty="0" smtClean="0"/>
                </a:p>
              </p:txBody>
            </p:sp>
            <p:sp>
              <p:nvSpPr>
                <p:cNvPr id="109" name="円/楕円 108"/>
                <p:cNvSpPr/>
                <p:nvPr/>
              </p:nvSpPr>
              <p:spPr>
                <a:xfrm>
                  <a:off x="4224687" y="4593363"/>
                  <a:ext cx="1429117" cy="187922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100" dirty="0" smtClean="0"/>
                    <a:t>PD</a:t>
                  </a:r>
                  <a:endParaRPr kumimoji="1" lang="ja-JP" altLang="en-US" sz="1100" dirty="0" smtClean="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p>
            </p:txBody>
          </p:sp>
        </p:grpSp>
        <p:sp>
          <p:nvSpPr>
            <p:cNvPr id="103" name="正方形/長方形 102"/>
            <p:cNvSpPr/>
            <p:nvPr/>
          </p:nvSpPr>
          <p:spPr>
            <a:xfrm>
              <a:off x="7091231" y="4036879"/>
              <a:ext cx="1109526" cy="307777"/>
            </a:xfrm>
            <a:prstGeom prst="rect">
              <a:avLst/>
            </a:prstGeom>
          </p:spPr>
          <p:txBody>
            <a:bodyPr wrap="square">
              <a:spAutoFit/>
            </a:bodyPr>
            <a:lstStyle/>
            <a:p>
              <a:pPr algn="ctr"/>
              <a:r>
                <a:rPr lang="ja-JP" altLang="en-US" sz="1400" dirty="0" smtClean="0"/>
                <a:t>関係演算子</a:t>
              </a:r>
              <a:endParaRPr lang="ja-JP" altLang="en-US" sz="1400" dirty="0"/>
            </a:p>
          </p:txBody>
        </p:sp>
        <p:sp>
          <p:nvSpPr>
            <p:cNvPr id="136" name="正方形/長方形 135"/>
            <p:cNvSpPr/>
            <p:nvPr/>
          </p:nvSpPr>
          <p:spPr>
            <a:xfrm>
              <a:off x="7221992" y="4189993"/>
              <a:ext cx="752940" cy="369332"/>
            </a:xfrm>
            <a:prstGeom prst="rect">
              <a:avLst/>
            </a:prstGeom>
          </p:spPr>
          <p:txBody>
            <a:bodyPr wrap="square">
              <a:spAutoFit/>
            </a:bodyPr>
            <a:lstStyle/>
            <a:p>
              <a:pPr lvl="0" defTabSz="685800">
                <a:defRPr/>
              </a:pPr>
              <a:r>
                <a:rPr lang="en-US" altLang="ja-JP" dirty="0"/>
                <a:t>a</a:t>
              </a:r>
              <a:r>
                <a:rPr lang="ja-JP" altLang="en-US" dirty="0"/>
                <a:t>＆</a:t>
              </a:r>
              <a:r>
                <a:rPr lang="en-US" altLang="ja-JP" dirty="0"/>
                <a:t>b</a:t>
              </a:r>
            </a:p>
          </p:txBody>
        </p:sp>
      </p:grpSp>
      <p:grpSp>
        <p:nvGrpSpPr>
          <p:cNvPr id="188" name="グループ化 187"/>
          <p:cNvGrpSpPr/>
          <p:nvPr/>
        </p:nvGrpSpPr>
        <p:grpSpPr>
          <a:xfrm>
            <a:off x="56190" y="1224437"/>
            <a:ext cx="4281651" cy="2811984"/>
            <a:chOff x="64598" y="1011360"/>
            <a:chExt cx="5360433" cy="3520476"/>
          </a:xfrm>
        </p:grpSpPr>
        <p:grpSp>
          <p:nvGrpSpPr>
            <p:cNvPr id="173" name="グループ化 172"/>
            <p:cNvGrpSpPr/>
            <p:nvPr/>
          </p:nvGrpSpPr>
          <p:grpSpPr>
            <a:xfrm>
              <a:off x="3046492" y="1046338"/>
              <a:ext cx="2378539" cy="3485498"/>
              <a:chOff x="3030134" y="1309760"/>
              <a:chExt cx="2378539" cy="3485498"/>
            </a:xfrm>
          </p:grpSpPr>
          <p:sp>
            <p:nvSpPr>
              <p:cNvPr id="24" name="円/楕円 23"/>
              <p:cNvSpPr/>
              <p:nvPr/>
            </p:nvSpPr>
            <p:spPr>
              <a:xfrm>
                <a:off x="3030134" y="1637687"/>
                <a:ext cx="2378539"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28" name="円/楕円 27"/>
              <p:cNvSpPr/>
              <p:nvPr/>
            </p:nvSpPr>
            <p:spPr>
              <a:xfrm>
                <a:off x="3780037" y="324284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grpSp>
            <p:nvGrpSpPr>
              <p:cNvPr id="168" name="グループ化 167"/>
              <p:cNvGrpSpPr/>
              <p:nvPr/>
            </p:nvGrpSpPr>
            <p:grpSpPr>
              <a:xfrm>
                <a:off x="3767144" y="1823642"/>
                <a:ext cx="860041" cy="1247237"/>
                <a:chOff x="4111372" y="1756790"/>
                <a:chExt cx="860041" cy="1299838"/>
              </a:xfrm>
            </p:grpSpPr>
            <p:sp>
              <p:nvSpPr>
                <p:cNvPr id="39" name="円/楕円 38"/>
                <p:cNvSpPr/>
                <p:nvPr/>
              </p:nvSpPr>
              <p:spPr>
                <a:xfrm>
                  <a:off x="4111372" y="1756790"/>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50" dirty="0" smtClean="0"/>
                </a:p>
              </p:txBody>
            </p:sp>
            <p:sp>
              <p:nvSpPr>
                <p:cNvPr id="44" name="正方形/長方形 43"/>
                <p:cNvSpPr/>
                <p:nvPr/>
              </p:nvSpPr>
              <p:spPr>
                <a:xfrm>
                  <a:off x="4298034" y="2179366"/>
                  <a:ext cx="527792" cy="240944"/>
                </a:xfrm>
                <a:prstGeom prst="rect">
                  <a:avLst/>
                </a:prstGeom>
              </p:spPr>
              <p:txBody>
                <a:bodyPr wrap="square">
                  <a:spAutoFit/>
                </a:bodyPr>
                <a:lstStyle/>
                <a:p>
                  <a:r>
                    <a:rPr lang="en-US" altLang="ja-JP" sz="600" dirty="0" smtClean="0"/>
                    <a:t>Main</a:t>
                  </a:r>
                  <a:endParaRPr lang="ja-JP" altLang="en-US" sz="600" dirty="0"/>
                </a:p>
              </p:txBody>
            </p:sp>
          </p:grpSp>
          <p:sp>
            <p:nvSpPr>
              <p:cNvPr id="172" name="正方形/長方形 171"/>
              <p:cNvSpPr/>
              <p:nvPr/>
            </p:nvSpPr>
            <p:spPr>
              <a:xfrm>
                <a:off x="3736746" y="1309760"/>
                <a:ext cx="871391" cy="385323"/>
              </a:xfrm>
              <a:prstGeom prst="rect">
                <a:avLst/>
              </a:prstGeom>
            </p:spPr>
            <p:txBody>
              <a:bodyPr wrap="none">
                <a:spAutoFit/>
              </a:bodyPr>
              <a:lstStyle/>
              <a:p>
                <a:pPr algn="ctr"/>
                <a:r>
                  <a:rPr lang="ja-JP" altLang="en-US" sz="1400" dirty="0" smtClean="0"/>
                  <a:t>データ</a:t>
                </a:r>
                <a:r>
                  <a:rPr lang="en-US" altLang="ja-JP" sz="1400" dirty="0" smtClean="0"/>
                  <a:t>1</a:t>
                </a:r>
                <a:endParaRPr lang="ja-JP" altLang="en-US" sz="1400" dirty="0"/>
              </a:p>
            </p:txBody>
          </p:sp>
        </p:grpSp>
        <p:sp>
          <p:nvSpPr>
            <p:cNvPr id="170" name="円/楕円 169"/>
            <p:cNvSpPr/>
            <p:nvPr/>
          </p:nvSpPr>
          <p:spPr>
            <a:xfrm>
              <a:off x="64598" y="1328772"/>
              <a:ext cx="2533745" cy="31575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smtClean="0"/>
            </a:p>
          </p:txBody>
        </p:sp>
        <p:sp>
          <p:nvSpPr>
            <p:cNvPr id="40" name="正方形/長方形 39"/>
            <p:cNvSpPr/>
            <p:nvPr/>
          </p:nvSpPr>
          <p:spPr>
            <a:xfrm>
              <a:off x="900473" y="1011360"/>
              <a:ext cx="871390" cy="385323"/>
            </a:xfrm>
            <a:prstGeom prst="rect">
              <a:avLst/>
            </a:prstGeom>
          </p:spPr>
          <p:txBody>
            <a:bodyPr wrap="none">
              <a:spAutoFit/>
            </a:bodyPr>
            <a:lstStyle/>
            <a:p>
              <a:pPr algn="ctr"/>
              <a:r>
                <a:rPr lang="ja-JP" altLang="en-US" sz="1400" dirty="0" smtClean="0"/>
                <a:t>データ</a:t>
              </a:r>
              <a:r>
                <a:rPr lang="en-US" altLang="ja-JP" sz="1400" dirty="0"/>
                <a:t>0</a:t>
              </a:r>
              <a:endParaRPr lang="ja-JP" altLang="en-US" sz="1400" dirty="0"/>
            </a:p>
          </p:txBody>
        </p:sp>
        <p:sp>
          <p:nvSpPr>
            <p:cNvPr id="29" name="円/楕円 28"/>
            <p:cNvSpPr/>
            <p:nvPr/>
          </p:nvSpPr>
          <p:spPr>
            <a:xfrm>
              <a:off x="728495" y="1486305"/>
              <a:ext cx="1187595" cy="15532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kumimoji="1" lang="ja-JP" altLang="en-US" sz="1050" dirty="0" smtClean="0"/>
            </a:p>
          </p:txBody>
        </p:sp>
        <p:sp>
          <p:nvSpPr>
            <p:cNvPr id="3" name="円弧 2"/>
            <p:cNvSpPr/>
            <p:nvPr/>
          </p:nvSpPr>
          <p:spPr>
            <a:xfrm>
              <a:off x="1827065" y="1759809"/>
              <a:ext cx="2136594" cy="1360022"/>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4" name="正方形/長方形 3"/>
            <p:cNvSpPr/>
            <p:nvPr/>
          </p:nvSpPr>
          <p:spPr>
            <a:xfrm>
              <a:off x="1882606" y="1270399"/>
              <a:ext cx="1804592" cy="385323"/>
            </a:xfrm>
            <a:prstGeom prst="rect">
              <a:avLst/>
            </a:prstGeom>
          </p:spPr>
          <p:txBody>
            <a:bodyPr wrap="none">
              <a:spAutoFit/>
            </a:bodyPr>
            <a:lstStyle/>
            <a:p>
              <a:pPr lvl="0" defTabSz="685800">
                <a:defRPr/>
              </a:pPr>
              <a:r>
                <a:rPr lang="ja-JP" altLang="en-US" sz="1400" dirty="0"/>
                <a:t>位置指定演算子</a:t>
              </a:r>
              <a:endParaRPr lang="en-US" altLang="ja-JP" sz="1400" dirty="0"/>
            </a:p>
          </p:txBody>
        </p:sp>
        <p:sp>
          <p:nvSpPr>
            <p:cNvPr id="13" name="正方形/長方形 12"/>
            <p:cNvSpPr/>
            <p:nvPr/>
          </p:nvSpPr>
          <p:spPr>
            <a:xfrm>
              <a:off x="2572115" y="2759219"/>
              <a:ext cx="231275" cy="385323"/>
            </a:xfrm>
            <a:prstGeom prst="rect">
              <a:avLst/>
            </a:prstGeom>
          </p:spPr>
          <p:txBody>
            <a:bodyPr wrap="none">
              <a:spAutoFit/>
            </a:bodyPr>
            <a:lstStyle/>
            <a:p>
              <a:endParaRPr lang="ja-JP" altLang="en-US" sz="1400" dirty="0"/>
            </a:p>
          </p:txBody>
        </p:sp>
        <p:sp>
          <p:nvSpPr>
            <p:cNvPr id="11" name="正方形/長方形 10"/>
            <p:cNvSpPr/>
            <p:nvPr/>
          </p:nvSpPr>
          <p:spPr>
            <a:xfrm>
              <a:off x="1057938" y="2036241"/>
              <a:ext cx="597035" cy="231193"/>
            </a:xfrm>
            <a:prstGeom prst="rect">
              <a:avLst/>
            </a:prstGeom>
          </p:spPr>
          <p:txBody>
            <a:bodyPr wrap="square">
              <a:spAutoFit/>
            </a:bodyPr>
            <a:lstStyle/>
            <a:p>
              <a:r>
                <a:rPr lang="ja-JP" altLang="en-US" sz="600" dirty="0" err="1" smtClean="0"/>
                <a:t>.</a:t>
              </a:r>
              <a:r>
                <a:rPr lang="en-US" altLang="ja-JP" sz="600" dirty="0" smtClean="0"/>
                <a:t>Main</a:t>
              </a:r>
              <a:endParaRPr lang="ja-JP" altLang="en-US" sz="600" dirty="0"/>
            </a:p>
          </p:txBody>
        </p:sp>
        <p:sp>
          <p:nvSpPr>
            <p:cNvPr id="157" name="正方形/長方形 156"/>
            <p:cNvSpPr/>
            <p:nvPr/>
          </p:nvSpPr>
          <p:spPr>
            <a:xfrm>
              <a:off x="724592" y="1631260"/>
              <a:ext cx="1469041" cy="385323"/>
            </a:xfrm>
            <a:prstGeom prst="rect">
              <a:avLst/>
            </a:prstGeom>
          </p:spPr>
          <p:txBody>
            <a:bodyPr wrap="none">
              <a:spAutoFit/>
            </a:bodyPr>
            <a:lstStyle/>
            <a:p>
              <a:r>
                <a:rPr lang="en-US" altLang="ja-JP" sz="1400" dirty="0" err="1" smtClean="0"/>
                <a:t>MainPDType</a:t>
              </a:r>
              <a:endParaRPr lang="ja-JP" altLang="en-US" sz="1400" dirty="0"/>
            </a:p>
          </p:txBody>
        </p:sp>
        <p:sp>
          <p:nvSpPr>
            <p:cNvPr id="163" name="円/楕円 162"/>
            <p:cNvSpPr/>
            <p:nvPr/>
          </p:nvSpPr>
          <p:spPr>
            <a:xfrm>
              <a:off x="808898" y="2947421"/>
              <a:ext cx="1206699" cy="147185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000" dirty="0" smtClean="0"/>
            </a:p>
          </p:txBody>
        </p:sp>
        <p:sp>
          <p:nvSpPr>
            <p:cNvPr id="20" name="円弧 19"/>
            <p:cNvSpPr/>
            <p:nvPr/>
          </p:nvSpPr>
          <p:spPr>
            <a:xfrm>
              <a:off x="1712674" y="3000728"/>
              <a:ext cx="2365249" cy="1399704"/>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grpSp>
      <p:sp>
        <p:nvSpPr>
          <p:cNvPr id="174" name="テキスト ボックス 173"/>
          <p:cNvSpPr txBox="1"/>
          <p:nvPr/>
        </p:nvSpPr>
        <p:spPr>
          <a:xfrm>
            <a:off x="2675536" y="3938659"/>
            <a:ext cx="1771985" cy="369332"/>
          </a:xfrm>
          <a:prstGeom prst="rect">
            <a:avLst/>
          </a:prstGeom>
          <a:noFill/>
        </p:spPr>
        <p:txBody>
          <a:bodyPr wrap="square" rtlCol="0">
            <a:spAutoFit/>
          </a:bodyPr>
          <a:lstStyle/>
          <a:p>
            <a:r>
              <a:rPr lang="ja-JP" altLang="en-US" dirty="0" smtClean="0"/>
              <a:t>データ</a:t>
            </a:r>
            <a:r>
              <a:rPr lang="en-US" altLang="ja-JP" dirty="0" smtClean="0"/>
              <a:t>0</a:t>
            </a:r>
            <a:r>
              <a:rPr lang="ja-JP" altLang="en-US" dirty="0" smtClean="0"/>
              <a:t>を解放</a:t>
            </a:r>
            <a:endParaRPr kumimoji="1" lang="ja-JP" altLang="en-US" dirty="0"/>
          </a:p>
        </p:txBody>
      </p:sp>
      <p:sp>
        <p:nvSpPr>
          <p:cNvPr id="189" name="円弧 188"/>
          <p:cNvSpPr/>
          <p:nvPr/>
        </p:nvSpPr>
        <p:spPr>
          <a:xfrm>
            <a:off x="3568048" y="2805720"/>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0" name="円弧 189"/>
          <p:cNvSpPr/>
          <p:nvPr/>
        </p:nvSpPr>
        <p:spPr>
          <a:xfrm>
            <a:off x="3635838" y="1922938"/>
            <a:ext cx="1706607" cy="1076642"/>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400"/>
          </a:p>
        </p:txBody>
      </p:sp>
      <p:sp>
        <p:nvSpPr>
          <p:cNvPr id="191" name="正方形/長方形 190"/>
          <p:cNvSpPr/>
          <p:nvPr/>
        </p:nvSpPr>
        <p:spPr>
          <a:xfrm>
            <a:off x="4270172" y="2630257"/>
            <a:ext cx="492443" cy="276999"/>
          </a:xfrm>
          <a:prstGeom prst="rect">
            <a:avLst/>
          </a:prstGeom>
        </p:spPr>
        <p:txBody>
          <a:bodyPr wrap="none">
            <a:spAutoFit/>
          </a:bodyPr>
          <a:lstStyle/>
          <a:p>
            <a:r>
              <a:rPr lang="ja-JP" altLang="en-US" sz="1200" dirty="0"/>
              <a:t>要素</a:t>
            </a:r>
          </a:p>
        </p:txBody>
      </p:sp>
      <p:sp>
        <p:nvSpPr>
          <p:cNvPr id="193" name="正方形/長方形 192"/>
          <p:cNvSpPr/>
          <p:nvPr/>
        </p:nvSpPr>
        <p:spPr>
          <a:xfrm>
            <a:off x="4375820" y="2786102"/>
            <a:ext cx="268022" cy="276999"/>
          </a:xfrm>
          <a:prstGeom prst="rect">
            <a:avLst/>
          </a:prstGeom>
        </p:spPr>
        <p:txBody>
          <a:bodyPr wrap="none">
            <a:spAutoFit/>
          </a:bodyPr>
          <a:lstStyle/>
          <a:p>
            <a:pPr lvl="0" defTabSz="685800">
              <a:defRPr/>
            </a:pPr>
            <a:r>
              <a:rPr lang="en-US" altLang="ja-JP" sz="1200" dirty="0"/>
              <a:t>1</a:t>
            </a:r>
            <a:endParaRPr lang="ja-JP" altLang="en-US" sz="1200" dirty="0"/>
          </a:p>
        </p:txBody>
      </p:sp>
      <mc:AlternateContent xmlns:mc="http://schemas.openxmlformats.org/markup-compatibility/2006" xmlns:a14="http://schemas.microsoft.com/office/drawing/2010/main">
        <mc:Choice Requires="a14">
          <p:sp>
            <p:nvSpPr>
              <p:cNvPr id="198" name="テキスト ボックス 197"/>
              <p:cNvSpPr txBox="1"/>
              <p:nvPr/>
            </p:nvSpPr>
            <p:spPr>
              <a:xfrm>
                <a:off x="5396970" y="2307101"/>
                <a:ext cx="256480" cy="123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800" dirty="0"/>
                        <m:t>Main</m:t>
                      </m:r>
                    </m:oMath>
                  </m:oMathPara>
                </a14:m>
                <a:endParaRPr lang="ja-JP" altLang="en-US" sz="800" dirty="0"/>
              </a:p>
            </p:txBody>
          </p:sp>
        </mc:Choice>
        <mc:Fallback xmlns="">
          <p:sp>
            <p:nvSpPr>
              <p:cNvPr id="198" name="テキスト ボックス 197"/>
              <p:cNvSpPr txBox="1">
                <a:spLocks noRot="1" noChangeAspect="1" noMove="1" noResize="1" noEditPoints="1" noAdjustHandles="1" noChangeArrowheads="1" noChangeShapeType="1" noTextEdit="1"/>
              </p:cNvSpPr>
              <p:nvPr/>
            </p:nvSpPr>
            <p:spPr>
              <a:xfrm>
                <a:off x="5396970" y="2307101"/>
                <a:ext cx="256480" cy="123111"/>
              </a:xfrm>
              <a:prstGeom prst="rect">
                <a:avLst/>
              </a:prstGeom>
              <a:blipFill rotWithShape="0">
                <a:blip r:embed="rId2"/>
                <a:stretch>
                  <a:fillRect l="-7143" r="-7143" b="-9524"/>
                </a:stretch>
              </a:blipFill>
            </p:spPr>
            <p:txBody>
              <a:bodyPr/>
              <a:lstStyle/>
              <a:p>
                <a:r>
                  <a:rPr lang="ja-JP" altLang="en-US">
                    <a:noFill/>
                  </a:rPr>
                  <a:t> </a:t>
                </a:r>
              </a:p>
            </p:txBody>
          </p:sp>
        </mc:Fallback>
      </mc:AlternateContent>
      <p:sp>
        <p:nvSpPr>
          <p:cNvPr id="199" name="正方形/長方形 198"/>
          <p:cNvSpPr/>
          <p:nvPr/>
        </p:nvSpPr>
        <p:spPr>
          <a:xfrm>
            <a:off x="5347180" y="3037082"/>
            <a:ext cx="444352" cy="246221"/>
          </a:xfrm>
          <a:prstGeom prst="rect">
            <a:avLst/>
          </a:prstGeom>
        </p:spPr>
        <p:txBody>
          <a:bodyPr wrap="none">
            <a:spAutoFit/>
          </a:bodyPr>
          <a:lstStyle/>
          <a:p>
            <a:r>
              <a:rPr lang="en-US" altLang="ja-JP" sz="1000" dirty="0" smtClean="0"/>
              <a:t>NOT</a:t>
            </a:r>
            <a:endParaRPr lang="ja-JP" altLang="en-US" sz="1000" dirty="0"/>
          </a:p>
        </p:txBody>
      </p:sp>
      <p:sp>
        <p:nvSpPr>
          <p:cNvPr id="201" name="正方形/長方形 200"/>
          <p:cNvSpPr/>
          <p:nvPr/>
        </p:nvSpPr>
        <p:spPr>
          <a:xfrm>
            <a:off x="5329052" y="2838391"/>
            <a:ext cx="362599" cy="261610"/>
          </a:xfrm>
          <a:prstGeom prst="rect">
            <a:avLst/>
          </a:prstGeom>
        </p:spPr>
        <p:txBody>
          <a:bodyPr wrap="none">
            <a:spAutoFit/>
          </a:bodyPr>
          <a:lstStyle/>
          <a:p>
            <a:pPr algn="ctr"/>
            <a:r>
              <a:rPr lang="en-US" altLang="ja-JP" sz="1100" dirty="0" smtClean="0">
                <a:solidFill>
                  <a:srgbClr val="333333"/>
                </a:solidFill>
              </a:rPr>
              <a:t>PD</a:t>
            </a:r>
            <a:endParaRPr lang="ja-JP" altLang="en-US" sz="1100" dirty="0">
              <a:solidFill>
                <a:srgbClr val="333333"/>
              </a:solidFill>
            </a:endParaRPr>
          </a:p>
        </p:txBody>
      </p:sp>
      <p:sp>
        <p:nvSpPr>
          <p:cNvPr id="202" name="テキスト ボックス 201"/>
          <p:cNvSpPr txBox="1"/>
          <p:nvPr/>
        </p:nvSpPr>
        <p:spPr>
          <a:xfrm>
            <a:off x="4779411" y="3945171"/>
            <a:ext cx="1771985" cy="369332"/>
          </a:xfrm>
          <a:prstGeom prst="rect">
            <a:avLst/>
          </a:prstGeom>
          <a:noFill/>
        </p:spPr>
        <p:txBody>
          <a:bodyPr wrap="square" rtlCol="0">
            <a:spAutoFit/>
          </a:bodyPr>
          <a:lstStyle/>
          <a:p>
            <a:r>
              <a:rPr lang="ja-JP" altLang="en-US" dirty="0" smtClean="0"/>
              <a:t>データ</a:t>
            </a:r>
            <a:r>
              <a:rPr lang="en-US" altLang="ja-JP" dirty="0"/>
              <a:t>1</a:t>
            </a:r>
            <a:r>
              <a:rPr lang="ja-JP" altLang="en-US" dirty="0" smtClean="0"/>
              <a:t>を解放</a:t>
            </a:r>
            <a:endParaRPr kumimoji="1" lang="ja-JP" altLang="en-US" dirty="0"/>
          </a:p>
        </p:txBody>
      </p:sp>
      <p:graphicFrame>
        <p:nvGraphicFramePr>
          <p:cNvPr id="66" name="表 65"/>
          <p:cNvGraphicFramePr>
            <a:graphicFrameLocks noGrp="1"/>
          </p:cNvGraphicFramePr>
          <p:nvPr>
            <p:extLst/>
          </p:nvPr>
        </p:nvGraphicFramePr>
        <p:xfrm>
          <a:off x="8652407" y="4022435"/>
          <a:ext cx="3539593" cy="2341098"/>
        </p:xfrm>
        <a:graphic>
          <a:graphicData uri="http://schemas.openxmlformats.org/drawingml/2006/table">
            <a:tbl>
              <a:tblPr firstRow="1" bandRow="1">
                <a:tableStyleId>{5C22544A-7EE6-4342-B048-85BDC9FD1C3A}</a:tableStyleId>
              </a:tblPr>
              <a:tblGrid>
                <a:gridCol w="1042304"/>
                <a:gridCol w="764199"/>
                <a:gridCol w="871225"/>
                <a:gridCol w="861865"/>
              </a:tblGrid>
              <a:tr h="214757">
                <a:tc>
                  <a:txBody>
                    <a:bodyPr/>
                    <a:lstStyle/>
                    <a:p>
                      <a:endParaRPr kumimoji="1" lang="ja-JP" altLang="en-US" sz="900" dirty="0"/>
                    </a:p>
                  </a:txBody>
                  <a:tcPr/>
                </a:tc>
                <a:tc>
                  <a:txBody>
                    <a:bodyPr/>
                    <a:lstStyle/>
                    <a:p>
                      <a:r>
                        <a:rPr kumimoji="1" lang="ja-JP" altLang="en-US" sz="900" dirty="0" smtClean="0"/>
                        <a:t>ルール</a:t>
                      </a:r>
                      <a:r>
                        <a:rPr kumimoji="1" lang="en-US" altLang="ja-JP" sz="900" dirty="0" smtClean="0"/>
                        <a:t>No</a:t>
                      </a:r>
                      <a:endParaRPr kumimoji="1" lang="ja-JP" altLang="en-US" sz="900" dirty="0"/>
                    </a:p>
                  </a:txBody>
                  <a:tcPr/>
                </a:tc>
                <a:tc>
                  <a:txBody>
                    <a:bodyPr/>
                    <a:lstStyle/>
                    <a:p>
                      <a:r>
                        <a:rPr kumimoji="1" lang="en-US" altLang="ja-JP" sz="900" dirty="0" smtClean="0"/>
                        <a:t>A</a:t>
                      </a:r>
                      <a:endParaRPr kumimoji="1" lang="ja-JP" altLang="en-US" sz="900" dirty="0"/>
                    </a:p>
                  </a:txBody>
                  <a:tcPr/>
                </a:tc>
                <a:tc>
                  <a:txBody>
                    <a:bodyPr/>
                    <a:lstStyle/>
                    <a:p>
                      <a:r>
                        <a:rPr kumimoji="1" lang="en-US" altLang="ja-JP" sz="900" dirty="0" smtClean="0"/>
                        <a:t>B</a:t>
                      </a:r>
                      <a:endParaRPr kumimoji="1" lang="ja-JP" altLang="en-US" sz="900" dirty="0"/>
                    </a:p>
                  </a:txBody>
                  <a:tcPr/>
                </a:tc>
              </a:tr>
              <a:tr h="2758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ルール演算子</a:t>
                      </a:r>
                      <a:endParaRPr lang="en-US" altLang="ja-JP" sz="9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smtClean="0"/>
                        <a:t>a</a:t>
                      </a:r>
                      <a:r>
                        <a:rPr kumimoji="1" lang="ja-JP" altLang="en-US" sz="900" dirty="0" smtClean="0"/>
                        <a:t>＆</a:t>
                      </a:r>
                      <a:r>
                        <a:rPr kumimoji="1" lang="en-US" altLang="ja-JP" sz="900" dirty="0" smtClean="0"/>
                        <a:t>b</a:t>
                      </a:r>
                    </a:p>
                  </a:txBody>
                  <a:tcPr/>
                </a:tc>
                <a:tc>
                  <a:txBody>
                    <a:bodyPr/>
                    <a:lstStyle/>
                    <a:p>
                      <a:endParaRPr kumimoji="1" lang="ja-JP" altLang="en-US" sz="900" dirty="0"/>
                    </a:p>
                  </a:txBody>
                  <a:tcPr/>
                </a:tc>
              </a:tr>
              <a:tr h="275890">
                <a:tc gridSpan="4">
                  <a:txBody>
                    <a:bodyPr/>
                    <a:lstStyle/>
                    <a:p>
                      <a:pPr algn="ctr"/>
                      <a:r>
                        <a:rPr kumimoji="1" lang="ja-JP" altLang="en-US" sz="900" dirty="0" smtClean="0"/>
                        <a:t>ロジック系演算子</a:t>
                      </a:r>
                      <a:endParaRPr kumimoji="1" lang="ja-JP" altLang="en-US" sz="9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r>
              <a:tr h="275890">
                <a:tc>
                  <a:txBody>
                    <a:bodyPr/>
                    <a:lstStyle/>
                    <a:p>
                      <a:r>
                        <a:rPr kumimoji="1" lang="ja-JP" altLang="en-US" sz="900" dirty="0" smtClean="0"/>
                        <a:t>チェック対象</a:t>
                      </a:r>
                      <a:endParaRPr kumimoji="1" lang="ja-JP" altLang="en-US" sz="900" dirty="0"/>
                    </a:p>
                  </a:txBody>
                  <a:tcPr/>
                </a:tc>
                <a:tc>
                  <a:txBody>
                    <a:bodyPr/>
                    <a:lstStyle/>
                    <a:p>
                      <a:endParaRPr kumimoji="1" lang="ja-JP" alt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MainPDType</a:t>
                      </a:r>
                      <a:endParaRPr kumimoji="1" lang="en-US" altLang="ja-JP" sz="900" dirty="0" smtClean="0"/>
                    </a:p>
                  </a:txBody>
                  <a:tcPr/>
                </a:tc>
                <a:tc>
                  <a:txBody>
                    <a:bodyPr/>
                    <a:lstStyle/>
                    <a:p>
                      <a:r>
                        <a:rPr kumimoji="1" lang="en-US" altLang="ja-JP" sz="900" dirty="0" smtClean="0"/>
                        <a:t>PD</a:t>
                      </a:r>
                      <a:endParaRPr kumimoji="1" lang="ja-JP" altLang="en-US" sz="900" dirty="0"/>
                    </a:p>
                  </a:txBody>
                  <a:tcPr/>
                </a:tc>
              </a:tr>
              <a:tr h="27665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a:tc>
                <a:tc>
                  <a:txBody>
                    <a:bodyPr/>
                    <a:lstStyle/>
                    <a:p>
                      <a:r>
                        <a:rPr kumimoji="1" lang="en-US" altLang="ja-JP" sz="900" dirty="0" smtClean="0"/>
                        <a:t>1</a:t>
                      </a:r>
                      <a:endParaRPr kumimoji="1" lang="ja-JP" altLang="en-US" sz="900" dirty="0"/>
                    </a:p>
                  </a:txBody>
                  <a:tcPr/>
                </a:tc>
                <a:tc>
                  <a:txBody>
                    <a:bodyPr/>
                    <a:lstStyle/>
                    <a:p>
                      <a:endParaRPr kumimoji="1" lang="ja-JP" altLang="en-US" sz="900" dirty="0"/>
                    </a:p>
                  </a:txBody>
                  <a:tcPr/>
                </a:tc>
                <a:tc>
                  <a:txBody>
                    <a:bodyPr/>
                    <a:lstStyle/>
                    <a:p>
                      <a:endParaRPr kumimoji="1" lang="ja-JP" altLang="en-US" sz="900" dirty="0"/>
                    </a:p>
                  </a:txBody>
                  <a:tcPr/>
                </a:tc>
              </a:tr>
              <a:tr h="27665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a:tc>
                <a:tc>
                  <a:txBody>
                    <a:bodyPr/>
                    <a:lstStyle/>
                    <a:p>
                      <a:endParaRPr kumimoji="1" lang="ja-JP" altLang="en-US" sz="900" dirty="0"/>
                    </a:p>
                  </a:txBody>
                  <a:tcPr/>
                </a:tc>
                <a:tc>
                  <a:txBody>
                    <a:bodyPr/>
                    <a:lstStyle/>
                    <a:p>
                      <a:endParaRPr kumimoji="1" lang="ja-JP" alt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E(end)</a:t>
                      </a:r>
                    </a:p>
                  </a:txBody>
                  <a:tcPr/>
                </a:tc>
              </a:tr>
              <a:tr h="3422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a:tc>
                <a:tc>
                  <a:txBody>
                    <a:bodyPr/>
                    <a:lstStyle/>
                    <a:p>
                      <a:endParaRPr kumimoji="1" lang="ja-JP" altLang="en-US" sz="900" dirty="0"/>
                    </a:p>
                  </a:txBody>
                  <a:tcPr/>
                </a:tc>
                <a:tc>
                  <a:txBody>
                    <a:bodyPr/>
                    <a:lstStyle/>
                    <a:p>
                      <a:r>
                        <a:rPr kumimoji="1" lang="en-US" altLang="ja-JP" sz="900" dirty="0" smtClean="0"/>
                        <a:t>==</a:t>
                      </a:r>
                      <a:endParaRPr kumimoji="1" lang="ja-JP" alt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smtClean="0"/>
                        <a:t>&lt;=</a:t>
                      </a:r>
                      <a:endParaRPr kumimoji="1" lang="ja-JP" altLang="en-US" sz="900" dirty="0" smtClean="0"/>
                    </a:p>
                    <a:p>
                      <a:endParaRPr kumimoji="1" lang="ja-JP" altLang="en-US" sz="900" dirty="0"/>
                    </a:p>
                  </a:txBody>
                  <a:tcPr/>
                </a:tc>
              </a:tr>
              <a:tr h="3422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a:tc>
                <a:tc>
                  <a:txBody>
                    <a:bodyPr/>
                    <a:lstStyle/>
                    <a:p>
                      <a:r>
                        <a:rPr lang="en-US" altLang="ja-JP" sz="800" dirty="0" smtClean="0"/>
                        <a:t>Main</a:t>
                      </a:r>
                      <a:endParaRPr kumimoji="1" lang="ja-JP" alt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smtClean="0"/>
                        <a:t>1</a:t>
                      </a:r>
                      <a:endParaRPr kumimoji="1" lang="ja-JP" altLang="en-US" sz="900" dirty="0" smtClean="0"/>
                    </a:p>
                    <a:p>
                      <a:endParaRPr kumimoji="1" lang="ja-JP" altLang="en-US" sz="900" dirty="0"/>
                    </a:p>
                  </a:txBody>
                  <a:tcPr/>
                </a:tc>
              </a:tr>
            </a:tbl>
          </a:graphicData>
        </a:graphic>
      </p:graphicFrame>
      <p:sp>
        <p:nvSpPr>
          <p:cNvPr id="70" name="正方形/長方形 69"/>
          <p:cNvSpPr/>
          <p:nvPr/>
        </p:nvSpPr>
        <p:spPr>
          <a:xfrm>
            <a:off x="2847406" y="1734864"/>
            <a:ext cx="1173398" cy="307777"/>
          </a:xfrm>
          <a:prstGeom prst="rect">
            <a:avLst/>
          </a:prstGeom>
        </p:spPr>
        <p:txBody>
          <a:bodyPr wrap="none">
            <a:spAutoFit/>
          </a:bodyPr>
          <a:lstStyle/>
          <a:p>
            <a:r>
              <a:rPr lang="en-US" altLang="ja-JP" sz="1400" dirty="0" err="1" smtClean="0"/>
              <a:t>MainPDType</a:t>
            </a:r>
            <a:endParaRPr lang="ja-JP" altLang="en-US" sz="1400" dirty="0"/>
          </a:p>
        </p:txBody>
      </p:sp>
      <p:sp>
        <p:nvSpPr>
          <p:cNvPr id="6" name="正方形/長方形 5"/>
          <p:cNvSpPr/>
          <p:nvPr/>
        </p:nvSpPr>
        <p:spPr>
          <a:xfrm>
            <a:off x="4271739" y="1917810"/>
            <a:ext cx="431528" cy="307777"/>
          </a:xfrm>
          <a:prstGeom prst="rect">
            <a:avLst/>
          </a:prstGeom>
        </p:spPr>
        <p:txBody>
          <a:bodyPr wrap="none">
            <a:spAutoFit/>
          </a:bodyPr>
          <a:lstStyle/>
          <a:p>
            <a:pPr defTabSz="685800">
              <a:defRPr/>
            </a:pPr>
            <a:r>
              <a:rPr lang="en-US" altLang="ja-JP" sz="1400" dirty="0"/>
              <a:t>==</a:t>
            </a:r>
            <a:endParaRPr lang="ja-JP" altLang="en-US" sz="1400" dirty="0"/>
          </a:p>
        </p:txBody>
      </p:sp>
      <p:sp>
        <p:nvSpPr>
          <p:cNvPr id="8" name="正方形/長方形 7"/>
          <p:cNvSpPr/>
          <p:nvPr/>
        </p:nvSpPr>
        <p:spPr>
          <a:xfrm>
            <a:off x="4275602" y="2876133"/>
            <a:ext cx="431528" cy="307777"/>
          </a:xfrm>
          <a:prstGeom prst="rect">
            <a:avLst/>
          </a:prstGeom>
        </p:spPr>
        <p:txBody>
          <a:bodyPr wrap="none">
            <a:spAutoFit/>
          </a:bodyPr>
          <a:lstStyle/>
          <a:p>
            <a:pPr lvl="0" defTabSz="685800">
              <a:defRPr/>
            </a:pPr>
            <a:r>
              <a:rPr lang="en-US" altLang="ja-JP" sz="1400" dirty="0"/>
              <a:t>&lt;=</a:t>
            </a:r>
            <a:endParaRPr lang="ja-JP" altLang="en-US" sz="1400" dirty="0"/>
          </a:p>
        </p:txBody>
      </p:sp>
      <p:sp>
        <p:nvSpPr>
          <p:cNvPr id="71" name="テキスト ボックス 70"/>
          <p:cNvSpPr txBox="1"/>
          <p:nvPr/>
        </p:nvSpPr>
        <p:spPr>
          <a:xfrm>
            <a:off x="41873" y="4816550"/>
            <a:ext cx="5355097" cy="523220"/>
          </a:xfrm>
          <a:prstGeom prst="rect">
            <a:avLst/>
          </a:prstGeom>
          <a:noFill/>
        </p:spPr>
        <p:txBody>
          <a:bodyPr wrap="square" rtlCol="0">
            <a:spAutoFit/>
          </a:bodyPr>
          <a:lstStyle/>
          <a:p>
            <a:r>
              <a:rPr lang="ja-JP" altLang="en-US" sz="1400" dirty="0"/>
              <a:t>①「</a:t>
            </a:r>
            <a:r>
              <a:rPr lang="en-US" altLang="ja-JP" sz="1400" dirty="0" err="1"/>
              <a:t>MainPDType</a:t>
            </a:r>
            <a:r>
              <a:rPr lang="ja-JP" altLang="en-US" sz="1400" dirty="0"/>
              <a:t>」が</a:t>
            </a:r>
            <a:r>
              <a:rPr lang="en-US" altLang="ja-JP" sz="1400" dirty="0"/>
              <a:t>"Main(Sub</a:t>
            </a:r>
            <a:r>
              <a:rPr lang="ja-JP" altLang="en-US" sz="1400" dirty="0" err="1"/>
              <a:t>、</a:t>
            </a:r>
            <a:r>
              <a:rPr lang="en-US" altLang="ja-JP" sz="1400" dirty="0"/>
              <a:t>Rework</a:t>
            </a:r>
            <a:r>
              <a:rPr lang="ja-JP" altLang="en-US" sz="1400" dirty="0"/>
              <a:t>以外</a:t>
            </a:r>
            <a:r>
              <a:rPr lang="en-US" altLang="ja-JP" sz="1400" dirty="0"/>
              <a:t>)"</a:t>
            </a:r>
            <a:r>
              <a:rPr lang="ja-JP" altLang="en-US" sz="1400" dirty="0"/>
              <a:t>の場合</a:t>
            </a:r>
            <a:r>
              <a:rPr lang="ja-JP" altLang="en-US" sz="1400" dirty="0" smtClean="0"/>
              <a:t>、</a:t>
            </a:r>
            <a:endParaRPr lang="en-US" altLang="ja-JP" sz="1400" dirty="0" smtClean="0"/>
          </a:p>
          <a:p>
            <a:r>
              <a:rPr lang="ja-JP" altLang="en-US" sz="1400" dirty="0" smtClean="0"/>
              <a:t>②工程数</a:t>
            </a:r>
            <a:r>
              <a:rPr lang="ja-JP" altLang="en-US" sz="1400" dirty="0"/>
              <a:t>が</a:t>
            </a:r>
            <a:r>
              <a:rPr lang="en-US" altLang="ja-JP" sz="1400" dirty="0"/>
              <a:t>1</a:t>
            </a:r>
            <a:r>
              <a:rPr lang="ja-JP" altLang="en-US" sz="1400" dirty="0"/>
              <a:t>以下であれば”</a:t>
            </a:r>
            <a:r>
              <a:rPr lang="en-US" altLang="ja-JP" sz="1400" dirty="0"/>
              <a:t>ERROR"</a:t>
            </a:r>
            <a:r>
              <a:rPr lang="ja-JP" altLang="en-US" sz="1400" dirty="0"/>
              <a:t>とする。</a:t>
            </a:r>
            <a:endParaRPr lang="en-US" altLang="ja-JP" sz="1400" dirty="0"/>
          </a:p>
        </p:txBody>
      </p:sp>
      <p:sp>
        <p:nvSpPr>
          <p:cNvPr id="72" name="正方形/長方形 71"/>
          <p:cNvSpPr/>
          <p:nvPr/>
        </p:nvSpPr>
        <p:spPr>
          <a:xfrm>
            <a:off x="4960933" y="1885928"/>
            <a:ext cx="1173398" cy="307777"/>
          </a:xfrm>
          <a:prstGeom prst="rect">
            <a:avLst/>
          </a:prstGeom>
        </p:spPr>
        <p:txBody>
          <a:bodyPr wrap="none">
            <a:spAutoFit/>
          </a:bodyPr>
          <a:lstStyle/>
          <a:p>
            <a:r>
              <a:rPr lang="en-US" altLang="ja-JP" sz="1400" dirty="0" err="1" smtClean="0"/>
              <a:t>MainPDType</a:t>
            </a:r>
            <a:endParaRPr lang="ja-JP" altLang="en-US" sz="1400" dirty="0"/>
          </a:p>
        </p:txBody>
      </p:sp>
      <p:sp>
        <p:nvSpPr>
          <p:cNvPr id="73" name="正方形/長方形 72"/>
          <p:cNvSpPr/>
          <p:nvPr/>
        </p:nvSpPr>
        <p:spPr>
          <a:xfrm>
            <a:off x="700784" y="3285513"/>
            <a:ext cx="950013" cy="553998"/>
          </a:xfrm>
          <a:prstGeom prst="rect">
            <a:avLst/>
          </a:prstGeom>
        </p:spPr>
        <p:txBody>
          <a:bodyPr wrap="square">
            <a:spAutoFit/>
          </a:bodyPr>
          <a:lstStyle/>
          <a:p>
            <a:r>
              <a:rPr lang="ja-JP" altLang="en-US" sz="600" dirty="0">
                <a:solidFill>
                  <a:srgbClr val="333333"/>
                </a:solidFill>
              </a:rPr>
              <a:t>AL@D001SMA1.3Y</a:t>
            </a:r>
          </a:p>
          <a:p>
            <a:r>
              <a:rPr lang="ja-JP" altLang="en-US" sz="600" dirty="0">
                <a:solidFill>
                  <a:srgbClr val="333333"/>
                </a:solidFill>
              </a:rPr>
              <a:t>AL@D001STH1.3Y</a:t>
            </a:r>
          </a:p>
          <a:p>
            <a:r>
              <a:rPr lang="ja-JP" altLang="en-US" sz="600" dirty="0">
                <a:solidFill>
                  <a:srgbClr val="333333"/>
                </a:solidFill>
              </a:rPr>
              <a:t>AL@L001SMA1.3Y</a:t>
            </a:r>
          </a:p>
          <a:p>
            <a:r>
              <a:rPr lang="ja-JP" altLang="en-US" sz="600" dirty="0">
                <a:solidFill>
                  <a:srgbClr val="333333"/>
                </a:solidFill>
              </a:rPr>
              <a:t>AL@L001STH1.3Y</a:t>
            </a:r>
          </a:p>
          <a:p>
            <a:r>
              <a:rPr lang="ja-JP" altLang="en-US" sz="600" dirty="0">
                <a:solidFill>
                  <a:srgbClr val="333333"/>
                </a:solidFill>
              </a:rPr>
              <a:t>AL@C001SMA1.3Y</a:t>
            </a:r>
          </a:p>
        </p:txBody>
      </p:sp>
      <p:sp>
        <p:nvSpPr>
          <p:cNvPr id="74" name="正方形/長方形 73"/>
          <p:cNvSpPr/>
          <p:nvPr/>
        </p:nvSpPr>
        <p:spPr>
          <a:xfrm>
            <a:off x="928973" y="2949169"/>
            <a:ext cx="412292" cy="307777"/>
          </a:xfrm>
          <a:prstGeom prst="rect">
            <a:avLst/>
          </a:prstGeom>
        </p:spPr>
        <p:txBody>
          <a:bodyPr wrap="none">
            <a:spAutoFit/>
          </a:bodyPr>
          <a:lstStyle/>
          <a:p>
            <a:r>
              <a:rPr lang="en-US" altLang="ja-JP" sz="1400" dirty="0">
                <a:solidFill>
                  <a:srgbClr val="333333"/>
                </a:solidFill>
              </a:rPr>
              <a:t>PD</a:t>
            </a:r>
            <a:endParaRPr lang="ja-JP" altLang="en-US" sz="1400" dirty="0">
              <a:solidFill>
                <a:srgbClr val="333333"/>
              </a:solidFill>
            </a:endParaRPr>
          </a:p>
        </p:txBody>
      </p:sp>
      <p:sp>
        <p:nvSpPr>
          <p:cNvPr id="75" name="正方形/長方形 74"/>
          <p:cNvSpPr/>
          <p:nvPr/>
        </p:nvSpPr>
        <p:spPr>
          <a:xfrm>
            <a:off x="2987684" y="3193179"/>
            <a:ext cx="950013" cy="553998"/>
          </a:xfrm>
          <a:prstGeom prst="rect">
            <a:avLst/>
          </a:prstGeom>
        </p:spPr>
        <p:txBody>
          <a:bodyPr wrap="square">
            <a:spAutoFit/>
          </a:bodyPr>
          <a:lstStyle/>
          <a:p>
            <a:r>
              <a:rPr lang="ja-JP" altLang="en-US" sz="600" dirty="0">
                <a:solidFill>
                  <a:srgbClr val="333333"/>
                </a:solidFill>
              </a:rPr>
              <a:t>AL@D001SMA1.3Y</a:t>
            </a:r>
          </a:p>
          <a:p>
            <a:r>
              <a:rPr lang="ja-JP" altLang="en-US" sz="600" dirty="0">
                <a:solidFill>
                  <a:srgbClr val="333333"/>
                </a:solidFill>
              </a:rPr>
              <a:t>AL@D001STH1.3Y</a:t>
            </a:r>
          </a:p>
          <a:p>
            <a:r>
              <a:rPr lang="ja-JP" altLang="en-US" sz="600" dirty="0">
                <a:solidFill>
                  <a:srgbClr val="333333"/>
                </a:solidFill>
              </a:rPr>
              <a:t>AL@L001SMA1.3Y</a:t>
            </a:r>
          </a:p>
          <a:p>
            <a:r>
              <a:rPr lang="ja-JP" altLang="en-US" sz="600" dirty="0">
                <a:solidFill>
                  <a:srgbClr val="333333"/>
                </a:solidFill>
              </a:rPr>
              <a:t>AL@L001STH1.3Y</a:t>
            </a:r>
          </a:p>
          <a:p>
            <a:r>
              <a:rPr lang="ja-JP" altLang="en-US" sz="600" dirty="0">
                <a:solidFill>
                  <a:srgbClr val="333333"/>
                </a:solidFill>
              </a:rPr>
              <a:t>AL@C001SMA1.3Y</a:t>
            </a:r>
          </a:p>
        </p:txBody>
      </p:sp>
      <p:sp>
        <p:nvSpPr>
          <p:cNvPr id="76" name="正方形/長方形 75"/>
          <p:cNvSpPr/>
          <p:nvPr/>
        </p:nvSpPr>
        <p:spPr>
          <a:xfrm>
            <a:off x="3215873" y="2856835"/>
            <a:ext cx="412292" cy="307777"/>
          </a:xfrm>
          <a:prstGeom prst="rect">
            <a:avLst/>
          </a:prstGeom>
        </p:spPr>
        <p:txBody>
          <a:bodyPr wrap="none">
            <a:spAutoFit/>
          </a:bodyPr>
          <a:lstStyle/>
          <a:p>
            <a:r>
              <a:rPr lang="en-US" altLang="ja-JP" sz="1400" dirty="0">
                <a:solidFill>
                  <a:srgbClr val="333333"/>
                </a:solidFill>
              </a:rPr>
              <a:t>PD</a:t>
            </a:r>
            <a:endParaRPr lang="ja-JP" altLang="en-US" sz="1400" dirty="0">
              <a:solidFill>
                <a:srgbClr val="333333"/>
              </a:solidFill>
            </a:endParaRPr>
          </a:p>
        </p:txBody>
      </p:sp>
      <p:sp>
        <p:nvSpPr>
          <p:cNvPr id="78" name="正方形/長方形 77"/>
          <p:cNvSpPr/>
          <p:nvPr/>
        </p:nvSpPr>
        <p:spPr>
          <a:xfrm>
            <a:off x="7501322" y="1376199"/>
            <a:ext cx="3938353" cy="369332"/>
          </a:xfrm>
          <a:prstGeom prst="rect">
            <a:avLst/>
          </a:prstGeom>
        </p:spPr>
        <p:txBody>
          <a:bodyPr wrap="square">
            <a:spAutoFit/>
          </a:bodyPr>
          <a:lstStyle/>
          <a:p>
            <a:pPr lvl="0" defTabSz="685800">
              <a:defRPr/>
            </a:pPr>
            <a:r>
              <a:rPr lang="en-US" altLang="ja-JP" dirty="0" smtClean="0"/>
              <a:t>A,B</a:t>
            </a:r>
            <a:r>
              <a:rPr lang="ja-JP" altLang="en-US" dirty="0" smtClean="0"/>
              <a:t>共に満たしたため</a:t>
            </a:r>
            <a:r>
              <a:rPr lang="en-US" altLang="ja-JP" dirty="0" smtClean="0"/>
              <a:t>ok(</a:t>
            </a:r>
            <a:r>
              <a:rPr lang="ja-JP" altLang="en-US" dirty="0" smtClean="0"/>
              <a:t>要素が存在する</a:t>
            </a:r>
            <a:r>
              <a:rPr lang="en-US" altLang="ja-JP" dirty="0" smtClean="0"/>
              <a:t>)</a:t>
            </a:r>
            <a:endParaRPr lang="en-US" altLang="ja-JP" dirty="0"/>
          </a:p>
        </p:txBody>
      </p:sp>
      <p:sp>
        <p:nvSpPr>
          <p:cNvPr id="61" name="角丸四角形 60"/>
          <p:cNvSpPr/>
          <p:nvPr/>
        </p:nvSpPr>
        <p:spPr>
          <a:xfrm>
            <a:off x="4201511" y="14449"/>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演算子の処理順序</a:t>
            </a:r>
            <a:endParaRPr kumimoji="1" lang="ja-JP" altLang="en-US" dirty="0" smtClean="0"/>
          </a:p>
        </p:txBody>
      </p:sp>
      <p:sp>
        <p:nvSpPr>
          <p:cNvPr id="62" name="正方形/長方形 61"/>
          <p:cNvSpPr/>
          <p:nvPr/>
        </p:nvSpPr>
        <p:spPr>
          <a:xfrm>
            <a:off x="2325622" y="382387"/>
            <a:ext cx="7961469" cy="369332"/>
          </a:xfrm>
          <a:prstGeom prst="rect">
            <a:avLst/>
          </a:prstGeom>
        </p:spPr>
        <p:txBody>
          <a:bodyPr wrap="square">
            <a:spAutoFit/>
          </a:bodyPr>
          <a:lstStyle/>
          <a:p>
            <a:pPr defTabSz="685800">
              <a:defRPr/>
            </a:pPr>
            <a:r>
              <a:rPr lang="ja-JP" altLang="en-US" dirty="0" smtClean="0"/>
              <a:t>演算子のフローは　①位置指定演算子⇒②論理演算子⇒③関係演算子</a:t>
            </a:r>
            <a:endParaRPr lang="en-US" altLang="ja-JP" dirty="0" smtClean="0"/>
          </a:p>
        </p:txBody>
      </p:sp>
    </p:spTree>
    <p:extLst>
      <p:ext uri="{BB962C8B-B14F-4D97-AF65-F5344CB8AC3E}">
        <p14:creationId xmlns:p14="http://schemas.microsoft.com/office/powerpoint/2010/main" val="4096719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円/楕円 193"/>
          <p:cNvSpPr/>
          <p:nvPr/>
        </p:nvSpPr>
        <p:spPr>
          <a:xfrm>
            <a:off x="4698431" y="1609190"/>
            <a:ext cx="1692489" cy="26120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smtClean="0">
              <a:solidFill>
                <a:srgbClr val="FFFFFF"/>
              </a:solidFill>
            </a:endParaRPr>
          </a:p>
        </p:txBody>
      </p:sp>
      <p:sp>
        <p:nvSpPr>
          <p:cNvPr id="196" name="円/楕円 195"/>
          <p:cNvSpPr/>
          <p:nvPr/>
        </p:nvSpPr>
        <p:spPr>
          <a:xfrm>
            <a:off x="5264437" y="3027702"/>
            <a:ext cx="589141" cy="774697"/>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100" dirty="0" smtClean="0">
              <a:solidFill>
                <a:srgbClr val="333333"/>
              </a:solidFill>
            </a:endParaRPr>
          </a:p>
        </p:txBody>
      </p:sp>
      <p:sp>
        <p:nvSpPr>
          <p:cNvPr id="197" name="正方形/長方形 196"/>
          <p:cNvSpPr/>
          <p:nvPr/>
        </p:nvSpPr>
        <p:spPr>
          <a:xfrm>
            <a:off x="5283465" y="1264194"/>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smtClean="0">
                <a:solidFill>
                  <a:srgbClr val="333333"/>
                </a:solidFill>
              </a:rPr>
              <a:t>2</a:t>
            </a:r>
            <a:endParaRPr lang="ja-JP" altLang="en-US" sz="1400" dirty="0">
              <a:solidFill>
                <a:srgbClr val="333333"/>
              </a:solidFill>
            </a:endParaRPr>
          </a:p>
        </p:txBody>
      </p:sp>
      <p:sp>
        <p:nvSpPr>
          <p:cNvPr id="5" name="スライド番号プレースホルダー 4"/>
          <p:cNvSpPr>
            <a:spLocks noGrp="1"/>
          </p:cNvSpPr>
          <p:nvPr>
            <p:ph type="sldNum" sz="quarter" idx="17"/>
          </p:nvPr>
        </p:nvSpPr>
        <p:spPr>
          <a:xfrm>
            <a:off x="11377613" y="6449006"/>
            <a:ext cx="642109" cy="365125"/>
          </a:xfrm>
        </p:spPr>
        <p:txBody>
          <a:bodyPr/>
          <a:lstStyle/>
          <a:p>
            <a:pPr eaLnBrk="0" hangingPunct="0">
              <a:tabLst>
                <a:tab pos="568218" algn="ctr"/>
                <a:tab pos="857089" algn="l"/>
                <a:tab pos="1088820" algn="l"/>
              </a:tabLst>
            </a:pPr>
            <a:fld id="{C0A530F1-D8C6-4A93-9917-2C1FE34DC798}" type="slidenum">
              <a:rPr lang="en-US" altLang="ja-JP">
                <a:solidFill>
                  <a:srgbClr val="333333"/>
                </a:solidFill>
              </a:rPr>
              <a:pPr eaLnBrk="0" hangingPunct="0">
                <a:tabLst>
                  <a:tab pos="568218" algn="ctr"/>
                  <a:tab pos="857089" algn="l"/>
                  <a:tab pos="1088820" algn="l"/>
                </a:tabLst>
              </a:pPr>
              <a:t>19</a:t>
            </a:fld>
            <a:endParaRPr lang="en-US" altLang="ja-JP" dirty="0">
              <a:solidFill>
                <a:srgbClr val="333333"/>
              </a:solidFill>
            </a:endParaRPr>
          </a:p>
        </p:txBody>
      </p:sp>
      <p:sp>
        <p:nvSpPr>
          <p:cNvPr id="53" name="正方形/長方形 52"/>
          <p:cNvSpPr/>
          <p:nvPr/>
        </p:nvSpPr>
        <p:spPr>
          <a:xfrm>
            <a:off x="4033561" y="1303598"/>
            <a:ext cx="954107" cy="461665"/>
          </a:xfrm>
          <a:prstGeom prst="rect">
            <a:avLst/>
          </a:prstGeom>
        </p:spPr>
        <p:txBody>
          <a:bodyPr wrap="none">
            <a:spAutoFit/>
          </a:bodyPr>
          <a:lstStyle/>
          <a:p>
            <a:pPr defTabSz="685800">
              <a:defRPr/>
            </a:pPr>
            <a:r>
              <a:rPr lang="ja-JP" altLang="en-US" sz="1200" dirty="0">
                <a:solidFill>
                  <a:srgbClr val="333333"/>
                </a:solidFill>
              </a:rPr>
              <a:t>論理</a:t>
            </a:r>
            <a:r>
              <a:rPr lang="ja-JP" altLang="en-US" sz="1200" dirty="0" smtClean="0">
                <a:solidFill>
                  <a:srgbClr val="333333"/>
                </a:solidFill>
              </a:rPr>
              <a:t>演算子</a:t>
            </a:r>
            <a:endParaRPr lang="en-US" altLang="ja-JP" sz="1200" dirty="0" smtClean="0">
              <a:solidFill>
                <a:srgbClr val="333333"/>
              </a:solidFill>
            </a:endParaRPr>
          </a:p>
          <a:p>
            <a:pPr defTabSz="685800">
              <a:defRPr/>
            </a:pPr>
            <a:r>
              <a:rPr lang="en-US" altLang="ja-JP" sz="1200" dirty="0" smtClean="0">
                <a:solidFill>
                  <a:srgbClr val="333333"/>
                </a:solidFill>
              </a:rPr>
              <a:t>       </a:t>
            </a:r>
            <a:endParaRPr lang="ja-JP" altLang="en-US" sz="1200" dirty="0">
              <a:solidFill>
                <a:srgbClr val="333333"/>
              </a:solidFill>
            </a:endParaRPr>
          </a:p>
        </p:txBody>
      </p:sp>
      <p:grpSp>
        <p:nvGrpSpPr>
          <p:cNvPr id="156" name="グループ化 155"/>
          <p:cNvGrpSpPr/>
          <p:nvPr/>
        </p:nvGrpSpPr>
        <p:grpSpPr>
          <a:xfrm>
            <a:off x="6918895" y="1768849"/>
            <a:ext cx="3409512" cy="2421614"/>
            <a:chOff x="6174446" y="3790160"/>
            <a:chExt cx="3409512" cy="2421614"/>
          </a:xfrm>
        </p:grpSpPr>
        <p:sp>
          <p:nvSpPr>
            <p:cNvPr id="155" name="円/楕円 154"/>
            <p:cNvSpPr/>
            <p:nvPr/>
          </p:nvSpPr>
          <p:spPr>
            <a:xfrm>
              <a:off x="6174446" y="3986218"/>
              <a:ext cx="3409512" cy="22255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smtClean="0">
                <a:solidFill>
                  <a:srgbClr val="FFFFFF"/>
                </a:solidFill>
              </a:endParaRPr>
            </a:p>
          </p:txBody>
        </p:sp>
        <p:grpSp>
          <p:nvGrpSpPr>
            <p:cNvPr id="102" name="グループ化 101"/>
            <p:cNvGrpSpPr/>
            <p:nvPr/>
          </p:nvGrpSpPr>
          <p:grpSpPr>
            <a:xfrm>
              <a:off x="6392356" y="4351660"/>
              <a:ext cx="2697865" cy="1481541"/>
              <a:chOff x="1125492" y="4184663"/>
              <a:chExt cx="2422136" cy="1393070"/>
            </a:xfrm>
          </p:grpSpPr>
          <p:grpSp>
            <p:nvGrpSpPr>
              <p:cNvPr id="104" name="グループ化 103"/>
              <p:cNvGrpSpPr/>
              <p:nvPr/>
            </p:nvGrpSpPr>
            <p:grpSpPr>
              <a:xfrm>
                <a:off x="1125492" y="4184663"/>
                <a:ext cx="2422136" cy="1393070"/>
                <a:chOff x="2704050" y="4441794"/>
                <a:chExt cx="3267419" cy="1879229"/>
              </a:xfrm>
            </p:grpSpPr>
            <p:sp>
              <p:nvSpPr>
                <p:cNvPr id="108" name="円/楕円 107"/>
                <p:cNvSpPr/>
                <p:nvPr/>
              </p:nvSpPr>
              <p:spPr>
                <a:xfrm>
                  <a:off x="4594937" y="4504003"/>
                  <a:ext cx="1376532" cy="1810084"/>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ja-JP" altLang="en-US" sz="900" dirty="0"/>
                </a:p>
              </p:txBody>
            </p:sp>
            <p:sp>
              <p:nvSpPr>
                <p:cNvPr id="109" name="円/楕円 108"/>
                <p:cNvSpPr/>
                <p:nvPr/>
              </p:nvSpPr>
              <p:spPr>
                <a:xfrm>
                  <a:off x="2704050" y="4441794"/>
                  <a:ext cx="1429115" cy="1879229"/>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lvl="0" defTabSz="685800">
                    <a:defRPr/>
                  </a:pPr>
                  <a:endParaRPr lang="en-US" altLang="ja-JP" sz="1100" dirty="0"/>
                </a:p>
              </p:txBody>
            </p:sp>
          </p:grpSp>
          <p:sp>
            <p:nvSpPr>
              <p:cNvPr id="105" name="正方形/長方形 104"/>
              <p:cNvSpPr/>
              <p:nvPr/>
            </p:nvSpPr>
            <p:spPr>
              <a:xfrm>
                <a:off x="1565582" y="4935971"/>
                <a:ext cx="179222" cy="215444"/>
              </a:xfrm>
              <a:prstGeom prst="rect">
                <a:avLst/>
              </a:prstGeom>
            </p:spPr>
            <p:txBody>
              <a:bodyPr wrap="square">
                <a:spAutoFit/>
              </a:bodyPr>
              <a:lstStyle/>
              <a:p>
                <a:endParaRPr lang="ja-JP" altLang="en-US" sz="800" dirty="0">
                  <a:solidFill>
                    <a:srgbClr val="333333"/>
                  </a:solidFill>
                </a:endParaRPr>
              </a:p>
            </p:txBody>
          </p:sp>
        </p:grpSp>
        <p:sp>
          <p:nvSpPr>
            <p:cNvPr id="103" name="正方形/長方形 102"/>
            <p:cNvSpPr/>
            <p:nvPr/>
          </p:nvSpPr>
          <p:spPr>
            <a:xfrm>
              <a:off x="7255243" y="3790160"/>
              <a:ext cx="1109526" cy="307777"/>
            </a:xfrm>
            <a:prstGeom prst="rect">
              <a:avLst/>
            </a:prstGeom>
          </p:spPr>
          <p:txBody>
            <a:bodyPr wrap="square">
              <a:spAutoFit/>
            </a:bodyPr>
            <a:lstStyle/>
            <a:p>
              <a:pPr algn="ctr"/>
              <a:r>
                <a:rPr lang="ja-JP" altLang="en-US" sz="1400" dirty="0" smtClean="0">
                  <a:solidFill>
                    <a:srgbClr val="333333"/>
                  </a:solidFill>
                </a:rPr>
                <a:t>関係演算子</a:t>
              </a:r>
              <a:endParaRPr lang="ja-JP" altLang="en-US" sz="1400" dirty="0">
                <a:solidFill>
                  <a:srgbClr val="333333"/>
                </a:solidFill>
              </a:endParaRPr>
            </a:p>
          </p:txBody>
        </p:sp>
        <p:sp>
          <p:nvSpPr>
            <p:cNvPr id="136" name="正方形/長方形 135"/>
            <p:cNvSpPr/>
            <p:nvPr/>
          </p:nvSpPr>
          <p:spPr>
            <a:xfrm>
              <a:off x="7515551" y="4217519"/>
              <a:ext cx="752940" cy="369332"/>
            </a:xfrm>
            <a:prstGeom prst="rect">
              <a:avLst/>
            </a:prstGeom>
          </p:spPr>
          <p:txBody>
            <a:bodyPr wrap="square">
              <a:spAutoFit/>
            </a:bodyPr>
            <a:lstStyle/>
            <a:p>
              <a:pPr lvl="0" defTabSz="685800">
                <a:defRPr/>
              </a:pPr>
              <a:r>
                <a:rPr lang="en-US" altLang="ja-JP" dirty="0" err="1"/>
                <a:t>aNb</a:t>
              </a:r>
              <a:endParaRPr lang="en-US" altLang="ja-JP" dirty="0"/>
            </a:p>
          </p:txBody>
        </p:sp>
      </p:grpSp>
      <p:sp>
        <p:nvSpPr>
          <p:cNvPr id="24" name="円/楕円 23"/>
          <p:cNvSpPr/>
          <p:nvPr/>
        </p:nvSpPr>
        <p:spPr>
          <a:xfrm>
            <a:off x="2396362" y="1608556"/>
            <a:ext cx="1899860" cy="25819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smtClean="0">
              <a:solidFill>
                <a:srgbClr val="FFFFFF"/>
              </a:solidFill>
            </a:endParaRPr>
          </a:p>
        </p:txBody>
      </p:sp>
      <p:grpSp>
        <p:nvGrpSpPr>
          <p:cNvPr id="168" name="グループ化 167"/>
          <p:cNvGrpSpPr/>
          <p:nvPr/>
        </p:nvGrpSpPr>
        <p:grpSpPr>
          <a:xfrm>
            <a:off x="3072014" y="2884729"/>
            <a:ext cx="711175" cy="996232"/>
            <a:chOff x="4156938" y="3258523"/>
            <a:chExt cx="890359" cy="1299838"/>
          </a:xfrm>
        </p:grpSpPr>
        <p:sp>
          <p:nvSpPr>
            <p:cNvPr id="39" name="円/楕円 38"/>
            <p:cNvSpPr/>
            <p:nvPr/>
          </p:nvSpPr>
          <p:spPr>
            <a:xfrm>
              <a:off x="4156938" y="3258523"/>
              <a:ext cx="860041" cy="1299838"/>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50" dirty="0" smtClean="0">
                <a:solidFill>
                  <a:srgbClr val="333333"/>
                </a:solidFill>
              </a:endParaRPr>
            </a:p>
          </p:txBody>
        </p:sp>
        <p:sp>
          <p:nvSpPr>
            <p:cNvPr id="44" name="正方形/長方形 43"/>
            <p:cNvSpPr/>
            <p:nvPr/>
          </p:nvSpPr>
          <p:spPr>
            <a:xfrm>
              <a:off x="4412414" y="3730673"/>
              <a:ext cx="401885" cy="722831"/>
            </a:xfrm>
            <a:prstGeom prst="rect">
              <a:avLst/>
            </a:prstGeom>
          </p:spPr>
          <p:txBody>
            <a:bodyPr wrap="square">
              <a:spAutoFit/>
            </a:bodyPr>
            <a:lstStyle/>
            <a:p>
              <a:r>
                <a:rPr lang="ja-JP" altLang="en-US" sz="600" dirty="0" err="1" smtClean="0">
                  <a:solidFill>
                    <a:srgbClr val="333333"/>
                  </a:solidFill>
                </a:rPr>
                <a:t>.</a:t>
              </a:r>
              <a:r>
                <a:rPr lang="ja-JP" altLang="en-US" sz="600" dirty="0">
                  <a:solidFill>
                    <a:srgbClr val="333333"/>
                  </a:solidFill>
                </a:rPr>
                <a:t>3Y</a:t>
              </a:r>
            </a:p>
            <a:p>
              <a:r>
                <a:rPr lang="en-US" altLang="ja-JP" sz="600" dirty="0" smtClean="0">
                  <a:solidFill>
                    <a:srgbClr val="333333"/>
                  </a:solidFill>
                </a:rPr>
                <a:t>EX1</a:t>
              </a:r>
              <a:endParaRPr lang="en-US" altLang="ja-JP" sz="600" dirty="0">
                <a:solidFill>
                  <a:srgbClr val="333333"/>
                </a:solidFill>
              </a:endParaRPr>
            </a:p>
            <a:p>
              <a:r>
                <a:rPr lang="ja-JP" altLang="en-US" sz="600" dirty="0" err="1" smtClean="0">
                  <a:solidFill>
                    <a:srgbClr val="333333"/>
                  </a:solidFill>
                </a:rPr>
                <a:t>.</a:t>
              </a:r>
              <a:r>
                <a:rPr lang="ja-JP" altLang="en-US" sz="600" dirty="0" smtClean="0">
                  <a:solidFill>
                    <a:srgbClr val="333333"/>
                  </a:solidFill>
                </a:rPr>
                <a:t>3Y</a:t>
              </a:r>
              <a:endParaRPr lang="en-US" altLang="ja-JP" sz="600" dirty="0" smtClean="0">
                <a:solidFill>
                  <a:srgbClr val="333333"/>
                </a:solidFill>
              </a:endParaRPr>
            </a:p>
            <a:p>
              <a:r>
                <a:rPr lang="ja-JP" altLang="en-US" sz="600" dirty="0" err="1">
                  <a:solidFill>
                    <a:srgbClr val="333333"/>
                  </a:solidFill>
                </a:rPr>
                <a:t>.</a:t>
              </a:r>
              <a:r>
                <a:rPr lang="ja-JP" altLang="en-US" sz="600" dirty="0" smtClean="0">
                  <a:solidFill>
                    <a:srgbClr val="333333"/>
                  </a:solidFill>
                </a:rPr>
                <a:t>3Y</a:t>
              </a:r>
              <a:endParaRPr lang="en-US" altLang="ja-JP" sz="600" dirty="0" smtClean="0">
                <a:solidFill>
                  <a:srgbClr val="333333"/>
                </a:solidFill>
              </a:endParaRPr>
            </a:p>
            <a:p>
              <a:r>
                <a:rPr lang="ja-JP" altLang="en-US" sz="600" dirty="0" err="1">
                  <a:solidFill>
                    <a:srgbClr val="333333"/>
                  </a:solidFill>
                </a:rPr>
                <a:t>.</a:t>
              </a:r>
              <a:r>
                <a:rPr lang="ja-JP" altLang="en-US" sz="600" dirty="0">
                  <a:solidFill>
                    <a:srgbClr val="333333"/>
                  </a:solidFill>
                </a:rPr>
                <a:t>3Y</a:t>
              </a:r>
            </a:p>
          </p:txBody>
        </p:sp>
        <p:sp>
          <p:nvSpPr>
            <p:cNvPr id="159" name="正方形/長方形 158"/>
            <p:cNvSpPr/>
            <p:nvPr/>
          </p:nvSpPr>
          <p:spPr>
            <a:xfrm>
              <a:off x="4173900" y="3375768"/>
              <a:ext cx="873397" cy="401573"/>
            </a:xfrm>
            <a:prstGeom prst="rect">
              <a:avLst/>
            </a:prstGeom>
          </p:spPr>
          <p:txBody>
            <a:bodyPr wrap="none">
              <a:spAutoFit/>
            </a:bodyPr>
            <a:lstStyle/>
            <a:p>
              <a:r>
                <a:rPr lang="en-US" altLang="ja-JP" sz="1400" dirty="0" err="1"/>
                <a:t>openo</a:t>
              </a:r>
              <a:endParaRPr lang="ja-JP" altLang="en-US" sz="1400" dirty="0"/>
            </a:p>
          </p:txBody>
        </p:sp>
      </p:grpSp>
      <p:sp>
        <p:nvSpPr>
          <p:cNvPr id="172" name="正方形/長方形 171"/>
          <p:cNvSpPr/>
          <p:nvPr/>
        </p:nvSpPr>
        <p:spPr>
          <a:xfrm>
            <a:off x="3011338" y="1323296"/>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smtClean="0">
                <a:solidFill>
                  <a:srgbClr val="333333"/>
                </a:solidFill>
              </a:rPr>
              <a:t>1</a:t>
            </a:r>
            <a:endParaRPr lang="ja-JP" altLang="en-US" sz="1400" dirty="0">
              <a:solidFill>
                <a:srgbClr val="333333"/>
              </a:solidFill>
            </a:endParaRPr>
          </a:p>
        </p:txBody>
      </p:sp>
      <p:sp>
        <p:nvSpPr>
          <p:cNvPr id="170" name="円/楕円 169"/>
          <p:cNvSpPr/>
          <p:nvPr/>
        </p:nvSpPr>
        <p:spPr>
          <a:xfrm>
            <a:off x="71043" y="1516684"/>
            <a:ext cx="2093478" cy="28609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00" dirty="0" smtClean="0">
              <a:solidFill>
                <a:srgbClr val="FFFFFF"/>
              </a:solidFill>
            </a:endParaRPr>
          </a:p>
        </p:txBody>
      </p:sp>
      <p:sp>
        <p:nvSpPr>
          <p:cNvPr id="40" name="正方形/長方形 39"/>
          <p:cNvSpPr/>
          <p:nvPr/>
        </p:nvSpPr>
        <p:spPr>
          <a:xfrm>
            <a:off x="732254" y="1263151"/>
            <a:ext cx="696024" cy="307777"/>
          </a:xfrm>
          <a:prstGeom prst="rect">
            <a:avLst/>
          </a:prstGeom>
        </p:spPr>
        <p:txBody>
          <a:bodyPr wrap="none">
            <a:spAutoFit/>
          </a:bodyPr>
          <a:lstStyle/>
          <a:p>
            <a:pPr algn="ctr"/>
            <a:r>
              <a:rPr lang="ja-JP" altLang="en-US" sz="1400" dirty="0" smtClean="0">
                <a:solidFill>
                  <a:srgbClr val="333333"/>
                </a:solidFill>
              </a:rPr>
              <a:t>データ</a:t>
            </a:r>
            <a:r>
              <a:rPr lang="en-US" altLang="ja-JP" sz="1400" dirty="0">
                <a:solidFill>
                  <a:srgbClr val="333333"/>
                </a:solidFill>
              </a:rPr>
              <a:t>0</a:t>
            </a:r>
            <a:endParaRPr lang="ja-JP" altLang="en-US" sz="1400" dirty="0">
              <a:solidFill>
                <a:srgbClr val="333333"/>
              </a:solidFill>
            </a:endParaRPr>
          </a:p>
        </p:txBody>
      </p:sp>
      <p:sp>
        <p:nvSpPr>
          <p:cNvPr id="4" name="正方形/長方形 3"/>
          <p:cNvSpPr/>
          <p:nvPr/>
        </p:nvSpPr>
        <p:spPr>
          <a:xfrm>
            <a:off x="1516734" y="1470059"/>
            <a:ext cx="1441420" cy="307777"/>
          </a:xfrm>
          <a:prstGeom prst="rect">
            <a:avLst/>
          </a:prstGeom>
        </p:spPr>
        <p:txBody>
          <a:bodyPr wrap="none">
            <a:spAutoFit/>
          </a:bodyPr>
          <a:lstStyle/>
          <a:p>
            <a:pPr defTabSz="685800">
              <a:defRPr/>
            </a:pPr>
            <a:r>
              <a:rPr lang="ja-JP" altLang="en-US" sz="1400" dirty="0">
                <a:solidFill>
                  <a:srgbClr val="333333"/>
                </a:solidFill>
              </a:rPr>
              <a:t>位置指定演算子</a:t>
            </a:r>
            <a:endParaRPr lang="en-US" altLang="ja-JP" sz="1400" dirty="0">
              <a:solidFill>
                <a:srgbClr val="333333"/>
              </a:solidFill>
            </a:endParaRPr>
          </a:p>
        </p:txBody>
      </p:sp>
      <p:sp>
        <p:nvSpPr>
          <p:cNvPr id="13" name="正方形/長方形 12"/>
          <p:cNvSpPr/>
          <p:nvPr/>
        </p:nvSpPr>
        <p:spPr>
          <a:xfrm>
            <a:off x="2060786" y="2861665"/>
            <a:ext cx="468398" cy="307777"/>
          </a:xfrm>
          <a:prstGeom prst="rect">
            <a:avLst/>
          </a:prstGeom>
        </p:spPr>
        <p:txBody>
          <a:bodyPr wrap="none">
            <a:spAutoFit/>
          </a:bodyPr>
          <a:lstStyle/>
          <a:p>
            <a:pPr lvl="0" defTabSz="685800">
              <a:defRPr/>
            </a:pPr>
            <a:r>
              <a:rPr lang="en-US" altLang="ja-JP" sz="1400" dirty="0" smtClean="0"/>
              <a:t>3E1</a:t>
            </a:r>
            <a:endParaRPr lang="en-US" altLang="ja-JP" sz="1400" dirty="0"/>
          </a:p>
        </p:txBody>
      </p:sp>
      <p:grpSp>
        <p:nvGrpSpPr>
          <p:cNvPr id="15" name="グループ化 14"/>
          <p:cNvGrpSpPr/>
          <p:nvPr/>
        </p:nvGrpSpPr>
        <p:grpSpPr>
          <a:xfrm>
            <a:off x="646836" y="2916067"/>
            <a:ext cx="1003961" cy="1240663"/>
            <a:chOff x="690680" y="1335304"/>
            <a:chExt cx="1003961" cy="1240663"/>
          </a:xfrm>
        </p:grpSpPr>
        <p:sp>
          <p:nvSpPr>
            <p:cNvPr id="29" name="円/楕円 28"/>
            <p:cNvSpPr/>
            <p:nvPr/>
          </p:nvSpPr>
          <p:spPr>
            <a:xfrm>
              <a:off x="690680" y="1335304"/>
              <a:ext cx="948593" cy="1240663"/>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endParaRPr lang="ja-JP" altLang="en-US" sz="1050" dirty="0" smtClean="0">
                <a:solidFill>
                  <a:srgbClr val="333333"/>
                </a:solidFill>
              </a:endParaRPr>
            </a:p>
          </p:txBody>
        </p:sp>
        <p:sp>
          <p:nvSpPr>
            <p:cNvPr id="11" name="正方形/長方形 10"/>
            <p:cNvSpPr/>
            <p:nvPr/>
          </p:nvSpPr>
          <p:spPr>
            <a:xfrm>
              <a:off x="744628" y="1820707"/>
              <a:ext cx="950013" cy="553998"/>
            </a:xfrm>
            <a:prstGeom prst="rect">
              <a:avLst/>
            </a:prstGeom>
          </p:spPr>
          <p:txBody>
            <a:bodyPr wrap="square">
              <a:spAutoFit/>
            </a:bodyPr>
            <a:lstStyle/>
            <a:p>
              <a:r>
                <a:rPr lang="ja-JP" altLang="en-US" sz="600" dirty="0"/>
                <a:t>AL@D001SMA1.3Y</a:t>
              </a:r>
            </a:p>
            <a:p>
              <a:r>
                <a:rPr lang="ja-JP" altLang="en-US" sz="600" dirty="0" smtClean="0"/>
                <a:t>AL</a:t>
              </a:r>
              <a:r>
                <a:rPr lang="ja-JP" altLang="en-US" sz="600" dirty="0"/>
                <a:t>@D001SMA1</a:t>
              </a:r>
              <a:r>
                <a:rPr lang="ja-JP" altLang="en-US" sz="600" dirty="0" smtClean="0"/>
                <a:t>.</a:t>
              </a:r>
              <a:r>
                <a:rPr lang="en-US" altLang="ja-JP" sz="600" dirty="0" smtClean="0"/>
                <a:t>EX1</a:t>
              </a:r>
              <a:endParaRPr lang="ja-JP" altLang="en-US" sz="600" dirty="0"/>
            </a:p>
            <a:p>
              <a:r>
                <a:rPr lang="ja-JP" altLang="en-US" sz="600" dirty="0"/>
                <a:t>AL@L001SMA1.3Y</a:t>
              </a:r>
            </a:p>
            <a:p>
              <a:r>
                <a:rPr lang="ja-JP" altLang="en-US" sz="600" dirty="0"/>
                <a:t>AL@L001STH1.3Y</a:t>
              </a:r>
            </a:p>
            <a:p>
              <a:r>
                <a:rPr lang="ja-JP" altLang="en-US" sz="600" dirty="0"/>
                <a:t>AL@C001SMA1.3Y</a:t>
              </a:r>
            </a:p>
          </p:txBody>
        </p:sp>
        <p:sp>
          <p:nvSpPr>
            <p:cNvPr id="157" name="正方形/長方形 156"/>
            <p:cNvSpPr/>
            <p:nvPr/>
          </p:nvSpPr>
          <p:spPr>
            <a:xfrm>
              <a:off x="783810" y="1477715"/>
              <a:ext cx="697627" cy="307777"/>
            </a:xfrm>
            <a:prstGeom prst="rect">
              <a:avLst/>
            </a:prstGeom>
          </p:spPr>
          <p:txBody>
            <a:bodyPr wrap="none">
              <a:spAutoFit/>
            </a:bodyPr>
            <a:lstStyle/>
            <a:p>
              <a:r>
                <a:rPr lang="en-US" altLang="ja-JP" sz="1400" dirty="0" err="1"/>
                <a:t>openo</a:t>
              </a:r>
              <a:endParaRPr lang="ja-JP" altLang="en-US" sz="1400" dirty="0"/>
            </a:p>
          </p:txBody>
        </p:sp>
      </p:grpSp>
      <p:sp>
        <p:nvSpPr>
          <p:cNvPr id="20" name="円弧 19"/>
          <p:cNvSpPr/>
          <p:nvPr/>
        </p:nvSpPr>
        <p:spPr>
          <a:xfrm>
            <a:off x="1381000" y="2852161"/>
            <a:ext cx="1889245" cy="1118015"/>
          </a:xfrm>
          <a:prstGeom prst="arc">
            <a:avLst>
              <a:gd name="adj1" fmla="val 11112918"/>
              <a:gd name="adj2" fmla="val 2075188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174" name="テキスト ボックス 173"/>
          <p:cNvSpPr txBox="1"/>
          <p:nvPr/>
        </p:nvSpPr>
        <p:spPr>
          <a:xfrm>
            <a:off x="2601560" y="4164482"/>
            <a:ext cx="1771985" cy="369332"/>
          </a:xfrm>
          <a:prstGeom prst="rect">
            <a:avLst/>
          </a:prstGeom>
          <a:noFill/>
        </p:spPr>
        <p:txBody>
          <a:bodyPr wrap="square" rtlCol="0">
            <a:spAutoFit/>
          </a:bodyPr>
          <a:lstStyle/>
          <a:p>
            <a:r>
              <a:rPr lang="ja-JP" altLang="en-US" dirty="0" smtClean="0">
                <a:solidFill>
                  <a:srgbClr val="333333"/>
                </a:solidFill>
              </a:rPr>
              <a:t>データ</a:t>
            </a:r>
            <a:r>
              <a:rPr lang="en-US" altLang="ja-JP" dirty="0" smtClean="0">
                <a:solidFill>
                  <a:srgbClr val="333333"/>
                </a:solidFill>
              </a:rPr>
              <a:t>0</a:t>
            </a:r>
            <a:r>
              <a:rPr lang="ja-JP" altLang="en-US" dirty="0" smtClean="0">
                <a:solidFill>
                  <a:srgbClr val="333333"/>
                </a:solidFill>
              </a:rPr>
              <a:t>を解放</a:t>
            </a:r>
            <a:endParaRPr lang="ja-JP" altLang="en-US" dirty="0">
              <a:solidFill>
                <a:srgbClr val="333333"/>
              </a:solidFill>
            </a:endParaRPr>
          </a:p>
        </p:txBody>
      </p:sp>
      <p:sp>
        <p:nvSpPr>
          <p:cNvPr id="189" name="円弧 188"/>
          <p:cNvSpPr/>
          <p:nvPr/>
        </p:nvSpPr>
        <p:spPr>
          <a:xfrm>
            <a:off x="3568048" y="2845477"/>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190" name="円弧 189"/>
          <p:cNvSpPr/>
          <p:nvPr/>
        </p:nvSpPr>
        <p:spPr>
          <a:xfrm>
            <a:off x="3620599" y="1952541"/>
            <a:ext cx="1706607" cy="1086319"/>
          </a:xfrm>
          <a:prstGeom prst="arc">
            <a:avLst>
              <a:gd name="adj1" fmla="val 11112918"/>
              <a:gd name="adj2" fmla="val 20581021"/>
            </a:avLst>
          </a:pr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sz="1400">
              <a:solidFill>
                <a:srgbClr val="333333"/>
              </a:solidFill>
            </a:endParaRPr>
          </a:p>
        </p:txBody>
      </p:sp>
      <p:sp>
        <p:nvSpPr>
          <p:cNvPr id="200" name="正方形/長方形 199"/>
          <p:cNvSpPr/>
          <p:nvPr/>
        </p:nvSpPr>
        <p:spPr>
          <a:xfrm>
            <a:off x="5271745" y="3030309"/>
            <a:ext cx="620683" cy="276999"/>
          </a:xfrm>
          <a:prstGeom prst="rect">
            <a:avLst/>
          </a:prstGeom>
        </p:spPr>
        <p:txBody>
          <a:bodyPr wrap="none">
            <a:spAutoFit/>
          </a:bodyPr>
          <a:lstStyle/>
          <a:p>
            <a:r>
              <a:rPr lang="en-US" altLang="ja-JP" sz="1200" dirty="0" err="1"/>
              <a:t>openo</a:t>
            </a:r>
            <a:endParaRPr lang="ja-JP" altLang="en-US" sz="1200" dirty="0"/>
          </a:p>
        </p:txBody>
      </p:sp>
      <p:sp>
        <p:nvSpPr>
          <p:cNvPr id="202" name="テキスト ボックス 201"/>
          <p:cNvSpPr txBox="1"/>
          <p:nvPr/>
        </p:nvSpPr>
        <p:spPr>
          <a:xfrm>
            <a:off x="4892066" y="4135571"/>
            <a:ext cx="1771985" cy="369332"/>
          </a:xfrm>
          <a:prstGeom prst="rect">
            <a:avLst/>
          </a:prstGeom>
          <a:noFill/>
        </p:spPr>
        <p:txBody>
          <a:bodyPr wrap="square" rtlCol="0">
            <a:spAutoFit/>
          </a:bodyPr>
          <a:lstStyle/>
          <a:p>
            <a:r>
              <a:rPr lang="ja-JP" altLang="en-US" dirty="0" smtClean="0">
                <a:solidFill>
                  <a:srgbClr val="333333"/>
                </a:solidFill>
              </a:rPr>
              <a:t>データ</a:t>
            </a:r>
            <a:r>
              <a:rPr lang="en-US" altLang="ja-JP" dirty="0">
                <a:solidFill>
                  <a:srgbClr val="333333"/>
                </a:solidFill>
              </a:rPr>
              <a:t>1</a:t>
            </a:r>
            <a:r>
              <a:rPr lang="ja-JP" altLang="en-US" dirty="0" smtClean="0">
                <a:solidFill>
                  <a:srgbClr val="333333"/>
                </a:solidFill>
              </a:rPr>
              <a:t>を解放</a:t>
            </a:r>
            <a:endParaRPr lang="ja-JP" altLang="en-US" dirty="0">
              <a:solidFill>
                <a:srgbClr val="333333"/>
              </a:solidFill>
            </a:endParaRPr>
          </a:p>
        </p:txBody>
      </p:sp>
      <p:grpSp>
        <p:nvGrpSpPr>
          <p:cNvPr id="8" name="グループ化 7"/>
          <p:cNvGrpSpPr/>
          <p:nvPr/>
        </p:nvGrpSpPr>
        <p:grpSpPr>
          <a:xfrm>
            <a:off x="622890" y="1693797"/>
            <a:ext cx="1053494" cy="1175645"/>
            <a:chOff x="-1487528" y="1054605"/>
            <a:chExt cx="1053494" cy="1175645"/>
          </a:xfrm>
        </p:grpSpPr>
        <p:sp>
          <p:nvSpPr>
            <p:cNvPr id="72" name="円/楕円 71"/>
            <p:cNvSpPr/>
            <p:nvPr/>
          </p:nvSpPr>
          <p:spPr>
            <a:xfrm>
              <a:off x="-1463582" y="1054605"/>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73" name="正方形/長方形 72"/>
            <p:cNvSpPr/>
            <p:nvPr/>
          </p:nvSpPr>
          <p:spPr>
            <a:xfrm>
              <a:off x="-1487528" y="1465497"/>
              <a:ext cx="1053494" cy="323165"/>
            </a:xfrm>
            <a:prstGeom prst="rect">
              <a:avLst/>
            </a:prstGeom>
          </p:spPr>
          <p:txBody>
            <a:bodyPr wrap="none">
              <a:spAutoFit/>
            </a:bodyPr>
            <a:lstStyle/>
            <a:p>
              <a:r>
                <a:rPr lang="en-US" altLang="ja-JP" sz="800" dirty="0" smtClean="0"/>
                <a:t>AL@AL-INS-JUDGE</a:t>
              </a:r>
            </a:p>
            <a:p>
              <a:r>
                <a:rPr lang="en-US" altLang="ja-JP" sz="700" dirty="0" smtClean="0"/>
                <a:t>Y2@AL-INS-JUDGE</a:t>
              </a:r>
              <a:endParaRPr lang="ja-JP" altLang="en-US" sz="600" dirty="0">
                <a:solidFill>
                  <a:srgbClr val="333333"/>
                </a:solidFill>
              </a:endParaRPr>
            </a:p>
          </p:txBody>
        </p:sp>
        <p:sp>
          <p:nvSpPr>
            <p:cNvPr id="74" name="正方形/長方形 73"/>
            <p:cNvSpPr/>
            <p:nvPr/>
          </p:nvSpPr>
          <p:spPr>
            <a:xfrm>
              <a:off x="-1441804" y="1242760"/>
              <a:ext cx="811441" cy="215444"/>
            </a:xfrm>
            <a:prstGeom prst="rect">
              <a:avLst/>
            </a:prstGeom>
          </p:spPr>
          <p:txBody>
            <a:bodyPr wrap="none">
              <a:spAutoFit/>
            </a:bodyPr>
            <a:lstStyle/>
            <a:p>
              <a:pPr lvl="0" defTabSz="685800">
                <a:defRPr/>
              </a:pPr>
              <a:r>
                <a:rPr lang="ja-JP" altLang="en-US" sz="800" dirty="0"/>
                <a:t>測定工程</a:t>
              </a:r>
              <a:r>
                <a:rPr lang="en-US" altLang="ja-JP" sz="800" dirty="0"/>
                <a:t>Spec</a:t>
              </a:r>
              <a:endParaRPr lang="en-US" altLang="ja-JP" sz="1100" dirty="0"/>
            </a:p>
          </p:txBody>
        </p:sp>
      </p:grpSp>
      <p:grpSp>
        <p:nvGrpSpPr>
          <p:cNvPr id="16" name="グループ化 15"/>
          <p:cNvGrpSpPr/>
          <p:nvPr/>
        </p:nvGrpSpPr>
        <p:grpSpPr>
          <a:xfrm>
            <a:off x="2892783" y="1671660"/>
            <a:ext cx="1047082" cy="1175645"/>
            <a:chOff x="-575266" y="1016786"/>
            <a:chExt cx="1047082" cy="1175645"/>
          </a:xfrm>
        </p:grpSpPr>
        <p:sp>
          <p:nvSpPr>
            <p:cNvPr id="79" name="円/楕円 78"/>
            <p:cNvSpPr/>
            <p:nvPr/>
          </p:nvSpPr>
          <p:spPr>
            <a:xfrm>
              <a:off x="-564171" y="1016786"/>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80" name="正方形/長方形 79"/>
            <p:cNvSpPr/>
            <p:nvPr/>
          </p:nvSpPr>
          <p:spPr>
            <a:xfrm>
              <a:off x="-523395" y="1491914"/>
              <a:ext cx="939681" cy="292388"/>
            </a:xfrm>
            <a:prstGeom prst="rect">
              <a:avLst/>
            </a:prstGeom>
          </p:spPr>
          <p:txBody>
            <a:bodyPr wrap="none">
              <a:spAutoFit/>
            </a:bodyPr>
            <a:lstStyle/>
            <a:p>
              <a:r>
                <a:rPr lang="en-US" altLang="ja-JP" sz="700" dirty="0"/>
                <a:t>AL@AL-INS-JUDGE</a:t>
              </a:r>
            </a:p>
            <a:p>
              <a:r>
                <a:rPr lang="en-US" altLang="ja-JP" sz="600" dirty="0"/>
                <a:t>Y2@AL-INS-JUDGE</a:t>
              </a:r>
              <a:endParaRPr lang="ja-JP" altLang="en-US" sz="500" dirty="0">
                <a:solidFill>
                  <a:srgbClr val="333333"/>
                </a:solidFill>
              </a:endParaRPr>
            </a:p>
          </p:txBody>
        </p:sp>
        <p:sp>
          <p:nvSpPr>
            <p:cNvPr id="81" name="正方形/長方形 80"/>
            <p:cNvSpPr/>
            <p:nvPr/>
          </p:nvSpPr>
          <p:spPr>
            <a:xfrm>
              <a:off x="-575266" y="1238185"/>
              <a:ext cx="1047082" cy="261610"/>
            </a:xfrm>
            <a:prstGeom prst="rect">
              <a:avLst/>
            </a:prstGeom>
          </p:spPr>
          <p:txBody>
            <a:bodyPr wrap="none">
              <a:spAutoFit/>
            </a:bodyPr>
            <a:lstStyle/>
            <a:p>
              <a:pPr lvl="0" defTabSz="685800">
                <a:defRPr/>
              </a:pPr>
              <a:r>
                <a:rPr lang="ja-JP" altLang="en-US" sz="1100" dirty="0"/>
                <a:t>測定工程</a:t>
              </a:r>
              <a:r>
                <a:rPr lang="en-US" altLang="ja-JP" sz="1100" dirty="0"/>
                <a:t>Spec</a:t>
              </a:r>
            </a:p>
          </p:txBody>
        </p:sp>
      </p:grpSp>
      <p:grpSp>
        <p:nvGrpSpPr>
          <p:cNvPr id="10" name="グループ化 9"/>
          <p:cNvGrpSpPr/>
          <p:nvPr/>
        </p:nvGrpSpPr>
        <p:grpSpPr>
          <a:xfrm>
            <a:off x="5101433" y="1809996"/>
            <a:ext cx="1047082" cy="1175645"/>
            <a:chOff x="5224328" y="2608507"/>
            <a:chExt cx="1047082" cy="1175645"/>
          </a:xfrm>
        </p:grpSpPr>
        <p:sp>
          <p:nvSpPr>
            <p:cNvPr id="84" name="円/楕円 83"/>
            <p:cNvSpPr/>
            <p:nvPr/>
          </p:nvSpPr>
          <p:spPr>
            <a:xfrm>
              <a:off x="5235423" y="2608507"/>
              <a:ext cx="963852" cy="1175645"/>
            </a:xfrm>
            <a:prstGeom prst="ellipse">
              <a:avLst/>
            </a:prstGeom>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sz="1000" dirty="0" smtClean="0">
                <a:solidFill>
                  <a:srgbClr val="333333"/>
                </a:solidFill>
              </a:endParaRPr>
            </a:p>
          </p:txBody>
        </p:sp>
        <p:sp>
          <p:nvSpPr>
            <p:cNvPr id="86" name="正方形/長方形 85"/>
            <p:cNvSpPr/>
            <p:nvPr/>
          </p:nvSpPr>
          <p:spPr>
            <a:xfrm>
              <a:off x="5224328" y="2829906"/>
              <a:ext cx="1047082" cy="261610"/>
            </a:xfrm>
            <a:prstGeom prst="rect">
              <a:avLst/>
            </a:prstGeom>
          </p:spPr>
          <p:txBody>
            <a:bodyPr wrap="none">
              <a:spAutoFit/>
            </a:bodyPr>
            <a:lstStyle/>
            <a:p>
              <a:pPr lvl="0" defTabSz="685800">
                <a:defRPr/>
              </a:pPr>
              <a:r>
                <a:rPr lang="ja-JP" altLang="en-US" sz="1100" dirty="0"/>
                <a:t>測定工程</a:t>
              </a:r>
              <a:r>
                <a:rPr lang="en-US" altLang="ja-JP" sz="1100" dirty="0"/>
                <a:t>Spec</a:t>
              </a:r>
            </a:p>
          </p:txBody>
        </p:sp>
      </p:grpSp>
      <p:sp>
        <p:nvSpPr>
          <p:cNvPr id="2" name="正方形/長方形 1"/>
          <p:cNvSpPr/>
          <p:nvPr/>
        </p:nvSpPr>
        <p:spPr>
          <a:xfrm>
            <a:off x="4243079" y="1824745"/>
            <a:ext cx="502061" cy="369332"/>
          </a:xfrm>
          <a:prstGeom prst="rect">
            <a:avLst/>
          </a:prstGeom>
        </p:spPr>
        <p:txBody>
          <a:bodyPr wrap="none">
            <a:spAutoFit/>
          </a:bodyPr>
          <a:lstStyle/>
          <a:p>
            <a:r>
              <a:rPr lang="en-US" altLang="ja-JP" dirty="0"/>
              <a:t>==</a:t>
            </a:r>
            <a:endParaRPr lang="ja-JP" altLang="en-US" dirty="0"/>
          </a:p>
        </p:txBody>
      </p:sp>
      <p:sp>
        <p:nvSpPr>
          <p:cNvPr id="203" name="正方形/長方形 202"/>
          <p:cNvSpPr/>
          <p:nvPr/>
        </p:nvSpPr>
        <p:spPr>
          <a:xfrm>
            <a:off x="5895315" y="1369075"/>
            <a:ext cx="2515128" cy="635384"/>
          </a:xfrm>
          <a:prstGeom prst="rect">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lang="ja-JP" altLang="en-US" dirty="0">
              <a:solidFill>
                <a:srgbClr val="333333"/>
              </a:solidFill>
            </a:endParaRPr>
          </a:p>
        </p:txBody>
      </p:sp>
      <p:sp>
        <p:nvSpPr>
          <p:cNvPr id="19" name="正方形/長方形 18"/>
          <p:cNvSpPr/>
          <p:nvPr/>
        </p:nvSpPr>
        <p:spPr>
          <a:xfrm>
            <a:off x="3990941" y="2075843"/>
            <a:ext cx="1053494" cy="215444"/>
          </a:xfrm>
          <a:prstGeom prst="rect">
            <a:avLst/>
          </a:prstGeom>
        </p:spPr>
        <p:txBody>
          <a:bodyPr wrap="none">
            <a:spAutoFit/>
          </a:bodyPr>
          <a:lstStyle/>
          <a:p>
            <a:r>
              <a:rPr lang="en-US" altLang="ja-JP" sz="800" dirty="0" smtClean="0"/>
              <a:t>AL@AL-INS-JUDGE</a:t>
            </a:r>
            <a:endParaRPr lang="ja-JP" altLang="en-US" sz="1400" dirty="0"/>
          </a:p>
        </p:txBody>
      </p:sp>
      <p:sp>
        <p:nvSpPr>
          <p:cNvPr id="116" name="正方形/長方形 115"/>
          <p:cNvSpPr/>
          <p:nvPr/>
        </p:nvSpPr>
        <p:spPr>
          <a:xfrm>
            <a:off x="5103595" y="2216558"/>
            <a:ext cx="939681" cy="200055"/>
          </a:xfrm>
          <a:prstGeom prst="rect">
            <a:avLst/>
          </a:prstGeom>
        </p:spPr>
        <p:txBody>
          <a:bodyPr wrap="none">
            <a:spAutoFit/>
          </a:bodyPr>
          <a:lstStyle/>
          <a:p>
            <a:r>
              <a:rPr lang="en-US" altLang="ja-JP" sz="700" dirty="0"/>
              <a:t>AL@AL-INS-JUDGE</a:t>
            </a:r>
            <a:endParaRPr lang="ja-JP" altLang="en-US" sz="1200" dirty="0"/>
          </a:p>
        </p:txBody>
      </p:sp>
      <p:sp>
        <p:nvSpPr>
          <p:cNvPr id="21" name="正方形/長方形 20"/>
          <p:cNvSpPr/>
          <p:nvPr/>
        </p:nvSpPr>
        <p:spPr>
          <a:xfrm>
            <a:off x="7211053" y="2485736"/>
            <a:ext cx="1047082" cy="261610"/>
          </a:xfrm>
          <a:prstGeom prst="rect">
            <a:avLst/>
          </a:prstGeom>
        </p:spPr>
        <p:txBody>
          <a:bodyPr wrap="none">
            <a:spAutoFit/>
          </a:bodyPr>
          <a:lstStyle/>
          <a:p>
            <a:pPr lvl="0" defTabSz="685800">
              <a:defRPr/>
            </a:pPr>
            <a:r>
              <a:rPr lang="ja-JP" altLang="en-US" sz="1100" dirty="0"/>
              <a:t>測定工程</a:t>
            </a:r>
            <a:r>
              <a:rPr lang="en-US" altLang="ja-JP" sz="1100" dirty="0"/>
              <a:t>Spec</a:t>
            </a:r>
          </a:p>
        </p:txBody>
      </p:sp>
      <p:sp>
        <p:nvSpPr>
          <p:cNvPr id="119" name="正方形/長方形 118"/>
          <p:cNvSpPr/>
          <p:nvPr/>
        </p:nvSpPr>
        <p:spPr>
          <a:xfrm>
            <a:off x="8958979" y="2509253"/>
            <a:ext cx="620683" cy="276999"/>
          </a:xfrm>
          <a:prstGeom prst="rect">
            <a:avLst/>
          </a:prstGeom>
        </p:spPr>
        <p:txBody>
          <a:bodyPr wrap="none">
            <a:spAutoFit/>
          </a:bodyPr>
          <a:lstStyle/>
          <a:p>
            <a:r>
              <a:rPr lang="en-US" altLang="ja-JP" sz="1200" dirty="0" err="1"/>
              <a:t>openo</a:t>
            </a:r>
            <a:endParaRPr lang="ja-JP" altLang="en-US" sz="1200" dirty="0"/>
          </a:p>
        </p:txBody>
      </p:sp>
      <p:sp>
        <p:nvSpPr>
          <p:cNvPr id="121" name="正方形/長方形 120"/>
          <p:cNvSpPr/>
          <p:nvPr/>
        </p:nvSpPr>
        <p:spPr>
          <a:xfrm>
            <a:off x="7327733" y="3004436"/>
            <a:ext cx="1053494" cy="215444"/>
          </a:xfrm>
          <a:prstGeom prst="rect">
            <a:avLst/>
          </a:prstGeom>
        </p:spPr>
        <p:txBody>
          <a:bodyPr wrap="none">
            <a:spAutoFit/>
          </a:bodyPr>
          <a:lstStyle/>
          <a:p>
            <a:r>
              <a:rPr lang="en-US" altLang="ja-JP" sz="800" dirty="0"/>
              <a:t>AL@AL-INS-JUDGE</a:t>
            </a:r>
            <a:endParaRPr lang="ja-JP" altLang="en-US" sz="1400" dirty="0"/>
          </a:p>
        </p:txBody>
      </p:sp>
      <p:sp>
        <p:nvSpPr>
          <p:cNvPr id="128" name="正方形/長方形 127"/>
          <p:cNvSpPr/>
          <p:nvPr/>
        </p:nvSpPr>
        <p:spPr>
          <a:xfrm>
            <a:off x="9007690" y="3071119"/>
            <a:ext cx="1266796" cy="200055"/>
          </a:xfrm>
          <a:prstGeom prst="rect">
            <a:avLst/>
          </a:prstGeom>
        </p:spPr>
        <p:txBody>
          <a:bodyPr wrap="square">
            <a:spAutoFit/>
          </a:bodyPr>
          <a:lstStyle/>
          <a:p>
            <a:r>
              <a:rPr lang="en-US" altLang="ja-JP" sz="700" dirty="0" smtClean="0">
                <a:solidFill>
                  <a:srgbClr val="333333"/>
                </a:solidFill>
              </a:rPr>
              <a:t>EX1</a:t>
            </a:r>
            <a:endParaRPr lang="en-US" altLang="ja-JP" sz="700" dirty="0">
              <a:solidFill>
                <a:srgbClr val="333333"/>
              </a:solidFill>
            </a:endParaRPr>
          </a:p>
        </p:txBody>
      </p:sp>
      <p:sp>
        <p:nvSpPr>
          <p:cNvPr id="31" name="正方形/長方形 30"/>
          <p:cNvSpPr/>
          <p:nvPr/>
        </p:nvSpPr>
        <p:spPr>
          <a:xfrm>
            <a:off x="9491240" y="706558"/>
            <a:ext cx="2675638" cy="1370068"/>
          </a:xfrm>
          <a:prstGeom prst="rect">
            <a:avLst/>
          </a:prstGeom>
        </p:spPr>
        <p:style>
          <a:lnRef idx="1">
            <a:schemeClr val="dk1"/>
          </a:lnRef>
          <a:fillRef idx="0">
            <a:schemeClr val="dk1"/>
          </a:fillRef>
          <a:effectRef idx="0">
            <a:schemeClr val="dk1"/>
          </a:effectRef>
          <a:fontRef idx="minor">
            <a:schemeClr val="tx1"/>
          </a:fontRef>
        </p:style>
        <p:txBody>
          <a:bodyPr rtlCol="0" anchor="ctr"/>
          <a:lstStyle/>
          <a:p>
            <a:pPr algn="ctr"/>
            <a:r>
              <a:rPr kumimoji="1" lang="ja-JP" altLang="en-US" b="1" dirty="0" smtClean="0"/>
              <a:t>関係演算子が</a:t>
            </a:r>
            <a:r>
              <a:rPr kumimoji="1" lang="en-US" altLang="ja-JP" b="1" dirty="0" smtClean="0"/>
              <a:t>’N’</a:t>
            </a:r>
            <a:r>
              <a:rPr kumimoji="1" lang="ja-JP" altLang="en-US" b="1" dirty="0" smtClean="0"/>
              <a:t>の時</a:t>
            </a:r>
            <a:r>
              <a:rPr kumimoji="1" lang="ja-JP" altLang="en-US" dirty="0" smtClean="0"/>
              <a:t>、データ</a:t>
            </a:r>
            <a:r>
              <a:rPr kumimoji="1" lang="en-US" altLang="ja-JP" dirty="0" smtClean="0"/>
              <a:t>0</a:t>
            </a:r>
            <a:r>
              <a:rPr kumimoji="1" lang="ja-JP" altLang="en-US" dirty="0" smtClean="0"/>
              <a:t>で</a:t>
            </a:r>
            <a:r>
              <a:rPr kumimoji="1" lang="ja-JP" altLang="en-US" b="1" dirty="0" smtClean="0"/>
              <a:t>位置情報を取得する</a:t>
            </a:r>
            <a:r>
              <a:rPr kumimoji="1" lang="ja-JP" altLang="en-US" dirty="0" smtClean="0"/>
              <a:t>。</a:t>
            </a:r>
            <a:endParaRPr kumimoji="1" lang="en-US" altLang="ja-JP" dirty="0" smtClean="0"/>
          </a:p>
          <a:p>
            <a:pPr algn="ctr"/>
            <a:r>
              <a:rPr lang="en-US" altLang="ja-JP" dirty="0" smtClean="0"/>
              <a:t>(</a:t>
            </a:r>
            <a:r>
              <a:rPr lang="ja-JP" altLang="en-US" dirty="0" smtClean="0"/>
              <a:t>ロジック</a:t>
            </a:r>
            <a:r>
              <a:rPr lang="en-US" altLang="ja-JP" dirty="0" smtClean="0"/>
              <a:t>2</a:t>
            </a:r>
            <a:r>
              <a:rPr lang="en-US" altLang="ja-JP" dirty="0"/>
              <a:t>)</a:t>
            </a:r>
            <a:endParaRPr kumimoji="1" lang="ja-JP" altLang="en-US" dirty="0"/>
          </a:p>
        </p:txBody>
      </p:sp>
      <p:graphicFrame>
        <p:nvGraphicFramePr>
          <p:cNvPr id="85" name="表 84"/>
          <p:cNvGraphicFramePr>
            <a:graphicFrameLocks noGrp="1"/>
          </p:cNvGraphicFramePr>
          <p:nvPr>
            <p:extLst>
              <p:ext uri="{D42A27DB-BD31-4B8C-83A1-F6EECF244321}">
                <p14:modId xmlns:p14="http://schemas.microsoft.com/office/powerpoint/2010/main" val="903849831"/>
              </p:ext>
            </p:extLst>
          </p:nvPr>
        </p:nvGraphicFramePr>
        <p:xfrm>
          <a:off x="9303555" y="4125880"/>
          <a:ext cx="2851840" cy="2223454"/>
        </p:xfrm>
        <a:graphic>
          <a:graphicData uri="http://schemas.openxmlformats.org/drawingml/2006/table">
            <a:tbl>
              <a:tblPr firstRow="1" bandRow="1">
                <a:tableStyleId>{5C22544A-7EE6-4342-B048-85BDC9FD1C3A}</a:tableStyleId>
              </a:tblPr>
              <a:tblGrid>
                <a:gridCol w="839781"/>
                <a:gridCol w="615713"/>
                <a:gridCol w="701944"/>
                <a:gridCol w="694402"/>
              </a:tblGrid>
              <a:tr h="180334">
                <a:tc>
                  <a:txBody>
                    <a:bodyPr/>
                    <a:lstStyle/>
                    <a:p>
                      <a:endParaRPr kumimoji="1" lang="ja-JP" altLang="en-US" sz="800" dirty="0"/>
                    </a:p>
                  </a:txBody>
                  <a:tcPr/>
                </a:tc>
                <a:tc>
                  <a:txBody>
                    <a:bodyPr/>
                    <a:lstStyle/>
                    <a:p>
                      <a:r>
                        <a:rPr kumimoji="1" lang="ja-JP" altLang="en-US" sz="800" dirty="0" smtClean="0"/>
                        <a:t>ルール</a:t>
                      </a:r>
                      <a:r>
                        <a:rPr kumimoji="1" lang="en-US" altLang="ja-JP" sz="800" dirty="0" smtClean="0"/>
                        <a:t>No</a:t>
                      </a:r>
                      <a:endParaRPr kumimoji="1" lang="ja-JP" altLang="en-US" sz="800" dirty="0"/>
                    </a:p>
                  </a:txBody>
                  <a:tcPr/>
                </a:tc>
                <a:tc>
                  <a:txBody>
                    <a:bodyPr/>
                    <a:lstStyle/>
                    <a:p>
                      <a:r>
                        <a:rPr kumimoji="1" lang="en-US" altLang="ja-JP" sz="800" dirty="0" smtClean="0"/>
                        <a:t>A</a:t>
                      </a:r>
                      <a:endParaRPr kumimoji="1" lang="ja-JP" altLang="en-US" sz="800" dirty="0"/>
                    </a:p>
                  </a:txBody>
                  <a:tcPr/>
                </a:tc>
                <a:tc>
                  <a:txBody>
                    <a:bodyPr/>
                    <a:lstStyle/>
                    <a:p>
                      <a:r>
                        <a:rPr kumimoji="1" lang="en-US" altLang="ja-JP" sz="800" dirty="0" smtClean="0"/>
                        <a:t>B</a:t>
                      </a:r>
                      <a:endParaRPr kumimoji="1" lang="ja-JP" altLang="en-US" sz="800" dirty="0"/>
                    </a:p>
                  </a:txBody>
                  <a:tcPr/>
                </a:tc>
              </a:tr>
              <a:tr h="241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800" dirty="0" smtClean="0"/>
                        <a:t>ルール演算子</a:t>
                      </a:r>
                      <a:endParaRPr lang="en-US" altLang="ja-JP" sz="8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8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800" dirty="0" err="1" smtClean="0"/>
                        <a:t>aNb</a:t>
                      </a:r>
                      <a:endParaRPr kumimoji="1" lang="en-US" altLang="ja-JP" sz="800" dirty="0" smtClean="0"/>
                    </a:p>
                  </a:txBody>
                  <a:tcPr/>
                </a:tc>
                <a:tc>
                  <a:txBody>
                    <a:bodyPr/>
                    <a:lstStyle/>
                    <a:p>
                      <a:endParaRPr kumimoji="1" lang="ja-JP" altLang="en-US" sz="800" dirty="0"/>
                    </a:p>
                  </a:txBody>
                  <a:tcPr/>
                </a:tc>
              </a:tr>
              <a:tr h="231668">
                <a:tc gridSpan="4">
                  <a:txBody>
                    <a:bodyPr/>
                    <a:lstStyle/>
                    <a:p>
                      <a:pPr algn="ctr"/>
                      <a:endParaRPr kumimoji="1" lang="ja-JP" altLang="en-US" sz="8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r>
              <a:tr h="287354">
                <a:tc>
                  <a:txBody>
                    <a:bodyPr/>
                    <a:lstStyle/>
                    <a:p>
                      <a:r>
                        <a:rPr kumimoji="1" lang="ja-JP" altLang="en-US" sz="800" dirty="0" smtClean="0"/>
                        <a:t>チェック対象</a:t>
                      </a:r>
                      <a:endParaRPr kumimoji="1" lang="ja-JP" altLang="en-US" sz="800" dirty="0"/>
                    </a:p>
                  </a:txBody>
                  <a:tcPr/>
                </a:tc>
                <a:tc>
                  <a:txBody>
                    <a:bodyPr/>
                    <a:lstStyle/>
                    <a:p>
                      <a:endParaRPr kumimoji="1" lang="ja-JP" altLang="en-US" sz="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700" dirty="0" smtClean="0"/>
                        <a:t>測定工程</a:t>
                      </a:r>
                      <a:r>
                        <a:rPr lang="en-US" altLang="ja-JP" sz="700" dirty="0" smtClean="0"/>
                        <a:t>Spec</a:t>
                      </a:r>
                      <a:endParaRPr kumimoji="1" lang="en-US" altLang="ja-JP" sz="800" dirty="0" smtClean="0"/>
                    </a:p>
                  </a:txBody>
                  <a:tcPr/>
                </a:tc>
                <a:tc>
                  <a:txBody>
                    <a:bodyPr/>
                    <a:lstStyle/>
                    <a:p>
                      <a:r>
                        <a:rPr kumimoji="1" lang="en-US" altLang="ja-JP" sz="800" dirty="0" err="1" smtClean="0"/>
                        <a:t>openo</a:t>
                      </a:r>
                      <a:endParaRPr kumimoji="1" lang="ja-JP" altLang="en-US" sz="800" dirty="0"/>
                    </a:p>
                  </a:txBody>
                  <a:tcPr/>
                </a:tc>
              </a:tr>
              <a:tr h="23231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ルール</a:t>
                      </a:r>
                      <a:r>
                        <a:rPr kumimoji="1" lang="en-US" altLang="ja-JP" sz="800" dirty="0" smtClean="0"/>
                        <a:t>No</a:t>
                      </a:r>
                    </a:p>
                  </a:txBody>
                  <a:tcPr/>
                </a:tc>
                <a:tc>
                  <a:txBody>
                    <a:bodyPr/>
                    <a:lstStyle/>
                    <a:p>
                      <a:r>
                        <a:rPr kumimoji="1" lang="en-US" altLang="ja-JP" sz="800" dirty="0" smtClean="0"/>
                        <a:t>1</a:t>
                      </a:r>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r>
              <a:tr h="23231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位置指定演算子</a:t>
                      </a:r>
                      <a:endParaRPr kumimoji="1" lang="en-US" altLang="ja-JP" sz="800" dirty="0" smtClean="0"/>
                    </a:p>
                  </a:txBody>
                  <a:tcPr/>
                </a:tc>
                <a:tc>
                  <a:txBody>
                    <a:bodyPr/>
                    <a:lstStyle/>
                    <a:p>
                      <a:endParaRPr kumimoji="1" lang="ja-JP" altLang="en-US" sz="800" dirty="0"/>
                    </a:p>
                  </a:txBody>
                  <a:tcPr/>
                </a:tc>
                <a:tc>
                  <a:txBody>
                    <a:bodyPr/>
                    <a:lstStyle/>
                    <a:p>
                      <a:endParaRPr kumimoji="1" lang="ja-JP" altLang="en-US" sz="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800" dirty="0" smtClean="0"/>
                        <a:t>3E1</a:t>
                      </a:r>
                    </a:p>
                  </a:txBody>
                  <a:tcPr/>
                </a:tc>
              </a:tr>
              <a:tr h="23758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論理演算子</a:t>
                      </a:r>
                      <a:endParaRPr kumimoji="1" lang="en-US" altLang="ja-JP" sz="800" dirty="0" smtClean="0"/>
                    </a:p>
                  </a:txBody>
                  <a:tcPr/>
                </a:tc>
                <a:tc>
                  <a:txBody>
                    <a:bodyPr/>
                    <a:lstStyle/>
                    <a:p>
                      <a:endParaRPr kumimoji="1" lang="ja-JP" altLang="en-US" sz="800" dirty="0"/>
                    </a:p>
                  </a:txBody>
                  <a:tcPr/>
                </a:tc>
                <a:tc>
                  <a:txBody>
                    <a:bodyPr/>
                    <a:lstStyle/>
                    <a:p>
                      <a:r>
                        <a:rPr kumimoji="1" lang="en-US" altLang="ja-JP" sz="800" dirty="0" smtClean="0"/>
                        <a:t>==</a:t>
                      </a:r>
                      <a:endParaRPr kumimoji="1" lang="ja-JP" altLang="en-US" sz="800" dirty="0"/>
                    </a:p>
                  </a:txBody>
                  <a:tcPr/>
                </a:tc>
                <a:tc>
                  <a:txBody>
                    <a:bodyPr/>
                    <a:lstStyle/>
                    <a:p>
                      <a:r>
                        <a:rPr kumimoji="1" lang="en-US" altLang="ja-JP" sz="800" dirty="0" smtClean="0"/>
                        <a:t>==</a:t>
                      </a:r>
                      <a:endParaRPr kumimoji="1" lang="ja-JP" altLang="en-US" sz="800" dirty="0"/>
                    </a:p>
                  </a:txBody>
                  <a:tcPr/>
                </a:tc>
              </a:tr>
              <a:tr h="26123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800" dirty="0" smtClean="0"/>
                        <a:t>要素</a:t>
                      </a:r>
                      <a:endParaRPr kumimoji="1" lang="en-US" altLang="ja-JP" sz="8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800" dirty="0" smtClean="0"/>
                    </a:p>
                  </a:txBody>
                  <a:tcPr/>
                </a:tc>
                <a:tc>
                  <a:txBody>
                    <a:bodyPr/>
                    <a:lstStyle/>
                    <a:p>
                      <a:r>
                        <a:rPr lang="en-US" altLang="ja-JP" sz="700" dirty="0" smtClean="0"/>
                        <a:t>AL@AL-INS-JUDGE</a:t>
                      </a:r>
                      <a:endParaRPr kumimoji="1" lang="ja-JP" altLang="en-US" sz="800" dirty="0"/>
                    </a:p>
                  </a:txBody>
                  <a:tcPr/>
                </a:tc>
                <a:tc>
                  <a:txBody>
                    <a:bodyPr/>
                    <a:lstStyle/>
                    <a:p>
                      <a:r>
                        <a:rPr lang="en-US" altLang="ja-JP" sz="700" dirty="0" smtClean="0"/>
                        <a:t>EX1,EX2,EX3..EX9</a:t>
                      </a:r>
                      <a:endParaRPr kumimoji="1" lang="ja-JP" altLang="en-US" sz="800" dirty="0"/>
                    </a:p>
                  </a:txBody>
                  <a:tcPr/>
                </a:tc>
              </a:tr>
            </a:tbl>
          </a:graphicData>
        </a:graphic>
      </p:graphicFrame>
      <p:sp>
        <p:nvSpPr>
          <p:cNvPr id="87" name="テキスト ボックス 86"/>
          <p:cNvSpPr txBox="1"/>
          <p:nvPr/>
        </p:nvSpPr>
        <p:spPr>
          <a:xfrm>
            <a:off x="268855" y="5357014"/>
            <a:ext cx="8714597" cy="738664"/>
          </a:xfrm>
          <a:prstGeom prst="rect">
            <a:avLst/>
          </a:prstGeom>
          <a:noFill/>
        </p:spPr>
        <p:txBody>
          <a:bodyPr wrap="square" rtlCol="0">
            <a:spAutoFit/>
          </a:bodyPr>
          <a:lstStyle/>
          <a:p>
            <a:r>
              <a:rPr lang="ja-JP" altLang="en-US" sz="1400" dirty="0" smtClean="0"/>
              <a:t>同一工程のと「オペレーション</a:t>
            </a:r>
            <a:r>
              <a:rPr lang="en-US" altLang="ja-JP" sz="1400" dirty="0" smtClean="0"/>
              <a:t>No</a:t>
            </a:r>
            <a:r>
              <a:rPr lang="ja-JP" altLang="en-US" sz="1400" dirty="0" smtClean="0"/>
              <a:t>」を取得する。</a:t>
            </a:r>
            <a:endParaRPr lang="en-US" altLang="ja-JP" sz="1400" dirty="0" smtClean="0"/>
          </a:p>
          <a:p>
            <a:r>
              <a:rPr lang="ja-JP" altLang="en-US" sz="1400" dirty="0" smtClean="0"/>
              <a:t>①「測定工程</a:t>
            </a:r>
            <a:r>
              <a:rPr lang="en-US" altLang="ja-JP" sz="1400" dirty="0" smtClean="0"/>
              <a:t>Spec</a:t>
            </a:r>
            <a:r>
              <a:rPr lang="ja-JP" altLang="en-US" sz="1400" dirty="0" smtClean="0"/>
              <a:t>」が”</a:t>
            </a:r>
            <a:r>
              <a:rPr lang="en-US" altLang="ja-JP" sz="1400" dirty="0" smtClean="0"/>
              <a:t>AL@AL-INS-JUDGE”</a:t>
            </a:r>
            <a:r>
              <a:rPr lang="ja-JP" altLang="en-US" sz="1400" dirty="0" smtClean="0"/>
              <a:t>の箇所で</a:t>
            </a:r>
            <a:endParaRPr lang="en-US" altLang="ja-JP" sz="1400" dirty="0" smtClean="0"/>
          </a:p>
          <a:p>
            <a:r>
              <a:rPr lang="ja-JP" altLang="en-US" sz="1400" dirty="0" smtClean="0"/>
              <a:t>②「オペレーション</a:t>
            </a:r>
            <a:r>
              <a:rPr lang="en-US" altLang="ja-JP" sz="1400" dirty="0" smtClean="0"/>
              <a:t>No</a:t>
            </a:r>
            <a:r>
              <a:rPr lang="ja-JP" altLang="en-US" sz="1400" dirty="0" smtClean="0"/>
              <a:t>」が”</a:t>
            </a:r>
            <a:r>
              <a:rPr lang="en-US" altLang="ja-JP" sz="1400" dirty="0" smtClean="0"/>
              <a:t>.EX$"($</a:t>
            </a:r>
            <a:r>
              <a:rPr lang="ja-JP" altLang="en-US" sz="1400" dirty="0" smtClean="0"/>
              <a:t>は</a:t>
            </a:r>
            <a:r>
              <a:rPr lang="en-US" altLang="ja-JP" sz="1400" dirty="0" smtClean="0"/>
              <a:t>"1","2","3"…"9","A","B","C"…"Z")</a:t>
            </a:r>
            <a:r>
              <a:rPr lang="ja-JP" altLang="en-US" sz="1400" dirty="0" smtClean="0"/>
              <a:t>を含まない場合、</a:t>
            </a:r>
            <a:r>
              <a:rPr lang="en-US" altLang="ja-JP" sz="1400" dirty="0" smtClean="0"/>
              <a:t>"ERROR"</a:t>
            </a:r>
            <a:r>
              <a:rPr lang="ja-JP" altLang="en-US" sz="1400" dirty="0" smtClean="0"/>
              <a:t>とする</a:t>
            </a:r>
            <a:endParaRPr lang="en-US" altLang="ja-JP" sz="1400" dirty="0"/>
          </a:p>
        </p:txBody>
      </p:sp>
      <p:sp>
        <p:nvSpPr>
          <p:cNvPr id="12" name="正方形/長方形 11"/>
          <p:cNvSpPr/>
          <p:nvPr/>
        </p:nvSpPr>
        <p:spPr>
          <a:xfrm>
            <a:off x="4227940" y="2708245"/>
            <a:ext cx="502061" cy="369332"/>
          </a:xfrm>
          <a:prstGeom prst="rect">
            <a:avLst/>
          </a:prstGeom>
        </p:spPr>
        <p:txBody>
          <a:bodyPr wrap="none">
            <a:spAutoFit/>
          </a:bodyPr>
          <a:lstStyle/>
          <a:p>
            <a:r>
              <a:rPr lang="en-US" altLang="ja-JP" dirty="0"/>
              <a:t>==</a:t>
            </a:r>
            <a:endParaRPr lang="ja-JP" altLang="en-US" dirty="0"/>
          </a:p>
        </p:txBody>
      </p:sp>
      <p:sp>
        <p:nvSpPr>
          <p:cNvPr id="14" name="正方形/長方形 13"/>
          <p:cNvSpPr/>
          <p:nvPr/>
        </p:nvSpPr>
        <p:spPr>
          <a:xfrm>
            <a:off x="4066828" y="3007599"/>
            <a:ext cx="947695" cy="215444"/>
          </a:xfrm>
          <a:prstGeom prst="rect">
            <a:avLst/>
          </a:prstGeom>
        </p:spPr>
        <p:txBody>
          <a:bodyPr wrap="none">
            <a:spAutoFit/>
          </a:bodyPr>
          <a:lstStyle/>
          <a:p>
            <a:r>
              <a:rPr lang="en-US" altLang="ja-JP" sz="800" dirty="0"/>
              <a:t>EX1,EX2,EX3..EX9</a:t>
            </a:r>
            <a:endParaRPr lang="ja-JP" altLang="en-US" sz="800" dirty="0"/>
          </a:p>
        </p:txBody>
      </p:sp>
      <p:sp>
        <p:nvSpPr>
          <p:cNvPr id="26" name="正方形/長方形 25"/>
          <p:cNvSpPr/>
          <p:nvPr/>
        </p:nvSpPr>
        <p:spPr>
          <a:xfrm>
            <a:off x="5417963" y="3318813"/>
            <a:ext cx="352982" cy="215444"/>
          </a:xfrm>
          <a:prstGeom prst="rect">
            <a:avLst/>
          </a:prstGeom>
        </p:spPr>
        <p:txBody>
          <a:bodyPr wrap="none">
            <a:spAutoFit/>
          </a:bodyPr>
          <a:lstStyle/>
          <a:p>
            <a:r>
              <a:rPr lang="en-US" altLang="ja-JP" sz="800" dirty="0">
                <a:solidFill>
                  <a:srgbClr val="333333"/>
                </a:solidFill>
              </a:rPr>
              <a:t>EX1</a:t>
            </a:r>
          </a:p>
        </p:txBody>
      </p:sp>
      <p:cxnSp>
        <p:nvCxnSpPr>
          <p:cNvPr id="33" name="直線矢印コネクタ 32"/>
          <p:cNvCxnSpPr>
            <a:stCxn id="109" idx="6"/>
          </p:cNvCxnSpPr>
          <p:nvPr/>
        </p:nvCxnSpPr>
        <p:spPr>
          <a:xfrm>
            <a:off x="8316807" y="3071120"/>
            <a:ext cx="792411" cy="21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角丸四角形 63"/>
          <p:cNvSpPr/>
          <p:nvPr/>
        </p:nvSpPr>
        <p:spPr>
          <a:xfrm>
            <a:off x="4201511" y="14449"/>
            <a:ext cx="2792819"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演算子の処理順序</a:t>
            </a:r>
            <a:endParaRPr kumimoji="1" lang="ja-JP" altLang="en-US" dirty="0" smtClean="0"/>
          </a:p>
        </p:txBody>
      </p:sp>
      <p:sp>
        <p:nvSpPr>
          <p:cNvPr id="65" name="正方形/長方形 64"/>
          <p:cNvSpPr/>
          <p:nvPr/>
        </p:nvSpPr>
        <p:spPr>
          <a:xfrm>
            <a:off x="2325622" y="382387"/>
            <a:ext cx="7961469" cy="369332"/>
          </a:xfrm>
          <a:prstGeom prst="rect">
            <a:avLst/>
          </a:prstGeom>
        </p:spPr>
        <p:txBody>
          <a:bodyPr wrap="square">
            <a:spAutoFit/>
          </a:bodyPr>
          <a:lstStyle/>
          <a:p>
            <a:pPr defTabSz="685800">
              <a:defRPr/>
            </a:pPr>
            <a:r>
              <a:rPr lang="ja-JP" altLang="en-US" dirty="0" smtClean="0"/>
              <a:t>演算子のフローは　①位置指定演算子⇒②論理演算子⇒③関係演算子</a:t>
            </a:r>
            <a:endParaRPr lang="en-US" altLang="ja-JP" dirty="0" smtClean="0"/>
          </a:p>
        </p:txBody>
      </p:sp>
    </p:spTree>
    <p:extLst>
      <p:ext uri="{BB962C8B-B14F-4D97-AF65-F5344CB8AC3E}">
        <p14:creationId xmlns:p14="http://schemas.microsoft.com/office/powerpoint/2010/main" val="1737150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endParaRPr kumimoji="1" lang="ja-JP" altLang="en-US" dirty="0"/>
          </a:p>
        </p:txBody>
      </p:sp>
      <p:sp>
        <p:nvSpPr>
          <p:cNvPr id="5" name="テキスト ボックス 4"/>
          <p:cNvSpPr txBox="1"/>
          <p:nvPr/>
        </p:nvSpPr>
        <p:spPr>
          <a:xfrm>
            <a:off x="783821" y="5832935"/>
            <a:ext cx="10771633" cy="369332"/>
          </a:xfrm>
          <a:prstGeom prst="rect">
            <a:avLst/>
          </a:prstGeom>
          <a:noFill/>
          <a:ln>
            <a:solidFill>
              <a:schemeClr val="tx1"/>
            </a:solidFill>
          </a:ln>
        </p:spPr>
        <p:txBody>
          <a:bodyPr wrap="square" rtlCol="0">
            <a:spAutoFit/>
          </a:bodyPr>
          <a:lstStyle/>
          <a:p>
            <a:r>
              <a:rPr kumimoji="1" lang="ja-JP" altLang="en-US" dirty="0" smtClean="0"/>
              <a:t>チェックルールをユーザが登録可能とし、ルールの確認・</a:t>
            </a:r>
            <a:r>
              <a:rPr lang="ja-JP" altLang="en-US" dirty="0"/>
              <a:t> </a:t>
            </a:r>
            <a:r>
              <a:rPr lang="ja-JP" altLang="en-US" dirty="0" smtClean="0"/>
              <a:t>登録</a:t>
            </a:r>
            <a:r>
              <a:rPr lang="ja-JP" altLang="en-US" dirty="0"/>
              <a:t>・</a:t>
            </a:r>
            <a:r>
              <a:rPr lang="ja-JP" altLang="en-US" dirty="0" smtClean="0"/>
              <a:t>削除</a:t>
            </a:r>
            <a:r>
              <a:rPr lang="ja-JP" altLang="en-US" dirty="0"/>
              <a:t>・</a:t>
            </a:r>
            <a:r>
              <a:rPr kumimoji="1" lang="ja-JP" altLang="en-US" dirty="0" smtClean="0"/>
              <a:t>修正を行える機能を構築する</a:t>
            </a:r>
            <a:endParaRPr kumimoji="1" lang="ja-JP" altLang="en-US" dirty="0"/>
          </a:p>
        </p:txBody>
      </p:sp>
      <p:sp>
        <p:nvSpPr>
          <p:cNvPr id="13" name="フリーフォーム 12"/>
          <p:cNvSpPr/>
          <p:nvPr/>
        </p:nvSpPr>
        <p:spPr>
          <a:xfrm>
            <a:off x="0" y="2560320"/>
            <a:ext cx="146304" cy="274320"/>
          </a:xfrm>
          <a:custGeom>
            <a:avLst/>
            <a:gdLst>
              <a:gd name="connsiteX0" fmla="*/ 0 w 146304"/>
              <a:gd name="connsiteY0" fmla="*/ 274320 h 274320"/>
              <a:gd name="connsiteX1" fmla="*/ 30480 w 146304"/>
              <a:gd name="connsiteY1" fmla="*/ 225552 h 274320"/>
              <a:gd name="connsiteX2" fmla="*/ 60960 w 146304"/>
              <a:gd name="connsiteY2" fmla="*/ 188976 h 274320"/>
              <a:gd name="connsiteX3" fmla="*/ 85344 w 146304"/>
              <a:gd name="connsiteY3" fmla="*/ 115824 h 274320"/>
              <a:gd name="connsiteX4" fmla="*/ 103632 w 146304"/>
              <a:gd name="connsiteY4" fmla="*/ 85344 h 274320"/>
              <a:gd name="connsiteX5" fmla="*/ 115824 w 146304"/>
              <a:gd name="connsiteY5" fmla="*/ 54864 h 274320"/>
              <a:gd name="connsiteX6" fmla="*/ 128016 w 146304"/>
              <a:gd name="connsiteY6" fmla="*/ 30480 h 274320"/>
              <a:gd name="connsiteX7" fmla="*/ 146304 w 146304"/>
              <a:gd name="connsiteY7" fmla="*/ 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304" h="274320">
                <a:moveTo>
                  <a:pt x="0" y="274320"/>
                </a:moveTo>
                <a:cubicBezTo>
                  <a:pt x="10160" y="258064"/>
                  <a:pt x="19338" y="241151"/>
                  <a:pt x="30480" y="225552"/>
                </a:cubicBezTo>
                <a:cubicBezTo>
                  <a:pt x="39704" y="212638"/>
                  <a:pt x="53863" y="203171"/>
                  <a:pt x="60960" y="188976"/>
                </a:cubicBezTo>
                <a:cubicBezTo>
                  <a:pt x="72455" y="165987"/>
                  <a:pt x="72120" y="137864"/>
                  <a:pt x="85344" y="115824"/>
                </a:cubicBezTo>
                <a:cubicBezTo>
                  <a:pt x="91440" y="105664"/>
                  <a:pt x="98333" y="95942"/>
                  <a:pt x="103632" y="85344"/>
                </a:cubicBezTo>
                <a:cubicBezTo>
                  <a:pt x="108526" y="75557"/>
                  <a:pt x="111380" y="64864"/>
                  <a:pt x="115824" y="54864"/>
                </a:cubicBezTo>
                <a:cubicBezTo>
                  <a:pt x="119515" y="46560"/>
                  <a:pt x="124825" y="38989"/>
                  <a:pt x="128016" y="30480"/>
                </a:cubicBezTo>
                <a:cubicBezTo>
                  <a:pt x="139644" y="-527"/>
                  <a:pt x="124216" y="11044"/>
                  <a:pt x="146304" y="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292927" y="1801156"/>
            <a:ext cx="531866" cy="553835"/>
            <a:chOff x="1170432" y="1542288"/>
            <a:chExt cx="2804158" cy="2919985"/>
          </a:xfrm>
        </p:grpSpPr>
        <p:sp>
          <p:nvSpPr>
            <p:cNvPr id="18" name="フリーフォーム 17"/>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18"/>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386429" y="1855317"/>
              <a:ext cx="2588161" cy="2606956"/>
              <a:chOff x="1386429" y="1855317"/>
              <a:chExt cx="2588161" cy="2606956"/>
            </a:xfrm>
          </p:grpSpPr>
          <p:sp>
            <p:nvSpPr>
              <p:cNvPr id="22" name="フリーフォーム 21"/>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5" name="円弧 2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26" name="円/楕円 25"/>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27" name="円/楕円 26"/>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pic>
        <p:nvPicPr>
          <p:cNvPr id="34" name="図 33"/>
          <p:cNvPicPr>
            <a:picLocks noChangeAspect="1"/>
          </p:cNvPicPr>
          <p:nvPr/>
        </p:nvPicPr>
        <p:blipFill>
          <a:blip r:embed="rId3"/>
          <a:stretch>
            <a:fillRect/>
          </a:stretch>
        </p:blipFill>
        <p:spPr>
          <a:xfrm>
            <a:off x="810165" y="1619794"/>
            <a:ext cx="1829060" cy="1214846"/>
          </a:xfrm>
          <a:prstGeom prst="rect">
            <a:avLst/>
          </a:prstGeom>
        </p:spPr>
      </p:pic>
      <p:sp>
        <p:nvSpPr>
          <p:cNvPr id="35" name="テキスト ボックス 34"/>
          <p:cNvSpPr txBox="1"/>
          <p:nvPr/>
        </p:nvSpPr>
        <p:spPr>
          <a:xfrm>
            <a:off x="958274" y="2813422"/>
            <a:ext cx="2205609" cy="369332"/>
          </a:xfrm>
          <a:prstGeom prst="rect">
            <a:avLst/>
          </a:prstGeom>
          <a:noFill/>
        </p:spPr>
        <p:txBody>
          <a:bodyPr wrap="square" rtlCol="0">
            <a:spAutoFit/>
          </a:bodyPr>
          <a:lstStyle/>
          <a:p>
            <a:r>
              <a:rPr kumimoji="1" lang="en-US" altLang="ja-JP" dirty="0" smtClean="0"/>
              <a:t>Excel</a:t>
            </a:r>
            <a:r>
              <a:rPr kumimoji="1" lang="ja-JP" altLang="en-US" dirty="0" smtClean="0"/>
              <a:t>で管理</a:t>
            </a:r>
            <a:endParaRPr kumimoji="1" lang="ja-JP" altLang="en-US" dirty="0"/>
          </a:p>
        </p:txBody>
      </p:sp>
      <p:sp>
        <p:nvSpPr>
          <p:cNvPr id="36" name="テキスト ボックス 35"/>
          <p:cNvSpPr txBox="1"/>
          <p:nvPr/>
        </p:nvSpPr>
        <p:spPr>
          <a:xfrm>
            <a:off x="2593531" y="1607925"/>
            <a:ext cx="3493393" cy="1477328"/>
          </a:xfrm>
          <a:prstGeom prst="rect">
            <a:avLst/>
          </a:prstGeom>
          <a:noFill/>
        </p:spPr>
        <p:txBody>
          <a:bodyPr wrap="square" rtlCol="0">
            <a:spAutoFit/>
          </a:bodyPr>
          <a:lstStyle/>
          <a:p>
            <a:r>
              <a:rPr kumimoji="1" lang="ja-JP" altLang="en-US" dirty="0" smtClean="0"/>
              <a:t>ユーザはルールを確認し</a:t>
            </a:r>
            <a:endParaRPr kumimoji="1" lang="en-US" altLang="ja-JP" dirty="0" smtClean="0"/>
          </a:p>
          <a:p>
            <a:r>
              <a:rPr lang="ja-JP" altLang="en-US" dirty="0" smtClean="0"/>
              <a:t>・エラーレベル</a:t>
            </a:r>
            <a:r>
              <a:rPr lang="en-US" altLang="ja-JP" dirty="0" smtClean="0"/>
              <a:t>(</a:t>
            </a:r>
            <a:r>
              <a:rPr lang="en-US" altLang="ja-JP" dirty="0" err="1" smtClean="0"/>
              <a:t>Warrning,Error</a:t>
            </a:r>
            <a:r>
              <a:rPr lang="en-US" altLang="ja-JP" dirty="0" smtClean="0"/>
              <a:t>)</a:t>
            </a:r>
          </a:p>
          <a:p>
            <a:r>
              <a:rPr kumimoji="1" lang="ja-JP" altLang="en-US" dirty="0" smtClean="0"/>
              <a:t>・有効化、無効化</a:t>
            </a:r>
            <a:endParaRPr kumimoji="1" lang="en-US" altLang="ja-JP" dirty="0" smtClean="0"/>
          </a:p>
          <a:p>
            <a:r>
              <a:rPr kumimoji="1" lang="ja-JP" altLang="en-US" dirty="0" smtClean="0"/>
              <a:t>・ルールの作成、削除、修正</a:t>
            </a:r>
            <a:endParaRPr lang="en-US" altLang="ja-JP" dirty="0"/>
          </a:p>
          <a:p>
            <a:r>
              <a:rPr lang="ja-JP" altLang="en-US" dirty="0" smtClean="0"/>
              <a:t>を判断</a:t>
            </a:r>
            <a:endParaRPr kumimoji="1" lang="ja-JP" altLang="en-US" dirty="0"/>
          </a:p>
        </p:txBody>
      </p:sp>
      <p:grpSp>
        <p:nvGrpSpPr>
          <p:cNvPr id="48" name="グループ化 47"/>
          <p:cNvGrpSpPr/>
          <p:nvPr/>
        </p:nvGrpSpPr>
        <p:grpSpPr>
          <a:xfrm>
            <a:off x="6256984" y="1789211"/>
            <a:ext cx="531866" cy="553835"/>
            <a:chOff x="1170432" y="1542288"/>
            <a:chExt cx="2804158" cy="2919985"/>
          </a:xfrm>
        </p:grpSpPr>
        <p:sp>
          <p:nvSpPr>
            <p:cNvPr id="49" name="フリーフォーム 4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4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1386429" y="1855317"/>
              <a:ext cx="2588161" cy="2606956"/>
              <a:chOff x="1386429" y="1855317"/>
              <a:chExt cx="2588161" cy="2606956"/>
            </a:xfrm>
          </p:grpSpPr>
          <p:sp>
            <p:nvSpPr>
              <p:cNvPr id="54" name="フリーフォーム 5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55" name="円弧 5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円/楕円 5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53" name="円/楕円 5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56" name="テキスト ボックス 55"/>
          <p:cNvSpPr txBox="1"/>
          <p:nvPr/>
        </p:nvSpPr>
        <p:spPr>
          <a:xfrm>
            <a:off x="6716174" y="1793008"/>
            <a:ext cx="2379156" cy="923330"/>
          </a:xfrm>
          <a:prstGeom prst="rect">
            <a:avLst/>
          </a:prstGeom>
          <a:noFill/>
        </p:spPr>
        <p:txBody>
          <a:bodyPr wrap="square" rtlCol="0">
            <a:spAutoFit/>
          </a:bodyPr>
          <a:lstStyle/>
          <a:p>
            <a:r>
              <a:rPr lang="ja-JP" altLang="en-US" dirty="0" smtClean="0"/>
              <a:t>開発チーム</a:t>
            </a:r>
            <a:r>
              <a:rPr kumimoji="1" lang="ja-JP" altLang="en-US" dirty="0" smtClean="0"/>
              <a:t>にてルール</a:t>
            </a:r>
            <a:r>
              <a:rPr lang="ja-JP" altLang="en-US" dirty="0" smtClean="0"/>
              <a:t>の</a:t>
            </a:r>
            <a:r>
              <a:rPr lang="ja-JP" altLang="en-US" dirty="0"/>
              <a:t>適切</a:t>
            </a:r>
            <a:r>
              <a:rPr lang="ja-JP" altLang="en-US" dirty="0" smtClean="0"/>
              <a:t>かを行い、テストを行う。</a:t>
            </a:r>
            <a:endParaRPr kumimoji="1" lang="ja-JP" altLang="en-US" dirty="0"/>
          </a:p>
        </p:txBody>
      </p:sp>
      <p:sp>
        <p:nvSpPr>
          <p:cNvPr id="57" name="テキスト ボックス 56"/>
          <p:cNvSpPr txBox="1"/>
          <p:nvPr/>
        </p:nvSpPr>
        <p:spPr>
          <a:xfrm>
            <a:off x="9672503" y="1793008"/>
            <a:ext cx="2379156" cy="923330"/>
          </a:xfrm>
          <a:prstGeom prst="rect">
            <a:avLst/>
          </a:prstGeom>
          <a:noFill/>
        </p:spPr>
        <p:txBody>
          <a:bodyPr wrap="square" rtlCol="0">
            <a:spAutoFit/>
          </a:bodyPr>
          <a:lstStyle/>
          <a:p>
            <a:r>
              <a:rPr lang="ja-JP" altLang="en-US" dirty="0"/>
              <a:t>運用チーム</a:t>
            </a:r>
            <a:r>
              <a:rPr lang="ja-JP" altLang="en-US" dirty="0" smtClean="0"/>
              <a:t>にてリリース手順書の作成、</a:t>
            </a:r>
            <a:r>
              <a:rPr kumimoji="1" lang="ja-JP" altLang="en-US" dirty="0" smtClean="0"/>
              <a:t>本番適用</a:t>
            </a:r>
            <a:endParaRPr kumimoji="1" lang="ja-JP" altLang="en-US" dirty="0"/>
          </a:p>
        </p:txBody>
      </p:sp>
      <p:grpSp>
        <p:nvGrpSpPr>
          <p:cNvPr id="58" name="グループ化 57"/>
          <p:cNvGrpSpPr/>
          <p:nvPr/>
        </p:nvGrpSpPr>
        <p:grpSpPr>
          <a:xfrm>
            <a:off x="3945632" y="4246145"/>
            <a:ext cx="531866" cy="553835"/>
            <a:chOff x="1170432" y="1542288"/>
            <a:chExt cx="2804158" cy="2919985"/>
          </a:xfrm>
        </p:grpSpPr>
        <p:sp>
          <p:nvSpPr>
            <p:cNvPr id="59" name="フリーフォーム 5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p:cNvGrpSpPr/>
            <p:nvPr/>
          </p:nvGrpSpPr>
          <p:grpSpPr>
            <a:xfrm>
              <a:off x="1386429" y="1855317"/>
              <a:ext cx="2588161" cy="2606956"/>
              <a:chOff x="1386429" y="1855317"/>
              <a:chExt cx="2588161" cy="2606956"/>
            </a:xfrm>
          </p:grpSpPr>
          <p:sp>
            <p:nvSpPr>
              <p:cNvPr id="64" name="フリーフォーム 6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5" name="円弧 6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62" name="円/楕円 6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63" name="円/楕円 6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pic>
        <p:nvPicPr>
          <p:cNvPr id="66" name="図 65"/>
          <p:cNvPicPr>
            <a:picLocks noChangeAspect="1"/>
          </p:cNvPicPr>
          <p:nvPr/>
        </p:nvPicPr>
        <p:blipFill>
          <a:blip r:embed="rId4"/>
          <a:stretch>
            <a:fillRect/>
          </a:stretch>
        </p:blipFill>
        <p:spPr>
          <a:xfrm>
            <a:off x="4673789" y="4022844"/>
            <a:ext cx="1740424" cy="1116274"/>
          </a:xfrm>
          <a:prstGeom prst="rect">
            <a:avLst/>
          </a:prstGeom>
        </p:spPr>
      </p:pic>
      <p:sp>
        <p:nvSpPr>
          <p:cNvPr id="68" name="テキスト ボックス 67"/>
          <p:cNvSpPr txBox="1"/>
          <p:nvPr/>
        </p:nvSpPr>
        <p:spPr>
          <a:xfrm>
            <a:off x="4552972" y="3583970"/>
            <a:ext cx="28925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アプリ上で管理</a:t>
            </a:r>
            <a:r>
              <a:rPr kumimoji="1" lang="en-US" altLang="ja-JP" dirty="0" smtClean="0"/>
              <a:t>(</a:t>
            </a:r>
            <a:r>
              <a:rPr kumimoji="1" lang="ja-JP" altLang="en-US" dirty="0" smtClean="0"/>
              <a:t>即時適用</a:t>
            </a:r>
            <a:r>
              <a:rPr kumimoji="1" lang="en-US" altLang="ja-JP" dirty="0" smtClean="0"/>
              <a:t>)</a:t>
            </a:r>
            <a:endParaRPr kumimoji="1" lang="ja-JP" altLang="en-US" dirty="0"/>
          </a:p>
        </p:txBody>
      </p:sp>
      <p:sp>
        <p:nvSpPr>
          <p:cNvPr id="69" name="テキスト ボックス 68"/>
          <p:cNvSpPr txBox="1"/>
          <p:nvPr/>
        </p:nvSpPr>
        <p:spPr>
          <a:xfrm>
            <a:off x="6489673" y="4002455"/>
            <a:ext cx="4059055" cy="1477328"/>
          </a:xfrm>
          <a:prstGeom prst="rect">
            <a:avLst/>
          </a:prstGeom>
          <a:noFill/>
        </p:spPr>
        <p:txBody>
          <a:bodyPr wrap="square" rtlCol="0">
            <a:spAutoFit/>
          </a:bodyPr>
          <a:lstStyle/>
          <a:p>
            <a:r>
              <a:rPr kumimoji="1" lang="ja-JP" altLang="en-US" dirty="0" smtClean="0"/>
              <a:t>ユーザはルールをアプリ上で確認し</a:t>
            </a:r>
            <a:endParaRPr kumimoji="1" lang="en-US" altLang="ja-JP" dirty="0" smtClean="0"/>
          </a:p>
          <a:p>
            <a:r>
              <a:rPr lang="ja-JP" altLang="en-US" dirty="0" smtClean="0"/>
              <a:t>・エラーレベル</a:t>
            </a:r>
            <a:r>
              <a:rPr lang="en-US" altLang="ja-JP" dirty="0" smtClean="0"/>
              <a:t>(</a:t>
            </a:r>
            <a:r>
              <a:rPr lang="en-US" altLang="ja-JP" dirty="0" err="1" smtClean="0"/>
              <a:t>Warrning,Error</a:t>
            </a:r>
            <a:r>
              <a:rPr lang="en-US" altLang="ja-JP" dirty="0" smtClean="0"/>
              <a:t>)</a:t>
            </a:r>
          </a:p>
          <a:p>
            <a:r>
              <a:rPr kumimoji="1" lang="ja-JP" altLang="en-US" dirty="0" smtClean="0"/>
              <a:t>・有効化、無効化</a:t>
            </a:r>
            <a:endParaRPr kumimoji="1" lang="en-US" altLang="ja-JP" dirty="0" smtClean="0"/>
          </a:p>
          <a:p>
            <a:r>
              <a:rPr kumimoji="1" lang="ja-JP" altLang="en-US" dirty="0" smtClean="0"/>
              <a:t>・ルールの作成、</a:t>
            </a:r>
            <a:r>
              <a:rPr lang="ja-JP" altLang="en-US" dirty="0"/>
              <a:t>削除、</a:t>
            </a:r>
            <a:r>
              <a:rPr lang="ja-JP" altLang="en-US" dirty="0" smtClean="0"/>
              <a:t>修正</a:t>
            </a:r>
            <a:endParaRPr kumimoji="1" lang="en-US" altLang="ja-JP" dirty="0" smtClean="0"/>
          </a:p>
          <a:p>
            <a:r>
              <a:rPr lang="ja-JP" altLang="en-US" dirty="0" smtClean="0"/>
              <a:t>を適用</a:t>
            </a:r>
            <a:endParaRPr kumimoji="1" lang="ja-JP" altLang="en-US" dirty="0"/>
          </a:p>
        </p:txBody>
      </p:sp>
      <p:grpSp>
        <p:nvGrpSpPr>
          <p:cNvPr id="41" name="グループ化 40"/>
          <p:cNvGrpSpPr/>
          <p:nvPr/>
        </p:nvGrpSpPr>
        <p:grpSpPr>
          <a:xfrm>
            <a:off x="9173721" y="1789211"/>
            <a:ext cx="531866" cy="553835"/>
            <a:chOff x="1170432" y="1542288"/>
            <a:chExt cx="2804158" cy="2919985"/>
          </a:xfrm>
        </p:grpSpPr>
        <p:sp>
          <p:nvSpPr>
            <p:cNvPr id="42" name="フリーフォーム 41"/>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p:cNvGrpSpPr/>
            <p:nvPr/>
          </p:nvGrpSpPr>
          <p:grpSpPr>
            <a:xfrm>
              <a:off x="1386429" y="1855317"/>
              <a:ext cx="2588161" cy="2606956"/>
              <a:chOff x="1386429" y="1855317"/>
              <a:chExt cx="2588161" cy="2606956"/>
            </a:xfrm>
          </p:grpSpPr>
          <p:sp>
            <p:nvSpPr>
              <p:cNvPr id="47" name="フリーフォーム 46"/>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67" name="円弧 66"/>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45" name="円/楕円 44"/>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46" name="円/楕円 45"/>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3" name="テキスト ボックス 2"/>
          <p:cNvSpPr txBox="1"/>
          <p:nvPr/>
        </p:nvSpPr>
        <p:spPr>
          <a:xfrm>
            <a:off x="241227" y="2366860"/>
            <a:ext cx="717047" cy="276999"/>
          </a:xfrm>
          <a:prstGeom prst="rect">
            <a:avLst/>
          </a:prstGeom>
          <a:noFill/>
        </p:spPr>
        <p:txBody>
          <a:bodyPr wrap="square" rtlCol="0">
            <a:spAutoFit/>
          </a:bodyPr>
          <a:lstStyle/>
          <a:p>
            <a:r>
              <a:rPr kumimoji="1" lang="ja-JP" altLang="en-US" sz="1200" dirty="0" smtClean="0"/>
              <a:t>ユーザ</a:t>
            </a:r>
            <a:endParaRPr kumimoji="1" lang="ja-JP" altLang="en-US" sz="1200" dirty="0"/>
          </a:p>
        </p:txBody>
      </p:sp>
      <p:sp>
        <p:nvSpPr>
          <p:cNvPr id="71" name="テキスト ボックス 70"/>
          <p:cNvSpPr txBox="1"/>
          <p:nvPr/>
        </p:nvSpPr>
        <p:spPr>
          <a:xfrm>
            <a:off x="6287725" y="2330671"/>
            <a:ext cx="717047" cy="276999"/>
          </a:xfrm>
          <a:prstGeom prst="rect">
            <a:avLst/>
          </a:prstGeom>
          <a:noFill/>
        </p:spPr>
        <p:txBody>
          <a:bodyPr wrap="square" rtlCol="0">
            <a:spAutoFit/>
          </a:bodyPr>
          <a:lstStyle/>
          <a:p>
            <a:r>
              <a:rPr kumimoji="1" lang="ja-JP" altLang="en-US" sz="1200" dirty="0" smtClean="0"/>
              <a:t>開発</a:t>
            </a:r>
            <a:endParaRPr kumimoji="1" lang="ja-JP" altLang="en-US" sz="1200" dirty="0"/>
          </a:p>
        </p:txBody>
      </p:sp>
      <p:sp>
        <p:nvSpPr>
          <p:cNvPr id="72" name="テキスト ボックス 71"/>
          <p:cNvSpPr txBox="1"/>
          <p:nvPr/>
        </p:nvSpPr>
        <p:spPr>
          <a:xfrm>
            <a:off x="9189341" y="2330671"/>
            <a:ext cx="717047" cy="276999"/>
          </a:xfrm>
          <a:prstGeom prst="rect">
            <a:avLst/>
          </a:prstGeom>
          <a:noFill/>
        </p:spPr>
        <p:txBody>
          <a:bodyPr wrap="square" rtlCol="0">
            <a:spAutoFit/>
          </a:bodyPr>
          <a:lstStyle/>
          <a:p>
            <a:r>
              <a:rPr kumimoji="1" lang="ja-JP" altLang="en-US" sz="1200" dirty="0" smtClean="0"/>
              <a:t>運用</a:t>
            </a:r>
            <a:endParaRPr kumimoji="1" lang="ja-JP" altLang="en-US" sz="1200" dirty="0"/>
          </a:p>
        </p:txBody>
      </p:sp>
      <p:sp>
        <p:nvSpPr>
          <p:cNvPr id="73" name="テキスト ボックス 72"/>
          <p:cNvSpPr txBox="1"/>
          <p:nvPr/>
        </p:nvSpPr>
        <p:spPr>
          <a:xfrm>
            <a:off x="3956742" y="4801824"/>
            <a:ext cx="717047" cy="276999"/>
          </a:xfrm>
          <a:prstGeom prst="rect">
            <a:avLst/>
          </a:prstGeom>
          <a:noFill/>
        </p:spPr>
        <p:txBody>
          <a:bodyPr wrap="square" rtlCol="0">
            <a:spAutoFit/>
          </a:bodyPr>
          <a:lstStyle/>
          <a:p>
            <a:r>
              <a:rPr kumimoji="1" lang="ja-JP" altLang="en-US" sz="1200" dirty="0" smtClean="0"/>
              <a:t>ユーザ</a:t>
            </a:r>
            <a:endParaRPr kumimoji="1" lang="ja-JP" altLang="en-US" sz="1200" dirty="0"/>
          </a:p>
        </p:txBody>
      </p:sp>
      <p:sp>
        <p:nvSpPr>
          <p:cNvPr id="6" name="下矢印 5"/>
          <p:cNvSpPr/>
          <p:nvPr/>
        </p:nvSpPr>
        <p:spPr>
          <a:xfrm>
            <a:off x="4740744" y="3168794"/>
            <a:ext cx="2196140" cy="414739"/>
          </a:xfrm>
          <a:prstGeom prst="downArrow">
            <a:avLst>
              <a:gd name="adj1" fmla="val 50000"/>
              <a:gd name="adj2" fmla="val 6384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smtClean="0">
              <a:ln w="0"/>
              <a:solidFill>
                <a:schemeClr val="tx1"/>
              </a:solidFill>
              <a:effectLst>
                <a:outerShdw blurRad="38100" dist="19050" dir="2700000" algn="tl" rotWithShape="0">
                  <a:schemeClr val="dk1">
                    <a:alpha val="40000"/>
                  </a:schemeClr>
                </a:outerShdw>
              </a:effectLst>
            </a:endParaRPr>
          </a:p>
        </p:txBody>
      </p:sp>
      <p:sp>
        <p:nvSpPr>
          <p:cNvPr id="9" name="テキスト ボックス 8"/>
          <p:cNvSpPr txBox="1"/>
          <p:nvPr/>
        </p:nvSpPr>
        <p:spPr>
          <a:xfrm>
            <a:off x="1528285" y="875089"/>
            <a:ext cx="26897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・ルールの確認</a:t>
            </a:r>
            <a:r>
              <a:rPr lang="en-US" altLang="ja-JP" dirty="0" smtClean="0"/>
              <a:t>:</a:t>
            </a:r>
            <a:r>
              <a:rPr lang="ja-JP" altLang="en-US" dirty="0" smtClean="0"/>
              <a:t>１</a:t>
            </a:r>
            <a:r>
              <a:rPr lang="ja-JP" altLang="en-US" dirty="0"/>
              <a:t>日</a:t>
            </a:r>
          </a:p>
        </p:txBody>
      </p:sp>
      <p:sp>
        <p:nvSpPr>
          <p:cNvPr id="74" name="テキスト ボックス 73"/>
          <p:cNvSpPr txBox="1"/>
          <p:nvPr/>
        </p:nvSpPr>
        <p:spPr>
          <a:xfrm>
            <a:off x="6508723" y="882296"/>
            <a:ext cx="213684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・ソース修正</a:t>
            </a:r>
            <a:r>
              <a:rPr lang="en-US" altLang="ja-JP" dirty="0" smtClean="0"/>
              <a:t>:</a:t>
            </a:r>
            <a:r>
              <a:rPr lang="ja-JP" altLang="en-US" dirty="0" smtClean="0"/>
              <a:t>４日</a:t>
            </a:r>
            <a:endParaRPr kumimoji="1" lang="ja-JP" altLang="en-US" dirty="0"/>
          </a:p>
        </p:txBody>
      </p:sp>
      <p:sp>
        <p:nvSpPr>
          <p:cNvPr id="75" name="テキスト ボックス 74"/>
          <p:cNvSpPr txBox="1"/>
          <p:nvPr/>
        </p:nvSpPr>
        <p:spPr>
          <a:xfrm>
            <a:off x="9368726" y="875089"/>
            <a:ext cx="23911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smtClean="0"/>
              <a:t>・リリース作業</a:t>
            </a:r>
            <a:r>
              <a:rPr lang="en-US" altLang="ja-JP" dirty="0" smtClean="0"/>
              <a:t>:2</a:t>
            </a:r>
            <a:r>
              <a:rPr lang="ja-JP" altLang="en-US" dirty="0" smtClean="0"/>
              <a:t>日</a:t>
            </a:r>
            <a:endParaRPr kumimoji="1" lang="ja-JP" altLang="en-US" dirty="0"/>
          </a:p>
        </p:txBody>
      </p:sp>
    </p:spTree>
    <p:extLst>
      <p:ext uri="{BB962C8B-B14F-4D97-AF65-F5344CB8AC3E}">
        <p14:creationId xmlns:p14="http://schemas.microsoft.com/office/powerpoint/2010/main" val="3534092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ルールエンジン演算子一覧</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20</a:t>
            </a:fld>
            <a:endParaRPr lang="en-US" altLang="ja-JP" dirty="0"/>
          </a:p>
        </p:txBody>
      </p:sp>
      <p:sp>
        <p:nvSpPr>
          <p:cNvPr id="6" name="テキスト ボックス 5"/>
          <p:cNvSpPr txBox="1"/>
          <p:nvPr/>
        </p:nvSpPr>
        <p:spPr>
          <a:xfrm>
            <a:off x="433398" y="882004"/>
            <a:ext cx="11325205" cy="4401205"/>
          </a:xfrm>
          <a:prstGeom prst="rect">
            <a:avLst/>
          </a:prstGeom>
          <a:noFill/>
        </p:spPr>
        <p:txBody>
          <a:bodyPr wrap="square" rtlCol="0">
            <a:spAutoFit/>
          </a:bodyPr>
          <a:lstStyle/>
          <a:p>
            <a:r>
              <a:rPr lang="ja-JP" altLang="en-US" sz="2000" b="1" dirty="0" smtClean="0"/>
              <a:t>・関係演算子 </a:t>
            </a:r>
            <a:r>
              <a:rPr lang="en-US" altLang="ja-JP" sz="2000" b="1" dirty="0" smtClean="0"/>
              <a:t>(</a:t>
            </a:r>
            <a:r>
              <a:rPr lang="en-US" altLang="ja-JP" sz="2000" b="1" dirty="0" err="1" smtClean="0"/>
              <a:t>RelationRule</a:t>
            </a:r>
            <a:r>
              <a:rPr lang="en-US" altLang="ja-JP" sz="2000" b="1" dirty="0"/>
              <a:t>) </a:t>
            </a:r>
            <a:r>
              <a:rPr lang="en-US" altLang="ja-JP" sz="2000" b="1" dirty="0" smtClean="0"/>
              <a:t>				</a:t>
            </a:r>
            <a:r>
              <a:rPr lang="en-US" altLang="ja-JP" sz="2000" b="1" dirty="0" err="1" smtClean="0"/>
              <a:t>classname</a:t>
            </a:r>
            <a:r>
              <a:rPr lang="en-US" altLang="ja-JP" sz="2000" b="1" dirty="0"/>
              <a:t>(</a:t>
            </a:r>
            <a:r>
              <a:rPr lang="ja-JP" altLang="en-US" sz="2000" b="1" dirty="0"/>
              <a:t>実装</a:t>
            </a:r>
            <a:r>
              <a:rPr lang="en-US" altLang="ja-JP" sz="2000" b="1" dirty="0"/>
              <a:t>java</a:t>
            </a:r>
            <a:r>
              <a:rPr lang="ja-JP" altLang="en-US" sz="2000" b="1" dirty="0"/>
              <a:t>クラス</a:t>
            </a:r>
            <a:r>
              <a:rPr lang="en-US" altLang="ja-JP" sz="2000" b="1" dirty="0" smtClean="0"/>
              <a:t>)                                                                                                                  </a:t>
            </a:r>
          </a:p>
          <a:p>
            <a:pPr lvl="1"/>
            <a:r>
              <a:rPr lang="en-US" altLang="ja-JP" sz="2000" dirty="0" smtClean="0"/>
              <a:t>a</a:t>
            </a:r>
            <a:r>
              <a:rPr lang="ja-JP" altLang="en-US" sz="2000" dirty="0" smtClean="0"/>
              <a:t>⇒</a:t>
            </a:r>
            <a:r>
              <a:rPr lang="en-US" altLang="ja-JP" sz="2000" dirty="0" smtClean="0"/>
              <a:t>b</a:t>
            </a:r>
            <a:r>
              <a:rPr lang="ja-JP" altLang="en-US" sz="2000" dirty="0" smtClean="0"/>
              <a:t>　　</a:t>
            </a:r>
            <a:r>
              <a:rPr lang="en-US" altLang="ja-JP" sz="2000" dirty="0" smtClean="0"/>
              <a:t>a</a:t>
            </a:r>
            <a:r>
              <a:rPr lang="ja-JP" altLang="en-US" sz="2000" dirty="0" smtClean="0"/>
              <a:t>の次の記号が</a:t>
            </a:r>
            <a:r>
              <a:rPr lang="en-US" altLang="ja-JP" sz="2000" dirty="0" smtClean="0"/>
              <a:t>b</a:t>
            </a:r>
            <a:r>
              <a:rPr lang="ja-JP" altLang="en-US" sz="2000" dirty="0" smtClean="0"/>
              <a:t>であったら                              </a:t>
            </a:r>
            <a:r>
              <a:rPr lang="en-US" altLang="ja-JP" sz="2000" dirty="0" err="1" smtClean="0"/>
              <a:t>IFaNextbclass</a:t>
            </a:r>
            <a:endParaRPr kumimoji="1" lang="en-US" altLang="ja-JP" sz="2000" dirty="0" smtClean="0"/>
          </a:p>
          <a:p>
            <a:pPr lvl="1"/>
            <a:r>
              <a:rPr kumimoji="1" lang="en-US" altLang="ja-JP" sz="2000" dirty="0" smtClean="0"/>
              <a:t>a!</a:t>
            </a:r>
            <a:r>
              <a:rPr kumimoji="1" lang="ja-JP" altLang="en-US" sz="2000" dirty="0" smtClean="0"/>
              <a:t>⇒</a:t>
            </a:r>
            <a:r>
              <a:rPr kumimoji="1" lang="en-US" altLang="ja-JP" sz="2000" dirty="0" smtClean="0"/>
              <a:t>b</a:t>
            </a:r>
            <a:r>
              <a:rPr kumimoji="1" lang="ja-JP" altLang="en-US" sz="2000" dirty="0" smtClean="0"/>
              <a:t>　　</a:t>
            </a:r>
            <a:r>
              <a:rPr kumimoji="1" lang="en-US" altLang="ja-JP" sz="2000" dirty="0" smtClean="0"/>
              <a:t>a</a:t>
            </a:r>
            <a:r>
              <a:rPr kumimoji="1" lang="ja-JP" altLang="en-US" sz="2000" dirty="0" smtClean="0"/>
              <a:t>の</a:t>
            </a:r>
            <a:r>
              <a:rPr lang="ja-JP" altLang="en-US" sz="2000" dirty="0" smtClean="0"/>
              <a:t>次の記号</a:t>
            </a:r>
            <a:r>
              <a:rPr lang="en-US" altLang="ja-JP" sz="2000" dirty="0" smtClean="0"/>
              <a:t>b</a:t>
            </a:r>
            <a:r>
              <a:rPr lang="ja-JP" altLang="en-US" sz="2000" dirty="0" smtClean="0"/>
              <a:t>でなかったら                              </a:t>
            </a:r>
            <a:r>
              <a:rPr lang="en-US" altLang="ja-JP" sz="2000" dirty="0" err="1" smtClean="0"/>
              <a:t>NIFaNextbclass</a:t>
            </a:r>
            <a:endParaRPr lang="en-US" altLang="ja-JP" sz="2000" dirty="0" smtClean="0"/>
          </a:p>
          <a:p>
            <a:pPr lvl="1"/>
            <a:r>
              <a:rPr lang="en-US" altLang="ja-JP" sz="2000" dirty="0" err="1" smtClean="0"/>
              <a:t>a</a:t>
            </a:r>
            <a:r>
              <a:rPr lang="en-US" altLang="ja-JP" sz="2000" dirty="0" err="1"/>
              <a:t>&amp;</a:t>
            </a:r>
            <a:r>
              <a:rPr lang="en-US" altLang="ja-JP" sz="2000" dirty="0" err="1" smtClean="0"/>
              <a:t>b</a:t>
            </a:r>
            <a:r>
              <a:rPr lang="en-US" altLang="ja-JP" sz="2000" dirty="0" smtClean="0"/>
              <a:t>     a</a:t>
            </a:r>
            <a:r>
              <a:rPr lang="ja-JP" altLang="en-US" sz="2000" dirty="0" err="1" smtClean="0"/>
              <a:t>、</a:t>
            </a:r>
            <a:r>
              <a:rPr lang="en-US" altLang="ja-JP" sz="2000" dirty="0" smtClean="0"/>
              <a:t>b</a:t>
            </a:r>
            <a:r>
              <a:rPr lang="ja-JP" altLang="en-US" sz="2000" dirty="0" smtClean="0"/>
              <a:t>共に満たす時                                                  </a:t>
            </a:r>
            <a:r>
              <a:rPr lang="en-US" altLang="ja-JP" sz="2000" dirty="0" err="1" smtClean="0"/>
              <a:t>AandBclass</a:t>
            </a:r>
            <a:endParaRPr lang="en-US" altLang="ja-JP" sz="2000" dirty="0" smtClean="0"/>
          </a:p>
          <a:p>
            <a:pPr lvl="1"/>
            <a:r>
              <a:rPr lang="en-US" altLang="ja-JP" sz="2000" dirty="0" err="1" smtClean="0"/>
              <a:t>aNb</a:t>
            </a:r>
            <a:r>
              <a:rPr lang="en-US" altLang="ja-JP" sz="2000" dirty="0" smtClean="0"/>
              <a:t>     a</a:t>
            </a:r>
            <a:r>
              <a:rPr lang="ja-JP" altLang="en-US" sz="2000" dirty="0" smtClean="0"/>
              <a:t>位置</a:t>
            </a:r>
            <a:r>
              <a:rPr lang="en-US" altLang="ja-JP" sz="2000" dirty="0" smtClean="0"/>
              <a:t>(</a:t>
            </a:r>
            <a:r>
              <a:rPr lang="ja-JP" altLang="en-US" sz="2000" dirty="0" smtClean="0"/>
              <a:t>行数</a:t>
            </a:r>
            <a:r>
              <a:rPr lang="en-US" altLang="ja-JP" sz="2000" dirty="0" smtClean="0"/>
              <a:t>)</a:t>
            </a:r>
            <a:r>
              <a:rPr lang="ja-JP" altLang="en-US" sz="2000" dirty="0" smtClean="0"/>
              <a:t>に</a:t>
            </a:r>
            <a:r>
              <a:rPr lang="en-US" altLang="ja-JP" sz="2000" dirty="0" smtClean="0"/>
              <a:t>b</a:t>
            </a:r>
            <a:r>
              <a:rPr lang="ja-JP" altLang="en-US" sz="2000" dirty="0" smtClean="0"/>
              <a:t>が存在                                            </a:t>
            </a:r>
            <a:r>
              <a:rPr lang="en-US" altLang="ja-JP" sz="2000" dirty="0" err="1" smtClean="0"/>
              <a:t>IFAlocationBclass</a:t>
            </a:r>
            <a:endParaRPr lang="en-US" altLang="ja-JP" sz="2000" dirty="0" smtClean="0"/>
          </a:p>
          <a:p>
            <a:pPr lvl="1"/>
            <a:r>
              <a:rPr lang="en-US" altLang="ja-JP" sz="2000" dirty="0" smtClean="0"/>
              <a:t>a==b  a</a:t>
            </a:r>
            <a:r>
              <a:rPr lang="ja-JP" altLang="en-US" sz="2000" dirty="0" smtClean="0"/>
              <a:t>と</a:t>
            </a:r>
            <a:r>
              <a:rPr lang="en-US" altLang="ja-JP" sz="2000" dirty="0" smtClean="0"/>
              <a:t>b</a:t>
            </a:r>
            <a:r>
              <a:rPr lang="ja-JP" altLang="en-US" sz="2000" dirty="0" smtClean="0"/>
              <a:t>が同一                                                              </a:t>
            </a:r>
            <a:r>
              <a:rPr lang="en-US" altLang="ja-JP" sz="2000" dirty="0" err="1" smtClean="0"/>
              <a:t>IFAincledeBclass</a:t>
            </a:r>
            <a:endParaRPr lang="en-US" altLang="ja-JP" sz="2000" dirty="0" smtClean="0"/>
          </a:p>
          <a:p>
            <a:pPr lvl="1"/>
            <a:r>
              <a:rPr lang="en-US" altLang="ja-JP" sz="2000" dirty="0" smtClean="0"/>
              <a:t>A</a:t>
            </a:r>
            <a:r>
              <a:rPr lang="ja-JP" altLang="en-US" sz="2000" dirty="0"/>
              <a:t> ⊂ </a:t>
            </a:r>
            <a:r>
              <a:rPr lang="en-US" altLang="ja-JP" sz="2000" dirty="0" smtClean="0"/>
              <a:t>B         A</a:t>
            </a:r>
            <a:r>
              <a:rPr lang="ja-JP" altLang="en-US" sz="2000" dirty="0" smtClean="0"/>
              <a:t>を満たす時</a:t>
            </a:r>
            <a:r>
              <a:rPr lang="en-US" altLang="ja-JP" sz="2000" dirty="0" smtClean="0"/>
              <a:t>B</a:t>
            </a:r>
            <a:r>
              <a:rPr lang="ja-JP" altLang="en-US" sz="2000" dirty="0" smtClean="0"/>
              <a:t>を実行</a:t>
            </a:r>
            <a:endParaRPr lang="en-US" altLang="ja-JP" sz="2000" dirty="0" smtClean="0"/>
          </a:p>
          <a:p>
            <a:pPr lvl="1"/>
            <a:r>
              <a:rPr lang="en-US" altLang="ja-JP" sz="2000" b="1" dirty="0" smtClean="0"/>
              <a:t>--</a:t>
            </a:r>
            <a:r>
              <a:rPr lang="ja-JP" altLang="en-US" sz="2000" b="1" dirty="0" smtClean="0"/>
              <a:t>内部でルール</a:t>
            </a:r>
            <a:r>
              <a:rPr lang="en-US" altLang="ja-JP" sz="2000" b="1" dirty="0" smtClean="0"/>
              <a:t>A</a:t>
            </a:r>
            <a:r>
              <a:rPr lang="ja-JP" altLang="en-US" sz="2000" b="1" dirty="0" smtClean="0"/>
              <a:t>とルール</a:t>
            </a:r>
            <a:r>
              <a:rPr lang="en-US" altLang="ja-JP" sz="2000" b="1" dirty="0" smtClean="0"/>
              <a:t>B</a:t>
            </a:r>
            <a:r>
              <a:rPr lang="ja-JP" altLang="en-US" sz="2000" b="1" dirty="0" smtClean="0"/>
              <a:t>の紐づき関係を示すデータ用意</a:t>
            </a:r>
            <a:r>
              <a:rPr lang="en-US" altLang="ja-JP" sz="2000" b="1" dirty="0" smtClean="0"/>
              <a:t>(</a:t>
            </a:r>
            <a:r>
              <a:rPr lang="en-US" altLang="ja-JP" sz="2000" b="1" dirty="0" err="1" smtClean="0"/>
              <a:t>ruluA</a:t>
            </a:r>
            <a:r>
              <a:rPr lang="en-US" altLang="ja-JP" sz="2000" b="1" dirty="0" smtClean="0"/>
              <a:t> _</a:t>
            </a:r>
            <a:r>
              <a:rPr lang="en-US" altLang="ja-JP" sz="2000" b="1" dirty="0" err="1" smtClean="0"/>
              <a:t>rel_ruleB</a:t>
            </a:r>
            <a:r>
              <a:rPr lang="en-US" altLang="ja-JP" sz="2000" b="1" dirty="0" smtClean="0"/>
              <a:t>) </a:t>
            </a:r>
          </a:p>
          <a:p>
            <a:pPr lvl="1"/>
            <a:r>
              <a:rPr lang="ja-JP" altLang="en-US" sz="2000" dirty="0" smtClean="0"/>
              <a:t>　　                                                                             </a:t>
            </a:r>
            <a:r>
              <a:rPr lang="en-US" altLang="ja-JP" sz="2000" dirty="0" smtClean="0"/>
              <a:t> </a:t>
            </a:r>
          </a:p>
          <a:p>
            <a:r>
              <a:rPr lang="ja-JP" altLang="en-US" sz="2000" b="1" dirty="0" smtClean="0"/>
              <a:t>・要素</a:t>
            </a:r>
            <a:r>
              <a:rPr lang="en-US" altLang="ja-JP" sz="2000" b="1" dirty="0" smtClean="0"/>
              <a:t>(Element)</a:t>
            </a:r>
          </a:p>
          <a:p>
            <a:pPr lvl="1"/>
            <a:r>
              <a:rPr lang="ja-JP" altLang="en-US" sz="2000" dirty="0" smtClean="0"/>
              <a:t>文字</a:t>
            </a:r>
            <a:r>
              <a:rPr lang="en-US" altLang="ja-JP" sz="2000" dirty="0" smtClean="0"/>
              <a:t>(</a:t>
            </a:r>
            <a:r>
              <a:rPr lang="en-US" altLang="ja-JP" sz="2000" dirty="0" err="1" smtClean="0"/>
              <a:t>CharaElement</a:t>
            </a:r>
            <a:r>
              <a:rPr lang="en-US" altLang="ja-JP" sz="2000" dirty="0" smtClean="0"/>
              <a:t>)</a:t>
            </a:r>
            <a:r>
              <a:rPr lang="ja-JP" altLang="en-US" sz="2000" dirty="0" smtClean="0"/>
              <a:t>  </a:t>
            </a:r>
            <a:r>
              <a:rPr lang="en-US" altLang="ja-JP" sz="2000" dirty="0" smtClean="0"/>
              <a:t>				      </a:t>
            </a:r>
            <a:r>
              <a:rPr lang="en-US" altLang="ja-JP" sz="2000" dirty="0" err="1" smtClean="0"/>
              <a:t>CharaElement</a:t>
            </a:r>
            <a:endParaRPr lang="en-US" altLang="ja-JP" sz="2000" dirty="0" smtClean="0"/>
          </a:p>
          <a:p>
            <a:pPr lvl="1"/>
            <a:r>
              <a:rPr lang="ja-JP" altLang="en-US" sz="2000" dirty="0" smtClean="0"/>
              <a:t>‘数字’　文字判定   </a:t>
            </a:r>
            <a:r>
              <a:rPr lang="en-US" altLang="ja-JP" sz="2000" dirty="0" smtClean="0"/>
              <a:t>(</a:t>
            </a:r>
            <a:r>
              <a:rPr lang="en-US" altLang="ja-JP" sz="2000" dirty="0" err="1" smtClean="0"/>
              <a:t>NumElement</a:t>
            </a:r>
            <a:r>
              <a:rPr lang="en-US" altLang="ja-JP" sz="2000" dirty="0" smtClean="0"/>
              <a:t>)</a:t>
            </a:r>
            <a:r>
              <a:rPr lang="ja-JP" altLang="en-US" sz="2000" dirty="0" smtClean="0"/>
              <a:t> </a:t>
            </a:r>
            <a:r>
              <a:rPr lang="en-US" altLang="ja-JP" sz="2000" dirty="0" smtClean="0"/>
              <a:t>		</a:t>
            </a:r>
            <a:r>
              <a:rPr lang="en-US" altLang="ja-JP" sz="2000" dirty="0"/>
              <a:t>	 </a:t>
            </a:r>
            <a:r>
              <a:rPr lang="ja-JP" altLang="en-US" sz="2000" dirty="0" smtClean="0"/>
              <a:t>　 </a:t>
            </a:r>
            <a:r>
              <a:rPr lang="en-US" altLang="ja-JP" sz="2000" dirty="0" err="1" smtClean="0"/>
              <a:t>NumElement</a:t>
            </a:r>
            <a:endParaRPr lang="en-US" altLang="ja-JP" sz="2000" dirty="0" smtClean="0"/>
          </a:p>
          <a:p>
            <a:pPr lvl="1"/>
            <a:r>
              <a:rPr lang="ja-JP" altLang="en-US" sz="2000" dirty="0" smtClean="0"/>
              <a:t>数字</a:t>
            </a:r>
            <a:r>
              <a:rPr lang="en-US" altLang="ja-JP" sz="2000" dirty="0" smtClean="0"/>
              <a:t>(</a:t>
            </a:r>
            <a:r>
              <a:rPr lang="ja-JP" altLang="en-US" sz="2000" dirty="0" smtClean="0"/>
              <a:t>データ数をカウント</a:t>
            </a:r>
            <a:r>
              <a:rPr lang="en-US" altLang="ja-JP" sz="2000" dirty="0" smtClean="0"/>
              <a:t>)                                                </a:t>
            </a:r>
            <a:r>
              <a:rPr lang="en-US" altLang="ja-JP" sz="2000" dirty="0" err="1" smtClean="0"/>
              <a:t>DatacountNum</a:t>
            </a:r>
            <a:endParaRPr lang="en-US" altLang="ja-JP" sz="2000" dirty="0" smtClean="0"/>
          </a:p>
          <a:p>
            <a:endParaRPr lang="en-US" altLang="ja-JP" sz="2000" dirty="0" smtClean="0"/>
          </a:p>
        </p:txBody>
      </p:sp>
      <p:sp>
        <p:nvSpPr>
          <p:cNvPr id="3" name="正方形/長方形 2"/>
          <p:cNvSpPr/>
          <p:nvPr/>
        </p:nvSpPr>
        <p:spPr>
          <a:xfrm>
            <a:off x="872035" y="3001873"/>
            <a:ext cx="338554" cy="369332"/>
          </a:xfrm>
          <a:prstGeom prst="rect">
            <a:avLst/>
          </a:prstGeom>
        </p:spPr>
        <p:txBody>
          <a:bodyPr wrap="none">
            <a:spAutoFit/>
          </a:bodyPr>
          <a:lstStyle/>
          <a:p>
            <a:r>
              <a:rPr lang="ja-JP" altLang="en-US" dirty="0" smtClean="0"/>
              <a:t>　</a:t>
            </a:r>
            <a:endParaRPr lang="ja-JP" altLang="en-US" dirty="0"/>
          </a:p>
        </p:txBody>
      </p:sp>
    </p:spTree>
    <p:extLst>
      <p:ext uri="{BB962C8B-B14F-4D97-AF65-F5344CB8AC3E}">
        <p14:creationId xmlns:p14="http://schemas.microsoft.com/office/powerpoint/2010/main" val="228636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位置演算子</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21</a:t>
            </a:fld>
            <a:endParaRPr lang="en-US" altLang="ja-JP" dirty="0"/>
          </a:p>
        </p:txBody>
      </p:sp>
      <p:sp>
        <p:nvSpPr>
          <p:cNvPr id="7" name="テキスト ボックス 6"/>
          <p:cNvSpPr txBox="1"/>
          <p:nvPr/>
        </p:nvSpPr>
        <p:spPr>
          <a:xfrm>
            <a:off x="522458" y="748408"/>
            <a:ext cx="11272136" cy="3170099"/>
          </a:xfrm>
          <a:prstGeom prst="rect">
            <a:avLst/>
          </a:prstGeom>
          <a:noFill/>
        </p:spPr>
        <p:txBody>
          <a:bodyPr wrap="square" rtlCol="0">
            <a:spAutoFit/>
          </a:bodyPr>
          <a:lstStyle/>
          <a:p>
            <a:r>
              <a:rPr kumimoji="1" lang="ja-JP" altLang="en-US" sz="2000" b="1" dirty="0" smtClean="0"/>
              <a:t>演算子ごとに</a:t>
            </a:r>
            <a:r>
              <a:rPr lang="en-US" altLang="ja-JP" sz="2000" b="1" dirty="0" smtClean="0"/>
              <a:t>class</a:t>
            </a:r>
            <a:r>
              <a:rPr lang="ja-JP" altLang="en-US" sz="2000" b="1" dirty="0" smtClean="0"/>
              <a:t>を定義する</a:t>
            </a:r>
            <a:endParaRPr kumimoji="1" lang="en-US" altLang="ja-JP" sz="2000" b="1" dirty="0" smtClean="0"/>
          </a:p>
          <a:p>
            <a:r>
              <a:rPr kumimoji="1" lang="ja-JP" altLang="en-US" sz="2000" b="1" dirty="0" smtClean="0"/>
              <a:t>・位置指定演算子</a:t>
            </a:r>
            <a:r>
              <a:rPr kumimoji="1" lang="en-US" altLang="ja-JP" sz="2000" b="1" dirty="0" smtClean="0"/>
              <a:t>(</a:t>
            </a:r>
            <a:r>
              <a:rPr lang="en-US" altLang="ja-JP" sz="2000" b="1" dirty="0" err="1" smtClean="0"/>
              <a:t>LocationValue</a:t>
            </a:r>
            <a:r>
              <a:rPr kumimoji="1" lang="en-US" altLang="ja-JP" sz="2000" b="1" dirty="0" smtClean="0"/>
              <a:t>)</a:t>
            </a:r>
            <a:r>
              <a:rPr kumimoji="1" lang="ja-JP" altLang="en-US" sz="2000" b="1" dirty="0" smtClean="0"/>
              <a:t>　　　　　　　　        </a:t>
            </a:r>
            <a:r>
              <a:rPr lang="en-US" altLang="ja-JP" sz="2000" b="1" dirty="0" err="1" smtClean="0"/>
              <a:t>classname</a:t>
            </a:r>
            <a:r>
              <a:rPr lang="en-US" altLang="ja-JP" sz="2000" b="1" dirty="0" smtClean="0"/>
              <a:t>(</a:t>
            </a:r>
            <a:r>
              <a:rPr lang="ja-JP" altLang="en-US" sz="2000" b="1" dirty="0" smtClean="0"/>
              <a:t>実装</a:t>
            </a:r>
            <a:r>
              <a:rPr lang="en-US" altLang="ja-JP" sz="2000" b="1" dirty="0" smtClean="0"/>
              <a:t>java</a:t>
            </a:r>
            <a:r>
              <a:rPr lang="ja-JP" altLang="en-US" sz="2000" b="1" dirty="0" smtClean="0"/>
              <a:t>クラス</a:t>
            </a:r>
            <a:r>
              <a:rPr lang="en-US" altLang="ja-JP" sz="2000" b="1" dirty="0" smtClean="0"/>
              <a:t>)</a:t>
            </a:r>
            <a:endParaRPr kumimoji="1" lang="en-US" altLang="ja-JP" sz="2000" b="1" dirty="0" smtClean="0"/>
          </a:p>
          <a:p>
            <a:r>
              <a:rPr lang="ja-JP" altLang="en-US" sz="2000" b="1" dirty="0" smtClean="0"/>
              <a:t>　　　　</a:t>
            </a:r>
            <a:r>
              <a:rPr lang="en-US" altLang="ja-JP" sz="2000" b="1" dirty="0" smtClean="0"/>
              <a:t>-</a:t>
            </a:r>
            <a:r>
              <a:rPr lang="ja-JP" altLang="en-US" sz="2000" b="1" dirty="0" smtClean="0"/>
              <a:t>文字位置判別</a:t>
            </a:r>
            <a:r>
              <a:rPr lang="en-US" altLang="ja-JP" sz="2000" b="1" dirty="0" smtClean="0"/>
              <a:t>(</a:t>
            </a:r>
            <a:r>
              <a:rPr lang="en-US" altLang="ja-JP" sz="2000" b="1" dirty="0" err="1" smtClean="0"/>
              <a:t>C</a:t>
            </a:r>
            <a:r>
              <a:rPr kumimoji="1" lang="en-US" altLang="ja-JP" sz="2000" b="1" dirty="0" err="1" smtClean="0"/>
              <a:t>haralocationcalss</a:t>
            </a:r>
            <a:r>
              <a:rPr kumimoji="1" lang="en-US" altLang="ja-JP" sz="2000" b="1" dirty="0" smtClean="0"/>
              <a:t>)</a:t>
            </a:r>
            <a:r>
              <a:rPr kumimoji="1" lang="ja-JP" altLang="en-US" sz="2000" dirty="0" smtClean="0"/>
              <a:t>　　                    　　　　　　　　　　　　　　　</a:t>
            </a:r>
            <a:endParaRPr kumimoji="1" lang="en-US" altLang="ja-JP" sz="2000" dirty="0" smtClean="0"/>
          </a:p>
          <a:p>
            <a:pPr lvl="2"/>
            <a:r>
              <a:rPr lang="en-US" altLang="ja-JP" sz="2000" dirty="0" smtClean="0"/>
              <a:t>2N     </a:t>
            </a:r>
            <a:r>
              <a:rPr lang="ja-JP" altLang="en-US" sz="2000" dirty="0" smtClean="0"/>
              <a:t>チェック対象文字列の左から</a:t>
            </a:r>
            <a:r>
              <a:rPr lang="en-US" altLang="ja-JP" sz="2000" dirty="0" smtClean="0"/>
              <a:t>2</a:t>
            </a:r>
            <a:r>
              <a:rPr lang="ja-JP" altLang="en-US" sz="2000" dirty="0" smtClean="0"/>
              <a:t>桁目　　　　　　   </a:t>
            </a:r>
            <a:r>
              <a:rPr lang="en-US" altLang="ja-JP" sz="2000" dirty="0" err="1" smtClean="0"/>
              <a:t>Noperator</a:t>
            </a:r>
            <a:r>
              <a:rPr lang="ja-JP" altLang="en-US" sz="2000" dirty="0" smtClean="0"/>
              <a:t>　　　　　</a:t>
            </a:r>
            <a:endParaRPr lang="en-US" altLang="ja-JP" sz="2000" dirty="0" smtClean="0"/>
          </a:p>
          <a:p>
            <a:pPr lvl="2"/>
            <a:r>
              <a:rPr lang="en-US" altLang="ja-JP" sz="2000" dirty="0" smtClean="0"/>
              <a:t>2Un   </a:t>
            </a:r>
            <a:r>
              <a:rPr lang="ja-JP" altLang="en-US" sz="2000" dirty="0" smtClean="0"/>
              <a:t>間隔指定</a:t>
            </a:r>
            <a:r>
              <a:rPr lang="en-US" altLang="ja-JP" sz="2000" dirty="0" smtClean="0"/>
              <a:t>,2</a:t>
            </a:r>
            <a:r>
              <a:rPr lang="ja-JP" altLang="en-US" sz="2000" dirty="0" smtClean="0"/>
              <a:t>文字目</a:t>
            </a:r>
            <a:r>
              <a:rPr lang="en-US" altLang="ja-JP" sz="2000" dirty="0" smtClean="0"/>
              <a:t>~</a:t>
            </a:r>
            <a:r>
              <a:rPr lang="ja-JP" altLang="en-US" sz="2000" dirty="0" smtClean="0"/>
              <a:t>最終文字目まで                      　</a:t>
            </a:r>
            <a:r>
              <a:rPr lang="en-US" altLang="ja-JP" sz="2000" dirty="0" err="1" smtClean="0"/>
              <a:t>Uoperator</a:t>
            </a:r>
            <a:endParaRPr lang="en-US" altLang="ja-JP" sz="2000" dirty="0" smtClean="0"/>
          </a:p>
          <a:p>
            <a:pPr lvl="2"/>
            <a:r>
              <a:rPr lang="en-US" altLang="ja-JP" sz="2000" dirty="0" smtClean="0"/>
              <a:t>1F3    </a:t>
            </a:r>
            <a:r>
              <a:rPr lang="ja-JP" altLang="en-US" sz="2000" dirty="0" smtClean="0"/>
              <a:t>前から</a:t>
            </a:r>
            <a:r>
              <a:rPr lang="en-US" altLang="ja-JP" sz="2000" dirty="0" smtClean="0"/>
              <a:t>1</a:t>
            </a:r>
            <a:r>
              <a:rPr lang="ja-JP" altLang="en-US" sz="2000" dirty="0" smtClean="0"/>
              <a:t>個目</a:t>
            </a:r>
            <a:r>
              <a:rPr lang="en-US" altLang="ja-JP" sz="2000" dirty="0" smtClean="0"/>
              <a:t>~</a:t>
            </a:r>
            <a:r>
              <a:rPr lang="ja-JP" altLang="en-US" sz="2000" dirty="0" smtClean="0"/>
              <a:t> </a:t>
            </a:r>
            <a:r>
              <a:rPr lang="en-US" altLang="ja-JP" sz="2000" dirty="0" smtClean="0"/>
              <a:t>3</a:t>
            </a:r>
            <a:r>
              <a:rPr lang="ja-JP" altLang="en-US" sz="2000" dirty="0" smtClean="0"/>
              <a:t>個目　                                             </a:t>
            </a:r>
            <a:r>
              <a:rPr lang="en-US" altLang="ja-JP" sz="2000" dirty="0" err="1" smtClean="0"/>
              <a:t>Fcharoperator</a:t>
            </a:r>
            <a:endParaRPr lang="en-US" altLang="ja-JP" sz="2000" dirty="0" smtClean="0"/>
          </a:p>
          <a:p>
            <a:pPr lvl="2"/>
            <a:r>
              <a:rPr lang="en-US" altLang="ja-JP" sz="2000" dirty="0" smtClean="0"/>
              <a:t>3E1    </a:t>
            </a:r>
            <a:r>
              <a:rPr lang="ja-JP" altLang="en-US" sz="2000" dirty="0" smtClean="0"/>
              <a:t>後ろから</a:t>
            </a:r>
            <a:r>
              <a:rPr lang="en-US" altLang="ja-JP" sz="2000" dirty="0" smtClean="0"/>
              <a:t>1</a:t>
            </a:r>
            <a:r>
              <a:rPr lang="ja-JP" altLang="en-US" sz="2000" dirty="0" smtClean="0"/>
              <a:t>個目</a:t>
            </a:r>
            <a:r>
              <a:rPr lang="en-US" altLang="ja-JP" sz="2000" dirty="0" smtClean="0"/>
              <a:t>~</a:t>
            </a:r>
            <a:r>
              <a:rPr lang="ja-JP" altLang="en-US" sz="2000" dirty="0" smtClean="0"/>
              <a:t> </a:t>
            </a:r>
            <a:r>
              <a:rPr lang="en-US" altLang="ja-JP" sz="2000" dirty="0" smtClean="0"/>
              <a:t>3</a:t>
            </a:r>
            <a:r>
              <a:rPr lang="ja-JP" altLang="en-US" sz="2000" dirty="0" smtClean="0"/>
              <a:t>個目</a:t>
            </a:r>
            <a:r>
              <a:rPr lang="en-US" altLang="ja-JP" sz="2000" b="1" dirty="0" smtClean="0"/>
              <a:t>	                                       </a:t>
            </a:r>
            <a:r>
              <a:rPr lang="en-US" altLang="ja-JP" sz="2000" dirty="0" err="1" smtClean="0"/>
              <a:t>Echaroperator</a:t>
            </a:r>
            <a:endParaRPr lang="en-US" altLang="ja-JP" sz="2000" b="1" dirty="0" smtClean="0"/>
          </a:p>
          <a:p>
            <a:r>
              <a:rPr lang="ja-JP" altLang="en-US" sz="2000" b="1" dirty="0" smtClean="0"/>
              <a:t>　　　　</a:t>
            </a:r>
            <a:r>
              <a:rPr lang="en-US" altLang="ja-JP" sz="2000" b="1" dirty="0" smtClean="0"/>
              <a:t>-</a:t>
            </a:r>
            <a:r>
              <a:rPr lang="ja-JP" altLang="en-US" sz="2000" b="1" dirty="0" smtClean="0"/>
              <a:t>データ位置判別</a:t>
            </a:r>
            <a:r>
              <a:rPr lang="en-US" altLang="ja-JP" sz="2000" b="1" dirty="0"/>
              <a:t>(</a:t>
            </a:r>
            <a:r>
              <a:rPr lang="en-US" altLang="ja-JP" sz="2000" b="1" dirty="0" err="1" smtClean="0"/>
              <a:t>DataLocation</a:t>
            </a:r>
            <a:r>
              <a:rPr lang="en-US" altLang="ja-JP" sz="2000" b="1" dirty="0"/>
              <a:t>)</a:t>
            </a:r>
            <a:endParaRPr lang="en-US" altLang="ja-JP" sz="2000" b="1" dirty="0" smtClean="0"/>
          </a:p>
          <a:p>
            <a:pPr lvl="2"/>
            <a:r>
              <a:rPr lang="en-US" altLang="ja-JP" sz="2000" dirty="0" smtClean="0"/>
              <a:t>F(first)</a:t>
            </a:r>
            <a:r>
              <a:rPr lang="ja-JP" altLang="en-US" sz="2000" dirty="0" smtClean="0"/>
              <a:t>　最初のデータ</a:t>
            </a:r>
            <a:r>
              <a:rPr lang="en-US" altLang="ja-JP" sz="2000" dirty="0" smtClean="0"/>
              <a:t>(</a:t>
            </a:r>
            <a:r>
              <a:rPr lang="ja-JP" altLang="en-US" sz="2000" dirty="0" smtClean="0"/>
              <a:t>列の位置を保存</a:t>
            </a:r>
            <a:r>
              <a:rPr lang="en-US" altLang="ja-JP" sz="2000" dirty="0" smtClean="0"/>
              <a:t>)                            </a:t>
            </a:r>
            <a:r>
              <a:rPr lang="en-US" altLang="ja-JP" sz="2000" dirty="0" err="1" smtClean="0"/>
              <a:t>Fcoulumnoperator</a:t>
            </a:r>
            <a:r>
              <a:rPr lang="en-US" altLang="ja-JP" sz="2000" dirty="0" smtClean="0"/>
              <a:t>                 </a:t>
            </a:r>
          </a:p>
          <a:p>
            <a:pPr lvl="2"/>
            <a:r>
              <a:rPr lang="en-US" altLang="ja-JP" sz="2000" dirty="0" smtClean="0"/>
              <a:t>E(end)</a:t>
            </a:r>
            <a:r>
              <a:rPr lang="ja-JP" altLang="en-US" sz="2000" dirty="0" smtClean="0"/>
              <a:t> 　最後のデータ</a:t>
            </a:r>
            <a:r>
              <a:rPr lang="en-US" altLang="ja-JP" sz="2000" dirty="0" smtClean="0"/>
              <a:t>(</a:t>
            </a:r>
            <a:r>
              <a:rPr lang="ja-JP" altLang="en-US" sz="2000" dirty="0" smtClean="0"/>
              <a:t>列の位置を保存</a:t>
            </a:r>
            <a:r>
              <a:rPr lang="en-US" altLang="ja-JP" sz="2000" dirty="0" smtClean="0"/>
              <a:t>)                           </a:t>
            </a:r>
            <a:r>
              <a:rPr lang="en-US" altLang="ja-JP" sz="2000" dirty="0" err="1" smtClean="0"/>
              <a:t>Ecoulumnoperator</a:t>
            </a:r>
            <a:endParaRPr lang="en-US" altLang="ja-JP" sz="2000" dirty="0" smtClean="0"/>
          </a:p>
        </p:txBody>
      </p:sp>
    </p:spTree>
    <p:extLst>
      <p:ext uri="{BB962C8B-B14F-4D97-AF65-F5344CB8AC3E}">
        <p14:creationId xmlns:p14="http://schemas.microsoft.com/office/powerpoint/2010/main" val="82431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論理</a:t>
            </a:r>
            <a:r>
              <a:rPr lang="ja-JP" altLang="en-US" sz="2400" dirty="0" smtClean="0"/>
              <a:t>演算子</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22</a:t>
            </a:fld>
            <a:endParaRPr lang="en-US" altLang="ja-JP" dirty="0"/>
          </a:p>
        </p:txBody>
      </p:sp>
      <p:sp>
        <p:nvSpPr>
          <p:cNvPr id="7" name="テキスト ボックス 6"/>
          <p:cNvSpPr txBox="1"/>
          <p:nvPr/>
        </p:nvSpPr>
        <p:spPr>
          <a:xfrm>
            <a:off x="459933" y="923699"/>
            <a:ext cx="11272136" cy="5016758"/>
          </a:xfrm>
          <a:prstGeom prst="rect">
            <a:avLst/>
          </a:prstGeom>
          <a:noFill/>
        </p:spPr>
        <p:txBody>
          <a:bodyPr wrap="square" rtlCol="0">
            <a:spAutoFit/>
          </a:bodyPr>
          <a:lstStyle/>
          <a:p>
            <a:r>
              <a:rPr lang="en-US" altLang="ja-JP" sz="2000" dirty="0" smtClean="0"/>
              <a:t>3</a:t>
            </a:r>
            <a:r>
              <a:rPr lang="ja-JP" altLang="en-US" sz="2000" dirty="0" smtClean="0"/>
              <a:t>つ</a:t>
            </a:r>
            <a:r>
              <a:rPr kumimoji="1" lang="ja-JP" altLang="en-US" sz="2000" dirty="0" smtClean="0"/>
              <a:t>演算子を</a:t>
            </a:r>
            <a:r>
              <a:rPr lang="ja-JP" altLang="en-US" sz="2000" dirty="0" smtClean="0"/>
              <a:t>導入することによってシステム化を可能とする。</a:t>
            </a:r>
            <a:endParaRPr lang="en-US" altLang="ja-JP" sz="2000" dirty="0" smtClean="0"/>
          </a:p>
          <a:p>
            <a:pPr lvl="2"/>
            <a:endParaRPr lang="en-US" altLang="ja-JP" sz="2000" b="1" dirty="0" smtClean="0"/>
          </a:p>
          <a:p>
            <a:r>
              <a:rPr lang="ja-JP" altLang="en-US" sz="2000" b="1" dirty="0" smtClean="0"/>
              <a:t>・</a:t>
            </a:r>
            <a:r>
              <a:rPr lang="ja-JP" altLang="en-US" sz="2000" b="1" dirty="0"/>
              <a:t>論理</a:t>
            </a:r>
            <a:r>
              <a:rPr lang="ja-JP" altLang="en-US" sz="2000" b="1" dirty="0" smtClean="0"/>
              <a:t>演算子</a:t>
            </a:r>
            <a:r>
              <a:rPr lang="en-US" altLang="ja-JP" sz="2000" b="1" dirty="0" smtClean="0"/>
              <a:t>(</a:t>
            </a:r>
            <a:r>
              <a:rPr lang="en-US" altLang="ja-JP" sz="2000" b="1" dirty="0" err="1" smtClean="0"/>
              <a:t>LogicRule</a:t>
            </a:r>
            <a:r>
              <a:rPr lang="en-US" altLang="ja-JP" sz="2000" b="1" dirty="0" smtClean="0"/>
              <a:t>)</a:t>
            </a:r>
            <a:r>
              <a:rPr lang="ja-JP" altLang="en-US" sz="2000" b="1" dirty="0" smtClean="0"/>
              <a:t>　　　　　　　　　　　　　　　　　　    </a:t>
            </a:r>
            <a:r>
              <a:rPr lang="en-US" altLang="ja-JP" sz="2000" b="1" dirty="0" err="1" smtClean="0"/>
              <a:t>classname</a:t>
            </a:r>
            <a:r>
              <a:rPr lang="en-US" altLang="ja-JP" sz="2000" b="1" dirty="0"/>
              <a:t>(</a:t>
            </a:r>
            <a:r>
              <a:rPr lang="ja-JP" altLang="en-US" sz="2000" b="1" dirty="0"/>
              <a:t>実装</a:t>
            </a:r>
            <a:r>
              <a:rPr lang="en-US" altLang="ja-JP" sz="2000" b="1" dirty="0"/>
              <a:t>java</a:t>
            </a:r>
            <a:r>
              <a:rPr lang="ja-JP" altLang="en-US" sz="2000" b="1" dirty="0"/>
              <a:t>クラス</a:t>
            </a:r>
            <a:r>
              <a:rPr lang="en-US" altLang="ja-JP" sz="2000" b="1" dirty="0" smtClean="0"/>
              <a:t>)</a:t>
            </a:r>
            <a:endParaRPr lang="en-US" altLang="ja-JP" sz="2000" b="1" dirty="0"/>
          </a:p>
          <a:p>
            <a:pPr lvl="2"/>
            <a:r>
              <a:rPr lang="en-US" altLang="ja-JP" sz="2000" b="1" dirty="0" smtClean="0"/>
              <a:t>-</a:t>
            </a:r>
            <a:r>
              <a:rPr lang="ja-JP" altLang="en-US" sz="2000" b="1" dirty="0" smtClean="0"/>
              <a:t>操作演算子</a:t>
            </a:r>
            <a:r>
              <a:rPr lang="en-US" altLang="ja-JP" sz="2000" b="1" dirty="0" smtClean="0"/>
              <a:t>(</a:t>
            </a:r>
            <a:r>
              <a:rPr lang="en-US" altLang="ja-JP" sz="2000" b="1" dirty="0" err="1" smtClean="0"/>
              <a:t>ControlClass</a:t>
            </a:r>
            <a:r>
              <a:rPr lang="en-US" altLang="ja-JP" sz="2000" b="1" dirty="0" smtClean="0"/>
              <a:t>)</a:t>
            </a:r>
          </a:p>
          <a:p>
            <a:pPr lvl="2"/>
            <a:r>
              <a:rPr lang="en-US" altLang="ja-JP" sz="2000" dirty="0" smtClean="0"/>
              <a:t>a</a:t>
            </a:r>
            <a:r>
              <a:rPr lang="en-US" altLang="ja-JP" sz="2000" b="1" dirty="0" smtClean="0"/>
              <a:t>=</a:t>
            </a:r>
            <a:r>
              <a:rPr lang="en-US" altLang="ja-JP" sz="2000" dirty="0" smtClean="0"/>
              <a:t>Y    b</a:t>
            </a:r>
            <a:r>
              <a:rPr lang="en-US" altLang="ja-JP" sz="2000" b="1" dirty="0" smtClean="0"/>
              <a:t>=</a:t>
            </a:r>
            <a:r>
              <a:rPr lang="en-US" altLang="ja-JP" sz="2000" dirty="0" smtClean="0"/>
              <a:t>C      </a:t>
            </a:r>
            <a:r>
              <a:rPr lang="ja-JP" altLang="en-US" sz="2000" dirty="0" smtClean="0"/>
              <a:t>チェック対象のクラスに対して要素代入　　　　</a:t>
            </a:r>
            <a:r>
              <a:rPr lang="en-US" altLang="ja-JP" sz="2000" dirty="0" err="1"/>
              <a:t>A</a:t>
            </a:r>
            <a:r>
              <a:rPr lang="en-US" altLang="ja-JP" sz="2000" dirty="0" err="1" smtClean="0"/>
              <a:t>ssignmentclass</a:t>
            </a:r>
            <a:r>
              <a:rPr lang="ja-JP" altLang="en-US" sz="2000" dirty="0" smtClean="0"/>
              <a:t>　　　</a:t>
            </a:r>
            <a:endParaRPr lang="en-US" altLang="ja-JP" sz="2000" dirty="0"/>
          </a:p>
          <a:p>
            <a:pPr lvl="2"/>
            <a:r>
              <a:rPr lang="en-US" altLang="ja-JP" sz="2000" b="1" dirty="0"/>
              <a:t>-</a:t>
            </a:r>
            <a:r>
              <a:rPr lang="ja-JP" altLang="en-US" sz="2000" b="1" dirty="0"/>
              <a:t>比較</a:t>
            </a:r>
            <a:r>
              <a:rPr lang="ja-JP" altLang="en-US" sz="2000" b="1" dirty="0" smtClean="0"/>
              <a:t>演算子</a:t>
            </a:r>
            <a:r>
              <a:rPr lang="en-US" altLang="ja-JP" sz="2000" b="1" dirty="0" smtClean="0"/>
              <a:t>(</a:t>
            </a:r>
            <a:r>
              <a:rPr lang="en-US" altLang="ja-JP" sz="2000" b="1" dirty="0" err="1" smtClean="0"/>
              <a:t>CompareClass</a:t>
            </a:r>
            <a:r>
              <a:rPr lang="en-US" altLang="ja-JP" sz="2000" b="1" dirty="0" smtClean="0"/>
              <a:t>)</a:t>
            </a:r>
          </a:p>
          <a:p>
            <a:pPr lvl="2"/>
            <a:r>
              <a:rPr lang="en-US" altLang="ja-JP" sz="2000" dirty="0" smtClean="0"/>
              <a:t>A</a:t>
            </a:r>
            <a:r>
              <a:rPr lang="en-US" altLang="ja-JP" sz="2000" b="1" dirty="0" smtClean="0"/>
              <a:t>==</a:t>
            </a:r>
            <a:r>
              <a:rPr lang="en-US" altLang="ja-JP" sz="2000" dirty="0" smtClean="0"/>
              <a:t>B    A</a:t>
            </a:r>
            <a:r>
              <a:rPr lang="ja-JP" altLang="en-US" sz="2000" dirty="0" smtClean="0"/>
              <a:t>が</a:t>
            </a:r>
            <a:r>
              <a:rPr lang="en-US" altLang="ja-JP" sz="2000" dirty="0" smtClean="0"/>
              <a:t>B</a:t>
            </a:r>
            <a:r>
              <a:rPr lang="ja-JP" altLang="en-US" sz="2000" dirty="0" smtClean="0"/>
              <a:t>と一致                                                                        </a:t>
            </a:r>
            <a:r>
              <a:rPr lang="en-US" altLang="ja-JP" sz="2000" dirty="0" err="1"/>
              <a:t>S</a:t>
            </a:r>
            <a:r>
              <a:rPr lang="en-US" altLang="ja-JP" sz="2000" dirty="0" err="1" smtClean="0"/>
              <a:t>ameclass</a:t>
            </a:r>
            <a:endParaRPr lang="en-US" altLang="ja-JP" sz="2000" dirty="0" smtClean="0"/>
          </a:p>
          <a:p>
            <a:pPr lvl="2"/>
            <a:r>
              <a:rPr lang="en-US" altLang="ja-JP" sz="2000" dirty="0" smtClean="0"/>
              <a:t>A</a:t>
            </a:r>
            <a:r>
              <a:rPr lang="en-US" altLang="ja-JP" sz="2000" b="1" dirty="0" smtClean="0"/>
              <a:t>&lt;&gt;</a:t>
            </a:r>
            <a:r>
              <a:rPr lang="en-US" altLang="ja-JP" sz="2000" dirty="0" smtClean="0"/>
              <a:t>B</a:t>
            </a:r>
            <a:r>
              <a:rPr lang="ja-JP" altLang="en-US" sz="2000" dirty="0" smtClean="0"/>
              <a:t>　</a:t>
            </a:r>
            <a:r>
              <a:rPr lang="en-US" altLang="ja-JP" sz="2000" dirty="0" smtClean="0"/>
              <a:t>A</a:t>
            </a:r>
            <a:r>
              <a:rPr lang="ja-JP" altLang="en-US" sz="2000" dirty="0" smtClean="0"/>
              <a:t>が</a:t>
            </a:r>
            <a:r>
              <a:rPr lang="en-US" altLang="ja-JP" sz="2000" dirty="0" smtClean="0"/>
              <a:t>B</a:t>
            </a:r>
            <a:r>
              <a:rPr lang="ja-JP" altLang="en-US" sz="2000" dirty="0" smtClean="0"/>
              <a:t>と異なる                                                                    </a:t>
            </a:r>
            <a:r>
              <a:rPr lang="en-US" altLang="ja-JP" sz="2000" dirty="0" err="1" smtClean="0"/>
              <a:t>NotSameclass</a:t>
            </a:r>
            <a:endParaRPr lang="en-US" altLang="ja-JP" sz="2000" dirty="0" smtClean="0">
              <a:solidFill>
                <a:schemeClr val="dk1"/>
              </a:solidFill>
            </a:endParaRPr>
          </a:p>
          <a:p>
            <a:pPr lvl="2"/>
            <a:r>
              <a:rPr lang="en-US" altLang="ja-JP" sz="2000" dirty="0" smtClean="0">
                <a:solidFill>
                  <a:schemeClr val="dk1"/>
                </a:solidFill>
              </a:rPr>
              <a:t>A</a:t>
            </a:r>
            <a:r>
              <a:rPr lang="ja-JP" altLang="en-US" sz="2000" b="1" dirty="0" smtClean="0">
                <a:solidFill>
                  <a:schemeClr val="dk1"/>
                </a:solidFill>
              </a:rPr>
              <a:t>＜＝</a:t>
            </a:r>
            <a:r>
              <a:rPr lang="en-US" altLang="ja-JP" sz="2000" dirty="0" smtClean="0">
                <a:solidFill>
                  <a:schemeClr val="dk1"/>
                </a:solidFill>
              </a:rPr>
              <a:t>B  </a:t>
            </a:r>
            <a:r>
              <a:rPr lang="ja-JP" altLang="en-US" sz="2000" dirty="0" smtClean="0">
                <a:solidFill>
                  <a:schemeClr val="dk1"/>
                </a:solidFill>
              </a:rPr>
              <a:t>データ数が</a:t>
            </a:r>
            <a:r>
              <a:rPr lang="en-US" altLang="ja-JP" sz="2000" dirty="0" smtClean="0">
                <a:solidFill>
                  <a:schemeClr val="dk1"/>
                </a:solidFill>
              </a:rPr>
              <a:t>B</a:t>
            </a:r>
            <a:r>
              <a:rPr lang="ja-JP" altLang="en-US" sz="2000" dirty="0" smtClean="0">
                <a:solidFill>
                  <a:schemeClr val="dk1"/>
                </a:solidFill>
              </a:rPr>
              <a:t>以下である                                                   </a:t>
            </a:r>
            <a:r>
              <a:rPr lang="en-US" altLang="ja-JP" sz="2000" dirty="0" err="1" smtClean="0"/>
              <a:t>Lessclass</a:t>
            </a:r>
            <a:endParaRPr lang="en-US" altLang="ja-JP" sz="2000" dirty="0" smtClean="0"/>
          </a:p>
          <a:p>
            <a:pPr lvl="2"/>
            <a:endParaRPr lang="en-US" altLang="ja-JP" sz="2000" dirty="0" smtClean="0">
              <a:solidFill>
                <a:schemeClr val="dk1"/>
              </a:solidFill>
            </a:endParaRPr>
          </a:p>
          <a:p>
            <a:r>
              <a:rPr lang="en-US" altLang="ja-JP" sz="2000" dirty="0" smtClean="0"/>
              <a:t>             </a:t>
            </a:r>
            <a:r>
              <a:rPr lang="en-US" altLang="ja-JP" sz="2000" b="1" dirty="0" smtClean="0"/>
              <a:t>-</a:t>
            </a:r>
            <a:r>
              <a:rPr lang="ja-JP" altLang="en-US" sz="2000" b="1" dirty="0" smtClean="0"/>
              <a:t>集合演算子</a:t>
            </a:r>
            <a:r>
              <a:rPr lang="en-US" altLang="ja-JP" sz="2000" b="1" dirty="0" smtClean="0"/>
              <a:t>(</a:t>
            </a:r>
            <a:r>
              <a:rPr lang="en-US" altLang="ja-JP" sz="2000" b="1" dirty="0" err="1" smtClean="0"/>
              <a:t>Set_theoryClass</a:t>
            </a:r>
            <a:r>
              <a:rPr lang="en-US" altLang="ja-JP" sz="2000" b="1" dirty="0" smtClean="0"/>
              <a:t>)</a:t>
            </a:r>
            <a:endParaRPr lang="ja-JP" altLang="en-US" sz="2000" b="1" dirty="0"/>
          </a:p>
          <a:p>
            <a:pPr lvl="2"/>
            <a:r>
              <a:rPr lang="en-US" altLang="ja-JP" sz="2000" b="1" dirty="0">
                <a:solidFill>
                  <a:schemeClr val="dk1"/>
                </a:solidFill>
              </a:rPr>
              <a:t>Ǝ</a:t>
            </a:r>
            <a:r>
              <a:rPr lang="ja-JP" altLang="en-US" sz="2000" b="1" dirty="0">
                <a:solidFill>
                  <a:schemeClr val="dk1"/>
                </a:solidFill>
              </a:rPr>
              <a:t>∈</a:t>
            </a:r>
            <a:r>
              <a:rPr lang="en-US" altLang="ja-JP" sz="2000" b="1"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のチャック対象上にデータが存在</a:t>
            </a:r>
            <a:r>
              <a:rPr lang="ja-JP" altLang="en-US" sz="2000" dirty="0" smtClean="0">
                <a:solidFill>
                  <a:schemeClr val="dk1"/>
                </a:solidFill>
              </a:rPr>
              <a:t>する                         </a:t>
            </a:r>
            <a:r>
              <a:rPr lang="en-US" altLang="ja-JP" sz="2000" dirty="0" err="1" smtClean="0">
                <a:solidFill>
                  <a:schemeClr val="dk1"/>
                </a:solidFill>
              </a:rPr>
              <a:t>Eclass</a:t>
            </a:r>
            <a:r>
              <a:rPr lang="ja-JP" altLang="en-US" sz="2000" dirty="0" smtClean="0">
                <a:solidFill>
                  <a:schemeClr val="dk1"/>
                </a:solidFill>
              </a:rPr>
              <a:t>                  </a:t>
            </a:r>
            <a:endParaRPr lang="en-US" altLang="ja-JP" sz="2000" dirty="0">
              <a:solidFill>
                <a:schemeClr val="dk1"/>
              </a:solidFill>
            </a:endParaRPr>
          </a:p>
          <a:p>
            <a:pPr lvl="2"/>
            <a:r>
              <a:rPr lang="ja-JP" altLang="en-US" sz="2000" b="1" dirty="0"/>
              <a:t>∄</a:t>
            </a:r>
            <a:r>
              <a:rPr lang="ja-JP" altLang="en-US" sz="2000" b="1"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のチャック対象上にデータが存在</a:t>
            </a:r>
            <a:r>
              <a:rPr lang="ja-JP" altLang="en-US" sz="2000" dirty="0" smtClean="0">
                <a:solidFill>
                  <a:schemeClr val="dk1"/>
                </a:solidFill>
              </a:rPr>
              <a:t>しない                     </a:t>
            </a:r>
            <a:r>
              <a:rPr lang="en-US" altLang="ja-JP" sz="2000" dirty="0" err="1" smtClean="0">
                <a:solidFill>
                  <a:schemeClr val="dk1"/>
                </a:solidFill>
              </a:rPr>
              <a:t>NotEclass</a:t>
            </a:r>
            <a:endParaRPr lang="ja-JP" altLang="en-US" sz="2000" dirty="0"/>
          </a:p>
          <a:p>
            <a:pPr lvl="2"/>
            <a:r>
              <a:rPr lang="en-US" altLang="ja-JP" sz="2000" b="1" dirty="0">
                <a:solidFill>
                  <a:schemeClr val="dk1"/>
                </a:solidFill>
              </a:rPr>
              <a:t>Ǝ(</a:t>
            </a:r>
            <a:r>
              <a:rPr lang="en-US" altLang="ja-JP" sz="2000" dirty="0">
                <a:solidFill>
                  <a:schemeClr val="dk1"/>
                </a:solidFill>
              </a:rPr>
              <a:t>take</a:t>
            </a:r>
            <a:r>
              <a:rPr lang="en-US" altLang="ja-JP" sz="2000" b="1" dirty="0">
                <a:solidFill>
                  <a:schemeClr val="dk1"/>
                </a:solidFill>
              </a:rPr>
              <a:t>)</a:t>
            </a:r>
            <a:r>
              <a:rPr lang="ja-JP" altLang="en-US" sz="2000" b="1"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a:t>
            </a:r>
            <a:r>
              <a:rPr lang="en-US" altLang="ja-JP" sz="2000" dirty="0">
                <a:solidFill>
                  <a:schemeClr val="dk1"/>
                </a:solidFill>
              </a:rPr>
              <a:t>’take’</a:t>
            </a:r>
            <a:r>
              <a:rPr lang="ja-JP" altLang="en-US" sz="2000" dirty="0">
                <a:solidFill>
                  <a:schemeClr val="dk1"/>
                </a:solidFill>
              </a:rPr>
              <a:t>が存在</a:t>
            </a:r>
            <a:r>
              <a:rPr lang="ja-JP" altLang="en-US" sz="2000" dirty="0" smtClean="0">
                <a:solidFill>
                  <a:schemeClr val="dk1"/>
                </a:solidFill>
              </a:rPr>
              <a:t>する     </a:t>
            </a:r>
            <a:r>
              <a:rPr lang="en-US" altLang="ja-JP" sz="2000" dirty="0" err="1" smtClean="0"/>
              <a:t>SetMembershipclass</a:t>
            </a:r>
            <a:r>
              <a:rPr lang="ja-JP" altLang="en-US" sz="2000" dirty="0" smtClean="0">
                <a:solidFill>
                  <a:schemeClr val="dk1"/>
                </a:solidFill>
              </a:rPr>
              <a:t> </a:t>
            </a:r>
            <a:endParaRPr lang="en-US" altLang="ja-JP" sz="2000" dirty="0">
              <a:solidFill>
                <a:schemeClr val="dk1"/>
              </a:solidFill>
            </a:endParaRPr>
          </a:p>
          <a:p>
            <a:endParaRPr lang="en-US" altLang="ja-JP" sz="2000" dirty="0" smtClean="0"/>
          </a:p>
          <a:p>
            <a:endParaRPr lang="en-US" altLang="ja-JP" sz="2000" dirty="0"/>
          </a:p>
        </p:txBody>
      </p:sp>
    </p:spTree>
    <p:extLst>
      <p:ext uri="{BB962C8B-B14F-4D97-AF65-F5344CB8AC3E}">
        <p14:creationId xmlns:p14="http://schemas.microsoft.com/office/powerpoint/2010/main" val="3155188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チェック対象からクエリ</a:t>
            </a:r>
            <a:r>
              <a:rPr lang="ja-JP" altLang="en-US" dirty="0" smtClean="0"/>
              <a:t>作成　</a:t>
            </a:r>
            <a:r>
              <a:rPr lang="en-US" altLang="ja-JP" dirty="0" smtClean="0"/>
              <a:t>A</a:t>
            </a:r>
            <a:endParaRPr lang="en-US" altLang="ja-JP" dirty="0"/>
          </a:p>
        </p:txBody>
      </p:sp>
      <p:sp>
        <p:nvSpPr>
          <p:cNvPr id="5" name="スライド番号プレースホルダー 4"/>
          <p:cNvSpPr>
            <a:spLocks noGrp="1"/>
          </p:cNvSpPr>
          <p:nvPr>
            <p:ph type="sldNum" sz="quarter" idx="17"/>
          </p:nvPr>
        </p:nvSpPr>
        <p:spPr>
          <a:xfrm>
            <a:off x="11377613" y="6449006"/>
            <a:ext cx="631507"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23</a:t>
            </a:fld>
            <a:endParaRPr lang="en-US" altLang="ja-JP" dirty="0"/>
          </a:p>
        </p:txBody>
      </p:sp>
      <p:sp>
        <p:nvSpPr>
          <p:cNvPr id="6" name="テキスト プレースホルダー 5"/>
          <p:cNvSpPr>
            <a:spLocks noGrp="1"/>
          </p:cNvSpPr>
          <p:nvPr>
            <p:ph type="body" sz="quarter" idx="14"/>
          </p:nvPr>
        </p:nvSpPr>
        <p:spPr>
          <a:xfrm>
            <a:off x="2598028" y="1294169"/>
            <a:ext cx="5700182" cy="346249"/>
          </a:xfrm>
          <a:prstGeom prst="rect">
            <a:avLst/>
          </a:prstGeom>
          <a:ln>
            <a:solidFill>
              <a:schemeClr val="tx1"/>
            </a:solidFill>
          </a:ln>
        </p:spPr>
        <p:txBody>
          <a:bodyPr wrap="square">
            <a:spAutoFit/>
          </a:bodyPr>
          <a:lstStyle/>
          <a:p>
            <a:r>
              <a:rPr lang="ja-JP" altLang="en-US" dirty="0" smtClean="0"/>
              <a:t>・エクセルシート名　</a:t>
            </a:r>
            <a:endParaRPr lang="en-US" altLang="ja-JP" dirty="0"/>
          </a:p>
        </p:txBody>
      </p:sp>
      <p:sp>
        <p:nvSpPr>
          <p:cNvPr id="8" name="正方形/長方形 7"/>
          <p:cNvSpPr/>
          <p:nvPr/>
        </p:nvSpPr>
        <p:spPr>
          <a:xfrm>
            <a:off x="2582788" y="2026895"/>
            <a:ext cx="8329052" cy="1754326"/>
          </a:xfrm>
          <a:prstGeom prst="rect">
            <a:avLst/>
          </a:prstGeom>
          <a:ln>
            <a:solidFill>
              <a:schemeClr val="tx1"/>
            </a:solidFill>
          </a:ln>
        </p:spPr>
        <p:txBody>
          <a:bodyPr wrap="square">
            <a:spAutoFit/>
          </a:bodyPr>
          <a:lstStyle/>
          <a:p>
            <a:r>
              <a:rPr lang="en-US" altLang="ja-JP" dirty="0"/>
              <a:t>SELECT</a:t>
            </a:r>
          </a:p>
          <a:p>
            <a:r>
              <a:rPr lang="en-US" altLang="ja-JP" dirty="0"/>
              <a:t>    </a:t>
            </a:r>
            <a:r>
              <a:rPr lang="en-US" altLang="ja-JP" dirty="0" err="1" smtClean="0"/>
              <a:t>excelsheat_class</a:t>
            </a:r>
            <a:endParaRPr lang="en-US" altLang="ja-JP" dirty="0" smtClean="0"/>
          </a:p>
          <a:p>
            <a:r>
              <a:rPr lang="ja-JP" altLang="en-US" dirty="0"/>
              <a:t>　</a:t>
            </a:r>
            <a:r>
              <a:rPr lang="en-US" altLang="ja-JP" dirty="0" smtClean="0"/>
              <a:t>FROM  importable</a:t>
            </a:r>
          </a:p>
          <a:p>
            <a:r>
              <a:rPr lang="en-US" altLang="ja-JP" dirty="0"/>
              <a:t> </a:t>
            </a:r>
            <a:r>
              <a:rPr lang="en-US" altLang="ja-JP" dirty="0" smtClean="0"/>
              <a:t>   inner join </a:t>
            </a:r>
            <a:r>
              <a:rPr lang="en-US" altLang="ja-JP" dirty="0" err="1" smtClean="0"/>
              <a:t>rurutable</a:t>
            </a:r>
            <a:endParaRPr lang="en-US" altLang="ja-JP" dirty="0" smtClean="0"/>
          </a:p>
          <a:p>
            <a:r>
              <a:rPr lang="en-US" altLang="ja-JP" dirty="0"/>
              <a:t> </a:t>
            </a:r>
            <a:r>
              <a:rPr lang="en-US" altLang="ja-JP" dirty="0" smtClean="0"/>
              <a:t>   where  /*+</a:t>
            </a:r>
            <a:r>
              <a:rPr lang="en-US" altLang="ja-JP" dirty="0" err="1" smtClean="0"/>
              <a:t>excelsheat_calass</a:t>
            </a:r>
            <a:r>
              <a:rPr lang="en-US" altLang="ja-JP" dirty="0" smtClean="0"/>
              <a:t>+*/ = </a:t>
            </a:r>
            <a:r>
              <a:rPr lang="en-US" altLang="ja-JP" dirty="0" err="1" smtClean="0"/>
              <a:t>ruleclass</a:t>
            </a:r>
            <a:r>
              <a:rPr lang="ja-JP" altLang="en-US" dirty="0" smtClean="0"/>
              <a:t>　</a:t>
            </a:r>
            <a:r>
              <a:rPr lang="en-US" altLang="ja-JP" dirty="0" smtClean="0"/>
              <a:t>–excel</a:t>
            </a:r>
            <a:r>
              <a:rPr lang="ja-JP" altLang="en-US" dirty="0" smtClean="0"/>
              <a:t>シート名とクラスが</a:t>
            </a:r>
            <a:r>
              <a:rPr lang="ja-JP" altLang="en-US" dirty="0"/>
              <a:t>同一</a:t>
            </a:r>
            <a:endParaRPr lang="en-US" altLang="ja-JP" dirty="0" smtClean="0"/>
          </a:p>
          <a:p>
            <a:r>
              <a:rPr lang="en-US" altLang="ja-JP" dirty="0"/>
              <a:t> </a:t>
            </a:r>
            <a:r>
              <a:rPr lang="en-US" altLang="ja-JP" dirty="0" smtClean="0"/>
              <a:t>   and      </a:t>
            </a:r>
            <a:r>
              <a:rPr lang="en-US" altLang="ja-JP" dirty="0" err="1" smtClean="0"/>
              <a:t>rurutable.stutas</a:t>
            </a:r>
            <a:r>
              <a:rPr lang="en-US" altLang="ja-JP" dirty="0" smtClean="0"/>
              <a:t> = TRUE;  --</a:t>
            </a:r>
            <a:r>
              <a:rPr lang="ja-JP" altLang="en-US" dirty="0" smtClean="0"/>
              <a:t>有効化のルール</a:t>
            </a:r>
            <a:endParaRPr lang="en-US" altLang="ja-JP" dirty="0"/>
          </a:p>
        </p:txBody>
      </p:sp>
      <p:sp>
        <p:nvSpPr>
          <p:cNvPr id="15" name="下矢印 14"/>
          <p:cNvSpPr/>
          <p:nvPr/>
        </p:nvSpPr>
        <p:spPr>
          <a:xfrm>
            <a:off x="5059710" y="1687520"/>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a:off x="5059710" y="3824843"/>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p:cNvSpPr/>
          <p:nvPr/>
        </p:nvSpPr>
        <p:spPr>
          <a:xfrm>
            <a:off x="467360" y="4144877"/>
            <a:ext cx="11633200" cy="923330"/>
          </a:xfrm>
          <a:prstGeom prst="rect">
            <a:avLst/>
          </a:prstGeom>
          <a:ln>
            <a:solidFill>
              <a:schemeClr val="tx1"/>
            </a:solidFill>
          </a:ln>
        </p:spPr>
        <p:txBody>
          <a:bodyPr wrap="square">
            <a:spAutoFit/>
          </a:bodyPr>
          <a:lstStyle/>
          <a:p>
            <a:r>
              <a:rPr lang="en-US" altLang="ja-JP" sz="900" b="1" dirty="0" smtClean="0"/>
              <a:t>                                                                                 LOCATIONCVALUE                                  </a:t>
            </a:r>
            <a:r>
              <a:rPr lang="en-US" altLang="ja-JP" sz="900" b="1" dirty="0" err="1" smtClean="0"/>
              <a:t>LogicRule</a:t>
            </a:r>
            <a:r>
              <a:rPr lang="en-US" altLang="ja-JP" sz="900" b="1" dirty="0" smtClean="0"/>
              <a:t>                                              </a:t>
            </a:r>
            <a:r>
              <a:rPr lang="en-US" altLang="ja-JP" sz="900" b="1" dirty="0" err="1" smtClean="0"/>
              <a:t>RelationRule</a:t>
            </a:r>
            <a:r>
              <a:rPr lang="en-US" altLang="ja-JP" sz="900" b="1" dirty="0" smtClean="0"/>
              <a:t>                                                              </a:t>
            </a:r>
            <a:r>
              <a:rPr lang="en-US" altLang="ja-JP" sz="900" b="1" dirty="0" smtClean="0"/>
              <a:t>Element</a:t>
            </a:r>
            <a:endParaRPr lang="en-US" altLang="ja-JP" sz="900" b="1" dirty="0" smtClean="0"/>
          </a:p>
          <a:p>
            <a:r>
              <a:rPr lang="en-US" altLang="ja-JP" sz="900" dirty="0" err="1" smtClean="0"/>
              <a:t>RuleNUM</a:t>
            </a:r>
            <a:r>
              <a:rPr lang="en-US" altLang="ja-JP" sz="900" dirty="0" smtClean="0"/>
              <a:t> </a:t>
            </a:r>
            <a:r>
              <a:rPr lang="en-US" altLang="ja-JP" sz="900" dirty="0" err="1" smtClean="0"/>
              <a:t>Ruleclass</a:t>
            </a:r>
            <a:r>
              <a:rPr lang="en-US" altLang="ja-JP" sz="900" dirty="0" smtClean="0"/>
              <a:t>  </a:t>
            </a:r>
            <a:r>
              <a:rPr lang="en-US" altLang="ja-JP" sz="900" dirty="0" err="1" smtClean="0"/>
              <a:t>stutas</a:t>
            </a:r>
            <a:r>
              <a:rPr lang="en-US" altLang="ja-JP" sz="900" dirty="0" smtClean="0"/>
              <a:t>     </a:t>
            </a:r>
            <a:r>
              <a:rPr lang="en-US" altLang="ja-JP" sz="900" dirty="0" err="1" smtClean="0"/>
              <a:t>Charalocationcalss</a:t>
            </a:r>
            <a:r>
              <a:rPr lang="en-US" altLang="ja-JP" sz="900" dirty="0" smtClean="0"/>
              <a:t>  </a:t>
            </a:r>
            <a:r>
              <a:rPr lang="en-US" altLang="ja-JP" sz="900" b="1" dirty="0" err="1" smtClean="0"/>
              <a:t>DataLocation</a:t>
            </a:r>
            <a:r>
              <a:rPr lang="en-US" altLang="ja-JP" sz="900" b="1" dirty="0" smtClean="0"/>
              <a:t> </a:t>
            </a:r>
            <a:r>
              <a:rPr lang="en-US" altLang="ja-JP" sz="900" b="1" dirty="0" err="1" smtClean="0"/>
              <a:t>ControlClass</a:t>
            </a:r>
            <a:r>
              <a:rPr lang="en-US" altLang="ja-JP" sz="900" b="1" dirty="0" smtClean="0"/>
              <a:t>  </a:t>
            </a:r>
            <a:r>
              <a:rPr lang="en-US" altLang="ja-JP" sz="900" b="1" dirty="0" err="1" smtClean="0"/>
              <a:t>CompareClass</a:t>
            </a:r>
            <a:r>
              <a:rPr lang="en-US" altLang="ja-JP" sz="900" b="1" dirty="0" smtClean="0"/>
              <a:t>  </a:t>
            </a:r>
            <a:r>
              <a:rPr lang="en-US" altLang="ja-JP" sz="900" b="1" dirty="0" err="1" smtClean="0"/>
              <a:t>Set_theoryClass</a:t>
            </a:r>
            <a:r>
              <a:rPr lang="en-US" altLang="ja-JP" sz="900" b="1" dirty="0" smtClean="0"/>
              <a:t>   </a:t>
            </a:r>
            <a:r>
              <a:rPr lang="en-US" altLang="ja-JP" sz="900" b="1" dirty="0" err="1" smtClean="0"/>
              <a:t>RelationRule</a:t>
            </a:r>
            <a:r>
              <a:rPr lang="en-US" altLang="ja-JP" sz="900" b="1" dirty="0" smtClean="0"/>
              <a:t>  </a:t>
            </a:r>
            <a:r>
              <a:rPr lang="en-US" altLang="ja-JP" sz="900" b="1" dirty="0" err="1"/>
              <a:t>ruluA</a:t>
            </a:r>
            <a:r>
              <a:rPr lang="en-US" altLang="ja-JP" sz="900" b="1" dirty="0"/>
              <a:t> _</a:t>
            </a:r>
            <a:r>
              <a:rPr lang="en-US" altLang="ja-JP" sz="900" b="1" dirty="0" err="1" smtClean="0"/>
              <a:t>rel_ruleB</a:t>
            </a:r>
            <a:r>
              <a:rPr lang="en-US" altLang="ja-JP" sz="900" b="1" dirty="0" smtClean="0"/>
              <a:t>      </a:t>
            </a:r>
            <a:r>
              <a:rPr lang="en-US" altLang="ja-JP" sz="900" b="1" dirty="0" err="1" smtClean="0"/>
              <a:t>thisrulenum</a:t>
            </a:r>
            <a:r>
              <a:rPr lang="en-US" altLang="ja-JP" sz="900" b="1" dirty="0" smtClean="0"/>
              <a:t> </a:t>
            </a:r>
            <a:r>
              <a:rPr lang="en-US" altLang="ja-JP" sz="900" dirty="0" err="1" smtClean="0"/>
              <a:t>CharaElement</a:t>
            </a:r>
            <a:r>
              <a:rPr lang="en-US" altLang="ja-JP" sz="900" dirty="0" smtClean="0"/>
              <a:t> </a:t>
            </a:r>
            <a:r>
              <a:rPr lang="en-US" altLang="ja-JP" sz="900" dirty="0" err="1" smtClean="0"/>
              <a:t>NumElement</a:t>
            </a:r>
            <a:r>
              <a:rPr lang="en-US" altLang="ja-JP" sz="900" dirty="0" smtClean="0"/>
              <a:t>  </a:t>
            </a:r>
            <a:r>
              <a:rPr lang="en-US" altLang="ja-JP" sz="900" dirty="0" err="1" smtClean="0"/>
              <a:t>DatacountNum</a:t>
            </a:r>
            <a:endParaRPr lang="en-US" altLang="ja-JP" sz="900" dirty="0"/>
          </a:p>
          <a:p>
            <a:r>
              <a:rPr lang="en-US" altLang="ja-JP" sz="900" b="1" dirty="0" smtClean="0"/>
              <a:t> </a:t>
            </a:r>
          </a:p>
          <a:p>
            <a:r>
              <a:rPr lang="en-US" altLang="ja-JP" sz="900" b="1" dirty="0" smtClean="0"/>
              <a:t>GM00001  </a:t>
            </a:r>
            <a:r>
              <a:rPr lang="en-US" altLang="ja-JP" sz="900" b="1" dirty="0" err="1" smtClean="0"/>
              <a:t>MainPD</a:t>
            </a:r>
            <a:r>
              <a:rPr lang="en-US" altLang="ja-JP" sz="900" b="1" dirty="0" smtClean="0"/>
              <a:t>        1                4N                      NULL                  =                      NULL                 </a:t>
            </a:r>
            <a:r>
              <a:rPr lang="en-US" altLang="ja-JP" sz="900" b="1" dirty="0" err="1" smtClean="0"/>
              <a:t>NULL</a:t>
            </a:r>
            <a:r>
              <a:rPr lang="en-US" altLang="ja-JP" sz="900" b="1" dirty="0" smtClean="0"/>
              <a:t>                     a</a:t>
            </a:r>
            <a:r>
              <a:rPr lang="en-US" altLang="ja-JP" sz="900" b="1" dirty="0"/>
              <a:t>!</a:t>
            </a:r>
            <a:r>
              <a:rPr lang="ja-JP" altLang="en-US" sz="900" b="1" dirty="0"/>
              <a:t>⇒</a:t>
            </a:r>
            <a:r>
              <a:rPr lang="en-US" altLang="ja-JP" sz="900" b="1" dirty="0" smtClean="0"/>
              <a:t>b                  B000002                B000001             Y                    NULL             </a:t>
            </a:r>
            <a:r>
              <a:rPr lang="en-US" altLang="ja-JP" sz="900" b="1" dirty="0" err="1" smtClean="0"/>
              <a:t>NULL</a:t>
            </a:r>
            <a:r>
              <a:rPr lang="en-US" altLang="ja-JP" sz="900" b="1" dirty="0" smtClean="0"/>
              <a:t> </a:t>
            </a:r>
          </a:p>
          <a:p>
            <a:r>
              <a:rPr lang="en-US" altLang="ja-JP" sz="900" b="1" dirty="0" smtClean="0"/>
              <a:t>GM00002      </a:t>
            </a:r>
            <a:r>
              <a:rPr lang="en-US" altLang="ja-JP" sz="900" b="1" dirty="0" smtClean="0"/>
              <a:t>PD            1                4N                      NULL                  =                      NULL                 </a:t>
            </a:r>
            <a:r>
              <a:rPr lang="en-US" altLang="ja-JP" sz="900" b="1" dirty="0" err="1" smtClean="0"/>
              <a:t>NULL</a:t>
            </a:r>
            <a:r>
              <a:rPr lang="en-US" altLang="ja-JP" sz="900" b="1" dirty="0" smtClean="0"/>
              <a:t>                     </a:t>
            </a:r>
            <a:r>
              <a:rPr lang="en-US" altLang="ja-JP" sz="900" b="1" dirty="0" err="1" smtClean="0"/>
              <a:t>NULL</a:t>
            </a:r>
            <a:r>
              <a:rPr lang="en-US" altLang="ja-JP" sz="900" b="1" dirty="0" smtClean="0"/>
              <a:t>                   </a:t>
            </a:r>
            <a:r>
              <a:rPr lang="en-US" altLang="ja-JP" sz="900" b="1" dirty="0" err="1" smtClean="0"/>
              <a:t>NULL</a:t>
            </a:r>
            <a:r>
              <a:rPr lang="en-US" altLang="ja-JP" sz="900" b="1" dirty="0" smtClean="0"/>
              <a:t>                    B000002             C                    NULL             </a:t>
            </a:r>
            <a:r>
              <a:rPr lang="en-US" altLang="ja-JP" sz="900" b="1" dirty="0" err="1" smtClean="0"/>
              <a:t>NULL</a:t>
            </a:r>
            <a:endParaRPr lang="en-US" altLang="ja-JP" sz="900" b="1" dirty="0" smtClean="0"/>
          </a:p>
          <a:p>
            <a:r>
              <a:rPr lang="en-US" altLang="ja-JP" sz="900" dirty="0" smtClean="0"/>
              <a:t>  </a:t>
            </a:r>
            <a:endParaRPr lang="ja-JP" altLang="en-US" sz="900" dirty="0"/>
          </a:p>
        </p:txBody>
      </p:sp>
      <p:sp>
        <p:nvSpPr>
          <p:cNvPr id="3" name="正方形/長方形 2"/>
          <p:cNvSpPr/>
          <p:nvPr/>
        </p:nvSpPr>
        <p:spPr>
          <a:xfrm>
            <a:off x="-4988560" y="-2179615"/>
            <a:ext cx="6096000" cy="2554545"/>
          </a:xfrm>
          <a:prstGeom prst="rect">
            <a:avLst/>
          </a:prstGeom>
        </p:spPr>
        <p:txBody>
          <a:bodyPr>
            <a:spAutoFit/>
          </a:bodyPr>
          <a:lstStyle/>
          <a:p>
            <a:pPr lvl="1"/>
            <a:r>
              <a:rPr lang="ja-JP" altLang="en-US" sz="2000" dirty="0"/>
              <a:t>　　                                                                             </a:t>
            </a:r>
            <a:r>
              <a:rPr lang="en-US" altLang="ja-JP" sz="2000" dirty="0"/>
              <a:t> </a:t>
            </a:r>
          </a:p>
          <a:p>
            <a:r>
              <a:rPr lang="ja-JP" altLang="en-US" sz="2000" b="1" dirty="0"/>
              <a:t>・要素</a:t>
            </a:r>
            <a:r>
              <a:rPr lang="en-US" altLang="ja-JP" sz="2000" b="1" dirty="0"/>
              <a:t>(Element)</a:t>
            </a:r>
          </a:p>
          <a:p>
            <a:pPr lvl="1"/>
            <a:r>
              <a:rPr lang="ja-JP" altLang="en-US" sz="2000" dirty="0"/>
              <a:t>文字</a:t>
            </a:r>
            <a:r>
              <a:rPr lang="en-US" altLang="ja-JP" sz="2000" dirty="0"/>
              <a:t>(</a:t>
            </a:r>
            <a:r>
              <a:rPr lang="en-US" altLang="ja-JP" sz="2000" dirty="0" err="1"/>
              <a:t>CharaElement</a:t>
            </a:r>
            <a:r>
              <a:rPr lang="en-US" altLang="ja-JP" sz="2000" dirty="0"/>
              <a:t>)</a:t>
            </a:r>
            <a:r>
              <a:rPr lang="ja-JP" altLang="en-US" sz="2000" dirty="0"/>
              <a:t>  </a:t>
            </a:r>
            <a:r>
              <a:rPr lang="en-US" altLang="ja-JP" sz="2000" dirty="0"/>
              <a:t>				      </a:t>
            </a:r>
            <a:r>
              <a:rPr lang="en-US" altLang="ja-JP" sz="2000" dirty="0" err="1"/>
              <a:t>CharaElement</a:t>
            </a:r>
            <a:endParaRPr lang="en-US" altLang="ja-JP" sz="2000" dirty="0"/>
          </a:p>
          <a:p>
            <a:pPr lvl="1"/>
            <a:r>
              <a:rPr lang="ja-JP" altLang="en-US" sz="2000" dirty="0"/>
              <a:t>‘数字’　文字判定   </a:t>
            </a:r>
            <a:r>
              <a:rPr lang="en-US" altLang="ja-JP" sz="2000" dirty="0"/>
              <a:t>(</a:t>
            </a:r>
            <a:r>
              <a:rPr lang="en-US" altLang="ja-JP" sz="2000" dirty="0" err="1"/>
              <a:t>NumElement</a:t>
            </a:r>
            <a:r>
              <a:rPr lang="en-US" altLang="ja-JP" sz="2000" dirty="0"/>
              <a:t>)</a:t>
            </a:r>
            <a:r>
              <a:rPr lang="ja-JP" altLang="en-US" sz="2000" dirty="0"/>
              <a:t> </a:t>
            </a:r>
            <a:r>
              <a:rPr lang="en-US" altLang="ja-JP" sz="2000" dirty="0"/>
              <a:t>			 </a:t>
            </a:r>
            <a:r>
              <a:rPr lang="ja-JP" altLang="en-US" sz="2000" dirty="0"/>
              <a:t>　 </a:t>
            </a:r>
            <a:r>
              <a:rPr lang="en-US" altLang="ja-JP" sz="2000" dirty="0" err="1"/>
              <a:t>NumElement</a:t>
            </a:r>
            <a:endParaRPr lang="en-US" altLang="ja-JP" sz="2000" dirty="0"/>
          </a:p>
          <a:p>
            <a:pPr lvl="1"/>
            <a:r>
              <a:rPr lang="ja-JP" altLang="en-US" sz="2000" dirty="0"/>
              <a:t>数字</a:t>
            </a:r>
            <a:r>
              <a:rPr lang="en-US" altLang="ja-JP" sz="2000" dirty="0"/>
              <a:t>(</a:t>
            </a:r>
            <a:r>
              <a:rPr lang="ja-JP" altLang="en-US" sz="2000" dirty="0"/>
              <a:t>データ数をカウント</a:t>
            </a:r>
            <a:r>
              <a:rPr lang="en-US" altLang="ja-JP" sz="2000" dirty="0"/>
              <a:t>)                                                </a:t>
            </a:r>
            <a:r>
              <a:rPr lang="en-US" altLang="ja-JP" sz="2000" dirty="0" err="1"/>
              <a:t>DatacountNum</a:t>
            </a:r>
            <a:endParaRPr lang="en-US" altLang="ja-JP" sz="2000" dirty="0"/>
          </a:p>
        </p:txBody>
      </p:sp>
      <p:sp>
        <p:nvSpPr>
          <p:cNvPr id="19" name="正方形/長方形 18"/>
          <p:cNvSpPr/>
          <p:nvPr/>
        </p:nvSpPr>
        <p:spPr>
          <a:xfrm>
            <a:off x="731163" y="845304"/>
            <a:ext cx="5724644" cy="369332"/>
          </a:xfrm>
          <a:prstGeom prst="rect">
            <a:avLst/>
          </a:prstGeom>
        </p:spPr>
        <p:txBody>
          <a:bodyPr wrap="none">
            <a:spAutoFit/>
          </a:bodyPr>
          <a:lstStyle/>
          <a:p>
            <a:r>
              <a:rPr lang="ja-JP" altLang="en-US" dirty="0" smtClean="0"/>
              <a:t>チェック</a:t>
            </a:r>
            <a:r>
              <a:rPr lang="ja-JP" altLang="en-US" dirty="0"/>
              <a:t>対象</a:t>
            </a:r>
            <a:r>
              <a:rPr lang="ja-JP" altLang="en-US" dirty="0" smtClean="0"/>
              <a:t>からルール演算子を取得するクエリ</a:t>
            </a:r>
            <a:r>
              <a:rPr lang="ja-JP" altLang="en-US" dirty="0"/>
              <a:t>作成</a:t>
            </a:r>
            <a:endParaRPr lang="en-US" altLang="ja-JP" dirty="0"/>
          </a:p>
        </p:txBody>
      </p:sp>
      <p:sp>
        <p:nvSpPr>
          <p:cNvPr id="20" name="正方形/長方形 19"/>
          <p:cNvSpPr/>
          <p:nvPr/>
        </p:nvSpPr>
        <p:spPr>
          <a:xfrm>
            <a:off x="547882" y="1416211"/>
            <a:ext cx="2173058" cy="369332"/>
          </a:xfrm>
          <a:prstGeom prst="rect">
            <a:avLst/>
          </a:prstGeom>
        </p:spPr>
        <p:txBody>
          <a:bodyPr wrap="square">
            <a:spAutoFit/>
          </a:bodyPr>
          <a:lstStyle/>
          <a:p>
            <a:r>
              <a:rPr lang="en-US" altLang="ja-JP" dirty="0" smtClean="0"/>
              <a:t>A</a:t>
            </a:r>
            <a:r>
              <a:rPr lang="en-US" altLang="ja-JP" sz="1050" dirty="0" smtClean="0"/>
              <a:t>1</a:t>
            </a:r>
            <a:r>
              <a:rPr lang="ja-JP" altLang="en-US" dirty="0" smtClean="0"/>
              <a:t>  チェック</a:t>
            </a:r>
            <a:r>
              <a:rPr lang="ja-JP" altLang="en-US" dirty="0"/>
              <a:t>対象</a:t>
            </a:r>
          </a:p>
        </p:txBody>
      </p:sp>
      <p:sp>
        <p:nvSpPr>
          <p:cNvPr id="21" name="正方形/長方形 20"/>
          <p:cNvSpPr/>
          <p:nvPr/>
        </p:nvSpPr>
        <p:spPr>
          <a:xfrm>
            <a:off x="547882" y="2186449"/>
            <a:ext cx="1158998" cy="369332"/>
          </a:xfrm>
          <a:prstGeom prst="rect">
            <a:avLst/>
          </a:prstGeom>
        </p:spPr>
        <p:txBody>
          <a:bodyPr wrap="square">
            <a:spAutoFit/>
          </a:bodyPr>
          <a:lstStyle/>
          <a:p>
            <a:r>
              <a:rPr lang="en-US" altLang="ja-JP" dirty="0" smtClean="0"/>
              <a:t>A</a:t>
            </a:r>
            <a:r>
              <a:rPr lang="en-US" altLang="ja-JP" sz="1050" dirty="0" smtClean="0"/>
              <a:t>2</a:t>
            </a:r>
            <a:r>
              <a:rPr lang="ja-JP" altLang="en-US" sz="1050" dirty="0" smtClean="0"/>
              <a:t>　</a:t>
            </a:r>
            <a:r>
              <a:rPr lang="en-US" altLang="ja-JP" dirty="0" smtClean="0"/>
              <a:t>SQL</a:t>
            </a:r>
            <a:endParaRPr lang="ja-JP" altLang="en-US" dirty="0"/>
          </a:p>
        </p:txBody>
      </p:sp>
      <p:sp>
        <p:nvSpPr>
          <p:cNvPr id="23" name="正方形/長方形 22"/>
          <p:cNvSpPr/>
          <p:nvPr/>
        </p:nvSpPr>
        <p:spPr>
          <a:xfrm>
            <a:off x="375920" y="3815535"/>
            <a:ext cx="4801184" cy="369332"/>
          </a:xfrm>
          <a:prstGeom prst="rect">
            <a:avLst/>
          </a:prstGeom>
        </p:spPr>
        <p:txBody>
          <a:bodyPr wrap="square">
            <a:spAutoFit/>
          </a:bodyPr>
          <a:lstStyle/>
          <a:p>
            <a:r>
              <a:rPr lang="ja-JP" altLang="en-US" dirty="0" smtClean="0"/>
              <a:t>ルール演算子管理テーブル</a:t>
            </a:r>
            <a:endParaRPr lang="ja-JP" altLang="en-US" dirty="0"/>
          </a:p>
        </p:txBody>
      </p:sp>
      <p:sp>
        <p:nvSpPr>
          <p:cNvPr id="24" name="正方形/長方形 23"/>
          <p:cNvSpPr/>
          <p:nvPr/>
        </p:nvSpPr>
        <p:spPr>
          <a:xfrm>
            <a:off x="9509760" y="8340"/>
            <a:ext cx="2682240" cy="108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インポートファイルから拡張演算子を取得</a:t>
            </a:r>
            <a:r>
              <a:rPr kumimoji="1" lang="ja-JP" altLang="en-US" dirty="0" smtClean="0"/>
              <a:t>する</a:t>
            </a:r>
            <a:endParaRPr kumimoji="1" lang="en-US" altLang="ja-JP" sz="1200" dirty="0" smtClean="0"/>
          </a:p>
        </p:txBody>
      </p:sp>
    </p:spTree>
    <p:extLst>
      <p:ext uri="{BB962C8B-B14F-4D97-AF65-F5344CB8AC3E}">
        <p14:creationId xmlns:p14="http://schemas.microsoft.com/office/powerpoint/2010/main" val="2498856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チェック対象からクエリ</a:t>
            </a:r>
            <a:r>
              <a:rPr lang="ja-JP" altLang="en-US" dirty="0" smtClean="0"/>
              <a:t>作成　</a:t>
            </a:r>
            <a:r>
              <a:rPr lang="en-US" altLang="ja-JP" dirty="0"/>
              <a:t> B</a:t>
            </a:r>
            <a:endParaRPr lang="en-US" altLang="ja-JP" dirty="0"/>
          </a:p>
        </p:txBody>
      </p:sp>
      <p:sp>
        <p:nvSpPr>
          <p:cNvPr id="5" name="スライド番号プレースホルダー 4"/>
          <p:cNvSpPr>
            <a:spLocks noGrp="1"/>
          </p:cNvSpPr>
          <p:nvPr>
            <p:ph type="sldNum" sz="quarter" idx="17"/>
          </p:nvPr>
        </p:nvSpPr>
        <p:spPr>
          <a:xfrm>
            <a:off x="11377613" y="6449006"/>
            <a:ext cx="631507"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24</a:t>
            </a:fld>
            <a:endParaRPr lang="en-US" altLang="ja-JP" dirty="0"/>
          </a:p>
        </p:txBody>
      </p:sp>
      <p:sp>
        <p:nvSpPr>
          <p:cNvPr id="6" name="テキスト プレースホルダー 5"/>
          <p:cNvSpPr>
            <a:spLocks noGrp="1"/>
          </p:cNvSpPr>
          <p:nvPr>
            <p:ph type="body" sz="quarter" idx="14"/>
          </p:nvPr>
        </p:nvSpPr>
        <p:spPr>
          <a:xfrm>
            <a:off x="2598028" y="1436409"/>
            <a:ext cx="5700182" cy="328936"/>
          </a:xfrm>
          <a:prstGeom prst="rect">
            <a:avLst/>
          </a:prstGeom>
          <a:ln>
            <a:solidFill>
              <a:schemeClr val="tx1"/>
            </a:solidFill>
          </a:ln>
        </p:spPr>
        <p:txBody>
          <a:bodyPr wrap="square">
            <a:spAutoFit/>
          </a:bodyPr>
          <a:lstStyle/>
          <a:p>
            <a:r>
              <a:rPr lang="en-US" altLang="ja-JP" dirty="0" err="1" smtClean="0"/>
              <a:t>MainPDType</a:t>
            </a:r>
            <a:r>
              <a:rPr lang="ja-JP" altLang="en-US" dirty="0" smtClean="0"/>
              <a:t>　</a:t>
            </a:r>
            <a:r>
              <a:rPr lang="en-US" altLang="ja-JP" dirty="0" smtClean="0"/>
              <a:t>,PD </a:t>
            </a:r>
            <a:endParaRPr lang="en-US" altLang="ja-JP" dirty="0"/>
          </a:p>
        </p:txBody>
      </p:sp>
      <p:sp>
        <p:nvSpPr>
          <p:cNvPr id="8" name="正方形/長方形 7"/>
          <p:cNvSpPr/>
          <p:nvPr/>
        </p:nvSpPr>
        <p:spPr>
          <a:xfrm>
            <a:off x="2582788" y="2219251"/>
            <a:ext cx="5822102" cy="2031325"/>
          </a:xfrm>
          <a:prstGeom prst="rect">
            <a:avLst/>
          </a:prstGeom>
          <a:ln>
            <a:solidFill>
              <a:schemeClr val="tx1"/>
            </a:solidFill>
          </a:ln>
        </p:spPr>
        <p:txBody>
          <a:bodyPr wrap="square">
            <a:spAutoFit/>
          </a:bodyPr>
          <a:lstStyle/>
          <a:p>
            <a:r>
              <a:rPr lang="en-US" altLang="ja-JP" dirty="0"/>
              <a:t>SELECT</a:t>
            </a:r>
          </a:p>
          <a:p>
            <a:r>
              <a:rPr lang="en-US" altLang="ja-JP" dirty="0"/>
              <a:t>    </a:t>
            </a:r>
            <a:r>
              <a:rPr lang="en-US" altLang="ja-JP" dirty="0" err="1"/>
              <a:t>fbmnpd.d_thesystemkey</a:t>
            </a:r>
            <a:r>
              <a:rPr lang="en-US" altLang="ja-JP" dirty="0"/>
              <a:t>,</a:t>
            </a:r>
          </a:p>
          <a:p>
            <a:r>
              <a:rPr lang="en-US" altLang="ja-JP" dirty="0"/>
              <a:t>    </a:t>
            </a:r>
            <a:r>
              <a:rPr lang="en-US" altLang="ja-JP" dirty="0" err="1"/>
              <a:t>fbmnpd.mainpd_type_id</a:t>
            </a:r>
            <a:r>
              <a:rPr lang="en-US" altLang="ja-JP" dirty="0"/>
              <a:t>,</a:t>
            </a:r>
          </a:p>
          <a:p>
            <a:r>
              <a:rPr lang="en-US" altLang="ja-JP" dirty="0"/>
              <a:t>    </a:t>
            </a:r>
            <a:r>
              <a:rPr lang="en-US" altLang="ja-JP" dirty="0" err="1"/>
              <a:t>fbpd.pd_id</a:t>
            </a:r>
            <a:endParaRPr lang="en-US" altLang="ja-JP" dirty="0"/>
          </a:p>
          <a:p>
            <a:r>
              <a:rPr lang="en-US" altLang="ja-JP" dirty="0"/>
              <a:t>FROM    </a:t>
            </a:r>
            <a:r>
              <a:rPr lang="en-US" altLang="ja-JP" dirty="0" err="1"/>
              <a:t>fbmnpd</a:t>
            </a:r>
            <a:endParaRPr lang="en-US" altLang="ja-JP" dirty="0"/>
          </a:p>
          <a:p>
            <a:r>
              <a:rPr lang="en-US" altLang="ja-JP" dirty="0"/>
              <a:t>    LEFT  JOIN </a:t>
            </a:r>
            <a:r>
              <a:rPr lang="en-US" altLang="ja-JP" dirty="0" err="1"/>
              <a:t>fbpd</a:t>
            </a:r>
            <a:r>
              <a:rPr lang="en-US" altLang="ja-JP" dirty="0"/>
              <a:t> </a:t>
            </a:r>
          </a:p>
          <a:p>
            <a:r>
              <a:rPr lang="en-US" altLang="ja-JP" dirty="0"/>
              <a:t>    ON </a:t>
            </a:r>
            <a:r>
              <a:rPr lang="en-US" altLang="ja-JP" dirty="0" err="1"/>
              <a:t>fbpd.d_thesystemkey</a:t>
            </a:r>
            <a:r>
              <a:rPr lang="en-US" altLang="ja-JP" dirty="0"/>
              <a:t> = </a:t>
            </a:r>
            <a:r>
              <a:rPr lang="en-US" altLang="ja-JP" dirty="0" err="1"/>
              <a:t>fbmnpd.d_thesystemkey</a:t>
            </a:r>
            <a:endParaRPr lang="ja-JP" altLang="en-US" dirty="0"/>
          </a:p>
        </p:txBody>
      </p:sp>
      <p:sp>
        <p:nvSpPr>
          <p:cNvPr id="10" name="正方形/長方形 9"/>
          <p:cNvSpPr/>
          <p:nvPr/>
        </p:nvSpPr>
        <p:spPr>
          <a:xfrm>
            <a:off x="9509760" y="8340"/>
            <a:ext cx="2682240" cy="108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インポートファイル</a:t>
            </a:r>
            <a:r>
              <a:rPr kumimoji="1" lang="ja-JP" altLang="en-US" dirty="0" smtClean="0"/>
              <a:t>から</a:t>
            </a:r>
            <a:r>
              <a:rPr kumimoji="1" lang="ja-JP" altLang="en-US" dirty="0" smtClean="0"/>
              <a:t>データ取得するクエリを生成する。</a:t>
            </a:r>
            <a:endParaRPr kumimoji="1" lang="en-US" altLang="ja-JP" dirty="0" smtClean="0"/>
          </a:p>
        </p:txBody>
      </p:sp>
      <p:graphicFrame>
        <p:nvGraphicFramePr>
          <p:cNvPr id="12" name="表 11"/>
          <p:cNvGraphicFramePr>
            <a:graphicFrameLocks noGrp="1"/>
          </p:cNvGraphicFramePr>
          <p:nvPr>
            <p:extLst/>
          </p:nvPr>
        </p:nvGraphicFramePr>
        <p:xfrm>
          <a:off x="9159501" y="4372496"/>
          <a:ext cx="3032499" cy="1948960"/>
        </p:xfrm>
        <a:graphic>
          <a:graphicData uri="http://schemas.openxmlformats.org/drawingml/2006/table">
            <a:tbl>
              <a:tblPr firstRow="1" bandRow="1"/>
              <a:tblGrid>
                <a:gridCol w="892980"/>
                <a:gridCol w="654717"/>
                <a:gridCol w="746411"/>
                <a:gridCol w="738391"/>
              </a:tblGrid>
              <a:tr h="193799">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ja-JP" altLang="en-US" sz="900" dirty="0" smtClean="0"/>
                        <a:t>ルール</a:t>
                      </a:r>
                      <a:r>
                        <a:rPr kumimoji="1" lang="en-US" altLang="ja-JP" sz="900" dirty="0" smtClean="0"/>
                        <a:t>No</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en-US" altLang="ja-JP" sz="900" dirty="0" smtClean="0"/>
                        <a:t>a</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c>
                  <a:txBody>
                    <a:bodyPr/>
                    <a:lstStyle>
                      <a:lvl1pPr marL="0" algn="l" defTabSz="914400" rtl="0" eaLnBrk="1" latinLnBrk="0" hangingPunct="1">
                        <a:defRPr kumimoji="1" sz="1800" b="1" kern="1200">
                          <a:solidFill>
                            <a:schemeClr val="lt1"/>
                          </a:solidFill>
                          <a:latin typeface="Arial"/>
                          <a:ea typeface="メイリオ"/>
                        </a:defRPr>
                      </a:lvl1pPr>
                      <a:lvl2pPr marL="457200" algn="l" defTabSz="914400" rtl="0" eaLnBrk="1" latinLnBrk="0" hangingPunct="1">
                        <a:defRPr kumimoji="1" sz="1800" b="1" kern="1200">
                          <a:solidFill>
                            <a:schemeClr val="lt1"/>
                          </a:solidFill>
                          <a:latin typeface="Arial"/>
                          <a:ea typeface="メイリオ"/>
                        </a:defRPr>
                      </a:lvl2pPr>
                      <a:lvl3pPr marL="914400" algn="l" defTabSz="914400" rtl="0" eaLnBrk="1" latinLnBrk="0" hangingPunct="1">
                        <a:defRPr kumimoji="1" sz="1800" b="1" kern="1200">
                          <a:solidFill>
                            <a:schemeClr val="lt1"/>
                          </a:solidFill>
                          <a:latin typeface="Arial"/>
                          <a:ea typeface="メイリオ"/>
                        </a:defRPr>
                      </a:lvl3pPr>
                      <a:lvl4pPr marL="1371600" algn="l" defTabSz="914400" rtl="0" eaLnBrk="1" latinLnBrk="0" hangingPunct="1">
                        <a:defRPr kumimoji="1" sz="1800" b="1" kern="1200">
                          <a:solidFill>
                            <a:schemeClr val="lt1"/>
                          </a:solidFill>
                          <a:latin typeface="Arial"/>
                          <a:ea typeface="メイリオ"/>
                        </a:defRPr>
                      </a:lvl4pPr>
                      <a:lvl5pPr marL="1828800" algn="l" defTabSz="914400" rtl="0" eaLnBrk="1" latinLnBrk="0" hangingPunct="1">
                        <a:defRPr kumimoji="1" sz="1800" b="1" kern="1200">
                          <a:solidFill>
                            <a:schemeClr val="lt1"/>
                          </a:solidFill>
                          <a:latin typeface="Arial"/>
                          <a:ea typeface="メイリオ"/>
                        </a:defRPr>
                      </a:lvl5pPr>
                      <a:lvl6pPr marL="2286000" algn="l" defTabSz="914400" rtl="0" eaLnBrk="1" latinLnBrk="0" hangingPunct="1">
                        <a:defRPr kumimoji="1" sz="1800" b="1" kern="1200">
                          <a:solidFill>
                            <a:schemeClr val="lt1"/>
                          </a:solidFill>
                          <a:latin typeface="Arial"/>
                          <a:ea typeface="メイリオ"/>
                        </a:defRPr>
                      </a:lvl6pPr>
                      <a:lvl7pPr marL="2743200" algn="l" defTabSz="914400" rtl="0" eaLnBrk="1" latinLnBrk="0" hangingPunct="1">
                        <a:defRPr kumimoji="1" sz="1800" b="1" kern="1200">
                          <a:solidFill>
                            <a:schemeClr val="lt1"/>
                          </a:solidFill>
                          <a:latin typeface="Arial"/>
                          <a:ea typeface="メイリオ"/>
                        </a:defRPr>
                      </a:lvl7pPr>
                      <a:lvl8pPr marL="3200400" algn="l" defTabSz="914400" rtl="0" eaLnBrk="1" latinLnBrk="0" hangingPunct="1">
                        <a:defRPr kumimoji="1" sz="1800" b="1" kern="1200">
                          <a:solidFill>
                            <a:schemeClr val="lt1"/>
                          </a:solidFill>
                          <a:latin typeface="Arial"/>
                          <a:ea typeface="メイリオ"/>
                        </a:defRPr>
                      </a:lvl8pPr>
                      <a:lvl9pPr marL="3657600" algn="l" defTabSz="914400" rtl="0" eaLnBrk="1" latinLnBrk="0" hangingPunct="1">
                        <a:defRPr kumimoji="1" sz="1800" b="1" kern="1200">
                          <a:solidFill>
                            <a:schemeClr val="lt1"/>
                          </a:solidFill>
                          <a:latin typeface="Arial"/>
                          <a:ea typeface="メイリオ"/>
                        </a:defRPr>
                      </a:lvl9pPr>
                    </a:lstStyle>
                    <a:p>
                      <a:r>
                        <a:rPr kumimoji="1" lang="en-US" altLang="ja-JP" sz="900" dirty="0" smtClean="0"/>
                        <a:t>b</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1ABCEF"/>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smtClean="0"/>
                        <a:t>関係演算子</a:t>
                      </a:r>
                      <a:endParaRPr lang="en-US" altLang="ja-JP"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smtClean="0"/>
                        <a:t>a!</a:t>
                      </a:r>
                      <a:r>
                        <a:rPr lang="ja-JP" altLang="en-US" sz="900" dirty="0" smtClean="0"/>
                        <a:t>⇒</a:t>
                      </a:r>
                      <a:r>
                        <a:rPr lang="en-US" altLang="ja-JP" sz="900" dirty="0" smtClean="0"/>
                        <a:t>b</a:t>
                      </a:r>
                      <a:endParaRPr kumimoji="1" lang="ja-JP" altLang="en-US" sz="900" dirty="0" smtClean="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215043">
                <a:tc gridSpan="4">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algn="ctr"/>
                      <a:r>
                        <a:rPr kumimoji="1" lang="ja-JP" altLang="en-US" sz="900" dirty="0" smtClean="0"/>
                        <a:t>ロジック系演算子</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215637">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チェック対象</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dirty="0" err="1" smtClean="0"/>
                        <a:t>MainPD</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PD</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342427">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ルール</a:t>
                      </a:r>
                      <a:r>
                        <a:rPr kumimoji="1" lang="en-US" altLang="ja-JP" sz="900" dirty="0" smtClean="0"/>
                        <a:t>No</a:t>
                      </a:r>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1</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r>
              <a:tr h="281699">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位置指定演算子</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4N</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4N</a:t>
                      </a:r>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論理演算子</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en-US" altLang="ja-JP" sz="900" dirty="0" smtClean="0"/>
                        <a:t>=</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20000"/>
                      </a:srgbClr>
                    </a:solidFill>
                  </a:tcPr>
                </a:tc>
              </a:tr>
              <a:tr h="215043">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900" dirty="0" smtClean="0"/>
                        <a:t>要素</a:t>
                      </a:r>
                      <a:endParaRPr kumimoji="1" lang="en-US" altLang="ja-JP"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900" dirty="0" smtClean="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Ｙ</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c>
                  <a:txBody>
                    <a:bodyPr/>
                    <a:lstStyle>
                      <a:lvl1pPr marL="0" algn="l" defTabSz="914400" rtl="0" eaLnBrk="1" latinLnBrk="0" hangingPunct="1">
                        <a:defRPr kumimoji="1" sz="1800" kern="1200">
                          <a:solidFill>
                            <a:schemeClr val="dk1"/>
                          </a:solidFill>
                          <a:latin typeface="Arial"/>
                          <a:ea typeface="メイリオ"/>
                        </a:defRPr>
                      </a:lvl1pPr>
                      <a:lvl2pPr marL="457200" algn="l" defTabSz="914400" rtl="0" eaLnBrk="1" latinLnBrk="0" hangingPunct="1">
                        <a:defRPr kumimoji="1" sz="1800" kern="1200">
                          <a:solidFill>
                            <a:schemeClr val="dk1"/>
                          </a:solidFill>
                          <a:latin typeface="Arial"/>
                          <a:ea typeface="メイリオ"/>
                        </a:defRPr>
                      </a:lvl2pPr>
                      <a:lvl3pPr marL="914400" algn="l" defTabSz="914400" rtl="0" eaLnBrk="1" latinLnBrk="0" hangingPunct="1">
                        <a:defRPr kumimoji="1" sz="1800" kern="1200">
                          <a:solidFill>
                            <a:schemeClr val="dk1"/>
                          </a:solidFill>
                          <a:latin typeface="Arial"/>
                          <a:ea typeface="メイリオ"/>
                        </a:defRPr>
                      </a:lvl3pPr>
                      <a:lvl4pPr marL="1371600" algn="l" defTabSz="914400" rtl="0" eaLnBrk="1" latinLnBrk="0" hangingPunct="1">
                        <a:defRPr kumimoji="1" sz="1800" kern="1200">
                          <a:solidFill>
                            <a:schemeClr val="dk1"/>
                          </a:solidFill>
                          <a:latin typeface="Arial"/>
                          <a:ea typeface="メイリオ"/>
                        </a:defRPr>
                      </a:lvl4pPr>
                      <a:lvl5pPr marL="1828800" algn="l" defTabSz="914400" rtl="0" eaLnBrk="1" latinLnBrk="0" hangingPunct="1">
                        <a:defRPr kumimoji="1" sz="1800" kern="1200">
                          <a:solidFill>
                            <a:schemeClr val="dk1"/>
                          </a:solidFill>
                          <a:latin typeface="Arial"/>
                          <a:ea typeface="メイリオ"/>
                        </a:defRPr>
                      </a:lvl5pPr>
                      <a:lvl6pPr marL="2286000" algn="l" defTabSz="914400" rtl="0" eaLnBrk="1" latinLnBrk="0" hangingPunct="1">
                        <a:defRPr kumimoji="1" sz="1800" kern="1200">
                          <a:solidFill>
                            <a:schemeClr val="dk1"/>
                          </a:solidFill>
                          <a:latin typeface="Arial"/>
                          <a:ea typeface="メイリオ"/>
                        </a:defRPr>
                      </a:lvl6pPr>
                      <a:lvl7pPr marL="2743200" algn="l" defTabSz="914400" rtl="0" eaLnBrk="1" latinLnBrk="0" hangingPunct="1">
                        <a:defRPr kumimoji="1" sz="1800" kern="1200">
                          <a:solidFill>
                            <a:schemeClr val="dk1"/>
                          </a:solidFill>
                          <a:latin typeface="Arial"/>
                          <a:ea typeface="メイリオ"/>
                        </a:defRPr>
                      </a:lvl7pPr>
                      <a:lvl8pPr marL="3200400" algn="l" defTabSz="914400" rtl="0" eaLnBrk="1" latinLnBrk="0" hangingPunct="1">
                        <a:defRPr kumimoji="1" sz="1800" kern="1200">
                          <a:solidFill>
                            <a:schemeClr val="dk1"/>
                          </a:solidFill>
                          <a:latin typeface="Arial"/>
                          <a:ea typeface="メイリオ"/>
                        </a:defRPr>
                      </a:lvl8pPr>
                      <a:lvl9pPr marL="3657600" algn="l" defTabSz="914400" rtl="0" eaLnBrk="1" latinLnBrk="0" hangingPunct="1">
                        <a:defRPr kumimoji="1" sz="1800" kern="1200">
                          <a:solidFill>
                            <a:schemeClr val="dk1"/>
                          </a:solidFill>
                          <a:latin typeface="Arial"/>
                          <a:ea typeface="メイリオ"/>
                        </a:defRPr>
                      </a:lvl9pPr>
                    </a:lstStyle>
                    <a:p>
                      <a:r>
                        <a:rPr kumimoji="1" lang="ja-JP" altLang="en-US" sz="900" dirty="0" smtClean="0"/>
                        <a:t>Ｃ</a:t>
                      </a:r>
                      <a:endParaRPr kumimoji="1" lang="ja-JP" altLang="en-US" sz="900" dirty="0"/>
                    </a:p>
                  </a:txBody>
                  <a:tcPr marL="59623" marR="59623" marT="29811" marB="2981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1ABCEF">
                        <a:tint val="40000"/>
                      </a:srgbClr>
                    </a:solidFill>
                  </a:tcPr>
                </a:tc>
              </a:tr>
            </a:tbl>
          </a:graphicData>
        </a:graphic>
      </p:graphicFrame>
      <p:sp>
        <p:nvSpPr>
          <p:cNvPr id="15" name="下矢印 14"/>
          <p:cNvSpPr/>
          <p:nvPr/>
        </p:nvSpPr>
        <p:spPr>
          <a:xfrm>
            <a:off x="5059710" y="1850080"/>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下矢印 15"/>
          <p:cNvSpPr/>
          <p:nvPr/>
        </p:nvSpPr>
        <p:spPr>
          <a:xfrm>
            <a:off x="5059710" y="4312119"/>
            <a:ext cx="502920" cy="29205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p:cNvSpPr/>
          <p:nvPr/>
        </p:nvSpPr>
        <p:spPr>
          <a:xfrm>
            <a:off x="2598028" y="4620109"/>
            <a:ext cx="6096000" cy="1754326"/>
          </a:xfrm>
          <a:prstGeom prst="rect">
            <a:avLst/>
          </a:prstGeom>
          <a:ln>
            <a:solidFill>
              <a:schemeClr val="tx1"/>
            </a:solidFill>
          </a:ln>
        </p:spPr>
        <p:txBody>
          <a:bodyPr>
            <a:spAutoFit/>
          </a:bodyPr>
          <a:lstStyle/>
          <a:p>
            <a:r>
              <a:rPr lang="en-US" altLang="ja-JP" dirty="0"/>
              <a:t>Y6@CS-WC0BF.09	Branch	</a:t>
            </a:r>
          </a:p>
          <a:p>
            <a:r>
              <a:rPr lang="en-US" altLang="ja-JP" dirty="0"/>
              <a:t>AL@E00ARI14.00	Branch	</a:t>
            </a:r>
          </a:p>
          <a:p>
            <a:r>
              <a:rPr lang="en-US" altLang="ja-JP" dirty="0"/>
              <a:t>Y5@CS-U7047.03	Branch	</a:t>
            </a:r>
          </a:p>
          <a:p>
            <a:r>
              <a:rPr lang="en-US" altLang="ja-JP" dirty="0"/>
              <a:t>Y5@CS-WK2SA.01	Branch	</a:t>
            </a:r>
          </a:p>
          <a:p>
            <a:r>
              <a:rPr lang="en-US" altLang="ja-JP" dirty="0"/>
              <a:t>Y3@CFCHTQ00.00	Equipment Monitor	</a:t>
            </a:r>
          </a:p>
          <a:p>
            <a:r>
              <a:rPr lang="en-US" altLang="ja-JP" dirty="0"/>
              <a:t>AL@ECP--S00.HE	Branch	</a:t>
            </a:r>
            <a:endParaRPr lang="ja-JP" altLang="en-US" dirty="0"/>
          </a:p>
        </p:txBody>
      </p:sp>
      <p:sp>
        <p:nvSpPr>
          <p:cNvPr id="19" name="正方形/長方形 18"/>
          <p:cNvSpPr/>
          <p:nvPr/>
        </p:nvSpPr>
        <p:spPr>
          <a:xfrm>
            <a:off x="731163" y="845304"/>
            <a:ext cx="5493812" cy="369332"/>
          </a:xfrm>
          <a:prstGeom prst="rect">
            <a:avLst/>
          </a:prstGeom>
        </p:spPr>
        <p:txBody>
          <a:bodyPr wrap="none">
            <a:spAutoFit/>
          </a:bodyPr>
          <a:lstStyle/>
          <a:p>
            <a:r>
              <a:rPr lang="ja-JP" altLang="en-US" dirty="0" smtClean="0"/>
              <a:t>チェック</a:t>
            </a:r>
            <a:r>
              <a:rPr lang="ja-JP" altLang="en-US" dirty="0"/>
              <a:t>対象</a:t>
            </a:r>
            <a:r>
              <a:rPr lang="ja-JP" altLang="en-US" dirty="0" smtClean="0"/>
              <a:t>から既存データを取得するクエリ</a:t>
            </a:r>
            <a:r>
              <a:rPr lang="ja-JP" altLang="en-US" dirty="0"/>
              <a:t>作成</a:t>
            </a:r>
            <a:endParaRPr lang="en-US" altLang="ja-JP" dirty="0"/>
          </a:p>
        </p:txBody>
      </p:sp>
      <p:sp>
        <p:nvSpPr>
          <p:cNvPr id="20" name="正方形/長方形 19"/>
          <p:cNvSpPr/>
          <p:nvPr/>
        </p:nvSpPr>
        <p:spPr>
          <a:xfrm>
            <a:off x="310348" y="1396013"/>
            <a:ext cx="1930337" cy="369332"/>
          </a:xfrm>
          <a:prstGeom prst="rect">
            <a:avLst/>
          </a:prstGeom>
        </p:spPr>
        <p:txBody>
          <a:bodyPr wrap="none">
            <a:spAutoFit/>
          </a:bodyPr>
          <a:lstStyle/>
          <a:p>
            <a:r>
              <a:rPr lang="en-US" altLang="ja-JP" dirty="0" smtClean="0"/>
              <a:t>B</a:t>
            </a:r>
            <a:r>
              <a:rPr lang="en-US" altLang="ja-JP" sz="1100" dirty="0" smtClean="0"/>
              <a:t>1</a:t>
            </a:r>
            <a:r>
              <a:rPr lang="ja-JP" altLang="en-US" dirty="0" smtClean="0"/>
              <a:t>  チェック</a:t>
            </a:r>
            <a:r>
              <a:rPr lang="ja-JP" altLang="en-US" dirty="0"/>
              <a:t>対象</a:t>
            </a:r>
          </a:p>
        </p:txBody>
      </p:sp>
      <p:sp>
        <p:nvSpPr>
          <p:cNvPr id="21" name="正方形/長方形 20"/>
          <p:cNvSpPr/>
          <p:nvPr/>
        </p:nvSpPr>
        <p:spPr>
          <a:xfrm>
            <a:off x="310348" y="2166525"/>
            <a:ext cx="1007007" cy="369332"/>
          </a:xfrm>
          <a:prstGeom prst="rect">
            <a:avLst/>
          </a:prstGeom>
        </p:spPr>
        <p:txBody>
          <a:bodyPr wrap="none">
            <a:spAutoFit/>
          </a:bodyPr>
          <a:lstStyle/>
          <a:p>
            <a:r>
              <a:rPr lang="en-US" altLang="ja-JP" dirty="0" smtClean="0"/>
              <a:t>B</a:t>
            </a:r>
            <a:r>
              <a:rPr lang="en-US" altLang="ja-JP" sz="1100" dirty="0" smtClean="0"/>
              <a:t>2</a:t>
            </a:r>
            <a:r>
              <a:rPr lang="en-US" altLang="ja-JP" dirty="0" smtClean="0"/>
              <a:t>  SQL</a:t>
            </a:r>
            <a:endParaRPr lang="ja-JP" altLang="en-US" dirty="0"/>
          </a:p>
        </p:txBody>
      </p:sp>
      <p:sp>
        <p:nvSpPr>
          <p:cNvPr id="23" name="正方形/長方形 22"/>
          <p:cNvSpPr/>
          <p:nvPr/>
        </p:nvSpPr>
        <p:spPr>
          <a:xfrm>
            <a:off x="71763" y="4604174"/>
            <a:ext cx="2223686" cy="369332"/>
          </a:xfrm>
          <a:prstGeom prst="rect">
            <a:avLst/>
          </a:prstGeom>
        </p:spPr>
        <p:txBody>
          <a:bodyPr wrap="none">
            <a:spAutoFit/>
          </a:bodyPr>
          <a:lstStyle/>
          <a:p>
            <a:r>
              <a:rPr lang="en-US" altLang="ja-JP" dirty="0" smtClean="0"/>
              <a:t>Mesif14m.FBMNPD</a:t>
            </a:r>
            <a:endParaRPr lang="ja-JP" altLang="en-US" dirty="0"/>
          </a:p>
        </p:txBody>
      </p:sp>
    </p:spTree>
    <p:extLst>
      <p:ext uri="{BB962C8B-B14F-4D97-AF65-F5344CB8AC3E}">
        <p14:creationId xmlns:p14="http://schemas.microsoft.com/office/powerpoint/2010/main" val="3989152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648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位置演算子</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26</a:t>
            </a:fld>
            <a:endParaRPr lang="en-US" altLang="ja-JP" dirty="0"/>
          </a:p>
        </p:txBody>
      </p:sp>
      <p:sp>
        <p:nvSpPr>
          <p:cNvPr id="7" name="テキスト ボックス 6"/>
          <p:cNvSpPr txBox="1"/>
          <p:nvPr/>
        </p:nvSpPr>
        <p:spPr>
          <a:xfrm>
            <a:off x="522458" y="748408"/>
            <a:ext cx="11272136" cy="3170099"/>
          </a:xfrm>
          <a:prstGeom prst="rect">
            <a:avLst/>
          </a:prstGeom>
          <a:noFill/>
        </p:spPr>
        <p:txBody>
          <a:bodyPr wrap="square" rtlCol="0">
            <a:spAutoFit/>
          </a:bodyPr>
          <a:lstStyle/>
          <a:p>
            <a:r>
              <a:rPr kumimoji="1" lang="ja-JP" altLang="en-US" sz="2000" b="1" dirty="0" smtClean="0"/>
              <a:t>演算子ごとに</a:t>
            </a:r>
            <a:r>
              <a:rPr lang="en-US" altLang="ja-JP" sz="2000" b="1" dirty="0" smtClean="0"/>
              <a:t>class</a:t>
            </a:r>
            <a:r>
              <a:rPr lang="ja-JP" altLang="en-US" sz="2000" b="1" dirty="0" smtClean="0"/>
              <a:t>を定義する</a:t>
            </a:r>
            <a:endParaRPr kumimoji="1" lang="en-US" altLang="ja-JP" sz="2000" b="1" dirty="0" smtClean="0"/>
          </a:p>
          <a:p>
            <a:r>
              <a:rPr kumimoji="1" lang="ja-JP" altLang="en-US" sz="2000" b="1" dirty="0" smtClean="0"/>
              <a:t>・位置指定演算子　　　　　　　　　　　　　　　　　　　　</a:t>
            </a:r>
            <a:r>
              <a:rPr lang="en-US" altLang="ja-JP" sz="2000" b="1" dirty="0" err="1" smtClean="0"/>
              <a:t>classname</a:t>
            </a:r>
            <a:r>
              <a:rPr lang="en-US" altLang="ja-JP" sz="2000" b="1" dirty="0" smtClean="0"/>
              <a:t>(</a:t>
            </a:r>
            <a:r>
              <a:rPr lang="ja-JP" altLang="en-US" sz="2000" b="1" dirty="0" smtClean="0"/>
              <a:t>実装</a:t>
            </a:r>
            <a:r>
              <a:rPr lang="en-US" altLang="ja-JP" sz="2000" b="1" dirty="0" smtClean="0"/>
              <a:t>java</a:t>
            </a:r>
            <a:r>
              <a:rPr lang="ja-JP" altLang="en-US" sz="2000" b="1" dirty="0" smtClean="0"/>
              <a:t>クラス</a:t>
            </a:r>
            <a:r>
              <a:rPr lang="en-US" altLang="ja-JP" sz="2000" b="1" dirty="0" smtClean="0"/>
              <a:t>)</a:t>
            </a:r>
            <a:endParaRPr kumimoji="1" lang="en-US" altLang="ja-JP" sz="2000" b="1" dirty="0" smtClean="0"/>
          </a:p>
          <a:p>
            <a:r>
              <a:rPr lang="ja-JP" altLang="en-US" sz="2000" b="1" dirty="0" smtClean="0"/>
              <a:t>　　　　</a:t>
            </a:r>
            <a:r>
              <a:rPr lang="en-US" altLang="ja-JP" sz="2000" b="1" dirty="0" smtClean="0"/>
              <a:t>-</a:t>
            </a:r>
            <a:r>
              <a:rPr lang="ja-JP" altLang="en-US" sz="2000" b="1" dirty="0" smtClean="0"/>
              <a:t>文字位置判別</a:t>
            </a:r>
            <a:r>
              <a:rPr kumimoji="1" lang="ja-JP" altLang="en-US" sz="2000" b="1" dirty="0" smtClean="0"/>
              <a:t>　　</a:t>
            </a:r>
            <a:r>
              <a:rPr kumimoji="1" lang="ja-JP" altLang="en-US" sz="2000" dirty="0" smtClean="0"/>
              <a:t>　　　　　　　　　　　　　　　　　　　　　　　　　</a:t>
            </a:r>
            <a:endParaRPr kumimoji="1" lang="en-US" altLang="ja-JP" sz="2000" dirty="0" smtClean="0"/>
          </a:p>
          <a:p>
            <a:pPr lvl="2"/>
            <a:r>
              <a:rPr lang="en-US" altLang="ja-JP" sz="2000" dirty="0" smtClean="0"/>
              <a:t>2N     </a:t>
            </a:r>
            <a:r>
              <a:rPr lang="ja-JP" altLang="en-US" sz="2000" dirty="0" smtClean="0"/>
              <a:t>チェック対象文字列の左から</a:t>
            </a:r>
            <a:r>
              <a:rPr lang="en-US" altLang="ja-JP" sz="2000" dirty="0" smtClean="0"/>
              <a:t>2</a:t>
            </a:r>
            <a:r>
              <a:rPr lang="ja-JP" altLang="en-US" sz="2000" dirty="0" smtClean="0"/>
              <a:t>桁目　　　　　　   </a:t>
            </a:r>
            <a:r>
              <a:rPr lang="en-US" altLang="ja-JP" sz="2000" dirty="0" err="1" smtClean="0"/>
              <a:t>Noperator</a:t>
            </a:r>
            <a:r>
              <a:rPr lang="ja-JP" altLang="en-US" sz="2000" dirty="0" smtClean="0"/>
              <a:t>　　　　　</a:t>
            </a:r>
            <a:endParaRPr lang="en-US" altLang="ja-JP" sz="2000" dirty="0" smtClean="0"/>
          </a:p>
          <a:p>
            <a:pPr lvl="2"/>
            <a:r>
              <a:rPr lang="en-US" altLang="ja-JP" sz="2000" dirty="0" smtClean="0"/>
              <a:t>2Un   </a:t>
            </a:r>
            <a:r>
              <a:rPr lang="ja-JP" altLang="en-US" sz="2000" dirty="0" smtClean="0"/>
              <a:t>間隔指定</a:t>
            </a:r>
            <a:r>
              <a:rPr lang="en-US" altLang="ja-JP" sz="2000" dirty="0" smtClean="0"/>
              <a:t>,2</a:t>
            </a:r>
            <a:r>
              <a:rPr lang="ja-JP" altLang="en-US" sz="2000" dirty="0" smtClean="0"/>
              <a:t>文字目</a:t>
            </a:r>
            <a:r>
              <a:rPr lang="en-US" altLang="ja-JP" sz="2000" dirty="0" smtClean="0"/>
              <a:t>~</a:t>
            </a:r>
            <a:r>
              <a:rPr lang="ja-JP" altLang="en-US" sz="2000" dirty="0" smtClean="0"/>
              <a:t>最終文字目まで                      　</a:t>
            </a:r>
            <a:r>
              <a:rPr lang="en-US" altLang="ja-JP" sz="2000" dirty="0" err="1" smtClean="0"/>
              <a:t>Uoperator</a:t>
            </a:r>
            <a:endParaRPr lang="en-US" altLang="ja-JP" sz="2000" dirty="0" smtClean="0"/>
          </a:p>
          <a:p>
            <a:pPr lvl="2"/>
            <a:r>
              <a:rPr lang="en-US" altLang="ja-JP" sz="2000" dirty="0" smtClean="0"/>
              <a:t>1F3    </a:t>
            </a:r>
            <a:r>
              <a:rPr lang="ja-JP" altLang="en-US" sz="2000" dirty="0" smtClean="0"/>
              <a:t>前から</a:t>
            </a:r>
            <a:r>
              <a:rPr lang="en-US" altLang="ja-JP" sz="2000" dirty="0" smtClean="0"/>
              <a:t>1</a:t>
            </a:r>
            <a:r>
              <a:rPr lang="ja-JP" altLang="en-US" sz="2000" dirty="0" smtClean="0"/>
              <a:t>個目</a:t>
            </a:r>
            <a:r>
              <a:rPr lang="en-US" altLang="ja-JP" sz="2000" dirty="0" smtClean="0"/>
              <a:t>~</a:t>
            </a:r>
            <a:r>
              <a:rPr lang="ja-JP" altLang="en-US" sz="2000" dirty="0" smtClean="0"/>
              <a:t> </a:t>
            </a:r>
            <a:r>
              <a:rPr lang="en-US" altLang="ja-JP" sz="2000" dirty="0" smtClean="0"/>
              <a:t>3</a:t>
            </a:r>
            <a:r>
              <a:rPr lang="ja-JP" altLang="en-US" sz="2000" dirty="0" smtClean="0"/>
              <a:t>個目　                                             </a:t>
            </a:r>
            <a:r>
              <a:rPr lang="en-US" altLang="ja-JP" sz="2000" dirty="0" err="1" smtClean="0"/>
              <a:t>Fcharoperator</a:t>
            </a:r>
            <a:endParaRPr lang="en-US" altLang="ja-JP" sz="2000" dirty="0" smtClean="0"/>
          </a:p>
          <a:p>
            <a:pPr lvl="2"/>
            <a:r>
              <a:rPr lang="en-US" altLang="ja-JP" sz="2000" dirty="0" smtClean="0"/>
              <a:t>3E1    </a:t>
            </a:r>
            <a:r>
              <a:rPr lang="ja-JP" altLang="en-US" sz="2000" dirty="0" smtClean="0"/>
              <a:t>後ろから</a:t>
            </a:r>
            <a:r>
              <a:rPr lang="en-US" altLang="ja-JP" sz="2000" dirty="0" smtClean="0"/>
              <a:t>1</a:t>
            </a:r>
            <a:r>
              <a:rPr lang="ja-JP" altLang="en-US" sz="2000" dirty="0" smtClean="0"/>
              <a:t>個目</a:t>
            </a:r>
            <a:r>
              <a:rPr lang="en-US" altLang="ja-JP" sz="2000" dirty="0" smtClean="0"/>
              <a:t>~</a:t>
            </a:r>
            <a:r>
              <a:rPr lang="ja-JP" altLang="en-US" sz="2000" dirty="0" smtClean="0"/>
              <a:t> </a:t>
            </a:r>
            <a:r>
              <a:rPr lang="en-US" altLang="ja-JP" sz="2000" dirty="0" smtClean="0"/>
              <a:t>3</a:t>
            </a:r>
            <a:r>
              <a:rPr lang="ja-JP" altLang="en-US" sz="2000" dirty="0" smtClean="0"/>
              <a:t>個目</a:t>
            </a:r>
            <a:r>
              <a:rPr lang="en-US" altLang="ja-JP" sz="2000" b="1" dirty="0" smtClean="0"/>
              <a:t>	                                       </a:t>
            </a:r>
            <a:r>
              <a:rPr lang="en-US" altLang="ja-JP" sz="2000" dirty="0" err="1" smtClean="0"/>
              <a:t>Echaroperator</a:t>
            </a:r>
            <a:endParaRPr lang="en-US" altLang="ja-JP" sz="2000" b="1" dirty="0" smtClean="0"/>
          </a:p>
          <a:p>
            <a:r>
              <a:rPr lang="ja-JP" altLang="en-US" sz="2000" b="1" dirty="0" smtClean="0"/>
              <a:t>　　　　</a:t>
            </a:r>
            <a:r>
              <a:rPr lang="en-US" altLang="ja-JP" sz="2000" b="1" dirty="0" smtClean="0"/>
              <a:t>-</a:t>
            </a:r>
            <a:r>
              <a:rPr lang="ja-JP" altLang="en-US" sz="2000" b="1" dirty="0" smtClean="0"/>
              <a:t>データ位置判別</a:t>
            </a:r>
            <a:endParaRPr lang="en-US" altLang="ja-JP" sz="2000" b="1" dirty="0" smtClean="0"/>
          </a:p>
          <a:p>
            <a:pPr lvl="2"/>
            <a:r>
              <a:rPr lang="en-US" altLang="ja-JP" sz="2000" dirty="0" smtClean="0"/>
              <a:t>F(first)</a:t>
            </a:r>
            <a:r>
              <a:rPr lang="ja-JP" altLang="en-US" sz="2000" dirty="0" smtClean="0"/>
              <a:t>　最初のデータ</a:t>
            </a:r>
            <a:r>
              <a:rPr lang="en-US" altLang="ja-JP" sz="2000" dirty="0" smtClean="0"/>
              <a:t>(</a:t>
            </a:r>
            <a:r>
              <a:rPr lang="ja-JP" altLang="en-US" sz="2000" dirty="0" smtClean="0"/>
              <a:t>列の位置を保存</a:t>
            </a:r>
            <a:r>
              <a:rPr lang="en-US" altLang="ja-JP" sz="2000" dirty="0" smtClean="0"/>
              <a:t>)                            </a:t>
            </a:r>
            <a:r>
              <a:rPr lang="en-US" altLang="ja-JP" sz="2000" dirty="0" err="1" smtClean="0"/>
              <a:t>Fcoulumnoperator</a:t>
            </a:r>
            <a:r>
              <a:rPr lang="en-US" altLang="ja-JP" sz="2000" dirty="0" smtClean="0"/>
              <a:t>                 </a:t>
            </a:r>
          </a:p>
          <a:p>
            <a:pPr lvl="2"/>
            <a:r>
              <a:rPr lang="en-US" altLang="ja-JP" sz="2000" dirty="0" smtClean="0"/>
              <a:t>E(end)</a:t>
            </a:r>
            <a:r>
              <a:rPr lang="ja-JP" altLang="en-US" sz="2000" dirty="0" smtClean="0"/>
              <a:t> 　最後のデータ</a:t>
            </a:r>
            <a:r>
              <a:rPr lang="en-US" altLang="ja-JP" sz="2000" dirty="0" smtClean="0"/>
              <a:t>(</a:t>
            </a:r>
            <a:r>
              <a:rPr lang="ja-JP" altLang="en-US" sz="2000" dirty="0" smtClean="0"/>
              <a:t>列の位置を保存</a:t>
            </a:r>
            <a:r>
              <a:rPr lang="en-US" altLang="ja-JP" sz="2000" dirty="0" smtClean="0"/>
              <a:t>)                           </a:t>
            </a:r>
            <a:r>
              <a:rPr lang="en-US" altLang="ja-JP" sz="2000" dirty="0" err="1" smtClean="0"/>
              <a:t>Ecoulumnoperator</a:t>
            </a:r>
            <a:endParaRPr lang="en-US" altLang="ja-JP" sz="2000" dirty="0" smtClean="0"/>
          </a:p>
        </p:txBody>
      </p:sp>
    </p:spTree>
    <p:extLst>
      <p:ext uri="{BB962C8B-B14F-4D97-AF65-F5344CB8AC3E}">
        <p14:creationId xmlns:p14="http://schemas.microsoft.com/office/powerpoint/2010/main" val="584432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角丸四角形 94"/>
          <p:cNvSpPr/>
          <p:nvPr/>
        </p:nvSpPr>
        <p:spPr>
          <a:xfrm>
            <a:off x="6136877" y="1416164"/>
            <a:ext cx="2933700" cy="3043121"/>
          </a:xfrm>
          <a:prstGeom prst="roundRect">
            <a:avLst/>
          </a:prstGeom>
          <a:solidFill>
            <a:srgbClr val="FFC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2" name="タイトル 1"/>
          <p:cNvSpPr>
            <a:spLocks noGrp="1"/>
          </p:cNvSpPr>
          <p:nvPr>
            <p:ph type="title"/>
          </p:nvPr>
        </p:nvSpPr>
        <p:spPr>
          <a:xfrm>
            <a:off x="1" y="43870"/>
            <a:ext cx="12191999" cy="692149"/>
          </a:xfrm>
        </p:spPr>
        <p:txBody>
          <a:bodyPr/>
          <a:lstStyle/>
          <a:p>
            <a:r>
              <a:rPr lang="ja-JP" altLang="en-US" dirty="0"/>
              <a:t>処理</a:t>
            </a:r>
            <a:r>
              <a:rPr lang="ja-JP" altLang="en-US" dirty="0" smtClean="0"/>
              <a:t>形態</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27</a:t>
            </a:fld>
            <a:endParaRPr lang="en-US" altLang="ja-JP" dirty="0"/>
          </a:p>
        </p:txBody>
      </p:sp>
      <p:sp>
        <p:nvSpPr>
          <p:cNvPr id="7" name="テキスト ボックス 6"/>
          <p:cNvSpPr txBox="1"/>
          <p:nvPr/>
        </p:nvSpPr>
        <p:spPr>
          <a:xfrm>
            <a:off x="668829" y="1152893"/>
            <a:ext cx="2048256" cy="646331"/>
          </a:xfrm>
          <a:prstGeom prst="rect">
            <a:avLst/>
          </a:prstGeom>
          <a:noFill/>
        </p:spPr>
        <p:txBody>
          <a:bodyPr wrap="square" rtlCol="0">
            <a:spAutoFit/>
          </a:bodyPr>
          <a:lstStyle/>
          <a:p>
            <a:r>
              <a:rPr lang="ja-JP" altLang="en-US" dirty="0" smtClean="0"/>
              <a:t>ユーザがアプリ画面上でルール修正</a:t>
            </a:r>
            <a:endParaRPr kumimoji="1" lang="ja-JP" altLang="en-US" dirty="0"/>
          </a:p>
        </p:txBody>
      </p:sp>
      <p:grpSp>
        <p:nvGrpSpPr>
          <p:cNvPr id="44" name="グループ化 43"/>
          <p:cNvGrpSpPr/>
          <p:nvPr/>
        </p:nvGrpSpPr>
        <p:grpSpPr>
          <a:xfrm>
            <a:off x="605513" y="1841869"/>
            <a:ext cx="2883810" cy="1465198"/>
            <a:chOff x="254059" y="2962828"/>
            <a:chExt cx="2883810" cy="1465198"/>
          </a:xfrm>
        </p:grpSpPr>
        <p:pic>
          <p:nvPicPr>
            <p:cNvPr id="43" name="図 42"/>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41" name="図 40"/>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46" name="角丸四角形 45"/>
          <p:cNvSpPr/>
          <p:nvPr/>
        </p:nvSpPr>
        <p:spPr>
          <a:xfrm>
            <a:off x="1956815" y="308833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47" name="角丸四角形 46"/>
          <p:cNvSpPr/>
          <p:nvPr/>
        </p:nvSpPr>
        <p:spPr>
          <a:xfrm>
            <a:off x="2529592" y="308541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grpSp>
        <p:nvGrpSpPr>
          <p:cNvPr id="73" name="グループ化 72"/>
          <p:cNvGrpSpPr/>
          <p:nvPr/>
        </p:nvGrpSpPr>
        <p:grpSpPr>
          <a:xfrm>
            <a:off x="6694565" y="2947737"/>
            <a:ext cx="1883383" cy="1226891"/>
            <a:chOff x="6096000" y="4071394"/>
            <a:chExt cx="5698593" cy="1741037"/>
          </a:xfrm>
        </p:grpSpPr>
        <p:sp>
          <p:nvSpPr>
            <p:cNvPr id="28" name="角丸四角形 27"/>
            <p:cNvSpPr/>
            <p:nvPr/>
          </p:nvSpPr>
          <p:spPr>
            <a:xfrm>
              <a:off x="6096000" y="4103027"/>
              <a:ext cx="5698593" cy="1709404"/>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p>
          </p:txBody>
        </p:sp>
        <p:sp>
          <p:nvSpPr>
            <p:cNvPr id="32" name="テキスト ボックス 31"/>
            <p:cNvSpPr txBox="1"/>
            <p:nvPr/>
          </p:nvSpPr>
          <p:spPr>
            <a:xfrm>
              <a:off x="7368534" y="4071394"/>
              <a:ext cx="2693709" cy="524106"/>
            </a:xfrm>
            <a:prstGeom prst="rect">
              <a:avLst/>
            </a:prstGeom>
            <a:noFill/>
          </p:spPr>
          <p:txBody>
            <a:bodyPr wrap="square" rtlCol="0">
              <a:spAutoFit/>
            </a:bodyPr>
            <a:lstStyle/>
            <a:p>
              <a:r>
                <a:rPr kumimoji="1" lang="ja-JP" altLang="en-US" dirty="0" smtClean="0"/>
                <a:t>ロジック</a:t>
              </a:r>
              <a:endParaRPr kumimoji="1" lang="en-US" altLang="ja-JP" dirty="0" smtClean="0"/>
            </a:p>
          </p:txBody>
        </p:sp>
        <p:sp>
          <p:nvSpPr>
            <p:cNvPr id="67" name="円/楕円 66"/>
            <p:cNvSpPr/>
            <p:nvPr/>
          </p:nvSpPr>
          <p:spPr>
            <a:xfrm>
              <a:off x="6759483" y="4643891"/>
              <a:ext cx="3911815" cy="92145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2</a:t>
              </a:r>
              <a:r>
                <a:rPr lang="en-US" altLang="ja-JP" sz="1000" dirty="0">
                  <a:solidFill>
                    <a:schemeClr val="tx1"/>
                  </a:solidFill>
                </a:rPr>
                <a:t>N</a:t>
              </a:r>
              <a:r>
                <a:rPr lang="en-US" altLang="ja-JP" sz="700" dirty="0">
                  <a:solidFill>
                    <a:schemeClr val="tx1"/>
                  </a:solidFill>
                </a:rPr>
                <a:t>4</a:t>
              </a:r>
              <a:r>
                <a:rPr lang="en-US" altLang="ja-JP" sz="1000" dirty="0">
                  <a:solidFill>
                    <a:schemeClr val="tx1"/>
                  </a:solidFill>
                </a:rPr>
                <a:t>  a!</a:t>
              </a:r>
              <a:r>
                <a:rPr lang="ja-JP" altLang="en-US" sz="1000" dirty="0">
                  <a:solidFill>
                    <a:schemeClr val="tx1"/>
                  </a:solidFill>
                </a:rPr>
                <a:t>⇒</a:t>
              </a:r>
              <a:r>
                <a:rPr lang="en-US" altLang="ja-JP" sz="1000" dirty="0">
                  <a:solidFill>
                    <a:schemeClr val="tx1"/>
                  </a:solidFill>
                </a:rPr>
                <a:t>b a:Y    a=Y    </a:t>
              </a:r>
              <a:r>
                <a:rPr lang="en-US" altLang="ja-JP" sz="1000" dirty="0" smtClean="0">
                  <a:solidFill>
                    <a:schemeClr val="tx1"/>
                  </a:solidFill>
                </a:rPr>
                <a:t>b=</a:t>
              </a:r>
              <a:r>
                <a:rPr lang="en-US" altLang="ja-JP" sz="1000" dirty="0" err="1" smtClean="0">
                  <a:solidFill>
                    <a:schemeClr val="tx1"/>
                  </a:solidFill>
                </a:rPr>
                <a:t>Cv</a:t>
              </a:r>
              <a:endParaRPr kumimoji="1" lang="ja-JP" altLang="en-US" sz="1000" dirty="0">
                <a:solidFill>
                  <a:schemeClr val="tx1"/>
                </a:solidFill>
              </a:endParaRPr>
            </a:p>
          </p:txBody>
        </p:sp>
      </p:grpSp>
      <p:sp>
        <p:nvSpPr>
          <p:cNvPr id="69" name="角丸四角形 68"/>
          <p:cNvSpPr/>
          <p:nvPr/>
        </p:nvSpPr>
        <p:spPr>
          <a:xfrm>
            <a:off x="238687" y="1152893"/>
            <a:ext cx="3624652"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0" name="テキスト ボックス 69"/>
          <p:cNvSpPr txBox="1"/>
          <p:nvPr/>
        </p:nvSpPr>
        <p:spPr>
          <a:xfrm>
            <a:off x="1441067" y="809371"/>
            <a:ext cx="2048256" cy="369332"/>
          </a:xfrm>
          <a:prstGeom prst="rect">
            <a:avLst/>
          </a:prstGeom>
          <a:noFill/>
        </p:spPr>
        <p:txBody>
          <a:bodyPr wrap="square" rtlCol="0">
            <a:spAutoFit/>
          </a:bodyPr>
          <a:lstStyle/>
          <a:p>
            <a:r>
              <a:rPr lang="ja-JP" altLang="en-US" dirty="0" smtClean="0"/>
              <a:t>クライアント</a:t>
            </a:r>
            <a:endParaRPr kumimoji="1" lang="ja-JP" altLang="en-US" dirty="0"/>
          </a:p>
        </p:txBody>
      </p:sp>
      <p:pic>
        <p:nvPicPr>
          <p:cNvPr id="72" name="図 71"/>
          <p:cNvPicPr>
            <a:picLocks noChangeAspect="1"/>
          </p:cNvPicPr>
          <p:nvPr/>
        </p:nvPicPr>
        <p:blipFill>
          <a:blip r:embed="rId4"/>
          <a:stretch>
            <a:fillRect/>
          </a:stretch>
        </p:blipFill>
        <p:spPr>
          <a:xfrm>
            <a:off x="9307863" y="3034674"/>
            <a:ext cx="2723342" cy="1246370"/>
          </a:xfrm>
          <a:prstGeom prst="rect">
            <a:avLst/>
          </a:prstGeom>
        </p:spPr>
      </p:pic>
      <p:cxnSp>
        <p:nvCxnSpPr>
          <p:cNvPr id="75" name="直線矢印コネクタ 74"/>
          <p:cNvCxnSpPr/>
          <p:nvPr/>
        </p:nvCxnSpPr>
        <p:spPr>
          <a:xfrm flipV="1">
            <a:off x="3729984" y="2570533"/>
            <a:ext cx="2198376" cy="393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7" name="テキスト ボックス 76"/>
          <p:cNvSpPr txBox="1"/>
          <p:nvPr/>
        </p:nvSpPr>
        <p:spPr>
          <a:xfrm>
            <a:off x="4013130" y="2178910"/>
            <a:ext cx="2048256" cy="369332"/>
          </a:xfrm>
          <a:prstGeom prst="rect">
            <a:avLst/>
          </a:prstGeom>
          <a:noFill/>
        </p:spPr>
        <p:txBody>
          <a:bodyPr wrap="square" rtlCol="0">
            <a:spAutoFit/>
          </a:bodyPr>
          <a:lstStyle/>
          <a:p>
            <a:r>
              <a:rPr kumimoji="1" lang="ja-JP" altLang="en-US" dirty="0" smtClean="0"/>
              <a:t>リクエスト</a:t>
            </a:r>
            <a:endParaRPr kumimoji="1" lang="ja-JP" altLang="en-US" dirty="0"/>
          </a:p>
        </p:txBody>
      </p:sp>
      <p:sp>
        <p:nvSpPr>
          <p:cNvPr id="78" name="角丸四角形 77"/>
          <p:cNvSpPr/>
          <p:nvPr/>
        </p:nvSpPr>
        <p:spPr>
          <a:xfrm>
            <a:off x="5669186" y="1246079"/>
            <a:ext cx="6454233"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9" name="テキスト ボックス 78"/>
          <p:cNvSpPr txBox="1"/>
          <p:nvPr/>
        </p:nvSpPr>
        <p:spPr>
          <a:xfrm>
            <a:off x="8847651" y="876747"/>
            <a:ext cx="2048256" cy="369332"/>
          </a:xfrm>
          <a:prstGeom prst="rect">
            <a:avLst/>
          </a:prstGeom>
          <a:noFill/>
        </p:spPr>
        <p:txBody>
          <a:bodyPr wrap="square" rtlCol="0">
            <a:spAutoFit/>
          </a:bodyPr>
          <a:lstStyle/>
          <a:p>
            <a:r>
              <a:rPr lang="ja-JP" altLang="en-US" dirty="0" smtClean="0"/>
              <a:t>サーバ</a:t>
            </a:r>
            <a:endParaRPr kumimoji="1" lang="ja-JP" altLang="en-US" dirty="0"/>
          </a:p>
        </p:txBody>
      </p:sp>
      <p:cxnSp>
        <p:nvCxnSpPr>
          <p:cNvPr id="83" name="直線矢印コネクタ 82"/>
          <p:cNvCxnSpPr/>
          <p:nvPr/>
        </p:nvCxnSpPr>
        <p:spPr>
          <a:xfrm flipH="1">
            <a:off x="3665995" y="4473626"/>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85" name="グループ化 84"/>
          <p:cNvGrpSpPr/>
          <p:nvPr/>
        </p:nvGrpSpPr>
        <p:grpSpPr>
          <a:xfrm>
            <a:off x="628731" y="3657859"/>
            <a:ext cx="2883810" cy="1465198"/>
            <a:chOff x="254059" y="2962828"/>
            <a:chExt cx="2883810" cy="1465198"/>
          </a:xfrm>
        </p:grpSpPr>
        <p:pic>
          <p:nvPicPr>
            <p:cNvPr id="86" name="図 85"/>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87" name="図 86"/>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88" name="角丸四角形 87"/>
          <p:cNvSpPr/>
          <p:nvPr/>
        </p:nvSpPr>
        <p:spPr>
          <a:xfrm>
            <a:off x="1980033" y="490432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89" name="角丸四角形 88"/>
          <p:cNvSpPr/>
          <p:nvPr/>
        </p:nvSpPr>
        <p:spPr>
          <a:xfrm>
            <a:off x="2552810" y="490140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90" name="テキスト ボックス 89"/>
          <p:cNvSpPr txBox="1"/>
          <p:nvPr/>
        </p:nvSpPr>
        <p:spPr>
          <a:xfrm>
            <a:off x="4070229" y="4104294"/>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91" name="角丸四角形 90"/>
          <p:cNvSpPr/>
          <p:nvPr/>
        </p:nvSpPr>
        <p:spPr>
          <a:xfrm>
            <a:off x="6807437" y="1758919"/>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sp>
        <p:nvSpPr>
          <p:cNvPr id="93" name="角丸四角形 92"/>
          <p:cNvSpPr/>
          <p:nvPr/>
        </p:nvSpPr>
        <p:spPr>
          <a:xfrm>
            <a:off x="6920206" y="4627071"/>
            <a:ext cx="1592580" cy="1140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ビュー</a:t>
            </a:r>
          </a:p>
        </p:txBody>
      </p:sp>
      <p:sp>
        <p:nvSpPr>
          <p:cNvPr id="96" name="テキスト ボックス 95"/>
          <p:cNvSpPr txBox="1"/>
          <p:nvPr/>
        </p:nvSpPr>
        <p:spPr>
          <a:xfrm>
            <a:off x="7255071" y="1345249"/>
            <a:ext cx="1592580" cy="369332"/>
          </a:xfrm>
          <a:prstGeom prst="rect">
            <a:avLst/>
          </a:prstGeom>
          <a:noFill/>
        </p:spPr>
        <p:txBody>
          <a:bodyPr wrap="square" rtlCol="0">
            <a:spAutoFit/>
          </a:bodyPr>
          <a:lstStyle/>
          <a:p>
            <a:r>
              <a:rPr kumimoji="1" lang="ja-JP" altLang="en-US" dirty="0" smtClean="0"/>
              <a:t>ＡＰ</a:t>
            </a:r>
            <a:endParaRPr kumimoji="1" lang="ja-JP" altLang="en-US" dirty="0"/>
          </a:p>
        </p:txBody>
      </p:sp>
    </p:spTree>
    <p:extLst>
      <p:ext uri="{BB962C8B-B14F-4D97-AF65-F5344CB8AC3E}">
        <p14:creationId xmlns:p14="http://schemas.microsoft.com/office/powerpoint/2010/main" val="2258577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43870"/>
            <a:ext cx="12191999" cy="692149"/>
          </a:xfrm>
        </p:spPr>
        <p:txBody>
          <a:bodyPr/>
          <a:lstStyle/>
          <a:p>
            <a:r>
              <a:rPr lang="ja-JP" altLang="en-US" dirty="0"/>
              <a:t>処理</a:t>
            </a:r>
            <a:r>
              <a:rPr lang="ja-JP" altLang="en-US" dirty="0" smtClean="0"/>
              <a:t>形態</a:t>
            </a:r>
            <a:endParaRPr kumimoji="1" lang="ja-JP" altLang="en-US" dirty="0"/>
          </a:p>
        </p:txBody>
      </p:sp>
      <p:sp>
        <p:nvSpPr>
          <p:cNvPr id="5" name="スライド番号プレースホルダー 4"/>
          <p:cNvSpPr>
            <a:spLocks noGrp="1"/>
          </p:cNvSpPr>
          <p:nvPr>
            <p:ph type="sldNum" sz="quarter" idx="17"/>
          </p:nvPr>
        </p:nvSpPr>
        <p:spPr>
          <a:xfrm>
            <a:off x="11377612" y="6492875"/>
            <a:ext cx="416981"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28</a:t>
            </a:fld>
            <a:endParaRPr lang="en-US" altLang="ja-JP" dirty="0"/>
          </a:p>
        </p:txBody>
      </p:sp>
      <p:sp>
        <p:nvSpPr>
          <p:cNvPr id="7" name="テキスト ボックス 6"/>
          <p:cNvSpPr txBox="1"/>
          <p:nvPr/>
        </p:nvSpPr>
        <p:spPr>
          <a:xfrm>
            <a:off x="668829" y="1152893"/>
            <a:ext cx="2048256" cy="646331"/>
          </a:xfrm>
          <a:prstGeom prst="rect">
            <a:avLst/>
          </a:prstGeom>
          <a:noFill/>
        </p:spPr>
        <p:txBody>
          <a:bodyPr wrap="square" rtlCol="0">
            <a:spAutoFit/>
          </a:bodyPr>
          <a:lstStyle/>
          <a:p>
            <a:r>
              <a:rPr lang="ja-JP" altLang="en-US" dirty="0" smtClean="0"/>
              <a:t>ユーザがアプリ画面上でルール修正</a:t>
            </a:r>
            <a:endParaRPr kumimoji="1" lang="ja-JP" altLang="en-US" dirty="0"/>
          </a:p>
        </p:txBody>
      </p:sp>
      <p:grpSp>
        <p:nvGrpSpPr>
          <p:cNvPr id="44" name="グループ化 43"/>
          <p:cNvGrpSpPr/>
          <p:nvPr/>
        </p:nvGrpSpPr>
        <p:grpSpPr>
          <a:xfrm>
            <a:off x="605513" y="1841869"/>
            <a:ext cx="2883810" cy="1465198"/>
            <a:chOff x="254059" y="2962828"/>
            <a:chExt cx="2883810" cy="1465198"/>
          </a:xfrm>
        </p:grpSpPr>
        <p:pic>
          <p:nvPicPr>
            <p:cNvPr id="43" name="図 42"/>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41" name="図 40"/>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46" name="角丸四角形 45"/>
          <p:cNvSpPr/>
          <p:nvPr/>
        </p:nvSpPr>
        <p:spPr>
          <a:xfrm>
            <a:off x="1956815" y="308833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47" name="角丸四角形 46"/>
          <p:cNvSpPr/>
          <p:nvPr/>
        </p:nvSpPr>
        <p:spPr>
          <a:xfrm>
            <a:off x="2529592" y="308541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69" name="角丸四角形 68"/>
          <p:cNvSpPr/>
          <p:nvPr/>
        </p:nvSpPr>
        <p:spPr>
          <a:xfrm>
            <a:off x="238687" y="1152893"/>
            <a:ext cx="3624652"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0" name="テキスト ボックス 69"/>
          <p:cNvSpPr txBox="1"/>
          <p:nvPr/>
        </p:nvSpPr>
        <p:spPr>
          <a:xfrm>
            <a:off x="1441067" y="809371"/>
            <a:ext cx="2048256" cy="369332"/>
          </a:xfrm>
          <a:prstGeom prst="rect">
            <a:avLst/>
          </a:prstGeom>
          <a:noFill/>
        </p:spPr>
        <p:txBody>
          <a:bodyPr wrap="square" rtlCol="0">
            <a:spAutoFit/>
          </a:bodyPr>
          <a:lstStyle/>
          <a:p>
            <a:r>
              <a:rPr lang="ja-JP" altLang="en-US" dirty="0" smtClean="0"/>
              <a:t>クライアント</a:t>
            </a:r>
            <a:endParaRPr kumimoji="1" lang="ja-JP" altLang="en-US" dirty="0"/>
          </a:p>
        </p:txBody>
      </p:sp>
      <p:pic>
        <p:nvPicPr>
          <p:cNvPr id="72" name="図 71"/>
          <p:cNvPicPr>
            <a:picLocks noChangeAspect="1"/>
          </p:cNvPicPr>
          <p:nvPr/>
        </p:nvPicPr>
        <p:blipFill>
          <a:blip r:embed="rId4"/>
          <a:stretch>
            <a:fillRect/>
          </a:stretch>
        </p:blipFill>
        <p:spPr>
          <a:xfrm>
            <a:off x="9438303" y="2716030"/>
            <a:ext cx="2723342" cy="1246370"/>
          </a:xfrm>
          <a:prstGeom prst="rect">
            <a:avLst/>
          </a:prstGeom>
        </p:spPr>
      </p:pic>
      <p:cxnSp>
        <p:nvCxnSpPr>
          <p:cNvPr id="75" name="直線矢印コネクタ 74"/>
          <p:cNvCxnSpPr/>
          <p:nvPr/>
        </p:nvCxnSpPr>
        <p:spPr>
          <a:xfrm flipV="1">
            <a:off x="3729984" y="2570533"/>
            <a:ext cx="2198376" cy="393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7" name="テキスト ボックス 76"/>
          <p:cNvSpPr txBox="1"/>
          <p:nvPr/>
        </p:nvSpPr>
        <p:spPr>
          <a:xfrm>
            <a:off x="4013130" y="2178910"/>
            <a:ext cx="2048256" cy="369332"/>
          </a:xfrm>
          <a:prstGeom prst="rect">
            <a:avLst/>
          </a:prstGeom>
          <a:noFill/>
        </p:spPr>
        <p:txBody>
          <a:bodyPr wrap="square" rtlCol="0">
            <a:spAutoFit/>
          </a:bodyPr>
          <a:lstStyle/>
          <a:p>
            <a:r>
              <a:rPr kumimoji="1" lang="ja-JP" altLang="en-US" dirty="0" smtClean="0"/>
              <a:t>リクエスト</a:t>
            </a:r>
            <a:endParaRPr kumimoji="1" lang="ja-JP" altLang="en-US" dirty="0"/>
          </a:p>
        </p:txBody>
      </p:sp>
      <p:sp>
        <p:nvSpPr>
          <p:cNvPr id="78" name="角丸四角形 77"/>
          <p:cNvSpPr/>
          <p:nvPr/>
        </p:nvSpPr>
        <p:spPr>
          <a:xfrm>
            <a:off x="5669186" y="1246079"/>
            <a:ext cx="6454233" cy="48345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79" name="テキスト ボックス 78"/>
          <p:cNvSpPr txBox="1"/>
          <p:nvPr/>
        </p:nvSpPr>
        <p:spPr>
          <a:xfrm>
            <a:off x="8211294" y="917298"/>
            <a:ext cx="2048256" cy="369332"/>
          </a:xfrm>
          <a:prstGeom prst="rect">
            <a:avLst/>
          </a:prstGeom>
          <a:noFill/>
        </p:spPr>
        <p:txBody>
          <a:bodyPr wrap="square" rtlCol="0">
            <a:spAutoFit/>
          </a:bodyPr>
          <a:lstStyle/>
          <a:p>
            <a:r>
              <a:rPr lang="ja-JP" altLang="en-US" dirty="0" smtClean="0"/>
              <a:t>サーバ</a:t>
            </a:r>
            <a:endParaRPr kumimoji="1" lang="ja-JP" altLang="en-US" dirty="0"/>
          </a:p>
        </p:txBody>
      </p:sp>
      <p:cxnSp>
        <p:nvCxnSpPr>
          <p:cNvPr id="83" name="直線矢印コネクタ 82"/>
          <p:cNvCxnSpPr/>
          <p:nvPr/>
        </p:nvCxnSpPr>
        <p:spPr>
          <a:xfrm flipH="1">
            <a:off x="3665995" y="4473626"/>
            <a:ext cx="2262365" cy="14340"/>
          </a:xfrm>
          <a:prstGeom prst="straightConnector1">
            <a:avLst/>
          </a:prstGeom>
          <a:ln w="22225">
            <a:tailEnd type="triangle"/>
          </a:ln>
        </p:spPr>
        <p:style>
          <a:lnRef idx="1">
            <a:schemeClr val="dk1"/>
          </a:lnRef>
          <a:fillRef idx="0">
            <a:schemeClr val="dk1"/>
          </a:fillRef>
          <a:effectRef idx="0">
            <a:schemeClr val="dk1"/>
          </a:effectRef>
          <a:fontRef idx="minor">
            <a:schemeClr val="tx1"/>
          </a:fontRef>
        </p:style>
      </p:cxnSp>
      <p:grpSp>
        <p:nvGrpSpPr>
          <p:cNvPr id="85" name="グループ化 84"/>
          <p:cNvGrpSpPr/>
          <p:nvPr/>
        </p:nvGrpSpPr>
        <p:grpSpPr>
          <a:xfrm>
            <a:off x="628731" y="3657859"/>
            <a:ext cx="2883810" cy="1465198"/>
            <a:chOff x="254059" y="2962828"/>
            <a:chExt cx="2883810" cy="1465198"/>
          </a:xfrm>
        </p:grpSpPr>
        <p:pic>
          <p:nvPicPr>
            <p:cNvPr id="86" name="図 85"/>
            <p:cNvPicPr>
              <a:picLocks noChangeAspect="1"/>
            </p:cNvPicPr>
            <p:nvPr/>
          </p:nvPicPr>
          <p:blipFill>
            <a:blip r:embed="rId2"/>
            <a:stretch>
              <a:fillRect/>
            </a:stretch>
          </p:blipFill>
          <p:spPr>
            <a:xfrm>
              <a:off x="254059" y="2962828"/>
              <a:ext cx="2883810" cy="1465198"/>
            </a:xfrm>
            <a:prstGeom prst="rect">
              <a:avLst/>
            </a:prstGeom>
            <a:ln>
              <a:solidFill>
                <a:schemeClr val="tx1"/>
              </a:solidFill>
            </a:ln>
          </p:spPr>
        </p:pic>
        <p:pic>
          <p:nvPicPr>
            <p:cNvPr id="87" name="図 86"/>
            <p:cNvPicPr>
              <a:picLocks noChangeAspect="1"/>
            </p:cNvPicPr>
            <p:nvPr/>
          </p:nvPicPr>
          <p:blipFill>
            <a:blip r:embed="rId3"/>
            <a:stretch>
              <a:fillRect/>
            </a:stretch>
          </p:blipFill>
          <p:spPr>
            <a:xfrm>
              <a:off x="494720" y="3375939"/>
              <a:ext cx="2385237" cy="893231"/>
            </a:xfrm>
            <a:prstGeom prst="rect">
              <a:avLst/>
            </a:prstGeom>
            <a:ln>
              <a:solidFill>
                <a:schemeClr val="tx1"/>
              </a:solidFill>
            </a:ln>
          </p:spPr>
        </p:pic>
      </p:grpSp>
      <p:sp>
        <p:nvSpPr>
          <p:cNvPr id="88" name="角丸四角形 87"/>
          <p:cNvSpPr/>
          <p:nvPr/>
        </p:nvSpPr>
        <p:spPr>
          <a:xfrm>
            <a:off x="1980033" y="4904321"/>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t>登録</a:t>
            </a:r>
          </a:p>
        </p:txBody>
      </p:sp>
      <p:sp>
        <p:nvSpPr>
          <p:cNvPr id="89" name="角丸四角形 88"/>
          <p:cNvSpPr/>
          <p:nvPr/>
        </p:nvSpPr>
        <p:spPr>
          <a:xfrm>
            <a:off x="2552810" y="4901409"/>
            <a:ext cx="548640" cy="152654"/>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削除</a:t>
            </a:r>
            <a:endParaRPr kumimoji="1" lang="ja-JP" altLang="en-US" sz="1000" dirty="0" smtClean="0"/>
          </a:p>
        </p:txBody>
      </p:sp>
      <p:sp>
        <p:nvSpPr>
          <p:cNvPr id="90" name="テキスト ボックス 89"/>
          <p:cNvSpPr txBox="1"/>
          <p:nvPr/>
        </p:nvSpPr>
        <p:spPr>
          <a:xfrm>
            <a:off x="4070229" y="4104294"/>
            <a:ext cx="2048256" cy="369332"/>
          </a:xfrm>
          <a:prstGeom prst="rect">
            <a:avLst/>
          </a:prstGeom>
          <a:noFill/>
        </p:spPr>
        <p:txBody>
          <a:bodyPr wrap="square" rtlCol="0">
            <a:spAutoFit/>
          </a:bodyPr>
          <a:lstStyle/>
          <a:p>
            <a:r>
              <a:rPr kumimoji="1" lang="ja-JP" altLang="en-US" dirty="0" smtClean="0"/>
              <a:t>レスポンス</a:t>
            </a:r>
            <a:endParaRPr kumimoji="1" lang="ja-JP" altLang="en-US" dirty="0"/>
          </a:p>
        </p:txBody>
      </p:sp>
      <p:sp>
        <p:nvSpPr>
          <p:cNvPr id="93" name="角丸四角形 92"/>
          <p:cNvSpPr/>
          <p:nvPr/>
        </p:nvSpPr>
        <p:spPr>
          <a:xfrm>
            <a:off x="6541957" y="4287885"/>
            <a:ext cx="1592580" cy="114024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ビュー</a:t>
            </a:r>
            <a:r>
              <a:rPr kumimoji="1" lang="en-US" altLang="ja-JP" dirty="0" smtClean="0"/>
              <a:t>(Web)</a:t>
            </a:r>
            <a:endParaRPr kumimoji="1" lang="ja-JP" altLang="en-US" dirty="0" smtClean="0"/>
          </a:p>
        </p:txBody>
      </p:sp>
      <p:pic>
        <p:nvPicPr>
          <p:cNvPr id="3" name="図 2"/>
          <p:cNvPicPr>
            <a:picLocks noChangeAspect="1"/>
          </p:cNvPicPr>
          <p:nvPr/>
        </p:nvPicPr>
        <p:blipFill>
          <a:blip r:embed="rId5"/>
          <a:stretch>
            <a:fillRect/>
          </a:stretch>
        </p:blipFill>
        <p:spPr>
          <a:xfrm>
            <a:off x="6324709" y="1491929"/>
            <a:ext cx="1844149" cy="1977783"/>
          </a:xfrm>
          <a:prstGeom prst="rect">
            <a:avLst/>
          </a:prstGeom>
        </p:spPr>
      </p:pic>
      <p:cxnSp>
        <p:nvCxnSpPr>
          <p:cNvPr id="8" name="直線矢印コネクタ 7"/>
          <p:cNvCxnSpPr/>
          <p:nvPr/>
        </p:nvCxnSpPr>
        <p:spPr>
          <a:xfrm flipH="1">
            <a:off x="7239000" y="3492572"/>
            <a:ext cx="7784" cy="736528"/>
          </a:xfrm>
          <a:prstGeom prst="straightConnector1">
            <a:avLst/>
          </a:prstGeom>
          <a:ln>
            <a:headEnd type="stealth"/>
            <a:tailEnd type="stealth"/>
          </a:ln>
        </p:spPr>
        <p:style>
          <a:lnRef idx="1">
            <a:schemeClr val="accent2"/>
          </a:lnRef>
          <a:fillRef idx="0">
            <a:schemeClr val="accent2"/>
          </a:fillRef>
          <a:effectRef idx="0">
            <a:schemeClr val="accent2"/>
          </a:effectRef>
          <a:fontRef idx="minor">
            <a:schemeClr val="tx1"/>
          </a:fontRef>
        </p:style>
      </p:cxnSp>
      <p:cxnSp>
        <p:nvCxnSpPr>
          <p:cNvPr id="10" name="直線矢印コネクタ 9"/>
          <p:cNvCxnSpPr/>
          <p:nvPr/>
        </p:nvCxnSpPr>
        <p:spPr>
          <a:xfrm>
            <a:off x="8351520" y="2682240"/>
            <a:ext cx="693420" cy="5558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8458200" y="3962400"/>
            <a:ext cx="518160" cy="6477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162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コントローラモジュール</a:t>
            </a:r>
            <a:endParaRPr kumimoji="1" lang="ja-JP" altLang="en-US" dirty="0"/>
          </a:p>
        </p:txBody>
      </p:sp>
      <p:sp>
        <p:nvSpPr>
          <p:cNvPr id="4" name="テキスト プレースホルダー 3"/>
          <p:cNvSpPr>
            <a:spLocks noGrp="1"/>
          </p:cNvSpPr>
          <p:nvPr>
            <p:ph type="body" sz="quarter" idx="14"/>
          </p:nvPr>
        </p:nvSpPr>
        <p:spPr>
          <a:xfrm>
            <a:off x="814918" y="841596"/>
            <a:ext cx="10562165" cy="588211"/>
          </a:xfrm>
        </p:spPr>
        <p:txBody>
          <a:bodyPr>
            <a:normAutofit fontScale="25000" lnSpcReduction="20000"/>
          </a:bodyPr>
          <a:lstStyle/>
          <a:p>
            <a:r>
              <a:rPr lang="en-US" altLang="ja-JP" sz="1600" dirty="0" smtClean="0"/>
              <a:t>Excel</a:t>
            </a:r>
            <a:r>
              <a:rPr lang="ja-JP" altLang="en-US" sz="1600" dirty="0" smtClean="0"/>
              <a:t>データからチェック内容を確定させ、対象ルールを選定</a:t>
            </a:r>
            <a:endParaRPr lang="en-US" altLang="ja-JP" sz="1600" dirty="0" smtClean="0"/>
          </a:p>
          <a:p>
            <a:r>
              <a:rPr lang="ja-JP" altLang="en-US" sz="1600" dirty="0" smtClean="0"/>
              <a:t>チェック項目：量産</a:t>
            </a:r>
            <a:r>
              <a:rPr lang="en-US" altLang="ja-JP" sz="1600" dirty="0" smtClean="0"/>
              <a:t>/</a:t>
            </a:r>
            <a:r>
              <a:rPr lang="ja-JP" altLang="en-US" sz="1600" dirty="0" smtClean="0"/>
              <a:t>試作</a:t>
            </a:r>
            <a:endParaRPr lang="en-US" altLang="ja-JP" sz="1600" dirty="0" smtClean="0"/>
          </a:p>
          <a:p>
            <a:r>
              <a:rPr lang="ja-JP" altLang="en-US" sz="1600" dirty="0" smtClean="0"/>
              <a:t>　　　　　　　　クラス区分</a:t>
            </a:r>
            <a:r>
              <a:rPr lang="en-US" altLang="ja-JP" sz="1600" dirty="0" smtClean="0"/>
              <a:t>:excel</a:t>
            </a:r>
            <a:r>
              <a:rPr lang="ja-JP" altLang="en-US" sz="1600" dirty="0" smtClean="0"/>
              <a:t>シート名</a:t>
            </a:r>
            <a:endParaRPr lang="en-US" altLang="ja-JP" sz="1600" dirty="0" smtClean="0"/>
          </a:p>
          <a:p>
            <a:r>
              <a:rPr lang="ja-JP" altLang="en-US" sz="1600" dirty="0" smtClean="0"/>
              <a:t>　　　　　　　　ルール</a:t>
            </a:r>
            <a:r>
              <a:rPr lang="ja-JP" altLang="en-US" sz="1600" dirty="0"/>
              <a:t>演算子のアクティビティ状態</a:t>
            </a:r>
            <a:endParaRPr lang="en-US" altLang="ja-JP" sz="1600" dirty="0"/>
          </a:p>
          <a:p>
            <a:r>
              <a:rPr lang="ja-JP" altLang="en-US" sz="1600" dirty="0" smtClean="0"/>
              <a:t>　　　　　　　　　</a:t>
            </a:r>
            <a:endParaRPr lang="en-US" altLang="ja-JP" sz="1600" dirty="0"/>
          </a:p>
          <a:p>
            <a:r>
              <a:rPr lang="ja-JP" altLang="en-US" sz="1600" dirty="0" smtClean="0"/>
              <a:t>ルール演算子の選定　クラス区分が●だった場合データを操作し、要素△があるかを事前確認</a:t>
            </a:r>
            <a:endParaRPr lang="en-US" altLang="ja-JP" sz="1600" dirty="0" smtClean="0"/>
          </a:p>
          <a:p>
            <a:r>
              <a:rPr lang="ja-JP" altLang="en-US" sz="1600" dirty="0"/>
              <a:t>　</a:t>
            </a:r>
            <a:r>
              <a:rPr lang="ja-JP" altLang="en-US" sz="1600" dirty="0" smtClean="0"/>
              <a:t>　　</a:t>
            </a:r>
            <a:r>
              <a:rPr lang="en-US" altLang="ja-JP" sz="1600" dirty="0" smtClean="0"/>
              <a:t>		</a:t>
            </a:r>
            <a:r>
              <a:rPr lang="ja-JP" altLang="en-US" sz="1600" dirty="0" smtClean="0"/>
              <a:t>　　　　　　　　　　　⇒△がある場合はそのルールに付随するルール演算子を取得</a:t>
            </a:r>
            <a:endParaRPr lang="en-US" altLang="ja-JP" sz="1600" dirty="0" smtClean="0"/>
          </a:p>
          <a:p>
            <a:r>
              <a:rPr lang="ja-JP" altLang="en-US" sz="1600" dirty="0"/>
              <a:t>　</a:t>
            </a:r>
            <a:r>
              <a:rPr lang="ja-JP" altLang="en-US" sz="1600" dirty="0" smtClean="0"/>
              <a:t>　　⇒△がない場合、そのルールに付随しないルール演算子を取得</a:t>
            </a:r>
            <a:endParaRPr lang="en-US" altLang="ja-JP" sz="1600" dirty="0" smtClean="0"/>
          </a:p>
          <a:p>
            <a:r>
              <a:rPr lang="ja-JP" altLang="en-US" sz="1600" dirty="0"/>
              <a:t>　</a:t>
            </a:r>
            <a:r>
              <a:rPr lang="ja-JP" altLang="en-US" sz="1600" dirty="0" smtClean="0"/>
              <a:t>　　</a:t>
            </a:r>
            <a:endParaRPr lang="en-US" altLang="ja-JP" sz="1600" dirty="0" smtClean="0"/>
          </a:p>
          <a:p>
            <a:endParaRPr lang="en-US" altLang="ja-JP" sz="1600" dirty="0" smtClean="0"/>
          </a:p>
          <a:p>
            <a:endParaRPr kumimoji="1" lang="en-US" altLang="ja-JP" sz="1600"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29</a:t>
            </a:fld>
            <a:endParaRPr lang="en-US" altLang="ja-JP" dirty="0"/>
          </a:p>
        </p:txBody>
      </p:sp>
      <p:sp>
        <p:nvSpPr>
          <p:cNvPr id="6" name="テキスト ボックス 5"/>
          <p:cNvSpPr txBox="1"/>
          <p:nvPr/>
        </p:nvSpPr>
        <p:spPr>
          <a:xfrm>
            <a:off x="6463898" y="4258869"/>
            <a:ext cx="3797141" cy="738664"/>
          </a:xfrm>
          <a:prstGeom prst="rect">
            <a:avLst/>
          </a:prstGeom>
          <a:noFill/>
        </p:spPr>
        <p:txBody>
          <a:bodyPr wrap="square" rtlCol="0">
            <a:spAutoFit/>
          </a:bodyPr>
          <a:lstStyle/>
          <a:p>
            <a:r>
              <a:rPr kumimoji="1" lang="ja-JP" altLang="en-US" sz="1400" dirty="0" smtClean="0"/>
              <a:t>・</a:t>
            </a:r>
            <a:r>
              <a:rPr kumimoji="1" lang="en-US" altLang="ja-JP" sz="1400" dirty="0" smtClean="0"/>
              <a:t>DB</a:t>
            </a:r>
            <a:r>
              <a:rPr kumimoji="1" lang="ja-JP" altLang="en-US" sz="1400" dirty="0" smtClean="0"/>
              <a:t>へ</a:t>
            </a:r>
            <a:r>
              <a:rPr lang="ja-JP" altLang="en-US" sz="1400" dirty="0" smtClean="0"/>
              <a:t>対象ルール演算子を取得する</a:t>
            </a:r>
            <a:r>
              <a:rPr kumimoji="1" lang="ja-JP" altLang="en-US" sz="1400" dirty="0" smtClean="0"/>
              <a:t>クエリ発行</a:t>
            </a:r>
            <a:r>
              <a:rPr kumimoji="1" lang="en-US" altLang="ja-JP" sz="1400" dirty="0" smtClean="0"/>
              <a:t>:</a:t>
            </a:r>
            <a:r>
              <a:rPr kumimoji="1" lang="en-US" altLang="ja-JP" sz="900" dirty="0" smtClean="0"/>
              <a:t>A2</a:t>
            </a:r>
          </a:p>
          <a:p>
            <a:r>
              <a:rPr kumimoji="1" lang="en-US" altLang="ja-JP" sz="1400" dirty="0" smtClean="0"/>
              <a:t>(</a:t>
            </a:r>
            <a:r>
              <a:rPr kumimoji="1" lang="ja-JP" altLang="en-US" sz="1400" dirty="0" smtClean="0"/>
              <a:t>クラス</a:t>
            </a:r>
            <a:r>
              <a:rPr lang="ja-JP" altLang="en-US" sz="1400" dirty="0" smtClean="0"/>
              <a:t>区分</a:t>
            </a:r>
            <a:r>
              <a:rPr lang="en-US" altLang="ja-JP" sz="1400" dirty="0" smtClean="0"/>
              <a:t>(</a:t>
            </a:r>
            <a:r>
              <a:rPr lang="ja-JP" altLang="en-US" sz="1400" dirty="0" smtClean="0"/>
              <a:t>シート名</a:t>
            </a:r>
            <a:r>
              <a:rPr lang="en-US" altLang="ja-JP" sz="1400" dirty="0" smtClean="0"/>
              <a:t>)</a:t>
            </a:r>
            <a:r>
              <a:rPr lang="ja-JP" altLang="en-US" sz="1400" dirty="0" smtClean="0"/>
              <a:t>から</a:t>
            </a:r>
            <a:r>
              <a:rPr kumimoji="1" lang="ja-JP" altLang="en-US" sz="1400" dirty="0" smtClean="0"/>
              <a:t>チェック対象を判別</a:t>
            </a:r>
            <a:r>
              <a:rPr kumimoji="1" lang="en-US" altLang="ja-JP" sz="1400" dirty="0" smtClean="0"/>
              <a:t>)</a:t>
            </a:r>
          </a:p>
          <a:p>
            <a:r>
              <a:rPr lang="ja-JP" altLang="en-US" sz="1400" dirty="0" smtClean="0"/>
              <a:t>・</a:t>
            </a:r>
            <a:r>
              <a:rPr lang="en-US" altLang="ja-JP" sz="1400" dirty="0" smtClean="0"/>
              <a:t>DB</a:t>
            </a:r>
            <a:r>
              <a:rPr lang="ja-JP" altLang="en-US" sz="1400" dirty="0" smtClean="0"/>
              <a:t>からデータ取得 </a:t>
            </a:r>
            <a:r>
              <a:rPr lang="en-US" altLang="ja-JP" sz="1100" dirty="0" smtClean="0"/>
              <a:t>:B2</a:t>
            </a:r>
            <a:endParaRPr kumimoji="1" lang="en-US" altLang="ja-JP" sz="1000" dirty="0" smtClean="0"/>
          </a:p>
        </p:txBody>
      </p:sp>
      <p:sp>
        <p:nvSpPr>
          <p:cNvPr id="7" name="テキスト ボックス 6"/>
          <p:cNvSpPr txBox="1"/>
          <p:nvPr/>
        </p:nvSpPr>
        <p:spPr>
          <a:xfrm>
            <a:off x="4044317" y="4678426"/>
            <a:ext cx="2515944" cy="523220"/>
          </a:xfrm>
          <a:prstGeom prst="rect">
            <a:avLst/>
          </a:prstGeom>
          <a:noFill/>
        </p:spPr>
        <p:txBody>
          <a:bodyPr wrap="square" rtlCol="0">
            <a:spAutoFit/>
          </a:bodyPr>
          <a:lstStyle/>
          <a:p>
            <a:r>
              <a:rPr lang="ja-JP" altLang="en-US" sz="1400" dirty="0" smtClean="0"/>
              <a:t>既存の</a:t>
            </a:r>
            <a:r>
              <a:rPr lang="en-US" altLang="ja-JP" sz="1400" dirty="0" smtClean="0"/>
              <a:t>DB</a:t>
            </a:r>
            <a:r>
              <a:rPr lang="ja-JP" altLang="en-US" sz="1400" dirty="0" smtClean="0"/>
              <a:t>データを見る必要が</a:t>
            </a:r>
            <a:endParaRPr lang="en-US" altLang="ja-JP" sz="1400" dirty="0" smtClean="0"/>
          </a:p>
          <a:p>
            <a:r>
              <a:rPr lang="ja-JP" altLang="en-US" sz="1400" dirty="0" smtClean="0"/>
              <a:t>あるかを判断</a:t>
            </a:r>
            <a:r>
              <a:rPr lang="en-US" altLang="ja-JP" sz="1100" dirty="0" smtClean="0"/>
              <a:t>:B1</a:t>
            </a:r>
          </a:p>
        </p:txBody>
      </p:sp>
      <p:sp>
        <p:nvSpPr>
          <p:cNvPr id="8" name="テキスト ボックス 7"/>
          <p:cNvSpPr txBox="1"/>
          <p:nvPr/>
        </p:nvSpPr>
        <p:spPr>
          <a:xfrm>
            <a:off x="4041067" y="4253509"/>
            <a:ext cx="2155319" cy="523220"/>
          </a:xfrm>
          <a:prstGeom prst="rect">
            <a:avLst/>
          </a:prstGeom>
          <a:noFill/>
        </p:spPr>
        <p:txBody>
          <a:bodyPr wrap="square" rtlCol="0">
            <a:spAutoFit/>
          </a:bodyPr>
          <a:lstStyle/>
          <a:p>
            <a:r>
              <a:rPr lang="ja-JP" altLang="en-US" sz="1400" dirty="0" smtClean="0"/>
              <a:t>クラス区分やデータからチェックにかけるルールを判断</a:t>
            </a:r>
            <a:r>
              <a:rPr lang="en-US" altLang="ja-JP" sz="1400" dirty="0" smtClean="0"/>
              <a:t>:</a:t>
            </a:r>
            <a:r>
              <a:rPr lang="en-US" altLang="ja-JP" sz="1000" dirty="0" smtClean="0"/>
              <a:t>A1</a:t>
            </a:r>
            <a:endParaRPr lang="en-US" altLang="ja-JP" sz="1400" dirty="0" smtClean="0"/>
          </a:p>
        </p:txBody>
      </p:sp>
      <p:cxnSp>
        <p:nvCxnSpPr>
          <p:cNvPr id="9" name="直線矢印コネクタ 8"/>
          <p:cNvCxnSpPr/>
          <p:nvPr/>
        </p:nvCxnSpPr>
        <p:spPr>
          <a:xfrm>
            <a:off x="2673082" y="5713934"/>
            <a:ext cx="1568124" cy="15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テキスト ボックス 9"/>
          <p:cNvSpPr txBox="1"/>
          <p:nvPr/>
        </p:nvSpPr>
        <p:spPr>
          <a:xfrm>
            <a:off x="2699217" y="5131225"/>
            <a:ext cx="1458606" cy="646331"/>
          </a:xfrm>
          <a:prstGeom prst="rect">
            <a:avLst/>
          </a:prstGeom>
          <a:noFill/>
        </p:spPr>
        <p:txBody>
          <a:bodyPr wrap="square" rtlCol="0">
            <a:spAutoFit/>
          </a:bodyPr>
          <a:lstStyle/>
          <a:p>
            <a:r>
              <a:rPr kumimoji="1" lang="ja-JP" altLang="en-US" dirty="0" smtClean="0"/>
              <a:t>リクエスト</a:t>
            </a:r>
            <a:endParaRPr kumimoji="1" lang="en-US" altLang="ja-JP" dirty="0" smtClean="0"/>
          </a:p>
          <a:p>
            <a:r>
              <a:rPr kumimoji="1" lang="en-US" altLang="ja-JP" dirty="0" smtClean="0"/>
              <a:t>(</a:t>
            </a:r>
            <a:r>
              <a:rPr kumimoji="1" lang="ja-JP" altLang="en-US" dirty="0" smtClean="0"/>
              <a:t>チェック実施</a:t>
            </a:r>
            <a:r>
              <a:rPr lang="en-US" altLang="ja-JP" dirty="0"/>
              <a:t>)</a:t>
            </a:r>
            <a:endParaRPr kumimoji="1" lang="ja-JP" altLang="en-US" dirty="0"/>
          </a:p>
        </p:txBody>
      </p:sp>
      <p:cxnSp>
        <p:nvCxnSpPr>
          <p:cNvPr id="11" name="直線矢印コネクタ 10"/>
          <p:cNvCxnSpPr/>
          <p:nvPr/>
        </p:nvCxnSpPr>
        <p:spPr>
          <a:xfrm>
            <a:off x="5697267" y="5735190"/>
            <a:ext cx="2608907" cy="20547"/>
          </a:xfrm>
          <a:prstGeom prst="straightConnector1">
            <a:avLst/>
          </a:prstGeom>
          <a:ln w="25400">
            <a:tailEnd type="none"/>
          </a:ln>
        </p:spPr>
        <p:style>
          <a:lnRef idx="1">
            <a:schemeClr val="dk1"/>
          </a:lnRef>
          <a:fillRef idx="0">
            <a:schemeClr val="dk1"/>
          </a:fillRef>
          <a:effectRef idx="0">
            <a:schemeClr val="dk1"/>
          </a:effectRef>
          <a:fontRef idx="minor">
            <a:schemeClr val="tx1"/>
          </a:fontRef>
        </p:style>
      </p:cxnSp>
      <p:sp>
        <p:nvSpPr>
          <p:cNvPr id="12" name="角丸四角形 11"/>
          <p:cNvSpPr/>
          <p:nvPr/>
        </p:nvSpPr>
        <p:spPr>
          <a:xfrm>
            <a:off x="4306139" y="5135393"/>
            <a:ext cx="1592580" cy="114024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コントローラ</a:t>
            </a:r>
          </a:p>
        </p:txBody>
      </p:sp>
      <p:grpSp>
        <p:nvGrpSpPr>
          <p:cNvPr id="13" name="グループ化 12"/>
          <p:cNvGrpSpPr/>
          <p:nvPr/>
        </p:nvGrpSpPr>
        <p:grpSpPr>
          <a:xfrm>
            <a:off x="6963359" y="4965084"/>
            <a:ext cx="1971239" cy="981045"/>
            <a:chOff x="7858601" y="1610145"/>
            <a:chExt cx="4755168" cy="2380131"/>
          </a:xfrm>
        </p:grpSpPr>
        <p:sp>
          <p:nvSpPr>
            <p:cNvPr id="14" name="角丸四角形 13"/>
            <p:cNvSpPr/>
            <p:nvPr/>
          </p:nvSpPr>
          <p:spPr>
            <a:xfrm>
              <a:off x="8214308" y="1610145"/>
              <a:ext cx="4399461" cy="2380131"/>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 name="テキスト ボックス 14"/>
            <p:cNvSpPr txBox="1"/>
            <p:nvPr/>
          </p:nvSpPr>
          <p:spPr>
            <a:xfrm>
              <a:off x="7858601" y="2299137"/>
              <a:ext cx="1046984" cy="194925"/>
            </a:xfrm>
            <a:prstGeom prst="rect">
              <a:avLst/>
            </a:prstGeom>
            <a:noFill/>
          </p:spPr>
          <p:txBody>
            <a:bodyPr wrap="square" rtlCol="0">
              <a:spAutoFit/>
            </a:bodyPr>
            <a:lstStyle/>
            <a:p>
              <a:pPr>
                <a:lnSpc>
                  <a:spcPts val="800"/>
                </a:lnSpc>
              </a:pPr>
              <a:endParaRPr kumimoji="1" lang="ja-JP" altLang="en-US" sz="1400" dirty="0"/>
            </a:p>
          </p:txBody>
        </p:sp>
        <p:grpSp>
          <p:nvGrpSpPr>
            <p:cNvPr id="16" name="グループ化 15"/>
            <p:cNvGrpSpPr/>
            <p:nvPr/>
          </p:nvGrpSpPr>
          <p:grpSpPr>
            <a:xfrm>
              <a:off x="9463077" y="2041499"/>
              <a:ext cx="1901931" cy="1528109"/>
              <a:chOff x="7263920" y="2372302"/>
              <a:chExt cx="2061035" cy="1655942"/>
            </a:xfrm>
          </p:grpSpPr>
          <p:sp>
            <p:nvSpPr>
              <p:cNvPr id="17" name="角丸四角形 16"/>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 name="円/楕円 17"/>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9" name="円/楕円 18"/>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0" name="円/楕円 19"/>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1" name="円/楕円 20"/>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2" name="円/楕円 21"/>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3" name="円/楕円 22"/>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sp>
        <p:nvSpPr>
          <p:cNvPr id="24" name="正方形/長方形 23"/>
          <p:cNvSpPr/>
          <p:nvPr/>
        </p:nvSpPr>
        <p:spPr>
          <a:xfrm>
            <a:off x="130230" y="841596"/>
            <a:ext cx="458780" cy="369332"/>
          </a:xfrm>
          <a:prstGeom prst="rect">
            <a:avLst/>
          </a:prstGeom>
        </p:spPr>
        <p:txBody>
          <a:bodyPr wrap="none">
            <a:spAutoFit/>
          </a:bodyPr>
          <a:lstStyle/>
          <a:p>
            <a:r>
              <a:rPr lang="en-US" altLang="ja-JP" dirty="0"/>
              <a:t>A1</a:t>
            </a:r>
            <a:endParaRPr lang="ja-JP" altLang="en-US" dirty="0"/>
          </a:p>
        </p:txBody>
      </p:sp>
      <p:sp>
        <p:nvSpPr>
          <p:cNvPr id="25" name="正方形/長方形 24"/>
          <p:cNvSpPr/>
          <p:nvPr/>
        </p:nvSpPr>
        <p:spPr>
          <a:xfrm>
            <a:off x="146260" y="3496846"/>
            <a:ext cx="442750" cy="369332"/>
          </a:xfrm>
          <a:prstGeom prst="rect">
            <a:avLst/>
          </a:prstGeom>
        </p:spPr>
        <p:txBody>
          <a:bodyPr wrap="none">
            <a:spAutoFit/>
          </a:bodyPr>
          <a:lstStyle/>
          <a:p>
            <a:r>
              <a:rPr lang="en-US" altLang="ja-JP" dirty="0" smtClean="0"/>
              <a:t>B1</a:t>
            </a:r>
            <a:endParaRPr lang="ja-JP" altLang="en-US" dirty="0"/>
          </a:p>
        </p:txBody>
      </p:sp>
      <p:sp>
        <p:nvSpPr>
          <p:cNvPr id="26" name="正方形/長方形 25"/>
          <p:cNvSpPr/>
          <p:nvPr/>
        </p:nvSpPr>
        <p:spPr>
          <a:xfrm>
            <a:off x="867833" y="3496846"/>
            <a:ext cx="6096000" cy="584775"/>
          </a:xfrm>
          <a:prstGeom prst="rect">
            <a:avLst/>
          </a:prstGeom>
        </p:spPr>
        <p:txBody>
          <a:bodyPr>
            <a:spAutoFit/>
          </a:bodyPr>
          <a:lstStyle/>
          <a:p>
            <a:r>
              <a:rPr lang="ja-JP" altLang="en-US" sz="1600" dirty="0"/>
              <a:t>統合マスタ・</a:t>
            </a:r>
            <a:r>
              <a:rPr lang="en-US" altLang="ja-JP" sz="1600" dirty="0"/>
              <a:t>ALDB</a:t>
            </a:r>
            <a:r>
              <a:rPr lang="ja-JP" altLang="en-US" sz="1600" dirty="0"/>
              <a:t>や統合マスタ</a:t>
            </a:r>
            <a:r>
              <a:rPr lang="en-US" altLang="ja-JP" sz="1600" dirty="0"/>
              <a:t>DB</a:t>
            </a:r>
            <a:r>
              <a:rPr lang="ja-JP" altLang="en-US" sz="1600" dirty="0"/>
              <a:t>からのデータが必要かチェック</a:t>
            </a:r>
            <a:endParaRPr lang="en-US" altLang="ja-JP" sz="1600" dirty="0"/>
          </a:p>
          <a:p>
            <a:r>
              <a:rPr lang="ja-JP" altLang="en-US" sz="1600" dirty="0"/>
              <a:t>チェック項目：不明</a:t>
            </a:r>
            <a:endParaRPr lang="en-US" altLang="ja-JP" sz="1600" dirty="0"/>
          </a:p>
        </p:txBody>
      </p:sp>
    </p:spTree>
    <p:extLst>
      <p:ext uri="{BB962C8B-B14F-4D97-AF65-F5344CB8AC3E}">
        <p14:creationId xmlns:p14="http://schemas.microsoft.com/office/powerpoint/2010/main" val="39369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四角形吹き出し 133"/>
          <p:cNvSpPr/>
          <p:nvPr/>
        </p:nvSpPr>
        <p:spPr>
          <a:xfrm>
            <a:off x="8639828" y="53104"/>
            <a:ext cx="2543021" cy="720031"/>
          </a:xfrm>
          <a:prstGeom prst="wedgeRectCallout">
            <a:avLst>
              <a:gd name="adj1" fmla="val -96917"/>
              <a:gd name="adj2" fmla="val 21526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今回の改善対象機能</a:t>
            </a:r>
            <a:endParaRPr kumimoji="1" lang="ja-JP" altLang="en-US" dirty="0"/>
          </a:p>
        </p:txBody>
      </p:sp>
      <p:sp>
        <p:nvSpPr>
          <p:cNvPr id="114" name="正方形/長方形 113"/>
          <p:cNvSpPr/>
          <p:nvPr/>
        </p:nvSpPr>
        <p:spPr>
          <a:xfrm>
            <a:off x="711648" y="958570"/>
            <a:ext cx="1840628" cy="43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登録データ申請</a:t>
            </a:r>
          </a:p>
        </p:txBody>
      </p:sp>
      <p:sp>
        <p:nvSpPr>
          <p:cNvPr id="2" name="タイトル 1"/>
          <p:cNvSpPr>
            <a:spLocks noGrp="1"/>
          </p:cNvSpPr>
          <p:nvPr>
            <p:ph type="title"/>
          </p:nvPr>
        </p:nvSpPr>
        <p:spPr/>
        <p:txBody>
          <a:bodyPr/>
          <a:lstStyle/>
          <a:p>
            <a:r>
              <a:rPr kumimoji="1" lang="ja-JP" altLang="en-US" dirty="0" smtClean="0"/>
              <a:t>問題提起</a:t>
            </a:r>
            <a:endParaRPr kumimoji="1" lang="ja-JP" altLang="en-US" dirty="0"/>
          </a:p>
        </p:txBody>
      </p:sp>
      <p:sp>
        <p:nvSpPr>
          <p:cNvPr id="3" name="フッター プレースホルダー 2"/>
          <p:cNvSpPr>
            <a:spLocks noGrp="1"/>
          </p:cNvSpPr>
          <p:nvPr>
            <p:ph type="ftr" sz="quarter" idx="4294967295"/>
          </p:nvPr>
        </p:nvSpPr>
        <p:spPr>
          <a:xfrm>
            <a:off x="4038600" y="6356350"/>
            <a:ext cx="4114800" cy="365125"/>
          </a:xfrm>
          <a:prstGeom prst="rect">
            <a:avLst/>
          </a:prstGeom>
        </p:spPr>
        <p:txBody>
          <a:bodyPr/>
          <a:lstStyle/>
          <a:p>
            <a:r>
              <a:rPr lang="en-US" altLang="ja-JP" smtClean="0"/>
              <a:t>KIOXIA Confidential</a:t>
            </a:r>
            <a:endParaRPr lang="ja-JP" altLang="en-US" dirty="0"/>
          </a:p>
        </p:txBody>
      </p:sp>
      <p:cxnSp>
        <p:nvCxnSpPr>
          <p:cNvPr id="11" name="直線コネクタ 10"/>
          <p:cNvCxnSpPr/>
          <p:nvPr/>
        </p:nvCxnSpPr>
        <p:spPr>
          <a:xfrm flipH="1">
            <a:off x="1783379" y="2152589"/>
            <a:ext cx="1777421"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a:off x="1342359" y="3321285"/>
            <a:ext cx="5766290" cy="0"/>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flipV="1">
            <a:off x="7056591" y="2109276"/>
            <a:ext cx="1" cy="1212009"/>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49" name="直線コネクタ 48"/>
          <p:cNvCxnSpPr/>
          <p:nvPr/>
        </p:nvCxnSpPr>
        <p:spPr>
          <a:xfrm flipH="1" flipV="1">
            <a:off x="1341127" y="2191776"/>
            <a:ext cx="19346" cy="1129509"/>
          </a:xfrm>
          <a:prstGeom prst="line">
            <a:avLst/>
          </a:prstGeom>
        </p:spPr>
        <p:style>
          <a:lnRef idx="1">
            <a:schemeClr val="dk1"/>
          </a:lnRef>
          <a:fillRef idx="0">
            <a:schemeClr val="dk1"/>
          </a:fillRef>
          <a:effectRef idx="0">
            <a:schemeClr val="dk1"/>
          </a:effectRef>
          <a:fontRef idx="minor">
            <a:schemeClr val="tx1"/>
          </a:fontRef>
        </p:style>
      </p:cxnSp>
      <p:sp>
        <p:nvSpPr>
          <p:cNvPr id="80" name="円/楕円 79"/>
          <p:cNvSpPr/>
          <p:nvPr/>
        </p:nvSpPr>
        <p:spPr>
          <a:xfrm>
            <a:off x="9388097" y="1454784"/>
            <a:ext cx="1842662" cy="314334"/>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solidFill>
                  <a:schemeClr val="tx1"/>
                </a:solidFill>
              </a:rPr>
              <a:t>Ｓｉｖｉｅｗ登録</a:t>
            </a:r>
            <a:endParaRPr lang="en-US" altLang="ja-JP" sz="1100" dirty="0" smtClean="0">
              <a:solidFill>
                <a:schemeClr val="tx1"/>
              </a:solidFill>
            </a:endParaRPr>
          </a:p>
        </p:txBody>
      </p:sp>
      <p:pic>
        <p:nvPicPr>
          <p:cNvPr id="42" name="図 41"/>
          <p:cNvPicPr>
            <a:picLocks noChangeAspect="1"/>
          </p:cNvPicPr>
          <p:nvPr/>
        </p:nvPicPr>
        <p:blipFill>
          <a:blip r:embed="rId3"/>
          <a:stretch>
            <a:fillRect/>
          </a:stretch>
        </p:blipFill>
        <p:spPr>
          <a:xfrm>
            <a:off x="1781918" y="1921664"/>
            <a:ext cx="477728" cy="513721"/>
          </a:xfrm>
          <a:prstGeom prst="rect">
            <a:avLst/>
          </a:prstGeom>
        </p:spPr>
      </p:pic>
      <p:pic>
        <p:nvPicPr>
          <p:cNvPr id="44" name="図 43"/>
          <p:cNvPicPr>
            <a:picLocks noChangeAspect="1"/>
          </p:cNvPicPr>
          <p:nvPr/>
        </p:nvPicPr>
        <p:blipFill>
          <a:blip r:embed="rId4"/>
          <a:stretch>
            <a:fillRect/>
          </a:stretch>
        </p:blipFill>
        <p:spPr>
          <a:xfrm>
            <a:off x="3654781" y="1469586"/>
            <a:ext cx="1971675" cy="1476375"/>
          </a:xfrm>
          <a:prstGeom prst="rect">
            <a:avLst/>
          </a:prstGeom>
        </p:spPr>
      </p:pic>
      <p:pic>
        <p:nvPicPr>
          <p:cNvPr id="24" name="図 23"/>
          <p:cNvPicPr>
            <a:picLocks noChangeAspect="1"/>
          </p:cNvPicPr>
          <p:nvPr/>
        </p:nvPicPr>
        <p:blipFill>
          <a:blip r:embed="rId5"/>
          <a:stretch>
            <a:fillRect/>
          </a:stretch>
        </p:blipFill>
        <p:spPr>
          <a:xfrm>
            <a:off x="798932" y="1608470"/>
            <a:ext cx="984447" cy="984447"/>
          </a:xfrm>
          <a:prstGeom prst="rect">
            <a:avLst/>
          </a:prstGeom>
        </p:spPr>
      </p:pic>
      <p:sp>
        <p:nvSpPr>
          <p:cNvPr id="46" name="正方形/長方形 45"/>
          <p:cNvSpPr/>
          <p:nvPr/>
        </p:nvSpPr>
        <p:spPr>
          <a:xfrm>
            <a:off x="3603139" y="977730"/>
            <a:ext cx="4761838" cy="436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統合マスタ</a:t>
            </a:r>
            <a:endParaRPr kumimoji="1" lang="ja-JP" altLang="en-US" dirty="0"/>
          </a:p>
        </p:txBody>
      </p:sp>
      <p:cxnSp>
        <p:nvCxnSpPr>
          <p:cNvPr id="83" name="直線矢印コネクタ 82"/>
          <p:cNvCxnSpPr/>
          <p:nvPr/>
        </p:nvCxnSpPr>
        <p:spPr>
          <a:xfrm flipV="1">
            <a:off x="5596760" y="2092868"/>
            <a:ext cx="3646963" cy="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p:cNvPicPr>
            <a:picLocks noChangeAspect="1"/>
          </p:cNvPicPr>
          <p:nvPr/>
        </p:nvPicPr>
        <p:blipFill>
          <a:blip r:embed="rId6"/>
          <a:stretch>
            <a:fillRect/>
          </a:stretch>
        </p:blipFill>
        <p:spPr>
          <a:xfrm>
            <a:off x="6770246" y="1688916"/>
            <a:ext cx="676807" cy="729546"/>
          </a:xfrm>
          <a:prstGeom prst="rect">
            <a:avLst/>
          </a:prstGeom>
        </p:spPr>
      </p:pic>
      <p:sp>
        <p:nvSpPr>
          <p:cNvPr id="88" name="テキスト ボックス 87"/>
          <p:cNvSpPr txBox="1"/>
          <p:nvPr/>
        </p:nvSpPr>
        <p:spPr>
          <a:xfrm>
            <a:off x="7420241" y="1739818"/>
            <a:ext cx="2563471" cy="307777"/>
          </a:xfrm>
          <a:prstGeom prst="rect">
            <a:avLst/>
          </a:prstGeom>
          <a:noFill/>
        </p:spPr>
        <p:txBody>
          <a:bodyPr wrap="square" rtlCol="0">
            <a:spAutoFit/>
          </a:bodyPr>
          <a:lstStyle/>
          <a:p>
            <a:r>
              <a:rPr kumimoji="1" lang="ja-JP" altLang="en-US" sz="1400" dirty="0" smtClean="0"/>
              <a:t>チェック判定〇</a:t>
            </a:r>
            <a:endParaRPr kumimoji="1" lang="ja-JP" altLang="en-US" sz="1400" dirty="0"/>
          </a:p>
        </p:txBody>
      </p:sp>
      <p:sp>
        <p:nvSpPr>
          <p:cNvPr id="89" name="テキスト ボックス 88"/>
          <p:cNvSpPr txBox="1"/>
          <p:nvPr/>
        </p:nvSpPr>
        <p:spPr>
          <a:xfrm>
            <a:off x="7216053" y="2272685"/>
            <a:ext cx="530087" cy="830997"/>
          </a:xfrm>
          <a:prstGeom prst="rect">
            <a:avLst/>
          </a:prstGeom>
          <a:noFill/>
        </p:spPr>
        <p:txBody>
          <a:bodyPr wrap="square" rtlCol="0">
            <a:spAutoFit/>
          </a:bodyPr>
          <a:lstStyle/>
          <a:p>
            <a:r>
              <a:rPr lang="ja-JP" altLang="en-US" sz="1200" dirty="0" smtClean="0"/>
              <a:t>チェック判定</a:t>
            </a:r>
            <a:endParaRPr lang="en-US" altLang="ja-JP" sz="1200" dirty="0" smtClean="0"/>
          </a:p>
          <a:p>
            <a:r>
              <a:rPr lang="en-US" altLang="ja-JP" sz="1200" dirty="0" smtClean="0"/>
              <a:t>×</a:t>
            </a:r>
            <a:endParaRPr kumimoji="1" lang="ja-JP" altLang="en-US" sz="1200" dirty="0"/>
          </a:p>
        </p:txBody>
      </p:sp>
      <p:sp>
        <p:nvSpPr>
          <p:cNvPr id="109" name="正方形/長方形 108"/>
          <p:cNvSpPr/>
          <p:nvPr/>
        </p:nvSpPr>
        <p:spPr>
          <a:xfrm>
            <a:off x="9265438" y="985360"/>
            <a:ext cx="2008334" cy="42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SiviewSM</a:t>
            </a:r>
            <a:endParaRPr kumimoji="1" lang="ja-JP" altLang="en-US" dirty="0"/>
          </a:p>
        </p:txBody>
      </p:sp>
      <p:pic>
        <p:nvPicPr>
          <p:cNvPr id="110" name="図 109"/>
          <p:cNvPicPr>
            <a:picLocks noChangeAspect="1"/>
          </p:cNvPicPr>
          <p:nvPr/>
        </p:nvPicPr>
        <p:blipFill>
          <a:blip r:embed="rId7"/>
          <a:stretch>
            <a:fillRect/>
          </a:stretch>
        </p:blipFill>
        <p:spPr>
          <a:xfrm>
            <a:off x="9681174" y="1851417"/>
            <a:ext cx="1123950" cy="1390650"/>
          </a:xfrm>
          <a:prstGeom prst="rect">
            <a:avLst/>
          </a:prstGeom>
        </p:spPr>
      </p:pic>
      <p:sp>
        <p:nvSpPr>
          <p:cNvPr id="111" name="正方形/長方形 110"/>
          <p:cNvSpPr/>
          <p:nvPr/>
        </p:nvSpPr>
        <p:spPr>
          <a:xfrm>
            <a:off x="3603139" y="1414720"/>
            <a:ext cx="4761838" cy="1959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9265437" y="1409812"/>
            <a:ext cx="2008335" cy="1964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6492980" y="1454784"/>
            <a:ext cx="1775477" cy="271741"/>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solidFill>
              </a:rPr>
              <a:t>登録データチェック</a:t>
            </a:r>
            <a:endParaRPr kumimoji="1" lang="ja-JP" altLang="en-US" sz="900" dirty="0">
              <a:solidFill>
                <a:schemeClr val="tx1"/>
              </a:solidFill>
            </a:endParaRPr>
          </a:p>
        </p:txBody>
      </p:sp>
      <p:sp>
        <p:nvSpPr>
          <p:cNvPr id="67" name="円/楕円 66"/>
          <p:cNvSpPr/>
          <p:nvPr/>
        </p:nvSpPr>
        <p:spPr>
          <a:xfrm>
            <a:off x="1360473" y="1499877"/>
            <a:ext cx="1232562" cy="241362"/>
          </a:xfrm>
          <a:prstGeom prst="ellipse">
            <a:avLst/>
          </a:prstGeom>
          <a:solidFill>
            <a:srgbClr val="E394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rPr>
              <a:t>データ作成</a:t>
            </a:r>
            <a:endParaRPr kumimoji="1" lang="ja-JP" altLang="en-US" sz="1000" dirty="0">
              <a:solidFill>
                <a:schemeClr val="tx1"/>
              </a:solidFill>
            </a:endParaRPr>
          </a:p>
        </p:txBody>
      </p:sp>
      <p:sp>
        <p:nvSpPr>
          <p:cNvPr id="115" name="正方形/長方形 114"/>
          <p:cNvSpPr/>
          <p:nvPr/>
        </p:nvSpPr>
        <p:spPr>
          <a:xfrm>
            <a:off x="711648" y="1406295"/>
            <a:ext cx="1840628" cy="1959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p:cNvSpPr/>
          <p:nvPr/>
        </p:nvSpPr>
        <p:spPr>
          <a:xfrm>
            <a:off x="711648" y="3774287"/>
            <a:ext cx="2262158" cy="369332"/>
          </a:xfrm>
          <a:prstGeom prst="rect">
            <a:avLst/>
          </a:prstGeom>
        </p:spPr>
        <p:txBody>
          <a:bodyPr wrap="none">
            <a:spAutoFit/>
          </a:bodyPr>
          <a:lstStyle/>
          <a:p>
            <a:r>
              <a:rPr lang="ja-JP" altLang="en-US" dirty="0"/>
              <a:t>現状のチェック方法</a:t>
            </a:r>
          </a:p>
        </p:txBody>
      </p:sp>
      <p:pic>
        <p:nvPicPr>
          <p:cNvPr id="121" name="図 120"/>
          <p:cNvPicPr>
            <a:picLocks noChangeAspect="1"/>
          </p:cNvPicPr>
          <p:nvPr/>
        </p:nvPicPr>
        <p:blipFill>
          <a:blip r:embed="rId8"/>
          <a:stretch>
            <a:fillRect/>
          </a:stretch>
        </p:blipFill>
        <p:spPr>
          <a:xfrm>
            <a:off x="437319" y="4049653"/>
            <a:ext cx="2894662" cy="1922610"/>
          </a:xfrm>
          <a:prstGeom prst="rect">
            <a:avLst/>
          </a:prstGeom>
        </p:spPr>
      </p:pic>
      <p:sp>
        <p:nvSpPr>
          <p:cNvPr id="122" name="正方形/長方形 121"/>
          <p:cNvSpPr/>
          <p:nvPr/>
        </p:nvSpPr>
        <p:spPr>
          <a:xfrm>
            <a:off x="1061208" y="5970231"/>
            <a:ext cx="1441420" cy="369332"/>
          </a:xfrm>
          <a:prstGeom prst="rect">
            <a:avLst/>
          </a:prstGeom>
        </p:spPr>
        <p:txBody>
          <a:bodyPr wrap="none">
            <a:spAutoFit/>
          </a:bodyPr>
          <a:lstStyle/>
          <a:p>
            <a:r>
              <a:rPr lang="en-US" altLang="ja-JP" dirty="0" smtClean="0"/>
              <a:t>Excel</a:t>
            </a:r>
            <a:r>
              <a:rPr lang="ja-JP" altLang="en-US" dirty="0" smtClean="0"/>
              <a:t>で管理</a:t>
            </a:r>
            <a:endParaRPr lang="ja-JP" altLang="en-US" dirty="0"/>
          </a:p>
        </p:txBody>
      </p:sp>
      <p:sp>
        <p:nvSpPr>
          <p:cNvPr id="123" name="テキスト ボックス 122"/>
          <p:cNvSpPr txBox="1"/>
          <p:nvPr/>
        </p:nvSpPr>
        <p:spPr>
          <a:xfrm>
            <a:off x="6588776" y="4093550"/>
            <a:ext cx="2583109" cy="1754326"/>
          </a:xfrm>
          <a:prstGeom prst="rect">
            <a:avLst/>
          </a:prstGeom>
          <a:noFill/>
        </p:spPr>
        <p:txBody>
          <a:bodyPr wrap="square" rtlCol="0">
            <a:spAutoFit/>
          </a:bodyPr>
          <a:lstStyle/>
          <a:p>
            <a:r>
              <a:rPr kumimoji="1" lang="ja-JP" altLang="en-US" dirty="0" smtClean="0"/>
              <a:t>・適用されているルールがよくわらかない。</a:t>
            </a:r>
            <a:endParaRPr kumimoji="1" lang="en-US" altLang="ja-JP" dirty="0" smtClean="0"/>
          </a:p>
          <a:p>
            <a:r>
              <a:rPr lang="ja-JP" altLang="en-US" dirty="0" smtClean="0"/>
              <a:t>・</a:t>
            </a:r>
            <a:r>
              <a:rPr kumimoji="1" lang="ja-JP" altLang="en-US" dirty="0" smtClean="0"/>
              <a:t>確認に時間が掛かる</a:t>
            </a:r>
            <a:endParaRPr kumimoji="1" lang="en-US" altLang="ja-JP" dirty="0" smtClean="0"/>
          </a:p>
          <a:p>
            <a:r>
              <a:rPr lang="ja-JP" altLang="en-US" dirty="0" smtClean="0"/>
              <a:t>・そもそもルール表を見たことないユーザいる</a:t>
            </a:r>
            <a:r>
              <a:rPr lang="en-US" altLang="ja-JP" dirty="0" smtClean="0"/>
              <a:t>(</a:t>
            </a:r>
            <a:r>
              <a:rPr lang="ja-JP" altLang="en-US" dirty="0" smtClean="0"/>
              <a:t>見るのが手間</a:t>
            </a:r>
            <a:r>
              <a:rPr lang="en-US" altLang="ja-JP" dirty="0" smtClean="0"/>
              <a:t>)</a:t>
            </a:r>
            <a:endParaRPr kumimoji="1" lang="en-US" altLang="ja-JP" dirty="0" smtClean="0"/>
          </a:p>
        </p:txBody>
      </p:sp>
      <p:sp>
        <p:nvSpPr>
          <p:cNvPr id="124" name="右矢印 123"/>
          <p:cNvSpPr/>
          <p:nvPr/>
        </p:nvSpPr>
        <p:spPr>
          <a:xfrm>
            <a:off x="6013864" y="4127288"/>
            <a:ext cx="536378" cy="14161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p:cNvSpPr txBox="1"/>
          <p:nvPr/>
        </p:nvSpPr>
        <p:spPr>
          <a:xfrm>
            <a:off x="3445836" y="4038472"/>
            <a:ext cx="2632376" cy="2031325"/>
          </a:xfrm>
          <a:prstGeom prst="rect">
            <a:avLst/>
          </a:prstGeom>
          <a:noFill/>
        </p:spPr>
        <p:txBody>
          <a:bodyPr wrap="square" rtlCol="0">
            <a:spAutoFit/>
          </a:bodyPr>
          <a:lstStyle/>
          <a:p>
            <a:r>
              <a:rPr kumimoji="1" lang="ja-JP" altLang="en-US" dirty="0" smtClean="0"/>
              <a:t>・</a:t>
            </a:r>
            <a:r>
              <a:rPr lang="ja-JP" altLang="en-US" dirty="0" smtClean="0"/>
              <a:t>月</a:t>
            </a:r>
            <a:r>
              <a:rPr lang="en-US" altLang="ja-JP" dirty="0"/>
              <a:t>3</a:t>
            </a:r>
            <a:r>
              <a:rPr lang="ja-JP" altLang="en-US" dirty="0" smtClean="0"/>
              <a:t>回ほど</a:t>
            </a:r>
            <a:r>
              <a:rPr lang="ja-JP" altLang="en-US" dirty="0"/>
              <a:t>ルールについての</a:t>
            </a:r>
            <a:r>
              <a:rPr lang="ja-JP" altLang="en-US" dirty="0" smtClean="0"/>
              <a:t>問い合わせが発生。</a:t>
            </a:r>
            <a:endParaRPr lang="en-US" altLang="ja-JP" dirty="0" smtClean="0"/>
          </a:p>
          <a:p>
            <a:r>
              <a:rPr lang="ja-JP" altLang="en-US" dirty="0" smtClean="0"/>
              <a:t>・</a:t>
            </a:r>
            <a:r>
              <a:rPr lang="ja-JP" altLang="en-US" dirty="0"/>
              <a:t>適用</a:t>
            </a:r>
            <a:r>
              <a:rPr lang="ja-JP" altLang="en-US" dirty="0" smtClean="0"/>
              <a:t>されているルール</a:t>
            </a:r>
            <a:r>
              <a:rPr lang="ja-JP" altLang="en-US" dirty="0"/>
              <a:t>が分かりにくい。</a:t>
            </a:r>
            <a:endParaRPr lang="en-US" altLang="ja-JP" dirty="0"/>
          </a:p>
          <a:p>
            <a:r>
              <a:rPr lang="ja-JP" altLang="en-US" dirty="0" smtClean="0"/>
              <a:t>・</a:t>
            </a:r>
            <a:r>
              <a:rPr lang="ja-JP" altLang="en-US" dirty="0"/>
              <a:t>確認に時間が</a:t>
            </a:r>
            <a:r>
              <a:rPr lang="ja-JP" altLang="en-US" dirty="0" smtClean="0"/>
              <a:t>掛かる</a:t>
            </a:r>
            <a:endParaRPr lang="en-US" altLang="ja-JP" dirty="0" smtClean="0"/>
          </a:p>
          <a:p>
            <a:endParaRPr kumimoji="1" lang="en-US" altLang="ja-JP" dirty="0" smtClean="0"/>
          </a:p>
        </p:txBody>
      </p:sp>
      <p:sp>
        <p:nvSpPr>
          <p:cNvPr id="126" name="正方形/長方形 125"/>
          <p:cNvSpPr/>
          <p:nvPr/>
        </p:nvSpPr>
        <p:spPr>
          <a:xfrm>
            <a:off x="3654781" y="3538330"/>
            <a:ext cx="2260309" cy="420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問題提起</a:t>
            </a:r>
            <a:endParaRPr kumimoji="1" lang="ja-JP" altLang="en-US" dirty="0"/>
          </a:p>
        </p:txBody>
      </p:sp>
      <p:sp>
        <p:nvSpPr>
          <p:cNvPr id="127" name="正方形/長方形 126"/>
          <p:cNvSpPr/>
          <p:nvPr/>
        </p:nvSpPr>
        <p:spPr>
          <a:xfrm>
            <a:off x="6750177" y="3560764"/>
            <a:ext cx="2260309" cy="420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原因特定</a:t>
            </a:r>
            <a:endParaRPr kumimoji="1" lang="ja-JP" altLang="en-US" dirty="0"/>
          </a:p>
        </p:txBody>
      </p:sp>
      <p:sp>
        <p:nvSpPr>
          <p:cNvPr id="128" name="正方形/長方形 127"/>
          <p:cNvSpPr/>
          <p:nvPr/>
        </p:nvSpPr>
        <p:spPr>
          <a:xfrm>
            <a:off x="9733440" y="3553656"/>
            <a:ext cx="2260309" cy="420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解決</a:t>
            </a:r>
            <a:endParaRPr kumimoji="1" lang="ja-JP" altLang="en-US" dirty="0"/>
          </a:p>
        </p:txBody>
      </p:sp>
      <p:sp>
        <p:nvSpPr>
          <p:cNvPr id="129" name="右矢印 128"/>
          <p:cNvSpPr/>
          <p:nvPr/>
        </p:nvSpPr>
        <p:spPr>
          <a:xfrm>
            <a:off x="9094818" y="4118362"/>
            <a:ext cx="536378" cy="14161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9572039" y="4038472"/>
            <a:ext cx="2583109" cy="1200329"/>
          </a:xfrm>
          <a:prstGeom prst="rect">
            <a:avLst/>
          </a:prstGeom>
          <a:noFill/>
        </p:spPr>
        <p:txBody>
          <a:bodyPr wrap="square" rtlCol="0">
            <a:spAutoFit/>
          </a:bodyPr>
          <a:lstStyle/>
          <a:p>
            <a:r>
              <a:rPr kumimoji="1" lang="ja-JP" altLang="en-US" dirty="0" smtClean="0"/>
              <a:t>・現状の管理方法に問題。機能の一部であれば、ルール機能も全てシステム化するべき。</a:t>
            </a:r>
            <a:endParaRPr kumimoji="1" lang="en-US" altLang="ja-JP" dirty="0" smtClean="0"/>
          </a:p>
        </p:txBody>
      </p:sp>
    </p:spTree>
    <p:extLst>
      <p:ext uri="{BB962C8B-B14F-4D97-AF65-F5344CB8AC3E}">
        <p14:creationId xmlns:p14="http://schemas.microsoft.com/office/powerpoint/2010/main" val="525728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ソフトフェアロジック</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30</a:t>
            </a:fld>
            <a:endParaRPr lang="en-US" altLang="ja-JP" dirty="0"/>
          </a:p>
        </p:txBody>
      </p:sp>
      <p:grpSp>
        <p:nvGrpSpPr>
          <p:cNvPr id="196" name="グループ化 195"/>
          <p:cNvGrpSpPr/>
          <p:nvPr/>
        </p:nvGrpSpPr>
        <p:grpSpPr>
          <a:xfrm>
            <a:off x="6168789" y="831071"/>
            <a:ext cx="5625806" cy="4280827"/>
            <a:chOff x="4472418" y="825652"/>
            <a:chExt cx="7876013" cy="5340854"/>
          </a:xfrm>
        </p:grpSpPr>
        <p:sp>
          <p:nvSpPr>
            <p:cNvPr id="72" name="テキスト ボックス 71"/>
            <p:cNvSpPr txBox="1"/>
            <p:nvPr/>
          </p:nvSpPr>
          <p:spPr>
            <a:xfrm>
              <a:off x="4641676" y="825652"/>
              <a:ext cx="3797140" cy="668474"/>
            </a:xfrm>
            <a:prstGeom prst="rect">
              <a:avLst/>
            </a:prstGeom>
            <a:noFill/>
          </p:spPr>
          <p:txBody>
            <a:bodyPr wrap="square" rtlCol="0">
              <a:spAutoFit/>
            </a:bodyPr>
            <a:lstStyle/>
            <a:p>
              <a:r>
                <a:rPr kumimoji="1" lang="ja-JP" altLang="en-US" sz="700" dirty="0" smtClean="0"/>
                <a:t>・</a:t>
              </a:r>
              <a:r>
                <a:rPr kumimoji="1" lang="en-US" altLang="ja-JP" sz="700" dirty="0" smtClean="0"/>
                <a:t>DB</a:t>
              </a:r>
              <a:r>
                <a:rPr kumimoji="1" lang="ja-JP" altLang="en-US" sz="700" dirty="0" smtClean="0"/>
                <a:t>へ</a:t>
              </a:r>
              <a:r>
                <a:rPr lang="ja-JP" altLang="en-US" sz="700" dirty="0" smtClean="0"/>
                <a:t>対象ルール演算子を取得する</a:t>
              </a:r>
              <a:r>
                <a:rPr kumimoji="1" lang="ja-JP" altLang="en-US" sz="700" dirty="0" smtClean="0"/>
                <a:t>クエリ発行</a:t>
              </a:r>
              <a:r>
                <a:rPr kumimoji="1" lang="en-US" altLang="ja-JP" sz="700" dirty="0" smtClean="0"/>
                <a:t>:</a:t>
              </a:r>
              <a:r>
                <a:rPr kumimoji="1" lang="en-US" altLang="ja-JP" sz="200" dirty="0" smtClean="0"/>
                <a:t>A2</a:t>
              </a:r>
            </a:p>
            <a:p>
              <a:r>
                <a:rPr kumimoji="1" lang="en-US" altLang="ja-JP" sz="700" dirty="0" smtClean="0"/>
                <a:t>(</a:t>
              </a:r>
              <a:r>
                <a:rPr kumimoji="1" lang="ja-JP" altLang="en-US" sz="700" dirty="0" smtClean="0"/>
                <a:t>クラス</a:t>
              </a:r>
              <a:r>
                <a:rPr lang="ja-JP" altLang="en-US" sz="700" dirty="0" smtClean="0"/>
                <a:t>区分</a:t>
              </a:r>
              <a:r>
                <a:rPr lang="en-US" altLang="ja-JP" sz="700" dirty="0" smtClean="0"/>
                <a:t>(</a:t>
              </a:r>
              <a:r>
                <a:rPr lang="ja-JP" altLang="en-US" sz="700" dirty="0" smtClean="0"/>
                <a:t>シート名</a:t>
              </a:r>
              <a:r>
                <a:rPr lang="en-US" altLang="ja-JP" sz="700" dirty="0" smtClean="0"/>
                <a:t>)</a:t>
              </a:r>
              <a:r>
                <a:rPr lang="ja-JP" altLang="en-US" sz="700" dirty="0" smtClean="0"/>
                <a:t>から</a:t>
              </a:r>
              <a:r>
                <a:rPr kumimoji="1" lang="ja-JP" altLang="en-US" sz="700" dirty="0" smtClean="0"/>
                <a:t>チェック対象を判別</a:t>
              </a:r>
              <a:r>
                <a:rPr kumimoji="1" lang="en-US" altLang="ja-JP" sz="700" dirty="0" smtClean="0"/>
                <a:t>)</a:t>
              </a:r>
            </a:p>
            <a:p>
              <a:r>
                <a:rPr lang="ja-JP" altLang="en-US" sz="700" dirty="0" smtClean="0"/>
                <a:t>・</a:t>
              </a:r>
              <a:r>
                <a:rPr lang="en-US" altLang="ja-JP" sz="700" dirty="0" smtClean="0"/>
                <a:t>DB</a:t>
              </a:r>
              <a:r>
                <a:rPr lang="ja-JP" altLang="en-US" sz="700" dirty="0" smtClean="0"/>
                <a:t>からデータ取得 </a:t>
              </a:r>
              <a:r>
                <a:rPr lang="en-US" altLang="ja-JP" sz="500" dirty="0" smtClean="0"/>
                <a:t>:B2</a:t>
              </a:r>
              <a:endParaRPr kumimoji="1" lang="en-US" altLang="ja-JP" sz="300" dirty="0" smtClean="0"/>
            </a:p>
          </p:txBody>
        </p:sp>
        <p:sp>
          <p:nvSpPr>
            <p:cNvPr id="73" name="テキスト ボックス 72"/>
            <p:cNvSpPr txBox="1"/>
            <p:nvPr/>
          </p:nvSpPr>
          <p:spPr>
            <a:xfrm>
              <a:off x="8076692" y="3603103"/>
              <a:ext cx="4271739" cy="321858"/>
            </a:xfrm>
            <a:prstGeom prst="rect">
              <a:avLst/>
            </a:prstGeom>
            <a:noFill/>
          </p:spPr>
          <p:txBody>
            <a:bodyPr wrap="square" rtlCol="0">
              <a:spAutoFit/>
            </a:bodyPr>
            <a:lstStyle/>
            <a:p>
              <a:r>
                <a:rPr kumimoji="1" lang="ja-JP" altLang="en-US" sz="700" dirty="0" smtClean="0"/>
                <a:t>・ルール演算子を</a:t>
              </a:r>
              <a:r>
                <a:rPr kumimoji="1" lang="en-US" altLang="ja-JP" sz="700" dirty="0" smtClean="0"/>
                <a:t>java</a:t>
              </a:r>
              <a:r>
                <a:rPr kumimoji="1" lang="ja-JP" altLang="en-US" sz="700" dirty="0" smtClean="0"/>
                <a:t>のロジックにして、</a:t>
              </a:r>
              <a:r>
                <a:rPr lang="ja-JP" altLang="en-US" sz="700" dirty="0"/>
                <a:t>ルール</a:t>
              </a:r>
              <a:r>
                <a:rPr lang="ja-JP" altLang="en-US" sz="700" dirty="0" smtClean="0"/>
                <a:t>を生成</a:t>
              </a:r>
              <a:r>
                <a:rPr lang="en-US" altLang="ja-JP" sz="700" dirty="0" smtClean="0"/>
                <a:t>:</a:t>
              </a:r>
              <a:r>
                <a:rPr lang="en-US" altLang="ja-JP" sz="400" dirty="0" smtClean="0"/>
                <a:t>A3</a:t>
              </a:r>
            </a:p>
          </p:txBody>
        </p:sp>
        <p:cxnSp>
          <p:nvCxnSpPr>
            <p:cNvPr id="76" name="直線矢印コネクタ 75"/>
            <p:cNvCxnSpPr/>
            <p:nvPr/>
          </p:nvCxnSpPr>
          <p:spPr>
            <a:xfrm flipH="1">
              <a:off x="5023593" y="4930453"/>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H="1">
              <a:off x="6993784" y="5135101"/>
              <a:ext cx="1467225" cy="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6438643" y="4757518"/>
              <a:ext cx="1245210" cy="10790"/>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a:off x="9163107" y="2036921"/>
              <a:ext cx="1" cy="2279401"/>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81" name="直線矢印コネクタ 80"/>
            <p:cNvCxnSpPr/>
            <p:nvPr/>
          </p:nvCxnSpPr>
          <p:spPr>
            <a:xfrm flipH="1" flipV="1">
              <a:off x="6650736" y="2046957"/>
              <a:ext cx="2538316" cy="5713"/>
            </a:xfrm>
            <a:prstGeom prst="straightConnector1">
              <a:avLst/>
            </a:prstGeom>
            <a:ln w="22225">
              <a:prstDash val="sysDash"/>
              <a:tailEnd type="triangle"/>
            </a:ln>
          </p:spPr>
          <p:style>
            <a:lnRef idx="1">
              <a:schemeClr val="dk1"/>
            </a:lnRef>
            <a:fillRef idx="0">
              <a:schemeClr val="dk1"/>
            </a:fillRef>
            <a:effectRef idx="0">
              <a:schemeClr val="dk1"/>
            </a:effectRef>
            <a:fontRef idx="minor">
              <a:schemeClr val="tx1"/>
            </a:fontRef>
          </p:style>
        </p:cxnSp>
        <p:cxnSp>
          <p:nvCxnSpPr>
            <p:cNvPr id="86" name="直線矢印コネクタ 85"/>
            <p:cNvCxnSpPr/>
            <p:nvPr/>
          </p:nvCxnSpPr>
          <p:spPr>
            <a:xfrm>
              <a:off x="5419151" y="2299967"/>
              <a:ext cx="5321623" cy="2185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7" name="角丸四角形 86"/>
            <p:cNvSpPr/>
            <p:nvPr/>
          </p:nvSpPr>
          <p:spPr>
            <a:xfrm>
              <a:off x="4472418" y="3933839"/>
              <a:ext cx="3099741" cy="22326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00"/>
            </a:p>
          </p:txBody>
        </p:sp>
        <p:sp>
          <p:nvSpPr>
            <p:cNvPr id="88" name="テキスト ボックス 87"/>
            <p:cNvSpPr txBox="1"/>
            <p:nvPr/>
          </p:nvSpPr>
          <p:spPr>
            <a:xfrm>
              <a:off x="5427668" y="3882126"/>
              <a:ext cx="1858809" cy="371374"/>
            </a:xfrm>
            <a:prstGeom prst="rect">
              <a:avLst/>
            </a:prstGeom>
            <a:noFill/>
          </p:spPr>
          <p:txBody>
            <a:bodyPr wrap="square" rtlCol="0">
              <a:spAutoFit/>
            </a:bodyPr>
            <a:lstStyle/>
            <a:p>
              <a:r>
                <a:rPr kumimoji="1" lang="ja-JP" altLang="en-US" sz="900" dirty="0" smtClean="0"/>
                <a:t>ロジック２</a:t>
              </a:r>
              <a:endParaRPr kumimoji="1" lang="en-US" altLang="ja-JP" sz="900" dirty="0" smtClean="0"/>
            </a:p>
          </p:txBody>
        </p:sp>
        <p:sp>
          <p:nvSpPr>
            <p:cNvPr id="89" name="テキスト ボックス 88"/>
            <p:cNvSpPr txBox="1"/>
            <p:nvPr/>
          </p:nvSpPr>
          <p:spPr>
            <a:xfrm>
              <a:off x="7905813" y="2552619"/>
              <a:ext cx="672817" cy="272341"/>
            </a:xfrm>
            <a:prstGeom prst="rect">
              <a:avLst/>
            </a:prstGeom>
            <a:noFill/>
          </p:spPr>
          <p:txBody>
            <a:bodyPr wrap="square" rtlCol="0">
              <a:spAutoFit/>
            </a:bodyPr>
            <a:lstStyle/>
            <a:p>
              <a:r>
                <a:rPr kumimoji="1" lang="en-US" altLang="ja-JP" sz="500" dirty="0" smtClean="0"/>
                <a:t>C</a:t>
              </a:r>
              <a:endParaRPr kumimoji="1" lang="ja-JP" altLang="en-US" sz="500" dirty="0"/>
            </a:p>
          </p:txBody>
        </p:sp>
        <p:sp>
          <p:nvSpPr>
            <p:cNvPr id="91" name="テキスト ボックス 90"/>
            <p:cNvSpPr txBox="1"/>
            <p:nvPr/>
          </p:nvSpPr>
          <p:spPr>
            <a:xfrm>
              <a:off x="7910040" y="2283840"/>
              <a:ext cx="672817" cy="272341"/>
            </a:xfrm>
            <a:prstGeom prst="rect">
              <a:avLst/>
            </a:prstGeom>
            <a:noFill/>
          </p:spPr>
          <p:txBody>
            <a:bodyPr wrap="square" rtlCol="0">
              <a:spAutoFit/>
            </a:bodyPr>
            <a:lstStyle/>
            <a:p>
              <a:r>
                <a:rPr lang="en-US" altLang="ja-JP" sz="500" dirty="0"/>
                <a:t>B</a:t>
              </a:r>
              <a:endParaRPr kumimoji="1" lang="ja-JP" altLang="en-US" sz="500" dirty="0"/>
            </a:p>
          </p:txBody>
        </p:sp>
        <p:sp>
          <p:nvSpPr>
            <p:cNvPr id="92" name="テキスト ボックス 91"/>
            <p:cNvSpPr txBox="1"/>
            <p:nvPr/>
          </p:nvSpPr>
          <p:spPr>
            <a:xfrm>
              <a:off x="7905514" y="2018646"/>
              <a:ext cx="672817" cy="272341"/>
            </a:xfrm>
            <a:prstGeom prst="rect">
              <a:avLst/>
            </a:prstGeom>
            <a:noFill/>
          </p:spPr>
          <p:txBody>
            <a:bodyPr wrap="square" rtlCol="0">
              <a:spAutoFit/>
            </a:bodyPr>
            <a:lstStyle/>
            <a:p>
              <a:r>
                <a:rPr lang="en-US" altLang="ja-JP" sz="500" dirty="0"/>
                <a:t>A</a:t>
              </a:r>
              <a:endParaRPr kumimoji="1" lang="ja-JP" altLang="en-US" sz="500" dirty="0"/>
            </a:p>
          </p:txBody>
        </p:sp>
        <p:sp>
          <p:nvSpPr>
            <p:cNvPr id="93" name="テキスト ボックス 92"/>
            <p:cNvSpPr txBox="1"/>
            <p:nvPr/>
          </p:nvSpPr>
          <p:spPr>
            <a:xfrm>
              <a:off x="4792481" y="3327958"/>
              <a:ext cx="2605566" cy="495167"/>
            </a:xfrm>
            <a:prstGeom prst="rect">
              <a:avLst/>
            </a:prstGeom>
            <a:noFill/>
          </p:spPr>
          <p:txBody>
            <a:bodyPr wrap="square" rtlCol="0">
              <a:spAutoFit/>
            </a:bodyPr>
            <a:lstStyle/>
            <a:p>
              <a:r>
                <a:rPr kumimoji="1" lang="ja-JP" altLang="en-US" sz="700" dirty="0" smtClean="0"/>
                <a:t>・</a:t>
              </a:r>
              <a:r>
                <a:rPr lang="ja-JP" altLang="en-US" sz="700" dirty="0" smtClean="0"/>
                <a:t>メモリに格納した</a:t>
              </a:r>
              <a:r>
                <a:rPr lang="en-US" altLang="ja-JP" sz="200" dirty="0" smtClean="0"/>
                <a:t>B3,C1</a:t>
              </a:r>
              <a:r>
                <a:rPr lang="ja-JP" altLang="en-US" sz="700" dirty="0" smtClean="0"/>
                <a:t>と生成した</a:t>
              </a:r>
              <a:endParaRPr lang="en-US" altLang="ja-JP" sz="700" dirty="0" smtClean="0"/>
            </a:p>
            <a:p>
              <a:r>
                <a:rPr lang="ja-JP" altLang="en-US" sz="700" dirty="0" smtClean="0"/>
                <a:t>ルール</a:t>
              </a:r>
              <a:r>
                <a:rPr lang="en-US" altLang="ja-JP" sz="200" dirty="0" smtClean="0"/>
                <a:t>A3</a:t>
              </a:r>
              <a:r>
                <a:rPr lang="ja-JP" altLang="en-US" sz="700" dirty="0" smtClean="0"/>
                <a:t>を基にチェック判定</a:t>
              </a:r>
              <a:r>
                <a:rPr lang="en-US" altLang="ja-JP" sz="700" dirty="0" smtClean="0"/>
                <a:t>:</a:t>
              </a:r>
              <a:r>
                <a:rPr lang="ja-JP" altLang="en-US" sz="700" dirty="0" smtClean="0"/>
                <a:t> </a:t>
              </a:r>
              <a:r>
                <a:rPr lang="en-US" altLang="ja-JP" sz="100" dirty="0" smtClean="0"/>
                <a:t>A,B,C</a:t>
              </a:r>
            </a:p>
          </p:txBody>
        </p:sp>
        <p:cxnSp>
          <p:nvCxnSpPr>
            <p:cNvPr id="94" name="直線矢印コネクタ 93"/>
            <p:cNvCxnSpPr/>
            <p:nvPr/>
          </p:nvCxnSpPr>
          <p:spPr>
            <a:xfrm flipV="1">
              <a:off x="7683853" y="3315308"/>
              <a:ext cx="2563812" cy="7233"/>
            </a:xfrm>
            <a:prstGeom prst="straightConnector1">
              <a:avLst/>
            </a:prstGeom>
            <a:ln w="25400">
              <a:prstDash val="sysDot"/>
              <a:tailEnd type="none"/>
            </a:ln>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a:off x="7663372" y="3322541"/>
              <a:ext cx="3353" cy="1429784"/>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96" name="テキスト ボックス 95"/>
            <p:cNvSpPr txBox="1"/>
            <p:nvPr/>
          </p:nvSpPr>
          <p:spPr>
            <a:xfrm>
              <a:off x="7646015" y="5158914"/>
              <a:ext cx="672817" cy="272341"/>
            </a:xfrm>
            <a:prstGeom prst="rect">
              <a:avLst/>
            </a:prstGeom>
            <a:noFill/>
          </p:spPr>
          <p:txBody>
            <a:bodyPr wrap="square" rtlCol="0">
              <a:spAutoFit/>
            </a:bodyPr>
            <a:lstStyle/>
            <a:p>
              <a:r>
                <a:rPr lang="en-US" altLang="ja-JP" sz="500" dirty="0"/>
                <a:t>A</a:t>
              </a:r>
              <a:endParaRPr kumimoji="1" lang="ja-JP" altLang="en-US" sz="500" dirty="0"/>
            </a:p>
          </p:txBody>
        </p:sp>
        <p:sp>
          <p:nvSpPr>
            <p:cNvPr id="97" name="テキスト ボックス 96"/>
            <p:cNvSpPr txBox="1"/>
            <p:nvPr/>
          </p:nvSpPr>
          <p:spPr>
            <a:xfrm>
              <a:off x="7659442" y="4885397"/>
              <a:ext cx="672817" cy="272341"/>
            </a:xfrm>
            <a:prstGeom prst="rect">
              <a:avLst/>
            </a:prstGeom>
            <a:noFill/>
          </p:spPr>
          <p:txBody>
            <a:bodyPr wrap="square" rtlCol="0">
              <a:spAutoFit/>
            </a:bodyPr>
            <a:lstStyle/>
            <a:p>
              <a:r>
                <a:rPr lang="en-US" altLang="ja-JP" sz="500" dirty="0" smtClean="0"/>
                <a:t>B</a:t>
              </a:r>
              <a:endParaRPr kumimoji="1" lang="ja-JP" altLang="en-US" sz="500" dirty="0"/>
            </a:p>
          </p:txBody>
        </p:sp>
        <p:cxnSp>
          <p:nvCxnSpPr>
            <p:cNvPr id="98" name="直線矢印コネクタ 97"/>
            <p:cNvCxnSpPr/>
            <p:nvPr/>
          </p:nvCxnSpPr>
          <p:spPr>
            <a:xfrm flipH="1">
              <a:off x="10724935" y="3004755"/>
              <a:ext cx="5072" cy="484933"/>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99" name="直線矢印コネクタ 98"/>
            <p:cNvCxnSpPr/>
            <p:nvPr/>
          </p:nvCxnSpPr>
          <p:spPr>
            <a:xfrm flipH="1">
              <a:off x="7870792" y="3513524"/>
              <a:ext cx="2854144" cy="2437"/>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H="1">
              <a:off x="7873440" y="3505904"/>
              <a:ext cx="5028" cy="1426986"/>
            </a:xfrm>
            <a:prstGeom prst="straightConnector1">
              <a:avLst/>
            </a:prstGeom>
            <a:ln w="22225">
              <a:prstDash val="solid"/>
              <a:tailEnd type="none"/>
            </a:ln>
          </p:spPr>
          <p:style>
            <a:lnRef idx="1">
              <a:schemeClr val="dk1"/>
            </a:lnRef>
            <a:fillRef idx="0">
              <a:schemeClr val="dk1"/>
            </a:fillRef>
            <a:effectRef idx="0">
              <a:schemeClr val="dk1"/>
            </a:effectRef>
            <a:fontRef idx="minor">
              <a:schemeClr val="tx1"/>
            </a:fontRef>
          </p:style>
        </p:cxnSp>
        <p:sp>
          <p:nvSpPr>
            <p:cNvPr id="101" name="テキスト ボックス 100"/>
            <p:cNvSpPr txBox="1"/>
            <p:nvPr/>
          </p:nvSpPr>
          <p:spPr>
            <a:xfrm>
              <a:off x="7644687" y="4617246"/>
              <a:ext cx="672817" cy="272341"/>
            </a:xfrm>
            <a:prstGeom prst="rect">
              <a:avLst/>
            </a:prstGeom>
            <a:noFill/>
          </p:spPr>
          <p:txBody>
            <a:bodyPr wrap="square" rtlCol="0">
              <a:spAutoFit/>
            </a:bodyPr>
            <a:lstStyle/>
            <a:p>
              <a:r>
                <a:rPr kumimoji="1" lang="en-US" altLang="ja-JP" sz="500" dirty="0" smtClean="0"/>
                <a:t>C</a:t>
              </a:r>
              <a:endParaRPr kumimoji="1" lang="ja-JP" altLang="en-US" sz="500" dirty="0"/>
            </a:p>
          </p:txBody>
        </p:sp>
        <p:sp>
          <p:nvSpPr>
            <p:cNvPr id="103" name="角丸四角形 102"/>
            <p:cNvSpPr/>
            <p:nvPr/>
          </p:nvSpPr>
          <p:spPr>
            <a:xfrm>
              <a:off x="5288594" y="1531867"/>
              <a:ext cx="1823782" cy="981045"/>
            </a:xfrm>
            <a:prstGeom prst="round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4" name="テキスト ボックス 103"/>
            <p:cNvSpPr txBox="1"/>
            <p:nvPr/>
          </p:nvSpPr>
          <p:spPr>
            <a:xfrm>
              <a:off x="5141137" y="1815857"/>
              <a:ext cx="434024" cy="313605"/>
            </a:xfrm>
            <a:prstGeom prst="rect">
              <a:avLst/>
            </a:prstGeom>
            <a:noFill/>
          </p:spPr>
          <p:txBody>
            <a:bodyPr wrap="square" rtlCol="0">
              <a:spAutoFit/>
            </a:bodyPr>
            <a:lstStyle/>
            <a:p>
              <a:pPr>
                <a:lnSpc>
                  <a:spcPts val="800"/>
                </a:lnSpc>
              </a:pPr>
              <a:endParaRPr kumimoji="1" lang="ja-JP" altLang="en-US" sz="700" dirty="0"/>
            </a:p>
          </p:txBody>
        </p:sp>
        <p:grpSp>
          <p:nvGrpSpPr>
            <p:cNvPr id="105" name="グループ化 104"/>
            <p:cNvGrpSpPr/>
            <p:nvPr/>
          </p:nvGrpSpPr>
          <p:grpSpPr>
            <a:xfrm>
              <a:off x="5806267" y="1709663"/>
              <a:ext cx="788439" cy="629858"/>
              <a:chOff x="7263920" y="2372302"/>
              <a:chExt cx="2061035" cy="1655942"/>
            </a:xfrm>
          </p:grpSpPr>
          <p:sp>
            <p:nvSpPr>
              <p:cNvPr id="106" name="角丸四角形 105"/>
              <p:cNvSpPr/>
              <p:nvPr/>
            </p:nvSpPr>
            <p:spPr>
              <a:xfrm rot="16200000">
                <a:off x="7749763" y="2285606"/>
                <a:ext cx="1089356" cy="2061029"/>
              </a:xfrm>
              <a:prstGeom prst="roundRect">
                <a:avLst>
                  <a:gd name="adj" fmla="val 17207"/>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7" name="円/楕円 106"/>
              <p:cNvSpPr/>
              <p:nvPr/>
            </p:nvSpPr>
            <p:spPr>
              <a:xfrm>
                <a:off x="7263924" y="3469863"/>
                <a:ext cx="2061028" cy="558381"/>
              </a:xfrm>
              <a:prstGeom prst="ellipse">
                <a:avLst/>
              </a:prstGeom>
              <a:solidFill>
                <a:srgbClr val="D6D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8" name="円/楕円 107"/>
              <p:cNvSpPr/>
              <p:nvPr/>
            </p:nvSpPr>
            <p:spPr>
              <a:xfrm>
                <a:off x="7263920" y="346986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09" name="円/楕円 108"/>
              <p:cNvSpPr/>
              <p:nvPr/>
            </p:nvSpPr>
            <p:spPr>
              <a:xfrm>
                <a:off x="7263926" y="3134302"/>
                <a:ext cx="2061028" cy="570389"/>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0" name="円/楕円 109"/>
              <p:cNvSpPr/>
              <p:nvPr/>
            </p:nvSpPr>
            <p:spPr>
              <a:xfrm>
                <a:off x="7263926" y="291148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1" name="円/楕円 110"/>
              <p:cNvSpPr/>
              <p:nvPr/>
            </p:nvSpPr>
            <p:spPr>
              <a:xfrm>
                <a:off x="7263926" y="2643415"/>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sp>
            <p:nvSpPr>
              <p:cNvPr id="112" name="円/楕円 111"/>
              <p:cNvSpPr/>
              <p:nvPr/>
            </p:nvSpPr>
            <p:spPr>
              <a:xfrm>
                <a:off x="7263926" y="2372302"/>
                <a:ext cx="2061028" cy="558381"/>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grpSp>
          <p:nvGrpSpPr>
            <p:cNvPr id="114" name="グループ化 113"/>
            <p:cNvGrpSpPr/>
            <p:nvPr/>
          </p:nvGrpSpPr>
          <p:grpSpPr>
            <a:xfrm>
              <a:off x="8062260" y="3932443"/>
              <a:ext cx="4219828" cy="2195958"/>
              <a:chOff x="6095998" y="4071394"/>
              <a:chExt cx="6572346" cy="1741037"/>
            </a:xfrm>
          </p:grpSpPr>
          <p:sp>
            <p:nvSpPr>
              <p:cNvPr id="123" name="角丸四角形 122"/>
              <p:cNvSpPr/>
              <p:nvPr/>
            </p:nvSpPr>
            <p:spPr>
              <a:xfrm>
                <a:off x="6095998" y="4103027"/>
                <a:ext cx="6572346" cy="1709404"/>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00"/>
              </a:p>
            </p:txBody>
          </p:sp>
          <p:sp>
            <p:nvSpPr>
              <p:cNvPr id="124" name="テキスト ボックス 123"/>
              <p:cNvSpPr txBox="1"/>
              <p:nvPr/>
            </p:nvSpPr>
            <p:spPr>
              <a:xfrm>
                <a:off x="7368534" y="4071394"/>
                <a:ext cx="3302762" cy="294439"/>
              </a:xfrm>
              <a:prstGeom prst="rect">
                <a:avLst/>
              </a:prstGeom>
              <a:noFill/>
            </p:spPr>
            <p:txBody>
              <a:bodyPr wrap="square" rtlCol="0">
                <a:spAutoFit/>
              </a:bodyPr>
              <a:lstStyle/>
              <a:p>
                <a:r>
                  <a:rPr kumimoji="1" lang="ja-JP" altLang="en-US" sz="900" dirty="0" smtClean="0"/>
                  <a:t>ロジック１</a:t>
                </a:r>
                <a:endParaRPr kumimoji="1" lang="en-US" altLang="ja-JP" sz="900" dirty="0" smtClean="0"/>
              </a:p>
            </p:txBody>
          </p:sp>
        </p:grpSp>
        <p:sp>
          <p:nvSpPr>
            <p:cNvPr id="115" name="平行四辺形 114"/>
            <p:cNvSpPr/>
            <p:nvPr/>
          </p:nvSpPr>
          <p:spPr>
            <a:xfrm>
              <a:off x="10106370" y="447255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16" name="平行四辺形 115"/>
            <p:cNvSpPr/>
            <p:nvPr/>
          </p:nvSpPr>
          <p:spPr>
            <a:xfrm>
              <a:off x="10120802" y="429768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grpSp>
          <p:nvGrpSpPr>
            <p:cNvPr id="117" name="グループ化 116"/>
            <p:cNvGrpSpPr/>
            <p:nvPr/>
          </p:nvGrpSpPr>
          <p:grpSpPr>
            <a:xfrm>
              <a:off x="8062260" y="4595354"/>
              <a:ext cx="1434400" cy="1039794"/>
              <a:chOff x="8349680" y="4803731"/>
              <a:chExt cx="1865929" cy="1352609"/>
            </a:xfrm>
          </p:grpSpPr>
          <p:sp>
            <p:nvSpPr>
              <p:cNvPr id="120" name="円/楕円 119"/>
              <p:cNvSpPr/>
              <p:nvPr/>
            </p:nvSpPr>
            <p:spPr>
              <a:xfrm>
                <a:off x="8368454" y="5098885"/>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a:solidFill>
                      <a:schemeClr val="tx1"/>
                    </a:solidFill>
                  </a:rPr>
                  <a:t>2</a:t>
                </a:r>
                <a:r>
                  <a:rPr lang="en-US" altLang="ja-JP" sz="300" dirty="0">
                    <a:solidFill>
                      <a:schemeClr val="tx1"/>
                    </a:solidFill>
                  </a:rPr>
                  <a:t>N</a:t>
                </a:r>
                <a:r>
                  <a:rPr lang="en-US" altLang="ja-JP" sz="100" dirty="0">
                    <a:solidFill>
                      <a:schemeClr val="tx1"/>
                    </a:solidFill>
                  </a:rPr>
                  <a:t>4</a:t>
                </a:r>
                <a:r>
                  <a:rPr lang="en-US" altLang="ja-JP" sz="300" dirty="0">
                    <a:solidFill>
                      <a:schemeClr val="tx1"/>
                    </a:solidFill>
                  </a:rPr>
                  <a:t>  a!</a:t>
                </a:r>
                <a:r>
                  <a:rPr lang="ja-JP" altLang="en-US" sz="300" dirty="0">
                    <a:solidFill>
                      <a:schemeClr val="tx1"/>
                    </a:solidFill>
                  </a:rPr>
                  <a:t>⇒</a:t>
                </a:r>
                <a:r>
                  <a:rPr lang="en-US" altLang="ja-JP" sz="300" dirty="0">
                    <a:solidFill>
                      <a:schemeClr val="tx1"/>
                    </a:solidFill>
                  </a:rPr>
                  <a:t>b a:Y    a=Y    </a:t>
                </a:r>
                <a:r>
                  <a:rPr lang="en-US" altLang="ja-JP" sz="300" dirty="0" smtClean="0">
                    <a:solidFill>
                      <a:schemeClr val="tx1"/>
                    </a:solidFill>
                  </a:rPr>
                  <a:t>b=</a:t>
                </a:r>
                <a:r>
                  <a:rPr lang="en-US" altLang="ja-JP" sz="300" dirty="0" err="1" smtClean="0">
                    <a:solidFill>
                      <a:schemeClr val="tx1"/>
                    </a:solidFill>
                  </a:rPr>
                  <a:t>Cv</a:t>
                </a:r>
                <a:endParaRPr kumimoji="1" lang="ja-JP" altLang="en-US" sz="300" dirty="0">
                  <a:solidFill>
                    <a:schemeClr val="tx1"/>
                  </a:solidFill>
                </a:endParaRPr>
              </a:p>
            </p:txBody>
          </p:sp>
          <p:sp>
            <p:nvSpPr>
              <p:cNvPr id="121" name="円/楕円 120"/>
              <p:cNvSpPr/>
              <p:nvPr/>
            </p:nvSpPr>
            <p:spPr>
              <a:xfrm>
                <a:off x="8359068" y="4964645"/>
                <a:ext cx="1847156"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a:solidFill>
                      <a:schemeClr val="tx1"/>
                    </a:solidFill>
                  </a:rPr>
                  <a:t>2</a:t>
                </a:r>
                <a:r>
                  <a:rPr lang="en-US" altLang="ja-JP" sz="300" dirty="0">
                    <a:solidFill>
                      <a:schemeClr val="tx1"/>
                    </a:solidFill>
                  </a:rPr>
                  <a:t>N</a:t>
                </a:r>
                <a:r>
                  <a:rPr lang="en-US" altLang="ja-JP" sz="100" dirty="0">
                    <a:solidFill>
                      <a:schemeClr val="tx1"/>
                    </a:solidFill>
                  </a:rPr>
                  <a:t>4</a:t>
                </a:r>
                <a:r>
                  <a:rPr lang="en-US" altLang="ja-JP" sz="300" dirty="0">
                    <a:solidFill>
                      <a:schemeClr val="tx1"/>
                    </a:solidFill>
                  </a:rPr>
                  <a:t>  a!</a:t>
                </a:r>
                <a:r>
                  <a:rPr lang="ja-JP" altLang="en-US" sz="300" dirty="0">
                    <a:solidFill>
                      <a:schemeClr val="tx1"/>
                    </a:solidFill>
                  </a:rPr>
                  <a:t>⇒</a:t>
                </a:r>
                <a:r>
                  <a:rPr lang="en-US" altLang="ja-JP" sz="300" dirty="0">
                    <a:solidFill>
                      <a:schemeClr val="tx1"/>
                    </a:solidFill>
                  </a:rPr>
                  <a:t>b a:Y    a=Y    </a:t>
                </a:r>
                <a:r>
                  <a:rPr lang="en-US" altLang="ja-JP" sz="300" dirty="0" smtClean="0">
                    <a:solidFill>
                      <a:schemeClr val="tx1"/>
                    </a:solidFill>
                  </a:rPr>
                  <a:t>b=</a:t>
                </a:r>
                <a:r>
                  <a:rPr lang="en-US" altLang="ja-JP" sz="300" dirty="0" err="1" smtClean="0">
                    <a:solidFill>
                      <a:schemeClr val="tx1"/>
                    </a:solidFill>
                  </a:rPr>
                  <a:t>Cv</a:t>
                </a:r>
                <a:endParaRPr kumimoji="1" lang="ja-JP" altLang="en-US" sz="300" dirty="0">
                  <a:solidFill>
                    <a:schemeClr val="tx1"/>
                  </a:solidFill>
                </a:endParaRPr>
              </a:p>
            </p:txBody>
          </p:sp>
          <p:sp>
            <p:nvSpPr>
              <p:cNvPr id="122" name="円/楕円 121"/>
              <p:cNvSpPr/>
              <p:nvPr/>
            </p:nvSpPr>
            <p:spPr>
              <a:xfrm>
                <a:off x="8349680" y="4803731"/>
                <a:ext cx="1847155" cy="1057455"/>
              </a:xfrm>
              <a:prstGeom prst="ellipse">
                <a:avLst/>
              </a:prstGeom>
              <a:solidFill>
                <a:srgbClr val="D6D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 dirty="0" smtClean="0">
                    <a:solidFill>
                      <a:schemeClr val="tx1"/>
                    </a:solidFill>
                  </a:rPr>
                  <a:t>2N 4N</a:t>
                </a:r>
                <a:r>
                  <a:rPr lang="en-US" altLang="ja-JP" sz="300" dirty="0" smtClean="0">
                    <a:solidFill>
                      <a:schemeClr val="tx1"/>
                    </a:solidFill>
                  </a:rPr>
                  <a:t>  </a:t>
                </a:r>
                <a:r>
                  <a:rPr lang="en-US" altLang="ja-JP" sz="200" dirty="0">
                    <a:solidFill>
                      <a:schemeClr val="tx1"/>
                    </a:solidFill>
                  </a:rPr>
                  <a:t>a!</a:t>
                </a:r>
                <a:r>
                  <a:rPr lang="ja-JP" altLang="en-US" sz="200" dirty="0">
                    <a:solidFill>
                      <a:schemeClr val="tx1"/>
                    </a:solidFill>
                  </a:rPr>
                  <a:t>⇒</a:t>
                </a:r>
                <a:r>
                  <a:rPr lang="en-US" altLang="ja-JP" sz="200" dirty="0">
                    <a:solidFill>
                      <a:schemeClr val="tx1"/>
                    </a:solidFill>
                  </a:rPr>
                  <a:t>b a:Y    a=Y    </a:t>
                </a:r>
                <a:r>
                  <a:rPr lang="en-US" altLang="ja-JP" sz="200" dirty="0" smtClean="0">
                    <a:solidFill>
                      <a:schemeClr val="tx1"/>
                    </a:solidFill>
                  </a:rPr>
                  <a:t>b=C</a:t>
                </a:r>
                <a:endParaRPr kumimoji="1" lang="ja-JP" altLang="en-US" sz="200" dirty="0">
                  <a:solidFill>
                    <a:schemeClr val="tx1"/>
                  </a:solidFill>
                </a:endParaRPr>
              </a:p>
            </p:txBody>
          </p:sp>
        </p:grpSp>
        <p:sp>
          <p:nvSpPr>
            <p:cNvPr id="118" name="右矢印 117"/>
            <p:cNvSpPr/>
            <p:nvPr/>
          </p:nvSpPr>
          <p:spPr>
            <a:xfrm>
              <a:off x="9587875" y="4897863"/>
              <a:ext cx="613813" cy="3959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19" name="平行四辺形 118"/>
            <p:cNvSpPr/>
            <p:nvPr/>
          </p:nvSpPr>
          <p:spPr>
            <a:xfrm>
              <a:off x="10113588" y="417121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00" dirty="0" smtClean="0"/>
                <a:t>(rule ==‘</a:t>
              </a:r>
              <a:r>
                <a:rPr lang="en-US" altLang="ja-JP" sz="300" dirty="0"/>
                <a:t>a !</a:t>
              </a:r>
              <a:r>
                <a:rPr lang="ja-JP" altLang="en-US" sz="300" dirty="0"/>
                <a:t>⇒ </a:t>
              </a:r>
              <a:r>
                <a:rPr lang="en-US" altLang="ja-JP" sz="300" dirty="0" smtClean="0"/>
                <a:t>b’</a:t>
              </a:r>
            </a:p>
            <a:p>
              <a:pPr algn="ctr"/>
              <a:r>
                <a:rPr lang="en-US" altLang="ja-JP" sz="300" dirty="0" err="1" smtClean="0"/>
                <a:t>int</a:t>
              </a:r>
              <a:r>
                <a:rPr lang="en-US" altLang="ja-JP" sz="300" dirty="0" smtClean="0"/>
                <a:t> Nlogic1 = 2</a:t>
              </a:r>
            </a:p>
            <a:p>
              <a:pPr algn="ctr"/>
              <a:r>
                <a:rPr lang="en-US" altLang="ja-JP" sz="300" dirty="0" err="1" smtClean="0"/>
                <a:t>Int</a:t>
              </a:r>
              <a:r>
                <a:rPr lang="en-US" altLang="ja-JP" sz="300" dirty="0" smtClean="0"/>
                <a:t> Nlogic2 = 4</a:t>
              </a:r>
            </a:p>
            <a:p>
              <a:pPr algn="ctr"/>
              <a:r>
                <a:rPr lang="en-US" altLang="ja-JP" sz="300" dirty="0"/>
                <a:t>c</a:t>
              </a:r>
              <a:r>
                <a:rPr lang="en-US" altLang="ja-JP" sz="300" dirty="0" smtClean="0"/>
                <a:t>har Chacknum1 = ‘Y’</a:t>
              </a:r>
            </a:p>
            <a:p>
              <a:pPr algn="ctr"/>
              <a:r>
                <a:rPr lang="en-US" altLang="ja-JP" sz="300" dirty="0"/>
                <a:t>char </a:t>
              </a:r>
              <a:r>
                <a:rPr lang="en-US" altLang="ja-JP" sz="300" dirty="0" smtClean="0"/>
                <a:t>Chacknum2 </a:t>
              </a:r>
              <a:r>
                <a:rPr lang="en-US" altLang="ja-JP" sz="300" dirty="0"/>
                <a:t>= </a:t>
              </a:r>
              <a:r>
                <a:rPr lang="en-US" altLang="ja-JP" sz="300" dirty="0" smtClean="0"/>
                <a:t>‘</a:t>
              </a:r>
              <a:r>
                <a:rPr lang="en-US" altLang="ja-JP" sz="300" dirty="0"/>
                <a:t>C</a:t>
              </a:r>
              <a:r>
                <a:rPr lang="en-US" altLang="ja-JP" sz="300" dirty="0" smtClean="0"/>
                <a:t>’ </a:t>
              </a:r>
              <a:endParaRPr lang="en-US" altLang="ja-JP" sz="300" dirty="0"/>
            </a:p>
            <a:p>
              <a:pPr algn="ctr"/>
              <a:r>
                <a:rPr lang="en-US" altLang="ja-JP" sz="300" dirty="0" smtClean="0"/>
                <a:t>For(I = 0 ; </a:t>
              </a:r>
              <a:r>
                <a:rPr lang="en-US" altLang="ja-JP" sz="300" dirty="0" err="1" smtClean="0"/>
                <a:t>i</a:t>
              </a:r>
              <a:r>
                <a:rPr lang="en-US" altLang="ja-JP" sz="300" dirty="0" smtClean="0"/>
                <a:t>++ ,</a:t>
              </a:r>
              <a:r>
                <a:rPr lang="en-US" altLang="ja-JP" sz="300" dirty="0" err="1" smtClean="0"/>
                <a:t>mat.lengh</a:t>
              </a:r>
              <a:endParaRPr lang="en-US" altLang="ja-JP" sz="300" dirty="0" smtClean="0"/>
            </a:p>
            <a:p>
              <a:pPr algn="ctr"/>
              <a:r>
                <a:rPr lang="en-US" altLang="ja-JP" sz="300" dirty="0" smtClean="0"/>
                <a:t>For(j= 0 </a:t>
              </a:r>
              <a:r>
                <a:rPr lang="en-US" altLang="ja-JP" sz="300" dirty="0" err="1" smtClean="0"/>
                <a:t>j++</a:t>
              </a:r>
              <a:r>
                <a:rPr lang="en-US" altLang="ja-JP" sz="300" dirty="0" smtClean="0"/>
                <a:t> , </a:t>
              </a:r>
              <a:r>
                <a:rPr lang="en-US" altLang="ja-JP" sz="300" dirty="0" err="1" smtClean="0"/>
                <a:t>mat.lengh</a:t>
              </a:r>
              <a:endParaRPr lang="en-US" altLang="ja-JP" sz="300" dirty="0" smtClean="0"/>
            </a:p>
            <a:p>
              <a:pPr algn="ctr"/>
              <a:r>
                <a:rPr lang="en-US" altLang="ja-JP" sz="300" dirty="0" smtClean="0"/>
                <a:t>Mat[</a:t>
              </a:r>
              <a:r>
                <a:rPr lang="en-US" altLang="ja-JP" sz="300" dirty="0" err="1" smtClean="0"/>
                <a:t>MainPDtype</a:t>
              </a:r>
              <a:r>
                <a:rPr lang="en-US" altLang="ja-JP" sz="300" dirty="0" smtClean="0"/>
                <a:t>]</a:t>
              </a:r>
            </a:p>
            <a:p>
              <a:pPr algn="ctr"/>
              <a:r>
                <a:rPr lang="en-US" altLang="ja-JP" sz="300" dirty="0" smtClean="0"/>
                <a:t>If (Mat[Nlogic1,j]) ==‘Chacknum1’ and Mat[Nlogic2,j</a:t>
              </a:r>
              <a:r>
                <a:rPr lang="en-US" altLang="ja-JP" sz="300" dirty="0"/>
                <a:t>]) ==‘</a:t>
              </a:r>
              <a:r>
                <a:rPr lang="en-US" altLang="ja-JP" sz="300" dirty="0" smtClean="0"/>
                <a:t>Chacknum2’ ] </a:t>
              </a:r>
            </a:p>
            <a:p>
              <a:pPr algn="ctr"/>
              <a:r>
                <a:rPr lang="en-US" altLang="ja-JP" sz="300" dirty="0" err="1" smtClean="0"/>
                <a:t>Printf</a:t>
              </a:r>
              <a:r>
                <a:rPr lang="en-US" altLang="ja-JP" sz="300" dirty="0" smtClean="0"/>
                <a:t>(error‘’)))</a:t>
              </a:r>
            </a:p>
          </p:txBody>
        </p:sp>
        <p:cxnSp>
          <p:nvCxnSpPr>
            <p:cNvPr id="126" name="直線コネクタ 125"/>
            <p:cNvCxnSpPr/>
            <p:nvPr/>
          </p:nvCxnSpPr>
          <p:spPr>
            <a:xfrm flipH="1">
              <a:off x="10247665" y="2008089"/>
              <a:ext cx="2" cy="1319802"/>
            </a:xfrm>
            <a:prstGeom prst="line">
              <a:avLst/>
            </a:prstGeom>
            <a:ln w="19050">
              <a:prstDash val="sysDot"/>
            </a:ln>
          </p:spPr>
          <p:style>
            <a:lnRef idx="1">
              <a:schemeClr val="dk1"/>
            </a:lnRef>
            <a:fillRef idx="0">
              <a:schemeClr val="dk1"/>
            </a:fillRef>
            <a:effectRef idx="0">
              <a:schemeClr val="dk1"/>
            </a:effectRef>
            <a:fontRef idx="minor">
              <a:schemeClr val="tx1"/>
            </a:fontRef>
          </p:style>
        </p:cxnSp>
        <p:grpSp>
          <p:nvGrpSpPr>
            <p:cNvPr id="127" name="グループ化 126"/>
            <p:cNvGrpSpPr/>
            <p:nvPr/>
          </p:nvGrpSpPr>
          <p:grpSpPr>
            <a:xfrm>
              <a:off x="9365852" y="1696250"/>
              <a:ext cx="2369359" cy="1281835"/>
              <a:chOff x="8255004" y="1616891"/>
              <a:chExt cx="4399461" cy="2380131"/>
            </a:xfrm>
            <a:solidFill>
              <a:schemeClr val="accent2">
                <a:lumMod val="60000"/>
                <a:lumOff val="40000"/>
              </a:schemeClr>
            </a:solidFill>
          </p:grpSpPr>
          <p:sp>
            <p:nvSpPr>
              <p:cNvPr id="156" name="角丸四角形 155"/>
              <p:cNvSpPr/>
              <p:nvPr/>
            </p:nvSpPr>
            <p:spPr>
              <a:xfrm>
                <a:off x="8255004" y="1616891"/>
                <a:ext cx="4399461" cy="2380131"/>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 dirty="0" err="1" smtClean="0"/>
                  <a:t>Roziiku</a:t>
                </a:r>
                <a:r>
                  <a:rPr lang="en-US" altLang="ja-JP" sz="700" dirty="0" smtClean="0"/>
                  <a:t> </a:t>
                </a:r>
              </a:p>
              <a:p>
                <a:pPr algn="ctr"/>
                <a:endParaRPr kumimoji="1" lang="ja-JP" altLang="en-US" sz="700" dirty="0"/>
              </a:p>
            </p:txBody>
          </p:sp>
          <p:sp>
            <p:nvSpPr>
              <p:cNvPr id="157" name="角丸四角形 156"/>
              <p:cNvSpPr/>
              <p:nvPr/>
            </p:nvSpPr>
            <p:spPr>
              <a:xfrm rot="16200000">
                <a:off x="9950887" y="1922020"/>
                <a:ext cx="866247" cy="1841860"/>
              </a:xfrm>
              <a:prstGeom prst="roundRect">
                <a:avLst>
                  <a:gd name="adj" fmla="val 2506"/>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p>
            </p:txBody>
          </p:sp>
        </p:grpSp>
        <p:sp>
          <p:nvSpPr>
            <p:cNvPr id="128" name="テキスト ボックス 127"/>
            <p:cNvSpPr txBox="1"/>
            <p:nvPr/>
          </p:nvSpPr>
          <p:spPr>
            <a:xfrm>
              <a:off x="9367387" y="1677624"/>
              <a:ext cx="2120566" cy="371374"/>
            </a:xfrm>
            <a:prstGeom prst="rect">
              <a:avLst/>
            </a:prstGeom>
            <a:noFill/>
          </p:spPr>
          <p:txBody>
            <a:bodyPr wrap="square" rtlCol="0">
              <a:spAutoFit/>
            </a:bodyPr>
            <a:lstStyle/>
            <a:p>
              <a:r>
                <a:rPr kumimoji="1" lang="ja-JP" altLang="en-US" sz="900" dirty="0" smtClean="0"/>
                <a:t>ロジック</a:t>
              </a:r>
              <a:r>
                <a:rPr kumimoji="1" lang="en-US" altLang="ja-JP" sz="900" dirty="0" smtClean="0"/>
                <a:t>0</a:t>
              </a:r>
            </a:p>
          </p:txBody>
        </p:sp>
        <p:grpSp>
          <p:nvGrpSpPr>
            <p:cNvPr id="129" name="グループ化 128"/>
            <p:cNvGrpSpPr/>
            <p:nvPr/>
          </p:nvGrpSpPr>
          <p:grpSpPr>
            <a:xfrm>
              <a:off x="9949075" y="2158357"/>
              <a:ext cx="1029626" cy="491856"/>
              <a:chOff x="9949075" y="2158357"/>
              <a:chExt cx="1029626" cy="491856"/>
            </a:xfrm>
          </p:grpSpPr>
          <p:grpSp>
            <p:nvGrpSpPr>
              <p:cNvPr id="130" name="グループ化 129"/>
              <p:cNvGrpSpPr/>
              <p:nvPr/>
            </p:nvGrpSpPr>
            <p:grpSpPr>
              <a:xfrm>
                <a:off x="9986003" y="2158357"/>
                <a:ext cx="992698" cy="466523"/>
                <a:chOff x="9986003" y="2158357"/>
                <a:chExt cx="992698" cy="466523"/>
              </a:xfrm>
            </p:grpSpPr>
            <p:sp>
              <p:nvSpPr>
                <p:cNvPr id="144" name="角丸四角形 143"/>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5" name="角丸四角形 144"/>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6" name="角丸四角形 145"/>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7" name="角丸四角形 146"/>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8" name="角丸四角形 147"/>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9" name="角丸四角形 148"/>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0" name="角丸四角形 149"/>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1" name="角丸四角形 150"/>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2" name="角丸四角形 151"/>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3" name="角丸四角形 152"/>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4" name="角丸四角形 153"/>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55" name="角丸四角形 154"/>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nvGrpSpPr>
              <p:cNvPr id="131" name="グループ化 130"/>
              <p:cNvGrpSpPr/>
              <p:nvPr/>
            </p:nvGrpSpPr>
            <p:grpSpPr>
              <a:xfrm>
                <a:off x="9949075" y="2183690"/>
                <a:ext cx="992698" cy="466523"/>
                <a:chOff x="9986003" y="2158357"/>
                <a:chExt cx="992698" cy="466523"/>
              </a:xfrm>
            </p:grpSpPr>
            <p:sp>
              <p:nvSpPr>
                <p:cNvPr id="132" name="角丸四角形 131"/>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3" name="角丸四角形 132"/>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4" name="角丸四角形 133"/>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5" name="角丸四角形 134"/>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6" name="角丸四角形 135"/>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7" name="角丸四角形 136"/>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8" name="角丸四角形 137"/>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39" name="角丸四角形 138"/>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0" name="角丸四角形 139"/>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1" name="角丸四角形 140"/>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2" name="角丸四角形 141"/>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43" name="角丸四角形 142"/>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grpSp>
          <p:nvGrpSpPr>
            <p:cNvPr id="159" name="グループ化 158"/>
            <p:cNvGrpSpPr/>
            <p:nvPr/>
          </p:nvGrpSpPr>
          <p:grpSpPr>
            <a:xfrm>
              <a:off x="4716447" y="4778366"/>
              <a:ext cx="992698" cy="466523"/>
              <a:chOff x="9986003" y="2158357"/>
              <a:chExt cx="992698" cy="466523"/>
            </a:xfrm>
          </p:grpSpPr>
          <p:sp>
            <p:nvSpPr>
              <p:cNvPr id="173" name="角丸四角形 172"/>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4" name="角丸四角形 173"/>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5" name="角丸四角形 174"/>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6" name="角丸四角形 175"/>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7" name="角丸四角形 176"/>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8" name="角丸四角形 177"/>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9" name="角丸四角形 178"/>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0" name="角丸四角形 179"/>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1" name="角丸四角形 180"/>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2" name="角丸四角形 181"/>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3" name="角丸四角形 182"/>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84" name="角丸四角形 183"/>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grpSp>
          <p:nvGrpSpPr>
            <p:cNvPr id="160" name="グループ化 159"/>
            <p:cNvGrpSpPr/>
            <p:nvPr/>
          </p:nvGrpSpPr>
          <p:grpSpPr>
            <a:xfrm>
              <a:off x="4679519" y="4803699"/>
              <a:ext cx="992698" cy="466523"/>
              <a:chOff x="9986003" y="2158357"/>
              <a:chExt cx="992698" cy="466523"/>
            </a:xfrm>
          </p:grpSpPr>
          <p:sp>
            <p:nvSpPr>
              <p:cNvPr id="161" name="角丸四角形 160"/>
              <p:cNvSpPr/>
              <p:nvPr/>
            </p:nvSpPr>
            <p:spPr>
              <a:xfrm>
                <a:off x="9986003"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2" name="角丸四角形 161"/>
              <p:cNvSpPr/>
              <p:nvPr/>
            </p:nvSpPr>
            <p:spPr>
              <a:xfrm>
                <a:off x="9986003"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3" name="角丸四角形 162"/>
              <p:cNvSpPr/>
              <p:nvPr/>
            </p:nvSpPr>
            <p:spPr>
              <a:xfrm>
                <a:off x="9986003"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4" name="角丸四角形 163"/>
              <p:cNvSpPr/>
              <p:nvPr/>
            </p:nvSpPr>
            <p:spPr>
              <a:xfrm>
                <a:off x="1023302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5" name="角丸四角形 164"/>
              <p:cNvSpPr/>
              <p:nvPr/>
            </p:nvSpPr>
            <p:spPr>
              <a:xfrm>
                <a:off x="1023302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6" name="角丸四角形 165"/>
              <p:cNvSpPr/>
              <p:nvPr/>
            </p:nvSpPr>
            <p:spPr>
              <a:xfrm>
                <a:off x="1023302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7" name="角丸四角形 166"/>
              <p:cNvSpPr/>
              <p:nvPr/>
            </p:nvSpPr>
            <p:spPr>
              <a:xfrm>
                <a:off x="10486919"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8" name="角丸四角形 167"/>
              <p:cNvSpPr/>
              <p:nvPr/>
            </p:nvSpPr>
            <p:spPr>
              <a:xfrm>
                <a:off x="10486919"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69" name="角丸四角形 168"/>
              <p:cNvSpPr/>
              <p:nvPr/>
            </p:nvSpPr>
            <p:spPr>
              <a:xfrm>
                <a:off x="10486919"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0" name="角丸四角形 169"/>
              <p:cNvSpPr/>
              <p:nvPr/>
            </p:nvSpPr>
            <p:spPr>
              <a:xfrm>
                <a:off x="10739985" y="2158357"/>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1" name="角丸四角形 170"/>
              <p:cNvSpPr/>
              <p:nvPr/>
            </p:nvSpPr>
            <p:spPr>
              <a:xfrm>
                <a:off x="10739985" y="2312026"/>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sp>
            <p:nvSpPr>
              <p:cNvPr id="172" name="角丸四角形 171"/>
              <p:cNvSpPr/>
              <p:nvPr/>
            </p:nvSpPr>
            <p:spPr>
              <a:xfrm>
                <a:off x="10739985" y="2464913"/>
                <a:ext cx="238716" cy="1599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smtClean="0"/>
              </a:p>
            </p:txBody>
          </p:sp>
        </p:grpSp>
        <p:sp>
          <p:nvSpPr>
            <p:cNvPr id="185" name="平行四辺形 184"/>
            <p:cNvSpPr/>
            <p:nvPr/>
          </p:nvSpPr>
          <p:spPr>
            <a:xfrm>
              <a:off x="5633430" y="4525893"/>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86" name="平行四辺形 185"/>
            <p:cNvSpPr/>
            <p:nvPr/>
          </p:nvSpPr>
          <p:spPr>
            <a:xfrm>
              <a:off x="5647862" y="4351022"/>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sz="100" dirty="0" smtClean="0"/>
            </a:p>
          </p:txBody>
        </p:sp>
        <p:sp>
          <p:nvSpPr>
            <p:cNvPr id="187" name="平行四辺形 186"/>
            <p:cNvSpPr/>
            <p:nvPr/>
          </p:nvSpPr>
          <p:spPr>
            <a:xfrm>
              <a:off x="5640648" y="4224551"/>
              <a:ext cx="1888007" cy="1581966"/>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00" dirty="0" smtClean="0"/>
                <a:t>(rule ==‘</a:t>
              </a:r>
              <a:r>
                <a:rPr lang="en-US" altLang="ja-JP" sz="300" dirty="0"/>
                <a:t>a !</a:t>
              </a:r>
              <a:r>
                <a:rPr lang="ja-JP" altLang="en-US" sz="300" dirty="0"/>
                <a:t>⇒ </a:t>
              </a:r>
              <a:r>
                <a:rPr lang="en-US" altLang="ja-JP" sz="300" dirty="0" smtClean="0"/>
                <a:t>b’</a:t>
              </a:r>
            </a:p>
            <a:p>
              <a:pPr algn="ctr"/>
              <a:r>
                <a:rPr lang="en-US" altLang="ja-JP" sz="300" dirty="0" err="1" smtClean="0"/>
                <a:t>int</a:t>
              </a:r>
              <a:r>
                <a:rPr lang="en-US" altLang="ja-JP" sz="300" dirty="0" smtClean="0"/>
                <a:t> Nlogic1 = 2</a:t>
              </a:r>
            </a:p>
            <a:p>
              <a:pPr algn="ctr"/>
              <a:r>
                <a:rPr lang="en-US" altLang="ja-JP" sz="300" dirty="0" err="1" smtClean="0"/>
                <a:t>Int</a:t>
              </a:r>
              <a:r>
                <a:rPr lang="en-US" altLang="ja-JP" sz="300" dirty="0" smtClean="0"/>
                <a:t> Nlogic2 = 4</a:t>
              </a:r>
            </a:p>
            <a:p>
              <a:pPr algn="ctr"/>
              <a:r>
                <a:rPr lang="en-US" altLang="ja-JP" sz="300" dirty="0"/>
                <a:t>c</a:t>
              </a:r>
              <a:r>
                <a:rPr lang="en-US" altLang="ja-JP" sz="300" dirty="0" smtClean="0"/>
                <a:t>har Chacknum1 = ‘Y’</a:t>
              </a:r>
            </a:p>
            <a:p>
              <a:pPr algn="ctr"/>
              <a:r>
                <a:rPr lang="en-US" altLang="ja-JP" sz="300" dirty="0"/>
                <a:t>char </a:t>
              </a:r>
              <a:r>
                <a:rPr lang="en-US" altLang="ja-JP" sz="300" dirty="0" smtClean="0"/>
                <a:t>Chacknum2 </a:t>
              </a:r>
              <a:r>
                <a:rPr lang="en-US" altLang="ja-JP" sz="300" dirty="0"/>
                <a:t>= </a:t>
              </a:r>
              <a:r>
                <a:rPr lang="en-US" altLang="ja-JP" sz="300" dirty="0" smtClean="0"/>
                <a:t>‘</a:t>
              </a:r>
              <a:r>
                <a:rPr lang="en-US" altLang="ja-JP" sz="300" dirty="0"/>
                <a:t>C</a:t>
              </a:r>
              <a:r>
                <a:rPr lang="en-US" altLang="ja-JP" sz="300" dirty="0" smtClean="0"/>
                <a:t>’ </a:t>
              </a:r>
              <a:endParaRPr lang="en-US" altLang="ja-JP" sz="300" dirty="0"/>
            </a:p>
            <a:p>
              <a:pPr algn="ctr"/>
              <a:r>
                <a:rPr lang="en-US" altLang="ja-JP" sz="300" dirty="0" smtClean="0"/>
                <a:t>For(I = 0 ; </a:t>
              </a:r>
              <a:r>
                <a:rPr lang="en-US" altLang="ja-JP" sz="300" dirty="0" err="1" smtClean="0"/>
                <a:t>i</a:t>
              </a:r>
              <a:r>
                <a:rPr lang="en-US" altLang="ja-JP" sz="300" dirty="0" smtClean="0"/>
                <a:t>++ ,</a:t>
              </a:r>
              <a:r>
                <a:rPr lang="en-US" altLang="ja-JP" sz="300" dirty="0" err="1" smtClean="0"/>
                <a:t>mat.lengh</a:t>
              </a:r>
              <a:endParaRPr lang="en-US" altLang="ja-JP" sz="300" dirty="0" smtClean="0"/>
            </a:p>
            <a:p>
              <a:pPr algn="ctr"/>
              <a:r>
                <a:rPr lang="en-US" altLang="ja-JP" sz="300" dirty="0" smtClean="0"/>
                <a:t>For(j= 0 </a:t>
              </a:r>
              <a:r>
                <a:rPr lang="en-US" altLang="ja-JP" sz="300" dirty="0" err="1" smtClean="0"/>
                <a:t>j++</a:t>
              </a:r>
              <a:r>
                <a:rPr lang="en-US" altLang="ja-JP" sz="300" dirty="0" smtClean="0"/>
                <a:t> , </a:t>
              </a:r>
              <a:r>
                <a:rPr lang="en-US" altLang="ja-JP" sz="300" dirty="0" err="1" smtClean="0"/>
                <a:t>mat.lengh</a:t>
              </a:r>
              <a:endParaRPr lang="en-US" altLang="ja-JP" sz="300" dirty="0" smtClean="0"/>
            </a:p>
            <a:p>
              <a:pPr algn="ctr"/>
              <a:r>
                <a:rPr lang="en-US" altLang="ja-JP" sz="300" dirty="0" smtClean="0"/>
                <a:t>Mat[</a:t>
              </a:r>
              <a:r>
                <a:rPr lang="en-US" altLang="ja-JP" sz="300" dirty="0" err="1" smtClean="0"/>
                <a:t>MainPDtype</a:t>
              </a:r>
              <a:r>
                <a:rPr lang="en-US" altLang="ja-JP" sz="300" dirty="0" smtClean="0"/>
                <a:t>]</a:t>
              </a:r>
            </a:p>
            <a:p>
              <a:pPr algn="ctr"/>
              <a:r>
                <a:rPr lang="en-US" altLang="ja-JP" sz="300" dirty="0" smtClean="0"/>
                <a:t>If (Mat[Nlogic1,j]) ==‘Chacknum1’ and Mat[Nlogic2,j</a:t>
              </a:r>
              <a:r>
                <a:rPr lang="en-US" altLang="ja-JP" sz="300" dirty="0"/>
                <a:t>]) ==‘</a:t>
              </a:r>
              <a:r>
                <a:rPr lang="en-US" altLang="ja-JP" sz="300" dirty="0" smtClean="0"/>
                <a:t>Chacknum2’ ] </a:t>
              </a:r>
            </a:p>
            <a:p>
              <a:pPr algn="ctr"/>
              <a:r>
                <a:rPr lang="en-US" altLang="ja-JP" sz="300" dirty="0" err="1" smtClean="0"/>
                <a:t>Printf</a:t>
              </a:r>
              <a:r>
                <a:rPr lang="en-US" altLang="ja-JP" sz="300" dirty="0" smtClean="0"/>
                <a:t>(error‘’)))</a:t>
              </a:r>
            </a:p>
          </p:txBody>
        </p:sp>
        <p:sp>
          <p:nvSpPr>
            <p:cNvPr id="188" name="円弧 187"/>
            <p:cNvSpPr/>
            <p:nvPr/>
          </p:nvSpPr>
          <p:spPr>
            <a:xfrm>
              <a:off x="4804538" y="4587722"/>
              <a:ext cx="1257926" cy="474549"/>
            </a:xfrm>
            <a:prstGeom prst="arc">
              <a:avLst>
                <a:gd name="adj1" fmla="val 10747432"/>
                <a:gd name="adj2" fmla="val 0"/>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sp>
          <p:nvSpPr>
            <p:cNvPr id="189" name="円弧 188"/>
            <p:cNvSpPr/>
            <p:nvPr/>
          </p:nvSpPr>
          <p:spPr>
            <a:xfrm>
              <a:off x="5005517" y="4596301"/>
              <a:ext cx="1048754" cy="474549"/>
            </a:xfrm>
            <a:prstGeom prst="arc">
              <a:avLst>
                <a:gd name="adj1" fmla="val 10747432"/>
                <a:gd name="adj2" fmla="val 16843256"/>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sp>
          <p:nvSpPr>
            <p:cNvPr id="190" name="円弧 189"/>
            <p:cNvSpPr/>
            <p:nvPr/>
          </p:nvSpPr>
          <p:spPr>
            <a:xfrm>
              <a:off x="5244232" y="4587190"/>
              <a:ext cx="825055" cy="484619"/>
            </a:xfrm>
            <a:prstGeom prst="arc">
              <a:avLst>
                <a:gd name="adj1" fmla="val 10747432"/>
                <a:gd name="adj2" fmla="val 15242722"/>
              </a:avLst>
            </a:prstGeom>
            <a:ln>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900"/>
            </a:p>
          </p:txBody>
        </p:sp>
      </p:grpSp>
      <p:sp>
        <p:nvSpPr>
          <p:cNvPr id="197" name="テキスト ボックス 196"/>
          <p:cNvSpPr txBox="1"/>
          <p:nvPr/>
        </p:nvSpPr>
        <p:spPr>
          <a:xfrm>
            <a:off x="347472" y="1054044"/>
            <a:ext cx="4346448" cy="646331"/>
          </a:xfrm>
          <a:prstGeom prst="rect">
            <a:avLst/>
          </a:prstGeom>
          <a:noFill/>
        </p:spPr>
        <p:txBody>
          <a:bodyPr wrap="square" rtlCol="0">
            <a:spAutoFit/>
          </a:bodyPr>
          <a:lstStyle/>
          <a:p>
            <a:r>
              <a:rPr kumimoji="1" lang="ja-JP" altLang="en-US" dirty="0" smtClean="0"/>
              <a:t>ロジック０</a:t>
            </a:r>
            <a:endParaRPr kumimoji="1" lang="en-US" altLang="ja-JP" dirty="0" smtClean="0"/>
          </a:p>
          <a:p>
            <a:r>
              <a:rPr lang="ja-JP" altLang="en-US" dirty="0"/>
              <a:t>　</a:t>
            </a:r>
            <a:r>
              <a:rPr lang="ja-JP" altLang="en-US" dirty="0" smtClean="0"/>
              <a:t>　</a:t>
            </a:r>
            <a:r>
              <a:rPr lang="en-US" altLang="ja-JP" dirty="0" smtClean="0"/>
              <a:t>DB</a:t>
            </a:r>
            <a:r>
              <a:rPr lang="ja-JP" altLang="en-US" dirty="0" smtClean="0"/>
              <a:t>の取得、整形、データメモリ保存</a:t>
            </a:r>
            <a:endParaRPr kumimoji="1" lang="ja-JP" altLang="en-US" dirty="0"/>
          </a:p>
        </p:txBody>
      </p:sp>
      <p:sp>
        <p:nvSpPr>
          <p:cNvPr id="198" name="テキスト ボックス 197"/>
          <p:cNvSpPr txBox="1"/>
          <p:nvPr/>
        </p:nvSpPr>
        <p:spPr>
          <a:xfrm>
            <a:off x="451103" y="2589268"/>
            <a:ext cx="4897149" cy="1846659"/>
          </a:xfrm>
          <a:prstGeom prst="rect">
            <a:avLst/>
          </a:prstGeom>
          <a:noFill/>
        </p:spPr>
        <p:txBody>
          <a:bodyPr wrap="square" rtlCol="0">
            <a:spAutoFit/>
          </a:bodyPr>
          <a:lstStyle/>
          <a:p>
            <a:r>
              <a:rPr kumimoji="1" lang="ja-JP" altLang="en-US" dirty="0" smtClean="0"/>
              <a:t>ロジック１</a:t>
            </a:r>
            <a:endParaRPr kumimoji="1" lang="en-US" altLang="ja-JP" dirty="0" smtClean="0"/>
          </a:p>
          <a:p>
            <a:r>
              <a:rPr lang="ja-JP" altLang="en-US" dirty="0"/>
              <a:t>　</a:t>
            </a:r>
            <a:r>
              <a:rPr lang="ja-JP" altLang="en-US" dirty="0" smtClean="0"/>
              <a:t>　ルール演算子を引数として、</a:t>
            </a:r>
            <a:r>
              <a:rPr lang="en-US" altLang="ja-JP" dirty="0" smtClean="0"/>
              <a:t>java</a:t>
            </a:r>
            <a:r>
              <a:rPr lang="ja-JP" altLang="en-US" dirty="0" smtClean="0"/>
              <a:t>ロジックへ渡す。</a:t>
            </a:r>
            <a:endParaRPr lang="en-US" altLang="ja-JP" dirty="0" smtClean="0"/>
          </a:p>
          <a:p>
            <a:r>
              <a:rPr kumimoji="1" lang="ja-JP" altLang="en-US" dirty="0" smtClean="0"/>
              <a:t>どの</a:t>
            </a:r>
            <a:r>
              <a:rPr lang="en-US" altLang="ja-JP" dirty="0" smtClean="0"/>
              <a:t>java</a:t>
            </a:r>
            <a:r>
              <a:rPr lang="ja-JP" altLang="en-US" dirty="0" smtClean="0"/>
              <a:t>ロジックへ与えるかは</a:t>
            </a:r>
            <a:r>
              <a:rPr lang="ja-JP" altLang="en-US" dirty="0"/>
              <a:t>コントローラ内</a:t>
            </a:r>
            <a:r>
              <a:rPr lang="ja-JP" altLang="en-US" dirty="0" smtClean="0"/>
              <a:t>で判別。</a:t>
            </a:r>
            <a:r>
              <a:rPr lang="ja-JP" altLang="en-US" b="1" dirty="0" smtClean="0"/>
              <a:t>　</a:t>
            </a:r>
            <a:r>
              <a:rPr lang="en-US" altLang="ja-JP" sz="1200" b="1" dirty="0" smtClean="0"/>
              <a:t>※</a:t>
            </a:r>
            <a:r>
              <a:rPr lang="ja-JP" altLang="en-US" sz="1200" b="1" dirty="0" smtClean="0"/>
              <a:t>注意　判別可能かが完全ではない　</a:t>
            </a:r>
            <a:endParaRPr lang="en-US" altLang="ja-JP" sz="1200" b="1" dirty="0" smtClean="0"/>
          </a:p>
          <a:p>
            <a:endParaRPr kumimoji="1" lang="en-US" altLang="ja-JP" sz="1200" b="1" dirty="0"/>
          </a:p>
          <a:p>
            <a:r>
              <a:rPr lang="en-US" altLang="ja-JP" dirty="0" smtClean="0"/>
              <a:t>Java</a:t>
            </a:r>
            <a:r>
              <a:rPr lang="ja-JP" altLang="en-US" dirty="0" smtClean="0"/>
              <a:t>ロジックは各クラスを作成</a:t>
            </a:r>
            <a:endParaRPr lang="en-US" altLang="ja-JP" dirty="0" smtClean="0"/>
          </a:p>
          <a:p>
            <a:r>
              <a:rPr lang="ja-JP" altLang="en-US" dirty="0" smtClean="0"/>
              <a:t>演算子についても各クラスを作成。</a:t>
            </a:r>
            <a:endParaRPr kumimoji="1" lang="ja-JP" altLang="en-US" dirty="0"/>
          </a:p>
        </p:txBody>
      </p:sp>
    </p:spTree>
    <p:extLst>
      <p:ext uri="{BB962C8B-B14F-4D97-AF65-F5344CB8AC3E}">
        <p14:creationId xmlns:p14="http://schemas.microsoft.com/office/powerpoint/2010/main" val="451943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クラス図</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31</a:t>
            </a:fld>
            <a:endParaRPr lang="en-US" altLang="ja-JP" dirty="0"/>
          </a:p>
        </p:txBody>
      </p:sp>
      <p:grpSp>
        <p:nvGrpSpPr>
          <p:cNvPr id="8" name="グループ化 7"/>
          <p:cNvGrpSpPr/>
          <p:nvPr/>
        </p:nvGrpSpPr>
        <p:grpSpPr>
          <a:xfrm>
            <a:off x="7437120" y="4267200"/>
            <a:ext cx="1015270" cy="1165860"/>
            <a:chOff x="929640" y="1905000"/>
            <a:chExt cx="1592580" cy="1828800"/>
          </a:xfrm>
        </p:grpSpPr>
        <p:sp>
          <p:nvSpPr>
            <p:cNvPr id="6" name="角丸四角形 5"/>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7" name="正方形/長方形 6"/>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smtClean="0"/>
                <a:t>MainPDclass</a:t>
              </a:r>
              <a:endParaRPr kumimoji="1" lang="ja-JP" altLang="en-US" sz="1100" dirty="0" smtClean="0"/>
            </a:p>
          </p:txBody>
        </p:sp>
      </p:grpSp>
      <p:grpSp>
        <p:nvGrpSpPr>
          <p:cNvPr id="12" name="グループ化 11"/>
          <p:cNvGrpSpPr/>
          <p:nvPr/>
        </p:nvGrpSpPr>
        <p:grpSpPr>
          <a:xfrm>
            <a:off x="4353116" y="1106607"/>
            <a:ext cx="1015270" cy="1165860"/>
            <a:chOff x="929640" y="1905000"/>
            <a:chExt cx="1592580" cy="1828800"/>
          </a:xfrm>
        </p:grpSpPr>
        <p:sp>
          <p:nvSpPr>
            <p:cNvPr id="13" name="角丸四角形 12"/>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14" name="正方形/長方形 13"/>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checkFunc</a:t>
              </a:r>
              <a:endParaRPr kumimoji="1" lang="ja-JP" altLang="en-US" sz="1100" dirty="0" smtClean="0"/>
            </a:p>
          </p:txBody>
        </p:sp>
      </p:grpSp>
      <p:grpSp>
        <p:nvGrpSpPr>
          <p:cNvPr id="16" name="グループ化 15"/>
          <p:cNvGrpSpPr/>
          <p:nvPr/>
        </p:nvGrpSpPr>
        <p:grpSpPr>
          <a:xfrm>
            <a:off x="8892540" y="4419600"/>
            <a:ext cx="1015270" cy="1165860"/>
            <a:chOff x="929640" y="1905000"/>
            <a:chExt cx="1592580" cy="1828800"/>
          </a:xfrm>
        </p:grpSpPr>
        <p:sp>
          <p:nvSpPr>
            <p:cNvPr id="17" name="角丸四角形 16"/>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18" name="正方形/長方形 17"/>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smtClean="0"/>
                <a:t>PDclass</a:t>
              </a:r>
              <a:endParaRPr kumimoji="1" lang="ja-JP" altLang="en-US" sz="1100" dirty="0" smtClean="0"/>
            </a:p>
          </p:txBody>
        </p:sp>
      </p:grpSp>
      <p:grpSp>
        <p:nvGrpSpPr>
          <p:cNvPr id="19" name="グループ化 18"/>
          <p:cNvGrpSpPr/>
          <p:nvPr/>
        </p:nvGrpSpPr>
        <p:grpSpPr>
          <a:xfrm>
            <a:off x="10514743" y="4627864"/>
            <a:ext cx="1015270" cy="1165860"/>
            <a:chOff x="929640" y="1905000"/>
            <a:chExt cx="1592580" cy="1828800"/>
          </a:xfrm>
        </p:grpSpPr>
        <p:sp>
          <p:nvSpPr>
            <p:cNvPr id="20" name="角丸四角形 19"/>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1" name="正方形/長方形 20"/>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SPEC</a:t>
              </a:r>
              <a:endParaRPr kumimoji="1" lang="ja-JP" altLang="en-US" sz="1100" dirty="0" smtClean="0"/>
            </a:p>
          </p:txBody>
        </p:sp>
      </p:grpSp>
      <p:grpSp>
        <p:nvGrpSpPr>
          <p:cNvPr id="22" name="グループ化 21"/>
          <p:cNvGrpSpPr/>
          <p:nvPr/>
        </p:nvGrpSpPr>
        <p:grpSpPr>
          <a:xfrm>
            <a:off x="960589" y="1134983"/>
            <a:ext cx="1032128" cy="1164732"/>
            <a:chOff x="929640" y="1905000"/>
            <a:chExt cx="1592580" cy="1828800"/>
          </a:xfrm>
        </p:grpSpPr>
        <p:sp>
          <p:nvSpPr>
            <p:cNvPr id="23" name="角丸四角形 22"/>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4" name="正方形/長方形 23"/>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ruleFunc</a:t>
              </a:r>
              <a:endParaRPr kumimoji="1" lang="ja-JP" altLang="en-US" sz="1100" dirty="0" smtClean="0"/>
            </a:p>
          </p:txBody>
        </p:sp>
      </p:grpSp>
      <p:grpSp>
        <p:nvGrpSpPr>
          <p:cNvPr id="25" name="グループ化 24"/>
          <p:cNvGrpSpPr/>
          <p:nvPr/>
        </p:nvGrpSpPr>
        <p:grpSpPr>
          <a:xfrm>
            <a:off x="4061079" y="2488828"/>
            <a:ext cx="1015270" cy="1165860"/>
            <a:chOff x="929640" y="1905000"/>
            <a:chExt cx="1592580" cy="1828800"/>
          </a:xfrm>
        </p:grpSpPr>
        <p:sp>
          <p:nvSpPr>
            <p:cNvPr id="26" name="角丸四角形 25"/>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27" name="正方形/長方形 26"/>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PositionFunc</a:t>
              </a:r>
              <a:endParaRPr kumimoji="1" lang="ja-JP" altLang="en-US" sz="1100" dirty="0" smtClean="0"/>
            </a:p>
          </p:txBody>
        </p:sp>
      </p:grpSp>
      <p:grpSp>
        <p:nvGrpSpPr>
          <p:cNvPr id="28" name="グループ化 27"/>
          <p:cNvGrpSpPr/>
          <p:nvPr/>
        </p:nvGrpSpPr>
        <p:grpSpPr>
          <a:xfrm>
            <a:off x="5292558" y="2496330"/>
            <a:ext cx="1015270" cy="1165860"/>
            <a:chOff x="929640" y="1905000"/>
            <a:chExt cx="1592580" cy="1828800"/>
          </a:xfrm>
        </p:grpSpPr>
        <p:sp>
          <p:nvSpPr>
            <p:cNvPr id="29" name="角丸四角形 28"/>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0" name="正方形/長方形 29"/>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locationFunc</a:t>
              </a:r>
              <a:endParaRPr kumimoji="1" lang="ja-JP" altLang="en-US" sz="1100" dirty="0" smtClean="0"/>
            </a:p>
          </p:txBody>
        </p:sp>
      </p:grpSp>
      <p:grpSp>
        <p:nvGrpSpPr>
          <p:cNvPr id="31" name="グループ化 30"/>
          <p:cNvGrpSpPr/>
          <p:nvPr/>
        </p:nvGrpSpPr>
        <p:grpSpPr>
          <a:xfrm>
            <a:off x="6544723" y="1134983"/>
            <a:ext cx="1015270" cy="1165860"/>
            <a:chOff x="929640" y="1905000"/>
            <a:chExt cx="1592580" cy="1828800"/>
          </a:xfrm>
        </p:grpSpPr>
        <p:sp>
          <p:nvSpPr>
            <p:cNvPr id="32" name="角丸四角形 31"/>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3" name="正方形/長方形 32"/>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relationFunc</a:t>
              </a:r>
              <a:endParaRPr kumimoji="1" lang="ja-JP" altLang="en-US" sz="1100" dirty="0" smtClean="0"/>
            </a:p>
          </p:txBody>
        </p:sp>
      </p:grpSp>
      <p:grpSp>
        <p:nvGrpSpPr>
          <p:cNvPr id="34" name="グループ化 33"/>
          <p:cNvGrpSpPr/>
          <p:nvPr/>
        </p:nvGrpSpPr>
        <p:grpSpPr>
          <a:xfrm>
            <a:off x="8892540" y="1134983"/>
            <a:ext cx="1015270" cy="1165860"/>
            <a:chOff x="929640" y="1905000"/>
            <a:chExt cx="1592580" cy="1828800"/>
          </a:xfrm>
        </p:grpSpPr>
        <p:sp>
          <p:nvSpPr>
            <p:cNvPr id="35" name="角丸四角形 34"/>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6" name="正方形/長方形 35"/>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err="1" smtClean="0"/>
                <a:t>ElementFunc</a:t>
              </a:r>
              <a:endParaRPr kumimoji="1" lang="ja-JP" altLang="en-US" sz="1100" dirty="0" smtClean="0"/>
            </a:p>
          </p:txBody>
        </p:sp>
      </p:grpSp>
      <p:grpSp>
        <p:nvGrpSpPr>
          <p:cNvPr id="37" name="グループ化 36"/>
          <p:cNvGrpSpPr/>
          <p:nvPr/>
        </p:nvGrpSpPr>
        <p:grpSpPr>
          <a:xfrm>
            <a:off x="444525" y="2433582"/>
            <a:ext cx="1032128" cy="1164732"/>
            <a:chOff x="929640" y="1905000"/>
            <a:chExt cx="1592580" cy="1828800"/>
          </a:xfrm>
        </p:grpSpPr>
        <p:sp>
          <p:nvSpPr>
            <p:cNvPr id="38" name="角丸四角形 37"/>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39" name="正方形/長方形 38"/>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＝＞演算子</a:t>
              </a:r>
            </a:p>
          </p:txBody>
        </p:sp>
      </p:grpSp>
      <p:grpSp>
        <p:nvGrpSpPr>
          <p:cNvPr id="40" name="グループ化 39"/>
          <p:cNvGrpSpPr/>
          <p:nvPr/>
        </p:nvGrpSpPr>
        <p:grpSpPr>
          <a:xfrm>
            <a:off x="1676004" y="2433582"/>
            <a:ext cx="1032128" cy="1164732"/>
            <a:chOff x="929640" y="1905000"/>
            <a:chExt cx="1592580" cy="1828800"/>
          </a:xfrm>
        </p:grpSpPr>
        <p:sp>
          <p:nvSpPr>
            <p:cNvPr id="41" name="角丸四角形 40"/>
            <p:cNvSpPr/>
            <p:nvPr/>
          </p:nvSpPr>
          <p:spPr>
            <a:xfrm>
              <a:off x="929640" y="2080260"/>
              <a:ext cx="1592580" cy="165354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100" dirty="0" smtClean="0"/>
            </a:p>
          </p:txBody>
        </p:sp>
        <p:sp>
          <p:nvSpPr>
            <p:cNvPr id="42" name="正方形/長方形 41"/>
            <p:cNvSpPr/>
            <p:nvPr/>
          </p:nvSpPr>
          <p:spPr>
            <a:xfrm>
              <a:off x="937260" y="1905000"/>
              <a:ext cx="1584960" cy="42672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!=&gt;</a:t>
              </a:r>
              <a:r>
                <a:rPr lang="ja-JP" altLang="en-US" sz="1100" dirty="0" smtClean="0"/>
                <a:t>演算子</a:t>
              </a:r>
              <a:endParaRPr kumimoji="1" lang="ja-JP" altLang="en-US" sz="1100" dirty="0" smtClean="0"/>
            </a:p>
          </p:txBody>
        </p:sp>
      </p:grpSp>
    </p:spTree>
    <p:extLst>
      <p:ext uri="{BB962C8B-B14F-4D97-AF65-F5344CB8AC3E}">
        <p14:creationId xmlns:p14="http://schemas.microsoft.com/office/powerpoint/2010/main" val="4032401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マスタ登録が重要であれば、マスタ登録を制御するシステムも相当重要</a:t>
            </a:r>
            <a:endParaRPr kumimoji="1" lang="ja-JP" altLang="en-US" dirty="0"/>
          </a:p>
        </p:txBody>
      </p:sp>
      <p:sp>
        <p:nvSpPr>
          <p:cNvPr id="11" name="テキスト プレースホルダー 10"/>
          <p:cNvSpPr>
            <a:spLocks noGrp="1"/>
          </p:cNvSpPr>
          <p:nvPr>
            <p:ph type="body" sz="quarter" idx="29"/>
          </p:nvPr>
        </p:nvSpPr>
        <p:spPr/>
        <p:txBody>
          <a:bodyPr>
            <a:normAutofit fontScale="77500" lnSpcReduction="20000"/>
          </a:bodyPr>
          <a:lstStyle/>
          <a:p>
            <a:r>
              <a:rPr lang="ja-JP" altLang="en-US" dirty="0"/>
              <a:t>マスタ</a:t>
            </a:r>
            <a:r>
              <a:rPr lang="ja-JP" altLang="en-US" dirty="0" smtClean="0"/>
              <a:t>登録内容をチェックすることは半導体製造方法に</a:t>
            </a:r>
            <a:r>
              <a:rPr lang="ja-JP" altLang="en-US" dirty="0"/>
              <a:t>不備がないか確認</a:t>
            </a:r>
            <a:r>
              <a:rPr lang="ja-JP" altLang="en-US" dirty="0" smtClean="0"/>
              <a:t>する事であり、</a:t>
            </a:r>
            <a:endParaRPr lang="en-US" altLang="ja-JP" dirty="0" smtClean="0"/>
          </a:p>
          <a:p>
            <a:r>
              <a:rPr lang="ja-JP" altLang="en-US" dirty="0" smtClean="0"/>
              <a:t>これらは機能は自社</a:t>
            </a:r>
            <a:r>
              <a:rPr lang="ja-JP" altLang="en-US" dirty="0"/>
              <a:t>システムとして構築したい</a:t>
            </a:r>
            <a:endParaRPr kumimoji="1" lang="ja-JP" altLang="en-US" dirty="0"/>
          </a:p>
        </p:txBody>
      </p:sp>
      <p:sp>
        <p:nvSpPr>
          <p:cNvPr id="4" name="テキスト ボックス 3"/>
          <p:cNvSpPr txBox="1"/>
          <p:nvPr/>
        </p:nvSpPr>
        <p:spPr>
          <a:xfrm>
            <a:off x="907773" y="2562442"/>
            <a:ext cx="9959010" cy="1323439"/>
          </a:xfrm>
          <a:prstGeom prst="rect">
            <a:avLst/>
          </a:prstGeom>
          <a:noFill/>
        </p:spPr>
        <p:txBody>
          <a:bodyPr wrap="square" rtlCol="0">
            <a:spAutoFit/>
          </a:bodyPr>
          <a:lstStyle/>
          <a:p>
            <a:r>
              <a:rPr kumimoji="1" lang="ja-JP" altLang="en-US" sz="2000" dirty="0" smtClean="0"/>
              <a:t>開発者はユーザから依頼された内容を基に</a:t>
            </a:r>
            <a:r>
              <a:rPr kumimoji="1" lang="en-US" altLang="ja-JP" sz="2000" dirty="0" smtClean="0"/>
              <a:t>java</a:t>
            </a:r>
            <a:r>
              <a:rPr kumimoji="1" lang="ja-JP" altLang="en-US" sz="2000" dirty="0" smtClean="0"/>
              <a:t>でコーディング</a:t>
            </a:r>
            <a:endParaRPr kumimoji="1" lang="en-US" altLang="ja-JP" sz="2000" dirty="0" smtClean="0"/>
          </a:p>
          <a:p>
            <a:endParaRPr lang="en-US" altLang="ja-JP" sz="2000" dirty="0"/>
          </a:p>
          <a:p>
            <a:r>
              <a:rPr kumimoji="1" lang="ja-JP" altLang="en-US" sz="2000" dirty="0" smtClean="0"/>
              <a:t>⇒データの整合性チェックとなるコーティングは簡単な物であり月</a:t>
            </a:r>
            <a:r>
              <a:rPr kumimoji="1" lang="en-US" altLang="ja-JP" sz="2000" dirty="0" smtClean="0"/>
              <a:t>1</a:t>
            </a:r>
            <a:r>
              <a:rPr kumimoji="1" lang="ja-JP" altLang="en-US" sz="2000" dirty="0" err="1" smtClean="0"/>
              <a:t>、</a:t>
            </a:r>
            <a:r>
              <a:rPr lang="ja-JP" altLang="en-US" sz="2000" dirty="0" smtClean="0"/>
              <a:t>２回</a:t>
            </a:r>
            <a:r>
              <a:rPr kumimoji="1" lang="ja-JP" altLang="en-US" sz="2000" dirty="0" smtClean="0"/>
              <a:t>のルール変更に対し</a:t>
            </a:r>
            <a:r>
              <a:rPr lang="ja-JP" altLang="en-US" sz="2000" dirty="0" smtClean="0"/>
              <a:t>保守費用毎月</a:t>
            </a:r>
            <a:r>
              <a:rPr lang="en-US" altLang="ja-JP" sz="2000" dirty="0" smtClean="0"/>
              <a:t>400</a:t>
            </a:r>
            <a:r>
              <a:rPr lang="ja-JP" altLang="en-US" sz="2000" dirty="0" smtClean="0"/>
              <a:t>万は適正でない。</a:t>
            </a:r>
            <a:endParaRPr lang="en-US" altLang="ja-JP" sz="2000" dirty="0" smtClean="0"/>
          </a:p>
        </p:txBody>
      </p:sp>
      <p:sp>
        <p:nvSpPr>
          <p:cNvPr id="5" name="正方形/長方形 4"/>
          <p:cNvSpPr/>
          <p:nvPr/>
        </p:nvSpPr>
        <p:spPr>
          <a:xfrm>
            <a:off x="212034" y="1725078"/>
            <a:ext cx="2597426" cy="7951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現状</a:t>
            </a:r>
            <a:endParaRPr kumimoji="1" lang="ja-JP" altLang="en-US" dirty="0"/>
          </a:p>
        </p:txBody>
      </p:sp>
      <p:sp>
        <p:nvSpPr>
          <p:cNvPr id="6" name="正方形/長方形 5"/>
          <p:cNvSpPr/>
          <p:nvPr/>
        </p:nvSpPr>
        <p:spPr>
          <a:xfrm>
            <a:off x="212034" y="4048041"/>
            <a:ext cx="2597426" cy="79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機能構築後</a:t>
            </a:r>
            <a:endParaRPr kumimoji="1" lang="ja-JP" altLang="en-US" dirty="0"/>
          </a:p>
        </p:txBody>
      </p:sp>
      <p:sp>
        <p:nvSpPr>
          <p:cNvPr id="7" name="テキスト ボックス 6"/>
          <p:cNvSpPr txBox="1"/>
          <p:nvPr/>
        </p:nvSpPr>
        <p:spPr>
          <a:xfrm>
            <a:off x="742121" y="5005333"/>
            <a:ext cx="9959010" cy="923330"/>
          </a:xfrm>
          <a:prstGeom prst="rect">
            <a:avLst/>
          </a:prstGeom>
          <a:noFill/>
        </p:spPr>
        <p:txBody>
          <a:bodyPr wrap="square" rtlCol="0">
            <a:spAutoFit/>
          </a:bodyPr>
          <a:lstStyle/>
          <a:p>
            <a:r>
              <a:rPr lang="ja-JP" altLang="en-US" dirty="0" smtClean="0"/>
              <a:t>ユーザは全てのルールに対して確認・変更登録が可能。ランニングコストも適正値に変更。</a:t>
            </a:r>
            <a:endParaRPr lang="en-US" altLang="ja-JP" dirty="0" smtClean="0"/>
          </a:p>
          <a:p>
            <a:endParaRPr lang="en-US" altLang="ja-JP" dirty="0"/>
          </a:p>
          <a:p>
            <a:r>
              <a:rPr lang="ja-JP" altLang="en-US" dirty="0" smtClean="0"/>
              <a:t>マスタ登録を行う関連ツールでは必須の機能。展開することで、費用対効果がさらに見込める。</a:t>
            </a:r>
            <a:endParaRPr lang="en-US" altLang="ja-JP" dirty="0" smtClean="0"/>
          </a:p>
        </p:txBody>
      </p:sp>
    </p:spTree>
    <p:extLst>
      <p:ext uri="{BB962C8B-B14F-4D97-AF65-F5344CB8AC3E}">
        <p14:creationId xmlns:p14="http://schemas.microsoft.com/office/powerpoint/2010/main" val="3855312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画面設計</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33</a:t>
            </a:fld>
            <a:endParaRPr lang="en-US" altLang="ja-JP" dirty="0"/>
          </a:p>
        </p:txBody>
      </p:sp>
      <p:sp>
        <p:nvSpPr>
          <p:cNvPr id="6" name="テキスト ボックス 5"/>
          <p:cNvSpPr txBox="1"/>
          <p:nvPr/>
        </p:nvSpPr>
        <p:spPr>
          <a:xfrm>
            <a:off x="361813" y="986763"/>
            <a:ext cx="7334935" cy="369332"/>
          </a:xfrm>
          <a:prstGeom prst="rect">
            <a:avLst/>
          </a:prstGeom>
          <a:noFill/>
        </p:spPr>
        <p:txBody>
          <a:bodyPr wrap="square" rtlCol="0">
            <a:spAutoFit/>
          </a:bodyPr>
          <a:lstStyle/>
          <a:p>
            <a:r>
              <a:rPr lang="ja-JP" altLang="en-US" dirty="0" smtClean="0"/>
              <a:t>教育環境へプロトタイプの実装を行う</a:t>
            </a:r>
            <a:endParaRPr kumimoji="1" lang="ja-JP" altLang="en-US" dirty="0"/>
          </a:p>
        </p:txBody>
      </p:sp>
      <p:sp>
        <p:nvSpPr>
          <p:cNvPr id="7" name="テキスト ボックス 6"/>
          <p:cNvSpPr txBox="1"/>
          <p:nvPr/>
        </p:nvSpPr>
        <p:spPr>
          <a:xfrm>
            <a:off x="0" y="4454687"/>
            <a:ext cx="7334935" cy="1200329"/>
          </a:xfrm>
          <a:prstGeom prst="rect">
            <a:avLst/>
          </a:prstGeom>
          <a:noFill/>
        </p:spPr>
        <p:txBody>
          <a:bodyPr wrap="square" rtlCol="0">
            <a:spAutoFit/>
          </a:bodyPr>
          <a:lstStyle/>
          <a:p>
            <a:r>
              <a:rPr lang="ja-JP" altLang="en-US" dirty="0" smtClean="0"/>
              <a:t>教育環境へプロトタイプの実装を行う</a:t>
            </a:r>
            <a:endParaRPr lang="en-US" altLang="ja-JP" dirty="0" smtClean="0"/>
          </a:p>
          <a:p>
            <a:r>
              <a:rPr lang="en-US" altLang="ja-JP" dirty="0" smtClean="0"/>
              <a:t>WEB (rule</a:t>
            </a:r>
            <a:r>
              <a:rPr lang="ja-JP" altLang="en-US" dirty="0" smtClean="0"/>
              <a:t>表示</a:t>
            </a:r>
            <a:r>
              <a:rPr lang="en-US" altLang="ja-JP" dirty="0" smtClean="0"/>
              <a:t>)</a:t>
            </a:r>
          </a:p>
          <a:p>
            <a:endParaRPr lang="en-US" altLang="ja-JP" dirty="0"/>
          </a:p>
          <a:p>
            <a:endParaRPr lang="en-US" altLang="ja-JP" dirty="0" smtClean="0"/>
          </a:p>
        </p:txBody>
      </p:sp>
    </p:spTree>
    <p:extLst>
      <p:ext uri="{BB962C8B-B14F-4D97-AF65-F5344CB8AC3E}">
        <p14:creationId xmlns:p14="http://schemas.microsoft.com/office/powerpoint/2010/main" val="3449974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0"/>
            <a:ext cx="12191999" cy="692149"/>
          </a:xfrm>
        </p:spPr>
        <p:txBody>
          <a:bodyPr/>
          <a:lstStyle/>
          <a:p>
            <a:r>
              <a:rPr lang="ja-JP" altLang="en-US" dirty="0" smtClean="0"/>
              <a:t>ＤＢ設計</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34</a:t>
            </a:fld>
            <a:endParaRPr lang="en-US" altLang="ja-JP" dirty="0"/>
          </a:p>
        </p:txBody>
      </p:sp>
      <p:sp>
        <p:nvSpPr>
          <p:cNvPr id="6" name="テキスト ボックス 5"/>
          <p:cNvSpPr txBox="1"/>
          <p:nvPr/>
        </p:nvSpPr>
        <p:spPr>
          <a:xfrm>
            <a:off x="361813" y="986763"/>
            <a:ext cx="7334935" cy="369332"/>
          </a:xfrm>
          <a:prstGeom prst="rect">
            <a:avLst/>
          </a:prstGeom>
          <a:noFill/>
        </p:spPr>
        <p:txBody>
          <a:bodyPr wrap="square" rtlCol="0">
            <a:spAutoFit/>
          </a:bodyPr>
          <a:lstStyle/>
          <a:p>
            <a:r>
              <a:rPr lang="ja-JP" altLang="en-US" dirty="0" smtClean="0"/>
              <a:t>教育環境へプロトタイプの実装を行う</a:t>
            </a:r>
            <a:endParaRPr kumimoji="1" lang="ja-JP" altLang="en-US" dirty="0"/>
          </a:p>
        </p:txBody>
      </p:sp>
      <p:sp>
        <p:nvSpPr>
          <p:cNvPr id="7" name="テキスト ボックス 6"/>
          <p:cNvSpPr txBox="1"/>
          <p:nvPr/>
        </p:nvSpPr>
        <p:spPr>
          <a:xfrm>
            <a:off x="361813" y="1525405"/>
            <a:ext cx="11933250" cy="1477328"/>
          </a:xfrm>
          <a:prstGeom prst="rect">
            <a:avLst/>
          </a:prstGeom>
          <a:noFill/>
        </p:spPr>
        <p:txBody>
          <a:bodyPr wrap="square" rtlCol="0">
            <a:spAutoFit/>
          </a:bodyPr>
          <a:lstStyle/>
          <a:p>
            <a:r>
              <a:rPr lang="ja-JP" altLang="en-US" dirty="0" smtClean="0"/>
              <a:t>教育環境へプロトタイプの実装を行う</a:t>
            </a:r>
            <a:endParaRPr lang="en-US" altLang="ja-JP" dirty="0" smtClean="0"/>
          </a:p>
          <a:p>
            <a:r>
              <a:rPr lang="en-US" altLang="ja-JP" dirty="0" smtClean="0"/>
              <a:t>DB</a:t>
            </a:r>
            <a:r>
              <a:rPr lang="ja-JP" altLang="en-US" dirty="0" smtClean="0"/>
              <a:t>テーブル構成</a:t>
            </a:r>
            <a:endParaRPr lang="en-US" altLang="ja-JP" dirty="0" smtClean="0"/>
          </a:p>
          <a:p>
            <a:r>
              <a:rPr lang="en-US" altLang="ja-JP" dirty="0"/>
              <a:t> </a:t>
            </a:r>
            <a:r>
              <a:rPr lang="en-US" altLang="ja-JP" dirty="0" smtClean="0"/>
              <a:t>      </a:t>
            </a:r>
            <a:r>
              <a:rPr lang="en-US" altLang="ja-JP" dirty="0" err="1" smtClean="0"/>
              <a:t>ruletable</a:t>
            </a:r>
            <a:r>
              <a:rPr lang="en-US" altLang="ja-JP" dirty="0" smtClean="0"/>
              <a:t>(</a:t>
            </a:r>
            <a:r>
              <a:rPr lang="ja-JP" altLang="en-US" dirty="0" smtClean="0"/>
              <a:t>アクティビティ状態</a:t>
            </a:r>
            <a:r>
              <a:rPr lang="en-US" altLang="ja-JP" dirty="0" smtClean="0"/>
              <a:t>)</a:t>
            </a:r>
          </a:p>
          <a:p>
            <a:r>
              <a:rPr lang="ja-JP" altLang="en-US" dirty="0"/>
              <a:t>　</a:t>
            </a:r>
            <a:r>
              <a:rPr lang="ja-JP" altLang="en-US" dirty="0" smtClean="0"/>
              <a:t>　　</a:t>
            </a:r>
            <a:r>
              <a:rPr lang="en-US" altLang="ja-JP" dirty="0" smtClean="0"/>
              <a:t>class</a:t>
            </a:r>
            <a:r>
              <a:rPr lang="ja-JP" altLang="en-US" dirty="0" smtClean="0"/>
              <a:t>毎に</a:t>
            </a:r>
            <a:r>
              <a:rPr lang="en-US" altLang="ja-JP" dirty="0" err="1" smtClean="0"/>
              <a:t>ruletable</a:t>
            </a:r>
            <a:r>
              <a:rPr lang="en-US" altLang="ja-JP" dirty="0" smtClean="0"/>
              <a:t>(</a:t>
            </a:r>
            <a:r>
              <a:rPr lang="ja-JP" altLang="en-US" dirty="0" smtClean="0"/>
              <a:t>クラスごとの</a:t>
            </a:r>
            <a:r>
              <a:rPr lang="en-US" altLang="ja-JP" dirty="0" smtClean="0"/>
              <a:t>)</a:t>
            </a:r>
          </a:p>
          <a:p>
            <a:r>
              <a:rPr lang="ja-JP" altLang="en-US" dirty="0"/>
              <a:t>　</a:t>
            </a:r>
            <a:r>
              <a:rPr lang="ja-JP" altLang="en-US" dirty="0" smtClean="0"/>
              <a:t>　　</a:t>
            </a:r>
            <a:r>
              <a:rPr lang="en-US" altLang="ja-JP" dirty="0" smtClean="0"/>
              <a:t>importable(</a:t>
            </a:r>
            <a:r>
              <a:rPr lang="ja-JP" altLang="en-US" dirty="0" smtClean="0"/>
              <a:t>インポート状態を載せた</a:t>
            </a:r>
            <a:r>
              <a:rPr lang="en-US" altLang="ja-JP" dirty="0" smtClean="0"/>
              <a:t>table)</a:t>
            </a:r>
          </a:p>
        </p:txBody>
      </p:sp>
    </p:spTree>
    <p:extLst>
      <p:ext uri="{BB962C8B-B14F-4D97-AF65-F5344CB8AC3E}">
        <p14:creationId xmlns:p14="http://schemas.microsoft.com/office/powerpoint/2010/main" val="1460764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効果見積もり</a:t>
            </a:r>
            <a:endParaRPr kumimoji="1" lang="ja-JP" altLang="en-US" dirty="0"/>
          </a:p>
        </p:txBody>
      </p:sp>
      <p:sp>
        <p:nvSpPr>
          <p:cNvPr id="3" name="テキスト プレースホルダー 2"/>
          <p:cNvSpPr>
            <a:spLocks noGrp="1"/>
          </p:cNvSpPr>
          <p:nvPr>
            <p:ph type="body" sz="quarter" idx="16"/>
          </p:nvPr>
        </p:nvSpPr>
        <p:spPr/>
        <p:txBody>
          <a:bodyPr/>
          <a:lstStyle/>
          <a:p>
            <a:endParaRPr kumimoji="1" lang="ja-JP" altLang="en-US"/>
          </a:p>
        </p:txBody>
      </p:sp>
      <p:sp>
        <p:nvSpPr>
          <p:cNvPr id="4" name="テキスト プレースホルダー 3"/>
          <p:cNvSpPr>
            <a:spLocks noGrp="1"/>
          </p:cNvSpPr>
          <p:nvPr>
            <p:ph type="body" sz="quarter" idx="14"/>
          </p:nvPr>
        </p:nvSpPr>
        <p:spPr/>
        <p:txBody>
          <a:bodyPr/>
          <a:lstStyle/>
          <a:p>
            <a:endParaRPr kumimoji="1" lang="ja-JP" altLang="en-US"/>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35</a:t>
            </a:fld>
            <a:endParaRPr lang="en-US" altLang="ja-JP" dirty="0"/>
          </a:p>
        </p:txBody>
      </p:sp>
    </p:spTree>
    <p:extLst>
      <p:ext uri="{BB962C8B-B14F-4D97-AF65-F5344CB8AC3E}">
        <p14:creationId xmlns:p14="http://schemas.microsoft.com/office/powerpoint/2010/main" val="3289260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Ape</a:t>
            </a:r>
            <a:endParaRPr kumimoji="1" lang="ja-JP" altLang="en-US" dirty="0"/>
          </a:p>
        </p:txBody>
      </p:sp>
      <p:sp>
        <p:nvSpPr>
          <p:cNvPr id="3" name="テキスト プレースホルダー 2"/>
          <p:cNvSpPr>
            <a:spLocks noGrp="1"/>
          </p:cNvSpPr>
          <p:nvPr>
            <p:ph type="body" sz="quarter" idx="16"/>
          </p:nvPr>
        </p:nvSpPr>
        <p:spPr/>
        <p:txBody>
          <a:bodyPr/>
          <a:lstStyle/>
          <a:p>
            <a:endParaRPr kumimoji="1" lang="ja-JP" altLang="en-US"/>
          </a:p>
        </p:txBody>
      </p:sp>
      <p:sp>
        <p:nvSpPr>
          <p:cNvPr id="4" name="テキスト プレースホルダー 3"/>
          <p:cNvSpPr>
            <a:spLocks noGrp="1"/>
          </p:cNvSpPr>
          <p:nvPr>
            <p:ph type="body" sz="quarter" idx="14"/>
          </p:nvPr>
        </p:nvSpPr>
        <p:spPr/>
        <p:txBody>
          <a:bodyPr/>
          <a:lstStyle/>
          <a:p>
            <a:endParaRPr kumimoji="1" lang="ja-JP" altLang="en-US"/>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36</a:t>
            </a:fld>
            <a:endParaRPr lang="en-US" altLang="ja-JP" dirty="0"/>
          </a:p>
        </p:txBody>
      </p:sp>
    </p:spTree>
    <p:extLst>
      <p:ext uri="{BB962C8B-B14F-4D97-AF65-F5344CB8AC3E}">
        <p14:creationId xmlns:p14="http://schemas.microsoft.com/office/powerpoint/2010/main" val="728253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システムイメージ</a:t>
            </a:r>
            <a:endParaRPr kumimoji="1" lang="ja-JP" altLang="en-US" dirty="0"/>
          </a:p>
        </p:txBody>
      </p:sp>
      <p:sp>
        <p:nvSpPr>
          <p:cNvPr id="6" name="テキスト プレースホルダー 5"/>
          <p:cNvSpPr>
            <a:spLocks noGrp="1"/>
          </p:cNvSpPr>
          <p:nvPr>
            <p:ph type="body" sz="quarter" idx="29"/>
          </p:nvPr>
        </p:nvSpPr>
        <p:spPr/>
        <p:txBody>
          <a:bodyPr/>
          <a:lstStyle/>
          <a:p>
            <a:r>
              <a:rPr lang="ja-JP" altLang="en-US" dirty="0" smtClean="0"/>
              <a:t>システムで統合管理が可能になる</a:t>
            </a:r>
            <a:r>
              <a:rPr lang="ja-JP" altLang="en-US" dirty="0"/>
              <a:t>。</a:t>
            </a:r>
            <a:r>
              <a:rPr lang="ja-JP" altLang="en-US" dirty="0" smtClean="0"/>
              <a:t>全体の</a:t>
            </a:r>
            <a:r>
              <a:rPr lang="en-US" altLang="ja-JP" dirty="0" smtClean="0"/>
              <a:t>TAT</a:t>
            </a:r>
            <a:r>
              <a:rPr lang="ja-JP" altLang="en-US" dirty="0" smtClean="0"/>
              <a:t>短縮にも有効</a:t>
            </a:r>
            <a:endParaRPr kumimoji="1" lang="ja-JP" altLang="en-US" dirty="0"/>
          </a:p>
        </p:txBody>
      </p:sp>
      <p:grpSp>
        <p:nvGrpSpPr>
          <p:cNvPr id="58" name="グループ化 57"/>
          <p:cNvGrpSpPr/>
          <p:nvPr/>
        </p:nvGrpSpPr>
        <p:grpSpPr>
          <a:xfrm>
            <a:off x="805078" y="1942418"/>
            <a:ext cx="3366727" cy="4276555"/>
            <a:chOff x="767608" y="1172865"/>
            <a:chExt cx="3366727" cy="4276555"/>
          </a:xfrm>
        </p:grpSpPr>
        <p:grpSp>
          <p:nvGrpSpPr>
            <p:cNvPr id="59" name="グループ化 58"/>
            <p:cNvGrpSpPr/>
            <p:nvPr/>
          </p:nvGrpSpPr>
          <p:grpSpPr>
            <a:xfrm>
              <a:off x="1001063" y="1172865"/>
              <a:ext cx="2927519" cy="2244417"/>
              <a:chOff x="1251868" y="1295890"/>
              <a:chExt cx="2927519" cy="2244417"/>
            </a:xfrm>
          </p:grpSpPr>
          <p:sp>
            <p:nvSpPr>
              <p:cNvPr id="61" name="テキスト ボックス 60"/>
              <p:cNvSpPr txBox="1"/>
              <p:nvPr/>
            </p:nvSpPr>
            <p:spPr>
              <a:xfrm>
                <a:off x="1251868" y="1295890"/>
                <a:ext cx="29142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smtClean="0"/>
                  <a:t>アプリ上で</a:t>
                </a:r>
                <a:r>
                  <a:rPr lang="ja-JP" altLang="en-US" dirty="0"/>
                  <a:t>ルール</a:t>
                </a:r>
                <a:r>
                  <a:rPr kumimoji="1" lang="ja-JP" altLang="en-US" dirty="0" smtClean="0"/>
                  <a:t>管理</a:t>
                </a:r>
                <a:endParaRPr kumimoji="1" lang="ja-JP" altLang="en-US" dirty="0"/>
              </a:p>
            </p:txBody>
          </p:sp>
          <p:grpSp>
            <p:nvGrpSpPr>
              <p:cNvPr id="62" name="グループ化 61"/>
              <p:cNvGrpSpPr/>
              <p:nvPr/>
            </p:nvGrpSpPr>
            <p:grpSpPr>
              <a:xfrm>
                <a:off x="1251868" y="1662653"/>
                <a:ext cx="2927519" cy="1877654"/>
                <a:chOff x="1039340" y="1673930"/>
                <a:chExt cx="2927519" cy="1877654"/>
              </a:xfrm>
            </p:grpSpPr>
            <p:pic>
              <p:nvPicPr>
                <p:cNvPr id="63" name="図 62"/>
                <p:cNvPicPr>
                  <a:picLocks noChangeAspect="1"/>
                </p:cNvPicPr>
                <p:nvPr/>
              </p:nvPicPr>
              <p:blipFill>
                <a:blip r:embed="rId2"/>
                <a:stretch>
                  <a:fillRect/>
                </a:stretch>
              </p:blipFill>
              <p:spPr>
                <a:xfrm>
                  <a:off x="1039340" y="1673930"/>
                  <a:ext cx="2927519" cy="1877654"/>
                </a:xfrm>
                <a:prstGeom prst="rect">
                  <a:avLst/>
                </a:prstGeom>
              </p:spPr>
            </p:pic>
            <p:pic>
              <p:nvPicPr>
                <p:cNvPr id="64" name="図 63"/>
                <p:cNvPicPr>
                  <a:picLocks noChangeAspect="1"/>
                </p:cNvPicPr>
                <p:nvPr/>
              </p:nvPicPr>
              <p:blipFill>
                <a:blip r:embed="rId3"/>
                <a:stretch>
                  <a:fillRect/>
                </a:stretch>
              </p:blipFill>
              <p:spPr>
                <a:xfrm>
                  <a:off x="1588569" y="1860754"/>
                  <a:ext cx="1829060" cy="1214846"/>
                </a:xfrm>
                <a:prstGeom prst="rect">
                  <a:avLst/>
                </a:prstGeom>
              </p:spPr>
            </p:pic>
          </p:grpSp>
        </p:grpSp>
        <p:sp>
          <p:nvSpPr>
            <p:cNvPr id="60" name="正方形/長方形 59"/>
            <p:cNvSpPr/>
            <p:nvPr/>
          </p:nvSpPr>
          <p:spPr>
            <a:xfrm>
              <a:off x="767608" y="3514603"/>
              <a:ext cx="3366727" cy="193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ユーザはルールについての調べることが即時可能に。問合せ減少や、マスタ登録についても理解度が上昇</a:t>
              </a:r>
              <a:endParaRPr kumimoji="1" lang="ja-JP" altLang="en-US" dirty="0"/>
            </a:p>
          </p:txBody>
        </p:sp>
      </p:grpSp>
      <p:grpSp>
        <p:nvGrpSpPr>
          <p:cNvPr id="65" name="グループ化 64"/>
          <p:cNvGrpSpPr/>
          <p:nvPr/>
        </p:nvGrpSpPr>
        <p:grpSpPr>
          <a:xfrm>
            <a:off x="5201029" y="1924466"/>
            <a:ext cx="2927519" cy="2273006"/>
            <a:chOff x="5240121" y="1049969"/>
            <a:chExt cx="2927519" cy="2273006"/>
          </a:xfrm>
        </p:grpSpPr>
        <p:sp>
          <p:nvSpPr>
            <p:cNvPr id="66" name="テキスト ボックス 65"/>
            <p:cNvSpPr txBox="1"/>
            <p:nvPr/>
          </p:nvSpPr>
          <p:spPr>
            <a:xfrm>
              <a:off x="5240121" y="1049969"/>
              <a:ext cx="2927519" cy="646331"/>
            </a:xfrm>
            <a:prstGeom prst="rect">
              <a:avLst/>
            </a:prstGeom>
            <a:noFill/>
            <a:ln>
              <a:solidFill>
                <a:schemeClr val="tx1"/>
              </a:solidFill>
            </a:ln>
          </p:spPr>
          <p:txBody>
            <a:bodyPr wrap="square" rtlCol="0">
              <a:spAutoFit/>
            </a:bodyPr>
            <a:lstStyle/>
            <a:p>
              <a:r>
                <a:rPr kumimoji="1" lang="ja-JP" altLang="en-US" dirty="0" smtClean="0"/>
                <a:t>不要になったルールの削除、非アクティブに即時可能</a:t>
              </a:r>
              <a:r>
                <a:rPr lang="ja-JP" altLang="en-US" dirty="0" smtClean="0"/>
                <a:t>！</a:t>
              </a:r>
              <a:endParaRPr kumimoji="1" lang="en-US" altLang="ja-JP" dirty="0" smtClean="0"/>
            </a:p>
          </p:txBody>
        </p:sp>
        <p:grpSp>
          <p:nvGrpSpPr>
            <p:cNvPr id="67" name="グループ化 66"/>
            <p:cNvGrpSpPr/>
            <p:nvPr/>
          </p:nvGrpSpPr>
          <p:grpSpPr>
            <a:xfrm>
              <a:off x="5240121" y="1687563"/>
              <a:ext cx="2927519" cy="1635412"/>
              <a:chOff x="5304626" y="1621587"/>
              <a:chExt cx="2927519" cy="1635412"/>
            </a:xfrm>
          </p:grpSpPr>
          <p:pic>
            <p:nvPicPr>
              <p:cNvPr id="68" name="図 67"/>
              <p:cNvPicPr>
                <a:picLocks noChangeAspect="1"/>
              </p:cNvPicPr>
              <p:nvPr/>
            </p:nvPicPr>
            <p:blipFill>
              <a:blip r:embed="rId2"/>
              <a:stretch>
                <a:fillRect/>
              </a:stretch>
            </p:blipFill>
            <p:spPr>
              <a:xfrm>
                <a:off x="5304626" y="1621587"/>
                <a:ext cx="2927519" cy="1635412"/>
              </a:xfrm>
              <a:prstGeom prst="rect">
                <a:avLst/>
              </a:prstGeom>
            </p:spPr>
          </p:pic>
          <p:grpSp>
            <p:nvGrpSpPr>
              <p:cNvPr id="69" name="グループ化 68"/>
              <p:cNvGrpSpPr/>
              <p:nvPr/>
            </p:nvGrpSpPr>
            <p:grpSpPr>
              <a:xfrm>
                <a:off x="5516189" y="1860754"/>
                <a:ext cx="2504392" cy="1246507"/>
                <a:chOff x="4010025" y="3171825"/>
                <a:chExt cx="4196585" cy="1889387"/>
              </a:xfrm>
            </p:grpSpPr>
            <p:pic>
              <p:nvPicPr>
                <p:cNvPr id="70" name="図 69"/>
                <p:cNvPicPr>
                  <a:picLocks noChangeAspect="1"/>
                </p:cNvPicPr>
                <p:nvPr/>
              </p:nvPicPr>
              <p:blipFill>
                <a:blip r:embed="rId4"/>
                <a:stretch>
                  <a:fillRect/>
                </a:stretch>
              </p:blipFill>
              <p:spPr>
                <a:xfrm>
                  <a:off x="4010025" y="3171825"/>
                  <a:ext cx="4171950" cy="514350"/>
                </a:xfrm>
                <a:prstGeom prst="rect">
                  <a:avLst/>
                </a:prstGeom>
              </p:spPr>
            </p:pic>
            <p:pic>
              <p:nvPicPr>
                <p:cNvPr id="71" name="図 70"/>
                <p:cNvPicPr>
                  <a:picLocks noChangeAspect="1"/>
                </p:cNvPicPr>
                <p:nvPr/>
              </p:nvPicPr>
              <p:blipFill>
                <a:blip r:embed="rId4"/>
                <a:stretch>
                  <a:fillRect/>
                </a:stretch>
              </p:blipFill>
              <p:spPr>
                <a:xfrm>
                  <a:off x="4033691" y="3634264"/>
                  <a:ext cx="4171950" cy="514350"/>
                </a:xfrm>
                <a:prstGeom prst="rect">
                  <a:avLst/>
                </a:prstGeom>
              </p:spPr>
            </p:pic>
            <p:pic>
              <p:nvPicPr>
                <p:cNvPr id="72" name="図 71"/>
                <p:cNvPicPr>
                  <a:picLocks noChangeAspect="1"/>
                </p:cNvPicPr>
                <p:nvPr/>
              </p:nvPicPr>
              <p:blipFill>
                <a:blip r:embed="rId4"/>
                <a:stretch>
                  <a:fillRect/>
                </a:stretch>
              </p:blipFill>
              <p:spPr>
                <a:xfrm>
                  <a:off x="4024246" y="4097675"/>
                  <a:ext cx="4171950" cy="514350"/>
                </a:xfrm>
                <a:prstGeom prst="rect">
                  <a:avLst/>
                </a:prstGeom>
              </p:spPr>
            </p:pic>
            <p:pic>
              <p:nvPicPr>
                <p:cNvPr id="73" name="図 72"/>
                <p:cNvPicPr>
                  <a:picLocks noChangeAspect="1"/>
                </p:cNvPicPr>
                <p:nvPr/>
              </p:nvPicPr>
              <p:blipFill>
                <a:blip r:embed="rId4"/>
                <a:stretch>
                  <a:fillRect/>
                </a:stretch>
              </p:blipFill>
              <p:spPr>
                <a:xfrm>
                  <a:off x="4034660" y="4546862"/>
                  <a:ext cx="4171950" cy="514350"/>
                </a:xfrm>
                <a:prstGeom prst="rect">
                  <a:avLst/>
                </a:prstGeom>
              </p:spPr>
            </p:pic>
          </p:grpSp>
        </p:grpSp>
      </p:grpSp>
      <p:sp>
        <p:nvSpPr>
          <p:cNvPr id="74" name="正方形/長方形 73"/>
          <p:cNvSpPr/>
          <p:nvPr/>
        </p:nvSpPr>
        <p:spPr>
          <a:xfrm>
            <a:off x="4814384" y="4271400"/>
            <a:ext cx="3366727" cy="193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ルールの非アクティブ化やアクティブ化を即時適用できる。</a:t>
            </a:r>
            <a:endParaRPr kumimoji="1" lang="en-US" altLang="ja-JP" dirty="0" smtClean="0"/>
          </a:p>
          <a:p>
            <a:pPr algn="ctr"/>
            <a:r>
              <a:rPr lang="ja-JP" altLang="en-US" dirty="0" smtClean="0"/>
              <a:t>ユーザは非アクティブ化を待つ必要がなくなる。</a:t>
            </a:r>
            <a:endParaRPr kumimoji="1" lang="ja-JP" altLang="en-US" dirty="0"/>
          </a:p>
        </p:txBody>
      </p:sp>
      <p:sp>
        <p:nvSpPr>
          <p:cNvPr id="75" name="テキスト ボックス 74"/>
          <p:cNvSpPr txBox="1"/>
          <p:nvPr/>
        </p:nvSpPr>
        <p:spPr>
          <a:xfrm>
            <a:off x="8914056" y="1924466"/>
            <a:ext cx="3162629" cy="369332"/>
          </a:xfrm>
          <a:prstGeom prst="rect">
            <a:avLst/>
          </a:prstGeom>
          <a:noFill/>
          <a:ln>
            <a:solidFill>
              <a:schemeClr val="tx1"/>
            </a:solidFill>
          </a:ln>
        </p:spPr>
        <p:txBody>
          <a:bodyPr wrap="square" rtlCol="0">
            <a:spAutoFit/>
          </a:bodyPr>
          <a:lstStyle/>
          <a:p>
            <a:r>
              <a:rPr lang="ja-JP" altLang="en-US" dirty="0" smtClean="0"/>
              <a:t>新規ルールの適用が可能に！</a:t>
            </a:r>
            <a:endParaRPr kumimoji="1" lang="en-US" altLang="ja-JP" dirty="0" smtClean="0"/>
          </a:p>
        </p:txBody>
      </p:sp>
      <p:grpSp>
        <p:nvGrpSpPr>
          <p:cNvPr id="76" name="グループ化 75"/>
          <p:cNvGrpSpPr/>
          <p:nvPr/>
        </p:nvGrpSpPr>
        <p:grpSpPr>
          <a:xfrm>
            <a:off x="-70263" y="2656666"/>
            <a:ext cx="1292456" cy="1037171"/>
            <a:chOff x="41259" y="1926730"/>
            <a:chExt cx="1292456" cy="1037171"/>
          </a:xfrm>
        </p:grpSpPr>
        <p:grpSp>
          <p:nvGrpSpPr>
            <p:cNvPr id="77" name="グループ化 76"/>
            <p:cNvGrpSpPr/>
            <p:nvPr/>
          </p:nvGrpSpPr>
          <p:grpSpPr>
            <a:xfrm>
              <a:off x="365538" y="1926730"/>
              <a:ext cx="531866" cy="553835"/>
              <a:chOff x="1170432" y="1542288"/>
              <a:chExt cx="2804158" cy="2919985"/>
            </a:xfrm>
          </p:grpSpPr>
          <p:sp>
            <p:nvSpPr>
              <p:cNvPr id="79" name="フリーフォーム 7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リーフォーム 7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p:cNvGrpSpPr/>
              <p:nvPr/>
            </p:nvGrpSpPr>
            <p:grpSpPr>
              <a:xfrm>
                <a:off x="1386429" y="1855317"/>
                <a:ext cx="2588161" cy="2606956"/>
                <a:chOff x="1386429" y="1855317"/>
                <a:chExt cx="2588161" cy="2606956"/>
              </a:xfrm>
            </p:grpSpPr>
            <p:sp>
              <p:nvSpPr>
                <p:cNvPr id="84" name="フリーフォーム 8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5" name="円弧 8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82" name="円/楕円 8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83" name="円/楕円 8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78" name="テキスト ボックス 77"/>
            <p:cNvSpPr txBox="1"/>
            <p:nvPr/>
          </p:nvSpPr>
          <p:spPr>
            <a:xfrm>
              <a:off x="41259" y="2533014"/>
              <a:ext cx="1292456" cy="430887"/>
            </a:xfrm>
            <a:prstGeom prst="rect">
              <a:avLst/>
            </a:prstGeom>
            <a:noFill/>
          </p:spPr>
          <p:txBody>
            <a:bodyPr wrap="square" rtlCol="0">
              <a:spAutoFit/>
            </a:bodyPr>
            <a:lstStyle/>
            <a:p>
              <a:r>
                <a:rPr lang="ja-JP" altLang="en-US" sz="1100" dirty="0" smtClean="0"/>
                <a:t>どんなルールがあるんだろう</a:t>
              </a:r>
              <a:endParaRPr kumimoji="1" lang="ja-JP" altLang="en-US" sz="1100" dirty="0"/>
            </a:p>
          </p:txBody>
        </p:sp>
      </p:grpSp>
      <p:grpSp>
        <p:nvGrpSpPr>
          <p:cNvPr id="86" name="グループ化 85"/>
          <p:cNvGrpSpPr/>
          <p:nvPr/>
        </p:nvGrpSpPr>
        <p:grpSpPr>
          <a:xfrm>
            <a:off x="8113846" y="2542938"/>
            <a:ext cx="1119771" cy="996820"/>
            <a:chOff x="8394015" y="2044188"/>
            <a:chExt cx="1119771" cy="996820"/>
          </a:xfrm>
        </p:grpSpPr>
        <p:grpSp>
          <p:nvGrpSpPr>
            <p:cNvPr id="87" name="グループ化 86"/>
            <p:cNvGrpSpPr/>
            <p:nvPr/>
          </p:nvGrpSpPr>
          <p:grpSpPr>
            <a:xfrm>
              <a:off x="8659004" y="2044188"/>
              <a:ext cx="531866" cy="553835"/>
              <a:chOff x="1170432" y="1542288"/>
              <a:chExt cx="2804158" cy="2919985"/>
            </a:xfrm>
          </p:grpSpPr>
          <p:sp>
            <p:nvSpPr>
              <p:cNvPr id="89" name="フリーフォーム 88"/>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フリーフォーム 89"/>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1" name="グループ化 90"/>
              <p:cNvGrpSpPr/>
              <p:nvPr/>
            </p:nvGrpSpPr>
            <p:grpSpPr>
              <a:xfrm>
                <a:off x="1386429" y="1855317"/>
                <a:ext cx="2588161" cy="2606956"/>
                <a:chOff x="1386429" y="1855317"/>
                <a:chExt cx="2588161" cy="2606956"/>
              </a:xfrm>
            </p:grpSpPr>
            <p:sp>
              <p:nvSpPr>
                <p:cNvPr id="94" name="フリーフォーム 93"/>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5" name="円弧 94"/>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92" name="円/楕円 91"/>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93" name="円/楕円 92"/>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88" name="テキスト ボックス 87"/>
            <p:cNvSpPr txBox="1"/>
            <p:nvPr/>
          </p:nvSpPr>
          <p:spPr>
            <a:xfrm>
              <a:off x="8394015" y="2610121"/>
              <a:ext cx="1119771" cy="430887"/>
            </a:xfrm>
            <a:prstGeom prst="rect">
              <a:avLst/>
            </a:prstGeom>
            <a:noFill/>
          </p:spPr>
          <p:txBody>
            <a:bodyPr wrap="square" rtlCol="0">
              <a:spAutoFit/>
            </a:bodyPr>
            <a:lstStyle/>
            <a:p>
              <a:r>
                <a:rPr lang="ja-JP" altLang="en-US" sz="1100" dirty="0" smtClean="0"/>
                <a:t>新しいルール作りたい。</a:t>
              </a:r>
              <a:endParaRPr kumimoji="1" lang="ja-JP" altLang="en-US" sz="1100" dirty="0"/>
            </a:p>
          </p:txBody>
        </p:sp>
      </p:grpSp>
      <p:pic>
        <p:nvPicPr>
          <p:cNvPr id="96" name="図 95"/>
          <p:cNvPicPr>
            <a:picLocks noChangeAspect="1"/>
          </p:cNvPicPr>
          <p:nvPr/>
        </p:nvPicPr>
        <p:blipFill>
          <a:blip r:embed="rId2"/>
          <a:stretch>
            <a:fillRect/>
          </a:stretch>
        </p:blipFill>
        <p:spPr>
          <a:xfrm>
            <a:off x="9028505" y="2362206"/>
            <a:ext cx="2933733" cy="1824629"/>
          </a:xfrm>
          <a:prstGeom prst="rect">
            <a:avLst/>
          </a:prstGeom>
        </p:spPr>
      </p:pic>
      <p:sp>
        <p:nvSpPr>
          <p:cNvPr id="97" name="正方形/長方形 96"/>
          <p:cNvSpPr/>
          <p:nvPr/>
        </p:nvSpPr>
        <p:spPr>
          <a:xfrm>
            <a:off x="8762706" y="4323825"/>
            <a:ext cx="3366727" cy="193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新規ルールの作成・即時適用が可能となり、リリースまで待つことがなくなる。</a:t>
            </a:r>
            <a:endParaRPr kumimoji="1" lang="en-US" altLang="ja-JP" dirty="0" smtClean="0"/>
          </a:p>
          <a:p>
            <a:pPr algn="ctr"/>
            <a:r>
              <a:rPr lang="ja-JP" altLang="en-US" dirty="0" smtClean="0"/>
              <a:t>障害レベルの登録を禁止することがすぐ可能となる。</a:t>
            </a:r>
            <a:endParaRPr lang="en-US" altLang="ja-JP" dirty="0" smtClean="0"/>
          </a:p>
        </p:txBody>
      </p:sp>
      <p:graphicFrame>
        <p:nvGraphicFramePr>
          <p:cNvPr id="98" name="表 97"/>
          <p:cNvGraphicFramePr>
            <a:graphicFrameLocks noGrp="1"/>
          </p:cNvGraphicFramePr>
          <p:nvPr>
            <p:extLst>
              <p:ext uri="{D42A27DB-BD31-4B8C-83A1-F6EECF244321}">
                <p14:modId xmlns:p14="http://schemas.microsoft.com/office/powerpoint/2010/main" val="4232477417"/>
              </p:ext>
            </p:extLst>
          </p:nvPr>
        </p:nvGraphicFramePr>
        <p:xfrm>
          <a:off x="9625880" y="2542938"/>
          <a:ext cx="1821070" cy="1219200"/>
        </p:xfrm>
        <a:graphic>
          <a:graphicData uri="http://schemas.openxmlformats.org/drawingml/2006/table">
            <a:tbl>
              <a:tblPr firstRow="1" bandRow="1">
                <a:tableStyleId>{5C22544A-7EE6-4342-B048-85BDC9FD1C3A}</a:tableStyleId>
              </a:tblPr>
              <a:tblGrid>
                <a:gridCol w="621325"/>
                <a:gridCol w="416211"/>
                <a:gridCol w="393883"/>
                <a:gridCol w="389651"/>
              </a:tblGrid>
              <a:tr h="143221">
                <a:tc>
                  <a:txBody>
                    <a:bodyPr/>
                    <a:lstStyle/>
                    <a:p>
                      <a:endParaRPr kumimoji="1" lang="ja-JP" altLang="en-US" sz="400" dirty="0"/>
                    </a:p>
                  </a:txBody>
                  <a:tcPr/>
                </a:tc>
                <a:tc>
                  <a:txBody>
                    <a:bodyPr/>
                    <a:lstStyle/>
                    <a:p>
                      <a:r>
                        <a:rPr kumimoji="1" lang="ja-JP" altLang="en-US" sz="400" dirty="0" smtClean="0"/>
                        <a:t>ルール</a:t>
                      </a:r>
                      <a:r>
                        <a:rPr kumimoji="1" lang="en-US" altLang="ja-JP" sz="400" dirty="0" smtClean="0"/>
                        <a:t>No</a:t>
                      </a:r>
                      <a:endParaRPr kumimoji="1" lang="ja-JP" altLang="en-US" sz="400" dirty="0"/>
                    </a:p>
                  </a:txBody>
                  <a:tcPr/>
                </a:tc>
                <a:tc>
                  <a:txBody>
                    <a:bodyPr/>
                    <a:lstStyle/>
                    <a:p>
                      <a:r>
                        <a:rPr kumimoji="1" lang="en-US" altLang="ja-JP" sz="400" dirty="0" smtClean="0"/>
                        <a:t>a</a:t>
                      </a:r>
                      <a:endParaRPr kumimoji="1" lang="ja-JP" altLang="en-US" sz="400" dirty="0"/>
                    </a:p>
                  </a:txBody>
                  <a:tcPr/>
                </a:tc>
                <a:tc>
                  <a:txBody>
                    <a:bodyPr/>
                    <a:lstStyle/>
                    <a:p>
                      <a:r>
                        <a:rPr kumimoji="1" lang="en-US" altLang="ja-JP" sz="400" dirty="0" smtClean="0"/>
                        <a:t>b</a:t>
                      </a:r>
                      <a:endParaRPr kumimoji="1" lang="ja-JP" altLang="en-US" sz="400" dirty="0"/>
                    </a:p>
                  </a:txBody>
                  <a:tcPr/>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400" dirty="0" smtClean="0"/>
                        <a:t>関係演算子</a:t>
                      </a:r>
                      <a:endParaRPr lang="en-US" altLang="ja-JP" sz="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400" dirty="0" smtClean="0"/>
                        <a:t>a!</a:t>
                      </a:r>
                      <a:r>
                        <a:rPr lang="ja-JP" altLang="en-US" sz="400" dirty="0" smtClean="0"/>
                        <a:t>⇒</a:t>
                      </a:r>
                      <a:r>
                        <a:rPr lang="en-US" altLang="ja-JP" sz="400" dirty="0" smtClean="0"/>
                        <a:t>b</a:t>
                      </a:r>
                      <a:endParaRPr kumimoji="1" lang="ja-JP" altLang="en-US" sz="400" dirty="0" smtClean="0"/>
                    </a:p>
                  </a:txBody>
                  <a:tcPr/>
                </a:tc>
                <a:tc>
                  <a:txBody>
                    <a:bodyPr/>
                    <a:lstStyle/>
                    <a:p>
                      <a:endParaRPr kumimoji="1" lang="ja-JP" altLang="en-US" sz="400" dirty="0"/>
                    </a:p>
                  </a:txBody>
                  <a:tcPr/>
                </a:tc>
              </a:tr>
              <a:tr h="0">
                <a:tc gridSpan="4">
                  <a:txBody>
                    <a:bodyPr/>
                    <a:lstStyle/>
                    <a:p>
                      <a:pPr algn="ctr"/>
                      <a:r>
                        <a:rPr kumimoji="1" lang="ja-JP" altLang="en-US" sz="400" dirty="0" smtClean="0"/>
                        <a:t>ロジック系演算子</a:t>
                      </a:r>
                      <a:endParaRPr kumimoji="1" lang="ja-JP" altLang="en-US" sz="400"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143221">
                <a:tc>
                  <a:txBody>
                    <a:bodyPr/>
                    <a:lstStyle/>
                    <a:p>
                      <a:r>
                        <a:rPr kumimoji="1" lang="ja-JP" altLang="en-US" sz="400" dirty="0" smtClean="0"/>
                        <a:t>チェック対象</a:t>
                      </a:r>
                      <a:endParaRPr kumimoji="1" lang="ja-JP" altLang="en-US" sz="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sz="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400" dirty="0" err="1" smtClean="0"/>
                        <a:t>MainPD</a:t>
                      </a:r>
                      <a:endParaRPr kumimoji="1" lang="en-US" altLang="ja-JP" sz="400" dirty="0" smtClean="0"/>
                    </a:p>
                  </a:txBody>
                  <a:tcPr/>
                </a:tc>
                <a:tc>
                  <a:txBody>
                    <a:bodyPr/>
                    <a:lstStyle/>
                    <a:p>
                      <a:r>
                        <a:rPr kumimoji="1" lang="en-US" altLang="ja-JP" sz="400" dirty="0" smtClean="0"/>
                        <a:t>PD</a:t>
                      </a:r>
                      <a:endParaRPr kumimoji="1" lang="ja-JP" altLang="en-US" sz="400" dirty="0"/>
                    </a:p>
                  </a:txBody>
                  <a:tcPr/>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400" dirty="0" smtClean="0"/>
                        <a:t>ルール</a:t>
                      </a:r>
                      <a:r>
                        <a:rPr kumimoji="1" lang="en-US" altLang="ja-JP" sz="400" dirty="0" smtClean="0"/>
                        <a:t>No</a:t>
                      </a:r>
                    </a:p>
                  </a:txBody>
                  <a:tcPr/>
                </a:tc>
                <a:tc>
                  <a:txBody>
                    <a:bodyPr/>
                    <a:lstStyle/>
                    <a:p>
                      <a:r>
                        <a:rPr kumimoji="1" lang="en-US" altLang="ja-JP" sz="400" dirty="0" smtClean="0"/>
                        <a:t>1</a:t>
                      </a:r>
                      <a:endParaRPr kumimoji="1" lang="ja-JP" altLang="en-US" sz="400" dirty="0"/>
                    </a:p>
                  </a:txBody>
                  <a:tcPr/>
                </a:tc>
                <a:tc>
                  <a:txBody>
                    <a:bodyPr/>
                    <a:lstStyle/>
                    <a:p>
                      <a:endParaRPr kumimoji="1" lang="ja-JP" altLang="en-US" sz="400" dirty="0"/>
                    </a:p>
                  </a:txBody>
                  <a:tcPr/>
                </a:tc>
                <a:tc>
                  <a:txBody>
                    <a:bodyPr/>
                    <a:lstStyle/>
                    <a:p>
                      <a:endParaRPr kumimoji="1" lang="ja-JP" altLang="en-US" sz="400" dirty="0" smtClean="0"/>
                    </a:p>
                  </a:txBody>
                  <a:tcPr/>
                </a:tc>
              </a:tr>
              <a:tr h="14322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400" dirty="0" smtClean="0"/>
                        <a:t>位置指定演算子</a:t>
                      </a:r>
                      <a:endParaRPr kumimoji="1" lang="en-US" altLang="ja-JP" sz="400" dirty="0" smtClean="0"/>
                    </a:p>
                  </a:txBody>
                  <a:tcPr/>
                </a:tc>
                <a:tc>
                  <a:txBody>
                    <a:bodyPr/>
                    <a:lstStyle/>
                    <a:p>
                      <a:endParaRPr kumimoji="1" lang="ja-JP" altLang="en-US" sz="400" dirty="0"/>
                    </a:p>
                  </a:txBody>
                  <a:tcPr/>
                </a:tc>
                <a:tc>
                  <a:txBody>
                    <a:bodyPr/>
                    <a:lstStyle/>
                    <a:p>
                      <a:r>
                        <a:rPr kumimoji="1" lang="en-US" altLang="ja-JP" sz="400" dirty="0" smtClean="0"/>
                        <a:t>2N</a:t>
                      </a:r>
                      <a:endParaRPr kumimoji="1" lang="ja-JP" altLang="en-US" sz="400" dirty="0"/>
                    </a:p>
                  </a:txBody>
                  <a:tcPr/>
                </a:tc>
                <a:tc>
                  <a:txBody>
                    <a:bodyPr/>
                    <a:lstStyle/>
                    <a:p>
                      <a:r>
                        <a:rPr kumimoji="1" lang="en-US" altLang="ja-JP" sz="400" dirty="0" smtClean="0"/>
                        <a:t>4N</a:t>
                      </a:r>
                      <a:endParaRPr kumimoji="1" lang="ja-JP" altLang="en-US" sz="400" dirty="0" smtClean="0"/>
                    </a:p>
                  </a:txBody>
                  <a:tcPr/>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400" dirty="0" smtClean="0"/>
                        <a:t>論理演算子</a:t>
                      </a:r>
                      <a:endParaRPr kumimoji="1" lang="en-US" altLang="ja-JP" sz="400" dirty="0" smtClean="0"/>
                    </a:p>
                  </a:txBody>
                  <a:tcPr/>
                </a:tc>
                <a:tc>
                  <a:txBody>
                    <a:bodyPr/>
                    <a:lstStyle/>
                    <a:p>
                      <a:endParaRPr kumimoji="1" lang="ja-JP" altLang="en-US" sz="400" dirty="0"/>
                    </a:p>
                  </a:txBody>
                  <a:tcPr/>
                </a:tc>
                <a:tc>
                  <a:txBody>
                    <a:bodyPr/>
                    <a:lstStyle/>
                    <a:p>
                      <a:r>
                        <a:rPr kumimoji="1" lang="en-US" altLang="ja-JP" sz="400" dirty="0" smtClean="0"/>
                        <a:t>=</a:t>
                      </a:r>
                      <a:endParaRPr kumimoji="1" lang="ja-JP" altLang="en-US" sz="400" dirty="0"/>
                    </a:p>
                  </a:txBody>
                  <a:tcPr/>
                </a:tc>
                <a:tc>
                  <a:txBody>
                    <a:bodyPr/>
                    <a:lstStyle/>
                    <a:p>
                      <a:r>
                        <a:rPr kumimoji="1" lang="en-US" altLang="ja-JP" sz="400" dirty="0" smtClean="0"/>
                        <a:t>=</a:t>
                      </a:r>
                      <a:endParaRPr kumimoji="1" lang="ja-JP" altLang="en-US" sz="400" dirty="0"/>
                    </a:p>
                  </a:txBody>
                  <a:tcPr/>
                </a:tc>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400" dirty="0" smtClean="0"/>
                        <a:t>要素</a:t>
                      </a:r>
                      <a:endParaRPr kumimoji="1" lang="en-US" altLang="ja-JP" sz="40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400" dirty="0" smtClean="0"/>
                    </a:p>
                  </a:txBody>
                  <a:tcPr/>
                </a:tc>
                <a:tc>
                  <a:txBody>
                    <a:bodyPr/>
                    <a:lstStyle/>
                    <a:p>
                      <a:r>
                        <a:rPr kumimoji="1" lang="ja-JP" altLang="en-US" sz="400" dirty="0" smtClean="0"/>
                        <a:t>Ｙ</a:t>
                      </a:r>
                      <a:endParaRPr kumimoji="1" lang="ja-JP" altLang="en-US" sz="400" dirty="0"/>
                    </a:p>
                  </a:txBody>
                  <a:tcPr/>
                </a:tc>
                <a:tc>
                  <a:txBody>
                    <a:bodyPr/>
                    <a:lstStyle/>
                    <a:p>
                      <a:r>
                        <a:rPr kumimoji="1" lang="ja-JP" altLang="en-US" sz="400" dirty="0" smtClean="0"/>
                        <a:t>Ｃ</a:t>
                      </a:r>
                      <a:endParaRPr kumimoji="1" lang="ja-JP" altLang="en-US" sz="400" dirty="0"/>
                    </a:p>
                  </a:txBody>
                  <a:tcPr/>
                </a:tc>
              </a:tr>
            </a:tbl>
          </a:graphicData>
        </a:graphic>
      </p:graphicFrame>
      <p:grpSp>
        <p:nvGrpSpPr>
          <p:cNvPr id="99" name="グループ化 98"/>
          <p:cNvGrpSpPr/>
          <p:nvPr/>
        </p:nvGrpSpPr>
        <p:grpSpPr>
          <a:xfrm>
            <a:off x="3979913" y="2682430"/>
            <a:ext cx="1614491" cy="850027"/>
            <a:chOff x="4004408" y="2099109"/>
            <a:chExt cx="1614491" cy="850027"/>
          </a:xfrm>
        </p:grpSpPr>
        <p:grpSp>
          <p:nvGrpSpPr>
            <p:cNvPr id="100" name="グループ化 99"/>
            <p:cNvGrpSpPr/>
            <p:nvPr/>
          </p:nvGrpSpPr>
          <p:grpSpPr>
            <a:xfrm>
              <a:off x="4471574" y="2099109"/>
              <a:ext cx="531866" cy="553835"/>
              <a:chOff x="1170432" y="1542288"/>
              <a:chExt cx="2804158" cy="2919985"/>
            </a:xfrm>
          </p:grpSpPr>
          <p:sp>
            <p:nvSpPr>
              <p:cNvPr id="102" name="フリーフォーム 101"/>
              <p:cNvSpPr/>
              <p:nvPr/>
            </p:nvSpPr>
            <p:spPr>
              <a:xfrm>
                <a:off x="1333545" y="1542288"/>
                <a:ext cx="1188720" cy="1292352"/>
              </a:xfrm>
              <a:custGeom>
                <a:avLst/>
                <a:gdLst>
                  <a:gd name="connsiteX0" fmla="*/ 0 w 1188720"/>
                  <a:gd name="connsiteY0" fmla="*/ 323088 h 1292352"/>
                  <a:gd name="connsiteX1" fmla="*/ 18288 w 1188720"/>
                  <a:gd name="connsiteY1" fmla="*/ 262128 h 1292352"/>
                  <a:gd name="connsiteX2" fmla="*/ 24384 w 1188720"/>
                  <a:gd name="connsiteY2" fmla="*/ 225552 h 1292352"/>
                  <a:gd name="connsiteX3" fmla="*/ 42672 w 1188720"/>
                  <a:gd name="connsiteY3" fmla="*/ 213360 h 1292352"/>
                  <a:gd name="connsiteX4" fmla="*/ 54864 w 1188720"/>
                  <a:gd name="connsiteY4" fmla="*/ 195072 h 1292352"/>
                  <a:gd name="connsiteX5" fmla="*/ 91440 w 1188720"/>
                  <a:gd name="connsiteY5" fmla="*/ 158496 h 1292352"/>
                  <a:gd name="connsiteX6" fmla="*/ 97536 w 1188720"/>
                  <a:gd name="connsiteY6" fmla="*/ 134112 h 1292352"/>
                  <a:gd name="connsiteX7" fmla="*/ 146304 w 1188720"/>
                  <a:gd name="connsiteY7" fmla="*/ 97536 h 1292352"/>
                  <a:gd name="connsiteX8" fmla="*/ 152400 w 1188720"/>
                  <a:gd name="connsiteY8" fmla="*/ 73152 h 1292352"/>
                  <a:gd name="connsiteX9" fmla="*/ 170688 w 1188720"/>
                  <a:gd name="connsiteY9" fmla="*/ 67056 h 1292352"/>
                  <a:gd name="connsiteX10" fmla="*/ 188976 w 1188720"/>
                  <a:gd name="connsiteY10" fmla="*/ 48768 h 1292352"/>
                  <a:gd name="connsiteX11" fmla="*/ 213360 w 1188720"/>
                  <a:gd name="connsiteY11" fmla="*/ 36576 h 1292352"/>
                  <a:gd name="connsiteX12" fmla="*/ 268224 w 1188720"/>
                  <a:gd name="connsiteY12" fmla="*/ 24384 h 1292352"/>
                  <a:gd name="connsiteX13" fmla="*/ 548640 w 1188720"/>
                  <a:gd name="connsiteY13" fmla="*/ 12192 h 1292352"/>
                  <a:gd name="connsiteX14" fmla="*/ 579120 w 1188720"/>
                  <a:gd name="connsiteY14" fmla="*/ 0 h 1292352"/>
                  <a:gd name="connsiteX15" fmla="*/ 737616 w 1188720"/>
                  <a:gd name="connsiteY15" fmla="*/ 18288 h 1292352"/>
                  <a:gd name="connsiteX16" fmla="*/ 780288 w 1188720"/>
                  <a:gd name="connsiteY16" fmla="*/ 36576 h 1292352"/>
                  <a:gd name="connsiteX17" fmla="*/ 822960 w 1188720"/>
                  <a:gd name="connsiteY17" fmla="*/ 60960 h 1292352"/>
                  <a:gd name="connsiteX18" fmla="*/ 896112 w 1188720"/>
                  <a:gd name="connsiteY18" fmla="*/ 97536 h 1292352"/>
                  <a:gd name="connsiteX19" fmla="*/ 914400 w 1188720"/>
                  <a:gd name="connsiteY19" fmla="*/ 115824 h 1292352"/>
                  <a:gd name="connsiteX20" fmla="*/ 981456 w 1188720"/>
                  <a:gd name="connsiteY20" fmla="*/ 176784 h 1292352"/>
                  <a:gd name="connsiteX21" fmla="*/ 993648 w 1188720"/>
                  <a:gd name="connsiteY21" fmla="*/ 195072 h 1292352"/>
                  <a:gd name="connsiteX22" fmla="*/ 1011936 w 1188720"/>
                  <a:gd name="connsiteY22" fmla="*/ 213360 h 1292352"/>
                  <a:gd name="connsiteX23" fmla="*/ 1042416 w 1188720"/>
                  <a:gd name="connsiteY23" fmla="*/ 256032 h 1292352"/>
                  <a:gd name="connsiteX24" fmla="*/ 1048512 w 1188720"/>
                  <a:gd name="connsiteY24" fmla="*/ 280416 h 1292352"/>
                  <a:gd name="connsiteX25" fmla="*/ 1054608 w 1188720"/>
                  <a:gd name="connsiteY25" fmla="*/ 335280 h 1292352"/>
                  <a:gd name="connsiteX26" fmla="*/ 1066800 w 1188720"/>
                  <a:gd name="connsiteY26" fmla="*/ 371856 h 1292352"/>
                  <a:gd name="connsiteX27" fmla="*/ 1085088 w 1188720"/>
                  <a:gd name="connsiteY27" fmla="*/ 463296 h 1292352"/>
                  <a:gd name="connsiteX28" fmla="*/ 1097280 w 1188720"/>
                  <a:gd name="connsiteY28" fmla="*/ 603504 h 1292352"/>
                  <a:gd name="connsiteX29" fmla="*/ 1103376 w 1188720"/>
                  <a:gd name="connsiteY29" fmla="*/ 646176 h 1292352"/>
                  <a:gd name="connsiteX30" fmla="*/ 1127760 w 1188720"/>
                  <a:gd name="connsiteY30" fmla="*/ 682752 h 1292352"/>
                  <a:gd name="connsiteX31" fmla="*/ 1139952 w 1188720"/>
                  <a:gd name="connsiteY31" fmla="*/ 701040 h 1292352"/>
                  <a:gd name="connsiteX32" fmla="*/ 1158240 w 1188720"/>
                  <a:gd name="connsiteY32" fmla="*/ 719328 h 1292352"/>
                  <a:gd name="connsiteX33" fmla="*/ 1188720 w 1188720"/>
                  <a:gd name="connsiteY33" fmla="*/ 762000 h 1292352"/>
                  <a:gd name="connsiteX34" fmla="*/ 1170432 w 1188720"/>
                  <a:gd name="connsiteY34" fmla="*/ 768096 h 1292352"/>
                  <a:gd name="connsiteX35" fmla="*/ 1091184 w 1188720"/>
                  <a:gd name="connsiteY35" fmla="*/ 780288 h 1292352"/>
                  <a:gd name="connsiteX36" fmla="*/ 1097280 w 1188720"/>
                  <a:gd name="connsiteY36" fmla="*/ 804672 h 1292352"/>
                  <a:gd name="connsiteX37" fmla="*/ 1109472 w 1188720"/>
                  <a:gd name="connsiteY37" fmla="*/ 859536 h 1292352"/>
                  <a:gd name="connsiteX38" fmla="*/ 1115568 w 1188720"/>
                  <a:gd name="connsiteY38" fmla="*/ 890016 h 1292352"/>
                  <a:gd name="connsiteX39" fmla="*/ 1127760 w 1188720"/>
                  <a:gd name="connsiteY39" fmla="*/ 920496 h 1292352"/>
                  <a:gd name="connsiteX40" fmla="*/ 1133856 w 1188720"/>
                  <a:gd name="connsiteY40" fmla="*/ 938784 h 1292352"/>
                  <a:gd name="connsiteX41" fmla="*/ 1115568 w 1188720"/>
                  <a:gd name="connsiteY41" fmla="*/ 999744 h 1292352"/>
                  <a:gd name="connsiteX42" fmla="*/ 1072896 w 1188720"/>
                  <a:gd name="connsiteY42" fmla="*/ 1018032 h 1292352"/>
                  <a:gd name="connsiteX43" fmla="*/ 975360 w 1188720"/>
                  <a:gd name="connsiteY43" fmla="*/ 981456 h 1292352"/>
                  <a:gd name="connsiteX44" fmla="*/ 981456 w 1188720"/>
                  <a:gd name="connsiteY44" fmla="*/ 1030224 h 1292352"/>
                  <a:gd name="connsiteX45" fmla="*/ 1078992 w 1188720"/>
                  <a:gd name="connsiteY45" fmla="*/ 1011936 h 1292352"/>
                  <a:gd name="connsiteX46" fmla="*/ 1097280 w 1188720"/>
                  <a:gd name="connsiteY46" fmla="*/ 999744 h 1292352"/>
                  <a:gd name="connsiteX47" fmla="*/ 1127760 w 1188720"/>
                  <a:gd name="connsiteY47" fmla="*/ 993648 h 1292352"/>
                  <a:gd name="connsiteX48" fmla="*/ 1146048 w 1188720"/>
                  <a:gd name="connsiteY48" fmla="*/ 975360 h 1292352"/>
                  <a:gd name="connsiteX49" fmla="*/ 1133856 w 1188720"/>
                  <a:gd name="connsiteY49" fmla="*/ 1078992 h 1292352"/>
                  <a:gd name="connsiteX50" fmla="*/ 1127760 w 1188720"/>
                  <a:gd name="connsiteY50" fmla="*/ 1109472 h 1292352"/>
                  <a:gd name="connsiteX51" fmla="*/ 1115568 w 1188720"/>
                  <a:gd name="connsiteY51" fmla="*/ 1127760 h 1292352"/>
                  <a:gd name="connsiteX52" fmla="*/ 1109472 w 1188720"/>
                  <a:gd name="connsiteY52" fmla="*/ 1164336 h 1292352"/>
                  <a:gd name="connsiteX53" fmla="*/ 1072896 w 1188720"/>
                  <a:gd name="connsiteY53" fmla="*/ 1213104 h 1292352"/>
                  <a:gd name="connsiteX54" fmla="*/ 1042416 w 1188720"/>
                  <a:gd name="connsiteY54" fmla="*/ 1286256 h 1292352"/>
                  <a:gd name="connsiteX55" fmla="*/ 1024128 w 1188720"/>
                  <a:gd name="connsiteY55" fmla="*/ 1292352 h 1292352"/>
                  <a:gd name="connsiteX56" fmla="*/ 926592 w 1188720"/>
                  <a:gd name="connsiteY56" fmla="*/ 1286256 h 1292352"/>
                  <a:gd name="connsiteX57" fmla="*/ 749808 w 1188720"/>
                  <a:gd name="connsiteY57" fmla="*/ 1267968 h 1292352"/>
                  <a:gd name="connsiteX58" fmla="*/ 633984 w 1188720"/>
                  <a:gd name="connsiteY58" fmla="*/ 1249680 h 1292352"/>
                  <a:gd name="connsiteX59" fmla="*/ 560832 w 1188720"/>
                  <a:gd name="connsiteY59" fmla="*/ 1231392 h 1292352"/>
                  <a:gd name="connsiteX60" fmla="*/ 438912 w 1188720"/>
                  <a:gd name="connsiteY60" fmla="*/ 1207008 h 1292352"/>
                  <a:gd name="connsiteX61" fmla="*/ 371856 w 1188720"/>
                  <a:gd name="connsiteY61" fmla="*/ 1176528 h 1292352"/>
                  <a:gd name="connsiteX62" fmla="*/ 329184 w 1188720"/>
                  <a:gd name="connsiteY62" fmla="*/ 1152144 h 1292352"/>
                  <a:gd name="connsiteX63" fmla="*/ 310896 w 1188720"/>
                  <a:gd name="connsiteY63" fmla="*/ 1139952 h 1292352"/>
                  <a:gd name="connsiteX64" fmla="*/ 268224 w 1188720"/>
                  <a:gd name="connsiteY64" fmla="*/ 1133856 h 1292352"/>
                  <a:gd name="connsiteX65" fmla="*/ 231648 w 1188720"/>
                  <a:gd name="connsiteY65" fmla="*/ 1103376 h 1292352"/>
                  <a:gd name="connsiteX66" fmla="*/ 201168 w 1188720"/>
                  <a:gd name="connsiteY66" fmla="*/ 1085088 h 1292352"/>
                  <a:gd name="connsiteX67" fmla="*/ 176784 w 1188720"/>
                  <a:gd name="connsiteY67" fmla="*/ 1060704 h 1292352"/>
                  <a:gd name="connsiteX68" fmla="*/ 158496 w 1188720"/>
                  <a:gd name="connsiteY68" fmla="*/ 1042416 h 1292352"/>
                  <a:gd name="connsiteX69" fmla="*/ 152400 w 1188720"/>
                  <a:gd name="connsiteY69" fmla="*/ 1024128 h 1292352"/>
                  <a:gd name="connsiteX70" fmla="*/ 140208 w 1188720"/>
                  <a:gd name="connsiteY70" fmla="*/ 969264 h 1292352"/>
                  <a:gd name="connsiteX71" fmla="*/ 115824 w 1188720"/>
                  <a:gd name="connsiteY71" fmla="*/ 932688 h 1292352"/>
                  <a:gd name="connsiteX72" fmla="*/ 109728 w 1188720"/>
                  <a:gd name="connsiteY72" fmla="*/ 847344 h 1292352"/>
                  <a:gd name="connsiteX73" fmla="*/ 85344 w 1188720"/>
                  <a:gd name="connsiteY73" fmla="*/ 755904 h 1292352"/>
                  <a:gd name="connsiteX74" fmla="*/ 79248 w 1188720"/>
                  <a:gd name="connsiteY74" fmla="*/ 396240 h 1292352"/>
                  <a:gd name="connsiteX75" fmla="*/ 67056 w 1188720"/>
                  <a:gd name="connsiteY75" fmla="*/ 365760 h 1292352"/>
                  <a:gd name="connsiteX76" fmla="*/ 60960 w 1188720"/>
                  <a:gd name="connsiteY76" fmla="*/ 243840 h 1292352"/>
                  <a:gd name="connsiteX77" fmla="*/ 67056 w 1188720"/>
                  <a:gd name="connsiteY77" fmla="*/ 176784 h 129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88720" h="1292352">
                    <a:moveTo>
                      <a:pt x="0" y="323088"/>
                    </a:moveTo>
                    <a:cubicBezTo>
                      <a:pt x="7775" y="299762"/>
                      <a:pt x="13682" y="285160"/>
                      <a:pt x="18288" y="262128"/>
                    </a:cubicBezTo>
                    <a:cubicBezTo>
                      <a:pt x="20712" y="250008"/>
                      <a:pt x="18856" y="236607"/>
                      <a:pt x="24384" y="225552"/>
                    </a:cubicBezTo>
                    <a:cubicBezTo>
                      <a:pt x="27661" y="218999"/>
                      <a:pt x="36576" y="217424"/>
                      <a:pt x="42672" y="213360"/>
                    </a:cubicBezTo>
                    <a:cubicBezTo>
                      <a:pt x="46736" y="207264"/>
                      <a:pt x="49997" y="200548"/>
                      <a:pt x="54864" y="195072"/>
                    </a:cubicBezTo>
                    <a:cubicBezTo>
                      <a:pt x="66319" y="182185"/>
                      <a:pt x="91440" y="158496"/>
                      <a:pt x="91440" y="158496"/>
                    </a:cubicBezTo>
                    <a:cubicBezTo>
                      <a:pt x="93472" y="150368"/>
                      <a:pt x="93379" y="141386"/>
                      <a:pt x="97536" y="134112"/>
                    </a:cubicBezTo>
                    <a:cubicBezTo>
                      <a:pt x="106811" y="117880"/>
                      <a:pt x="132333" y="105919"/>
                      <a:pt x="146304" y="97536"/>
                    </a:cubicBezTo>
                    <a:cubicBezTo>
                      <a:pt x="148336" y="89408"/>
                      <a:pt x="147166" y="79694"/>
                      <a:pt x="152400" y="73152"/>
                    </a:cubicBezTo>
                    <a:cubicBezTo>
                      <a:pt x="156414" y="68134"/>
                      <a:pt x="165341" y="70620"/>
                      <a:pt x="170688" y="67056"/>
                    </a:cubicBezTo>
                    <a:cubicBezTo>
                      <a:pt x="177861" y="62274"/>
                      <a:pt x="181961" y="53779"/>
                      <a:pt x="188976" y="48768"/>
                    </a:cubicBezTo>
                    <a:cubicBezTo>
                      <a:pt x="196371" y="43486"/>
                      <a:pt x="205007" y="40156"/>
                      <a:pt x="213360" y="36576"/>
                    </a:cubicBezTo>
                    <a:cubicBezTo>
                      <a:pt x="229111" y="29825"/>
                      <a:pt x="252744" y="25277"/>
                      <a:pt x="268224" y="24384"/>
                    </a:cubicBezTo>
                    <a:cubicBezTo>
                      <a:pt x="361629" y="18995"/>
                      <a:pt x="455168" y="16256"/>
                      <a:pt x="548640" y="12192"/>
                    </a:cubicBezTo>
                    <a:cubicBezTo>
                      <a:pt x="558800" y="8128"/>
                      <a:pt x="568177" y="0"/>
                      <a:pt x="579120" y="0"/>
                    </a:cubicBezTo>
                    <a:cubicBezTo>
                      <a:pt x="632808" y="0"/>
                      <a:pt x="685124" y="9539"/>
                      <a:pt x="737616" y="18288"/>
                    </a:cubicBezTo>
                    <a:cubicBezTo>
                      <a:pt x="818488" y="58724"/>
                      <a:pt x="717500" y="9667"/>
                      <a:pt x="780288" y="36576"/>
                    </a:cubicBezTo>
                    <a:cubicBezTo>
                      <a:pt x="830938" y="58283"/>
                      <a:pt x="781218" y="38698"/>
                      <a:pt x="822960" y="60960"/>
                    </a:cubicBezTo>
                    <a:cubicBezTo>
                      <a:pt x="847015" y="73789"/>
                      <a:pt x="876835" y="78259"/>
                      <a:pt x="896112" y="97536"/>
                    </a:cubicBezTo>
                    <a:cubicBezTo>
                      <a:pt x="902208" y="103632"/>
                      <a:pt x="907912" y="110147"/>
                      <a:pt x="914400" y="115824"/>
                    </a:cubicBezTo>
                    <a:cubicBezTo>
                      <a:pt x="935982" y="134708"/>
                      <a:pt x="965313" y="152569"/>
                      <a:pt x="981456" y="176784"/>
                    </a:cubicBezTo>
                    <a:cubicBezTo>
                      <a:pt x="985520" y="182880"/>
                      <a:pt x="988958" y="189444"/>
                      <a:pt x="993648" y="195072"/>
                    </a:cubicBezTo>
                    <a:cubicBezTo>
                      <a:pt x="999167" y="201695"/>
                      <a:pt x="1006925" y="206345"/>
                      <a:pt x="1011936" y="213360"/>
                    </a:cubicBezTo>
                    <a:cubicBezTo>
                      <a:pt x="1052055" y="269526"/>
                      <a:pt x="994866" y="208482"/>
                      <a:pt x="1042416" y="256032"/>
                    </a:cubicBezTo>
                    <a:cubicBezTo>
                      <a:pt x="1044448" y="264160"/>
                      <a:pt x="1047238" y="272135"/>
                      <a:pt x="1048512" y="280416"/>
                    </a:cubicBezTo>
                    <a:cubicBezTo>
                      <a:pt x="1051310" y="298603"/>
                      <a:pt x="1050999" y="317237"/>
                      <a:pt x="1054608" y="335280"/>
                    </a:cubicBezTo>
                    <a:cubicBezTo>
                      <a:pt x="1057128" y="347882"/>
                      <a:pt x="1063823" y="359354"/>
                      <a:pt x="1066800" y="371856"/>
                    </a:cubicBezTo>
                    <a:cubicBezTo>
                      <a:pt x="1074000" y="402094"/>
                      <a:pt x="1078992" y="432816"/>
                      <a:pt x="1085088" y="463296"/>
                    </a:cubicBezTo>
                    <a:cubicBezTo>
                      <a:pt x="1089152" y="510032"/>
                      <a:pt x="1092612" y="556824"/>
                      <a:pt x="1097280" y="603504"/>
                    </a:cubicBezTo>
                    <a:cubicBezTo>
                      <a:pt x="1098710" y="617801"/>
                      <a:pt x="1098218" y="632765"/>
                      <a:pt x="1103376" y="646176"/>
                    </a:cubicBezTo>
                    <a:cubicBezTo>
                      <a:pt x="1108636" y="659852"/>
                      <a:pt x="1119632" y="670560"/>
                      <a:pt x="1127760" y="682752"/>
                    </a:cubicBezTo>
                    <a:cubicBezTo>
                      <a:pt x="1131824" y="688848"/>
                      <a:pt x="1134771" y="695859"/>
                      <a:pt x="1139952" y="701040"/>
                    </a:cubicBezTo>
                    <a:cubicBezTo>
                      <a:pt x="1146048" y="707136"/>
                      <a:pt x="1153229" y="712313"/>
                      <a:pt x="1158240" y="719328"/>
                    </a:cubicBezTo>
                    <a:cubicBezTo>
                      <a:pt x="1198359" y="775494"/>
                      <a:pt x="1141170" y="714450"/>
                      <a:pt x="1188720" y="762000"/>
                    </a:cubicBezTo>
                    <a:cubicBezTo>
                      <a:pt x="1182624" y="764032"/>
                      <a:pt x="1176748" y="766912"/>
                      <a:pt x="1170432" y="768096"/>
                    </a:cubicBezTo>
                    <a:cubicBezTo>
                      <a:pt x="1144163" y="773021"/>
                      <a:pt x="1115089" y="768335"/>
                      <a:pt x="1091184" y="780288"/>
                    </a:cubicBezTo>
                    <a:cubicBezTo>
                      <a:pt x="1083690" y="784035"/>
                      <a:pt x="1095396" y="796508"/>
                      <a:pt x="1097280" y="804672"/>
                    </a:cubicBezTo>
                    <a:cubicBezTo>
                      <a:pt x="1101493" y="822926"/>
                      <a:pt x="1105547" y="841218"/>
                      <a:pt x="1109472" y="859536"/>
                    </a:cubicBezTo>
                    <a:cubicBezTo>
                      <a:pt x="1111643" y="869667"/>
                      <a:pt x="1112591" y="880092"/>
                      <a:pt x="1115568" y="890016"/>
                    </a:cubicBezTo>
                    <a:cubicBezTo>
                      <a:pt x="1118712" y="900497"/>
                      <a:pt x="1123918" y="910250"/>
                      <a:pt x="1127760" y="920496"/>
                    </a:cubicBezTo>
                    <a:cubicBezTo>
                      <a:pt x="1130016" y="926513"/>
                      <a:pt x="1131824" y="932688"/>
                      <a:pt x="1133856" y="938784"/>
                    </a:cubicBezTo>
                    <a:cubicBezTo>
                      <a:pt x="1130690" y="951447"/>
                      <a:pt x="1121134" y="992323"/>
                      <a:pt x="1115568" y="999744"/>
                    </a:cubicBezTo>
                    <a:cubicBezTo>
                      <a:pt x="1110546" y="1006440"/>
                      <a:pt x="1082050" y="1014981"/>
                      <a:pt x="1072896" y="1018032"/>
                    </a:cubicBezTo>
                    <a:cubicBezTo>
                      <a:pt x="1040384" y="1005840"/>
                      <a:pt x="1009778" y="976867"/>
                      <a:pt x="975360" y="981456"/>
                    </a:cubicBezTo>
                    <a:cubicBezTo>
                      <a:pt x="959121" y="983621"/>
                      <a:pt x="966581" y="1023359"/>
                      <a:pt x="981456" y="1030224"/>
                    </a:cubicBezTo>
                    <a:cubicBezTo>
                      <a:pt x="990991" y="1034625"/>
                      <a:pt x="1054987" y="1017937"/>
                      <a:pt x="1078992" y="1011936"/>
                    </a:cubicBezTo>
                    <a:cubicBezTo>
                      <a:pt x="1085088" y="1007872"/>
                      <a:pt x="1090420" y="1002316"/>
                      <a:pt x="1097280" y="999744"/>
                    </a:cubicBezTo>
                    <a:cubicBezTo>
                      <a:pt x="1106982" y="996106"/>
                      <a:pt x="1118493" y="998282"/>
                      <a:pt x="1127760" y="993648"/>
                    </a:cubicBezTo>
                    <a:cubicBezTo>
                      <a:pt x="1135471" y="989793"/>
                      <a:pt x="1139952" y="981456"/>
                      <a:pt x="1146048" y="975360"/>
                    </a:cubicBezTo>
                    <a:cubicBezTo>
                      <a:pt x="1141984" y="1009904"/>
                      <a:pt x="1138556" y="1044529"/>
                      <a:pt x="1133856" y="1078992"/>
                    </a:cubicBezTo>
                    <a:cubicBezTo>
                      <a:pt x="1132456" y="1089258"/>
                      <a:pt x="1131398" y="1099770"/>
                      <a:pt x="1127760" y="1109472"/>
                    </a:cubicBezTo>
                    <a:cubicBezTo>
                      <a:pt x="1125188" y="1116332"/>
                      <a:pt x="1119632" y="1121664"/>
                      <a:pt x="1115568" y="1127760"/>
                    </a:cubicBezTo>
                    <a:cubicBezTo>
                      <a:pt x="1113536" y="1139952"/>
                      <a:pt x="1115000" y="1153281"/>
                      <a:pt x="1109472" y="1164336"/>
                    </a:cubicBezTo>
                    <a:cubicBezTo>
                      <a:pt x="1100385" y="1182511"/>
                      <a:pt x="1072896" y="1213104"/>
                      <a:pt x="1072896" y="1213104"/>
                    </a:cubicBezTo>
                    <a:cubicBezTo>
                      <a:pt x="1069816" y="1231581"/>
                      <a:pt x="1067224" y="1277987"/>
                      <a:pt x="1042416" y="1286256"/>
                    </a:cubicBezTo>
                    <a:lnTo>
                      <a:pt x="1024128" y="1292352"/>
                    </a:lnTo>
                    <a:cubicBezTo>
                      <a:pt x="991616" y="1290320"/>
                      <a:pt x="959016" y="1289394"/>
                      <a:pt x="926592" y="1286256"/>
                    </a:cubicBezTo>
                    <a:cubicBezTo>
                      <a:pt x="634209" y="1257961"/>
                      <a:pt x="1025978" y="1287694"/>
                      <a:pt x="749808" y="1267968"/>
                    </a:cubicBezTo>
                    <a:cubicBezTo>
                      <a:pt x="711200" y="1261872"/>
                      <a:pt x="671065" y="1262040"/>
                      <a:pt x="633984" y="1249680"/>
                    </a:cubicBezTo>
                    <a:cubicBezTo>
                      <a:pt x="553676" y="1222911"/>
                      <a:pt x="640868" y="1249862"/>
                      <a:pt x="560832" y="1231392"/>
                    </a:cubicBezTo>
                    <a:cubicBezTo>
                      <a:pt x="443626" y="1204344"/>
                      <a:pt x="621013" y="1235024"/>
                      <a:pt x="438912" y="1207008"/>
                    </a:cubicBezTo>
                    <a:cubicBezTo>
                      <a:pt x="395419" y="1178013"/>
                      <a:pt x="452980" y="1214386"/>
                      <a:pt x="371856" y="1176528"/>
                    </a:cubicBezTo>
                    <a:cubicBezTo>
                      <a:pt x="357010" y="1169600"/>
                      <a:pt x="343232" y="1160573"/>
                      <a:pt x="329184" y="1152144"/>
                    </a:cubicBezTo>
                    <a:cubicBezTo>
                      <a:pt x="322902" y="1148375"/>
                      <a:pt x="317913" y="1142057"/>
                      <a:pt x="310896" y="1139952"/>
                    </a:cubicBezTo>
                    <a:cubicBezTo>
                      <a:pt x="297134" y="1135823"/>
                      <a:pt x="282448" y="1135888"/>
                      <a:pt x="268224" y="1133856"/>
                    </a:cubicBezTo>
                    <a:cubicBezTo>
                      <a:pt x="256032" y="1123696"/>
                      <a:pt x="244483" y="1112711"/>
                      <a:pt x="231648" y="1103376"/>
                    </a:cubicBezTo>
                    <a:cubicBezTo>
                      <a:pt x="222066" y="1096407"/>
                      <a:pt x="209546" y="1093466"/>
                      <a:pt x="201168" y="1085088"/>
                    </a:cubicBezTo>
                    <a:cubicBezTo>
                      <a:pt x="168656" y="1052576"/>
                      <a:pt x="225552" y="1076960"/>
                      <a:pt x="176784" y="1060704"/>
                    </a:cubicBezTo>
                    <a:cubicBezTo>
                      <a:pt x="170688" y="1054608"/>
                      <a:pt x="163278" y="1049589"/>
                      <a:pt x="158496" y="1042416"/>
                    </a:cubicBezTo>
                    <a:cubicBezTo>
                      <a:pt x="154932" y="1037069"/>
                      <a:pt x="153958" y="1030362"/>
                      <a:pt x="152400" y="1024128"/>
                    </a:cubicBezTo>
                    <a:cubicBezTo>
                      <a:pt x="147856" y="1005953"/>
                      <a:pt x="147166" y="986658"/>
                      <a:pt x="140208" y="969264"/>
                    </a:cubicBezTo>
                    <a:cubicBezTo>
                      <a:pt x="134766" y="955659"/>
                      <a:pt x="123952" y="944880"/>
                      <a:pt x="115824" y="932688"/>
                    </a:cubicBezTo>
                    <a:cubicBezTo>
                      <a:pt x="113792" y="904240"/>
                      <a:pt x="113417" y="875625"/>
                      <a:pt x="109728" y="847344"/>
                    </a:cubicBezTo>
                    <a:cubicBezTo>
                      <a:pt x="104913" y="810429"/>
                      <a:pt x="96487" y="789334"/>
                      <a:pt x="85344" y="755904"/>
                    </a:cubicBezTo>
                    <a:cubicBezTo>
                      <a:pt x="83312" y="636016"/>
                      <a:pt x="84862" y="516014"/>
                      <a:pt x="79248" y="396240"/>
                    </a:cubicBezTo>
                    <a:cubicBezTo>
                      <a:pt x="78736" y="385309"/>
                      <a:pt x="68360" y="376625"/>
                      <a:pt x="67056" y="365760"/>
                    </a:cubicBezTo>
                    <a:cubicBezTo>
                      <a:pt x="62208" y="325359"/>
                      <a:pt x="62992" y="284480"/>
                      <a:pt x="60960" y="243840"/>
                    </a:cubicBezTo>
                    <a:lnTo>
                      <a:pt x="67056" y="176784"/>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フリーフォーム 102"/>
              <p:cNvSpPr/>
              <p:nvPr/>
            </p:nvSpPr>
            <p:spPr>
              <a:xfrm>
                <a:off x="1170432" y="2066544"/>
                <a:ext cx="603504" cy="646176"/>
              </a:xfrm>
              <a:custGeom>
                <a:avLst/>
                <a:gdLst>
                  <a:gd name="connsiteX0" fmla="*/ 91440 w 603504"/>
                  <a:gd name="connsiteY0" fmla="*/ 646176 h 646176"/>
                  <a:gd name="connsiteX1" fmla="*/ 79248 w 603504"/>
                  <a:gd name="connsiteY1" fmla="*/ 585216 h 646176"/>
                  <a:gd name="connsiteX2" fmla="*/ 73152 w 603504"/>
                  <a:gd name="connsiteY2" fmla="*/ 566928 h 646176"/>
                  <a:gd name="connsiteX3" fmla="*/ 54864 w 603504"/>
                  <a:gd name="connsiteY3" fmla="*/ 542544 h 646176"/>
                  <a:gd name="connsiteX4" fmla="*/ 36576 w 603504"/>
                  <a:gd name="connsiteY4" fmla="*/ 487680 h 646176"/>
                  <a:gd name="connsiteX5" fmla="*/ 30480 w 603504"/>
                  <a:gd name="connsiteY5" fmla="*/ 463296 h 646176"/>
                  <a:gd name="connsiteX6" fmla="*/ 18288 w 603504"/>
                  <a:gd name="connsiteY6" fmla="*/ 426720 h 646176"/>
                  <a:gd name="connsiteX7" fmla="*/ 12192 w 603504"/>
                  <a:gd name="connsiteY7" fmla="*/ 402336 h 646176"/>
                  <a:gd name="connsiteX8" fmla="*/ 0 w 603504"/>
                  <a:gd name="connsiteY8" fmla="*/ 359664 h 646176"/>
                  <a:gd name="connsiteX9" fmla="*/ 12192 w 603504"/>
                  <a:gd name="connsiteY9" fmla="*/ 182880 h 646176"/>
                  <a:gd name="connsiteX10" fmla="*/ 18288 w 603504"/>
                  <a:gd name="connsiteY10" fmla="*/ 152400 h 646176"/>
                  <a:gd name="connsiteX11" fmla="*/ 36576 w 603504"/>
                  <a:gd name="connsiteY11" fmla="*/ 140208 h 646176"/>
                  <a:gd name="connsiteX12" fmla="*/ 42672 w 603504"/>
                  <a:gd name="connsiteY12" fmla="*/ 121920 h 646176"/>
                  <a:gd name="connsiteX13" fmla="*/ 73152 w 603504"/>
                  <a:gd name="connsiteY13" fmla="*/ 103632 h 646176"/>
                  <a:gd name="connsiteX14" fmla="*/ 121920 w 603504"/>
                  <a:gd name="connsiteY14" fmla="*/ 85344 h 646176"/>
                  <a:gd name="connsiteX15" fmla="*/ 140208 w 603504"/>
                  <a:gd name="connsiteY15" fmla="*/ 67056 h 646176"/>
                  <a:gd name="connsiteX16" fmla="*/ 182880 w 603504"/>
                  <a:gd name="connsiteY16" fmla="*/ 48768 h 646176"/>
                  <a:gd name="connsiteX17" fmla="*/ 207264 w 603504"/>
                  <a:gd name="connsiteY17" fmla="*/ 30480 h 646176"/>
                  <a:gd name="connsiteX18" fmla="*/ 359664 w 603504"/>
                  <a:gd name="connsiteY18" fmla="*/ 6096 h 646176"/>
                  <a:gd name="connsiteX19" fmla="*/ 402336 w 603504"/>
                  <a:gd name="connsiteY19" fmla="*/ 0 h 646176"/>
                  <a:gd name="connsiteX20" fmla="*/ 603504 w 603504"/>
                  <a:gd name="connsiteY20" fmla="*/ 6096 h 646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3504" h="646176">
                    <a:moveTo>
                      <a:pt x="91440" y="646176"/>
                    </a:moveTo>
                    <a:cubicBezTo>
                      <a:pt x="87376" y="625856"/>
                      <a:pt x="83908" y="605408"/>
                      <a:pt x="79248" y="585216"/>
                    </a:cubicBezTo>
                    <a:cubicBezTo>
                      <a:pt x="77803" y="578955"/>
                      <a:pt x="76340" y="572507"/>
                      <a:pt x="73152" y="566928"/>
                    </a:cubicBezTo>
                    <a:cubicBezTo>
                      <a:pt x="68111" y="558107"/>
                      <a:pt x="60960" y="550672"/>
                      <a:pt x="54864" y="542544"/>
                    </a:cubicBezTo>
                    <a:cubicBezTo>
                      <a:pt x="40255" y="484110"/>
                      <a:pt x="59531" y="556546"/>
                      <a:pt x="36576" y="487680"/>
                    </a:cubicBezTo>
                    <a:cubicBezTo>
                      <a:pt x="33927" y="479732"/>
                      <a:pt x="32887" y="471321"/>
                      <a:pt x="30480" y="463296"/>
                    </a:cubicBezTo>
                    <a:cubicBezTo>
                      <a:pt x="26787" y="450986"/>
                      <a:pt x="21981" y="439030"/>
                      <a:pt x="18288" y="426720"/>
                    </a:cubicBezTo>
                    <a:cubicBezTo>
                      <a:pt x="15881" y="418695"/>
                      <a:pt x="14396" y="410419"/>
                      <a:pt x="12192" y="402336"/>
                    </a:cubicBezTo>
                    <a:cubicBezTo>
                      <a:pt x="8300" y="388064"/>
                      <a:pt x="4064" y="373888"/>
                      <a:pt x="0" y="359664"/>
                    </a:cubicBezTo>
                    <a:cubicBezTo>
                      <a:pt x="4064" y="300736"/>
                      <a:pt x="7000" y="241719"/>
                      <a:pt x="12192" y="182880"/>
                    </a:cubicBezTo>
                    <a:cubicBezTo>
                      <a:pt x="13103" y="172559"/>
                      <a:pt x="13147" y="161396"/>
                      <a:pt x="18288" y="152400"/>
                    </a:cubicBezTo>
                    <a:cubicBezTo>
                      <a:pt x="21923" y="146039"/>
                      <a:pt x="30480" y="144272"/>
                      <a:pt x="36576" y="140208"/>
                    </a:cubicBezTo>
                    <a:cubicBezTo>
                      <a:pt x="38608" y="134112"/>
                      <a:pt x="38128" y="126464"/>
                      <a:pt x="42672" y="121920"/>
                    </a:cubicBezTo>
                    <a:cubicBezTo>
                      <a:pt x="51050" y="113542"/>
                      <a:pt x="63104" y="109912"/>
                      <a:pt x="73152" y="103632"/>
                    </a:cubicBezTo>
                    <a:cubicBezTo>
                      <a:pt x="102699" y="85165"/>
                      <a:pt x="80525" y="93623"/>
                      <a:pt x="121920" y="85344"/>
                    </a:cubicBezTo>
                    <a:cubicBezTo>
                      <a:pt x="128016" y="79248"/>
                      <a:pt x="133193" y="72067"/>
                      <a:pt x="140208" y="67056"/>
                    </a:cubicBezTo>
                    <a:cubicBezTo>
                      <a:pt x="153390" y="57640"/>
                      <a:pt x="167956" y="53743"/>
                      <a:pt x="182880" y="48768"/>
                    </a:cubicBezTo>
                    <a:cubicBezTo>
                      <a:pt x="191008" y="42672"/>
                      <a:pt x="198383" y="35414"/>
                      <a:pt x="207264" y="30480"/>
                    </a:cubicBezTo>
                    <a:cubicBezTo>
                      <a:pt x="252615" y="5285"/>
                      <a:pt x="312892" y="11293"/>
                      <a:pt x="359664" y="6096"/>
                    </a:cubicBezTo>
                    <a:cubicBezTo>
                      <a:pt x="373945" y="4509"/>
                      <a:pt x="388112" y="2032"/>
                      <a:pt x="402336" y="0"/>
                    </a:cubicBezTo>
                    <a:lnTo>
                      <a:pt x="603504" y="6096"/>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4" name="グループ化 103"/>
              <p:cNvGrpSpPr/>
              <p:nvPr/>
            </p:nvGrpSpPr>
            <p:grpSpPr>
              <a:xfrm>
                <a:off x="1386429" y="1855317"/>
                <a:ext cx="2588161" cy="2606956"/>
                <a:chOff x="1386429" y="1855317"/>
                <a:chExt cx="2588161" cy="2606956"/>
              </a:xfrm>
            </p:grpSpPr>
            <p:sp>
              <p:nvSpPr>
                <p:cNvPr id="107" name="フリーフォーム 106"/>
                <p:cNvSpPr/>
                <p:nvPr/>
              </p:nvSpPr>
              <p:spPr>
                <a:xfrm flipH="1">
                  <a:off x="1386429" y="2066545"/>
                  <a:ext cx="2588161" cy="2395728"/>
                </a:xfrm>
                <a:custGeom>
                  <a:avLst/>
                  <a:gdLst>
                    <a:gd name="connsiteX0" fmla="*/ 1487424 w 1999633"/>
                    <a:gd name="connsiteY0" fmla="*/ 1633728 h 2036099"/>
                    <a:gd name="connsiteX1" fmla="*/ 1493520 w 1999633"/>
                    <a:gd name="connsiteY1" fmla="*/ 1359408 h 2036099"/>
                    <a:gd name="connsiteX2" fmla="*/ 1499616 w 1999633"/>
                    <a:gd name="connsiteY2" fmla="*/ 1341120 h 2036099"/>
                    <a:gd name="connsiteX3" fmla="*/ 1511808 w 1999633"/>
                    <a:gd name="connsiteY3" fmla="*/ 1298448 h 2036099"/>
                    <a:gd name="connsiteX4" fmla="*/ 1517904 w 1999633"/>
                    <a:gd name="connsiteY4" fmla="*/ 1261872 h 2036099"/>
                    <a:gd name="connsiteX5" fmla="*/ 1548384 w 1999633"/>
                    <a:gd name="connsiteY5" fmla="*/ 1213104 h 2036099"/>
                    <a:gd name="connsiteX6" fmla="*/ 1554480 w 1999633"/>
                    <a:gd name="connsiteY6" fmla="*/ 1188720 h 2036099"/>
                    <a:gd name="connsiteX7" fmla="*/ 1615440 w 1999633"/>
                    <a:gd name="connsiteY7" fmla="*/ 1115568 h 2036099"/>
                    <a:gd name="connsiteX8" fmla="*/ 1633728 w 1999633"/>
                    <a:gd name="connsiteY8" fmla="*/ 1109472 h 2036099"/>
                    <a:gd name="connsiteX9" fmla="*/ 1658112 w 1999633"/>
                    <a:gd name="connsiteY9" fmla="*/ 1085088 h 2036099"/>
                    <a:gd name="connsiteX10" fmla="*/ 1737360 w 1999633"/>
                    <a:gd name="connsiteY10" fmla="*/ 1060704 h 2036099"/>
                    <a:gd name="connsiteX11" fmla="*/ 1780032 w 1999633"/>
                    <a:gd name="connsiteY11" fmla="*/ 1036320 h 2036099"/>
                    <a:gd name="connsiteX12" fmla="*/ 1822704 w 1999633"/>
                    <a:gd name="connsiteY12" fmla="*/ 1018032 h 2036099"/>
                    <a:gd name="connsiteX13" fmla="*/ 1859280 w 1999633"/>
                    <a:gd name="connsiteY13" fmla="*/ 981456 h 2036099"/>
                    <a:gd name="connsiteX14" fmla="*/ 1877568 w 1999633"/>
                    <a:gd name="connsiteY14" fmla="*/ 963168 h 2036099"/>
                    <a:gd name="connsiteX15" fmla="*/ 1908048 w 1999633"/>
                    <a:gd name="connsiteY15" fmla="*/ 932688 h 2036099"/>
                    <a:gd name="connsiteX16" fmla="*/ 1920240 w 1999633"/>
                    <a:gd name="connsiteY16" fmla="*/ 896112 h 2036099"/>
                    <a:gd name="connsiteX17" fmla="*/ 1926336 w 1999633"/>
                    <a:gd name="connsiteY17" fmla="*/ 865632 h 2036099"/>
                    <a:gd name="connsiteX18" fmla="*/ 1944624 w 1999633"/>
                    <a:gd name="connsiteY18" fmla="*/ 841248 h 2036099"/>
                    <a:gd name="connsiteX19" fmla="*/ 1962912 w 1999633"/>
                    <a:gd name="connsiteY19" fmla="*/ 768096 h 2036099"/>
                    <a:gd name="connsiteX20" fmla="*/ 1987296 w 1999633"/>
                    <a:gd name="connsiteY20" fmla="*/ 719328 h 2036099"/>
                    <a:gd name="connsiteX21" fmla="*/ 1993392 w 1999633"/>
                    <a:gd name="connsiteY21" fmla="*/ 682752 h 2036099"/>
                    <a:gd name="connsiteX22" fmla="*/ 1999488 w 1999633"/>
                    <a:gd name="connsiteY22" fmla="*/ 664464 h 2036099"/>
                    <a:gd name="connsiteX23" fmla="*/ 1993392 w 1999633"/>
                    <a:gd name="connsiteY23" fmla="*/ 402336 h 2036099"/>
                    <a:gd name="connsiteX24" fmla="*/ 1975104 w 1999633"/>
                    <a:gd name="connsiteY24" fmla="*/ 390144 h 2036099"/>
                    <a:gd name="connsiteX25" fmla="*/ 1956816 w 1999633"/>
                    <a:gd name="connsiteY25" fmla="*/ 353568 h 2036099"/>
                    <a:gd name="connsiteX26" fmla="*/ 1938528 w 1999633"/>
                    <a:gd name="connsiteY26" fmla="*/ 335280 h 2036099"/>
                    <a:gd name="connsiteX27" fmla="*/ 1895856 w 1999633"/>
                    <a:gd name="connsiteY27" fmla="*/ 286512 h 2036099"/>
                    <a:gd name="connsiteX28" fmla="*/ 1865376 w 1999633"/>
                    <a:gd name="connsiteY28" fmla="*/ 243840 h 2036099"/>
                    <a:gd name="connsiteX29" fmla="*/ 1853184 w 1999633"/>
                    <a:gd name="connsiteY29" fmla="*/ 225552 h 2036099"/>
                    <a:gd name="connsiteX30" fmla="*/ 1804416 w 1999633"/>
                    <a:gd name="connsiteY30" fmla="*/ 201168 h 2036099"/>
                    <a:gd name="connsiteX31" fmla="*/ 1761744 w 1999633"/>
                    <a:gd name="connsiteY31" fmla="*/ 170688 h 2036099"/>
                    <a:gd name="connsiteX32" fmla="*/ 1725168 w 1999633"/>
                    <a:gd name="connsiteY32" fmla="*/ 134112 h 2036099"/>
                    <a:gd name="connsiteX33" fmla="*/ 1682496 w 1999633"/>
                    <a:gd name="connsiteY33" fmla="*/ 109728 h 2036099"/>
                    <a:gd name="connsiteX34" fmla="*/ 1658112 w 1999633"/>
                    <a:gd name="connsiteY34" fmla="*/ 91440 h 2036099"/>
                    <a:gd name="connsiteX35" fmla="*/ 1627632 w 1999633"/>
                    <a:gd name="connsiteY35" fmla="*/ 79248 h 2036099"/>
                    <a:gd name="connsiteX36" fmla="*/ 1591056 w 1999633"/>
                    <a:gd name="connsiteY36" fmla="*/ 54864 h 2036099"/>
                    <a:gd name="connsiteX37" fmla="*/ 1572768 w 1999633"/>
                    <a:gd name="connsiteY37" fmla="*/ 42672 h 2036099"/>
                    <a:gd name="connsiteX38" fmla="*/ 1536192 w 1999633"/>
                    <a:gd name="connsiteY38" fmla="*/ 36576 h 2036099"/>
                    <a:gd name="connsiteX39" fmla="*/ 1493520 w 1999633"/>
                    <a:gd name="connsiteY39" fmla="*/ 18288 h 2036099"/>
                    <a:gd name="connsiteX40" fmla="*/ 1475232 w 1999633"/>
                    <a:gd name="connsiteY40" fmla="*/ 6096 h 2036099"/>
                    <a:gd name="connsiteX41" fmla="*/ 1371600 w 1999633"/>
                    <a:gd name="connsiteY41" fmla="*/ 0 h 2036099"/>
                    <a:gd name="connsiteX42" fmla="*/ 597408 w 1999633"/>
                    <a:gd name="connsiteY42" fmla="*/ 6096 h 2036099"/>
                    <a:gd name="connsiteX43" fmla="*/ 560832 w 1999633"/>
                    <a:gd name="connsiteY43" fmla="*/ 42672 h 2036099"/>
                    <a:gd name="connsiteX44" fmla="*/ 542544 w 1999633"/>
                    <a:gd name="connsiteY44" fmla="*/ 60960 h 2036099"/>
                    <a:gd name="connsiteX45" fmla="*/ 524256 w 1999633"/>
                    <a:gd name="connsiteY45" fmla="*/ 79248 h 2036099"/>
                    <a:gd name="connsiteX46" fmla="*/ 512064 w 1999633"/>
                    <a:gd name="connsiteY46" fmla="*/ 97536 h 2036099"/>
                    <a:gd name="connsiteX47" fmla="*/ 493776 w 1999633"/>
                    <a:gd name="connsiteY47" fmla="*/ 115824 h 2036099"/>
                    <a:gd name="connsiteX48" fmla="*/ 475488 w 1999633"/>
                    <a:gd name="connsiteY48" fmla="*/ 152400 h 2036099"/>
                    <a:gd name="connsiteX49" fmla="*/ 457200 w 1999633"/>
                    <a:gd name="connsiteY49" fmla="*/ 170688 h 2036099"/>
                    <a:gd name="connsiteX50" fmla="*/ 438912 w 1999633"/>
                    <a:gd name="connsiteY50" fmla="*/ 195072 h 2036099"/>
                    <a:gd name="connsiteX51" fmla="*/ 432816 w 1999633"/>
                    <a:gd name="connsiteY51" fmla="*/ 219456 h 2036099"/>
                    <a:gd name="connsiteX52" fmla="*/ 420624 w 1999633"/>
                    <a:gd name="connsiteY52" fmla="*/ 237744 h 2036099"/>
                    <a:gd name="connsiteX53" fmla="*/ 414528 w 1999633"/>
                    <a:gd name="connsiteY53" fmla="*/ 286512 h 2036099"/>
                    <a:gd name="connsiteX54" fmla="*/ 402336 w 1999633"/>
                    <a:gd name="connsiteY54" fmla="*/ 341376 h 2036099"/>
                    <a:gd name="connsiteX55" fmla="*/ 396240 w 1999633"/>
                    <a:gd name="connsiteY55" fmla="*/ 377952 h 2036099"/>
                    <a:gd name="connsiteX56" fmla="*/ 384048 w 1999633"/>
                    <a:gd name="connsiteY56" fmla="*/ 707136 h 2036099"/>
                    <a:gd name="connsiteX57" fmla="*/ 377952 w 1999633"/>
                    <a:gd name="connsiteY57" fmla="*/ 725424 h 2036099"/>
                    <a:gd name="connsiteX58" fmla="*/ 365760 w 1999633"/>
                    <a:gd name="connsiteY58" fmla="*/ 743712 h 2036099"/>
                    <a:gd name="connsiteX59" fmla="*/ 329184 w 1999633"/>
                    <a:gd name="connsiteY59" fmla="*/ 792480 h 2036099"/>
                    <a:gd name="connsiteX60" fmla="*/ 286512 w 1999633"/>
                    <a:gd name="connsiteY60" fmla="*/ 829056 h 2036099"/>
                    <a:gd name="connsiteX61" fmla="*/ 268224 w 1999633"/>
                    <a:gd name="connsiteY61" fmla="*/ 841248 h 2036099"/>
                    <a:gd name="connsiteX62" fmla="*/ 237744 w 1999633"/>
                    <a:gd name="connsiteY62" fmla="*/ 847344 h 2036099"/>
                    <a:gd name="connsiteX63" fmla="*/ 195072 w 1999633"/>
                    <a:gd name="connsiteY63" fmla="*/ 877824 h 2036099"/>
                    <a:gd name="connsiteX64" fmla="*/ 176784 w 1999633"/>
                    <a:gd name="connsiteY64" fmla="*/ 883920 h 2036099"/>
                    <a:gd name="connsiteX65" fmla="*/ 134112 w 1999633"/>
                    <a:gd name="connsiteY65" fmla="*/ 902208 h 2036099"/>
                    <a:gd name="connsiteX66" fmla="*/ 115824 w 1999633"/>
                    <a:gd name="connsiteY66" fmla="*/ 914400 h 2036099"/>
                    <a:gd name="connsiteX67" fmla="*/ 73152 w 1999633"/>
                    <a:gd name="connsiteY67" fmla="*/ 926592 h 2036099"/>
                    <a:gd name="connsiteX68" fmla="*/ 36576 w 1999633"/>
                    <a:gd name="connsiteY68" fmla="*/ 944880 h 2036099"/>
                    <a:gd name="connsiteX69" fmla="*/ 0 w 1999633"/>
                    <a:gd name="connsiteY69" fmla="*/ 963168 h 2036099"/>
                    <a:gd name="connsiteX70" fmla="*/ 54864 w 1999633"/>
                    <a:gd name="connsiteY70" fmla="*/ 981456 h 2036099"/>
                    <a:gd name="connsiteX71" fmla="*/ 73152 w 1999633"/>
                    <a:gd name="connsiteY71" fmla="*/ 987552 h 2036099"/>
                    <a:gd name="connsiteX72" fmla="*/ 85344 w 1999633"/>
                    <a:gd name="connsiteY72" fmla="*/ 1005840 h 2036099"/>
                    <a:gd name="connsiteX73" fmla="*/ 121920 w 1999633"/>
                    <a:gd name="connsiteY73" fmla="*/ 1024128 h 2036099"/>
                    <a:gd name="connsiteX74" fmla="*/ 164592 w 1999633"/>
                    <a:gd name="connsiteY74" fmla="*/ 1060704 h 2036099"/>
                    <a:gd name="connsiteX75" fmla="*/ 213360 w 1999633"/>
                    <a:gd name="connsiteY75" fmla="*/ 1115568 h 2036099"/>
                    <a:gd name="connsiteX76" fmla="*/ 231648 w 1999633"/>
                    <a:gd name="connsiteY76" fmla="*/ 1182624 h 2036099"/>
                    <a:gd name="connsiteX77" fmla="*/ 249936 w 1999633"/>
                    <a:gd name="connsiteY77" fmla="*/ 1237488 h 2036099"/>
                    <a:gd name="connsiteX78" fmla="*/ 286512 w 1999633"/>
                    <a:gd name="connsiteY78" fmla="*/ 1255776 h 2036099"/>
                    <a:gd name="connsiteX79" fmla="*/ 286512 w 1999633"/>
                    <a:gd name="connsiteY79" fmla="*/ 1292352 h 2036099"/>
                    <a:gd name="connsiteX80" fmla="*/ 292608 w 1999633"/>
                    <a:gd name="connsiteY80" fmla="*/ 1322832 h 2036099"/>
                    <a:gd name="connsiteX81" fmla="*/ 304800 w 1999633"/>
                    <a:gd name="connsiteY81" fmla="*/ 1408176 h 2036099"/>
                    <a:gd name="connsiteX82" fmla="*/ 280416 w 1999633"/>
                    <a:gd name="connsiteY82" fmla="*/ 1597152 h 2036099"/>
                    <a:gd name="connsiteX83" fmla="*/ 262128 w 1999633"/>
                    <a:gd name="connsiteY83" fmla="*/ 1615440 h 2036099"/>
                    <a:gd name="connsiteX84" fmla="*/ 243840 w 1999633"/>
                    <a:gd name="connsiteY84" fmla="*/ 1627632 h 2036099"/>
                    <a:gd name="connsiteX85" fmla="*/ 243840 w 1999633"/>
                    <a:gd name="connsiteY85" fmla="*/ 1688592 h 2036099"/>
                    <a:gd name="connsiteX86" fmla="*/ 249936 w 1999633"/>
                    <a:gd name="connsiteY86" fmla="*/ 1706880 h 2036099"/>
                    <a:gd name="connsiteX87" fmla="*/ 298704 w 1999633"/>
                    <a:gd name="connsiteY87" fmla="*/ 1725168 h 2036099"/>
                    <a:gd name="connsiteX88" fmla="*/ 603504 w 1999633"/>
                    <a:gd name="connsiteY88" fmla="*/ 1712976 h 2036099"/>
                    <a:gd name="connsiteX89" fmla="*/ 621792 w 1999633"/>
                    <a:gd name="connsiteY89" fmla="*/ 1706880 h 2036099"/>
                    <a:gd name="connsiteX90" fmla="*/ 646176 w 1999633"/>
                    <a:gd name="connsiteY90" fmla="*/ 1700784 h 2036099"/>
                    <a:gd name="connsiteX91" fmla="*/ 719328 w 1999633"/>
                    <a:gd name="connsiteY91" fmla="*/ 1682496 h 2036099"/>
                    <a:gd name="connsiteX92" fmla="*/ 762000 w 1999633"/>
                    <a:gd name="connsiteY92" fmla="*/ 1652016 h 2036099"/>
                    <a:gd name="connsiteX93" fmla="*/ 786384 w 1999633"/>
                    <a:gd name="connsiteY93" fmla="*/ 1645920 h 2036099"/>
                    <a:gd name="connsiteX94" fmla="*/ 804672 w 1999633"/>
                    <a:gd name="connsiteY94" fmla="*/ 1633728 h 2036099"/>
                    <a:gd name="connsiteX95" fmla="*/ 841248 w 1999633"/>
                    <a:gd name="connsiteY95" fmla="*/ 1627632 h 2036099"/>
                    <a:gd name="connsiteX96" fmla="*/ 877824 w 1999633"/>
                    <a:gd name="connsiteY96" fmla="*/ 1591056 h 2036099"/>
                    <a:gd name="connsiteX97" fmla="*/ 896112 w 1999633"/>
                    <a:gd name="connsiteY97" fmla="*/ 1572768 h 2036099"/>
                    <a:gd name="connsiteX98" fmla="*/ 902208 w 1999633"/>
                    <a:gd name="connsiteY98" fmla="*/ 1603248 h 2036099"/>
                    <a:gd name="connsiteX99" fmla="*/ 908304 w 1999633"/>
                    <a:gd name="connsiteY99" fmla="*/ 1627632 h 2036099"/>
                    <a:gd name="connsiteX100" fmla="*/ 920496 w 1999633"/>
                    <a:gd name="connsiteY100" fmla="*/ 1706880 h 2036099"/>
                    <a:gd name="connsiteX101" fmla="*/ 914400 w 1999633"/>
                    <a:gd name="connsiteY101" fmla="*/ 1871472 h 2036099"/>
                    <a:gd name="connsiteX102" fmla="*/ 920496 w 1999633"/>
                    <a:gd name="connsiteY102" fmla="*/ 1932432 h 2036099"/>
                    <a:gd name="connsiteX103" fmla="*/ 914400 w 1999633"/>
                    <a:gd name="connsiteY103" fmla="*/ 2017776 h 2036099"/>
                    <a:gd name="connsiteX104" fmla="*/ 908304 w 1999633"/>
                    <a:gd name="connsiteY104" fmla="*/ 2036064 h 203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999633" h="2036099">
                      <a:moveTo>
                        <a:pt x="1487424" y="1633728"/>
                      </a:moveTo>
                      <a:cubicBezTo>
                        <a:pt x="1471014" y="1518856"/>
                        <a:pt x="1477232" y="1582016"/>
                        <a:pt x="1493520" y="1359408"/>
                      </a:cubicBezTo>
                      <a:cubicBezTo>
                        <a:pt x="1493989" y="1352999"/>
                        <a:pt x="1497770" y="1347275"/>
                        <a:pt x="1499616" y="1341120"/>
                      </a:cubicBezTo>
                      <a:cubicBezTo>
                        <a:pt x="1503867" y="1326951"/>
                        <a:pt x="1508482" y="1312862"/>
                        <a:pt x="1511808" y="1298448"/>
                      </a:cubicBezTo>
                      <a:cubicBezTo>
                        <a:pt x="1514587" y="1286404"/>
                        <a:pt x="1513680" y="1273488"/>
                        <a:pt x="1517904" y="1261872"/>
                      </a:cubicBezTo>
                      <a:cubicBezTo>
                        <a:pt x="1520845" y="1253784"/>
                        <a:pt x="1541440" y="1223520"/>
                        <a:pt x="1548384" y="1213104"/>
                      </a:cubicBezTo>
                      <a:cubicBezTo>
                        <a:pt x="1550416" y="1204976"/>
                        <a:pt x="1550733" y="1196214"/>
                        <a:pt x="1554480" y="1188720"/>
                      </a:cubicBezTo>
                      <a:cubicBezTo>
                        <a:pt x="1562288" y="1173104"/>
                        <a:pt x="1599262" y="1120961"/>
                        <a:pt x="1615440" y="1115568"/>
                      </a:cubicBezTo>
                      <a:lnTo>
                        <a:pt x="1633728" y="1109472"/>
                      </a:lnTo>
                      <a:cubicBezTo>
                        <a:pt x="1641856" y="1101344"/>
                        <a:pt x="1647991" y="1090538"/>
                        <a:pt x="1658112" y="1085088"/>
                      </a:cubicBezTo>
                      <a:cubicBezTo>
                        <a:pt x="1676258" y="1075317"/>
                        <a:pt x="1713687" y="1066622"/>
                        <a:pt x="1737360" y="1060704"/>
                      </a:cubicBezTo>
                      <a:cubicBezTo>
                        <a:pt x="1772103" y="1025961"/>
                        <a:pt x="1737051" y="1054741"/>
                        <a:pt x="1780032" y="1036320"/>
                      </a:cubicBezTo>
                      <a:cubicBezTo>
                        <a:pt x="1838970" y="1011061"/>
                        <a:pt x="1752699" y="1035533"/>
                        <a:pt x="1822704" y="1018032"/>
                      </a:cubicBezTo>
                      <a:lnTo>
                        <a:pt x="1859280" y="981456"/>
                      </a:lnTo>
                      <a:cubicBezTo>
                        <a:pt x="1865376" y="975360"/>
                        <a:pt x="1872786" y="970341"/>
                        <a:pt x="1877568" y="963168"/>
                      </a:cubicBezTo>
                      <a:cubicBezTo>
                        <a:pt x="1893824" y="938784"/>
                        <a:pt x="1883664" y="948944"/>
                        <a:pt x="1908048" y="932688"/>
                      </a:cubicBezTo>
                      <a:cubicBezTo>
                        <a:pt x="1912112" y="920496"/>
                        <a:pt x="1916859" y="908511"/>
                        <a:pt x="1920240" y="896112"/>
                      </a:cubicBezTo>
                      <a:cubicBezTo>
                        <a:pt x="1922966" y="886116"/>
                        <a:pt x="1922128" y="875100"/>
                        <a:pt x="1926336" y="865632"/>
                      </a:cubicBezTo>
                      <a:cubicBezTo>
                        <a:pt x="1930462" y="856348"/>
                        <a:pt x="1938528" y="849376"/>
                        <a:pt x="1944624" y="841248"/>
                      </a:cubicBezTo>
                      <a:cubicBezTo>
                        <a:pt x="1949408" y="817328"/>
                        <a:pt x="1953889" y="790654"/>
                        <a:pt x="1962912" y="768096"/>
                      </a:cubicBezTo>
                      <a:cubicBezTo>
                        <a:pt x="1969662" y="751221"/>
                        <a:pt x="1979168" y="735584"/>
                        <a:pt x="1987296" y="719328"/>
                      </a:cubicBezTo>
                      <a:cubicBezTo>
                        <a:pt x="1989328" y="707136"/>
                        <a:pt x="1990711" y="694818"/>
                        <a:pt x="1993392" y="682752"/>
                      </a:cubicBezTo>
                      <a:cubicBezTo>
                        <a:pt x="1994786" y="676479"/>
                        <a:pt x="1999488" y="670890"/>
                        <a:pt x="1999488" y="664464"/>
                      </a:cubicBezTo>
                      <a:cubicBezTo>
                        <a:pt x="1999488" y="577064"/>
                        <a:pt x="2001130" y="489392"/>
                        <a:pt x="1993392" y="402336"/>
                      </a:cubicBezTo>
                      <a:cubicBezTo>
                        <a:pt x="1992743" y="395038"/>
                        <a:pt x="1981200" y="394208"/>
                        <a:pt x="1975104" y="390144"/>
                      </a:cubicBezTo>
                      <a:cubicBezTo>
                        <a:pt x="1968994" y="371815"/>
                        <a:pt x="1969946" y="369324"/>
                        <a:pt x="1956816" y="353568"/>
                      </a:cubicBezTo>
                      <a:cubicBezTo>
                        <a:pt x="1951297" y="346945"/>
                        <a:pt x="1943821" y="342085"/>
                        <a:pt x="1938528" y="335280"/>
                      </a:cubicBezTo>
                      <a:cubicBezTo>
                        <a:pt x="1900233" y="286043"/>
                        <a:pt x="1931260" y="310114"/>
                        <a:pt x="1895856" y="286512"/>
                      </a:cubicBezTo>
                      <a:cubicBezTo>
                        <a:pt x="1873296" y="241392"/>
                        <a:pt x="1896268" y="280911"/>
                        <a:pt x="1865376" y="243840"/>
                      </a:cubicBezTo>
                      <a:cubicBezTo>
                        <a:pt x="1860686" y="238212"/>
                        <a:pt x="1858365" y="230733"/>
                        <a:pt x="1853184" y="225552"/>
                      </a:cubicBezTo>
                      <a:cubicBezTo>
                        <a:pt x="1841009" y="213377"/>
                        <a:pt x="1818969" y="206989"/>
                        <a:pt x="1804416" y="201168"/>
                      </a:cubicBezTo>
                      <a:cubicBezTo>
                        <a:pt x="1734030" y="130782"/>
                        <a:pt x="1841981" y="234878"/>
                        <a:pt x="1761744" y="170688"/>
                      </a:cubicBezTo>
                      <a:cubicBezTo>
                        <a:pt x="1748280" y="159917"/>
                        <a:pt x="1740590" y="141823"/>
                        <a:pt x="1725168" y="134112"/>
                      </a:cubicBezTo>
                      <a:cubicBezTo>
                        <a:pt x="1701356" y="122206"/>
                        <a:pt x="1702601" y="124089"/>
                        <a:pt x="1682496" y="109728"/>
                      </a:cubicBezTo>
                      <a:cubicBezTo>
                        <a:pt x="1674228" y="103823"/>
                        <a:pt x="1666993" y="96374"/>
                        <a:pt x="1658112" y="91440"/>
                      </a:cubicBezTo>
                      <a:cubicBezTo>
                        <a:pt x="1648546" y="86126"/>
                        <a:pt x="1637239" y="84488"/>
                        <a:pt x="1627632" y="79248"/>
                      </a:cubicBezTo>
                      <a:cubicBezTo>
                        <a:pt x="1614768" y="72231"/>
                        <a:pt x="1603248" y="62992"/>
                        <a:pt x="1591056" y="54864"/>
                      </a:cubicBezTo>
                      <a:cubicBezTo>
                        <a:pt x="1584960" y="50800"/>
                        <a:pt x="1579995" y="43876"/>
                        <a:pt x="1572768" y="42672"/>
                      </a:cubicBezTo>
                      <a:lnTo>
                        <a:pt x="1536192" y="36576"/>
                      </a:lnTo>
                      <a:cubicBezTo>
                        <a:pt x="1490279" y="5967"/>
                        <a:pt x="1548631" y="41907"/>
                        <a:pt x="1493520" y="18288"/>
                      </a:cubicBezTo>
                      <a:cubicBezTo>
                        <a:pt x="1486786" y="15402"/>
                        <a:pt x="1482477" y="7183"/>
                        <a:pt x="1475232" y="6096"/>
                      </a:cubicBezTo>
                      <a:cubicBezTo>
                        <a:pt x="1441011" y="963"/>
                        <a:pt x="1406144" y="2032"/>
                        <a:pt x="1371600" y="0"/>
                      </a:cubicBezTo>
                      <a:lnTo>
                        <a:pt x="597408" y="6096"/>
                      </a:lnTo>
                      <a:cubicBezTo>
                        <a:pt x="580190" y="7002"/>
                        <a:pt x="573024" y="30480"/>
                        <a:pt x="560832" y="42672"/>
                      </a:cubicBezTo>
                      <a:lnTo>
                        <a:pt x="542544" y="60960"/>
                      </a:lnTo>
                      <a:cubicBezTo>
                        <a:pt x="536448" y="67056"/>
                        <a:pt x="529038" y="72075"/>
                        <a:pt x="524256" y="79248"/>
                      </a:cubicBezTo>
                      <a:cubicBezTo>
                        <a:pt x="520192" y="85344"/>
                        <a:pt x="516754" y="91908"/>
                        <a:pt x="512064" y="97536"/>
                      </a:cubicBezTo>
                      <a:cubicBezTo>
                        <a:pt x="506545" y="104159"/>
                        <a:pt x="499295" y="109201"/>
                        <a:pt x="493776" y="115824"/>
                      </a:cubicBezTo>
                      <a:cubicBezTo>
                        <a:pt x="445815" y="173377"/>
                        <a:pt x="512146" y="97413"/>
                        <a:pt x="475488" y="152400"/>
                      </a:cubicBezTo>
                      <a:cubicBezTo>
                        <a:pt x="470706" y="159573"/>
                        <a:pt x="462811" y="164142"/>
                        <a:pt x="457200" y="170688"/>
                      </a:cubicBezTo>
                      <a:cubicBezTo>
                        <a:pt x="450588" y="178402"/>
                        <a:pt x="445008" y="186944"/>
                        <a:pt x="438912" y="195072"/>
                      </a:cubicBezTo>
                      <a:cubicBezTo>
                        <a:pt x="436880" y="203200"/>
                        <a:pt x="436116" y="211755"/>
                        <a:pt x="432816" y="219456"/>
                      </a:cubicBezTo>
                      <a:cubicBezTo>
                        <a:pt x="429930" y="226190"/>
                        <a:pt x="422552" y="230676"/>
                        <a:pt x="420624" y="237744"/>
                      </a:cubicBezTo>
                      <a:cubicBezTo>
                        <a:pt x="416313" y="253549"/>
                        <a:pt x="417375" y="270379"/>
                        <a:pt x="414528" y="286512"/>
                      </a:cubicBezTo>
                      <a:cubicBezTo>
                        <a:pt x="411272" y="304961"/>
                        <a:pt x="406010" y="323006"/>
                        <a:pt x="402336" y="341376"/>
                      </a:cubicBezTo>
                      <a:cubicBezTo>
                        <a:pt x="399912" y="353496"/>
                        <a:pt x="398272" y="365760"/>
                        <a:pt x="396240" y="377952"/>
                      </a:cubicBezTo>
                      <a:cubicBezTo>
                        <a:pt x="392176" y="487680"/>
                        <a:pt x="389819" y="597485"/>
                        <a:pt x="384048" y="707136"/>
                      </a:cubicBezTo>
                      <a:cubicBezTo>
                        <a:pt x="383710" y="713553"/>
                        <a:pt x="380826" y="719677"/>
                        <a:pt x="377952" y="725424"/>
                      </a:cubicBezTo>
                      <a:cubicBezTo>
                        <a:pt x="374675" y="731977"/>
                        <a:pt x="369824" y="737616"/>
                        <a:pt x="365760" y="743712"/>
                      </a:cubicBezTo>
                      <a:cubicBezTo>
                        <a:pt x="355936" y="783007"/>
                        <a:pt x="367095" y="759308"/>
                        <a:pt x="329184" y="792480"/>
                      </a:cubicBezTo>
                      <a:cubicBezTo>
                        <a:pt x="289798" y="826942"/>
                        <a:pt x="334190" y="795000"/>
                        <a:pt x="286512" y="829056"/>
                      </a:cubicBezTo>
                      <a:cubicBezTo>
                        <a:pt x="280550" y="833314"/>
                        <a:pt x="275084" y="838676"/>
                        <a:pt x="268224" y="841248"/>
                      </a:cubicBezTo>
                      <a:cubicBezTo>
                        <a:pt x="258522" y="844886"/>
                        <a:pt x="247904" y="845312"/>
                        <a:pt x="237744" y="847344"/>
                      </a:cubicBezTo>
                      <a:cubicBezTo>
                        <a:pt x="232221" y="851486"/>
                        <a:pt x="203986" y="873367"/>
                        <a:pt x="195072" y="877824"/>
                      </a:cubicBezTo>
                      <a:cubicBezTo>
                        <a:pt x="189325" y="880698"/>
                        <a:pt x="182531" y="881046"/>
                        <a:pt x="176784" y="883920"/>
                      </a:cubicBezTo>
                      <a:cubicBezTo>
                        <a:pt x="134686" y="904969"/>
                        <a:pt x="184860" y="889521"/>
                        <a:pt x="134112" y="902208"/>
                      </a:cubicBezTo>
                      <a:cubicBezTo>
                        <a:pt x="128016" y="906272"/>
                        <a:pt x="122377" y="911123"/>
                        <a:pt x="115824" y="914400"/>
                      </a:cubicBezTo>
                      <a:cubicBezTo>
                        <a:pt x="107079" y="918773"/>
                        <a:pt x="80965" y="924639"/>
                        <a:pt x="73152" y="926592"/>
                      </a:cubicBezTo>
                      <a:cubicBezTo>
                        <a:pt x="20741" y="961533"/>
                        <a:pt x="87053" y="919641"/>
                        <a:pt x="36576" y="944880"/>
                      </a:cubicBezTo>
                      <a:cubicBezTo>
                        <a:pt x="-10693" y="968515"/>
                        <a:pt x="45967" y="947846"/>
                        <a:pt x="0" y="963168"/>
                      </a:cubicBezTo>
                      <a:lnTo>
                        <a:pt x="54864" y="981456"/>
                      </a:lnTo>
                      <a:lnTo>
                        <a:pt x="73152" y="987552"/>
                      </a:lnTo>
                      <a:cubicBezTo>
                        <a:pt x="77216" y="993648"/>
                        <a:pt x="80163" y="1000659"/>
                        <a:pt x="85344" y="1005840"/>
                      </a:cubicBezTo>
                      <a:cubicBezTo>
                        <a:pt x="97161" y="1017657"/>
                        <a:pt x="107046" y="1019170"/>
                        <a:pt x="121920" y="1024128"/>
                      </a:cubicBezTo>
                      <a:cubicBezTo>
                        <a:pt x="180571" y="1082779"/>
                        <a:pt x="94210" y="998142"/>
                        <a:pt x="164592" y="1060704"/>
                      </a:cubicBezTo>
                      <a:cubicBezTo>
                        <a:pt x="192840" y="1085813"/>
                        <a:pt x="193109" y="1088567"/>
                        <a:pt x="213360" y="1115568"/>
                      </a:cubicBezTo>
                      <a:cubicBezTo>
                        <a:pt x="223437" y="1145798"/>
                        <a:pt x="221335" y="1137935"/>
                        <a:pt x="231648" y="1182624"/>
                      </a:cubicBezTo>
                      <a:cubicBezTo>
                        <a:pt x="236304" y="1202801"/>
                        <a:pt x="235936" y="1220688"/>
                        <a:pt x="249936" y="1237488"/>
                      </a:cubicBezTo>
                      <a:cubicBezTo>
                        <a:pt x="259026" y="1248396"/>
                        <a:pt x="274030" y="1251615"/>
                        <a:pt x="286512" y="1255776"/>
                      </a:cubicBezTo>
                      <a:cubicBezTo>
                        <a:pt x="313891" y="1296844"/>
                        <a:pt x="291645" y="1251284"/>
                        <a:pt x="286512" y="1292352"/>
                      </a:cubicBezTo>
                      <a:cubicBezTo>
                        <a:pt x="285227" y="1302633"/>
                        <a:pt x="290992" y="1312598"/>
                        <a:pt x="292608" y="1322832"/>
                      </a:cubicBezTo>
                      <a:cubicBezTo>
                        <a:pt x="297090" y="1351217"/>
                        <a:pt x="300736" y="1379728"/>
                        <a:pt x="304800" y="1408176"/>
                      </a:cubicBezTo>
                      <a:cubicBezTo>
                        <a:pt x="300084" y="1474195"/>
                        <a:pt x="323221" y="1545786"/>
                        <a:pt x="280416" y="1597152"/>
                      </a:cubicBezTo>
                      <a:cubicBezTo>
                        <a:pt x="274897" y="1603775"/>
                        <a:pt x="268751" y="1609921"/>
                        <a:pt x="262128" y="1615440"/>
                      </a:cubicBezTo>
                      <a:cubicBezTo>
                        <a:pt x="256500" y="1620130"/>
                        <a:pt x="249936" y="1623568"/>
                        <a:pt x="243840" y="1627632"/>
                      </a:cubicBezTo>
                      <a:cubicBezTo>
                        <a:pt x="233983" y="1657202"/>
                        <a:pt x="235084" y="1644812"/>
                        <a:pt x="243840" y="1688592"/>
                      </a:cubicBezTo>
                      <a:cubicBezTo>
                        <a:pt x="245100" y="1694893"/>
                        <a:pt x="245000" y="1702766"/>
                        <a:pt x="249936" y="1706880"/>
                      </a:cubicBezTo>
                      <a:cubicBezTo>
                        <a:pt x="254795" y="1710930"/>
                        <a:pt x="288583" y="1721794"/>
                        <a:pt x="298704" y="1725168"/>
                      </a:cubicBezTo>
                      <a:lnTo>
                        <a:pt x="603504" y="1712976"/>
                      </a:lnTo>
                      <a:cubicBezTo>
                        <a:pt x="609919" y="1712613"/>
                        <a:pt x="615613" y="1708645"/>
                        <a:pt x="621792" y="1706880"/>
                      </a:cubicBezTo>
                      <a:cubicBezTo>
                        <a:pt x="629848" y="1704578"/>
                        <a:pt x="638048" y="1702816"/>
                        <a:pt x="646176" y="1700784"/>
                      </a:cubicBezTo>
                      <a:cubicBezTo>
                        <a:pt x="686567" y="1673857"/>
                        <a:pt x="640123" y="1700774"/>
                        <a:pt x="719328" y="1682496"/>
                      </a:cubicBezTo>
                      <a:cubicBezTo>
                        <a:pt x="758831" y="1673380"/>
                        <a:pt x="730258" y="1670154"/>
                        <a:pt x="762000" y="1652016"/>
                      </a:cubicBezTo>
                      <a:cubicBezTo>
                        <a:pt x="769274" y="1647859"/>
                        <a:pt x="778256" y="1647952"/>
                        <a:pt x="786384" y="1645920"/>
                      </a:cubicBezTo>
                      <a:cubicBezTo>
                        <a:pt x="792480" y="1641856"/>
                        <a:pt x="797721" y="1636045"/>
                        <a:pt x="804672" y="1633728"/>
                      </a:cubicBezTo>
                      <a:cubicBezTo>
                        <a:pt x="816398" y="1629819"/>
                        <a:pt x="830572" y="1633860"/>
                        <a:pt x="841248" y="1627632"/>
                      </a:cubicBezTo>
                      <a:cubicBezTo>
                        <a:pt x="856141" y="1618944"/>
                        <a:pt x="865632" y="1603248"/>
                        <a:pt x="877824" y="1591056"/>
                      </a:cubicBezTo>
                      <a:lnTo>
                        <a:pt x="896112" y="1572768"/>
                      </a:lnTo>
                      <a:cubicBezTo>
                        <a:pt x="898144" y="1582928"/>
                        <a:pt x="899960" y="1593134"/>
                        <a:pt x="902208" y="1603248"/>
                      </a:cubicBezTo>
                      <a:cubicBezTo>
                        <a:pt x="904025" y="1611427"/>
                        <a:pt x="906848" y="1619381"/>
                        <a:pt x="908304" y="1627632"/>
                      </a:cubicBezTo>
                      <a:cubicBezTo>
                        <a:pt x="912949" y="1653952"/>
                        <a:pt x="916432" y="1680464"/>
                        <a:pt x="920496" y="1706880"/>
                      </a:cubicBezTo>
                      <a:cubicBezTo>
                        <a:pt x="918464" y="1761744"/>
                        <a:pt x="914400" y="1816570"/>
                        <a:pt x="914400" y="1871472"/>
                      </a:cubicBezTo>
                      <a:cubicBezTo>
                        <a:pt x="914400" y="1891893"/>
                        <a:pt x="920496" y="1912011"/>
                        <a:pt x="920496" y="1932432"/>
                      </a:cubicBezTo>
                      <a:cubicBezTo>
                        <a:pt x="920496" y="1960952"/>
                        <a:pt x="919356" y="1989690"/>
                        <a:pt x="914400" y="2017776"/>
                      </a:cubicBezTo>
                      <a:cubicBezTo>
                        <a:pt x="910874" y="2037755"/>
                        <a:pt x="892165" y="2036064"/>
                        <a:pt x="908304" y="2036064"/>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08" name="円弧 107"/>
                <p:cNvSpPr/>
                <p:nvPr/>
              </p:nvSpPr>
              <p:spPr>
                <a:xfrm>
                  <a:off x="1386429" y="1855317"/>
                  <a:ext cx="2079521" cy="1408176"/>
                </a:xfrm>
                <a:prstGeom prst="arc">
                  <a:avLst>
                    <a:gd name="adj1" fmla="val 10671642"/>
                    <a:gd name="adj2" fmla="val 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105" name="円/楕円 104"/>
              <p:cNvSpPr/>
              <p:nvPr/>
            </p:nvSpPr>
            <p:spPr>
              <a:xfrm>
                <a:off x="1389886" y="1932432"/>
                <a:ext cx="1969009" cy="12213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sp>
            <p:nvSpPr>
              <p:cNvPr id="106" name="円/楕円 105"/>
              <p:cNvSpPr/>
              <p:nvPr/>
            </p:nvSpPr>
            <p:spPr>
              <a:xfrm>
                <a:off x="2606823" y="2002839"/>
                <a:ext cx="713232" cy="666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smtClean="0"/>
              </a:p>
            </p:txBody>
          </p:sp>
        </p:grpSp>
        <p:sp>
          <p:nvSpPr>
            <p:cNvPr id="101" name="テキスト ボックス 100"/>
            <p:cNvSpPr txBox="1"/>
            <p:nvPr/>
          </p:nvSpPr>
          <p:spPr>
            <a:xfrm>
              <a:off x="4004408" y="2687526"/>
              <a:ext cx="1614491" cy="261610"/>
            </a:xfrm>
            <a:prstGeom prst="rect">
              <a:avLst/>
            </a:prstGeom>
            <a:noFill/>
          </p:spPr>
          <p:txBody>
            <a:bodyPr wrap="square" rtlCol="0">
              <a:spAutoFit/>
            </a:bodyPr>
            <a:lstStyle/>
            <a:p>
              <a:r>
                <a:rPr kumimoji="1" lang="ja-JP" altLang="en-US" sz="1100" dirty="0" smtClean="0"/>
                <a:t>このルールいらない</a:t>
              </a:r>
              <a:endParaRPr kumimoji="1" lang="ja-JP" altLang="en-US" sz="1100" dirty="0"/>
            </a:p>
          </p:txBody>
        </p:sp>
      </p:grpSp>
    </p:spTree>
    <p:extLst>
      <p:ext uri="{BB962C8B-B14F-4D97-AF65-F5344CB8AC3E}">
        <p14:creationId xmlns:p14="http://schemas.microsoft.com/office/powerpoint/2010/main" val="829329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p:cNvGraphicFramePr>
            <a:graphicFrameLocks noGrp="1"/>
          </p:cNvGraphicFramePr>
          <p:nvPr>
            <p:extLst>
              <p:ext uri="{D42A27DB-BD31-4B8C-83A1-F6EECF244321}">
                <p14:modId xmlns:p14="http://schemas.microsoft.com/office/powerpoint/2010/main" val="1110121461"/>
              </p:ext>
            </p:extLst>
          </p:nvPr>
        </p:nvGraphicFramePr>
        <p:xfrm>
          <a:off x="46197" y="702787"/>
          <a:ext cx="12099607" cy="5649919"/>
        </p:xfrm>
        <a:graphic>
          <a:graphicData uri="http://schemas.openxmlformats.org/drawingml/2006/table">
            <a:tbl>
              <a:tblPr/>
              <a:tblGrid>
                <a:gridCol w="1677174">
                  <a:extLst>
                    <a:ext uri="{9D8B030D-6E8A-4147-A177-3AD203B41FA5}">
                      <a16:colId xmlns:a16="http://schemas.microsoft.com/office/drawing/2014/main" xmlns="" val="20000"/>
                    </a:ext>
                  </a:extLst>
                </a:gridCol>
                <a:gridCol w="1261874">
                  <a:extLst>
                    <a:ext uri="{9D8B030D-6E8A-4147-A177-3AD203B41FA5}">
                      <a16:colId xmlns:a16="http://schemas.microsoft.com/office/drawing/2014/main" xmlns="" val="20001"/>
                    </a:ext>
                  </a:extLst>
                </a:gridCol>
                <a:gridCol w="1086168">
                  <a:extLst>
                    <a:ext uri="{9D8B030D-6E8A-4147-A177-3AD203B41FA5}">
                      <a16:colId xmlns:a16="http://schemas.microsoft.com/office/drawing/2014/main" xmlns="" val="20002"/>
                    </a:ext>
                  </a:extLst>
                </a:gridCol>
                <a:gridCol w="1309794">
                  <a:extLst>
                    <a:ext uri="{9D8B030D-6E8A-4147-A177-3AD203B41FA5}">
                      <a16:colId xmlns:a16="http://schemas.microsoft.com/office/drawing/2014/main" xmlns="" val="20003"/>
                    </a:ext>
                  </a:extLst>
                </a:gridCol>
                <a:gridCol w="1293819">
                  <a:extLst>
                    <a:ext uri="{9D8B030D-6E8A-4147-A177-3AD203B41FA5}">
                      <a16:colId xmlns:a16="http://schemas.microsoft.com/office/drawing/2014/main" xmlns="" val="20004"/>
                    </a:ext>
                  </a:extLst>
                </a:gridCol>
                <a:gridCol w="1233920">
                  <a:extLst>
                    <a:ext uri="{9D8B030D-6E8A-4147-A177-3AD203B41FA5}">
                      <a16:colId xmlns:a16="http://schemas.microsoft.com/office/drawing/2014/main" xmlns="" val="20005"/>
                    </a:ext>
                  </a:extLst>
                </a:gridCol>
                <a:gridCol w="1150061">
                  <a:extLst>
                    <a:ext uri="{9D8B030D-6E8A-4147-A177-3AD203B41FA5}">
                      <a16:colId xmlns:a16="http://schemas.microsoft.com/office/drawing/2014/main" xmlns="" val="20006"/>
                    </a:ext>
                  </a:extLst>
                </a:gridCol>
                <a:gridCol w="1329759">
                  <a:extLst>
                    <a:ext uri="{9D8B030D-6E8A-4147-A177-3AD203B41FA5}">
                      <a16:colId xmlns:a16="http://schemas.microsoft.com/office/drawing/2014/main" xmlns="" val="20007"/>
                    </a:ext>
                  </a:extLst>
                </a:gridCol>
                <a:gridCol w="1757038">
                  <a:extLst>
                    <a:ext uri="{9D8B030D-6E8A-4147-A177-3AD203B41FA5}">
                      <a16:colId xmlns:a16="http://schemas.microsoft.com/office/drawing/2014/main" xmlns="" val="20008"/>
                    </a:ext>
                  </a:extLst>
                </a:gridCol>
              </a:tblGrid>
              <a:tr h="213792">
                <a:tc>
                  <a:txBody>
                    <a:bodyPr/>
                    <a:lstStyle/>
                    <a:p>
                      <a:pPr algn="l" fontAlgn="ctr"/>
                      <a:r>
                        <a:rPr lang="zh-TW" altLang="en-US" sz="1200" b="0" i="0" u="none" strike="noStrike" dirty="0">
                          <a:latin typeface="Meiryo UI" panose="020B0604030504040204" pitchFamily="50" charset="-128"/>
                          <a:ea typeface="Meiryo UI" panose="020B0604030504040204" pitchFamily="50" charset="-128"/>
                        </a:rPr>
                        <a:t>◇投資計画</a:t>
                      </a:r>
                      <a:r>
                        <a:rPr lang="zh-TW" altLang="en-US" sz="1200" b="0" i="0" u="none" strike="noStrike" dirty="0" smtClean="0">
                          <a:latin typeface="Meiryo UI" panose="020B0604030504040204" pitchFamily="50" charset="-128"/>
                          <a:ea typeface="Meiryo UI" panose="020B0604030504040204" pitchFamily="50" charset="-128"/>
                        </a:rPr>
                        <a:t>概要</a:t>
                      </a:r>
                      <a:endParaRPr lang="zh-TW"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en-US" altLang="ja-JP" sz="11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13792">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投資計画名</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8">
                  <a:txBody>
                    <a:bodyPr/>
                    <a:lstStyle/>
                    <a:p>
                      <a:pPr algn="ctr" fontAlgn="ctr"/>
                      <a:r>
                        <a:rPr lang="ja-JP" altLang="en-US" sz="1200" b="0" i="0" u="none" strike="noStrike" dirty="0" smtClean="0">
                          <a:latin typeface="+mn-lt"/>
                          <a:ea typeface="+mn-ea"/>
                        </a:rPr>
                        <a:t>マスタ判定機能の完全システム化</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1"/>
                  </a:ext>
                </a:extLst>
              </a:tr>
              <a:tr h="305660">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投資区分</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zh-TW"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[IT</a:t>
                      </a:r>
                      <a:r>
                        <a:rPr kumimoji="1" lang="ja-JP"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推</a:t>
                      </a:r>
                      <a:r>
                        <a:rPr kumimoji="1" lang="en-US" altLang="ja-JP"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rPr>
                        <a:t>投資提案</a:t>
                      </a:r>
                      <a:endParaRPr kumimoji="1" lang="zh-TW" altLang="en-US" sz="1200" b="0" i="0" u="none" strike="noStrike" kern="120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n-cs"/>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予算区分</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22B</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管理番号</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申請部門</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13792">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投資</a:t>
                      </a:r>
                      <a:r>
                        <a:rPr lang="ja-JP" altLang="en-US" sz="1200" b="0" i="0" u="none" strike="noStrike" dirty="0" smtClean="0">
                          <a:latin typeface="Meiryo UI" panose="020B0604030504040204" pitchFamily="50" charset="-128"/>
                          <a:ea typeface="Meiryo UI" panose="020B0604030504040204" pitchFamily="50" charset="-128"/>
                        </a:rPr>
                        <a:t>額</a:t>
                      </a:r>
                      <a:endParaRPr 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申請時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実行時</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gridSpan="2">
                  <a:txBody>
                    <a:bodyPr/>
                    <a:lstStyle/>
                    <a:p>
                      <a:pPr algn="ctr" fontAlgn="ct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zh-TW" altLang="en-US" sz="1200" b="0" i="0" u="none" strike="noStrike" dirty="0" smtClean="0">
                          <a:latin typeface="Meiryo UI" panose="020B0604030504040204" pitchFamily="50" charset="-128"/>
                          <a:ea typeface="Meiryo UI" panose="020B0604030504040204" pitchFamily="50" charset="-128"/>
                        </a:rPr>
                        <a:t>資産計上先部門</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ＩＴ推</a:t>
                      </a:r>
                      <a:r>
                        <a:rPr lang="en-US" altLang="ja-JP" sz="1200" b="0" i="0" u="none" strike="noStrike" dirty="0" smtClean="0">
                          <a:latin typeface="Meiryo UI" panose="020B0604030504040204" pitchFamily="50" charset="-128"/>
                          <a:ea typeface="Meiryo UI" panose="020B0604030504040204" pitchFamily="50" charset="-128"/>
                        </a:rPr>
                        <a:t>]</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13792">
                <a:tc rowSpan="2">
                  <a:txBody>
                    <a:bodyPr/>
                    <a:lstStyle/>
                    <a:p>
                      <a:pPr algn="ctr" fontAlgn="ctr"/>
                      <a:r>
                        <a:rPr lang="ja-JP" altLang="en-US" sz="1200" b="0" i="0" u="none" strike="noStrike">
                          <a:latin typeface="Meiryo UI" panose="020B0604030504040204" pitchFamily="50" charset="-128"/>
                          <a:ea typeface="Meiryo UI" panose="020B0604030504040204" pitchFamily="50" charset="-128"/>
                        </a:rPr>
                        <a:t>スケジュール</a:t>
                      </a:r>
                    </a:p>
                  </a:txBody>
                  <a:tcPr marL="36000" marR="36000" marT="18000" marB="1800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計画</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発注</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tc rowSpan="2">
                  <a:txBody>
                    <a:bodyPr/>
                    <a:lstStyle/>
                    <a:p>
                      <a:pPr algn="ctr" fontAlgn="ctr"/>
                      <a:r>
                        <a:rPr lang="ja-JP" altLang="en-US" sz="1200" b="0" i="0" u="none" strike="noStrike" dirty="0">
                          <a:latin typeface="Meiryo UI" panose="020B0604030504040204" pitchFamily="50" charset="-128"/>
                          <a:ea typeface="Meiryo UI" panose="020B0604030504040204" pitchFamily="50" charset="-128"/>
                        </a:rPr>
                        <a:t>検収</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TW" altLang="en-US" sz="1200" b="0" i="0" u="none" strike="noStrike" dirty="0">
                          <a:latin typeface="Meiryo UI" panose="020B0604030504040204" pitchFamily="50" charset="-128"/>
                          <a:ea typeface="Meiryo UI" panose="020B0604030504040204" pitchFamily="50" charset="-128"/>
                        </a:rPr>
                        <a:t>運用開始</a:t>
                      </a:r>
                      <a:br>
                        <a:rPr lang="zh-TW" altLang="en-US" sz="1200" b="0" i="0" u="none" strike="noStrike" dirty="0">
                          <a:latin typeface="Meiryo UI" panose="020B0604030504040204" pitchFamily="50" charset="-128"/>
                          <a:ea typeface="Meiryo UI" panose="020B0604030504040204" pitchFamily="50" charset="-128"/>
                        </a:rPr>
                      </a:br>
                      <a:r>
                        <a:rPr lang="zh-TW" altLang="en-US" sz="1200" b="0" i="0" u="none" strike="noStrike" dirty="0">
                          <a:latin typeface="Meiryo UI" panose="020B0604030504040204" pitchFamily="50" charset="-128"/>
                          <a:ea typeface="Meiryo UI" panose="020B0604030504040204" pitchFamily="50" charset="-128"/>
                        </a:rPr>
                        <a:t>（計上）</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smtClean="0">
                          <a:solidFill>
                            <a:schemeClr val="tx1"/>
                          </a:solidFill>
                          <a:latin typeface="Meiryo UI" panose="020B0604030504040204" pitchFamily="50" charset="-128"/>
                          <a:ea typeface="Meiryo UI" panose="020B0604030504040204" pitchFamily="50" charset="-128"/>
                        </a:rPr>
                        <a:t>TS-No.</a:t>
                      </a:r>
                      <a:r>
                        <a:rPr lang="ja-JP" altLang="en-US" sz="1200" b="0" i="0" u="none" strike="noStrike" dirty="0">
                          <a:solidFill>
                            <a:schemeClr val="tx1"/>
                          </a:solidFill>
                          <a:latin typeface="Meiryo UI" panose="020B0604030504040204" pitchFamily="50" charset="-128"/>
                          <a:ea typeface="Meiryo UI" panose="020B0604030504040204" pitchFamily="50" charset="-128"/>
                        </a:rPr>
                        <a:t>　</a:t>
                      </a:r>
                    </a:p>
                  </a:txBody>
                  <a:tcPr marL="36000" marR="36000" marT="18000" marB="18000" anchor="ctr">
                    <a:lnL w="12700" cap="flat" cmpd="sng" algn="ctr">
                      <a:solidFill>
                        <a:schemeClr val="bg1">
                          <a:lumMod val="50000"/>
                        </a:schemeClr>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CCFFFF"/>
                    </a:solidFill>
                  </a:tcPr>
                </a:tc>
                <a:extLst>
                  <a:ext uri="{0D108BD9-81ED-4DB2-BD59-A6C34878D82A}">
                    <a16:rowId xmlns:a16="http://schemas.microsoft.com/office/drawing/2014/main" xmlns="" val="10004"/>
                  </a:ext>
                </a:extLst>
              </a:tr>
              <a:tr h="253400">
                <a:tc vMerge="1">
                  <a:txBody>
                    <a:bodyPr/>
                    <a:lstStyle/>
                    <a:p>
                      <a:endParaRPr kumimoji="1" lang="ja-JP" altLang="en-US"/>
                    </a:p>
                  </a:txBody>
                  <a:tcPr/>
                </a:tc>
                <a:tc>
                  <a:txBody>
                    <a:bodyPr/>
                    <a:lstStyle/>
                    <a:p>
                      <a:pPr algn="ctr" fontAlgn="ctr"/>
                      <a:r>
                        <a:rPr lang="ja-JP" altLang="en-US" sz="1200" b="0" i="0" u="none" strike="noStrike">
                          <a:latin typeface="Meiryo UI" panose="020B0604030504040204" pitchFamily="50" charset="-128"/>
                          <a:ea typeface="Meiryo UI" panose="020B0604030504040204" pitchFamily="50" charset="-128"/>
                        </a:rPr>
                        <a:t>実行</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CFFFF"/>
                    </a:solidFill>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tc vMerge="1">
                  <a:txBody>
                    <a:bodyPr/>
                    <a:lstStyle/>
                    <a:p>
                      <a:endParaRPr kumimoji="1" lang="ja-JP" altLang="en-US"/>
                    </a:p>
                  </a:txBody>
                  <a:tcPr/>
                </a:tc>
                <a:tc>
                  <a:txBody>
                    <a:bodyPr/>
                    <a:lstStyle/>
                    <a:p>
                      <a:pPr algn="ctr" fontAlgn="ct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vMerge="1">
                  <a:txBody>
                    <a:bodyPr/>
                    <a:lstStyle/>
                    <a:p>
                      <a:endParaRPr kumimoji="1" lang="ja-JP" altLang="en-US"/>
                    </a:p>
                  </a:txBody>
                  <a:tcPr/>
                </a:tc>
                <a:tc>
                  <a:txBody>
                    <a:bodyPr/>
                    <a:lstStyle/>
                    <a:p>
                      <a:pPr algn="ctr" fontAlgn="ctr"/>
                      <a:r>
                        <a:rPr lang="en-US" altLang="ja-JP" sz="1200" b="0" i="0" u="none" strike="noStrike" dirty="0" smtClean="0">
                          <a:latin typeface="Meiryo UI" panose="020B0604030504040204" pitchFamily="50" charset="-128"/>
                          <a:ea typeface="Meiryo UI" panose="020B0604030504040204" pitchFamily="50" charset="-128"/>
                        </a:rPr>
                        <a:t>’23/01</a:t>
                      </a:r>
                      <a:endParaRPr lang="en-US" altLang="ja-JP" sz="1200" b="0" i="0" u="none" strike="noStrike" dirty="0">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200" b="0" i="0" u="none" strike="noStrike" dirty="0" err="1" smtClean="0">
                          <a:solidFill>
                            <a:schemeClr val="tx1"/>
                          </a:solidFill>
                          <a:latin typeface="Meiryo UI" panose="020B0604030504040204" pitchFamily="50" charset="-128"/>
                          <a:ea typeface="Meiryo UI" panose="020B0604030504040204" pitchFamily="50" charset="-128"/>
                        </a:rPr>
                        <a:t>ー</a:t>
                      </a:r>
                      <a:endParaRPr lang="ja-JP" altLang="en-US" sz="1200" b="0" i="0" u="none" strike="noStrike" dirty="0" smtClean="0">
                        <a:solidFill>
                          <a:schemeClr val="tx1"/>
                        </a:solidFill>
                        <a:latin typeface="Meiryo UI" panose="020B0604030504040204" pitchFamily="50" charset="-128"/>
                        <a:ea typeface="Meiryo UI" panose="020B0604030504040204" pitchFamily="50" charset="-128"/>
                      </a:endParaRPr>
                    </a:p>
                  </a:txBody>
                  <a:tcPr marL="36000" marR="36000" marT="18000" marB="1800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94707">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6"/>
                  </a:ext>
                </a:extLst>
              </a:tr>
              <a:tr h="213792">
                <a:tc>
                  <a:txBody>
                    <a:bodyPr/>
                    <a:lstStyle/>
                    <a:p>
                      <a:pPr algn="l" fontAlgn="ctr"/>
                      <a:r>
                        <a:rPr lang="ja-JP" altLang="en-US" sz="1200" b="0" i="0" u="none" strike="noStrike" dirty="0">
                          <a:latin typeface="Meiryo UI" panose="020B0604030504040204" pitchFamily="50" charset="-128"/>
                          <a:ea typeface="Meiryo UI" panose="020B0604030504040204" pitchFamily="50" charset="-128"/>
                        </a:rPr>
                        <a:t>◇問題提起</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571051">
                <a:tc grid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マスタを登録する際に、データがルールに反していないかを判定する機能</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マスタチェック</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が組み込まれている。マスタチェック機能は、新規製品が作られたり、マスタ登録方法の変更に伴い、ユーザが確認・修正依頼⇒システム担当者にてルールを編集⇒適用　という順番になっている。適用まで１週間ほどかかるため、その際ユーザは余分な確認作業を実施が必要される。</a:t>
                      </a:r>
                      <a:endParaRPr lang="en-US" altLang="ja-JP" sz="1200" dirty="0" smtClean="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Meiryo UI" panose="020B0604030504040204" pitchFamily="50" charset="-128"/>
                          <a:ea typeface="Meiryo UI" panose="020B0604030504040204" pitchFamily="50" charset="-128"/>
                        </a:rPr>
                        <a:t>また、ルール一覧は</a:t>
                      </a:r>
                      <a:r>
                        <a:rPr lang="en-US" altLang="ja-JP" sz="1200" dirty="0" smtClean="0">
                          <a:latin typeface="Meiryo UI" panose="020B0604030504040204" pitchFamily="50" charset="-128"/>
                          <a:ea typeface="Meiryo UI" panose="020B0604030504040204" pitchFamily="50" charset="-128"/>
                        </a:rPr>
                        <a:t>excel</a:t>
                      </a:r>
                      <a:r>
                        <a:rPr lang="ja-JP" altLang="en-US" sz="1200" dirty="0" smtClean="0">
                          <a:latin typeface="Meiryo UI" panose="020B0604030504040204" pitchFamily="50" charset="-128"/>
                          <a:ea typeface="Meiryo UI" panose="020B0604030504040204" pitchFamily="50" charset="-128"/>
                        </a:rPr>
                        <a:t>で管理しており、これらの完全システム化することによってユーザ負担・運用負担・開発負担の改善を図る</a:t>
                      </a:r>
                      <a:endParaRPr lang="en-US" altLang="ja-JP" sz="1200"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08"/>
                  </a:ext>
                </a:extLst>
              </a:tr>
              <a:tr h="94707">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09"/>
                  </a:ext>
                </a:extLst>
              </a:tr>
              <a:tr h="213792">
                <a:tc gridSpan="2">
                  <a:txBody>
                    <a:bodyPr/>
                    <a:lstStyle/>
                    <a:p>
                      <a:pPr algn="l" fontAlgn="ctr"/>
                      <a:r>
                        <a:rPr lang="zh-CN" altLang="en-US" sz="1200" b="0" i="0" u="none" strike="noStrike" dirty="0">
                          <a:latin typeface="Meiryo UI" panose="020B0604030504040204" pitchFamily="50" charset="-128"/>
                          <a:ea typeface="Meiryo UI" panose="020B0604030504040204" pitchFamily="50" charset="-128"/>
                        </a:rPr>
                        <a:t>◇提案内容</a:t>
                      </a:r>
                      <a:r>
                        <a:rPr lang="en-US" altLang="zh-CN" sz="1200" b="0" i="0" u="none" strike="noStrike" dirty="0">
                          <a:latin typeface="Meiryo UI" panose="020B0604030504040204" pitchFamily="50" charset="-128"/>
                          <a:ea typeface="Meiryo UI" panose="020B0604030504040204" pitchFamily="50" charset="-128"/>
                        </a:rPr>
                        <a:t>(</a:t>
                      </a:r>
                      <a:r>
                        <a:rPr lang="zh-CN" altLang="en-US" sz="1200" b="0" i="0" u="none" strike="noStrike" dirty="0">
                          <a:latin typeface="Meiryo UI" panose="020B0604030504040204" pitchFamily="50" charset="-128"/>
                          <a:ea typeface="Meiryo UI" panose="020B0604030504040204" pitchFamily="50" charset="-128"/>
                        </a:rPr>
                        <a:t>対策</a:t>
                      </a:r>
                      <a:r>
                        <a:rPr lang="en-US" altLang="zh-CN" sz="1200" b="0" i="0" u="none" strike="noStrike" dirty="0">
                          <a:latin typeface="Meiryo UI" panose="020B0604030504040204" pitchFamily="50" charset="-128"/>
                          <a:ea typeface="Meiryo UI" panose="020B0604030504040204" pitchFamily="50" charset="-128"/>
                        </a:rPr>
                        <a:t>)</a:t>
                      </a: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r h="213792">
                <a:tc gridSpan="9">
                  <a:txBody>
                    <a:bodyPr/>
                    <a:lstStyle/>
                    <a:p>
                      <a:pPr algn="l" fontAlgn="t"/>
                      <a:r>
                        <a:rPr lang="ja-JP" altLang="en-US" sz="1200" b="0" i="0" u="none" strike="noStrike" dirty="0" smtClean="0">
                          <a:latin typeface="Meiryo UI" panose="020B0604030504040204" pitchFamily="50" charset="-128"/>
                          <a:ea typeface="Meiryo UI" panose="020B0604030504040204" pitchFamily="50" charset="-128"/>
                        </a:rPr>
                        <a:t>アプリ内でのルールの確認・修正・適用を可能とする。マスタ判定機能の完全システム化を導入する。</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xmlns="" val="10011"/>
                  </a:ext>
                </a:extLst>
              </a:tr>
              <a:tr h="94707">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12"/>
                  </a:ext>
                </a:extLst>
              </a:tr>
              <a:tr h="213792">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◇導入費用</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1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3"/>
                  </a:ext>
                </a:extLst>
              </a:tr>
              <a:tr h="571051">
                <a:tc gridSpan="9">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開発コスト　</a:t>
                      </a:r>
                      <a:r>
                        <a:rPr lang="zh-TW" altLang="en-US"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240(</a:t>
                      </a:r>
                      <a:r>
                        <a:rPr lang="ja-JP" altLang="en-US" sz="1200" b="0" i="0" u="none" strike="noStrike" dirty="0" smtClean="0">
                          <a:latin typeface="Meiryo UI" panose="020B0604030504040204" pitchFamily="50" charset="-128"/>
                          <a:ea typeface="Meiryo UI" panose="020B0604030504040204" pitchFamily="50" charset="-128"/>
                        </a:rPr>
                        <a:t>１年</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ｘ　</a:t>
                      </a:r>
                      <a:r>
                        <a:rPr lang="en-US" altLang="ja-JP" sz="1200" b="0" i="0" u="none" strike="noStrike" dirty="0" smtClean="0">
                          <a:latin typeface="Meiryo UI" panose="020B0604030504040204" pitchFamily="50" charset="-128"/>
                          <a:ea typeface="Meiryo UI" panose="020B0604030504040204" pitchFamily="50" charset="-128"/>
                        </a:rPr>
                        <a:t>3h</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baseline="0" dirty="0" smtClean="0">
                          <a:latin typeface="Meiryo UI" panose="020B0604030504040204" pitchFamily="50" charset="-128"/>
                          <a:ea typeface="Meiryo UI" panose="020B0604030504040204" pitchFamily="50" charset="-128"/>
                        </a:rPr>
                        <a:t>ｘ　</a:t>
                      </a:r>
                      <a:r>
                        <a:rPr lang="en-US" altLang="ja-JP" sz="1200" b="0" i="0" u="none" strike="noStrike" baseline="0" dirty="0" smtClean="0">
                          <a:latin typeface="Meiryo UI" panose="020B0604030504040204" pitchFamily="50" charset="-128"/>
                          <a:ea typeface="Meiryo UI" panose="020B0604030504040204" pitchFamily="50" charset="-128"/>
                        </a:rPr>
                        <a:t>5500 =</a:t>
                      </a:r>
                      <a:r>
                        <a:rPr lang="ja-JP" altLang="en-US" sz="1200" b="0" i="0" u="none" strike="noStrike" baseline="0" dirty="0" smtClean="0">
                          <a:latin typeface="Meiryo UI" panose="020B0604030504040204" pitchFamily="50" charset="-128"/>
                          <a:ea typeface="Meiryo UI" panose="020B0604030504040204" pitchFamily="50" charset="-128"/>
                        </a:rPr>
                        <a:t>　</a:t>
                      </a:r>
                      <a:r>
                        <a:rPr lang="en-US" altLang="ja-JP" sz="1200" b="0" i="0" u="none" strike="noStrike" baseline="0" dirty="0" smtClean="0">
                          <a:latin typeface="Meiryo UI" panose="020B0604030504040204" pitchFamily="50" charset="-128"/>
                          <a:ea typeface="Meiryo UI" panose="020B0604030504040204" pitchFamily="50" charset="-128"/>
                        </a:rPr>
                        <a:t>3,960,000</a:t>
                      </a:r>
                      <a:r>
                        <a:rPr lang="ja-JP" altLang="en-US" sz="1200" b="0" i="0" u="none" strike="noStrike" baseline="0" dirty="0" smtClean="0">
                          <a:latin typeface="Meiryo UI" panose="020B0604030504040204" pitchFamily="50" charset="-128"/>
                          <a:ea typeface="Meiryo UI" panose="020B0604030504040204" pitchFamily="50" charset="-128"/>
                        </a:rPr>
                        <a:t>　　　　　　　　　　　　　　　　　　　　　　　　　　　　　　　　　　　　　　　　　　　　　　　　　　　　　　</a:t>
                      </a:r>
                      <a:endParaRPr lang="en-US" altLang="ja-JP"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a16="http://schemas.microsoft.com/office/drawing/2014/main" xmlns="" val="10014"/>
                  </a:ext>
                </a:extLst>
              </a:tr>
              <a:tr h="137053">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400" b="0" i="0" u="none" strike="noStrike">
                        <a:latin typeface="Meiryo UI" panose="020B0604030504040204" pitchFamily="50" charset="-128"/>
                        <a:ea typeface="Meiryo UI" panose="020B0604030504040204" pitchFamily="50" charset="-128"/>
                      </a:endParaRPr>
                    </a:p>
                  </a:txBody>
                  <a:tcPr marL="36000" marR="36000" marT="18000" marB="18000" anchor="ctr">
                    <a:lnL>
                      <a:noFill/>
                    </a:lnL>
                    <a:lnR>
                      <a:noFill/>
                    </a:lnR>
                    <a:lnT w="25400" cap="flat" cmpd="dbl"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15"/>
                  </a:ext>
                </a:extLst>
              </a:tr>
              <a:tr h="273336">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tc>
                  <a:txBody>
                    <a:bodyPr/>
                    <a:lstStyle/>
                    <a:p>
                      <a:endParaRPr lang="ja-JP" altLang="en-US" sz="1600" dirty="0"/>
                    </a:p>
                  </a:txBody>
                  <a:tcPr marL="36000" marR="36000" marT="18000" marB="18000" anchor="ctr">
                    <a:lnL>
                      <a:noFill/>
                    </a:lnL>
                    <a:lnR>
                      <a:noFill/>
                    </a:lnR>
                    <a:lnT>
                      <a:noFill/>
                    </a:lnT>
                    <a:lnB w="25400" cap="flat" cmpd="dbl"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6"/>
                  </a:ext>
                </a:extLst>
              </a:tr>
              <a:tr h="928311">
                <a:tc gridSpan="9">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効果     ： システム停止数（年）</a:t>
                      </a:r>
                      <a:r>
                        <a:rPr lang="ja-JP" altLang="en-US" sz="1200" b="0" i="0" u="none" strike="noStrike" dirty="0" err="1" smtClean="0">
                          <a:latin typeface="Meiryo UI" panose="020B0604030504040204" pitchFamily="50" charset="-128"/>
                          <a:ea typeface="Meiryo UI" panose="020B0604030504040204" pitchFamily="50" charset="-128"/>
                        </a:rPr>
                        <a:t>ｘ</a:t>
                      </a:r>
                      <a:r>
                        <a:rPr lang="ja-JP" altLang="en-US" sz="1200" b="0" i="0" u="none" strike="noStrike" dirty="0" smtClean="0">
                          <a:latin typeface="Meiryo UI" panose="020B0604030504040204" pitchFamily="50" charset="-128"/>
                          <a:ea typeface="Meiryo UI" panose="020B0604030504040204" pitchFamily="50" charset="-128"/>
                        </a:rPr>
                        <a:t>ユーザの待機時間ｘユーザの単位時間当たりの給料ｘ</a:t>
                      </a:r>
                      <a:r>
                        <a:rPr lang="en-US" altLang="ja-JP" sz="1200" b="0" i="0" u="none" strike="noStrike" dirty="0" smtClean="0">
                          <a:latin typeface="Meiryo UI" panose="020B0604030504040204" pitchFamily="50" charset="-128"/>
                          <a:ea typeface="Meiryo UI" panose="020B0604030504040204" pitchFamily="50" charset="-128"/>
                        </a:rPr>
                        <a:t>2</a:t>
                      </a:r>
                      <a:r>
                        <a:rPr lang="ja-JP" altLang="en-US" sz="1200" b="0" i="0" u="none" strike="noStrike" dirty="0" smtClean="0">
                          <a:latin typeface="Meiryo UI" panose="020B0604030504040204" pitchFamily="50" charset="-128"/>
                          <a:ea typeface="Meiryo UI" panose="020B0604030504040204" pitchFamily="50" charset="-128"/>
                        </a:rPr>
                        <a:t>（従来版・高速版）</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12</a:t>
                      </a:r>
                      <a:r>
                        <a:rPr lang="ja-JP" altLang="en-US" sz="1200" b="0" i="0" u="none" strike="noStrike" dirty="0" err="1" smtClean="0">
                          <a:latin typeface="Meiryo UI" panose="020B0604030504040204" pitchFamily="50" charset="-128"/>
                          <a:ea typeface="Meiryo UI" panose="020B0604030504040204" pitchFamily="50" charset="-128"/>
                        </a:rPr>
                        <a:t>ｘ</a:t>
                      </a:r>
                      <a:r>
                        <a:rPr lang="en-US" altLang="ja-JP" sz="1200" b="0" i="0" u="none" strike="noStrike" dirty="0" smtClean="0">
                          <a:latin typeface="Meiryo UI" panose="020B0604030504040204" pitchFamily="50" charset="-128"/>
                          <a:ea typeface="Meiryo UI" panose="020B0604030504040204" pitchFamily="50" charset="-128"/>
                        </a:rPr>
                        <a:t>3h</a:t>
                      </a:r>
                      <a:r>
                        <a:rPr lang="ja-JP" altLang="en-US" sz="1200" b="0" i="0" u="none" strike="noStrike" dirty="0" err="1" smtClean="0">
                          <a:latin typeface="Meiryo UI" panose="020B0604030504040204" pitchFamily="50" charset="-128"/>
                          <a:ea typeface="Meiryo UI" panose="020B0604030504040204" pitchFamily="50" charset="-128"/>
                        </a:rPr>
                        <a:t>ｘ</a:t>
                      </a:r>
                      <a:r>
                        <a:rPr lang="en-US" altLang="ja-JP" sz="1200" b="0" i="0" u="none" strike="noStrike" dirty="0" smtClean="0">
                          <a:latin typeface="Meiryo UI" panose="020B0604030504040204" pitchFamily="50" charset="-128"/>
                          <a:ea typeface="Meiryo UI" panose="020B0604030504040204" pitchFamily="50" charset="-128"/>
                        </a:rPr>
                        <a:t>5.5</a:t>
                      </a:r>
                      <a:r>
                        <a:rPr lang="ja-JP" altLang="en-US" sz="1200" b="0" i="0" u="none" strike="noStrike" dirty="0" err="1" smtClean="0">
                          <a:latin typeface="Meiryo UI" panose="020B0604030504040204" pitchFamily="50" charset="-128"/>
                          <a:ea typeface="Meiryo UI" panose="020B0604030504040204" pitchFamily="50" charset="-128"/>
                        </a:rPr>
                        <a:t>ｘ</a:t>
                      </a:r>
                      <a:r>
                        <a:rPr lang="en-US" altLang="ja-JP" sz="1200" b="0" i="0" u="none" strike="noStrike" dirty="0" smtClean="0">
                          <a:latin typeface="Meiryo UI" panose="020B0604030504040204" pitchFamily="50" charset="-128"/>
                          <a:ea typeface="Meiryo UI" panose="020B0604030504040204" pitchFamily="50" charset="-128"/>
                        </a:rPr>
                        <a:t>2   =396,000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baseline="0"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a:t>
                      </a:r>
                      <a:r>
                        <a:rPr lang="ja-JP" altLang="en-US" sz="1200" b="0" i="0" u="none" strike="noStrike" dirty="0" smtClean="0">
                          <a:latin typeface="Meiryo UI" panose="020B0604030504040204" pitchFamily="50" charset="-128"/>
                          <a:ea typeface="Meiryo UI" panose="020B0604030504040204" pitchFamily="50" charset="-128"/>
                        </a:rPr>
                        <a:t>　開発期間がなくなる　　　  マスタチェックルール修正　</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baseline="0" dirty="0" smtClean="0">
                          <a:latin typeface="Meiryo UI" panose="020B0604030504040204" pitchFamily="50" charset="-128"/>
                          <a:ea typeface="Meiryo UI" panose="020B0604030504040204" pitchFamily="50" charset="-128"/>
                        </a:rPr>
                        <a:t>開発者</a:t>
                      </a:r>
                      <a:r>
                        <a:rPr lang="en-US" altLang="ja-JP" sz="1200" b="0" i="0" u="none" strike="noStrike" baseline="0" dirty="0" smtClean="0">
                          <a:latin typeface="Meiryo UI" panose="020B0604030504040204" pitchFamily="50" charset="-128"/>
                          <a:ea typeface="Meiryo UI" panose="020B0604030504040204" pitchFamily="50" charset="-128"/>
                        </a:rPr>
                        <a:t>3</a:t>
                      </a:r>
                      <a:r>
                        <a:rPr lang="ja-JP" altLang="en-US" sz="1200" b="0" i="0" u="none" strike="noStrike" baseline="0" dirty="0" smtClean="0">
                          <a:latin typeface="Meiryo UI" panose="020B0604030504040204" pitchFamily="50" charset="-128"/>
                          <a:ea typeface="Meiryo UI" panose="020B0604030504040204" pitchFamily="50" charset="-128"/>
                        </a:rPr>
                        <a:t>日程度　</a:t>
                      </a:r>
                      <a:r>
                        <a:rPr lang="en-US" altLang="ja-JP" sz="1200" b="0" i="0" u="none" strike="noStrike" baseline="0" dirty="0" smtClean="0">
                          <a:latin typeface="Meiryo UI" panose="020B0604030504040204" pitchFamily="50" charset="-128"/>
                          <a:ea typeface="Meiryo UI" panose="020B0604030504040204" pitchFamily="50" charset="-128"/>
                        </a:rPr>
                        <a:t>*</a:t>
                      </a:r>
                      <a:r>
                        <a:rPr lang="ja-JP" altLang="en-US" sz="1200" b="0" i="0" u="none" strike="noStrike" baseline="0" dirty="0" smtClean="0">
                          <a:latin typeface="Meiryo UI" panose="020B0604030504040204" pitchFamily="50" charset="-128"/>
                          <a:ea typeface="Meiryo UI" panose="020B0604030504040204" pitchFamily="50" charset="-128"/>
                        </a:rPr>
                        <a:t>月</a:t>
                      </a:r>
                      <a:r>
                        <a:rPr lang="en-US" altLang="ja-JP" sz="1200" b="0" i="0" u="none" strike="noStrike" baseline="0" dirty="0" smtClean="0">
                          <a:latin typeface="Meiryo UI" panose="020B0604030504040204" pitchFamily="50" charset="-128"/>
                          <a:ea typeface="Meiryo UI" panose="020B0604030504040204" pitchFamily="50" charset="-128"/>
                        </a:rPr>
                        <a:t>1</a:t>
                      </a:r>
                      <a:r>
                        <a:rPr lang="ja-JP" altLang="en-US" sz="1200" b="0" i="0" u="none" strike="noStrike" baseline="0" dirty="0" smtClean="0">
                          <a:latin typeface="Meiryo UI" panose="020B0604030504040204" pitchFamily="50" charset="-128"/>
                          <a:ea typeface="Meiryo UI" panose="020B0604030504040204" pitchFamily="50" charset="-128"/>
                        </a:rPr>
                        <a:t>回    </a:t>
                      </a:r>
                      <a:r>
                        <a:rPr lang="en-US" altLang="ja-JP" sz="1200" b="0" i="0" u="none" strike="noStrike" baseline="0" dirty="0" smtClean="0">
                          <a:latin typeface="Meiryo UI" panose="020B0604030504040204" pitchFamily="50" charset="-128"/>
                          <a:ea typeface="Meiryo UI" panose="020B0604030504040204" pitchFamily="50" charset="-128"/>
                        </a:rPr>
                        <a:t>12*3*5500                              </a:t>
                      </a:r>
                      <a:r>
                        <a:rPr lang="en-US" altLang="ja-JP" sz="1200" b="0" i="0" u="none" strike="noStrike" dirty="0" smtClean="0">
                          <a:latin typeface="Meiryo UI" panose="020B0604030504040204" pitchFamily="50" charset="-128"/>
                          <a:ea typeface="Meiryo UI" panose="020B0604030504040204" pitchFamily="50" charset="-128"/>
                        </a:rPr>
                        <a:t>=198,000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  </a:t>
                      </a:r>
                      <a:r>
                        <a:rPr lang="ja-JP" altLang="en-US" sz="1200" b="0" i="0" u="none" strike="noStrike" dirty="0" smtClean="0">
                          <a:latin typeface="Meiryo UI" panose="020B0604030504040204" pitchFamily="50" charset="-128"/>
                          <a:ea typeface="Meiryo UI" panose="020B0604030504040204" pitchFamily="50" charset="-128"/>
                        </a:rPr>
                        <a:t>リリースに向けた準備作業の減少　　　人数</a:t>
                      </a:r>
                      <a:r>
                        <a:rPr lang="en-US" altLang="ja-JP" sz="1200" b="0" i="0" u="none" strike="noStrike" dirty="0" smtClean="0">
                          <a:latin typeface="Meiryo UI" panose="020B0604030504040204" pitchFamily="50" charset="-128"/>
                          <a:ea typeface="Meiryo UI" panose="020B0604030504040204" pitchFamily="50" charset="-128"/>
                        </a:rPr>
                        <a:t>6</a:t>
                      </a:r>
                      <a:r>
                        <a:rPr lang="ja-JP" altLang="en-US" sz="1200" b="0" i="0" u="none" strike="noStrike" dirty="0" smtClean="0">
                          <a:latin typeface="Meiryo UI" panose="020B0604030504040204" pitchFamily="50" charset="-128"/>
                          <a:ea typeface="Meiryo UI" panose="020B0604030504040204" pitchFamily="50" charset="-128"/>
                        </a:rPr>
                        <a:t>人の減少　</a:t>
                      </a:r>
                      <a:r>
                        <a:rPr lang="en-US" altLang="ja-JP" sz="1200" b="0" i="0" u="none" strike="noStrike" dirty="0" smtClean="0">
                          <a:latin typeface="Meiryo UI" panose="020B0604030504040204" pitchFamily="50" charset="-128"/>
                          <a:ea typeface="Meiryo UI" panose="020B0604030504040204" pitchFamily="50" charset="-128"/>
                        </a:rPr>
                        <a:t>*12(</a:t>
                      </a:r>
                      <a:r>
                        <a:rPr lang="ja-JP" altLang="en-US" sz="1200" b="0" i="0" u="none" strike="noStrike" dirty="0" smtClean="0">
                          <a:latin typeface="Meiryo UI" panose="020B0604030504040204" pitchFamily="50" charset="-128"/>
                          <a:ea typeface="Meiryo UI" panose="020B0604030504040204" pitchFamily="50" charset="-128"/>
                        </a:rPr>
                        <a:t>年</a:t>
                      </a:r>
                      <a:r>
                        <a:rPr lang="en-US" altLang="ja-JP" sz="1200" b="0" i="0" u="none" strike="noStrike" dirty="0" smtClean="0">
                          <a:latin typeface="Meiryo UI" panose="020B0604030504040204" pitchFamily="50" charset="-128"/>
                          <a:ea typeface="Meiryo UI" panose="020B0604030504040204" pitchFamily="50" charset="-128"/>
                        </a:rPr>
                        <a:t>)*5500</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a:t>
                      </a:r>
                      <a:r>
                        <a:rPr lang="ja-JP" altLang="en-US" sz="1200" b="0" i="0" u="none" strike="noStrike" dirty="0" smtClean="0">
                          <a:latin typeface="Meiryo UI" panose="020B0604030504040204" pitchFamily="50" charset="-128"/>
                          <a:ea typeface="Meiryo UI" panose="020B0604030504040204" pitchFamily="50" charset="-128"/>
                        </a:rPr>
                        <a:t>（従来版・高速版）</a:t>
                      </a:r>
                      <a:r>
                        <a:rPr lang="en-US" altLang="ja-JP" sz="1200" b="0" i="0" u="none" strike="noStrike" baseline="0"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 796,000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ja-JP" sz="1200" b="0" i="0" u="none" strike="noStrike" dirty="0" smtClean="0">
                        <a:latin typeface="Meiryo UI" panose="020B0604030504040204" pitchFamily="50" charset="-128"/>
                        <a:ea typeface="Meiryo UI" panose="020B0604030504040204" pitchFamily="50" charset="-128"/>
                      </a:endParaRPr>
                    </a:p>
                    <a:p>
                      <a:pPr algn="l" fontAlgn="ctr"/>
                      <a:r>
                        <a:rPr lang="en-US" altLang="ja-JP" sz="1200" b="0" i="0" u="none" strike="noStrike" dirty="0" smtClean="0">
                          <a:latin typeface="Meiryo UI" panose="020B0604030504040204" pitchFamily="50" charset="-128"/>
                          <a:ea typeface="Meiryo UI" panose="020B0604030504040204" pitchFamily="50" charset="-128"/>
                        </a:rPr>
                        <a:t>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err="1" smtClean="0">
                          <a:latin typeface="Meiryo UI" panose="020B0604030504040204" pitchFamily="50" charset="-128"/>
                          <a:ea typeface="Meiryo UI" panose="020B0604030504040204" pitchFamily="50" charset="-128"/>
                        </a:rPr>
                        <a:t>WiseDia</a:t>
                      </a:r>
                      <a:r>
                        <a:rPr lang="ja-JP" altLang="en-US" sz="1200" b="0" i="0" u="none" strike="noStrike" dirty="0" smtClean="0">
                          <a:latin typeface="Meiryo UI" panose="020B0604030504040204" pitchFamily="50" charset="-128"/>
                          <a:ea typeface="Meiryo UI" panose="020B0604030504040204" pitchFamily="50" charset="-128"/>
                        </a:rPr>
                        <a:t>保守費用　</a:t>
                      </a:r>
                      <a:r>
                        <a:rPr lang="en-US" altLang="ja-JP" sz="1200" b="0" i="0" u="none" strike="noStrike" dirty="0" smtClean="0">
                          <a:latin typeface="Meiryo UI" panose="020B0604030504040204" pitchFamily="50" charset="-128"/>
                          <a:ea typeface="Meiryo UI" panose="020B0604030504040204" pitchFamily="50" charset="-128"/>
                        </a:rPr>
                        <a:t>4500000 *12 </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 2</a:t>
                      </a: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=27,000,000</a:t>
                      </a:r>
                    </a:p>
                    <a:p>
                      <a:pPr algn="l" fontAlgn="ctr"/>
                      <a:r>
                        <a:rPr lang="ja-JP" altLang="en-US" sz="1200" b="0" i="0" u="none" strike="noStrike" dirty="0" smtClean="0">
                          <a:latin typeface="Meiryo UI" panose="020B0604030504040204" pitchFamily="50" charset="-128"/>
                          <a:ea typeface="Meiryo UI" panose="020B0604030504040204" pitchFamily="50" charset="-128"/>
                        </a:rPr>
                        <a:t>　　　　　　　　　　　　　　　　　　　　　　　　　　　　　　　　　　　　　　　　　　　　　　　　　　　　　　　　　　　　　　　　　　　　　　　　　　　　　　　　　　　　　　　　　　　</a:t>
                      </a:r>
                      <a:r>
                        <a:rPr lang="en-US" altLang="ja-JP" sz="1200" b="0" i="0" u="none" strike="noStrike" dirty="0" smtClean="0">
                          <a:latin typeface="Meiryo UI" panose="020B0604030504040204" pitchFamily="50" charset="-128"/>
                          <a:ea typeface="Meiryo UI" panose="020B0604030504040204" pitchFamily="50" charset="-128"/>
                        </a:rPr>
                        <a:t>=28,390,000</a:t>
                      </a:r>
                      <a:r>
                        <a:rPr lang="ja-JP" altLang="en-US" sz="1200" b="0" i="0" u="none" strike="noStrike" dirty="0" smtClean="0">
                          <a:latin typeface="Meiryo UI" panose="020B0604030504040204" pitchFamily="50" charset="-128"/>
                          <a:ea typeface="Meiryo UI" panose="020B0604030504040204" pitchFamily="50" charset="-128"/>
                        </a:rPr>
                        <a:t>円</a:t>
                      </a: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extLst>
                  <a:ext uri="{0D108BD9-81ED-4DB2-BD59-A6C34878D82A}">
                    <a16:rowId xmlns:a16="http://schemas.microsoft.com/office/drawing/2014/main" xmlns="" val="10017"/>
                  </a:ext>
                </a:extLst>
              </a:tr>
              <a:tr h="261804">
                <a:tc gridSpan="2">
                  <a:txBody>
                    <a:bodyPr/>
                    <a:lstStyle/>
                    <a:p>
                      <a:pPr algn="l" fontAlgn="ctr"/>
                      <a:r>
                        <a:rPr lang="ja-JP" altLang="en-US" sz="1200" b="0" i="0" u="none" strike="noStrike" dirty="0" smtClean="0">
                          <a:latin typeface="Meiryo UI" panose="020B0604030504040204" pitchFamily="50" charset="-128"/>
                          <a:ea typeface="Meiryo UI" panose="020B0604030504040204" pitchFamily="50" charset="-128"/>
                        </a:rPr>
                        <a:t>◇</a:t>
                      </a:r>
                      <a:r>
                        <a:rPr lang="ja-JP" altLang="ja-JP" sz="1200" b="1" dirty="0" smtClean="0">
                          <a:latin typeface="Meiryo UI" panose="020B0604030504040204" pitchFamily="50" charset="-128"/>
                          <a:ea typeface="Meiryo UI" panose="020B0604030504040204" pitchFamily="50" charset="-128"/>
                        </a:rPr>
                        <a:t>投資効果</a:t>
                      </a:r>
                      <a:endParaRPr lang="ja-JP" altLang="en-US" sz="1200" b="0" i="0" u="none" strike="noStrike" dirty="0">
                        <a:latin typeface="Meiryo UI" panose="020B0604030504040204" pitchFamily="50" charset="-128"/>
                        <a:ea typeface="Meiryo UI" panose="020B0604030504040204" pitchFamily="50" charset="-128"/>
                      </a:endParaRPr>
                    </a:p>
                  </a:txBody>
                  <a:tcPr marL="36000" marR="36000" marT="18000" marB="18000" anchor="ctr">
                    <a:lnL w="25400" cap="flat" cmpd="dbl" algn="ctr">
                      <a:noFill/>
                      <a:prstDash val="solid"/>
                      <a:round/>
                      <a:headEnd type="none" w="med" len="med"/>
                      <a:tailEnd type="none" w="med" len="med"/>
                    </a:lnL>
                    <a:lnR w="25400" cap="flat" cmpd="dbl"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solidFill>
                  </a:tcPr>
                </a:tc>
                <a:tc hMerge="1">
                  <a:txBody>
                    <a:bodyPr/>
                    <a:lstStyle/>
                    <a:p>
                      <a:endParaRPr kumimoji="1" lang="ja-JP" altLang="en-US"/>
                    </a:p>
                  </a:txBody>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endParaRPr lang="ja-JP" altLang="en-US" sz="1600" dirty="0"/>
                    </a:p>
                  </a:txBody>
                  <a:tcPr marL="36000" marR="36000" marT="18000" marB="1800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r>
              <a:tr h="246115">
                <a:tc gridSpan="9">
                  <a:txBody>
                    <a:bodyPr/>
                    <a:lstStyle/>
                    <a:p>
                      <a:pPr algn="l" fontAlgn="ctr"/>
                      <a:r>
                        <a:rPr lang="zh-TW" altLang="en-US" sz="1200" b="0" i="0" u="none" strike="noStrike" dirty="0" smtClean="0">
                          <a:latin typeface="Meiryo UI" panose="020B0604030504040204" pitchFamily="50" charset="-128"/>
                          <a:ea typeface="Meiryo UI" panose="020B0604030504040204" pitchFamily="50" charset="-128"/>
                        </a:rPr>
                        <a:t>投資効果：効果</a:t>
                      </a:r>
                      <a:r>
                        <a:rPr lang="en-US" altLang="zh-TW" sz="1200" b="0" i="0" u="none" strike="noStrike" dirty="0" smtClean="0">
                          <a:latin typeface="Meiryo UI" panose="020B0604030504040204" pitchFamily="50" charset="-128"/>
                          <a:ea typeface="Meiryo UI" panose="020B0604030504040204" pitchFamily="50" charset="-128"/>
                        </a:rPr>
                        <a:t>-</a:t>
                      </a:r>
                      <a:r>
                        <a:rPr lang="zh-TW" altLang="en-US" sz="1200" b="0" i="0" u="none" strike="noStrike" dirty="0" smtClean="0">
                          <a:latin typeface="Meiryo UI" panose="020B0604030504040204" pitchFamily="50" charset="-128"/>
                          <a:ea typeface="Meiryo UI" panose="020B0604030504040204" pitchFamily="50" charset="-128"/>
                        </a:rPr>
                        <a:t>導入費用　　</a:t>
                      </a:r>
                      <a:r>
                        <a:rPr lang="en-US" altLang="zh-TW" sz="1200" b="0" i="0" u="none" strike="noStrike" dirty="0" smtClean="0">
                          <a:latin typeface="Meiryo UI" panose="020B0604030504040204" pitchFamily="50" charset="-128"/>
                          <a:ea typeface="Meiryo UI" panose="020B0604030504040204" pitchFamily="50" charset="-128"/>
                        </a:rPr>
                        <a:t>=244,300,000</a:t>
                      </a:r>
                      <a:r>
                        <a:rPr lang="ja-JP" altLang="en-US" sz="1200" b="0" i="0" u="none" strike="noStrike" dirty="0" smtClean="0">
                          <a:latin typeface="Meiryo UI" panose="020B0604030504040204" pitchFamily="50" charset="-128"/>
                          <a:ea typeface="Meiryo UI" panose="020B0604030504040204" pitchFamily="50" charset="-128"/>
                        </a:rPr>
                        <a:t>円</a:t>
                      </a:r>
                      <a:endParaRPr lang="en-US" altLang="zh-TW" sz="1200" b="0" i="0" u="none" strike="noStrike" dirty="0" smtClean="0">
                        <a:latin typeface="Meiryo UI" panose="020B0604030504040204" pitchFamily="50" charset="-128"/>
                        <a:ea typeface="Meiryo UI" panose="020B0604030504040204" pitchFamily="50" charset="-128"/>
                      </a:endParaRPr>
                    </a:p>
                  </a:txBody>
                  <a:tcPr marL="36000" marR="36000" marT="18000" marB="1800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7" name="タイトル 1"/>
          <p:cNvSpPr>
            <a:spLocks noGrp="1"/>
          </p:cNvSpPr>
          <p:nvPr>
            <p:ph type="title"/>
          </p:nvPr>
        </p:nvSpPr>
        <p:spPr>
          <a:xfrm>
            <a:off x="245999" y="90000"/>
            <a:ext cx="11700000" cy="565146"/>
          </a:xfrm>
        </p:spPr>
        <p:txBody>
          <a:bodyPr lIns="36000" tIns="36000" rIns="36000" bIns="36000">
            <a:spAutoFit/>
          </a:bodyPr>
          <a:lstStyle/>
          <a:p>
            <a:r>
              <a:rPr lang="ja-JP" altLang="en-US" sz="3200" dirty="0">
                <a:latin typeface="Meiryo UI" panose="020B0604030504040204" pitchFamily="50" charset="-128"/>
                <a:ea typeface="Meiryo UI" panose="020B0604030504040204" pitchFamily="50" charset="-128"/>
              </a:rPr>
              <a:t>投資計画概要サマリ</a:t>
            </a:r>
            <a:endParaRPr kumimoji="1" lang="ja-JP" altLang="en-US" sz="3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33677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6</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endParaRPr kumimoji="1" lang="ja-JP" altLang="en-US" dirty="0"/>
          </a:p>
        </p:txBody>
      </p:sp>
      <p:sp>
        <p:nvSpPr>
          <p:cNvPr id="5" name="テキスト ボックス 4"/>
          <p:cNvSpPr txBox="1"/>
          <p:nvPr/>
        </p:nvSpPr>
        <p:spPr>
          <a:xfrm>
            <a:off x="560832" y="1371600"/>
            <a:ext cx="9119616" cy="646331"/>
          </a:xfrm>
          <a:prstGeom prst="rect">
            <a:avLst/>
          </a:prstGeom>
          <a:noFill/>
        </p:spPr>
        <p:txBody>
          <a:bodyPr wrap="square" rtlCol="0">
            <a:spAutoFit/>
          </a:bodyPr>
          <a:lstStyle/>
          <a:p>
            <a:r>
              <a:rPr kumimoji="1" lang="ja-JP" altLang="en-US" dirty="0" smtClean="0"/>
              <a:t>・ルール演算子の導入</a:t>
            </a:r>
            <a:endParaRPr kumimoji="1" lang="en-US" altLang="ja-JP" dirty="0" smtClean="0"/>
          </a:p>
          <a:p>
            <a:r>
              <a:rPr lang="ja-JP" altLang="en-US" dirty="0" smtClean="0"/>
              <a:t>・処理形態</a:t>
            </a:r>
            <a:endParaRPr lang="en-US" altLang="ja-JP" dirty="0" smtClean="0"/>
          </a:p>
        </p:txBody>
      </p:sp>
    </p:spTree>
    <p:extLst>
      <p:ext uri="{BB962C8B-B14F-4D97-AF65-F5344CB8AC3E}">
        <p14:creationId xmlns:p14="http://schemas.microsoft.com/office/powerpoint/2010/main" val="1313976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ルールエンジン演算子一覧</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7</a:t>
            </a:fld>
            <a:endParaRPr lang="en-US" altLang="ja-JP" dirty="0"/>
          </a:p>
        </p:txBody>
      </p:sp>
      <p:sp>
        <p:nvSpPr>
          <p:cNvPr id="6" name="テキスト ボックス 5"/>
          <p:cNvSpPr txBox="1"/>
          <p:nvPr/>
        </p:nvSpPr>
        <p:spPr>
          <a:xfrm>
            <a:off x="459933" y="923699"/>
            <a:ext cx="11272136" cy="6247864"/>
          </a:xfrm>
          <a:prstGeom prst="rect">
            <a:avLst/>
          </a:prstGeom>
          <a:noFill/>
        </p:spPr>
        <p:txBody>
          <a:bodyPr wrap="square" rtlCol="0">
            <a:spAutoFit/>
          </a:bodyPr>
          <a:lstStyle/>
          <a:p>
            <a:r>
              <a:rPr lang="en-US" altLang="ja-JP" sz="2000" dirty="0" smtClean="0"/>
              <a:t>3</a:t>
            </a:r>
            <a:r>
              <a:rPr lang="ja-JP" altLang="en-US" sz="2000" dirty="0" smtClean="0"/>
              <a:t>つ</a:t>
            </a:r>
            <a:r>
              <a:rPr kumimoji="1" lang="ja-JP" altLang="en-US" sz="2000" dirty="0" smtClean="0"/>
              <a:t>演算子を</a:t>
            </a:r>
            <a:r>
              <a:rPr lang="ja-JP" altLang="en-US" sz="2000" dirty="0" smtClean="0"/>
              <a:t>導入することによってシステム化を可能とする。</a:t>
            </a:r>
            <a:endParaRPr lang="en-US" altLang="ja-JP" sz="2000" dirty="0" smtClean="0"/>
          </a:p>
          <a:p>
            <a:endParaRPr kumimoji="1" lang="en-US" altLang="ja-JP" sz="2000" dirty="0" smtClean="0"/>
          </a:p>
          <a:p>
            <a:r>
              <a:rPr kumimoji="1" lang="ja-JP" altLang="en-US" sz="2000" b="1" dirty="0" smtClean="0"/>
              <a:t>・位置指定演算子　　　　　　　　　　　　　　　　　　　</a:t>
            </a:r>
            <a:endParaRPr kumimoji="1" lang="en-US" altLang="ja-JP" sz="2000" b="1" dirty="0" smtClean="0"/>
          </a:p>
          <a:p>
            <a:r>
              <a:rPr lang="ja-JP" altLang="en-US" sz="2000" b="1" dirty="0" smtClean="0"/>
              <a:t>　　　　</a:t>
            </a:r>
            <a:r>
              <a:rPr lang="en-US" altLang="ja-JP" sz="2000" b="1" dirty="0" smtClean="0"/>
              <a:t>-</a:t>
            </a:r>
            <a:r>
              <a:rPr lang="ja-JP" altLang="en-US" sz="2000" b="1" dirty="0" smtClean="0"/>
              <a:t>文字位置判別</a:t>
            </a:r>
            <a:r>
              <a:rPr kumimoji="1" lang="ja-JP" altLang="en-US" sz="2000" b="1" dirty="0" smtClean="0"/>
              <a:t>　　</a:t>
            </a:r>
            <a:r>
              <a:rPr kumimoji="1" lang="ja-JP" altLang="en-US" sz="2000" dirty="0" smtClean="0"/>
              <a:t>　　　　　　　　　　　　　　　　　　　　　　　　　</a:t>
            </a:r>
            <a:endParaRPr kumimoji="1" lang="en-US" altLang="ja-JP" sz="2000" dirty="0" smtClean="0"/>
          </a:p>
          <a:p>
            <a:pPr lvl="2"/>
            <a:r>
              <a:rPr lang="en-US" altLang="ja-JP" sz="2000" dirty="0" smtClean="0"/>
              <a:t>2N     </a:t>
            </a:r>
            <a:r>
              <a:rPr lang="ja-JP" altLang="en-US" sz="2000" dirty="0" smtClean="0"/>
              <a:t>チェック対象文字列の左から</a:t>
            </a:r>
            <a:r>
              <a:rPr lang="en-US" altLang="ja-JP" sz="2000" dirty="0" smtClean="0"/>
              <a:t>2</a:t>
            </a:r>
            <a:r>
              <a:rPr lang="ja-JP" altLang="en-US" sz="2000" dirty="0" smtClean="0"/>
              <a:t>桁目　　　　　　　　　　　</a:t>
            </a:r>
            <a:endParaRPr lang="en-US" altLang="ja-JP" sz="2000" dirty="0" smtClean="0"/>
          </a:p>
          <a:p>
            <a:pPr lvl="2"/>
            <a:r>
              <a:rPr lang="en-US" altLang="ja-JP" sz="2000" dirty="0" smtClean="0"/>
              <a:t>2Un   </a:t>
            </a:r>
            <a:r>
              <a:rPr lang="ja-JP" altLang="en-US" sz="2000" dirty="0" smtClean="0"/>
              <a:t>間隔指定</a:t>
            </a:r>
            <a:r>
              <a:rPr lang="en-US" altLang="ja-JP" sz="2000" dirty="0" smtClean="0"/>
              <a:t>,2</a:t>
            </a:r>
            <a:r>
              <a:rPr lang="ja-JP" altLang="en-US" sz="2000" dirty="0" smtClean="0"/>
              <a:t>文字目</a:t>
            </a:r>
            <a:r>
              <a:rPr lang="en-US" altLang="ja-JP" sz="2000" dirty="0" smtClean="0"/>
              <a:t>~</a:t>
            </a:r>
            <a:r>
              <a:rPr lang="ja-JP" altLang="en-US" sz="2000" dirty="0" smtClean="0"/>
              <a:t>最終文字目まで                      </a:t>
            </a:r>
            <a:endParaRPr lang="en-US" altLang="ja-JP" sz="2000" dirty="0" smtClean="0"/>
          </a:p>
          <a:p>
            <a:pPr lvl="2"/>
            <a:r>
              <a:rPr lang="en-US" altLang="ja-JP" sz="2000" dirty="0" smtClean="0"/>
              <a:t>1F3    </a:t>
            </a:r>
            <a:r>
              <a:rPr lang="ja-JP" altLang="en-US" sz="2000" dirty="0"/>
              <a:t>前</a:t>
            </a:r>
            <a:r>
              <a:rPr lang="ja-JP" altLang="en-US" sz="2000" dirty="0" smtClean="0"/>
              <a:t>から</a:t>
            </a:r>
            <a:r>
              <a:rPr lang="en-US" altLang="ja-JP" sz="2000" dirty="0"/>
              <a:t>1</a:t>
            </a:r>
            <a:r>
              <a:rPr lang="ja-JP" altLang="en-US" sz="2000" dirty="0"/>
              <a:t>個目</a:t>
            </a:r>
            <a:r>
              <a:rPr lang="en-US" altLang="ja-JP" sz="2000" dirty="0"/>
              <a:t>~</a:t>
            </a:r>
            <a:r>
              <a:rPr lang="ja-JP" altLang="en-US" sz="2000" dirty="0"/>
              <a:t> </a:t>
            </a:r>
            <a:r>
              <a:rPr lang="en-US" altLang="ja-JP" sz="2000" dirty="0"/>
              <a:t>3</a:t>
            </a:r>
            <a:r>
              <a:rPr lang="ja-JP" altLang="en-US" sz="2000" dirty="0"/>
              <a:t>個目</a:t>
            </a:r>
            <a:r>
              <a:rPr lang="ja-JP" altLang="en-US" sz="2000" dirty="0" smtClean="0"/>
              <a:t>　                                           </a:t>
            </a:r>
            <a:r>
              <a:rPr lang="ja-JP" altLang="en-US" sz="2000" dirty="0"/>
              <a:t> </a:t>
            </a:r>
            <a:r>
              <a:rPr lang="ja-JP" altLang="en-US" sz="2000" dirty="0" smtClean="0"/>
              <a:t> </a:t>
            </a:r>
            <a:endParaRPr lang="en-US" altLang="ja-JP" sz="2000" dirty="0" smtClean="0"/>
          </a:p>
          <a:p>
            <a:pPr lvl="2"/>
            <a:r>
              <a:rPr lang="en-US" altLang="ja-JP" sz="2000" dirty="0" smtClean="0"/>
              <a:t>3E1    </a:t>
            </a:r>
            <a:r>
              <a:rPr lang="ja-JP" altLang="en-US" sz="2000" dirty="0" smtClean="0"/>
              <a:t>後ろから</a:t>
            </a:r>
            <a:r>
              <a:rPr lang="en-US" altLang="ja-JP" sz="2000" dirty="0" smtClean="0"/>
              <a:t>1</a:t>
            </a:r>
            <a:r>
              <a:rPr lang="ja-JP" altLang="en-US" sz="2000" dirty="0" smtClean="0"/>
              <a:t>個目</a:t>
            </a:r>
            <a:r>
              <a:rPr lang="en-US" altLang="ja-JP" sz="2000" dirty="0" smtClean="0"/>
              <a:t>~</a:t>
            </a:r>
            <a:r>
              <a:rPr lang="ja-JP" altLang="en-US" sz="2000" dirty="0"/>
              <a:t> </a:t>
            </a:r>
            <a:r>
              <a:rPr lang="en-US" altLang="ja-JP" sz="2000" dirty="0" smtClean="0"/>
              <a:t>3</a:t>
            </a:r>
            <a:r>
              <a:rPr lang="ja-JP" altLang="en-US" sz="2000" dirty="0" smtClean="0"/>
              <a:t>個目</a:t>
            </a:r>
            <a:r>
              <a:rPr lang="en-US" altLang="ja-JP" sz="2000" b="1" dirty="0" smtClean="0"/>
              <a:t>	</a:t>
            </a:r>
          </a:p>
          <a:p>
            <a:pPr lvl="2"/>
            <a:r>
              <a:rPr lang="en-US" altLang="ja-JP" sz="2000" b="1" dirty="0" smtClean="0"/>
              <a:t>-</a:t>
            </a:r>
            <a:r>
              <a:rPr lang="ja-JP" altLang="en-US" sz="2000" b="1" dirty="0" smtClean="0"/>
              <a:t>データ位置</a:t>
            </a:r>
            <a:r>
              <a:rPr lang="ja-JP" altLang="en-US" sz="2000" b="1" dirty="0"/>
              <a:t>判別</a:t>
            </a:r>
            <a:endParaRPr lang="en-US" altLang="ja-JP" sz="2000" b="1" dirty="0" smtClean="0"/>
          </a:p>
          <a:p>
            <a:pPr lvl="2"/>
            <a:r>
              <a:rPr lang="en-US" altLang="ja-JP" sz="2000" dirty="0" smtClean="0"/>
              <a:t>F(first)</a:t>
            </a:r>
            <a:r>
              <a:rPr lang="ja-JP" altLang="en-US" sz="2000" dirty="0" smtClean="0"/>
              <a:t>　最初のデータ</a:t>
            </a:r>
            <a:r>
              <a:rPr lang="en-US" altLang="ja-JP" sz="2000" dirty="0" smtClean="0"/>
              <a:t>(</a:t>
            </a:r>
            <a:r>
              <a:rPr lang="ja-JP" altLang="en-US" sz="2000" dirty="0" smtClean="0"/>
              <a:t>列の位置を保存</a:t>
            </a:r>
            <a:r>
              <a:rPr lang="en-US" altLang="ja-JP" sz="2000" dirty="0" smtClean="0"/>
              <a:t>) </a:t>
            </a:r>
          </a:p>
          <a:p>
            <a:pPr lvl="2"/>
            <a:r>
              <a:rPr lang="en-US" altLang="ja-JP" sz="2000" dirty="0" smtClean="0"/>
              <a:t>E(end)</a:t>
            </a:r>
            <a:r>
              <a:rPr lang="ja-JP" altLang="en-US" sz="2000" dirty="0"/>
              <a:t> 　最後</a:t>
            </a:r>
            <a:r>
              <a:rPr lang="ja-JP" altLang="en-US" sz="2000" dirty="0" smtClean="0"/>
              <a:t>のデータ</a:t>
            </a:r>
            <a:r>
              <a:rPr lang="en-US" altLang="ja-JP" sz="2000" dirty="0"/>
              <a:t>(</a:t>
            </a:r>
            <a:r>
              <a:rPr lang="ja-JP" altLang="en-US" sz="2000" dirty="0"/>
              <a:t>列の位置を保存</a:t>
            </a:r>
            <a:r>
              <a:rPr lang="en-US" altLang="ja-JP" sz="2000" dirty="0" smtClean="0"/>
              <a:t>)</a:t>
            </a:r>
            <a:endParaRPr lang="en-US" altLang="ja-JP" sz="2000" b="1" dirty="0" smtClean="0"/>
          </a:p>
          <a:p>
            <a:r>
              <a:rPr lang="ja-JP" altLang="en-US" sz="2000" b="1" dirty="0" smtClean="0"/>
              <a:t>・</a:t>
            </a:r>
            <a:r>
              <a:rPr lang="ja-JP" altLang="en-US" sz="2000" b="1" dirty="0"/>
              <a:t>論理演算子</a:t>
            </a:r>
            <a:endParaRPr lang="en-US" altLang="ja-JP" sz="2000" b="1" dirty="0"/>
          </a:p>
          <a:p>
            <a:pPr lvl="2"/>
            <a:r>
              <a:rPr lang="en-US" altLang="ja-JP" sz="2000" dirty="0"/>
              <a:t>a=Y    </a:t>
            </a:r>
            <a:r>
              <a:rPr lang="en-US" altLang="ja-JP" sz="2000" dirty="0" smtClean="0"/>
              <a:t>b=C      </a:t>
            </a:r>
            <a:r>
              <a:rPr lang="ja-JP" altLang="en-US" sz="2000" dirty="0" smtClean="0"/>
              <a:t>チェック対象のクラスに対して」</a:t>
            </a:r>
            <a:endParaRPr lang="en-US" altLang="ja-JP" sz="2000" dirty="0"/>
          </a:p>
          <a:p>
            <a:pPr lvl="2"/>
            <a:r>
              <a:rPr lang="en-US" altLang="ja-JP" sz="2000" dirty="0">
                <a:solidFill>
                  <a:schemeClr val="dk1"/>
                </a:solidFill>
              </a:rPr>
              <a:t>Ǝ</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ja-JP" altLang="en-US" sz="2000" dirty="0" smtClean="0">
                <a:solidFill>
                  <a:schemeClr val="dk1"/>
                </a:solidFill>
              </a:rPr>
              <a:t> </a:t>
            </a:r>
            <a:r>
              <a:rPr lang="en-US" altLang="ja-JP" sz="2000" dirty="0" smtClean="0">
                <a:solidFill>
                  <a:schemeClr val="dk1"/>
                </a:solidFill>
              </a:rPr>
              <a:t>C</a:t>
            </a:r>
            <a:r>
              <a:rPr lang="ja-JP" altLang="en-US" sz="2000" dirty="0">
                <a:solidFill>
                  <a:schemeClr val="dk1"/>
                </a:solidFill>
              </a:rPr>
              <a:t>のチャック対象上にデータが存在する</a:t>
            </a:r>
            <a:endParaRPr lang="en-US" altLang="ja-JP" sz="2000" dirty="0">
              <a:solidFill>
                <a:schemeClr val="dk1"/>
              </a:solidFill>
            </a:endParaRPr>
          </a:p>
          <a:p>
            <a:pPr lvl="2"/>
            <a:r>
              <a:rPr lang="ja-JP" altLang="en-US" sz="2000" dirty="0"/>
              <a:t>∄</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smtClean="0">
                <a:solidFill>
                  <a:schemeClr val="dk1"/>
                </a:solidFill>
              </a:rPr>
              <a:t>C</a:t>
            </a:r>
            <a:r>
              <a:rPr lang="ja-JP" altLang="en-US" sz="2000" dirty="0">
                <a:solidFill>
                  <a:schemeClr val="dk1"/>
                </a:solidFill>
              </a:rPr>
              <a:t>のチャック対象上にデータが存在しない</a:t>
            </a:r>
            <a:endParaRPr lang="ja-JP" altLang="en-US" sz="2000" dirty="0"/>
          </a:p>
          <a:p>
            <a:pPr lvl="2"/>
            <a:r>
              <a:rPr lang="en-US" altLang="ja-JP" sz="2000" dirty="0">
                <a:solidFill>
                  <a:schemeClr val="dk1"/>
                </a:solidFill>
              </a:rPr>
              <a:t>Ǝ(take)</a:t>
            </a:r>
            <a:r>
              <a:rPr lang="ja-JP" altLang="en-US" sz="2000" dirty="0">
                <a:solidFill>
                  <a:schemeClr val="dk1"/>
                </a:solidFill>
              </a:rPr>
              <a:t>∈</a:t>
            </a:r>
            <a:r>
              <a:rPr lang="en-US" altLang="ja-JP" sz="2000" dirty="0">
                <a:solidFill>
                  <a:schemeClr val="dk1"/>
                </a:solidFill>
              </a:rPr>
              <a:t>C</a:t>
            </a:r>
            <a:r>
              <a:rPr lang="ja-JP" altLang="en-US" sz="2000" dirty="0">
                <a:solidFill>
                  <a:schemeClr val="dk1"/>
                </a:solidFill>
              </a:rPr>
              <a:t>　　</a:t>
            </a:r>
            <a:r>
              <a:rPr lang="en-US" altLang="ja-JP" sz="2000" dirty="0">
                <a:solidFill>
                  <a:schemeClr val="dk1"/>
                </a:solidFill>
              </a:rPr>
              <a:t>C</a:t>
            </a:r>
            <a:r>
              <a:rPr lang="ja-JP" altLang="en-US" sz="2000" dirty="0">
                <a:solidFill>
                  <a:schemeClr val="dk1"/>
                </a:solidFill>
              </a:rPr>
              <a:t>のチャック対象上にデータ</a:t>
            </a:r>
            <a:r>
              <a:rPr lang="en-US" altLang="ja-JP" sz="2000" dirty="0">
                <a:solidFill>
                  <a:schemeClr val="dk1"/>
                </a:solidFill>
              </a:rPr>
              <a:t>’take’</a:t>
            </a:r>
            <a:r>
              <a:rPr lang="ja-JP" altLang="en-US" sz="2000" dirty="0">
                <a:solidFill>
                  <a:schemeClr val="dk1"/>
                </a:solidFill>
              </a:rPr>
              <a:t>が存在</a:t>
            </a:r>
            <a:r>
              <a:rPr lang="ja-JP" altLang="en-US" sz="2000" dirty="0" smtClean="0">
                <a:solidFill>
                  <a:schemeClr val="dk1"/>
                </a:solidFill>
              </a:rPr>
              <a:t>する</a:t>
            </a:r>
            <a:endParaRPr lang="en-US" altLang="ja-JP" sz="2000" dirty="0" smtClean="0">
              <a:solidFill>
                <a:schemeClr val="dk1"/>
              </a:solidFill>
            </a:endParaRPr>
          </a:p>
          <a:p>
            <a:pPr lvl="2"/>
            <a:r>
              <a:rPr lang="en-US" altLang="ja-JP" sz="2000" dirty="0" smtClean="0">
                <a:solidFill>
                  <a:schemeClr val="dk1"/>
                </a:solidFill>
              </a:rPr>
              <a:t>A</a:t>
            </a:r>
            <a:r>
              <a:rPr lang="ja-JP" altLang="en-US" sz="2000" dirty="0" smtClean="0">
                <a:solidFill>
                  <a:schemeClr val="dk1"/>
                </a:solidFill>
              </a:rPr>
              <a:t>＜＝</a:t>
            </a:r>
            <a:r>
              <a:rPr lang="en-US" altLang="ja-JP" sz="2000" dirty="0" smtClean="0">
                <a:solidFill>
                  <a:schemeClr val="dk1"/>
                </a:solidFill>
              </a:rPr>
              <a:t>B  </a:t>
            </a:r>
            <a:r>
              <a:rPr lang="ja-JP" altLang="en-US" sz="2000" dirty="0" smtClean="0">
                <a:solidFill>
                  <a:schemeClr val="dk1"/>
                </a:solidFill>
              </a:rPr>
              <a:t>データ数が</a:t>
            </a:r>
            <a:r>
              <a:rPr lang="en-US" altLang="ja-JP" sz="2000" dirty="0" smtClean="0">
                <a:solidFill>
                  <a:schemeClr val="dk1"/>
                </a:solidFill>
              </a:rPr>
              <a:t>B</a:t>
            </a:r>
            <a:r>
              <a:rPr lang="ja-JP" altLang="en-US" sz="2000" dirty="0" smtClean="0">
                <a:solidFill>
                  <a:schemeClr val="dk1"/>
                </a:solidFill>
              </a:rPr>
              <a:t>以下である</a:t>
            </a:r>
            <a:endParaRPr lang="en-US" altLang="ja-JP" sz="2000" dirty="0" smtClean="0">
              <a:solidFill>
                <a:schemeClr val="dk1"/>
              </a:solidFill>
            </a:endParaRPr>
          </a:p>
          <a:p>
            <a:endParaRPr lang="ja-JP" altLang="en-US" sz="2000" dirty="0"/>
          </a:p>
          <a:p>
            <a:endParaRPr lang="en-US" altLang="ja-JP" sz="2000" dirty="0" smtClean="0"/>
          </a:p>
          <a:p>
            <a:endParaRPr lang="en-US" altLang="ja-JP" sz="2000" dirty="0"/>
          </a:p>
        </p:txBody>
      </p:sp>
    </p:spTree>
    <p:extLst>
      <p:ext uri="{BB962C8B-B14F-4D97-AF65-F5344CB8AC3E}">
        <p14:creationId xmlns:p14="http://schemas.microsoft.com/office/powerpoint/2010/main" val="2984924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ルールエンジン演算子一覧</a:t>
            </a:r>
            <a:endParaRPr kumimoji="1" lang="ja-JP" altLang="en-US" dirty="0"/>
          </a:p>
        </p:txBody>
      </p:sp>
      <p:sp>
        <p:nvSpPr>
          <p:cNvPr id="5" name="スライド番号プレースホルダー 4"/>
          <p:cNvSpPr>
            <a:spLocks noGrp="1"/>
          </p:cNvSpPr>
          <p:nvPr>
            <p:ph type="sldNum" sz="quarter" idx="17"/>
          </p:nvPr>
        </p:nvSpPr>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8</a:t>
            </a:fld>
            <a:endParaRPr lang="en-US" altLang="ja-JP" dirty="0"/>
          </a:p>
        </p:txBody>
      </p:sp>
      <p:sp>
        <p:nvSpPr>
          <p:cNvPr id="6" name="テキスト ボックス 5"/>
          <p:cNvSpPr txBox="1"/>
          <p:nvPr/>
        </p:nvSpPr>
        <p:spPr>
          <a:xfrm>
            <a:off x="433398" y="882004"/>
            <a:ext cx="11325205" cy="4093428"/>
          </a:xfrm>
          <a:prstGeom prst="rect">
            <a:avLst/>
          </a:prstGeom>
          <a:noFill/>
        </p:spPr>
        <p:txBody>
          <a:bodyPr wrap="square" rtlCol="0">
            <a:spAutoFit/>
          </a:bodyPr>
          <a:lstStyle/>
          <a:p>
            <a:r>
              <a:rPr lang="ja-JP" altLang="en-US" sz="2000" b="1" dirty="0" smtClean="0"/>
              <a:t>・</a:t>
            </a:r>
            <a:r>
              <a:rPr lang="ja-JP" altLang="en-US" sz="2000" b="1" dirty="0"/>
              <a:t>関係</a:t>
            </a:r>
            <a:r>
              <a:rPr lang="ja-JP" altLang="en-US" sz="2000" b="1" dirty="0" smtClean="0"/>
              <a:t>演算子</a:t>
            </a:r>
            <a:endParaRPr lang="en-US" altLang="ja-JP" sz="2000" b="1" dirty="0" smtClean="0"/>
          </a:p>
          <a:p>
            <a:pPr lvl="1"/>
            <a:r>
              <a:rPr lang="en-US" altLang="ja-JP" sz="2000" dirty="0" smtClean="0"/>
              <a:t>a</a:t>
            </a:r>
            <a:r>
              <a:rPr lang="ja-JP" altLang="en-US" sz="2000" dirty="0" smtClean="0"/>
              <a:t>⇒</a:t>
            </a:r>
            <a:r>
              <a:rPr lang="en-US" altLang="ja-JP" sz="2000" dirty="0" smtClean="0"/>
              <a:t>b</a:t>
            </a:r>
            <a:r>
              <a:rPr lang="ja-JP" altLang="en-US" sz="2000" dirty="0" smtClean="0"/>
              <a:t>　　</a:t>
            </a:r>
            <a:r>
              <a:rPr lang="en-US" altLang="ja-JP" sz="2000" dirty="0" smtClean="0"/>
              <a:t>a</a:t>
            </a:r>
            <a:r>
              <a:rPr lang="ja-JP" altLang="en-US" sz="2000" dirty="0" smtClean="0"/>
              <a:t>の次の記号が</a:t>
            </a:r>
            <a:r>
              <a:rPr lang="en-US" altLang="ja-JP" sz="2000" dirty="0" smtClean="0"/>
              <a:t>b</a:t>
            </a:r>
            <a:r>
              <a:rPr lang="ja-JP" altLang="en-US" sz="2000" dirty="0" smtClean="0"/>
              <a:t>であったら</a:t>
            </a:r>
            <a:endParaRPr kumimoji="1" lang="en-US" altLang="ja-JP" sz="2000" dirty="0" smtClean="0"/>
          </a:p>
          <a:p>
            <a:pPr lvl="1"/>
            <a:r>
              <a:rPr kumimoji="1" lang="en-US" altLang="ja-JP" sz="2000" dirty="0" smtClean="0"/>
              <a:t>a!</a:t>
            </a:r>
            <a:r>
              <a:rPr kumimoji="1" lang="ja-JP" altLang="en-US" sz="2000" dirty="0" smtClean="0"/>
              <a:t>⇒</a:t>
            </a:r>
            <a:r>
              <a:rPr kumimoji="1" lang="en-US" altLang="ja-JP" sz="2000" dirty="0" smtClean="0"/>
              <a:t>b</a:t>
            </a:r>
            <a:r>
              <a:rPr kumimoji="1" lang="ja-JP" altLang="en-US" sz="2000" dirty="0" smtClean="0"/>
              <a:t>　　</a:t>
            </a:r>
            <a:r>
              <a:rPr kumimoji="1" lang="en-US" altLang="ja-JP" sz="2000" dirty="0" smtClean="0"/>
              <a:t>a</a:t>
            </a:r>
            <a:r>
              <a:rPr kumimoji="1" lang="ja-JP" altLang="en-US" sz="2000" dirty="0" smtClean="0"/>
              <a:t>の</a:t>
            </a:r>
            <a:r>
              <a:rPr lang="ja-JP" altLang="en-US" sz="2000" dirty="0" smtClean="0"/>
              <a:t>次の記号</a:t>
            </a:r>
            <a:r>
              <a:rPr lang="en-US" altLang="ja-JP" sz="2000" dirty="0" smtClean="0"/>
              <a:t>b</a:t>
            </a:r>
            <a:r>
              <a:rPr lang="ja-JP" altLang="en-US" sz="2000" dirty="0" smtClean="0"/>
              <a:t>でなかったら</a:t>
            </a:r>
            <a:endParaRPr lang="en-US" altLang="ja-JP" sz="2000" dirty="0" smtClean="0"/>
          </a:p>
          <a:p>
            <a:pPr lvl="1"/>
            <a:r>
              <a:rPr lang="en-US" altLang="ja-JP" sz="2000" dirty="0" err="1" smtClean="0"/>
              <a:t>a</a:t>
            </a:r>
            <a:r>
              <a:rPr lang="en-US" altLang="ja-JP" sz="2000" dirty="0" err="1"/>
              <a:t>&amp;</a:t>
            </a:r>
            <a:r>
              <a:rPr lang="en-US" altLang="ja-JP" sz="2000" dirty="0" err="1" smtClean="0"/>
              <a:t>b</a:t>
            </a:r>
            <a:r>
              <a:rPr lang="en-US" altLang="ja-JP" sz="2000" dirty="0" smtClean="0"/>
              <a:t>     a</a:t>
            </a:r>
            <a:r>
              <a:rPr lang="ja-JP" altLang="en-US" sz="2000" dirty="0" err="1" smtClean="0"/>
              <a:t>、</a:t>
            </a:r>
            <a:r>
              <a:rPr lang="en-US" altLang="ja-JP" sz="2000" dirty="0" smtClean="0"/>
              <a:t>b</a:t>
            </a:r>
            <a:r>
              <a:rPr lang="ja-JP" altLang="en-US" sz="2000" dirty="0" smtClean="0"/>
              <a:t>共に満たす時</a:t>
            </a:r>
            <a:endParaRPr lang="en-US" altLang="ja-JP" sz="2000" dirty="0" smtClean="0"/>
          </a:p>
          <a:p>
            <a:pPr lvl="1"/>
            <a:r>
              <a:rPr lang="en-US" altLang="ja-JP" sz="2000" dirty="0" err="1" smtClean="0"/>
              <a:t>aNb</a:t>
            </a:r>
            <a:r>
              <a:rPr lang="en-US" altLang="ja-JP" sz="2000" dirty="0" smtClean="0"/>
              <a:t>     a</a:t>
            </a:r>
            <a:r>
              <a:rPr lang="ja-JP" altLang="en-US" sz="2000" dirty="0" smtClean="0"/>
              <a:t>位置</a:t>
            </a:r>
            <a:r>
              <a:rPr lang="en-US" altLang="ja-JP" sz="2000" dirty="0" smtClean="0"/>
              <a:t>(</a:t>
            </a:r>
            <a:r>
              <a:rPr lang="ja-JP" altLang="en-US" sz="2000" dirty="0" smtClean="0"/>
              <a:t>行数</a:t>
            </a:r>
            <a:r>
              <a:rPr lang="en-US" altLang="ja-JP" sz="2000" dirty="0" smtClean="0"/>
              <a:t>)</a:t>
            </a:r>
            <a:r>
              <a:rPr lang="ja-JP" altLang="en-US" sz="2000" dirty="0" smtClean="0"/>
              <a:t>に</a:t>
            </a:r>
            <a:r>
              <a:rPr lang="en-US" altLang="ja-JP" sz="2000" dirty="0" smtClean="0"/>
              <a:t>b</a:t>
            </a:r>
            <a:r>
              <a:rPr lang="ja-JP" altLang="en-US" sz="2000" dirty="0" smtClean="0"/>
              <a:t>が存在</a:t>
            </a:r>
            <a:endParaRPr lang="en-US" altLang="ja-JP" sz="2000" dirty="0" smtClean="0"/>
          </a:p>
          <a:p>
            <a:pPr lvl="1"/>
            <a:r>
              <a:rPr lang="en-US" altLang="ja-JP" sz="2000" dirty="0" smtClean="0"/>
              <a:t>a==b  a</a:t>
            </a:r>
            <a:r>
              <a:rPr lang="ja-JP" altLang="en-US" sz="2000" dirty="0" smtClean="0"/>
              <a:t>と</a:t>
            </a:r>
            <a:r>
              <a:rPr lang="en-US" altLang="ja-JP" sz="2000" dirty="0" smtClean="0"/>
              <a:t>b</a:t>
            </a:r>
            <a:r>
              <a:rPr lang="ja-JP" altLang="en-US" sz="2000" dirty="0" smtClean="0"/>
              <a:t>が同一</a:t>
            </a:r>
            <a:endParaRPr lang="en-US" altLang="ja-JP" sz="2000" dirty="0" smtClean="0"/>
          </a:p>
          <a:p>
            <a:pPr lvl="1"/>
            <a:r>
              <a:rPr lang="en-US" altLang="ja-JP" sz="2000" dirty="0" smtClean="0"/>
              <a:t>A</a:t>
            </a:r>
            <a:r>
              <a:rPr lang="ja-JP" altLang="en-US" sz="2000" dirty="0"/>
              <a:t> ⊂ </a:t>
            </a:r>
            <a:r>
              <a:rPr lang="en-US" altLang="ja-JP" sz="2000" dirty="0" smtClean="0"/>
              <a:t>B         A</a:t>
            </a:r>
            <a:r>
              <a:rPr lang="ja-JP" altLang="en-US" sz="2000" dirty="0" smtClean="0"/>
              <a:t>を満たす時</a:t>
            </a:r>
            <a:r>
              <a:rPr lang="en-US" altLang="ja-JP" sz="2000" dirty="0" smtClean="0"/>
              <a:t>B</a:t>
            </a:r>
            <a:r>
              <a:rPr lang="ja-JP" altLang="en-US" sz="2000" dirty="0" smtClean="0"/>
              <a:t>を実行</a:t>
            </a:r>
            <a:endParaRPr lang="en-US" altLang="ja-JP" sz="2000" dirty="0" smtClean="0"/>
          </a:p>
          <a:p>
            <a:pPr lvl="1"/>
            <a:r>
              <a:rPr lang="ja-JP" altLang="en-US" sz="2000" dirty="0" smtClean="0"/>
              <a:t>　</a:t>
            </a:r>
            <a:endParaRPr lang="en-US" altLang="ja-JP" sz="2000" dirty="0" smtClean="0"/>
          </a:p>
          <a:p>
            <a:r>
              <a:rPr lang="ja-JP" altLang="en-US" sz="2000" b="1" dirty="0" smtClean="0"/>
              <a:t>・要素</a:t>
            </a:r>
            <a:endParaRPr lang="en-US" altLang="ja-JP" sz="2000" b="1" dirty="0" smtClean="0"/>
          </a:p>
          <a:p>
            <a:pPr lvl="1"/>
            <a:r>
              <a:rPr lang="ja-JP" altLang="en-US" sz="2000" dirty="0" smtClean="0"/>
              <a:t>文字</a:t>
            </a:r>
            <a:endParaRPr lang="en-US" altLang="ja-JP" sz="2000" dirty="0" smtClean="0"/>
          </a:p>
          <a:p>
            <a:pPr lvl="1"/>
            <a:r>
              <a:rPr lang="ja-JP" altLang="en-US" sz="2000" dirty="0" smtClean="0"/>
              <a:t>‘数字’　文字判定</a:t>
            </a:r>
            <a:endParaRPr lang="en-US" altLang="ja-JP" sz="2000" dirty="0" smtClean="0"/>
          </a:p>
          <a:p>
            <a:pPr lvl="1"/>
            <a:r>
              <a:rPr lang="ja-JP" altLang="en-US" sz="2000" dirty="0" smtClean="0"/>
              <a:t>数字</a:t>
            </a:r>
            <a:r>
              <a:rPr lang="en-US" altLang="ja-JP" sz="2000" dirty="0" smtClean="0"/>
              <a:t>(</a:t>
            </a:r>
            <a:r>
              <a:rPr lang="ja-JP" altLang="en-US" sz="2000" dirty="0" smtClean="0"/>
              <a:t>データ数をカウント</a:t>
            </a:r>
            <a:r>
              <a:rPr lang="en-US" altLang="ja-JP" sz="2000" dirty="0" smtClean="0"/>
              <a:t>)</a:t>
            </a:r>
          </a:p>
          <a:p>
            <a:endParaRPr lang="en-US" altLang="ja-JP" sz="2000" dirty="0" smtClean="0"/>
          </a:p>
        </p:txBody>
      </p:sp>
      <p:sp>
        <p:nvSpPr>
          <p:cNvPr id="3" name="正方形/長方形 2"/>
          <p:cNvSpPr/>
          <p:nvPr/>
        </p:nvSpPr>
        <p:spPr>
          <a:xfrm>
            <a:off x="872035" y="3001873"/>
            <a:ext cx="338554" cy="369332"/>
          </a:xfrm>
          <a:prstGeom prst="rect">
            <a:avLst/>
          </a:prstGeom>
        </p:spPr>
        <p:txBody>
          <a:bodyPr wrap="none">
            <a:spAutoFit/>
          </a:bodyPr>
          <a:lstStyle/>
          <a:p>
            <a:r>
              <a:rPr lang="ja-JP" altLang="en-US" dirty="0" smtClean="0"/>
              <a:t>　</a:t>
            </a:r>
            <a:endParaRPr lang="ja-JP" altLang="en-US" dirty="0"/>
          </a:p>
        </p:txBody>
      </p:sp>
    </p:spTree>
    <p:extLst>
      <p:ext uri="{BB962C8B-B14F-4D97-AF65-F5344CB8AC3E}">
        <p14:creationId xmlns:p14="http://schemas.microsoft.com/office/powerpoint/2010/main" val="2395431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5989983"/>
            <a:ext cx="12192000" cy="45902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スライド番号プレースホルダー 1"/>
          <p:cNvSpPr>
            <a:spLocks noGrp="1"/>
          </p:cNvSpPr>
          <p:nvPr>
            <p:ph type="sldNum" sz="quarter" idx="17"/>
          </p:nvPr>
        </p:nvSpPr>
        <p:spPr>
          <a:xfrm>
            <a:off x="11377613" y="6449006"/>
            <a:ext cx="641119" cy="365125"/>
          </a:xfrm>
        </p:spPr>
        <p:txBody>
          <a:bodyPr/>
          <a:lstStyle/>
          <a:p>
            <a:pPr eaLnBrk="0" hangingPunct="0">
              <a:tabLst>
                <a:tab pos="568218" algn="ctr"/>
                <a:tab pos="857089" algn="l"/>
                <a:tab pos="1088820" algn="l"/>
              </a:tabLst>
            </a:pPr>
            <a:fld id="{C0A530F1-D8C6-4A93-9917-2C1FE34DC798}" type="slidenum">
              <a:rPr lang="en-US" altLang="ja-JP" smtClean="0"/>
              <a:pPr eaLnBrk="0" hangingPunct="0">
                <a:tabLst>
                  <a:tab pos="568218" algn="ctr"/>
                  <a:tab pos="857089" algn="l"/>
                  <a:tab pos="1088820" algn="l"/>
                </a:tabLst>
              </a:pPr>
              <a:t>9</a:t>
            </a:fld>
            <a:endParaRPr lang="en-US" altLang="ja-JP" dirty="0"/>
          </a:p>
        </p:txBody>
      </p:sp>
      <p:sp>
        <p:nvSpPr>
          <p:cNvPr id="7" name="角丸四角形吹き出し 6" hidden="1"/>
          <p:cNvSpPr/>
          <p:nvPr/>
        </p:nvSpPr>
        <p:spPr>
          <a:xfrm>
            <a:off x="10338834" y="1465669"/>
            <a:ext cx="1600200" cy="373206"/>
          </a:xfrm>
          <a:prstGeom prst="wedgeRoundRectCallout">
            <a:avLst>
              <a:gd name="adj1" fmla="val -61899"/>
              <a:gd name="adj2" fmla="val 2320"/>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100" dirty="0" err="1">
                <a:solidFill>
                  <a:schemeClr val="bg1"/>
                </a:solidFill>
                <a:latin typeface="Meiryo UI" panose="020B0604030504040204" pitchFamily="50" charset="-128"/>
                <a:ea typeface="Meiryo UI" panose="020B0604030504040204" pitchFamily="50" charset="-128"/>
              </a:rPr>
              <a:t>SC_MainPDPurpose</a:t>
            </a:r>
            <a:endParaRPr lang="ja-JP" altLang="ja-JP" sz="1100" dirty="0">
              <a:solidFill>
                <a:schemeClr val="bg1"/>
              </a:solidFill>
              <a:latin typeface="Meiryo UI" panose="020B0604030504040204" pitchFamily="50" charset="-128"/>
              <a:ea typeface="Meiryo UI" panose="020B0604030504040204" pitchFamily="50" charset="-128"/>
            </a:endParaRPr>
          </a:p>
        </p:txBody>
      </p:sp>
      <p:sp>
        <p:nvSpPr>
          <p:cNvPr id="10" name="角丸四角形吹き出し 9" hidden="1"/>
          <p:cNvSpPr/>
          <p:nvPr/>
        </p:nvSpPr>
        <p:spPr>
          <a:xfrm>
            <a:off x="10178474" y="107150"/>
            <a:ext cx="1920920" cy="465505"/>
          </a:xfrm>
          <a:prstGeom prst="wedgeRoundRectCallout">
            <a:avLst>
              <a:gd name="adj1" fmla="val -57143"/>
              <a:gd name="adj2" fmla="val 6674"/>
              <a:gd name="adj3" fmla="val 16667"/>
            </a:avLst>
          </a:prstGeom>
          <a:solidFill>
            <a:srgbClr val="C74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685800">
              <a:defRPr/>
            </a:pPr>
            <a:r>
              <a:rPr lang="en-US" altLang="ja-JP" sz="1000" dirty="0">
                <a:solidFill>
                  <a:schemeClr val="bg1"/>
                </a:solidFill>
                <a:latin typeface="Meiryo UI" panose="020B0604030504040204" pitchFamily="50" charset="-128"/>
                <a:ea typeface="Meiryo UI" panose="020B0604030504040204" pitchFamily="50" charset="-128"/>
              </a:rPr>
              <a:t>※</a:t>
            </a:r>
            <a:r>
              <a:rPr lang="ja-JP" altLang="en-US" sz="1000" dirty="0">
                <a:solidFill>
                  <a:schemeClr val="bg1"/>
                </a:solidFill>
                <a:latin typeface="Meiryo UI" panose="020B0604030504040204" pitchFamily="50" charset="-128"/>
                <a:ea typeface="Meiryo UI" panose="020B0604030504040204" pitchFamily="50" charset="-128"/>
              </a:rPr>
              <a:t>調査用メモ</a:t>
            </a:r>
            <a:endParaRPr lang="en-US" altLang="ja-JP" sz="1000" dirty="0">
              <a:solidFill>
                <a:schemeClr val="bg1"/>
              </a:solidFill>
              <a:latin typeface="Meiryo UI" panose="020B0604030504040204" pitchFamily="50" charset="-128"/>
              <a:ea typeface="Meiryo UI" panose="020B0604030504040204" pitchFamily="50" charset="-128"/>
            </a:endParaRPr>
          </a:p>
          <a:p>
            <a:pPr lvl="0" defTabSz="685800">
              <a:defRPr/>
            </a:pPr>
            <a:r>
              <a:rPr lang="ja-JP" altLang="en-US" sz="1000" dirty="0">
                <a:solidFill>
                  <a:schemeClr val="bg1"/>
                </a:solidFill>
                <a:latin typeface="Meiryo UI" panose="020B0604030504040204" pitchFamily="50" charset="-128"/>
                <a:ea typeface="Meiryo UI" panose="020B0604030504040204" pitchFamily="50" charset="-128"/>
              </a:rPr>
              <a:t>既存システムのプロパティ値</a:t>
            </a:r>
            <a:endParaRPr lang="ja-JP" altLang="ja-JP" sz="1000" dirty="0">
              <a:solidFill>
                <a:schemeClr val="bg1"/>
              </a:solidFill>
              <a:latin typeface="Meiryo UI" panose="020B0604030504040204" pitchFamily="50" charset="-128"/>
              <a:ea typeface="Meiryo UI" panose="020B0604030504040204" pitchFamily="50" charset="-128"/>
            </a:endParaRPr>
          </a:p>
        </p:txBody>
      </p:sp>
      <p:sp>
        <p:nvSpPr>
          <p:cNvPr id="4" name="タイトル 3"/>
          <p:cNvSpPr>
            <a:spLocks noGrp="1"/>
          </p:cNvSpPr>
          <p:nvPr>
            <p:ph type="title"/>
          </p:nvPr>
        </p:nvSpPr>
        <p:spPr>
          <a:xfrm>
            <a:off x="0" y="13157"/>
            <a:ext cx="12191999" cy="692149"/>
          </a:xfrm>
        </p:spPr>
        <p:txBody>
          <a:bodyPr/>
          <a:lstStyle/>
          <a:p>
            <a:r>
              <a:rPr lang="ja-JP" altLang="en-US" dirty="0" smtClean="0"/>
              <a:t>機能概要（</a:t>
            </a:r>
            <a:r>
              <a:rPr lang="ja-JP" altLang="en-US" dirty="0"/>
              <a:t>ルール演算子の</a:t>
            </a:r>
            <a:r>
              <a:rPr lang="ja-JP" altLang="en-US" dirty="0" smtClean="0"/>
              <a:t>導入）</a:t>
            </a:r>
            <a:endParaRPr kumimoji="1" lang="ja-JP" altLang="en-US" dirty="0"/>
          </a:p>
        </p:txBody>
      </p:sp>
      <p:sp>
        <p:nvSpPr>
          <p:cNvPr id="24" name="テキスト ボックス 23"/>
          <p:cNvSpPr txBox="1"/>
          <p:nvPr/>
        </p:nvSpPr>
        <p:spPr>
          <a:xfrm>
            <a:off x="775417" y="3754046"/>
            <a:ext cx="5621144" cy="3754874"/>
          </a:xfrm>
          <a:prstGeom prst="rect">
            <a:avLst/>
          </a:prstGeom>
          <a:noFill/>
        </p:spPr>
        <p:txBody>
          <a:bodyPr wrap="square" rtlCol="0">
            <a:spAutoFit/>
          </a:bodyPr>
          <a:lstStyle/>
          <a:p>
            <a:r>
              <a:rPr lang="en-US" altLang="ja-JP" sz="1400" dirty="0" smtClean="0"/>
              <a:t>3</a:t>
            </a:r>
            <a:r>
              <a:rPr lang="ja-JP" altLang="en-US" sz="1400" dirty="0" smtClean="0"/>
              <a:t>つ</a:t>
            </a:r>
            <a:r>
              <a:rPr kumimoji="1" lang="ja-JP" altLang="en-US" sz="1400" dirty="0" smtClean="0"/>
              <a:t>演算子を</a:t>
            </a:r>
            <a:r>
              <a:rPr lang="ja-JP" altLang="en-US" sz="1400" dirty="0" smtClean="0"/>
              <a:t>導入することによってシステム化を可能とする。</a:t>
            </a:r>
            <a:endParaRPr kumimoji="1" lang="en-US" altLang="ja-JP" sz="1400" dirty="0" smtClean="0"/>
          </a:p>
          <a:p>
            <a:r>
              <a:rPr kumimoji="1" lang="ja-JP" altLang="en-US" sz="1400" b="1" dirty="0" smtClean="0"/>
              <a:t>・位置指定演算子</a:t>
            </a:r>
            <a:endParaRPr kumimoji="1" lang="en-US" altLang="ja-JP" sz="1400" b="1" dirty="0" smtClean="0"/>
          </a:p>
          <a:p>
            <a:r>
              <a:rPr lang="ja-JP" altLang="en-US" sz="1400" b="1" dirty="0" smtClean="0"/>
              <a:t>文字</a:t>
            </a:r>
            <a:r>
              <a:rPr lang="ja-JP" altLang="en-US" sz="1400" b="1" dirty="0"/>
              <a:t>位置</a:t>
            </a:r>
            <a:r>
              <a:rPr kumimoji="1" lang="ja-JP" altLang="en-US" sz="1400" b="1" dirty="0" smtClean="0"/>
              <a:t>　　</a:t>
            </a:r>
            <a:r>
              <a:rPr kumimoji="1" lang="ja-JP" altLang="en-US" sz="1400" dirty="0" smtClean="0"/>
              <a:t>　　　　　　　　　　　　　　　　　　　　　　　　　</a:t>
            </a:r>
            <a:endParaRPr kumimoji="1" lang="en-US" altLang="ja-JP" sz="1400" dirty="0" smtClean="0"/>
          </a:p>
          <a:p>
            <a:r>
              <a:rPr lang="en-US" altLang="ja-JP" sz="1400" dirty="0" smtClean="0"/>
              <a:t>2N         </a:t>
            </a:r>
            <a:r>
              <a:rPr lang="ja-JP" altLang="en-US" sz="1400" dirty="0" smtClean="0"/>
              <a:t>チェック対象文字列の左から</a:t>
            </a:r>
            <a:r>
              <a:rPr lang="en-US" altLang="ja-JP" sz="1400" dirty="0" smtClean="0"/>
              <a:t>2</a:t>
            </a:r>
            <a:r>
              <a:rPr lang="ja-JP" altLang="en-US" sz="1400" dirty="0" smtClean="0"/>
              <a:t>桁目</a:t>
            </a:r>
            <a:endParaRPr lang="en-US" altLang="ja-JP" sz="1400" dirty="0" smtClean="0"/>
          </a:p>
          <a:p>
            <a:r>
              <a:rPr lang="en-US" altLang="ja-JP" sz="1400" dirty="0" smtClean="0"/>
              <a:t>2Un     </a:t>
            </a:r>
            <a:r>
              <a:rPr lang="ja-JP" altLang="en-US" sz="1400" dirty="0" smtClean="0"/>
              <a:t>間隔指定</a:t>
            </a:r>
            <a:r>
              <a:rPr lang="en-US" altLang="ja-JP" sz="1400" dirty="0" smtClean="0"/>
              <a:t>,2</a:t>
            </a:r>
            <a:r>
              <a:rPr lang="ja-JP" altLang="en-US" sz="1400" dirty="0" smtClean="0"/>
              <a:t>文字目</a:t>
            </a:r>
            <a:r>
              <a:rPr lang="en-US" altLang="ja-JP" sz="1400" dirty="0" smtClean="0"/>
              <a:t>~</a:t>
            </a:r>
            <a:r>
              <a:rPr lang="ja-JP" altLang="en-US" sz="1400" dirty="0"/>
              <a:t>最終</a:t>
            </a:r>
            <a:r>
              <a:rPr lang="ja-JP" altLang="en-US" sz="1400" dirty="0" smtClean="0"/>
              <a:t>文字目まで　</a:t>
            </a:r>
            <a:endParaRPr lang="en-US" altLang="ja-JP" sz="1400" dirty="0" smtClean="0"/>
          </a:p>
          <a:p>
            <a:r>
              <a:rPr lang="en-US" altLang="ja-JP" sz="1400" dirty="0"/>
              <a:t>3</a:t>
            </a:r>
            <a:r>
              <a:rPr lang="en-US" altLang="ja-JP" sz="1400" dirty="0" smtClean="0"/>
              <a:t>E1    </a:t>
            </a:r>
            <a:r>
              <a:rPr lang="ja-JP" altLang="en-US" sz="1400" dirty="0" smtClean="0"/>
              <a:t>後ろから２個目～</a:t>
            </a:r>
            <a:r>
              <a:rPr lang="en-US" altLang="ja-JP" sz="1400" dirty="0" smtClean="0"/>
              <a:t>1</a:t>
            </a:r>
            <a:r>
              <a:rPr lang="ja-JP" altLang="en-US" sz="1400" dirty="0" smtClean="0"/>
              <a:t>個目</a:t>
            </a:r>
            <a:endParaRPr lang="en-US" altLang="ja-JP" sz="1400" dirty="0"/>
          </a:p>
          <a:p>
            <a:r>
              <a:rPr lang="ja-JP" altLang="en-US" sz="1400" b="1" dirty="0" smtClean="0"/>
              <a:t>データ位置</a:t>
            </a:r>
            <a:endParaRPr lang="en-US" altLang="ja-JP" sz="1400" b="1" dirty="0" smtClean="0"/>
          </a:p>
          <a:p>
            <a:r>
              <a:rPr lang="en-US" altLang="ja-JP" sz="1400" dirty="0" smtClean="0"/>
              <a:t>F(first)</a:t>
            </a:r>
            <a:r>
              <a:rPr lang="ja-JP" altLang="en-US" sz="1400" dirty="0" smtClean="0"/>
              <a:t>　　最初のデータ</a:t>
            </a:r>
            <a:r>
              <a:rPr lang="en-US" altLang="ja-JP" sz="1400" dirty="0" smtClean="0"/>
              <a:t>(</a:t>
            </a:r>
            <a:r>
              <a:rPr lang="ja-JP" altLang="en-US" sz="1400" dirty="0" smtClean="0"/>
              <a:t>列</a:t>
            </a:r>
            <a:r>
              <a:rPr lang="en-US" altLang="ja-JP" sz="1400" dirty="0" smtClean="0"/>
              <a:t>)</a:t>
            </a:r>
          </a:p>
          <a:p>
            <a:r>
              <a:rPr lang="en-US" altLang="ja-JP" sz="1400" dirty="0" smtClean="0"/>
              <a:t>E(end)    </a:t>
            </a:r>
            <a:r>
              <a:rPr lang="ja-JP" altLang="en-US" sz="1400" dirty="0" smtClean="0"/>
              <a:t>最後のデータ</a:t>
            </a:r>
            <a:r>
              <a:rPr lang="en-US" altLang="ja-JP" sz="1400" dirty="0" smtClean="0"/>
              <a:t>(</a:t>
            </a:r>
            <a:r>
              <a:rPr lang="ja-JP" altLang="en-US" sz="1400" dirty="0" smtClean="0"/>
              <a:t>列</a:t>
            </a:r>
            <a:r>
              <a:rPr lang="en-US" altLang="ja-JP" sz="1400" dirty="0" smtClean="0"/>
              <a:t>)</a:t>
            </a:r>
            <a:endParaRPr lang="en-US" altLang="ja-JP" sz="1400" b="1" dirty="0" smtClean="0"/>
          </a:p>
          <a:p>
            <a:r>
              <a:rPr lang="ja-JP" altLang="en-US" sz="1400" b="1" dirty="0" smtClean="0"/>
              <a:t>・</a:t>
            </a:r>
            <a:r>
              <a:rPr lang="ja-JP" altLang="en-US" sz="1400" b="1" dirty="0"/>
              <a:t>論理演算子</a:t>
            </a:r>
            <a:endParaRPr lang="en-US" altLang="ja-JP" sz="1400" b="1" dirty="0"/>
          </a:p>
          <a:p>
            <a:r>
              <a:rPr lang="en-US" altLang="ja-JP" sz="1400" dirty="0"/>
              <a:t>a=Y    b=C</a:t>
            </a:r>
          </a:p>
          <a:p>
            <a:r>
              <a:rPr lang="en-US" altLang="ja-JP" sz="1400" dirty="0">
                <a:solidFill>
                  <a:schemeClr val="dk1"/>
                </a:solidFill>
              </a:rPr>
              <a:t>Ǝ</a:t>
            </a:r>
            <a:r>
              <a:rPr lang="ja-JP" altLang="en-US" sz="1400" dirty="0">
                <a:solidFill>
                  <a:schemeClr val="dk1"/>
                </a:solidFill>
              </a:rPr>
              <a:t>∈</a:t>
            </a:r>
            <a:r>
              <a:rPr lang="en-US" altLang="ja-JP" sz="1400" dirty="0">
                <a:solidFill>
                  <a:schemeClr val="dk1"/>
                </a:solidFill>
              </a:rPr>
              <a:t>C</a:t>
            </a:r>
            <a:r>
              <a:rPr lang="ja-JP" altLang="en-US" sz="1400" dirty="0">
                <a:solidFill>
                  <a:schemeClr val="dk1"/>
                </a:solidFill>
              </a:rPr>
              <a:t>　　</a:t>
            </a:r>
            <a:r>
              <a:rPr lang="en-US" altLang="ja-JP" sz="1400" dirty="0">
                <a:solidFill>
                  <a:schemeClr val="dk1"/>
                </a:solidFill>
              </a:rPr>
              <a:t>C</a:t>
            </a:r>
            <a:r>
              <a:rPr lang="ja-JP" altLang="en-US" sz="1400" dirty="0">
                <a:solidFill>
                  <a:schemeClr val="dk1"/>
                </a:solidFill>
              </a:rPr>
              <a:t>のチャック対象上にデータが存在する</a:t>
            </a:r>
            <a:endParaRPr lang="en-US" altLang="ja-JP" sz="1400" dirty="0">
              <a:solidFill>
                <a:schemeClr val="dk1"/>
              </a:solidFill>
            </a:endParaRPr>
          </a:p>
          <a:p>
            <a:r>
              <a:rPr lang="ja-JP" altLang="en-US" sz="1400" dirty="0"/>
              <a:t>∄</a:t>
            </a:r>
            <a:r>
              <a:rPr lang="ja-JP" altLang="en-US" sz="1400" dirty="0">
                <a:solidFill>
                  <a:schemeClr val="dk1"/>
                </a:solidFill>
              </a:rPr>
              <a:t>∈</a:t>
            </a:r>
            <a:r>
              <a:rPr lang="en-US" altLang="ja-JP" sz="1400" dirty="0">
                <a:solidFill>
                  <a:schemeClr val="dk1"/>
                </a:solidFill>
              </a:rPr>
              <a:t>C</a:t>
            </a:r>
            <a:r>
              <a:rPr lang="ja-JP" altLang="en-US" sz="1400" dirty="0">
                <a:solidFill>
                  <a:schemeClr val="dk1"/>
                </a:solidFill>
              </a:rPr>
              <a:t>　　</a:t>
            </a:r>
            <a:r>
              <a:rPr lang="en-US" altLang="ja-JP" sz="1400" dirty="0">
                <a:solidFill>
                  <a:schemeClr val="dk1"/>
                </a:solidFill>
              </a:rPr>
              <a:t>C</a:t>
            </a:r>
            <a:r>
              <a:rPr lang="ja-JP" altLang="en-US" sz="1400" dirty="0">
                <a:solidFill>
                  <a:schemeClr val="dk1"/>
                </a:solidFill>
              </a:rPr>
              <a:t>のチャック対象上にデータが存在しない</a:t>
            </a:r>
            <a:endParaRPr lang="ja-JP" altLang="en-US" sz="1400" dirty="0"/>
          </a:p>
          <a:p>
            <a:r>
              <a:rPr lang="en-US" altLang="ja-JP" sz="1400" dirty="0">
                <a:solidFill>
                  <a:schemeClr val="dk1"/>
                </a:solidFill>
              </a:rPr>
              <a:t>Ǝ(take)</a:t>
            </a:r>
            <a:r>
              <a:rPr lang="ja-JP" altLang="en-US" sz="1400" dirty="0">
                <a:solidFill>
                  <a:schemeClr val="dk1"/>
                </a:solidFill>
              </a:rPr>
              <a:t>∈</a:t>
            </a:r>
            <a:r>
              <a:rPr lang="en-US" altLang="ja-JP" sz="1400" dirty="0">
                <a:solidFill>
                  <a:schemeClr val="dk1"/>
                </a:solidFill>
              </a:rPr>
              <a:t>C</a:t>
            </a:r>
            <a:r>
              <a:rPr lang="ja-JP" altLang="en-US" sz="1400" dirty="0">
                <a:solidFill>
                  <a:schemeClr val="dk1"/>
                </a:solidFill>
              </a:rPr>
              <a:t>　　</a:t>
            </a:r>
            <a:r>
              <a:rPr lang="en-US" altLang="ja-JP" sz="1400" dirty="0">
                <a:solidFill>
                  <a:schemeClr val="dk1"/>
                </a:solidFill>
              </a:rPr>
              <a:t>C</a:t>
            </a:r>
            <a:r>
              <a:rPr lang="ja-JP" altLang="en-US" sz="1400" dirty="0">
                <a:solidFill>
                  <a:schemeClr val="dk1"/>
                </a:solidFill>
              </a:rPr>
              <a:t>のチャック対象上にデータ</a:t>
            </a:r>
            <a:r>
              <a:rPr lang="en-US" altLang="ja-JP" sz="1400" dirty="0">
                <a:solidFill>
                  <a:schemeClr val="dk1"/>
                </a:solidFill>
              </a:rPr>
              <a:t>’take’</a:t>
            </a:r>
            <a:r>
              <a:rPr lang="ja-JP" altLang="en-US" sz="1400" dirty="0">
                <a:solidFill>
                  <a:schemeClr val="dk1"/>
                </a:solidFill>
              </a:rPr>
              <a:t>が存在</a:t>
            </a:r>
            <a:r>
              <a:rPr lang="ja-JP" altLang="en-US" sz="1400" dirty="0" smtClean="0">
                <a:solidFill>
                  <a:schemeClr val="dk1"/>
                </a:solidFill>
              </a:rPr>
              <a:t>する</a:t>
            </a:r>
            <a:endParaRPr lang="en-US" altLang="ja-JP" sz="1400" dirty="0" smtClean="0">
              <a:solidFill>
                <a:schemeClr val="dk1"/>
              </a:solidFill>
            </a:endParaRPr>
          </a:p>
          <a:p>
            <a:endParaRPr lang="ja-JP" altLang="en-US" sz="1400" dirty="0"/>
          </a:p>
          <a:p>
            <a:endParaRPr lang="en-US" altLang="ja-JP" sz="1400" dirty="0" smtClean="0"/>
          </a:p>
          <a:p>
            <a:endParaRPr lang="en-US" altLang="ja-JP" sz="1400" dirty="0"/>
          </a:p>
        </p:txBody>
      </p:sp>
      <p:sp>
        <p:nvSpPr>
          <p:cNvPr id="3" name="正方形/長方形 2"/>
          <p:cNvSpPr/>
          <p:nvPr/>
        </p:nvSpPr>
        <p:spPr>
          <a:xfrm>
            <a:off x="1337970" y="3060359"/>
            <a:ext cx="10117182" cy="923330"/>
          </a:xfrm>
          <a:prstGeom prst="rect">
            <a:avLst/>
          </a:prstGeom>
        </p:spPr>
        <p:txBody>
          <a:bodyPr wrap="square">
            <a:spAutoFit/>
          </a:bodyPr>
          <a:lstStyle/>
          <a:p>
            <a:r>
              <a:rPr lang="en-US" altLang="ja-JP" dirty="0"/>
              <a:t>(</a:t>
            </a:r>
            <a:r>
              <a:rPr lang="ja-JP" altLang="en-US" dirty="0"/>
              <a:t>例　</a:t>
            </a:r>
            <a:r>
              <a:rPr lang="en-US" altLang="ja-JP" dirty="0" smtClean="0"/>
              <a:t> </a:t>
            </a:r>
            <a:r>
              <a:rPr lang="en-US" altLang="ja-JP" dirty="0" err="1" smtClean="0"/>
              <a:t>MainPD</a:t>
            </a:r>
            <a:r>
              <a:rPr lang="en-US" altLang="ja-JP" dirty="0" smtClean="0"/>
              <a:t>(</a:t>
            </a:r>
            <a:r>
              <a:rPr lang="en-US" altLang="ja-JP" sz="1200" dirty="0" smtClean="0"/>
              <a:t>2</a:t>
            </a:r>
            <a:r>
              <a:rPr lang="en-US" altLang="ja-JP" dirty="0" smtClean="0"/>
              <a:t>N)=Y    PD(</a:t>
            </a:r>
            <a:r>
              <a:rPr lang="en-US" altLang="ja-JP" sz="1200" dirty="0" smtClean="0"/>
              <a:t>4</a:t>
            </a:r>
            <a:r>
              <a:rPr lang="en-US" altLang="ja-JP" dirty="0" smtClean="0"/>
              <a:t>N)=</a:t>
            </a:r>
            <a:r>
              <a:rPr lang="en-US" altLang="ja-JP" dirty="0"/>
              <a:t>C a!</a:t>
            </a:r>
            <a:r>
              <a:rPr lang="ja-JP" altLang="en-US" dirty="0"/>
              <a:t>⇒</a:t>
            </a:r>
            <a:r>
              <a:rPr lang="en-US" altLang="ja-JP" dirty="0"/>
              <a:t>b </a:t>
            </a:r>
            <a:r>
              <a:rPr lang="ja-JP" altLang="en-US" dirty="0"/>
              <a:t>　</a:t>
            </a:r>
            <a:r>
              <a:rPr lang="en-US" altLang="ja-JP" dirty="0" err="1" smtClean="0"/>
              <a:t>Mainpd</a:t>
            </a:r>
            <a:r>
              <a:rPr lang="ja-JP" altLang="en-US" dirty="0"/>
              <a:t>の</a:t>
            </a:r>
            <a:r>
              <a:rPr lang="ja-JP" altLang="en-US" dirty="0" smtClean="0"/>
              <a:t>２桁目が</a:t>
            </a:r>
            <a:r>
              <a:rPr lang="en-US" altLang="ja-JP" dirty="0" smtClean="0"/>
              <a:t>Y</a:t>
            </a:r>
            <a:r>
              <a:rPr lang="ja-JP" altLang="en-US" dirty="0" smtClean="0"/>
              <a:t>の</a:t>
            </a:r>
            <a:r>
              <a:rPr lang="ja-JP" altLang="en-US" dirty="0"/>
              <a:t>次に</a:t>
            </a:r>
            <a:r>
              <a:rPr lang="en-US" altLang="ja-JP" dirty="0" err="1"/>
              <a:t>modulePD</a:t>
            </a:r>
            <a:r>
              <a:rPr lang="ja-JP" altLang="en-US" dirty="0"/>
              <a:t>　の</a:t>
            </a:r>
            <a:r>
              <a:rPr lang="ja-JP" altLang="en-US" dirty="0" smtClean="0"/>
              <a:t>４桁目が</a:t>
            </a:r>
            <a:r>
              <a:rPr lang="en-US" altLang="ja-JP" dirty="0" smtClean="0"/>
              <a:t>C</a:t>
            </a:r>
            <a:r>
              <a:rPr lang="ja-JP" altLang="en-US" dirty="0" smtClean="0"/>
              <a:t>であったら</a:t>
            </a:r>
            <a:r>
              <a:rPr lang="ja-JP" altLang="en-US" dirty="0"/>
              <a:t>発砲　　</a:t>
            </a:r>
            <a:endParaRPr lang="en-US" altLang="ja-JP" dirty="0"/>
          </a:p>
          <a:p>
            <a:endParaRPr lang="en-US" altLang="ja-JP" dirty="0"/>
          </a:p>
        </p:txBody>
      </p:sp>
      <p:sp>
        <p:nvSpPr>
          <p:cNvPr id="9" name="テキスト ボックス 8"/>
          <p:cNvSpPr txBox="1"/>
          <p:nvPr/>
        </p:nvSpPr>
        <p:spPr>
          <a:xfrm>
            <a:off x="6658846" y="3709621"/>
            <a:ext cx="5797779" cy="2893100"/>
          </a:xfrm>
          <a:prstGeom prst="rect">
            <a:avLst/>
          </a:prstGeom>
          <a:noFill/>
        </p:spPr>
        <p:txBody>
          <a:bodyPr wrap="square" rtlCol="0">
            <a:spAutoFit/>
          </a:bodyPr>
          <a:lstStyle/>
          <a:p>
            <a:r>
              <a:rPr lang="ja-JP" altLang="en-US" sz="1400" b="1" dirty="0" smtClean="0"/>
              <a:t>・</a:t>
            </a:r>
            <a:r>
              <a:rPr lang="ja-JP" altLang="en-US" sz="1400" b="1" dirty="0"/>
              <a:t>関係</a:t>
            </a:r>
            <a:r>
              <a:rPr lang="ja-JP" altLang="en-US" sz="1400" b="1" dirty="0" smtClean="0"/>
              <a:t>演算子</a:t>
            </a:r>
            <a:endParaRPr lang="en-US" altLang="ja-JP" sz="1400" b="1" dirty="0" smtClean="0"/>
          </a:p>
          <a:p>
            <a:r>
              <a:rPr lang="en-US" altLang="ja-JP" sz="1400" dirty="0" smtClean="0"/>
              <a:t>a</a:t>
            </a:r>
            <a:r>
              <a:rPr lang="ja-JP" altLang="en-US" sz="1400" dirty="0" smtClean="0"/>
              <a:t>⇒</a:t>
            </a:r>
            <a:r>
              <a:rPr lang="en-US" altLang="ja-JP" sz="1400" dirty="0" smtClean="0"/>
              <a:t>b</a:t>
            </a:r>
            <a:r>
              <a:rPr lang="ja-JP" altLang="en-US" sz="1400" dirty="0" smtClean="0"/>
              <a:t>　　</a:t>
            </a:r>
            <a:r>
              <a:rPr lang="en-US" altLang="ja-JP" sz="1400" dirty="0" smtClean="0"/>
              <a:t>a</a:t>
            </a:r>
            <a:r>
              <a:rPr lang="ja-JP" altLang="en-US" sz="1400" dirty="0" smtClean="0"/>
              <a:t>の次の記号が</a:t>
            </a:r>
            <a:r>
              <a:rPr lang="en-US" altLang="ja-JP" sz="1400" dirty="0" smtClean="0"/>
              <a:t>b</a:t>
            </a:r>
            <a:r>
              <a:rPr lang="ja-JP" altLang="en-US" sz="1400" dirty="0" smtClean="0"/>
              <a:t>であったら</a:t>
            </a:r>
            <a:endParaRPr kumimoji="1" lang="en-US" altLang="ja-JP" sz="1400" dirty="0" smtClean="0"/>
          </a:p>
          <a:p>
            <a:r>
              <a:rPr kumimoji="1" lang="en-US" altLang="ja-JP" sz="1400" dirty="0" smtClean="0"/>
              <a:t>a!</a:t>
            </a:r>
            <a:r>
              <a:rPr kumimoji="1" lang="ja-JP" altLang="en-US" sz="1400" dirty="0" smtClean="0"/>
              <a:t>⇒</a:t>
            </a:r>
            <a:r>
              <a:rPr kumimoji="1" lang="en-US" altLang="ja-JP" sz="1400" dirty="0" smtClean="0"/>
              <a:t>b</a:t>
            </a:r>
            <a:r>
              <a:rPr kumimoji="1" lang="ja-JP" altLang="en-US" sz="1400" dirty="0" smtClean="0"/>
              <a:t>　　</a:t>
            </a:r>
            <a:r>
              <a:rPr kumimoji="1" lang="en-US" altLang="ja-JP" sz="1400" dirty="0" smtClean="0"/>
              <a:t>a</a:t>
            </a:r>
            <a:r>
              <a:rPr kumimoji="1" lang="ja-JP" altLang="en-US" sz="1400" dirty="0" smtClean="0"/>
              <a:t>の</a:t>
            </a:r>
            <a:r>
              <a:rPr lang="ja-JP" altLang="en-US" sz="1400" dirty="0" smtClean="0"/>
              <a:t>次の記号</a:t>
            </a:r>
            <a:r>
              <a:rPr lang="en-US" altLang="ja-JP" sz="1400" dirty="0" smtClean="0"/>
              <a:t>b</a:t>
            </a:r>
            <a:r>
              <a:rPr lang="ja-JP" altLang="en-US" sz="1400" dirty="0" smtClean="0"/>
              <a:t>でなかったら</a:t>
            </a:r>
            <a:endParaRPr lang="en-US" altLang="ja-JP" sz="1400" dirty="0" smtClean="0"/>
          </a:p>
          <a:p>
            <a:r>
              <a:rPr lang="en-US" altLang="ja-JP" sz="1400" dirty="0" err="1" smtClean="0"/>
              <a:t>a</a:t>
            </a:r>
            <a:r>
              <a:rPr lang="en-US" altLang="ja-JP" sz="1400" dirty="0" err="1"/>
              <a:t>&amp;</a:t>
            </a:r>
            <a:r>
              <a:rPr lang="en-US" altLang="ja-JP" sz="1400" dirty="0" err="1" smtClean="0"/>
              <a:t>b</a:t>
            </a:r>
            <a:r>
              <a:rPr lang="en-US" altLang="ja-JP" sz="1400" dirty="0" smtClean="0"/>
              <a:t>     a</a:t>
            </a:r>
            <a:r>
              <a:rPr lang="ja-JP" altLang="en-US" sz="1400" dirty="0" err="1" smtClean="0"/>
              <a:t>、</a:t>
            </a:r>
            <a:r>
              <a:rPr lang="en-US" altLang="ja-JP" sz="1400" dirty="0" smtClean="0"/>
              <a:t>b</a:t>
            </a:r>
            <a:r>
              <a:rPr lang="ja-JP" altLang="en-US" sz="1400" dirty="0" smtClean="0"/>
              <a:t>共に満たす時</a:t>
            </a:r>
            <a:endParaRPr lang="en-US" altLang="ja-JP" sz="1400" dirty="0" smtClean="0"/>
          </a:p>
          <a:p>
            <a:r>
              <a:rPr lang="en-US" altLang="ja-JP" sz="1400" dirty="0" err="1" smtClean="0"/>
              <a:t>aNb</a:t>
            </a:r>
            <a:r>
              <a:rPr lang="en-US" altLang="ja-JP" sz="1400" dirty="0" smtClean="0"/>
              <a:t>     a</a:t>
            </a:r>
            <a:r>
              <a:rPr lang="ja-JP" altLang="en-US" sz="1400" dirty="0" smtClean="0"/>
              <a:t>位置</a:t>
            </a:r>
            <a:r>
              <a:rPr lang="en-US" altLang="ja-JP" sz="1400" dirty="0" smtClean="0"/>
              <a:t>(</a:t>
            </a:r>
            <a:r>
              <a:rPr lang="ja-JP" altLang="en-US" sz="1400" dirty="0" smtClean="0"/>
              <a:t>行数</a:t>
            </a:r>
            <a:r>
              <a:rPr lang="en-US" altLang="ja-JP" sz="1400" dirty="0" smtClean="0"/>
              <a:t>)</a:t>
            </a:r>
            <a:r>
              <a:rPr lang="ja-JP" altLang="en-US" sz="1400" dirty="0" smtClean="0"/>
              <a:t>に</a:t>
            </a:r>
            <a:r>
              <a:rPr lang="en-US" altLang="ja-JP" sz="1400" dirty="0" smtClean="0"/>
              <a:t>b</a:t>
            </a:r>
            <a:r>
              <a:rPr lang="ja-JP" altLang="en-US" sz="1400" dirty="0" smtClean="0"/>
              <a:t>が存在</a:t>
            </a:r>
            <a:endParaRPr lang="en-US" altLang="ja-JP" sz="1400" dirty="0" smtClean="0"/>
          </a:p>
          <a:p>
            <a:r>
              <a:rPr lang="en-US" altLang="ja-JP" sz="1400" dirty="0" smtClean="0"/>
              <a:t>a==b  a</a:t>
            </a:r>
            <a:r>
              <a:rPr lang="ja-JP" altLang="en-US" sz="1400" dirty="0" smtClean="0"/>
              <a:t>と</a:t>
            </a:r>
            <a:r>
              <a:rPr lang="en-US" altLang="ja-JP" sz="1400" dirty="0" smtClean="0"/>
              <a:t>b</a:t>
            </a:r>
            <a:r>
              <a:rPr lang="ja-JP" altLang="en-US" sz="1400" dirty="0" smtClean="0"/>
              <a:t>が同一</a:t>
            </a:r>
            <a:endParaRPr lang="en-US" altLang="ja-JP" sz="1400" dirty="0" smtClean="0"/>
          </a:p>
          <a:p>
            <a:r>
              <a:rPr lang="en-US" altLang="ja-JP" sz="1400" dirty="0" smtClean="0"/>
              <a:t>A</a:t>
            </a:r>
            <a:r>
              <a:rPr lang="ja-JP" altLang="en-US" sz="1400" dirty="0"/>
              <a:t> ⊂ </a:t>
            </a:r>
            <a:r>
              <a:rPr lang="en-US" altLang="ja-JP" sz="1400" dirty="0" smtClean="0"/>
              <a:t>B         A</a:t>
            </a:r>
            <a:r>
              <a:rPr lang="ja-JP" altLang="en-US" sz="1400" dirty="0" smtClean="0"/>
              <a:t>を満たす時</a:t>
            </a:r>
            <a:r>
              <a:rPr lang="en-US" altLang="ja-JP" sz="1400" dirty="0" smtClean="0"/>
              <a:t>B</a:t>
            </a:r>
            <a:r>
              <a:rPr lang="ja-JP" altLang="en-US" sz="1400" dirty="0" smtClean="0"/>
              <a:t>を実行</a:t>
            </a:r>
            <a:endParaRPr lang="en-US" altLang="ja-JP" sz="1400" dirty="0" smtClean="0"/>
          </a:p>
          <a:p>
            <a:endParaRPr lang="en-US" altLang="ja-JP" sz="1400" dirty="0" smtClean="0"/>
          </a:p>
          <a:p>
            <a:r>
              <a:rPr lang="ja-JP" altLang="en-US" sz="1400" b="1" dirty="0" smtClean="0"/>
              <a:t>・要素</a:t>
            </a:r>
            <a:endParaRPr lang="en-US" altLang="ja-JP" sz="1400" b="1" dirty="0" smtClean="0"/>
          </a:p>
          <a:p>
            <a:r>
              <a:rPr lang="ja-JP" altLang="en-US" sz="1400" dirty="0" smtClean="0"/>
              <a:t>文字</a:t>
            </a:r>
            <a:endParaRPr lang="en-US" altLang="ja-JP" sz="1400" dirty="0" smtClean="0"/>
          </a:p>
          <a:p>
            <a:r>
              <a:rPr lang="ja-JP" altLang="en-US" sz="1400" dirty="0" smtClean="0"/>
              <a:t>‘数字’　文字判定</a:t>
            </a:r>
            <a:endParaRPr lang="en-US" altLang="ja-JP" sz="1400" dirty="0" smtClean="0"/>
          </a:p>
          <a:p>
            <a:r>
              <a:rPr lang="ja-JP" altLang="en-US" sz="1400" dirty="0" smtClean="0"/>
              <a:t>数字</a:t>
            </a:r>
            <a:r>
              <a:rPr lang="en-US" altLang="ja-JP" sz="1400" dirty="0" smtClean="0"/>
              <a:t>(</a:t>
            </a:r>
            <a:r>
              <a:rPr lang="ja-JP" altLang="en-US" sz="1400" dirty="0" smtClean="0"/>
              <a:t>データ数をカウント</a:t>
            </a:r>
            <a:r>
              <a:rPr lang="en-US" altLang="ja-JP" sz="1400" dirty="0" smtClean="0"/>
              <a:t>)</a:t>
            </a:r>
          </a:p>
          <a:p>
            <a:endParaRPr lang="en-US" altLang="ja-JP" sz="1400" dirty="0" smtClean="0"/>
          </a:p>
        </p:txBody>
      </p:sp>
      <p:graphicFrame>
        <p:nvGraphicFramePr>
          <p:cNvPr id="11" name="表 10"/>
          <p:cNvGraphicFramePr>
            <a:graphicFrameLocks noGrp="1"/>
          </p:cNvGraphicFramePr>
          <p:nvPr>
            <p:extLst>
              <p:ext uri="{D42A27DB-BD31-4B8C-83A1-F6EECF244321}">
                <p14:modId xmlns:p14="http://schemas.microsoft.com/office/powerpoint/2010/main" val="1922556371"/>
              </p:ext>
            </p:extLst>
          </p:nvPr>
        </p:nvGraphicFramePr>
        <p:xfrm>
          <a:off x="1075685" y="752300"/>
          <a:ext cx="10943047" cy="2926080"/>
        </p:xfrm>
        <a:graphic>
          <a:graphicData uri="http://schemas.openxmlformats.org/drawingml/2006/table">
            <a:tbl>
              <a:tblPr firstRow="1" bandRow="1">
                <a:tableStyleId>{5C22544A-7EE6-4342-B048-85BDC9FD1C3A}</a:tableStyleId>
              </a:tblPr>
              <a:tblGrid>
                <a:gridCol w="1846580"/>
                <a:gridCol w="1236980"/>
                <a:gridCol w="1170623"/>
                <a:gridCol w="1158046"/>
                <a:gridCol w="921803"/>
                <a:gridCol w="921803"/>
                <a:gridCol w="921803"/>
                <a:gridCol w="921803"/>
                <a:gridCol w="921803"/>
                <a:gridCol w="921803"/>
              </a:tblGrid>
              <a:tr h="364819">
                <a:tc>
                  <a:txBody>
                    <a:bodyPr/>
                    <a:lstStyle/>
                    <a:p>
                      <a:endParaRPr kumimoji="1" lang="ja-JP" altLang="en-US" dirty="0"/>
                    </a:p>
                  </a:txBody>
                  <a:tcPr/>
                </a:tc>
                <a:tc>
                  <a:txBody>
                    <a:bodyPr/>
                    <a:lstStyle/>
                    <a:p>
                      <a:r>
                        <a:rPr kumimoji="1" lang="ja-JP" altLang="en-US" dirty="0" smtClean="0"/>
                        <a:t>ルール</a:t>
                      </a:r>
                      <a:r>
                        <a:rPr kumimoji="1" lang="en-US" altLang="ja-JP" dirty="0" smtClean="0"/>
                        <a:t>No</a:t>
                      </a:r>
                      <a:endParaRPr kumimoji="1" lang="ja-JP" altLang="en-US" dirty="0"/>
                    </a:p>
                  </a:txBody>
                  <a:tcPr/>
                </a:tc>
                <a:tc>
                  <a:txBody>
                    <a:bodyPr/>
                    <a:lstStyle/>
                    <a:p>
                      <a:r>
                        <a:rPr kumimoji="1" lang="en-US" altLang="ja-JP" dirty="0" smtClean="0"/>
                        <a:t>a</a:t>
                      </a:r>
                      <a:endParaRPr kumimoji="1" lang="ja-JP" altLang="en-US" dirty="0"/>
                    </a:p>
                  </a:txBody>
                  <a:tcPr/>
                </a:tc>
                <a:tc>
                  <a:txBody>
                    <a:bodyPr/>
                    <a:lstStyle/>
                    <a:p>
                      <a:r>
                        <a:rPr kumimoji="1" lang="en-US" altLang="ja-JP" dirty="0" smtClean="0"/>
                        <a:t>b</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d</a:t>
                      </a:r>
                      <a:endParaRPr kumimoji="1" lang="ja-JP" altLang="en-US" dirty="0"/>
                    </a:p>
                  </a:txBody>
                  <a:tcPr/>
                </a:tc>
                <a:tc>
                  <a:txBody>
                    <a:bodyPr/>
                    <a:lstStyle/>
                    <a:p>
                      <a:r>
                        <a:rPr kumimoji="1" lang="en-US" altLang="ja-JP" dirty="0" smtClean="0"/>
                        <a:t>e</a:t>
                      </a:r>
                      <a:endParaRPr kumimoji="1" lang="ja-JP" altLang="en-US" dirty="0"/>
                    </a:p>
                  </a:txBody>
                  <a:tcPr/>
                </a:tc>
                <a:tc>
                  <a:txBody>
                    <a:bodyPr/>
                    <a:lstStyle/>
                    <a:p>
                      <a:r>
                        <a:rPr kumimoji="1" lang="en-US" altLang="ja-JP" dirty="0" smtClean="0"/>
                        <a:t>f</a:t>
                      </a:r>
                      <a:endParaRPr kumimoji="1" lang="ja-JP" altLang="en-US" dirty="0"/>
                    </a:p>
                  </a:txBody>
                  <a:tcPr/>
                </a:tc>
                <a:tc>
                  <a:txBody>
                    <a:bodyPr/>
                    <a:lstStyle/>
                    <a:p>
                      <a:r>
                        <a:rPr kumimoji="1" lang="en-US" altLang="ja-JP" dirty="0" smtClean="0"/>
                        <a:t>g</a:t>
                      </a:r>
                      <a:endParaRPr kumimoji="1" lang="ja-JP" altLang="en-US" dirty="0"/>
                    </a:p>
                  </a:txBody>
                  <a:tcPr/>
                </a:tc>
                <a:tc>
                  <a:txBody>
                    <a:bodyPr/>
                    <a:lstStyle/>
                    <a:p>
                      <a:r>
                        <a:rPr kumimoji="1" lang="en-US" altLang="ja-JP" dirty="0" smtClean="0"/>
                        <a:t>h</a:t>
                      </a:r>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dirty="0" smtClean="0"/>
                        <a:t>関係演算子</a:t>
                      </a:r>
                      <a:endParaRPr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dirty="0" smtClean="0"/>
                        <a:t>a!</a:t>
                      </a:r>
                      <a:r>
                        <a:rPr lang="ja-JP" altLang="en-US" dirty="0" smtClean="0"/>
                        <a:t>⇒</a:t>
                      </a:r>
                      <a:r>
                        <a:rPr lang="en-US" altLang="ja-JP" dirty="0" smtClean="0"/>
                        <a:t>b</a:t>
                      </a:r>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r>
              <a:tr h="364819">
                <a:tc gridSpan="10">
                  <a:txBody>
                    <a:bodyPr/>
                    <a:lstStyle/>
                    <a:p>
                      <a:pPr algn="ctr"/>
                      <a:r>
                        <a:rPr kumimoji="1" lang="ja-JP" altLang="en-US" dirty="0" smtClean="0"/>
                        <a:t>ロジック系演算子</a:t>
                      </a:r>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r>
              <a:tr h="364819">
                <a:tc>
                  <a:txBody>
                    <a:bodyPr/>
                    <a:lstStyle/>
                    <a:p>
                      <a:r>
                        <a:rPr kumimoji="1" lang="ja-JP" altLang="en-US" dirty="0" smtClean="0"/>
                        <a:t>チェック対象</a:t>
                      </a:r>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err="1" smtClean="0"/>
                        <a:t>MainPD</a:t>
                      </a:r>
                      <a:endParaRPr kumimoji="1" lang="en-US" altLang="ja-JP" dirty="0" smtClean="0"/>
                    </a:p>
                  </a:txBody>
                  <a:tcPr/>
                </a:tc>
                <a:tc>
                  <a:txBody>
                    <a:bodyPr/>
                    <a:lstStyle/>
                    <a:p>
                      <a:r>
                        <a:rPr kumimoji="1" lang="en-US" altLang="ja-JP" dirty="0" smtClean="0"/>
                        <a:t>PD</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ルール</a:t>
                      </a:r>
                      <a:r>
                        <a:rPr kumimoji="1" lang="en-US" altLang="ja-JP" dirty="0" smtClean="0"/>
                        <a:t>No</a:t>
                      </a:r>
                    </a:p>
                  </a:txBody>
                  <a:tcPr/>
                </a:tc>
                <a:tc>
                  <a:txBody>
                    <a:bodyPr/>
                    <a:lstStyle/>
                    <a:p>
                      <a:r>
                        <a:rPr kumimoji="1" lang="en-US" altLang="ja-JP" dirty="0" smtClean="0"/>
                        <a:t>1</a:t>
                      </a:r>
                      <a:endParaRPr kumimoji="1" lang="ja-JP" altLang="en-US" dirty="0"/>
                    </a:p>
                  </a:txBody>
                  <a:tcPr/>
                </a:tc>
                <a:tc>
                  <a:txBody>
                    <a:bodyPr/>
                    <a:lstStyle/>
                    <a:p>
                      <a:endParaRPr kumimoji="1" lang="ja-JP" altLang="en-US" dirty="0"/>
                    </a:p>
                  </a:txBody>
                  <a:tcPr/>
                </a:tc>
                <a:tc>
                  <a:txBody>
                    <a:bodyPr/>
                    <a:lstStyle/>
                    <a:p>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位置指定演算子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2N</a:t>
                      </a:r>
                      <a:endParaRPr kumimoji="1" lang="ja-JP" altLang="en-US" dirty="0"/>
                    </a:p>
                  </a:txBody>
                  <a:tcPr/>
                </a:tc>
                <a:tc>
                  <a:txBody>
                    <a:bodyPr/>
                    <a:lstStyle/>
                    <a:p>
                      <a:r>
                        <a:rPr kumimoji="1" lang="en-US" altLang="ja-JP" dirty="0" smtClean="0"/>
                        <a:t>4N</a:t>
                      </a:r>
                      <a:endParaRPr kumimoji="1" lang="ja-JP" altLang="en-US" dirty="0" smtClean="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論理演算子</a:t>
                      </a:r>
                      <a:endParaRPr kumimoji="1" lang="en-US" altLang="ja-JP" dirty="0" smtClean="0"/>
                    </a:p>
                  </a:txBody>
                  <a:tcPr/>
                </a:tc>
                <a:tc>
                  <a:txBody>
                    <a:bodyPr/>
                    <a:lstStyle/>
                    <a:p>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r h="3648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smtClean="0"/>
                        <a:t>要素</a:t>
                      </a:r>
                      <a:endParaRPr kumimoji="1" lang="en-US" altLang="ja-JP"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kumimoji="1" lang="ja-JP" altLang="en-US" dirty="0" smtClean="0"/>
                        <a:t>Ｙ</a:t>
                      </a:r>
                      <a:endParaRPr kumimoji="1" lang="ja-JP" altLang="en-US" dirty="0"/>
                    </a:p>
                  </a:txBody>
                  <a:tcPr/>
                </a:tc>
                <a:tc>
                  <a:txBody>
                    <a:bodyPr/>
                    <a:lstStyle/>
                    <a:p>
                      <a:r>
                        <a:rPr kumimoji="1" lang="ja-JP" altLang="en-US" dirty="0" smtClean="0"/>
                        <a:t>Ｃ</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
        <p:nvSpPr>
          <p:cNvPr id="6" name="正方形/長方形 5"/>
          <p:cNvSpPr/>
          <p:nvPr/>
        </p:nvSpPr>
        <p:spPr>
          <a:xfrm>
            <a:off x="6493566" y="6449006"/>
            <a:ext cx="5698434" cy="4089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例</a:t>
            </a:r>
            <a:r>
              <a:rPr kumimoji="1" lang="en-US" altLang="ja-JP" dirty="0" smtClean="0"/>
              <a:t>1)</a:t>
            </a:r>
            <a:r>
              <a:rPr kumimoji="1" lang="en-US" altLang="ja-JP" dirty="0" err="1" smtClean="0"/>
              <a:t>MainPD</a:t>
            </a:r>
            <a:r>
              <a:rPr kumimoji="1" lang="ja-JP" altLang="en-US" dirty="0" smtClean="0"/>
              <a:t>の</a:t>
            </a:r>
            <a:r>
              <a:rPr lang="ja-JP" altLang="en-US" dirty="0"/>
              <a:t>左</a:t>
            </a:r>
            <a:r>
              <a:rPr lang="ja-JP" altLang="en-US" dirty="0" smtClean="0"/>
              <a:t>から</a:t>
            </a:r>
            <a:r>
              <a:rPr lang="en-US" altLang="ja-JP" dirty="0" smtClean="0"/>
              <a:t>2</a:t>
            </a:r>
            <a:r>
              <a:rPr lang="ja-JP" altLang="en-US" dirty="0" smtClean="0"/>
              <a:t>桁目が</a:t>
            </a:r>
            <a:r>
              <a:rPr lang="en-US" altLang="ja-JP" dirty="0" smtClean="0"/>
              <a:t>Y</a:t>
            </a:r>
            <a:r>
              <a:rPr lang="ja-JP" altLang="en-US" dirty="0" smtClean="0"/>
              <a:t>で</a:t>
            </a:r>
            <a:r>
              <a:rPr lang="en-US" altLang="ja-JP" dirty="0" smtClean="0"/>
              <a:t>PD</a:t>
            </a:r>
            <a:r>
              <a:rPr lang="ja-JP" altLang="en-US" dirty="0" smtClean="0"/>
              <a:t>の左から</a:t>
            </a:r>
            <a:r>
              <a:rPr lang="en-US" altLang="ja-JP" dirty="0" smtClean="0"/>
              <a:t>4</a:t>
            </a:r>
            <a:r>
              <a:rPr lang="ja-JP" altLang="en-US" dirty="0" smtClean="0"/>
              <a:t>桁目が</a:t>
            </a:r>
            <a:r>
              <a:rPr lang="en-US" altLang="ja-JP" dirty="0" smtClean="0"/>
              <a:t>C</a:t>
            </a:r>
            <a:r>
              <a:rPr lang="ja-JP" altLang="en-US" dirty="0" smtClean="0"/>
              <a:t>で</a:t>
            </a:r>
            <a:endParaRPr kumimoji="1" lang="ja-JP" altLang="en-US" dirty="0"/>
          </a:p>
        </p:txBody>
      </p:sp>
    </p:spTree>
    <p:extLst>
      <p:ext uri="{BB962C8B-B14F-4D97-AF65-F5344CB8AC3E}">
        <p14:creationId xmlns:p14="http://schemas.microsoft.com/office/powerpoint/2010/main" val="2556896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ライトブルー">
  <a:themeElements>
    <a:clrScheme name="0903_BlueFin">
      <a:dk1>
        <a:srgbClr val="000000"/>
      </a:dk1>
      <a:lt1>
        <a:srgbClr val="FFFFFF"/>
      </a:lt1>
      <a:dk2>
        <a:srgbClr val="E10D7D"/>
      </a:dk2>
      <a:lt2>
        <a:srgbClr val="C0C0C0"/>
      </a:lt2>
      <a:accent1>
        <a:srgbClr val="1ABCEF"/>
      </a:accent1>
      <a:accent2>
        <a:srgbClr val="8CDDF7"/>
      </a:accent2>
      <a:accent3>
        <a:srgbClr val="0E81B3"/>
      </a:accent3>
      <a:accent4>
        <a:srgbClr val="53CDF3"/>
      </a:accent4>
      <a:accent5>
        <a:srgbClr val="129FDC"/>
      </a:accent5>
      <a:accent6>
        <a:srgbClr val="C6EEF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275E20F-A5E8-5F47-8A67-4E0B45492E3E}"/>
    </a:ext>
  </a:extLst>
</a:theme>
</file>

<file path=ppt/theme/theme2.xml><?xml version="1.0" encoding="utf-8"?>
<a:theme xmlns:a="http://schemas.openxmlformats.org/drawingml/2006/main" name="マゼンタ">
  <a:themeElements>
    <a:clrScheme name="NewMagenta-Fin2">
      <a:dk1>
        <a:srgbClr val="000000"/>
      </a:dk1>
      <a:lt1>
        <a:srgbClr val="FFFFFF"/>
      </a:lt1>
      <a:dk2>
        <a:srgbClr val="1ABCEF"/>
      </a:dk2>
      <a:lt2>
        <a:srgbClr val="C0C0C0"/>
      </a:lt2>
      <a:accent1>
        <a:srgbClr val="E10D7D"/>
      </a:accent1>
      <a:accent2>
        <a:srgbClr val="F086BE"/>
      </a:accent2>
      <a:accent3>
        <a:srgbClr val="A30751"/>
      </a:accent3>
      <a:accent4>
        <a:srgbClr val="E9499D"/>
      </a:accent4>
      <a:accent5>
        <a:srgbClr val="C90965"/>
      </a:accent5>
      <a:accent6>
        <a:srgbClr val="FADBEB"/>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5B581E54-830A-8D47-BFDF-A97FBA09A3CC}"/>
    </a:ext>
  </a:extLst>
</a:theme>
</file>

<file path=ppt/theme/theme3.xml><?xml version="1.0" encoding="utf-8"?>
<a:theme xmlns:a="http://schemas.openxmlformats.org/drawingml/2006/main" name="イエロー">
  <a:themeElements>
    <a:clrScheme name="Yellow0902">
      <a:dk1>
        <a:srgbClr val="000000"/>
      </a:dk1>
      <a:lt1>
        <a:srgbClr val="FFFFFF"/>
      </a:lt1>
      <a:dk2>
        <a:srgbClr val="1ABCEF"/>
      </a:dk2>
      <a:lt2>
        <a:srgbClr val="C0C0C0"/>
      </a:lt2>
      <a:accent1>
        <a:srgbClr val="FDD000"/>
      </a:accent1>
      <a:accent2>
        <a:srgbClr val="FEE880"/>
      </a:accent2>
      <a:accent3>
        <a:srgbClr val="C79B00"/>
      </a:accent3>
      <a:accent4>
        <a:srgbClr val="FEDC40"/>
      </a:accent4>
      <a:accent5>
        <a:srgbClr val="F5BF00"/>
      </a:accent5>
      <a:accent6>
        <a:srgbClr val="FFF3BF"/>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F70D1A5A-D6E2-E444-91D0-95E81B4B4417}"/>
    </a:ext>
  </a:extLst>
</a:theme>
</file>

<file path=ppt/theme/theme4.xml><?xml version="1.0" encoding="utf-8"?>
<a:theme xmlns:a="http://schemas.openxmlformats.org/drawingml/2006/main" name="ライトグレー">
  <a:themeElements>
    <a:clrScheme name="NewGray-Fin">
      <a:dk1>
        <a:srgbClr val="000000"/>
      </a:dk1>
      <a:lt1>
        <a:srgbClr val="FFFFFF"/>
      </a:lt1>
      <a:dk2>
        <a:srgbClr val="E10D7C"/>
      </a:dk2>
      <a:lt2>
        <a:srgbClr val="1ABCEF"/>
      </a:lt2>
      <a:accent1>
        <a:srgbClr val="C0C0C0"/>
      </a:accent1>
      <a:accent2>
        <a:srgbClr val="E6E6E6"/>
      </a:accent2>
      <a:accent3>
        <a:srgbClr val="8C8C8C"/>
      </a:accent3>
      <a:accent4>
        <a:srgbClr val="D3D3D3"/>
      </a:accent4>
      <a:accent5>
        <a:srgbClr val="ACACAC"/>
      </a:accent5>
      <a:accent6>
        <a:srgbClr val="F2F2F2"/>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ED06FD1-6FA7-7D42-84A3-7BB89B77E9D1}"/>
    </a:ext>
  </a:extLst>
</a:theme>
</file>

<file path=ppt/theme/theme5.xml><?xml version="1.0" encoding="utf-8"?>
<a:theme xmlns:a="http://schemas.openxmlformats.org/drawingml/2006/main" name="ライトグリーン">
  <a:themeElements>
    <a:clrScheme name="NewLightGreen-Fin">
      <a:dk1>
        <a:srgbClr val="000000"/>
      </a:dk1>
      <a:lt1>
        <a:srgbClr val="FFFFFF"/>
      </a:lt1>
      <a:dk2>
        <a:srgbClr val="E10D7D"/>
      </a:dk2>
      <a:lt2>
        <a:srgbClr val="C0C0C0"/>
      </a:lt2>
      <a:accent1>
        <a:srgbClr val="95C62A"/>
      </a:accent1>
      <a:accent2>
        <a:srgbClr val="CAE393"/>
      </a:accent2>
      <a:accent3>
        <a:srgbClr val="618F19"/>
      </a:accent3>
      <a:accent4>
        <a:srgbClr val="AFD35F"/>
      </a:accent4>
      <a:accent5>
        <a:srgbClr val="79B01F"/>
      </a:accent5>
      <a:accent6>
        <a:srgbClr val="E5F1CA"/>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EB896E18-8FDD-E74F-B3E4-81E50609EEEF}"/>
    </a:ext>
  </a:extLst>
</a:theme>
</file>

<file path=ppt/theme/theme6.xml><?xml version="1.0" encoding="utf-8"?>
<a:theme xmlns:a="http://schemas.openxmlformats.org/drawingml/2006/main" name="オレンジ">
  <a:themeElements>
    <a:clrScheme name="0903_OrangeFin">
      <a:dk1>
        <a:srgbClr val="000000"/>
      </a:dk1>
      <a:lt1>
        <a:srgbClr val="FFFFFF"/>
      </a:lt1>
      <a:dk2>
        <a:srgbClr val="1ABCEF"/>
      </a:dk2>
      <a:lt2>
        <a:srgbClr val="C0C0C0"/>
      </a:lt2>
      <a:accent1>
        <a:srgbClr val="F29614"/>
      </a:accent1>
      <a:accent2>
        <a:srgbClr val="F9CB89"/>
      </a:accent2>
      <a:accent3>
        <a:srgbClr val="BC670C"/>
      </a:accent3>
      <a:accent4>
        <a:srgbClr val="F5B04F"/>
      </a:accent4>
      <a:accent5>
        <a:srgbClr val="E77E0E"/>
      </a:accent5>
      <a:accent6>
        <a:srgbClr val="FCE5C3"/>
      </a:accent6>
      <a:hlink>
        <a:srgbClr val="0066A7"/>
      </a:hlink>
      <a:folHlink>
        <a:srgbClr val="69206C"/>
      </a:folHlink>
    </a:clrScheme>
    <a:fontScheme name="Arial+Meiryo">
      <a:majorFont>
        <a:latin typeface="Arial"/>
        <a:ea typeface="メイリオ"/>
        <a:cs typeface=""/>
      </a:majorFont>
      <a:minorFont>
        <a:latin typeface="Arial"/>
        <a:ea typeface="メイリオ"/>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90904_KIOXIA_PPTTemplate_16×9_JP.pptx" id="{7E8E0BAB-5E68-2F4D-AC97-0DFFA3D874C4}" vid="{6533FD6A-4ACB-6A4D-A1FE-F8220ADEAEB9}"/>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A31A39C385E9A49849EF3038DBDC572" ma:contentTypeVersion="1" ma:contentTypeDescription="新しいドキュメントを作成します。" ma:contentTypeScope="" ma:versionID="971de7d529a15a1bd32893fa392bfc6c">
  <xsd:schema xmlns:xsd="http://www.w3.org/2001/XMLSchema" xmlns:xs="http://www.w3.org/2001/XMLSchema" xmlns:p="http://schemas.microsoft.com/office/2006/metadata/properties" xmlns:ns2="http://schemas.microsoft.com/sharepoint/v3/fields" targetNamespace="http://schemas.microsoft.com/office/2006/metadata/properties" ma:root="true" ma:fieldsID="312e5799ff16bbc67e22bf3500e2e423" ns2:_="">
    <xsd:import namespace="http://schemas.microsoft.com/sharepoint/v3/fields"/>
    <xsd:element name="properties">
      <xsd:complexType>
        <xsd:sequence>
          <xsd:element name="documentManagement">
            <xsd:complexType>
              <xsd:all>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バージョン"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9EF2B-4B35-4696-B971-BA7F8DC2B8B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0B5ADE61-C8E4-49D5-9901-4CBB65139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499B19-97D0-4595-80A7-CC3256DFC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190904_KIOXIA_PPTTemplate_16ﾃ・_JP</Template>
  <TotalTime>0</TotalTime>
  <Words>3236</Words>
  <Application>Microsoft Office PowerPoint</Application>
  <PresentationFormat>ワイド画面</PresentationFormat>
  <Paragraphs>1008</Paragraphs>
  <Slides>36</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6</vt:i4>
      </vt:variant>
      <vt:variant>
        <vt:lpstr>スライド タイトル</vt:lpstr>
      </vt:variant>
      <vt:variant>
        <vt:i4>36</vt:i4>
      </vt:variant>
    </vt:vector>
  </HeadingPairs>
  <TitlesOfParts>
    <vt:vector size="48" baseType="lpstr">
      <vt:lpstr>Meiryo UI</vt:lpstr>
      <vt:lpstr>メイリオ</vt:lpstr>
      <vt:lpstr>メイリオ</vt:lpstr>
      <vt:lpstr>游ゴシック</vt:lpstr>
      <vt:lpstr>Arial</vt:lpstr>
      <vt:lpstr>Cambria Math</vt:lpstr>
      <vt:lpstr>ライトブルー</vt:lpstr>
      <vt:lpstr>マゼンタ</vt:lpstr>
      <vt:lpstr>イエロー</vt:lpstr>
      <vt:lpstr>ライトグレー</vt:lpstr>
      <vt:lpstr>ライトグリーン</vt:lpstr>
      <vt:lpstr>オレンジ</vt:lpstr>
      <vt:lpstr>PowerPoint プレゼンテーション</vt:lpstr>
      <vt:lpstr>機能概要</vt:lpstr>
      <vt:lpstr>問題提起</vt:lpstr>
      <vt:lpstr>システムイメージ</vt:lpstr>
      <vt:lpstr>投資計画概要サマリ</vt:lpstr>
      <vt:lpstr>機能概要</vt:lpstr>
      <vt:lpstr>ルールエンジン演算子一覧</vt:lpstr>
      <vt:lpstr>ルールエンジン演算子一覧</vt:lpstr>
      <vt:lpstr>機能概要（ルール演算子の導入）</vt:lpstr>
      <vt:lpstr>機能概要（ルール演算子の導入）</vt:lpstr>
      <vt:lpstr>機能概要（ルール演算子の導入）</vt:lpstr>
      <vt:lpstr>機能概要（ルール演算子の導入）</vt:lpstr>
      <vt:lpstr>処理形態(登録,削除,修正)</vt:lpstr>
      <vt:lpstr>処理形態(チェック時(インポート))</vt:lpstr>
      <vt:lpstr>詳細設計</vt:lpstr>
      <vt:lpstr>PowerPoint プレゼンテーション</vt:lpstr>
      <vt:lpstr>PowerPoint プレゼンテーション</vt:lpstr>
      <vt:lpstr>PowerPoint プレゼンテーション</vt:lpstr>
      <vt:lpstr>PowerPoint プレゼンテーション</vt:lpstr>
      <vt:lpstr>ルールエンジン演算子一覧</vt:lpstr>
      <vt:lpstr>位置演算子</vt:lpstr>
      <vt:lpstr>論理演算子</vt:lpstr>
      <vt:lpstr>チェック対象からクエリ作成　A</vt:lpstr>
      <vt:lpstr>チェック対象からクエリ作成　 B</vt:lpstr>
      <vt:lpstr>PowerPoint プレゼンテーション</vt:lpstr>
      <vt:lpstr>位置演算子</vt:lpstr>
      <vt:lpstr>処理形態</vt:lpstr>
      <vt:lpstr>処理形態</vt:lpstr>
      <vt:lpstr>コントローラモジュール</vt:lpstr>
      <vt:lpstr>ソフトフェアロジック</vt:lpstr>
      <vt:lpstr>クラス図</vt:lpstr>
      <vt:lpstr>マスタ登録が重要であれば、マスタ登録を制御するシステムも相当重要</vt:lpstr>
      <vt:lpstr>画面設計</vt:lpstr>
      <vt:lpstr>ＤＢ設計</vt:lpstr>
      <vt:lpstr>効果見積もり</vt:lpstr>
      <vt:lpstr>Ape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2019-07-17T05:12:58Z</cp:lastPrinted>
  <dcterms:created xsi:type="dcterms:W3CDTF">2019-09-05T23:04:12Z</dcterms:created>
  <dcterms:modified xsi:type="dcterms:W3CDTF">2022-09-14T05:28:40Z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0x010100BA31A39C385E9A49849EF3038DBDC572</vt:lpwstr>
  </property>
</Properties>
</file>