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Lst>
  <p:notesMasterIdLst>
    <p:notesMasterId r:id="rId18"/>
  </p:notesMasterIdLst>
  <p:handoutMasterIdLst>
    <p:handoutMasterId r:id="rId19"/>
  </p:handoutMasterIdLst>
  <p:sldIdLst>
    <p:sldId id="454" r:id="rId10"/>
    <p:sldId id="459" r:id="rId11"/>
    <p:sldId id="458" r:id="rId12"/>
    <p:sldId id="462" r:id="rId13"/>
    <p:sldId id="460" r:id="rId14"/>
    <p:sldId id="463" r:id="rId15"/>
    <p:sldId id="464" r:id="rId16"/>
    <p:sldId id="31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28BD8"/>
    <a:srgbClr val="1D1DFF"/>
    <a:srgbClr val="FF6699"/>
    <a:srgbClr val="3B3BFF"/>
    <a:srgbClr val="0057A8"/>
    <a:srgbClr val="9CE1F8"/>
    <a:srgbClr val="FFFFFF"/>
    <a:srgbClr val="E6E6E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03" autoAdjust="0"/>
    <p:restoredTop sz="86397"/>
  </p:normalViewPr>
  <p:slideViewPr>
    <p:cSldViewPr snapToGrid="0" snapToObjects="1">
      <p:cViewPr varScale="1">
        <p:scale>
          <a:sx n="62" d="100"/>
          <a:sy n="62" d="100"/>
        </p:scale>
        <p:origin x="1168"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2022/8/10</a:t>
            </a:fld>
            <a:endParaRPr kumimoji="1" lang="ja-JP" altLang="en-US"/>
          </a:p>
        </p:txBody>
      </p:sp>
      <p:sp>
        <p:nvSpPr>
          <p:cNvPr id="4" name="フッター プレースホルダー 3">
            <a:extLst>
              <a:ext uri="{FF2B5EF4-FFF2-40B4-BE49-F238E27FC236}">
                <a16:creationId xmlns=""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2022/8/10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799555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7032543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5933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79922726"/>
      </p:ext>
    </p:extLst>
  </p:cSld>
  <p:clrMapOvr>
    <a:masterClrMapping/>
  </p:clrMapOvr>
  <p:hf sldNum="0"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2608988"/>
      </p:ext>
    </p:extLst>
  </p:cSld>
  <p:clrMapOvr>
    <a:masterClrMapping/>
  </p:clrMapOvr>
  <p:hf sldNum="0"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793922420"/>
      </p:ext>
    </p:extLst>
  </p:cSld>
  <p:clrMapOvr>
    <a:masterClrMapping/>
  </p:clrMapOvr>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261630513"/>
      </p:ext>
    </p:extLst>
  </p:cSld>
  <p:clrMapOvr>
    <a:masterClrMapping/>
  </p:clrMapOvr>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64660"/>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51252976"/>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ext uri="{BB962C8B-B14F-4D97-AF65-F5344CB8AC3E}">
        <p14:creationId xmlns:p14="http://schemas.microsoft.com/office/powerpoint/2010/main" val="2515147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1840084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4567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075605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lt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2021456151"/>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lt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184022182"/>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lt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311696818"/>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lt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465844204"/>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944651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4765144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アジェンダ">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auto">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コンセプ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auto">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4011950395"/>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auto">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auto">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lt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a:t>
            </a:r>
            <a:r>
              <a:rPr kumimoji="1" lang="ja-JP" altLang="en-US" smtClean="0"/>
              <a:t>結論</a:t>
            </a:r>
            <a:r>
              <a:rPr kumimoji="1" lang="en-US" altLang="ja-JP" smtClean="0"/>
              <a:t> 26pt</a:t>
            </a:r>
            <a:endParaRPr kumimoji="1" lang="en-US" altLang="ja-JP" dirty="0" smtClean="0"/>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45788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094832608"/>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1648063804"/>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854742508"/>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157728019"/>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344929539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47481463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149427810"/>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80390902"/>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008895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81025335"/>
      </p:ext>
    </p:extLst>
  </p:cSld>
  <p:clrMapOvr>
    <a:masterClrMapping/>
  </p:clrMapOvr>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505273042"/>
      </p:ext>
    </p:extLst>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044499546"/>
      </p:ext>
    </p:extLst>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795411102"/>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518472468"/>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51540003"/>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3599560"/>
      </p:ext>
    </p:extLst>
  </p:cSld>
  <p:clrMapOvr>
    <a:masterClrMapping/>
  </p:clrMapOvr>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632773246"/>
      </p:ext>
    </p:extLst>
  </p:cSld>
  <p:clrMapOvr>
    <a:masterClrMapping/>
  </p:clrMapOvr>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5525791"/>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157923662"/>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791666047"/>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497669208"/>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theme" Target="../theme/theme3.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theme" Target="../theme/theme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3" Type="http://schemas.openxmlformats.org/officeDocument/2006/relationships/slideLayout" Target="../slideLayouts/slideLayout105.xml"/><Relationship Id="rId21" Type="http://schemas.openxmlformats.org/officeDocument/2006/relationships/theme" Target="../theme/theme6.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a:t>
              </a:r>
              <a:r>
                <a:rPr kumimoji="1" lang="en-US" altLang="ja-JP" sz="2000" b="1" dirty="0">
                  <a:solidFill>
                    <a:schemeClr val="tx1"/>
                  </a:solidFill>
                </a:rPr>
                <a:t>Blue</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Blue</a:t>
              </a:r>
            </a:p>
            <a:p>
              <a:r>
                <a:rPr lang="en-US" altLang="ja-JP" sz="1600" b="1" dirty="0" smtClean="0">
                  <a:solidFill>
                    <a:schemeClr val="tx1"/>
                  </a:solidFill>
                </a:rPr>
                <a:t>R 26 G </a:t>
              </a:r>
              <a:r>
                <a:rPr lang="mr-IN" altLang="ja-JP" sz="1600" b="1" dirty="0" smtClean="0">
                  <a:solidFill>
                    <a:schemeClr val="tx1"/>
                  </a:solidFill>
                </a:rPr>
                <a:t>18</a:t>
              </a:r>
              <a:r>
                <a:rPr lang="en-US" altLang="ja-JP" sz="1600" b="1" dirty="0" smtClean="0">
                  <a:solidFill>
                    <a:schemeClr val="tx1"/>
                  </a:solidFill>
                </a:rPr>
                <a:t>8 B </a:t>
              </a:r>
              <a:r>
                <a:rPr lang="mr-IN" altLang="ja-JP" sz="1600" b="1" dirty="0" smtClean="0">
                  <a:solidFill>
                    <a:schemeClr val="tx1"/>
                  </a:solidFill>
                </a:rPr>
                <a:t>23</a:t>
              </a:r>
              <a:r>
                <a:rPr lang="en-US" altLang="ja-JP" sz="1600" b="1" dirty="0" smtClean="0">
                  <a:solidFill>
                    <a:schemeClr val="tx1"/>
                  </a:solidFill>
                </a:rPr>
                <a:t>9</a:t>
              </a:r>
            </a:p>
            <a:p>
              <a:r>
                <a:rPr lang="en-US" altLang="ja-JP" sz="1600" b="1" dirty="0" smtClean="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3714" r:id="rId20"/>
    <p:sldLayoutId id="2147484108"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smtClean="0">
                  <a:solidFill>
                    <a:schemeClr val="bg1"/>
                  </a:solidFill>
                </a:rPr>
                <a:t>Magenta</a:t>
              </a:r>
              <a:endParaRPr lang="sk-SK" altLang="ja-JP" sz="160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E10D7D</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 xmlns:a16="http://schemas.microsoft.com/office/drawing/2014/main"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 xmlns:a16="http://schemas.microsoft.com/office/drawing/2014/main"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4" name="正方形/長方形 33">
              <a:extLst>
                <a:ext uri="{FF2B5EF4-FFF2-40B4-BE49-F238E27FC236}">
                  <a16:creationId xmlns="" xmlns:a16="http://schemas.microsoft.com/office/drawing/2014/main"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5" name="正方形/長方形 44">
              <a:extLst>
                <a:ext uri="{FF2B5EF4-FFF2-40B4-BE49-F238E27FC236}">
                  <a16:creationId xmlns="" xmlns:a16="http://schemas.microsoft.com/office/drawing/2014/main"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7" name="正方形/長方形 46">
              <a:extLst>
                <a:ext uri="{FF2B5EF4-FFF2-40B4-BE49-F238E27FC236}">
                  <a16:creationId xmlns="" xmlns:a16="http://schemas.microsoft.com/office/drawing/2014/main"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FDD000</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 id="2147484062" r:id="rId17"/>
    <p:sldLayoutId id="2147484063" r:id="rId18"/>
    <p:sldLayoutId id="2147484064" r:id="rId19"/>
    <p:sldLayoutId id="2147484065"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E6E6E6</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pt-BR" altLang="ja-JP" sz="1200" b="1" dirty="0" err="1" smtClean="0">
                  <a:solidFill>
                    <a:schemeClr val="tx1"/>
                  </a:solidFill>
                </a:rPr>
                <a:t>R</a:t>
              </a:r>
              <a:r>
                <a:rPr kumimoji="1" lang="pt-BR" altLang="ja-JP" sz="1200" b="1" dirty="0" smtClean="0">
                  <a:solidFill>
                    <a:schemeClr val="tx1"/>
                  </a:solidFill>
                </a:rPr>
                <a:t> 26 </a:t>
              </a:r>
              <a:r>
                <a:rPr kumimoji="1" lang="pt-BR" altLang="ja-JP" sz="1200" b="1" dirty="0" err="1" smtClean="0">
                  <a:solidFill>
                    <a:schemeClr val="tx1"/>
                  </a:solidFill>
                </a:rPr>
                <a:t>G</a:t>
              </a:r>
              <a:r>
                <a:rPr kumimoji="1" lang="pt-BR" altLang="ja-JP" sz="1200" b="1" dirty="0" smtClean="0">
                  <a:solidFill>
                    <a:schemeClr val="tx1"/>
                  </a:solidFill>
                </a:rPr>
                <a:t> 188 </a:t>
              </a:r>
              <a:r>
                <a:rPr kumimoji="1" lang="pt-BR" altLang="ja-JP" sz="1200" b="1" dirty="0" err="1" smtClean="0">
                  <a:solidFill>
                    <a:schemeClr val="tx1"/>
                  </a:solidFill>
                </a:rPr>
                <a:t>B</a:t>
              </a:r>
              <a:r>
                <a:rPr kumimoji="1" lang="pt-BR" altLang="ja-JP" sz="1200" b="1" dirty="0" smtClean="0">
                  <a:solidFill>
                    <a:schemeClr val="tx1"/>
                  </a:solidFill>
                </a:rPr>
                <a:t> 239</a:t>
              </a:r>
            </a:p>
            <a:p>
              <a:pPr marL="0" indent="0">
                <a:buFontTx/>
                <a:buNone/>
              </a:pPr>
              <a:r>
                <a:rPr kumimoji="1" lang="pt-BR" altLang="ja-JP" sz="1200" b="1" dirty="0" smtClean="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is-IS" altLang="ja-JP" sz="1200" b="1" dirty="0" smtClean="0">
                  <a:solidFill>
                    <a:schemeClr val="bg1"/>
                  </a:solidFill>
                </a:rPr>
                <a:t>R 225 G 13 B 125</a:t>
              </a:r>
            </a:p>
            <a:p>
              <a:r>
                <a:rPr lang="is-IS" altLang="ja-JP" sz="1200" b="1" dirty="0" smtClean="0">
                  <a:solidFill>
                    <a:schemeClr val="bg1"/>
                  </a:solidFill>
                </a:rPr>
                <a:t>E10D7D</a:t>
              </a:r>
              <a:endParaRPr lang="cs-CZ" altLang="ja-JP" sz="1200" b="1" dirty="0" smtClean="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45" name="正方形/長方形 4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7" name="正方形/長方形 46">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 id="2147484079"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35" name="正方形/長方形 34">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6" name="正方形/長方形 45">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110"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F29614</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 id="2147484105" r:id="rId18"/>
    <p:sldLayoutId id="2147484106" r:id="rId19"/>
    <p:sldLayoutId id="2147484107"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20" y="2404268"/>
            <a:ext cx="9141610" cy="1069862"/>
          </a:xfrm>
        </p:spPr>
        <p:txBody>
          <a:bodyPr/>
          <a:lstStyle/>
          <a:p>
            <a:r>
              <a:rPr lang="ja-JP" altLang="en-US" sz="5400" dirty="0" smtClean="0"/>
              <a:t>統合マスタ・保全チーム月報</a:t>
            </a:r>
            <a:endParaRPr lang="ja-JP" altLang="en-US" sz="5400" dirty="0"/>
          </a:p>
        </p:txBody>
      </p:sp>
      <p:sp>
        <p:nvSpPr>
          <p:cNvPr id="3" name="テキスト プレースホルダー 2"/>
          <p:cNvSpPr>
            <a:spLocks noGrp="1"/>
          </p:cNvSpPr>
          <p:nvPr>
            <p:ph type="body" sz="quarter" idx="14"/>
          </p:nvPr>
        </p:nvSpPr>
        <p:spPr>
          <a:xfrm>
            <a:off x="490220" y="3418349"/>
            <a:ext cx="2512676" cy="562238"/>
          </a:xfrm>
        </p:spPr>
        <p:txBody>
          <a:bodyPr/>
          <a:lstStyle/>
          <a:p>
            <a:pPr marL="342900" indent="-342900">
              <a:buFontTx/>
              <a:buChar char="-"/>
            </a:pPr>
            <a:r>
              <a:rPr lang="ja-JP" altLang="en-US" sz="2000" dirty="0">
                <a:solidFill>
                  <a:srgbClr val="1D1DFF"/>
                </a:solidFill>
                <a:latin typeface="Meiryo UI" panose="020B0604030504040204" pitchFamily="50" charset="-128"/>
                <a:ea typeface="Meiryo UI" panose="020B0604030504040204" pitchFamily="50" charset="-128"/>
              </a:rPr>
              <a:t>７</a:t>
            </a:r>
            <a:r>
              <a:rPr lang="ja-JP" altLang="en-US" sz="2000" dirty="0" smtClean="0">
                <a:latin typeface="Meiryo UI" panose="020B0604030504040204" pitchFamily="50" charset="-128"/>
                <a:ea typeface="Meiryo UI" panose="020B0604030504040204" pitchFamily="50" charset="-128"/>
              </a:rPr>
              <a:t>月度　報告 </a:t>
            </a:r>
            <a:r>
              <a:rPr lang="en-US" altLang="ja-JP" sz="2000" dirty="0" smtClean="0">
                <a:latin typeface="Meiryo UI" panose="020B0604030504040204" pitchFamily="50" charset="-128"/>
                <a:ea typeface="Meiryo UI" panose="020B0604030504040204" pitchFamily="50" charset="-128"/>
              </a:rPr>
              <a:t>-</a:t>
            </a:r>
            <a:endParaRPr lang="ja-JP" altLang="en-US" sz="2000" dirty="0"/>
          </a:p>
        </p:txBody>
      </p:sp>
      <p:graphicFrame>
        <p:nvGraphicFramePr>
          <p:cNvPr id="8" name="表 7">
            <a:extLst>
              <a:ext uri="{FF2B5EF4-FFF2-40B4-BE49-F238E27FC236}">
                <a16:creationId xmlns="" xmlns:a16="http://schemas.microsoft.com/office/drawing/2014/main" id="{F1C9441F-2E44-4F92-B835-D41D8EDDE0FE}"/>
              </a:ext>
            </a:extLst>
          </p:cNvPr>
          <p:cNvGraphicFramePr>
            <a:graphicFrameLocks noGrp="1"/>
          </p:cNvGraphicFramePr>
          <p:nvPr>
            <p:extLst>
              <p:ext uri="{D42A27DB-BD31-4B8C-83A1-F6EECF244321}">
                <p14:modId xmlns:p14="http://schemas.microsoft.com/office/powerpoint/2010/main" val="3108854515"/>
              </p:ext>
            </p:extLst>
          </p:nvPr>
        </p:nvGraphicFramePr>
        <p:xfrm>
          <a:off x="8205788" y="4702951"/>
          <a:ext cx="3494146" cy="608040"/>
        </p:xfrm>
        <a:graphic>
          <a:graphicData uri="http://schemas.openxmlformats.org/drawingml/2006/table">
            <a:tbl>
              <a:tblPr/>
              <a:tblGrid>
                <a:gridCol w="1565371">
                  <a:extLst>
                    <a:ext uri="{9D8B030D-6E8A-4147-A177-3AD203B41FA5}">
                      <a16:colId xmlns="" xmlns:a16="http://schemas.microsoft.com/office/drawing/2014/main" val="692516935"/>
                    </a:ext>
                  </a:extLst>
                </a:gridCol>
                <a:gridCol w="1928775">
                  <a:extLst>
                    <a:ext uri="{9D8B030D-6E8A-4147-A177-3AD203B41FA5}">
                      <a16:colId xmlns="" xmlns:a16="http://schemas.microsoft.com/office/drawing/2014/main" val="20001"/>
                    </a:ext>
                  </a:extLst>
                </a:gridCol>
              </a:tblGrid>
              <a:tr h="18024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開示範囲</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（ＫＩＣ）限り</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94918508"/>
                  </a:ext>
                </a:extLst>
              </a:tr>
              <a:tr h="180246">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情報オーナー部門長</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［ＩＴ推］長</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52767453"/>
                  </a:ext>
                </a:extLst>
              </a:tr>
            </a:tbl>
          </a:graphicData>
        </a:graphic>
      </p:graphicFrame>
    </p:spTree>
    <p:extLst>
      <p:ext uri="{BB962C8B-B14F-4D97-AF65-F5344CB8AC3E}">
        <p14:creationId xmlns:p14="http://schemas.microsoft.com/office/powerpoint/2010/main" val="3418294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a:t>
            </a:r>
            <a:r>
              <a:rPr kumimoji="1" lang="ja-JP" altLang="en-US" dirty="0" smtClean="0"/>
              <a:t>月作業一覧</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090813999"/>
              </p:ext>
            </p:extLst>
          </p:nvPr>
        </p:nvGraphicFramePr>
        <p:xfrm>
          <a:off x="557011" y="1172046"/>
          <a:ext cx="11202989" cy="3676026"/>
        </p:xfrm>
        <a:graphic>
          <a:graphicData uri="http://schemas.openxmlformats.org/drawingml/2006/table">
            <a:tbl>
              <a:tblPr firstRow="1" bandRow="1">
                <a:tableStyleId>{5C22544A-7EE6-4342-B048-85BDC9FD1C3A}</a:tableStyleId>
              </a:tblPr>
              <a:tblGrid>
                <a:gridCol w="1488034"/>
                <a:gridCol w="4352434"/>
                <a:gridCol w="2137297"/>
                <a:gridCol w="2316104"/>
                <a:gridCol w="909120"/>
              </a:tblGrid>
              <a:tr h="404506">
                <a:tc>
                  <a:txBody>
                    <a:bodyPr/>
                    <a:lstStyle/>
                    <a:p>
                      <a:r>
                        <a:rPr kumimoji="1" lang="ja-JP" altLang="en-US" sz="1400" dirty="0" smtClean="0">
                          <a:solidFill>
                            <a:schemeClr val="tx1"/>
                          </a:solidFill>
                        </a:rPr>
                        <a:t>分類</a:t>
                      </a:r>
                      <a:endParaRPr kumimoji="1" lang="ja-JP" altLang="en-US" sz="1400" dirty="0">
                        <a:solidFill>
                          <a:schemeClr val="tx1"/>
                        </a:solidFill>
                      </a:endParaRPr>
                    </a:p>
                  </a:txBody>
                  <a:tcPr/>
                </a:tc>
                <a:tc>
                  <a:txBody>
                    <a:bodyPr/>
                    <a:lstStyle/>
                    <a:p>
                      <a:r>
                        <a:rPr kumimoji="1" lang="ja-JP" altLang="en-US" sz="1400" dirty="0" smtClean="0">
                          <a:solidFill>
                            <a:schemeClr val="tx1"/>
                          </a:solidFill>
                        </a:rPr>
                        <a:t>アイテム名</a:t>
                      </a:r>
                      <a:endParaRPr kumimoji="1" lang="ja-JP" altLang="en-US" sz="1400" dirty="0">
                        <a:solidFill>
                          <a:schemeClr val="tx1"/>
                        </a:solidFill>
                      </a:endParaRPr>
                    </a:p>
                  </a:txBody>
                  <a:tcPr/>
                </a:tc>
                <a:tc>
                  <a:txBody>
                    <a:bodyPr/>
                    <a:lstStyle/>
                    <a:p>
                      <a:r>
                        <a:rPr kumimoji="1" lang="ja-JP" altLang="en-US" sz="1400" dirty="0" smtClean="0">
                          <a:solidFill>
                            <a:schemeClr val="tx1"/>
                          </a:solidFill>
                        </a:rPr>
                        <a:t>期間</a:t>
                      </a:r>
                      <a:endParaRPr kumimoji="1" lang="ja-JP" altLang="en-US" sz="1400" dirty="0">
                        <a:solidFill>
                          <a:schemeClr val="tx1"/>
                        </a:solidFill>
                      </a:endParaRPr>
                    </a:p>
                  </a:txBody>
                  <a:tcPr/>
                </a:tc>
                <a:tc>
                  <a:txBody>
                    <a:bodyPr/>
                    <a:lstStyle/>
                    <a:p>
                      <a:r>
                        <a:rPr kumimoji="1" lang="ja-JP" altLang="en-US" sz="1400" dirty="0" smtClean="0">
                          <a:solidFill>
                            <a:schemeClr val="tx1"/>
                          </a:solidFill>
                        </a:rPr>
                        <a:t>現状</a:t>
                      </a:r>
                      <a:endParaRPr kumimoji="1" lang="ja-JP" altLang="en-US" sz="1400" dirty="0">
                        <a:solidFill>
                          <a:schemeClr val="tx1"/>
                        </a:solidFill>
                      </a:endParaRPr>
                    </a:p>
                  </a:txBody>
                  <a:tcPr/>
                </a:tc>
                <a:tc>
                  <a:txBody>
                    <a:bodyPr/>
                    <a:lstStyle/>
                    <a:p>
                      <a:r>
                        <a:rPr kumimoji="1" lang="ja-JP" altLang="en-US" sz="1400" dirty="0" smtClean="0">
                          <a:solidFill>
                            <a:schemeClr val="tx1"/>
                          </a:solidFill>
                        </a:rPr>
                        <a:t>進捗</a:t>
                      </a:r>
                      <a:endParaRPr kumimoji="1" lang="ja-JP" altLang="en-US" sz="1400" dirty="0">
                        <a:solidFill>
                          <a:schemeClr val="tx1"/>
                        </a:solidFill>
                      </a:endParaRPr>
                    </a:p>
                  </a:txBody>
                  <a:tcPr/>
                </a:tc>
              </a:tr>
              <a:tr h="0">
                <a:tc>
                  <a:txBody>
                    <a:bodyPr/>
                    <a:lstStyle/>
                    <a:p>
                      <a:pPr>
                        <a:lnSpc>
                          <a:spcPct val="100000"/>
                        </a:lnSpc>
                      </a:pPr>
                      <a:r>
                        <a:rPr kumimoji="1" lang="ja-JP" altLang="en-US" sz="1400" dirty="0" smtClean="0"/>
                        <a:t>週報アイテム</a:t>
                      </a:r>
                      <a:endParaRPr kumimoji="1" lang="ja-JP" altLang="en-US" sz="1400" dirty="0"/>
                    </a:p>
                  </a:txBody>
                  <a:tcPr/>
                </a:tc>
                <a:tc>
                  <a:txBody>
                    <a:bodyPr/>
                    <a:lstStyle/>
                    <a:p>
                      <a:pPr marL="0" marR="0" lvl="0" indent="0" algn="l" defTabSz="685800" rtl="0" eaLnBrk="1" fontAlgn="ctr" latinLnBrk="0" hangingPunct="1">
                        <a:lnSpc>
                          <a:spcPct val="100000"/>
                        </a:lnSpc>
                        <a:spcBef>
                          <a:spcPts val="0"/>
                        </a:spcBef>
                        <a:spcAft>
                          <a:spcPts val="0"/>
                        </a:spcAft>
                        <a:buClrTx/>
                        <a:buSzTx/>
                        <a:buFont typeface="+mj-ea"/>
                        <a:buNone/>
                        <a:tabLst/>
                        <a:defRPr/>
                      </a:pPr>
                      <a:r>
                        <a:rPr lang="en-US" altLang="ja-JP" sz="1400" b="0" dirty="0" smtClean="0"/>
                        <a:t>Diagnostics Pack, Oracle Tuning Pack</a:t>
                      </a:r>
                      <a:r>
                        <a:rPr lang="ja-JP" altLang="en-US" sz="1400" b="0" baseline="0" dirty="0" smtClean="0"/>
                        <a:t> </a:t>
                      </a:r>
                      <a:r>
                        <a:rPr lang="ja-JP" altLang="en-US" sz="1400" b="0" dirty="0" smtClean="0"/>
                        <a:t>導入</a:t>
                      </a:r>
                      <a:endParaRPr kumimoji="0"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tc>
                <a:tc>
                  <a:txBody>
                    <a:bodyPr/>
                    <a:lstStyle/>
                    <a:p>
                      <a:pPr>
                        <a:lnSpc>
                          <a:spcPct val="100000"/>
                        </a:lnSpc>
                      </a:pPr>
                      <a:r>
                        <a:rPr kumimoji="1" lang="en-US" altLang="ja-JP" sz="1400" dirty="0" smtClean="0"/>
                        <a:t>2022/4/1-2022/9/30</a:t>
                      </a:r>
                      <a:endParaRPr kumimoji="1" lang="ja-JP" altLang="en-US" sz="1400" dirty="0"/>
                    </a:p>
                  </a:txBody>
                  <a:tcPr/>
                </a:tc>
                <a:tc>
                  <a:txBody>
                    <a:bodyPr/>
                    <a:lstStyle/>
                    <a:p>
                      <a:pPr>
                        <a:lnSpc>
                          <a:spcPct val="100000"/>
                        </a:lnSpc>
                      </a:pPr>
                      <a:r>
                        <a:rPr kumimoji="1" lang="ja-JP" altLang="en-US" sz="1400" dirty="0" smtClean="0"/>
                        <a:t>説明資料を作成中</a:t>
                      </a:r>
                      <a:endParaRPr kumimoji="1" lang="ja-JP" altLang="en-US" sz="1400" dirty="0"/>
                    </a:p>
                  </a:txBody>
                  <a:tcPr/>
                </a:tc>
                <a:tc>
                  <a:txBody>
                    <a:bodyPr/>
                    <a:lstStyle/>
                    <a:p>
                      <a:pPr>
                        <a:lnSpc>
                          <a:spcPct val="100000"/>
                        </a:lnSpc>
                      </a:pPr>
                      <a:r>
                        <a:rPr kumimoji="1" lang="ja-JP" altLang="en-US" sz="1400" dirty="0" smtClean="0"/>
                        <a:t>遅延なし</a:t>
                      </a:r>
                      <a:endParaRPr kumimoji="1" lang="ja-JP" altLang="en-US" sz="1400" dirty="0"/>
                    </a:p>
                  </a:txBody>
                  <a:tcPr/>
                </a:tc>
              </a:tr>
              <a:tr h="370840">
                <a:tc>
                  <a:txBody>
                    <a:bodyPr/>
                    <a:lstStyle/>
                    <a:p>
                      <a:r>
                        <a:rPr kumimoji="1" lang="ja-JP" altLang="en-US" sz="1400" dirty="0" smtClean="0"/>
                        <a:t>個人アイテム</a:t>
                      </a:r>
                      <a:endParaRPr kumimoji="1" lang="ja-JP" altLang="en-US" sz="1400" dirty="0"/>
                    </a:p>
                  </a:txBody>
                  <a:tcPr/>
                </a:tc>
                <a:tc>
                  <a:txBody>
                    <a:bodyPr/>
                    <a:lstStyle/>
                    <a:p>
                      <a:r>
                        <a:rPr kumimoji="1" lang="ja-JP" altLang="en-US" sz="1400" dirty="0" smtClean="0"/>
                        <a:t>新規機能を提案及び実装</a:t>
                      </a:r>
                      <a:endParaRPr kumimoji="1" lang="en-US" altLang="ja-JP" sz="1400" baseline="0" dirty="0" smtClean="0"/>
                    </a:p>
                  </a:txBody>
                  <a:tcPr/>
                </a:tc>
                <a:tc>
                  <a:txBody>
                    <a:bodyPr/>
                    <a:lstStyle/>
                    <a:p>
                      <a:r>
                        <a:rPr kumimoji="1" lang="en-US" altLang="ja-JP" sz="1400" dirty="0" smtClean="0"/>
                        <a:t>2022/4/1-2023/3/30</a:t>
                      </a:r>
                      <a:endParaRPr kumimoji="1" lang="ja-JP" altLang="en-US" sz="1400" dirty="0"/>
                    </a:p>
                  </a:txBody>
                  <a:tcPr/>
                </a:tc>
                <a:tc>
                  <a:txBody>
                    <a:bodyPr/>
                    <a:lstStyle/>
                    <a:p>
                      <a:r>
                        <a:rPr kumimoji="1" lang="ja-JP" altLang="en-US" sz="1400" dirty="0" smtClean="0"/>
                        <a:t>機能を検討中</a:t>
                      </a:r>
                      <a:endParaRPr kumimoji="1" lang="ja-JP" altLang="en-US" sz="1400" dirty="0"/>
                    </a:p>
                  </a:txBody>
                  <a:tcPr/>
                </a:tc>
                <a:tc>
                  <a:txBody>
                    <a:bodyPr/>
                    <a:lstStyle/>
                    <a:p>
                      <a:pPr>
                        <a:lnSpc>
                          <a:spcPct val="100000"/>
                        </a:lnSpc>
                      </a:pPr>
                      <a:r>
                        <a:rPr kumimoji="1" lang="ja-JP" altLang="en-US" sz="1400" dirty="0" smtClean="0"/>
                        <a:t>遅延なし</a:t>
                      </a:r>
                      <a:endParaRPr kumimoji="1" lang="ja-JP" altLang="en-US" sz="1400" dirty="0"/>
                    </a:p>
                  </a:txBody>
                  <a:tcPr/>
                </a:tc>
              </a:tr>
              <a:tr h="370840">
                <a:tc>
                  <a:txBody>
                    <a:bodyPr/>
                    <a:lstStyle/>
                    <a:p>
                      <a:r>
                        <a:rPr kumimoji="1" lang="ja-JP" altLang="en-US" sz="1400" dirty="0" smtClean="0"/>
                        <a:t>個人アイテム</a:t>
                      </a:r>
                      <a:endParaRPr kumimoji="1" lang="ja-JP" altLang="en-US" sz="1400" dirty="0"/>
                    </a:p>
                  </a:txBody>
                  <a:tcPr/>
                </a:tc>
                <a:tc>
                  <a:txBody>
                    <a:bodyPr/>
                    <a:lstStyle/>
                    <a:p>
                      <a:r>
                        <a:rPr kumimoji="1" lang="ja-JP" altLang="en-US" sz="1400" dirty="0" smtClean="0"/>
                        <a:t>レシピ</a:t>
                      </a:r>
                      <a:r>
                        <a:rPr kumimoji="1" lang="en-US" altLang="ja-JP" sz="1400" dirty="0" smtClean="0"/>
                        <a:t>(</a:t>
                      </a:r>
                      <a:r>
                        <a:rPr kumimoji="1" lang="ja-JP" altLang="en-US" sz="1400" dirty="0" smtClean="0"/>
                        <a:t>可変パラメータ</a:t>
                      </a:r>
                      <a:r>
                        <a:rPr kumimoji="1" lang="en-US" altLang="ja-JP" sz="1400" dirty="0" smtClean="0"/>
                        <a:t>)</a:t>
                      </a:r>
                      <a:r>
                        <a:rPr kumimoji="1" lang="ja-JP" altLang="en-US" sz="1400" dirty="0" smtClean="0"/>
                        <a:t>の最適化プログラムの構築</a:t>
                      </a:r>
                      <a:endParaRPr kumimoji="1" lang="ja-JP" altLang="en-US" sz="1400" dirty="0"/>
                    </a:p>
                  </a:txBody>
                  <a:tcPr/>
                </a:tc>
                <a:tc>
                  <a:txBody>
                    <a:bodyPr/>
                    <a:lstStyle/>
                    <a:p>
                      <a:r>
                        <a:rPr kumimoji="1" lang="en-US" altLang="ja-JP" sz="1400" dirty="0" smtClean="0"/>
                        <a:t>2022/4/1-2023/3/30</a:t>
                      </a:r>
                      <a:endParaRPr kumimoji="1" lang="ja-JP" altLang="en-US" sz="1400" dirty="0"/>
                    </a:p>
                  </a:txBody>
                  <a:tcPr/>
                </a:tc>
                <a:tc>
                  <a:txBody>
                    <a:bodyPr/>
                    <a:lstStyle/>
                    <a:p>
                      <a:r>
                        <a:rPr kumimoji="1" lang="ja-JP" altLang="en-US" sz="1400" dirty="0" smtClean="0"/>
                        <a:t>一部プログラム構築完了</a:t>
                      </a:r>
                      <a:endParaRPr kumimoji="1" lang="ja-JP" altLang="en-US" sz="1400" dirty="0"/>
                    </a:p>
                  </a:txBody>
                  <a:tcPr/>
                </a:tc>
                <a:tc>
                  <a:txBody>
                    <a:bodyPr/>
                    <a:lstStyle/>
                    <a:p>
                      <a:pPr>
                        <a:lnSpc>
                          <a:spcPct val="100000"/>
                        </a:lnSpc>
                      </a:pPr>
                      <a:r>
                        <a:rPr kumimoji="1" lang="ja-JP" altLang="en-US" sz="1400" dirty="0" smtClean="0"/>
                        <a:t>遅延なし</a:t>
                      </a:r>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bl>
          </a:graphicData>
        </a:graphic>
      </p:graphicFrame>
    </p:spTree>
    <p:extLst>
      <p:ext uri="{BB962C8B-B14F-4D97-AF65-F5344CB8AC3E}">
        <p14:creationId xmlns:p14="http://schemas.microsoft.com/office/powerpoint/2010/main" val="212354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sz="quarter" idx="16"/>
          </p:nvPr>
        </p:nvSpPr>
        <p:spPr>
          <a:xfrm>
            <a:off x="231699" y="755938"/>
            <a:ext cx="11327999" cy="4462760"/>
          </a:xfrm>
        </p:spPr>
        <p:txBody>
          <a:bodyPr>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b="1" dirty="0" smtClean="0"/>
              <a:t>週報アイテム</a:t>
            </a:r>
            <a:r>
              <a:rPr lang="ja-JP" altLang="en-US" b="1" dirty="0" smtClean="0">
                <a:latin typeface="Meiryo UI" panose="020B0604030504040204" pitchFamily="50" charset="-128"/>
                <a:ea typeface="Meiryo UI" panose="020B0604030504040204" pitchFamily="50" charset="-128"/>
              </a:rPr>
              <a:t>：</a:t>
            </a:r>
            <a:r>
              <a:rPr lang="en-US" altLang="ja-JP" b="1" dirty="0"/>
              <a:t>Diagnostics Pack, Oracle Tuning Pack </a:t>
            </a:r>
            <a:r>
              <a:rPr lang="ja-JP" altLang="en-US" b="1" dirty="0" smtClean="0"/>
              <a:t>導入</a:t>
            </a:r>
            <a:r>
              <a:rPr lang="en-US" altLang="ja-JP" b="1" dirty="0" smtClean="0">
                <a:latin typeface="Meiryo UI" panose="020B0604030504040204" pitchFamily="50" charset="-128"/>
                <a:ea typeface="Meiryo UI" panose="020B0604030504040204" pitchFamily="50" charset="-128"/>
              </a:rPr>
              <a:t/>
            </a:r>
            <a:br>
              <a:rPr lang="en-US" altLang="ja-JP" b="1" dirty="0" smtClean="0">
                <a:latin typeface="Meiryo UI" panose="020B0604030504040204" pitchFamily="50" charset="-128"/>
                <a:ea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rPr>
              <a:t>概要        ：統合マスタ</a:t>
            </a:r>
            <a:r>
              <a:rPr lang="en-US" altLang="ja-JP" sz="1600" dirty="0" smtClean="0">
                <a:latin typeface="Meiryo UI" panose="020B0604030504040204" pitchFamily="50" charset="-128"/>
                <a:ea typeface="Meiryo UI" panose="020B0604030504040204" pitchFamily="50" charset="-128"/>
              </a:rPr>
              <a:t>V2</a:t>
            </a:r>
            <a:r>
              <a:rPr lang="ja-JP" altLang="en-US" sz="1600" dirty="0" smtClean="0">
                <a:latin typeface="Meiryo UI" panose="020B0604030504040204" pitchFamily="50" charset="-128"/>
                <a:ea typeface="Meiryo UI" panose="020B0604030504040204" pitchFamily="50" charset="-128"/>
              </a:rPr>
              <a:t>はデータの一括操作を軸としたシステムであることからサーバへの負荷が多大であり、</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系切り替えが多く発生していた。またマスタ登録の</a:t>
            </a:r>
            <a:r>
              <a:rPr lang="en-US" altLang="ja-JP" sz="1600" dirty="0" smtClean="0">
                <a:latin typeface="Meiryo UI" panose="020B0604030504040204" pitchFamily="50" charset="-128"/>
                <a:ea typeface="Meiryo UI" panose="020B0604030504040204" pitchFamily="50" charset="-128"/>
              </a:rPr>
              <a:t>TAT</a:t>
            </a:r>
            <a:r>
              <a:rPr lang="ja-JP" altLang="en-US" sz="1600" dirty="0" smtClean="0">
                <a:latin typeface="Meiryo UI" panose="020B0604030504040204" pitchFamily="50" charset="-128"/>
                <a:ea typeface="Meiryo UI" panose="020B0604030504040204" pitchFamily="50" charset="-128"/>
              </a:rPr>
              <a:t>短縮を目的としたため、レスポンスが重要である。機能面で一括処理を構築したならば非機能面においても同等にすることが必要と考えられる。</a:t>
            </a:r>
            <a:r>
              <a:rPr lang="en-US" altLang="ja-JP" sz="1600" dirty="0" smtClean="0">
                <a:latin typeface="Meiryo UI" panose="020B0604030504040204" pitchFamily="50" charset="-128"/>
                <a:ea typeface="Meiryo UI" panose="020B0604030504040204" pitchFamily="50" charset="-128"/>
              </a:rPr>
              <a:t>2012/12</a:t>
            </a:r>
            <a:r>
              <a:rPr lang="ja-JP" altLang="en-US" sz="1600" dirty="0" smtClean="0">
                <a:latin typeface="Meiryo UI" panose="020B0604030504040204" pitchFamily="50" charset="-128"/>
                <a:ea typeface="Meiryo UI" panose="020B0604030504040204" pitchFamily="50" charset="-128"/>
              </a:rPr>
              <a:t>に</a:t>
            </a:r>
            <a:r>
              <a:rPr lang="ja-JP" altLang="en-US" sz="1600" dirty="0">
                <a:latin typeface="Meiryo UI" panose="020B0604030504040204" pitchFamily="50" charset="-128"/>
                <a:ea typeface="Meiryo UI" panose="020B0604030504040204" pitchFamily="50" charset="-128"/>
              </a:rPr>
              <a:t>立て続</a:t>
            </a:r>
            <a:r>
              <a:rPr lang="ja-JP" altLang="en-US" sz="1600" dirty="0" smtClean="0">
                <a:latin typeface="Meiryo UI" panose="020B0604030504040204" pitchFamily="50" charset="-128"/>
                <a:ea typeface="Meiryo UI" panose="020B0604030504040204" pitchFamily="50" charset="-128"/>
              </a:rPr>
              <a:t>けに</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切り替えが発生したごろから、</a:t>
            </a:r>
            <a:r>
              <a:rPr lang="en-US" altLang="ja-JP" sz="1600" dirty="0" smtClean="0">
                <a:latin typeface="Meiryo UI" panose="020B0604030504040204" pitchFamily="50" charset="-128"/>
                <a:ea typeface="Meiryo UI" panose="020B0604030504040204" pitchFamily="50" charset="-128"/>
              </a:rPr>
              <a:t>SQL</a:t>
            </a:r>
            <a:r>
              <a:rPr lang="ja-JP" altLang="en-US" sz="1600" dirty="0" smtClean="0">
                <a:latin typeface="Meiryo UI" panose="020B0604030504040204" pitchFamily="50" charset="-128"/>
                <a:ea typeface="Meiryo UI" panose="020B0604030504040204" pitchFamily="50" charset="-128"/>
              </a:rPr>
              <a:t>プロファイルとパラレル化の適用を実施している。これら機能は安定稼動、高速動作するのに必要であり、機能を使用するのにあたって</a:t>
            </a:r>
            <a:r>
              <a:rPr lang="en-US" altLang="ja-JP" sz="1600" dirty="0"/>
              <a:t>Diagnostics Pack, Oracle Tuning </a:t>
            </a:r>
            <a:r>
              <a:rPr lang="en-US" altLang="ja-JP" sz="1600" dirty="0" smtClean="0"/>
              <a:t>Pack</a:t>
            </a:r>
            <a:r>
              <a:rPr lang="ja-JP" altLang="en-US" sz="1600" dirty="0" smtClean="0">
                <a:latin typeface="Meiryo UI" panose="020B0604030504040204" pitchFamily="50" charset="-128"/>
                <a:ea typeface="Meiryo UI" panose="020B0604030504040204" pitchFamily="50" charset="-128"/>
              </a:rPr>
              <a:t>が必要とされる。</a:t>
            </a:r>
            <a:r>
              <a:rPr lang="en-US" altLang="ja-JP" sz="1600" dirty="0" smtClean="0">
                <a:latin typeface="Meiryo UI" panose="020B0604030504040204" pitchFamily="50" charset="-128"/>
                <a:ea typeface="Meiryo UI" panose="020B0604030504040204" pitchFamily="50" charset="-128"/>
              </a:rPr>
              <a:t>EE</a:t>
            </a:r>
            <a:r>
              <a:rPr lang="ja-JP" altLang="en-US" sz="1600" dirty="0" smtClean="0">
                <a:latin typeface="Meiryo UI" panose="020B0604030504040204" pitchFamily="50" charset="-128"/>
                <a:ea typeface="Meiryo UI" panose="020B0604030504040204" pitchFamily="50" charset="-128"/>
              </a:rPr>
              <a:t>である場合すでに動作は可能な状態であり、効果計測ということで使用している。９月ライセンス取得に向け目指す。</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背景　　　　：統合マスタシステムでは</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の問題が大量にある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目的　　　　：問題の解決や、性能の改善を行う</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問題・課題：問題の原因が分からない事が多く、対応策が原因に効果的になってるかが不明であることや、性能改善にしても現状の手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法では限界がある。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施策　　　　：既に本番環境は</a:t>
            </a:r>
            <a:r>
              <a:rPr lang="en-US" altLang="ja-JP" sz="1600" dirty="0" smtClean="0">
                <a:latin typeface="Meiryo UI" panose="020B0604030504040204" pitchFamily="50" charset="-128"/>
                <a:ea typeface="Meiryo UI" panose="020B0604030504040204" pitchFamily="50" charset="-128"/>
              </a:rPr>
              <a:t>EE</a:t>
            </a:r>
            <a:r>
              <a:rPr lang="ja-JP" altLang="en-US" sz="1600" dirty="0" smtClean="0">
                <a:latin typeface="Meiryo UI" panose="020B0604030504040204" pitchFamily="50" charset="-128"/>
                <a:ea typeface="Meiryo UI" panose="020B0604030504040204" pitchFamily="50" charset="-128"/>
              </a:rPr>
              <a:t>であることから、パックの使用は可能な状態であ</a:t>
            </a:r>
            <a:r>
              <a:rPr lang="ja-JP" altLang="en-US" sz="1600" dirty="0">
                <a:latin typeface="Meiryo UI" panose="020B0604030504040204" pitchFamily="50" charset="-128"/>
                <a:ea typeface="Meiryo UI" panose="020B0604030504040204" pitchFamily="50" charset="-128"/>
              </a:rPr>
              <a:t>り</a:t>
            </a:r>
            <a:r>
              <a:rPr lang="ja-JP" altLang="en-US" sz="1600" dirty="0" smtClean="0">
                <a:latin typeface="Meiryo UI" panose="020B0604030504040204" pitchFamily="50" charset="-128"/>
                <a:ea typeface="Meiryo UI" panose="020B0604030504040204" pitchFamily="50" charset="-128"/>
              </a:rPr>
              <a:t>、効果計測を目的として一部機能を使用し効果を検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証した</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全体進捗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　</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8/E</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に課長へ説明を行い、</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9</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月に部長へ説明。説明資料を作成中。</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今月の実績・作業内容</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：説明資料作成中</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来月の計画</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r>
              <a:rPr lang="ja-JP" altLang="en-US" sz="1600" dirty="0">
                <a:latin typeface="Meiryo UI" panose="020B0604030504040204" pitchFamily="50" charset="-128"/>
                <a:ea typeface="Meiryo UI" panose="020B0604030504040204" pitchFamily="50" charset="-128"/>
                <a:sym typeface="Wingdings" panose="05000000000000000000" pitchFamily="2" charset="2"/>
              </a:rPr>
              <a:t>部長</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への説明</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課題</a:t>
            </a:r>
            <a:r>
              <a:rPr lang="ja-JP" altLang="en-US" sz="1600" dirty="0">
                <a:latin typeface="Meiryo UI" panose="020B0604030504040204" pitchFamily="50" charset="-128"/>
                <a:ea typeface="Meiryo UI" panose="020B0604030504040204" pitchFamily="50" charset="-128"/>
              </a:rPr>
              <a:t>／対策</a:t>
            </a:r>
            <a:r>
              <a:rPr lang="ja-JP" altLang="en-US" sz="1600" dirty="0" smtClean="0">
                <a:latin typeface="Meiryo UI" panose="020B0604030504040204" pitchFamily="50" charset="-128"/>
                <a:ea typeface="Meiryo UI" panose="020B0604030504040204" pitchFamily="50" charset="-128"/>
              </a:rPr>
              <a:t>案：特になし。</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特記事項：特</a:t>
            </a:r>
            <a:r>
              <a:rPr lang="ja-JP" altLang="en-US" sz="1600" dirty="0">
                <a:latin typeface="Meiryo UI" panose="020B0604030504040204" pitchFamily="50" charset="-128"/>
                <a:ea typeface="Meiryo UI" panose="020B0604030504040204" pitchFamily="50" charset="-128"/>
              </a:rPr>
              <a:t>になし。</a:t>
            </a:r>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t>８</a:t>
            </a:r>
            <a:r>
              <a:rPr lang="ja-JP" altLang="en-US" dirty="0" smtClean="0"/>
              <a:t>月度　作業報告（１／</a:t>
            </a:r>
            <a:r>
              <a:rPr lang="ja-JP" altLang="en-US" dirty="0"/>
              <a:t>３</a:t>
            </a:r>
            <a:r>
              <a:rPr lang="ja-JP" altLang="en-US" dirty="0" smtClean="0"/>
              <a:t>）</a:t>
            </a:r>
            <a:endParaRPr lang="ja-JP" altLang="en-US" dirty="0"/>
          </a:p>
        </p:txBody>
      </p:sp>
    </p:spTree>
    <p:extLst>
      <p:ext uri="{BB962C8B-B14F-4D97-AF65-F5344CB8AC3E}">
        <p14:creationId xmlns:p14="http://schemas.microsoft.com/office/powerpoint/2010/main" val="198939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6"/>
          </p:nvPr>
        </p:nvSpPr>
        <p:spPr>
          <a:xfrm>
            <a:off x="170202" y="6155302"/>
            <a:ext cx="11327999" cy="560202"/>
          </a:xfrm>
        </p:spPr>
        <p:txBody>
          <a:bodyPr>
            <a:normAutofit/>
          </a:bodyPr>
          <a:lstStyle/>
          <a:p>
            <a:r>
              <a:rPr lang="en-US" altLang="ja-JP" u="sng" dirty="0" err="1" smtClean="0"/>
              <a:t>Cpu</a:t>
            </a:r>
            <a:r>
              <a:rPr lang="ja-JP" altLang="en-US" dirty="0" smtClean="0"/>
              <a:t>数４つとし全てのクエリは負荷の重い</a:t>
            </a:r>
            <a:r>
              <a:rPr lang="en-US" altLang="ja-JP" dirty="0" smtClean="0"/>
              <a:t>(</a:t>
            </a:r>
            <a:r>
              <a:rPr lang="en-US" altLang="ja-JP" dirty="0" err="1" smtClean="0"/>
              <a:t>DiskI</a:t>
            </a:r>
            <a:r>
              <a:rPr lang="en-US" altLang="ja-JP" dirty="0" smtClean="0"/>
              <a:t>/O</a:t>
            </a:r>
            <a:r>
              <a:rPr lang="ja-JP" altLang="en-US" dirty="0" smtClean="0"/>
              <a:t>が発生する</a:t>
            </a:r>
            <a:r>
              <a:rPr lang="en-US" altLang="ja-JP" dirty="0" smtClean="0"/>
              <a:t>)</a:t>
            </a:r>
            <a:r>
              <a:rPr lang="ja-JP" altLang="en-US" dirty="0" smtClean="0"/>
              <a:t>処理とする</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系切り替えの原因</a:t>
            </a:r>
            <a:r>
              <a:rPr kumimoji="1" lang="en-US" altLang="ja-JP" dirty="0" smtClean="0"/>
              <a:t>(</a:t>
            </a:r>
            <a:r>
              <a:rPr kumimoji="1" lang="ja-JP" altLang="en-US" dirty="0" smtClean="0"/>
              <a:t>推測</a:t>
            </a:r>
            <a:r>
              <a:rPr kumimoji="1" lang="en-US" altLang="ja-JP" dirty="0" smtClean="0"/>
              <a:t>)</a:t>
            </a:r>
            <a:endParaRPr kumimoji="1" lang="ja-JP" altLang="en-US" dirty="0"/>
          </a:p>
        </p:txBody>
      </p:sp>
      <p:sp>
        <p:nvSpPr>
          <p:cNvPr id="5" name="平行四辺形 4"/>
          <p:cNvSpPr/>
          <p:nvPr/>
        </p:nvSpPr>
        <p:spPr>
          <a:xfrm>
            <a:off x="6331857"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t>クエリ</a:t>
            </a:r>
            <a:endParaRPr lang="en-US" altLang="ja-JP" sz="700" dirty="0" smtClean="0"/>
          </a:p>
        </p:txBody>
      </p:sp>
      <p:sp>
        <p:nvSpPr>
          <p:cNvPr id="6" name="平行四辺形 5"/>
          <p:cNvSpPr/>
          <p:nvPr/>
        </p:nvSpPr>
        <p:spPr>
          <a:xfrm>
            <a:off x="7646226"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7" name="平行四辺形 6"/>
          <p:cNvSpPr/>
          <p:nvPr/>
        </p:nvSpPr>
        <p:spPr>
          <a:xfrm>
            <a:off x="8184840" y="2816630"/>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8" name="平行四辺形 7"/>
          <p:cNvSpPr/>
          <p:nvPr/>
        </p:nvSpPr>
        <p:spPr>
          <a:xfrm>
            <a:off x="9199533"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grpSp>
        <p:nvGrpSpPr>
          <p:cNvPr id="25" name="グループ化 24"/>
          <p:cNvGrpSpPr/>
          <p:nvPr/>
        </p:nvGrpSpPr>
        <p:grpSpPr>
          <a:xfrm>
            <a:off x="6027330" y="3764550"/>
            <a:ext cx="874560" cy="842369"/>
            <a:chOff x="1496551" y="4232212"/>
            <a:chExt cx="1139525" cy="1097582"/>
          </a:xfrm>
        </p:grpSpPr>
        <p:sp>
          <p:nvSpPr>
            <p:cNvPr id="9" name="平行四辺形 8"/>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p>
          </p:txBody>
        </p:sp>
        <p:cxnSp>
          <p:nvCxnSpPr>
            <p:cNvPr id="15" name="直線コネクタ 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7" name="グループ化 26"/>
          <p:cNvGrpSpPr/>
          <p:nvPr/>
        </p:nvGrpSpPr>
        <p:grpSpPr>
          <a:xfrm>
            <a:off x="6971777" y="3764550"/>
            <a:ext cx="874560" cy="842369"/>
            <a:chOff x="1496551" y="4232212"/>
            <a:chExt cx="1139525" cy="1097582"/>
          </a:xfrm>
        </p:grpSpPr>
        <p:sp>
          <p:nvSpPr>
            <p:cNvPr id="28" name="平行四辺形 27"/>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p>
          </p:txBody>
        </p:sp>
        <p:cxnSp>
          <p:nvCxnSpPr>
            <p:cNvPr id="29" name="直線コネクタ 28"/>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34" name="グループ化 33"/>
          <p:cNvGrpSpPr/>
          <p:nvPr/>
        </p:nvGrpSpPr>
        <p:grpSpPr>
          <a:xfrm>
            <a:off x="7901750" y="3764550"/>
            <a:ext cx="874560" cy="842369"/>
            <a:chOff x="1496551" y="4232212"/>
            <a:chExt cx="1139525" cy="1097582"/>
          </a:xfrm>
        </p:grpSpPr>
        <p:sp>
          <p:nvSpPr>
            <p:cNvPr id="35" name="平行四辺形 34"/>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p>
          </p:txBody>
        </p:sp>
        <p:cxnSp>
          <p:nvCxnSpPr>
            <p:cNvPr id="36" name="直線コネクタ 35"/>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1" name="グループ化 40"/>
          <p:cNvGrpSpPr/>
          <p:nvPr/>
        </p:nvGrpSpPr>
        <p:grpSpPr>
          <a:xfrm>
            <a:off x="8882118" y="3764550"/>
            <a:ext cx="874560" cy="842369"/>
            <a:chOff x="1496551" y="4232212"/>
            <a:chExt cx="1139525" cy="1097582"/>
          </a:xfrm>
        </p:grpSpPr>
        <p:sp>
          <p:nvSpPr>
            <p:cNvPr id="42" name="平行四辺形 4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p>
          </p:txBody>
        </p:sp>
        <p:cxnSp>
          <p:nvCxnSpPr>
            <p:cNvPr id="43" name="直線コネクタ 4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92" name="グループ化 91"/>
          <p:cNvGrpSpPr/>
          <p:nvPr/>
        </p:nvGrpSpPr>
        <p:grpSpPr>
          <a:xfrm>
            <a:off x="6110528" y="4977359"/>
            <a:ext cx="1818429" cy="998074"/>
            <a:chOff x="9365852" y="1677625"/>
            <a:chExt cx="2369359" cy="1300460"/>
          </a:xfrm>
        </p:grpSpPr>
        <p:grpSp>
          <p:nvGrpSpPr>
            <p:cNvPr id="94" name="グループ化 93"/>
            <p:cNvGrpSpPr/>
            <p:nvPr/>
          </p:nvGrpSpPr>
          <p:grpSpPr>
            <a:xfrm>
              <a:off x="9365852" y="1696250"/>
              <a:ext cx="2369359" cy="1281835"/>
              <a:chOff x="8255004" y="1616891"/>
              <a:chExt cx="4399461" cy="2380131"/>
            </a:xfrm>
            <a:solidFill>
              <a:srgbClr val="2D4BA5">
                <a:lumMod val="60000"/>
                <a:lumOff val="40000"/>
              </a:srgbClr>
            </a:solidFill>
          </p:grpSpPr>
          <p:sp>
            <p:nvSpPr>
              <p:cNvPr id="123" name="角丸四角形 122"/>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FFFFFF"/>
                    </a:solidFill>
                    <a:effectLst/>
                    <a:uLnTx/>
                    <a:uFillTx/>
                    <a:latin typeface="segoe ui"/>
                    <a:ea typeface="Meiryo UI"/>
                    <a:cs typeface="+mn-cs"/>
                  </a:rPr>
                  <a:t>Roziiku</a:t>
                </a:r>
                <a:r>
                  <a:rPr kumimoji="0" lang="en-US" altLang="ja-JP" sz="1400" b="0" i="0" u="none" strike="noStrike" kern="0" cap="none" spc="0" normalizeH="0" baseline="0" noProof="0" dirty="0" smtClean="0">
                    <a:ln>
                      <a:noFill/>
                    </a:ln>
                    <a:solidFill>
                      <a:srgbClr val="FFFFFF"/>
                    </a:solidFill>
                    <a:effectLst/>
                    <a:uLnTx/>
                    <a:uFillTx/>
                    <a:latin typeface="segoe ui"/>
                    <a:ea typeface="Meiryo UI"/>
                    <a:cs typeface="+mn-cs"/>
                  </a:rPr>
                  <a:t> </a:t>
                </a:r>
              </a:p>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24" name="角丸四角形 123"/>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95" name="テキスト ボックス 94"/>
            <p:cNvSpPr txBox="1"/>
            <p:nvPr/>
          </p:nvSpPr>
          <p:spPr>
            <a:xfrm>
              <a:off x="9367387" y="1677625"/>
              <a:ext cx="2120566" cy="369332"/>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333333"/>
                  </a:solidFill>
                  <a:effectLst/>
                  <a:uLnTx/>
                  <a:uFillTx/>
                  <a:latin typeface="segoe ui"/>
                  <a:ea typeface="Meiryo UI"/>
                </a:rPr>
                <a:t>メモリ</a:t>
              </a:r>
              <a:r>
                <a:rPr kumimoji="0" lang="en-US" altLang="ja-JP" sz="1800" b="0" i="0" u="none" strike="noStrike" kern="0" cap="none" spc="0" normalizeH="0" baseline="0" noProof="0" dirty="0" smtClean="0">
                  <a:ln>
                    <a:noFill/>
                  </a:ln>
                  <a:solidFill>
                    <a:srgbClr val="333333"/>
                  </a:solidFill>
                  <a:effectLst/>
                  <a:uLnTx/>
                  <a:uFillTx/>
                  <a:latin typeface="segoe ui"/>
                  <a:ea typeface="Meiryo UI"/>
                </a:rPr>
                <a:t>(PGA)</a:t>
              </a:r>
            </a:p>
          </p:txBody>
        </p:sp>
        <p:grpSp>
          <p:nvGrpSpPr>
            <p:cNvPr id="96" name="グループ化 95"/>
            <p:cNvGrpSpPr/>
            <p:nvPr/>
          </p:nvGrpSpPr>
          <p:grpSpPr>
            <a:xfrm>
              <a:off x="9949075" y="2158357"/>
              <a:ext cx="1029626" cy="491856"/>
              <a:chOff x="9949075" y="2158357"/>
              <a:chExt cx="1029626" cy="491856"/>
            </a:xfrm>
          </p:grpSpPr>
          <p:grpSp>
            <p:nvGrpSpPr>
              <p:cNvPr id="97" name="グループ化 96"/>
              <p:cNvGrpSpPr/>
              <p:nvPr/>
            </p:nvGrpSpPr>
            <p:grpSpPr>
              <a:xfrm>
                <a:off x="9986003" y="2158357"/>
                <a:ext cx="992698" cy="466523"/>
                <a:chOff x="9986003" y="2158357"/>
                <a:chExt cx="992698" cy="466523"/>
              </a:xfrm>
            </p:grpSpPr>
            <p:sp>
              <p:nvSpPr>
                <p:cNvPr id="111" name="角丸四角形 110"/>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2" name="角丸四角形 111"/>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3" name="角丸四角形 112"/>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4" name="角丸四角形 113"/>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5" name="角丸四角形 114"/>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6" name="角丸四角形 115"/>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7" name="角丸四角形 116"/>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8" name="角丸四角形 117"/>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9" name="角丸四角形 118"/>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20" name="角丸四角形 119"/>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21" name="角丸四角形 120"/>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22" name="角丸四角形 121"/>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nvGrpSpPr>
              <p:cNvPr id="98" name="グループ化 97"/>
              <p:cNvGrpSpPr/>
              <p:nvPr/>
            </p:nvGrpSpPr>
            <p:grpSpPr>
              <a:xfrm>
                <a:off x="9949075" y="2183690"/>
                <a:ext cx="992698" cy="466523"/>
                <a:chOff x="9986003" y="2158357"/>
                <a:chExt cx="992698" cy="466523"/>
              </a:xfrm>
            </p:grpSpPr>
            <p:sp>
              <p:nvSpPr>
                <p:cNvPr id="99" name="角丸四角形 98"/>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0" name="角丸四角形 99"/>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1" name="角丸四角形 100"/>
                <p:cNvSpPr/>
                <p:nvPr/>
              </p:nvSpPr>
              <p:spPr>
                <a:xfrm>
                  <a:off x="9986003"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2" name="角丸四角形 101"/>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3" name="角丸四角形 102"/>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4" name="角丸四角形 103"/>
                <p:cNvSpPr/>
                <p:nvPr/>
              </p:nvSpPr>
              <p:spPr>
                <a:xfrm>
                  <a:off x="1023302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5" name="角丸四角形 104"/>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6" name="角丸四角形 105"/>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7" name="角丸四角形 106"/>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8" name="角丸四角形 107"/>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9" name="角丸四角形 108"/>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0" name="角丸四角形 109"/>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grpSp>
      <p:grpSp>
        <p:nvGrpSpPr>
          <p:cNvPr id="149" name="グループ化 148"/>
          <p:cNvGrpSpPr/>
          <p:nvPr/>
        </p:nvGrpSpPr>
        <p:grpSpPr>
          <a:xfrm>
            <a:off x="8792487" y="4980910"/>
            <a:ext cx="1812780" cy="988238"/>
            <a:chOff x="4790820" y="4569030"/>
            <a:chExt cx="2361998" cy="1287644"/>
          </a:xfrm>
        </p:grpSpPr>
        <p:grpSp>
          <p:nvGrpSpPr>
            <p:cNvPr id="125" name="グループ化 124"/>
            <p:cNvGrpSpPr/>
            <p:nvPr/>
          </p:nvGrpSpPr>
          <p:grpSpPr>
            <a:xfrm>
              <a:off x="4790820" y="4586113"/>
              <a:ext cx="2361998" cy="1270561"/>
              <a:chOff x="8214308" y="1610145"/>
              <a:chExt cx="4399461" cy="2380131"/>
            </a:xfrm>
            <a:solidFill>
              <a:srgbClr val="0070C0"/>
            </a:solidFill>
          </p:grpSpPr>
          <p:sp>
            <p:nvSpPr>
              <p:cNvPr id="126" name="角丸四角形 125"/>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nvGrpSpPr>
              <p:cNvPr id="128" name="グループ化 127"/>
              <p:cNvGrpSpPr/>
              <p:nvPr/>
            </p:nvGrpSpPr>
            <p:grpSpPr>
              <a:xfrm>
                <a:off x="9463077" y="2041499"/>
                <a:ext cx="1901931" cy="1528109"/>
                <a:chOff x="7263920" y="2372302"/>
                <a:chExt cx="2061035" cy="1655942"/>
              </a:xfrm>
              <a:grpFill/>
            </p:grpSpPr>
            <p:sp>
              <p:nvSpPr>
                <p:cNvPr id="129" name="角丸四角形 128"/>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0" name="円/楕円 129"/>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1" name="円/楕円 130"/>
                <p:cNvSpPr/>
                <p:nvPr/>
              </p:nvSpPr>
              <p:spPr>
                <a:xfrm>
                  <a:off x="7263920" y="346986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2" name="円/楕円 131"/>
                <p:cNvSpPr/>
                <p:nvPr/>
              </p:nvSpPr>
              <p:spPr>
                <a:xfrm>
                  <a:off x="7263926" y="3134302"/>
                  <a:ext cx="2061028" cy="570389"/>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3" name="円/楕円 132"/>
                <p:cNvSpPr/>
                <p:nvPr/>
              </p:nvSpPr>
              <p:spPr>
                <a:xfrm>
                  <a:off x="7263926" y="291148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4" name="円/楕円 133"/>
                <p:cNvSpPr/>
                <p:nvPr/>
              </p:nvSpPr>
              <p:spPr>
                <a:xfrm>
                  <a:off x="7263926" y="2643415"/>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5" name="円/楕円 134"/>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grpSp>
        <p:sp>
          <p:nvSpPr>
            <p:cNvPr id="136" name="テキスト ボックス 135"/>
            <p:cNvSpPr txBox="1"/>
            <p:nvPr/>
          </p:nvSpPr>
          <p:spPr>
            <a:xfrm>
              <a:off x="4911536" y="4569030"/>
              <a:ext cx="2120565" cy="369332"/>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333333"/>
                  </a:solidFill>
                  <a:effectLst/>
                  <a:uLnTx/>
                  <a:uFillTx/>
                  <a:latin typeface="segoe ui"/>
                  <a:ea typeface="Meiryo UI"/>
                </a:rPr>
                <a:t>Disk</a:t>
              </a:r>
            </a:p>
          </p:txBody>
        </p:sp>
      </p:grpSp>
      <p:cxnSp>
        <p:nvCxnSpPr>
          <p:cNvPr id="139" name="直線矢印コネクタ 138"/>
          <p:cNvCxnSpPr>
            <a:stCxn id="5" idx="3"/>
            <a:endCxn id="9" idx="1"/>
          </p:cNvCxnSpPr>
          <p:nvPr/>
        </p:nvCxnSpPr>
        <p:spPr>
          <a:xfrm flipH="1">
            <a:off x="6586140" y="357281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1" name="平行四辺形 140"/>
          <p:cNvSpPr/>
          <p:nvPr/>
        </p:nvSpPr>
        <p:spPr>
          <a:xfrm>
            <a:off x="8184840"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cxnSp>
        <p:nvCxnSpPr>
          <p:cNvPr id="145" name="直線矢印コネクタ 144"/>
          <p:cNvCxnSpPr>
            <a:stCxn id="5" idx="4"/>
          </p:cNvCxnSpPr>
          <p:nvPr/>
        </p:nvCxnSpPr>
        <p:spPr>
          <a:xfrm>
            <a:off x="6784783" y="357281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8" name="テキスト ボックス 147"/>
          <p:cNvSpPr txBox="1"/>
          <p:nvPr/>
        </p:nvSpPr>
        <p:spPr>
          <a:xfrm>
            <a:off x="7892933" y="4835559"/>
            <a:ext cx="945878" cy="1569660"/>
          </a:xfrm>
          <a:prstGeom prst="rect">
            <a:avLst/>
          </a:prstGeom>
          <a:noFill/>
        </p:spPr>
        <p:txBody>
          <a:bodyPr wrap="square" rtlCol="0">
            <a:spAutoFit/>
          </a:bodyPr>
          <a:lstStyle/>
          <a:p>
            <a:r>
              <a:rPr lang="ja-JP" altLang="en-US" sz="1200" dirty="0">
                <a:solidFill>
                  <a:srgbClr val="0000FF"/>
                </a:solidFill>
              </a:rPr>
              <a:t>２</a:t>
            </a:r>
            <a:r>
              <a:rPr lang="ja-JP" altLang="en-US" sz="1200" dirty="0" smtClean="0">
                <a:solidFill>
                  <a:srgbClr val="0000FF"/>
                </a:solidFill>
              </a:rPr>
              <a:t>クエリのため</a:t>
            </a:r>
            <a:r>
              <a:rPr lang="en-US" altLang="ja-JP" sz="1200" dirty="0" smtClean="0">
                <a:solidFill>
                  <a:srgbClr val="0000FF"/>
                </a:solidFill>
              </a:rPr>
              <a:t>PGA</a:t>
            </a:r>
            <a:r>
              <a:rPr lang="ja-JP" altLang="en-US" sz="1200" dirty="0" smtClean="0">
                <a:solidFill>
                  <a:srgbClr val="0000FF"/>
                </a:solidFill>
              </a:rPr>
              <a:t>に空きがある。物理的な</a:t>
            </a:r>
            <a:r>
              <a:rPr lang="en-US" altLang="ja-JP" sz="1200" dirty="0" err="1" smtClean="0">
                <a:solidFill>
                  <a:srgbClr val="0000FF"/>
                </a:solidFill>
              </a:rPr>
              <a:t>DiskI</a:t>
            </a:r>
            <a:r>
              <a:rPr lang="en-US" altLang="ja-JP" sz="1200" dirty="0" smtClean="0">
                <a:solidFill>
                  <a:srgbClr val="0000FF"/>
                </a:solidFill>
              </a:rPr>
              <a:t>/O</a:t>
            </a:r>
            <a:r>
              <a:rPr lang="ja-JP" altLang="en-US" sz="1200" dirty="0" err="1" smtClean="0">
                <a:solidFill>
                  <a:srgbClr val="0000FF"/>
                </a:solidFill>
              </a:rPr>
              <a:t>でなく</a:t>
            </a:r>
            <a:r>
              <a:rPr lang="ja-JP" altLang="en-US" sz="1200" dirty="0" smtClean="0">
                <a:solidFill>
                  <a:srgbClr val="0000FF"/>
                </a:solidFill>
              </a:rPr>
              <a:t>なったため処理速度上昇</a:t>
            </a:r>
            <a:endParaRPr kumimoji="1" lang="ja-JP" altLang="en-US" sz="1200" dirty="0">
              <a:solidFill>
                <a:srgbClr val="0000FF"/>
              </a:solidFill>
            </a:endParaRPr>
          </a:p>
        </p:txBody>
      </p:sp>
      <p:sp>
        <p:nvSpPr>
          <p:cNvPr id="150" name="テキスト ボックス 149"/>
          <p:cNvSpPr txBox="1"/>
          <p:nvPr/>
        </p:nvSpPr>
        <p:spPr>
          <a:xfrm>
            <a:off x="10654450" y="5059030"/>
            <a:ext cx="945878" cy="830997"/>
          </a:xfrm>
          <a:prstGeom prst="rect">
            <a:avLst/>
          </a:prstGeom>
          <a:noFill/>
        </p:spPr>
        <p:txBody>
          <a:bodyPr wrap="square" rtlCol="0">
            <a:spAutoFit/>
          </a:bodyPr>
          <a:lstStyle/>
          <a:p>
            <a:r>
              <a:rPr lang="en-US" altLang="ja-JP" sz="1200" dirty="0" err="1" smtClean="0">
                <a:solidFill>
                  <a:srgbClr val="0000FF"/>
                </a:solidFill>
              </a:rPr>
              <a:t>DiskI</a:t>
            </a:r>
            <a:r>
              <a:rPr lang="en-US" altLang="ja-JP" sz="1200" dirty="0" smtClean="0">
                <a:solidFill>
                  <a:srgbClr val="0000FF"/>
                </a:solidFill>
              </a:rPr>
              <a:t>/O</a:t>
            </a:r>
            <a:r>
              <a:rPr lang="ja-JP" altLang="en-US" sz="1200" dirty="0" smtClean="0">
                <a:solidFill>
                  <a:srgbClr val="0000FF"/>
                </a:solidFill>
              </a:rPr>
              <a:t>も処理数が減っているため減少</a:t>
            </a:r>
            <a:endParaRPr kumimoji="1" lang="ja-JP" altLang="en-US" sz="1200" dirty="0">
              <a:solidFill>
                <a:srgbClr val="0000FF"/>
              </a:solidFill>
            </a:endParaRPr>
          </a:p>
        </p:txBody>
      </p:sp>
      <p:grpSp>
        <p:nvGrpSpPr>
          <p:cNvPr id="152" name="グループ化 151"/>
          <p:cNvGrpSpPr/>
          <p:nvPr/>
        </p:nvGrpSpPr>
        <p:grpSpPr>
          <a:xfrm>
            <a:off x="100251" y="2775792"/>
            <a:ext cx="5572998" cy="3165730"/>
            <a:chOff x="657535" y="1704772"/>
            <a:chExt cx="7261449" cy="4124851"/>
          </a:xfrm>
        </p:grpSpPr>
        <p:sp>
          <p:nvSpPr>
            <p:cNvPr id="153" name="平行四辺形 152"/>
            <p:cNvSpPr/>
            <p:nvPr/>
          </p:nvSpPr>
          <p:spPr>
            <a:xfrm>
              <a:off x="1054324" y="171010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t>クエリ</a:t>
              </a:r>
              <a:endParaRPr lang="en-US" altLang="ja-JP" sz="700" dirty="0" smtClean="0"/>
            </a:p>
          </p:txBody>
        </p:sp>
        <p:sp>
          <p:nvSpPr>
            <p:cNvPr id="154" name="平行四辺形 153"/>
            <p:cNvSpPr/>
            <p:nvPr/>
          </p:nvSpPr>
          <p:spPr>
            <a:xfrm>
              <a:off x="2234622" y="171379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155" name="平行四辺形 154"/>
            <p:cNvSpPr/>
            <p:nvPr/>
          </p:nvSpPr>
          <p:spPr>
            <a:xfrm>
              <a:off x="3468706" y="171379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156" name="平行四辺形 155"/>
            <p:cNvSpPr/>
            <p:nvPr/>
          </p:nvSpPr>
          <p:spPr>
            <a:xfrm>
              <a:off x="4702790" y="1704772"/>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grpSp>
          <p:nvGrpSpPr>
            <p:cNvPr id="157" name="グループ化 156"/>
            <p:cNvGrpSpPr/>
            <p:nvPr/>
          </p:nvGrpSpPr>
          <p:grpSpPr>
            <a:xfrm>
              <a:off x="657535" y="2948909"/>
              <a:ext cx="1139525" cy="1097582"/>
              <a:chOff x="1496551" y="4232212"/>
              <a:chExt cx="1139525" cy="1097582"/>
            </a:xfrm>
          </p:grpSpPr>
          <p:sp>
            <p:nvSpPr>
              <p:cNvPr id="232" name="平行四辺形 23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p>
            </p:txBody>
          </p:sp>
          <p:cxnSp>
            <p:nvCxnSpPr>
              <p:cNvPr id="233" name="直線コネクタ 23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8" name="グループ化 157"/>
            <p:cNvGrpSpPr/>
            <p:nvPr/>
          </p:nvGrpSpPr>
          <p:grpSpPr>
            <a:xfrm>
              <a:off x="1888121" y="2948909"/>
              <a:ext cx="1139525" cy="1097582"/>
              <a:chOff x="1496551" y="4232212"/>
              <a:chExt cx="1139525" cy="1097582"/>
            </a:xfrm>
          </p:grpSpPr>
          <p:sp>
            <p:nvSpPr>
              <p:cNvPr id="226" name="平行四辺形 225"/>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p>
            </p:txBody>
          </p:sp>
          <p:cxnSp>
            <p:nvCxnSpPr>
              <p:cNvPr id="227" name="直線コネクタ 226"/>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9" name="グループ化 158"/>
            <p:cNvGrpSpPr/>
            <p:nvPr/>
          </p:nvGrpSpPr>
          <p:grpSpPr>
            <a:xfrm>
              <a:off x="3099848" y="2948909"/>
              <a:ext cx="1139525" cy="1097582"/>
              <a:chOff x="1496551" y="4232212"/>
              <a:chExt cx="1139525" cy="1097582"/>
            </a:xfrm>
          </p:grpSpPr>
          <p:sp>
            <p:nvSpPr>
              <p:cNvPr id="220" name="平行四辺形 21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p>
            </p:txBody>
          </p:sp>
          <p:cxnSp>
            <p:nvCxnSpPr>
              <p:cNvPr id="221" name="直線コネクタ 22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2" name="直線コネクタ 22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3" name="直線コネクタ 22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4" name="直線コネクタ 22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25" name="直線コネクタ 22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0" name="グループ化 159"/>
            <p:cNvGrpSpPr/>
            <p:nvPr/>
          </p:nvGrpSpPr>
          <p:grpSpPr>
            <a:xfrm>
              <a:off x="4377238" y="2948909"/>
              <a:ext cx="1139525" cy="1097582"/>
              <a:chOff x="1496551" y="4232212"/>
              <a:chExt cx="1139525" cy="1097582"/>
            </a:xfrm>
          </p:grpSpPr>
          <p:sp>
            <p:nvSpPr>
              <p:cNvPr id="214" name="平行四辺形 21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p>
            </p:txBody>
          </p:sp>
          <p:cxnSp>
            <p:nvCxnSpPr>
              <p:cNvPr id="215" name="直線コネクタ 2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6" name="直線コネクタ 21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7" name="直線コネクタ 21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8" name="直線コネクタ 21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19" name="直線コネクタ 21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1" name="グループ化 160"/>
            <p:cNvGrpSpPr/>
            <p:nvPr/>
          </p:nvGrpSpPr>
          <p:grpSpPr>
            <a:xfrm>
              <a:off x="765940" y="4529163"/>
              <a:ext cx="2369359" cy="1300460"/>
              <a:chOff x="9365852" y="1677625"/>
              <a:chExt cx="2369359" cy="1300460"/>
            </a:xfrm>
          </p:grpSpPr>
          <p:grpSp>
            <p:nvGrpSpPr>
              <p:cNvPr id="183" name="グループ化 182"/>
              <p:cNvGrpSpPr/>
              <p:nvPr/>
            </p:nvGrpSpPr>
            <p:grpSpPr>
              <a:xfrm>
                <a:off x="9365852" y="1696250"/>
                <a:ext cx="2369359" cy="1281835"/>
                <a:chOff x="8255004" y="1616891"/>
                <a:chExt cx="4399461" cy="2380131"/>
              </a:xfrm>
              <a:solidFill>
                <a:srgbClr val="2D4BA5">
                  <a:lumMod val="60000"/>
                  <a:lumOff val="40000"/>
                </a:srgbClr>
              </a:solidFill>
            </p:grpSpPr>
            <p:sp>
              <p:nvSpPr>
                <p:cNvPr id="212" name="角丸四角形 211"/>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FFFFFF"/>
                      </a:solidFill>
                      <a:effectLst/>
                      <a:uLnTx/>
                      <a:uFillTx/>
                      <a:latin typeface="segoe ui"/>
                      <a:ea typeface="Meiryo UI"/>
                      <a:cs typeface="+mn-cs"/>
                    </a:rPr>
                    <a:t>Roziiku</a:t>
                  </a:r>
                  <a:r>
                    <a:rPr kumimoji="0" lang="en-US" altLang="ja-JP" sz="1400" b="0" i="0" u="none" strike="noStrike" kern="0" cap="none" spc="0" normalizeH="0" baseline="0" noProof="0" dirty="0" smtClean="0">
                      <a:ln>
                        <a:noFill/>
                      </a:ln>
                      <a:solidFill>
                        <a:srgbClr val="FFFFFF"/>
                      </a:solidFill>
                      <a:effectLst/>
                      <a:uLnTx/>
                      <a:uFillTx/>
                      <a:latin typeface="segoe ui"/>
                      <a:ea typeface="Meiryo UI"/>
                      <a:cs typeface="+mn-cs"/>
                    </a:rPr>
                    <a:t> </a:t>
                  </a:r>
                </a:p>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13" name="角丸四角形 212"/>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184" name="テキスト ボックス 183"/>
              <p:cNvSpPr txBox="1"/>
              <p:nvPr/>
            </p:nvSpPr>
            <p:spPr>
              <a:xfrm>
                <a:off x="9367387" y="1677625"/>
                <a:ext cx="2120566" cy="369332"/>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333333"/>
                    </a:solidFill>
                    <a:effectLst/>
                    <a:uLnTx/>
                    <a:uFillTx/>
                    <a:latin typeface="segoe ui"/>
                    <a:ea typeface="Meiryo UI"/>
                  </a:rPr>
                  <a:t>メモリ</a:t>
                </a:r>
                <a:r>
                  <a:rPr kumimoji="0" lang="en-US" altLang="ja-JP" sz="1800" b="0" i="0" u="none" strike="noStrike" kern="0" cap="none" spc="0" normalizeH="0" baseline="0" noProof="0" dirty="0" smtClean="0">
                    <a:ln>
                      <a:noFill/>
                    </a:ln>
                    <a:solidFill>
                      <a:srgbClr val="333333"/>
                    </a:solidFill>
                    <a:effectLst/>
                    <a:uLnTx/>
                    <a:uFillTx/>
                    <a:latin typeface="segoe ui"/>
                    <a:ea typeface="Meiryo UI"/>
                  </a:rPr>
                  <a:t>(PGA)</a:t>
                </a:r>
              </a:p>
            </p:txBody>
          </p:sp>
          <p:grpSp>
            <p:nvGrpSpPr>
              <p:cNvPr id="185" name="グループ化 184"/>
              <p:cNvGrpSpPr/>
              <p:nvPr/>
            </p:nvGrpSpPr>
            <p:grpSpPr>
              <a:xfrm>
                <a:off x="9949075" y="2158357"/>
                <a:ext cx="1029626" cy="491856"/>
                <a:chOff x="9949075" y="2158357"/>
                <a:chExt cx="1029626" cy="491856"/>
              </a:xfrm>
            </p:grpSpPr>
            <p:grpSp>
              <p:nvGrpSpPr>
                <p:cNvPr id="186" name="グループ化 185"/>
                <p:cNvGrpSpPr/>
                <p:nvPr/>
              </p:nvGrpSpPr>
              <p:grpSpPr>
                <a:xfrm>
                  <a:off x="9986003" y="2158357"/>
                  <a:ext cx="992698" cy="466523"/>
                  <a:chOff x="9986003" y="2158357"/>
                  <a:chExt cx="992698" cy="466523"/>
                </a:xfrm>
              </p:grpSpPr>
              <p:sp>
                <p:nvSpPr>
                  <p:cNvPr id="200" name="角丸四角形 199"/>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1" name="角丸四角形 200"/>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2" name="角丸四角形 201"/>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3" name="角丸四角形 202"/>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4" name="角丸四角形 203"/>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5" name="角丸四角形 204"/>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6" name="角丸四角形 205"/>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7" name="角丸四角形 206"/>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8" name="角丸四角形 207"/>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9" name="角丸四角形 208"/>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10" name="角丸四角形 209"/>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11" name="角丸四角形 210"/>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nvGrpSpPr>
                <p:cNvPr id="187" name="グループ化 186"/>
                <p:cNvGrpSpPr/>
                <p:nvPr/>
              </p:nvGrpSpPr>
              <p:grpSpPr>
                <a:xfrm>
                  <a:off x="9949075" y="2183690"/>
                  <a:ext cx="992698" cy="466523"/>
                  <a:chOff x="9986003" y="2158357"/>
                  <a:chExt cx="992698" cy="466523"/>
                </a:xfrm>
              </p:grpSpPr>
              <p:sp>
                <p:nvSpPr>
                  <p:cNvPr id="188" name="角丸四角形 187"/>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89" name="角丸四角形 188"/>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0" name="角丸四角形 189"/>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1" name="角丸四角形 190"/>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2" name="角丸四角形 191"/>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3" name="角丸四角形 192"/>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4" name="角丸四角形 193"/>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5" name="角丸四角形 194"/>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6" name="角丸四角形 195"/>
                  <p:cNvSpPr/>
                  <p:nvPr/>
                </p:nvSpPr>
                <p:spPr>
                  <a:xfrm>
                    <a:off x="1048691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7" name="角丸四角形 196"/>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8" name="角丸四角形 197"/>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9" name="角丸四角形 198"/>
                  <p:cNvSpPr/>
                  <p:nvPr/>
                </p:nvSpPr>
                <p:spPr>
                  <a:xfrm>
                    <a:off x="10739985"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grpSp>
        <p:grpSp>
          <p:nvGrpSpPr>
            <p:cNvPr id="162" name="グループ化 161"/>
            <p:cNvGrpSpPr/>
            <p:nvPr/>
          </p:nvGrpSpPr>
          <p:grpSpPr>
            <a:xfrm>
              <a:off x="4260452" y="4533790"/>
              <a:ext cx="2361998" cy="1287644"/>
              <a:chOff x="4790820" y="4569030"/>
              <a:chExt cx="2361998" cy="1287644"/>
            </a:xfrm>
          </p:grpSpPr>
          <p:grpSp>
            <p:nvGrpSpPr>
              <p:cNvPr id="172" name="グループ化 171"/>
              <p:cNvGrpSpPr/>
              <p:nvPr/>
            </p:nvGrpSpPr>
            <p:grpSpPr>
              <a:xfrm>
                <a:off x="4790820" y="4586113"/>
                <a:ext cx="2361998" cy="1270561"/>
                <a:chOff x="8214308" y="1610145"/>
                <a:chExt cx="4399461" cy="2380131"/>
              </a:xfrm>
              <a:solidFill>
                <a:srgbClr val="0070C0"/>
              </a:solidFill>
            </p:grpSpPr>
            <p:sp>
              <p:nvSpPr>
                <p:cNvPr id="174" name="角丸四角形 173"/>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nvGrpSpPr>
                <p:cNvPr id="175" name="グループ化 174"/>
                <p:cNvGrpSpPr/>
                <p:nvPr/>
              </p:nvGrpSpPr>
              <p:grpSpPr>
                <a:xfrm>
                  <a:off x="9463077" y="2041499"/>
                  <a:ext cx="1901931" cy="1528109"/>
                  <a:chOff x="7263920" y="2372302"/>
                  <a:chExt cx="2061035" cy="1655942"/>
                </a:xfrm>
                <a:grpFill/>
              </p:grpSpPr>
              <p:sp>
                <p:nvSpPr>
                  <p:cNvPr id="176" name="角丸四角形 175"/>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77" name="円/楕円 176"/>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78" name="円/楕円 177"/>
                  <p:cNvSpPr/>
                  <p:nvPr/>
                </p:nvSpPr>
                <p:spPr>
                  <a:xfrm>
                    <a:off x="7263920" y="346986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79" name="円/楕円 178"/>
                  <p:cNvSpPr/>
                  <p:nvPr/>
                </p:nvSpPr>
                <p:spPr>
                  <a:xfrm>
                    <a:off x="7263926" y="3134302"/>
                    <a:ext cx="2061028" cy="570389"/>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80" name="円/楕円 179"/>
                  <p:cNvSpPr/>
                  <p:nvPr/>
                </p:nvSpPr>
                <p:spPr>
                  <a:xfrm>
                    <a:off x="7263926" y="291148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81" name="円/楕円 180"/>
                  <p:cNvSpPr/>
                  <p:nvPr/>
                </p:nvSpPr>
                <p:spPr>
                  <a:xfrm>
                    <a:off x="7263926" y="2643415"/>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82" name="円/楕円 181"/>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grpSp>
          <p:sp>
            <p:nvSpPr>
              <p:cNvPr id="173" name="テキスト ボックス 172"/>
              <p:cNvSpPr txBox="1"/>
              <p:nvPr/>
            </p:nvSpPr>
            <p:spPr>
              <a:xfrm>
                <a:off x="4911536" y="4569030"/>
                <a:ext cx="2120566" cy="369332"/>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333333"/>
                    </a:solidFill>
                    <a:effectLst/>
                    <a:uLnTx/>
                    <a:uFillTx/>
                    <a:latin typeface="segoe ui"/>
                    <a:ea typeface="Meiryo UI"/>
                  </a:rPr>
                  <a:t>Disk</a:t>
                </a:r>
              </a:p>
            </p:txBody>
          </p:sp>
        </p:grpSp>
        <p:cxnSp>
          <p:nvCxnSpPr>
            <p:cNvPr id="163" name="直線矢印コネクタ 162"/>
            <p:cNvCxnSpPr>
              <a:stCxn id="153" idx="3"/>
              <a:endCxn id="232" idx="1"/>
            </p:cNvCxnSpPr>
            <p:nvPr/>
          </p:nvCxnSpPr>
          <p:spPr>
            <a:xfrm flipH="1">
              <a:off x="1385647" y="2699083"/>
              <a:ext cx="135204" cy="264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4" name="平行四辺形 163"/>
            <p:cNvSpPr/>
            <p:nvPr/>
          </p:nvSpPr>
          <p:spPr>
            <a:xfrm>
              <a:off x="2234622" y="171010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165" name="平行四辺形 164"/>
            <p:cNvSpPr/>
            <p:nvPr/>
          </p:nvSpPr>
          <p:spPr>
            <a:xfrm>
              <a:off x="3468706" y="171010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166" name="平行四辺形 165"/>
            <p:cNvSpPr/>
            <p:nvPr/>
          </p:nvSpPr>
          <p:spPr>
            <a:xfrm>
              <a:off x="4702790" y="171010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cxnSp>
          <p:nvCxnSpPr>
            <p:cNvPr id="167" name="直線矢印コネクタ 166"/>
            <p:cNvCxnSpPr/>
            <p:nvPr/>
          </p:nvCxnSpPr>
          <p:spPr>
            <a:xfrm flipH="1">
              <a:off x="2607759" y="2704926"/>
              <a:ext cx="135204" cy="264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p:cNvCxnSpPr/>
            <p:nvPr/>
          </p:nvCxnSpPr>
          <p:spPr>
            <a:xfrm flipH="1">
              <a:off x="3745325" y="2706651"/>
              <a:ext cx="135204" cy="264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p:cNvCxnSpPr/>
            <p:nvPr/>
          </p:nvCxnSpPr>
          <p:spPr>
            <a:xfrm flipH="1">
              <a:off x="5116916" y="2706651"/>
              <a:ext cx="135204" cy="264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0" name="テキスト ボックス 169"/>
            <p:cNvSpPr txBox="1"/>
            <p:nvPr/>
          </p:nvSpPr>
          <p:spPr>
            <a:xfrm>
              <a:off x="3122127" y="4587763"/>
              <a:ext cx="1232451" cy="646331"/>
            </a:xfrm>
            <a:prstGeom prst="rect">
              <a:avLst/>
            </a:prstGeom>
            <a:noFill/>
          </p:spPr>
          <p:txBody>
            <a:bodyPr wrap="square" rtlCol="0">
              <a:spAutoFit/>
            </a:bodyPr>
            <a:lstStyle/>
            <a:p>
              <a:r>
                <a:rPr kumimoji="1" lang="ja-JP" altLang="en-US" sz="1200" dirty="0" smtClean="0">
                  <a:solidFill>
                    <a:srgbClr val="FF0000"/>
                  </a:solidFill>
                </a:rPr>
                <a:t>全</a:t>
              </a:r>
              <a:r>
                <a:rPr lang="ja-JP" altLang="en-US" sz="1200" dirty="0" smtClean="0">
                  <a:solidFill>
                    <a:srgbClr val="FF0000"/>
                  </a:solidFill>
                </a:rPr>
                <a:t>クエリで</a:t>
              </a:r>
              <a:r>
                <a:rPr lang="en-US" altLang="ja-JP" sz="1200" dirty="0" smtClean="0">
                  <a:solidFill>
                    <a:srgbClr val="FF0000"/>
                  </a:solidFill>
                </a:rPr>
                <a:t>PGA</a:t>
              </a:r>
              <a:r>
                <a:rPr lang="ja-JP" altLang="en-US" sz="1200" dirty="0" smtClean="0">
                  <a:solidFill>
                    <a:srgbClr val="FF0000"/>
                  </a:solidFill>
                </a:rPr>
                <a:t>が足らず</a:t>
              </a:r>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が発生</a:t>
              </a:r>
              <a:endParaRPr kumimoji="1" lang="ja-JP" altLang="en-US" sz="1200" dirty="0">
                <a:solidFill>
                  <a:srgbClr val="FF0000"/>
                </a:solidFill>
              </a:endParaRPr>
            </a:p>
          </p:txBody>
        </p:sp>
        <p:sp>
          <p:nvSpPr>
            <p:cNvPr id="171" name="テキスト ボックス 170"/>
            <p:cNvSpPr txBox="1"/>
            <p:nvPr/>
          </p:nvSpPr>
          <p:spPr>
            <a:xfrm>
              <a:off x="6686533" y="4750103"/>
              <a:ext cx="1232451" cy="646331"/>
            </a:xfrm>
            <a:prstGeom prst="rect">
              <a:avLst/>
            </a:prstGeom>
            <a:noFill/>
          </p:spPr>
          <p:txBody>
            <a:bodyPr wrap="square" rtlCol="0">
              <a:spAutoFit/>
            </a:bodyPr>
            <a:lstStyle/>
            <a:p>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領域もたらず系切り替え発生</a:t>
              </a:r>
              <a:endParaRPr kumimoji="1" lang="ja-JP" altLang="en-US" sz="1200" dirty="0">
                <a:solidFill>
                  <a:srgbClr val="FF0000"/>
                </a:solidFill>
              </a:endParaRPr>
            </a:p>
          </p:txBody>
        </p:sp>
      </p:grpSp>
      <p:cxnSp>
        <p:nvCxnSpPr>
          <p:cNvPr id="239" name="直線矢印コネクタ 238"/>
          <p:cNvCxnSpPr/>
          <p:nvPr/>
        </p:nvCxnSpPr>
        <p:spPr>
          <a:xfrm flipH="1">
            <a:off x="8448312" y="357322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0" name="直線矢印コネクタ 239"/>
          <p:cNvCxnSpPr/>
          <p:nvPr/>
        </p:nvCxnSpPr>
        <p:spPr>
          <a:xfrm>
            <a:off x="8646955" y="357322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2" name="直線コネクタ 241"/>
          <p:cNvCxnSpPr/>
          <p:nvPr/>
        </p:nvCxnSpPr>
        <p:spPr>
          <a:xfrm flipV="1">
            <a:off x="6373840" y="1870440"/>
            <a:ext cx="4742256" cy="31531"/>
          </a:xfrm>
          <a:prstGeom prst="line">
            <a:avLst/>
          </a:prstGeom>
        </p:spPr>
        <p:style>
          <a:lnRef idx="1">
            <a:schemeClr val="dk1"/>
          </a:lnRef>
          <a:fillRef idx="0">
            <a:schemeClr val="dk1"/>
          </a:fillRef>
          <a:effectRef idx="0">
            <a:schemeClr val="dk1"/>
          </a:effectRef>
          <a:fontRef idx="minor">
            <a:schemeClr val="tx1"/>
          </a:fontRef>
        </p:style>
      </p:cxnSp>
      <p:cxnSp>
        <p:nvCxnSpPr>
          <p:cNvPr id="243" name="直線コネクタ 242"/>
          <p:cNvCxnSpPr/>
          <p:nvPr/>
        </p:nvCxnSpPr>
        <p:spPr>
          <a:xfrm flipV="1">
            <a:off x="6385133" y="2628518"/>
            <a:ext cx="4742256" cy="31531"/>
          </a:xfrm>
          <a:prstGeom prst="line">
            <a:avLst/>
          </a:prstGeom>
        </p:spPr>
        <p:style>
          <a:lnRef idx="1">
            <a:schemeClr val="dk1"/>
          </a:lnRef>
          <a:fillRef idx="0">
            <a:schemeClr val="dk1"/>
          </a:fillRef>
          <a:effectRef idx="0">
            <a:schemeClr val="dk1"/>
          </a:effectRef>
          <a:fontRef idx="minor">
            <a:schemeClr val="tx1"/>
          </a:fontRef>
        </p:style>
      </p:cxnSp>
      <p:sp>
        <p:nvSpPr>
          <p:cNvPr id="244" name="テキスト ボックス 243"/>
          <p:cNvSpPr txBox="1"/>
          <p:nvPr/>
        </p:nvSpPr>
        <p:spPr>
          <a:xfrm>
            <a:off x="6330807" y="1623118"/>
            <a:ext cx="6546569" cy="307777"/>
          </a:xfrm>
          <a:prstGeom prst="rect">
            <a:avLst/>
          </a:prstGeom>
          <a:noFill/>
        </p:spPr>
        <p:txBody>
          <a:bodyPr wrap="square" rtlCol="0">
            <a:spAutoFit/>
          </a:bodyPr>
          <a:lstStyle/>
          <a:p>
            <a:r>
              <a:rPr lang="ja-JP" altLang="en-US" sz="1400" dirty="0" smtClean="0"/>
              <a:t>キュー構造</a:t>
            </a:r>
            <a:r>
              <a:rPr lang="en-US" altLang="ja-JP" sz="1400" dirty="0" smtClean="0"/>
              <a:t>(</a:t>
            </a:r>
            <a:r>
              <a:rPr lang="ja-JP" altLang="en-US" sz="1400" dirty="0" smtClean="0"/>
              <a:t>リソースが足りない場合には待機させるよう設定</a:t>
            </a:r>
            <a:r>
              <a:rPr lang="en-US" altLang="ja-JP" sz="1400" dirty="0" smtClean="0"/>
              <a:t>)</a:t>
            </a:r>
            <a:endParaRPr kumimoji="1" lang="ja-JP" altLang="en-US" sz="1400" dirty="0"/>
          </a:p>
        </p:txBody>
      </p:sp>
      <p:grpSp>
        <p:nvGrpSpPr>
          <p:cNvPr id="246" name="グループ化 245"/>
          <p:cNvGrpSpPr/>
          <p:nvPr/>
        </p:nvGrpSpPr>
        <p:grpSpPr>
          <a:xfrm>
            <a:off x="10351982" y="3837596"/>
            <a:ext cx="1818429" cy="998074"/>
            <a:chOff x="9365852" y="1677625"/>
            <a:chExt cx="2369359" cy="1300460"/>
          </a:xfrm>
        </p:grpSpPr>
        <p:grpSp>
          <p:nvGrpSpPr>
            <p:cNvPr id="247" name="グループ化 246"/>
            <p:cNvGrpSpPr/>
            <p:nvPr/>
          </p:nvGrpSpPr>
          <p:grpSpPr>
            <a:xfrm>
              <a:off x="9365852" y="1696250"/>
              <a:ext cx="2369359" cy="1281835"/>
              <a:chOff x="8255004" y="1616891"/>
              <a:chExt cx="4399461" cy="2380131"/>
            </a:xfrm>
            <a:solidFill>
              <a:srgbClr val="2D4BA5">
                <a:lumMod val="60000"/>
                <a:lumOff val="40000"/>
              </a:srgbClr>
            </a:solidFill>
          </p:grpSpPr>
          <p:sp>
            <p:nvSpPr>
              <p:cNvPr id="276" name="角丸四角形 275"/>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FFFFFF"/>
                    </a:solidFill>
                    <a:effectLst/>
                    <a:uLnTx/>
                    <a:uFillTx/>
                    <a:latin typeface="segoe ui"/>
                    <a:ea typeface="Meiryo UI"/>
                    <a:cs typeface="+mn-cs"/>
                  </a:rPr>
                  <a:t>Roziiku</a:t>
                </a:r>
                <a:r>
                  <a:rPr kumimoji="0" lang="en-US" altLang="ja-JP" sz="1400" b="0" i="0" u="none" strike="noStrike" kern="0" cap="none" spc="0" normalizeH="0" baseline="0" noProof="0" dirty="0" smtClean="0">
                    <a:ln>
                      <a:noFill/>
                    </a:ln>
                    <a:solidFill>
                      <a:srgbClr val="FFFFFF"/>
                    </a:solidFill>
                    <a:effectLst/>
                    <a:uLnTx/>
                    <a:uFillTx/>
                    <a:latin typeface="segoe ui"/>
                    <a:ea typeface="Meiryo UI"/>
                    <a:cs typeface="+mn-cs"/>
                  </a:rPr>
                  <a:t> </a:t>
                </a:r>
              </a:p>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7" name="角丸四角形 276"/>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248" name="テキスト ボックス 247"/>
            <p:cNvSpPr txBox="1"/>
            <p:nvPr/>
          </p:nvSpPr>
          <p:spPr>
            <a:xfrm>
              <a:off x="9367387" y="1677625"/>
              <a:ext cx="2120566" cy="481228"/>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333333"/>
                  </a:solidFill>
                  <a:effectLst/>
                  <a:uLnTx/>
                  <a:uFillTx/>
                  <a:latin typeface="segoe ui"/>
                  <a:ea typeface="Meiryo UI"/>
                </a:rPr>
                <a:t>メモリ</a:t>
              </a:r>
              <a:r>
                <a:rPr kumimoji="0" lang="en-US" altLang="ja-JP" sz="1800" b="0" i="0" u="none" strike="noStrike" kern="0" cap="none" spc="0" normalizeH="0" baseline="0" noProof="0" dirty="0" smtClean="0">
                  <a:ln>
                    <a:noFill/>
                  </a:ln>
                  <a:solidFill>
                    <a:srgbClr val="333333"/>
                  </a:solidFill>
                  <a:effectLst/>
                  <a:uLnTx/>
                  <a:uFillTx/>
                  <a:latin typeface="segoe ui"/>
                  <a:ea typeface="Meiryo UI"/>
                </a:rPr>
                <a:t>(SGA)</a:t>
              </a:r>
            </a:p>
          </p:txBody>
        </p:sp>
        <p:grpSp>
          <p:nvGrpSpPr>
            <p:cNvPr id="249" name="グループ化 248"/>
            <p:cNvGrpSpPr/>
            <p:nvPr/>
          </p:nvGrpSpPr>
          <p:grpSpPr>
            <a:xfrm>
              <a:off x="9949075" y="2158357"/>
              <a:ext cx="1029626" cy="491856"/>
              <a:chOff x="9949075" y="2158357"/>
              <a:chExt cx="1029626" cy="491856"/>
            </a:xfrm>
          </p:grpSpPr>
          <p:grpSp>
            <p:nvGrpSpPr>
              <p:cNvPr id="250" name="グループ化 249"/>
              <p:cNvGrpSpPr/>
              <p:nvPr/>
            </p:nvGrpSpPr>
            <p:grpSpPr>
              <a:xfrm>
                <a:off x="9986003" y="2158357"/>
                <a:ext cx="992698" cy="466523"/>
                <a:chOff x="9986003" y="2158357"/>
                <a:chExt cx="992698" cy="466523"/>
              </a:xfrm>
            </p:grpSpPr>
            <p:sp>
              <p:nvSpPr>
                <p:cNvPr id="264" name="角丸四角形 263"/>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5" name="角丸四角形 264"/>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6" name="角丸四角形 265"/>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7" name="角丸四角形 266"/>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8" name="角丸四角形 267"/>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9" name="角丸四角形 268"/>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0" name="角丸四角形 269"/>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1" name="角丸四角形 270"/>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2" name="角丸四角形 271"/>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3" name="角丸四角形 272"/>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4" name="角丸四角形 273"/>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5" name="角丸四角形 274"/>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nvGrpSpPr>
              <p:cNvPr id="251" name="グループ化 250"/>
              <p:cNvGrpSpPr/>
              <p:nvPr/>
            </p:nvGrpSpPr>
            <p:grpSpPr>
              <a:xfrm>
                <a:off x="9949075" y="2183690"/>
                <a:ext cx="992698" cy="466523"/>
                <a:chOff x="9986003" y="2158357"/>
                <a:chExt cx="992698" cy="466523"/>
              </a:xfrm>
            </p:grpSpPr>
            <p:sp>
              <p:nvSpPr>
                <p:cNvPr id="252" name="角丸四角形 251"/>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3" name="角丸四角形 252"/>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4" name="角丸四角形 253"/>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5" name="角丸四角形 254"/>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6" name="角丸四角形 255"/>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7" name="角丸四角形 256"/>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8" name="角丸四角形 257"/>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9" name="角丸四角形 258"/>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0" name="角丸四角形 259"/>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1" name="角丸四角形 260"/>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2" name="角丸四角形 261"/>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3" name="角丸四角形 262"/>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grpSp>
      <p:sp>
        <p:nvSpPr>
          <p:cNvPr id="278" name="テキスト ボックス 277"/>
          <p:cNvSpPr txBox="1"/>
          <p:nvPr/>
        </p:nvSpPr>
        <p:spPr>
          <a:xfrm>
            <a:off x="10723127" y="3028742"/>
            <a:ext cx="1257519" cy="830997"/>
          </a:xfrm>
          <a:prstGeom prst="rect">
            <a:avLst/>
          </a:prstGeom>
          <a:noFill/>
        </p:spPr>
        <p:txBody>
          <a:bodyPr wrap="square" rtlCol="0">
            <a:spAutoFit/>
          </a:bodyPr>
          <a:lstStyle/>
          <a:p>
            <a:r>
              <a:rPr lang="ja-JP" altLang="en-US" sz="1200" dirty="0" smtClean="0">
                <a:solidFill>
                  <a:srgbClr val="FF0000"/>
                </a:solidFill>
              </a:rPr>
              <a:t>パラレルにより、プロセスが数が上昇</a:t>
            </a:r>
            <a:r>
              <a:rPr lang="en-US" altLang="ja-JP" sz="1200" dirty="0" smtClean="0">
                <a:solidFill>
                  <a:srgbClr val="FF0000"/>
                </a:solidFill>
              </a:rPr>
              <a:t>SGA</a:t>
            </a:r>
            <a:r>
              <a:rPr lang="ja-JP" altLang="en-US" sz="1200" dirty="0" smtClean="0">
                <a:solidFill>
                  <a:srgbClr val="FF0000"/>
                </a:solidFill>
              </a:rPr>
              <a:t>領域が軽圧迫</a:t>
            </a:r>
            <a:endParaRPr kumimoji="1" lang="ja-JP" altLang="en-US" sz="1200" dirty="0">
              <a:solidFill>
                <a:srgbClr val="FF0000"/>
              </a:solidFill>
            </a:endParaRPr>
          </a:p>
        </p:txBody>
      </p:sp>
      <p:sp>
        <p:nvSpPr>
          <p:cNvPr id="279" name="テキスト ボックス 278"/>
          <p:cNvSpPr txBox="1"/>
          <p:nvPr/>
        </p:nvSpPr>
        <p:spPr>
          <a:xfrm>
            <a:off x="254972" y="2099481"/>
            <a:ext cx="2610436" cy="369332"/>
          </a:xfrm>
          <a:prstGeom prst="rect">
            <a:avLst/>
          </a:prstGeom>
          <a:noFill/>
        </p:spPr>
        <p:txBody>
          <a:bodyPr wrap="square" rtlCol="0">
            <a:spAutoFit/>
          </a:bodyPr>
          <a:lstStyle/>
          <a:p>
            <a:r>
              <a:rPr lang="ja-JP" altLang="en-US" dirty="0" smtClean="0"/>
              <a:t>○通常</a:t>
            </a:r>
            <a:endParaRPr kumimoji="1" lang="ja-JP" altLang="en-US" dirty="0"/>
          </a:p>
        </p:txBody>
      </p:sp>
      <p:sp>
        <p:nvSpPr>
          <p:cNvPr id="280" name="テキスト ボックス 279"/>
          <p:cNvSpPr txBox="1"/>
          <p:nvPr/>
        </p:nvSpPr>
        <p:spPr>
          <a:xfrm>
            <a:off x="6039314" y="1306266"/>
            <a:ext cx="2610436" cy="369332"/>
          </a:xfrm>
          <a:prstGeom prst="rect">
            <a:avLst/>
          </a:prstGeom>
          <a:noFill/>
        </p:spPr>
        <p:txBody>
          <a:bodyPr wrap="square" rtlCol="0">
            <a:spAutoFit/>
          </a:bodyPr>
          <a:lstStyle/>
          <a:p>
            <a:r>
              <a:rPr lang="ja-JP" altLang="en-US" dirty="0"/>
              <a:t>○</a:t>
            </a:r>
            <a:r>
              <a:rPr kumimoji="1" lang="ja-JP" altLang="en-US" dirty="0" smtClean="0"/>
              <a:t>パラレル化</a:t>
            </a:r>
            <a:endParaRPr kumimoji="1" lang="ja-JP" altLang="en-US" dirty="0"/>
          </a:p>
        </p:txBody>
      </p:sp>
      <p:sp>
        <p:nvSpPr>
          <p:cNvPr id="4" name="正方形/長方形 3"/>
          <p:cNvSpPr/>
          <p:nvPr/>
        </p:nvSpPr>
        <p:spPr>
          <a:xfrm>
            <a:off x="0" y="565704"/>
            <a:ext cx="12531691" cy="923330"/>
          </a:xfrm>
          <a:prstGeom prst="rect">
            <a:avLst/>
          </a:prstGeom>
        </p:spPr>
        <p:txBody>
          <a:bodyPr wrap="square">
            <a:spAutoFit/>
          </a:bodyPr>
          <a:lstStyle/>
          <a:p>
            <a:r>
              <a:rPr lang="ja-JP" altLang="en-US" dirty="0" smtClean="0">
                <a:latin typeface="Meiryo UI" panose="020B0604030504040204" pitchFamily="50" charset="-128"/>
                <a:ea typeface="Meiryo UI" panose="020B0604030504040204" pitchFamily="50" charset="-128"/>
              </a:rPr>
              <a:t>過去の系切り替えの原因は</a:t>
            </a:r>
            <a:r>
              <a:rPr lang="en-US" altLang="ja-JP" dirty="0" smtClean="0">
                <a:latin typeface="Meiryo UI" panose="020B0604030504040204" pitchFamily="50" charset="-128"/>
                <a:ea typeface="Meiryo UI" panose="020B0604030504040204" pitchFamily="50" charset="-128"/>
              </a:rPr>
              <a:t>AWR</a:t>
            </a:r>
            <a:r>
              <a:rPr lang="ja-JP" altLang="en-US" dirty="0" smtClean="0">
                <a:latin typeface="Meiryo UI" panose="020B0604030504040204" pitchFamily="50" charset="-128"/>
                <a:ea typeface="Meiryo UI" panose="020B0604030504040204" pitchFamily="50" charset="-128"/>
              </a:rPr>
              <a:t>やタイミングをみると</a:t>
            </a:r>
            <a:r>
              <a:rPr lang="en-US" altLang="ja-JP" dirty="0" err="1" smtClean="0">
                <a:latin typeface="Meiryo UI" panose="020B0604030504040204" pitchFamily="50" charset="-128"/>
                <a:ea typeface="Meiryo UI" panose="020B0604030504040204" pitchFamily="50" charset="-128"/>
              </a:rPr>
              <a:t>DiskI</a:t>
            </a:r>
            <a:r>
              <a:rPr lang="en-US" altLang="ja-JP" dirty="0" smtClean="0">
                <a:latin typeface="Meiryo UI" panose="020B0604030504040204" pitchFamily="50" charset="-128"/>
                <a:ea typeface="Meiryo UI" panose="020B0604030504040204" pitchFamily="50" charset="-128"/>
              </a:rPr>
              <a:t>/O</a:t>
            </a:r>
            <a:r>
              <a:rPr lang="ja-JP" altLang="en-US" dirty="0" smtClean="0">
                <a:latin typeface="Meiryo UI" panose="020B0604030504040204" pitchFamily="50" charset="-128"/>
                <a:ea typeface="Meiryo UI" panose="020B0604030504040204" pitchFamily="50" charset="-128"/>
              </a:rPr>
              <a:t>が原因と推測している。</a:t>
            </a:r>
            <a:r>
              <a:rPr lang="en-US" altLang="ja-JP" dirty="0" smtClean="0">
                <a:latin typeface="Meiryo UI" panose="020B0604030504040204" pitchFamily="50" charset="-128"/>
                <a:ea typeface="Meiryo UI" panose="020B0604030504040204" pitchFamily="50" charset="-128"/>
              </a:rPr>
              <a:t>AWR</a:t>
            </a:r>
            <a:r>
              <a:rPr lang="ja-JP" altLang="en-US" dirty="0" smtClean="0">
                <a:latin typeface="Meiryo UI" panose="020B0604030504040204" pitchFamily="50" charset="-128"/>
                <a:ea typeface="Meiryo UI" panose="020B0604030504040204" pitchFamily="50" charset="-128"/>
              </a:rPr>
              <a:t>をみると負荷</a:t>
            </a:r>
            <a:r>
              <a:rPr lang="ja-JP" altLang="en-US" dirty="0">
                <a:latin typeface="Meiryo UI" panose="020B0604030504040204" pitchFamily="50" charset="-128"/>
                <a:ea typeface="Meiryo UI" panose="020B0604030504040204" pitchFamily="50" charset="-128"/>
              </a:rPr>
              <a:t>の高いクエリよって</a:t>
            </a:r>
            <a:r>
              <a:rPr lang="en-US" altLang="ja-JP" dirty="0" err="1">
                <a:latin typeface="Meiryo UI" panose="020B0604030504040204" pitchFamily="50" charset="-128"/>
                <a:ea typeface="Meiryo UI" panose="020B0604030504040204" pitchFamily="50" charset="-128"/>
              </a:rPr>
              <a:t>DiskI</a:t>
            </a:r>
            <a:r>
              <a:rPr lang="en-US" altLang="ja-JP" dirty="0">
                <a:latin typeface="Meiryo UI" panose="020B0604030504040204" pitchFamily="50" charset="-128"/>
                <a:ea typeface="Meiryo UI" panose="020B0604030504040204" pitchFamily="50" charset="-128"/>
              </a:rPr>
              <a:t>/O</a:t>
            </a:r>
            <a:r>
              <a:rPr lang="ja-JP" altLang="en-US" dirty="0" smtClean="0">
                <a:latin typeface="Meiryo UI" panose="020B0604030504040204" pitchFamily="50" charset="-128"/>
                <a:ea typeface="Meiryo UI" panose="020B0604030504040204" pitchFamily="50" charset="-128"/>
              </a:rPr>
              <a:t>が大量発生していた。また、</a:t>
            </a:r>
            <a:r>
              <a:rPr lang="en-US" altLang="ja-JP" dirty="0" smtClean="0">
                <a:latin typeface="Meiryo UI" panose="020B0604030504040204" pitchFamily="50" charset="-128"/>
                <a:ea typeface="Meiryo UI" panose="020B0604030504040204" pitchFamily="50" charset="-128"/>
              </a:rPr>
              <a:t>Disk</a:t>
            </a:r>
            <a:r>
              <a:rPr lang="ja-JP" altLang="en-US" dirty="0" smtClean="0">
                <a:latin typeface="Meiryo UI" panose="020B0604030504040204" pitchFamily="50" charset="-128"/>
                <a:ea typeface="Meiryo UI" panose="020B0604030504040204" pitchFamily="50" charset="-128"/>
              </a:rPr>
              <a:t>容量</a:t>
            </a:r>
            <a:r>
              <a:rPr lang="ja-JP" altLang="en-US" dirty="0">
                <a:latin typeface="Meiryo UI" panose="020B0604030504040204" pitchFamily="50" charset="-128"/>
                <a:ea typeface="Meiryo UI" panose="020B0604030504040204" pitchFamily="50" charset="-128"/>
              </a:rPr>
              <a:t>も枯渇していることから、原因不明の切り替えが発生したと予想している</a:t>
            </a:r>
            <a:r>
              <a:rPr lang="ja-JP" altLang="en-US" dirty="0" smtClean="0">
                <a:latin typeface="Meiryo UI" panose="020B0604030504040204" pitchFamily="50" charset="-128"/>
                <a:ea typeface="Meiryo UI" panose="020B0604030504040204" pitchFamily="50" charset="-128"/>
              </a:rPr>
              <a:t>。直</a:t>
            </a:r>
            <a:r>
              <a:rPr lang="ja-JP" altLang="en-US" dirty="0">
                <a:latin typeface="Meiryo UI" panose="020B0604030504040204" pitchFamily="50" charset="-128"/>
                <a:ea typeface="Meiryo UI" panose="020B0604030504040204" pitchFamily="50" charset="-128"/>
              </a:rPr>
              <a:t>近で起きた</a:t>
            </a:r>
            <a:r>
              <a:rPr lang="en-US" altLang="ja-JP" dirty="0">
                <a:latin typeface="Meiryo UI" panose="020B0604030504040204" pitchFamily="50" charset="-128"/>
                <a:ea typeface="Meiryo UI" panose="020B0604030504040204" pitchFamily="50" charset="-128"/>
              </a:rPr>
              <a:t>SGA</a:t>
            </a:r>
            <a:r>
              <a:rPr lang="ja-JP" altLang="en-US" dirty="0">
                <a:latin typeface="Meiryo UI" panose="020B0604030504040204" pitchFamily="50" charset="-128"/>
                <a:ea typeface="Meiryo UI" panose="020B0604030504040204" pitchFamily="50" charset="-128"/>
              </a:rPr>
              <a:t>領域不足により系切り替えはパラレルによるプロセスの増加が原因と考えられる</a:t>
            </a:r>
            <a:r>
              <a:rPr lang="ja-JP" altLang="en-US" dirty="0" smtClean="0">
                <a:latin typeface="Meiryo UI" panose="020B0604030504040204" pitchFamily="50" charset="-128"/>
                <a:ea typeface="Meiryo UI" panose="020B0604030504040204" pitchFamily="50" charset="-128"/>
              </a:rPr>
              <a:t>。</a:t>
            </a:r>
            <a:endParaRPr lang="ja-JP" altLang="en-US" dirty="0"/>
          </a:p>
        </p:txBody>
      </p:sp>
    </p:spTree>
    <p:extLst>
      <p:ext uri="{BB962C8B-B14F-4D97-AF65-F5344CB8AC3E}">
        <p14:creationId xmlns:p14="http://schemas.microsoft.com/office/powerpoint/2010/main" val="397124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sz="quarter" idx="16"/>
          </p:nvPr>
        </p:nvSpPr>
        <p:spPr>
          <a:xfrm>
            <a:off x="231699" y="755938"/>
            <a:ext cx="11327999" cy="3816429"/>
          </a:xfrm>
        </p:spPr>
        <p:txBody>
          <a:bodyPr>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b="1" dirty="0"/>
              <a:t>個人</a:t>
            </a:r>
            <a:r>
              <a:rPr lang="ja-JP" altLang="en-US" b="1" dirty="0" smtClean="0"/>
              <a:t>アイテム</a:t>
            </a:r>
            <a:r>
              <a:rPr lang="ja-JP" altLang="en-US" b="1" dirty="0" smtClean="0">
                <a:latin typeface="Meiryo UI" panose="020B0604030504040204" pitchFamily="50" charset="-128"/>
                <a:ea typeface="Meiryo UI" panose="020B0604030504040204" pitchFamily="50" charset="-128"/>
              </a:rPr>
              <a:t>：新規機能の提案及び設計～</a:t>
            </a:r>
            <a:r>
              <a:rPr lang="ja-JP" altLang="en-US" b="1" dirty="0" smtClean="0">
                <a:latin typeface="Meiryo UI" panose="020B0604030504040204" pitchFamily="50" charset="-128"/>
                <a:ea typeface="Meiryo UI" panose="020B0604030504040204" pitchFamily="50" charset="-128"/>
              </a:rPr>
              <a:t>実装</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rPr>
              <a:t>概要 ：設計～実装を担うことによって各フェーズについての理解を進める。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背景　： 統合マスタシステムにおいては縦割りで担当箇所が決まっているために、能力が偏りやすい。また、個人でいえば担当したフェーズがないこともあり、詳細部分が見えない。統括した判断するには各フェーズを担当することが重要であり、これを目的として新機能を設計～実装を担う。</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目的</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：各フェーズを担当することで必要なスキルを身に付ける</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全体進捗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：新機能について提案を実施済み、</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全体</a:t>
            </a:r>
            <a:r>
              <a:rPr lang="ja-JP" altLang="en-US" sz="1600" dirty="0">
                <a:latin typeface="Meiryo UI" panose="020B0604030504040204" pitchFamily="50" charset="-128"/>
                <a:ea typeface="Meiryo UI" panose="020B0604030504040204" pitchFamily="50" charset="-128"/>
                <a:sym typeface="Wingdings" panose="05000000000000000000" pitchFamily="2" charset="2"/>
              </a:rPr>
              <a:t>スケジュールとして</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は</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8</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月中に設計完了</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,20/12/E</a:t>
            </a:r>
            <a:r>
              <a:rPr lang="ja-JP" altLang="en-US" sz="1600" dirty="0" err="1" smtClean="0">
                <a:latin typeface="Meiryo UI" panose="020B0604030504040204" pitchFamily="50" charset="-128"/>
                <a:ea typeface="Meiryo UI" panose="020B0604030504040204" pitchFamily="50" charset="-128"/>
                <a:sym typeface="Wingdings" panose="05000000000000000000" pitchFamily="2" charset="2"/>
              </a:rPr>
              <a:t>までに</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実装完了。</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実装機能についてはいくつか提案し、検討中</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今月の実績・作業内容</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：必要とされる機能を提案済み。ユーザへの聞き込みを行い、内容を再度調査する。</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来月の計画</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：課長承認</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課題</a:t>
            </a:r>
            <a:r>
              <a:rPr lang="ja-JP" altLang="en-US" sz="1600" dirty="0">
                <a:latin typeface="Meiryo UI" panose="020B0604030504040204" pitchFamily="50" charset="-128"/>
                <a:ea typeface="Meiryo UI" panose="020B0604030504040204" pitchFamily="50" charset="-128"/>
              </a:rPr>
              <a:t>／対策</a:t>
            </a:r>
            <a:r>
              <a:rPr lang="ja-JP" altLang="en-US" sz="1600" dirty="0" smtClean="0">
                <a:latin typeface="Meiryo UI" panose="020B0604030504040204" pitchFamily="50" charset="-128"/>
                <a:ea typeface="Meiryo UI" panose="020B0604030504040204" pitchFamily="50" charset="-128"/>
              </a:rPr>
              <a:t>案：特になし。</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特記事項：特になし。</a:t>
            </a:r>
            <a:endParaRPr lang="en-US" altLang="ja-JP" sz="1600" dirty="0" smtClean="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a:t>２</a:t>
            </a:r>
            <a:r>
              <a:rPr lang="ja-JP" altLang="en-US" dirty="0" smtClean="0"/>
              <a:t>／３）</a:t>
            </a:r>
            <a:endParaRPr lang="ja-JP" altLang="en-US" dirty="0"/>
          </a:p>
        </p:txBody>
      </p:sp>
    </p:spTree>
    <p:extLst>
      <p:ext uri="{BB962C8B-B14F-4D97-AF65-F5344CB8AC3E}">
        <p14:creationId xmlns:p14="http://schemas.microsoft.com/office/powerpoint/2010/main" val="974167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 name="コンテンツ プレースホルダー 14"/>
              <p:cNvSpPr>
                <a:spLocks noGrp="1"/>
              </p:cNvSpPr>
              <p:nvPr>
                <p:ph sz="quarter" idx="16"/>
              </p:nvPr>
            </p:nvSpPr>
            <p:spPr>
              <a:xfrm>
                <a:off x="231699" y="704568"/>
                <a:ext cx="11819888" cy="5471626"/>
              </a:xfrm>
            </p:spPr>
            <p:txBody>
              <a:bodyPr wrap="square">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b="1" dirty="0"/>
                  <a:t>個人</a:t>
                </a:r>
                <a:r>
                  <a:rPr lang="ja-JP" altLang="en-US" b="1" dirty="0" smtClean="0"/>
                  <a:t>アイテム</a:t>
                </a:r>
                <a:r>
                  <a:rPr lang="ja-JP" altLang="en-US" b="1" dirty="0" smtClean="0">
                    <a:latin typeface="Meiryo UI" panose="020B0604030504040204" pitchFamily="50" charset="-128"/>
                    <a:ea typeface="Meiryo UI" panose="020B0604030504040204" pitchFamily="50" charset="-128"/>
                  </a:rPr>
                  <a:t>：</a:t>
                </a:r>
                <a:r>
                  <a:rPr lang="ja-JP" altLang="en-US" b="1" dirty="0"/>
                  <a:t>レシピ</a:t>
                </a:r>
                <a:r>
                  <a:rPr lang="en-US" altLang="ja-JP" b="1" dirty="0"/>
                  <a:t>(</a:t>
                </a:r>
                <a:r>
                  <a:rPr lang="ja-JP" altLang="en-US" b="1" dirty="0"/>
                  <a:t>可変パラメータ</a:t>
                </a:r>
                <a:r>
                  <a:rPr lang="en-US" altLang="ja-JP" b="1" dirty="0"/>
                  <a:t>)</a:t>
                </a:r>
                <a:r>
                  <a:rPr lang="ja-JP" altLang="en-US" b="1" dirty="0"/>
                  <a:t>の最適化プログラムの</a:t>
                </a:r>
                <a:r>
                  <a:rPr lang="ja-JP" altLang="en-US" b="1" dirty="0" smtClean="0"/>
                  <a:t>構築</a:t>
                </a:r>
                <a:r>
                  <a:rPr lang="en-US" altLang="ja-JP" b="1" dirty="0">
                    <a:latin typeface="Meiryo UI" panose="020B0604030504040204" pitchFamily="50" charset="-128"/>
                    <a:ea typeface="Meiryo UI" panose="020B0604030504040204" pitchFamily="50" charset="-128"/>
                  </a:rPr>
                  <a:t/>
                </a:r>
                <a:br>
                  <a:rPr lang="en-US" altLang="ja-JP" b="1" dirty="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概要：不良品検出として</a:t>
                </a:r>
                <a:r>
                  <a:rPr lang="en-US" altLang="ja-JP" dirty="0" smtClean="0">
                    <a:latin typeface="Meiryo UI" panose="020B0604030504040204" pitchFamily="50" charset="-128"/>
                    <a:ea typeface="Meiryo UI" panose="020B0604030504040204" pitchFamily="50" charset="-128"/>
                  </a:rPr>
                  <a:t>SEM</a:t>
                </a:r>
                <a:r>
                  <a:rPr lang="ja-JP" altLang="en-US" dirty="0" smtClean="0">
                    <a:latin typeface="Meiryo UI" panose="020B0604030504040204" pitchFamily="50" charset="-128"/>
                    <a:ea typeface="Meiryo UI" panose="020B0604030504040204" pitchFamily="50" charset="-128"/>
                  </a:rPr>
                  <a:t>画像からの形状検出や特徴量検出を行い、加工が十分でなかったりなどの場合に画処理による検出はすでに導入している。しかし、不良品になぜなったかという原因の分析や、メモリ性能についての分析、最適化はまだ進んでいない。そこで、教師あり学習による解析を行うことで、レシピに付随した原因やメモリ性能の特性について分析を行い、レシピの最適化を行うプログラムを構築する、</a:t>
                </a:r>
                <a:endParaRPr lang="en-US" altLang="ja-JP" dirty="0" smtClean="0">
                  <a:latin typeface="Meiryo UI" panose="020B0604030504040204" pitchFamily="50" charset="-128"/>
                  <a:ea typeface="Meiryo UI" panose="020B0604030504040204" pitchFamily="50" charset="-128"/>
                </a:endParaRPr>
              </a:p>
              <a:p>
                <a:pPr marL="444500" indent="-444500">
                  <a:spcBef>
                    <a:spcPts val="0"/>
                  </a:spcBef>
                  <a:buNone/>
                </a:pPr>
                <a:endParaRPr lang="en-US" altLang="ja-JP"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　　背景　：</a:t>
                </a:r>
                <a:r>
                  <a:rPr lang="en-US" altLang="ja-JP" dirty="0" err="1" smtClean="0">
                    <a:latin typeface="Meiryo UI" panose="020B0604030504040204" pitchFamily="50" charset="-128"/>
                    <a:ea typeface="Meiryo UI" panose="020B0604030504040204" pitchFamily="50" charset="-128"/>
                  </a:rPr>
                  <a:t>kioxia</a:t>
                </a:r>
                <a:r>
                  <a:rPr lang="ja-JP" altLang="en-US" dirty="0" smtClean="0">
                    <a:latin typeface="Meiryo UI" panose="020B0604030504040204" pitchFamily="50" charset="-128"/>
                    <a:ea typeface="Meiryo UI" panose="020B0604030504040204" pitchFamily="50" charset="-128"/>
                  </a:rPr>
                  <a:t>では</a:t>
                </a:r>
                <a:r>
                  <a:rPr lang="en-US" altLang="ja-JP" dirty="0" smtClean="0">
                    <a:latin typeface="Meiryo UI" panose="020B0604030504040204" pitchFamily="50" charset="-128"/>
                    <a:ea typeface="Meiryo UI" panose="020B0604030504040204" pitchFamily="50" charset="-128"/>
                  </a:rPr>
                  <a:t>SEM</a:t>
                </a:r>
                <a:r>
                  <a:rPr lang="ja-JP" altLang="en-US" dirty="0" smtClean="0">
                    <a:latin typeface="Meiryo UI" panose="020B0604030504040204" pitchFamily="50" charset="-128"/>
                    <a:ea typeface="Meiryo UI" panose="020B0604030504040204" pitchFamily="50" charset="-128"/>
                  </a:rPr>
                  <a:t>画像に対して画像処理を使った自動不良品検出などがシステム化されているが、不良となる原因や歩</a:t>
                </a:r>
                <a:endParaRPr lang="en-US" altLang="ja-JP"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　　止まり向上とするシステムは実装されていない、</a:t>
                </a:r>
                <a:r>
                  <a:rPr lang="en-US" altLang="ja-JP" dirty="0" smtClean="0">
                    <a:latin typeface="Meiryo UI" panose="020B0604030504040204" pitchFamily="50" charset="-128"/>
                    <a:ea typeface="Meiryo UI" panose="020B0604030504040204" pitchFamily="50" charset="-128"/>
                  </a:rPr>
                  <a:t>MOS</a:t>
                </a:r>
                <a:r>
                  <a:rPr lang="ja-JP" altLang="en-US" dirty="0" smtClean="0">
                    <a:latin typeface="Meiryo UI" panose="020B0604030504040204" pitchFamily="50" charset="-128"/>
                    <a:ea typeface="Meiryo UI" panose="020B0604030504040204" pitchFamily="50" charset="-128"/>
                  </a:rPr>
                  <a:t>トランジスタでいえば動作については下記によって決定される</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marL="444500" indent="-444500">
                  <a:spcBef>
                    <a:spcPts val="0"/>
                  </a:spcBef>
                  <a:buNone/>
                </a:pPr>
                <a:r>
                  <a:rPr lang="en-US" altLang="ja-JP" dirty="0" smtClean="0">
                    <a:latin typeface="Meiryo UI" panose="020B0604030504040204" pitchFamily="50" charset="-128"/>
                    <a:ea typeface="Meiryo UI" panose="020B0604030504040204" pitchFamily="50" charset="-128"/>
                  </a:rPr>
                  <a:t>       </a:t>
                </a:r>
                <a:r>
                  <a:rPr lang="en-US" altLang="ja-JP" dirty="0" err="1" smtClean="0">
                    <a:latin typeface="Meiryo UI" panose="020B0604030504040204" pitchFamily="50" charset="-128"/>
                    <a:ea typeface="Meiryo UI" panose="020B0604030504040204" pitchFamily="50" charset="-128"/>
                  </a:rPr>
                  <a:t>Mos</a:t>
                </a:r>
                <a:r>
                  <a:rPr lang="ja-JP" altLang="en-US" dirty="0">
                    <a:latin typeface="Meiryo UI" panose="020B0604030504040204" pitchFamily="50" charset="-128"/>
                    <a:ea typeface="Meiryo UI" panose="020B0604030504040204" pitchFamily="50" charset="-128"/>
                  </a:rPr>
                  <a:t>トランジスタ</a:t>
                </a:r>
                <a:r>
                  <a:rPr lang="ja-JP" altLang="en-US" dirty="0" smtClean="0">
                    <a:latin typeface="Meiryo UI" panose="020B0604030504040204" pitchFamily="50" charset="-128"/>
                    <a:ea typeface="Meiryo UI" panose="020B0604030504040204" pitchFamily="50" charset="-128"/>
                  </a:rPr>
                  <a:t>の「電流</a:t>
                </a:r>
                <a:r>
                  <a:rPr lang="en-US" altLang="ja-JP" dirty="0" smtClean="0">
                    <a:latin typeface="Meiryo UI" panose="020B0604030504040204" pitchFamily="50" charset="-128"/>
                    <a:ea typeface="Meiryo UI" panose="020B0604030504040204" pitchFamily="50" charset="-128"/>
                  </a:rPr>
                  <a:t>(I) – </a:t>
                </a:r>
                <a:r>
                  <a:rPr lang="ja-JP" altLang="en-US" dirty="0" smtClean="0">
                    <a:latin typeface="Meiryo UI" panose="020B0604030504040204" pitchFamily="50" charset="-128"/>
                    <a:ea typeface="Meiryo UI" panose="020B0604030504040204" pitchFamily="50" charset="-128"/>
                  </a:rPr>
                  <a:t>電圧</a:t>
                </a:r>
                <a:r>
                  <a:rPr lang="en-US" altLang="ja-JP" dirty="0" smtClean="0">
                    <a:latin typeface="Meiryo UI" panose="020B0604030504040204" pitchFamily="50" charset="-128"/>
                    <a:ea typeface="Meiryo UI" panose="020B0604030504040204" pitchFamily="50" charset="-128"/>
                  </a:rPr>
                  <a:t>(V) </a:t>
                </a:r>
                <a:r>
                  <a:rPr lang="ja-JP" altLang="en-US" dirty="0" smtClean="0">
                    <a:latin typeface="Meiryo UI" panose="020B0604030504040204" pitchFamily="50" charset="-128"/>
                    <a:ea typeface="Meiryo UI" panose="020B0604030504040204" pitchFamily="50" charset="-128"/>
                  </a:rPr>
                  <a:t>」特性は次の式で決まる。</a:t>
                </a:r>
                <a:endParaRPr lang="en-US" altLang="ja-JP" dirty="0" smtClean="0">
                  <a:latin typeface="Meiryo UI" panose="020B0604030504040204" pitchFamily="50" charset="-128"/>
                  <a:ea typeface="Meiryo UI" panose="020B0604030504040204" pitchFamily="50" charset="-128"/>
                </a:endParaRPr>
              </a:p>
              <a:p>
                <a:pPr marL="444500" indent="-444500">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𝐼</m:t>
                          </m:r>
                        </m:e>
                        <m:sub>
                          <m:r>
                            <a:rPr lang="en-US" altLang="ja-JP" sz="1600" b="0" i="1" smtClean="0">
                              <a:latin typeface="Cambria Math" panose="02040503050406030204" pitchFamily="18" charset="0"/>
                              <a:ea typeface="Meiryo UI" panose="020B0604030504040204" pitchFamily="50" charset="-128"/>
                            </a:rPr>
                            <m:t>𝐷</m:t>
                          </m:r>
                        </m:sub>
                      </m:sSub>
                      <m:r>
                        <a:rPr lang="en-US" altLang="ja-JP" sz="1600" i="1" smtClean="0">
                          <a:latin typeface="Cambria Math" panose="02040503050406030204" pitchFamily="18" charset="0"/>
                          <a:ea typeface="Meiryo UI" panose="020B0604030504040204" pitchFamily="50" charset="-128"/>
                        </a:rPr>
                        <m:t>=</m:t>
                      </m:r>
                      <m:f>
                        <m:fPr>
                          <m:ctrlPr>
                            <a:rPr lang="en-US" altLang="ja-JP" sz="1600" b="0" i="1" smtClean="0">
                              <a:latin typeface="Cambria Math" panose="02040503050406030204" pitchFamily="18" charset="0"/>
                              <a:ea typeface="Meiryo UI" panose="020B0604030504040204" pitchFamily="50" charset="-128"/>
                            </a:rPr>
                          </m:ctrlPr>
                        </m:fPr>
                        <m:num>
                          <m:r>
                            <a:rPr lang="en-US" altLang="ja-JP" sz="1600" b="0" i="1" smtClean="0">
                              <a:latin typeface="Cambria Math" panose="02040503050406030204" pitchFamily="18" charset="0"/>
                              <a:ea typeface="Meiryo UI" panose="020B0604030504040204" pitchFamily="50" charset="-128"/>
                            </a:rPr>
                            <m:t>𝑊</m:t>
                          </m:r>
                        </m:num>
                        <m:den>
                          <m:r>
                            <a:rPr lang="en-US" altLang="ja-JP" sz="1600" b="0" i="1" smtClean="0">
                              <a:latin typeface="Cambria Math" panose="02040503050406030204" pitchFamily="18" charset="0"/>
                              <a:ea typeface="Meiryo UI" panose="020B0604030504040204" pitchFamily="50" charset="-128"/>
                            </a:rPr>
                            <m:t>𝐿</m:t>
                          </m:r>
                        </m:den>
                      </m:f>
                      <m:r>
                        <m:rPr>
                          <m:nor/>
                        </m:rPr>
                        <a:rPr lang="el-GR" altLang="ja-JP" sz="1600"/>
                        <m:t>μ</m:t>
                      </m:r>
                      <m:sSub>
                        <m:sSubPr>
                          <m:ctrlPr>
                            <a:rPr lang="en-US" altLang="ja-JP" sz="1600" i="1">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𝐶</m:t>
                          </m:r>
                        </m:e>
                        <m:sub>
                          <m:r>
                            <a:rPr lang="en-US" altLang="ja-JP" sz="1600" b="0" i="1" smtClean="0">
                              <a:latin typeface="Cambria Math" panose="02040503050406030204" pitchFamily="18" charset="0"/>
                              <a:ea typeface="Meiryo UI" panose="020B0604030504040204" pitchFamily="50" charset="-128"/>
                            </a:rPr>
                            <m:t>0</m:t>
                          </m:r>
                        </m:sub>
                      </m:sSub>
                      <m:d>
                        <m:dPr>
                          <m:begChr m:val="{"/>
                          <m:endChr m:val="}"/>
                          <m:ctrlPr>
                            <a:rPr lang="en-US" altLang="ja-JP" sz="1600" b="0" i="1" smtClean="0">
                              <a:latin typeface="Cambria Math" panose="02040503050406030204" pitchFamily="18" charset="0"/>
                              <a:ea typeface="Meiryo UI" panose="020B0604030504040204" pitchFamily="50" charset="-128"/>
                            </a:rPr>
                          </m:ctrlPr>
                        </m:dPr>
                        <m:e>
                          <m:d>
                            <m:dPr>
                              <m:ctrlPr>
                                <a:rPr lang="en-US" altLang="ja-JP" sz="1600" b="0" i="1" smtClean="0">
                                  <a:latin typeface="Cambria Math" panose="02040503050406030204" pitchFamily="18" charset="0"/>
                                  <a:ea typeface="Meiryo UI" panose="020B0604030504040204" pitchFamily="50" charset="-128"/>
                                </a:rPr>
                              </m:ctrlPr>
                            </m:dPr>
                            <m:e>
                              <m:sSub>
                                <m:sSubPr>
                                  <m:ctrlPr>
                                    <a:rPr lang="en-US" altLang="ja-JP" sz="1600" i="1">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𝑉</m:t>
                                  </m:r>
                                </m:e>
                                <m:sub>
                                  <m:r>
                                    <a:rPr lang="en-US" altLang="ja-JP" sz="1600" b="0" i="1" smtClean="0">
                                      <a:latin typeface="Cambria Math" panose="02040503050406030204" pitchFamily="18" charset="0"/>
                                      <a:ea typeface="Meiryo UI" panose="020B0604030504040204" pitchFamily="50" charset="-128"/>
                                    </a:rPr>
                                    <m:t>𝐺</m:t>
                                  </m:r>
                                </m:sub>
                              </m:sSub>
                              <m:r>
                                <a:rPr lang="en-US" altLang="ja-JP" sz="1600" b="0" i="1" smtClean="0">
                                  <a:latin typeface="Cambria Math" panose="02040503050406030204" pitchFamily="18" charset="0"/>
                                  <a:ea typeface="Meiryo UI" panose="020B0604030504040204" pitchFamily="50" charset="-128"/>
                                </a:rPr>
                                <m:t>−</m:t>
                              </m:r>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𝑉</m:t>
                                  </m:r>
                                </m:e>
                                <m:sub>
                                  <m:r>
                                    <a:rPr lang="en-US" altLang="ja-JP" sz="1600" b="0" i="1" smtClean="0">
                                      <a:latin typeface="Cambria Math" panose="02040503050406030204" pitchFamily="18" charset="0"/>
                                      <a:ea typeface="Meiryo UI" panose="020B0604030504040204" pitchFamily="50" charset="-128"/>
                                    </a:rPr>
                                    <m:t>𝑇𝐻</m:t>
                                  </m:r>
                                </m:sub>
                              </m:sSub>
                            </m:e>
                          </m:d>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𝑉</m:t>
                              </m:r>
                            </m:e>
                            <m:sub>
                              <m:r>
                                <a:rPr lang="en-US" altLang="ja-JP" sz="1600" b="0" i="1" smtClean="0">
                                  <a:latin typeface="Cambria Math" panose="02040503050406030204" pitchFamily="18" charset="0"/>
                                  <a:ea typeface="Meiryo UI" panose="020B0604030504040204" pitchFamily="50" charset="-128"/>
                                </a:rPr>
                                <m:t>𝐷</m:t>
                              </m:r>
                            </m:sub>
                          </m:sSub>
                          <m:r>
                            <a:rPr lang="en-US" altLang="ja-JP" sz="1600" b="0" i="1" smtClean="0">
                              <a:latin typeface="Cambria Math" panose="02040503050406030204" pitchFamily="18" charset="0"/>
                              <a:ea typeface="Meiryo UI" panose="020B0604030504040204" pitchFamily="50" charset="-128"/>
                            </a:rPr>
                            <m:t>−</m:t>
                          </m:r>
                          <m:f>
                            <m:fPr>
                              <m:ctrlPr>
                                <a:rPr lang="en-US" altLang="ja-JP" sz="1600" b="0" i="1" smtClean="0">
                                  <a:latin typeface="Cambria Math" panose="02040503050406030204" pitchFamily="18" charset="0"/>
                                  <a:ea typeface="Meiryo UI" panose="020B0604030504040204" pitchFamily="50" charset="-128"/>
                                </a:rPr>
                              </m:ctrlPr>
                            </m:fPr>
                            <m:num>
                              <m:sSup>
                                <m:sSupPr>
                                  <m:ctrlPr>
                                    <a:rPr lang="en-US" altLang="ja-JP" sz="1600" i="1">
                                      <a:latin typeface="Cambria Math" panose="02040503050406030204" pitchFamily="18" charset="0"/>
                                      <a:ea typeface="Meiryo UI" panose="020B0604030504040204" pitchFamily="50" charset="-128"/>
                                    </a:rPr>
                                  </m:ctrlPr>
                                </m:sSupPr>
                                <m:e>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𝑉</m:t>
                                      </m:r>
                                    </m:e>
                                    <m:sub>
                                      <m:r>
                                        <a:rPr lang="en-US" altLang="ja-JP" sz="1600" i="1">
                                          <a:latin typeface="Cambria Math" panose="02040503050406030204" pitchFamily="18" charset="0"/>
                                          <a:ea typeface="Meiryo UI" panose="020B0604030504040204" pitchFamily="50" charset="-128"/>
                                        </a:rPr>
                                        <m:t>𝐷</m:t>
                                      </m:r>
                                    </m:sub>
                                  </m:sSub>
                                </m:e>
                                <m:sup>
                                  <m:r>
                                    <a:rPr lang="en-US" altLang="ja-JP" sz="1600" i="1">
                                      <a:latin typeface="Cambria Math" panose="02040503050406030204" pitchFamily="18" charset="0"/>
                                      <a:ea typeface="Meiryo UI" panose="020B0604030504040204" pitchFamily="50" charset="-128"/>
                                    </a:rPr>
                                    <m:t>2</m:t>
                                  </m:r>
                                </m:sup>
                              </m:sSup>
                            </m:num>
                            <m:den>
                              <m:r>
                                <a:rPr lang="en-US" altLang="ja-JP" sz="1600" b="0" i="1" smtClean="0">
                                  <a:latin typeface="Cambria Math" panose="02040503050406030204" pitchFamily="18" charset="0"/>
                                  <a:ea typeface="Meiryo UI" panose="020B0604030504040204" pitchFamily="50" charset="-128"/>
                                </a:rPr>
                                <m:t>2</m:t>
                              </m:r>
                            </m:den>
                          </m:f>
                        </m:e>
                      </m:d>
                    </m:oMath>
                  </m:oMathPara>
                </a14:m>
                <a:r>
                  <a:rPr lang="en-US" altLang="ja-JP" sz="1600" dirty="0" smtClean="0">
                    <a:latin typeface="Meiryo UI" panose="020B0604030504040204" pitchFamily="50" charset="-128"/>
                    <a:ea typeface="Meiryo UI" panose="020B0604030504040204" pitchFamily="50" charset="-128"/>
                  </a:rPr>
                  <a:t/>
                </a:r>
                <a:br>
                  <a:rPr lang="en-US" altLang="ja-JP" sz="1600" dirty="0" smtClean="0">
                    <a:latin typeface="Meiryo UI" panose="020B0604030504040204" pitchFamily="50" charset="-128"/>
                    <a:ea typeface="Meiryo UI" panose="020B0604030504040204" pitchFamily="50" charset="-128"/>
                  </a:rPr>
                </a:b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14:m>
                  <m:oMath xmlns:m="http://schemas.openxmlformats.org/officeDocument/2006/math">
                    <m:r>
                      <a:rPr lang="en-US" altLang="ja-JP" sz="1400" i="1">
                        <a:latin typeface="Cambria Math" panose="02040503050406030204" pitchFamily="18" charset="0"/>
                        <a:ea typeface="Meiryo UI" panose="020B0604030504040204" pitchFamily="50" charset="-128"/>
                      </a:rPr>
                      <m:t>𝑊</m:t>
                    </m:r>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チャンネル幅　</a:t>
                </a:r>
                <a:r>
                  <a:rPr lang="en-US" altLang="ja-JP" sz="1400" dirty="0">
                    <a:ea typeface="Meiryo UI" panose="020B0604030504040204" pitchFamily="50" charset="-128"/>
                  </a:rPr>
                  <a:t> </a:t>
                </a:r>
                <a14:m>
                  <m:oMath xmlns:m="http://schemas.openxmlformats.org/officeDocument/2006/math">
                    <m:r>
                      <a:rPr lang="en-US" altLang="ja-JP" sz="1400" b="0" i="1" smtClean="0">
                        <a:latin typeface="Cambria Math" panose="02040503050406030204" pitchFamily="18" charset="0"/>
                        <a:ea typeface="Meiryo UI" panose="020B0604030504040204" pitchFamily="50" charset="-128"/>
                      </a:rPr>
                      <m:t>𝐿</m:t>
                    </m:r>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チャンネル長　</a:t>
                </a:r>
                <a14:m>
                  <m:oMath xmlns:m="http://schemas.openxmlformats.org/officeDocument/2006/math">
                    <m:r>
                      <m:rPr>
                        <m:nor/>
                      </m:rPr>
                      <a:rPr lang="el-GR" altLang="ja-JP" sz="1400"/>
                      <m:t>μ</m:t>
                    </m:r>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電子または正孔の移動度　</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𝐶</m:t>
                        </m:r>
                      </m:e>
                      <m:sub>
                        <m:r>
                          <a:rPr lang="en-US" altLang="ja-JP" sz="1400" i="1">
                            <a:latin typeface="Cambria Math" panose="02040503050406030204" pitchFamily="18" charset="0"/>
                            <a:ea typeface="Meiryo UI" panose="020B0604030504040204" pitchFamily="50" charset="-128"/>
                          </a:rPr>
                          <m:t>0</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単位面積のゲート容量　</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𝐼</m:t>
                        </m:r>
                      </m:e>
                      <m:sub>
                        <m:r>
                          <a:rPr lang="en-US" altLang="ja-JP" sz="1400" i="1">
                            <a:latin typeface="Cambria Math" panose="02040503050406030204" pitchFamily="18" charset="0"/>
                            <a:ea typeface="Meiryo UI" panose="020B0604030504040204" pitchFamily="50" charset="-128"/>
                          </a:rPr>
                          <m:t>𝐷</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ドレイン電流　</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𝑉</m:t>
                        </m:r>
                      </m:e>
                      <m:sub>
                        <m:r>
                          <a:rPr lang="en-US" altLang="ja-JP" sz="1400" i="1">
                            <a:latin typeface="Cambria Math" panose="02040503050406030204" pitchFamily="18" charset="0"/>
                            <a:ea typeface="Meiryo UI" panose="020B0604030504040204" pitchFamily="50" charset="-128"/>
                          </a:rPr>
                          <m:t>𝐷</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ドレイン電圧　</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𝑉</m:t>
                        </m:r>
                      </m:e>
                      <m:sub>
                        <m:r>
                          <a:rPr lang="en-US" altLang="ja-JP" sz="1400" i="1">
                            <a:latin typeface="Cambria Math" panose="02040503050406030204" pitchFamily="18" charset="0"/>
                            <a:ea typeface="Meiryo UI" panose="020B0604030504040204" pitchFamily="50" charset="-128"/>
                          </a:rPr>
                          <m:t>𝐺</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ゲート電圧</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𝑉</m:t>
                        </m:r>
                      </m:e>
                      <m:sub>
                        <m:r>
                          <a:rPr lang="en-US" altLang="ja-JP" sz="1400" i="1">
                            <a:latin typeface="Cambria Math" panose="02040503050406030204" pitchFamily="18" charset="0"/>
                            <a:ea typeface="Meiryo UI" panose="020B0604030504040204" pitchFamily="50" charset="-128"/>
                          </a:rPr>
                          <m:t>𝑇𝐻</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スレッショールド電圧</a:t>
                </a:r>
                <a:endParaRPr lang="en-US" altLang="ja-JP" sz="1400" dirty="0" smtClean="0">
                  <a:latin typeface="Meiryo UI" panose="020B0604030504040204" pitchFamily="50" charset="-128"/>
                  <a:ea typeface="Meiryo UI" panose="020B0604030504040204" pitchFamily="50" charset="-128"/>
                </a:endParaRPr>
              </a:p>
              <a:p>
                <a:pPr marL="444500" indent="-444500">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この式から分かるように同一のマスクを使っていても</a:t>
                </a:r>
                <a:r>
                  <a:rPr lang="en-US" altLang="ja-JP" dirty="0" smtClean="0">
                    <a:latin typeface="Meiryo UI" panose="020B0604030504040204" pitchFamily="50" charset="-128"/>
                    <a:ea typeface="Meiryo UI" panose="020B0604030504040204" pitchFamily="50" charset="-128"/>
                  </a:rPr>
                  <a:t>W</a:t>
                </a:r>
                <a:r>
                  <a:rPr lang="ja-JP" altLang="en-US" dirty="0" smtClean="0">
                    <a:latin typeface="Meiryo UI" panose="020B0604030504040204" pitchFamily="50" charset="-128"/>
                    <a:ea typeface="Meiryo UI" panose="020B0604030504040204" pitchFamily="50" charset="-128"/>
                  </a:rPr>
                  <a:t>や</a:t>
                </a:r>
                <a:r>
                  <a:rPr lang="en-US" altLang="ja-JP" dirty="0" smtClean="0">
                    <a:latin typeface="Meiryo UI" panose="020B0604030504040204" pitchFamily="50" charset="-128"/>
                    <a:ea typeface="Meiryo UI" panose="020B0604030504040204" pitchFamily="50" charset="-128"/>
                  </a:rPr>
                  <a:t>L</a:t>
                </a:r>
                <a:r>
                  <a:rPr lang="ja-JP" altLang="en-US" dirty="0" smtClean="0">
                    <a:latin typeface="Meiryo UI" panose="020B0604030504040204" pitchFamily="50" charset="-128"/>
                    <a:ea typeface="Meiryo UI" panose="020B0604030504040204" pitchFamily="50" charset="-128"/>
                  </a:rPr>
                  <a:t>の寸法あるいはゲート絶縁膜の厚さによる</a:t>
                </a:r>
                <a14:m>
                  <m:oMath xmlns:m="http://schemas.openxmlformats.org/officeDocument/2006/math">
                    <m:sSub>
                      <m:sSubPr>
                        <m:ctrlPr>
                          <a:rPr lang="en-US" altLang="ja-JP" i="1">
                            <a:latin typeface="Cambria Math" panose="02040503050406030204" pitchFamily="18" charset="0"/>
                            <a:ea typeface="Meiryo UI" panose="020B0604030504040204" pitchFamily="50" charset="-128"/>
                          </a:rPr>
                        </m:ctrlPr>
                      </m:sSubPr>
                      <m:e>
                        <m:r>
                          <a:rPr lang="en-US" altLang="ja-JP" i="1">
                            <a:latin typeface="Cambria Math" panose="02040503050406030204" pitchFamily="18" charset="0"/>
                            <a:ea typeface="Meiryo UI" panose="020B0604030504040204" pitchFamily="50" charset="-128"/>
                          </a:rPr>
                          <m:t>𝐶</m:t>
                        </m:r>
                      </m:e>
                      <m:sub>
                        <m:r>
                          <a:rPr lang="en-US" altLang="ja-JP" i="1">
                            <a:latin typeface="Cambria Math" panose="02040503050406030204" pitchFamily="18" charset="0"/>
                            <a:ea typeface="Meiryo UI" panose="020B0604030504040204" pitchFamily="50" charset="-128"/>
                          </a:rPr>
                          <m:t>0</m:t>
                        </m:r>
                      </m:sub>
                    </m:sSub>
                  </m:oMath>
                </a14:m>
                <a:r>
                  <a:rPr lang="ja-JP" altLang="en-US" dirty="0" smtClean="0">
                    <a:latin typeface="Meiryo UI" panose="020B0604030504040204" pitchFamily="50" charset="-128"/>
                    <a:ea typeface="Meiryo UI" panose="020B0604030504040204" pitchFamily="50" charset="-128"/>
                  </a:rPr>
                  <a:t>の値はばらつき、結果としてバラツキが生じる。また配線の幅や寸法あるいは厚さもバラツキ、結果として動作にもバラツキが生じる。この</a:t>
                </a:r>
                <a:r>
                  <a:rPr lang="en-US" altLang="ja-JP" dirty="0" smtClean="0">
                    <a:latin typeface="Meiryo UI" panose="020B0604030504040204" pitchFamily="50" charset="-128"/>
                    <a:ea typeface="Meiryo UI" panose="020B0604030504040204" pitchFamily="50" charset="-128"/>
                  </a:rPr>
                  <a:t>2</a:t>
                </a:r>
                <a:r>
                  <a:rPr lang="ja-JP" altLang="en-US" dirty="0" err="1" smtClean="0">
                    <a:latin typeface="Meiryo UI" panose="020B0604030504040204" pitchFamily="50" charset="-128"/>
                    <a:ea typeface="Meiryo UI" panose="020B0604030504040204" pitchFamily="50" charset="-128"/>
                  </a:rPr>
                  <a:t>つの</a:t>
                </a:r>
                <a:r>
                  <a:rPr lang="ja-JP" altLang="en-US" dirty="0" smtClean="0">
                    <a:latin typeface="Meiryo UI" panose="020B0604030504040204" pitchFamily="50" charset="-128"/>
                    <a:ea typeface="Meiryo UI" panose="020B0604030504040204" pitchFamily="50" charset="-128"/>
                  </a:rPr>
                  <a:t>兼ね合いにより、製品としてに違いが生じる。これらを解決するには非常に多くの、パラメータのどんな組み合わせに対して違いが生じているかの特定が問題で、現状半導体はでたところ勝負になり選別工程に託されている。</a:t>
                </a:r>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これらの課題を解決するために分子構造など含めた教師あり機械学習を実装することで、課題を解決する。　　</a:t>
                </a:r>
                <a:endParaRPr lang="en-US" altLang="ja-JP" dirty="0" smtClean="0">
                  <a:latin typeface="Meiryo UI" panose="020B0604030504040204" pitchFamily="50" charset="-128"/>
                  <a:ea typeface="Meiryo UI" panose="020B0604030504040204" pitchFamily="50" charset="-128"/>
                </a:endParaRPr>
              </a:p>
            </p:txBody>
          </p:sp>
        </mc:Choice>
        <mc:Fallback>
          <p:sp>
            <p:nvSpPr>
              <p:cNvPr id="15" name="コンテンツ プレースホルダー 14"/>
              <p:cNvSpPr>
                <a:spLocks noGrp="1" noRot="1" noChangeAspect="1" noMove="1" noResize="1" noEditPoints="1" noAdjustHandles="1" noChangeArrowheads="1" noChangeShapeType="1" noTextEdit="1"/>
              </p:cNvSpPr>
              <p:nvPr>
                <p:ph sz="quarter" idx="16"/>
              </p:nvPr>
            </p:nvSpPr>
            <p:spPr>
              <a:xfrm>
                <a:off x="231699" y="704568"/>
                <a:ext cx="11819888" cy="5471626"/>
              </a:xfrm>
              <a:blipFill rotWithShape="0">
                <a:blip r:embed="rId2"/>
                <a:stretch>
                  <a:fillRect l="-1186" t="-1895" r="-1289" b="-167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a:t>３</a:t>
            </a:r>
            <a:r>
              <a:rPr lang="ja-JP" altLang="en-US" dirty="0" smtClean="0"/>
              <a:t>／</a:t>
            </a:r>
            <a:r>
              <a:rPr lang="ja-JP" altLang="en-US" dirty="0"/>
              <a:t>３</a:t>
            </a:r>
            <a:r>
              <a:rPr lang="ja-JP" altLang="en-US" dirty="0" smtClean="0"/>
              <a:t>）</a:t>
            </a:r>
            <a:endParaRPr lang="ja-JP" altLang="en-US" dirty="0"/>
          </a:p>
        </p:txBody>
      </p:sp>
    </p:spTree>
    <p:extLst>
      <p:ext uri="{BB962C8B-B14F-4D97-AF65-F5344CB8AC3E}">
        <p14:creationId xmlns:p14="http://schemas.microsoft.com/office/powerpoint/2010/main" val="270223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sz="quarter" idx="16"/>
          </p:nvPr>
        </p:nvSpPr>
        <p:spPr>
          <a:xfrm>
            <a:off x="231699" y="755938"/>
            <a:ext cx="11819888" cy="2769989"/>
          </a:xfrm>
        </p:spPr>
        <p:txBody>
          <a:bodyPr wrap="square">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dirty="0"/>
              <a:t>個人</a:t>
            </a:r>
            <a:r>
              <a:rPr lang="ja-JP" altLang="en-US" dirty="0" smtClean="0"/>
              <a:t>アイテム</a:t>
            </a:r>
            <a:r>
              <a:rPr lang="ja-JP" altLang="en-US" b="1" dirty="0" smtClean="0">
                <a:latin typeface="Meiryo UI" panose="020B0604030504040204" pitchFamily="50" charset="-128"/>
                <a:ea typeface="Meiryo UI" panose="020B0604030504040204" pitchFamily="50" charset="-128"/>
              </a:rPr>
              <a:t>：</a:t>
            </a:r>
            <a:r>
              <a:rPr lang="ja-JP" altLang="en-US" dirty="0"/>
              <a:t>レシピ</a:t>
            </a:r>
            <a:r>
              <a:rPr lang="en-US" altLang="ja-JP" dirty="0"/>
              <a:t>(</a:t>
            </a:r>
            <a:r>
              <a:rPr lang="ja-JP" altLang="en-US" dirty="0"/>
              <a:t>可変パラメータ</a:t>
            </a:r>
            <a:r>
              <a:rPr lang="en-US" altLang="ja-JP" dirty="0"/>
              <a:t>)</a:t>
            </a:r>
            <a:r>
              <a:rPr lang="ja-JP" altLang="en-US" dirty="0"/>
              <a:t>の最適化プログラムの</a:t>
            </a:r>
            <a:r>
              <a:rPr lang="ja-JP" altLang="en-US" dirty="0" smtClean="0"/>
              <a:t>構築</a:t>
            </a:r>
            <a:r>
              <a:rPr lang="en-US" altLang="ja-JP" b="1" dirty="0">
                <a:latin typeface="Meiryo UI" panose="020B0604030504040204" pitchFamily="50" charset="-128"/>
                <a:ea typeface="Meiryo UI" panose="020B0604030504040204" pitchFamily="50" charset="-128"/>
              </a:rPr>
              <a:t/>
            </a:r>
            <a:br>
              <a:rPr lang="en-US" altLang="ja-JP" b="1" dirty="0">
                <a:latin typeface="Meiryo UI" panose="020B0604030504040204" pitchFamily="50" charset="-128"/>
                <a:ea typeface="Meiryo UI" panose="020B0604030504040204" pitchFamily="50" charset="-128"/>
              </a:rPr>
            </a:br>
            <a:endParaRPr lang="en-US" altLang="ja-JP" b="1"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b="1" dirty="0" smtClean="0">
                <a:latin typeface="Meiryo UI" panose="020B0604030504040204" pitchFamily="50" charset="-128"/>
                <a:ea typeface="Meiryo UI" panose="020B0604030504040204" pitchFamily="50" charset="-128"/>
              </a:rPr>
              <a:t>　　　</a:t>
            </a:r>
            <a:r>
              <a:rPr lang="ja-JP" altLang="en-US" sz="1600" dirty="0">
                <a:solidFill>
                  <a:srgbClr val="000000"/>
                </a:solidFill>
                <a:latin typeface="Meiryo UI" panose="020B0604030504040204" pitchFamily="50" charset="-128"/>
                <a:ea typeface="Meiryo UI" panose="020B0604030504040204" pitchFamily="50" charset="-128"/>
              </a:rPr>
              <a:t>目的　　　　</a:t>
            </a:r>
            <a:r>
              <a:rPr lang="ja-JP" altLang="en-US" sz="1600" dirty="0" smtClean="0">
                <a:solidFill>
                  <a:srgbClr val="000000"/>
                </a:solidFill>
                <a:latin typeface="Meiryo UI" panose="020B0604030504040204" pitchFamily="50" charset="-128"/>
                <a:ea typeface="Meiryo UI" panose="020B0604030504040204" pitchFamily="50" charset="-128"/>
              </a:rPr>
              <a:t>：歩溜り向上や良品の生成</a:t>
            </a:r>
            <a:endParaRPr lang="en-US" altLang="ja-JP" sz="1600" b="1"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問題・</a:t>
            </a:r>
            <a:r>
              <a:rPr lang="ja-JP" altLang="en-US" sz="1600" dirty="0">
                <a:latin typeface="Meiryo UI" panose="020B0604030504040204" pitchFamily="50" charset="-128"/>
                <a:ea typeface="Meiryo UI" panose="020B0604030504040204" pitchFamily="50" charset="-128"/>
              </a:rPr>
              <a:t>課題：パラメータや測定値の意味が分からない事が多い。</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施策　　　</a:t>
            </a:r>
            <a:r>
              <a:rPr lang="ja-JP" altLang="en-US" sz="1600" dirty="0">
                <a:latin typeface="Meiryo UI" panose="020B0604030504040204" pitchFamily="50" charset="-128"/>
                <a:ea typeface="Meiryo UI" panose="020B0604030504040204" pitchFamily="50" charset="-128"/>
              </a:rPr>
              <a:t>　：認識者に伺う。</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全体進捗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2023/4</a:t>
            </a:r>
            <a:r>
              <a:rPr lang="ja-JP" altLang="en-US" sz="1600" dirty="0" err="1" smtClean="0">
                <a:latin typeface="Meiryo UI" panose="020B0604030504040204" pitchFamily="50" charset="-128"/>
                <a:ea typeface="Meiryo UI" panose="020B0604030504040204" pitchFamily="50" charset="-128"/>
                <a:sym typeface="Wingdings" panose="05000000000000000000" pitchFamily="2" charset="2"/>
              </a:rPr>
              <a:t>までに</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ある程度の実装をする。</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今月の実績　教師あり学習については、下記実装済み</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・モノマー</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分子構造</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の取り込み　・欠損値除去　・記述子展開</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・予測モデル評価手法</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線形回帰、</a:t>
            </a:r>
            <a:r>
              <a:rPr lang="ja-JP" altLang="en-US"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Lasso</a:t>
            </a:r>
            <a:r>
              <a:rPr lang="ja-JP" altLang="en-US" sz="1600" dirty="0" smtClean="0">
                <a:latin typeface="Meiryo UI" panose="020B0604030504040204" pitchFamily="50" charset="-128"/>
                <a:ea typeface="Meiryo UI" panose="020B0604030504040204" pitchFamily="50" charset="-128"/>
              </a:rPr>
              <a:t>回帰　、</a:t>
            </a:r>
            <a:r>
              <a:rPr lang="en-US" altLang="ja-JP" sz="1600" dirty="0" err="1" smtClean="0">
                <a:latin typeface="Meiryo UI" panose="020B0604030504040204" pitchFamily="50" charset="-128"/>
                <a:ea typeface="Meiryo UI" panose="020B0604030504040204" pitchFamily="50" charset="-128"/>
              </a:rPr>
              <a:t>xgboost</a:t>
            </a:r>
            <a:r>
              <a:rPr lang="ja-JP" altLang="en-US" sz="1600" dirty="0" smtClean="0">
                <a:latin typeface="Meiryo UI" panose="020B0604030504040204" pitchFamily="50" charset="-128"/>
                <a:ea typeface="Meiryo UI" panose="020B0604030504040204" pitchFamily="50" charset="-128"/>
              </a:rPr>
              <a:t>回帰）</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来月の計画</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　</a:t>
            </a:r>
            <a:r>
              <a:rPr lang="en-US" altLang="ja-JP" sz="1600" dirty="0" smtClean="0">
                <a:latin typeface="Meiryo UI" panose="020B0604030504040204" pitchFamily="50" charset="-128"/>
                <a:ea typeface="Meiryo UI" panose="020B0604030504040204" pitchFamily="50" charset="-128"/>
              </a:rPr>
              <a:t> EDB(</a:t>
            </a:r>
            <a:r>
              <a:rPr lang="ja-JP" altLang="en-US" sz="1600" dirty="0" smtClean="0">
                <a:latin typeface="Meiryo UI" panose="020B0604030504040204" pitchFamily="50" charset="-128"/>
                <a:ea typeface="Meiryo UI" panose="020B0604030504040204" pitchFamily="50" charset="-128"/>
              </a:rPr>
              <a:t>解析</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とパラ</a:t>
            </a:r>
            <a:r>
              <a:rPr lang="en-US" altLang="ja-JP" sz="1600" dirty="0" smtClean="0">
                <a:latin typeface="Meiryo UI" panose="020B0604030504040204" pitchFamily="50" charset="-128"/>
                <a:ea typeface="Meiryo UI" panose="020B0604030504040204" pitchFamily="50" charset="-128"/>
              </a:rPr>
              <a:t>DB</a:t>
            </a:r>
            <a:r>
              <a:rPr lang="ja-JP" altLang="en-US" sz="1600" dirty="0" err="1" smtClean="0">
                <a:latin typeface="Meiryo UI" panose="020B0604030504040204" pitchFamily="50" charset="-128"/>
                <a:ea typeface="Meiryo UI" panose="020B0604030504040204" pitchFamily="50" charset="-128"/>
              </a:rPr>
              <a:t>にて</a:t>
            </a:r>
            <a:r>
              <a:rPr lang="ja-JP" altLang="en-US" sz="1600" dirty="0" smtClean="0">
                <a:latin typeface="Meiryo UI" panose="020B0604030504040204" pitchFamily="50" charset="-128"/>
                <a:ea typeface="Meiryo UI" panose="020B0604030504040204" pitchFamily="50" charset="-128"/>
              </a:rPr>
              <a:t>必要データの取得</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特記事項：</a:t>
            </a:r>
            <a:r>
              <a:rPr lang="en-US" altLang="ja-JP"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特になし</a:t>
            </a:r>
            <a:endParaRPr lang="en-US" altLang="ja-JP" sz="1600" dirty="0" smtClean="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a:t>３</a:t>
            </a:r>
            <a:r>
              <a:rPr lang="ja-JP" altLang="en-US" dirty="0" smtClean="0"/>
              <a:t>／</a:t>
            </a:r>
            <a:r>
              <a:rPr lang="ja-JP" altLang="en-US" dirty="0"/>
              <a:t>３</a:t>
            </a:r>
            <a:r>
              <a:rPr lang="ja-JP" altLang="en-US" dirty="0" smtClean="0"/>
              <a:t>）</a:t>
            </a:r>
            <a:endParaRPr lang="ja-JP" altLang="en-US" dirty="0"/>
          </a:p>
        </p:txBody>
      </p:sp>
      <p:grpSp>
        <p:nvGrpSpPr>
          <p:cNvPr id="5" name="グループ化 4"/>
          <p:cNvGrpSpPr/>
          <p:nvPr/>
        </p:nvGrpSpPr>
        <p:grpSpPr>
          <a:xfrm>
            <a:off x="664871" y="4068566"/>
            <a:ext cx="1882680" cy="1487795"/>
            <a:chOff x="832207" y="3714566"/>
            <a:chExt cx="1839074" cy="1453335"/>
          </a:xfrm>
        </p:grpSpPr>
        <p:sp>
          <p:nvSpPr>
            <p:cNvPr id="4" name="正方形/長方形 3"/>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t>・誘電率</a:t>
              </a:r>
              <a:endParaRPr kumimoji="1" lang="en-US" altLang="ja-JP" sz="1600" dirty="0" smtClean="0"/>
            </a:p>
            <a:p>
              <a:pPr algn="ctr"/>
              <a:r>
                <a:rPr lang="ja-JP" altLang="en-US" sz="1600" dirty="0" smtClean="0"/>
                <a:t>・絶縁耐圧</a:t>
              </a:r>
              <a:endParaRPr lang="en-US" altLang="ja-JP" sz="1600" dirty="0" smtClean="0"/>
            </a:p>
            <a:p>
              <a:pPr algn="ctr"/>
              <a:r>
                <a:rPr kumimoji="1" lang="ja-JP" altLang="en-US" sz="1600" dirty="0" smtClean="0"/>
                <a:t>・反射率</a:t>
              </a:r>
              <a:endParaRPr kumimoji="1" lang="en-US" altLang="ja-JP" sz="1600" dirty="0" smtClean="0"/>
            </a:p>
            <a:p>
              <a:pPr algn="ctr"/>
              <a:r>
                <a:rPr lang="ja-JP" altLang="en-US" sz="1600" dirty="0" smtClean="0"/>
                <a:t>な</a:t>
              </a:r>
              <a:r>
                <a:rPr lang="ja-JP" altLang="en-US" sz="1600" dirty="0"/>
                <a:t>ど</a:t>
              </a:r>
              <a:endParaRPr kumimoji="1" lang="ja-JP" altLang="en-US" sz="1600" dirty="0"/>
            </a:p>
          </p:txBody>
        </p:sp>
        <p:sp>
          <p:nvSpPr>
            <p:cNvPr id="2" name="角丸四角形 1"/>
            <p:cNvSpPr/>
            <p:nvPr/>
          </p:nvSpPr>
          <p:spPr>
            <a:xfrm>
              <a:off x="832207" y="3714566"/>
              <a:ext cx="1839074"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物性値チェック</a:t>
              </a:r>
              <a:endParaRPr kumimoji="1" lang="ja-JP" altLang="en-US" sz="1100" dirty="0"/>
            </a:p>
          </p:txBody>
        </p:sp>
      </p:grpSp>
      <p:grpSp>
        <p:nvGrpSpPr>
          <p:cNvPr id="7" name="グループ化 6"/>
          <p:cNvGrpSpPr/>
          <p:nvPr/>
        </p:nvGrpSpPr>
        <p:grpSpPr>
          <a:xfrm>
            <a:off x="3306040" y="4068566"/>
            <a:ext cx="1882680" cy="1487795"/>
            <a:chOff x="832207" y="3714566"/>
            <a:chExt cx="1839074" cy="1453335"/>
          </a:xfrm>
        </p:grpSpPr>
        <p:sp>
          <p:nvSpPr>
            <p:cNvPr id="8" name="正方形/長方形 7"/>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t>・抵抗値</a:t>
              </a:r>
              <a:endParaRPr kumimoji="1" lang="en-US" altLang="ja-JP" sz="1600" dirty="0" smtClean="0"/>
            </a:p>
            <a:p>
              <a:pPr algn="ctr"/>
              <a:r>
                <a:rPr lang="ja-JP" altLang="en-US" sz="1600" dirty="0" smtClean="0"/>
                <a:t>・容量値</a:t>
              </a:r>
              <a:endParaRPr lang="en-US" altLang="ja-JP" sz="1600" dirty="0" smtClean="0"/>
            </a:p>
            <a:p>
              <a:pPr algn="ctr"/>
              <a:r>
                <a:rPr kumimoji="1" lang="ja-JP" altLang="en-US" sz="1400" dirty="0" smtClean="0"/>
                <a:t>・</a:t>
              </a:r>
              <a:r>
                <a:rPr kumimoji="1" lang="ja-JP" altLang="en-US" sz="1200" dirty="0" smtClean="0"/>
                <a:t>トランジスタ特性</a:t>
              </a:r>
              <a:endParaRPr kumimoji="1" lang="en-US" altLang="ja-JP" sz="1200" dirty="0" smtClean="0"/>
            </a:p>
            <a:p>
              <a:pPr algn="ctr"/>
              <a:r>
                <a:rPr lang="ja-JP" altLang="en-US" sz="1200" dirty="0" smtClean="0"/>
                <a:t>な</a:t>
              </a:r>
              <a:r>
                <a:rPr lang="ja-JP" altLang="en-US" sz="1200" dirty="0"/>
                <a:t>ど</a:t>
              </a:r>
              <a:endParaRPr kumimoji="1" lang="ja-JP" altLang="en-US" sz="1200" dirty="0"/>
            </a:p>
          </p:txBody>
        </p:sp>
        <p:sp>
          <p:nvSpPr>
            <p:cNvPr id="9" name="角丸四角形 8"/>
            <p:cNvSpPr/>
            <p:nvPr/>
          </p:nvSpPr>
          <p:spPr>
            <a:xfrm>
              <a:off x="832207" y="3714566"/>
              <a:ext cx="1839074"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電気的</a:t>
              </a:r>
              <a:r>
                <a:rPr kumimoji="1" lang="ja-JP" altLang="en-US" sz="1200" dirty="0" smtClean="0"/>
                <a:t>チェック</a:t>
              </a:r>
              <a:endParaRPr kumimoji="1" lang="ja-JP" altLang="en-US" sz="1200" dirty="0"/>
            </a:p>
          </p:txBody>
        </p:sp>
      </p:grpSp>
      <p:grpSp>
        <p:nvGrpSpPr>
          <p:cNvPr id="10" name="グループ化 9"/>
          <p:cNvGrpSpPr/>
          <p:nvPr/>
        </p:nvGrpSpPr>
        <p:grpSpPr>
          <a:xfrm>
            <a:off x="5968240" y="4068566"/>
            <a:ext cx="2331834" cy="1487795"/>
            <a:chOff x="623104" y="3714566"/>
            <a:chExt cx="2277825" cy="1453335"/>
          </a:xfrm>
        </p:grpSpPr>
        <p:sp>
          <p:nvSpPr>
            <p:cNvPr id="11" name="正方形/長方形 10"/>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t>・パターン形状</a:t>
              </a:r>
              <a:endParaRPr kumimoji="1" lang="en-US" altLang="ja-JP" sz="1600" dirty="0" smtClean="0"/>
            </a:p>
            <a:p>
              <a:pPr algn="ctr"/>
              <a:r>
                <a:rPr lang="ja-JP" altLang="en-US" sz="1600" dirty="0" smtClean="0"/>
                <a:t>・寸法</a:t>
              </a:r>
              <a:endParaRPr lang="en-US" altLang="ja-JP" sz="1600" dirty="0" smtClean="0"/>
            </a:p>
            <a:p>
              <a:pPr algn="ctr"/>
              <a:r>
                <a:rPr kumimoji="1" lang="ja-JP" altLang="en-US" sz="1600" dirty="0" smtClean="0"/>
                <a:t>・位置関係</a:t>
              </a:r>
              <a:endParaRPr kumimoji="1" lang="en-US" altLang="ja-JP" sz="1600" dirty="0" smtClean="0"/>
            </a:p>
            <a:p>
              <a:pPr algn="ctr"/>
              <a:r>
                <a:rPr lang="ja-JP" altLang="en-US" sz="1600" dirty="0" smtClean="0"/>
                <a:t>な</a:t>
              </a:r>
              <a:r>
                <a:rPr lang="ja-JP" altLang="en-US" sz="1600" dirty="0"/>
                <a:t>ど</a:t>
              </a:r>
              <a:endParaRPr kumimoji="1" lang="ja-JP" altLang="en-US" sz="1600" dirty="0"/>
            </a:p>
          </p:txBody>
        </p:sp>
        <p:sp>
          <p:nvSpPr>
            <p:cNvPr id="12" name="角丸四角形 11"/>
            <p:cNvSpPr/>
            <p:nvPr/>
          </p:nvSpPr>
          <p:spPr>
            <a:xfrm>
              <a:off x="623104" y="3714566"/>
              <a:ext cx="2277825"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形状・寸法</a:t>
              </a:r>
              <a:r>
                <a:rPr kumimoji="1" lang="ja-JP" altLang="en-US" sz="1200" dirty="0" smtClean="0"/>
                <a:t>チェック</a:t>
              </a:r>
              <a:endParaRPr kumimoji="1" lang="ja-JP" altLang="en-US" sz="1200" dirty="0"/>
            </a:p>
          </p:txBody>
        </p:sp>
      </p:grpSp>
      <p:grpSp>
        <p:nvGrpSpPr>
          <p:cNvPr id="14" name="グループ化 13"/>
          <p:cNvGrpSpPr/>
          <p:nvPr/>
        </p:nvGrpSpPr>
        <p:grpSpPr>
          <a:xfrm>
            <a:off x="9205810" y="4068566"/>
            <a:ext cx="2331834" cy="1487795"/>
            <a:chOff x="623104" y="3714566"/>
            <a:chExt cx="2277825" cy="1453335"/>
          </a:xfrm>
        </p:grpSpPr>
        <p:sp>
          <p:nvSpPr>
            <p:cNvPr id="16" name="正方形/長方形 15"/>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t>・パーティクル</a:t>
              </a:r>
              <a:endParaRPr kumimoji="1" lang="en-US" altLang="ja-JP" sz="1600" dirty="0" smtClean="0"/>
            </a:p>
            <a:p>
              <a:pPr algn="ctr"/>
              <a:r>
                <a:rPr lang="ja-JP" altLang="en-US" sz="1600" dirty="0" smtClean="0"/>
                <a:t>・傷</a:t>
              </a:r>
              <a:endParaRPr lang="en-US" altLang="ja-JP" sz="1600" dirty="0" smtClean="0"/>
            </a:p>
            <a:p>
              <a:pPr algn="ctr"/>
              <a:r>
                <a:rPr kumimoji="1" lang="ja-JP" altLang="en-US" sz="1600" dirty="0" smtClean="0"/>
                <a:t>・汚れ</a:t>
              </a:r>
              <a:endParaRPr kumimoji="1" lang="en-US" altLang="ja-JP" sz="1600" dirty="0" smtClean="0"/>
            </a:p>
            <a:p>
              <a:pPr algn="ctr"/>
              <a:r>
                <a:rPr lang="ja-JP" altLang="en-US" sz="1600" dirty="0" smtClean="0"/>
                <a:t>な</a:t>
              </a:r>
              <a:r>
                <a:rPr lang="ja-JP" altLang="en-US" sz="1600" dirty="0"/>
                <a:t>ど</a:t>
              </a:r>
              <a:endParaRPr kumimoji="1" lang="ja-JP" altLang="en-US" sz="1600" dirty="0"/>
            </a:p>
          </p:txBody>
        </p:sp>
        <p:sp>
          <p:nvSpPr>
            <p:cNvPr id="17" name="角丸四角形 16"/>
            <p:cNvSpPr/>
            <p:nvPr/>
          </p:nvSpPr>
          <p:spPr>
            <a:xfrm>
              <a:off x="623104" y="3714566"/>
              <a:ext cx="2277825"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その</a:t>
              </a:r>
              <a:r>
                <a:rPr lang="ja-JP" altLang="en-US" sz="1200" dirty="0"/>
                <a:t>他</a:t>
              </a:r>
              <a:endParaRPr kumimoji="1" lang="ja-JP" altLang="en-US" sz="1200" dirty="0"/>
            </a:p>
          </p:txBody>
        </p:sp>
      </p:grpSp>
      <p:sp>
        <p:nvSpPr>
          <p:cNvPr id="6" name="テキスト ボックス 5"/>
          <p:cNvSpPr txBox="1"/>
          <p:nvPr/>
        </p:nvSpPr>
        <p:spPr>
          <a:xfrm>
            <a:off x="524468" y="3699234"/>
            <a:ext cx="6092089" cy="369332"/>
          </a:xfrm>
          <a:prstGeom prst="rect">
            <a:avLst/>
          </a:prstGeom>
          <a:noFill/>
        </p:spPr>
        <p:txBody>
          <a:bodyPr wrap="square" rtlCol="0">
            <a:spAutoFit/>
          </a:bodyPr>
          <a:lstStyle/>
          <a:p>
            <a:r>
              <a:rPr kumimoji="1" lang="ja-JP" altLang="en-US" dirty="0" smtClean="0"/>
              <a:t>前工程におけるチェック</a:t>
            </a:r>
            <a:r>
              <a:rPr kumimoji="1" lang="en-US" altLang="ja-JP" dirty="0" smtClean="0"/>
              <a:t>(</a:t>
            </a:r>
            <a:r>
              <a:rPr kumimoji="1" lang="ja-JP" altLang="en-US" dirty="0" smtClean="0"/>
              <a:t>インラインモニター</a:t>
            </a:r>
            <a:r>
              <a:rPr kumimoji="1" lang="en-US" altLang="ja-JP" dirty="0" smtClean="0"/>
              <a:t>)</a:t>
            </a:r>
            <a:r>
              <a:rPr kumimoji="1" lang="ja-JP" altLang="en-US" dirty="0" smtClean="0"/>
              <a:t>例</a:t>
            </a:r>
            <a:endParaRPr kumimoji="1" lang="ja-JP" altLang="en-US" dirty="0"/>
          </a:p>
        </p:txBody>
      </p:sp>
      <p:sp>
        <p:nvSpPr>
          <p:cNvPr id="18" name="テキスト ボックス 17"/>
          <p:cNvSpPr txBox="1"/>
          <p:nvPr/>
        </p:nvSpPr>
        <p:spPr>
          <a:xfrm>
            <a:off x="524468" y="5792541"/>
            <a:ext cx="10651868" cy="369332"/>
          </a:xfrm>
          <a:prstGeom prst="rect">
            <a:avLst/>
          </a:prstGeom>
          <a:noFill/>
        </p:spPr>
        <p:txBody>
          <a:bodyPr wrap="square" rtlCol="0">
            <a:spAutoFit/>
          </a:bodyPr>
          <a:lstStyle/>
          <a:p>
            <a:r>
              <a:rPr lang="ja-JP" altLang="en-US" dirty="0" smtClean="0"/>
              <a:t>設定値はパラ</a:t>
            </a:r>
            <a:r>
              <a:rPr lang="en-US" altLang="ja-JP" dirty="0" smtClean="0"/>
              <a:t>DB</a:t>
            </a:r>
            <a:r>
              <a:rPr lang="ja-JP" altLang="en-US" dirty="0" err="1" smtClean="0"/>
              <a:t>、</a:t>
            </a:r>
            <a:r>
              <a:rPr lang="ja-JP" altLang="en-US" dirty="0" smtClean="0"/>
              <a:t>解析結果は</a:t>
            </a:r>
            <a:r>
              <a:rPr lang="en-US" altLang="ja-JP" dirty="0" smtClean="0"/>
              <a:t>EDB</a:t>
            </a:r>
            <a:r>
              <a:rPr lang="ja-JP" altLang="en-US" dirty="0" smtClean="0"/>
              <a:t>にあると思われる。それらから適切な情報を取得することが必要。</a:t>
            </a:r>
            <a:endParaRPr kumimoji="1" lang="ja-JP" altLang="en-US" dirty="0"/>
          </a:p>
        </p:txBody>
      </p:sp>
    </p:spTree>
    <p:extLst>
      <p:ext uri="{BB962C8B-B14F-4D97-AF65-F5344CB8AC3E}">
        <p14:creationId xmlns:p14="http://schemas.microsoft.com/office/powerpoint/2010/main" val="1998285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648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A31A39C385E9A49849EF3038DBDC572" ma:contentTypeVersion="1" ma:contentTypeDescription="新しいドキュメントを作成します。" ma:contentTypeScope="" ma:versionID="971de7d529a15a1bd32893fa392bfc6c">
  <xsd:schema xmlns:xsd="http://www.w3.org/2001/XMLSchema" xmlns:xs="http://www.w3.org/2001/XMLSchema" xmlns:p="http://schemas.microsoft.com/office/2006/metadata/properties" xmlns:ns2="http://schemas.microsoft.com/sharepoint/v3/fields" targetNamespace="http://schemas.microsoft.com/office/2006/metadata/properties" ma:root="true" ma:fieldsID="312e5799ff16bbc67e22bf3500e2e423" ns2:_="">
    <xsd:import namespace="http://schemas.microsoft.com/sharepoint/v3/fields"/>
    <xsd:element name="properties">
      <xsd:complexType>
        <xsd:sequence>
          <xsd:element name="documentManagement">
            <xsd:complexType>
              <xsd:all>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バージョン"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18499B19-97D0-4595-80A7-CC3256DFC0C5}">
  <ds:schemaRefs>
    <ds:schemaRef ds:uri="http://schemas.microsoft.com/sharepoint/v3/contenttype/forms"/>
  </ds:schemaRefs>
</ds:datastoreItem>
</file>

<file path=customXml/itemProps2.xml><?xml version="1.0" encoding="utf-8"?>
<ds:datastoreItem xmlns:ds="http://schemas.openxmlformats.org/officeDocument/2006/customXml" ds:itemID="{0B5ADE61-C8E4-49D5-9901-4CBB65139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9EF2B-4B35-4696-B971-BA7F8DC2B8BD}">
  <ds:schemaRefs>
    <ds:schemaRef ds:uri="http://schemas.microsoft.com/office/2006/documentManagement/types"/>
    <ds:schemaRef ds:uri="http://schemas.microsoft.com/office/2006/metadata/properties"/>
    <ds:schemaRef ds:uri="http://schemas.microsoft.com/sharepoint/v3/field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437</Words>
  <Application>Microsoft Office PowerPoint</Application>
  <PresentationFormat>ワイド画面</PresentationFormat>
  <Paragraphs>138</Paragraphs>
  <Slides>8</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6</vt:i4>
      </vt:variant>
      <vt:variant>
        <vt:lpstr>スライド タイトル</vt:lpstr>
      </vt:variant>
      <vt:variant>
        <vt:i4>8</vt:i4>
      </vt:variant>
    </vt:vector>
  </HeadingPairs>
  <TitlesOfParts>
    <vt:vector size="22" baseType="lpstr">
      <vt:lpstr>Meiryo UI</vt:lpstr>
      <vt:lpstr>Meiryo</vt:lpstr>
      <vt:lpstr>Meiryo</vt:lpstr>
      <vt:lpstr>游ゴシック</vt:lpstr>
      <vt:lpstr>Arial</vt:lpstr>
      <vt:lpstr>Cambria Math</vt:lpstr>
      <vt:lpstr>segoe ui</vt:lpstr>
      <vt:lpstr>Wingdings</vt:lpstr>
      <vt:lpstr>ライトブルー</vt:lpstr>
      <vt:lpstr>マゼンタ</vt:lpstr>
      <vt:lpstr>イエロー</vt:lpstr>
      <vt:lpstr>ライトグレー</vt:lpstr>
      <vt:lpstr>ライトグリーン</vt:lpstr>
      <vt:lpstr>オレンジ</vt:lpstr>
      <vt:lpstr>統合マスタ・保全チーム月報</vt:lpstr>
      <vt:lpstr>8月作業一覧</vt:lpstr>
      <vt:lpstr>８月度　作業報告（１／３）</vt:lpstr>
      <vt:lpstr>系切り替えの原因(推測)</vt:lpstr>
      <vt:lpstr>８月度　作業報告（２／３）</vt:lpstr>
      <vt:lpstr>８月度　作業報告（３／３）</vt:lpstr>
      <vt:lpstr>８月度　作業報告（３／３）</vt:lpstr>
      <vt:lpstr>PowerPoint プレゼンテーション</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2019-07-17T05:12:58Z</cp:lastPrinted>
  <dcterms:created xsi:type="dcterms:W3CDTF">2019-09-05T23:04:12Z</dcterms:created>
  <dcterms:modified xsi:type="dcterms:W3CDTF">2022-08-09T20:41:19Z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0x010100BA31A39C385E9A49849EF3038DBDC572</vt:lpwstr>
  </property>
</Properties>
</file>