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5.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7" r:id="rId4"/>
    <p:sldMasterId id="2147483785" r:id="rId5"/>
    <p:sldMasterId id="2147483805" r:id="rId6"/>
    <p:sldMasterId id="2147483825" r:id="rId7"/>
    <p:sldMasterId id="2147483845" r:id="rId8"/>
    <p:sldMasterId id="2147483865" r:id="rId9"/>
  </p:sldMasterIdLst>
  <p:notesMasterIdLst>
    <p:notesMasterId r:id="rId17"/>
  </p:notesMasterIdLst>
  <p:handoutMasterIdLst>
    <p:handoutMasterId r:id="rId18"/>
  </p:handoutMasterIdLst>
  <p:sldIdLst>
    <p:sldId id="454" r:id="rId10"/>
    <p:sldId id="459" r:id="rId11"/>
    <p:sldId id="458" r:id="rId12"/>
    <p:sldId id="462" r:id="rId13"/>
    <p:sldId id="460" r:id="rId14"/>
    <p:sldId id="461" r:id="rId15"/>
    <p:sldId id="313"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D8"/>
    <a:srgbClr val="0000FF"/>
    <a:srgbClr val="1D1DFF"/>
    <a:srgbClr val="FF6699"/>
    <a:srgbClr val="3B3BFF"/>
    <a:srgbClr val="0057A8"/>
    <a:srgbClr val="9CE1F8"/>
    <a:srgbClr val="FFFFFF"/>
    <a:srgbClr val="E6E6E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03" autoAdjust="0"/>
    <p:restoredTop sz="86397"/>
  </p:normalViewPr>
  <p:slideViewPr>
    <p:cSldViewPr snapToGrid="0" snapToObjects="1">
      <p:cViewPr>
        <p:scale>
          <a:sx n="100" d="100"/>
          <a:sy n="100" d="100"/>
        </p:scale>
        <p:origin x="1598" y="53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166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2022/8/5</a:t>
            </a:fld>
            <a:endParaRPr kumimoji="1" lang="ja-JP" altLang="en-US"/>
          </a:p>
        </p:txBody>
      </p:sp>
      <p:sp>
        <p:nvSpPr>
          <p:cNvPr id="4" name="フッター プレースホルダー 3">
            <a:extLst>
              <a:ext uri="{FF2B5EF4-FFF2-40B4-BE49-F238E27FC236}">
                <a16:creationId xmlns=""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2022/8/5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4</a:t>
            </a:fld>
            <a:endParaRPr kumimoji="1" lang="ja-JP" altLang="en-US"/>
          </a:p>
        </p:txBody>
      </p:sp>
    </p:spTree>
    <p:extLst>
      <p:ext uri="{BB962C8B-B14F-4D97-AF65-F5344CB8AC3E}">
        <p14:creationId xmlns:p14="http://schemas.microsoft.com/office/powerpoint/2010/main" val="799555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70325432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5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59334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379922726"/>
      </p:ext>
    </p:extLst>
  </p:cSld>
  <p:clrMapOvr>
    <a:masterClrMapping/>
  </p:clrMapOvr>
  <p:hf sldNum="0" hd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942608988"/>
      </p:ext>
    </p:extLst>
  </p:cSld>
  <p:clrMapOvr>
    <a:masterClrMapping/>
  </p:clrMapOvr>
  <p:hf sldNum="0" hd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793922420"/>
      </p:ext>
    </p:extLst>
  </p:cSld>
  <p:clrMapOvr>
    <a:masterClrMapping/>
  </p:clrMapOvr>
  <p:hf sldNum="0"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261630513"/>
      </p:ext>
    </p:extLst>
  </p:cSld>
  <p:clrMapOvr>
    <a:masterClrMapping/>
  </p:clrMapOvr>
  <p:hf sldNum="0"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0064660"/>
      </p:ext>
    </p:extLst>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951252976"/>
      </p:ext>
    </p:extLst>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cxnSp>
        <p:nvCxnSpPr>
          <p:cNvPr id="7" name="直線コネクタ 6"/>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52295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22348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439226941"/>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ext uri="{BB962C8B-B14F-4D97-AF65-F5344CB8AC3E}">
        <p14:creationId xmlns:p14="http://schemas.microsoft.com/office/powerpoint/2010/main" val="25151474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318400845"/>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45673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075605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lt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2021456151"/>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lt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1184022182"/>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lt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311696818"/>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lt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1465844204"/>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9446514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34765144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アジェンダ">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auto">
          <a:xfrm>
            <a:off x="432000" y="864000"/>
            <a:ext cx="9019543" cy="5220000"/>
          </a:xfrm>
        </p:spPr>
        <p:txBody>
          <a:bodyPr/>
          <a:lstStyle>
            <a:lvl1pPr marL="0" indent="-450000">
              <a:spcBef>
                <a:spcPts val="1500"/>
              </a:spcBef>
              <a:buFont typeface="+mj-lt"/>
              <a:buAutoNum type="arabicPeriod"/>
              <a:defRPr sz="3200" b="1" baseline="0">
                <a:solidFill>
                  <a:schemeClr val="bg1"/>
                </a:solidFill>
              </a:defRPr>
            </a:lvl1pPr>
            <a:lvl2pPr marL="720000" indent="-179388">
              <a:buFont typeface="Arial" charset="0"/>
              <a:buChar char="•"/>
              <a:tabLst/>
              <a:defRPr>
                <a:solidFill>
                  <a:schemeClr val="bg1"/>
                </a:solidFill>
              </a:defRPr>
            </a:lvl2pPr>
            <a:lvl3pPr marL="1080000">
              <a:defRPr>
                <a:solidFill>
                  <a:schemeClr val="bg1"/>
                </a:solidFill>
              </a:defRPr>
            </a:lvl3pPr>
            <a:lvl4pPr marL="1440000">
              <a:defRPr>
                <a:solidFill>
                  <a:schemeClr val="bg1"/>
                </a:solidFill>
              </a:defRPr>
            </a:lvl4pPr>
            <a:lvl5pPr marL="1800000">
              <a:defRPr>
                <a:solidFill>
                  <a:schemeClr val="bg1"/>
                </a:solidFill>
              </a:defRPr>
            </a:lvl5pPr>
            <a:lvl6pPr>
              <a:defRPr>
                <a:solidFill>
                  <a:schemeClr val="bg1"/>
                </a:solidFill>
              </a:defRPr>
            </a:lvl6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コンセプ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auto">
          <a:xfrm>
            <a:off x="432001" y="864000"/>
            <a:ext cx="9019544" cy="5220000"/>
          </a:xfrm>
        </p:spPr>
        <p:txBody>
          <a:bodyPr anchor="ctr">
            <a:normAutofit/>
          </a:bodyPr>
          <a:lstStyle>
            <a:lvl1pPr marL="0" indent="0">
              <a:lnSpc>
                <a:spcPct val="100000"/>
              </a:lnSpc>
              <a:spcBef>
                <a:spcPts val="1500"/>
              </a:spcBef>
              <a:buFontTx/>
              <a:buNone/>
              <a:defRPr sz="4400" b="1">
                <a:solidFill>
                  <a:schemeClr val="bg1"/>
                </a:solidFill>
              </a:defRPr>
            </a:lvl1pPr>
            <a:lvl2pPr marL="0" indent="0">
              <a:lnSpc>
                <a:spcPct val="100000"/>
              </a:lnSpc>
              <a:spcBef>
                <a:spcPts val="1500"/>
              </a:spcBef>
              <a:buFontTx/>
              <a:buNone/>
              <a:defRPr sz="2800" b="1">
                <a:solidFill>
                  <a:schemeClr val="bg1"/>
                </a:solidFill>
              </a:defRPr>
            </a:lvl2pPr>
            <a:lvl3pPr marL="0" indent="0">
              <a:lnSpc>
                <a:spcPct val="100000"/>
              </a:lnSpc>
              <a:spcBef>
                <a:spcPts val="1500"/>
              </a:spcBef>
              <a:buFontTx/>
              <a:buNone/>
              <a:defRPr sz="2400" b="1">
                <a:solidFill>
                  <a:schemeClr val="bg1"/>
                </a:solidFill>
              </a:defRPr>
            </a:lvl3pPr>
            <a:lvl4pPr marL="0" indent="0">
              <a:lnSpc>
                <a:spcPct val="100000"/>
              </a:lnSpc>
              <a:spcBef>
                <a:spcPts val="1500"/>
              </a:spcBef>
              <a:buFontTx/>
              <a:buNone/>
              <a:defRPr sz="1800" b="1">
                <a:solidFill>
                  <a:schemeClr val="bg1"/>
                </a:solidFill>
              </a:defRPr>
            </a:lvl4pPr>
            <a:lvl5pPr marL="0" indent="0">
              <a:lnSpc>
                <a:spcPct val="100000"/>
              </a:lnSpc>
              <a:spcBef>
                <a:spcPts val="1500"/>
              </a:spcBef>
              <a:buFontTx/>
              <a:buNone/>
              <a:defRPr sz="1600" b="1">
                <a:solidFill>
                  <a:schemeClr val="bg1"/>
                </a:solidFill>
              </a:defRPr>
            </a:lvl5pPr>
            <a:lvl6pPr marL="0" indent="0">
              <a:spcBef>
                <a:spcPts val="1500"/>
              </a:spcBef>
              <a:buNone/>
              <a:defRPr sz="1200" b="1">
                <a:solidFill>
                  <a:schemeClr val="bg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4011950395"/>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auto">
          <a:xfrm>
            <a:off x="4064000" y="864000"/>
            <a:ext cx="7696000" cy="5220000"/>
          </a:xfrm>
        </p:spPr>
        <p:txBody>
          <a:bodyPr anchor="t">
            <a:normAutofit/>
          </a:bodyPr>
          <a:lstStyle>
            <a:lvl1pPr marL="0" indent="0">
              <a:lnSpc>
                <a:spcPct val="100000"/>
              </a:lnSpc>
              <a:spcBef>
                <a:spcPts val="1000"/>
              </a:spcBef>
              <a:buFontTx/>
              <a:buNone/>
              <a:defRPr sz="3600" b="1" baseline="0">
                <a:solidFill>
                  <a:schemeClr val="bg1"/>
                </a:solidFill>
              </a:defRPr>
            </a:lvl1pPr>
            <a:lvl2pPr marL="0" indent="0">
              <a:lnSpc>
                <a:spcPct val="100000"/>
              </a:lnSpc>
              <a:spcBef>
                <a:spcPts val="1000"/>
              </a:spcBef>
              <a:buFontTx/>
              <a:buNone/>
              <a:defRPr sz="1400" b="0">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auto">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bg1"/>
                </a:solidFill>
              </a:defRPr>
            </a:lvl1pPr>
            <a:lvl2pPr marL="0" indent="0">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lt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bg1"/>
                </a:solidFill>
              </a:defRPr>
            </a:lvl1pPr>
            <a:lvl2pPr marL="0" indent="0" algn="ctr">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a:t>
            </a:r>
            <a:r>
              <a:rPr kumimoji="1" lang="ja-JP" altLang="en-US" smtClean="0"/>
              <a:t>結論</a:t>
            </a:r>
            <a:r>
              <a:rPr kumimoji="1" lang="en-US" altLang="ja-JP" smtClean="0"/>
              <a:t> 26pt</a:t>
            </a:r>
            <a:endParaRPr kumimoji="1" lang="en-US" altLang="ja-JP" dirty="0" smtClean="0"/>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457883"/>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1094832608"/>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1648063804"/>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2854742508"/>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2157728019"/>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3449295393"/>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474814637"/>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149427810"/>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980390902"/>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000088953"/>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rgbClr val="E6E6E6"/>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981025335"/>
      </p:ext>
    </p:extLst>
  </p:cSld>
  <p:clrMapOvr>
    <a:masterClrMapping/>
  </p:clrMapOvr>
  <p:hf sldNum="0"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rgbClr val="E6E6E6"/>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505273042"/>
      </p:ext>
    </p:extLst>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rgbClr val="E6E6E6"/>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044499546"/>
      </p:ext>
    </p:extLst>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rgbClr val="E6E6E6"/>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795411102"/>
      </p:ext>
    </p:extLst>
  </p:cSld>
  <p:clrMapOvr>
    <a:masterClrMapping/>
  </p:clrMapOvr>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1518472468"/>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351540003"/>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7811133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943599560"/>
      </p:ext>
    </p:extLst>
  </p:cSld>
  <p:clrMapOvr>
    <a:masterClrMapping/>
  </p:clrMapOvr>
  <p:hf sldNum="0"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632773246"/>
      </p:ext>
    </p:extLst>
  </p:cSld>
  <p:clrMapOvr>
    <a:masterClrMapping/>
  </p:clrMapOvr>
  <p:hf sldNum="0" hd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95525791"/>
      </p:ext>
    </p:extLst>
  </p:cSld>
  <p:clrMapOvr>
    <a:masterClrMapping/>
  </p:clrMapOvr>
  <p:hf sldNum="0"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1157923662"/>
      </p:ext>
    </p:extLst>
  </p:cSld>
  <p:clrMapOvr>
    <a:masterClrMapping/>
  </p:clrMapOvr>
  <p:hf sldNum="0"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791666047"/>
      </p:ext>
    </p:extLst>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497669208"/>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8651721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theme" Target="../theme/theme3.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21" Type="http://schemas.openxmlformats.org/officeDocument/2006/relationships/theme" Target="../theme/theme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3" Type="http://schemas.openxmlformats.org/officeDocument/2006/relationships/slideLayout" Target="../slideLayouts/slideLayout105.xml"/><Relationship Id="rId21" Type="http://schemas.openxmlformats.org/officeDocument/2006/relationships/theme" Target="../theme/theme6.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a:t>
              </a:r>
              <a:r>
                <a:rPr kumimoji="1" lang="en-US" altLang="ja-JP" sz="2000" b="1" dirty="0">
                  <a:solidFill>
                    <a:schemeClr val="tx1"/>
                  </a:solidFill>
                </a:rPr>
                <a:t>Blue</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Blue</a:t>
              </a:r>
            </a:p>
            <a:p>
              <a:r>
                <a:rPr lang="en-US" altLang="ja-JP" sz="1600" b="1" dirty="0" smtClean="0">
                  <a:solidFill>
                    <a:schemeClr val="tx1"/>
                  </a:solidFill>
                </a:rPr>
                <a:t>R 26 G </a:t>
              </a:r>
              <a:r>
                <a:rPr lang="mr-IN" altLang="ja-JP" sz="1600" b="1" dirty="0" smtClean="0">
                  <a:solidFill>
                    <a:schemeClr val="tx1"/>
                  </a:solidFill>
                </a:rPr>
                <a:t>18</a:t>
              </a:r>
              <a:r>
                <a:rPr lang="en-US" altLang="ja-JP" sz="1600" b="1" dirty="0" smtClean="0">
                  <a:solidFill>
                    <a:schemeClr val="tx1"/>
                  </a:solidFill>
                </a:rPr>
                <a:t>8 B </a:t>
              </a:r>
              <a:r>
                <a:rPr lang="mr-IN" altLang="ja-JP" sz="1600" b="1" dirty="0" smtClean="0">
                  <a:solidFill>
                    <a:schemeClr val="tx1"/>
                  </a:solidFill>
                </a:rPr>
                <a:t>23</a:t>
              </a:r>
              <a:r>
                <a:rPr lang="en-US" altLang="ja-JP" sz="1600" b="1" dirty="0" smtClean="0">
                  <a:solidFill>
                    <a:schemeClr val="tx1"/>
                  </a:solidFill>
                </a:rPr>
                <a:t>9</a:t>
              </a:r>
            </a:p>
            <a:p>
              <a:r>
                <a:rPr lang="en-US" altLang="ja-JP" sz="1600" b="1" dirty="0" smtClean="0">
                  <a:solidFill>
                    <a:schemeClr val="tx1"/>
                  </a:solidFill>
                </a:rPr>
                <a:t>1ABCEF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4" name="正方形/長方形 23">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26" name="図形グループ 25"/>
          <p:cNvGrpSpPr/>
          <p:nvPr userDrawn="1"/>
        </p:nvGrpSpPr>
        <p:grpSpPr bwMode="gray">
          <a:xfrm>
            <a:off x="12461878" y="73831"/>
            <a:ext cx="2160000" cy="5893470"/>
            <a:chOff x="9414258" y="73831"/>
            <a:chExt cx="2160000" cy="5893470"/>
          </a:xfrm>
        </p:grpSpPr>
        <p:sp>
          <p:nvSpPr>
            <p:cNvPr id="27" name="正方形/長方形 26">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87337818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1" r:id="rId3"/>
    <p:sldLayoutId id="2147483712" r:id="rId4"/>
    <p:sldLayoutId id="2147483710" r:id="rId5"/>
    <p:sldLayoutId id="2147483713" r:id="rId6"/>
    <p:sldLayoutId id="2147483758" r:id="rId7"/>
    <p:sldLayoutId id="2147483775" r:id="rId8"/>
    <p:sldLayoutId id="2147483760" r:id="rId9"/>
    <p:sldLayoutId id="2147483941" r:id="rId10"/>
    <p:sldLayoutId id="2147483784" r:id="rId11"/>
    <p:sldLayoutId id="2147483783" r:id="rId12"/>
    <p:sldLayoutId id="2147483753" r:id="rId13"/>
    <p:sldLayoutId id="2147483782" r:id="rId14"/>
    <p:sldLayoutId id="2147483777" r:id="rId15"/>
    <p:sldLayoutId id="2147483756" r:id="rId16"/>
    <p:sldLayoutId id="2147483781" r:id="rId17"/>
    <p:sldLayoutId id="2147483757" r:id="rId18"/>
    <p:sldLayoutId id="2147483761" r:id="rId19"/>
    <p:sldLayoutId id="2147483714" r:id="rId20"/>
    <p:sldLayoutId id="2147484108" r:id="rId21"/>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lt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userDrawn="1"/>
          </p:nvSpPr>
          <p:spPr bwMode="lt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Magenta</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userDrawn="1"/>
          </p:nvSpPr>
          <p:spPr bwMode="lt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altLang="ja-JP" sz="1600" b="1" dirty="0" err="1" smtClean="0">
                  <a:solidFill>
                    <a:schemeClr val="bg1"/>
                  </a:solidFill>
                </a:rPr>
                <a:t>Magenta</a:t>
              </a:r>
              <a:endParaRPr lang="sk-SK" altLang="ja-JP" sz="1600" b="1"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R 225 G 13 B 125</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E10D7D</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White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R 255 G 255 B 255</a:t>
              </a:r>
              <a:endParaRPr kumimoji="1" lang="is-IS" altLang="ja-JP"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24" name="正方形/長方形 23">
              <a:extLst>
                <a:ext uri="{FF2B5EF4-FFF2-40B4-BE49-F238E27FC236}">
                  <a16:creationId xmlns="" xmlns:a16="http://schemas.microsoft.com/office/drawing/2014/main" id="{E3D10CBE-F5C0-A544-868A-F8C0ACAD6AA6}"/>
                </a:ext>
              </a:extLst>
            </p:cNvPr>
            <p:cNvSpPr/>
            <p:nvPr userDrawn="1"/>
          </p:nvSpPr>
          <p:spPr bwMode="lt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userDrawn="1"/>
          </p:nvSpPr>
          <p:spPr bwMode="lt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1" name="図形グループ 30"/>
          <p:cNvGrpSpPr/>
          <p:nvPr userDrawn="1"/>
        </p:nvGrpSpPr>
        <p:grpSpPr bwMode="ltGray">
          <a:xfrm>
            <a:off x="12461878" y="73831"/>
            <a:ext cx="2160000" cy="5893470"/>
            <a:chOff x="9414258" y="73831"/>
            <a:chExt cx="2160000" cy="5893470"/>
          </a:xfrm>
        </p:grpSpPr>
        <p:sp>
          <p:nvSpPr>
            <p:cNvPr id="32" name="正方形/長方形 31">
              <a:extLst>
                <a:ext uri="{FF2B5EF4-FFF2-40B4-BE49-F238E27FC236}">
                  <a16:creationId xmlns="" xmlns:a16="http://schemas.microsoft.com/office/drawing/2014/main" id="{20291749-600C-6F44-B44A-30EE4F750BC2}"/>
                </a:ext>
              </a:extLst>
            </p:cNvPr>
            <p:cNvSpPr/>
            <p:nvPr userDrawn="1"/>
          </p:nvSpPr>
          <p:spPr bwMode="lt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3" name="正方形/長方形 32">
              <a:extLst>
                <a:ext uri="{FF2B5EF4-FFF2-40B4-BE49-F238E27FC236}">
                  <a16:creationId xmlns="" xmlns:a16="http://schemas.microsoft.com/office/drawing/2014/main" id="{9BAC09B0-8FD9-2F48-83F3-0249A53CC359}"/>
                </a:ext>
              </a:extLst>
            </p:cNvPr>
            <p:cNvSpPr/>
            <p:nvPr userDrawn="1"/>
          </p:nvSpPr>
          <p:spPr bwMode="lt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4" name="正方形/長方形 33">
              <a:extLst>
                <a:ext uri="{FF2B5EF4-FFF2-40B4-BE49-F238E27FC236}">
                  <a16:creationId xmlns="" xmlns:a16="http://schemas.microsoft.com/office/drawing/2014/main" id="{B1570B1A-A7CC-0248-813B-F16299697CD3}"/>
                </a:ext>
              </a:extLst>
            </p:cNvPr>
            <p:cNvSpPr/>
            <p:nvPr userDrawn="1"/>
          </p:nvSpPr>
          <p:spPr bwMode="lt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CE0C46B0-3187-604A-8836-F173F09F871B}"/>
                </a:ext>
              </a:extLst>
            </p:cNvPr>
            <p:cNvSpPr/>
            <p:nvPr userDrawn="1"/>
          </p:nvSpPr>
          <p:spPr bwMode="lt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5" name="正方形/長方形 44">
              <a:extLst>
                <a:ext uri="{FF2B5EF4-FFF2-40B4-BE49-F238E27FC236}">
                  <a16:creationId xmlns="" xmlns:a16="http://schemas.microsoft.com/office/drawing/2014/main" id="{326B3F25-041D-F946-89A6-A08D03EA045D}"/>
                </a:ext>
              </a:extLst>
            </p:cNvPr>
            <p:cNvSpPr/>
            <p:nvPr userDrawn="1"/>
          </p:nvSpPr>
          <p:spPr bwMode="lt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B47977B7-6935-F14F-A5AC-850B73E6D657}"/>
                </a:ext>
              </a:extLst>
            </p:cNvPr>
            <p:cNvSpPr/>
            <p:nvPr userDrawn="1"/>
          </p:nvSpPr>
          <p:spPr bwMode="lt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7" name="正方形/長方形 46">
              <a:extLst>
                <a:ext uri="{FF2B5EF4-FFF2-40B4-BE49-F238E27FC236}">
                  <a16:creationId xmlns="" xmlns:a16="http://schemas.microsoft.com/office/drawing/2014/main" id="{403D7310-F881-034C-B7B2-1008805369CB}"/>
                </a:ext>
              </a:extLst>
            </p:cNvPr>
            <p:cNvSpPr/>
            <p:nvPr userDrawn="1"/>
          </p:nvSpPr>
          <p:spPr bwMode="lt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85926101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4038" r:id="rId7"/>
    <p:sldLayoutId id="2147484039" r:id="rId8"/>
    <p:sldLayoutId id="2147484040" r:id="rId9"/>
    <p:sldLayoutId id="2147484041" r:id="rId10"/>
    <p:sldLayoutId id="2147484042" r:id="rId11"/>
    <p:sldLayoutId id="2147484043" r:id="rId12"/>
    <p:sldLayoutId id="2147484044" r:id="rId13"/>
    <p:sldLayoutId id="2147484045" r:id="rId14"/>
    <p:sldLayoutId id="2147484046" r:id="rId15"/>
    <p:sldLayoutId id="2147484047" r:id="rId16"/>
    <p:sldLayoutId id="2147484048" r:id="rId17"/>
    <p:sldLayoutId id="2147484049" r:id="rId18"/>
    <p:sldLayoutId id="2147484050" r:id="rId19"/>
    <p:sldLayoutId id="2147484051"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Yellow</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Yellow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253 G 208 B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FDD000</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363954901"/>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4052" r:id="rId7"/>
    <p:sldLayoutId id="2147484053" r:id="rId8"/>
    <p:sldLayoutId id="2147484054" r:id="rId9"/>
    <p:sldLayoutId id="2147484055" r:id="rId10"/>
    <p:sldLayoutId id="2147484056" r:id="rId11"/>
    <p:sldLayoutId id="2147484057" r:id="rId12"/>
    <p:sldLayoutId id="2147484058" r:id="rId13"/>
    <p:sldLayoutId id="2147484059" r:id="rId14"/>
    <p:sldLayoutId id="2147484060" r:id="rId15"/>
    <p:sldLayoutId id="2147484061" r:id="rId16"/>
    <p:sldLayoutId id="2147484062" r:id="rId17"/>
    <p:sldLayoutId id="2147484063" r:id="rId18"/>
    <p:sldLayoutId id="2147484064" r:id="rId19"/>
    <p:sldLayoutId id="2147484065"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userDrawn="1"/>
        </p:nvGrpSpPr>
        <p:grpSpPr bwMode="gray">
          <a:xfrm>
            <a:off x="-2430126" y="1"/>
            <a:ext cx="2160248" cy="5400000"/>
            <a:chOff x="-2430126" y="1"/>
            <a:chExt cx="2160248" cy="5400000"/>
          </a:xfrm>
        </p:grpSpPr>
        <p:sp>
          <p:nvSpPr>
            <p:cNvPr id="29" name="テキスト ボックス 28">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Gray</a:t>
              </a:r>
              <a:endParaRPr kumimoji="1" lang="en-US" altLang="ja-JP" sz="1600" b="1" dirty="0">
                <a:solidFill>
                  <a:schemeClr val="tx1"/>
                </a:solidFill>
              </a:endParaRPr>
            </a:p>
          </p:txBody>
        </p:sp>
        <p:sp>
          <p:nvSpPr>
            <p:cNvPr id="30" name="テキスト ボックス 29">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230 G 230 B 230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E6E6E6</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000000"/>
                  </a:solidFill>
                  <a:effectLst/>
                  <a:uLnTx/>
                  <a:uFillTx/>
                  <a:latin typeface="+mn-lt"/>
                  <a:ea typeface="+mn-ea"/>
                  <a:cs typeface="+mn-cs"/>
                </a:rPr>
                <a:t>※</a:t>
              </a: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背景色を設定する場合は上記の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「ライトグレー」を使用してください</a:t>
              </a:r>
              <a:endParaRPr kumimoji="1" lang="en-US" altLang="ja-JP" sz="8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1" name="正方形/長方形 30">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pt-BR" altLang="ja-JP" sz="1200" b="1" dirty="0" err="1" smtClean="0">
                  <a:solidFill>
                    <a:schemeClr val="tx1"/>
                  </a:solidFill>
                </a:rPr>
                <a:t>R</a:t>
              </a:r>
              <a:r>
                <a:rPr kumimoji="1" lang="pt-BR" altLang="ja-JP" sz="1200" b="1" dirty="0" smtClean="0">
                  <a:solidFill>
                    <a:schemeClr val="tx1"/>
                  </a:solidFill>
                </a:rPr>
                <a:t> 26 </a:t>
              </a:r>
              <a:r>
                <a:rPr kumimoji="1" lang="pt-BR" altLang="ja-JP" sz="1200" b="1" dirty="0" err="1" smtClean="0">
                  <a:solidFill>
                    <a:schemeClr val="tx1"/>
                  </a:solidFill>
                </a:rPr>
                <a:t>G</a:t>
              </a:r>
              <a:r>
                <a:rPr kumimoji="1" lang="pt-BR" altLang="ja-JP" sz="1200" b="1" dirty="0" smtClean="0">
                  <a:solidFill>
                    <a:schemeClr val="tx1"/>
                  </a:solidFill>
                </a:rPr>
                <a:t> 188 </a:t>
              </a:r>
              <a:r>
                <a:rPr kumimoji="1" lang="pt-BR" altLang="ja-JP" sz="1200" b="1" dirty="0" err="1" smtClean="0">
                  <a:solidFill>
                    <a:schemeClr val="tx1"/>
                  </a:solidFill>
                </a:rPr>
                <a:t>B</a:t>
              </a:r>
              <a:r>
                <a:rPr kumimoji="1" lang="pt-BR" altLang="ja-JP" sz="1200" b="1" dirty="0" smtClean="0">
                  <a:solidFill>
                    <a:schemeClr val="tx1"/>
                  </a:solidFill>
                </a:rPr>
                <a:t> 239</a:t>
              </a:r>
            </a:p>
            <a:p>
              <a:pPr marL="0" indent="0">
                <a:buFontTx/>
                <a:buNone/>
              </a:pPr>
              <a:r>
                <a:rPr kumimoji="1" lang="pt-BR" altLang="ja-JP" sz="1200" b="1" dirty="0" smtClean="0">
                  <a:solidFill>
                    <a:schemeClr val="tx1"/>
                  </a:solidFill>
                </a:rPr>
                <a:t>1ABCEF</a:t>
              </a:r>
              <a:endParaRPr kumimoji="1" lang="mr-IN" altLang="ja-JP" sz="1200" b="1"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is-IS" altLang="ja-JP" sz="1200" b="1" dirty="0" smtClean="0">
                  <a:solidFill>
                    <a:schemeClr val="bg1"/>
                  </a:solidFill>
                </a:rPr>
                <a:t>R 225 G 13 B 125</a:t>
              </a:r>
            </a:p>
            <a:p>
              <a:r>
                <a:rPr lang="is-IS" altLang="ja-JP" sz="1200" b="1" dirty="0" smtClean="0">
                  <a:solidFill>
                    <a:schemeClr val="bg1"/>
                  </a:solidFill>
                </a:rPr>
                <a:t>E10D7D</a:t>
              </a:r>
              <a:endParaRPr lang="cs-CZ" altLang="ja-JP" sz="1200" b="1" dirty="0" smtClean="0">
                <a:solidFill>
                  <a:schemeClr val="bg1"/>
                </a:solidFill>
              </a:endParaRPr>
            </a:p>
          </p:txBody>
        </p:sp>
      </p:grpSp>
      <p:grpSp>
        <p:nvGrpSpPr>
          <p:cNvPr id="33" name="図形グループ 32"/>
          <p:cNvGrpSpPr/>
          <p:nvPr userDrawn="1"/>
        </p:nvGrpSpPr>
        <p:grpSpPr bwMode="gray">
          <a:xfrm>
            <a:off x="12461878" y="73831"/>
            <a:ext cx="2160000" cy="5893470"/>
            <a:chOff x="9414258" y="73831"/>
            <a:chExt cx="2160000" cy="5893470"/>
          </a:xfrm>
        </p:grpSpPr>
        <p:sp>
          <p:nvSpPr>
            <p:cNvPr id="34" name="正方形/長方形 33">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45" name="正方形/長方形 4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7" name="正方形/長方形 46">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8" name="正方形/長方形 47">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9" name="正方形/長方形 48">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129023391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 id="2147484077" r:id="rId18"/>
    <p:sldLayoutId id="2147484078" r:id="rId19"/>
    <p:sldLayoutId id="2147484079"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0" name="図形グループ 19"/>
          <p:cNvGrpSpPr/>
          <p:nvPr userDrawn="1"/>
        </p:nvGrpSpPr>
        <p:grpSpPr bwMode="gray">
          <a:xfrm>
            <a:off x="-2430126" y="1"/>
            <a:ext cx="2160248" cy="5400000"/>
            <a:chOff x="-2430126" y="1"/>
            <a:chExt cx="2160248" cy="5400000"/>
          </a:xfrm>
        </p:grpSpPr>
        <p:sp>
          <p:nvSpPr>
            <p:cNvPr id="26" name="テキスト ボックス 25">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Green</a:t>
              </a:r>
              <a:endParaRPr kumimoji="1" lang="en-US" altLang="ja-JP" sz="1600" b="1" dirty="0">
                <a:solidFill>
                  <a:schemeClr val="tx1"/>
                </a:solidFill>
              </a:endParaRPr>
            </a:p>
          </p:txBody>
        </p:sp>
        <p:sp>
          <p:nvSpPr>
            <p:cNvPr id="27" name="テキスト ボックス 26">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149 G 198 B 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95C62A</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8" name="正方形/長方形 27">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9" name="正方形/長方形 28">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30" name="図形グループ 29"/>
          <p:cNvGrpSpPr/>
          <p:nvPr userDrawn="1"/>
        </p:nvGrpSpPr>
        <p:grpSpPr bwMode="gray">
          <a:xfrm>
            <a:off x="12461878" y="73831"/>
            <a:ext cx="2160000" cy="5893470"/>
            <a:chOff x="9414258" y="73831"/>
            <a:chExt cx="2160000" cy="5893470"/>
          </a:xfrm>
        </p:grpSpPr>
        <p:sp>
          <p:nvSpPr>
            <p:cNvPr id="31" name="正方形/長方形 30">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35" name="正方形/長方形 34">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6" name="正方形/長方形 45">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3373407089"/>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 id="2147484091" r:id="rId18"/>
    <p:sldLayoutId id="2147484092" r:id="rId19"/>
    <p:sldLayoutId id="2147484093" r:id="rId20"/>
    <p:sldLayoutId id="2147484110" r:id="rId21"/>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Orange</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242 G 150 B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F29614</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13278217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4094" r:id="rId7"/>
    <p:sldLayoutId id="2147484095"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 id="2147484104" r:id="rId17"/>
    <p:sldLayoutId id="2147484105" r:id="rId18"/>
    <p:sldLayoutId id="2147484106" r:id="rId19"/>
    <p:sldLayoutId id="2147484107"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220" y="2404268"/>
            <a:ext cx="9141610" cy="1069862"/>
          </a:xfrm>
        </p:spPr>
        <p:txBody>
          <a:bodyPr/>
          <a:lstStyle/>
          <a:p>
            <a:r>
              <a:rPr lang="ja-JP" altLang="en-US" sz="5400" dirty="0" smtClean="0"/>
              <a:t>統合マスタ・保全チーム月報</a:t>
            </a:r>
            <a:endParaRPr lang="ja-JP" altLang="en-US" sz="5400" dirty="0"/>
          </a:p>
        </p:txBody>
      </p:sp>
      <p:sp>
        <p:nvSpPr>
          <p:cNvPr id="3" name="テキスト プレースホルダー 2"/>
          <p:cNvSpPr>
            <a:spLocks noGrp="1"/>
          </p:cNvSpPr>
          <p:nvPr>
            <p:ph type="body" sz="quarter" idx="14"/>
          </p:nvPr>
        </p:nvSpPr>
        <p:spPr>
          <a:xfrm>
            <a:off x="490220" y="3418349"/>
            <a:ext cx="2512676" cy="562238"/>
          </a:xfrm>
        </p:spPr>
        <p:txBody>
          <a:bodyPr/>
          <a:lstStyle/>
          <a:p>
            <a:pPr marL="342900" indent="-342900">
              <a:buFontTx/>
              <a:buChar char="-"/>
            </a:pPr>
            <a:r>
              <a:rPr lang="ja-JP" altLang="en-US" sz="2000" dirty="0">
                <a:solidFill>
                  <a:srgbClr val="1D1DFF"/>
                </a:solidFill>
                <a:latin typeface="Meiryo UI" panose="020B0604030504040204" pitchFamily="50" charset="-128"/>
                <a:ea typeface="Meiryo UI" panose="020B0604030504040204" pitchFamily="50" charset="-128"/>
              </a:rPr>
              <a:t>７</a:t>
            </a:r>
            <a:r>
              <a:rPr lang="ja-JP" altLang="en-US" sz="2000" dirty="0" smtClean="0">
                <a:latin typeface="Meiryo UI" panose="020B0604030504040204" pitchFamily="50" charset="-128"/>
                <a:ea typeface="Meiryo UI" panose="020B0604030504040204" pitchFamily="50" charset="-128"/>
              </a:rPr>
              <a:t>月度　報告 </a:t>
            </a:r>
            <a:r>
              <a:rPr lang="en-US" altLang="ja-JP" sz="2000" dirty="0" smtClean="0">
                <a:latin typeface="Meiryo UI" panose="020B0604030504040204" pitchFamily="50" charset="-128"/>
                <a:ea typeface="Meiryo UI" panose="020B0604030504040204" pitchFamily="50" charset="-128"/>
              </a:rPr>
              <a:t>-</a:t>
            </a:r>
            <a:endParaRPr lang="ja-JP" altLang="en-US" sz="2000" dirty="0"/>
          </a:p>
        </p:txBody>
      </p:sp>
      <p:graphicFrame>
        <p:nvGraphicFramePr>
          <p:cNvPr id="8" name="表 7">
            <a:extLst>
              <a:ext uri="{FF2B5EF4-FFF2-40B4-BE49-F238E27FC236}">
                <a16:creationId xmlns="" xmlns:a16="http://schemas.microsoft.com/office/drawing/2014/main" id="{F1C9441F-2E44-4F92-B835-D41D8EDDE0FE}"/>
              </a:ext>
            </a:extLst>
          </p:cNvPr>
          <p:cNvGraphicFramePr>
            <a:graphicFrameLocks noGrp="1"/>
          </p:cNvGraphicFramePr>
          <p:nvPr>
            <p:extLst>
              <p:ext uri="{D42A27DB-BD31-4B8C-83A1-F6EECF244321}">
                <p14:modId xmlns:p14="http://schemas.microsoft.com/office/powerpoint/2010/main" val="3108854515"/>
              </p:ext>
            </p:extLst>
          </p:nvPr>
        </p:nvGraphicFramePr>
        <p:xfrm>
          <a:off x="8205788" y="4702951"/>
          <a:ext cx="3494146" cy="608040"/>
        </p:xfrm>
        <a:graphic>
          <a:graphicData uri="http://schemas.openxmlformats.org/drawingml/2006/table">
            <a:tbl>
              <a:tblPr/>
              <a:tblGrid>
                <a:gridCol w="1565371">
                  <a:extLst>
                    <a:ext uri="{9D8B030D-6E8A-4147-A177-3AD203B41FA5}">
                      <a16:colId xmlns="" xmlns:a16="http://schemas.microsoft.com/office/drawing/2014/main" val="692516935"/>
                    </a:ext>
                  </a:extLst>
                </a:gridCol>
                <a:gridCol w="1928775">
                  <a:extLst>
                    <a:ext uri="{9D8B030D-6E8A-4147-A177-3AD203B41FA5}">
                      <a16:colId xmlns="" xmlns:a16="http://schemas.microsoft.com/office/drawing/2014/main" val="20001"/>
                    </a:ext>
                  </a:extLst>
                </a:gridCol>
              </a:tblGrid>
              <a:tr h="18024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b="0" i="0" u="none" strike="noStrike" cap="none" normalizeH="0" baseline="0" dirty="0">
                          <a:ln>
                            <a:noFill/>
                          </a:ln>
                          <a:solidFill>
                            <a:schemeClr val="tx1"/>
                          </a:solidFill>
                          <a:effectLst/>
                          <a:latin typeface="+mn-ea"/>
                          <a:ea typeface="+mn-ea"/>
                          <a:cs typeface="Meiryo UI" pitchFamily="50" charset="-128"/>
                        </a:rPr>
                        <a:t>開示範囲</a:t>
                      </a:r>
                    </a:p>
                  </a:txBody>
                  <a:tcPr marL="36000" marR="36000" marT="72000" marB="72000"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（ＫＩＣ）限り</a:t>
                      </a:r>
                      <a:endParaRPr kumimoji="0" lang="ja-JP" altLang="en-US" sz="1050" b="0" i="0" u="none" strike="noStrike" cap="none" normalizeH="0" baseline="0" dirty="0">
                        <a:ln>
                          <a:noFill/>
                        </a:ln>
                        <a:solidFill>
                          <a:schemeClr val="tx1"/>
                        </a:solidFill>
                        <a:effectLst/>
                        <a:latin typeface="+mn-ea"/>
                        <a:ea typeface="+mn-ea"/>
                        <a:cs typeface="Meiryo UI" pitchFamily="50" charset="-128"/>
                      </a:endParaRPr>
                    </a:p>
                  </a:txBody>
                  <a:tcPr marL="36000" marR="36000" marT="72000" marB="72000"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94918508"/>
                  </a:ext>
                </a:extLst>
              </a:tr>
              <a:tr h="180246">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050" b="0" i="0" u="none" strike="noStrike" cap="none" normalizeH="0" baseline="0" dirty="0">
                          <a:ln>
                            <a:noFill/>
                          </a:ln>
                          <a:solidFill>
                            <a:schemeClr val="tx1"/>
                          </a:solidFill>
                          <a:effectLst/>
                          <a:latin typeface="+mn-ea"/>
                          <a:ea typeface="+mn-ea"/>
                          <a:cs typeface="Meiryo UI" pitchFamily="50" charset="-128"/>
                        </a:rPr>
                        <a:t>情報オーナー部門長</a:t>
                      </a:r>
                    </a:p>
                  </a:txBody>
                  <a:tcPr marL="36000" marR="36000" marT="72000" marB="72000"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defRPr/>
                      </a:pP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［ＩＴ推］長</a:t>
                      </a:r>
                      <a:endParaRPr kumimoji="0" lang="ja-JP" altLang="en-US" sz="1050" b="0" i="0" u="none" strike="noStrike" cap="none" normalizeH="0" baseline="0" dirty="0">
                        <a:ln>
                          <a:noFill/>
                        </a:ln>
                        <a:solidFill>
                          <a:schemeClr val="tx1"/>
                        </a:solidFill>
                        <a:effectLst/>
                        <a:latin typeface="+mn-ea"/>
                        <a:ea typeface="+mn-ea"/>
                        <a:cs typeface="Meiryo UI" pitchFamily="50" charset="-128"/>
                      </a:endParaRPr>
                    </a:p>
                  </a:txBody>
                  <a:tcPr marL="36000" marR="36000" marT="72000" marB="72000"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52767453"/>
                  </a:ext>
                </a:extLst>
              </a:tr>
            </a:tbl>
          </a:graphicData>
        </a:graphic>
      </p:graphicFrame>
    </p:spTree>
    <p:extLst>
      <p:ext uri="{BB962C8B-B14F-4D97-AF65-F5344CB8AC3E}">
        <p14:creationId xmlns:p14="http://schemas.microsoft.com/office/powerpoint/2010/main" val="3418294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a:t>
            </a:r>
            <a:r>
              <a:rPr kumimoji="1" lang="ja-JP" altLang="en-US" dirty="0" smtClean="0"/>
              <a:t>月作業一覧</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837524251"/>
              </p:ext>
            </p:extLst>
          </p:nvPr>
        </p:nvGraphicFramePr>
        <p:xfrm>
          <a:off x="557011" y="1172046"/>
          <a:ext cx="11202989" cy="3676026"/>
        </p:xfrm>
        <a:graphic>
          <a:graphicData uri="http://schemas.openxmlformats.org/drawingml/2006/table">
            <a:tbl>
              <a:tblPr firstRow="1" bandRow="1">
                <a:tableStyleId>{5C22544A-7EE6-4342-B048-85BDC9FD1C3A}</a:tableStyleId>
              </a:tblPr>
              <a:tblGrid>
                <a:gridCol w="1488034"/>
                <a:gridCol w="4352434"/>
                <a:gridCol w="2137297"/>
                <a:gridCol w="2316104"/>
                <a:gridCol w="909120"/>
              </a:tblGrid>
              <a:tr h="404506">
                <a:tc>
                  <a:txBody>
                    <a:bodyPr/>
                    <a:lstStyle/>
                    <a:p>
                      <a:r>
                        <a:rPr kumimoji="1" lang="ja-JP" altLang="en-US" sz="1400" dirty="0" smtClean="0">
                          <a:solidFill>
                            <a:schemeClr val="tx1"/>
                          </a:solidFill>
                        </a:rPr>
                        <a:t>分類</a:t>
                      </a:r>
                      <a:endParaRPr kumimoji="1" lang="ja-JP" altLang="en-US" sz="1400" dirty="0">
                        <a:solidFill>
                          <a:schemeClr val="tx1"/>
                        </a:solidFill>
                      </a:endParaRPr>
                    </a:p>
                  </a:txBody>
                  <a:tcPr/>
                </a:tc>
                <a:tc>
                  <a:txBody>
                    <a:bodyPr/>
                    <a:lstStyle/>
                    <a:p>
                      <a:r>
                        <a:rPr kumimoji="1" lang="ja-JP" altLang="en-US" sz="1400" dirty="0" smtClean="0">
                          <a:solidFill>
                            <a:schemeClr val="tx1"/>
                          </a:solidFill>
                        </a:rPr>
                        <a:t>アイテム名</a:t>
                      </a:r>
                      <a:endParaRPr kumimoji="1" lang="ja-JP" altLang="en-US" sz="1400" dirty="0">
                        <a:solidFill>
                          <a:schemeClr val="tx1"/>
                        </a:solidFill>
                      </a:endParaRPr>
                    </a:p>
                  </a:txBody>
                  <a:tcPr/>
                </a:tc>
                <a:tc>
                  <a:txBody>
                    <a:bodyPr/>
                    <a:lstStyle/>
                    <a:p>
                      <a:r>
                        <a:rPr kumimoji="1" lang="ja-JP" altLang="en-US" sz="1400" dirty="0" smtClean="0">
                          <a:solidFill>
                            <a:schemeClr val="tx1"/>
                          </a:solidFill>
                        </a:rPr>
                        <a:t>期間</a:t>
                      </a:r>
                      <a:endParaRPr kumimoji="1" lang="ja-JP" altLang="en-US" sz="1400" dirty="0">
                        <a:solidFill>
                          <a:schemeClr val="tx1"/>
                        </a:solidFill>
                      </a:endParaRPr>
                    </a:p>
                  </a:txBody>
                  <a:tcPr/>
                </a:tc>
                <a:tc>
                  <a:txBody>
                    <a:bodyPr/>
                    <a:lstStyle/>
                    <a:p>
                      <a:r>
                        <a:rPr kumimoji="1" lang="ja-JP" altLang="en-US" sz="1400" dirty="0" smtClean="0">
                          <a:solidFill>
                            <a:schemeClr val="tx1"/>
                          </a:solidFill>
                        </a:rPr>
                        <a:t>現状</a:t>
                      </a:r>
                      <a:endParaRPr kumimoji="1" lang="ja-JP" altLang="en-US" sz="1400" dirty="0">
                        <a:solidFill>
                          <a:schemeClr val="tx1"/>
                        </a:solidFill>
                      </a:endParaRPr>
                    </a:p>
                  </a:txBody>
                  <a:tcPr/>
                </a:tc>
                <a:tc>
                  <a:txBody>
                    <a:bodyPr/>
                    <a:lstStyle/>
                    <a:p>
                      <a:r>
                        <a:rPr kumimoji="1" lang="ja-JP" altLang="en-US" sz="1400" dirty="0" smtClean="0">
                          <a:solidFill>
                            <a:schemeClr val="tx1"/>
                          </a:solidFill>
                        </a:rPr>
                        <a:t>進捗</a:t>
                      </a:r>
                      <a:endParaRPr kumimoji="1" lang="ja-JP" altLang="en-US" sz="1400" dirty="0">
                        <a:solidFill>
                          <a:schemeClr val="tx1"/>
                        </a:solidFill>
                      </a:endParaRPr>
                    </a:p>
                  </a:txBody>
                  <a:tcPr/>
                </a:tc>
              </a:tr>
              <a:tr h="0">
                <a:tc>
                  <a:txBody>
                    <a:bodyPr/>
                    <a:lstStyle/>
                    <a:p>
                      <a:pPr>
                        <a:lnSpc>
                          <a:spcPct val="100000"/>
                        </a:lnSpc>
                      </a:pPr>
                      <a:r>
                        <a:rPr kumimoji="1" lang="ja-JP" altLang="en-US" sz="1400" dirty="0" smtClean="0"/>
                        <a:t>週報アイテム</a:t>
                      </a:r>
                      <a:endParaRPr kumimoji="1" lang="ja-JP" altLang="en-US" sz="1400" dirty="0"/>
                    </a:p>
                  </a:txBody>
                  <a:tcPr/>
                </a:tc>
                <a:tc>
                  <a:txBody>
                    <a:bodyPr/>
                    <a:lstStyle/>
                    <a:p>
                      <a:pPr marL="0" marR="0" lvl="0" indent="0" algn="l" defTabSz="685800" rtl="0" eaLnBrk="1" fontAlgn="ctr" latinLnBrk="0" hangingPunct="1">
                        <a:lnSpc>
                          <a:spcPct val="100000"/>
                        </a:lnSpc>
                        <a:spcBef>
                          <a:spcPts val="0"/>
                        </a:spcBef>
                        <a:spcAft>
                          <a:spcPts val="0"/>
                        </a:spcAft>
                        <a:buClrTx/>
                        <a:buSzTx/>
                        <a:buFont typeface="+mj-ea"/>
                        <a:buNone/>
                        <a:tabLst/>
                        <a:defRPr/>
                      </a:pPr>
                      <a:r>
                        <a:rPr lang="en-US" altLang="ja-JP" sz="1400" b="0" dirty="0" smtClean="0"/>
                        <a:t>Diagnostics Pack, Oracle Tuning Pack</a:t>
                      </a:r>
                      <a:r>
                        <a:rPr lang="ja-JP" altLang="en-US" sz="1400" b="0" baseline="0" dirty="0" smtClean="0"/>
                        <a:t> </a:t>
                      </a:r>
                      <a:r>
                        <a:rPr lang="ja-JP" altLang="en-US" sz="1400" b="0" dirty="0" smtClean="0"/>
                        <a:t>導入</a:t>
                      </a:r>
                      <a:endParaRPr kumimoji="0"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a:tc>
                <a:tc>
                  <a:txBody>
                    <a:bodyPr/>
                    <a:lstStyle/>
                    <a:p>
                      <a:pPr>
                        <a:lnSpc>
                          <a:spcPct val="100000"/>
                        </a:lnSpc>
                      </a:pPr>
                      <a:r>
                        <a:rPr kumimoji="1" lang="en-US" altLang="ja-JP" sz="1400" dirty="0" smtClean="0"/>
                        <a:t>2022/4/1-2022/9/30</a:t>
                      </a:r>
                      <a:endParaRPr kumimoji="1" lang="ja-JP" altLang="en-US" sz="1400" dirty="0"/>
                    </a:p>
                  </a:txBody>
                  <a:tcPr/>
                </a:tc>
                <a:tc>
                  <a:txBody>
                    <a:bodyPr/>
                    <a:lstStyle/>
                    <a:p>
                      <a:pPr>
                        <a:lnSpc>
                          <a:spcPct val="100000"/>
                        </a:lnSpc>
                      </a:pPr>
                      <a:r>
                        <a:rPr kumimoji="1" lang="ja-JP" altLang="en-US" sz="1400" dirty="0" smtClean="0"/>
                        <a:t>説明資料を作成中</a:t>
                      </a:r>
                      <a:endParaRPr kumimoji="1" lang="ja-JP" altLang="en-US" sz="1400" dirty="0"/>
                    </a:p>
                  </a:txBody>
                  <a:tcPr/>
                </a:tc>
                <a:tc>
                  <a:txBody>
                    <a:bodyPr/>
                    <a:lstStyle/>
                    <a:p>
                      <a:pPr>
                        <a:lnSpc>
                          <a:spcPct val="100000"/>
                        </a:lnSpc>
                      </a:pPr>
                      <a:r>
                        <a:rPr kumimoji="1" lang="ja-JP" altLang="en-US" sz="1400" dirty="0" smtClean="0"/>
                        <a:t>遅延なし</a:t>
                      </a:r>
                      <a:endParaRPr kumimoji="1" lang="ja-JP" altLang="en-US" sz="1400" dirty="0"/>
                    </a:p>
                  </a:txBody>
                  <a:tcPr/>
                </a:tc>
              </a:tr>
              <a:tr h="370840">
                <a:tc>
                  <a:txBody>
                    <a:bodyPr/>
                    <a:lstStyle/>
                    <a:p>
                      <a:r>
                        <a:rPr kumimoji="1" lang="ja-JP" altLang="en-US" sz="1400" dirty="0" smtClean="0"/>
                        <a:t>個人アイテム</a:t>
                      </a:r>
                      <a:endParaRPr kumimoji="1" lang="ja-JP" altLang="en-US" sz="1400" dirty="0"/>
                    </a:p>
                  </a:txBody>
                  <a:tcPr/>
                </a:tc>
                <a:tc>
                  <a:txBody>
                    <a:bodyPr/>
                    <a:lstStyle/>
                    <a:p>
                      <a:r>
                        <a:rPr kumimoji="1" lang="ja-JP" altLang="en-US" sz="1400" dirty="0" smtClean="0"/>
                        <a:t>新規機能を提案及び実装</a:t>
                      </a:r>
                      <a:endParaRPr kumimoji="1" lang="en-US" altLang="ja-JP" sz="1400" baseline="0" dirty="0" smtClean="0"/>
                    </a:p>
                  </a:txBody>
                  <a:tcPr/>
                </a:tc>
                <a:tc>
                  <a:txBody>
                    <a:bodyPr/>
                    <a:lstStyle/>
                    <a:p>
                      <a:r>
                        <a:rPr kumimoji="1" lang="en-US" altLang="ja-JP" sz="1400" dirty="0" smtClean="0"/>
                        <a:t>2022/4/1-2023/3/30</a:t>
                      </a:r>
                      <a:endParaRPr kumimoji="1" lang="ja-JP" altLang="en-US" sz="1400" dirty="0"/>
                    </a:p>
                  </a:txBody>
                  <a:tcPr/>
                </a:tc>
                <a:tc>
                  <a:txBody>
                    <a:bodyPr/>
                    <a:lstStyle/>
                    <a:p>
                      <a:r>
                        <a:rPr kumimoji="1" lang="ja-JP" altLang="en-US" sz="1400" dirty="0" smtClean="0"/>
                        <a:t>機能を検討中</a:t>
                      </a:r>
                      <a:endParaRPr kumimoji="1" lang="ja-JP" altLang="en-US" sz="1400" dirty="0"/>
                    </a:p>
                  </a:txBody>
                  <a:tcPr/>
                </a:tc>
                <a:tc>
                  <a:txBody>
                    <a:bodyPr/>
                    <a:lstStyle/>
                    <a:p>
                      <a:pPr>
                        <a:lnSpc>
                          <a:spcPct val="100000"/>
                        </a:lnSpc>
                      </a:pPr>
                      <a:r>
                        <a:rPr kumimoji="1" lang="ja-JP" altLang="en-US" sz="1400" dirty="0" smtClean="0"/>
                        <a:t>遅延なし</a:t>
                      </a:r>
                      <a:endParaRPr kumimoji="1" lang="ja-JP" altLang="en-US" sz="1400" dirty="0"/>
                    </a:p>
                  </a:txBody>
                  <a:tcPr/>
                </a:tc>
              </a:tr>
              <a:tr h="370840">
                <a:tc>
                  <a:txBody>
                    <a:bodyPr/>
                    <a:lstStyle/>
                    <a:p>
                      <a:r>
                        <a:rPr kumimoji="1" lang="ja-JP" altLang="en-US" sz="1400" dirty="0" smtClean="0"/>
                        <a:t>個人アイテム</a:t>
                      </a:r>
                      <a:endParaRPr kumimoji="1" lang="ja-JP" altLang="en-US" sz="1400" dirty="0"/>
                    </a:p>
                  </a:txBody>
                  <a:tcPr/>
                </a:tc>
                <a:tc>
                  <a:txBody>
                    <a:bodyPr/>
                    <a:lstStyle/>
                    <a:p>
                      <a:r>
                        <a:rPr kumimoji="1" lang="ja-JP" altLang="en-US" sz="1400" dirty="0" smtClean="0"/>
                        <a:t>レシピ</a:t>
                      </a:r>
                      <a:r>
                        <a:rPr kumimoji="1" lang="en-US" altLang="ja-JP" sz="1400" dirty="0" smtClean="0"/>
                        <a:t>(</a:t>
                      </a:r>
                      <a:r>
                        <a:rPr kumimoji="1" lang="ja-JP" altLang="en-US" sz="1400" dirty="0" smtClean="0"/>
                        <a:t>可変パラメータ</a:t>
                      </a:r>
                      <a:r>
                        <a:rPr kumimoji="1" lang="en-US" altLang="ja-JP" sz="1400" dirty="0" smtClean="0"/>
                        <a:t>)</a:t>
                      </a:r>
                      <a:r>
                        <a:rPr kumimoji="1" lang="ja-JP" altLang="en-US" sz="1400" dirty="0" smtClean="0"/>
                        <a:t>の最適化プログラムの構築</a:t>
                      </a:r>
                      <a:endParaRPr kumimoji="1" lang="ja-JP" altLang="en-US" sz="1400" dirty="0"/>
                    </a:p>
                  </a:txBody>
                  <a:tcPr/>
                </a:tc>
                <a:tc>
                  <a:txBody>
                    <a:bodyPr/>
                    <a:lstStyle/>
                    <a:p>
                      <a:r>
                        <a:rPr kumimoji="1" lang="en-US" altLang="ja-JP" sz="1400" dirty="0" smtClean="0"/>
                        <a:t>2022/4/1-2023/3/30</a:t>
                      </a:r>
                      <a:endParaRPr kumimoji="1" lang="ja-JP" altLang="en-US" sz="1400" dirty="0"/>
                    </a:p>
                  </a:txBody>
                  <a:tcPr/>
                </a:tc>
                <a:tc>
                  <a:txBody>
                    <a:bodyPr/>
                    <a:lstStyle/>
                    <a:p>
                      <a:r>
                        <a:rPr kumimoji="1" lang="ja-JP" altLang="en-US" sz="1400" dirty="0" smtClean="0"/>
                        <a:t>プログラム構築</a:t>
                      </a:r>
                      <a:r>
                        <a:rPr kumimoji="1" lang="en-US" altLang="ja-JP" sz="1400" dirty="0" smtClean="0"/>
                        <a:t>8</a:t>
                      </a:r>
                      <a:r>
                        <a:rPr kumimoji="1" lang="ja-JP" altLang="en-US" sz="1400" dirty="0" smtClean="0"/>
                        <a:t>割完了</a:t>
                      </a:r>
                      <a:endParaRPr kumimoji="1" lang="ja-JP" altLang="en-US" sz="1400" dirty="0"/>
                    </a:p>
                  </a:txBody>
                  <a:tcPr/>
                </a:tc>
                <a:tc>
                  <a:txBody>
                    <a:bodyPr/>
                    <a:lstStyle/>
                    <a:p>
                      <a:pPr>
                        <a:lnSpc>
                          <a:spcPct val="100000"/>
                        </a:lnSpc>
                      </a:pPr>
                      <a:r>
                        <a:rPr kumimoji="1" lang="ja-JP" altLang="en-US" sz="1400" dirty="0" smtClean="0"/>
                        <a:t>遅延なし</a:t>
                      </a:r>
                      <a:endParaRPr kumimoji="1" lang="ja-JP" altLang="en-US" sz="1400" dirty="0"/>
                    </a:p>
                  </a:txBody>
                  <a:tcPr/>
                </a:tc>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bl>
          </a:graphicData>
        </a:graphic>
      </p:graphicFrame>
    </p:spTree>
    <p:extLst>
      <p:ext uri="{BB962C8B-B14F-4D97-AF65-F5344CB8AC3E}">
        <p14:creationId xmlns:p14="http://schemas.microsoft.com/office/powerpoint/2010/main" val="212354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ー 14"/>
          <p:cNvSpPr>
            <a:spLocks noGrp="1"/>
          </p:cNvSpPr>
          <p:nvPr>
            <p:ph sz="quarter" idx="16"/>
          </p:nvPr>
        </p:nvSpPr>
        <p:spPr>
          <a:xfrm>
            <a:off x="231699" y="755938"/>
            <a:ext cx="11327999" cy="5201424"/>
          </a:xfrm>
        </p:spPr>
        <p:txBody>
          <a:bodyPr>
            <a:spAutoFit/>
          </a:bodyPr>
          <a:lstStyle/>
          <a:p>
            <a:pPr marL="444500" indent="-444500">
              <a:spcBef>
                <a:spcPts val="0"/>
              </a:spcBef>
              <a:buNone/>
            </a:pPr>
            <a:r>
              <a:rPr lang="ja-JP" altLang="en-US" b="1" dirty="0" smtClean="0">
                <a:latin typeface="Meiryo UI" panose="020B0604030504040204" pitchFamily="50" charset="-128"/>
                <a:ea typeface="Meiryo UI" panose="020B0604030504040204" pitchFamily="50" charset="-128"/>
              </a:rPr>
              <a:t>１．</a:t>
            </a:r>
            <a:r>
              <a:rPr lang="ja-JP" altLang="en-US" dirty="0" smtClean="0"/>
              <a:t>週報アイテム</a:t>
            </a:r>
            <a:r>
              <a:rPr lang="ja-JP" altLang="en-US" b="1" dirty="0" smtClean="0">
                <a:latin typeface="Meiryo UI" panose="020B0604030504040204" pitchFamily="50" charset="-128"/>
                <a:ea typeface="Meiryo UI" panose="020B0604030504040204" pitchFamily="50" charset="-128"/>
              </a:rPr>
              <a:t>：</a:t>
            </a:r>
            <a:r>
              <a:rPr lang="en-US" altLang="ja-JP" dirty="0"/>
              <a:t>Diagnostics Pack, Oracle Tuning Pack </a:t>
            </a:r>
            <a:r>
              <a:rPr lang="ja-JP" altLang="en-US" dirty="0" smtClean="0"/>
              <a:t>導入</a:t>
            </a:r>
            <a:r>
              <a:rPr lang="en-US" altLang="ja-JP" b="1" dirty="0" smtClean="0">
                <a:latin typeface="Meiryo UI" panose="020B0604030504040204" pitchFamily="50" charset="-128"/>
                <a:ea typeface="Meiryo UI" panose="020B0604030504040204" pitchFamily="50" charset="-128"/>
              </a:rPr>
              <a:t/>
            </a:r>
            <a:br>
              <a:rPr lang="en-US" altLang="ja-JP" b="1" dirty="0" smtClean="0">
                <a:latin typeface="Meiryo UI" panose="020B0604030504040204" pitchFamily="50" charset="-128"/>
                <a:ea typeface="Meiryo UI" panose="020B0604030504040204" pitchFamily="50" charset="-128"/>
              </a:rPr>
            </a:br>
            <a:r>
              <a:rPr lang="ja-JP" altLang="en-US" sz="1600" dirty="0" smtClean="0">
                <a:latin typeface="Meiryo UI" panose="020B0604030504040204" pitchFamily="50" charset="-128"/>
                <a:ea typeface="Meiryo UI" panose="020B0604030504040204" pitchFamily="50" charset="-128"/>
              </a:rPr>
              <a:t>概要        </a:t>
            </a:r>
            <a:r>
              <a:rPr lang="ja-JP" altLang="en-US"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統合マスタ</a:t>
            </a:r>
            <a:r>
              <a:rPr lang="en-US" altLang="ja-JP" sz="1600" dirty="0" smtClean="0">
                <a:latin typeface="Meiryo UI" panose="020B0604030504040204" pitchFamily="50" charset="-128"/>
                <a:ea typeface="Meiryo UI" panose="020B0604030504040204" pitchFamily="50" charset="-128"/>
              </a:rPr>
              <a:t>V2</a:t>
            </a:r>
            <a:r>
              <a:rPr lang="ja-JP" altLang="en-US" sz="1600" dirty="0" smtClean="0">
                <a:latin typeface="Meiryo UI" panose="020B0604030504040204" pitchFamily="50" charset="-128"/>
                <a:ea typeface="Meiryo UI" panose="020B0604030504040204" pitchFamily="50" charset="-128"/>
              </a:rPr>
              <a:t>はデータの一括操作を軸としたシステムであることからサーバへの負荷が多大であり、</a:t>
            </a:r>
            <a:r>
              <a:rPr lang="en-US" altLang="ja-JP" sz="1600" dirty="0" smtClean="0">
                <a:latin typeface="Meiryo UI" panose="020B0604030504040204" pitchFamily="50" charset="-128"/>
                <a:ea typeface="Meiryo UI" panose="020B0604030504040204" pitchFamily="50" charset="-128"/>
              </a:rPr>
              <a:t>DB</a:t>
            </a:r>
            <a:r>
              <a:rPr lang="ja-JP" altLang="en-US" sz="1600" dirty="0" smtClean="0">
                <a:latin typeface="Meiryo UI" panose="020B0604030504040204" pitchFamily="50" charset="-128"/>
                <a:ea typeface="Meiryo UI" panose="020B0604030504040204" pitchFamily="50" charset="-128"/>
              </a:rPr>
              <a:t>系切り替えが多く発生していた。またマスタ登録の</a:t>
            </a:r>
            <a:r>
              <a:rPr lang="en-US" altLang="ja-JP" sz="1600" dirty="0" smtClean="0">
                <a:latin typeface="Meiryo UI" panose="020B0604030504040204" pitchFamily="50" charset="-128"/>
                <a:ea typeface="Meiryo UI" panose="020B0604030504040204" pitchFamily="50" charset="-128"/>
              </a:rPr>
              <a:t>TAT</a:t>
            </a:r>
            <a:r>
              <a:rPr lang="ja-JP" altLang="en-US" sz="1600" dirty="0" smtClean="0">
                <a:latin typeface="Meiryo UI" panose="020B0604030504040204" pitchFamily="50" charset="-128"/>
                <a:ea typeface="Meiryo UI" panose="020B0604030504040204" pitchFamily="50" charset="-128"/>
              </a:rPr>
              <a:t>短縮を目的としたため、レスポンスが重要である。機能面で一括処理を構築したならば非機能面においても同等にすることが必要と考えている。</a:t>
            </a:r>
            <a:r>
              <a:rPr lang="en-US" altLang="ja-JP" sz="1600" dirty="0" smtClean="0">
                <a:latin typeface="Meiryo UI" panose="020B0604030504040204" pitchFamily="50" charset="-128"/>
                <a:ea typeface="Meiryo UI" panose="020B0604030504040204" pitchFamily="50" charset="-128"/>
              </a:rPr>
              <a:t>2012/12</a:t>
            </a:r>
            <a:r>
              <a:rPr lang="ja-JP" altLang="en-US" sz="1600" dirty="0" smtClean="0">
                <a:latin typeface="Meiryo UI" panose="020B0604030504040204" pitchFamily="50" charset="-128"/>
                <a:ea typeface="Meiryo UI" panose="020B0604030504040204" pitchFamily="50" charset="-128"/>
              </a:rPr>
              <a:t>に</a:t>
            </a:r>
            <a:r>
              <a:rPr lang="ja-JP" altLang="en-US" sz="1600" dirty="0">
                <a:latin typeface="Meiryo UI" panose="020B0604030504040204" pitchFamily="50" charset="-128"/>
                <a:ea typeface="Meiryo UI" panose="020B0604030504040204" pitchFamily="50" charset="-128"/>
              </a:rPr>
              <a:t>立て続</a:t>
            </a:r>
            <a:r>
              <a:rPr lang="ja-JP" altLang="en-US" sz="1600" dirty="0" smtClean="0">
                <a:latin typeface="Meiryo UI" panose="020B0604030504040204" pitchFamily="50" charset="-128"/>
                <a:ea typeface="Meiryo UI" panose="020B0604030504040204" pitchFamily="50" charset="-128"/>
              </a:rPr>
              <a:t>けに</a:t>
            </a:r>
            <a:r>
              <a:rPr lang="en-US" altLang="ja-JP" sz="1600" dirty="0" smtClean="0">
                <a:latin typeface="Meiryo UI" panose="020B0604030504040204" pitchFamily="50" charset="-128"/>
                <a:ea typeface="Meiryo UI" panose="020B0604030504040204" pitchFamily="50" charset="-128"/>
              </a:rPr>
              <a:t>DB</a:t>
            </a:r>
            <a:r>
              <a:rPr lang="ja-JP" altLang="en-US" sz="1600" dirty="0" smtClean="0">
                <a:latin typeface="Meiryo UI" panose="020B0604030504040204" pitchFamily="50" charset="-128"/>
                <a:ea typeface="Meiryo UI" panose="020B0604030504040204" pitchFamily="50" charset="-128"/>
              </a:rPr>
              <a:t>切り替えが発生したごろから、</a:t>
            </a:r>
            <a:r>
              <a:rPr lang="en-US" altLang="ja-JP" sz="1600" dirty="0" smtClean="0">
                <a:latin typeface="Meiryo UI" panose="020B0604030504040204" pitchFamily="50" charset="-128"/>
                <a:ea typeface="Meiryo UI" panose="020B0604030504040204" pitchFamily="50" charset="-128"/>
              </a:rPr>
              <a:t>SQL</a:t>
            </a:r>
            <a:r>
              <a:rPr lang="ja-JP" altLang="en-US" sz="1600" dirty="0" smtClean="0">
                <a:latin typeface="Meiryo UI" panose="020B0604030504040204" pitchFamily="50" charset="-128"/>
                <a:ea typeface="Meiryo UI" panose="020B0604030504040204" pitchFamily="50" charset="-128"/>
              </a:rPr>
              <a:t>プロファイルとパラレル化の適用を実施している。これら機能は上記</a:t>
            </a:r>
            <a:r>
              <a:rPr lang="en-US" altLang="ja-JP" sz="1600" dirty="0" smtClean="0">
                <a:latin typeface="Meiryo UI" panose="020B0604030504040204" pitchFamily="50" charset="-128"/>
                <a:ea typeface="Meiryo UI" panose="020B0604030504040204" pitchFamily="50" charset="-128"/>
              </a:rPr>
              <a:t>2</a:t>
            </a:r>
            <a:r>
              <a:rPr lang="ja-JP" altLang="en-US" sz="1600" dirty="0" err="1" smtClean="0">
                <a:latin typeface="Meiryo UI" panose="020B0604030504040204" pitchFamily="50" charset="-128"/>
                <a:ea typeface="Meiryo UI" panose="020B0604030504040204" pitchFamily="50" charset="-128"/>
              </a:rPr>
              <a:t>つの</a:t>
            </a:r>
            <a:r>
              <a:rPr lang="ja-JP" altLang="en-US" sz="1600" dirty="0" smtClean="0">
                <a:latin typeface="Meiryo UI" panose="020B0604030504040204" pitchFamily="50" charset="-128"/>
                <a:ea typeface="Meiryo UI" panose="020B0604030504040204" pitchFamily="50" charset="-128"/>
              </a:rPr>
              <a:t>パックが必要であるため、９月ライセンス取得に向け目指す。</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背景　　　　：統合マスタシステムでは</a:t>
            </a:r>
            <a:r>
              <a:rPr lang="en-US" altLang="ja-JP" sz="1600" dirty="0" smtClean="0">
                <a:latin typeface="Meiryo UI" panose="020B0604030504040204" pitchFamily="50" charset="-128"/>
                <a:ea typeface="Meiryo UI" panose="020B0604030504040204" pitchFamily="50" charset="-128"/>
              </a:rPr>
              <a:t>DB</a:t>
            </a:r>
            <a:r>
              <a:rPr lang="ja-JP" altLang="en-US" sz="1600" dirty="0" smtClean="0">
                <a:latin typeface="Meiryo UI" panose="020B0604030504040204" pitchFamily="50" charset="-128"/>
                <a:ea typeface="Meiryo UI" panose="020B0604030504040204" pitchFamily="50" charset="-128"/>
              </a:rPr>
              <a:t>の問題が多くみられる  </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目的　　　　：問題の解決や、さらなる性能の改善を行う</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問題・課題：インシデントが分からない事が多く、対応策が原因に効果的かが不明。性能改善にしても現状の手法では限界がある。過去の原因不明の系切り替えは処理負荷の高いクエリよって</a:t>
            </a:r>
            <a:r>
              <a:rPr lang="en-US" altLang="ja-JP" sz="1600" dirty="0" err="1" smtClean="0">
                <a:latin typeface="Meiryo UI" panose="020B0604030504040204" pitchFamily="50" charset="-128"/>
                <a:ea typeface="Meiryo UI" panose="020B0604030504040204" pitchFamily="50" charset="-128"/>
              </a:rPr>
              <a:t>DiskI</a:t>
            </a:r>
            <a:r>
              <a:rPr lang="en-US" altLang="ja-JP" sz="1600" dirty="0" smtClean="0">
                <a:latin typeface="Meiryo UI" panose="020B0604030504040204" pitchFamily="50" charset="-128"/>
                <a:ea typeface="Meiryo UI" panose="020B0604030504040204" pitchFamily="50" charset="-128"/>
              </a:rPr>
              <a:t>/O</a:t>
            </a:r>
            <a:r>
              <a:rPr lang="ja-JP" altLang="en-US" sz="1600" dirty="0" smtClean="0">
                <a:latin typeface="Meiryo UI" panose="020B0604030504040204" pitchFamily="50" charset="-128"/>
                <a:ea typeface="Meiryo UI" panose="020B0604030504040204" pitchFamily="50" charset="-128"/>
              </a:rPr>
              <a:t>が発生し、</a:t>
            </a:r>
            <a:r>
              <a:rPr lang="en-US" altLang="ja-JP" sz="1600" dirty="0" smtClean="0">
                <a:latin typeface="Meiryo UI" panose="020B0604030504040204" pitchFamily="50" charset="-128"/>
                <a:ea typeface="Meiryo UI" panose="020B0604030504040204" pitchFamily="50" charset="-128"/>
              </a:rPr>
              <a:t>Disk</a:t>
            </a:r>
            <a:r>
              <a:rPr lang="ja-JP" altLang="en-US" sz="1600" dirty="0" smtClean="0">
                <a:latin typeface="Meiryo UI" panose="020B0604030504040204" pitchFamily="50" charset="-128"/>
                <a:ea typeface="Meiryo UI" panose="020B0604030504040204" pitchFamily="50" charset="-128"/>
              </a:rPr>
              <a:t>容量も枯渇していることから、原因不明の切り替えが発生したと予想している。この際、パラレル化は有効である</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ページ</a:t>
            </a:r>
            <a:r>
              <a:rPr lang="en-US" altLang="ja-JP" sz="1600" dirty="0" smtClean="0">
                <a:latin typeface="Meiryo UI" panose="020B0604030504040204" pitchFamily="50" charset="-128"/>
                <a:ea typeface="Meiryo UI" panose="020B0604030504040204" pitchFamily="50" charset="-128"/>
              </a:rPr>
              <a:t>4</a:t>
            </a:r>
            <a:r>
              <a:rPr lang="en-US" altLang="ja-JP" sz="1600" dirty="0" smtClean="0">
                <a:latin typeface="Meiryo UI" panose="020B0604030504040204" pitchFamily="50" charset="-128"/>
                <a:ea typeface="Meiryo UI" panose="020B0604030504040204" pitchFamily="50" charset="-128"/>
              </a:rPr>
              <a:t>)</a:t>
            </a:r>
            <a:r>
              <a:rPr lang="ja-JP" altLang="en-US" sz="1600" dirty="0" err="1"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直近で起きた</a:t>
            </a:r>
            <a:r>
              <a:rPr lang="en-US" altLang="ja-JP" sz="1600" dirty="0" smtClean="0">
                <a:latin typeface="Meiryo UI" panose="020B0604030504040204" pitchFamily="50" charset="-128"/>
                <a:ea typeface="Meiryo UI" panose="020B0604030504040204" pitchFamily="50" charset="-128"/>
              </a:rPr>
              <a:t>SGA</a:t>
            </a:r>
            <a:r>
              <a:rPr lang="ja-JP" altLang="en-US" sz="1600" dirty="0" smtClean="0">
                <a:latin typeface="Meiryo UI" panose="020B0604030504040204" pitchFamily="50" charset="-128"/>
                <a:ea typeface="Meiryo UI" panose="020B0604030504040204" pitchFamily="50" charset="-128"/>
              </a:rPr>
              <a:t>領域不足により系切り替えはパラレルによるプロセスの増加が原因と考えられる。よって立て続けに生じる原因不明の系切り替えは</a:t>
            </a:r>
            <a:r>
              <a:rPr lang="en-US" altLang="ja-JP" sz="1600" dirty="0" err="1" smtClean="0">
                <a:latin typeface="Meiryo UI" panose="020B0604030504040204" pitchFamily="50" charset="-128"/>
                <a:ea typeface="Meiryo UI" panose="020B0604030504040204" pitchFamily="50" charset="-128"/>
              </a:rPr>
              <a:t>DiskI</a:t>
            </a:r>
            <a:r>
              <a:rPr lang="en-US" altLang="ja-JP" sz="1600" dirty="0" smtClean="0">
                <a:latin typeface="Meiryo UI" panose="020B0604030504040204" pitchFamily="50" charset="-128"/>
                <a:ea typeface="Meiryo UI" panose="020B0604030504040204" pitchFamily="50" charset="-128"/>
              </a:rPr>
              <a:t>/O</a:t>
            </a:r>
            <a:r>
              <a:rPr lang="ja-JP" altLang="en-US" sz="1600" dirty="0" smtClean="0">
                <a:latin typeface="Meiryo UI" panose="020B0604030504040204" pitchFamily="50" charset="-128"/>
                <a:ea typeface="Meiryo UI" panose="020B0604030504040204" pitchFamily="50" charset="-128"/>
              </a:rPr>
              <a:t>が原因となる。</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施策</a:t>
            </a:r>
            <a:r>
              <a:rPr lang="ja-JP" altLang="en-US" sz="1600" dirty="0" smtClean="0">
                <a:latin typeface="Meiryo UI" panose="020B0604030504040204" pitchFamily="50" charset="-128"/>
                <a:ea typeface="Meiryo UI" panose="020B0604030504040204" pitchFamily="50" charset="-128"/>
              </a:rPr>
              <a:t>　　　　：既に</a:t>
            </a:r>
            <a:r>
              <a:rPr lang="en-US" altLang="ja-JP" sz="1600" dirty="0" smtClean="0">
                <a:latin typeface="Meiryo UI" panose="020B0604030504040204" pitchFamily="50" charset="-128"/>
                <a:ea typeface="Meiryo UI" panose="020B0604030504040204" pitchFamily="50" charset="-128"/>
              </a:rPr>
              <a:t>EE</a:t>
            </a:r>
            <a:r>
              <a:rPr lang="ja-JP" altLang="en-US" sz="1600" dirty="0" smtClean="0">
                <a:latin typeface="Meiryo UI" panose="020B0604030504040204" pitchFamily="50" charset="-128"/>
                <a:ea typeface="Meiryo UI" panose="020B0604030504040204" pitchFamily="50" charset="-128"/>
              </a:rPr>
              <a:t>であることから、パックの使用は可能な状態であるため、効果計測を目的として一部機能を使用し効果を検証</a:t>
            </a:r>
            <a:r>
              <a:rPr lang="ja-JP" altLang="en-US" sz="1600" dirty="0" smtClean="0">
                <a:latin typeface="Meiryo UI" panose="020B0604030504040204" pitchFamily="50" charset="-128"/>
                <a:ea typeface="Meiryo UI" panose="020B0604030504040204" pitchFamily="50" charset="-128"/>
              </a:rPr>
              <a:t>した</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en-US" altLang="ja-JP" sz="1600" dirty="0" smtClean="0">
                <a:latin typeface="Meiryo UI" panose="020B0604030504040204" pitchFamily="50" charset="-128"/>
                <a:ea typeface="Meiryo UI" panose="020B0604030504040204" pitchFamily="50" charset="-128"/>
              </a:rPr>
              <a:t>TGM3</a:t>
            </a:r>
            <a:r>
              <a:rPr lang="ja-JP" altLang="en-US" sz="1600" dirty="0" smtClean="0">
                <a:latin typeface="Meiryo UI" panose="020B0604030504040204" pitchFamily="50" charset="-128"/>
                <a:ea typeface="Meiryo UI" panose="020B0604030504040204" pitchFamily="50" charset="-128"/>
              </a:rPr>
              <a:t>インスタンスにおいては</a:t>
            </a:r>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30/s </a:t>
            </a:r>
            <a:r>
              <a:rPr lang="ja-JP" altLang="en-US" sz="1600" dirty="0" smtClean="0">
                <a:latin typeface="Meiryo UI" panose="020B0604030504040204" pitchFamily="50" charset="-128"/>
                <a:ea typeface="Meiryo UI" panose="020B0604030504040204" pitchFamily="50" charset="-128"/>
              </a:rPr>
              <a:t>以上のクエリに関して</a:t>
            </a:r>
            <a:r>
              <a:rPr lang="ja-JP" altLang="en-US" sz="1600" dirty="0" smtClean="0">
                <a:latin typeface="Meiryo UI" panose="020B0604030504040204" pitchFamily="50" charset="-128"/>
                <a:ea typeface="Meiryo UI" panose="020B0604030504040204" pitchFamily="50" charset="-128"/>
              </a:rPr>
              <a:t>自動でパラレルになるよう設定済み</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全体進捗</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a:t>
            </a:r>
            <a:endParaRPr lang="en-US" altLang="ja-JP" sz="1600" dirty="0" smtClean="0">
              <a:latin typeface="Meiryo UI" panose="020B0604030504040204" pitchFamily="50" charset="-128"/>
              <a:ea typeface="Meiryo UI" panose="020B0604030504040204" pitchFamily="50" charset="-128"/>
              <a:sym typeface="Wingdings" panose="05000000000000000000" pitchFamily="2" charset="2"/>
            </a:endParaRPr>
          </a:p>
          <a:p>
            <a:pPr marL="444500" indent="-4763">
              <a:spcBef>
                <a:spcPts val="0"/>
              </a:spcBef>
              <a:buNone/>
            </a:pPr>
            <a:r>
              <a:rPr lang="ja-JP" altLang="en-US" sz="1600" dirty="0">
                <a:latin typeface="Meiryo UI" panose="020B0604030504040204" pitchFamily="50" charset="-128"/>
                <a:ea typeface="Meiryo UI" panose="020B0604030504040204" pitchFamily="50" charset="-128"/>
                <a:sym typeface="Wingdings" panose="05000000000000000000" pitchFamily="2" charset="2"/>
              </a:rPr>
              <a:t>　</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8/E</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に</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[IT</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推</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]GM</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へ説明を行い、</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oracle</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の払い出しに含まれるようにする。</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説明資料を作成中。</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今月の実績・作業内容</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a:t>
            </a:r>
            <a:endParaRPr lang="en-US" altLang="ja-JP" sz="1600" dirty="0" smtClean="0">
              <a:latin typeface="Meiryo UI" panose="020B0604030504040204" pitchFamily="50" charset="-128"/>
              <a:ea typeface="Meiryo UI" panose="020B0604030504040204" pitchFamily="50" charset="-128"/>
              <a:sym typeface="Wingdings" panose="05000000000000000000" pitchFamily="2" charset="2"/>
            </a:endParaRPr>
          </a:p>
          <a:p>
            <a:pPr marL="444500" indent="-4763">
              <a:spcBef>
                <a:spcPts val="0"/>
              </a:spcBef>
              <a:buNone/>
            </a:pPr>
            <a:r>
              <a:rPr lang="ja-JP" altLang="en-US" sz="1600" dirty="0">
                <a:latin typeface="Meiryo UI" panose="020B0604030504040204" pitchFamily="50" charset="-128"/>
                <a:ea typeface="Meiryo UI" panose="020B0604030504040204" pitchFamily="50" charset="-128"/>
                <a:sym typeface="Wingdings" panose="05000000000000000000" pitchFamily="2" charset="2"/>
              </a:rPr>
              <a:t>　</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説明資料作成、及び</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AWR</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監視の元、プロファイル、</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パラレル化</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の</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適用。</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来月</a:t>
            </a:r>
            <a:r>
              <a:rPr lang="ja-JP" altLang="en-US" sz="1600" dirty="0" smtClean="0">
                <a:latin typeface="Meiryo UI" panose="020B0604030504040204" pitchFamily="50" charset="-128"/>
                <a:ea typeface="Meiryo UI" panose="020B0604030504040204" pitchFamily="50" charset="-128"/>
              </a:rPr>
              <a:t>の計画</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a:t>
            </a:r>
            <a:r>
              <a:rPr lang="ja-JP" altLang="en-US" sz="1600" dirty="0">
                <a:latin typeface="Meiryo UI" panose="020B0604030504040204" pitchFamily="50" charset="-128"/>
                <a:ea typeface="Meiryo UI" panose="020B0604030504040204" pitchFamily="50" charset="-128"/>
                <a:sym typeface="Wingdings" panose="05000000000000000000" pitchFamily="2" charset="2"/>
              </a:rPr>
              <a:t>部長</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への説明</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課題</a:t>
            </a:r>
            <a:r>
              <a:rPr lang="ja-JP" altLang="en-US" sz="1600" dirty="0">
                <a:latin typeface="Meiryo UI" panose="020B0604030504040204" pitchFamily="50" charset="-128"/>
                <a:ea typeface="Meiryo UI" panose="020B0604030504040204" pitchFamily="50" charset="-128"/>
              </a:rPr>
              <a:t>／対策</a:t>
            </a:r>
            <a:r>
              <a:rPr lang="ja-JP" altLang="en-US" sz="1600" dirty="0" smtClean="0">
                <a:latin typeface="Meiryo UI" panose="020B0604030504040204" pitchFamily="50" charset="-128"/>
                <a:ea typeface="Meiryo UI" panose="020B0604030504040204" pitchFamily="50" charset="-128"/>
              </a:rPr>
              <a:t>案：特になし</a:t>
            </a:r>
            <a:r>
              <a:rPr lang="ja-JP" altLang="en-US" sz="1600" dirty="0" smtClean="0">
                <a:latin typeface="Meiryo UI" panose="020B0604030504040204" pitchFamily="50" charset="-128"/>
                <a:ea typeface="Meiryo UI" panose="020B0604030504040204" pitchFamily="50" charset="-128"/>
              </a:rPr>
              <a:t>。</a:t>
            </a:r>
            <a:r>
              <a:rPr lang="en-US" altLang="ja-JP" sz="1600" dirty="0" smtClean="0">
                <a:latin typeface="Meiryo UI" panose="020B0604030504040204" pitchFamily="50" charset="-128"/>
                <a:ea typeface="Meiryo UI" panose="020B0604030504040204" pitchFamily="50" charset="-128"/>
              </a:rPr>
              <a:t>s</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特記事項：</a:t>
            </a:r>
            <a:r>
              <a:rPr lang="ja-JP" altLang="en-US" sz="1600" dirty="0" smtClean="0">
                <a:latin typeface="Meiryo UI" panose="020B0604030504040204" pitchFamily="50" charset="-128"/>
                <a:ea typeface="Meiryo UI" panose="020B0604030504040204" pitchFamily="50" charset="-128"/>
              </a:rPr>
              <a:t>特</a:t>
            </a:r>
            <a:r>
              <a:rPr lang="ja-JP" altLang="en-US" sz="1600" dirty="0">
                <a:latin typeface="Meiryo UI" panose="020B0604030504040204" pitchFamily="50" charset="-128"/>
                <a:ea typeface="Meiryo UI" panose="020B0604030504040204" pitchFamily="50" charset="-128"/>
              </a:rPr>
              <a:t>になし。</a:t>
            </a:r>
            <a:endParaRPr lang="en-US" altLang="ja-JP" sz="1600" dirty="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t>８</a:t>
            </a:r>
            <a:r>
              <a:rPr lang="ja-JP" altLang="en-US" dirty="0" smtClean="0"/>
              <a:t>月度　作業報告（１／</a:t>
            </a:r>
            <a:r>
              <a:rPr lang="ja-JP" altLang="en-US" dirty="0"/>
              <a:t>３</a:t>
            </a:r>
            <a:r>
              <a:rPr lang="ja-JP" altLang="en-US" dirty="0" smtClean="0"/>
              <a:t>）</a:t>
            </a:r>
            <a:endParaRPr lang="ja-JP" altLang="en-US" dirty="0"/>
          </a:p>
        </p:txBody>
      </p:sp>
    </p:spTree>
    <p:extLst>
      <p:ext uri="{BB962C8B-B14F-4D97-AF65-F5344CB8AC3E}">
        <p14:creationId xmlns:p14="http://schemas.microsoft.com/office/powerpoint/2010/main" val="1989393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6"/>
          </p:nvPr>
        </p:nvSpPr>
        <p:spPr>
          <a:xfrm>
            <a:off x="432000" y="813097"/>
            <a:ext cx="11327999" cy="560202"/>
          </a:xfrm>
        </p:spPr>
        <p:txBody>
          <a:bodyPr>
            <a:normAutofit/>
          </a:bodyPr>
          <a:lstStyle/>
          <a:p>
            <a:r>
              <a:rPr lang="en-US" altLang="ja-JP" u="sng" dirty="0" err="1" smtClean="0"/>
              <a:t>Cpu</a:t>
            </a:r>
            <a:r>
              <a:rPr lang="ja-JP" altLang="en-US" dirty="0" smtClean="0"/>
              <a:t>数４つとし全てのクエリは負荷の重い</a:t>
            </a:r>
            <a:r>
              <a:rPr lang="en-US" altLang="ja-JP" dirty="0" smtClean="0"/>
              <a:t>(</a:t>
            </a:r>
            <a:r>
              <a:rPr lang="en-US" altLang="ja-JP" dirty="0" err="1" smtClean="0"/>
              <a:t>DiskI</a:t>
            </a:r>
            <a:r>
              <a:rPr lang="en-US" altLang="ja-JP" dirty="0" smtClean="0"/>
              <a:t>/O</a:t>
            </a:r>
            <a:r>
              <a:rPr lang="ja-JP" altLang="en-US" dirty="0" smtClean="0"/>
              <a:t>が発生する</a:t>
            </a:r>
            <a:r>
              <a:rPr lang="en-US" altLang="ja-JP" dirty="0" smtClean="0"/>
              <a:t>)</a:t>
            </a:r>
            <a:r>
              <a:rPr lang="ja-JP" altLang="en-US" dirty="0" smtClean="0"/>
              <a:t>処理とする</a:t>
            </a:r>
            <a:endParaRPr kumimoji="1" lang="en-US" altLang="ja-JP" dirty="0" smtClean="0"/>
          </a:p>
        </p:txBody>
      </p:sp>
      <p:sp>
        <p:nvSpPr>
          <p:cNvPr id="3" name="タイトル 2"/>
          <p:cNvSpPr>
            <a:spLocks noGrp="1"/>
          </p:cNvSpPr>
          <p:nvPr>
            <p:ph type="title"/>
          </p:nvPr>
        </p:nvSpPr>
        <p:spPr/>
        <p:txBody>
          <a:bodyPr/>
          <a:lstStyle/>
          <a:p>
            <a:r>
              <a:rPr kumimoji="1" lang="ja-JP" altLang="en-US" dirty="0" smtClean="0"/>
              <a:t>系切り替えの原因</a:t>
            </a:r>
            <a:r>
              <a:rPr kumimoji="1" lang="en-US" altLang="ja-JP" dirty="0" smtClean="0"/>
              <a:t>(</a:t>
            </a:r>
            <a:r>
              <a:rPr kumimoji="1" lang="ja-JP" altLang="en-US" dirty="0" smtClean="0"/>
              <a:t>推測</a:t>
            </a:r>
            <a:r>
              <a:rPr kumimoji="1" lang="en-US" altLang="ja-JP" dirty="0" smtClean="0"/>
              <a:t>)</a:t>
            </a:r>
            <a:endParaRPr kumimoji="1" lang="ja-JP" altLang="en-US" dirty="0"/>
          </a:p>
        </p:txBody>
      </p:sp>
      <p:sp>
        <p:nvSpPr>
          <p:cNvPr id="5" name="平行四辺形 4"/>
          <p:cNvSpPr/>
          <p:nvPr/>
        </p:nvSpPr>
        <p:spPr>
          <a:xfrm>
            <a:off x="6331857" y="281379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t>クエリ</a:t>
            </a:r>
            <a:endParaRPr lang="en-US" altLang="ja-JP" sz="700" dirty="0" smtClean="0"/>
          </a:p>
        </p:txBody>
      </p:sp>
      <p:sp>
        <p:nvSpPr>
          <p:cNvPr id="6" name="平行四辺形 5"/>
          <p:cNvSpPr/>
          <p:nvPr/>
        </p:nvSpPr>
        <p:spPr>
          <a:xfrm>
            <a:off x="7646226" y="1897701"/>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sp>
        <p:nvSpPr>
          <p:cNvPr id="7" name="平行四辺形 6"/>
          <p:cNvSpPr/>
          <p:nvPr/>
        </p:nvSpPr>
        <p:spPr>
          <a:xfrm>
            <a:off x="8184840" y="2816630"/>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sp>
        <p:nvSpPr>
          <p:cNvPr id="8" name="平行四辺形 7"/>
          <p:cNvSpPr/>
          <p:nvPr/>
        </p:nvSpPr>
        <p:spPr>
          <a:xfrm>
            <a:off x="9199533" y="1897701"/>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grpSp>
        <p:nvGrpSpPr>
          <p:cNvPr id="25" name="グループ化 24"/>
          <p:cNvGrpSpPr/>
          <p:nvPr/>
        </p:nvGrpSpPr>
        <p:grpSpPr>
          <a:xfrm>
            <a:off x="6027330" y="3764550"/>
            <a:ext cx="874560" cy="842369"/>
            <a:chOff x="1496551" y="4232212"/>
            <a:chExt cx="1139525" cy="1097582"/>
          </a:xfrm>
        </p:grpSpPr>
        <p:sp>
          <p:nvSpPr>
            <p:cNvPr id="9" name="平行四辺形 8"/>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endParaRPr lang="en-US" altLang="ja-JP" sz="700" dirty="0" smtClean="0"/>
            </a:p>
          </p:txBody>
        </p:sp>
        <p:cxnSp>
          <p:nvCxnSpPr>
            <p:cNvPr id="15" name="直線コネクタ 1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27" name="グループ化 26"/>
          <p:cNvGrpSpPr/>
          <p:nvPr/>
        </p:nvGrpSpPr>
        <p:grpSpPr>
          <a:xfrm>
            <a:off x="6971777" y="3764550"/>
            <a:ext cx="874560" cy="842369"/>
            <a:chOff x="1496551" y="4232212"/>
            <a:chExt cx="1139525" cy="1097582"/>
          </a:xfrm>
        </p:grpSpPr>
        <p:sp>
          <p:nvSpPr>
            <p:cNvPr id="28" name="平行四辺形 27"/>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endParaRPr lang="en-US" altLang="ja-JP" sz="700" dirty="0" smtClean="0"/>
            </a:p>
          </p:txBody>
        </p:sp>
        <p:cxnSp>
          <p:nvCxnSpPr>
            <p:cNvPr id="29" name="直線コネクタ 28"/>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34" name="グループ化 33"/>
          <p:cNvGrpSpPr/>
          <p:nvPr/>
        </p:nvGrpSpPr>
        <p:grpSpPr>
          <a:xfrm>
            <a:off x="7901750" y="3764550"/>
            <a:ext cx="874560" cy="842369"/>
            <a:chOff x="1496551" y="4232212"/>
            <a:chExt cx="1139525" cy="1097582"/>
          </a:xfrm>
        </p:grpSpPr>
        <p:sp>
          <p:nvSpPr>
            <p:cNvPr id="35" name="平行四辺形 34"/>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endParaRPr lang="en-US" altLang="ja-JP" sz="700" dirty="0" smtClean="0"/>
            </a:p>
          </p:txBody>
        </p:sp>
        <p:cxnSp>
          <p:nvCxnSpPr>
            <p:cNvPr id="36" name="直線コネクタ 35"/>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41" name="グループ化 40"/>
          <p:cNvGrpSpPr/>
          <p:nvPr/>
        </p:nvGrpSpPr>
        <p:grpSpPr>
          <a:xfrm>
            <a:off x="8882118" y="3764550"/>
            <a:ext cx="874560" cy="842369"/>
            <a:chOff x="1496551" y="4232212"/>
            <a:chExt cx="1139525" cy="1097582"/>
          </a:xfrm>
        </p:grpSpPr>
        <p:sp>
          <p:nvSpPr>
            <p:cNvPr id="42" name="平行四辺形 41"/>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endParaRPr lang="en-US" altLang="ja-JP" sz="700" dirty="0" smtClean="0"/>
            </a:p>
          </p:txBody>
        </p:sp>
        <p:cxnSp>
          <p:nvCxnSpPr>
            <p:cNvPr id="43" name="直線コネクタ 42"/>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92" name="グループ化 91"/>
          <p:cNvGrpSpPr/>
          <p:nvPr/>
        </p:nvGrpSpPr>
        <p:grpSpPr>
          <a:xfrm>
            <a:off x="6110528" y="4977359"/>
            <a:ext cx="1818429" cy="998074"/>
            <a:chOff x="9365852" y="1677625"/>
            <a:chExt cx="2369359" cy="1300460"/>
          </a:xfrm>
        </p:grpSpPr>
        <p:grpSp>
          <p:nvGrpSpPr>
            <p:cNvPr id="94" name="グループ化 93"/>
            <p:cNvGrpSpPr/>
            <p:nvPr/>
          </p:nvGrpSpPr>
          <p:grpSpPr>
            <a:xfrm>
              <a:off x="9365852" y="1696250"/>
              <a:ext cx="2369359" cy="1281835"/>
              <a:chOff x="8255004" y="1616891"/>
              <a:chExt cx="4399461" cy="2380131"/>
            </a:xfrm>
            <a:solidFill>
              <a:srgbClr val="2D4BA5">
                <a:lumMod val="60000"/>
                <a:lumOff val="40000"/>
              </a:srgbClr>
            </a:solidFill>
          </p:grpSpPr>
          <p:sp>
            <p:nvSpPr>
              <p:cNvPr id="123" name="角丸四角形 122"/>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FFFFFF"/>
                    </a:solidFill>
                    <a:effectLst/>
                    <a:uLnTx/>
                    <a:uFillTx/>
                    <a:latin typeface="segoe ui"/>
                    <a:ea typeface="Meiryo UI"/>
                    <a:cs typeface="+mn-cs"/>
                  </a:rPr>
                  <a:t>Roziiku</a:t>
                </a:r>
                <a:r>
                  <a:rPr kumimoji="0" lang="en-US" altLang="ja-JP" sz="1400" b="0" i="0" u="none" strike="noStrike" kern="0" cap="none" spc="0" normalizeH="0" baseline="0" noProof="0" dirty="0" smtClean="0">
                    <a:ln>
                      <a:noFill/>
                    </a:ln>
                    <a:solidFill>
                      <a:srgbClr val="FFFFFF"/>
                    </a:solidFill>
                    <a:effectLst/>
                    <a:uLnTx/>
                    <a:uFillTx/>
                    <a:latin typeface="segoe ui"/>
                    <a:ea typeface="Meiryo UI"/>
                    <a:cs typeface="+mn-cs"/>
                  </a:rPr>
                  <a:t> </a:t>
                </a:r>
              </a:p>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24" name="角丸四角形 123"/>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95" name="テキスト ボックス 94"/>
            <p:cNvSpPr txBox="1"/>
            <p:nvPr/>
          </p:nvSpPr>
          <p:spPr>
            <a:xfrm>
              <a:off x="9367387" y="1677625"/>
              <a:ext cx="2120566" cy="369332"/>
            </a:xfrm>
            <a:prstGeom prst="rect">
              <a:avLst/>
            </a:prstGeom>
            <a:noFill/>
          </p:spPr>
          <p:txBody>
            <a:bodyPr wrap="square" rtlCol="0">
              <a:spAutoFit/>
            </a:bodyPr>
            <a:lstStyle/>
            <a:p>
              <a:pPr marL="0" marR="0" lvl="0" indent="0" defTabSz="914228"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srgbClr val="333333"/>
                  </a:solidFill>
                  <a:effectLst/>
                  <a:uLnTx/>
                  <a:uFillTx/>
                  <a:latin typeface="segoe ui"/>
                  <a:ea typeface="Meiryo UI"/>
                </a:rPr>
                <a:t>メモリ</a:t>
              </a:r>
              <a:r>
                <a:rPr kumimoji="0" lang="en-US" altLang="ja-JP" sz="1800" b="0" i="0" u="none" strike="noStrike" kern="0" cap="none" spc="0" normalizeH="0" baseline="0" noProof="0" dirty="0" smtClean="0">
                  <a:ln>
                    <a:noFill/>
                  </a:ln>
                  <a:solidFill>
                    <a:srgbClr val="333333"/>
                  </a:solidFill>
                  <a:effectLst/>
                  <a:uLnTx/>
                  <a:uFillTx/>
                  <a:latin typeface="segoe ui"/>
                  <a:ea typeface="Meiryo UI"/>
                </a:rPr>
                <a:t>(PGA)</a:t>
              </a:r>
            </a:p>
          </p:txBody>
        </p:sp>
        <p:grpSp>
          <p:nvGrpSpPr>
            <p:cNvPr id="96" name="グループ化 95"/>
            <p:cNvGrpSpPr/>
            <p:nvPr/>
          </p:nvGrpSpPr>
          <p:grpSpPr>
            <a:xfrm>
              <a:off x="9949075" y="2158357"/>
              <a:ext cx="1029626" cy="491856"/>
              <a:chOff x="9949075" y="2158357"/>
              <a:chExt cx="1029626" cy="491856"/>
            </a:xfrm>
          </p:grpSpPr>
          <p:grpSp>
            <p:nvGrpSpPr>
              <p:cNvPr id="97" name="グループ化 96"/>
              <p:cNvGrpSpPr/>
              <p:nvPr/>
            </p:nvGrpSpPr>
            <p:grpSpPr>
              <a:xfrm>
                <a:off x="9986003" y="2158357"/>
                <a:ext cx="992698" cy="466523"/>
                <a:chOff x="9986003" y="2158357"/>
                <a:chExt cx="992698" cy="466523"/>
              </a:xfrm>
            </p:grpSpPr>
            <p:sp>
              <p:nvSpPr>
                <p:cNvPr id="111" name="角丸四角形 110"/>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2" name="角丸四角形 111"/>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3" name="角丸四角形 112"/>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4" name="角丸四角形 113"/>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5" name="角丸四角形 114"/>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6" name="角丸四角形 115"/>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7" name="角丸四角形 116"/>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8" name="角丸四角形 117"/>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9" name="角丸四角形 118"/>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20" name="角丸四角形 119"/>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21" name="角丸四角形 120"/>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22" name="角丸四角形 121"/>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grpSp>
          <p:grpSp>
            <p:nvGrpSpPr>
              <p:cNvPr id="98" name="グループ化 97"/>
              <p:cNvGrpSpPr/>
              <p:nvPr/>
            </p:nvGrpSpPr>
            <p:grpSpPr>
              <a:xfrm>
                <a:off x="9949075" y="2183690"/>
                <a:ext cx="992698" cy="466523"/>
                <a:chOff x="9986003" y="2158357"/>
                <a:chExt cx="992698" cy="466523"/>
              </a:xfrm>
            </p:grpSpPr>
            <p:sp>
              <p:nvSpPr>
                <p:cNvPr id="99" name="角丸四角形 98"/>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0" name="角丸四角形 99"/>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1" name="角丸四角形 100"/>
                <p:cNvSpPr/>
                <p:nvPr/>
              </p:nvSpPr>
              <p:spPr>
                <a:xfrm>
                  <a:off x="9986003"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2" name="角丸四角形 101"/>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3" name="角丸四角形 102"/>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4" name="角丸四角形 103"/>
                <p:cNvSpPr/>
                <p:nvPr/>
              </p:nvSpPr>
              <p:spPr>
                <a:xfrm>
                  <a:off x="1023302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5" name="角丸四角形 104"/>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6" name="角丸四角形 105"/>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7" name="角丸四角形 106"/>
                <p:cNvSpPr/>
                <p:nvPr/>
              </p:nvSpPr>
              <p:spPr>
                <a:xfrm>
                  <a:off x="1048691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8" name="角丸四角形 107"/>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09" name="角丸四角形 108"/>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10" name="角丸四角形 109"/>
                <p:cNvSpPr/>
                <p:nvPr/>
              </p:nvSpPr>
              <p:spPr>
                <a:xfrm>
                  <a:off x="10739985"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grpSp>
        </p:grpSp>
      </p:grpSp>
      <p:grpSp>
        <p:nvGrpSpPr>
          <p:cNvPr id="149" name="グループ化 148"/>
          <p:cNvGrpSpPr/>
          <p:nvPr/>
        </p:nvGrpSpPr>
        <p:grpSpPr>
          <a:xfrm>
            <a:off x="8792487" y="4980910"/>
            <a:ext cx="1812780" cy="988238"/>
            <a:chOff x="4790820" y="4569030"/>
            <a:chExt cx="2361998" cy="1287644"/>
          </a:xfrm>
        </p:grpSpPr>
        <p:grpSp>
          <p:nvGrpSpPr>
            <p:cNvPr id="125" name="グループ化 124"/>
            <p:cNvGrpSpPr/>
            <p:nvPr/>
          </p:nvGrpSpPr>
          <p:grpSpPr>
            <a:xfrm>
              <a:off x="4790820" y="4586113"/>
              <a:ext cx="2361998" cy="1270561"/>
              <a:chOff x="8214308" y="1610145"/>
              <a:chExt cx="4399461" cy="2380131"/>
            </a:xfrm>
            <a:solidFill>
              <a:srgbClr val="0070C0"/>
            </a:solidFill>
          </p:grpSpPr>
          <p:sp>
            <p:nvSpPr>
              <p:cNvPr id="126" name="角丸四角形 125"/>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nvGrpSpPr>
              <p:cNvPr id="128" name="グループ化 127"/>
              <p:cNvGrpSpPr/>
              <p:nvPr/>
            </p:nvGrpSpPr>
            <p:grpSpPr>
              <a:xfrm>
                <a:off x="9463077" y="2041499"/>
                <a:ext cx="1901931" cy="1528109"/>
                <a:chOff x="7263920" y="2372302"/>
                <a:chExt cx="2061035" cy="1655942"/>
              </a:xfrm>
              <a:grpFill/>
            </p:grpSpPr>
            <p:sp>
              <p:nvSpPr>
                <p:cNvPr id="129" name="角丸四角形 128"/>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0" name="円/楕円 129"/>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1" name="円/楕円 130"/>
                <p:cNvSpPr/>
                <p:nvPr/>
              </p:nvSpPr>
              <p:spPr>
                <a:xfrm>
                  <a:off x="7263920" y="346986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2" name="円/楕円 131"/>
                <p:cNvSpPr/>
                <p:nvPr/>
              </p:nvSpPr>
              <p:spPr>
                <a:xfrm>
                  <a:off x="7263926" y="3134302"/>
                  <a:ext cx="2061028" cy="570389"/>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3" name="円/楕円 132"/>
                <p:cNvSpPr/>
                <p:nvPr/>
              </p:nvSpPr>
              <p:spPr>
                <a:xfrm>
                  <a:off x="7263926" y="291148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4" name="円/楕円 133"/>
                <p:cNvSpPr/>
                <p:nvPr/>
              </p:nvSpPr>
              <p:spPr>
                <a:xfrm>
                  <a:off x="7263926" y="2643415"/>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5" name="円/楕円 134"/>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grpSp>
        <p:sp>
          <p:nvSpPr>
            <p:cNvPr id="136" name="テキスト ボックス 135"/>
            <p:cNvSpPr txBox="1"/>
            <p:nvPr/>
          </p:nvSpPr>
          <p:spPr>
            <a:xfrm>
              <a:off x="4911536" y="4569030"/>
              <a:ext cx="2120565" cy="369332"/>
            </a:xfrm>
            <a:prstGeom prst="rect">
              <a:avLst/>
            </a:prstGeom>
            <a:noFill/>
          </p:spPr>
          <p:txBody>
            <a:bodyPr wrap="square" rtlCol="0">
              <a:spAutoFit/>
            </a:bodyPr>
            <a:lstStyle/>
            <a:p>
              <a:pPr marL="0" marR="0" lvl="0" indent="0" defTabSz="914228"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333333"/>
                  </a:solidFill>
                  <a:effectLst/>
                  <a:uLnTx/>
                  <a:uFillTx/>
                  <a:latin typeface="segoe ui"/>
                  <a:ea typeface="Meiryo UI"/>
                </a:rPr>
                <a:t>Disk</a:t>
              </a:r>
            </a:p>
          </p:txBody>
        </p:sp>
      </p:grpSp>
      <p:cxnSp>
        <p:nvCxnSpPr>
          <p:cNvPr id="139" name="直線矢印コネクタ 138"/>
          <p:cNvCxnSpPr>
            <a:stCxn id="5" idx="3"/>
            <a:endCxn id="9" idx="1"/>
          </p:cNvCxnSpPr>
          <p:nvPr/>
        </p:nvCxnSpPr>
        <p:spPr>
          <a:xfrm flipH="1">
            <a:off x="6586140" y="3572814"/>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1" name="平行四辺形 140"/>
          <p:cNvSpPr/>
          <p:nvPr/>
        </p:nvSpPr>
        <p:spPr>
          <a:xfrm>
            <a:off x="8184840" y="281379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cxnSp>
        <p:nvCxnSpPr>
          <p:cNvPr id="145" name="直線矢印コネクタ 144"/>
          <p:cNvCxnSpPr>
            <a:stCxn id="5" idx="4"/>
          </p:cNvCxnSpPr>
          <p:nvPr/>
        </p:nvCxnSpPr>
        <p:spPr>
          <a:xfrm>
            <a:off x="6784783" y="3572814"/>
            <a:ext cx="739300" cy="2078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8" name="テキスト ボックス 147"/>
          <p:cNvSpPr txBox="1"/>
          <p:nvPr/>
        </p:nvSpPr>
        <p:spPr>
          <a:xfrm>
            <a:off x="7892933" y="4835559"/>
            <a:ext cx="945878" cy="1569660"/>
          </a:xfrm>
          <a:prstGeom prst="rect">
            <a:avLst/>
          </a:prstGeom>
          <a:noFill/>
        </p:spPr>
        <p:txBody>
          <a:bodyPr wrap="square" rtlCol="0">
            <a:spAutoFit/>
          </a:bodyPr>
          <a:lstStyle/>
          <a:p>
            <a:r>
              <a:rPr lang="ja-JP" altLang="en-US" sz="1200" dirty="0">
                <a:solidFill>
                  <a:srgbClr val="0000FF"/>
                </a:solidFill>
              </a:rPr>
              <a:t>２</a:t>
            </a:r>
            <a:r>
              <a:rPr lang="ja-JP" altLang="en-US" sz="1200" dirty="0" smtClean="0">
                <a:solidFill>
                  <a:srgbClr val="0000FF"/>
                </a:solidFill>
              </a:rPr>
              <a:t>クエリのため</a:t>
            </a:r>
            <a:r>
              <a:rPr lang="en-US" altLang="ja-JP" sz="1200" dirty="0" smtClean="0">
                <a:solidFill>
                  <a:srgbClr val="0000FF"/>
                </a:solidFill>
              </a:rPr>
              <a:t>PGA</a:t>
            </a:r>
            <a:r>
              <a:rPr lang="ja-JP" altLang="en-US" sz="1200" dirty="0" smtClean="0">
                <a:solidFill>
                  <a:srgbClr val="0000FF"/>
                </a:solidFill>
              </a:rPr>
              <a:t>に空きがある。物理的な</a:t>
            </a:r>
            <a:r>
              <a:rPr lang="en-US" altLang="ja-JP" sz="1200" dirty="0" err="1" smtClean="0">
                <a:solidFill>
                  <a:srgbClr val="0000FF"/>
                </a:solidFill>
              </a:rPr>
              <a:t>DiskI</a:t>
            </a:r>
            <a:r>
              <a:rPr lang="en-US" altLang="ja-JP" sz="1200" dirty="0" smtClean="0">
                <a:solidFill>
                  <a:srgbClr val="0000FF"/>
                </a:solidFill>
              </a:rPr>
              <a:t>/O</a:t>
            </a:r>
            <a:r>
              <a:rPr lang="ja-JP" altLang="en-US" sz="1200" dirty="0" err="1" smtClean="0">
                <a:solidFill>
                  <a:srgbClr val="0000FF"/>
                </a:solidFill>
              </a:rPr>
              <a:t>でなく</a:t>
            </a:r>
            <a:r>
              <a:rPr lang="ja-JP" altLang="en-US" sz="1200" dirty="0" smtClean="0">
                <a:solidFill>
                  <a:srgbClr val="0000FF"/>
                </a:solidFill>
              </a:rPr>
              <a:t>なったため処理速度上昇</a:t>
            </a:r>
            <a:endParaRPr kumimoji="1" lang="ja-JP" altLang="en-US" sz="1200" dirty="0">
              <a:solidFill>
                <a:srgbClr val="0000FF"/>
              </a:solidFill>
            </a:endParaRPr>
          </a:p>
        </p:txBody>
      </p:sp>
      <p:sp>
        <p:nvSpPr>
          <p:cNvPr id="150" name="テキスト ボックス 149"/>
          <p:cNvSpPr txBox="1"/>
          <p:nvPr/>
        </p:nvSpPr>
        <p:spPr>
          <a:xfrm>
            <a:off x="10654450" y="5059030"/>
            <a:ext cx="945878" cy="830997"/>
          </a:xfrm>
          <a:prstGeom prst="rect">
            <a:avLst/>
          </a:prstGeom>
          <a:noFill/>
        </p:spPr>
        <p:txBody>
          <a:bodyPr wrap="square" rtlCol="0">
            <a:spAutoFit/>
          </a:bodyPr>
          <a:lstStyle/>
          <a:p>
            <a:r>
              <a:rPr lang="en-US" altLang="ja-JP" sz="1200" dirty="0" err="1" smtClean="0">
                <a:solidFill>
                  <a:srgbClr val="0000FF"/>
                </a:solidFill>
              </a:rPr>
              <a:t>DiskI</a:t>
            </a:r>
            <a:r>
              <a:rPr lang="en-US" altLang="ja-JP" sz="1200" dirty="0" smtClean="0">
                <a:solidFill>
                  <a:srgbClr val="0000FF"/>
                </a:solidFill>
              </a:rPr>
              <a:t>/O</a:t>
            </a:r>
            <a:r>
              <a:rPr lang="ja-JP" altLang="en-US" sz="1200" dirty="0" smtClean="0">
                <a:solidFill>
                  <a:srgbClr val="0000FF"/>
                </a:solidFill>
              </a:rPr>
              <a:t>も処理数が減っているため減少</a:t>
            </a:r>
            <a:endParaRPr kumimoji="1" lang="ja-JP" altLang="en-US" sz="1200" dirty="0">
              <a:solidFill>
                <a:srgbClr val="0000FF"/>
              </a:solidFill>
            </a:endParaRPr>
          </a:p>
        </p:txBody>
      </p:sp>
      <p:grpSp>
        <p:nvGrpSpPr>
          <p:cNvPr id="152" name="グループ化 151"/>
          <p:cNvGrpSpPr/>
          <p:nvPr/>
        </p:nvGrpSpPr>
        <p:grpSpPr>
          <a:xfrm>
            <a:off x="100251" y="2775792"/>
            <a:ext cx="5572998" cy="3165730"/>
            <a:chOff x="657535" y="1704772"/>
            <a:chExt cx="7261449" cy="4124851"/>
          </a:xfrm>
        </p:grpSpPr>
        <p:sp>
          <p:nvSpPr>
            <p:cNvPr id="153" name="平行四辺形 152"/>
            <p:cNvSpPr/>
            <p:nvPr/>
          </p:nvSpPr>
          <p:spPr>
            <a:xfrm>
              <a:off x="1054324" y="1710108"/>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t>クエリ</a:t>
              </a:r>
              <a:endParaRPr lang="en-US" altLang="ja-JP" sz="700" dirty="0" smtClean="0"/>
            </a:p>
          </p:txBody>
        </p:sp>
        <p:sp>
          <p:nvSpPr>
            <p:cNvPr id="154" name="平行四辺形 153"/>
            <p:cNvSpPr/>
            <p:nvPr/>
          </p:nvSpPr>
          <p:spPr>
            <a:xfrm>
              <a:off x="2234622" y="1713798"/>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sp>
          <p:nvSpPr>
            <p:cNvPr id="155" name="平行四辺形 154"/>
            <p:cNvSpPr/>
            <p:nvPr/>
          </p:nvSpPr>
          <p:spPr>
            <a:xfrm>
              <a:off x="3468706" y="1713798"/>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sp>
          <p:nvSpPr>
            <p:cNvPr id="156" name="平行四辺形 155"/>
            <p:cNvSpPr/>
            <p:nvPr/>
          </p:nvSpPr>
          <p:spPr>
            <a:xfrm>
              <a:off x="4702790" y="1704772"/>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grpSp>
          <p:nvGrpSpPr>
            <p:cNvPr id="157" name="グループ化 156"/>
            <p:cNvGrpSpPr/>
            <p:nvPr/>
          </p:nvGrpSpPr>
          <p:grpSpPr>
            <a:xfrm>
              <a:off x="657535" y="2948909"/>
              <a:ext cx="1139525" cy="1097582"/>
              <a:chOff x="1496551" y="4232212"/>
              <a:chExt cx="1139525" cy="1097582"/>
            </a:xfrm>
          </p:grpSpPr>
          <p:sp>
            <p:nvSpPr>
              <p:cNvPr id="232" name="平行四辺形 231"/>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endParaRPr lang="en-US" altLang="ja-JP" sz="700" dirty="0" smtClean="0"/>
              </a:p>
            </p:txBody>
          </p:sp>
          <p:cxnSp>
            <p:nvCxnSpPr>
              <p:cNvPr id="233" name="直線コネクタ 232"/>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4" name="直線コネクタ 233"/>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5" name="直線コネクタ 234"/>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6" name="直線コネクタ 235"/>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7" name="直線コネクタ 236"/>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8" name="グループ化 157"/>
            <p:cNvGrpSpPr/>
            <p:nvPr/>
          </p:nvGrpSpPr>
          <p:grpSpPr>
            <a:xfrm>
              <a:off x="1888121" y="2948909"/>
              <a:ext cx="1139525" cy="1097582"/>
              <a:chOff x="1496551" y="4232212"/>
              <a:chExt cx="1139525" cy="1097582"/>
            </a:xfrm>
          </p:grpSpPr>
          <p:sp>
            <p:nvSpPr>
              <p:cNvPr id="226" name="平行四辺形 225"/>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endParaRPr lang="en-US" altLang="ja-JP" sz="700" dirty="0" smtClean="0"/>
              </a:p>
            </p:txBody>
          </p:sp>
          <p:cxnSp>
            <p:nvCxnSpPr>
              <p:cNvPr id="227" name="直線コネクタ 226"/>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8" name="直線コネクタ 227"/>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9" name="直線コネクタ 228"/>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0" name="直線コネクタ 229"/>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1" name="直線コネクタ 230"/>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9" name="グループ化 158"/>
            <p:cNvGrpSpPr/>
            <p:nvPr/>
          </p:nvGrpSpPr>
          <p:grpSpPr>
            <a:xfrm>
              <a:off x="3099848" y="2948909"/>
              <a:ext cx="1139525" cy="1097582"/>
              <a:chOff x="1496551" y="4232212"/>
              <a:chExt cx="1139525" cy="1097582"/>
            </a:xfrm>
          </p:grpSpPr>
          <p:sp>
            <p:nvSpPr>
              <p:cNvPr id="220" name="平行四辺形 219"/>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endParaRPr lang="en-US" altLang="ja-JP" sz="700" dirty="0" smtClean="0"/>
              </a:p>
            </p:txBody>
          </p:sp>
          <p:cxnSp>
            <p:nvCxnSpPr>
              <p:cNvPr id="221" name="直線コネクタ 220"/>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2" name="直線コネクタ 221"/>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3" name="直線コネクタ 222"/>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4" name="直線コネクタ 223"/>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25" name="直線コネクタ 224"/>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0" name="グループ化 159"/>
            <p:cNvGrpSpPr/>
            <p:nvPr/>
          </p:nvGrpSpPr>
          <p:grpSpPr>
            <a:xfrm>
              <a:off x="4377238" y="2948909"/>
              <a:ext cx="1139525" cy="1097582"/>
              <a:chOff x="1496551" y="4232212"/>
              <a:chExt cx="1139525" cy="1097582"/>
            </a:xfrm>
          </p:grpSpPr>
          <p:sp>
            <p:nvSpPr>
              <p:cNvPr id="214" name="平行四辺形 213"/>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CPU</a:t>
                </a:r>
                <a:endParaRPr lang="en-US" altLang="ja-JP" sz="700" dirty="0" smtClean="0"/>
              </a:p>
            </p:txBody>
          </p:sp>
          <p:cxnSp>
            <p:nvCxnSpPr>
              <p:cNvPr id="215" name="直線コネクタ 21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6" name="直線コネクタ 215"/>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7" name="直線コネクタ 216"/>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8" name="直線コネクタ 217"/>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19" name="直線コネクタ 218"/>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1" name="グループ化 160"/>
            <p:cNvGrpSpPr/>
            <p:nvPr/>
          </p:nvGrpSpPr>
          <p:grpSpPr>
            <a:xfrm>
              <a:off x="765940" y="4529163"/>
              <a:ext cx="2369359" cy="1300460"/>
              <a:chOff x="9365852" y="1677625"/>
              <a:chExt cx="2369359" cy="1300460"/>
            </a:xfrm>
          </p:grpSpPr>
          <p:grpSp>
            <p:nvGrpSpPr>
              <p:cNvPr id="183" name="グループ化 182"/>
              <p:cNvGrpSpPr/>
              <p:nvPr/>
            </p:nvGrpSpPr>
            <p:grpSpPr>
              <a:xfrm>
                <a:off x="9365852" y="1696250"/>
                <a:ext cx="2369359" cy="1281835"/>
                <a:chOff x="8255004" y="1616891"/>
                <a:chExt cx="4399461" cy="2380131"/>
              </a:xfrm>
              <a:solidFill>
                <a:srgbClr val="2D4BA5">
                  <a:lumMod val="60000"/>
                  <a:lumOff val="40000"/>
                </a:srgbClr>
              </a:solidFill>
            </p:grpSpPr>
            <p:sp>
              <p:nvSpPr>
                <p:cNvPr id="212" name="角丸四角形 211"/>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FFFFFF"/>
                      </a:solidFill>
                      <a:effectLst/>
                      <a:uLnTx/>
                      <a:uFillTx/>
                      <a:latin typeface="segoe ui"/>
                      <a:ea typeface="Meiryo UI"/>
                      <a:cs typeface="+mn-cs"/>
                    </a:rPr>
                    <a:t>Roziiku</a:t>
                  </a:r>
                  <a:r>
                    <a:rPr kumimoji="0" lang="en-US" altLang="ja-JP" sz="1400" b="0" i="0" u="none" strike="noStrike" kern="0" cap="none" spc="0" normalizeH="0" baseline="0" noProof="0" dirty="0" smtClean="0">
                      <a:ln>
                        <a:noFill/>
                      </a:ln>
                      <a:solidFill>
                        <a:srgbClr val="FFFFFF"/>
                      </a:solidFill>
                      <a:effectLst/>
                      <a:uLnTx/>
                      <a:uFillTx/>
                      <a:latin typeface="segoe ui"/>
                      <a:ea typeface="Meiryo UI"/>
                      <a:cs typeface="+mn-cs"/>
                    </a:rPr>
                    <a:t> </a:t>
                  </a:r>
                </a:p>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13" name="角丸四角形 212"/>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184" name="テキスト ボックス 183"/>
              <p:cNvSpPr txBox="1"/>
              <p:nvPr/>
            </p:nvSpPr>
            <p:spPr>
              <a:xfrm>
                <a:off x="9367387" y="1677625"/>
                <a:ext cx="2120566" cy="369332"/>
              </a:xfrm>
              <a:prstGeom prst="rect">
                <a:avLst/>
              </a:prstGeom>
              <a:noFill/>
            </p:spPr>
            <p:txBody>
              <a:bodyPr wrap="square" rtlCol="0">
                <a:spAutoFit/>
              </a:bodyPr>
              <a:lstStyle/>
              <a:p>
                <a:pPr marL="0" marR="0" lvl="0" indent="0" defTabSz="914228"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srgbClr val="333333"/>
                    </a:solidFill>
                    <a:effectLst/>
                    <a:uLnTx/>
                    <a:uFillTx/>
                    <a:latin typeface="segoe ui"/>
                    <a:ea typeface="Meiryo UI"/>
                  </a:rPr>
                  <a:t>メモリ</a:t>
                </a:r>
                <a:r>
                  <a:rPr kumimoji="0" lang="en-US" altLang="ja-JP" sz="1800" b="0" i="0" u="none" strike="noStrike" kern="0" cap="none" spc="0" normalizeH="0" baseline="0" noProof="0" dirty="0" smtClean="0">
                    <a:ln>
                      <a:noFill/>
                    </a:ln>
                    <a:solidFill>
                      <a:srgbClr val="333333"/>
                    </a:solidFill>
                    <a:effectLst/>
                    <a:uLnTx/>
                    <a:uFillTx/>
                    <a:latin typeface="segoe ui"/>
                    <a:ea typeface="Meiryo UI"/>
                  </a:rPr>
                  <a:t>(PGA)</a:t>
                </a:r>
              </a:p>
            </p:txBody>
          </p:sp>
          <p:grpSp>
            <p:nvGrpSpPr>
              <p:cNvPr id="185" name="グループ化 184"/>
              <p:cNvGrpSpPr/>
              <p:nvPr/>
            </p:nvGrpSpPr>
            <p:grpSpPr>
              <a:xfrm>
                <a:off x="9949075" y="2158357"/>
                <a:ext cx="1029626" cy="491856"/>
                <a:chOff x="9949075" y="2158357"/>
                <a:chExt cx="1029626" cy="491856"/>
              </a:xfrm>
            </p:grpSpPr>
            <p:grpSp>
              <p:nvGrpSpPr>
                <p:cNvPr id="186" name="グループ化 185"/>
                <p:cNvGrpSpPr/>
                <p:nvPr/>
              </p:nvGrpSpPr>
              <p:grpSpPr>
                <a:xfrm>
                  <a:off x="9986003" y="2158357"/>
                  <a:ext cx="992698" cy="466523"/>
                  <a:chOff x="9986003" y="2158357"/>
                  <a:chExt cx="992698" cy="466523"/>
                </a:xfrm>
              </p:grpSpPr>
              <p:sp>
                <p:nvSpPr>
                  <p:cNvPr id="200" name="角丸四角形 199"/>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1" name="角丸四角形 200"/>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2" name="角丸四角形 201"/>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3" name="角丸四角形 202"/>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4" name="角丸四角形 203"/>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5" name="角丸四角形 204"/>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6" name="角丸四角形 205"/>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7" name="角丸四角形 206"/>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8" name="角丸四角形 207"/>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09" name="角丸四角形 208"/>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10" name="角丸四角形 209"/>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11" name="角丸四角形 210"/>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grpSp>
            <p:grpSp>
              <p:nvGrpSpPr>
                <p:cNvPr id="187" name="グループ化 186"/>
                <p:cNvGrpSpPr/>
                <p:nvPr/>
              </p:nvGrpSpPr>
              <p:grpSpPr>
                <a:xfrm>
                  <a:off x="9949075" y="2183690"/>
                  <a:ext cx="992698" cy="466523"/>
                  <a:chOff x="9986003" y="2158357"/>
                  <a:chExt cx="992698" cy="466523"/>
                </a:xfrm>
              </p:grpSpPr>
              <p:sp>
                <p:nvSpPr>
                  <p:cNvPr id="188" name="角丸四角形 187"/>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89" name="角丸四角形 188"/>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0" name="角丸四角形 189"/>
                  <p:cNvSpPr/>
                  <p:nvPr/>
                </p:nvSpPr>
                <p:spPr>
                  <a:xfrm>
                    <a:off x="9986003"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1" name="角丸四角形 190"/>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2" name="角丸四角形 191"/>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3" name="角丸四角形 192"/>
                  <p:cNvSpPr/>
                  <p:nvPr/>
                </p:nvSpPr>
                <p:spPr>
                  <a:xfrm>
                    <a:off x="1023302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4" name="角丸四角形 193"/>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5" name="角丸四角形 194"/>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6" name="角丸四角形 195"/>
                  <p:cNvSpPr/>
                  <p:nvPr/>
                </p:nvSpPr>
                <p:spPr>
                  <a:xfrm>
                    <a:off x="1048691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7" name="角丸四角形 196"/>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8" name="角丸四角形 197"/>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199" name="角丸四角形 198"/>
                  <p:cNvSpPr/>
                  <p:nvPr/>
                </p:nvSpPr>
                <p:spPr>
                  <a:xfrm>
                    <a:off x="10739985"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grpSp>
          </p:grpSp>
        </p:grpSp>
        <p:grpSp>
          <p:nvGrpSpPr>
            <p:cNvPr id="162" name="グループ化 161"/>
            <p:cNvGrpSpPr/>
            <p:nvPr/>
          </p:nvGrpSpPr>
          <p:grpSpPr>
            <a:xfrm>
              <a:off x="4260452" y="4533790"/>
              <a:ext cx="2361998" cy="1287644"/>
              <a:chOff x="4790820" y="4569030"/>
              <a:chExt cx="2361998" cy="1287644"/>
            </a:xfrm>
          </p:grpSpPr>
          <p:grpSp>
            <p:nvGrpSpPr>
              <p:cNvPr id="172" name="グループ化 171"/>
              <p:cNvGrpSpPr/>
              <p:nvPr/>
            </p:nvGrpSpPr>
            <p:grpSpPr>
              <a:xfrm>
                <a:off x="4790820" y="4586113"/>
                <a:ext cx="2361998" cy="1270561"/>
                <a:chOff x="8214308" y="1610145"/>
                <a:chExt cx="4399461" cy="2380131"/>
              </a:xfrm>
              <a:solidFill>
                <a:srgbClr val="0070C0"/>
              </a:solidFill>
            </p:grpSpPr>
            <p:sp>
              <p:nvSpPr>
                <p:cNvPr id="174" name="角丸四角形 173"/>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nvGrpSpPr>
                <p:cNvPr id="175" name="グループ化 174"/>
                <p:cNvGrpSpPr/>
                <p:nvPr/>
              </p:nvGrpSpPr>
              <p:grpSpPr>
                <a:xfrm>
                  <a:off x="9463077" y="2041499"/>
                  <a:ext cx="1901931" cy="1528109"/>
                  <a:chOff x="7263920" y="2372302"/>
                  <a:chExt cx="2061035" cy="1655942"/>
                </a:xfrm>
                <a:grpFill/>
              </p:grpSpPr>
              <p:sp>
                <p:nvSpPr>
                  <p:cNvPr id="176" name="角丸四角形 175"/>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77" name="円/楕円 176"/>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78" name="円/楕円 177"/>
                  <p:cNvSpPr/>
                  <p:nvPr/>
                </p:nvSpPr>
                <p:spPr>
                  <a:xfrm>
                    <a:off x="7263920" y="346986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79" name="円/楕円 178"/>
                  <p:cNvSpPr/>
                  <p:nvPr/>
                </p:nvSpPr>
                <p:spPr>
                  <a:xfrm>
                    <a:off x="7263926" y="3134302"/>
                    <a:ext cx="2061028" cy="570389"/>
                  </a:xfrm>
                  <a:prstGeom prst="ellipse">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80" name="円/楕円 179"/>
                  <p:cNvSpPr/>
                  <p:nvPr/>
                </p:nvSpPr>
                <p:spPr>
                  <a:xfrm>
                    <a:off x="7263926" y="291148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81" name="円/楕円 180"/>
                  <p:cNvSpPr/>
                  <p:nvPr/>
                </p:nvSpPr>
                <p:spPr>
                  <a:xfrm>
                    <a:off x="7263926" y="2643415"/>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82" name="円/楕円 181"/>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grpSp>
          <p:sp>
            <p:nvSpPr>
              <p:cNvPr id="173" name="テキスト ボックス 172"/>
              <p:cNvSpPr txBox="1"/>
              <p:nvPr/>
            </p:nvSpPr>
            <p:spPr>
              <a:xfrm>
                <a:off x="4911536" y="4569030"/>
                <a:ext cx="2120566" cy="369332"/>
              </a:xfrm>
              <a:prstGeom prst="rect">
                <a:avLst/>
              </a:prstGeom>
              <a:noFill/>
            </p:spPr>
            <p:txBody>
              <a:bodyPr wrap="square" rtlCol="0">
                <a:spAutoFit/>
              </a:bodyPr>
              <a:lstStyle/>
              <a:p>
                <a:pPr marL="0" marR="0" lvl="0" indent="0" defTabSz="914228"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333333"/>
                    </a:solidFill>
                    <a:effectLst/>
                    <a:uLnTx/>
                    <a:uFillTx/>
                    <a:latin typeface="segoe ui"/>
                    <a:ea typeface="Meiryo UI"/>
                  </a:rPr>
                  <a:t>Disk</a:t>
                </a:r>
              </a:p>
            </p:txBody>
          </p:sp>
        </p:grpSp>
        <p:cxnSp>
          <p:nvCxnSpPr>
            <p:cNvPr id="163" name="直線矢印コネクタ 162"/>
            <p:cNvCxnSpPr>
              <a:stCxn id="153" idx="3"/>
              <a:endCxn id="232" idx="1"/>
            </p:cNvCxnSpPr>
            <p:nvPr/>
          </p:nvCxnSpPr>
          <p:spPr>
            <a:xfrm flipH="1">
              <a:off x="1385647" y="2699083"/>
              <a:ext cx="135204" cy="264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4" name="平行四辺形 163"/>
            <p:cNvSpPr/>
            <p:nvPr/>
          </p:nvSpPr>
          <p:spPr>
            <a:xfrm>
              <a:off x="2234622" y="1710108"/>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sp>
          <p:nvSpPr>
            <p:cNvPr id="165" name="平行四辺形 164"/>
            <p:cNvSpPr/>
            <p:nvPr/>
          </p:nvSpPr>
          <p:spPr>
            <a:xfrm>
              <a:off x="3468706" y="1710108"/>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sp>
          <p:nvSpPr>
            <p:cNvPr id="166" name="平行四辺形 165"/>
            <p:cNvSpPr/>
            <p:nvPr/>
          </p:nvSpPr>
          <p:spPr>
            <a:xfrm>
              <a:off x="4702790" y="1710108"/>
              <a:ext cx="1180298" cy="98897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t>クエリ</a:t>
              </a:r>
              <a:endParaRPr lang="en-US" altLang="ja-JP" sz="700" dirty="0" smtClean="0"/>
            </a:p>
          </p:txBody>
        </p:sp>
        <p:cxnSp>
          <p:nvCxnSpPr>
            <p:cNvPr id="167" name="直線矢印コネクタ 166"/>
            <p:cNvCxnSpPr/>
            <p:nvPr/>
          </p:nvCxnSpPr>
          <p:spPr>
            <a:xfrm flipH="1">
              <a:off x="2607759" y="2704926"/>
              <a:ext cx="135204" cy="264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8" name="直線矢印コネクタ 167"/>
            <p:cNvCxnSpPr/>
            <p:nvPr/>
          </p:nvCxnSpPr>
          <p:spPr>
            <a:xfrm flipH="1">
              <a:off x="3745325" y="2706651"/>
              <a:ext cx="135204" cy="264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9" name="直線矢印コネクタ 168"/>
            <p:cNvCxnSpPr/>
            <p:nvPr/>
          </p:nvCxnSpPr>
          <p:spPr>
            <a:xfrm flipH="1">
              <a:off x="5116916" y="2706651"/>
              <a:ext cx="135204" cy="264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0" name="テキスト ボックス 169"/>
            <p:cNvSpPr txBox="1"/>
            <p:nvPr/>
          </p:nvSpPr>
          <p:spPr>
            <a:xfrm>
              <a:off x="3122127" y="4587763"/>
              <a:ext cx="1232451" cy="646331"/>
            </a:xfrm>
            <a:prstGeom prst="rect">
              <a:avLst/>
            </a:prstGeom>
            <a:noFill/>
          </p:spPr>
          <p:txBody>
            <a:bodyPr wrap="square" rtlCol="0">
              <a:spAutoFit/>
            </a:bodyPr>
            <a:lstStyle/>
            <a:p>
              <a:r>
                <a:rPr kumimoji="1" lang="ja-JP" altLang="en-US" sz="1200" dirty="0" smtClean="0">
                  <a:solidFill>
                    <a:srgbClr val="FF0000"/>
                  </a:solidFill>
                </a:rPr>
                <a:t>全</a:t>
              </a:r>
              <a:r>
                <a:rPr lang="ja-JP" altLang="en-US" sz="1200" dirty="0" smtClean="0">
                  <a:solidFill>
                    <a:srgbClr val="FF0000"/>
                  </a:solidFill>
                </a:rPr>
                <a:t>クエリで</a:t>
              </a:r>
              <a:r>
                <a:rPr lang="en-US" altLang="ja-JP" sz="1200" dirty="0" smtClean="0">
                  <a:solidFill>
                    <a:srgbClr val="FF0000"/>
                  </a:solidFill>
                </a:rPr>
                <a:t>PGA</a:t>
              </a:r>
              <a:r>
                <a:rPr lang="ja-JP" altLang="en-US" sz="1200" dirty="0" smtClean="0">
                  <a:solidFill>
                    <a:srgbClr val="FF0000"/>
                  </a:solidFill>
                </a:rPr>
                <a:t>が足らず</a:t>
              </a:r>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が発生</a:t>
              </a:r>
              <a:endParaRPr kumimoji="1" lang="ja-JP" altLang="en-US" sz="1200" dirty="0">
                <a:solidFill>
                  <a:srgbClr val="FF0000"/>
                </a:solidFill>
              </a:endParaRPr>
            </a:p>
          </p:txBody>
        </p:sp>
        <p:sp>
          <p:nvSpPr>
            <p:cNvPr id="171" name="テキスト ボックス 170"/>
            <p:cNvSpPr txBox="1"/>
            <p:nvPr/>
          </p:nvSpPr>
          <p:spPr>
            <a:xfrm>
              <a:off x="6686533" y="4750103"/>
              <a:ext cx="1232451" cy="646331"/>
            </a:xfrm>
            <a:prstGeom prst="rect">
              <a:avLst/>
            </a:prstGeom>
            <a:noFill/>
          </p:spPr>
          <p:txBody>
            <a:bodyPr wrap="square" rtlCol="0">
              <a:spAutoFit/>
            </a:bodyPr>
            <a:lstStyle/>
            <a:p>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領域もたらず系切り替え発生</a:t>
              </a:r>
              <a:endParaRPr kumimoji="1" lang="ja-JP" altLang="en-US" sz="1200" dirty="0">
                <a:solidFill>
                  <a:srgbClr val="FF0000"/>
                </a:solidFill>
              </a:endParaRPr>
            </a:p>
          </p:txBody>
        </p:sp>
      </p:grpSp>
      <p:cxnSp>
        <p:nvCxnSpPr>
          <p:cNvPr id="239" name="直線矢印コネクタ 238"/>
          <p:cNvCxnSpPr/>
          <p:nvPr/>
        </p:nvCxnSpPr>
        <p:spPr>
          <a:xfrm flipH="1">
            <a:off x="8448312" y="3573224"/>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0" name="直線矢印コネクタ 239"/>
          <p:cNvCxnSpPr/>
          <p:nvPr/>
        </p:nvCxnSpPr>
        <p:spPr>
          <a:xfrm>
            <a:off x="8646955" y="3573224"/>
            <a:ext cx="739300" cy="2078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2" name="直線コネクタ 241"/>
          <p:cNvCxnSpPr/>
          <p:nvPr/>
        </p:nvCxnSpPr>
        <p:spPr>
          <a:xfrm flipV="1">
            <a:off x="6373840" y="1870440"/>
            <a:ext cx="4742256" cy="31531"/>
          </a:xfrm>
          <a:prstGeom prst="line">
            <a:avLst/>
          </a:prstGeom>
        </p:spPr>
        <p:style>
          <a:lnRef idx="1">
            <a:schemeClr val="dk1"/>
          </a:lnRef>
          <a:fillRef idx="0">
            <a:schemeClr val="dk1"/>
          </a:fillRef>
          <a:effectRef idx="0">
            <a:schemeClr val="dk1"/>
          </a:effectRef>
          <a:fontRef idx="minor">
            <a:schemeClr val="tx1"/>
          </a:fontRef>
        </p:style>
      </p:cxnSp>
      <p:cxnSp>
        <p:nvCxnSpPr>
          <p:cNvPr id="243" name="直線コネクタ 242"/>
          <p:cNvCxnSpPr/>
          <p:nvPr/>
        </p:nvCxnSpPr>
        <p:spPr>
          <a:xfrm flipV="1">
            <a:off x="6385133" y="2628518"/>
            <a:ext cx="4742256" cy="31531"/>
          </a:xfrm>
          <a:prstGeom prst="line">
            <a:avLst/>
          </a:prstGeom>
        </p:spPr>
        <p:style>
          <a:lnRef idx="1">
            <a:schemeClr val="dk1"/>
          </a:lnRef>
          <a:fillRef idx="0">
            <a:schemeClr val="dk1"/>
          </a:fillRef>
          <a:effectRef idx="0">
            <a:schemeClr val="dk1"/>
          </a:effectRef>
          <a:fontRef idx="minor">
            <a:schemeClr val="tx1"/>
          </a:fontRef>
        </p:style>
      </p:cxnSp>
      <p:sp>
        <p:nvSpPr>
          <p:cNvPr id="244" name="テキスト ボックス 243"/>
          <p:cNvSpPr txBox="1"/>
          <p:nvPr/>
        </p:nvSpPr>
        <p:spPr>
          <a:xfrm>
            <a:off x="6330807" y="1623118"/>
            <a:ext cx="6546569" cy="307777"/>
          </a:xfrm>
          <a:prstGeom prst="rect">
            <a:avLst/>
          </a:prstGeom>
          <a:noFill/>
        </p:spPr>
        <p:txBody>
          <a:bodyPr wrap="square" rtlCol="0">
            <a:spAutoFit/>
          </a:bodyPr>
          <a:lstStyle/>
          <a:p>
            <a:r>
              <a:rPr lang="ja-JP" altLang="en-US" sz="1400" dirty="0" smtClean="0"/>
              <a:t>キュー構造</a:t>
            </a:r>
            <a:r>
              <a:rPr lang="en-US" altLang="ja-JP" sz="1400" dirty="0" smtClean="0"/>
              <a:t>(</a:t>
            </a:r>
            <a:r>
              <a:rPr lang="ja-JP" altLang="en-US" sz="1400" dirty="0" smtClean="0"/>
              <a:t>リソースが足りない場合には待機させるよう設定</a:t>
            </a:r>
            <a:r>
              <a:rPr lang="en-US" altLang="ja-JP" sz="1400" dirty="0" smtClean="0"/>
              <a:t>)</a:t>
            </a:r>
            <a:endParaRPr kumimoji="1" lang="ja-JP" altLang="en-US" sz="1400" dirty="0"/>
          </a:p>
        </p:txBody>
      </p:sp>
      <p:grpSp>
        <p:nvGrpSpPr>
          <p:cNvPr id="246" name="グループ化 245"/>
          <p:cNvGrpSpPr/>
          <p:nvPr/>
        </p:nvGrpSpPr>
        <p:grpSpPr>
          <a:xfrm>
            <a:off x="10351982" y="3837596"/>
            <a:ext cx="1818429" cy="998074"/>
            <a:chOff x="9365852" y="1677625"/>
            <a:chExt cx="2369359" cy="1300460"/>
          </a:xfrm>
        </p:grpSpPr>
        <p:grpSp>
          <p:nvGrpSpPr>
            <p:cNvPr id="247" name="グループ化 246"/>
            <p:cNvGrpSpPr/>
            <p:nvPr/>
          </p:nvGrpSpPr>
          <p:grpSpPr>
            <a:xfrm>
              <a:off x="9365852" y="1696250"/>
              <a:ext cx="2369359" cy="1281835"/>
              <a:chOff x="8255004" y="1616891"/>
              <a:chExt cx="4399461" cy="2380131"/>
            </a:xfrm>
            <a:solidFill>
              <a:srgbClr val="2D4BA5">
                <a:lumMod val="60000"/>
                <a:lumOff val="40000"/>
              </a:srgbClr>
            </a:solidFill>
          </p:grpSpPr>
          <p:sp>
            <p:nvSpPr>
              <p:cNvPr id="276" name="角丸四角形 275"/>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FFFFFF"/>
                    </a:solidFill>
                    <a:effectLst/>
                    <a:uLnTx/>
                    <a:uFillTx/>
                    <a:latin typeface="segoe ui"/>
                    <a:ea typeface="Meiryo UI"/>
                    <a:cs typeface="+mn-cs"/>
                  </a:rPr>
                  <a:t>Roziiku</a:t>
                </a:r>
                <a:r>
                  <a:rPr kumimoji="0" lang="en-US" altLang="ja-JP" sz="1400" b="0" i="0" u="none" strike="noStrike" kern="0" cap="none" spc="0" normalizeH="0" baseline="0" noProof="0" dirty="0" smtClean="0">
                    <a:ln>
                      <a:noFill/>
                    </a:ln>
                    <a:solidFill>
                      <a:srgbClr val="FFFFFF"/>
                    </a:solidFill>
                    <a:effectLst/>
                    <a:uLnTx/>
                    <a:uFillTx/>
                    <a:latin typeface="segoe ui"/>
                    <a:ea typeface="Meiryo UI"/>
                    <a:cs typeface="+mn-cs"/>
                  </a:rPr>
                  <a:t> </a:t>
                </a:r>
              </a:p>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7" name="角丸四角形 276"/>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248" name="テキスト ボックス 247"/>
            <p:cNvSpPr txBox="1"/>
            <p:nvPr/>
          </p:nvSpPr>
          <p:spPr>
            <a:xfrm>
              <a:off x="9367387" y="1677625"/>
              <a:ext cx="2120566" cy="481228"/>
            </a:xfrm>
            <a:prstGeom prst="rect">
              <a:avLst/>
            </a:prstGeom>
            <a:noFill/>
          </p:spPr>
          <p:txBody>
            <a:bodyPr wrap="square" rtlCol="0">
              <a:spAutoFit/>
            </a:bodyPr>
            <a:lstStyle/>
            <a:p>
              <a:pPr marL="0" marR="0" lvl="0" indent="0" defTabSz="914228"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smtClean="0">
                  <a:ln>
                    <a:noFill/>
                  </a:ln>
                  <a:solidFill>
                    <a:srgbClr val="333333"/>
                  </a:solidFill>
                  <a:effectLst/>
                  <a:uLnTx/>
                  <a:uFillTx/>
                  <a:latin typeface="segoe ui"/>
                  <a:ea typeface="Meiryo UI"/>
                </a:rPr>
                <a:t>メモリ</a:t>
              </a:r>
              <a:r>
                <a:rPr kumimoji="0" lang="en-US" altLang="ja-JP" sz="1800" b="0" i="0" u="none" strike="noStrike" kern="0" cap="none" spc="0" normalizeH="0" baseline="0" noProof="0" dirty="0" smtClean="0">
                  <a:ln>
                    <a:noFill/>
                  </a:ln>
                  <a:solidFill>
                    <a:srgbClr val="333333"/>
                  </a:solidFill>
                  <a:effectLst/>
                  <a:uLnTx/>
                  <a:uFillTx/>
                  <a:latin typeface="segoe ui"/>
                  <a:ea typeface="Meiryo UI"/>
                </a:rPr>
                <a:t>(SGA)</a:t>
              </a:r>
            </a:p>
          </p:txBody>
        </p:sp>
        <p:grpSp>
          <p:nvGrpSpPr>
            <p:cNvPr id="249" name="グループ化 248"/>
            <p:cNvGrpSpPr/>
            <p:nvPr/>
          </p:nvGrpSpPr>
          <p:grpSpPr>
            <a:xfrm>
              <a:off x="9949075" y="2158357"/>
              <a:ext cx="1029626" cy="491856"/>
              <a:chOff x="9949075" y="2158357"/>
              <a:chExt cx="1029626" cy="491856"/>
            </a:xfrm>
          </p:grpSpPr>
          <p:grpSp>
            <p:nvGrpSpPr>
              <p:cNvPr id="250" name="グループ化 249"/>
              <p:cNvGrpSpPr/>
              <p:nvPr/>
            </p:nvGrpSpPr>
            <p:grpSpPr>
              <a:xfrm>
                <a:off x="9986003" y="2158357"/>
                <a:ext cx="992698" cy="466523"/>
                <a:chOff x="9986003" y="2158357"/>
                <a:chExt cx="992698" cy="466523"/>
              </a:xfrm>
            </p:grpSpPr>
            <p:sp>
              <p:nvSpPr>
                <p:cNvPr id="264" name="角丸四角形 263"/>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5" name="角丸四角形 264"/>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6" name="角丸四角形 265"/>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7" name="角丸四角形 266"/>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8" name="角丸四角形 267"/>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9" name="角丸四角形 268"/>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0" name="角丸四角形 269"/>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1" name="角丸四角形 270"/>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2" name="角丸四角形 271"/>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3" name="角丸四角形 272"/>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4" name="角丸四角形 273"/>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75" name="角丸四角形 274"/>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grpSp>
          <p:grpSp>
            <p:nvGrpSpPr>
              <p:cNvPr id="251" name="グループ化 250"/>
              <p:cNvGrpSpPr/>
              <p:nvPr/>
            </p:nvGrpSpPr>
            <p:grpSpPr>
              <a:xfrm>
                <a:off x="9949075" y="2183690"/>
                <a:ext cx="992698" cy="466523"/>
                <a:chOff x="9986003" y="2158357"/>
                <a:chExt cx="992698" cy="466523"/>
              </a:xfrm>
            </p:grpSpPr>
            <p:sp>
              <p:nvSpPr>
                <p:cNvPr id="252" name="角丸四角形 251"/>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3" name="角丸四角形 252"/>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4" name="角丸四角形 253"/>
                <p:cNvSpPr/>
                <p:nvPr/>
              </p:nvSpPr>
              <p:spPr>
                <a:xfrm>
                  <a:off x="9986003"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5" name="角丸四角形 254"/>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6" name="角丸四角形 255"/>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7" name="角丸四角形 256"/>
                <p:cNvSpPr/>
                <p:nvPr/>
              </p:nvSpPr>
              <p:spPr>
                <a:xfrm>
                  <a:off x="1023302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8" name="角丸四角形 257"/>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59" name="角丸四角形 258"/>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0" name="角丸四角形 259"/>
                <p:cNvSpPr/>
                <p:nvPr/>
              </p:nvSpPr>
              <p:spPr>
                <a:xfrm>
                  <a:off x="1048691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1" name="角丸四角形 260"/>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2" name="角丸四角形 261"/>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263" name="角丸四角形 262"/>
                <p:cNvSpPr/>
                <p:nvPr/>
              </p:nvSpPr>
              <p:spPr>
                <a:xfrm>
                  <a:off x="10739985"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grpSp>
        </p:grpSp>
      </p:grpSp>
      <p:sp>
        <p:nvSpPr>
          <p:cNvPr id="278" name="テキスト ボックス 277"/>
          <p:cNvSpPr txBox="1"/>
          <p:nvPr/>
        </p:nvSpPr>
        <p:spPr>
          <a:xfrm>
            <a:off x="10723127" y="3028742"/>
            <a:ext cx="1257519" cy="830997"/>
          </a:xfrm>
          <a:prstGeom prst="rect">
            <a:avLst/>
          </a:prstGeom>
          <a:noFill/>
        </p:spPr>
        <p:txBody>
          <a:bodyPr wrap="square" rtlCol="0">
            <a:spAutoFit/>
          </a:bodyPr>
          <a:lstStyle/>
          <a:p>
            <a:r>
              <a:rPr lang="ja-JP" altLang="en-US" sz="1200" dirty="0" smtClean="0">
                <a:solidFill>
                  <a:srgbClr val="FF0000"/>
                </a:solidFill>
              </a:rPr>
              <a:t>パラレルにより、プロセスが数が上昇</a:t>
            </a:r>
            <a:r>
              <a:rPr lang="en-US" altLang="ja-JP" sz="1200" dirty="0" smtClean="0">
                <a:solidFill>
                  <a:srgbClr val="FF0000"/>
                </a:solidFill>
              </a:rPr>
              <a:t>SGA</a:t>
            </a:r>
            <a:r>
              <a:rPr lang="ja-JP" altLang="en-US" sz="1200" dirty="0" smtClean="0">
                <a:solidFill>
                  <a:srgbClr val="FF0000"/>
                </a:solidFill>
              </a:rPr>
              <a:t>領域が軽圧迫</a:t>
            </a:r>
            <a:endParaRPr kumimoji="1" lang="ja-JP" altLang="en-US" sz="1200" dirty="0">
              <a:solidFill>
                <a:srgbClr val="FF0000"/>
              </a:solidFill>
            </a:endParaRPr>
          </a:p>
        </p:txBody>
      </p:sp>
      <p:sp>
        <p:nvSpPr>
          <p:cNvPr id="279" name="テキスト ボックス 278"/>
          <p:cNvSpPr txBox="1"/>
          <p:nvPr/>
        </p:nvSpPr>
        <p:spPr>
          <a:xfrm>
            <a:off x="395552" y="1258329"/>
            <a:ext cx="2610436" cy="369332"/>
          </a:xfrm>
          <a:prstGeom prst="rect">
            <a:avLst/>
          </a:prstGeom>
          <a:noFill/>
        </p:spPr>
        <p:txBody>
          <a:bodyPr wrap="square" rtlCol="0">
            <a:spAutoFit/>
          </a:bodyPr>
          <a:lstStyle/>
          <a:p>
            <a:r>
              <a:rPr lang="ja-JP" altLang="en-US" dirty="0" smtClean="0"/>
              <a:t>○通常</a:t>
            </a:r>
            <a:endParaRPr kumimoji="1" lang="ja-JP" altLang="en-US" dirty="0"/>
          </a:p>
        </p:txBody>
      </p:sp>
      <p:sp>
        <p:nvSpPr>
          <p:cNvPr id="280" name="テキスト ボックス 279"/>
          <p:cNvSpPr txBox="1"/>
          <p:nvPr/>
        </p:nvSpPr>
        <p:spPr>
          <a:xfrm>
            <a:off x="5811964" y="1306266"/>
            <a:ext cx="2610436" cy="369332"/>
          </a:xfrm>
          <a:prstGeom prst="rect">
            <a:avLst/>
          </a:prstGeom>
          <a:noFill/>
        </p:spPr>
        <p:txBody>
          <a:bodyPr wrap="square" rtlCol="0">
            <a:spAutoFit/>
          </a:bodyPr>
          <a:lstStyle/>
          <a:p>
            <a:r>
              <a:rPr lang="ja-JP" altLang="en-US" dirty="0"/>
              <a:t>○</a:t>
            </a:r>
            <a:r>
              <a:rPr kumimoji="1" lang="ja-JP" altLang="en-US" dirty="0" smtClean="0"/>
              <a:t>パラレル化</a:t>
            </a:r>
            <a:endParaRPr kumimoji="1" lang="ja-JP" altLang="en-US" dirty="0"/>
          </a:p>
        </p:txBody>
      </p:sp>
    </p:spTree>
    <p:extLst>
      <p:ext uri="{BB962C8B-B14F-4D97-AF65-F5344CB8AC3E}">
        <p14:creationId xmlns:p14="http://schemas.microsoft.com/office/powerpoint/2010/main" val="397124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ー 14"/>
          <p:cNvSpPr>
            <a:spLocks noGrp="1"/>
          </p:cNvSpPr>
          <p:nvPr>
            <p:ph sz="quarter" idx="16"/>
          </p:nvPr>
        </p:nvSpPr>
        <p:spPr>
          <a:xfrm>
            <a:off x="231699" y="755938"/>
            <a:ext cx="11327999" cy="3508653"/>
          </a:xfrm>
        </p:spPr>
        <p:txBody>
          <a:bodyPr>
            <a:spAutoFit/>
          </a:bodyPr>
          <a:lstStyle/>
          <a:p>
            <a:pPr marL="444500" indent="-444500">
              <a:spcBef>
                <a:spcPts val="0"/>
              </a:spcBef>
              <a:buNone/>
            </a:pPr>
            <a:r>
              <a:rPr lang="ja-JP" altLang="en-US" b="1" dirty="0" smtClean="0">
                <a:latin typeface="Meiryo UI" panose="020B0604030504040204" pitchFamily="50" charset="-128"/>
                <a:ea typeface="Meiryo UI" panose="020B0604030504040204" pitchFamily="50" charset="-128"/>
              </a:rPr>
              <a:t>１．</a:t>
            </a:r>
            <a:r>
              <a:rPr lang="ja-JP" altLang="en-US" dirty="0"/>
              <a:t>個人</a:t>
            </a:r>
            <a:r>
              <a:rPr lang="ja-JP" altLang="en-US" dirty="0" smtClean="0"/>
              <a:t>アイテム</a:t>
            </a:r>
            <a:r>
              <a:rPr lang="ja-JP" altLang="en-US" b="1" dirty="0" smtClean="0">
                <a:latin typeface="Meiryo UI" panose="020B0604030504040204" pitchFamily="50" charset="-128"/>
                <a:ea typeface="Meiryo UI" panose="020B0604030504040204" pitchFamily="50" charset="-128"/>
              </a:rPr>
              <a:t>：</a:t>
            </a:r>
            <a:r>
              <a:rPr lang="ja-JP" altLang="en-US" dirty="0"/>
              <a:t>設計～実装を</a:t>
            </a:r>
            <a:r>
              <a:rPr lang="ja-JP" altLang="en-US" dirty="0" smtClean="0"/>
              <a:t>行う</a:t>
            </a:r>
            <a:r>
              <a:rPr lang="en-US" altLang="ja-JP" b="1" dirty="0">
                <a:latin typeface="Meiryo UI" panose="020B0604030504040204" pitchFamily="50" charset="-128"/>
                <a:ea typeface="Meiryo UI" panose="020B0604030504040204" pitchFamily="50" charset="-128"/>
              </a:rPr>
              <a:t/>
            </a:r>
            <a:br>
              <a:rPr lang="en-US" altLang="ja-JP" b="1" dirty="0">
                <a:latin typeface="Meiryo UI" panose="020B0604030504040204" pitchFamily="50" charset="-128"/>
                <a:ea typeface="Meiryo UI" panose="020B0604030504040204" pitchFamily="50" charset="-128"/>
              </a:rPr>
            </a:br>
            <a:r>
              <a:rPr lang="ja-JP" altLang="en-US" b="1" dirty="0" smtClean="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概要 ：</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背景　</a:t>
            </a:r>
            <a:r>
              <a:rPr lang="ja-JP" altLang="en-US" sz="1600" dirty="0" smtClean="0">
                <a:latin typeface="Meiryo UI" panose="020B0604030504040204" pitchFamily="50" charset="-128"/>
                <a:ea typeface="Meiryo UI" panose="020B0604030504040204" pitchFamily="50" charset="-128"/>
              </a:rPr>
              <a:t>： </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目的</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各フェーズを担当することで必要なスキルを身に付ける</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全体進捗</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a:t>
            </a:r>
            <a:endParaRPr lang="en-US" altLang="ja-JP" sz="1600" dirty="0" smtClean="0">
              <a:latin typeface="Meiryo UI" panose="020B0604030504040204" pitchFamily="50" charset="-128"/>
              <a:ea typeface="Meiryo UI" panose="020B0604030504040204" pitchFamily="50" charset="-128"/>
              <a:sym typeface="Wingdings" panose="05000000000000000000" pitchFamily="2" charset="2"/>
            </a:endParaRPr>
          </a:p>
          <a:p>
            <a:pPr marL="444500" indent="-4763">
              <a:spcBef>
                <a:spcPts val="0"/>
              </a:spcBef>
              <a:buNone/>
            </a:pPr>
            <a:r>
              <a:rPr lang="ja-JP" altLang="en-US" sz="1600" dirty="0">
                <a:latin typeface="Meiryo UI" panose="020B0604030504040204" pitchFamily="50" charset="-128"/>
                <a:ea typeface="Meiryo UI" panose="020B0604030504040204" pitchFamily="50" charset="-128"/>
                <a:sym typeface="Wingdings" panose="05000000000000000000" pitchFamily="2" charset="2"/>
              </a:rPr>
              <a:t>　全体スケジュールとしては</a:t>
            </a:r>
            <a:r>
              <a:rPr lang="en-US" altLang="ja-JP" sz="1600" dirty="0">
                <a:latin typeface="Meiryo UI" panose="020B0604030504040204" pitchFamily="50" charset="-128"/>
                <a:ea typeface="Meiryo UI" panose="020B0604030504040204" pitchFamily="50" charset="-128"/>
                <a:sym typeface="Wingdings" panose="05000000000000000000" pitchFamily="2" charset="2"/>
              </a:rPr>
              <a:t>2022 8/E</a:t>
            </a:r>
            <a:r>
              <a:rPr lang="ja-JP" altLang="en-US" sz="1600" dirty="0" err="1" smtClean="0">
                <a:latin typeface="Meiryo UI" panose="020B0604030504040204" pitchFamily="50" charset="-128"/>
                <a:ea typeface="Meiryo UI" panose="020B0604030504040204" pitchFamily="50" charset="-128"/>
                <a:sym typeface="Wingdings" panose="05000000000000000000" pitchFamily="2" charset="2"/>
              </a:rPr>
              <a:t>までに</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設計完了</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2022/12/E</a:t>
            </a:r>
            <a:r>
              <a:rPr lang="ja-JP" altLang="en-US" sz="1600" dirty="0" err="1" smtClean="0">
                <a:latin typeface="Meiryo UI" panose="020B0604030504040204" pitchFamily="50" charset="-128"/>
                <a:ea typeface="Meiryo UI" panose="020B0604030504040204" pitchFamily="50" charset="-128"/>
                <a:sym typeface="Wingdings" panose="05000000000000000000" pitchFamily="2" charset="2"/>
              </a:rPr>
              <a:t>までに</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実装完了。</a:t>
            </a:r>
            <a:endParaRPr lang="en-US" altLang="ja-JP" sz="1600" dirty="0" smtClean="0">
              <a:latin typeface="Meiryo UI" panose="020B0604030504040204" pitchFamily="50" charset="-128"/>
              <a:ea typeface="Meiryo UI" panose="020B0604030504040204" pitchFamily="50" charset="-128"/>
              <a:sym typeface="Wingdings" panose="05000000000000000000" pitchFamily="2" charset="2"/>
            </a:endParaRPr>
          </a:p>
          <a:p>
            <a:pPr marL="444500" indent="-4763">
              <a:spcBef>
                <a:spcPts val="0"/>
              </a:spcBef>
              <a:buNone/>
            </a:pPr>
            <a:r>
              <a:rPr lang="ja-JP" altLang="en-US" sz="1600" dirty="0">
                <a:latin typeface="Meiryo UI" panose="020B0604030504040204" pitchFamily="50" charset="-128"/>
                <a:ea typeface="Meiryo UI" panose="020B0604030504040204" pitchFamily="50" charset="-128"/>
                <a:sym typeface="Wingdings" panose="05000000000000000000" pitchFamily="2" charset="2"/>
              </a:rPr>
              <a:t>　</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実装</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機能についてはいくつか</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提案し、</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検討中</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今月の実績・作業内容</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a:t>
            </a:r>
            <a:r>
              <a:rPr lang="ja-JP" altLang="en-US" sz="1600" dirty="0" smtClean="0">
                <a:latin typeface="Meiryo UI" panose="020B0604030504040204" pitchFamily="50" charset="-128"/>
                <a:ea typeface="Meiryo UI" panose="020B0604030504040204" pitchFamily="50" charset="-128"/>
              </a:rPr>
              <a:t>設計書の作成を作成した</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来月の計画</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：設計まで実施し、</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GPM</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の承認</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課題</a:t>
            </a:r>
            <a:r>
              <a:rPr lang="ja-JP" altLang="en-US" sz="1600" dirty="0">
                <a:latin typeface="Meiryo UI" panose="020B0604030504040204" pitchFamily="50" charset="-128"/>
                <a:ea typeface="Meiryo UI" panose="020B0604030504040204" pitchFamily="50" charset="-128"/>
              </a:rPr>
              <a:t>／対策</a:t>
            </a:r>
            <a:r>
              <a:rPr lang="ja-JP" altLang="en-US" sz="1600" dirty="0" smtClean="0">
                <a:latin typeface="Meiryo UI" panose="020B0604030504040204" pitchFamily="50" charset="-128"/>
                <a:ea typeface="Meiryo UI" panose="020B0604030504040204" pitchFamily="50" charset="-128"/>
              </a:rPr>
              <a:t>案：特になし。</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特記</a:t>
            </a:r>
            <a:r>
              <a:rPr lang="ja-JP" altLang="en-US" sz="1600" dirty="0" smtClean="0">
                <a:latin typeface="Meiryo UI" panose="020B0604030504040204" pitchFamily="50" charset="-128"/>
                <a:ea typeface="Meiryo UI" panose="020B0604030504040204" pitchFamily="50" charset="-128"/>
              </a:rPr>
              <a:t>事項：</a:t>
            </a:r>
            <a:r>
              <a:rPr lang="ja-JP" altLang="en-US" sz="1600" dirty="0" smtClean="0">
                <a:latin typeface="Meiryo UI" panose="020B0604030504040204" pitchFamily="50" charset="-128"/>
                <a:ea typeface="Meiryo UI" panose="020B0604030504040204" pitchFamily="50" charset="-128"/>
              </a:rPr>
              <a:t>特になし。</a:t>
            </a:r>
            <a:endParaRPr lang="en-US" altLang="ja-JP" sz="1600" dirty="0" smtClean="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t>８</a:t>
            </a:r>
            <a:r>
              <a:rPr lang="ja-JP" altLang="en-US" dirty="0" smtClean="0"/>
              <a:t>月度　作業報告</a:t>
            </a:r>
            <a:r>
              <a:rPr lang="ja-JP" altLang="en-US" dirty="0" smtClean="0"/>
              <a:t>（</a:t>
            </a:r>
            <a:r>
              <a:rPr lang="ja-JP" altLang="en-US" dirty="0"/>
              <a:t>２</a:t>
            </a:r>
            <a:r>
              <a:rPr lang="ja-JP" altLang="en-US" dirty="0" smtClean="0"/>
              <a:t>／３）</a:t>
            </a:r>
            <a:endParaRPr lang="ja-JP" altLang="en-US" dirty="0"/>
          </a:p>
        </p:txBody>
      </p:sp>
    </p:spTree>
    <p:extLst>
      <p:ext uri="{BB962C8B-B14F-4D97-AF65-F5344CB8AC3E}">
        <p14:creationId xmlns:p14="http://schemas.microsoft.com/office/powerpoint/2010/main" val="974167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ー 14"/>
          <p:cNvSpPr>
            <a:spLocks noGrp="1"/>
          </p:cNvSpPr>
          <p:nvPr>
            <p:ph sz="quarter" idx="16"/>
          </p:nvPr>
        </p:nvSpPr>
        <p:spPr>
          <a:xfrm>
            <a:off x="231699" y="755938"/>
            <a:ext cx="11327999" cy="5447645"/>
          </a:xfrm>
        </p:spPr>
        <p:txBody>
          <a:bodyPr>
            <a:spAutoFit/>
          </a:bodyPr>
          <a:lstStyle/>
          <a:p>
            <a:pPr marL="444500" indent="-444500">
              <a:spcBef>
                <a:spcPts val="0"/>
              </a:spcBef>
              <a:buNone/>
            </a:pPr>
            <a:r>
              <a:rPr lang="ja-JP" altLang="en-US" b="1" dirty="0" smtClean="0">
                <a:latin typeface="Meiryo UI" panose="020B0604030504040204" pitchFamily="50" charset="-128"/>
                <a:ea typeface="Meiryo UI" panose="020B0604030504040204" pitchFamily="50" charset="-128"/>
              </a:rPr>
              <a:t>１．</a:t>
            </a:r>
            <a:r>
              <a:rPr lang="ja-JP" altLang="en-US" dirty="0"/>
              <a:t>個人</a:t>
            </a:r>
            <a:r>
              <a:rPr lang="ja-JP" altLang="en-US" dirty="0" smtClean="0"/>
              <a:t>アイテム</a:t>
            </a:r>
            <a:r>
              <a:rPr lang="ja-JP" altLang="en-US" b="1" dirty="0" smtClean="0">
                <a:latin typeface="Meiryo UI" panose="020B0604030504040204" pitchFamily="50" charset="-128"/>
                <a:ea typeface="Meiryo UI" panose="020B0604030504040204" pitchFamily="50" charset="-128"/>
              </a:rPr>
              <a:t>：</a:t>
            </a:r>
            <a:r>
              <a:rPr lang="ja-JP" altLang="en-US" dirty="0"/>
              <a:t>レシピ</a:t>
            </a:r>
            <a:r>
              <a:rPr lang="en-US" altLang="ja-JP" dirty="0"/>
              <a:t>(</a:t>
            </a:r>
            <a:r>
              <a:rPr lang="ja-JP" altLang="en-US" dirty="0"/>
              <a:t>可変パラメータ</a:t>
            </a:r>
            <a:r>
              <a:rPr lang="en-US" altLang="ja-JP" dirty="0"/>
              <a:t>)</a:t>
            </a:r>
            <a:r>
              <a:rPr lang="ja-JP" altLang="en-US" dirty="0"/>
              <a:t>の最適化プログラムの</a:t>
            </a:r>
            <a:r>
              <a:rPr lang="ja-JP" altLang="en-US" dirty="0" smtClean="0"/>
              <a:t>構築</a:t>
            </a:r>
            <a:r>
              <a:rPr lang="en-US" altLang="ja-JP" b="1" dirty="0">
                <a:latin typeface="Meiryo UI" panose="020B0604030504040204" pitchFamily="50" charset="-128"/>
                <a:ea typeface="Meiryo UI" panose="020B0604030504040204" pitchFamily="50" charset="-128"/>
              </a:rPr>
              <a:t/>
            </a:r>
            <a:br>
              <a:rPr lang="en-US" altLang="ja-JP" b="1" dirty="0">
                <a:latin typeface="Meiryo UI" panose="020B0604030504040204" pitchFamily="50" charset="-128"/>
                <a:ea typeface="Meiryo UI" panose="020B0604030504040204" pitchFamily="50" charset="-128"/>
              </a:rPr>
            </a:br>
            <a:r>
              <a:rPr lang="ja-JP" altLang="en-US" sz="1600" dirty="0" smtClean="0">
                <a:latin typeface="Meiryo UI" panose="020B0604030504040204" pitchFamily="50" charset="-128"/>
                <a:ea typeface="Meiryo UI" panose="020B0604030504040204" pitchFamily="50" charset="-128"/>
              </a:rPr>
              <a:t>概要</a:t>
            </a:r>
            <a:r>
              <a:rPr lang="ja-JP" altLang="en-US" sz="1600" dirty="0" smtClean="0">
                <a:latin typeface="Meiryo UI" panose="020B0604030504040204" pitchFamily="50" charset="-128"/>
                <a:ea typeface="Meiryo UI" panose="020B0604030504040204" pitchFamily="50" charset="-128"/>
              </a:rPr>
              <a:t>：</a:t>
            </a:r>
            <a:r>
              <a:rPr lang="en-US" altLang="ja-JP" sz="1600" dirty="0" err="1" smtClean="0">
                <a:latin typeface="Meiryo UI" panose="020B0604030504040204" pitchFamily="50" charset="-128"/>
                <a:ea typeface="Meiryo UI" panose="020B0604030504040204" pitchFamily="50" charset="-128"/>
              </a:rPr>
              <a:t>kioxia</a:t>
            </a:r>
            <a:r>
              <a:rPr lang="ja-JP" altLang="en-US" sz="1600" dirty="0" smtClean="0">
                <a:latin typeface="Meiryo UI" panose="020B0604030504040204" pitchFamily="50" charset="-128"/>
                <a:ea typeface="Meiryo UI" panose="020B0604030504040204" pitchFamily="50" charset="-128"/>
              </a:rPr>
              <a:t>では</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背景　　　　：</a:t>
            </a:r>
            <a:r>
              <a:rPr lang="en-US" altLang="ja-JP" sz="1600" dirty="0" err="1" smtClean="0">
                <a:latin typeface="Meiryo UI" panose="020B0604030504040204" pitchFamily="50" charset="-128"/>
                <a:ea typeface="Meiryo UI" panose="020B0604030504040204" pitchFamily="50" charset="-128"/>
              </a:rPr>
              <a:t>kioxia</a:t>
            </a:r>
            <a:r>
              <a:rPr lang="ja-JP" altLang="en-US" sz="1600" dirty="0" smtClean="0">
                <a:latin typeface="Meiryo UI" panose="020B0604030504040204" pitchFamily="50" charset="-128"/>
                <a:ea typeface="Meiryo UI" panose="020B0604030504040204" pitchFamily="50" charset="-128"/>
              </a:rPr>
              <a:t>では</a:t>
            </a:r>
            <a:r>
              <a:rPr lang="en-US" altLang="ja-JP" sz="1600" dirty="0" smtClean="0">
                <a:latin typeface="Meiryo UI" panose="020B0604030504040204" pitchFamily="50" charset="-128"/>
                <a:ea typeface="Meiryo UI" panose="020B0604030504040204" pitchFamily="50" charset="-128"/>
              </a:rPr>
              <a:t>SEM</a:t>
            </a:r>
            <a:r>
              <a:rPr lang="ja-JP" altLang="en-US" sz="1600" dirty="0" smtClean="0">
                <a:latin typeface="Meiryo UI" panose="020B0604030504040204" pitchFamily="50" charset="-128"/>
                <a:ea typeface="Meiryo UI" panose="020B0604030504040204" pitchFamily="50" charset="-128"/>
              </a:rPr>
              <a:t>画像に対して画像処理を使った</a:t>
            </a:r>
            <a:r>
              <a:rPr lang="ja-JP" altLang="en-US" sz="1600" dirty="0" smtClean="0">
                <a:latin typeface="Meiryo UI" panose="020B0604030504040204" pitchFamily="50" charset="-128"/>
                <a:ea typeface="Meiryo UI" panose="020B0604030504040204" pitchFamily="50" charset="-128"/>
              </a:rPr>
              <a:t>自動不良品検出などが</a:t>
            </a:r>
            <a:r>
              <a:rPr lang="ja-JP" altLang="en-US" sz="1600" dirty="0" smtClean="0">
                <a:latin typeface="Meiryo UI" panose="020B0604030504040204" pitchFamily="50" charset="-128"/>
                <a:ea typeface="Meiryo UI" panose="020B0604030504040204" pitchFamily="50" charset="-128"/>
              </a:rPr>
              <a:t>システム化</a:t>
            </a:r>
            <a:r>
              <a:rPr lang="ja-JP" altLang="en-US" sz="1600" dirty="0" smtClean="0">
                <a:latin typeface="Meiryo UI" panose="020B0604030504040204" pitchFamily="50" charset="-128"/>
                <a:ea typeface="Meiryo UI" panose="020B0604030504040204" pitchFamily="50" charset="-128"/>
              </a:rPr>
              <a:t>されているが、不良となる原因や歩止まり向上とするシステムは実装されて</a:t>
            </a:r>
            <a:r>
              <a:rPr lang="ja-JP" altLang="en-US" sz="1600" dirty="0" smtClean="0">
                <a:latin typeface="Meiryo UI" panose="020B0604030504040204" pitchFamily="50" charset="-128"/>
                <a:ea typeface="Meiryo UI" panose="020B0604030504040204" pitchFamily="50" charset="-128"/>
              </a:rPr>
              <a:t>いない。特にグレード選別で動作速度が改善を行うことで他社との性能差を圧倒が可能と考えられる。</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一般に</a:t>
            </a:r>
            <a:r>
              <a:rPr lang="en-US" altLang="ja-JP" sz="1600" dirty="0" smtClean="0">
                <a:latin typeface="Meiryo UI" panose="020B0604030504040204" pitchFamily="50" charset="-128"/>
                <a:ea typeface="Meiryo UI" panose="020B0604030504040204" pitchFamily="50" charset="-128"/>
              </a:rPr>
              <a:t>CPU</a:t>
            </a:r>
            <a:r>
              <a:rPr lang="ja-JP" altLang="en-US" sz="1600" dirty="0" smtClean="0">
                <a:latin typeface="Meiryo UI" panose="020B0604030504040204" pitchFamily="50" charset="-128"/>
                <a:ea typeface="Meiryo UI" panose="020B0604030504040204" pitchFamily="50" charset="-128"/>
              </a:rPr>
              <a:t>や</a:t>
            </a:r>
            <a:r>
              <a:rPr lang="en-US" altLang="ja-JP" sz="1600" dirty="0" smtClean="0">
                <a:latin typeface="Meiryo UI" panose="020B0604030504040204" pitchFamily="50" charset="-128"/>
                <a:ea typeface="Meiryo UI" panose="020B0604030504040204" pitchFamily="50" charset="-128"/>
              </a:rPr>
              <a:t>GPU</a:t>
            </a:r>
            <a:r>
              <a:rPr lang="ja-JP" altLang="en-US" sz="1600" dirty="0" smtClean="0">
                <a:latin typeface="Meiryo UI" panose="020B0604030504040204" pitchFamily="50" charset="-128"/>
                <a:ea typeface="Meiryo UI" panose="020B0604030504040204" pitchFamily="50" charset="-128"/>
              </a:rPr>
              <a:t>の</a:t>
            </a:r>
            <a:r>
              <a:rPr lang="en-US" altLang="ja-JP" sz="1600" dirty="0" smtClean="0">
                <a:latin typeface="Meiryo UI" panose="020B0604030504040204" pitchFamily="50" charset="-128"/>
                <a:ea typeface="Meiryo UI" panose="020B0604030504040204" pitchFamily="50" charset="-128"/>
              </a:rPr>
              <a:t>LSI</a:t>
            </a:r>
            <a:r>
              <a:rPr lang="ja-JP" altLang="en-US" sz="1600" dirty="0" smtClean="0">
                <a:latin typeface="Meiryo UI" panose="020B0604030504040204" pitchFamily="50" charset="-128"/>
                <a:ea typeface="Meiryo UI" panose="020B0604030504040204" pitchFamily="50" charset="-128"/>
              </a:rPr>
              <a:t>では多数の</a:t>
            </a:r>
            <a:r>
              <a:rPr lang="en-US" altLang="ja-JP" sz="1600" dirty="0" smtClean="0">
                <a:latin typeface="Meiryo UI" panose="020B0604030504040204" pitchFamily="50" charset="-128"/>
                <a:ea typeface="Meiryo UI" panose="020B0604030504040204" pitchFamily="50" charset="-128"/>
              </a:rPr>
              <a:t>MOS</a:t>
            </a:r>
            <a:r>
              <a:rPr lang="ja-JP" altLang="en-US" sz="1600" dirty="0" smtClean="0">
                <a:latin typeface="Meiryo UI" panose="020B0604030504040204" pitchFamily="50" charset="-128"/>
                <a:ea typeface="Meiryo UI" panose="020B0604030504040204" pitchFamily="50" charset="-128"/>
              </a:rPr>
              <a:t>トランジスタを配線で接続することで構成されていて、動作速度はページ</a:t>
            </a:r>
            <a:r>
              <a:rPr lang="en-US" altLang="ja-JP" sz="1600" dirty="0" smtClean="0">
                <a:latin typeface="Meiryo UI" panose="020B0604030504040204" pitchFamily="50" charset="-128"/>
                <a:ea typeface="Meiryo UI" panose="020B0604030504040204" pitchFamily="50" charset="-128"/>
              </a:rPr>
              <a:t>8</a:t>
            </a:r>
            <a:r>
              <a:rPr lang="ja-JP" altLang="en-US" sz="1600" dirty="0" err="1" smtClean="0">
                <a:latin typeface="Meiryo UI" panose="020B0604030504040204" pitchFamily="50" charset="-128"/>
                <a:ea typeface="Meiryo UI" panose="020B0604030504040204" pitchFamily="50" charset="-128"/>
              </a:rPr>
              <a:t>のような</a:t>
            </a:r>
            <a:r>
              <a:rPr lang="ja-JP" altLang="en-US" sz="1600" dirty="0" smtClean="0">
                <a:latin typeface="Meiryo UI" panose="020B0604030504040204" pitchFamily="50" charset="-128"/>
                <a:ea typeface="Meiryo UI" panose="020B0604030504040204" pitchFamily="50" charset="-128"/>
              </a:rPr>
              <a:t>かねあいでできまる。</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en-US" altLang="ja-JP" sz="1600" dirty="0" err="1" smtClean="0">
                <a:latin typeface="Meiryo UI" panose="020B0604030504040204" pitchFamily="50" charset="-128"/>
                <a:ea typeface="Meiryo UI" panose="020B0604030504040204" pitchFamily="50" charset="-128"/>
              </a:rPr>
              <a:t>Mos</a:t>
            </a:r>
            <a:r>
              <a:rPr lang="ja-JP" altLang="en-US" sz="1600" dirty="0" smtClean="0">
                <a:latin typeface="Meiryo UI" panose="020B0604030504040204" pitchFamily="50" charset="-128"/>
                <a:ea typeface="Meiryo UI" panose="020B0604030504040204" pitchFamily="50" charset="-128"/>
              </a:rPr>
              <a:t>トランジスアの動作速度を決める「電流</a:t>
            </a:r>
            <a:r>
              <a:rPr lang="en-US" altLang="ja-JP" sz="1600" dirty="0" smtClean="0">
                <a:latin typeface="Meiryo UI" panose="020B0604030504040204" pitchFamily="50" charset="-128"/>
                <a:ea typeface="Meiryo UI" panose="020B0604030504040204" pitchFamily="50" charset="-128"/>
              </a:rPr>
              <a:t>(I) – </a:t>
            </a:r>
            <a:r>
              <a:rPr lang="ja-JP" altLang="en-US" sz="1600" dirty="0" smtClean="0">
                <a:latin typeface="Meiryo UI" panose="020B0604030504040204" pitchFamily="50" charset="-128"/>
                <a:ea typeface="Meiryo UI" panose="020B0604030504040204" pitchFamily="50" charset="-128"/>
              </a:rPr>
              <a:t>電圧</a:t>
            </a:r>
            <a:r>
              <a:rPr lang="en-US" altLang="ja-JP" sz="1600" dirty="0" smtClean="0">
                <a:latin typeface="Meiryo UI" panose="020B0604030504040204" pitchFamily="50" charset="-128"/>
                <a:ea typeface="Meiryo UI" panose="020B0604030504040204" pitchFamily="50" charset="-128"/>
              </a:rPr>
              <a:t>(V) </a:t>
            </a:r>
            <a:r>
              <a:rPr lang="ja-JP" altLang="en-US" sz="1600" dirty="0" smtClean="0">
                <a:latin typeface="Meiryo UI" panose="020B0604030504040204" pitchFamily="50" charset="-128"/>
                <a:ea typeface="Meiryo UI" panose="020B0604030504040204" pitchFamily="50" charset="-128"/>
              </a:rPr>
              <a:t>」特性は次の式で決まる。</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この式から分かるように同一のマスクを使っていても</a:t>
            </a:r>
            <a:r>
              <a:rPr lang="en-US" altLang="ja-JP" sz="1600" dirty="0" smtClean="0">
                <a:latin typeface="Meiryo UI" panose="020B0604030504040204" pitchFamily="50" charset="-128"/>
                <a:ea typeface="Meiryo UI" panose="020B0604030504040204" pitchFamily="50" charset="-128"/>
              </a:rPr>
              <a:t>W</a:t>
            </a:r>
            <a:r>
              <a:rPr lang="ja-JP" altLang="en-US" sz="1600" dirty="0" smtClean="0">
                <a:latin typeface="Meiryo UI" panose="020B0604030504040204" pitchFamily="50" charset="-128"/>
                <a:ea typeface="Meiryo UI" panose="020B0604030504040204" pitchFamily="50" charset="-128"/>
              </a:rPr>
              <a:t>や</a:t>
            </a:r>
            <a:r>
              <a:rPr lang="en-US" altLang="ja-JP" sz="1600" dirty="0" smtClean="0">
                <a:latin typeface="Meiryo UI" panose="020B0604030504040204" pitchFamily="50" charset="-128"/>
                <a:ea typeface="Meiryo UI" panose="020B0604030504040204" pitchFamily="50" charset="-128"/>
              </a:rPr>
              <a:t>L</a:t>
            </a:r>
            <a:r>
              <a:rPr lang="ja-JP" altLang="en-US" sz="1600" dirty="0" smtClean="0">
                <a:latin typeface="Meiryo UI" panose="020B0604030504040204" pitchFamily="50" charset="-128"/>
                <a:ea typeface="Meiryo UI" panose="020B0604030504040204" pitchFamily="50" charset="-128"/>
              </a:rPr>
              <a:t>の寸法あるいはゲート絶縁膜の厚さによる</a:t>
            </a:r>
            <a:r>
              <a:rPr lang="en-US" altLang="ja-JP" sz="1600" dirty="0" smtClean="0">
                <a:latin typeface="Meiryo UI" panose="020B0604030504040204" pitchFamily="50" charset="-128"/>
                <a:ea typeface="Meiryo UI" panose="020B0604030504040204" pitchFamily="50" charset="-128"/>
              </a:rPr>
              <a:t>Co</a:t>
            </a:r>
            <a:r>
              <a:rPr lang="ja-JP" altLang="en-US" sz="1600" dirty="0" smtClean="0">
                <a:latin typeface="Meiryo UI" panose="020B0604030504040204" pitchFamily="50" charset="-128"/>
                <a:ea typeface="Meiryo UI" panose="020B0604030504040204" pitchFamily="50" charset="-128"/>
              </a:rPr>
              <a:t>の値は製造企画範囲内でばらつき、結果として</a:t>
            </a:r>
            <a:r>
              <a:rPr lang="en-US" altLang="ja-JP" sz="1600" dirty="0" smtClean="0">
                <a:latin typeface="Meiryo UI" panose="020B0604030504040204" pitchFamily="50" charset="-128"/>
                <a:ea typeface="Meiryo UI" panose="020B0604030504040204" pitchFamily="50" charset="-128"/>
              </a:rPr>
              <a:t>I-V</a:t>
            </a:r>
            <a:r>
              <a:rPr lang="ja-JP" altLang="en-US" sz="1600" dirty="0" smtClean="0">
                <a:latin typeface="Meiryo UI" panose="020B0604030504040204" pitchFamily="50" charset="-128"/>
                <a:ea typeface="Meiryo UI" panose="020B0604030504040204" pitchFamily="50" charset="-128"/>
              </a:rPr>
              <a:t>と</a:t>
            </a:r>
            <a:r>
              <a:rPr lang="ja-JP" altLang="en-US" sz="1600" dirty="0">
                <a:latin typeface="Meiryo UI" panose="020B0604030504040204" pitchFamily="50" charset="-128"/>
                <a:ea typeface="Meiryo UI" panose="020B0604030504040204" pitchFamily="50" charset="-128"/>
              </a:rPr>
              <a:t>癖</a:t>
            </a:r>
            <a:r>
              <a:rPr lang="ja-JP" altLang="en-US" sz="1600" dirty="0" smtClean="0">
                <a:latin typeface="Meiryo UI" panose="020B0604030504040204" pitchFamily="50" charset="-128"/>
                <a:ea typeface="Meiryo UI" panose="020B0604030504040204" pitchFamily="50" charset="-128"/>
              </a:rPr>
              <a:t>にもバラツキが生じる。また配線の幅や寸法あるいは暑さも企画範囲内でバラツキ、結果として配線遅延にもバラツキが生じる。</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この</a:t>
            </a:r>
            <a:r>
              <a:rPr lang="en-US" altLang="ja-JP" sz="1600" dirty="0" smtClean="0">
                <a:latin typeface="Meiryo UI" panose="020B0604030504040204" pitchFamily="50" charset="-128"/>
                <a:ea typeface="Meiryo UI" panose="020B0604030504040204" pitchFamily="50" charset="-128"/>
              </a:rPr>
              <a:t>2</a:t>
            </a:r>
            <a:r>
              <a:rPr lang="ja-JP" altLang="en-US" sz="1600" dirty="0" err="1" smtClean="0">
                <a:latin typeface="Meiryo UI" panose="020B0604030504040204" pitchFamily="50" charset="-128"/>
                <a:ea typeface="Meiryo UI" panose="020B0604030504040204" pitchFamily="50" charset="-128"/>
              </a:rPr>
              <a:t>つの</a:t>
            </a:r>
            <a:r>
              <a:rPr lang="ja-JP" altLang="en-US" sz="1600" dirty="0" smtClean="0">
                <a:latin typeface="Meiryo UI" panose="020B0604030504040204" pitchFamily="50" charset="-128"/>
                <a:ea typeface="Meiryo UI" panose="020B0604030504040204" pitchFamily="50" charset="-128"/>
              </a:rPr>
              <a:t>かねあいにより、製品としての動作速度に違いが生じる。</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これらを解決するには非常に多くの</a:t>
            </a:r>
            <a:r>
              <a:rPr lang="en-US" altLang="ja-JP" sz="1600" dirty="0" err="1" smtClean="0">
                <a:latin typeface="Meiryo UI" panose="020B0604030504040204" pitchFamily="50" charset="-128"/>
                <a:ea typeface="Meiryo UI" panose="020B0604030504040204" pitchFamily="50" charset="-128"/>
              </a:rPr>
              <a:t>Mos</a:t>
            </a:r>
            <a:r>
              <a:rPr lang="ja-JP" altLang="en-US" sz="1600" dirty="0" smtClean="0">
                <a:latin typeface="Meiryo UI" panose="020B0604030504040204" pitchFamily="50" charset="-128"/>
                <a:ea typeface="Meiryo UI" panose="020B0604030504040204" pitchFamily="50" charset="-128"/>
              </a:rPr>
              <a:t>トランジスタとそれらを接続する配線の全体に関わる問題のため、パラメータのどんな組み合わせに対して同速度の明らかな違いが生じているかの特定が問題で、現状半導体はロジックに</a:t>
            </a:r>
            <a:r>
              <a:rPr lang="ja-JP" altLang="en-US" sz="1600" dirty="0" err="1" smtClean="0">
                <a:latin typeface="Meiryo UI" panose="020B0604030504040204" pitchFamily="50" charset="-128"/>
                <a:ea typeface="Meiryo UI" panose="020B0604030504040204" pitchFamily="50" charset="-128"/>
              </a:rPr>
              <a:t>しろメ</a:t>
            </a:r>
            <a:r>
              <a:rPr lang="ja-JP" altLang="en-US" sz="1600" dirty="0" smtClean="0">
                <a:latin typeface="Meiryo UI" panose="020B0604030504040204" pitchFamily="50" charset="-128"/>
                <a:ea typeface="Meiryo UI" panose="020B0604030504040204" pitchFamily="50" charset="-128"/>
              </a:rPr>
              <a:t>モリにしろでたところ勝負になり選別工程に託されている。</a:t>
            </a:r>
            <a:r>
              <a:rPr lang="ja-JP" altLang="en-US" sz="1600" dirty="0">
                <a:latin typeface="Meiryo UI" panose="020B0604030504040204" pitchFamily="50" charset="-128"/>
                <a:ea typeface="Meiryo UI" panose="020B0604030504040204" pitchFamily="50" charset="-128"/>
              </a:rPr>
              <a:t>　</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目的</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：レシピ</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可変パラメータ</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を取得しパラメータの最適化が分かるようなプログラムの実装</a:t>
            </a:r>
            <a:endParaRPr lang="en-US" altLang="ja-JP" sz="1600" dirty="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smtClean="0">
                <a:latin typeface="Meiryo UI" panose="020B0604030504040204" pitchFamily="50" charset="-128"/>
                <a:ea typeface="Meiryo UI" panose="020B0604030504040204" pitchFamily="50" charset="-128"/>
              </a:rPr>
              <a:t>　　　問題</a:t>
            </a:r>
            <a:r>
              <a:rPr lang="ja-JP" altLang="en-US" sz="1600" dirty="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課題：説明変数や解析結果のデータ</a:t>
            </a:r>
            <a:r>
              <a:rPr lang="en-US" altLang="ja-JP" sz="1600" dirty="0" smtClean="0">
                <a:latin typeface="Meiryo UI" panose="020B0604030504040204" pitchFamily="50" charset="-128"/>
                <a:ea typeface="Meiryo UI" panose="020B0604030504040204" pitchFamily="50" charset="-128"/>
              </a:rPr>
              <a:t>(EDB)</a:t>
            </a:r>
            <a:r>
              <a:rPr lang="ja-JP" altLang="en-US" sz="1600" dirty="0" smtClean="0">
                <a:latin typeface="Meiryo UI" panose="020B0604030504040204" pitchFamily="50" charset="-128"/>
                <a:ea typeface="Meiryo UI" panose="020B0604030504040204" pitchFamily="50" charset="-128"/>
              </a:rPr>
              <a:t>については取得できたが、データの意味がわからないことが多い。</a:t>
            </a:r>
            <a:endParaRPr lang="en-US" altLang="ja-JP" sz="1600" dirty="0" smtClean="0">
              <a:latin typeface="Meiryo UI" panose="020B0604030504040204" pitchFamily="50" charset="-128"/>
              <a:ea typeface="Meiryo UI" panose="020B0604030504040204" pitchFamily="50" charset="-128"/>
            </a:endParaRPr>
          </a:p>
          <a:p>
            <a:pPr marL="444500" indent="-444500">
              <a:spcBef>
                <a:spcPts val="0"/>
              </a:spcBef>
              <a:buNone/>
            </a:pP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施策　　　　：詳しい方に聞き込み調査を行う。もしくは</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一生技</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の方</a:t>
            </a:r>
            <a:r>
              <a:rPr lang="ja-JP" altLang="en-US" sz="1600" dirty="0" smtClean="0">
                <a:latin typeface="Meiryo UI" panose="020B0604030504040204" pitchFamily="50" charset="-128"/>
                <a:ea typeface="Meiryo UI" panose="020B0604030504040204" pitchFamily="50" charset="-128"/>
              </a:rPr>
              <a:t>。パラ</a:t>
            </a:r>
            <a:r>
              <a:rPr lang="en-US" altLang="ja-JP" sz="1600" dirty="0" smtClean="0">
                <a:latin typeface="Meiryo UI" panose="020B0604030504040204" pitchFamily="50" charset="-128"/>
                <a:ea typeface="Meiryo UI" panose="020B0604030504040204" pitchFamily="50" charset="-128"/>
              </a:rPr>
              <a:t>DB</a:t>
            </a:r>
            <a:endParaRPr lang="en-US" altLang="ja-JP" sz="1600" dirty="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全体進捗</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a:t>
            </a:r>
            <a:r>
              <a:rPr lang="en-US" altLang="ja-JP" sz="1600" dirty="0" smtClean="0">
                <a:latin typeface="Meiryo UI" panose="020B0604030504040204" pitchFamily="50" charset="-128"/>
                <a:ea typeface="Meiryo UI" panose="020B0604030504040204" pitchFamily="50" charset="-128"/>
                <a:sym typeface="Wingdings" panose="05000000000000000000" pitchFamily="2" charset="2"/>
              </a:rPr>
              <a:t>2023</a:t>
            </a:r>
            <a:r>
              <a:rPr lang="ja-JP" altLang="en-US" sz="1600" dirty="0" err="1" smtClean="0">
                <a:latin typeface="Meiryo UI" panose="020B0604030504040204" pitchFamily="50" charset="-128"/>
                <a:ea typeface="Meiryo UI" panose="020B0604030504040204" pitchFamily="50" charset="-128"/>
                <a:sym typeface="Wingdings" panose="05000000000000000000" pitchFamily="2" charset="2"/>
              </a:rPr>
              <a:t>までに</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ある程度の実装を完了と</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させる。</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今月</a:t>
            </a:r>
            <a:r>
              <a:rPr lang="ja-JP" altLang="en-US" sz="1600" dirty="0" smtClean="0">
                <a:latin typeface="Meiryo UI" panose="020B0604030504040204" pitchFamily="50" charset="-128"/>
                <a:ea typeface="Meiryo UI" panose="020B0604030504040204" pitchFamily="50" charset="-128"/>
              </a:rPr>
              <a:t>の実績・作業内容</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：実装は大幅に実施した</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来月の計画</a:t>
            </a:r>
            <a:r>
              <a:rPr lang="ja-JP" altLang="en-US" sz="1600" dirty="0" smtClean="0">
                <a:latin typeface="Meiryo UI" panose="020B0604030504040204" pitchFamily="50" charset="-128"/>
                <a:ea typeface="Meiryo UI" panose="020B0604030504040204" pitchFamily="50" charset="-128"/>
                <a:sym typeface="Wingdings" panose="05000000000000000000" pitchFamily="2" charset="2"/>
              </a:rPr>
              <a:t>：</a:t>
            </a:r>
            <a:r>
              <a:rPr lang="ja-JP" altLang="en-US" sz="1600" dirty="0">
                <a:latin typeface="Meiryo UI" panose="020B0604030504040204" pitchFamily="50" charset="-128"/>
                <a:ea typeface="Meiryo UI" panose="020B0604030504040204" pitchFamily="50" charset="-128"/>
                <a:sym typeface="Wingdings" panose="05000000000000000000" pitchFamily="2" charset="2"/>
              </a:rPr>
              <a:t>　</a:t>
            </a:r>
            <a:r>
              <a:rPr lang="en-US" altLang="ja-JP" sz="1600" dirty="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EDB(</a:t>
            </a:r>
            <a:r>
              <a:rPr lang="ja-JP" altLang="en-US" sz="1600" dirty="0" smtClean="0">
                <a:latin typeface="Meiryo UI" panose="020B0604030504040204" pitchFamily="50" charset="-128"/>
                <a:ea typeface="Meiryo UI" panose="020B0604030504040204" pitchFamily="50" charset="-128"/>
              </a:rPr>
              <a:t>解析</a:t>
            </a:r>
            <a:r>
              <a:rPr lang="en-US" altLang="ja-JP" sz="1600" dirty="0" smtClean="0">
                <a:latin typeface="Meiryo UI" panose="020B0604030504040204" pitchFamily="50" charset="-128"/>
                <a:ea typeface="Meiryo UI" panose="020B0604030504040204" pitchFamily="50" charset="-128"/>
              </a:rPr>
              <a:t>DB)</a:t>
            </a:r>
            <a:r>
              <a:rPr lang="ja-JP" altLang="en-US" sz="1600" dirty="0" err="1" smtClean="0">
                <a:latin typeface="Meiryo UI" panose="020B0604030504040204" pitchFamily="50" charset="-128"/>
                <a:ea typeface="Meiryo UI" panose="020B0604030504040204" pitchFamily="50" charset="-128"/>
              </a:rPr>
              <a:t>にて</a:t>
            </a:r>
            <a:r>
              <a:rPr lang="ja-JP" altLang="en-US" sz="1600" dirty="0" smtClean="0">
                <a:latin typeface="Meiryo UI" panose="020B0604030504040204" pitchFamily="50" charset="-128"/>
                <a:ea typeface="Meiryo UI" panose="020B0604030504040204" pitchFamily="50" charset="-128"/>
              </a:rPr>
              <a:t>パラメータの取得が可能となった。今後テストを行う</a:t>
            </a:r>
            <a:r>
              <a:rPr lang="ja-JP" altLang="en-US" sz="1600" dirty="0" smtClean="0">
                <a:latin typeface="Meiryo UI" panose="020B0604030504040204" pitchFamily="50" charset="-128"/>
                <a:ea typeface="Meiryo UI" panose="020B0604030504040204" pitchFamily="50" charset="-128"/>
              </a:rPr>
              <a:t>。</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課題</a:t>
            </a:r>
            <a:r>
              <a:rPr lang="ja-JP" altLang="en-US" sz="1600" dirty="0">
                <a:latin typeface="Meiryo UI" panose="020B0604030504040204" pitchFamily="50" charset="-128"/>
                <a:ea typeface="Meiryo UI" panose="020B0604030504040204" pitchFamily="50" charset="-128"/>
              </a:rPr>
              <a:t>／対策</a:t>
            </a:r>
            <a:r>
              <a:rPr lang="ja-JP" altLang="en-US" sz="1600" dirty="0" smtClean="0">
                <a:latin typeface="Meiryo UI" panose="020B0604030504040204" pitchFamily="50" charset="-128"/>
                <a:ea typeface="Meiryo UI" panose="020B0604030504040204" pitchFamily="50" charset="-128"/>
              </a:rPr>
              <a:t>案</a:t>
            </a:r>
            <a:r>
              <a:rPr lang="ja-JP" altLang="en-US" sz="1600" dirty="0" smtClean="0">
                <a:latin typeface="Meiryo UI" panose="020B0604030504040204" pitchFamily="50" charset="-128"/>
                <a:ea typeface="Meiryo UI" panose="020B0604030504040204" pitchFamily="50" charset="-128"/>
              </a:rPr>
              <a:t>：パラメータや測定値の意味が分からない事が多い。引き続き調査が必要</a:t>
            </a:r>
            <a:endParaRPr lang="en-US" altLang="ja-JP" sz="1600" dirty="0" smtClean="0">
              <a:latin typeface="Meiryo UI" panose="020B0604030504040204" pitchFamily="50" charset="-128"/>
              <a:ea typeface="Meiryo UI" panose="020B0604030504040204" pitchFamily="50" charset="-128"/>
            </a:endParaRPr>
          </a:p>
          <a:p>
            <a:pPr marL="444500" indent="-4763">
              <a:spcBef>
                <a:spcPts val="0"/>
              </a:spcBef>
              <a:buNone/>
            </a:pPr>
            <a:r>
              <a:rPr lang="ja-JP" altLang="en-US" sz="1600" dirty="0" smtClean="0">
                <a:latin typeface="Meiryo UI" panose="020B0604030504040204" pitchFamily="50" charset="-128"/>
                <a:ea typeface="Meiryo UI" panose="020B0604030504040204" pitchFamily="50" charset="-128"/>
              </a:rPr>
              <a:t>特記</a:t>
            </a:r>
            <a:r>
              <a:rPr lang="ja-JP" altLang="en-US" sz="1600" dirty="0" smtClean="0">
                <a:latin typeface="Meiryo UI" panose="020B0604030504040204" pitchFamily="50" charset="-128"/>
                <a:ea typeface="Meiryo UI" panose="020B0604030504040204" pitchFamily="50" charset="-128"/>
              </a:rPr>
              <a:t>事項：</a:t>
            </a:r>
            <a:r>
              <a:rPr lang="en-US" altLang="ja-JP" sz="1600" dirty="0" smtClean="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特になし</a:t>
            </a:r>
            <a:endParaRPr lang="en-US" altLang="ja-JP" sz="1600" dirty="0" smtClean="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t>８</a:t>
            </a:r>
            <a:r>
              <a:rPr lang="ja-JP" altLang="en-US" dirty="0" smtClean="0"/>
              <a:t>月度　作業報告</a:t>
            </a:r>
            <a:r>
              <a:rPr lang="ja-JP" altLang="en-US" dirty="0" smtClean="0"/>
              <a:t>（</a:t>
            </a:r>
            <a:r>
              <a:rPr lang="ja-JP" altLang="en-US" dirty="0"/>
              <a:t>３</a:t>
            </a:r>
            <a:r>
              <a:rPr lang="ja-JP" altLang="en-US" dirty="0" smtClean="0"/>
              <a:t>／</a:t>
            </a:r>
            <a:r>
              <a:rPr lang="ja-JP" altLang="en-US" dirty="0"/>
              <a:t>３</a:t>
            </a:r>
            <a:r>
              <a:rPr lang="ja-JP" altLang="en-US" dirty="0" smtClean="0"/>
              <a:t>）</a:t>
            </a:r>
            <a:endParaRPr lang="ja-JP" altLang="en-US" dirty="0"/>
          </a:p>
        </p:txBody>
      </p:sp>
    </p:spTree>
    <p:extLst>
      <p:ext uri="{BB962C8B-B14F-4D97-AF65-F5344CB8AC3E}">
        <p14:creationId xmlns:p14="http://schemas.microsoft.com/office/powerpoint/2010/main" val="2149770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648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2.xml><?xml version="1.0" encoding="utf-8"?>
<a:theme xmlns:a="http://schemas.openxmlformats.org/drawingml/2006/main" name="マゼンタ">
  <a:themeElements>
    <a:clrScheme name="NewMagenta-Fin2">
      <a:dk1>
        <a:srgbClr val="000000"/>
      </a:dk1>
      <a:lt1>
        <a:srgbClr val="FFFFFF"/>
      </a:lt1>
      <a:dk2>
        <a:srgbClr val="1ABCEF"/>
      </a:dk2>
      <a:lt2>
        <a:srgbClr val="C0C0C0"/>
      </a:lt2>
      <a:accent1>
        <a:srgbClr val="E10D7D"/>
      </a:accent1>
      <a:accent2>
        <a:srgbClr val="F086BE"/>
      </a:accent2>
      <a:accent3>
        <a:srgbClr val="A30751"/>
      </a:accent3>
      <a:accent4>
        <a:srgbClr val="E9499D"/>
      </a:accent4>
      <a:accent5>
        <a:srgbClr val="C90965"/>
      </a:accent5>
      <a:accent6>
        <a:srgbClr val="FADBE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5B581E54-830A-8D47-BFDF-A97FBA09A3CC}"/>
    </a:ext>
  </a:extLst>
</a:theme>
</file>

<file path=ppt/theme/theme3.xml><?xml version="1.0" encoding="utf-8"?>
<a:theme xmlns:a="http://schemas.openxmlformats.org/drawingml/2006/main" name="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4.xml><?xml version="1.0" encoding="utf-8"?>
<a:theme xmlns:a="http://schemas.openxmlformats.org/drawingml/2006/main" name="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5.xml><?xml version="1.0" encoding="utf-8"?>
<a:theme xmlns:a="http://schemas.openxmlformats.org/drawingml/2006/main" name="ライトグリーン">
  <a:themeElements>
    <a:clrScheme name="NewLightGreen-Fin">
      <a:dk1>
        <a:srgbClr val="000000"/>
      </a:dk1>
      <a:lt1>
        <a:srgbClr val="FFFFFF"/>
      </a:lt1>
      <a:dk2>
        <a:srgbClr val="E10D7D"/>
      </a:dk2>
      <a:lt2>
        <a:srgbClr val="C0C0C0"/>
      </a:lt2>
      <a:accent1>
        <a:srgbClr val="95C62A"/>
      </a:accent1>
      <a:accent2>
        <a:srgbClr val="CAE393"/>
      </a:accent2>
      <a:accent3>
        <a:srgbClr val="618F19"/>
      </a:accent3>
      <a:accent4>
        <a:srgbClr val="AFD35F"/>
      </a:accent4>
      <a:accent5>
        <a:srgbClr val="79B01F"/>
      </a:accent5>
      <a:accent6>
        <a:srgbClr val="E5F1CA"/>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B896E18-8FDD-E74F-B3E4-81E50609EEEF}"/>
    </a:ext>
  </a:extLst>
</a:theme>
</file>

<file path=ppt/theme/theme6.xml><?xml version="1.0" encoding="utf-8"?>
<a:theme xmlns:a="http://schemas.openxmlformats.org/drawingml/2006/main" name="オレンジ">
  <a:themeElements>
    <a:clrScheme name="0903_OrangeFin">
      <a:dk1>
        <a:srgbClr val="000000"/>
      </a:dk1>
      <a:lt1>
        <a:srgbClr val="FFFFFF"/>
      </a:lt1>
      <a:dk2>
        <a:srgbClr val="1ABCEF"/>
      </a:dk2>
      <a:lt2>
        <a:srgbClr val="C0C0C0"/>
      </a:lt2>
      <a:accent1>
        <a:srgbClr val="F29614"/>
      </a:accent1>
      <a:accent2>
        <a:srgbClr val="F9CB89"/>
      </a:accent2>
      <a:accent3>
        <a:srgbClr val="BC670C"/>
      </a:accent3>
      <a:accent4>
        <a:srgbClr val="F5B04F"/>
      </a:accent4>
      <a:accent5>
        <a:srgbClr val="E77E0E"/>
      </a:accent5>
      <a:accent6>
        <a:srgbClr val="FCE5C3"/>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6533FD6A-4ACB-6A4D-A1FE-F8220ADEAEB9}"/>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BA31A39C385E9A49849EF3038DBDC572" ma:contentTypeVersion="1" ma:contentTypeDescription="新しいドキュメントを作成します。" ma:contentTypeScope="" ma:versionID="971de7d529a15a1bd32893fa392bfc6c">
  <xsd:schema xmlns:xsd="http://www.w3.org/2001/XMLSchema" xmlns:xs="http://www.w3.org/2001/XMLSchema" xmlns:p="http://schemas.microsoft.com/office/2006/metadata/properties" xmlns:ns2="http://schemas.microsoft.com/sharepoint/v3/fields" targetNamespace="http://schemas.microsoft.com/office/2006/metadata/properties" ma:root="true" ma:fieldsID="312e5799ff16bbc67e22bf3500e2e423" ns2:_="">
    <xsd:import namespace="http://schemas.microsoft.com/sharepoint/v3/fields"/>
    <xsd:element name="properties">
      <xsd:complexType>
        <xsd:sequence>
          <xsd:element name="documentManagement">
            <xsd:complexType>
              <xsd:all>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バージョン"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Props1.xml><?xml version="1.0" encoding="utf-8"?>
<ds:datastoreItem xmlns:ds="http://schemas.openxmlformats.org/officeDocument/2006/customXml" ds:itemID="{18499B19-97D0-4595-80A7-CC3256DFC0C5}">
  <ds:schemaRefs>
    <ds:schemaRef ds:uri="http://schemas.microsoft.com/sharepoint/v3/contenttype/forms"/>
  </ds:schemaRefs>
</ds:datastoreItem>
</file>

<file path=customXml/itemProps2.xml><?xml version="1.0" encoding="utf-8"?>
<ds:datastoreItem xmlns:ds="http://schemas.openxmlformats.org/officeDocument/2006/customXml" ds:itemID="{0B5ADE61-C8E4-49D5-9901-4CBB65139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9EF2B-4B35-4696-B971-BA7F8DC2B8BD}">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190904_KIOXIA_PPTTemplate_16ﾃ・_JP</Template>
  <TotalTime>0</TotalTime>
  <Words>260</Words>
  <Application>Microsoft Office PowerPoint</Application>
  <PresentationFormat>ワイド画面</PresentationFormat>
  <Paragraphs>112</Paragraphs>
  <Slides>7</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6</vt:i4>
      </vt:variant>
      <vt:variant>
        <vt:lpstr>スライド タイトル</vt:lpstr>
      </vt:variant>
      <vt:variant>
        <vt:i4>7</vt:i4>
      </vt:variant>
    </vt:vector>
  </HeadingPairs>
  <TitlesOfParts>
    <vt:vector size="20" baseType="lpstr">
      <vt:lpstr>Meiryo UI</vt:lpstr>
      <vt:lpstr>メイリオ</vt:lpstr>
      <vt:lpstr>メイリオ</vt:lpstr>
      <vt:lpstr>游ゴシック</vt:lpstr>
      <vt:lpstr>Arial</vt:lpstr>
      <vt:lpstr>segoe ui</vt:lpstr>
      <vt:lpstr>Wingdings</vt:lpstr>
      <vt:lpstr>ライトブルー</vt:lpstr>
      <vt:lpstr>マゼンタ</vt:lpstr>
      <vt:lpstr>イエロー</vt:lpstr>
      <vt:lpstr>ライトグレー</vt:lpstr>
      <vt:lpstr>ライトグリーン</vt:lpstr>
      <vt:lpstr>オレンジ</vt:lpstr>
      <vt:lpstr>統合マスタ・保全チーム月報</vt:lpstr>
      <vt:lpstr>8月作業一覧</vt:lpstr>
      <vt:lpstr>８月度　作業報告（１／３）</vt:lpstr>
      <vt:lpstr>系切り替えの原因(推測)</vt:lpstr>
      <vt:lpstr>８月度　作業報告（２／３）</vt:lpstr>
      <vt:lpstr>８月度　作業報告（３／３）</vt:lpstr>
      <vt:lpstr>PowerPoint プレゼンテーション</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2019-07-17T05:12:58Z</cp:lastPrinted>
  <dcterms:created xsi:type="dcterms:W3CDTF">2019-09-05T23:04:12Z</dcterms:created>
  <dcterms:modified xsi:type="dcterms:W3CDTF">2022-08-05T08:08:53Z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0x010100BA31A39C385E9A49849EF3038DBDC572</vt:lpwstr>
  </property>
</Properties>
</file>