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7" r:id="rId4"/>
  </p:sldMasterIdLst>
  <p:notesMasterIdLst>
    <p:notesMasterId r:id="rId16"/>
  </p:notesMasterIdLst>
  <p:handoutMasterIdLst>
    <p:handoutMasterId r:id="rId17"/>
  </p:handoutMasterIdLst>
  <p:sldIdLst>
    <p:sldId id="813" r:id="rId5"/>
    <p:sldId id="982" r:id="rId6"/>
    <p:sldId id="1011" r:id="rId7"/>
    <p:sldId id="1012" r:id="rId8"/>
    <p:sldId id="1009" r:id="rId9"/>
    <p:sldId id="1010" r:id="rId10"/>
    <p:sldId id="1018" r:id="rId11"/>
    <p:sldId id="1019" r:id="rId12"/>
    <p:sldId id="1016" r:id="rId13"/>
    <p:sldId id="1017" r:id="rId14"/>
    <p:sldId id="1015" r:id="rId15"/>
  </p:sldIdLst>
  <p:sldSz cx="12192000" cy="6858000"/>
  <p:notesSz cx="6858000" cy="9144000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437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7310" userDrawn="1">
          <p15:clr>
            <a:srgbClr val="A4A3A4"/>
          </p15:clr>
        </p15:guide>
        <p15:guide id="8" pos="370" userDrawn="1">
          <p15:clr>
            <a:srgbClr val="A4A3A4"/>
          </p15:clr>
        </p15:guide>
        <p15:guide id="9" pos="7165" userDrawn="1">
          <p15:clr>
            <a:srgbClr val="A4A3A4"/>
          </p15:clr>
        </p15:guide>
        <p15:guide id="10" pos="5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E38"/>
    <a:srgbClr val="10B01B"/>
    <a:srgbClr val="E6FECC"/>
    <a:srgbClr val="87C8E2"/>
    <a:srgbClr val="0F9CEB"/>
    <a:srgbClr val="E7EFFB"/>
    <a:srgbClr val="CCDEF7"/>
    <a:srgbClr val="FFCCFF"/>
    <a:srgbClr val="CEEBFC"/>
    <a:srgbClr val="2D4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1" autoAdjust="0"/>
    <p:restoredTop sz="94185" autoAdjust="0"/>
  </p:normalViewPr>
  <p:slideViewPr>
    <p:cSldViewPr snapToGrid="0">
      <p:cViewPr varScale="1">
        <p:scale>
          <a:sx n="116" d="100"/>
          <a:sy n="116" d="100"/>
        </p:scale>
        <p:origin x="461" y="43"/>
      </p:cViewPr>
      <p:guideLst>
        <p:guide orient="horz" pos="2160"/>
        <p:guide orient="horz" pos="595"/>
        <p:guide orient="horz" pos="437"/>
        <p:guide orient="horz" pos="3884"/>
        <p:guide orient="horz" pos="4020"/>
        <p:guide pos="3839"/>
        <p:guide pos="7310"/>
        <p:guide pos="370"/>
        <p:guide pos="7165"/>
        <p:guide pos="515"/>
      </p:guideLst>
    </p:cSldViewPr>
  </p:slideViewPr>
  <p:outlineViewPr>
    <p:cViewPr>
      <p:scale>
        <a:sx n="33" d="100"/>
        <a:sy n="33" d="100"/>
      </p:scale>
      <p:origin x="0" y="106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2022/8/5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2022/8/5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83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098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06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45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539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14917" y="1127995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 bwMode="gray">
          <a:xfrm>
            <a:off x="2438402" y="1238809"/>
            <a:ext cx="8938684" cy="627851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287790"/>
            <a:ext cx="10562167" cy="404360"/>
          </a:xfrm>
          <a:prstGeom prst="rect">
            <a:avLst/>
          </a:prstGeom>
        </p:spPr>
        <p:txBody>
          <a:bodyPr vert="horz" wrap="square" lIns="90000" tIns="0" rIns="0" bIns="0" rtlCol="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defRPr lang="en-US" altLang="ja-JP" sz="1846" b="1" dirty="0" smtClean="0">
                <a:solidFill>
                  <a:schemeClr val="accent2"/>
                </a:solidFill>
                <a:cs typeface="Myriad Pro"/>
              </a:defRPr>
            </a:lvl1pPr>
          </a:lstStyle>
          <a:p>
            <a:pPr marL="10658" lvl="0" defTabSz="914228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917" y="2161354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15"/>
          <p:cNvSpPr>
            <a:spLocks noGrp="1"/>
          </p:cNvSpPr>
          <p:nvPr>
            <p:ph type="body" sz="quarter" idx="14"/>
          </p:nvPr>
        </p:nvSpPr>
        <p:spPr bwMode="gray">
          <a:xfrm>
            <a:off x="2438402" y="2235222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4917" y="3194713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6"/>
          </p:nvPr>
        </p:nvSpPr>
        <p:spPr bwMode="gray">
          <a:xfrm>
            <a:off x="2438402" y="3268581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14917" y="422807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0" name="テキスト プレースホルダー 15"/>
          <p:cNvSpPr>
            <a:spLocks noGrp="1"/>
          </p:cNvSpPr>
          <p:nvPr>
            <p:ph type="body" sz="quarter" idx="18"/>
          </p:nvPr>
        </p:nvSpPr>
        <p:spPr bwMode="gray">
          <a:xfrm>
            <a:off x="2438402" y="430194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917" y="526143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15"/>
          <p:cNvSpPr>
            <a:spLocks noGrp="1"/>
          </p:cNvSpPr>
          <p:nvPr>
            <p:ph type="body" sz="quarter" idx="20"/>
          </p:nvPr>
        </p:nvSpPr>
        <p:spPr bwMode="gray">
          <a:xfrm>
            <a:off x="2438402" y="533530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0"/>
            <a:ext cx="4402667" cy="2502568"/>
          </a:xfrm>
          <a:prstGeom prst="rect">
            <a:avLst/>
          </a:prstGeom>
        </p:spPr>
        <p:txBody>
          <a:bodyPr vert="horz" wrap="none" lIns="0" tIns="0" rIns="0" bIns="0" rtlCol="0" anchor="b" anchorCtr="1">
            <a:noAutofit/>
          </a:bodyPr>
          <a:lstStyle>
            <a:lvl1pPr>
              <a:defRPr lang="ja-JP" altLang="en-US" sz="12252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" y="2507219"/>
            <a:ext cx="3819202" cy="723275"/>
          </a:xfrm>
          <a:prstGeom prst="rect">
            <a:avLst/>
          </a:prstGeom>
        </p:spPr>
        <p:txBody>
          <a:bodyPr vert="horz" wrap="none" lIns="140400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tabLst/>
              <a:defRPr lang="ja-JP" altLang="en-US" sz="4700" dirty="0" smtClean="0">
                <a:solidFill>
                  <a:srgbClr val="0F9CEB"/>
                </a:solidFill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 bwMode="gray">
          <a:xfrm>
            <a:off x="814917" y="3803924"/>
            <a:ext cx="3504715" cy="426079"/>
          </a:xfrm>
          <a:prstGeom prst="rect">
            <a:avLst/>
          </a:prstGeom>
        </p:spPr>
        <p:txBody>
          <a:bodyPr vert="horz" wrap="none" lIns="612000" tIns="0" rIns="0" bIns="0" rtlCol="0">
            <a:spAutoFit/>
          </a:bodyPr>
          <a:lstStyle>
            <a:lvl1pPr marL="10658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ja-JP" altLang="en-US" sz="1846" b="1" dirty="0" smtClean="0">
                <a:solidFill>
                  <a:schemeClr val="accent2"/>
                </a:solidFill>
                <a:latin typeface="+mj-lt"/>
                <a:cs typeface="Myriad Pro"/>
              </a:defRPr>
            </a:lvl1pPr>
          </a:lstStyle>
          <a:p>
            <a:pPr marL="10658" lvl="0" defTabSz="914228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21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基本レイアウト_見出し、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0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基本レイアウト_色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55177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795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基本レイアウト_色帯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6921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2429862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1836304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045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917" y="2262806"/>
            <a:ext cx="10562167" cy="2308324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marL="0" indent="0" algn="ctr" defTabSz="1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48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プレゼンテーション中のキーフレーズ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216000" rIns="576000" bIns="36000" rtlCol="0" anchor="b" anchorCtr="0">
            <a:no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2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64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事項２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gray">
          <a:xfrm>
            <a:off x="0" y="0"/>
            <a:ext cx="12192000" cy="6382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 bwMode="gray">
          <a:xfrm>
            <a:off x="297713" y="228600"/>
            <a:ext cx="11596577" cy="593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 bwMode="gray">
          <a:xfrm>
            <a:off x="814918" y="1171851"/>
            <a:ext cx="10562165" cy="461665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Tx/>
              <a:buNone/>
              <a:defRPr lang="ja-JP" altLang="en-US" sz="1600" dirty="0" smtClean="0"/>
            </a:lvl1pPr>
            <a:lvl2pPr>
              <a:defRPr lang="ja-JP" altLang="en-US" dirty="0" smtClean="0"/>
            </a:lvl2pPr>
            <a:lvl3pPr>
              <a:defRPr lang="ja-JP" altLang="en-US" sz="1800" dirty="0" smtClean="0"/>
            </a:lvl3pPr>
            <a:lvl4pPr>
              <a:defRPr lang="ja-JP" altLang="en-US" sz="1800" dirty="0" smtClean="0"/>
            </a:lvl4pPr>
            <a:lvl5pPr>
              <a:defRPr lang="ja-JP" altLang="en-US" sz="1800" dirty="0"/>
            </a:lvl5pPr>
          </a:lstStyle>
          <a:p>
            <a:pPr marL="285750" lvl="0" indent="-285750" defTabSz="914228">
              <a:lnSpc>
                <a:spcPct val="150000"/>
              </a:lnSpc>
              <a:spcAft>
                <a:spcPts val="600"/>
              </a:spcAf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477737"/>
            <a:ext cx="10562165" cy="707886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defRPr lang="ja-JP" altLang="en-US" sz="3200" b="0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79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 userDrawn="1"/>
        </p:nvSpPr>
        <p:spPr bwMode="gray">
          <a:xfrm>
            <a:off x="1945858" y="3068517"/>
            <a:ext cx="8300285" cy="720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58" algn="ctr">
              <a:tabLst>
                <a:tab pos="1610933" algn="l"/>
              </a:tabLst>
            </a:pPr>
            <a:r>
              <a:rPr lang="en-US" sz="4700" dirty="0">
                <a:solidFill>
                  <a:schemeClr val="accent1"/>
                </a:solidFill>
                <a:latin typeface="+mj-lt"/>
                <a:cs typeface="Myriad Pro"/>
              </a:rPr>
              <a:t>Appendix</a:t>
            </a:r>
            <a:endParaRPr sz="4700" dirty="0">
              <a:solidFill>
                <a:schemeClr val="accent1"/>
              </a:solidFill>
              <a:latin typeface="+mj-lt"/>
              <a:cs typeface="Myriad Pro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40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auto">
          <a:xfrm>
            <a:off x="11377613" y="6449006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>
              <a:defRPr kumimoji="0" lang="ja-JP" altLang="en-US" sz="1100" smtClean="0">
                <a:solidFill>
                  <a:schemeClr val="tx1"/>
                </a:solidFill>
                <a:latin typeface="+mn-lt"/>
                <a:ea typeface="Meiryo UI"/>
                <a:cs typeface="Segoe UI" pitchFamily="34" charset="0"/>
              </a:defRPr>
            </a:lvl1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2"/>
          <p:cNvSpPr txBox="1">
            <a:spLocks/>
          </p:cNvSpPr>
          <p:nvPr userDrawn="1"/>
        </p:nvSpPr>
        <p:spPr>
          <a:xfrm>
            <a:off x="6502400" y="6494145"/>
            <a:ext cx="4875213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000" dirty="0"/>
              <a:t>© 2018 Toshiba Memory Corporation</a:t>
            </a:r>
          </a:p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000000"/>
                </a:solidFill>
                <a:latin typeface="Comic Sans MS" pitchFamily="66" charset="0"/>
                <a:ea typeface="ＭＳ Ｐゴシック" pitchFamily="50" charset="-128"/>
              </a:rPr>
              <a:t>Yokkaichi Operations</a:t>
            </a:r>
            <a:endParaRPr kumimoji="0" lang="en-US" altLang="ja-JP" sz="1000" dirty="0">
              <a:solidFill>
                <a:srgbClr val="000000"/>
              </a:solidFill>
            </a:endParaRPr>
          </a:p>
          <a:p>
            <a:pPr algn="r"/>
            <a:endParaRPr lang="en-US" altLang="ja-JP" sz="1000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noFill/>
          <a:ln>
            <a:noFill/>
          </a:ln>
          <a:extLst/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3"/>
          <p:cNvSpPr txBox="1"/>
          <p:nvPr userDrawn="1"/>
        </p:nvSpPr>
        <p:spPr>
          <a:xfrm>
            <a:off x="3931840" y="6461532"/>
            <a:ext cx="4296427" cy="325676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Confidential &amp; For TMC Internal use only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6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4" r:id="rId2"/>
    <p:sldLayoutId id="2147483719" r:id="rId3"/>
    <p:sldLayoutId id="2147483714" r:id="rId4"/>
    <p:sldLayoutId id="2147483729" r:id="rId5"/>
    <p:sldLayoutId id="2147483716" r:id="rId6"/>
    <p:sldLayoutId id="2147483715" r:id="rId7"/>
    <p:sldLayoutId id="2147483711" r:id="rId8"/>
    <p:sldLayoutId id="2147483728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5ACBF0"/>
          </p15:clr>
        </p15:guide>
        <p15:guide id="2" pos="3840" userDrawn="1">
          <p15:clr>
            <a:srgbClr val="5ACBF0"/>
          </p15:clr>
        </p15:guide>
        <p15:guide id="3" pos="513" userDrawn="1">
          <p15:clr>
            <a:srgbClr val="5ACBF0"/>
          </p15:clr>
        </p15:guide>
        <p15:guide id="4" pos="7167" userDrawn="1">
          <p15:clr>
            <a:srgbClr val="5ACBF0"/>
          </p15:clr>
        </p15:guide>
        <p15:guide id="5" orient="horz" pos="4020" userDrawn="1">
          <p15:clr>
            <a:srgbClr val="5ACBF0"/>
          </p15:clr>
        </p15:guide>
        <p15:guide id="6" orient="horz" pos="436" userDrawn="1">
          <p15:clr>
            <a:srgbClr val="5ACBF0"/>
          </p15:clr>
        </p15:guide>
        <p15:guide id="7" orient="horz" pos="595" userDrawn="1">
          <p15:clr>
            <a:srgbClr val="5ACBF0"/>
          </p15:clr>
        </p15:guide>
        <p15:guide id="8" orient="horz" pos="3884" userDrawn="1">
          <p15:clr>
            <a:srgbClr val="5ACBF0"/>
          </p15:clr>
        </p15:guide>
        <p15:guide id="9" pos="7317" userDrawn="1">
          <p15:clr>
            <a:srgbClr val="5ACBF0"/>
          </p15:clr>
        </p15:guide>
        <p15:guide id="10" pos="3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4294967295"/>
          </p:nvPr>
        </p:nvSpPr>
        <p:spPr>
          <a:xfrm>
            <a:off x="10161588" y="6127750"/>
            <a:ext cx="2030412" cy="263525"/>
          </a:xfrm>
          <a:prstGeom prst="rect">
            <a:avLst/>
          </a:prstGeom>
        </p:spPr>
        <p:txBody>
          <a:bodyPr wrap="square" lIns="0" tIns="0" rIns="828000" bIns="108000" anchor="b" anchorCtr="0">
            <a:spAutoFit/>
          </a:bodyPr>
          <a:lstStyle/>
          <a:p>
            <a:pPr marL="0" indent="0" algn="r" defTabSz="1800">
              <a:lnSpc>
                <a:spcPct val="125000"/>
              </a:lnSpc>
              <a:spcBef>
                <a:spcPts val="0"/>
              </a:spcBef>
              <a:buFont typeface="Arial" charset="0"/>
              <a:tabLst>
                <a:tab pos="180000" algn="l"/>
              </a:tabLst>
            </a:pPr>
            <a:r>
              <a:rPr lang="ja-JP" altLang="en-US" sz="800" dirty="0"/>
              <a:t>補足事項：参考、出典など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0</a:t>
            </a:fld>
            <a:endParaRPr lang="en-US" altLang="ja-JP" dirty="0"/>
          </a:p>
        </p:txBody>
      </p:sp>
      <p:sp>
        <p:nvSpPr>
          <p:cNvPr id="9" name="テキスト プレースホルダー 2"/>
          <p:cNvSpPr txBox="1">
            <a:spLocks/>
          </p:cNvSpPr>
          <p:nvPr/>
        </p:nvSpPr>
        <p:spPr bwMode="gray">
          <a:xfrm>
            <a:off x="3616740" y="2779008"/>
            <a:ext cx="4356962" cy="630942"/>
          </a:xfrm>
          <a:prstGeom prst="rect">
            <a:avLst/>
          </a:prstGeom>
        </p:spPr>
        <p:txBody>
          <a:bodyPr wrap="none" lIns="0" rIns="0">
            <a:spAutoFit/>
          </a:bodyPr>
          <a:lstStyle>
            <a:lvl1pPr marL="0" indent="0" algn="just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kumimoji="1" lang="ja-JP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チェックルールの管理機能構築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角丸四角形 94"/>
          <p:cNvSpPr/>
          <p:nvPr/>
        </p:nvSpPr>
        <p:spPr>
          <a:xfrm>
            <a:off x="6136877" y="1416164"/>
            <a:ext cx="2933700" cy="3043121"/>
          </a:xfrm>
          <a:prstGeom prst="round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43870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9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829" y="1152893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ユーザがアプリ画面上でルール修正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05513" y="1841869"/>
            <a:ext cx="2883810" cy="1465198"/>
            <a:chOff x="254059" y="2962828"/>
            <a:chExt cx="2883810" cy="1465198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6" name="角丸四角形 45"/>
          <p:cNvSpPr/>
          <p:nvPr/>
        </p:nvSpPr>
        <p:spPr>
          <a:xfrm>
            <a:off x="1956815" y="308833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2529592" y="308541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6694565" y="2947737"/>
            <a:ext cx="1883383" cy="1226891"/>
            <a:chOff x="6096000" y="4071394"/>
            <a:chExt cx="5698593" cy="1741037"/>
          </a:xfrm>
        </p:grpSpPr>
        <p:sp>
          <p:nvSpPr>
            <p:cNvPr id="28" name="角丸四角形 27"/>
            <p:cNvSpPr/>
            <p:nvPr/>
          </p:nvSpPr>
          <p:spPr>
            <a:xfrm>
              <a:off x="6096000" y="4103027"/>
              <a:ext cx="5698593" cy="1709404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368534" y="4071394"/>
              <a:ext cx="2693709" cy="52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ロジック</a:t>
              </a:r>
              <a:endParaRPr kumimoji="1" lang="en-US" altLang="ja-JP" dirty="0" smtClean="0"/>
            </a:p>
          </p:txBody>
        </p:sp>
        <p:sp>
          <p:nvSpPr>
            <p:cNvPr id="67" name="円/楕円 66"/>
            <p:cNvSpPr/>
            <p:nvPr/>
          </p:nvSpPr>
          <p:spPr>
            <a:xfrm>
              <a:off x="6759483" y="4643891"/>
              <a:ext cx="3911815" cy="921451"/>
            </a:xfrm>
            <a:prstGeom prst="ellipse">
              <a:avLst/>
            </a:prstGeom>
            <a:solidFill>
              <a:srgbClr val="D6D7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</a:rPr>
                <a:t>2</a:t>
              </a:r>
              <a:r>
                <a:rPr lang="en-US" altLang="ja-JP" sz="1000" dirty="0">
                  <a:solidFill>
                    <a:schemeClr val="tx1"/>
                  </a:solidFill>
                </a:rPr>
                <a:t>N</a:t>
              </a:r>
              <a:r>
                <a:rPr lang="en-US" altLang="ja-JP" sz="700" dirty="0">
                  <a:solidFill>
                    <a:schemeClr val="tx1"/>
                  </a:solidFill>
                </a:rPr>
                <a:t>4</a:t>
              </a:r>
              <a:r>
                <a:rPr lang="en-US" altLang="ja-JP" sz="1000" dirty="0">
                  <a:solidFill>
                    <a:schemeClr val="tx1"/>
                  </a:solidFill>
                </a:rPr>
                <a:t>  a!</a:t>
              </a:r>
              <a:r>
                <a:rPr lang="ja-JP" altLang="en-US" sz="1000" dirty="0">
                  <a:solidFill>
                    <a:schemeClr val="tx1"/>
                  </a:solidFill>
                </a:rPr>
                <a:t>⇒</a:t>
              </a:r>
              <a:r>
                <a:rPr lang="en-US" altLang="ja-JP" sz="1000" dirty="0">
                  <a:solidFill>
                    <a:schemeClr val="tx1"/>
                  </a:solidFill>
                </a:rPr>
                <a:t>b a:Y    a=Y    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b=</a:t>
              </a:r>
              <a:r>
                <a:rPr lang="en-US" altLang="ja-JP" sz="1000" dirty="0" err="1" smtClean="0">
                  <a:solidFill>
                    <a:schemeClr val="tx1"/>
                  </a:solidFill>
                </a:rPr>
                <a:t>Cv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角丸四角形 68"/>
          <p:cNvSpPr/>
          <p:nvPr/>
        </p:nvSpPr>
        <p:spPr>
          <a:xfrm>
            <a:off x="238687" y="1152893"/>
            <a:ext cx="3624652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41067" y="809371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863" y="3034674"/>
            <a:ext cx="2723342" cy="1246370"/>
          </a:xfrm>
          <a:prstGeom prst="rect">
            <a:avLst/>
          </a:prstGeom>
        </p:spPr>
      </p:pic>
      <p:cxnSp>
        <p:nvCxnSpPr>
          <p:cNvPr id="75" name="直線矢印コネクタ 74"/>
          <p:cNvCxnSpPr/>
          <p:nvPr/>
        </p:nvCxnSpPr>
        <p:spPr>
          <a:xfrm flipV="1">
            <a:off x="3729984" y="2570533"/>
            <a:ext cx="2198376" cy="3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013130" y="2178910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669186" y="1246079"/>
            <a:ext cx="6454233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847651" y="876747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サーバ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3665995" y="4473626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グループ化 84"/>
          <p:cNvGrpSpPr/>
          <p:nvPr/>
        </p:nvGrpSpPr>
        <p:grpSpPr>
          <a:xfrm>
            <a:off x="628731" y="3657859"/>
            <a:ext cx="2883810" cy="1465198"/>
            <a:chOff x="254059" y="2962828"/>
            <a:chExt cx="2883810" cy="1465198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8" name="角丸四角形 87"/>
          <p:cNvSpPr/>
          <p:nvPr/>
        </p:nvSpPr>
        <p:spPr>
          <a:xfrm>
            <a:off x="1980033" y="490432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2552810" y="490140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70229" y="4104294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6807437" y="1758919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sp>
        <p:nvSpPr>
          <p:cNvPr id="93" name="角丸四角形 92"/>
          <p:cNvSpPr/>
          <p:nvPr/>
        </p:nvSpPr>
        <p:spPr>
          <a:xfrm>
            <a:off x="6920206" y="4627071"/>
            <a:ext cx="1592580" cy="114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ビュー</a:t>
            </a: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255071" y="1345249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45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" y="43870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10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829" y="1152893"/>
            <a:ext cx="204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ユーザがアプリ画面上でルール修正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05513" y="1841869"/>
            <a:ext cx="2883810" cy="1465198"/>
            <a:chOff x="254059" y="2962828"/>
            <a:chExt cx="2883810" cy="1465198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6" name="角丸四角形 45"/>
          <p:cNvSpPr/>
          <p:nvPr/>
        </p:nvSpPr>
        <p:spPr>
          <a:xfrm>
            <a:off x="1956815" y="308833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47" name="角丸四角形 46"/>
          <p:cNvSpPr/>
          <p:nvPr/>
        </p:nvSpPr>
        <p:spPr>
          <a:xfrm>
            <a:off x="2529592" y="308541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69" name="角丸四角形 68"/>
          <p:cNvSpPr/>
          <p:nvPr/>
        </p:nvSpPr>
        <p:spPr>
          <a:xfrm>
            <a:off x="238687" y="1152893"/>
            <a:ext cx="3624652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41067" y="809371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クライアント</a:t>
            </a:r>
            <a:endParaRPr kumimoji="1" lang="ja-JP" altLang="en-US" dirty="0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303" y="2716030"/>
            <a:ext cx="2723342" cy="1246370"/>
          </a:xfrm>
          <a:prstGeom prst="rect">
            <a:avLst/>
          </a:prstGeom>
        </p:spPr>
      </p:pic>
      <p:cxnSp>
        <p:nvCxnSpPr>
          <p:cNvPr id="75" name="直線矢印コネクタ 74"/>
          <p:cNvCxnSpPr/>
          <p:nvPr/>
        </p:nvCxnSpPr>
        <p:spPr>
          <a:xfrm flipV="1">
            <a:off x="3729984" y="2570533"/>
            <a:ext cx="2198376" cy="3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4013130" y="2178910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78" name="角丸四角形 77"/>
          <p:cNvSpPr/>
          <p:nvPr/>
        </p:nvSpPr>
        <p:spPr>
          <a:xfrm>
            <a:off x="5669186" y="1246079"/>
            <a:ext cx="6454233" cy="48345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8211294" y="91729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サーバ</a:t>
            </a:r>
            <a:endParaRPr kumimoji="1" lang="ja-JP" altLang="en-US" dirty="0"/>
          </a:p>
        </p:txBody>
      </p:sp>
      <p:cxnSp>
        <p:nvCxnSpPr>
          <p:cNvPr id="83" name="直線矢印コネクタ 82"/>
          <p:cNvCxnSpPr/>
          <p:nvPr/>
        </p:nvCxnSpPr>
        <p:spPr>
          <a:xfrm flipH="1">
            <a:off x="3665995" y="4473626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グループ化 84"/>
          <p:cNvGrpSpPr/>
          <p:nvPr/>
        </p:nvGrpSpPr>
        <p:grpSpPr>
          <a:xfrm>
            <a:off x="628731" y="3657859"/>
            <a:ext cx="2883810" cy="1465198"/>
            <a:chOff x="254059" y="2962828"/>
            <a:chExt cx="2883810" cy="1465198"/>
          </a:xfrm>
        </p:grpSpPr>
        <p:pic>
          <p:nvPicPr>
            <p:cNvPr id="86" name="図 8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59" y="2962828"/>
              <a:ext cx="2883810" cy="1465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図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0" y="3375939"/>
              <a:ext cx="2385237" cy="893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88" name="角丸四角形 87"/>
          <p:cNvSpPr/>
          <p:nvPr/>
        </p:nvSpPr>
        <p:spPr>
          <a:xfrm>
            <a:off x="1980033" y="4904321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/>
              <a:t>登録</a:t>
            </a:r>
          </a:p>
        </p:txBody>
      </p:sp>
      <p:sp>
        <p:nvSpPr>
          <p:cNvPr id="89" name="角丸四角形 88"/>
          <p:cNvSpPr/>
          <p:nvPr/>
        </p:nvSpPr>
        <p:spPr>
          <a:xfrm>
            <a:off x="2552810" y="4901409"/>
            <a:ext cx="548640" cy="15265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削除</a:t>
            </a:r>
            <a:endParaRPr kumimoji="1" lang="ja-JP" altLang="en-US" sz="1000" dirty="0" smtClean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070229" y="4104294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93" name="角丸四角形 92"/>
          <p:cNvSpPr/>
          <p:nvPr/>
        </p:nvSpPr>
        <p:spPr>
          <a:xfrm>
            <a:off x="6541957" y="4287885"/>
            <a:ext cx="1592580" cy="114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(Web)</a:t>
            </a:r>
            <a:endParaRPr kumimoji="1" lang="ja-JP" altLang="en-US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09" y="1491929"/>
            <a:ext cx="1844149" cy="1977783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7239000" y="3492572"/>
            <a:ext cx="7784" cy="73652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8351520" y="2682240"/>
            <a:ext cx="693420" cy="555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8458200" y="3962400"/>
            <a:ext cx="518160" cy="647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3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変更履歴</a:t>
            </a:r>
            <a:endParaRPr lang="ja-JP" altLang="en-US" dirty="0">
              <a:solidFill>
                <a:srgbClr val="333333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</a:t>
            </a:fld>
            <a:endParaRPr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="" id="{083AF845-05BB-4349-99FA-AECE5090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45045"/>
              </p:ext>
            </p:extLst>
          </p:nvPr>
        </p:nvGraphicFramePr>
        <p:xfrm>
          <a:off x="411032" y="820891"/>
          <a:ext cx="1151226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7">
                  <a:extLst>
                    <a:ext uri="{9D8B030D-6E8A-4147-A177-3AD203B41FA5}">
                      <a16:colId xmlns:a16="http://schemas.microsoft.com/office/drawing/2014/main" xmlns="" val="698751098"/>
                    </a:ext>
                  </a:extLst>
                </a:gridCol>
                <a:gridCol w="1696811">
                  <a:extLst>
                    <a:ext uri="{9D8B030D-6E8A-4147-A177-3AD203B41FA5}">
                      <a16:colId xmlns:a16="http://schemas.microsoft.com/office/drawing/2014/main" xmlns="" val="3811415874"/>
                    </a:ext>
                  </a:extLst>
                </a:gridCol>
                <a:gridCol w="1353107">
                  <a:extLst>
                    <a:ext uri="{9D8B030D-6E8A-4147-A177-3AD203B41FA5}">
                      <a16:colId xmlns:a16="http://schemas.microsoft.com/office/drawing/2014/main" xmlns="" val="3575788614"/>
                    </a:ext>
                  </a:extLst>
                </a:gridCol>
                <a:gridCol w="1353107">
                  <a:extLst>
                    <a:ext uri="{9D8B030D-6E8A-4147-A177-3AD203B41FA5}">
                      <a16:colId xmlns:a16="http://schemas.microsoft.com/office/drawing/2014/main" xmlns="" val="1053934314"/>
                    </a:ext>
                  </a:extLst>
                </a:gridCol>
                <a:gridCol w="6298820">
                  <a:extLst>
                    <a:ext uri="{9D8B030D-6E8A-4147-A177-3AD203B41FA5}">
                      <a16:colId xmlns:a16="http://schemas.microsoft.com/office/drawing/2014/main" xmlns="" val="37510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承認者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177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2022/8/3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竹澤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069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143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02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2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0367" y="5894680"/>
            <a:ext cx="9168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チェックルールをユーザが登録可能とし、ルールの確認・</a:t>
            </a:r>
            <a:r>
              <a:rPr lang="ja-JP" altLang="en-US" dirty="0"/>
              <a:t> </a:t>
            </a:r>
            <a:r>
              <a:rPr lang="ja-JP" altLang="en-US" dirty="0" smtClean="0"/>
              <a:t>登録</a:t>
            </a:r>
            <a:r>
              <a:rPr lang="ja-JP" altLang="en-US" dirty="0"/>
              <a:t>・</a:t>
            </a:r>
            <a:r>
              <a:rPr lang="ja-JP" altLang="en-US" dirty="0" smtClean="0"/>
              <a:t>削除</a:t>
            </a:r>
            <a:r>
              <a:rPr lang="ja-JP" altLang="en-US" dirty="0"/>
              <a:t>・</a:t>
            </a:r>
            <a:r>
              <a:rPr kumimoji="1" lang="ja-JP" altLang="en-US" dirty="0" smtClean="0"/>
              <a:t>修正を行える機能を構築する</a:t>
            </a:r>
            <a:endParaRPr kumimoji="1" lang="ja-JP" altLang="en-US" dirty="0"/>
          </a:p>
        </p:txBody>
      </p:sp>
      <p:sp>
        <p:nvSpPr>
          <p:cNvPr id="13" name="フリーフォーム 12"/>
          <p:cNvSpPr/>
          <p:nvPr/>
        </p:nvSpPr>
        <p:spPr>
          <a:xfrm>
            <a:off x="304800" y="2560320"/>
            <a:ext cx="146304" cy="274320"/>
          </a:xfrm>
          <a:custGeom>
            <a:avLst/>
            <a:gdLst>
              <a:gd name="connsiteX0" fmla="*/ 0 w 146304"/>
              <a:gd name="connsiteY0" fmla="*/ 274320 h 274320"/>
              <a:gd name="connsiteX1" fmla="*/ 30480 w 146304"/>
              <a:gd name="connsiteY1" fmla="*/ 225552 h 274320"/>
              <a:gd name="connsiteX2" fmla="*/ 60960 w 146304"/>
              <a:gd name="connsiteY2" fmla="*/ 188976 h 274320"/>
              <a:gd name="connsiteX3" fmla="*/ 85344 w 146304"/>
              <a:gd name="connsiteY3" fmla="*/ 115824 h 274320"/>
              <a:gd name="connsiteX4" fmla="*/ 103632 w 146304"/>
              <a:gd name="connsiteY4" fmla="*/ 85344 h 274320"/>
              <a:gd name="connsiteX5" fmla="*/ 115824 w 146304"/>
              <a:gd name="connsiteY5" fmla="*/ 54864 h 274320"/>
              <a:gd name="connsiteX6" fmla="*/ 128016 w 146304"/>
              <a:gd name="connsiteY6" fmla="*/ 30480 h 274320"/>
              <a:gd name="connsiteX7" fmla="*/ 146304 w 146304"/>
              <a:gd name="connsiteY7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304" h="274320">
                <a:moveTo>
                  <a:pt x="0" y="274320"/>
                </a:moveTo>
                <a:cubicBezTo>
                  <a:pt x="10160" y="258064"/>
                  <a:pt x="19338" y="241151"/>
                  <a:pt x="30480" y="225552"/>
                </a:cubicBezTo>
                <a:cubicBezTo>
                  <a:pt x="39704" y="212638"/>
                  <a:pt x="53863" y="203171"/>
                  <a:pt x="60960" y="188976"/>
                </a:cubicBezTo>
                <a:cubicBezTo>
                  <a:pt x="72455" y="165987"/>
                  <a:pt x="72120" y="137864"/>
                  <a:pt x="85344" y="115824"/>
                </a:cubicBezTo>
                <a:cubicBezTo>
                  <a:pt x="91440" y="105664"/>
                  <a:pt x="98333" y="95942"/>
                  <a:pt x="103632" y="85344"/>
                </a:cubicBezTo>
                <a:cubicBezTo>
                  <a:pt x="108526" y="75557"/>
                  <a:pt x="111380" y="64864"/>
                  <a:pt x="115824" y="54864"/>
                </a:cubicBezTo>
                <a:cubicBezTo>
                  <a:pt x="119515" y="46560"/>
                  <a:pt x="124825" y="38989"/>
                  <a:pt x="128016" y="30480"/>
                </a:cubicBezTo>
                <a:cubicBezTo>
                  <a:pt x="139644" y="-527"/>
                  <a:pt x="124216" y="11044"/>
                  <a:pt x="146304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359502" y="1789211"/>
            <a:ext cx="531866" cy="553835"/>
            <a:chOff x="1170432" y="1542288"/>
            <a:chExt cx="2804158" cy="2919985"/>
          </a:xfrm>
        </p:grpSpPr>
        <p:sp>
          <p:nvSpPr>
            <p:cNvPr id="18" name="フリーフォーム 17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22" name="フリーフォーム 21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弧 2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円/楕円 25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65" y="1619794"/>
            <a:ext cx="1829060" cy="121484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1338562" y="1250462"/>
            <a:ext cx="2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で管理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65954" y="1555953"/>
            <a:ext cx="337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ユーザはルールを確認し</a:t>
            </a:r>
            <a:endParaRPr kumimoji="1" lang="en-US" altLang="ja-JP" dirty="0" smtClean="0"/>
          </a:p>
          <a:p>
            <a:r>
              <a:rPr lang="ja-JP" altLang="en-US" dirty="0" smtClean="0"/>
              <a:t>・エラーレベル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Warrning,Errer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・有効化、無効化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・ルールの作成、削除、修正</a:t>
            </a:r>
            <a:endParaRPr kumimoji="1" lang="en-US" altLang="ja-JP" dirty="0" smtClean="0"/>
          </a:p>
          <a:p>
            <a:r>
              <a:rPr lang="ja-JP" altLang="en-US" dirty="0" smtClean="0"/>
              <a:t>を判断</a:t>
            </a:r>
            <a:endParaRPr kumimoji="1"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6270543" y="1789211"/>
            <a:ext cx="531866" cy="553835"/>
            <a:chOff x="1170432" y="1542288"/>
            <a:chExt cx="2804158" cy="2919985"/>
          </a:xfrm>
        </p:grpSpPr>
        <p:sp>
          <p:nvSpPr>
            <p:cNvPr id="49" name="フリーフォーム 48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 49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54" name="フリーフォーム 53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弧 5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" name="円/楕円 51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56" name="テキスト ボックス 55"/>
          <p:cNvSpPr txBox="1"/>
          <p:nvPr/>
        </p:nvSpPr>
        <p:spPr>
          <a:xfrm>
            <a:off x="6876437" y="1832952"/>
            <a:ext cx="237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開発チーム</a:t>
            </a:r>
            <a:r>
              <a:rPr kumimoji="1" lang="ja-JP" altLang="en-US" dirty="0" smtClean="0"/>
              <a:t>にてルール</a:t>
            </a:r>
            <a:r>
              <a:rPr lang="ja-JP" altLang="en-US" dirty="0" smtClean="0"/>
              <a:t>の</a:t>
            </a:r>
            <a:r>
              <a:rPr lang="ja-JP" altLang="en-US" dirty="0"/>
              <a:t>適切</a:t>
            </a:r>
            <a:r>
              <a:rPr lang="ja-JP" altLang="en-US" dirty="0" smtClean="0"/>
              <a:t>かを行い、テストを行う。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672503" y="1971452"/>
            <a:ext cx="237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運用チームにて</a:t>
            </a:r>
            <a:r>
              <a:rPr lang="ja-JP" altLang="en-US" dirty="0" smtClean="0"/>
              <a:t>システム停止し、</a:t>
            </a:r>
            <a:r>
              <a:rPr kumimoji="1" lang="ja-JP" altLang="en-US" dirty="0" smtClean="0"/>
              <a:t>本番適用</a:t>
            </a:r>
            <a:endParaRPr kumimoji="1" lang="ja-JP" altLang="en-US" dirty="0"/>
          </a:p>
        </p:txBody>
      </p:sp>
      <p:grpSp>
        <p:nvGrpSpPr>
          <p:cNvPr id="58" name="グループ化 57"/>
          <p:cNvGrpSpPr/>
          <p:nvPr/>
        </p:nvGrpSpPr>
        <p:grpSpPr>
          <a:xfrm>
            <a:off x="3945632" y="4246145"/>
            <a:ext cx="531866" cy="553835"/>
            <a:chOff x="1170432" y="1542288"/>
            <a:chExt cx="2804158" cy="2919985"/>
          </a:xfrm>
        </p:grpSpPr>
        <p:sp>
          <p:nvSpPr>
            <p:cNvPr id="59" name="フリーフォーム 58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64" name="フリーフォーム 63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弧 64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2" name="円/楕円 61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pic>
        <p:nvPicPr>
          <p:cNvPr id="66" name="図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89" y="4022844"/>
            <a:ext cx="1740424" cy="1116274"/>
          </a:xfrm>
          <a:prstGeom prst="rect">
            <a:avLst/>
          </a:prstGeom>
        </p:spPr>
      </p:pic>
      <p:sp>
        <p:nvSpPr>
          <p:cNvPr id="68" name="テキスト ボックス 67"/>
          <p:cNvSpPr txBox="1"/>
          <p:nvPr/>
        </p:nvSpPr>
        <p:spPr>
          <a:xfrm>
            <a:off x="4740744" y="3610114"/>
            <a:ext cx="22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アプリ上で管理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610504" y="3842317"/>
            <a:ext cx="3374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ユーザはルールをアプリ上で確認し</a:t>
            </a:r>
            <a:endParaRPr kumimoji="1" lang="en-US" altLang="ja-JP" dirty="0" smtClean="0"/>
          </a:p>
          <a:p>
            <a:r>
              <a:rPr lang="ja-JP" altLang="en-US" dirty="0" smtClean="0"/>
              <a:t>・エラーレベル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Warrning,Error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 smtClean="0"/>
              <a:t>・有効化、無効化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・ルールの作成、</a:t>
            </a:r>
            <a:r>
              <a:rPr lang="ja-JP" altLang="en-US" dirty="0"/>
              <a:t>削除、</a:t>
            </a:r>
            <a:r>
              <a:rPr lang="ja-JP" altLang="en-US" dirty="0" smtClean="0"/>
              <a:t>修正</a:t>
            </a:r>
            <a:endParaRPr kumimoji="1" lang="en-US" altLang="ja-JP" dirty="0" smtClean="0"/>
          </a:p>
          <a:p>
            <a:r>
              <a:rPr lang="ja-JP" altLang="en-US" dirty="0" smtClean="0"/>
              <a:t>を適用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9173721" y="1789211"/>
            <a:ext cx="531866" cy="553835"/>
            <a:chOff x="1170432" y="1542288"/>
            <a:chExt cx="2804158" cy="2919985"/>
          </a:xfrm>
        </p:grpSpPr>
        <p:sp>
          <p:nvSpPr>
            <p:cNvPr id="42" name="フリーフォーム 41"/>
            <p:cNvSpPr/>
            <p:nvPr/>
          </p:nvSpPr>
          <p:spPr>
            <a:xfrm>
              <a:off x="1333545" y="1542288"/>
              <a:ext cx="1188720" cy="1292352"/>
            </a:xfrm>
            <a:custGeom>
              <a:avLst/>
              <a:gdLst>
                <a:gd name="connsiteX0" fmla="*/ 0 w 1188720"/>
                <a:gd name="connsiteY0" fmla="*/ 323088 h 1292352"/>
                <a:gd name="connsiteX1" fmla="*/ 18288 w 1188720"/>
                <a:gd name="connsiteY1" fmla="*/ 262128 h 1292352"/>
                <a:gd name="connsiteX2" fmla="*/ 24384 w 1188720"/>
                <a:gd name="connsiteY2" fmla="*/ 225552 h 1292352"/>
                <a:gd name="connsiteX3" fmla="*/ 42672 w 1188720"/>
                <a:gd name="connsiteY3" fmla="*/ 213360 h 1292352"/>
                <a:gd name="connsiteX4" fmla="*/ 54864 w 1188720"/>
                <a:gd name="connsiteY4" fmla="*/ 195072 h 1292352"/>
                <a:gd name="connsiteX5" fmla="*/ 91440 w 1188720"/>
                <a:gd name="connsiteY5" fmla="*/ 158496 h 1292352"/>
                <a:gd name="connsiteX6" fmla="*/ 97536 w 1188720"/>
                <a:gd name="connsiteY6" fmla="*/ 134112 h 1292352"/>
                <a:gd name="connsiteX7" fmla="*/ 146304 w 1188720"/>
                <a:gd name="connsiteY7" fmla="*/ 97536 h 1292352"/>
                <a:gd name="connsiteX8" fmla="*/ 152400 w 1188720"/>
                <a:gd name="connsiteY8" fmla="*/ 73152 h 1292352"/>
                <a:gd name="connsiteX9" fmla="*/ 170688 w 1188720"/>
                <a:gd name="connsiteY9" fmla="*/ 67056 h 1292352"/>
                <a:gd name="connsiteX10" fmla="*/ 188976 w 1188720"/>
                <a:gd name="connsiteY10" fmla="*/ 48768 h 1292352"/>
                <a:gd name="connsiteX11" fmla="*/ 213360 w 1188720"/>
                <a:gd name="connsiteY11" fmla="*/ 36576 h 1292352"/>
                <a:gd name="connsiteX12" fmla="*/ 268224 w 1188720"/>
                <a:gd name="connsiteY12" fmla="*/ 24384 h 1292352"/>
                <a:gd name="connsiteX13" fmla="*/ 548640 w 1188720"/>
                <a:gd name="connsiteY13" fmla="*/ 12192 h 1292352"/>
                <a:gd name="connsiteX14" fmla="*/ 579120 w 1188720"/>
                <a:gd name="connsiteY14" fmla="*/ 0 h 1292352"/>
                <a:gd name="connsiteX15" fmla="*/ 737616 w 1188720"/>
                <a:gd name="connsiteY15" fmla="*/ 18288 h 1292352"/>
                <a:gd name="connsiteX16" fmla="*/ 780288 w 1188720"/>
                <a:gd name="connsiteY16" fmla="*/ 36576 h 1292352"/>
                <a:gd name="connsiteX17" fmla="*/ 822960 w 1188720"/>
                <a:gd name="connsiteY17" fmla="*/ 60960 h 1292352"/>
                <a:gd name="connsiteX18" fmla="*/ 896112 w 1188720"/>
                <a:gd name="connsiteY18" fmla="*/ 97536 h 1292352"/>
                <a:gd name="connsiteX19" fmla="*/ 914400 w 1188720"/>
                <a:gd name="connsiteY19" fmla="*/ 115824 h 1292352"/>
                <a:gd name="connsiteX20" fmla="*/ 981456 w 1188720"/>
                <a:gd name="connsiteY20" fmla="*/ 176784 h 1292352"/>
                <a:gd name="connsiteX21" fmla="*/ 993648 w 1188720"/>
                <a:gd name="connsiteY21" fmla="*/ 195072 h 1292352"/>
                <a:gd name="connsiteX22" fmla="*/ 1011936 w 1188720"/>
                <a:gd name="connsiteY22" fmla="*/ 213360 h 1292352"/>
                <a:gd name="connsiteX23" fmla="*/ 1042416 w 1188720"/>
                <a:gd name="connsiteY23" fmla="*/ 256032 h 1292352"/>
                <a:gd name="connsiteX24" fmla="*/ 1048512 w 1188720"/>
                <a:gd name="connsiteY24" fmla="*/ 280416 h 1292352"/>
                <a:gd name="connsiteX25" fmla="*/ 1054608 w 1188720"/>
                <a:gd name="connsiteY25" fmla="*/ 335280 h 1292352"/>
                <a:gd name="connsiteX26" fmla="*/ 1066800 w 1188720"/>
                <a:gd name="connsiteY26" fmla="*/ 371856 h 1292352"/>
                <a:gd name="connsiteX27" fmla="*/ 1085088 w 1188720"/>
                <a:gd name="connsiteY27" fmla="*/ 463296 h 1292352"/>
                <a:gd name="connsiteX28" fmla="*/ 1097280 w 1188720"/>
                <a:gd name="connsiteY28" fmla="*/ 603504 h 1292352"/>
                <a:gd name="connsiteX29" fmla="*/ 1103376 w 1188720"/>
                <a:gd name="connsiteY29" fmla="*/ 646176 h 1292352"/>
                <a:gd name="connsiteX30" fmla="*/ 1127760 w 1188720"/>
                <a:gd name="connsiteY30" fmla="*/ 682752 h 1292352"/>
                <a:gd name="connsiteX31" fmla="*/ 1139952 w 1188720"/>
                <a:gd name="connsiteY31" fmla="*/ 701040 h 1292352"/>
                <a:gd name="connsiteX32" fmla="*/ 1158240 w 1188720"/>
                <a:gd name="connsiteY32" fmla="*/ 719328 h 1292352"/>
                <a:gd name="connsiteX33" fmla="*/ 1188720 w 1188720"/>
                <a:gd name="connsiteY33" fmla="*/ 762000 h 1292352"/>
                <a:gd name="connsiteX34" fmla="*/ 1170432 w 1188720"/>
                <a:gd name="connsiteY34" fmla="*/ 768096 h 1292352"/>
                <a:gd name="connsiteX35" fmla="*/ 1091184 w 1188720"/>
                <a:gd name="connsiteY35" fmla="*/ 780288 h 1292352"/>
                <a:gd name="connsiteX36" fmla="*/ 1097280 w 1188720"/>
                <a:gd name="connsiteY36" fmla="*/ 804672 h 1292352"/>
                <a:gd name="connsiteX37" fmla="*/ 1109472 w 1188720"/>
                <a:gd name="connsiteY37" fmla="*/ 859536 h 1292352"/>
                <a:gd name="connsiteX38" fmla="*/ 1115568 w 1188720"/>
                <a:gd name="connsiteY38" fmla="*/ 890016 h 1292352"/>
                <a:gd name="connsiteX39" fmla="*/ 1127760 w 1188720"/>
                <a:gd name="connsiteY39" fmla="*/ 920496 h 1292352"/>
                <a:gd name="connsiteX40" fmla="*/ 1133856 w 1188720"/>
                <a:gd name="connsiteY40" fmla="*/ 938784 h 1292352"/>
                <a:gd name="connsiteX41" fmla="*/ 1115568 w 1188720"/>
                <a:gd name="connsiteY41" fmla="*/ 999744 h 1292352"/>
                <a:gd name="connsiteX42" fmla="*/ 1072896 w 1188720"/>
                <a:gd name="connsiteY42" fmla="*/ 1018032 h 1292352"/>
                <a:gd name="connsiteX43" fmla="*/ 975360 w 1188720"/>
                <a:gd name="connsiteY43" fmla="*/ 981456 h 1292352"/>
                <a:gd name="connsiteX44" fmla="*/ 981456 w 1188720"/>
                <a:gd name="connsiteY44" fmla="*/ 1030224 h 1292352"/>
                <a:gd name="connsiteX45" fmla="*/ 1078992 w 1188720"/>
                <a:gd name="connsiteY45" fmla="*/ 1011936 h 1292352"/>
                <a:gd name="connsiteX46" fmla="*/ 1097280 w 1188720"/>
                <a:gd name="connsiteY46" fmla="*/ 999744 h 1292352"/>
                <a:gd name="connsiteX47" fmla="*/ 1127760 w 1188720"/>
                <a:gd name="connsiteY47" fmla="*/ 993648 h 1292352"/>
                <a:gd name="connsiteX48" fmla="*/ 1146048 w 1188720"/>
                <a:gd name="connsiteY48" fmla="*/ 975360 h 1292352"/>
                <a:gd name="connsiteX49" fmla="*/ 1133856 w 1188720"/>
                <a:gd name="connsiteY49" fmla="*/ 1078992 h 1292352"/>
                <a:gd name="connsiteX50" fmla="*/ 1127760 w 1188720"/>
                <a:gd name="connsiteY50" fmla="*/ 1109472 h 1292352"/>
                <a:gd name="connsiteX51" fmla="*/ 1115568 w 1188720"/>
                <a:gd name="connsiteY51" fmla="*/ 1127760 h 1292352"/>
                <a:gd name="connsiteX52" fmla="*/ 1109472 w 1188720"/>
                <a:gd name="connsiteY52" fmla="*/ 1164336 h 1292352"/>
                <a:gd name="connsiteX53" fmla="*/ 1072896 w 1188720"/>
                <a:gd name="connsiteY53" fmla="*/ 1213104 h 1292352"/>
                <a:gd name="connsiteX54" fmla="*/ 1042416 w 1188720"/>
                <a:gd name="connsiteY54" fmla="*/ 1286256 h 1292352"/>
                <a:gd name="connsiteX55" fmla="*/ 1024128 w 1188720"/>
                <a:gd name="connsiteY55" fmla="*/ 1292352 h 1292352"/>
                <a:gd name="connsiteX56" fmla="*/ 926592 w 1188720"/>
                <a:gd name="connsiteY56" fmla="*/ 1286256 h 1292352"/>
                <a:gd name="connsiteX57" fmla="*/ 749808 w 1188720"/>
                <a:gd name="connsiteY57" fmla="*/ 1267968 h 1292352"/>
                <a:gd name="connsiteX58" fmla="*/ 633984 w 1188720"/>
                <a:gd name="connsiteY58" fmla="*/ 1249680 h 1292352"/>
                <a:gd name="connsiteX59" fmla="*/ 560832 w 1188720"/>
                <a:gd name="connsiteY59" fmla="*/ 1231392 h 1292352"/>
                <a:gd name="connsiteX60" fmla="*/ 438912 w 1188720"/>
                <a:gd name="connsiteY60" fmla="*/ 1207008 h 1292352"/>
                <a:gd name="connsiteX61" fmla="*/ 371856 w 1188720"/>
                <a:gd name="connsiteY61" fmla="*/ 1176528 h 1292352"/>
                <a:gd name="connsiteX62" fmla="*/ 329184 w 1188720"/>
                <a:gd name="connsiteY62" fmla="*/ 1152144 h 1292352"/>
                <a:gd name="connsiteX63" fmla="*/ 310896 w 1188720"/>
                <a:gd name="connsiteY63" fmla="*/ 1139952 h 1292352"/>
                <a:gd name="connsiteX64" fmla="*/ 268224 w 1188720"/>
                <a:gd name="connsiteY64" fmla="*/ 1133856 h 1292352"/>
                <a:gd name="connsiteX65" fmla="*/ 231648 w 1188720"/>
                <a:gd name="connsiteY65" fmla="*/ 1103376 h 1292352"/>
                <a:gd name="connsiteX66" fmla="*/ 201168 w 1188720"/>
                <a:gd name="connsiteY66" fmla="*/ 1085088 h 1292352"/>
                <a:gd name="connsiteX67" fmla="*/ 176784 w 1188720"/>
                <a:gd name="connsiteY67" fmla="*/ 1060704 h 1292352"/>
                <a:gd name="connsiteX68" fmla="*/ 158496 w 1188720"/>
                <a:gd name="connsiteY68" fmla="*/ 1042416 h 1292352"/>
                <a:gd name="connsiteX69" fmla="*/ 152400 w 1188720"/>
                <a:gd name="connsiteY69" fmla="*/ 1024128 h 1292352"/>
                <a:gd name="connsiteX70" fmla="*/ 140208 w 1188720"/>
                <a:gd name="connsiteY70" fmla="*/ 969264 h 1292352"/>
                <a:gd name="connsiteX71" fmla="*/ 115824 w 1188720"/>
                <a:gd name="connsiteY71" fmla="*/ 932688 h 1292352"/>
                <a:gd name="connsiteX72" fmla="*/ 109728 w 1188720"/>
                <a:gd name="connsiteY72" fmla="*/ 847344 h 1292352"/>
                <a:gd name="connsiteX73" fmla="*/ 85344 w 1188720"/>
                <a:gd name="connsiteY73" fmla="*/ 755904 h 1292352"/>
                <a:gd name="connsiteX74" fmla="*/ 79248 w 1188720"/>
                <a:gd name="connsiteY74" fmla="*/ 396240 h 1292352"/>
                <a:gd name="connsiteX75" fmla="*/ 67056 w 1188720"/>
                <a:gd name="connsiteY75" fmla="*/ 365760 h 1292352"/>
                <a:gd name="connsiteX76" fmla="*/ 60960 w 1188720"/>
                <a:gd name="connsiteY76" fmla="*/ 243840 h 1292352"/>
                <a:gd name="connsiteX77" fmla="*/ 67056 w 1188720"/>
                <a:gd name="connsiteY77" fmla="*/ 176784 h 129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188720" h="1292352">
                  <a:moveTo>
                    <a:pt x="0" y="323088"/>
                  </a:moveTo>
                  <a:cubicBezTo>
                    <a:pt x="7775" y="299762"/>
                    <a:pt x="13682" y="285160"/>
                    <a:pt x="18288" y="262128"/>
                  </a:cubicBezTo>
                  <a:cubicBezTo>
                    <a:pt x="20712" y="250008"/>
                    <a:pt x="18856" y="236607"/>
                    <a:pt x="24384" y="225552"/>
                  </a:cubicBezTo>
                  <a:cubicBezTo>
                    <a:pt x="27661" y="218999"/>
                    <a:pt x="36576" y="217424"/>
                    <a:pt x="42672" y="213360"/>
                  </a:cubicBezTo>
                  <a:cubicBezTo>
                    <a:pt x="46736" y="207264"/>
                    <a:pt x="49997" y="200548"/>
                    <a:pt x="54864" y="195072"/>
                  </a:cubicBezTo>
                  <a:cubicBezTo>
                    <a:pt x="66319" y="182185"/>
                    <a:pt x="91440" y="158496"/>
                    <a:pt x="91440" y="158496"/>
                  </a:cubicBezTo>
                  <a:cubicBezTo>
                    <a:pt x="93472" y="150368"/>
                    <a:pt x="93379" y="141386"/>
                    <a:pt x="97536" y="134112"/>
                  </a:cubicBezTo>
                  <a:cubicBezTo>
                    <a:pt x="106811" y="117880"/>
                    <a:pt x="132333" y="105919"/>
                    <a:pt x="146304" y="97536"/>
                  </a:cubicBezTo>
                  <a:cubicBezTo>
                    <a:pt x="148336" y="89408"/>
                    <a:pt x="147166" y="79694"/>
                    <a:pt x="152400" y="73152"/>
                  </a:cubicBezTo>
                  <a:cubicBezTo>
                    <a:pt x="156414" y="68134"/>
                    <a:pt x="165341" y="70620"/>
                    <a:pt x="170688" y="67056"/>
                  </a:cubicBezTo>
                  <a:cubicBezTo>
                    <a:pt x="177861" y="62274"/>
                    <a:pt x="181961" y="53779"/>
                    <a:pt x="188976" y="48768"/>
                  </a:cubicBezTo>
                  <a:cubicBezTo>
                    <a:pt x="196371" y="43486"/>
                    <a:pt x="205007" y="40156"/>
                    <a:pt x="213360" y="36576"/>
                  </a:cubicBezTo>
                  <a:cubicBezTo>
                    <a:pt x="229111" y="29825"/>
                    <a:pt x="252744" y="25277"/>
                    <a:pt x="268224" y="24384"/>
                  </a:cubicBezTo>
                  <a:cubicBezTo>
                    <a:pt x="361629" y="18995"/>
                    <a:pt x="455168" y="16256"/>
                    <a:pt x="548640" y="12192"/>
                  </a:cubicBezTo>
                  <a:cubicBezTo>
                    <a:pt x="558800" y="8128"/>
                    <a:pt x="568177" y="0"/>
                    <a:pt x="579120" y="0"/>
                  </a:cubicBezTo>
                  <a:cubicBezTo>
                    <a:pt x="632808" y="0"/>
                    <a:pt x="685124" y="9539"/>
                    <a:pt x="737616" y="18288"/>
                  </a:cubicBezTo>
                  <a:cubicBezTo>
                    <a:pt x="818488" y="58724"/>
                    <a:pt x="717500" y="9667"/>
                    <a:pt x="780288" y="36576"/>
                  </a:cubicBezTo>
                  <a:cubicBezTo>
                    <a:pt x="830938" y="58283"/>
                    <a:pt x="781218" y="38698"/>
                    <a:pt x="822960" y="60960"/>
                  </a:cubicBezTo>
                  <a:cubicBezTo>
                    <a:pt x="847015" y="73789"/>
                    <a:pt x="876835" y="78259"/>
                    <a:pt x="896112" y="97536"/>
                  </a:cubicBezTo>
                  <a:cubicBezTo>
                    <a:pt x="902208" y="103632"/>
                    <a:pt x="907912" y="110147"/>
                    <a:pt x="914400" y="115824"/>
                  </a:cubicBezTo>
                  <a:cubicBezTo>
                    <a:pt x="935982" y="134708"/>
                    <a:pt x="965313" y="152569"/>
                    <a:pt x="981456" y="176784"/>
                  </a:cubicBezTo>
                  <a:cubicBezTo>
                    <a:pt x="985520" y="182880"/>
                    <a:pt x="988958" y="189444"/>
                    <a:pt x="993648" y="195072"/>
                  </a:cubicBezTo>
                  <a:cubicBezTo>
                    <a:pt x="999167" y="201695"/>
                    <a:pt x="1006925" y="206345"/>
                    <a:pt x="1011936" y="213360"/>
                  </a:cubicBezTo>
                  <a:cubicBezTo>
                    <a:pt x="1052055" y="269526"/>
                    <a:pt x="994866" y="208482"/>
                    <a:pt x="1042416" y="256032"/>
                  </a:cubicBezTo>
                  <a:cubicBezTo>
                    <a:pt x="1044448" y="264160"/>
                    <a:pt x="1047238" y="272135"/>
                    <a:pt x="1048512" y="280416"/>
                  </a:cubicBezTo>
                  <a:cubicBezTo>
                    <a:pt x="1051310" y="298603"/>
                    <a:pt x="1050999" y="317237"/>
                    <a:pt x="1054608" y="335280"/>
                  </a:cubicBezTo>
                  <a:cubicBezTo>
                    <a:pt x="1057128" y="347882"/>
                    <a:pt x="1063823" y="359354"/>
                    <a:pt x="1066800" y="371856"/>
                  </a:cubicBezTo>
                  <a:cubicBezTo>
                    <a:pt x="1074000" y="402094"/>
                    <a:pt x="1078992" y="432816"/>
                    <a:pt x="1085088" y="463296"/>
                  </a:cubicBezTo>
                  <a:cubicBezTo>
                    <a:pt x="1089152" y="510032"/>
                    <a:pt x="1092612" y="556824"/>
                    <a:pt x="1097280" y="603504"/>
                  </a:cubicBezTo>
                  <a:cubicBezTo>
                    <a:pt x="1098710" y="617801"/>
                    <a:pt x="1098218" y="632765"/>
                    <a:pt x="1103376" y="646176"/>
                  </a:cubicBezTo>
                  <a:cubicBezTo>
                    <a:pt x="1108636" y="659852"/>
                    <a:pt x="1119632" y="670560"/>
                    <a:pt x="1127760" y="682752"/>
                  </a:cubicBezTo>
                  <a:cubicBezTo>
                    <a:pt x="1131824" y="688848"/>
                    <a:pt x="1134771" y="695859"/>
                    <a:pt x="1139952" y="701040"/>
                  </a:cubicBezTo>
                  <a:cubicBezTo>
                    <a:pt x="1146048" y="707136"/>
                    <a:pt x="1153229" y="712313"/>
                    <a:pt x="1158240" y="719328"/>
                  </a:cubicBezTo>
                  <a:cubicBezTo>
                    <a:pt x="1198359" y="775494"/>
                    <a:pt x="1141170" y="714450"/>
                    <a:pt x="1188720" y="762000"/>
                  </a:cubicBezTo>
                  <a:cubicBezTo>
                    <a:pt x="1182624" y="764032"/>
                    <a:pt x="1176748" y="766912"/>
                    <a:pt x="1170432" y="768096"/>
                  </a:cubicBezTo>
                  <a:cubicBezTo>
                    <a:pt x="1144163" y="773021"/>
                    <a:pt x="1115089" y="768335"/>
                    <a:pt x="1091184" y="780288"/>
                  </a:cubicBezTo>
                  <a:cubicBezTo>
                    <a:pt x="1083690" y="784035"/>
                    <a:pt x="1095396" y="796508"/>
                    <a:pt x="1097280" y="804672"/>
                  </a:cubicBezTo>
                  <a:cubicBezTo>
                    <a:pt x="1101493" y="822926"/>
                    <a:pt x="1105547" y="841218"/>
                    <a:pt x="1109472" y="859536"/>
                  </a:cubicBezTo>
                  <a:cubicBezTo>
                    <a:pt x="1111643" y="869667"/>
                    <a:pt x="1112591" y="880092"/>
                    <a:pt x="1115568" y="890016"/>
                  </a:cubicBezTo>
                  <a:cubicBezTo>
                    <a:pt x="1118712" y="900497"/>
                    <a:pt x="1123918" y="910250"/>
                    <a:pt x="1127760" y="920496"/>
                  </a:cubicBezTo>
                  <a:cubicBezTo>
                    <a:pt x="1130016" y="926513"/>
                    <a:pt x="1131824" y="932688"/>
                    <a:pt x="1133856" y="938784"/>
                  </a:cubicBezTo>
                  <a:cubicBezTo>
                    <a:pt x="1130690" y="951447"/>
                    <a:pt x="1121134" y="992323"/>
                    <a:pt x="1115568" y="999744"/>
                  </a:cubicBezTo>
                  <a:cubicBezTo>
                    <a:pt x="1110546" y="1006440"/>
                    <a:pt x="1082050" y="1014981"/>
                    <a:pt x="1072896" y="1018032"/>
                  </a:cubicBezTo>
                  <a:cubicBezTo>
                    <a:pt x="1040384" y="1005840"/>
                    <a:pt x="1009778" y="976867"/>
                    <a:pt x="975360" y="981456"/>
                  </a:cubicBezTo>
                  <a:cubicBezTo>
                    <a:pt x="959121" y="983621"/>
                    <a:pt x="966581" y="1023359"/>
                    <a:pt x="981456" y="1030224"/>
                  </a:cubicBezTo>
                  <a:cubicBezTo>
                    <a:pt x="990991" y="1034625"/>
                    <a:pt x="1054987" y="1017937"/>
                    <a:pt x="1078992" y="1011936"/>
                  </a:cubicBezTo>
                  <a:cubicBezTo>
                    <a:pt x="1085088" y="1007872"/>
                    <a:pt x="1090420" y="1002316"/>
                    <a:pt x="1097280" y="999744"/>
                  </a:cubicBezTo>
                  <a:cubicBezTo>
                    <a:pt x="1106982" y="996106"/>
                    <a:pt x="1118493" y="998282"/>
                    <a:pt x="1127760" y="993648"/>
                  </a:cubicBezTo>
                  <a:cubicBezTo>
                    <a:pt x="1135471" y="989793"/>
                    <a:pt x="1139952" y="981456"/>
                    <a:pt x="1146048" y="975360"/>
                  </a:cubicBezTo>
                  <a:cubicBezTo>
                    <a:pt x="1141984" y="1009904"/>
                    <a:pt x="1138556" y="1044529"/>
                    <a:pt x="1133856" y="1078992"/>
                  </a:cubicBezTo>
                  <a:cubicBezTo>
                    <a:pt x="1132456" y="1089258"/>
                    <a:pt x="1131398" y="1099770"/>
                    <a:pt x="1127760" y="1109472"/>
                  </a:cubicBezTo>
                  <a:cubicBezTo>
                    <a:pt x="1125188" y="1116332"/>
                    <a:pt x="1119632" y="1121664"/>
                    <a:pt x="1115568" y="1127760"/>
                  </a:cubicBezTo>
                  <a:cubicBezTo>
                    <a:pt x="1113536" y="1139952"/>
                    <a:pt x="1115000" y="1153281"/>
                    <a:pt x="1109472" y="1164336"/>
                  </a:cubicBezTo>
                  <a:cubicBezTo>
                    <a:pt x="1100385" y="1182511"/>
                    <a:pt x="1072896" y="1213104"/>
                    <a:pt x="1072896" y="1213104"/>
                  </a:cubicBezTo>
                  <a:cubicBezTo>
                    <a:pt x="1069816" y="1231581"/>
                    <a:pt x="1067224" y="1277987"/>
                    <a:pt x="1042416" y="1286256"/>
                  </a:cubicBezTo>
                  <a:lnTo>
                    <a:pt x="1024128" y="1292352"/>
                  </a:lnTo>
                  <a:cubicBezTo>
                    <a:pt x="991616" y="1290320"/>
                    <a:pt x="959016" y="1289394"/>
                    <a:pt x="926592" y="1286256"/>
                  </a:cubicBezTo>
                  <a:cubicBezTo>
                    <a:pt x="634209" y="1257961"/>
                    <a:pt x="1025978" y="1287694"/>
                    <a:pt x="749808" y="1267968"/>
                  </a:cubicBezTo>
                  <a:cubicBezTo>
                    <a:pt x="711200" y="1261872"/>
                    <a:pt x="671065" y="1262040"/>
                    <a:pt x="633984" y="1249680"/>
                  </a:cubicBezTo>
                  <a:cubicBezTo>
                    <a:pt x="553676" y="1222911"/>
                    <a:pt x="640868" y="1249862"/>
                    <a:pt x="560832" y="1231392"/>
                  </a:cubicBezTo>
                  <a:cubicBezTo>
                    <a:pt x="443626" y="1204344"/>
                    <a:pt x="621013" y="1235024"/>
                    <a:pt x="438912" y="1207008"/>
                  </a:cubicBezTo>
                  <a:cubicBezTo>
                    <a:pt x="395419" y="1178013"/>
                    <a:pt x="452980" y="1214386"/>
                    <a:pt x="371856" y="1176528"/>
                  </a:cubicBezTo>
                  <a:cubicBezTo>
                    <a:pt x="357010" y="1169600"/>
                    <a:pt x="343232" y="1160573"/>
                    <a:pt x="329184" y="1152144"/>
                  </a:cubicBezTo>
                  <a:cubicBezTo>
                    <a:pt x="322902" y="1148375"/>
                    <a:pt x="317913" y="1142057"/>
                    <a:pt x="310896" y="1139952"/>
                  </a:cubicBezTo>
                  <a:cubicBezTo>
                    <a:pt x="297134" y="1135823"/>
                    <a:pt x="282448" y="1135888"/>
                    <a:pt x="268224" y="1133856"/>
                  </a:cubicBezTo>
                  <a:cubicBezTo>
                    <a:pt x="256032" y="1123696"/>
                    <a:pt x="244483" y="1112711"/>
                    <a:pt x="231648" y="1103376"/>
                  </a:cubicBezTo>
                  <a:cubicBezTo>
                    <a:pt x="222066" y="1096407"/>
                    <a:pt x="209546" y="1093466"/>
                    <a:pt x="201168" y="1085088"/>
                  </a:cubicBezTo>
                  <a:cubicBezTo>
                    <a:pt x="168656" y="1052576"/>
                    <a:pt x="225552" y="1076960"/>
                    <a:pt x="176784" y="1060704"/>
                  </a:cubicBezTo>
                  <a:cubicBezTo>
                    <a:pt x="170688" y="1054608"/>
                    <a:pt x="163278" y="1049589"/>
                    <a:pt x="158496" y="1042416"/>
                  </a:cubicBezTo>
                  <a:cubicBezTo>
                    <a:pt x="154932" y="1037069"/>
                    <a:pt x="153958" y="1030362"/>
                    <a:pt x="152400" y="1024128"/>
                  </a:cubicBezTo>
                  <a:cubicBezTo>
                    <a:pt x="147856" y="1005953"/>
                    <a:pt x="147166" y="986658"/>
                    <a:pt x="140208" y="969264"/>
                  </a:cubicBezTo>
                  <a:cubicBezTo>
                    <a:pt x="134766" y="955659"/>
                    <a:pt x="123952" y="944880"/>
                    <a:pt x="115824" y="932688"/>
                  </a:cubicBezTo>
                  <a:cubicBezTo>
                    <a:pt x="113792" y="904240"/>
                    <a:pt x="113417" y="875625"/>
                    <a:pt x="109728" y="847344"/>
                  </a:cubicBezTo>
                  <a:cubicBezTo>
                    <a:pt x="104913" y="810429"/>
                    <a:pt x="96487" y="789334"/>
                    <a:pt x="85344" y="755904"/>
                  </a:cubicBezTo>
                  <a:cubicBezTo>
                    <a:pt x="83312" y="636016"/>
                    <a:pt x="84862" y="516014"/>
                    <a:pt x="79248" y="396240"/>
                  </a:cubicBezTo>
                  <a:cubicBezTo>
                    <a:pt x="78736" y="385309"/>
                    <a:pt x="68360" y="376625"/>
                    <a:pt x="67056" y="365760"/>
                  </a:cubicBezTo>
                  <a:cubicBezTo>
                    <a:pt x="62208" y="325359"/>
                    <a:pt x="62992" y="284480"/>
                    <a:pt x="60960" y="243840"/>
                  </a:cubicBezTo>
                  <a:lnTo>
                    <a:pt x="67056" y="176784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/>
            <p:cNvSpPr/>
            <p:nvPr/>
          </p:nvSpPr>
          <p:spPr>
            <a:xfrm>
              <a:off x="1170432" y="2066544"/>
              <a:ext cx="603504" cy="646176"/>
            </a:xfrm>
            <a:custGeom>
              <a:avLst/>
              <a:gdLst>
                <a:gd name="connsiteX0" fmla="*/ 91440 w 603504"/>
                <a:gd name="connsiteY0" fmla="*/ 646176 h 646176"/>
                <a:gd name="connsiteX1" fmla="*/ 79248 w 603504"/>
                <a:gd name="connsiteY1" fmla="*/ 585216 h 646176"/>
                <a:gd name="connsiteX2" fmla="*/ 73152 w 603504"/>
                <a:gd name="connsiteY2" fmla="*/ 566928 h 646176"/>
                <a:gd name="connsiteX3" fmla="*/ 54864 w 603504"/>
                <a:gd name="connsiteY3" fmla="*/ 542544 h 646176"/>
                <a:gd name="connsiteX4" fmla="*/ 36576 w 603504"/>
                <a:gd name="connsiteY4" fmla="*/ 487680 h 646176"/>
                <a:gd name="connsiteX5" fmla="*/ 30480 w 603504"/>
                <a:gd name="connsiteY5" fmla="*/ 463296 h 646176"/>
                <a:gd name="connsiteX6" fmla="*/ 18288 w 603504"/>
                <a:gd name="connsiteY6" fmla="*/ 426720 h 646176"/>
                <a:gd name="connsiteX7" fmla="*/ 12192 w 603504"/>
                <a:gd name="connsiteY7" fmla="*/ 402336 h 646176"/>
                <a:gd name="connsiteX8" fmla="*/ 0 w 603504"/>
                <a:gd name="connsiteY8" fmla="*/ 359664 h 646176"/>
                <a:gd name="connsiteX9" fmla="*/ 12192 w 603504"/>
                <a:gd name="connsiteY9" fmla="*/ 182880 h 646176"/>
                <a:gd name="connsiteX10" fmla="*/ 18288 w 603504"/>
                <a:gd name="connsiteY10" fmla="*/ 152400 h 646176"/>
                <a:gd name="connsiteX11" fmla="*/ 36576 w 603504"/>
                <a:gd name="connsiteY11" fmla="*/ 140208 h 646176"/>
                <a:gd name="connsiteX12" fmla="*/ 42672 w 603504"/>
                <a:gd name="connsiteY12" fmla="*/ 121920 h 646176"/>
                <a:gd name="connsiteX13" fmla="*/ 73152 w 603504"/>
                <a:gd name="connsiteY13" fmla="*/ 103632 h 646176"/>
                <a:gd name="connsiteX14" fmla="*/ 121920 w 603504"/>
                <a:gd name="connsiteY14" fmla="*/ 85344 h 646176"/>
                <a:gd name="connsiteX15" fmla="*/ 140208 w 603504"/>
                <a:gd name="connsiteY15" fmla="*/ 67056 h 646176"/>
                <a:gd name="connsiteX16" fmla="*/ 182880 w 603504"/>
                <a:gd name="connsiteY16" fmla="*/ 48768 h 646176"/>
                <a:gd name="connsiteX17" fmla="*/ 207264 w 603504"/>
                <a:gd name="connsiteY17" fmla="*/ 30480 h 646176"/>
                <a:gd name="connsiteX18" fmla="*/ 359664 w 603504"/>
                <a:gd name="connsiteY18" fmla="*/ 6096 h 646176"/>
                <a:gd name="connsiteX19" fmla="*/ 402336 w 603504"/>
                <a:gd name="connsiteY19" fmla="*/ 0 h 646176"/>
                <a:gd name="connsiteX20" fmla="*/ 603504 w 603504"/>
                <a:gd name="connsiteY20" fmla="*/ 6096 h 64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3504" h="646176">
                  <a:moveTo>
                    <a:pt x="91440" y="646176"/>
                  </a:moveTo>
                  <a:cubicBezTo>
                    <a:pt x="87376" y="625856"/>
                    <a:pt x="83908" y="605408"/>
                    <a:pt x="79248" y="585216"/>
                  </a:cubicBezTo>
                  <a:cubicBezTo>
                    <a:pt x="77803" y="578955"/>
                    <a:pt x="76340" y="572507"/>
                    <a:pt x="73152" y="566928"/>
                  </a:cubicBezTo>
                  <a:cubicBezTo>
                    <a:pt x="68111" y="558107"/>
                    <a:pt x="60960" y="550672"/>
                    <a:pt x="54864" y="542544"/>
                  </a:cubicBezTo>
                  <a:cubicBezTo>
                    <a:pt x="40255" y="484110"/>
                    <a:pt x="59531" y="556546"/>
                    <a:pt x="36576" y="487680"/>
                  </a:cubicBezTo>
                  <a:cubicBezTo>
                    <a:pt x="33927" y="479732"/>
                    <a:pt x="32887" y="471321"/>
                    <a:pt x="30480" y="463296"/>
                  </a:cubicBezTo>
                  <a:cubicBezTo>
                    <a:pt x="26787" y="450986"/>
                    <a:pt x="21981" y="439030"/>
                    <a:pt x="18288" y="426720"/>
                  </a:cubicBezTo>
                  <a:cubicBezTo>
                    <a:pt x="15881" y="418695"/>
                    <a:pt x="14396" y="410419"/>
                    <a:pt x="12192" y="402336"/>
                  </a:cubicBezTo>
                  <a:cubicBezTo>
                    <a:pt x="8300" y="388064"/>
                    <a:pt x="4064" y="373888"/>
                    <a:pt x="0" y="359664"/>
                  </a:cubicBezTo>
                  <a:cubicBezTo>
                    <a:pt x="4064" y="300736"/>
                    <a:pt x="7000" y="241719"/>
                    <a:pt x="12192" y="182880"/>
                  </a:cubicBezTo>
                  <a:cubicBezTo>
                    <a:pt x="13103" y="172559"/>
                    <a:pt x="13147" y="161396"/>
                    <a:pt x="18288" y="152400"/>
                  </a:cubicBezTo>
                  <a:cubicBezTo>
                    <a:pt x="21923" y="146039"/>
                    <a:pt x="30480" y="144272"/>
                    <a:pt x="36576" y="140208"/>
                  </a:cubicBezTo>
                  <a:cubicBezTo>
                    <a:pt x="38608" y="134112"/>
                    <a:pt x="38128" y="126464"/>
                    <a:pt x="42672" y="121920"/>
                  </a:cubicBezTo>
                  <a:cubicBezTo>
                    <a:pt x="51050" y="113542"/>
                    <a:pt x="63104" y="109912"/>
                    <a:pt x="73152" y="103632"/>
                  </a:cubicBezTo>
                  <a:cubicBezTo>
                    <a:pt x="102699" y="85165"/>
                    <a:pt x="80525" y="93623"/>
                    <a:pt x="121920" y="85344"/>
                  </a:cubicBezTo>
                  <a:cubicBezTo>
                    <a:pt x="128016" y="79248"/>
                    <a:pt x="133193" y="72067"/>
                    <a:pt x="140208" y="67056"/>
                  </a:cubicBezTo>
                  <a:cubicBezTo>
                    <a:pt x="153390" y="57640"/>
                    <a:pt x="167956" y="53743"/>
                    <a:pt x="182880" y="48768"/>
                  </a:cubicBezTo>
                  <a:cubicBezTo>
                    <a:pt x="191008" y="42672"/>
                    <a:pt x="198383" y="35414"/>
                    <a:pt x="207264" y="30480"/>
                  </a:cubicBezTo>
                  <a:cubicBezTo>
                    <a:pt x="252615" y="5285"/>
                    <a:pt x="312892" y="11293"/>
                    <a:pt x="359664" y="6096"/>
                  </a:cubicBezTo>
                  <a:cubicBezTo>
                    <a:pt x="373945" y="4509"/>
                    <a:pt x="388112" y="2032"/>
                    <a:pt x="402336" y="0"/>
                  </a:cubicBezTo>
                  <a:lnTo>
                    <a:pt x="603504" y="6096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1386429" y="1855317"/>
              <a:ext cx="2588161" cy="2606956"/>
              <a:chOff x="1386429" y="1855317"/>
              <a:chExt cx="2588161" cy="2606956"/>
            </a:xfrm>
          </p:grpSpPr>
          <p:sp>
            <p:nvSpPr>
              <p:cNvPr id="47" name="フリーフォーム 46"/>
              <p:cNvSpPr/>
              <p:nvPr/>
            </p:nvSpPr>
            <p:spPr>
              <a:xfrm flipH="1">
                <a:off x="1386429" y="2066545"/>
                <a:ext cx="2588161" cy="2395728"/>
              </a:xfrm>
              <a:custGeom>
                <a:avLst/>
                <a:gdLst>
                  <a:gd name="connsiteX0" fmla="*/ 1487424 w 1999633"/>
                  <a:gd name="connsiteY0" fmla="*/ 1633728 h 2036099"/>
                  <a:gd name="connsiteX1" fmla="*/ 1493520 w 1999633"/>
                  <a:gd name="connsiteY1" fmla="*/ 1359408 h 2036099"/>
                  <a:gd name="connsiteX2" fmla="*/ 1499616 w 1999633"/>
                  <a:gd name="connsiteY2" fmla="*/ 1341120 h 2036099"/>
                  <a:gd name="connsiteX3" fmla="*/ 1511808 w 1999633"/>
                  <a:gd name="connsiteY3" fmla="*/ 1298448 h 2036099"/>
                  <a:gd name="connsiteX4" fmla="*/ 1517904 w 1999633"/>
                  <a:gd name="connsiteY4" fmla="*/ 1261872 h 2036099"/>
                  <a:gd name="connsiteX5" fmla="*/ 1548384 w 1999633"/>
                  <a:gd name="connsiteY5" fmla="*/ 1213104 h 2036099"/>
                  <a:gd name="connsiteX6" fmla="*/ 1554480 w 1999633"/>
                  <a:gd name="connsiteY6" fmla="*/ 1188720 h 2036099"/>
                  <a:gd name="connsiteX7" fmla="*/ 1615440 w 1999633"/>
                  <a:gd name="connsiteY7" fmla="*/ 1115568 h 2036099"/>
                  <a:gd name="connsiteX8" fmla="*/ 1633728 w 1999633"/>
                  <a:gd name="connsiteY8" fmla="*/ 1109472 h 2036099"/>
                  <a:gd name="connsiteX9" fmla="*/ 1658112 w 1999633"/>
                  <a:gd name="connsiteY9" fmla="*/ 1085088 h 2036099"/>
                  <a:gd name="connsiteX10" fmla="*/ 1737360 w 1999633"/>
                  <a:gd name="connsiteY10" fmla="*/ 1060704 h 2036099"/>
                  <a:gd name="connsiteX11" fmla="*/ 1780032 w 1999633"/>
                  <a:gd name="connsiteY11" fmla="*/ 1036320 h 2036099"/>
                  <a:gd name="connsiteX12" fmla="*/ 1822704 w 1999633"/>
                  <a:gd name="connsiteY12" fmla="*/ 1018032 h 2036099"/>
                  <a:gd name="connsiteX13" fmla="*/ 1859280 w 1999633"/>
                  <a:gd name="connsiteY13" fmla="*/ 981456 h 2036099"/>
                  <a:gd name="connsiteX14" fmla="*/ 1877568 w 1999633"/>
                  <a:gd name="connsiteY14" fmla="*/ 963168 h 2036099"/>
                  <a:gd name="connsiteX15" fmla="*/ 1908048 w 1999633"/>
                  <a:gd name="connsiteY15" fmla="*/ 932688 h 2036099"/>
                  <a:gd name="connsiteX16" fmla="*/ 1920240 w 1999633"/>
                  <a:gd name="connsiteY16" fmla="*/ 896112 h 2036099"/>
                  <a:gd name="connsiteX17" fmla="*/ 1926336 w 1999633"/>
                  <a:gd name="connsiteY17" fmla="*/ 865632 h 2036099"/>
                  <a:gd name="connsiteX18" fmla="*/ 1944624 w 1999633"/>
                  <a:gd name="connsiteY18" fmla="*/ 841248 h 2036099"/>
                  <a:gd name="connsiteX19" fmla="*/ 1962912 w 1999633"/>
                  <a:gd name="connsiteY19" fmla="*/ 768096 h 2036099"/>
                  <a:gd name="connsiteX20" fmla="*/ 1987296 w 1999633"/>
                  <a:gd name="connsiteY20" fmla="*/ 719328 h 2036099"/>
                  <a:gd name="connsiteX21" fmla="*/ 1993392 w 1999633"/>
                  <a:gd name="connsiteY21" fmla="*/ 682752 h 2036099"/>
                  <a:gd name="connsiteX22" fmla="*/ 1999488 w 1999633"/>
                  <a:gd name="connsiteY22" fmla="*/ 664464 h 2036099"/>
                  <a:gd name="connsiteX23" fmla="*/ 1993392 w 1999633"/>
                  <a:gd name="connsiteY23" fmla="*/ 402336 h 2036099"/>
                  <a:gd name="connsiteX24" fmla="*/ 1975104 w 1999633"/>
                  <a:gd name="connsiteY24" fmla="*/ 390144 h 2036099"/>
                  <a:gd name="connsiteX25" fmla="*/ 1956816 w 1999633"/>
                  <a:gd name="connsiteY25" fmla="*/ 353568 h 2036099"/>
                  <a:gd name="connsiteX26" fmla="*/ 1938528 w 1999633"/>
                  <a:gd name="connsiteY26" fmla="*/ 335280 h 2036099"/>
                  <a:gd name="connsiteX27" fmla="*/ 1895856 w 1999633"/>
                  <a:gd name="connsiteY27" fmla="*/ 286512 h 2036099"/>
                  <a:gd name="connsiteX28" fmla="*/ 1865376 w 1999633"/>
                  <a:gd name="connsiteY28" fmla="*/ 243840 h 2036099"/>
                  <a:gd name="connsiteX29" fmla="*/ 1853184 w 1999633"/>
                  <a:gd name="connsiteY29" fmla="*/ 225552 h 2036099"/>
                  <a:gd name="connsiteX30" fmla="*/ 1804416 w 1999633"/>
                  <a:gd name="connsiteY30" fmla="*/ 201168 h 2036099"/>
                  <a:gd name="connsiteX31" fmla="*/ 1761744 w 1999633"/>
                  <a:gd name="connsiteY31" fmla="*/ 170688 h 2036099"/>
                  <a:gd name="connsiteX32" fmla="*/ 1725168 w 1999633"/>
                  <a:gd name="connsiteY32" fmla="*/ 134112 h 2036099"/>
                  <a:gd name="connsiteX33" fmla="*/ 1682496 w 1999633"/>
                  <a:gd name="connsiteY33" fmla="*/ 109728 h 2036099"/>
                  <a:gd name="connsiteX34" fmla="*/ 1658112 w 1999633"/>
                  <a:gd name="connsiteY34" fmla="*/ 91440 h 2036099"/>
                  <a:gd name="connsiteX35" fmla="*/ 1627632 w 1999633"/>
                  <a:gd name="connsiteY35" fmla="*/ 79248 h 2036099"/>
                  <a:gd name="connsiteX36" fmla="*/ 1591056 w 1999633"/>
                  <a:gd name="connsiteY36" fmla="*/ 54864 h 2036099"/>
                  <a:gd name="connsiteX37" fmla="*/ 1572768 w 1999633"/>
                  <a:gd name="connsiteY37" fmla="*/ 42672 h 2036099"/>
                  <a:gd name="connsiteX38" fmla="*/ 1536192 w 1999633"/>
                  <a:gd name="connsiteY38" fmla="*/ 36576 h 2036099"/>
                  <a:gd name="connsiteX39" fmla="*/ 1493520 w 1999633"/>
                  <a:gd name="connsiteY39" fmla="*/ 18288 h 2036099"/>
                  <a:gd name="connsiteX40" fmla="*/ 1475232 w 1999633"/>
                  <a:gd name="connsiteY40" fmla="*/ 6096 h 2036099"/>
                  <a:gd name="connsiteX41" fmla="*/ 1371600 w 1999633"/>
                  <a:gd name="connsiteY41" fmla="*/ 0 h 2036099"/>
                  <a:gd name="connsiteX42" fmla="*/ 597408 w 1999633"/>
                  <a:gd name="connsiteY42" fmla="*/ 6096 h 2036099"/>
                  <a:gd name="connsiteX43" fmla="*/ 560832 w 1999633"/>
                  <a:gd name="connsiteY43" fmla="*/ 42672 h 2036099"/>
                  <a:gd name="connsiteX44" fmla="*/ 542544 w 1999633"/>
                  <a:gd name="connsiteY44" fmla="*/ 60960 h 2036099"/>
                  <a:gd name="connsiteX45" fmla="*/ 524256 w 1999633"/>
                  <a:gd name="connsiteY45" fmla="*/ 79248 h 2036099"/>
                  <a:gd name="connsiteX46" fmla="*/ 512064 w 1999633"/>
                  <a:gd name="connsiteY46" fmla="*/ 97536 h 2036099"/>
                  <a:gd name="connsiteX47" fmla="*/ 493776 w 1999633"/>
                  <a:gd name="connsiteY47" fmla="*/ 115824 h 2036099"/>
                  <a:gd name="connsiteX48" fmla="*/ 475488 w 1999633"/>
                  <a:gd name="connsiteY48" fmla="*/ 152400 h 2036099"/>
                  <a:gd name="connsiteX49" fmla="*/ 457200 w 1999633"/>
                  <a:gd name="connsiteY49" fmla="*/ 170688 h 2036099"/>
                  <a:gd name="connsiteX50" fmla="*/ 438912 w 1999633"/>
                  <a:gd name="connsiteY50" fmla="*/ 195072 h 2036099"/>
                  <a:gd name="connsiteX51" fmla="*/ 432816 w 1999633"/>
                  <a:gd name="connsiteY51" fmla="*/ 219456 h 2036099"/>
                  <a:gd name="connsiteX52" fmla="*/ 420624 w 1999633"/>
                  <a:gd name="connsiteY52" fmla="*/ 237744 h 2036099"/>
                  <a:gd name="connsiteX53" fmla="*/ 414528 w 1999633"/>
                  <a:gd name="connsiteY53" fmla="*/ 286512 h 2036099"/>
                  <a:gd name="connsiteX54" fmla="*/ 402336 w 1999633"/>
                  <a:gd name="connsiteY54" fmla="*/ 341376 h 2036099"/>
                  <a:gd name="connsiteX55" fmla="*/ 396240 w 1999633"/>
                  <a:gd name="connsiteY55" fmla="*/ 377952 h 2036099"/>
                  <a:gd name="connsiteX56" fmla="*/ 384048 w 1999633"/>
                  <a:gd name="connsiteY56" fmla="*/ 707136 h 2036099"/>
                  <a:gd name="connsiteX57" fmla="*/ 377952 w 1999633"/>
                  <a:gd name="connsiteY57" fmla="*/ 725424 h 2036099"/>
                  <a:gd name="connsiteX58" fmla="*/ 365760 w 1999633"/>
                  <a:gd name="connsiteY58" fmla="*/ 743712 h 2036099"/>
                  <a:gd name="connsiteX59" fmla="*/ 329184 w 1999633"/>
                  <a:gd name="connsiteY59" fmla="*/ 792480 h 2036099"/>
                  <a:gd name="connsiteX60" fmla="*/ 286512 w 1999633"/>
                  <a:gd name="connsiteY60" fmla="*/ 829056 h 2036099"/>
                  <a:gd name="connsiteX61" fmla="*/ 268224 w 1999633"/>
                  <a:gd name="connsiteY61" fmla="*/ 841248 h 2036099"/>
                  <a:gd name="connsiteX62" fmla="*/ 237744 w 1999633"/>
                  <a:gd name="connsiteY62" fmla="*/ 847344 h 2036099"/>
                  <a:gd name="connsiteX63" fmla="*/ 195072 w 1999633"/>
                  <a:gd name="connsiteY63" fmla="*/ 877824 h 2036099"/>
                  <a:gd name="connsiteX64" fmla="*/ 176784 w 1999633"/>
                  <a:gd name="connsiteY64" fmla="*/ 883920 h 2036099"/>
                  <a:gd name="connsiteX65" fmla="*/ 134112 w 1999633"/>
                  <a:gd name="connsiteY65" fmla="*/ 902208 h 2036099"/>
                  <a:gd name="connsiteX66" fmla="*/ 115824 w 1999633"/>
                  <a:gd name="connsiteY66" fmla="*/ 914400 h 2036099"/>
                  <a:gd name="connsiteX67" fmla="*/ 73152 w 1999633"/>
                  <a:gd name="connsiteY67" fmla="*/ 926592 h 2036099"/>
                  <a:gd name="connsiteX68" fmla="*/ 36576 w 1999633"/>
                  <a:gd name="connsiteY68" fmla="*/ 944880 h 2036099"/>
                  <a:gd name="connsiteX69" fmla="*/ 0 w 1999633"/>
                  <a:gd name="connsiteY69" fmla="*/ 963168 h 2036099"/>
                  <a:gd name="connsiteX70" fmla="*/ 54864 w 1999633"/>
                  <a:gd name="connsiteY70" fmla="*/ 981456 h 2036099"/>
                  <a:gd name="connsiteX71" fmla="*/ 73152 w 1999633"/>
                  <a:gd name="connsiteY71" fmla="*/ 987552 h 2036099"/>
                  <a:gd name="connsiteX72" fmla="*/ 85344 w 1999633"/>
                  <a:gd name="connsiteY72" fmla="*/ 1005840 h 2036099"/>
                  <a:gd name="connsiteX73" fmla="*/ 121920 w 1999633"/>
                  <a:gd name="connsiteY73" fmla="*/ 1024128 h 2036099"/>
                  <a:gd name="connsiteX74" fmla="*/ 164592 w 1999633"/>
                  <a:gd name="connsiteY74" fmla="*/ 1060704 h 2036099"/>
                  <a:gd name="connsiteX75" fmla="*/ 213360 w 1999633"/>
                  <a:gd name="connsiteY75" fmla="*/ 1115568 h 2036099"/>
                  <a:gd name="connsiteX76" fmla="*/ 231648 w 1999633"/>
                  <a:gd name="connsiteY76" fmla="*/ 1182624 h 2036099"/>
                  <a:gd name="connsiteX77" fmla="*/ 249936 w 1999633"/>
                  <a:gd name="connsiteY77" fmla="*/ 1237488 h 2036099"/>
                  <a:gd name="connsiteX78" fmla="*/ 286512 w 1999633"/>
                  <a:gd name="connsiteY78" fmla="*/ 1255776 h 2036099"/>
                  <a:gd name="connsiteX79" fmla="*/ 286512 w 1999633"/>
                  <a:gd name="connsiteY79" fmla="*/ 1292352 h 2036099"/>
                  <a:gd name="connsiteX80" fmla="*/ 292608 w 1999633"/>
                  <a:gd name="connsiteY80" fmla="*/ 1322832 h 2036099"/>
                  <a:gd name="connsiteX81" fmla="*/ 304800 w 1999633"/>
                  <a:gd name="connsiteY81" fmla="*/ 1408176 h 2036099"/>
                  <a:gd name="connsiteX82" fmla="*/ 280416 w 1999633"/>
                  <a:gd name="connsiteY82" fmla="*/ 1597152 h 2036099"/>
                  <a:gd name="connsiteX83" fmla="*/ 262128 w 1999633"/>
                  <a:gd name="connsiteY83" fmla="*/ 1615440 h 2036099"/>
                  <a:gd name="connsiteX84" fmla="*/ 243840 w 1999633"/>
                  <a:gd name="connsiteY84" fmla="*/ 1627632 h 2036099"/>
                  <a:gd name="connsiteX85" fmla="*/ 243840 w 1999633"/>
                  <a:gd name="connsiteY85" fmla="*/ 1688592 h 2036099"/>
                  <a:gd name="connsiteX86" fmla="*/ 249936 w 1999633"/>
                  <a:gd name="connsiteY86" fmla="*/ 1706880 h 2036099"/>
                  <a:gd name="connsiteX87" fmla="*/ 298704 w 1999633"/>
                  <a:gd name="connsiteY87" fmla="*/ 1725168 h 2036099"/>
                  <a:gd name="connsiteX88" fmla="*/ 603504 w 1999633"/>
                  <a:gd name="connsiteY88" fmla="*/ 1712976 h 2036099"/>
                  <a:gd name="connsiteX89" fmla="*/ 621792 w 1999633"/>
                  <a:gd name="connsiteY89" fmla="*/ 1706880 h 2036099"/>
                  <a:gd name="connsiteX90" fmla="*/ 646176 w 1999633"/>
                  <a:gd name="connsiteY90" fmla="*/ 1700784 h 2036099"/>
                  <a:gd name="connsiteX91" fmla="*/ 719328 w 1999633"/>
                  <a:gd name="connsiteY91" fmla="*/ 1682496 h 2036099"/>
                  <a:gd name="connsiteX92" fmla="*/ 762000 w 1999633"/>
                  <a:gd name="connsiteY92" fmla="*/ 1652016 h 2036099"/>
                  <a:gd name="connsiteX93" fmla="*/ 786384 w 1999633"/>
                  <a:gd name="connsiteY93" fmla="*/ 1645920 h 2036099"/>
                  <a:gd name="connsiteX94" fmla="*/ 804672 w 1999633"/>
                  <a:gd name="connsiteY94" fmla="*/ 1633728 h 2036099"/>
                  <a:gd name="connsiteX95" fmla="*/ 841248 w 1999633"/>
                  <a:gd name="connsiteY95" fmla="*/ 1627632 h 2036099"/>
                  <a:gd name="connsiteX96" fmla="*/ 877824 w 1999633"/>
                  <a:gd name="connsiteY96" fmla="*/ 1591056 h 2036099"/>
                  <a:gd name="connsiteX97" fmla="*/ 896112 w 1999633"/>
                  <a:gd name="connsiteY97" fmla="*/ 1572768 h 2036099"/>
                  <a:gd name="connsiteX98" fmla="*/ 902208 w 1999633"/>
                  <a:gd name="connsiteY98" fmla="*/ 1603248 h 2036099"/>
                  <a:gd name="connsiteX99" fmla="*/ 908304 w 1999633"/>
                  <a:gd name="connsiteY99" fmla="*/ 1627632 h 2036099"/>
                  <a:gd name="connsiteX100" fmla="*/ 920496 w 1999633"/>
                  <a:gd name="connsiteY100" fmla="*/ 1706880 h 2036099"/>
                  <a:gd name="connsiteX101" fmla="*/ 914400 w 1999633"/>
                  <a:gd name="connsiteY101" fmla="*/ 1871472 h 2036099"/>
                  <a:gd name="connsiteX102" fmla="*/ 920496 w 1999633"/>
                  <a:gd name="connsiteY102" fmla="*/ 1932432 h 2036099"/>
                  <a:gd name="connsiteX103" fmla="*/ 914400 w 1999633"/>
                  <a:gd name="connsiteY103" fmla="*/ 2017776 h 2036099"/>
                  <a:gd name="connsiteX104" fmla="*/ 908304 w 1999633"/>
                  <a:gd name="connsiteY104" fmla="*/ 2036064 h 203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1999633" h="2036099">
                    <a:moveTo>
                      <a:pt x="1487424" y="1633728"/>
                    </a:moveTo>
                    <a:cubicBezTo>
                      <a:pt x="1471014" y="1518856"/>
                      <a:pt x="1477232" y="1582016"/>
                      <a:pt x="1493520" y="1359408"/>
                    </a:cubicBezTo>
                    <a:cubicBezTo>
                      <a:pt x="1493989" y="1352999"/>
                      <a:pt x="1497770" y="1347275"/>
                      <a:pt x="1499616" y="1341120"/>
                    </a:cubicBezTo>
                    <a:cubicBezTo>
                      <a:pt x="1503867" y="1326951"/>
                      <a:pt x="1508482" y="1312862"/>
                      <a:pt x="1511808" y="1298448"/>
                    </a:cubicBezTo>
                    <a:cubicBezTo>
                      <a:pt x="1514587" y="1286404"/>
                      <a:pt x="1513680" y="1273488"/>
                      <a:pt x="1517904" y="1261872"/>
                    </a:cubicBezTo>
                    <a:cubicBezTo>
                      <a:pt x="1520845" y="1253784"/>
                      <a:pt x="1541440" y="1223520"/>
                      <a:pt x="1548384" y="1213104"/>
                    </a:cubicBezTo>
                    <a:cubicBezTo>
                      <a:pt x="1550416" y="1204976"/>
                      <a:pt x="1550733" y="1196214"/>
                      <a:pt x="1554480" y="1188720"/>
                    </a:cubicBezTo>
                    <a:cubicBezTo>
                      <a:pt x="1562288" y="1173104"/>
                      <a:pt x="1599262" y="1120961"/>
                      <a:pt x="1615440" y="1115568"/>
                    </a:cubicBezTo>
                    <a:lnTo>
                      <a:pt x="1633728" y="1109472"/>
                    </a:lnTo>
                    <a:cubicBezTo>
                      <a:pt x="1641856" y="1101344"/>
                      <a:pt x="1647991" y="1090538"/>
                      <a:pt x="1658112" y="1085088"/>
                    </a:cubicBezTo>
                    <a:cubicBezTo>
                      <a:pt x="1676258" y="1075317"/>
                      <a:pt x="1713687" y="1066622"/>
                      <a:pt x="1737360" y="1060704"/>
                    </a:cubicBezTo>
                    <a:cubicBezTo>
                      <a:pt x="1772103" y="1025961"/>
                      <a:pt x="1737051" y="1054741"/>
                      <a:pt x="1780032" y="1036320"/>
                    </a:cubicBezTo>
                    <a:cubicBezTo>
                      <a:pt x="1838970" y="1011061"/>
                      <a:pt x="1752699" y="1035533"/>
                      <a:pt x="1822704" y="1018032"/>
                    </a:cubicBezTo>
                    <a:lnTo>
                      <a:pt x="1859280" y="981456"/>
                    </a:lnTo>
                    <a:cubicBezTo>
                      <a:pt x="1865376" y="975360"/>
                      <a:pt x="1872786" y="970341"/>
                      <a:pt x="1877568" y="963168"/>
                    </a:cubicBezTo>
                    <a:cubicBezTo>
                      <a:pt x="1893824" y="938784"/>
                      <a:pt x="1883664" y="948944"/>
                      <a:pt x="1908048" y="932688"/>
                    </a:cubicBezTo>
                    <a:cubicBezTo>
                      <a:pt x="1912112" y="920496"/>
                      <a:pt x="1916859" y="908511"/>
                      <a:pt x="1920240" y="896112"/>
                    </a:cubicBezTo>
                    <a:cubicBezTo>
                      <a:pt x="1922966" y="886116"/>
                      <a:pt x="1922128" y="875100"/>
                      <a:pt x="1926336" y="865632"/>
                    </a:cubicBezTo>
                    <a:cubicBezTo>
                      <a:pt x="1930462" y="856348"/>
                      <a:pt x="1938528" y="849376"/>
                      <a:pt x="1944624" y="841248"/>
                    </a:cubicBezTo>
                    <a:cubicBezTo>
                      <a:pt x="1949408" y="817328"/>
                      <a:pt x="1953889" y="790654"/>
                      <a:pt x="1962912" y="768096"/>
                    </a:cubicBezTo>
                    <a:cubicBezTo>
                      <a:pt x="1969662" y="751221"/>
                      <a:pt x="1979168" y="735584"/>
                      <a:pt x="1987296" y="719328"/>
                    </a:cubicBezTo>
                    <a:cubicBezTo>
                      <a:pt x="1989328" y="707136"/>
                      <a:pt x="1990711" y="694818"/>
                      <a:pt x="1993392" y="682752"/>
                    </a:cubicBezTo>
                    <a:cubicBezTo>
                      <a:pt x="1994786" y="676479"/>
                      <a:pt x="1999488" y="670890"/>
                      <a:pt x="1999488" y="664464"/>
                    </a:cubicBezTo>
                    <a:cubicBezTo>
                      <a:pt x="1999488" y="577064"/>
                      <a:pt x="2001130" y="489392"/>
                      <a:pt x="1993392" y="402336"/>
                    </a:cubicBezTo>
                    <a:cubicBezTo>
                      <a:pt x="1992743" y="395038"/>
                      <a:pt x="1981200" y="394208"/>
                      <a:pt x="1975104" y="390144"/>
                    </a:cubicBezTo>
                    <a:cubicBezTo>
                      <a:pt x="1968994" y="371815"/>
                      <a:pt x="1969946" y="369324"/>
                      <a:pt x="1956816" y="353568"/>
                    </a:cubicBezTo>
                    <a:cubicBezTo>
                      <a:pt x="1951297" y="346945"/>
                      <a:pt x="1943821" y="342085"/>
                      <a:pt x="1938528" y="335280"/>
                    </a:cubicBezTo>
                    <a:cubicBezTo>
                      <a:pt x="1900233" y="286043"/>
                      <a:pt x="1931260" y="310114"/>
                      <a:pt x="1895856" y="286512"/>
                    </a:cubicBezTo>
                    <a:cubicBezTo>
                      <a:pt x="1873296" y="241392"/>
                      <a:pt x="1896268" y="280911"/>
                      <a:pt x="1865376" y="243840"/>
                    </a:cubicBezTo>
                    <a:cubicBezTo>
                      <a:pt x="1860686" y="238212"/>
                      <a:pt x="1858365" y="230733"/>
                      <a:pt x="1853184" y="225552"/>
                    </a:cubicBezTo>
                    <a:cubicBezTo>
                      <a:pt x="1841009" y="213377"/>
                      <a:pt x="1818969" y="206989"/>
                      <a:pt x="1804416" y="201168"/>
                    </a:cubicBezTo>
                    <a:cubicBezTo>
                      <a:pt x="1734030" y="130782"/>
                      <a:pt x="1841981" y="234878"/>
                      <a:pt x="1761744" y="170688"/>
                    </a:cubicBezTo>
                    <a:cubicBezTo>
                      <a:pt x="1748280" y="159917"/>
                      <a:pt x="1740590" y="141823"/>
                      <a:pt x="1725168" y="134112"/>
                    </a:cubicBezTo>
                    <a:cubicBezTo>
                      <a:pt x="1701356" y="122206"/>
                      <a:pt x="1702601" y="124089"/>
                      <a:pt x="1682496" y="109728"/>
                    </a:cubicBezTo>
                    <a:cubicBezTo>
                      <a:pt x="1674228" y="103823"/>
                      <a:pt x="1666993" y="96374"/>
                      <a:pt x="1658112" y="91440"/>
                    </a:cubicBezTo>
                    <a:cubicBezTo>
                      <a:pt x="1648546" y="86126"/>
                      <a:pt x="1637239" y="84488"/>
                      <a:pt x="1627632" y="79248"/>
                    </a:cubicBezTo>
                    <a:cubicBezTo>
                      <a:pt x="1614768" y="72231"/>
                      <a:pt x="1603248" y="62992"/>
                      <a:pt x="1591056" y="54864"/>
                    </a:cubicBezTo>
                    <a:cubicBezTo>
                      <a:pt x="1584960" y="50800"/>
                      <a:pt x="1579995" y="43876"/>
                      <a:pt x="1572768" y="42672"/>
                    </a:cubicBezTo>
                    <a:lnTo>
                      <a:pt x="1536192" y="36576"/>
                    </a:lnTo>
                    <a:cubicBezTo>
                      <a:pt x="1490279" y="5967"/>
                      <a:pt x="1548631" y="41907"/>
                      <a:pt x="1493520" y="18288"/>
                    </a:cubicBezTo>
                    <a:cubicBezTo>
                      <a:pt x="1486786" y="15402"/>
                      <a:pt x="1482477" y="7183"/>
                      <a:pt x="1475232" y="6096"/>
                    </a:cubicBezTo>
                    <a:cubicBezTo>
                      <a:pt x="1441011" y="963"/>
                      <a:pt x="1406144" y="2032"/>
                      <a:pt x="1371600" y="0"/>
                    </a:cubicBezTo>
                    <a:lnTo>
                      <a:pt x="597408" y="6096"/>
                    </a:lnTo>
                    <a:cubicBezTo>
                      <a:pt x="580190" y="7002"/>
                      <a:pt x="573024" y="30480"/>
                      <a:pt x="560832" y="42672"/>
                    </a:cubicBezTo>
                    <a:lnTo>
                      <a:pt x="542544" y="60960"/>
                    </a:lnTo>
                    <a:cubicBezTo>
                      <a:pt x="536448" y="67056"/>
                      <a:pt x="529038" y="72075"/>
                      <a:pt x="524256" y="79248"/>
                    </a:cubicBezTo>
                    <a:cubicBezTo>
                      <a:pt x="520192" y="85344"/>
                      <a:pt x="516754" y="91908"/>
                      <a:pt x="512064" y="97536"/>
                    </a:cubicBezTo>
                    <a:cubicBezTo>
                      <a:pt x="506545" y="104159"/>
                      <a:pt x="499295" y="109201"/>
                      <a:pt x="493776" y="115824"/>
                    </a:cubicBezTo>
                    <a:cubicBezTo>
                      <a:pt x="445815" y="173377"/>
                      <a:pt x="512146" y="97413"/>
                      <a:pt x="475488" y="152400"/>
                    </a:cubicBezTo>
                    <a:cubicBezTo>
                      <a:pt x="470706" y="159573"/>
                      <a:pt x="462811" y="164142"/>
                      <a:pt x="457200" y="170688"/>
                    </a:cubicBezTo>
                    <a:cubicBezTo>
                      <a:pt x="450588" y="178402"/>
                      <a:pt x="445008" y="186944"/>
                      <a:pt x="438912" y="195072"/>
                    </a:cubicBezTo>
                    <a:cubicBezTo>
                      <a:pt x="436880" y="203200"/>
                      <a:pt x="436116" y="211755"/>
                      <a:pt x="432816" y="219456"/>
                    </a:cubicBezTo>
                    <a:cubicBezTo>
                      <a:pt x="429930" y="226190"/>
                      <a:pt x="422552" y="230676"/>
                      <a:pt x="420624" y="237744"/>
                    </a:cubicBezTo>
                    <a:cubicBezTo>
                      <a:pt x="416313" y="253549"/>
                      <a:pt x="417375" y="270379"/>
                      <a:pt x="414528" y="286512"/>
                    </a:cubicBezTo>
                    <a:cubicBezTo>
                      <a:pt x="411272" y="304961"/>
                      <a:pt x="406010" y="323006"/>
                      <a:pt x="402336" y="341376"/>
                    </a:cubicBezTo>
                    <a:cubicBezTo>
                      <a:pt x="399912" y="353496"/>
                      <a:pt x="398272" y="365760"/>
                      <a:pt x="396240" y="377952"/>
                    </a:cubicBezTo>
                    <a:cubicBezTo>
                      <a:pt x="392176" y="487680"/>
                      <a:pt x="389819" y="597485"/>
                      <a:pt x="384048" y="707136"/>
                    </a:cubicBezTo>
                    <a:cubicBezTo>
                      <a:pt x="383710" y="713553"/>
                      <a:pt x="380826" y="719677"/>
                      <a:pt x="377952" y="725424"/>
                    </a:cubicBezTo>
                    <a:cubicBezTo>
                      <a:pt x="374675" y="731977"/>
                      <a:pt x="369824" y="737616"/>
                      <a:pt x="365760" y="743712"/>
                    </a:cubicBezTo>
                    <a:cubicBezTo>
                      <a:pt x="355936" y="783007"/>
                      <a:pt x="367095" y="759308"/>
                      <a:pt x="329184" y="792480"/>
                    </a:cubicBezTo>
                    <a:cubicBezTo>
                      <a:pt x="289798" y="826942"/>
                      <a:pt x="334190" y="795000"/>
                      <a:pt x="286512" y="829056"/>
                    </a:cubicBezTo>
                    <a:cubicBezTo>
                      <a:pt x="280550" y="833314"/>
                      <a:pt x="275084" y="838676"/>
                      <a:pt x="268224" y="841248"/>
                    </a:cubicBezTo>
                    <a:cubicBezTo>
                      <a:pt x="258522" y="844886"/>
                      <a:pt x="247904" y="845312"/>
                      <a:pt x="237744" y="847344"/>
                    </a:cubicBezTo>
                    <a:cubicBezTo>
                      <a:pt x="232221" y="851486"/>
                      <a:pt x="203986" y="873367"/>
                      <a:pt x="195072" y="877824"/>
                    </a:cubicBezTo>
                    <a:cubicBezTo>
                      <a:pt x="189325" y="880698"/>
                      <a:pt x="182531" y="881046"/>
                      <a:pt x="176784" y="883920"/>
                    </a:cubicBezTo>
                    <a:cubicBezTo>
                      <a:pt x="134686" y="904969"/>
                      <a:pt x="184860" y="889521"/>
                      <a:pt x="134112" y="902208"/>
                    </a:cubicBezTo>
                    <a:cubicBezTo>
                      <a:pt x="128016" y="906272"/>
                      <a:pt x="122377" y="911123"/>
                      <a:pt x="115824" y="914400"/>
                    </a:cubicBezTo>
                    <a:cubicBezTo>
                      <a:pt x="107079" y="918773"/>
                      <a:pt x="80965" y="924639"/>
                      <a:pt x="73152" y="926592"/>
                    </a:cubicBezTo>
                    <a:cubicBezTo>
                      <a:pt x="20741" y="961533"/>
                      <a:pt x="87053" y="919641"/>
                      <a:pt x="36576" y="944880"/>
                    </a:cubicBezTo>
                    <a:cubicBezTo>
                      <a:pt x="-10693" y="968515"/>
                      <a:pt x="45967" y="947846"/>
                      <a:pt x="0" y="963168"/>
                    </a:cubicBezTo>
                    <a:lnTo>
                      <a:pt x="54864" y="981456"/>
                    </a:lnTo>
                    <a:lnTo>
                      <a:pt x="73152" y="987552"/>
                    </a:lnTo>
                    <a:cubicBezTo>
                      <a:pt x="77216" y="993648"/>
                      <a:pt x="80163" y="1000659"/>
                      <a:pt x="85344" y="1005840"/>
                    </a:cubicBezTo>
                    <a:cubicBezTo>
                      <a:pt x="97161" y="1017657"/>
                      <a:pt x="107046" y="1019170"/>
                      <a:pt x="121920" y="1024128"/>
                    </a:cubicBezTo>
                    <a:cubicBezTo>
                      <a:pt x="180571" y="1082779"/>
                      <a:pt x="94210" y="998142"/>
                      <a:pt x="164592" y="1060704"/>
                    </a:cubicBezTo>
                    <a:cubicBezTo>
                      <a:pt x="192840" y="1085813"/>
                      <a:pt x="193109" y="1088567"/>
                      <a:pt x="213360" y="1115568"/>
                    </a:cubicBezTo>
                    <a:cubicBezTo>
                      <a:pt x="223437" y="1145798"/>
                      <a:pt x="221335" y="1137935"/>
                      <a:pt x="231648" y="1182624"/>
                    </a:cubicBezTo>
                    <a:cubicBezTo>
                      <a:pt x="236304" y="1202801"/>
                      <a:pt x="235936" y="1220688"/>
                      <a:pt x="249936" y="1237488"/>
                    </a:cubicBezTo>
                    <a:cubicBezTo>
                      <a:pt x="259026" y="1248396"/>
                      <a:pt x="274030" y="1251615"/>
                      <a:pt x="286512" y="1255776"/>
                    </a:cubicBezTo>
                    <a:cubicBezTo>
                      <a:pt x="313891" y="1296844"/>
                      <a:pt x="291645" y="1251284"/>
                      <a:pt x="286512" y="1292352"/>
                    </a:cubicBezTo>
                    <a:cubicBezTo>
                      <a:pt x="285227" y="1302633"/>
                      <a:pt x="290992" y="1312598"/>
                      <a:pt x="292608" y="1322832"/>
                    </a:cubicBezTo>
                    <a:cubicBezTo>
                      <a:pt x="297090" y="1351217"/>
                      <a:pt x="300736" y="1379728"/>
                      <a:pt x="304800" y="1408176"/>
                    </a:cubicBezTo>
                    <a:cubicBezTo>
                      <a:pt x="300084" y="1474195"/>
                      <a:pt x="323221" y="1545786"/>
                      <a:pt x="280416" y="1597152"/>
                    </a:cubicBezTo>
                    <a:cubicBezTo>
                      <a:pt x="274897" y="1603775"/>
                      <a:pt x="268751" y="1609921"/>
                      <a:pt x="262128" y="1615440"/>
                    </a:cubicBezTo>
                    <a:cubicBezTo>
                      <a:pt x="256500" y="1620130"/>
                      <a:pt x="249936" y="1623568"/>
                      <a:pt x="243840" y="1627632"/>
                    </a:cubicBezTo>
                    <a:cubicBezTo>
                      <a:pt x="233983" y="1657202"/>
                      <a:pt x="235084" y="1644812"/>
                      <a:pt x="243840" y="1688592"/>
                    </a:cubicBezTo>
                    <a:cubicBezTo>
                      <a:pt x="245100" y="1694893"/>
                      <a:pt x="245000" y="1702766"/>
                      <a:pt x="249936" y="1706880"/>
                    </a:cubicBezTo>
                    <a:cubicBezTo>
                      <a:pt x="254795" y="1710930"/>
                      <a:pt x="288583" y="1721794"/>
                      <a:pt x="298704" y="1725168"/>
                    </a:cubicBezTo>
                    <a:lnTo>
                      <a:pt x="603504" y="1712976"/>
                    </a:lnTo>
                    <a:cubicBezTo>
                      <a:pt x="609919" y="1712613"/>
                      <a:pt x="615613" y="1708645"/>
                      <a:pt x="621792" y="1706880"/>
                    </a:cubicBezTo>
                    <a:cubicBezTo>
                      <a:pt x="629848" y="1704578"/>
                      <a:pt x="638048" y="1702816"/>
                      <a:pt x="646176" y="1700784"/>
                    </a:cubicBezTo>
                    <a:cubicBezTo>
                      <a:pt x="686567" y="1673857"/>
                      <a:pt x="640123" y="1700774"/>
                      <a:pt x="719328" y="1682496"/>
                    </a:cubicBezTo>
                    <a:cubicBezTo>
                      <a:pt x="758831" y="1673380"/>
                      <a:pt x="730258" y="1670154"/>
                      <a:pt x="762000" y="1652016"/>
                    </a:cubicBezTo>
                    <a:cubicBezTo>
                      <a:pt x="769274" y="1647859"/>
                      <a:pt x="778256" y="1647952"/>
                      <a:pt x="786384" y="1645920"/>
                    </a:cubicBezTo>
                    <a:cubicBezTo>
                      <a:pt x="792480" y="1641856"/>
                      <a:pt x="797721" y="1636045"/>
                      <a:pt x="804672" y="1633728"/>
                    </a:cubicBezTo>
                    <a:cubicBezTo>
                      <a:pt x="816398" y="1629819"/>
                      <a:pt x="830572" y="1633860"/>
                      <a:pt x="841248" y="1627632"/>
                    </a:cubicBezTo>
                    <a:cubicBezTo>
                      <a:pt x="856141" y="1618944"/>
                      <a:pt x="865632" y="1603248"/>
                      <a:pt x="877824" y="1591056"/>
                    </a:cubicBezTo>
                    <a:lnTo>
                      <a:pt x="896112" y="1572768"/>
                    </a:lnTo>
                    <a:cubicBezTo>
                      <a:pt x="898144" y="1582928"/>
                      <a:pt x="899960" y="1593134"/>
                      <a:pt x="902208" y="1603248"/>
                    </a:cubicBezTo>
                    <a:cubicBezTo>
                      <a:pt x="904025" y="1611427"/>
                      <a:pt x="906848" y="1619381"/>
                      <a:pt x="908304" y="1627632"/>
                    </a:cubicBezTo>
                    <a:cubicBezTo>
                      <a:pt x="912949" y="1653952"/>
                      <a:pt x="916432" y="1680464"/>
                      <a:pt x="920496" y="1706880"/>
                    </a:cubicBezTo>
                    <a:cubicBezTo>
                      <a:pt x="918464" y="1761744"/>
                      <a:pt x="914400" y="1816570"/>
                      <a:pt x="914400" y="1871472"/>
                    </a:cubicBezTo>
                    <a:cubicBezTo>
                      <a:pt x="914400" y="1891893"/>
                      <a:pt x="920496" y="1912011"/>
                      <a:pt x="920496" y="1932432"/>
                    </a:cubicBezTo>
                    <a:cubicBezTo>
                      <a:pt x="920496" y="1960952"/>
                      <a:pt x="919356" y="1989690"/>
                      <a:pt x="914400" y="2017776"/>
                    </a:cubicBezTo>
                    <a:cubicBezTo>
                      <a:pt x="910874" y="2037755"/>
                      <a:pt x="892165" y="2036064"/>
                      <a:pt x="908304" y="2036064"/>
                    </a:cubicBezTo>
                  </a:path>
                </a:pathLst>
              </a:cu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弧 66"/>
              <p:cNvSpPr/>
              <p:nvPr/>
            </p:nvSpPr>
            <p:spPr>
              <a:xfrm>
                <a:off x="1386429" y="1855317"/>
                <a:ext cx="2079521" cy="1408176"/>
              </a:xfrm>
              <a:prstGeom prst="arc">
                <a:avLst>
                  <a:gd name="adj1" fmla="val 10671642"/>
                  <a:gd name="adj2" fmla="val 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円/楕円 44"/>
            <p:cNvSpPr/>
            <p:nvPr/>
          </p:nvSpPr>
          <p:spPr>
            <a:xfrm>
              <a:off x="1389886" y="1932432"/>
              <a:ext cx="1969009" cy="1221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606823" y="2002839"/>
              <a:ext cx="713232" cy="666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34155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287725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開発</a:t>
            </a:r>
            <a:endParaRPr kumimoji="1" lang="ja-JP" altLang="en-US" sz="12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189341" y="2330671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運用</a:t>
            </a:r>
            <a:endParaRPr kumimoji="1" lang="ja-JP" altLang="en-US" sz="12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956742" y="4801824"/>
            <a:ext cx="717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ユーザ</a:t>
            </a:r>
            <a:endParaRPr kumimoji="1" lang="ja-JP" altLang="en-US" sz="1200" dirty="0"/>
          </a:p>
        </p:txBody>
      </p:sp>
      <p:sp>
        <p:nvSpPr>
          <p:cNvPr id="6" name="下矢印 5"/>
          <p:cNvSpPr/>
          <p:nvPr/>
        </p:nvSpPr>
        <p:spPr>
          <a:xfrm>
            <a:off x="5466664" y="3318658"/>
            <a:ext cx="467068" cy="26313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1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3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60832" y="1371600"/>
            <a:ext cx="911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・ルール演算子の導入</a:t>
            </a:r>
            <a:endParaRPr kumimoji="1" lang="en-US" altLang="ja-JP" dirty="0" smtClean="0"/>
          </a:p>
          <a:p>
            <a:r>
              <a:rPr lang="ja-JP" altLang="en-US" dirty="0" smtClean="0"/>
              <a:t>・処理形態</a:t>
            </a:r>
            <a:endParaRPr lang="en-US" altLang="ja-JP" dirty="0" smtClean="0"/>
          </a:p>
          <a:p>
            <a:r>
              <a:rPr lang="ja-JP" altLang="en-US" dirty="0" smtClean="0"/>
              <a:t>・ユースケース</a:t>
            </a:r>
            <a:endParaRPr lang="en-US" altLang="ja-JP" dirty="0" smtClean="0"/>
          </a:p>
          <a:p>
            <a:r>
              <a:rPr lang="ja-JP" altLang="en-US" dirty="0" smtClean="0"/>
              <a:t>・シーケンス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582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4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機能概要（</a:t>
            </a:r>
            <a:r>
              <a:rPr lang="ja-JP" altLang="en-US" dirty="0"/>
              <a:t>ルール演算子の</a:t>
            </a:r>
            <a:r>
              <a:rPr lang="ja-JP" altLang="en-US" dirty="0" smtClean="0"/>
              <a:t>導入）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10833" y="3936940"/>
            <a:ext cx="5621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r>
              <a:rPr kumimoji="1" lang="ja-JP" altLang="en-US" dirty="0" smtClean="0"/>
              <a:t>演算子を</a:t>
            </a:r>
            <a:r>
              <a:rPr lang="ja-JP" altLang="en-US" dirty="0" smtClean="0"/>
              <a:t>導入することによってシステム化を可能とする。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・位置指定演算子　　　　　　　　　　　　　　　　　　　　　　　　　　　</a:t>
            </a:r>
            <a:endParaRPr kumimoji="1"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N         </a:t>
            </a:r>
            <a:r>
              <a:rPr lang="ja-JP" altLang="en-US" dirty="0" smtClean="0"/>
              <a:t>チェック対象文字列の左から</a:t>
            </a:r>
            <a:r>
              <a:rPr lang="en-US" altLang="ja-JP" dirty="0" smtClean="0"/>
              <a:t>2</a:t>
            </a:r>
            <a:r>
              <a:rPr lang="ja-JP" altLang="en-US" dirty="0" smtClean="0"/>
              <a:t>桁目</a:t>
            </a:r>
            <a:endParaRPr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U</a:t>
            </a:r>
            <a:r>
              <a:rPr lang="en-US" altLang="ja-JP" sz="1400" dirty="0" smtClean="0"/>
              <a:t>n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間隔指定</a:t>
            </a:r>
            <a:r>
              <a:rPr lang="en-US" altLang="ja-JP" dirty="0" smtClean="0"/>
              <a:t>,2</a:t>
            </a:r>
            <a:r>
              <a:rPr lang="ja-JP" altLang="en-US" dirty="0" smtClean="0"/>
              <a:t>文字目</a:t>
            </a:r>
            <a:r>
              <a:rPr lang="en-US" altLang="ja-JP" dirty="0" smtClean="0"/>
              <a:t>~</a:t>
            </a:r>
            <a:r>
              <a:rPr lang="ja-JP" altLang="en-US" dirty="0"/>
              <a:t>最終</a:t>
            </a:r>
            <a:r>
              <a:rPr lang="ja-JP" altLang="en-US" dirty="0" smtClean="0"/>
              <a:t>文字目まで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・論理演算子</a:t>
            </a:r>
            <a:endParaRPr lang="en-US" altLang="ja-JP" dirty="0" smtClean="0"/>
          </a:p>
          <a:p>
            <a:r>
              <a:rPr lang="en-US" altLang="ja-JP" dirty="0" smtClean="0"/>
              <a:t>a=Y    b=C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1329264" y="6067536"/>
            <a:ext cx="1011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　</a:t>
            </a:r>
            <a:r>
              <a:rPr lang="en-US" altLang="ja-JP" sz="1400" dirty="0" smtClean="0"/>
              <a:t>2</a:t>
            </a:r>
            <a:r>
              <a:rPr lang="en-US" altLang="ja-JP" dirty="0" smtClean="0"/>
              <a:t>N </a:t>
            </a:r>
            <a:r>
              <a:rPr lang="en-US" altLang="ja-JP" sz="1400" dirty="0"/>
              <a:t>4</a:t>
            </a:r>
            <a:r>
              <a:rPr lang="en-US" altLang="ja-JP" dirty="0" smtClean="0"/>
              <a:t>N </a:t>
            </a:r>
            <a:r>
              <a:rPr lang="en-US" altLang="ja-JP" dirty="0"/>
              <a:t>a!</a:t>
            </a:r>
            <a:r>
              <a:rPr lang="ja-JP" altLang="en-US" dirty="0"/>
              <a:t>⇒</a:t>
            </a:r>
            <a:r>
              <a:rPr lang="en-US" altLang="ja-JP" dirty="0"/>
              <a:t>b a:Y    a=Y    </a:t>
            </a:r>
            <a:r>
              <a:rPr lang="en-US" altLang="ja-JP" dirty="0" smtClean="0"/>
              <a:t>b=C </a:t>
            </a:r>
            <a:r>
              <a:rPr lang="ja-JP" altLang="en-US" dirty="0"/>
              <a:t>　</a:t>
            </a:r>
            <a:r>
              <a:rPr lang="en-US" altLang="ja-JP" dirty="0" err="1" smtClean="0"/>
              <a:t>Mainpd</a:t>
            </a:r>
            <a:r>
              <a:rPr lang="ja-JP" altLang="en-US" dirty="0"/>
              <a:t>の</a:t>
            </a:r>
            <a:r>
              <a:rPr lang="ja-JP" altLang="en-US" dirty="0" smtClean="0"/>
              <a:t>２桁目が</a:t>
            </a:r>
            <a:r>
              <a:rPr lang="en-US" altLang="ja-JP" dirty="0" smtClean="0"/>
              <a:t>Y</a:t>
            </a:r>
            <a:r>
              <a:rPr lang="ja-JP" altLang="en-US" dirty="0" smtClean="0"/>
              <a:t>の</a:t>
            </a:r>
            <a:r>
              <a:rPr lang="ja-JP" altLang="en-US" dirty="0"/>
              <a:t>次に</a:t>
            </a:r>
            <a:r>
              <a:rPr lang="en-US" altLang="ja-JP" dirty="0" err="1"/>
              <a:t>modulePD</a:t>
            </a:r>
            <a:r>
              <a:rPr lang="ja-JP" altLang="en-US" dirty="0"/>
              <a:t>　の</a:t>
            </a:r>
            <a:r>
              <a:rPr lang="ja-JP" altLang="en-US" dirty="0" smtClean="0"/>
              <a:t>４桁目が</a:t>
            </a:r>
            <a:r>
              <a:rPr lang="en-US" altLang="ja-JP" dirty="0" smtClean="0"/>
              <a:t>C</a:t>
            </a:r>
            <a:r>
              <a:rPr lang="ja-JP" altLang="en-US" dirty="0" smtClean="0"/>
              <a:t>であったら</a:t>
            </a:r>
            <a:r>
              <a:rPr lang="ja-JP" altLang="en-US" dirty="0"/>
              <a:t>発砲　　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23597" y="4261535"/>
            <a:ext cx="57977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・ルール演算子</a:t>
            </a:r>
            <a:endParaRPr lang="en-US" altLang="ja-JP" dirty="0" smtClean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⇒</a:t>
            </a:r>
            <a:r>
              <a:rPr lang="en-US" altLang="ja-JP" dirty="0" smtClean="0"/>
              <a:t>b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の次の記号が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であったら</a:t>
            </a:r>
            <a:endParaRPr kumimoji="1" lang="en-US" altLang="ja-JP" dirty="0" smtClean="0"/>
          </a:p>
          <a:p>
            <a:r>
              <a:rPr kumimoji="1" lang="en-US" altLang="ja-JP" dirty="0" smtClean="0"/>
              <a:t>a!</a:t>
            </a:r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次の記号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でなかったら</a:t>
            </a:r>
            <a:endParaRPr lang="en-US" altLang="ja-JP" dirty="0" smtClean="0"/>
          </a:p>
          <a:p>
            <a:r>
              <a:rPr lang="en-US" altLang="ja-JP" sz="2000" dirty="0" smtClean="0">
                <a:solidFill>
                  <a:schemeClr val="dk1"/>
                </a:solidFill>
              </a:rPr>
              <a:t>Ǝ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 smtClean="0">
                <a:solidFill>
                  <a:schemeClr val="dk1"/>
                </a:solidFill>
              </a:rPr>
              <a:t>C</a:t>
            </a:r>
            <a:r>
              <a:rPr lang="ja-JP" altLang="en-US" dirty="0" smtClean="0">
                <a:solidFill>
                  <a:schemeClr val="dk1"/>
                </a:solidFill>
              </a:rPr>
              <a:t>　　</a:t>
            </a:r>
            <a:r>
              <a:rPr lang="en-US" altLang="ja-JP" dirty="0" smtClean="0">
                <a:solidFill>
                  <a:schemeClr val="dk1"/>
                </a:solidFill>
              </a:rPr>
              <a:t>C</a:t>
            </a:r>
            <a:r>
              <a:rPr lang="ja-JP" altLang="en-US" dirty="0" smtClean="0">
                <a:solidFill>
                  <a:schemeClr val="dk1"/>
                </a:solidFill>
              </a:rPr>
              <a:t>のチャック対象上にデータ</a:t>
            </a:r>
            <a:r>
              <a:rPr lang="ja-JP" altLang="en-US" dirty="0">
                <a:solidFill>
                  <a:schemeClr val="dk1"/>
                </a:solidFill>
              </a:rPr>
              <a:t>が存在</a:t>
            </a:r>
            <a:r>
              <a:rPr lang="ja-JP" altLang="en-US" dirty="0" smtClean="0">
                <a:solidFill>
                  <a:schemeClr val="dk1"/>
                </a:solidFill>
              </a:rPr>
              <a:t>する</a:t>
            </a:r>
            <a:r>
              <a:rPr lang="ja-JP" altLang="en-US" sz="2000" dirty="0" smtClean="0"/>
              <a:t>∄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　　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のチャック対象上にデータが</a:t>
            </a:r>
            <a:r>
              <a:rPr lang="ja-JP" altLang="en-US" dirty="0" smtClean="0">
                <a:solidFill>
                  <a:schemeClr val="dk1"/>
                </a:solidFill>
              </a:rPr>
              <a:t>存在しな</a:t>
            </a:r>
            <a:r>
              <a:rPr lang="ja-JP" altLang="en-US" dirty="0">
                <a:solidFill>
                  <a:schemeClr val="dk1"/>
                </a:solidFill>
              </a:rPr>
              <a:t>い</a:t>
            </a:r>
            <a:endParaRPr lang="ja-JP" altLang="en-US" dirty="0"/>
          </a:p>
          <a:p>
            <a:r>
              <a:rPr lang="en-US" altLang="ja-JP" sz="2000" dirty="0" smtClean="0">
                <a:solidFill>
                  <a:schemeClr val="dk1"/>
                </a:solidFill>
              </a:rPr>
              <a:t>Ǝ(take)</a:t>
            </a:r>
            <a:r>
              <a:rPr lang="ja-JP" altLang="en-US" dirty="0" smtClean="0">
                <a:solidFill>
                  <a:schemeClr val="dk1"/>
                </a:solidFill>
              </a:rPr>
              <a:t>∈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　　</a:t>
            </a:r>
            <a:r>
              <a:rPr lang="en-US" altLang="ja-JP" dirty="0">
                <a:solidFill>
                  <a:schemeClr val="dk1"/>
                </a:solidFill>
              </a:rPr>
              <a:t>C</a:t>
            </a:r>
            <a:r>
              <a:rPr lang="ja-JP" altLang="en-US" dirty="0">
                <a:solidFill>
                  <a:schemeClr val="dk1"/>
                </a:solidFill>
              </a:rPr>
              <a:t>のチャック対象上に</a:t>
            </a:r>
            <a:r>
              <a:rPr lang="ja-JP" altLang="en-US" dirty="0" smtClean="0">
                <a:solidFill>
                  <a:schemeClr val="dk1"/>
                </a:solidFill>
              </a:rPr>
              <a:t>データ</a:t>
            </a:r>
            <a:r>
              <a:rPr lang="en-US" altLang="ja-JP" dirty="0" smtClean="0">
                <a:solidFill>
                  <a:schemeClr val="dk1"/>
                </a:solidFill>
              </a:rPr>
              <a:t>’take’</a:t>
            </a:r>
            <a:r>
              <a:rPr lang="ja-JP" altLang="en-US" dirty="0" smtClean="0">
                <a:solidFill>
                  <a:schemeClr val="dk1"/>
                </a:solidFill>
              </a:rPr>
              <a:t>が</a:t>
            </a:r>
            <a:r>
              <a:rPr lang="ja-JP" altLang="en-US" dirty="0">
                <a:solidFill>
                  <a:schemeClr val="dk1"/>
                </a:solidFill>
              </a:rPr>
              <a:t>存在する</a:t>
            </a:r>
            <a:endParaRPr lang="ja-JP" alt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48916"/>
              </p:ext>
            </p:extLst>
          </p:nvPr>
        </p:nvGraphicFramePr>
        <p:xfrm>
          <a:off x="1075685" y="752300"/>
          <a:ext cx="10286797" cy="313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921803"/>
                <a:gridCol w="921803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MainPDType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4N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a!</a:t>
                      </a:r>
                      <a:r>
                        <a:rPr lang="ja-JP" altLang="en-US" dirty="0" smtClean="0"/>
                        <a:t>⇒</a:t>
                      </a:r>
                      <a:r>
                        <a:rPr lang="en-US" altLang="ja-JP" dirty="0" smtClean="0"/>
                        <a:t>b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5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/>
              <a:t>概要（ルール演算子の導入）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3981"/>
              </p:ext>
            </p:extLst>
          </p:nvPr>
        </p:nvGraphicFramePr>
        <p:xfrm>
          <a:off x="909334" y="926330"/>
          <a:ext cx="10576662" cy="354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1324737"/>
                <a:gridCol w="808734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MainPDType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Rework_Flow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E(end)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Ǝ</a:t>
                      </a:r>
                      <a:r>
                        <a:rPr kumimoji="1" lang="ja-JP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</a:t>
                      </a:r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Rework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468264" y="4590609"/>
            <a:ext cx="1132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/>
              <a:t>(</a:t>
            </a:r>
            <a:r>
              <a:rPr lang="ja-JP" altLang="en-US" dirty="0" smtClean="0"/>
              <a:t>既存ルール</a:t>
            </a:r>
            <a:r>
              <a:rPr lang="en-US" altLang="ja-JP" dirty="0" smtClean="0"/>
              <a:t>CMDR0002</a:t>
            </a:r>
            <a:endParaRPr kumimoji="1" lang="en-US" altLang="ja-JP" dirty="0" smtClean="0"/>
          </a:p>
          <a:p>
            <a:r>
              <a:rPr lang="ja-JP" altLang="en-US" dirty="0"/>
              <a:t>リワークフローの最終工程にリワークが指定されていないことを確認する。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/>
              <a:t>MainPDType</a:t>
            </a:r>
            <a:r>
              <a:rPr lang="ja-JP" altLang="en-US" dirty="0"/>
              <a:t>」が”</a:t>
            </a:r>
            <a:r>
              <a:rPr lang="en-US" altLang="ja-JP" dirty="0"/>
              <a:t>Rework”</a:t>
            </a:r>
            <a:r>
              <a:rPr lang="ja-JP" altLang="en-US" dirty="0"/>
              <a:t>の場合、最終工程を取得する。②最終工程の「リワークフロー</a:t>
            </a:r>
            <a:r>
              <a:rPr lang="en-US" altLang="ja-JP" dirty="0"/>
              <a:t>_</a:t>
            </a:r>
            <a:r>
              <a:rPr lang="ja-JP" altLang="en-US" dirty="0"/>
              <a:t>フロー</a:t>
            </a:r>
            <a:r>
              <a:rPr lang="en-US" altLang="ja-JP" dirty="0"/>
              <a:t>No</a:t>
            </a:r>
            <a:r>
              <a:rPr lang="ja-JP" altLang="en-US" dirty="0"/>
              <a:t>」に値が設定されている場合、”</a:t>
            </a:r>
            <a:r>
              <a:rPr lang="en-US" altLang="ja-JP" dirty="0"/>
              <a:t>ERROR”</a:t>
            </a:r>
            <a:r>
              <a:rPr lang="ja-JP" altLang="en-US" dirty="0"/>
              <a:t>とする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307590" y="5467773"/>
            <a:ext cx="1157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　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8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04" y="-40185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r>
              <a:rPr lang="en-US" altLang="ja-JP" dirty="0" smtClean="0"/>
              <a:t>(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,</a:t>
            </a:r>
            <a:r>
              <a:rPr lang="ja-JP" altLang="en-US" dirty="0" smtClean="0"/>
              <a:t>削除</a:t>
            </a:r>
            <a:r>
              <a:rPr lang="en-US" altLang="ja-JP" dirty="0" smtClean="0"/>
              <a:t>,</a:t>
            </a:r>
            <a:r>
              <a:rPr lang="ja-JP" altLang="en-US" dirty="0" smtClean="0"/>
              <a:t>修正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6</a:t>
            </a:fld>
            <a:endParaRPr lang="en-US" altLang="ja-JP" dirty="0"/>
          </a:p>
        </p:txBody>
      </p:sp>
      <p:cxnSp>
        <p:nvCxnSpPr>
          <p:cNvPr id="33" name="直線矢印コネクタ 32"/>
          <p:cNvCxnSpPr>
            <a:endCxn id="48" idx="1"/>
          </p:cNvCxnSpPr>
          <p:nvPr/>
        </p:nvCxnSpPr>
        <p:spPr>
          <a:xfrm>
            <a:off x="839984" y="2303525"/>
            <a:ext cx="1640764" cy="147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60148" y="1912194"/>
            <a:ext cx="10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864000" y="4504259"/>
            <a:ext cx="2336316" cy="1365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319814" y="414857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2480748" y="1748103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480748" y="743254"/>
            <a:ext cx="20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内部ロジック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・ルール</a:t>
            </a:r>
            <a:r>
              <a:rPr lang="ja-JP" altLang="en-US" sz="1400" dirty="0"/>
              <a:t>演算子</a:t>
            </a:r>
            <a:r>
              <a:rPr kumimoji="1" lang="ja-JP" altLang="en-US" sz="1400" dirty="0" smtClean="0"/>
              <a:t>を</a:t>
            </a:r>
            <a:r>
              <a:rPr kumimoji="1" lang="en-US" altLang="ja-JP" sz="1400" dirty="0" smtClean="0"/>
              <a:t>SQL</a:t>
            </a:r>
            <a:r>
              <a:rPr kumimoji="1" lang="ja-JP" altLang="en-US" sz="1400" dirty="0" smtClean="0"/>
              <a:t>に変更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永続化</a:t>
            </a:r>
            <a:r>
              <a:rPr kumimoji="1" lang="en-US" altLang="ja-JP" sz="1400" dirty="0" smtClean="0"/>
              <a:t>)</a:t>
            </a:r>
          </a:p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へクエリ発行</a:t>
            </a:r>
            <a:endParaRPr kumimoji="1" lang="ja-JP" altLang="en-US" sz="14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08847" y="3608721"/>
            <a:ext cx="37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ルールを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へ登録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・重複ルールがある場合エラー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unque</a:t>
            </a:r>
            <a:r>
              <a:rPr lang="ja-JP" altLang="en-US" sz="1400" dirty="0" smtClean="0"/>
              <a:t>キー設定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66312" y="5114331"/>
            <a:ext cx="245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登録完了、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もしくは重複エラー画面を発行</a:t>
            </a:r>
            <a:endParaRPr kumimoji="1" lang="ja-JP" altLang="en-US" sz="14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852853" y="2317421"/>
            <a:ext cx="5326380" cy="25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4042212" y="4509735"/>
            <a:ext cx="6129962" cy="88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グループ化 53"/>
          <p:cNvGrpSpPr/>
          <p:nvPr/>
        </p:nvGrpSpPr>
        <p:grpSpPr>
          <a:xfrm>
            <a:off x="7159506" y="1897046"/>
            <a:ext cx="2581458" cy="767585"/>
            <a:chOff x="2251468" y="4071394"/>
            <a:chExt cx="7810775" cy="1089252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7368534" y="4071394"/>
              <a:ext cx="2693709" cy="52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en-US" altLang="ja-JP" dirty="0" smtClean="0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251468" y="4239195"/>
              <a:ext cx="3911814" cy="921451"/>
            </a:xfrm>
            <a:prstGeom prst="ellipse">
              <a:avLst/>
            </a:prstGeom>
            <a:solidFill>
              <a:srgbClr val="D6D7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</a:rPr>
                <a:t>2</a:t>
              </a:r>
              <a:r>
                <a:rPr lang="en-US" altLang="ja-JP" sz="1000" dirty="0">
                  <a:solidFill>
                    <a:schemeClr val="tx1"/>
                  </a:solidFill>
                </a:rPr>
                <a:t>N</a:t>
              </a:r>
              <a:r>
                <a:rPr lang="en-US" altLang="ja-JP" sz="700" dirty="0">
                  <a:solidFill>
                    <a:schemeClr val="tx1"/>
                  </a:solidFill>
                </a:rPr>
                <a:t>4</a:t>
              </a:r>
              <a:r>
                <a:rPr lang="en-US" altLang="ja-JP" sz="1000" dirty="0">
                  <a:solidFill>
                    <a:schemeClr val="tx1"/>
                  </a:solidFill>
                </a:rPr>
                <a:t>  a!</a:t>
              </a:r>
              <a:r>
                <a:rPr lang="ja-JP" altLang="en-US" sz="1000" dirty="0">
                  <a:solidFill>
                    <a:schemeClr val="tx1"/>
                  </a:solidFill>
                </a:rPr>
                <a:t>⇒</a:t>
              </a:r>
              <a:r>
                <a:rPr lang="en-US" altLang="ja-JP" sz="1000" dirty="0">
                  <a:solidFill>
                    <a:schemeClr val="tx1"/>
                  </a:solidFill>
                </a:rPr>
                <a:t>b a:Y    a=Y    </a:t>
              </a:r>
              <a:r>
                <a:rPr lang="en-US" altLang="ja-JP" sz="1000" dirty="0" smtClean="0">
                  <a:solidFill>
                    <a:schemeClr val="tx1"/>
                  </a:solidFill>
                </a:rPr>
                <a:t>b=</a:t>
              </a:r>
              <a:r>
                <a:rPr lang="en-US" altLang="ja-JP" sz="1000" dirty="0" err="1" smtClean="0">
                  <a:solidFill>
                    <a:schemeClr val="tx1"/>
                  </a:solidFill>
                </a:rPr>
                <a:t>Cv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33374"/>
              </p:ext>
            </p:extLst>
          </p:nvPr>
        </p:nvGraphicFramePr>
        <p:xfrm>
          <a:off x="4608465" y="1917426"/>
          <a:ext cx="1524308" cy="845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8"/>
                <a:gridCol w="275668"/>
                <a:gridCol w="314276"/>
                <a:gridCol w="310900"/>
                <a:gridCol w="247476"/>
              </a:tblGrid>
              <a:tr h="96425"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ルール</a:t>
                      </a:r>
                      <a:r>
                        <a:rPr kumimoji="1" lang="en-US" altLang="ja-JP" sz="300" dirty="0" smtClean="0"/>
                        <a:t>No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a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b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c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チェック対象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00" dirty="0" smtClean="0"/>
                        <a:t>1</a:t>
                      </a:r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00" dirty="0" err="1" smtClean="0"/>
                        <a:t>MainPDType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PD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300" dirty="0" smtClean="0"/>
                        <a:t>ロジック系演算子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3073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ルール</a:t>
                      </a:r>
                      <a:r>
                        <a:rPr kumimoji="1" lang="en-US" altLang="ja-JP" sz="300" dirty="0" smtClean="0"/>
                        <a:t>No</a:t>
                      </a:r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1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9642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位置指定演算子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2N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en-US" altLang="ja-JP" sz="300" dirty="0" smtClean="0"/>
                        <a:t>4N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00" dirty="0" smtClean="0"/>
                        <a:t>ルール演算子</a:t>
                      </a:r>
                      <a:endParaRPr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lang="en-US" altLang="ja-JP" sz="300" dirty="0" smtClean="0"/>
                        <a:t>a!</a:t>
                      </a:r>
                      <a:r>
                        <a:rPr lang="ja-JP" altLang="en-US" sz="300" dirty="0" smtClean="0"/>
                        <a:t>⇒</a:t>
                      </a:r>
                      <a:r>
                        <a:rPr lang="en-US" altLang="ja-JP" sz="300" dirty="0" smtClean="0"/>
                        <a:t>b 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  <a:tr h="13037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00" dirty="0" smtClean="0"/>
                        <a:t>論理演算子</a:t>
                      </a:r>
                      <a:endParaRPr kumimoji="1" lang="en-US" altLang="ja-JP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300" dirty="0" smtClean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Ｙ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r>
                        <a:rPr kumimoji="1" lang="ja-JP" altLang="en-US" sz="300" dirty="0" smtClean="0"/>
                        <a:t>Ｃ</a:t>
                      </a:r>
                      <a:endParaRPr kumimoji="1" lang="ja-JP" altLang="en-US" sz="300" dirty="0"/>
                    </a:p>
                  </a:txBody>
                  <a:tcPr marL="20056" marR="20056" marT="10028" marB="10028"/>
                </a:tc>
                <a:tc>
                  <a:txBody>
                    <a:bodyPr/>
                    <a:lstStyle/>
                    <a:p>
                      <a:endParaRPr kumimoji="1" lang="ja-JP" altLang="en-US" sz="300" dirty="0"/>
                    </a:p>
                  </a:txBody>
                  <a:tcPr marL="20056" marR="20056" marT="10028" marB="10028"/>
                </a:tc>
              </a:tr>
            </a:tbl>
          </a:graphicData>
        </a:graphic>
      </p:graphicFrame>
      <p:grpSp>
        <p:nvGrpSpPr>
          <p:cNvPr id="64" name="グループ化 63"/>
          <p:cNvGrpSpPr/>
          <p:nvPr/>
        </p:nvGrpSpPr>
        <p:grpSpPr>
          <a:xfrm>
            <a:off x="8795928" y="1715779"/>
            <a:ext cx="2560927" cy="1281835"/>
            <a:chOff x="7858601" y="1610145"/>
            <a:chExt cx="4755168" cy="2380131"/>
          </a:xfrm>
        </p:grpSpPr>
        <p:sp>
          <p:nvSpPr>
            <p:cNvPr id="65" name="角丸四角形 64"/>
            <p:cNvSpPr/>
            <p:nvPr/>
          </p:nvSpPr>
          <p:spPr>
            <a:xfrm>
              <a:off x="8214308" y="1610145"/>
              <a:ext cx="4399461" cy="23801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858601" y="2299137"/>
              <a:ext cx="104698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endParaRPr kumimoji="1" lang="ja-JP" altLang="en-US" sz="1400" dirty="0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9463077" y="2041499"/>
              <a:ext cx="1901931" cy="1528109"/>
              <a:chOff x="7263920" y="2372302"/>
              <a:chExt cx="2061035" cy="1655942"/>
            </a:xfrm>
          </p:grpSpPr>
          <p:sp>
            <p:nvSpPr>
              <p:cNvPr id="82" name="角丸四角形 81"/>
              <p:cNvSpPr/>
              <p:nvPr/>
            </p:nvSpPr>
            <p:spPr>
              <a:xfrm rot="16200000">
                <a:off x="7749763" y="2285606"/>
                <a:ext cx="1089356" cy="2061029"/>
              </a:xfrm>
              <a:prstGeom prst="roundRect">
                <a:avLst>
                  <a:gd name="adj" fmla="val 17207"/>
                </a:avLst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263924" y="3469863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7263920" y="346986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7263926" y="3134302"/>
                <a:ext cx="2061028" cy="570389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7263926" y="291148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7263926" y="2643415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7263926" y="237230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sp>
        <p:nvSpPr>
          <p:cNvPr id="100" name="角丸四角形 99"/>
          <p:cNvSpPr/>
          <p:nvPr/>
        </p:nvSpPr>
        <p:spPr>
          <a:xfrm>
            <a:off x="2480748" y="3932443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cxnSp>
        <p:nvCxnSpPr>
          <p:cNvPr id="14" name="直線コネクタ 13"/>
          <p:cNvCxnSpPr>
            <a:stCxn id="65" idx="2"/>
          </p:cNvCxnSpPr>
          <p:nvPr/>
        </p:nvCxnSpPr>
        <p:spPr>
          <a:xfrm flipH="1">
            <a:off x="10172174" y="2997614"/>
            <a:ext cx="2" cy="1504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-24016" y="1677625"/>
            <a:ext cx="888016" cy="3346669"/>
            <a:chOff x="-24016" y="1677625"/>
            <a:chExt cx="888016" cy="3346669"/>
          </a:xfrm>
        </p:grpSpPr>
        <p:cxnSp>
          <p:nvCxnSpPr>
            <p:cNvPr id="6" name="直線コネクタ 5"/>
            <p:cNvCxnSpPr/>
            <p:nvPr/>
          </p:nvCxnSpPr>
          <p:spPr>
            <a:xfrm>
              <a:off x="-24016" y="1677625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830602" y="1677625"/>
              <a:ext cx="2009" cy="33466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>
              <a:off x="0" y="5024294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テキスト ボックス 11"/>
            <p:cNvSpPr txBox="1"/>
            <p:nvPr/>
          </p:nvSpPr>
          <p:spPr>
            <a:xfrm>
              <a:off x="122382" y="2460627"/>
              <a:ext cx="461665" cy="20419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クライアント</a:t>
              </a:r>
              <a:endParaRPr kumimoji="1" lang="ja-JP" altLang="en-US" dirty="0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4608465" y="1915636"/>
            <a:ext cx="1524308" cy="85886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902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04" y="-40185"/>
            <a:ext cx="12191999" cy="692149"/>
          </a:xfrm>
        </p:spPr>
        <p:txBody>
          <a:bodyPr/>
          <a:lstStyle/>
          <a:p>
            <a:r>
              <a:rPr lang="ja-JP" altLang="en-US" dirty="0"/>
              <a:t>処理</a:t>
            </a:r>
            <a:r>
              <a:rPr lang="ja-JP" altLang="en-US" dirty="0" smtClean="0"/>
              <a:t>形態</a:t>
            </a:r>
            <a:r>
              <a:rPr lang="en-US" altLang="ja-JP" dirty="0" smtClean="0"/>
              <a:t>(</a:t>
            </a:r>
            <a:r>
              <a:rPr lang="ja-JP" altLang="en-US" dirty="0" smtClean="0"/>
              <a:t>チェック時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インポート</a:t>
            </a:r>
            <a:r>
              <a:rPr lang="en-US" altLang="ja-JP" dirty="0" smtClean="0"/>
              <a:t>))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>
          <a:xfrm>
            <a:off x="11377612" y="6492875"/>
            <a:ext cx="416981" cy="365125"/>
          </a:xfrm>
        </p:spPr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7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1676" y="825652"/>
            <a:ext cx="3797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へ</a:t>
            </a:r>
            <a:r>
              <a:rPr lang="ja-JP" altLang="en-US" sz="1400" dirty="0" smtClean="0"/>
              <a:t>対象ルール演算子を取得する</a:t>
            </a:r>
            <a:r>
              <a:rPr kumimoji="1" lang="ja-JP" altLang="en-US" sz="1400" dirty="0" smtClean="0"/>
              <a:t>クエリ発行</a:t>
            </a:r>
            <a:r>
              <a:rPr kumimoji="1" lang="en-US" altLang="ja-JP" sz="1400" dirty="0" smtClean="0"/>
              <a:t>:</a:t>
            </a:r>
            <a:r>
              <a:rPr kumimoji="1" lang="en-US" altLang="ja-JP" sz="900" dirty="0" smtClean="0"/>
              <a:t>A2</a:t>
            </a:r>
          </a:p>
          <a:p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クラス</a:t>
            </a:r>
            <a:r>
              <a:rPr lang="ja-JP" altLang="en-US" sz="1400" dirty="0" smtClean="0"/>
              <a:t>区分</a:t>
            </a:r>
            <a:r>
              <a:rPr lang="en-US" altLang="ja-JP" sz="1400" dirty="0" smtClean="0"/>
              <a:t>(</a:t>
            </a:r>
            <a:r>
              <a:rPr lang="ja-JP" altLang="en-US" sz="1400" dirty="0" smtClean="0"/>
              <a:t>シート名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から</a:t>
            </a:r>
            <a:r>
              <a:rPr kumimoji="1" lang="ja-JP" altLang="en-US" sz="1400" dirty="0" smtClean="0"/>
              <a:t>チェック対象を判別</a:t>
            </a:r>
            <a:r>
              <a:rPr kumimoji="1" lang="en-US" altLang="ja-JP" sz="1400" dirty="0" smtClean="0"/>
              <a:t>)</a:t>
            </a:r>
          </a:p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からデータ取得 </a:t>
            </a:r>
            <a:r>
              <a:rPr lang="en-US" altLang="ja-JP" sz="1100" dirty="0" smtClean="0"/>
              <a:t>:B2</a:t>
            </a:r>
            <a:endParaRPr kumimoji="1" lang="en-US" altLang="ja-JP" sz="10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76692" y="3603103"/>
            <a:ext cx="427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・ルール演算子を</a:t>
            </a:r>
            <a:r>
              <a:rPr kumimoji="1" lang="en-US" altLang="ja-JP" sz="1400" dirty="0" smtClean="0"/>
              <a:t>java</a:t>
            </a:r>
            <a:r>
              <a:rPr kumimoji="1" lang="ja-JP" altLang="en-US" sz="1400" dirty="0" smtClean="0"/>
              <a:t>のロジックにして、</a:t>
            </a:r>
            <a:r>
              <a:rPr lang="ja-JP" altLang="en-US" sz="1400" dirty="0"/>
              <a:t>ルール</a:t>
            </a:r>
            <a:r>
              <a:rPr lang="ja-JP" altLang="en-US" sz="1400" dirty="0" smtClean="0"/>
              <a:t>を生成</a:t>
            </a:r>
            <a:r>
              <a:rPr lang="en-US" altLang="ja-JP" sz="1400" dirty="0" smtClean="0"/>
              <a:t>:</a:t>
            </a:r>
            <a:r>
              <a:rPr lang="en-US" altLang="ja-JP" sz="1050" dirty="0" smtClean="0"/>
              <a:t>A3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-24016" y="1677625"/>
            <a:ext cx="888016" cy="3346669"/>
            <a:chOff x="-24016" y="1677625"/>
            <a:chExt cx="888016" cy="3346669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-24016" y="1677625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 flipH="1">
              <a:off x="830602" y="1677625"/>
              <a:ext cx="2009" cy="3346669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0" y="5024294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122382" y="2460627"/>
              <a:ext cx="461665" cy="20419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dirty="0"/>
                <a:t>クライアント</a:t>
              </a:r>
              <a:endParaRPr kumimoji="1" lang="ja-JP" altLang="en-US" dirty="0"/>
            </a:p>
          </p:txBody>
        </p:sp>
      </p:grpSp>
      <p:sp>
        <p:nvSpPr>
          <p:cNvPr id="96" name="テキスト ボックス 95"/>
          <p:cNvSpPr txBox="1"/>
          <p:nvPr/>
        </p:nvSpPr>
        <p:spPr>
          <a:xfrm>
            <a:off x="2222095" y="1245209"/>
            <a:ext cx="2515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既存の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データを見る必要が</a:t>
            </a:r>
            <a:endParaRPr lang="en-US" altLang="ja-JP" sz="1400" dirty="0" smtClean="0"/>
          </a:p>
          <a:p>
            <a:r>
              <a:rPr lang="ja-JP" altLang="en-US" sz="1400" dirty="0" smtClean="0"/>
              <a:t>あるかを判断</a:t>
            </a:r>
            <a:r>
              <a:rPr lang="en-US" altLang="ja-JP" sz="1100" dirty="0" smtClean="0"/>
              <a:t>:B1</a:t>
            </a: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2218845" y="820292"/>
            <a:ext cx="21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クラス区分やデータからチェックにかけるルールを判断</a:t>
            </a:r>
            <a:r>
              <a:rPr lang="en-US" altLang="ja-JP" sz="1400" dirty="0" smtClean="0"/>
              <a:t>:</a:t>
            </a:r>
            <a:r>
              <a:rPr lang="en-US" altLang="ja-JP" sz="1000" dirty="0" smtClean="0"/>
              <a:t>A1</a:t>
            </a:r>
            <a:endParaRPr lang="en-US" altLang="ja-JP" sz="1400" dirty="0" smtClean="0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8989372" y="1132413"/>
            <a:ext cx="379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en-US" altLang="ja-JP" sz="1400" dirty="0" smtClean="0"/>
              <a:t>DB</a:t>
            </a:r>
            <a:r>
              <a:rPr lang="ja-JP" altLang="en-US" sz="1400" dirty="0" smtClean="0"/>
              <a:t>からのデータを整形しメモリに格納</a:t>
            </a:r>
            <a:r>
              <a:rPr lang="en-US" altLang="ja-JP" sz="900" dirty="0" smtClean="0"/>
              <a:t>B3</a:t>
            </a:r>
          </a:p>
          <a:p>
            <a:r>
              <a:rPr lang="ja-JP" altLang="en-US" sz="1400" dirty="0" smtClean="0"/>
              <a:t>・</a:t>
            </a:r>
            <a:r>
              <a:rPr lang="ja-JP" altLang="en-US" sz="1400" dirty="0"/>
              <a:t>インポート内容を整形しメモリに格納</a:t>
            </a:r>
            <a:r>
              <a:rPr lang="en-US" altLang="ja-JP" sz="1050" dirty="0"/>
              <a:t>:</a:t>
            </a:r>
            <a:r>
              <a:rPr lang="en-US" altLang="ja-JP" sz="900" dirty="0"/>
              <a:t>C1</a:t>
            </a:r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5023593" y="4930453"/>
            <a:ext cx="2854144" cy="2437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H="1">
            <a:off x="6993784" y="5135101"/>
            <a:ext cx="146722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6438643" y="4757518"/>
            <a:ext cx="1245210" cy="1079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 flipH="1" flipV="1">
            <a:off x="2682700" y="2562576"/>
            <a:ext cx="8058074" cy="29368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9163107" y="2036921"/>
            <a:ext cx="1" cy="22794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 flipV="1">
            <a:off x="3656932" y="2021173"/>
            <a:ext cx="5532120" cy="31496"/>
          </a:xfrm>
          <a:prstGeom prst="straightConnector1">
            <a:avLst/>
          </a:prstGeom>
          <a:ln w="2222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850860" y="2280717"/>
            <a:ext cx="1568124" cy="152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76995" y="1698008"/>
            <a:ext cx="145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チェック実施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830602" y="4481191"/>
            <a:ext cx="2262365" cy="1434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460857" y="4126546"/>
            <a:ext cx="113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レスポンス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92867" y="5098215"/>
            <a:ext cx="376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登録完了、エラー画面を発行</a:t>
            </a:r>
            <a:endParaRPr kumimoji="1" lang="ja-JP" altLang="en-US" sz="14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3875045" y="2301973"/>
            <a:ext cx="2608907" cy="20547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4064404" y="4486667"/>
            <a:ext cx="2833420" cy="886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角丸四角形 99"/>
          <p:cNvSpPr/>
          <p:nvPr/>
        </p:nvSpPr>
        <p:spPr>
          <a:xfrm>
            <a:off x="2502940" y="3909375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cxnSp>
        <p:nvCxnSpPr>
          <p:cNvPr id="39" name="直線矢印コネクタ 38"/>
          <p:cNvCxnSpPr/>
          <p:nvPr/>
        </p:nvCxnSpPr>
        <p:spPr>
          <a:xfrm>
            <a:off x="4874570" y="2311540"/>
            <a:ext cx="5866204" cy="102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4472418" y="3933839"/>
            <a:ext cx="3099741" cy="22326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27669" y="3882126"/>
            <a:ext cx="1858808" cy="68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ロジック２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05813" y="2552620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sp>
        <p:nvSpPr>
          <p:cNvPr id="48" name="角丸四角形 47"/>
          <p:cNvSpPr/>
          <p:nvPr/>
        </p:nvSpPr>
        <p:spPr>
          <a:xfrm>
            <a:off x="2483917" y="1702176"/>
            <a:ext cx="1592580" cy="11402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コントローラ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910040" y="2283840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B</a:t>
            </a:r>
            <a:endParaRPr kumimoji="1" lang="ja-JP" altLang="en-US" sz="11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905513" y="2018645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792482" y="3327957"/>
            <a:ext cx="260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・</a:t>
            </a:r>
            <a:r>
              <a:rPr lang="ja-JP" altLang="en-US" sz="1400" dirty="0" smtClean="0"/>
              <a:t>メモリに格納した</a:t>
            </a:r>
            <a:r>
              <a:rPr lang="en-US" altLang="ja-JP" sz="900" dirty="0" smtClean="0"/>
              <a:t>B3,C1</a:t>
            </a:r>
            <a:r>
              <a:rPr lang="ja-JP" altLang="en-US" sz="1400" dirty="0" smtClean="0"/>
              <a:t>と生成した</a:t>
            </a:r>
            <a:endParaRPr lang="en-US" altLang="ja-JP" sz="1400" dirty="0" smtClean="0"/>
          </a:p>
          <a:p>
            <a:r>
              <a:rPr lang="ja-JP" altLang="en-US" sz="1400" dirty="0" smtClean="0"/>
              <a:t>ルール</a:t>
            </a:r>
            <a:r>
              <a:rPr lang="en-US" altLang="ja-JP" sz="900" dirty="0" smtClean="0"/>
              <a:t>A3</a:t>
            </a:r>
            <a:r>
              <a:rPr lang="ja-JP" altLang="en-US" sz="1400" dirty="0" smtClean="0"/>
              <a:t>を基にチェック判定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 </a:t>
            </a:r>
            <a:r>
              <a:rPr lang="en-US" altLang="ja-JP" sz="800" dirty="0" smtClean="0"/>
              <a:t>A,B,C</a:t>
            </a:r>
            <a:endParaRPr lang="en-US" altLang="ja-JP" sz="500" dirty="0" smtClean="0"/>
          </a:p>
        </p:txBody>
      </p:sp>
      <p:cxnSp>
        <p:nvCxnSpPr>
          <p:cNvPr id="110" name="直線矢印コネクタ 109"/>
          <p:cNvCxnSpPr/>
          <p:nvPr/>
        </p:nvCxnSpPr>
        <p:spPr>
          <a:xfrm flipV="1">
            <a:off x="7683853" y="3315308"/>
            <a:ext cx="2563812" cy="7233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7663372" y="3322541"/>
            <a:ext cx="3353" cy="14297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7646015" y="5158914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A</a:t>
            </a:r>
            <a:endParaRPr kumimoji="1" lang="ja-JP" altLang="en-US" sz="11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659441" y="4885398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/>
              <a:t>B</a:t>
            </a:r>
            <a:endParaRPr kumimoji="1" lang="ja-JP" altLang="en-US" sz="1100" dirty="0"/>
          </a:p>
        </p:txBody>
      </p:sp>
      <p:cxnSp>
        <p:nvCxnSpPr>
          <p:cNvPr id="116" name="直線矢印コネクタ 115"/>
          <p:cNvCxnSpPr/>
          <p:nvPr/>
        </p:nvCxnSpPr>
        <p:spPr>
          <a:xfrm flipH="1">
            <a:off x="10724935" y="3004755"/>
            <a:ext cx="5072" cy="484933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>
            <a:off x="7870792" y="3513524"/>
            <a:ext cx="2854144" cy="2437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 flipH="1">
            <a:off x="7873440" y="3505904"/>
            <a:ext cx="5028" cy="1426986"/>
          </a:xfrm>
          <a:prstGeom prst="straightConnector1">
            <a:avLst/>
          </a:prstGeom>
          <a:ln w="22225"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7644686" y="4617246"/>
            <a:ext cx="67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C</a:t>
            </a:r>
            <a:endParaRPr kumimoji="1" lang="ja-JP" altLang="en-US" sz="1100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5141137" y="1531867"/>
            <a:ext cx="1971239" cy="981045"/>
            <a:chOff x="7858601" y="1610145"/>
            <a:chExt cx="4755168" cy="2380131"/>
          </a:xfrm>
        </p:grpSpPr>
        <p:sp>
          <p:nvSpPr>
            <p:cNvPr id="65" name="角丸四角形 64"/>
            <p:cNvSpPr/>
            <p:nvPr/>
          </p:nvSpPr>
          <p:spPr>
            <a:xfrm>
              <a:off x="8214308" y="1610145"/>
              <a:ext cx="4399461" cy="238013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7858601" y="2299137"/>
              <a:ext cx="1046984" cy="19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800"/>
                </a:lnSpc>
              </a:pPr>
              <a:endParaRPr kumimoji="1" lang="ja-JP" altLang="en-US" sz="1400" dirty="0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9463077" y="2041499"/>
              <a:ext cx="1901931" cy="1528109"/>
              <a:chOff x="7263920" y="2372302"/>
              <a:chExt cx="2061035" cy="1655942"/>
            </a:xfrm>
          </p:grpSpPr>
          <p:sp>
            <p:nvSpPr>
              <p:cNvPr id="82" name="角丸四角形 81"/>
              <p:cNvSpPr/>
              <p:nvPr/>
            </p:nvSpPr>
            <p:spPr>
              <a:xfrm rot="16200000">
                <a:off x="7749763" y="2285606"/>
                <a:ext cx="1089356" cy="2061029"/>
              </a:xfrm>
              <a:prstGeom prst="roundRect">
                <a:avLst>
                  <a:gd name="adj" fmla="val 17207"/>
                </a:avLst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263924" y="3469863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7263920" y="346986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7263926" y="3134302"/>
                <a:ext cx="2061028" cy="570389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7263926" y="291148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7263926" y="2643415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7263926" y="2372302"/>
                <a:ext cx="2061028" cy="558381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</p:grpSp>
      <p:grpSp>
        <p:nvGrpSpPr>
          <p:cNvPr id="11" name="グループ化 10"/>
          <p:cNvGrpSpPr/>
          <p:nvPr/>
        </p:nvGrpSpPr>
        <p:grpSpPr>
          <a:xfrm>
            <a:off x="8062260" y="3932443"/>
            <a:ext cx="4219828" cy="2195958"/>
            <a:chOff x="8016001" y="1504132"/>
            <a:chExt cx="4219828" cy="2195958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8016001" y="1504132"/>
              <a:ext cx="4219828" cy="2195958"/>
              <a:chOff x="6095998" y="4071394"/>
              <a:chExt cx="6572346" cy="1741037"/>
            </a:xfrm>
          </p:grpSpPr>
          <p:sp>
            <p:nvSpPr>
              <p:cNvPr id="41" name="角丸四角形 40"/>
              <p:cNvSpPr/>
              <p:nvPr/>
            </p:nvSpPr>
            <p:spPr>
              <a:xfrm>
                <a:off x="6095998" y="4103027"/>
                <a:ext cx="6572346" cy="1709404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/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7368534" y="4071394"/>
                <a:ext cx="3302763" cy="524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ロジック１</a:t>
                </a:r>
                <a:endParaRPr kumimoji="1" lang="en-US" altLang="ja-JP" dirty="0" smtClean="0"/>
              </a:p>
            </p:txBody>
          </p:sp>
        </p:grpSp>
        <p:sp>
          <p:nvSpPr>
            <p:cNvPr id="54" name="平行四辺形 53"/>
            <p:cNvSpPr/>
            <p:nvPr/>
          </p:nvSpPr>
          <p:spPr>
            <a:xfrm>
              <a:off x="10060111" y="2044242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700" dirty="0" smtClean="0"/>
            </a:p>
          </p:txBody>
        </p:sp>
        <p:sp>
          <p:nvSpPr>
            <p:cNvPr id="50" name="平行四辺形 49"/>
            <p:cNvSpPr/>
            <p:nvPr/>
          </p:nvSpPr>
          <p:spPr>
            <a:xfrm>
              <a:off x="10074543" y="1869371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700" dirty="0" smtClean="0"/>
            </a:p>
          </p:txBody>
        </p:sp>
        <p:grpSp>
          <p:nvGrpSpPr>
            <p:cNvPr id="59" name="グループ化 58"/>
            <p:cNvGrpSpPr/>
            <p:nvPr/>
          </p:nvGrpSpPr>
          <p:grpSpPr>
            <a:xfrm>
              <a:off x="8016001" y="2167043"/>
              <a:ext cx="1434400" cy="1039794"/>
              <a:chOff x="8349680" y="4803731"/>
              <a:chExt cx="1865929" cy="1352609"/>
            </a:xfrm>
          </p:grpSpPr>
          <p:sp>
            <p:nvSpPr>
              <p:cNvPr id="60" name="円/楕円 59"/>
              <p:cNvSpPr/>
              <p:nvPr/>
            </p:nvSpPr>
            <p:spPr>
              <a:xfrm>
                <a:off x="8368454" y="5098885"/>
                <a:ext cx="1847155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7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  a!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b=</a:t>
                </a:r>
                <a:r>
                  <a:rPr lang="en-US" altLang="ja-JP" sz="1000" dirty="0" err="1" smtClean="0">
                    <a:solidFill>
                      <a:schemeClr val="tx1"/>
                    </a:solidFill>
                  </a:rPr>
                  <a:t>Cv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8359068" y="4964645"/>
                <a:ext cx="1847156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N</a:t>
                </a:r>
                <a:r>
                  <a:rPr lang="en-US" altLang="ja-JP" sz="7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  a!</a:t>
                </a:r>
                <a:r>
                  <a:rPr lang="ja-JP" altLang="en-US" sz="10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10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b=</a:t>
                </a:r>
                <a:r>
                  <a:rPr lang="en-US" altLang="ja-JP" sz="1000" dirty="0" err="1" smtClean="0">
                    <a:solidFill>
                      <a:schemeClr val="tx1"/>
                    </a:solidFill>
                  </a:rPr>
                  <a:t>Cv</a:t>
                </a:r>
                <a:endParaRPr kumimoji="1" lang="ja-JP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8349680" y="4803731"/>
                <a:ext cx="1847155" cy="1057455"/>
              </a:xfrm>
              <a:prstGeom prst="ellipse">
                <a:avLst/>
              </a:prstGeom>
              <a:solidFill>
                <a:srgbClr val="D6D7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smtClean="0">
                    <a:solidFill>
                      <a:schemeClr val="tx1"/>
                    </a:solidFill>
                  </a:rPr>
                  <a:t>2N</a:t>
                </a:r>
                <a:r>
                  <a:rPr lang="en-US" altLang="ja-JP" sz="700" dirty="0" smtClean="0">
                    <a:solidFill>
                      <a:schemeClr val="tx1"/>
                    </a:solidFill>
                  </a:rPr>
                  <a:t> 4N</a:t>
                </a:r>
                <a:r>
                  <a:rPr lang="en-US" altLang="ja-JP" sz="1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ja-JP" sz="900" dirty="0">
                    <a:solidFill>
                      <a:schemeClr val="tx1"/>
                    </a:solidFill>
                  </a:rPr>
                  <a:t>a!</a:t>
                </a:r>
                <a:r>
                  <a:rPr lang="ja-JP" altLang="en-US" sz="900" dirty="0">
                    <a:solidFill>
                      <a:schemeClr val="tx1"/>
                    </a:solidFill>
                  </a:rPr>
                  <a:t>⇒</a:t>
                </a:r>
                <a:r>
                  <a:rPr lang="en-US" altLang="ja-JP" sz="900" dirty="0">
                    <a:solidFill>
                      <a:schemeClr val="tx1"/>
                    </a:solidFill>
                  </a:rPr>
                  <a:t>b a:Y    a=Y    </a:t>
                </a:r>
                <a:r>
                  <a:rPr lang="en-US" altLang="ja-JP" sz="900" dirty="0" smtClean="0">
                    <a:solidFill>
                      <a:schemeClr val="tx1"/>
                    </a:solidFill>
                  </a:rPr>
                  <a:t>b=C</a:t>
                </a:r>
                <a:endParaRPr kumimoji="1" lang="ja-JP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右矢印 9"/>
            <p:cNvSpPr/>
            <p:nvPr/>
          </p:nvSpPr>
          <p:spPr>
            <a:xfrm>
              <a:off x="9541616" y="2469552"/>
              <a:ext cx="613813" cy="395937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 smtClean="0"/>
            </a:p>
          </p:txBody>
        </p:sp>
        <p:sp>
          <p:nvSpPr>
            <p:cNvPr id="12" name="平行四辺形 11"/>
            <p:cNvSpPr/>
            <p:nvPr/>
          </p:nvSpPr>
          <p:spPr>
            <a:xfrm>
              <a:off x="10067329" y="1742900"/>
              <a:ext cx="1888007" cy="1581966"/>
            </a:xfrm>
            <a:prstGeom prst="parallelogram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 smtClean="0"/>
                <a:t>(rule ==‘</a:t>
              </a:r>
              <a:r>
                <a:rPr lang="en-US" altLang="ja-JP" sz="700" dirty="0"/>
                <a:t>a !</a:t>
              </a:r>
              <a:r>
                <a:rPr lang="ja-JP" altLang="en-US" sz="700" dirty="0"/>
                <a:t>⇒ </a:t>
              </a:r>
              <a:r>
                <a:rPr lang="en-US" altLang="ja-JP" sz="700" dirty="0" smtClean="0"/>
                <a:t>b’</a:t>
              </a:r>
            </a:p>
            <a:p>
              <a:pPr algn="ctr"/>
              <a:r>
                <a:rPr lang="en-US" altLang="ja-JP" sz="700" dirty="0" err="1" smtClean="0"/>
                <a:t>int</a:t>
              </a:r>
              <a:r>
                <a:rPr lang="en-US" altLang="ja-JP" sz="700" dirty="0" smtClean="0"/>
                <a:t> Nlogic1 = 2</a:t>
              </a:r>
            </a:p>
            <a:p>
              <a:pPr algn="ctr"/>
              <a:r>
                <a:rPr lang="en-US" altLang="ja-JP" sz="700" dirty="0" err="1" smtClean="0"/>
                <a:t>Int</a:t>
              </a:r>
              <a:r>
                <a:rPr lang="en-US" altLang="ja-JP" sz="700" dirty="0" smtClean="0"/>
                <a:t> Nlogic2 = 4</a:t>
              </a:r>
            </a:p>
            <a:p>
              <a:pPr algn="ctr"/>
              <a:r>
                <a:rPr lang="en-US" altLang="ja-JP" sz="700" dirty="0"/>
                <a:t>c</a:t>
              </a:r>
              <a:r>
                <a:rPr lang="en-US" altLang="ja-JP" sz="700" dirty="0" smtClean="0"/>
                <a:t>har Chacknum1 = ‘Y’</a:t>
              </a:r>
            </a:p>
            <a:p>
              <a:pPr algn="ctr"/>
              <a:r>
                <a:rPr lang="en-US" altLang="ja-JP" sz="700" dirty="0"/>
                <a:t>char </a:t>
              </a:r>
              <a:r>
                <a:rPr lang="en-US" altLang="ja-JP" sz="700" dirty="0" smtClean="0"/>
                <a:t>Chacknum2 </a:t>
              </a:r>
              <a:r>
                <a:rPr lang="en-US" altLang="ja-JP" sz="700" dirty="0"/>
                <a:t>= </a:t>
              </a:r>
              <a:r>
                <a:rPr lang="en-US" altLang="ja-JP" sz="700" dirty="0" smtClean="0"/>
                <a:t>‘</a:t>
              </a:r>
              <a:r>
                <a:rPr lang="en-US" altLang="ja-JP" sz="700" dirty="0"/>
                <a:t>C</a:t>
              </a:r>
              <a:r>
                <a:rPr lang="en-US" altLang="ja-JP" sz="700" dirty="0" smtClean="0"/>
                <a:t>’ </a:t>
              </a:r>
              <a:endParaRPr lang="en-US" altLang="ja-JP" sz="700" dirty="0"/>
            </a:p>
            <a:p>
              <a:pPr algn="ctr"/>
              <a:r>
                <a:rPr lang="en-US" altLang="ja-JP" sz="700" dirty="0" smtClean="0"/>
                <a:t>For(I = 0 ; </a:t>
              </a:r>
              <a:r>
                <a:rPr lang="en-US" altLang="ja-JP" sz="700" dirty="0" err="1" smtClean="0"/>
                <a:t>i</a:t>
              </a:r>
              <a:r>
                <a:rPr lang="en-US" altLang="ja-JP" sz="700" dirty="0" smtClean="0"/>
                <a:t>++ ,</a:t>
              </a:r>
              <a:r>
                <a:rPr lang="en-US" altLang="ja-JP" sz="700" dirty="0" err="1" smtClean="0"/>
                <a:t>mat.lengh</a:t>
              </a:r>
              <a:endParaRPr lang="en-US" altLang="ja-JP" sz="700" dirty="0" smtClean="0"/>
            </a:p>
            <a:p>
              <a:pPr algn="ctr"/>
              <a:r>
                <a:rPr lang="en-US" altLang="ja-JP" sz="700" dirty="0" smtClean="0"/>
                <a:t>For(j= 0 </a:t>
              </a:r>
              <a:r>
                <a:rPr lang="en-US" altLang="ja-JP" sz="700" dirty="0" err="1" smtClean="0"/>
                <a:t>j++</a:t>
              </a:r>
              <a:r>
                <a:rPr lang="en-US" altLang="ja-JP" sz="700" dirty="0" smtClean="0"/>
                <a:t> , </a:t>
              </a:r>
              <a:r>
                <a:rPr lang="en-US" altLang="ja-JP" sz="700" dirty="0" err="1" smtClean="0"/>
                <a:t>mat.lengh</a:t>
              </a:r>
              <a:endParaRPr lang="en-US" altLang="ja-JP" sz="700" dirty="0" smtClean="0"/>
            </a:p>
            <a:p>
              <a:pPr algn="ctr"/>
              <a:r>
                <a:rPr lang="en-US" altLang="ja-JP" sz="700" dirty="0" smtClean="0"/>
                <a:t>Mat[</a:t>
              </a:r>
              <a:r>
                <a:rPr lang="en-US" altLang="ja-JP" sz="700" dirty="0" err="1" smtClean="0"/>
                <a:t>MainPDtype</a:t>
              </a:r>
              <a:r>
                <a:rPr lang="en-US" altLang="ja-JP" sz="700" dirty="0" smtClean="0"/>
                <a:t>]</a:t>
              </a:r>
            </a:p>
            <a:p>
              <a:pPr algn="ctr"/>
              <a:r>
                <a:rPr lang="en-US" altLang="ja-JP" sz="700" dirty="0" smtClean="0"/>
                <a:t>If (Mat[Nlogic1,j]) ==‘Chacknum1’ and Mat[Nlogic2,j</a:t>
              </a:r>
              <a:r>
                <a:rPr lang="en-US" altLang="ja-JP" sz="700" dirty="0"/>
                <a:t>]) ==‘</a:t>
              </a:r>
              <a:r>
                <a:rPr lang="en-US" altLang="ja-JP" sz="700" dirty="0" smtClean="0"/>
                <a:t>Chacknum2’ ] </a:t>
              </a:r>
            </a:p>
            <a:p>
              <a:pPr algn="ctr"/>
              <a:r>
                <a:rPr lang="en-US" altLang="ja-JP" sz="700" dirty="0" err="1" smtClean="0"/>
                <a:t>Printf</a:t>
              </a:r>
              <a:r>
                <a:rPr lang="en-US" altLang="ja-JP" sz="700" dirty="0" smtClean="0"/>
                <a:t>(error‘’)))</a:t>
              </a: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9365852" y="1677625"/>
            <a:ext cx="2369359" cy="1650266"/>
            <a:chOff x="9365852" y="1677625"/>
            <a:chExt cx="2369359" cy="1650266"/>
          </a:xfrm>
        </p:grpSpPr>
        <p:cxnSp>
          <p:nvCxnSpPr>
            <p:cNvPr id="69" name="直線コネクタ 68"/>
            <p:cNvCxnSpPr/>
            <p:nvPr/>
          </p:nvCxnSpPr>
          <p:spPr>
            <a:xfrm flipH="1">
              <a:off x="10247665" y="2008089"/>
              <a:ext cx="2" cy="1319802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グループ化 78"/>
            <p:cNvGrpSpPr/>
            <p:nvPr/>
          </p:nvGrpSpPr>
          <p:grpSpPr>
            <a:xfrm>
              <a:off x="9365852" y="1696250"/>
              <a:ext cx="2369359" cy="1281835"/>
              <a:chOff x="8255004" y="1616891"/>
              <a:chExt cx="4399461" cy="2380131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0" name="角丸四角形 79"/>
              <p:cNvSpPr/>
              <p:nvPr/>
            </p:nvSpPr>
            <p:spPr>
              <a:xfrm>
                <a:off x="8255004" y="1616891"/>
                <a:ext cx="4399461" cy="238013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 smtClean="0"/>
                  <a:t>Roziiku</a:t>
                </a:r>
                <a:r>
                  <a:rPr lang="en-US" altLang="ja-JP" sz="1400" dirty="0" smtClean="0"/>
                  <a:t> </a:t>
                </a:r>
              </a:p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 rot="16200000">
                <a:off x="9950887" y="1922020"/>
                <a:ext cx="866247" cy="1841860"/>
              </a:xfrm>
              <a:prstGeom prst="roundRect">
                <a:avLst>
                  <a:gd name="adj" fmla="val 2506"/>
                </a:avLst>
              </a:prstGeom>
              <a:grpFill/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" name="テキスト ボックス 101"/>
            <p:cNvSpPr txBox="1"/>
            <p:nvPr/>
          </p:nvSpPr>
          <p:spPr>
            <a:xfrm>
              <a:off x="9367387" y="1677625"/>
              <a:ext cx="212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ロジック</a:t>
              </a:r>
              <a:r>
                <a:rPr kumimoji="1" lang="en-US" altLang="ja-JP" dirty="0" smtClean="0"/>
                <a:t>0</a:t>
              </a:r>
            </a:p>
          </p:txBody>
        </p:sp>
        <p:grpSp>
          <p:nvGrpSpPr>
            <p:cNvPr id="170" name="グループ化 169"/>
            <p:cNvGrpSpPr/>
            <p:nvPr/>
          </p:nvGrpSpPr>
          <p:grpSpPr>
            <a:xfrm>
              <a:off x="9949075" y="2158357"/>
              <a:ext cx="1029626" cy="491856"/>
              <a:chOff x="9949075" y="2158357"/>
              <a:chExt cx="1029626" cy="491856"/>
            </a:xfrm>
          </p:grpSpPr>
          <p:grpSp>
            <p:nvGrpSpPr>
              <p:cNvPr id="156" name="グループ化 155"/>
              <p:cNvGrpSpPr/>
              <p:nvPr/>
            </p:nvGrpSpPr>
            <p:grpSpPr>
              <a:xfrm>
                <a:off x="9986003" y="2158357"/>
                <a:ext cx="992698" cy="466523"/>
                <a:chOff x="9986003" y="2158357"/>
                <a:chExt cx="992698" cy="466523"/>
              </a:xfrm>
            </p:grpSpPr>
            <p:sp>
              <p:nvSpPr>
                <p:cNvPr id="141" name="角丸四角形 140"/>
                <p:cNvSpPr/>
                <p:nvPr/>
              </p:nvSpPr>
              <p:spPr>
                <a:xfrm>
                  <a:off x="9986003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2" name="角丸四角形 141"/>
                <p:cNvSpPr/>
                <p:nvPr/>
              </p:nvSpPr>
              <p:spPr>
                <a:xfrm>
                  <a:off x="9986003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3" name="角丸四角形 142"/>
                <p:cNvSpPr/>
                <p:nvPr/>
              </p:nvSpPr>
              <p:spPr>
                <a:xfrm>
                  <a:off x="9986003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7" name="角丸四角形 146"/>
                <p:cNvSpPr/>
                <p:nvPr/>
              </p:nvSpPr>
              <p:spPr>
                <a:xfrm>
                  <a:off x="1023302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8" name="角丸四角形 147"/>
                <p:cNvSpPr/>
                <p:nvPr/>
              </p:nvSpPr>
              <p:spPr>
                <a:xfrm>
                  <a:off x="1023302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49" name="角丸四角形 148"/>
                <p:cNvSpPr/>
                <p:nvPr/>
              </p:nvSpPr>
              <p:spPr>
                <a:xfrm>
                  <a:off x="1023302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0" name="角丸四角形 149"/>
                <p:cNvSpPr/>
                <p:nvPr/>
              </p:nvSpPr>
              <p:spPr>
                <a:xfrm>
                  <a:off x="1048691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1" name="角丸四角形 150"/>
                <p:cNvSpPr/>
                <p:nvPr/>
              </p:nvSpPr>
              <p:spPr>
                <a:xfrm>
                  <a:off x="1048691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2" name="角丸四角形 151"/>
                <p:cNvSpPr/>
                <p:nvPr/>
              </p:nvSpPr>
              <p:spPr>
                <a:xfrm>
                  <a:off x="1048691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3" name="角丸四角形 152"/>
                <p:cNvSpPr/>
                <p:nvPr/>
              </p:nvSpPr>
              <p:spPr>
                <a:xfrm>
                  <a:off x="10739985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4" name="角丸四角形 153"/>
                <p:cNvSpPr/>
                <p:nvPr/>
              </p:nvSpPr>
              <p:spPr>
                <a:xfrm>
                  <a:off x="10739985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5" name="角丸四角形 154"/>
                <p:cNvSpPr/>
                <p:nvPr/>
              </p:nvSpPr>
              <p:spPr>
                <a:xfrm>
                  <a:off x="10739985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</p:grpSp>
          <p:grpSp>
            <p:nvGrpSpPr>
              <p:cNvPr id="157" name="グループ化 156"/>
              <p:cNvGrpSpPr/>
              <p:nvPr/>
            </p:nvGrpSpPr>
            <p:grpSpPr>
              <a:xfrm>
                <a:off x="9949075" y="2183690"/>
                <a:ext cx="992698" cy="466523"/>
                <a:chOff x="9986003" y="2158357"/>
                <a:chExt cx="992698" cy="466523"/>
              </a:xfrm>
            </p:grpSpPr>
            <p:sp>
              <p:nvSpPr>
                <p:cNvPr id="158" name="角丸四角形 157"/>
                <p:cNvSpPr/>
                <p:nvPr/>
              </p:nvSpPr>
              <p:spPr>
                <a:xfrm>
                  <a:off x="9986003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59" name="角丸四角形 158"/>
                <p:cNvSpPr/>
                <p:nvPr/>
              </p:nvSpPr>
              <p:spPr>
                <a:xfrm>
                  <a:off x="9986003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0" name="角丸四角形 159"/>
                <p:cNvSpPr/>
                <p:nvPr/>
              </p:nvSpPr>
              <p:spPr>
                <a:xfrm>
                  <a:off x="9986003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1" name="角丸四角形 160"/>
                <p:cNvSpPr/>
                <p:nvPr/>
              </p:nvSpPr>
              <p:spPr>
                <a:xfrm>
                  <a:off x="1023302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2" name="角丸四角形 161"/>
                <p:cNvSpPr/>
                <p:nvPr/>
              </p:nvSpPr>
              <p:spPr>
                <a:xfrm>
                  <a:off x="1023302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3" name="角丸四角形 162"/>
                <p:cNvSpPr/>
                <p:nvPr/>
              </p:nvSpPr>
              <p:spPr>
                <a:xfrm>
                  <a:off x="1023302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4" name="角丸四角形 163"/>
                <p:cNvSpPr/>
                <p:nvPr/>
              </p:nvSpPr>
              <p:spPr>
                <a:xfrm>
                  <a:off x="10486919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5" name="角丸四角形 164"/>
                <p:cNvSpPr/>
                <p:nvPr/>
              </p:nvSpPr>
              <p:spPr>
                <a:xfrm>
                  <a:off x="10486919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6" name="角丸四角形 165"/>
                <p:cNvSpPr/>
                <p:nvPr/>
              </p:nvSpPr>
              <p:spPr>
                <a:xfrm>
                  <a:off x="10486919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7" name="角丸四角形 166"/>
                <p:cNvSpPr/>
                <p:nvPr/>
              </p:nvSpPr>
              <p:spPr>
                <a:xfrm>
                  <a:off x="10739985" y="2158357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8" name="角丸四角形 167"/>
                <p:cNvSpPr/>
                <p:nvPr/>
              </p:nvSpPr>
              <p:spPr>
                <a:xfrm>
                  <a:off x="10739985" y="2312026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  <p:sp>
              <p:nvSpPr>
                <p:cNvPr id="169" name="角丸四角形 168"/>
                <p:cNvSpPr/>
                <p:nvPr/>
              </p:nvSpPr>
              <p:spPr>
                <a:xfrm>
                  <a:off x="10739985" y="2464913"/>
                  <a:ext cx="238716" cy="15996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 smtClean="0"/>
                </a:p>
              </p:txBody>
            </p:sp>
          </p:grpSp>
        </p:grpSp>
      </p:grpSp>
      <p:grpSp>
        <p:nvGrpSpPr>
          <p:cNvPr id="171" name="グループ化 170"/>
          <p:cNvGrpSpPr/>
          <p:nvPr/>
        </p:nvGrpSpPr>
        <p:grpSpPr>
          <a:xfrm>
            <a:off x="4679519" y="4778366"/>
            <a:ext cx="1029626" cy="491856"/>
            <a:chOff x="9949075" y="2158357"/>
            <a:chExt cx="1029626" cy="491856"/>
          </a:xfrm>
        </p:grpSpPr>
        <p:grpSp>
          <p:nvGrpSpPr>
            <p:cNvPr id="172" name="グループ化 171"/>
            <p:cNvGrpSpPr/>
            <p:nvPr/>
          </p:nvGrpSpPr>
          <p:grpSpPr>
            <a:xfrm>
              <a:off x="9986003" y="2158357"/>
              <a:ext cx="992698" cy="466523"/>
              <a:chOff x="9986003" y="2158357"/>
              <a:chExt cx="992698" cy="466523"/>
            </a:xfrm>
          </p:grpSpPr>
          <p:sp>
            <p:nvSpPr>
              <p:cNvPr id="186" name="角丸四角形 185"/>
              <p:cNvSpPr/>
              <p:nvPr/>
            </p:nvSpPr>
            <p:spPr>
              <a:xfrm>
                <a:off x="9986003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7" name="角丸四角形 186"/>
              <p:cNvSpPr/>
              <p:nvPr/>
            </p:nvSpPr>
            <p:spPr>
              <a:xfrm>
                <a:off x="9986003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8" name="角丸四角形 187"/>
              <p:cNvSpPr/>
              <p:nvPr/>
            </p:nvSpPr>
            <p:spPr>
              <a:xfrm>
                <a:off x="9986003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9" name="角丸四角形 188"/>
              <p:cNvSpPr/>
              <p:nvPr/>
            </p:nvSpPr>
            <p:spPr>
              <a:xfrm>
                <a:off x="1023302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0" name="角丸四角形 189"/>
              <p:cNvSpPr/>
              <p:nvPr/>
            </p:nvSpPr>
            <p:spPr>
              <a:xfrm>
                <a:off x="1023302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1" name="角丸四角形 190"/>
              <p:cNvSpPr/>
              <p:nvPr/>
            </p:nvSpPr>
            <p:spPr>
              <a:xfrm>
                <a:off x="1023302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2" name="角丸四角形 191"/>
              <p:cNvSpPr/>
              <p:nvPr/>
            </p:nvSpPr>
            <p:spPr>
              <a:xfrm>
                <a:off x="1048691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3" name="角丸四角形 192"/>
              <p:cNvSpPr/>
              <p:nvPr/>
            </p:nvSpPr>
            <p:spPr>
              <a:xfrm>
                <a:off x="1048691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4" name="角丸四角形 193"/>
              <p:cNvSpPr/>
              <p:nvPr/>
            </p:nvSpPr>
            <p:spPr>
              <a:xfrm>
                <a:off x="1048691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5" name="角丸四角形 194"/>
              <p:cNvSpPr/>
              <p:nvPr/>
            </p:nvSpPr>
            <p:spPr>
              <a:xfrm>
                <a:off x="10739985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6" name="角丸四角形 195"/>
              <p:cNvSpPr/>
              <p:nvPr/>
            </p:nvSpPr>
            <p:spPr>
              <a:xfrm>
                <a:off x="10739985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97" name="角丸四角形 196"/>
              <p:cNvSpPr/>
              <p:nvPr/>
            </p:nvSpPr>
            <p:spPr>
              <a:xfrm>
                <a:off x="10739985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</p:grpSp>
        <p:grpSp>
          <p:nvGrpSpPr>
            <p:cNvPr id="173" name="グループ化 172"/>
            <p:cNvGrpSpPr/>
            <p:nvPr/>
          </p:nvGrpSpPr>
          <p:grpSpPr>
            <a:xfrm>
              <a:off x="9949075" y="2183690"/>
              <a:ext cx="992698" cy="466523"/>
              <a:chOff x="9986003" y="2158357"/>
              <a:chExt cx="992698" cy="466523"/>
            </a:xfrm>
          </p:grpSpPr>
          <p:sp>
            <p:nvSpPr>
              <p:cNvPr id="174" name="角丸四角形 173"/>
              <p:cNvSpPr/>
              <p:nvPr/>
            </p:nvSpPr>
            <p:spPr>
              <a:xfrm>
                <a:off x="9986003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5" name="角丸四角形 174"/>
              <p:cNvSpPr/>
              <p:nvPr/>
            </p:nvSpPr>
            <p:spPr>
              <a:xfrm>
                <a:off x="9986003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6" name="角丸四角形 175"/>
              <p:cNvSpPr/>
              <p:nvPr/>
            </p:nvSpPr>
            <p:spPr>
              <a:xfrm>
                <a:off x="9986003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7" name="角丸四角形 176"/>
              <p:cNvSpPr/>
              <p:nvPr/>
            </p:nvSpPr>
            <p:spPr>
              <a:xfrm>
                <a:off x="1023302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8" name="角丸四角形 177"/>
              <p:cNvSpPr/>
              <p:nvPr/>
            </p:nvSpPr>
            <p:spPr>
              <a:xfrm>
                <a:off x="1023302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79" name="角丸四角形 178"/>
              <p:cNvSpPr/>
              <p:nvPr/>
            </p:nvSpPr>
            <p:spPr>
              <a:xfrm>
                <a:off x="1023302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0" name="角丸四角形 179"/>
              <p:cNvSpPr/>
              <p:nvPr/>
            </p:nvSpPr>
            <p:spPr>
              <a:xfrm>
                <a:off x="10486919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1" name="角丸四角形 180"/>
              <p:cNvSpPr/>
              <p:nvPr/>
            </p:nvSpPr>
            <p:spPr>
              <a:xfrm>
                <a:off x="10486919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2" name="角丸四角形 181"/>
              <p:cNvSpPr/>
              <p:nvPr/>
            </p:nvSpPr>
            <p:spPr>
              <a:xfrm>
                <a:off x="10486919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3" name="角丸四角形 182"/>
              <p:cNvSpPr/>
              <p:nvPr/>
            </p:nvSpPr>
            <p:spPr>
              <a:xfrm>
                <a:off x="10739985" y="2158357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4" name="角丸四角形 183"/>
              <p:cNvSpPr/>
              <p:nvPr/>
            </p:nvSpPr>
            <p:spPr>
              <a:xfrm>
                <a:off x="10739985" y="2312026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  <p:sp>
            <p:nvSpPr>
              <p:cNvPr id="185" name="角丸四角形 184"/>
              <p:cNvSpPr/>
              <p:nvPr/>
            </p:nvSpPr>
            <p:spPr>
              <a:xfrm>
                <a:off x="10739985" y="2464913"/>
                <a:ext cx="238716" cy="15996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 smtClean="0"/>
              </a:p>
            </p:txBody>
          </p:sp>
        </p:grpSp>
      </p:grpSp>
      <p:sp>
        <p:nvSpPr>
          <p:cNvPr id="199" name="平行四辺形 198"/>
          <p:cNvSpPr/>
          <p:nvPr/>
        </p:nvSpPr>
        <p:spPr>
          <a:xfrm>
            <a:off x="5633430" y="4525893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700" dirty="0" smtClean="0"/>
          </a:p>
        </p:txBody>
      </p:sp>
      <p:sp>
        <p:nvSpPr>
          <p:cNvPr id="200" name="平行四辺形 199"/>
          <p:cNvSpPr/>
          <p:nvPr/>
        </p:nvSpPr>
        <p:spPr>
          <a:xfrm>
            <a:off x="5647862" y="4351022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700" dirty="0" smtClean="0"/>
          </a:p>
        </p:txBody>
      </p:sp>
      <p:sp>
        <p:nvSpPr>
          <p:cNvPr id="201" name="平行四辺形 200"/>
          <p:cNvSpPr/>
          <p:nvPr/>
        </p:nvSpPr>
        <p:spPr>
          <a:xfrm>
            <a:off x="5640648" y="4224551"/>
            <a:ext cx="1888007" cy="1581966"/>
          </a:xfrm>
          <a:prstGeom prst="parallelogram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(rule ==‘</a:t>
            </a:r>
            <a:r>
              <a:rPr lang="en-US" altLang="ja-JP" sz="700" dirty="0"/>
              <a:t>a !</a:t>
            </a:r>
            <a:r>
              <a:rPr lang="ja-JP" altLang="en-US" sz="700" dirty="0"/>
              <a:t>⇒ </a:t>
            </a:r>
            <a:r>
              <a:rPr lang="en-US" altLang="ja-JP" sz="700" dirty="0" smtClean="0"/>
              <a:t>b’</a:t>
            </a:r>
          </a:p>
          <a:p>
            <a:pPr algn="ctr"/>
            <a:r>
              <a:rPr lang="en-US" altLang="ja-JP" sz="700" dirty="0" err="1" smtClean="0"/>
              <a:t>int</a:t>
            </a:r>
            <a:r>
              <a:rPr lang="en-US" altLang="ja-JP" sz="700" dirty="0" smtClean="0"/>
              <a:t> Nlogic1 = 2</a:t>
            </a:r>
          </a:p>
          <a:p>
            <a:pPr algn="ctr"/>
            <a:r>
              <a:rPr lang="en-US" altLang="ja-JP" sz="700" dirty="0" err="1" smtClean="0"/>
              <a:t>Int</a:t>
            </a:r>
            <a:r>
              <a:rPr lang="en-US" altLang="ja-JP" sz="700" dirty="0" smtClean="0"/>
              <a:t> Nlogic2 = 4</a:t>
            </a:r>
          </a:p>
          <a:p>
            <a:pPr algn="ctr"/>
            <a:r>
              <a:rPr lang="en-US" altLang="ja-JP" sz="700" dirty="0"/>
              <a:t>c</a:t>
            </a:r>
            <a:r>
              <a:rPr lang="en-US" altLang="ja-JP" sz="700" dirty="0" smtClean="0"/>
              <a:t>har Chacknum1 = ‘Y’</a:t>
            </a:r>
          </a:p>
          <a:p>
            <a:pPr algn="ctr"/>
            <a:r>
              <a:rPr lang="en-US" altLang="ja-JP" sz="700" dirty="0"/>
              <a:t>char </a:t>
            </a:r>
            <a:r>
              <a:rPr lang="en-US" altLang="ja-JP" sz="700" dirty="0" smtClean="0"/>
              <a:t>Chacknum2 </a:t>
            </a:r>
            <a:r>
              <a:rPr lang="en-US" altLang="ja-JP" sz="700" dirty="0"/>
              <a:t>= </a:t>
            </a:r>
            <a:r>
              <a:rPr lang="en-US" altLang="ja-JP" sz="700" dirty="0" smtClean="0"/>
              <a:t>‘</a:t>
            </a:r>
            <a:r>
              <a:rPr lang="en-US" altLang="ja-JP" sz="700" dirty="0"/>
              <a:t>C</a:t>
            </a:r>
            <a:r>
              <a:rPr lang="en-US" altLang="ja-JP" sz="700" dirty="0" smtClean="0"/>
              <a:t>’ </a:t>
            </a:r>
            <a:endParaRPr lang="en-US" altLang="ja-JP" sz="700" dirty="0"/>
          </a:p>
          <a:p>
            <a:pPr algn="ctr"/>
            <a:r>
              <a:rPr lang="en-US" altLang="ja-JP" sz="700" dirty="0" smtClean="0"/>
              <a:t>For(I = 0 ; </a:t>
            </a:r>
            <a:r>
              <a:rPr lang="en-US" altLang="ja-JP" sz="700" dirty="0" err="1" smtClean="0"/>
              <a:t>i</a:t>
            </a:r>
            <a:r>
              <a:rPr lang="en-US" altLang="ja-JP" sz="700" dirty="0" smtClean="0"/>
              <a:t>++ ,</a:t>
            </a:r>
            <a:r>
              <a:rPr lang="en-US" altLang="ja-JP" sz="700" dirty="0" err="1" smtClean="0"/>
              <a:t>mat.lengh</a:t>
            </a:r>
            <a:endParaRPr lang="en-US" altLang="ja-JP" sz="700" dirty="0" smtClean="0"/>
          </a:p>
          <a:p>
            <a:pPr algn="ctr"/>
            <a:r>
              <a:rPr lang="en-US" altLang="ja-JP" sz="700" dirty="0" smtClean="0"/>
              <a:t>For(j= 0 </a:t>
            </a:r>
            <a:r>
              <a:rPr lang="en-US" altLang="ja-JP" sz="700" dirty="0" err="1" smtClean="0"/>
              <a:t>j++</a:t>
            </a:r>
            <a:r>
              <a:rPr lang="en-US" altLang="ja-JP" sz="700" dirty="0" smtClean="0"/>
              <a:t> , </a:t>
            </a:r>
            <a:r>
              <a:rPr lang="en-US" altLang="ja-JP" sz="700" dirty="0" err="1" smtClean="0"/>
              <a:t>mat.lengh</a:t>
            </a:r>
            <a:endParaRPr lang="en-US" altLang="ja-JP" sz="700" dirty="0" smtClean="0"/>
          </a:p>
          <a:p>
            <a:pPr algn="ctr"/>
            <a:r>
              <a:rPr lang="en-US" altLang="ja-JP" sz="700" dirty="0" smtClean="0"/>
              <a:t>Mat[</a:t>
            </a:r>
            <a:r>
              <a:rPr lang="en-US" altLang="ja-JP" sz="700" dirty="0" err="1" smtClean="0"/>
              <a:t>MainPDtype</a:t>
            </a:r>
            <a:r>
              <a:rPr lang="en-US" altLang="ja-JP" sz="700" dirty="0" smtClean="0"/>
              <a:t>]</a:t>
            </a:r>
          </a:p>
          <a:p>
            <a:pPr algn="ctr"/>
            <a:r>
              <a:rPr lang="en-US" altLang="ja-JP" sz="700" dirty="0" smtClean="0"/>
              <a:t>If (Mat[Nlogic1,j]) ==‘Chacknum1’ and Mat[Nlogic2,j</a:t>
            </a:r>
            <a:r>
              <a:rPr lang="en-US" altLang="ja-JP" sz="700" dirty="0"/>
              <a:t>]) ==‘</a:t>
            </a:r>
            <a:r>
              <a:rPr lang="en-US" altLang="ja-JP" sz="700" dirty="0" smtClean="0"/>
              <a:t>Chacknum2’ ] </a:t>
            </a:r>
          </a:p>
          <a:p>
            <a:pPr algn="ctr"/>
            <a:r>
              <a:rPr lang="en-US" altLang="ja-JP" sz="700" dirty="0" err="1" smtClean="0"/>
              <a:t>Printf</a:t>
            </a:r>
            <a:r>
              <a:rPr lang="en-US" altLang="ja-JP" sz="700" dirty="0" smtClean="0"/>
              <a:t>(error‘’)))</a:t>
            </a:r>
          </a:p>
        </p:txBody>
      </p:sp>
      <p:sp>
        <p:nvSpPr>
          <p:cNvPr id="203" name="円弧 202"/>
          <p:cNvSpPr/>
          <p:nvPr/>
        </p:nvSpPr>
        <p:spPr>
          <a:xfrm>
            <a:off x="4804538" y="4587722"/>
            <a:ext cx="1257926" cy="474549"/>
          </a:xfrm>
          <a:prstGeom prst="arc">
            <a:avLst>
              <a:gd name="adj1" fmla="val 10747432"/>
              <a:gd name="adj2" fmla="val 0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弧 203"/>
          <p:cNvSpPr/>
          <p:nvPr/>
        </p:nvSpPr>
        <p:spPr>
          <a:xfrm>
            <a:off x="5005517" y="4596301"/>
            <a:ext cx="1048754" cy="474549"/>
          </a:xfrm>
          <a:prstGeom prst="arc">
            <a:avLst>
              <a:gd name="adj1" fmla="val 10747432"/>
              <a:gd name="adj2" fmla="val 16843256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弧 204"/>
          <p:cNvSpPr/>
          <p:nvPr/>
        </p:nvSpPr>
        <p:spPr>
          <a:xfrm>
            <a:off x="5244232" y="4587190"/>
            <a:ext cx="825055" cy="484619"/>
          </a:xfrm>
          <a:prstGeom prst="arc">
            <a:avLst>
              <a:gd name="adj1" fmla="val 10747432"/>
              <a:gd name="adj2" fmla="val 15242722"/>
            </a:avLst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3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1329704"/>
      </p:ext>
    </p:extLst>
  </p:cSld>
  <p:clrMapOvr>
    <a:masterClrMapping/>
  </p:clrMapOvr>
</p:sld>
</file>

<file path=ppt/theme/theme1.xml><?xml version="1.0" encoding="utf-8"?>
<a:theme xmlns:a="http://schemas.openxmlformats.org/drawingml/2006/main" name="18B_ISS標準フォーマット">
  <a:themeElements>
    <a:clrScheme name="SDS_guideline_color">
      <a:dk1>
        <a:srgbClr val="333333"/>
      </a:dk1>
      <a:lt1>
        <a:srgbClr val="FFFFFF"/>
      </a:lt1>
      <a:dk2>
        <a:srgbClr val="87C8E2"/>
      </a:dk2>
      <a:lt2>
        <a:srgbClr val="829BCD"/>
      </a:lt2>
      <a:accent1>
        <a:srgbClr val="0F9CEB"/>
      </a:accent1>
      <a:accent2>
        <a:srgbClr val="2D4BA5"/>
      </a:accent2>
      <a:accent3>
        <a:srgbClr val="BEC8DC"/>
      </a:accent3>
      <a:accent4>
        <a:srgbClr val="919BB4"/>
      </a:accent4>
      <a:accent5>
        <a:srgbClr val="E6EBF5"/>
      </a:accent5>
      <a:accent6>
        <a:srgbClr val="E1780F"/>
      </a:accent6>
      <a:hlink>
        <a:srgbClr val="33CCCC"/>
      </a:hlink>
      <a:folHlink>
        <a:srgbClr val="008080"/>
      </a:folHlink>
    </a:clrScheme>
    <a:fontScheme name="CDI font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S_pptTemplete .pptx" id="{EBEC2DF7-294C-4483-9386-0FC9378B2D05}" vid="{1298F5B9-7158-49C3-8D17-706C709D573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244A04E08B78943BE7A7F2F6BBCC2D2" ma:contentTypeVersion="0" ma:contentTypeDescription="新しいドキュメントを作成します。" ma:contentTypeScope="" ma:versionID="32be60a274504ec1bb21676d74bba7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043026c433cfa93f9b1607a474f9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4E15D5-3DA0-48D5-A1EB-6E6496C95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E3598C-3ABF-4CFD-A40B-01E1A5233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36184D-47B2-40E7-92C5-87877889738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ISS_pptTemplete </Template>
  <TotalTime>10367</TotalTime>
  <Words>827</Words>
  <Application>Microsoft Office PowerPoint</Application>
  <PresentationFormat>ワイド画面</PresentationFormat>
  <Paragraphs>248</Paragraphs>
  <Slides>11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Meiryo UI</vt:lpstr>
      <vt:lpstr>ＭＳ Ｐゴシック</vt:lpstr>
      <vt:lpstr>ＭＳ 明朝</vt:lpstr>
      <vt:lpstr>Myriad Pro</vt:lpstr>
      <vt:lpstr>Arial</vt:lpstr>
      <vt:lpstr>Calibri</vt:lpstr>
      <vt:lpstr>Century Gothic</vt:lpstr>
      <vt:lpstr>Comic Sans MS</vt:lpstr>
      <vt:lpstr>segoe ui</vt:lpstr>
      <vt:lpstr>segoe ui</vt:lpstr>
      <vt:lpstr>Times New Roman</vt:lpstr>
      <vt:lpstr>Wingdings</vt:lpstr>
      <vt:lpstr>18B_ISS標準フォーマット</vt:lpstr>
      <vt:lpstr>PowerPoint プレゼンテーション</vt:lpstr>
      <vt:lpstr>変更履歴</vt:lpstr>
      <vt:lpstr>機能概要</vt:lpstr>
      <vt:lpstr>機能概要</vt:lpstr>
      <vt:lpstr>機能概要（ルール演算子の導入）</vt:lpstr>
      <vt:lpstr>機能概要（ルール演算子の導入）</vt:lpstr>
      <vt:lpstr>処理形態(登録,削除,修正)</vt:lpstr>
      <vt:lpstr>処理形態(チェック時(インポート))</vt:lpstr>
      <vt:lpstr>Ape</vt:lpstr>
      <vt:lpstr>処理形態</vt:lpstr>
      <vt:lpstr>処理形態</vt:lpstr>
    </vt:vector>
  </TitlesOfParts>
  <Company>株式会社 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デザインセンター</dc:creator>
  <cp:lastModifiedBy>takezawa akira(竹澤 晃 ＴＭＣ ○四日市□ＩＴ推○共開Ｇ)</cp:lastModifiedBy>
  <cp:revision>777</cp:revision>
  <dcterms:created xsi:type="dcterms:W3CDTF">2016-10-05T02:08:29Z</dcterms:created>
  <dcterms:modified xsi:type="dcterms:W3CDTF">2022-08-05T08:08:46Z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0x010100D244A04E08B78943BE7A7F2F6BBCC2D2</vt:lpwstr>
  </property>
</Properties>
</file>