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38"/>
  </p:notesMasterIdLst>
  <p:handoutMasterIdLst>
    <p:handoutMasterId r:id="rId39"/>
  </p:handoutMasterIdLst>
  <p:sldIdLst>
    <p:sldId id="326" r:id="rId10"/>
    <p:sldId id="330" r:id="rId11"/>
    <p:sldId id="397" r:id="rId12"/>
    <p:sldId id="399" r:id="rId13"/>
    <p:sldId id="402" r:id="rId14"/>
    <p:sldId id="411" r:id="rId15"/>
    <p:sldId id="412" r:id="rId16"/>
    <p:sldId id="400" r:id="rId17"/>
    <p:sldId id="407" r:id="rId18"/>
    <p:sldId id="406" r:id="rId19"/>
    <p:sldId id="398" r:id="rId20"/>
    <p:sldId id="404" r:id="rId21"/>
    <p:sldId id="384" r:id="rId22"/>
    <p:sldId id="405" r:id="rId23"/>
    <p:sldId id="385" r:id="rId24"/>
    <p:sldId id="389" r:id="rId25"/>
    <p:sldId id="390" r:id="rId26"/>
    <p:sldId id="392" r:id="rId27"/>
    <p:sldId id="409" r:id="rId28"/>
    <p:sldId id="408" r:id="rId29"/>
    <p:sldId id="415" r:id="rId30"/>
    <p:sldId id="416" r:id="rId31"/>
    <p:sldId id="417" r:id="rId32"/>
    <p:sldId id="418" r:id="rId33"/>
    <p:sldId id="419" r:id="rId34"/>
    <p:sldId id="420" r:id="rId35"/>
    <p:sldId id="421" r:id="rId36"/>
    <p:sldId id="31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27738C"/>
    <a:srgbClr val="DAD4B8"/>
    <a:srgbClr val="E39400"/>
    <a:srgbClr val="D6D7AD"/>
    <a:srgbClr val="DCE0A4"/>
    <a:srgbClr val="FFDB9B"/>
    <a:srgbClr val="0C0800"/>
    <a:srgbClr val="1ABCEF"/>
    <a:srgbClr val="E10D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B55B3-8D50-4CFB-B31C-6904D98888A6}" v="4" dt="2020-10-22T03:34:59.289"/>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67513" autoAdjust="0"/>
  </p:normalViewPr>
  <p:slideViewPr>
    <p:cSldViewPr snapToGrid="0" snapToObjects="1">
      <p:cViewPr varScale="1">
        <p:scale>
          <a:sx n="83" d="100"/>
          <a:sy n="83" d="100"/>
        </p:scale>
        <p:origin x="1608" y="67"/>
      </p:cViewPr>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2022/8/5</a:t>
            </a:fld>
            <a:endParaRPr kumimoji="1" lang="ja-JP" altLang="en-US"/>
          </a:p>
        </p:txBody>
      </p:sp>
      <p:sp>
        <p:nvSpPr>
          <p:cNvPr id="4" name="フッター プレースホルダー 3">
            <a:extLst>
              <a:ext uri="{FF2B5EF4-FFF2-40B4-BE49-F238E27FC236}">
                <a16:creationId xmlns=""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78793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1215800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261049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12</a:t>
            </a:fld>
            <a:endParaRPr kumimoji="1" lang="ja-JP" altLang="en-US"/>
          </a:p>
        </p:txBody>
      </p:sp>
    </p:spTree>
    <p:extLst>
      <p:ext uri="{BB962C8B-B14F-4D97-AF65-F5344CB8AC3E}">
        <p14:creationId xmlns:p14="http://schemas.microsoft.com/office/powerpoint/2010/main" val="276016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13</a:t>
            </a:fld>
            <a:endParaRPr kumimoji="1" lang="ja-JP" altLang="en-US"/>
          </a:p>
        </p:txBody>
      </p:sp>
    </p:spTree>
    <p:extLst>
      <p:ext uri="{BB962C8B-B14F-4D97-AF65-F5344CB8AC3E}">
        <p14:creationId xmlns:p14="http://schemas.microsoft.com/office/powerpoint/2010/main" val="141810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14</a:t>
            </a:fld>
            <a:endParaRPr kumimoji="1" lang="ja-JP" altLang="en-US"/>
          </a:p>
        </p:txBody>
      </p:sp>
    </p:spTree>
    <p:extLst>
      <p:ext uri="{BB962C8B-B14F-4D97-AF65-F5344CB8AC3E}">
        <p14:creationId xmlns:p14="http://schemas.microsoft.com/office/powerpoint/2010/main" val="363267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080000" lvl="3" indent="0">
              <a:buNone/>
            </a:pPr>
            <a:endParaRPr lang="en-US" altLang="ja-JP" dirty="0" smtClean="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1990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180336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392331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424690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24143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641308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126283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2997696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20100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367637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05101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en-US" altLang="ja-JP" sz="2000" dirty="0" smtClean="0"/>
              <a:t>1</a:t>
            </a:r>
            <a:r>
              <a:rPr lang="ja-JP" altLang="en-US" sz="2000" dirty="0" err="1" smtClean="0"/>
              <a:t>．</a:t>
            </a:r>
            <a:r>
              <a:rPr lang="en-US" altLang="ja-JP" sz="2000" dirty="0" smtClean="0"/>
              <a:t>Diagnostics Pack</a:t>
            </a:r>
            <a:r>
              <a:rPr lang="ja-JP" altLang="en-US" sz="2000" dirty="0" smtClean="0"/>
              <a:t>　　　　　　　　　　　　　　　　　　　　　</a:t>
            </a:r>
            <a:r>
              <a:rPr lang="ja-JP" altLang="en-US" sz="2000" dirty="0" smtClean="0">
                <a:solidFill>
                  <a:schemeClr val="accent2">
                    <a:lumMod val="50000"/>
                  </a:schemeClr>
                </a:solidFill>
              </a:rPr>
              <a:t>必要</a:t>
            </a:r>
            <a:endParaRPr lang="en-US" altLang="ja-JP" sz="2000" dirty="0" smtClean="0"/>
          </a:p>
          <a:p>
            <a:pPr lvl="3"/>
            <a:r>
              <a:rPr lang="ja-JP" altLang="en-US" sz="2000" dirty="0" smtClean="0"/>
              <a:t>自動データベース診断モニター</a:t>
            </a:r>
            <a:r>
              <a:rPr lang="en-US" altLang="ja-JP" sz="2000" dirty="0" smtClean="0"/>
              <a:t>(ADDM)</a:t>
            </a:r>
            <a:r>
              <a:rPr lang="ja-JP" altLang="en-US" sz="2000" dirty="0" smtClean="0"/>
              <a:t>　　　　　　　　　　　　　　　　　　　　　　　　　</a:t>
            </a:r>
            <a:r>
              <a:rPr lang="en-US" altLang="ja-JP" sz="2000" dirty="0" smtClean="0"/>
              <a:t>                     -</a:t>
            </a:r>
            <a:r>
              <a:rPr lang="ja-JP" altLang="en-US" sz="2000" dirty="0" smtClean="0"/>
              <a:t>改善対象を確認</a:t>
            </a:r>
            <a:endParaRPr lang="en-US" altLang="ja-JP" sz="2000" dirty="0" smtClean="0"/>
          </a:p>
          <a:p>
            <a:pPr lvl="3"/>
            <a:endParaRPr lang="en-US" altLang="ja-JP" sz="2000" dirty="0" smtClean="0"/>
          </a:p>
          <a:p>
            <a:pPr lvl="3"/>
            <a:r>
              <a:rPr lang="zh-TW" altLang="en-US" sz="2000" b="1" dirty="0" smtClean="0"/>
              <a:t>自己管理機能</a:t>
            </a:r>
            <a:r>
              <a:rPr lang="en-US" altLang="zh-TW" sz="2000" b="1" dirty="0" smtClean="0"/>
              <a:t>(A</a:t>
            </a:r>
            <a:r>
              <a:rPr lang="en-US" altLang="ja-JP" sz="2000" b="1" dirty="0" smtClean="0"/>
              <a:t>WR)                                                           </a:t>
            </a:r>
            <a:r>
              <a:rPr lang="ja-JP" altLang="en-US" sz="2000" b="1" dirty="0" smtClean="0">
                <a:solidFill>
                  <a:srgbClr val="0070C0"/>
                </a:solidFill>
              </a:rPr>
              <a:t>必須</a:t>
            </a:r>
            <a:endParaRPr lang="en-US" altLang="ja-JP" sz="2000" b="1" dirty="0" smtClean="0"/>
          </a:p>
          <a:p>
            <a:pPr marL="1080000" lvl="3" indent="0">
              <a:buNone/>
            </a:pPr>
            <a:r>
              <a:rPr lang="ja-JP" altLang="en-US" sz="2000" dirty="0" smtClean="0"/>
              <a:t>  </a:t>
            </a:r>
            <a:r>
              <a:rPr lang="en-US" altLang="ja-JP" sz="2000" b="1" dirty="0" smtClean="0"/>
              <a:t>-</a:t>
            </a:r>
            <a:r>
              <a:rPr lang="ja-JP" altLang="en-US" sz="2000" b="1" dirty="0" smtClean="0"/>
              <a:t>根本的なボトルネックや</a:t>
            </a:r>
            <a:r>
              <a:rPr lang="en-US" altLang="ja-JP" sz="2000" b="1" dirty="0" smtClean="0"/>
              <a:t>DB</a:t>
            </a:r>
            <a:r>
              <a:rPr lang="ja-JP" altLang="en-US" sz="2000" b="1" dirty="0" smtClean="0"/>
              <a:t>のパフォーマンスレポート。</a:t>
            </a:r>
            <a:endParaRPr lang="en-US" altLang="ja-JP" sz="2000" b="1" dirty="0" smtClean="0"/>
          </a:p>
          <a:p>
            <a:pPr marL="1080000" lvl="3" indent="0">
              <a:buNone/>
            </a:pPr>
            <a:r>
              <a:rPr lang="ja-JP" altLang="en-US" sz="2000" dirty="0" smtClean="0"/>
              <a:t>　　　　　　</a:t>
            </a:r>
            <a:endParaRPr kumimoji="1" lang="ja-JP" altLang="en-US" sz="20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88263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6</a:t>
            </a:fld>
            <a:endParaRPr kumimoji="1" lang="ja-JP" altLang="en-US"/>
          </a:p>
        </p:txBody>
      </p:sp>
    </p:spTree>
    <p:extLst>
      <p:ext uri="{BB962C8B-B14F-4D97-AF65-F5344CB8AC3E}">
        <p14:creationId xmlns:p14="http://schemas.microsoft.com/office/powerpoint/2010/main" val="378818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7</a:t>
            </a:fld>
            <a:endParaRPr kumimoji="1" lang="ja-JP" altLang="en-US"/>
          </a:p>
        </p:txBody>
      </p:sp>
    </p:spTree>
    <p:extLst>
      <p:ext uri="{BB962C8B-B14F-4D97-AF65-F5344CB8AC3E}">
        <p14:creationId xmlns:p14="http://schemas.microsoft.com/office/powerpoint/2010/main" val="137158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415027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3117389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79724352-797F-476F-9BCC-36433C52B6FC}"/>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70325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 xmlns:a16="http://schemas.microsoft.com/office/drawing/2014/main" id="{CBDB58D0-3D53-4D9F-BC73-C7D72E337B94}"/>
              </a:ext>
            </a:extLst>
          </p:cNvPr>
          <p:cNvSpPr>
            <a:spLocks noGrp="1"/>
          </p:cNvSpPr>
          <p:nvPr>
            <p:ph type="ftr" sz="quarter" idx="10"/>
          </p:nvPr>
        </p:nvSpPr>
        <p:spPr/>
        <p:txBody>
          <a:bodyPr/>
          <a:lstStyle/>
          <a:p>
            <a:r>
              <a:rPr lang="en-US" altLang="ja-JP"/>
              <a:t>KIOXIA Confidential</a:t>
            </a:r>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16BAAA0-007C-44E3-9AC8-E2BEF5755D65}"/>
              </a:ext>
            </a:extLst>
          </p:cNvPr>
          <p:cNvSpPr>
            <a:spLocks noGrp="1"/>
          </p:cNvSpPr>
          <p:nvPr>
            <p:ph type="ftr" sz="quarter" idx="17"/>
          </p:nvPr>
        </p:nvSpPr>
        <p:spPr/>
        <p:txBody>
          <a:bodyPr/>
          <a:lstStyle/>
          <a:p>
            <a:r>
              <a:rPr lang="en-US" altLang="ja-JP"/>
              <a:t>KIOXIA Confidential</a:t>
            </a:r>
            <a:endParaRPr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3083A886-8044-4CD2-B180-920F9E95C02E}"/>
              </a:ext>
            </a:extLst>
          </p:cNvPr>
          <p:cNvSpPr>
            <a:spLocks noGrp="1"/>
          </p:cNvSpPr>
          <p:nvPr>
            <p:ph type="ftr" sz="quarter" idx="21"/>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C4DB3808-1C5D-494D-A4B5-1046EB611AE2}"/>
              </a:ext>
            </a:extLst>
          </p:cNvPr>
          <p:cNvSpPr>
            <a:spLocks noGrp="1"/>
          </p:cNvSpPr>
          <p:nvPr>
            <p:ph type="ftr" sz="quarter" idx="33"/>
          </p:nvPr>
        </p:nvSpPr>
        <p:spPr/>
        <p:txBody>
          <a:bodyPr/>
          <a:lstStyle/>
          <a:p>
            <a:r>
              <a:rPr lang="en-US" altLang="ja-JP"/>
              <a:t>KIOXIA Confidential</a:t>
            </a:r>
            <a:endParaRPr lang="ja-JP"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04E244EF-6867-497F-B8E9-3DEDD8182086}"/>
              </a:ext>
            </a:extLst>
          </p:cNvPr>
          <p:cNvSpPr>
            <a:spLocks noGrp="1"/>
          </p:cNvSpPr>
          <p:nvPr>
            <p:ph type="ftr" sz="quarter" idx="32"/>
          </p:nvPr>
        </p:nvSpPr>
        <p:spPr/>
        <p:txBody>
          <a:bodyPr/>
          <a:lstStyle/>
          <a:p>
            <a:r>
              <a:rPr lang="en-US" altLang="ja-JP"/>
              <a:t>KIOXIA Confidential</a:t>
            </a:r>
            <a:endParaRPr lang="ja-JP"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EE9D3D5-E5E4-4DE0-9A5C-5DA393EC8FED}"/>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180225-353A-4386-9FD6-28395302C8C5}"/>
              </a:ext>
            </a:extLst>
          </p:cNvPr>
          <p:cNvSpPr>
            <a:spLocks noGrp="1"/>
          </p:cNvSpPr>
          <p:nvPr>
            <p:ph type="ftr" sz="quarter" idx="21"/>
          </p:nvPr>
        </p:nvSpPr>
        <p:spPr/>
        <p:txBody>
          <a:bodyPr/>
          <a:lstStyle/>
          <a:p>
            <a:r>
              <a:rPr lang="en-US" altLang="ja-JP"/>
              <a:t>KIOXIA Confidential</a:t>
            </a:r>
            <a:endParaRPr lang="ja-JP"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7FE7560A-A2A2-45AC-97C9-30094B936CB2}"/>
              </a:ext>
            </a:extLst>
          </p:cNvPr>
          <p:cNvSpPr>
            <a:spLocks noGrp="1"/>
          </p:cNvSpPr>
          <p:nvPr>
            <p:ph type="ftr" sz="quarter" idx="3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515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2F66DCD1-6A56-410E-9242-A3BC0C90DDFE}"/>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318400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4057391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D0ED9C85-9DA6-41E3-ACD1-A9A999D0DEE2}"/>
              </a:ext>
            </a:extLst>
          </p:cNvPr>
          <p:cNvSpPr>
            <a:spLocks noGrp="1"/>
          </p:cNvSpPr>
          <p:nvPr>
            <p:ph type="ftr" sz="quarter" idx="10"/>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3604456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459911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6AE3A1B3-AFE3-4148-BEF7-8F530E2A94A8}"/>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1195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AD86A0A4-5899-45E3-8008-E6006987265A}"/>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09483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393FE227-DB66-46A6-AE84-470FE70FA1FF}"/>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98039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FAEB61E7-1C32-4990-9422-9527CF375A25}"/>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0008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a:extLst>
              <a:ext uri="{FF2B5EF4-FFF2-40B4-BE49-F238E27FC236}">
                <a16:creationId xmlns="" xmlns:a16="http://schemas.microsoft.com/office/drawing/2014/main" id="{D83B6346-F14F-4EAC-B0BF-574EBD1EE1FF}"/>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A0063F-283E-4998-85F1-D5509D981FE9}"/>
              </a:ext>
            </a:extLst>
          </p:cNvPr>
          <p:cNvSpPr>
            <a:spLocks noGrp="1"/>
          </p:cNvSpPr>
          <p:nvPr>
            <p:ph type="ftr" sz="quarter" idx="17"/>
          </p:nvPr>
        </p:nvSpPr>
        <p:spPr/>
        <p:txBody>
          <a:bodyPr/>
          <a:lstStyle/>
          <a:p>
            <a:r>
              <a:rPr lang="en-US" altLang="ja-JP"/>
              <a:t>KIOXIA Confidential</a:t>
            </a:r>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48BAB5B9-5F5D-4B67-8D63-B651AD70C792}"/>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Blue</a:t>
              </a:r>
            </a:p>
            <a:p>
              <a:r>
                <a:rPr lang="en-US" altLang="ja-JP" sz="1600" b="1" dirty="0">
                  <a:solidFill>
                    <a:schemeClr val="tx1"/>
                  </a:solidFill>
                </a:rPr>
                <a:t>R 26 G </a:t>
              </a:r>
              <a:r>
                <a:rPr lang="mr-IN" altLang="ja-JP" sz="1600" b="1" dirty="0">
                  <a:solidFill>
                    <a:schemeClr val="tx1"/>
                  </a:solidFill>
                </a:rPr>
                <a:t>18</a:t>
              </a:r>
              <a:r>
                <a:rPr lang="en-US" altLang="ja-JP" sz="1600" b="1" dirty="0">
                  <a:solidFill>
                    <a:schemeClr val="tx1"/>
                  </a:solidFill>
                </a:rPr>
                <a:t>8 B </a:t>
              </a:r>
              <a:r>
                <a:rPr lang="mr-IN" altLang="ja-JP" sz="1600" b="1" dirty="0">
                  <a:solidFill>
                    <a:schemeClr val="tx1"/>
                  </a:solidFill>
                </a:rPr>
                <a:t>23</a:t>
              </a:r>
              <a:r>
                <a:rPr lang="en-US" altLang="ja-JP" sz="1600" b="1" dirty="0">
                  <a:solidFill>
                    <a:schemeClr val="tx1"/>
                  </a:solidFill>
                </a:rPr>
                <a:t>9</a:t>
              </a:r>
            </a:p>
            <a:p>
              <a:r>
                <a:rPr lang="en-US" altLang="ja-JP" sz="1600" b="1" dirty="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a:extLst>
              <a:ext uri="{FF2B5EF4-FFF2-40B4-BE49-F238E27FC236}">
                <a16:creationId xmlns="" xmlns:a16="http://schemas.microsoft.com/office/drawing/2014/main"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t>KIOXIA Confidential</a:t>
            </a:r>
            <a:endParaRPr lang="ja-JP" altLang="en-US" dirty="0"/>
          </a:p>
        </p:txBody>
      </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4108" r:id="rId20"/>
    <p:sldLayoutId id="2147483714" r:id="rId21"/>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a:solidFill>
                    <a:schemeClr val="bg1"/>
                  </a:solidFill>
                </a:rPr>
                <a:t>Magenta</a:t>
              </a:r>
              <a:endParaRPr lang="sk-SK" altLang="ja-JP" sz="16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E10D7D</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5" name="正方形/長方形 44">
              <a:extLst>
                <a:ext uri="{FF2B5EF4-FFF2-40B4-BE49-F238E27FC236}">
                  <a16:creationId xmlns="" xmlns:a16="http://schemas.microsoft.com/office/drawing/2014/main"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dirty="0" smtClean="0"/>
          </a:p>
        </p:txBody>
      </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FDD000</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E6E6E6</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pt-BR" altLang="ja-JP" sz="1200" b="1" dirty="0" err="1">
                  <a:solidFill>
                    <a:schemeClr val="tx1"/>
                  </a:solidFill>
                </a:rPr>
                <a:t>R</a:t>
              </a:r>
              <a:r>
                <a:rPr kumimoji="1" lang="pt-BR" altLang="ja-JP" sz="1200" b="1" dirty="0">
                  <a:solidFill>
                    <a:schemeClr val="tx1"/>
                  </a:solidFill>
                </a:rPr>
                <a:t> 26 </a:t>
              </a:r>
              <a:r>
                <a:rPr kumimoji="1" lang="pt-BR" altLang="ja-JP" sz="1200" b="1" dirty="0" err="1">
                  <a:solidFill>
                    <a:schemeClr val="tx1"/>
                  </a:solidFill>
                </a:rPr>
                <a:t>G</a:t>
              </a:r>
              <a:r>
                <a:rPr kumimoji="1" lang="pt-BR" altLang="ja-JP" sz="1200" b="1" dirty="0">
                  <a:solidFill>
                    <a:schemeClr val="tx1"/>
                  </a:solidFill>
                </a:rPr>
                <a:t> 188 </a:t>
              </a:r>
              <a:r>
                <a:rPr kumimoji="1" lang="pt-BR" altLang="ja-JP" sz="1200" b="1" dirty="0" err="1">
                  <a:solidFill>
                    <a:schemeClr val="tx1"/>
                  </a:solidFill>
                </a:rPr>
                <a:t>B</a:t>
              </a:r>
              <a:r>
                <a:rPr kumimoji="1" lang="pt-BR" altLang="ja-JP" sz="1200" b="1" dirty="0">
                  <a:solidFill>
                    <a:schemeClr val="tx1"/>
                  </a:solidFill>
                </a:rPr>
                <a:t> 239</a:t>
              </a:r>
            </a:p>
            <a:p>
              <a:pPr marL="0" indent="0">
                <a:buFontTx/>
                <a:buNone/>
              </a:pPr>
              <a:r>
                <a:rPr kumimoji="1" lang="pt-BR" altLang="ja-JP" sz="1200" b="1" dirty="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is-IS" altLang="ja-JP" sz="1200" b="1" dirty="0">
                  <a:solidFill>
                    <a:schemeClr val="bg1"/>
                  </a:solidFill>
                </a:rPr>
                <a:t>R 225 G 13 B 125</a:t>
              </a:r>
            </a:p>
            <a:p>
              <a:r>
                <a:rPr lang="is-IS" altLang="ja-JP" sz="1200" b="1" dirty="0">
                  <a:solidFill>
                    <a:schemeClr val="bg1"/>
                  </a:solidFill>
                </a:rPr>
                <a:t>E10D7D</a:t>
              </a:r>
              <a:endParaRPr lang="cs-CZ" altLang="ja-JP" sz="1200" b="1" dirty="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35" name="正方形/長方形 34">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F29614</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4106" r:id="rId1"/>
    <p:sldLayoutId id="2147484113" r:id="rId2"/>
    <p:sldLayoutId id="2147484107" r:id="rId3"/>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19" y="2520200"/>
            <a:ext cx="7531037" cy="1188937"/>
          </a:xfrm>
        </p:spPr>
        <p:txBody>
          <a:bodyPr/>
          <a:lstStyle/>
          <a:p>
            <a:pPr marL="540612" lvl="1"/>
            <a:r>
              <a:rPr lang="en-US" altLang="ja-JP" sz="2800" dirty="0" smtClean="0"/>
              <a:t>Diagnostics Pack, Oracle Tuning Pack</a:t>
            </a:r>
            <a:br>
              <a:rPr lang="en-US" altLang="ja-JP" sz="2800" dirty="0" smtClean="0"/>
            </a:br>
            <a:r>
              <a:rPr lang="ja-JP" altLang="en-US" sz="2800" b="1" dirty="0" smtClean="0"/>
              <a:t>導入に向けて</a:t>
            </a:r>
            <a:endParaRPr lang="en-US" altLang="ja-JP" sz="2800" dirty="0"/>
          </a:p>
        </p:txBody>
      </p:sp>
      <p:sp>
        <p:nvSpPr>
          <p:cNvPr id="3" name="テキスト プレースホルダー 2"/>
          <p:cNvSpPr>
            <a:spLocks noGrp="1"/>
          </p:cNvSpPr>
          <p:nvPr>
            <p:ph type="body" sz="quarter" idx="14"/>
          </p:nvPr>
        </p:nvSpPr>
        <p:spPr>
          <a:xfrm>
            <a:off x="490220" y="3647546"/>
            <a:ext cx="2488063" cy="500682"/>
          </a:xfrm>
        </p:spPr>
        <p:txBody>
          <a:bodyPr/>
          <a:lstStyle/>
          <a:p>
            <a:pPr lvl="0"/>
            <a:r>
              <a:rPr lang="ja-JP" altLang="en-US" dirty="0" smtClean="0"/>
              <a:t>統合マスタシステム　</a:t>
            </a:r>
            <a:endParaRPr lang="en-US" altLang="ja-JP" dirty="0"/>
          </a:p>
        </p:txBody>
      </p:sp>
      <p:sp>
        <p:nvSpPr>
          <p:cNvPr id="4" name="フッター プレースホルダー 3">
            <a:extLst>
              <a:ext uri="{FF2B5EF4-FFF2-40B4-BE49-F238E27FC236}">
                <a16:creationId xmlns="" xmlns:a16="http://schemas.microsoft.com/office/drawing/2014/main" id="{7A606612-C3BC-47D9-9B19-3AA2645B7DF8}"/>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853544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ＡＤＤＭによる効果</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10" name="正方形/長方形 9"/>
          <p:cNvSpPr/>
          <p:nvPr/>
        </p:nvSpPr>
        <p:spPr>
          <a:xfrm>
            <a:off x="512385" y="627354"/>
            <a:ext cx="10687541" cy="5724644"/>
          </a:xfrm>
          <a:prstGeom prst="rect">
            <a:avLst/>
          </a:prstGeom>
        </p:spPr>
        <p:txBody>
          <a:bodyPr wrap="none">
            <a:spAutoFit/>
          </a:bodyPr>
          <a:lstStyle/>
          <a:p>
            <a:r>
              <a:rPr lang="ja-JP" altLang="en-US" sz="2000" dirty="0"/>
              <a:t>◇</a:t>
            </a:r>
            <a:r>
              <a:rPr lang="en-US" altLang="ja-JP" sz="2000" dirty="0" smtClean="0"/>
              <a:t>ADDM</a:t>
            </a:r>
            <a:r>
              <a:rPr lang="ja-JP" altLang="en-US" sz="2000" dirty="0" smtClean="0"/>
              <a:t>により改善箇所を確認</a:t>
            </a:r>
            <a:endParaRPr lang="en-US" altLang="ja-JP" sz="2000" dirty="0" smtClean="0"/>
          </a:p>
          <a:p>
            <a:endParaRPr lang="en-US" altLang="ja-JP" dirty="0" smtClean="0"/>
          </a:p>
          <a:p>
            <a:r>
              <a:rPr lang="ja-JP" altLang="en-US" dirty="0" smtClean="0"/>
              <a:t>　　  </a:t>
            </a:r>
            <a:r>
              <a:rPr lang="en-US" altLang="ja-JP" dirty="0" smtClean="0"/>
              <a:t>ADDM</a:t>
            </a:r>
            <a:r>
              <a:rPr lang="ja-JP" altLang="en-US" dirty="0" smtClean="0"/>
              <a:t>のレポート一部抜粋</a:t>
            </a:r>
            <a:endParaRPr lang="en-US" altLang="ja-JP" dirty="0" smtClean="0"/>
          </a:p>
          <a:p>
            <a:endParaRPr lang="en-US" altLang="ja-JP" dirty="0"/>
          </a:p>
          <a:p>
            <a:endParaRPr lang="en-US" altLang="ja-JP" dirty="0" smtClean="0"/>
          </a:p>
          <a:p>
            <a:endParaRPr lang="en-US" altLang="ja-JP" dirty="0"/>
          </a:p>
          <a:p>
            <a:endParaRPr lang="en-US" altLang="ja-JP" dirty="0" smtClean="0"/>
          </a:p>
          <a:p>
            <a:pPr algn="ctr"/>
            <a:endParaRPr lang="en-US" altLang="ja-JP" dirty="0" smtClean="0"/>
          </a:p>
          <a:p>
            <a:pPr algn="ctr"/>
            <a:endParaRPr lang="en-US" altLang="ja-JP" dirty="0" smtClean="0"/>
          </a:p>
          <a:p>
            <a:pPr algn="ctr"/>
            <a:endParaRPr lang="en-US" altLang="ja-JP" dirty="0"/>
          </a:p>
          <a:p>
            <a:pPr>
              <a:lnSpc>
                <a:spcPct val="50000"/>
              </a:lnSpc>
            </a:pPr>
            <a:r>
              <a:rPr lang="en-US" altLang="ja-JP" dirty="0" smtClean="0"/>
              <a:t>          </a:t>
            </a:r>
          </a:p>
          <a:p>
            <a:pPr>
              <a:lnSpc>
                <a:spcPct val="50000"/>
              </a:lnSpc>
            </a:pPr>
            <a:endParaRPr lang="en-US" altLang="ja-JP" dirty="0"/>
          </a:p>
          <a:p>
            <a:pPr>
              <a:lnSpc>
                <a:spcPct val="50000"/>
              </a:lnSpc>
            </a:pPr>
            <a:r>
              <a:rPr lang="ja-JP" altLang="en-US" dirty="0" smtClean="0"/>
              <a:t>         該当</a:t>
            </a:r>
            <a:r>
              <a:rPr lang="en-US" altLang="ja-JP" dirty="0" err="1" smtClean="0"/>
              <a:t>sql</a:t>
            </a:r>
            <a:r>
              <a:rPr lang="ja-JP" altLang="en-US" dirty="0" smtClean="0"/>
              <a:t>の待機時間確認</a:t>
            </a:r>
            <a:endParaRPr lang="en-US" altLang="ja-JP" dirty="0"/>
          </a:p>
          <a:p>
            <a:pPr>
              <a:lnSpc>
                <a:spcPct val="50000"/>
              </a:lnSpc>
            </a:pPr>
            <a:endParaRPr lang="en-US" altLang="ja-JP" dirty="0" smtClean="0"/>
          </a:p>
          <a:p>
            <a:pPr algn="ctr"/>
            <a:endParaRPr lang="en-US" altLang="ja-JP" dirty="0"/>
          </a:p>
          <a:p>
            <a:pPr algn="ctr"/>
            <a:endParaRPr lang="en-US" altLang="ja-JP" dirty="0" smtClean="0"/>
          </a:p>
          <a:p>
            <a:pPr algn="ctr"/>
            <a:endParaRPr lang="en-US" altLang="ja-JP" dirty="0"/>
          </a:p>
          <a:p>
            <a:pPr algn="ctr"/>
            <a:endParaRPr lang="en-US" altLang="ja-JP" dirty="0" smtClean="0"/>
          </a:p>
          <a:p>
            <a:pPr algn="ctr"/>
            <a:endParaRPr lang="en-US" altLang="ja-JP" dirty="0"/>
          </a:p>
          <a:p>
            <a:pPr algn="ctr"/>
            <a:endParaRPr lang="en-US" altLang="ja-JP" dirty="0" smtClean="0"/>
          </a:p>
          <a:p>
            <a:pPr algn="ctr"/>
            <a:r>
              <a:rPr lang="ja-JP" altLang="en-US" dirty="0" smtClean="0"/>
              <a:t>　　　　　該当</a:t>
            </a:r>
            <a:r>
              <a:rPr lang="en-US" altLang="ja-JP" dirty="0" smtClean="0"/>
              <a:t>SQL</a:t>
            </a:r>
            <a:r>
              <a:rPr lang="ja-JP" altLang="en-US" dirty="0" smtClean="0"/>
              <a:t>の</a:t>
            </a:r>
            <a:r>
              <a:rPr lang="en-US" altLang="ja-JP" dirty="0" smtClean="0"/>
              <a:t>SID</a:t>
            </a:r>
            <a:r>
              <a:rPr lang="ja-JP" altLang="en-US" dirty="0" smtClean="0"/>
              <a:t>セッションを確認すると約</a:t>
            </a:r>
            <a:r>
              <a:rPr lang="en-US" altLang="ja-JP" dirty="0" smtClean="0"/>
              <a:t>9650000</a:t>
            </a:r>
            <a:r>
              <a:rPr lang="ja-JP" altLang="en-US" dirty="0" smtClean="0"/>
              <a:t>秒間待機していた。</a:t>
            </a:r>
            <a:endParaRPr lang="en-US" altLang="ja-JP" dirty="0" smtClean="0"/>
          </a:p>
          <a:p>
            <a:pPr algn="ctr"/>
            <a:r>
              <a:rPr lang="ja-JP" altLang="en-US" dirty="0" smtClean="0"/>
              <a:t>　　　　　</a:t>
            </a:r>
            <a:r>
              <a:rPr lang="en-US" altLang="ja-JP" dirty="0" smtClean="0"/>
              <a:t>SQL</a:t>
            </a:r>
            <a:r>
              <a:rPr lang="ja-JP" altLang="en-US" dirty="0" smtClean="0"/>
              <a:t>調べると</a:t>
            </a:r>
            <a:r>
              <a:rPr lang="en-US" altLang="ja-JP" dirty="0" err="1" smtClean="0"/>
              <a:t>lobtemprary</a:t>
            </a:r>
            <a:r>
              <a:rPr lang="ja-JP" altLang="en-US" dirty="0" smtClean="0"/>
              <a:t>に対して適切な解放処理をしていなかったことが原因であった。</a:t>
            </a:r>
            <a:endParaRPr lang="ja-JP" altLang="en-US" dirty="0"/>
          </a:p>
        </p:txBody>
      </p:sp>
      <p:pic>
        <p:nvPicPr>
          <p:cNvPr id="4" name="図 3"/>
          <p:cNvPicPr>
            <a:picLocks noChangeAspect="1"/>
          </p:cNvPicPr>
          <p:nvPr/>
        </p:nvPicPr>
        <p:blipFill>
          <a:blip r:embed="rId3"/>
          <a:stretch>
            <a:fillRect/>
          </a:stretch>
        </p:blipFill>
        <p:spPr>
          <a:xfrm>
            <a:off x="1372630" y="1504688"/>
            <a:ext cx="9446739" cy="1426371"/>
          </a:xfrm>
          <a:prstGeom prst="rect">
            <a:avLst/>
          </a:prstGeom>
          <a:ln>
            <a:solidFill>
              <a:schemeClr val="tx1"/>
            </a:solidFill>
          </a:ln>
        </p:spPr>
      </p:pic>
      <p:sp>
        <p:nvSpPr>
          <p:cNvPr id="17" name="テキスト ボックス 16"/>
          <p:cNvSpPr txBox="1"/>
          <p:nvPr/>
        </p:nvSpPr>
        <p:spPr>
          <a:xfrm>
            <a:off x="4038600" y="2960871"/>
            <a:ext cx="3781998" cy="369332"/>
          </a:xfrm>
          <a:prstGeom prst="rect">
            <a:avLst/>
          </a:prstGeom>
          <a:noFill/>
        </p:spPr>
        <p:txBody>
          <a:bodyPr wrap="square" rtlCol="0">
            <a:spAutoFit/>
          </a:bodyPr>
          <a:lstStyle/>
          <a:p>
            <a:r>
              <a:rPr lang="en-US" altLang="ja-JP" dirty="0" smtClean="0"/>
              <a:t>ADDM</a:t>
            </a:r>
            <a:r>
              <a:rPr lang="ja-JP" altLang="en-US" dirty="0" smtClean="0"/>
              <a:t>レポート警告メッセージ</a:t>
            </a:r>
            <a:endParaRPr kumimoji="1" lang="ja-JP" altLang="en-US" dirty="0"/>
          </a:p>
        </p:txBody>
      </p:sp>
      <p:sp>
        <p:nvSpPr>
          <p:cNvPr id="18" name="テキスト ボックス 17"/>
          <p:cNvSpPr txBox="1"/>
          <p:nvPr/>
        </p:nvSpPr>
        <p:spPr>
          <a:xfrm>
            <a:off x="4038600" y="5040692"/>
            <a:ext cx="4114800" cy="369332"/>
          </a:xfrm>
          <a:prstGeom prst="rect">
            <a:avLst/>
          </a:prstGeom>
          <a:noFill/>
        </p:spPr>
        <p:txBody>
          <a:bodyPr wrap="square" rtlCol="0">
            <a:spAutoFit/>
          </a:bodyPr>
          <a:lstStyle/>
          <a:p>
            <a:r>
              <a:rPr lang="en-US" altLang="ja-JP" dirty="0" smtClean="0"/>
              <a:t>“cm54w2xsa3xcr”</a:t>
            </a:r>
            <a:r>
              <a:rPr lang="ja-JP" altLang="en-US" dirty="0" smtClean="0"/>
              <a:t>のセッション確認</a:t>
            </a:r>
            <a:endParaRPr kumimoji="1" lang="ja-JP" altLang="en-US" dirty="0"/>
          </a:p>
        </p:txBody>
      </p:sp>
      <p:pic>
        <p:nvPicPr>
          <p:cNvPr id="19" name="図 18"/>
          <p:cNvPicPr>
            <a:picLocks noChangeAspect="1"/>
          </p:cNvPicPr>
          <p:nvPr/>
        </p:nvPicPr>
        <p:blipFill>
          <a:blip r:embed="rId4"/>
          <a:stretch>
            <a:fillRect/>
          </a:stretch>
        </p:blipFill>
        <p:spPr>
          <a:xfrm>
            <a:off x="1343677" y="3877981"/>
            <a:ext cx="9171844" cy="1172244"/>
          </a:xfrm>
          <a:prstGeom prst="rect">
            <a:avLst/>
          </a:prstGeom>
          <a:ln>
            <a:solidFill>
              <a:schemeClr val="tx1"/>
            </a:solidFill>
          </a:ln>
        </p:spPr>
      </p:pic>
    </p:spTree>
    <p:extLst>
      <p:ext uri="{BB962C8B-B14F-4D97-AF65-F5344CB8AC3E}">
        <p14:creationId xmlns:p14="http://schemas.microsoft.com/office/powerpoint/2010/main" val="78563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9407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4183118"/>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9" name="テキスト ボックス 8"/>
          <p:cNvSpPr txBox="1"/>
          <p:nvPr/>
        </p:nvSpPr>
        <p:spPr>
          <a:xfrm>
            <a:off x="758314" y="5026476"/>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2" name="テキスト ボックス 11"/>
          <p:cNvSpPr txBox="1"/>
          <p:nvPr/>
        </p:nvSpPr>
        <p:spPr>
          <a:xfrm>
            <a:off x="758313" y="439261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3" name="テキスト ボックス 12"/>
          <p:cNvSpPr txBox="1"/>
          <p:nvPr/>
        </p:nvSpPr>
        <p:spPr>
          <a:xfrm>
            <a:off x="753840" y="4625077"/>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14" name="直線コネクタ 13"/>
          <p:cNvCxnSpPr/>
          <p:nvPr/>
        </p:nvCxnSpPr>
        <p:spPr>
          <a:xfrm>
            <a:off x="551514" y="5278286"/>
            <a:ext cx="1045792" cy="1901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527983" y="4952056"/>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539939" y="5567444"/>
            <a:ext cx="103459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4288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107" name="グループ化 106"/>
          <p:cNvGrpSpPr/>
          <p:nvPr/>
        </p:nvGrpSpPr>
        <p:grpSpPr>
          <a:xfrm>
            <a:off x="1073963" y="1415109"/>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ADDM</a:t>
                </a:r>
                <a:endParaRPr kumimoji="1" lang="ja-JP" altLang="en-US" sz="1600" dirty="0"/>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チューニング・アドバイザ</a:t>
                </a:r>
                <a:endParaRPr kumimoji="1" lang="ja-JP" altLang="en-US" sz="1600" b="1" dirty="0"/>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アクセス・　　アドバイザ</a:t>
                </a:r>
                <a:endParaRPr kumimoji="1" lang="ja-JP" altLang="en-US" sz="1600" b="1" dirty="0"/>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メモリー・</a:t>
                </a:r>
                <a:endParaRPr kumimoji="1" lang="en-US" altLang="ja-JP" sz="1600" dirty="0" smtClean="0"/>
              </a:p>
              <a:p>
                <a:pPr algn="ctr"/>
                <a:r>
                  <a:rPr lang="ja-JP" altLang="en-US" sz="1600" dirty="0"/>
                  <a:t>アドバイザ</a:t>
                </a:r>
                <a:endParaRPr kumimoji="1" lang="ja-JP" altLang="en-US" sz="1600" dirty="0"/>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領域</a:t>
                </a:r>
                <a:endParaRPr kumimoji="1" lang="ja-JP" altLang="en-US" sz="1600" dirty="0"/>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バックアップ</a:t>
                </a:r>
                <a:endParaRPr kumimoji="1" lang="ja-JP" altLang="en-US" sz="1600" dirty="0"/>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PGA</a:t>
                </a:r>
              </a:p>
              <a:p>
                <a:pPr algn="ctr"/>
                <a:r>
                  <a:rPr lang="ja-JP" altLang="en-US" sz="1600" dirty="0"/>
                  <a:t>アドバイザ</a:t>
                </a:r>
                <a:endParaRPr kumimoji="1" lang="ja-JP" altLang="en-US" sz="1600" dirty="0"/>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t>S</a:t>
                </a:r>
                <a:r>
                  <a:rPr kumimoji="1" lang="en-US" altLang="ja-JP" sz="1600" dirty="0" smtClean="0"/>
                  <a:t>GA</a:t>
                </a:r>
              </a:p>
              <a:p>
                <a:pPr algn="ctr"/>
                <a:r>
                  <a:rPr lang="ja-JP" altLang="en-US" sz="1600" dirty="0"/>
                  <a:t>アドバイザ</a:t>
                </a:r>
                <a:endParaRPr kumimoji="1" lang="ja-JP" altLang="en-US" sz="1600" dirty="0"/>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バッファ・キャッシュ</a:t>
                </a:r>
                <a:r>
                  <a:rPr kumimoji="1" lang="ja-JP" altLang="en-US" sz="1600" dirty="0" smtClean="0"/>
                  <a:t>・アドバイザ</a:t>
                </a:r>
                <a:endParaRPr kumimoji="1" lang="ja-JP" altLang="en-US" sz="1600" dirty="0"/>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共有プール・　　</a:t>
                </a:r>
                <a:endParaRPr kumimoji="1" lang="en-US" altLang="ja-JP" sz="1600" dirty="0" smtClean="0"/>
              </a:p>
              <a:p>
                <a:pPr algn="ctr"/>
                <a:r>
                  <a:rPr kumimoji="1" lang="ja-JP" altLang="en-US" sz="1600" dirty="0" smtClean="0"/>
                  <a:t>アドバイザ</a:t>
                </a:r>
                <a:endParaRPr kumimoji="1" lang="ja-JP" altLang="en-US" sz="1600" dirty="0"/>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Java</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Streams</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セグメント・アドバイザ</a:t>
              </a:r>
              <a:endParaRPr kumimoji="1" lang="ja-JP" altLang="en-US" sz="1600" dirty="0"/>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UNDO</a:t>
              </a:r>
              <a:r>
                <a:rPr lang="ja-JP" altLang="en-US" sz="1600" dirty="0" smtClean="0"/>
                <a:t>アドバイザ</a:t>
              </a:r>
              <a:endParaRPr kumimoji="1" lang="ja-JP" altLang="en-US" sz="1600" dirty="0"/>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MTTR</a:t>
              </a:r>
              <a:r>
                <a:rPr lang="ja-JP" altLang="en-US" sz="1600" dirty="0" smtClean="0"/>
                <a:t>アドバイザ</a:t>
              </a:r>
              <a:endParaRPr kumimoji="1" lang="ja-JP" altLang="en-US" sz="1600" dirty="0"/>
            </a:p>
          </p:txBody>
        </p:sp>
      </p:grpSp>
    </p:spTree>
    <p:extLst>
      <p:ext uri="{BB962C8B-B14F-4D97-AF65-F5344CB8AC3E}">
        <p14:creationId xmlns:p14="http://schemas.microsoft.com/office/powerpoint/2010/main" val="202114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107" name="グループ化 106"/>
          <p:cNvGrpSpPr/>
          <p:nvPr/>
        </p:nvGrpSpPr>
        <p:grpSpPr>
          <a:xfrm>
            <a:off x="1073963" y="1415109"/>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ADDM</a:t>
                </a:r>
                <a:endParaRPr kumimoji="1" lang="ja-JP" altLang="en-US" sz="1600" dirty="0"/>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チューニング・アドバイザ</a:t>
                </a:r>
                <a:endParaRPr kumimoji="1" lang="ja-JP" altLang="en-US" sz="1600" b="1" dirty="0"/>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t>SQL</a:t>
                </a:r>
                <a:r>
                  <a:rPr kumimoji="1" lang="ja-JP" altLang="en-US" sz="1600" b="1" dirty="0" smtClean="0"/>
                  <a:t>アクセス・　　アドバイザ</a:t>
                </a:r>
                <a:endParaRPr kumimoji="1" lang="ja-JP" altLang="en-US" sz="1600" b="1" dirty="0"/>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メモリー・</a:t>
                </a:r>
                <a:endParaRPr kumimoji="1" lang="en-US" altLang="ja-JP" sz="1600" dirty="0" smtClean="0"/>
              </a:p>
              <a:p>
                <a:pPr algn="ctr"/>
                <a:r>
                  <a:rPr lang="ja-JP" altLang="en-US" sz="1600" dirty="0"/>
                  <a:t>アドバイザ</a:t>
                </a:r>
                <a:endParaRPr kumimoji="1" lang="ja-JP" altLang="en-US" sz="1600" dirty="0"/>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領域</a:t>
                </a:r>
                <a:endParaRPr kumimoji="1" lang="ja-JP" altLang="en-US" sz="1600" dirty="0"/>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バックアップ</a:t>
                </a:r>
                <a:endParaRPr kumimoji="1" lang="ja-JP" altLang="en-US" sz="1600" dirty="0"/>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PGA</a:t>
                </a:r>
              </a:p>
              <a:p>
                <a:pPr algn="ctr"/>
                <a:r>
                  <a:rPr lang="ja-JP" altLang="en-US" sz="1600" dirty="0"/>
                  <a:t>アドバイザ</a:t>
                </a:r>
                <a:endParaRPr kumimoji="1" lang="ja-JP" altLang="en-US" sz="1600" dirty="0"/>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t>S</a:t>
                </a:r>
                <a:r>
                  <a:rPr kumimoji="1" lang="en-US" altLang="ja-JP" sz="1600" dirty="0" smtClean="0"/>
                  <a:t>GA</a:t>
                </a:r>
              </a:p>
              <a:p>
                <a:pPr algn="ctr"/>
                <a:r>
                  <a:rPr lang="ja-JP" altLang="en-US" sz="1600" dirty="0"/>
                  <a:t>アドバイザ</a:t>
                </a:r>
                <a:endParaRPr kumimoji="1" lang="ja-JP" altLang="en-US" sz="1600" dirty="0"/>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バッファ・キャッシュ</a:t>
                </a:r>
                <a:r>
                  <a:rPr kumimoji="1" lang="ja-JP" altLang="en-US" sz="1600" dirty="0" smtClean="0"/>
                  <a:t>・アドバイザ</a:t>
                </a:r>
                <a:endParaRPr kumimoji="1" lang="ja-JP" altLang="en-US" sz="1600" dirty="0"/>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共有プール・　　</a:t>
                </a:r>
                <a:endParaRPr kumimoji="1" lang="en-US" altLang="ja-JP" sz="1600" dirty="0" smtClean="0"/>
              </a:p>
              <a:p>
                <a:pPr algn="ctr"/>
                <a:r>
                  <a:rPr kumimoji="1" lang="ja-JP" altLang="en-US" sz="1600" dirty="0" smtClean="0"/>
                  <a:t>アドバイザ</a:t>
                </a:r>
                <a:endParaRPr kumimoji="1" lang="ja-JP" altLang="en-US" sz="1600" dirty="0"/>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Java</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Streams</a:t>
                </a:r>
                <a:r>
                  <a:rPr kumimoji="1" lang="ja-JP" altLang="en-US" sz="1600" dirty="0" smtClean="0"/>
                  <a:t>プール・</a:t>
                </a:r>
                <a:endParaRPr kumimoji="1" lang="en-US" altLang="ja-JP" sz="1600" dirty="0" smtClean="0"/>
              </a:p>
              <a:p>
                <a:pPr algn="ctr"/>
                <a:r>
                  <a:rPr lang="ja-JP" altLang="en-US" sz="1600" dirty="0"/>
                  <a:t>アドバイザ</a:t>
                </a:r>
                <a:endParaRPr kumimoji="1" lang="ja-JP" altLang="en-US" sz="1600" dirty="0"/>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セグメント・アドバイザ</a:t>
              </a:r>
              <a:endParaRPr kumimoji="1" lang="ja-JP" altLang="en-US" sz="1600" dirty="0"/>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UNDO</a:t>
              </a:r>
              <a:r>
                <a:rPr lang="ja-JP" altLang="en-US" sz="1600" dirty="0" smtClean="0"/>
                <a:t>アドバイザ</a:t>
              </a:r>
              <a:endParaRPr kumimoji="1" lang="ja-JP" altLang="en-US" sz="1600" dirty="0"/>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MTTR</a:t>
              </a:r>
              <a:r>
                <a:rPr lang="ja-JP" altLang="en-US" sz="1600" dirty="0" smtClean="0"/>
                <a:t>アドバイザ</a:t>
              </a:r>
              <a:endParaRPr kumimoji="1" lang="ja-JP" altLang="en-US" sz="1600" dirty="0"/>
            </a:p>
          </p:txBody>
        </p:sp>
      </p:grpSp>
      <p:sp>
        <p:nvSpPr>
          <p:cNvPr id="5" name="正方形/長方形 4"/>
          <p:cNvSpPr/>
          <p:nvPr/>
        </p:nvSpPr>
        <p:spPr>
          <a:xfrm>
            <a:off x="2175981" y="1058792"/>
            <a:ext cx="2743764" cy="369332"/>
          </a:xfrm>
          <a:prstGeom prst="rect">
            <a:avLst/>
          </a:prstGeom>
        </p:spPr>
        <p:txBody>
          <a:bodyPr wrap="none">
            <a:spAutoFit/>
          </a:bodyPr>
          <a:lstStyle/>
          <a:p>
            <a:pPr marL="540612" lvl="1" indent="0">
              <a:buNone/>
            </a:pPr>
            <a:r>
              <a:rPr lang="en-US" altLang="ja-JP" dirty="0"/>
              <a:t>Oracle Tuning Pack</a:t>
            </a:r>
          </a:p>
        </p:txBody>
      </p:sp>
      <p:sp>
        <p:nvSpPr>
          <p:cNvPr id="7" name="正方形/長方形 6"/>
          <p:cNvSpPr/>
          <p:nvPr/>
        </p:nvSpPr>
        <p:spPr>
          <a:xfrm>
            <a:off x="2532993" y="1415109"/>
            <a:ext cx="2801367" cy="1630825"/>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638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4021310" y="1856192"/>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b="1" dirty="0" smtClean="0"/>
                <a:t>・アクセス・パス分析</a:t>
              </a:r>
              <a:endParaRPr lang="ja-JP" altLang="en-US" b="1"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5862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552759" y="1744649"/>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6037897" y="1075180"/>
            <a:ext cx="2954655" cy="369332"/>
          </a:xfrm>
          <a:prstGeom prst="rect">
            <a:avLst/>
          </a:prstGeom>
        </p:spPr>
        <p:txBody>
          <a:bodyPr wrap="none">
            <a:spAutoFit/>
          </a:bodyPr>
          <a:lstStyle/>
          <a:p>
            <a:r>
              <a:rPr lang="ja-JP" altLang="en-US" b="1" dirty="0"/>
              <a:t>どのような使い道があるか</a:t>
            </a:r>
            <a:endParaRPr lang="ja-JP" altLang="en-US" dirty="0"/>
          </a:p>
        </p:txBody>
      </p:sp>
      <p:sp>
        <p:nvSpPr>
          <p:cNvPr id="5" name="正方形/長方形 4"/>
          <p:cNvSpPr/>
          <p:nvPr/>
        </p:nvSpPr>
        <p:spPr>
          <a:xfrm>
            <a:off x="5211029" y="1884217"/>
            <a:ext cx="5597810" cy="1354217"/>
          </a:xfrm>
          <a:prstGeom prst="rect">
            <a:avLst/>
          </a:prstGeom>
        </p:spPr>
        <p:txBody>
          <a:bodyPr wrap="square">
            <a:spAutoFit/>
          </a:bodyPr>
          <a:lstStyle/>
          <a:p>
            <a:pPr>
              <a:buNone/>
            </a:pPr>
            <a:r>
              <a:rPr lang="ja-JP" altLang="en-US" dirty="0" smtClean="0"/>
              <a:t>突然</a:t>
            </a:r>
            <a:r>
              <a:rPr lang="en-US" altLang="ja-JP" dirty="0"/>
              <a:t>SQL</a:t>
            </a:r>
            <a:r>
              <a:rPr lang="ja-JP" altLang="en-US" dirty="0"/>
              <a:t>のパフォーマンスが</a:t>
            </a:r>
            <a:r>
              <a:rPr lang="ja-JP" altLang="en-US" dirty="0" smtClean="0"/>
              <a:t>下がった・・</a:t>
            </a:r>
            <a:r>
              <a:rPr lang="ja-JP" altLang="en-US" dirty="0"/>
              <a:t>・</a:t>
            </a:r>
            <a:endParaRPr lang="en-US" altLang="ja-JP" dirty="0" smtClean="0"/>
          </a:p>
          <a:p>
            <a:pPr>
              <a:buNone/>
            </a:pPr>
            <a:r>
              <a:rPr lang="ja-JP" altLang="en-US" dirty="0" smtClean="0"/>
              <a:t>チューニング</a:t>
            </a:r>
            <a:r>
              <a:rPr lang="ja-JP" altLang="en-US" dirty="0"/>
              <a:t>をしても、改善</a:t>
            </a:r>
            <a:r>
              <a:rPr lang="ja-JP" altLang="en-US" dirty="0" smtClean="0"/>
              <a:t>されない・・・</a:t>
            </a:r>
            <a:endParaRPr lang="en-US" altLang="ja-JP" dirty="0"/>
          </a:p>
          <a:p>
            <a:pPr>
              <a:buNone/>
            </a:pPr>
            <a:r>
              <a:rPr lang="ja-JP" altLang="en-US" sz="2800" dirty="0" smtClean="0"/>
              <a:t>⇒</a:t>
            </a:r>
            <a:r>
              <a:rPr lang="ja-JP" altLang="en-US" b="1" dirty="0" smtClean="0"/>
              <a:t>プロファイル</a:t>
            </a:r>
            <a:r>
              <a:rPr lang="ja-JP" altLang="en-US" b="1" dirty="0"/>
              <a:t>を適用すること</a:t>
            </a:r>
            <a:r>
              <a:rPr lang="ja-JP" altLang="en-US" b="1" dirty="0" smtClean="0"/>
              <a:t>で</a:t>
            </a:r>
            <a:r>
              <a:rPr lang="ja-JP" altLang="en-US" b="1" dirty="0"/>
              <a:t>レスポンスやリソース消費が</a:t>
            </a:r>
            <a:r>
              <a:rPr lang="ja-JP" altLang="en-US" b="1" dirty="0" smtClean="0"/>
              <a:t>最適化される</a:t>
            </a:r>
            <a:r>
              <a:rPr lang="ja-JP" altLang="en-US" b="1" dirty="0"/>
              <a:t>。</a:t>
            </a:r>
            <a:endParaRPr lang="en-US" altLang="ja-JP" b="1" dirty="0"/>
          </a:p>
        </p:txBody>
      </p:sp>
      <p:sp>
        <p:nvSpPr>
          <p:cNvPr id="18" name="正方形/長方形 17"/>
          <p:cNvSpPr/>
          <p:nvPr/>
        </p:nvSpPr>
        <p:spPr>
          <a:xfrm>
            <a:off x="5274090" y="3571996"/>
            <a:ext cx="6058163" cy="1077218"/>
          </a:xfrm>
          <a:prstGeom prst="rect">
            <a:avLst/>
          </a:prstGeom>
        </p:spPr>
        <p:txBody>
          <a:bodyPr wrap="square">
            <a:spAutoFit/>
          </a:bodyPr>
          <a:lstStyle/>
          <a:p>
            <a:pPr>
              <a:buNone/>
            </a:pPr>
            <a:r>
              <a:rPr lang="ja-JP" altLang="en-US" dirty="0" smtClean="0"/>
              <a:t>レスポンスが遅いとユーザから言われる・・・</a:t>
            </a:r>
            <a:endParaRPr lang="en-US" altLang="ja-JP" dirty="0" smtClean="0"/>
          </a:p>
          <a:p>
            <a:pPr>
              <a:buNone/>
            </a:pPr>
            <a:r>
              <a:rPr lang="en-US" altLang="ja-JP" dirty="0" smtClean="0"/>
              <a:t>C</a:t>
            </a:r>
            <a:r>
              <a:rPr lang="ja-JP" altLang="en-US" dirty="0" smtClean="0"/>
              <a:t>ＰＵの使用率が低い・十分に使いきれていない・・・</a:t>
            </a:r>
            <a:endParaRPr lang="en-US" altLang="ja-JP" dirty="0"/>
          </a:p>
          <a:p>
            <a:pPr>
              <a:buNone/>
            </a:pPr>
            <a:r>
              <a:rPr lang="ja-JP" altLang="en-US" sz="2800" dirty="0" smtClean="0"/>
              <a:t>⇒</a:t>
            </a:r>
            <a:r>
              <a:rPr lang="ja-JP" altLang="en-US" b="1" dirty="0" smtClean="0"/>
              <a:t>並列化</a:t>
            </a:r>
            <a:r>
              <a:rPr lang="en-US" altLang="ja-JP" b="1" dirty="0" smtClean="0"/>
              <a:t>(</a:t>
            </a:r>
            <a:r>
              <a:rPr lang="ja-JP" altLang="en-US" b="1" dirty="0" smtClean="0"/>
              <a:t>パラレル実行</a:t>
            </a:r>
            <a:r>
              <a:rPr lang="en-US" altLang="ja-JP" b="1" dirty="0" smtClean="0"/>
              <a:t>)</a:t>
            </a:r>
            <a:r>
              <a:rPr lang="ja-JP" altLang="en-US" b="1" dirty="0" smtClean="0"/>
              <a:t>を適用</a:t>
            </a:r>
            <a:endParaRPr lang="en-US" altLang="ja-JP" b="1" dirty="0"/>
          </a:p>
        </p:txBody>
      </p:sp>
      <p:sp>
        <p:nvSpPr>
          <p:cNvPr id="23" name="正方形/長方形 22"/>
          <p:cNvSpPr/>
          <p:nvPr/>
        </p:nvSpPr>
        <p:spPr>
          <a:xfrm>
            <a:off x="1230953" y="5887625"/>
            <a:ext cx="9730094" cy="369332"/>
          </a:xfrm>
          <a:prstGeom prst="rect">
            <a:avLst/>
          </a:prstGeom>
        </p:spPr>
        <p:txBody>
          <a:bodyPr wrap="square">
            <a:spAutoFit/>
          </a:bodyPr>
          <a:lstStyle/>
          <a:p>
            <a:pPr lvl="0" algn="just">
              <a:spcAft>
                <a:spcPts val="0"/>
              </a:spcAft>
            </a:pPr>
            <a:r>
              <a:rPr lang="ja-JP" altLang="ja-JP" kern="100" dirty="0">
                <a:latin typeface="+mn-ea"/>
                <a:cs typeface="Times New Roman" panose="02020603050405020304" pitchFamily="18" charset="0"/>
              </a:rPr>
              <a:t>パラレル実行とは：処理を分散することで高速化させる事。プロセスの分解による高速化。</a:t>
            </a:r>
            <a:endParaRPr lang="ja-JP" altLang="ja-JP" sz="1400" kern="100" dirty="0">
              <a:effectLst/>
              <a:latin typeface="+mn-ea"/>
              <a:cs typeface="Times New Roman" panose="02020603050405020304" pitchFamily="18" charset="0"/>
            </a:endParaRPr>
          </a:p>
        </p:txBody>
      </p:sp>
      <p:sp>
        <p:nvSpPr>
          <p:cNvPr id="24" name="正方形/長方形 23"/>
          <p:cNvSpPr/>
          <p:nvPr/>
        </p:nvSpPr>
        <p:spPr>
          <a:xfrm>
            <a:off x="1230953" y="5563252"/>
            <a:ext cx="9730094" cy="369332"/>
          </a:xfrm>
          <a:prstGeom prst="rect">
            <a:avLst/>
          </a:prstGeom>
        </p:spPr>
        <p:txBody>
          <a:bodyPr wrap="square">
            <a:spAutoFit/>
          </a:bodyPr>
          <a:lstStyle/>
          <a:p>
            <a:pPr lvl="0" algn="just">
              <a:spcAft>
                <a:spcPts val="0"/>
              </a:spcAft>
            </a:pPr>
            <a:r>
              <a:rPr lang="ja-JP" altLang="en-US" kern="100" dirty="0">
                <a:latin typeface="+mn-ea"/>
                <a:cs typeface="Times New Roman" panose="02020603050405020304" pitchFamily="18" charset="0"/>
              </a:rPr>
              <a:t>プロファイル</a:t>
            </a:r>
            <a:r>
              <a:rPr lang="ja-JP" altLang="ja-JP" kern="100" dirty="0" smtClean="0">
                <a:latin typeface="+mn-ea"/>
                <a:cs typeface="Times New Roman" panose="02020603050405020304" pitchFamily="18" charset="0"/>
              </a:rPr>
              <a:t>とは</a:t>
            </a:r>
            <a:r>
              <a:rPr lang="ja-JP" altLang="en-US" kern="100" dirty="0" smtClean="0">
                <a:latin typeface="+mn-ea"/>
                <a:cs typeface="Times New Roman" panose="02020603050405020304" pitchFamily="18" charset="0"/>
              </a:rPr>
              <a:t>：計画の最適化を行う付属ファイルの事。</a:t>
            </a:r>
            <a:endParaRPr lang="ja-JP" altLang="ja-JP"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024885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ＳＱＬプロファイル</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6176340"/>
              </p:ext>
            </p:extLst>
          </p:nvPr>
        </p:nvGraphicFramePr>
        <p:xfrm>
          <a:off x="1216227" y="1206885"/>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ja-JP" altLang="en-US" dirty="0" smtClean="0"/>
                        <a:t>８</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ja-JP" altLang="en-US" dirty="0" smtClean="0"/>
                        <a:t>３</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ja-JP" altLang="en-US" dirty="0" smtClean="0"/>
                        <a:t>６</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2957674"/>
            <a:ext cx="4467890" cy="369332"/>
          </a:xfrm>
          <a:prstGeom prst="rect">
            <a:avLst/>
          </a:prstGeom>
        </p:spPr>
        <p:txBody>
          <a:bodyPr wrap="none">
            <a:spAutoFit/>
          </a:bodyPr>
          <a:lstStyle/>
          <a:p>
            <a:r>
              <a:rPr lang="ja-JP" altLang="en-US" dirty="0" smtClean="0"/>
              <a:t>〇ユーザ視点</a:t>
            </a:r>
            <a:r>
              <a:rPr lang="en-US" altLang="ja-JP" dirty="0" smtClean="0"/>
              <a:t>(ALDB</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816973"/>
            <a:ext cx="1800493" cy="369332"/>
          </a:xfrm>
          <a:prstGeom prst="rect">
            <a:avLst/>
          </a:prstGeom>
        </p:spPr>
        <p:txBody>
          <a:bodyPr wrap="none">
            <a:spAutoFit/>
          </a:bodyPr>
          <a:lstStyle/>
          <a:p>
            <a:r>
              <a:rPr lang="ja-JP" altLang="en-US" dirty="0" smtClean="0"/>
              <a:t>○付与した内容</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1142238090"/>
              </p:ext>
            </p:extLst>
          </p:nvPr>
        </p:nvGraphicFramePr>
        <p:xfrm>
          <a:off x="1216227" y="3349254"/>
          <a:ext cx="7315073" cy="2896198"/>
        </p:xfrm>
        <a:graphic>
          <a:graphicData uri="http://schemas.openxmlformats.org/drawingml/2006/table">
            <a:tbl>
              <a:tblPr firstRow="1" bandRow="1">
                <a:tableStyleId>{F5AB1C69-6EDB-4FF4-983F-18BD219EF322}</a:tableStyleId>
              </a:tblPr>
              <a:tblGrid>
                <a:gridCol w="2913380"/>
                <a:gridCol w="2193163"/>
                <a:gridCol w="2208530"/>
              </a:tblGrid>
              <a:tr h="513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6/17~19</a:t>
                      </a:r>
                      <a:endParaRPr kumimoji="1" lang="ja-JP" altLang="en-US" dirty="0" smtClean="0"/>
                    </a:p>
                    <a:p>
                      <a:endParaRPr kumimoji="1" lang="ja-JP" altLang="en-US" dirty="0"/>
                    </a:p>
                  </a:txBody>
                  <a:tcPr/>
                </a:tc>
              </a:tr>
              <a:tr h="427318">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製基</a:t>
                      </a:r>
                      <a:r>
                        <a:rPr kumimoji="1" lang="en-US" altLang="ja-JP" dirty="0" smtClean="0"/>
                        <a:t>DB(ALDB)</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t>00:54:22 |00:22:11</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effectLst/>
                        </a:rPr>
                        <a:t>158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00:21:57 |</a:t>
                      </a:r>
                      <a:r>
                        <a:rPr kumimoji="1" lang="ja-JP" altLang="en-US" dirty="0" smtClean="0"/>
                        <a:t>　 </a:t>
                      </a:r>
                      <a:r>
                        <a:rPr kumimoji="1" lang="en-US" altLang="ja-JP"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0</a:t>
                      </a:r>
                    </a:p>
                  </a:txBody>
                  <a:tcPr/>
                </a:tc>
              </a:tr>
              <a:tr h="330455">
                <a:tc vMerge="1">
                  <a:txBody>
                    <a:bodyPr/>
                    <a:lstStyle/>
                    <a:p>
                      <a:endParaRPr kumimoji="1" lang="ja-JP" altLang="en-US" dirty="0"/>
                    </a:p>
                  </a:txBody>
                  <a:tcPr/>
                </a:tc>
                <a:tc>
                  <a:txBody>
                    <a:bodyPr/>
                    <a:lstStyle/>
                    <a:p>
                      <a:r>
                        <a:rPr kumimoji="1" lang="en-US" altLang="ja-JP" dirty="0" smtClean="0"/>
                        <a:t>01:28:06|</a:t>
                      </a:r>
                      <a:r>
                        <a:rPr kumimoji="1" lang="ja-JP" altLang="en-US" dirty="0" smtClean="0"/>
                        <a:t>　  </a:t>
                      </a:r>
                      <a:r>
                        <a:rPr kumimoji="1" lang="en-US" altLang="ja-JP" dirty="0" smtClean="0"/>
                        <a:t>-</a:t>
                      </a:r>
                      <a:r>
                        <a:rPr kumimoji="1" lang="ja-JP" altLang="en-US" dirty="0" smtClean="0"/>
                        <a:t>　</a:t>
                      </a:r>
                      <a:r>
                        <a:rPr kumimoji="1" lang="en-US" altLang="ja-JP" dirty="0" smtClean="0"/>
                        <a:t>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a:t>
                      </a:r>
                    </a:p>
                  </a:txBody>
                  <a:tcPr/>
                </a:tc>
              </a:tr>
              <a:tr h="342197">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34:32:44|02:03:24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128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139:38:57|01:11:39</a:t>
                      </a:r>
                    </a:p>
                  </a:txBody>
                  <a:tcPr/>
                </a:tc>
                <a:tc>
                  <a:txBody>
                    <a:bodyPr/>
                    <a:lstStyle/>
                    <a:p>
                      <a:r>
                        <a:rPr kumimoji="1" lang="en-US" altLang="ja-JP" sz="1800" kern="1200" dirty="0" smtClean="0">
                          <a:effectLst/>
                        </a:rPr>
                        <a:t>101</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24:54:51|01:18:41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135</a:t>
                      </a:r>
                      <a:endParaRPr kumimoji="1" lang="ja-JP" altLang="en-US" b="0" dirty="0" smtClean="0"/>
                    </a:p>
                  </a:txBody>
                  <a:tcPr/>
                </a:tc>
              </a:tr>
            </a:tbl>
          </a:graphicData>
        </a:graphic>
      </p:graphicFrame>
    </p:spTree>
    <p:extLst>
      <p:ext uri="{BB962C8B-B14F-4D97-AF65-F5344CB8AC3E}">
        <p14:creationId xmlns:p14="http://schemas.microsoft.com/office/powerpoint/2010/main" val="663324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並列化</a:t>
            </a:r>
            <a:r>
              <a:rPr lang="en-US" altLang="ja-JP" dirty="0"/>
              <a:t>(</a:t>
            </a:r>
            <a:r>
              <a:rPr lang="ja-JP" altLang="en-US" dirty="0"/>
              <a:t>パラレル実行</a:t>
            </a:r>
            <a:r>
              <a:rPr lang="en-US" altLang="ja-JP" dirty="0"/>
              <a:t>)</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236511173"/>
              </p:ext>
            </p:extLst>
          </p:nvPr>
        </p:nvGraphicFramePr>
        <p:xfrm>
          <a:off x="1327147" y="1495434"/>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en-US" altLang="ja-JP" dirty="0" smtClean="0"/>
                        <a:t>5</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en-US" altLang="ja-JP" dirty="0" smtClean="0"/>
                        <a:t>3</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en-US" altLang="ja-JP" dirty="0" smtClean="0"/>
                        <a:t>0</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3229423"/>
            <a:ext cx="4557658" cy="369332"/>
          </a:xfrm>
          <a:prstGeom prst="rect">
            <a:avLst/>
          </a:prstGeom>
        </p:spPr>
        <p:txBody>
          <a:bodyPr wrap="none">
            <a:spAutoFit/>
          </a:bodyPr>
          <a:lstStyle/>
          <a:p>
            <a:r>
              <a:rPr lang="ja-JP" altLang="en-US" dirty="0" smtClean="0"/>
              <a:t>〇ユーザ視点</a:t>
            </a:r>
            <a:r>
              <a:rPr lang="en-US" altLang="ja-JP" dirty="0" smtClean="0"/>
              <a:t>(</a:t>
            </a:r>
            <a:r>
              <a:rPr lang="ja-JP" altLang="en-US" dirty="0"/>
              <a:t>従来版</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1121773"/>
            <a:ext cx="2326278" cy="369332"/>
          </a:xfrm>
          <a:prstGeom prst="rect">
            <a:avLst/>
          </a:prstGeom>
        </p:spPr>
        <p:txBody>
          <a:bodyPr wrap="none">
            <a:spAutoFit/>
          </a:bodyPr>
          <a:lstStyle/>
          <a:p>
            <a:r>
              <a:rPr lang="ja-JP" altLang="en-US" dirty="0" smtClean="0"/>
              <a:t>○適用箇所</a:t>
            </a:r>
            <a:r>
              <a:rPr lang="en-US" altLang="ja-JP" dirty="0" smtClean="0"/>
              <a:t>/</a:t>
            </a:r>
            <a:r>
              <a:rPr lang="ja-JP" altLang="en-US" dirty="0" smtClean="0"/>
              <a:t>適用本数</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090399198"/>
              </p:ext>
            </p:extLst>
          </p:nvPr>
        </p:nvGraphicFramePr>
        <p:xfrm>
          <a:off x="1327147" y="3699085"/>
          <a:ext cx="7319392" cy="1773107"/>
        </p:xfrm>
        <a:graphic>
          <a:graphicData uri="http://schemas.openxmlformats.org/drawingml/2006/table">
            <a:tbl>
              <a:tblPr firstRow="1" bandRow="1">
                <a:tableStyleId>{F5AB1C69-6EDB-4FF4-983F-18BD219EF322}</a:tableStyleId>
              </a:tblPr>
              <a:tblGrid>
                <a:gridCol w="2913380"/>
                <a:gridCol w="2210118"/>
                <a:gridCol w="2195894"/>
              </a:tblGrid>
              <a:tr h="53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6/11~17</a:t>
                      </a:r>
                      <a:endParaRPr kumimoji="1" lang="ja-JP" altLang="en-US" dirty="0" smtClean="0"/>
                    </a:p>
                    <a:p>
                      <a:endParaRPr kumimoji="1" lang="ja-JP" altLang="en-US" dirty="0"/>
                    </a:p>
                  </a:txBody>
                  <a:tcPr/>
                </a:tc>
              </a:tr>
              <a:tr h="39134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smtClean="0"/>
                    </a:p>
                  </a:txBody>
                  <a:tcPr/>
                </a:tc>
                <a:tc>
                  <a:txBody>
                    <a:bodyPr/>
                    <a:lstStyle/>
                    <a:p>
                      <a:r>
                        <a:rPr lang="en-US" altLang="ja-JP" dirty="0" smtClean="0"/>
                        <a:t>01:17:57 |00:00:42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352</a:t>
                      </a:r>
                    </a:p>
                  </a:txBody>
                  <a:tcPr/>
                </a:tc>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00:04:06 |00:00:02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161,965</a:t>
                      </a:r>
                    </a:p>
                  </a:txBody>
                  <a:tcPr/>
                </a:tc>
              </a:tr>
              <a:tr h="370840">
                <a:tc vMerge="1">
                  <a:txBody>
                    <a:bodyPr/>
                    <a:lstStyle/>
                    <a:p>
                      <a:endParaRPr kumimoji="1" lang="ja-JP" altLang="en-US" dirty="0"/>
                    </a:p>
                  </a:txBody>
                  <a:tcPr/>
                </a:tc>
                <a:tc>
                  <a:txBody>
                    <a:bodyPr/>
                    <a:lstStyle/>
                    <a:p>
                      <a:r>
                        <a:rPr kumimoji="1" lang="en-US" altLang="ja-JP" dirty="0" smtClean="0"/>
                        <a:t>01:17:57 | 00:00:42</a:t>
                      </a:r>
                      <a:endParaRPr kumimoji="1" lang="ja-JP" altLang="en-US" dirty="0"/>
                    </a:p>
                  </a:txBody>
                  <a:tcPr/>
                </a:tc>
                <a:tc>
                  <a:txBody>
                    <a:bodyPr/>
                    <a:lstStyle/>
                    <a:p>
                      <a:r>
                        <a:rPr kumimoji="1" lang="en-US" altLang="ja-JP" sz="1800" kern="1200" dirty="0" smtClean="0">
                          <a:effectLst/>
                        </a:rPr>
                        <a:t>314</a:t>
                      </a:r>
                      <a:endParaRPr kumimoji="1" lang="en-US" altLang="ja-JP" dirty="0" smtClean="0"/>
                    </a:p>
                  </a:txBody>
                  <a:tcPr/>
                </a:tc>
              </a:tr>
            </a:tbl>
          </a:graphicData>
        </a:graphic>
      </p:graphicFrame>
    </p:spTree>
    <p:extLst>
      <p:ext uri="{BB962C8B-B14F-4D97-AF65-F5344CB8AC3E}">
        <p14:creationId xmlns:p14="http://schemas.microsoft.com/office/powerpoint/2010/main" val="283001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利点</a:t>
            </a:r>
            <a:endParaRPr lang="en-US" altLang="ja-JP" sz="2000" dirty="0"/>
          </a:p>
          <a:p>
            <a:r>
              <a:rPr lang="en-US" altLang="ja-JP" sz="2000" dirty="0"/>
              <a:t>Majesty</a:t>
            </a:r>
            <a:r>
              <a:rPr lang="ja-JP" altLang="en-US" sz="2000" dirty="0"/>
              <a:t>はアクセス・パス分析と同じような索引付与に関する機能を搭載。</a:t>
            </a:r>
            <a:endParaRPr lang="en-US" altLang="ja-JP" sz="2000" dirty="0"/>
          </a:p>
          <a:p>
            <a:r>
              <a:rPr lang="ja-JP" altLang="en-US" sz="2000" dirty="0"/>
              <a:t>セレクタビリティやカーディナリティ、実行数など索引作成のための重要な情報基に索引が可能。</a:t>
            </a:r>
            <a:endParaRPr lang="en-US" altLang="ja-JP" sz="2000" dirty="0"/>
          </a:p>
          <a:p>
            <a:r>
              <a:rPr lang="ja-JP" altLang="en-US" sz="2000" dirty="0"/>
              <a:t>スナップショットを</a:t>
            </a:r>
            <a:r>
              <a:rPr lang="en-US" altLang="ja-JP" sz="2000" dirty="0"/>
              <a:t>Majesty</a:t>
            </a:r>
            <a:r>
              <a:rPr lang="ja-JP" altLang="en-US" sz="2000" dirty="0"/>
              <a:t>で管理している。そのため、ツール使用時に負荷はかからない。</a:t>
            </a:r>
            <a:endParaRPr lang="en-US" altLang="ja-JP" sz="2000" dirty="0"/>
          </a:p>
          <a:p>
            <a:pPr indent="0">
              <a:buNone/>
            </a:pPr>
            <a:r>
              <a:rPr lang="en-US" altLang="ja-JP" sz="2000" dirty="0"/>
              <a:t>(</a:t>
            </a:r>
            <a:r>
              <a:rPr lang="ja-JP" altLang="en-US" sz="2000" dirty="0"/>
              <a:t>コピー処理のみ負荷がかかる</a:t>
            </a:r>
            <a:r>
              <a:rPr lang="en-US" altLang="ja-JP" sz="2000" dirty="0"/>
              <a:t>)</a:t>
            </a:r>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02764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pPr lvl="0"/>
            <a:r>
              <a:rPr lang="ja-JP" altLang="en-US" dirty="0" smtClean="0"/>
              <a:t>必要なライセンスパック</a:t>
            </a:r>
          </a:p>
          <a:p>
            <a:pPr marL="540612" lvl="1" indent="0">
              <a:buNone/>
            </a:pPr>
            <a:r>
              <a:rPr lang="en-US" altLang="ja-JP" dirty="0" smtClean="0"/>
              <a:t>1.1  Diagnostics </a:t>
            </a:r>
            <a:r>
              <a:rPr lang="en-US" altLang="ja-JP" dirty="0"/>
              <a:t>Pack</a:t>
            </a:r>
          </a:p>
          <a:p>
            <a:pPr marL="540612" lvl="1" indent="0">
              <a:buNone/>
            </a:pPr>
            <a:r>
              <a:rPr lang="en-US" altLang="ja-JP" dirty="0" smtClean="0"/>
              <a:t>1.2  Oracle </a:t>
            </a:r>
            <a:r>
              <a:rPr lang="en-US" altLang="ja-JP" dirty="0"/>
              <a:t>Tuning </a:t>
            </a:r>
            <a:r>
              <a:rPr lang="en-US" altLang="ja-JP" dirty="0" smtClean="0"/>
              <a:t>Pack</a:t>
            </a:r>
          </a:p>
          <a:p>
            <a:pPr lvl="0"/>
            <a:r>
              <a:rPr lang="ja-JP" altLang="en-US" dirty="0" smtClean="0"/>
              <a:t>ツール使用による効果計測</a:t>
            </a:r>
            <a:endParaRPr lang="en-US" altLang="ja-JP" dirty="0" smtClean="0"/>
          </a:p>
          <a:p>
            <a:pPr marL="540612" lvl="1" indent="0">
              <a:buNone/>
            </a:pPr>
            <a:r>
              <a:rPr lang="en-US" altLang="ja-JP" dirty="0" smtClean="0"/>
              <a:t>2.1  SQL</a:t>
            </a:r>
            <a:r>
              <a:rPr lang="ja-JP" altLang="en-US" dirty="0" smtClean="0"/>
              <a:t>プロファイル</a:t>
            </a:r>
            <a:endParaRPr lang="en-US" altLang="ja-JP" dirty="0"/>
          </a:p>
          <a:p>
            <a:pPr marL="540612" lvl="1" indent="0">
              <a:buNone/>
            </a:pPr>
            <a:r>
              <a:rPr lang="en-US" altLang="ja-JP" dirty="0" smtClean="0"/>
              <a:t>2.2  </a:t>
            </a:r>
            <a:r>
              <a:rPr lang="ja-JP" altLang="en-US" dirty="0" smtClean="0"/>
              <a:t>並列化</a:t>
            </a:r>
            <a:r>
              <a:rPr lang="en-US" altLang="ja-JP" dirty="0" smtClean="0"/>
              <a:t>(</a:t>
            </a:r>
            <a:r>
              <a:rPr lang="ja-JP" altLang="en-US" dirty="0" smtClean="0"/>
              <a:t>パラレル実行</a:t>
            </a:r>
            <a:r>
              <a:rPr lang="en-US" altLang="ja-JP" dirty="0" smtClean="0"/>
              <a:t>)</a:t>
            </a:r>
          </a:p>
          <a:p>
            <a:pPr lvl="0"/>
            <a:r>
              <a:rPr lang="en-US" altLang="ja-JP" dirty="0" smtClean="0"/>
              <a:t>Majesty</a:t>
            </a:r>
            <a:r>
              <a:rPr lang="ja-JP" altLang="en-US" dirty="0" smtClean="0"/>
              <a:t>との比較</a:t>
            </a:r>
            <a:endParaRPr lang="en-US" altLang="ja-JP" dirty="0" smtClean="0"/>
          </a:p>
          <a:p>
            <a:pPr marL="540612" lvl="1" indent="0">
              <a:buNone/>
            </a:pPr>
            <a:r>
              <a:rPr lang="en-US" altLang="ja-JP" dirty="0" smtClean="0"/>
              <a:t>3.1  </a:t>
            </a:r>
            <a:r>
              <a:rPr lang="ja-JP" altLang="en-US" dirty="0" smtClean="0"/>
              <a:t>利点</a:t>
            </a:r>
            <a:endParaRPr lang="en-US" altLang="ja-JP" dirty="0" smtClean="0"/>
          </a:p>
          <a:p>
            <a:pPr marL="540612" lvl="1" indent="0">
              <a:buNone/>
            </a:pPr>
            <a:r>
              <a:rPr lang="en-US" altLang="ja-JP" dirty="0" smtClean="0"/>
              <a:t>3.2  </a:t>
            </a:r>
            <a:r>
              <a:rPr lang="ja-JP" altLang="en-US" dirty="0" smtClean="0"/>
              <a:t>欠点</a:t>
            </a:r>
            <a:endParaRPr lang="ja-JP" altLang="en-US" dirty="0"/>
          </a:p>
        </p:txBody>
      </p:sp>
      <p:sp>
        <p:nvSpPr>
          <p:cNvPr id="9" name="タイトル 8"/>
          <p:cNvSpPr>
            <a:spLocks noGrp="1"/>
          </p:cNvSpPr>
          <p:nvPr>
            <p:ph type="title"/>
          </p:nvPr>
        </p:nvSpPr>
        <p:spPr/>
        <p:txBody>
          <a:bodyPr/>
          <a:lstStyle/>
          <a:p>
            <a:r>
              <a:rPr lang="ja-JP" altLang="en-US" dirty="0" smtClean="0"/>
              <a:t>アジェンダ</a:t>
            </a:r>
            <a:endParaRPr lang="ja-JP" altLang="en-US" dirty="0"/>
          </a:p>
        </p:txBody>
      </p:sp>
      <p:sp>
        <p:nvSpPr>
          <p:cNvPr id="2" name="フッター プレースホルダー 1">
            <a:extLst>
              <a:ext uri="{FF2B5EF4-FFF2-40B4-BE49-F238E27FC236}">
                <a16:creationId xmlns="" xmlns:a16="http://schemas.microsoft.com/office/drawing/2014/main" id="{ECAB6C54-45D3-4BF3-BF95-724004127338}"/>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993250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a:bodyPr>
          <a:lstStyle/>
          <a:p>
            <a:pPr indent="0">
              <a:buNone/>
            </a:pPr>
            <a:r>
              <a:rPr lang="ja-JP" altLang="en-US" sz="2000" dirty="0"/>
              <a:t>欠点</a:t>
            </a:r>
            <a:endParaRPr lang="en-US" altLang="ja-JP" sz="2000" dirty="0" smtClean="0"/>
          </a:p>
          <a:p>
            <a:r>
              <a:rPr lang="ja-JP" altLang="en-US" sz="2000" b="1" dirty="0" smtClean="0"/>
              <a:t>索引作成機能のみである。</a:t>
            </a:r>
            <a:endParaRPr lang="en-US" altLang="ja-JP" sz="2000" b="1" dirty="0" smtClean="0"/>
          </a:p>
          <a:p>
            <a:r>
              <a:rPr lang="ja-JP" altLang="en-US" sz="2000" dirty="0" smtClean="0"/>
              <a:t>スナップショットの期間が一日単位であり、インシデント発生時のボトルネックの発見は困難。</a:t>
            </a:r>
            <a:endParaRPr lang="en-US" altLang="ja-JP" sz="2000" dirty="0" smtClean="0"/>
          </a:p>
          <a:p>
            <a:r>
              <a:rPr lang="ja-JP" altLang="en-US" sz="2000" dirty="0" smtClean="0"/>
              <a:t>索引付与が決定的に必要か確認が必要。各スナップショットを確認する必要がある。</a:t>
            </a:r>
            <a:endParaRPr lang="en-US" altLang="ja-JP" sz="2000" dirty="0" smtClean="0"/>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315690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最後に</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正方形/長方形 3"/>
          <p:cNvSpPr/>
          <p:nvPr/>
        </p:nvSpPr>
        <p:spPr>
          <a:xfrm>
            <a:off x="648225" y="975696"/>
            <a:ext cx="3570208" cy="461665"/>
          </a:xfrm>
          <a:prstGeom prst="rect">
            <a:avLst/>
          </a:prstGeom>
        </p:spPr>
        <p:txBody>
          <a:bodyPr wrap="none">
            <a:spAutoFit/>
          </a:bodyPr>
          <a:lstStyle/>
          <a:p>
            <a:r>
              <a:rPr lang="ja-JP" altLang="en-US" sz="2400" dirty="0"/>
              <a:t>何故統合マスタに必要か</a:t>
            </a:r>
          </a:p>
        </p:txBody>
      </p:sp>
      <p:sp>
        <p:nvSpPr>
          <p:cNvPr id="5" name="コンテンツ プレースホルダー 1"/>
          <p:cNvSpPr txBox="1">
            <a:spLocks/>
          </p:cNvSpPr>
          <p:nvPr/>
        </p:nvSpPr>
        <p:spPr>
          <a:xfrm>
            <a:off x="540001" y="1709712"/>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t>統合マスタは</a:t>
            </a:r>
            <a:r>
              <a:rPr lang="en-US" altLang="ja-JP" sz="2000" dirty="0" err="1" smtClean="0"/>
              <a:t>Siview</a:t>
            </a:r>
            <a:r>
              <a:rPr lang="ja-JP" altLang="en-US" sz="2000" dirty="0" err="1" smtClean="0"/>
              <a:t>への</a:t>
            </a:r>
            <a:r>
              <a:rPr lang="ja-JP" altLang="en-US" sz="2000" dirty="0" smtClean="0"/>
              <a:t>データ登録を行う機能で、端的に言えば大量データを操作することで</a:t>
            </a:r>
            <a:r>
              <a:rPr lang="en-US" altLang="ja-JP" sz="2000" dirty="0" smtClean="0"/>
              <a:t>TAT</a:t>
            </a:r>
            <a:r>
              <a:rPr lang="ja-JP" altLang="en-US" sz="2000" dirty="0" smtClean="0"/>
              <a:t>短縮を行うこと目的としている。</a:t>
            </a:r>
            <a:endParaRPr lang="en-US" altLang="ja-JP" sz="2000" dirty="0" smtClean="0"/>
          </a:p>
          <a:p>
            <a:endParaRPr lang="en-US" altLang="ja-JP" sz="2000" dirty="0" smtClean="0"/>
          </a:p>
          <a:p>
            <a:r>
              <a:rPr lang="ja-JP" altLang="en-US" sz="2000" dirty="0" smtClean="0"/>
              <a:t>機能面でいえば、一括処理を構築することで大きな成果が得られているが、非機能面では十分に最適化されておらず、レスポンス悪化や原因不明の系切り替えが発生する。</a:t>
            </a:r>
            <a:endParaRPr lang="ja-JP" altLang="en-US" sz="2000" dirty="0"/>
          </a:p>
        </p:txBody>
      </p:sp>
      <p:sp>
        <p:nvSpPr>
          <p:cNvPr id="6" name="コンテンツ プレースホルダー 3"/>
          <p:cNvSpPr txBox="1">
            <a:spLocks/>
          </p:cNvSpPr>
          <p:nvPr/>
        </p:nvSpPr>
        <p:spPr>
          <a:xfrm>
            <a:off x="540001" y="4787086"/>
            <a:ext cx="10907731" cy="1276556"/>
          </a:xfrm>
          <a:prstGeom prst="rect">
            <a:avLst/>
          </a:prstGeom>
        </p:spPr>
        <p:txBody>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Arial" panose="020B0604020202020204" pitchFamily="34" charset="0"/>
              <a:buNone/>
            </a:pPr>
            <a:r>
              <a:rPr lang="ja-JP" altLang="en-US" sz="2800" b="1" dirty="0" smtClean="0"/>
              <a:t>大規模データ処理を行う機能を作成したならば、</a:t>
            </a:r>
            <a:endParaRPr lang="en-US" altLang="ja-JP" sz="2800" b="1" dirty="0" smtClean="0"/>
          </a:p>
          <a:p>
            <a:pPr indent="0">
              <a:buFont typeface="Arial" panose="020B0604020202020204" pitchFamily="34" charset="0"/>
              <a:buNone/>
            </a:pPr>
            <a:r>
              <a:rPr lang="ja-JP" altLang="en-US" sz="2800" b="1" dirty="0" smtClean="0"/>
              <a:t>非機能部分においても並列化を適用をするなど工夫が必要。</a:t>
            </a:r>
            <a:endParaRPr lang="ja-JP" altLang="en-US" sz="2800" b="1" dirty="0"/>
          </a:p>
        </p:txBody>
      </p:sp>
    </p:spTree>
    <p:extLst>
      <p:ext uri="{BB962C8B-B14F-4D97-AF65-F5344CB8AC3E}">
        <p14:creationId xmlns:p14="http://schemas.microsoft.com/office/powerpoint/2010/main" val="3262260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t>
            </a:r>
            <a:r>
              <a:rPr lang="ja-JP" altLang="en-US" dirty="0"/>
              <a:t> </a:t>
            </a:r>
            <a:r>
              <a:rPr lang="en-US" altLang="ja-JP" dirty="0" smtClean="0"/>
              <a:t>Kenji</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テキスト ボックス 3"/>
          <p:cNvSpPr txBox="1"/>
          <p:nvPr/>
        </p:nvSpPr>
        <p:spPr>
          <a:xfrm>
            <a:off x="683491" y="991802"/>
            <a:ext cx="9966037" cy="5355312"/>
          </a:xfrm>
          <a:prstGeom prst="rect">
            <a:avLst/>
          </a:prstGeom>
          <a:noFill/>
        </p:spPr>
        <p:txBody>
          <a:bodyPr wrap="square" rtlCol="0">
            <a:spAutoFit/>
          </a:bodyPr>
          <a:lstStyle/>
          <a:p>
            <a:r>
              <a:rPr lang="en-US" altLang="ja-JP" dirty="0"/>
              <a:t> </a:t>
            </a:r>
            <a:endParaRPr lang="ja-JP" altLang="ja-JP" dirty="0"/>
          </a:p>
          <a:p>
            <a:r>
              <a:rPr lang="ja-JP" altLang="ja-JP" dirty="0"/>
              <a:t>・まず全体として、背景、目的、結論、根拠が明確に伝わるかを吟味してください。</a:t>
            </a:r>
          </a:p>
          <a:p>
            <a:r>
              <a:rPr lang="ja-JP" altLang="ja-JP" dirty="0"/>
              <a:t>「なぜ必要なのか？」「どうして今なのか？」「コストに見合う効果がでるのか？」</a:t>
            </a:r>
          </a:p>
          <a:p>
            <a:r>
              <a:rPr lang="ja-JP" altLang="ja-JP" dirty="0"/>
              <a:t>を理解される資料になっていることが重要です。</a:t>
            </a:r>
          </a:p>
          <a:p>
            <a:r>
              <a:rPr lang="ja-JP" altLang="ja-JP" dirty="0"/>
              <a:t>・表紙に開示範囲やロゴなどの表記が無いので、テンプレートから適切な</a:t>
            </a:r>
          </a:p>
          <a:p>
            <a:r>
              <a:rPr lang="ja-JP" altLang="ja-JP" dirty="0"/>
              <a:t>　物を選びなおしてください。</a:t>
            </a:r>
          </a:p>
          <a:p>
            <a:r>
              <a:rPr lang="ja-JP" altLang="ja-JP" dirty="0"/>
              <a:t>・アジェンダは資料のシナリオなので、言いたいことが伝わる様に構成を見直してください。</a:t>
            </a:r>
          </a:p>
          <a:p>
            <a:r>
              <a:rPr lang="ja-JP" altLang="ja-JP" dirty="0"/>
              <a:t>　⇒どういう順番で何を話せば、引き出したい答えを得られるか？を考えて。</a:t>
            </a:r>
          </a:p>
          <a:p>
            <a:r>
              <a:rPr lang="ja-JP" altLang="ja-JP" dirty="0"/>
              <a:t>・アジェンダの章の名称と、本文中のタイトルは合わせてください。</a:t>
            </a:r>
          </a:p>
          <a:p>
            <a:r>
              <a:rPr lang="ja-JP" altLang="ja-JP" dirty="0"/>
              <a:t>⇒どこからが、どの説明なのかわかるように。</a:t>
            </a:r>
          </a:p>
          <a:p>
            <a:r>
              <a:rPr lang="ja-JP" altLang="ja-JP" dirty="0"/>
              <a:t>・説明の各ページで何を伝えたいのかわからない箇所が多いので、</a:t>
            </a:r>
          </a:p>
          <a:p>
            <a:r>
              <a:rPr lang="ja-JP" altLang="ja-JP" dirty="0"/>
              <a:t>　全てのページに、そのページの結論（言いたいこと）をヘッドラインとして</a:t>
            </a:r>
          </a:p>
          <a:p>
            <a:r>
              <a:rPr lang="ja-JP" altLang="ja-JP" dirty="0"/>
              <a:t>追加してください。</a:t>
            </a:r>
          </a:p>
          <a:p>
            <a:r>
              <a:rPr lang="ja-JP" altLang="ja-JP" dirty="0"/>
              <a:t>　⇒ヘッドラインだけをはじめから終わりまで流し読みしても、言いたいことが</a:t>
            </a:r>
          </a:p>
          <a:p>
            <a:r>
              <a:rPr lang="ja-JP" altLang="ja-JP" dirty="0"/>
              <a:t>伝わるようにストーリーを考えてください。</a:t>
            </a:r>
          </a:p>
          <a:p>
            <a:r>
              <a:rPr lang="ja-JP" altLang="ja-JP" dirty="0"/>
              <a:t>・各ページの内容は、ヘッドラインの詳細（根拠）となる文章や図、表、グラフとなっているか</a:t>
            </a:r>
          </a:p>
          <a:p>
            <a:r>
              <a:rPr lang="ja-JP" altLang="ja-JP" dirty="0"/>
              <a:t>　を確認して、必要最小限の表現で最大の訴求効果にするよう工夫してください。</a:t>
            </a:r>
          </a:p>
          <a:p>
            <a:endParaRPr kumimoji="1" lang="ja-JP" altLang="en-US" dirty="0"/>
          </a:p>
        </p:txBody>
      </p:sp>
    </p:spTree>
    <p:extLst>
      <p:ext uri="{BB962C8B-B14F-4D97-AF65-F5344CB8AC3E}">
        <p14:creationId xmlns:p14="http://schemas.microsoft.com/office/powerpoint/2010/main" val="386826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270" y="2351946"/>
            <a:ext cx="11970911" cy="1122184"/>
          </a:xfrm>
        </p:spPr>
        <p:txBody>
          <a:bodyPr/>
          <a:lstStyle/>
          <a:p>
            <a:r>
              <a:rPr lang="en-US" altLang="ja-JP" dirty="0"/>
              <a:t>Oracle</a:t>
            </a:r>
            <a:r>
              <a:rPr lang="ja-JP" altLang="en-US" dirty="0"/>
              <a:t>ＰＯＦ</a:t>
            </a:r>
            <a:r>
              <a:rPr lang="ja-JP" altLang="en-US" dirty="0" smtClean="0"/>
              <a:t>／見込外／</a:t>
            </a:r>
            <a:r>
              <a:rPr lang="ja-JP" altLang="en-US" dirty="0"/>
              <a:t>払出の手順</a:t>
            </a:r>
          </a:p>
        </p:txBody>
      </p:sp>
      <p:sp>
        <p:nvSpPr>
          <p:cNvPr id="3" name="テキスト プレースホルダー 2"/>
          <p:cNvSpPr>
            <a:spLocks noGrp="1"/>
          </p:cNvSpPr>
          <p:nvPr>
            <p:ph type="body" sz="quarter" idx="14"/>
          </p:nvPr>
        </p:nvSpPr>
        <p:spPr>
          <a:xfrm>
            <a:off x="128270" y="3474130"/>
            <a:ext cx="2536721" cy="836672"/>
          </a:xfrm>
        </p:spPr>
        <p:txBody>
          <a:bodyPr/>
          <a:lstStyle/>
          <a:p>
            <a:pPr lvl="0"/>
            <a:r>
              <a:rPr lang="en-US" altLang="ja-JP" dirty="0" smtClean="0"/>
              <a:t>2022</a:t>
            </a:r>
            <a:r>
              <a:rPr lang="ja-JP" altLang="en-US" dirty="0" smtClean="0"/>
              <a:t>年</a:t>
            </a:r>
            <a:r>
              <a:rPr lang="en-US" altLang="ja-JP" dirty="0" smtClean="0"/>
              <a:t>03</a:t>
            </a:r>
            <a:r>
              <a:rPr lang="ja-JP" altLang="en-US" dirty="0" smtClean="0"/>
              <a:t>月</a:t>
            </a:r>
            <a:r>
              <a:rPr lang="en-US" altLang="ja-JP" dirty="0" smtClean="0"/>
              <a:t>14</a:t>
            </a:r>
            <a:r>
              <a:rPr lang="ja-JP" altLang="en-US" dirty="0" smtClean="0"/>
              <a:t>日更新</a:t>
            </a:r>
            <a:endParaRPr lang="en-US" altLang="ja-JP" dirty="0" smtClean="0"/>
          </a:p>
          <a:p>
            <a:pPr lvl="0"/>
            <a:r>
              <a:rPr lang="ja-JP" altLang="en-US" dirty="0"/>
              <a:t>［</a:t>
            </a:r>
            <a:r>
              <a:rPr lang="en-US" altLang="ja-JP" dirty="0"/>
              <a:t>IT</a:t>
            </a:r>
            <a:r>
              <a:rPr lang="ja-JP" altLang="en-US" dirty="0"/>
              <a:t>推</a:t>
            </a:r>
            <a:r>
              <a:rPr lang="ja-JP" altLang="en-US" dirty="0" smtClean="0"/>
              <a:t>］（情企</a:t>
            </a:r>
            <a:r>
              <a:rPr lang="en-US" altLang="ja-JP" dirty="0" smtClean="0"/>
              <a:t>G</a:t>
            </a:r>
            <a:r>
              <a:rPr lang="ja-JP" altLang="en-US" dirty="0" smtClean="0"/>
              <a:t>）</a:t>
            </a:r>
            <a:endParaRPr lang="en-US" altLang="ja-JP" dirty="0" smtClean="0"/>
          </a:p>
        </p:txBody>
      </p:sp>
      <p:graphicFrame>
        <p:nvGraphicFramePr>
          <p:cNvPr id="4" name="表 3"/>
          <p:cNvGraphicFramePr>
            <a:graphicFrameLocks noGrp="1"/>
          </p:cNvGraphicFramePr>
          <p:nvPr>
            <p:extLst/>
          </p:nvPr>
        </p:nvGraphicFramePr>
        <p:xfrm>
          <a:off x="8422048" y="4646791"/>
          <a:ext cx="3095006" cy="741680"/>
        </p:xfrm>
        <a:graphic>
          <a:graphicData uri="http://schemas.openxmlformats.org/drawingml/2006/table">
            <a:tbl>
              <a:tblPr firstRow="1" bandRow="1">
                <a:tableStyleId>{5C22544A-7EE6-4342-B048-85BDC9FD1C3A}</a:tableStyleId>
              </a:tblPr>
              <a:tblGrid>
                <a:gridCol w="1547503"/>
                <a:gridCol w="1547503"/>
              </a:tblGrid>
              <a:tr h="370840">
                <a:tc>
                  <a:txBody>
                    <a:bodyPr/>
                    <a:lstStyle/>
                    <a:p>
                      <a:r>
                        <a:rPr kumimoji="1" lang="ja-JP" altLang="en-US" sz="1050" b="0" dirty="0" smtClean="0">
                          <a:solidFill>
                            <a:schemeClr val="tx1"/>
                          </a:solidFill>
                        </a:rPr>
                        <a:t>開示範囲</a:t>
                      </a:r>
                      <a:endParaRPr kumimoji="1" lang="ja-JP" altLang="en-US" sz="1050" b="0" dirty="0">
                        <a:solidFill>
                          <a:schemeClr val="tx1"/>
                        </a:solidFill>
                      </a:endParaRPr>
                    </a:p>
                  </a:txBody>
                  <a:tcPr anchor="ctr"/>
                </a:tc>
                <a:tc>
                  <a:txBody>
                    <a:bodyPr/>
                    <a:lstStyle/>
                    <a:p>
                      <a:r>
                        <a:rPr kumimoji="1" lang="ja-JP" altLang="en-US" sz="1050" b="0" dirty="0" smtClean="0">
                          <a:solidFill>
                            <a:schemeClr val="tx1"/>
                          </a:solidFill>
                        </a:rPr>
                        <a:t>（</a:t>
                      </a:r>
                      <a:r>
                        <a:rPr kumimoji="1" lang="en-US" altLang="ja-JP" sz="1050" b="0" dirty="0" smtClean="0">
                          <a:solidFill>
                            <a:schemeClr val="tx1"/>
                          </a:solidFill>
                        </a:rPr>
                        <a:t>KIC</a:t>
                      </a:r>
                      <a:r>
                        <a:rPr kumimoji="1" lang="ja-JP" altLang="en-US" sz="1050" b="0" dirty="0" smtClean="0">
                          <a:solidFill>
                            <a:schemeClr val="tx1"/>
                          </a:solidFill>
                        </a:rPr>
                        <a:t>）</a:t>
                      </a:r>
                      <a:endParaRPr kumimoji="1" lang="ja-JP" altLang="en-US" sz="1050" b="0" dirty="0">
                        <a:solidFill>
                          <a:schemeClr val="tx1"/>
                        </a:solidFill>
                      </a:endParaRPr>
                    </a:p>
                  </a:txBody>
                  <a:tcPr anchor="ctr"/>
                </a:tc>
              </a:tr>
              <a:tr h="370840">
                <a:tc>
                  <a:txBody>
                    <a:bodyPr/>
                    <a:lstStyle/>
                    <a:p>
                      <a:r>
                        <a:rPr kumimoji="1" lang="ja-JP" altLang="en-US" sz="1050" dirty="0" smtClean="0"/>
                        <a:t>情報オーナー部門</a:t>
                      </a:r>
                      <a:endParaRPr kumimoji="1" lang="ja-JP" altLang="en-US" sz="1050" dirty="0"/>
                    </a:p>
                  </a:txBody>
                  <a:tcPr anchor="ctr">
                    <a:solidFill>
                      <a:schemeClr val="accent1"/>
                    </a:solidFill>
                  </a:tcPr>
                </a:tc>
                <a:tc>
                  <a:txBody>
                    <a:bodyPr/>
                    <a:lstStyle/>
                    <a:p>
                      <a:r>
                        <a:rPr kumimoji="1" lang="ja-JP" altLang="en-US" sz="1050" dirty="0" smtClean="0"/>
                        <a:t>［一生技］</a:t>
                      </a:r>
                      <a:r>
                        <a:rPr kumimoji="1" lang="en-US" altLang="ja-JP" sz="1050" dirty="0" smtClean="0"/>
                        <a:t>/</a:t>
                      </a:r>
                      <a:r>
                        <a:rPr kumimoji="1" lang="ja-JP" altLang="en-US" sz="1050" dirty="0" smtClean="0"/>
                        <a:t>［</a:t>
                      </a:r>
                      <a:r>
                        <a:rPr kumimoji="1" lang="en-US" altLang="ja-JP" sz="1050" dirty="0" smtClean="0"/>
                        <a:t>IT</a:t>
                      </a:r>
                      <a:r>
                        <a:rPr kumimoji="1" lang="ja-JP" altLang="en-US" sz="1050" dirty="0" smtClean="0"/>
                        <a:t>推］長</a:t>
                      </a:r>
                      <a:endParaRPr kumimoji="1" lang="ja-JP" altLang="en-US" sz="1050" dirty="0"/>
                    </a:p>
                  </a:txBody>
                  <a:tcPr anchor="ctr">
                    <a:solidFill>
                      <a:schemeClr val="accent1"/>
                    </a:solidFill>
                  </a:tcPr>
                </a:tc>
              </a:tr>
            </a:tbl>
          </a:graphicData>
        </a:graphic>
      </p:graphicFrame>
    </p:spTree>
    <p:extLst>
      <p:ext uri="{BB962C8B-B14F-4D97-AF65-F5344CB8AC3E}">
        <p14:creationId xmlns:p14="http://schemas.microsoft.com/office/powerpoint/2010/main" val="3432252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Oracle</a:t>
            </a:r>
            <a:r>
              <a:rPr lang="ja-JP" altLang="en-US" dirty="0"/>
              <a:t>ＰＯＦ</a:t>
            </a:r>
            <a:r>
              <a:rPr lang="ja-JP" altLang="en-US" dirty="0" smtClean="0"/>
              <a:t>の見込み／見込み外／対応</a:t>
            </a:r>
            <a:endParaRPr lang="ja-JP" altLang="en-US" dirty="0"/>
          </a:p>
        </p:txBody>
      </p:sp>
      <p:sp>
        <p:nvSpPr>
          <p:cNvPr id="3" name="テキスト プレースホルダー 2"/>
          <p:cNvSpPr txBox="1">
            <a:spLocks/>
          </p:cNvSpPr>
          <p:nvPr/>
        </p:nvSpPr>
        <p:spPr bwMode="gray">
          <a:xfrm>
            <a:off x="255010" y="770977"/>
            <a:ext cx="11463748" cy="1147621"/>
          </a:xfrm>
          <a:prstGeom prst="rect">
            <a:avLst/>
          </a:prstGeom>
          <a:solidFill>
            <a:srgbClr val="2D4BA5"/>
          </a:solidFill>
        </p:spPr>
        <p:txBody>
          <a:bodyPr lIns="612000" rIns="612000" anchor="ctr" anchorCtr="0"/>
          <a:lstStyle>
            <a:lvl1pPr marL="0" indent="0" algn="ctr"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bg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0" algn="l" defTabSz="1800" rtl="0" eaLnBrk="1" fontAlgn="auto" latinLnBrk="0" hangingPunct="1">
              <a:lnSpc>
                <a:spcPct val="125000"/>
              </a:lnSpc>
              <a:spcBef>
                <a:spcPts val="0"/>
              </a:spcBef>
              <a:spcAft>
                <a:spcPts val="0"/>
              </a:spcAft>
              <a:buClrTx/>
              <a:buSzTx/>
              <a:buFont typeface="Arial" charset="0"/>
              <a:buNone/>
              <a:tabLst>
                <a:tab pos="180000" algn="l"/>
              </a:tabLst>
              <a:defRPr/>
            </a:pPr>
            <a:r>
              <a:rPr kumimoji="1" lang="en-US" altLang="ja-JP" sz="2000" b="0" i="0" u="none" strike="noStrike" kern="1200" cap="none" spc="0" normalizeH="0" baseline="0" noProof="0" dirty="0" smtClean="0">
                <a:ln>
                  <a:noFill/>
                </a:ln>
                <a:solidFill>
                  <a:srgbClr val="FFFFFF"/>
                </a:solidFill>
                <a:effectLst/>
                <a:uLnTx/>
                <a:uFillTx/>
                <a:latin typeface="segoe ui"/>
                <a:ea typeface="Meiryo UI"/>
                <a:cs typeface="+mn-cs"/>
              </a:rPr>
              <a:t>Oracle</a:t>
            </a:r>
            <a:r>
              <a:rPr kumimoji="1" lang="ja-JP" altLang="en-US" sz="2000" b="0" i="0" u="none" strike="noStrike" kern="1200" cap="none" spc="0" normalizeH="0" baseline="0" noProof="0" dirty="0" smtClean="0">
                <a:ln>
                  <a:noFill/>
                </a:ln>
                <a:solidFill>
                  <a:srgbClr val="FFFFFF"/>
                </a:solidFill>
                <a:effectLst/>
                <a:uLnTx/>
                <a:uFillTx/>
                <a:latin typeface="segoe ui"/>
                <a:ea typeface="Meiryo UI"/>
                <a:cs typeface="+mn-cs"/>
              </a:rPr>
              <a:t>ＰＯＦの申請は原則として契約当初見込み時にインプットされたもののみを払い出し。ただしやむ得ない事情があり見込み外の案件を申請される部門への対応は以下の通り</a:t>
            </a:r>
            <a:endParaRPr kumimoji="1" lang="ja-JP" altLang="en-US" sz="2000" b="0" i="0" u="none" strike="noStrike" kern="1200" cap="none" spc="0" normalizeH="0" baseline="0" noProof="0" dirty="0">
              <a:ln>
                <a:noFill/>
              </a:ln>
              <a:solidFill>
                <a:srgbClr val="FFFFFF"/>
              </a:solidFill>
              <a:effectLst/>
              <a:uLnTx/>
              <a:uFillTx/>
              <a:latin typeface="segoe ui"/>
              <a:ea typeface="Meiryo UI"/>
              <a:cs typeface="+mn-cs"/>
            </a:endParaRPr>
          </a:p>
        </p:txBody>
      </p:sp>
      <p:graphicFrame>
        <p:nvGraphicFramePr>
          <p:cNvPr id="4" name="表 3"/>
          <p:cNvGraphicFramePr>
            <a:graphicFrameLocks noGrp="1"/>
          </p:cNvGraphicFramePr>
          <p:nvPr>
            <p:extLst/>
          </p:nvPr>
        </p:nvGraphicFramePr>
        <p:xfrm>
          <a:off x="202140" y="2010356"/>
          <a:ext cx="11850159" cy="2270760"/>
        </p:xfrm>
        <a:graphic>
          <a:graphicData uri="http://schemas.openxmlformats.org/drawingml/2006/table">
            <a:tbl>
              <a:tblPr firstRow="1" bandRow="1"/>
              <a:tblGrid>
                <a:gridCol w="1921664"/>
                <a:gridCol w="1877739"/>
                <a:gridCol w="4763816"/>
                <a:gridCol w="1197791"/>
                <a:gridCol w="2089149"/>
              </a:tblGrid>
              <a:tr h="370840">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sz="1400" dirty="0" smtClean="0"/>
                        <a:t>種別</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sz="1400" dirty="0" smtClean="0"/>
                        <a:t>募集時期</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sz="1400" dirty="0" smtClean="0"/>
                        <a:t>内容</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sz="1400" dirty="0" smtClean="0"/>
                        <a:t>取り纏め担当</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sz="1400" dirty="0" smtClean="0"/>
                        <a:t>取り纏め対象部門</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契約当初見込み分</a:t>
                      </a:r>
                      <a:endParaRPr kumimoji="1" lang="ja-JP" alt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契約開始前（完了）</a:t>
                      </a:r>
                      <a:endParaRPr kumimoji="1" lang="ja-JP" altLang="en-US" sz="1400" dirty="0"/>
                    </a:p>
                  </a:txBody>
                  <a:tcPr>
                    <a:lnL w="12700" cmpd="sng">
                      <a:solidFill>
                        <a:srgbClr val="FFFFFF"/>
                      </a:solidFill>
                    </a:lnL>
                    <a:lnR w="12700" cmpd="sng">
                      <a:solidFill>
                        <a:srgbClr val="FFFFFF"/>
                      </a:solidFill>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600" dirty="0" smtClean="0"/>
                        <a:t>契約開始前にヒアリングした部門からの回答内容に基づくライセンス種別本数</a:t>
                      </a:r>
                      <a:endParaRPr kumimoji="1" lang="ja-JP" altLang="en-US" sz="16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（情企Ｇ）</a:t>
                      </a:r>
                      <a:endParaRPr kumimoji="1" lang="ja-JP" alt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［一生技］［ＭＴ技］［ＩＴ推］</a:t>
                      </a:r>
                      <a:endParaRPr kumimoji="1" lang="ja-JP" alt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契約当初見込み外</a:t>
                      </a:r>
                      <a:endParaRPr kumimoji="1" lang="en-US" altLang="ja-JP" sz="1400" dirty="0" smtClean="0"/>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p>
                      <a:r>
                        <a:rPr kumimoji="1" lang="ja-JP" altLang="en-US" sz="1400" dirty="0" smtClean="0"/>
                        <a:t>再募集はしない</a:t>
                      </a:r>
                      <a:endParaRPr kumimoji="1" lang="en-US" altLang="ja-JP" sz="1400" dirty="0" smtClean="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E7EFFB"/>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latin typeface="+mn-lt"/>
                          <a:ea typeface="+mn-ea"/>
                          <a:cs typeface="+mn-cs"/>
                        </a:rPr>
                        <a:t>部門よりの個別依頼を受けた場合次頁のフローに基づいて［ＩＴ推］にて払い出し可否を判断</a:t>
                      </a:r>
                      <a:endParaRPr kumimoji="1" lang="en-US" altLang="ja-JP" sz="1600" kern="1200" dirty="0" smtClean="0">
                        <a:solidFill>
                          <a:schemeClr val="dk1"/>
                        </a:solidFill>
                        <a:latin typeface="+mn-lt"/>
                        <a:ea typeface="+mn-ea"/>
                        <a:cs typeface="+mn-cs"/>
                      </a:endParaRP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（情企Ｇ）</a:t>
                      </a:r>
                    </a:p>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上記含む見込み外</a:t>
                      </a:r>
                      <a:endParaRPr kumimoji="1" lang="en-US" altLang="ja-JP" sz="1400" dirty="0" smtClean="0"/>
                    </a:p>
                    <a:p>
                      <a:r>
                        <a:rPr kumimoji="1" lang="ja-JP" altLang="en-US" sz="1400" dirty="0" smtClean="0"/>
                        <a:t>申請部門</a:t>
                      </a:r>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100" b="1" i="0" u="none" strike="noStrike" kern="1200" cap="none" spc="0" normalizeH="0" baseline="0" noProof="0" dirty="0" smtClean="0">
                        <a:ln>
                          <a:noFill/>
                        </a:ln>
                        <a:solidFill>
                          <a:srgbClr val="333333"/>
                        </a:solidFill>
                        <a:effectLst/>
                        <a:uLnTx/>
                        <a:uFillTx/>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en-US" altLang="ja-JP" sz="1400" dirty="0" smtClean="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r>
            </a:tbl>
          </a:graphicData>
        </a:graphic>
      </p:graphicFrame>
      <p:sp>
        <p:nvSpPr>
          <p:cNvPr id="6" name="角丸四角形 5"/>
          <p:cNvSpPr/>
          <p:nvPr/>
        </p:nvSpPr>
        <p:spPr>
          <a:xfrm>
            <a:off x="202140" y="2952750"/>
            <a:ext cx="11850159" cy="6000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5623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プロセスフロー</a:t>
            </a:r>
            <a:r>
              <a:rPr lang="ja-JP" altLang="en-US" dirty="0" smtClean="0"/>
              <a:t>（</a:t>
            </a:r>
            <a:r>
              <a:rPr lang="en-US" altLang="ja-JP" dirty="0" smtClean="0"/>
              <a:t>Oracle</a:t>
            </a:r>
            <a:r>
              <a:rPr lang="ja-JP" altLang="en-US" dirty="0" smtClean="0"/>
              <a:t>ＰＯＦ申請）</a:t>
            </a:r>
            <a:endParaRPr lang="ja-JP" altLang="en-US" dirty="0"/>
          </a:p>
        </p:txBody>
      </p:sp>
      <p:sp>
        <p:nvSpPr>
          <p:cNvPr id="4" name="AutoShape 30"/>
          <p:cNvSpPr>
            <a:spLocks noChangeArrowheads="1"/>
          </p:cNvSpPr>
          <p:nvPr/>
        </p:nvSpPr>
        <p:spPr bwMode="gray">
          <a:xfrm>
            <a:off x="6497284" y="1208966"/>
            <a:ext cx="2155825" cy="368300"/>
          </a:xfrm>
          <a:prstGeom prst="roundRect">
            <a:avLst>
              <a:gd name="adj" fmla="val 5588"/>
            </a:avLst>
          </a:prstGeom>
          <a:gradFill flip="none" rotWithShape="1">
            <a:gsLst>
              <a:gs pos="0">
                <a:srgbClr val="F8F8F8"/>
              </a:gs>
              <a:gs pos="100000">
                <a:srgbClr val="B2B2B2"/>
              </a:gs>
            </a:gsLst>
            <a:lin ang="2700000" scaled="1"/>
            <a:tileRect/>
          </a:gradFill>
          <a:ln w="12700" algn="ctr">
            <a:solidFill>
              <a:sysClr val="window" lastClr="FFFFFF">
                <a:lumMod val="50000"/>
              </a:sysClr>
            </a:solidFill>
            <a:round/>
            <a:headEnd/>
            <a:tailEnd/>
          </a:ln>
          <a:effectLst/>
          <a:extLst/>
        </p:spPr>
        <p:txBody>
          <a:bodyPr wrap="none" lIns="108000" tIns="0" rIns="0" bIns="0" anchor="ctr"/>
          <a:lstStyle/>
          <a:p>
            <a:pPr algn="ctr" defTabSz="968375"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申請</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5" name="Text Box 16"/>
          <p:cNvSpPr txBox="1">
            <a:spLocks noChangeArrowheads="1"/>
          </p:cNvSpPr>
          <p:nvPr/>
        </p:nvSpPr>
        <p:spPr bwMode="gray">
          <a:xfrm>
            <a:off x="6256394" y="763559"/>
            <a:ext cx="4802131" cy="369332"/>
          </a:xfrm>
          <a:prstGeom prst="rect">
            <a:avLst/>
          </a:prstGeom>
          <a:noFill/>
          <a:ln>
            <a:noFill/>
          </a:ln>
          <a:effectLst/>
          <a:extLst/>
        </p:spPr>
        <p:txBody>
          <a:bodyPr wrap="square" lIns="0" tIns="0" rIns="0" bIns="0">
            <a:spAutoFit/>
          </a:bodyPr>
          <a:lstStyle/>
          <a:p>
            <a:pPr marL="288000" indent="-288000">
              <a:buClr>
                <a:srgbClr val="FFFFFF">
                  <a:lumMod val="65000"/>
                </a:srgbClr>
              </a:buClr>
              <a:buFont typeface="Wingdings" pitchFamily="2" charset="2"/>
              <a:buChar char="l"/>
              <a:defRPr/>
            </a:pPr>
            <a:r>
              <a:rPr kumimoji="0" lang="ja-JP" altLang="en-US" sz="2400" b="1" kern="0" dirty="0" smtClean="0">
                <a:solidFill>
                  <a:schemeClr val="accent1"/>
                </a:solidFill>
                <a:latin typeface="Meiryo UI" pitchFamily="50" charset="-128"/>
                <a:ea typeface="Meiryo UI" pitchFamily="50" charset="-128"/>
                <a:cs typeface="Meiryo UI" pitchFamily="50" charset="-128"/>
              </a:rPr>
              <a:t>当初見込み分のフロー</a:t>
            </a:r>
            <a:endParaRPr kumimoji="0" lang="ja-JP" altLang="en-US" sz="2400" b="1" kern="0" dirty="0">
              <a:solidFill>
                <a:schemeClr val="accent1"/>
              </a:solidFill>
              <a:latin typeface="Meiryo UI" pitchFamily="50" charset="-128"/>
              <a:ea typeface="Meiryo UI" pitchFamily="50" charset="-128"/>
              <a:cs typeface="Meiryo UI" pitchFamily="50" charset="-128"/>
            </a:endParaRPr>
          </a:p>
        </p:txBody>
      </p:sp>
      <p:sp>
        <p:nvSpPr>
          <p:cNvPr id="6" name="AutoShape 10"/>
          <p:cNvSpPr>
            <a:spLocks noChangeArrowheads="1"/>
          </p:cNvSpPr>
          <p:nvPr/>
        </p:nvSpPr>
        <p:spPr bwMode="gray">
          <a:xfrm>
            <a:off x="7296590" y="2306194"/>
            <a:ext cx="552450" cy="222250"/>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algn="ctr" fontAlgn="auto">
              <a:spcBef>
                <a:spcPts val="0"/>
              </a:spcBef>
              <a:spcAft>
                <a:spcPts val="0"/>
              </a:spcAft>
              <a:defRPr/>
            </a:pPr>
            <a:endParaRPr kumimoji="0" lang="ja-JP" altLang="en-US" sz="1800" kern="0">
              <a:solidFill>
                <a:srgbClr val="000000"/>
              </a:solidFill>
            </a:endParaRPr>
          </a:p>
        </p:txBody>
      </p:sp>
      <p:sp>
        <p:nvSpPr>
          <p:cNvPr id="7" name="AutoShape 10"/>
          <p:cNvSpPr>
            <a:spLocks noChangeArrowheads="1"/>
          </p:cNvSpPr>
          <p:nvPr/>
        </p:nvSpPr>
        <p:spPr bwMode="gray">
          <a:xfrm>
            <a:off x="2015770" y="1589495"/>
            <a:ext cx="554038" cy="222250"/>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fontAlgn="auto">
              <a:spcBef>
                <a:spcPts val="0"/>
              </a:spcBef>
              <a:spcAft>
                <a:spcPts val="0"/>
              </a:spcAft>
              <a:defRPr/>
            </a:pPr>
            <a:endParaRPr kumimoji="0" lang="ja-JP" altLang="en-US" sz="1800" kern="0">
              <a:solidFill>
                <a:srgbClr val="000000"/>
              </a:solidFill>
            </a:endParaRPr>
          </a:p>
        </p:txBody>
      </p:sp>
      <p:sp>
        <p:nvSpPr>
          <p:cNvPr id="8" name="Text Box 16"/>
          <p:cNvSpPr txBox="1">
            <a:spLocks noChangeArrowheads="1"/>
          </p:cNvSpPr>
          <p:nvPr/>
        </p:nvSpPr>
        <p:spPr bwMode="gray">
          <a:xfrm>
            <a:off x="661632" y="744948"/>
            <a:ext cx="4770973" cy="369332"/>
          </a:xfrm>
          <a:prstGeom prst="rect">
            <a:avLst/>
          </a:prstGeom>
          <a:noFill/>
          <a:ln>
            <a:noFill/>
          </a:ln>
          <a:effectLst/>
          <a:extLst/>
        </p:spPr>
        <p:txBody>
          <a:bodyPr wrap="square" lIns="0" tIns="0" rIns="0" bIns="0">
            <a:spAutoFit/>
          </a:bodyPr>
          <a:lstStyle/>
          <a:p>
            <a:pPr marL="288000" indent="-288000" fontAlgn="auto">
              <a:spcBef>
                <a:spcPts val="0"/>
              </a:spcBef>
              <a:spcAft>
                <a:spcPts val="0"/>
              </a:spcAft>
              <a:buClr>
                <a:srgbClr val="FFFFFF">
                  <a:lumMod val="65000"/>
                </a:srgbClr>
              </a:buClr>
              <a:buFont typeface="Wingdings" pitchFamily="2" charset="2"/>
              <a:buChar char="l"/>
              <a:defRPr/>
            </a:pPr>
            <a:r>
              <a:rPr kumimoji="0" lang="ja-JP" altLang="en-US" sz="2400" b="1" kern="0" dirty="0" smtClean="0">
                <a:solidFill>
                  <a:srgbClr val="FF0000"/>
                </a:solidFill>
                <a:latin typeface="Meiryo UI" pitchFamily="50" charset="-128"/>
                <a:ea typeface="Meiryo UI" pitchFamily="50" charset="-128"/>
                <a:cs typeface="Meiryo UI" pitchFamily="50" charset="-128"/>
              </a:rPr>
              <a:t>見込み外対応のフロー</a:t>
            </a:r>
            <a:endParaRPr kumimoji="0" lang="ja-JP" altLang="en-US" sz="2400" b="1" kern="0" dirty="0">
              <a:solidFill>
                <a:srgbClr val="FF0000"/>
              </a:solidFill>
              <a:latin typeface="Meiryo UI" pitchFamily="50" charset="-128"/>
              <a:ea typeface="Meiryo UI" pitchFamily="50" charset="-128"/>
              <a:cs typeface="Meiryo UI" pitchFamily="50" charset="-128"/>
            </a:endParaRPr>
          </a:p>
        </p:txBody>
      </p:sp>
      <p:sp>
        <p:nvSpPr>
          <p:cNvPr id="9" name="AutoShape 9"/>
          <p:cNvSpPr>
            <a:spLocks noChangeArrowheads="1"/>
          </p:cNvSpPr>
          <p:nvPr/>
        </p:nvSpPr>
        <p:spPr bwMode="gray">
          <a:xfrm>
            <a:off x="1164131" y="1191263"/>
            <a:ext cx="2160000" cy="369887"/>
          </a:xfrm>
          <a:prstGeom prst="roundRect">
            <a:avLst>
              <a:gd name="adj" fmla="val 3495"/>
            </a:avLst>
          </a:prstGeom>
          <a:gradFill rotWithShape="0">
            <a:gsLst>
              <a:gs pos="0">
                <a:sysClr val="window" lastClr="FFFFFF"/>
              </a:gs>
              <a:gs pos="100000">
                <a:srgbClr val="DDDDDD"/>
              </a:gs>
            </a:gsLst>
            <a:lin ang="2700000" scaled="1"/>
          </a:gradFill>
          <a:ln w="12700" algn="ctr">
            <a:solidFill>
              <a:srgbClr val="777777"/>
            </a:solidFill>
            <a:round/>
            <a:headEnd/>
            <a:tailEnd/>
          </a:ln>
        </p:spPr>
        <p:txBody>
          <a:bodyPr wrap="none" lIns="108000" tIns="0" rIns="0" bIns="0" anchor="ctr"/>
          <a:lstStyle/>
          <a:p>
            <a:pPr algn="ctr"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個別依頼発生</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10" name="AutoShape 9"/>
          <p:cNvSpPr>
            <a:spLocks noChangeArrowheads="1"/>
          </p:cNvSpPr>
          <p:nvPr/>
        </p:nvSpPr>
        <p:spPr bwMode="gray">
          <a:xfrm>
            <a:off x="1183181" y="2527532"/>
            <a:ext cx="2160000" cy="539449"/>
          </a:xfrm>
          <a:prstGeom prst="roundRect">
            <a:avLst>
              <a:gd name="adj" fmla="val 3495"/>
            </a:avLst>
          </a:prstGeom>
          <a:solidFill>
            <a:srgbClr val="92D050"/>
          </a:solidFill>
          <a:ln w="12700" algn="ctr">
            <a:solidFill>
              <a:srgbClr val="777777"/>
            </a:solidFill>
            <a:round/>
            <a:headEnd/>
            <a:tailEnd/>
          </a:ln>
        </p:spPr>
        <p:txBody>
          <a:bodyPr wrap="none" lIns="108000" tIns="0" rIns="0" bIns="0" anchor="ctr"/>
          <a:lstStyle/>
          <a:p>
            <a:pPr algn="ctr" fontAlgn="auto">
              <a:spcBef>
                <a:spcPts val="0"/>
              </a:spcBef>
              <a:spcAft>
                <a:spcPts val="0"/>
              </a:spcAft>
              <a:defRPr/>
            </a:pPr>
            <a:r>
              <a:rPr kumimoji="0" lang="en-US" altLang="ja-JP" sz="1600" b="1" kern="0" dirty="0">
                <a:solidFill>
                  <a:sysClr val="windowText" lastClr="000000"/>
                </a:solidFill>
                <a:latin typeface="Meiryo UI" pitchFamily="50" charset="-128"/>
                <a:ea typeface="Meiryo UI" pitchFamily="50" charset="-128"/>
                <a:cs typeface="Meiryo UI" pitchFamily="50" charset="-128"/>
              </a:rPr>
              <a:t>[IT</a:t>
            </a:r>
            <a:r>
              <a:rPr kumimoji="0" lang="ja-JP" altLang="en-US" sz="1600" b="1" kern="0" dirty="0">
                <a:solidFill>
                  <a:sysClr val="windowText" lastClr="000000"/>
                </a:solidFill>
                <a:latin typeface="Meiryo UI" pitchFamily="50" charset="-128"/>
                <a:ea typeface="Meiryo UI" pitchFamily="50" charset="-128"/>
                <a:cs typeface="Meiryo UI" pitchFamily="50" charset="-128"/>
              </a:rPr>
              <a:t>推</a:t>
            </a:r>
            <a:r>
              <a:rPr kumimoji="0" lang="en-US" altLang="ja-JP" sz="1600" b="1" kern="0" dirty="0">
                <a:solidFill>
                  <a:sysClr val="windowText" lastClr="000000"/>
                </a:solidFill>
                <a:latin typeface="Meiryo UI" pitchFamily="50" charset="-128"/>
                <a:ea typeface="Meiryo UI" pitchFamily="50" charset="-128"/>
                <a:cs typeface="Meiryo UI" pitchFamily="50" charset="-128"/>
              </a:rPr>
              <a:t>]</a:t>
            </a:r>
            <a:r>
              <a:rPr kumimoji="0" lang="ja-JP" altLang="en-US" sz="1600" b="1" kern="0" dirty="0" smtClean="0">
                <a:solidFill>
                  <a:sysClr val="windowText" lastClr="000000"/>
                </a:solidFill>
                <a:latin typeface="Meiryo UI" pitchFamily="50" charset="-128"/>
                <a:ea typeface="Meiryo UI" pitchFamily="50" charset="-128"/>
                <a:cs typeface="Meiryo UI" pitchFamily="50" charset="-128"/>
              </a:rPr>
              <a:t>長</a:t>
            </a:r>
            <a:endParaRPr kumimoji="0" lang="en-US" altLang="ja-JP" sz="1600" b="1" kern="0" dirty="0">
              <a:solidFill>
                <a:sysClr val="windowText" lastClr="000000"/>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600" b="1" kern="0" dirty="0" smtClean="0">
                <a:solidFill>
                  <a:sysClr val="windowText" lastClr="000000"/>
                </a:solidFill>
                <a:latin typeface="Meiryo UI" pitchFamily="50" charset="-128"/>
                <a:ea typeface="Meiryo UI" pitchFamily="50" charset="-128"/>
                <a:cs typeface="Meiryo UI" pitchFamily="50" charset="-128"/>
              </a:rPr>
              <a:t>申請レビュー</a:t>
            </a:r>
            <a:endParaRPr kumimoji="0" lang="en-US" altLang="ja-JP" sz="1600" b="1" kern="0" dirty="0">
              <a:solidFill>
                <a:sysClr val="windowText" lastClr="000000"/>
              </a:solidFill>
              <a:latin typeface="Meiryo UI" pitchFamily="50" charset="-128"/>
              <a:ea typeface="Meiryo UI" pitchFamily="50" charset="-128"/>
              <a:cs typeface="Meiryo UI" pitchFamily="50" charset="-128"/>
            </a:endParaRPr>
          </a:p>
        </p:txBody>
      </p:sp>
      <p:sp>
        <p:nvSpPr>
          <p:cNvPr id="13" name="AutoShape 9"/>
          <p:cNvSpPr>
            <a:spLocks noChangeArrowheads="1"/>
          </p:cNvSpPr>
          <p:nvPr/>
        </p:nvSpPr>
        <p:spPr bwMode="gray">
          <a:xfrm>
            <a:off x="1145081" y="3896237"/>
            <a:ext cx="2160000" cy="552870"/>
          </a:xfrm>
          <a:prstGeom prst="roundRect">
            <a:avLst>
              <a:gd name="adj" fmla="val 3495"/>
            </a:avLst>
          </a:prstGeom>
          <a:gradFill rotWithShape="0">
            <a:gsLst>
              <a:gs pos="0">
                <a:sysClr val="window" lastClr="FFFFFF"/>
              </a:gs>
              <a:gs pos="100000">
                <a:srgbClr val="DDDDDD"/>
              </a:gs>
            </a:gsLst>
            <a:lin ang="2700000" scaled="1"/>
          </a:gradFill>
          <a:ln w="12700" algn="ctr">
            <a:solidFill>
              <a:srgbClr val="777777"/>
            </a:solidFill>
            <a:round/>
            <a:headEnd/>
            <a:tailEnd/>
          </a:ln>
        </p:spPr>
        <p:txBody>
          <a:bodyPr wrap="none" lIns="108000" tIns="0" rIns="0" bIns="0" anchor="ctr"/>
          <a:lstStyle/>
          <a:p>
            <a:pPr algn="ctr" fontAlgn="auto">
              <a:spcBef>
                <a:spcPts val="0"/>
              </a:spcBef>
              <a:spcAft>
                <a:spcPts val="0"/>
              </a:spcAft>
              <a:defRPr/>
            </a:pPr>
            <a:r>
              <a:rPr kumimoji="0" lang="en-US" altLang="ja-JP" sz="2000" b="1" kern="0" dirty="0" smtClean="0">
                <a:solidFill>
                  <a:sysClr val="windowText" lastClr="000000"/>
                </a:solidFill>
                <a:latin typeface="Meiryo UI" pitchFamily="50" charset="-128"/>
                <a:ea typeface="Meiryo UI" pitchFamily="50" charset="-128"/>
                <a:cs typeface="Meiryo UI" pitchFamily="50" charset="-128"/>
              </a:rPr>
              <a:t>Oracle</a:t>
            </a: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ＰＯＦ</a:t>
            </a:r>
            <a:endParaRPr kumimoji="0" lang="en-US" altLang="ja-JP" sz="2000" b="1" kern="0" dirty="0" smtClean="0">
              <a:solidFill>
                <a:sysClr val="windowText" lastClr="000000"/>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申請書送付</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14" name="テキスト ボックス 28"/>
          <p:cNvSpPr txBox="1">
            <a:spLocks noChangeArrowheads="1"/>
          </p:cNvSpPr>
          <p:nvPr/>
        </p:nvSpPr>
        <p:spPr bwMode="auto">
          <a:xfrm>
            <a:off x="3352516" y="1115488"/>
            <a:ext cx="2764949" cy="461665"/>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ja-JP" altLang="en-US" sz="1200" kern="0" dirty="0" smtClean="0">
                <a:solidFill>
                  <a:sysClr val="windowText" lastClr="000000"/>
                </a:solidFill>
                <a:latin typeface="+mn-ea"/>
                <a:ea typeface="+mn-ea"/>
              </a:rPr>
              <a:t> 都度</a:t>
            </a:r>
            <a:endParaRPr kumimoji="0" lang="en-US" altLang="ja-JP" sz="1200" kern="0" dirty="0" smtClean="0">
              <a:solidFill>
                <a:sysClr val="windowText" lastClr="000000"/>
              </a:solidFill>
              <a:latin typeface="+mn-ea"/>
            </a:endParaRPr>
          </a:p>
          <a:p>
            <a:pPr fontAlgn="auto">
              <a:spcBef>
                <a:spcPts val="0"/>
              </a:spcBef>
              <a:spcAft>
                <a:spcPts val="0"/>
              </a:spcAft>
              <a:defRPr/>
            </a:pPr>
            <a:r>
              <a:rPr kumimoji="0" lang="en-US" altLang="ja-JP" sz="1200" kern="0" dirty="0" smtClean="0">
                <a:solidFill>
                  <a:sysClr val="windowText" lastClr="000000"/>
                </a:solidFill>
                <a:latin typeface="+mn-ea"/>
                <a:ea typeface="+mn-ea"/>
              </a:rPr>
              <a:t>Oracle</a:t>
            </a:r>
            <a:r>
              <a:rPr kumimoji="0" lang="ja-JP" altLang="en-US" sz="1200" kern="0" dirty="0" smtClean="0">
                <a:solidFill>
                  <a:sysClr val="windowText" lastClr="000000"/>
                </a:solidFill>
                <a:latin typeface="+mn-ea"/>
                <a:ea typeface="+mn-ea"/>
              </a:rPr>
              <a:t>ＰＯＦ事務局（窓口：川勝）</a:t>
            </a:r>
            <a:endParaRPr kumimoji="0" lang="ja-JP" altLang="en-US" sz="1200" kern="0" dirty="0">
              <a:solidFill>
                <a:sysClr val="windowText" lastClr="000000"/>
              </a:solidFill>
              <a:latin typeface="+mn-ea"/>
              <a:ea typeface="+mn-ea"/>
            </a:endParaRPr>
          </a:p>
        </p:txBody>
      </p:sp>
      <p:graphicFrame>
        <p:nvGraphicFramePr>
          <p:cNvPr id="15" name="Group 747"/>
          <p:cNvGraphicFramePr>
            <a:graphicFrameLocks noGrp="1"/>
          </p:cNvGraphicFramePr>
          <p:nvPr>
            <p:extLst/>
          </p:nvPr>
        </p:nvGraphicFramePr>
        <p:xfrm>
          <a:off x="6636093" y="5223194"/>
          <a:ext cx="5463224" cy="762000"/>
        </p:xfrm>
        <a:graphic>
          <a:graphicData uri="http://schemas.openxmlformats.org/drawingml/2006/table">
            <a:tbl>
              <a:tblPr/>
              <a:tblGrid>
                <a:gridCol w="1457008"/>
                <a:gridCol w="1317308"/>
                <a:gridCol w="2688908"/>
              </a:tblGrid>
              <a:tr h="160466">
                <a:tc>
                  <a:txBody>
                    <a:bodyPr/>
                    <a:lstStyle/>
                    <a:p>
                      <a:pPr algn="ctr"/>
                      <a:r>
                        <a:rPr kumimoji="1" lang="ja-JP" altLang="en-US" sz="1400" b="0" dirty="0" smtClean="0">
                          <a:solidFill>
                            <a:schemeClr val="tx1"/>
                          </a:solidFill>
                          <a:latin typeface="+mn-ea"/>
                          <a:ea typeface="+mn-ea"/>
                        </a:rPr>
                        <a:t>レビュー</a:t>
                      </a:r>
                      <a:endParaRPr kumimoji="1" lang="ja-JP" altLang="en-US" sz="1400" b="0" dirty="0">
                        <a:solidFill>
                          <a:schemeClr val="tx1"/>
                        </a:solidFill>
                        <a:latin typeface="+mn-ea"/>
                        <a:ea typeface="+mn-ea"/>
                      </a:endParaRPr>
                    </a:p>
                  </a:txBody>
                  <a:tcPr marL="99060" marR="990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algn="ctr"/>
                      <a:r>
                        <a:rPr kumimoji="1" lang="ja-JP" altLang="en-US" sz="1400" b="0" dirty="0" smtClean="0">
                          <a:solidFill>
                            <a:schemeClr val="tx1"/>
                          </a:solidFill>
                          <a:latin typeface="+mn-ea"/>
                          <a:ea typeface="+mn-ea"/>
                        </a:rPr>
                        <a:t>主催</a:t>
                      </a:r>
                      <a:endParaRPr kumimoji="1" lang="ja-JP" altLang="en-US" sz="1400" b="0" dirty="0">
                        <a:solidFill>
                          <a:schemeClr val="tx1"/>
                        </a:solidFill>
                        <a:latin typeface="+mn-ea"/>
                        <a:ea typeface="+mn-ea"/>
                      </a:endParaRPr>
                    </a:p>
                  </a:txBody>
                  <a:tcPr marL="99060" marR="990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algn="ctr"/>
                      <a:r>
                        <a:rPr kumimoji="1" lang="ja-JP" altLang="en-US" sz="1400" b="0" dirty="0" smtClean="0">
                          <a:solidFill>
                            <a:schemeClr val="tx1"/>
                          </a:solidFill>
                          <a:latin typeface="+mn-ea"/>
                          <a:ea typeface="+mn-ea"/>
                        </a:rPr>
                        <a:t>目的</a:t>
                      </a:r>
                      <a:endParaRPr kumimoji="1" lang="ja-JP" altLang="en-US" sz="1400" b="0" dirty="0">
                        <a:solidFill>
                          <a:schemeClr val="tx1"/>
                        </a:solidFill>
                        <a:latin typeface="+mn-ea"/>
                        <a:ea typeface="+mn-ea"/>
                      </a:endParaRPr>
                    </a:p>
                  </a:txBody>
                  <a:tcPr marL="99060" marR="990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alpha val="50000"/>
                      </a:schemeClr>
                    </a:solidFill>
                  </a:tcPr>
                </a:tc>
              </a:tr>
              <a:tr h="189642">
                <a:tc>
                  <a:txBody>
                    <a:bodyPr/>
                    <a:lstStyle/>
                    <a:p>
                      <a:r>
                        <a:rPr kumimoji="1" lang="en-US" altLang="ja-JP" sz="1200" b="0" dirty="0" smtClean="0">
                          <a:solidFill>
                            <a:schemeClr val="tx1"/>
                          </a:solidFill>
                          <a:latin typeface="+mn-ea"/>
                          <a:ea typeface="+mn-ea"/>
                        </a:rPr>
                        <a:t>[IT</a:t>
                      </a:r>
                      <a:r>
                        <a:rPr kumimoji="1" lang="ja-JP" altLang="en-US" sz="1200" b="0" dirty="0" smtClean="0">
                          <a:solidFill>
                            <a:schemeClr val="tx1"/>
                          </a:solidFill>
                          <a:latin typeface="+mn-ea"/>
                          <a:ea typeface="+mn-ea"/>
                        </a:rPr>
                        <a:t>推</a:t>
                      </a:r>
                      <a:r>
                        <a:rPr kumimoji="1" lang="en-US" altLang="ja-JP" sz="1200" b="0" dirty="0" smtClean="0">
                          <a:solidFill>
                            <a:schemeClr val="tx1"/>
                          </a:solidFill>
                          <a:latin typeface="+mn-ea"/>
                          <a:ea typeface="+mn-ea"/>
                        </a:rPr>
                        <a:t>]</a:t>
                      </a:r>
                      <a:r>
                        <a:rPr kumimoji="1" lang="ja-JP" altLang="en-US" sz="1200" b="0" dirty="0" smtClean="0">
                          <a:solidFill>
                            <a:schemeClr val="tx1"/>
                          </a:solidFill>
                          <a:latin typeface="+mn-ea"/>
                          <a:ea typeface="+mn-ea"/>
                        </a:rPr>
                        <a:t>長レビュー</a:t>
                      </a:r>
                      <a:endParaRPr kumimoji="1" lang="ja-JP" altLang="en-US" sz="1200" b="0" dirty="0">
                        <a:solidFill>
                          <a:schemeClr val="tx1"/>
                        </a:solidFill>
                        <a:latin typeface="+mn-ea"/>
                        <a:ea typeface="+mn-ea"/>
                      </a:endParaRPr>
                    </a:p>
                  </a:txBody>
                  <a:tcPr marL="99060" marR="990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defRPr/>
                      </a:pPr>
                      <a:r>
                        <a:rPr lang="en-US" altLang="ja-JP" sz="1200" dirty="0" smtClean="0">
                          <a:solidFill>
                            <a:schemeClr val="tx1"/>
                          </a:solidFill>
                          <a:latin typeface="+mn-ea"/>
                        </a:rPr>
                        <a:t>Oracle</a:t>
                      </a:r>
                      <a:r>
                        <a:rPr lang="ja-JP" altLang="en-US" sz="1200" dirty="0" smtClean="0">
                          <a:solidFill>
                            <a:schemeClr val="tx1"/>
                          </a:solidFill>
                          <a:latin typeface="+mn-ea"/>
                        </a:rPr>
                        <a:t>ＰＯＦ事務局</a:t>
                      </a:r>
                      <a:endParaRPr lang="ja-JP" altLang="en-US" sz="1200" dirty="0">
                        <a:solidFill>
                          <a:schemeClr val="tx1"/>
                        </a:solidFill>
                        <a:latin typeface="+mn-ea"/>
                      </a:endParaRPr>
                    </a:p>
                  </a:txBody>
                  <a:tcPr marL="99060" marR="990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1" lang="en-US" altLang="ja-JP" sz="1200" b="0" dirty="0" smtClean="0">
                          <a:solidFill>
                            <a:schemeClr val="tx1"/>
                          </a:solidFill>
                          <a:latin typeface="+mn-ea"/>
                          <a:ea typeface="+mn-ea"/>
                        </a:rPr>
                        <a:t>[IT</a:t>
                      </a:r>
                      <a:r>
                        <a:rPr kumimoji="1" lang="ja-JP" altLang="en-US" sz="1200" b="0" dirty="0" smtClean="0">
                          <a:solidFill>
                            <a:schemeClr val="tx1"/>
                          </a:solidFill>
                          <a:latin typeface="+mn-ea"/>
                          <a:ea typeface="+mn-ea"/>
                        </a:rPr>
                        <a:t>推</a:t>
                      </a:r>
                      <a:r>
                        <a:rPr kumimoji="1" lang="en-US" altLang="ja-JP" sz="1200" b="0" dirty="0" smtClean="0">
                          <a:solidFill>
                            <a:schemeClr val="tx1"/>
                          </a:solidFill>
                          <a:latin typeface="+mn-ea"/>
                          <a:ea typeface="+mn-ea"/>
                        </a:rPr>
                        <a:t>]</a:t>
                      </a:r>
                      <a:r>
                        <a:rPr kumimoji="1" lang="ja-JP" altLang="en-US" sz="1200" b="0" dirty="0" smtClean="0">
                          <a:solidFill>
                            <a:schemeClr val="tx1"/>
                          </a:solidFill>
                          <a:latin typeface="+mn-ea"/>
                          <a:ea typeface="+mn-ea"/>
                        </a:rPr>
                        <a:t>長への払い出し承認</a:t>
                      </a:r>
                      <a:endParaRPr kumimoji="1" lang="ja-JP" altLang="en-US" sz="1200" b="0" dirty="0">
                        <a:solidFill>
                          <a:schemeClr val="tx1"/>
                        </a:solidFill>
                        <a:latin typeface="+mn-ea"/>
                        <a:ea typeface="+mn-ea"/>
                      </a:endParaRPr>
                    </a:p>
                  </a:txBody>
                  <a:tcPr marL="99060" marR="990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 name="テキスト プレースホルダー 16"/>
          <p:cNvSpPr txBox="1">
            <a:spLocks/>
          </p:cNvSpPr>
          <p:nvPr/>
        </p:nvSpPr>
        <p:spPr>
          <a:xfrm>
            <a:off x="6408487" y="4821535"/>
            <a:ext cx="1662763" cy="409680"/>
          </a:xfrm>
          <a:prstGeom prst="rect">
            <a:avLst/>
          </a:prstGeom>
        </p:spPr>
        <p:txBody>
          <a:bodyPr/>
          <a:lstStyle>
            <a:lvl1pPr marL="287338" indent="-287338" algn="l" rtl="0" eaLnBrk="1" fontAlgn="base" hangingPunct="1">
              <a:spcBef>
                <a:spcPct val="0"/>
              </a:spcBef>
              <a:spcAft>
                <a:spcPct val="25000"/>
              </a:spcAft>
              <a:buChar char="•"/>
              <a:defRPr kumimoji="1" sz="2400" b="1">
                <a:solidFill>
                  <a:schemeClr val="tx1"/>
                </a:solidFill>
                <a:latin typeface="Meiryo UI" pitchFamily="50" charset="-128"/>
                <a:ea typeface="Meiryo UI" pitchFamily="50" charset="-128"/>
                <a:cs typeface="Meiryo UI" pitchFamily="50" charset="-128"/>
              </a:defRPr>
            </a:lvl1pPr>
            <a:lvl2pPr marL="573088" indent="-284163" algn="l" rtl="0" eaLnBrk="1" fontAlgn="base" hangingPunct="1">
              <a:spcBef>
                <a:spcPct val="0"/>
              </a:spcBef>
              <a:spcAft>
                <a:spcPct val="25000"/>
              </a:spcAft>
              <a:buChar char="–"/>
              <a:defRPr kumimoji="1" sz="2000">
                <a:solidFill>
                  <a:schemeClr val="tx1"/>
                </a:solidFill>
                <a:latin typeface="Meiryo UI" pitchFamily="50" charset="-128"/>
                <a:ea typeface="Meiryo UI" pitchFamily="50" charset="-128"/>
                <a:cs typeface="Meiryo UI" pitchFamily="50" charset="-128"/>
              </a:defRPr>
            </a:lvl2pPr>
            <a:lvl3pPr marL="857250" indent="-282575" algn="l" rtl="0" eaLnBrk="1" fontAlgn="base" hangingPunct="1">
              <a:spcBef>
                <a:spcPct val="0"/>
              </a:spcBef>
              <a:spcAft>
                <a:spcPct val="25000"/>
              </a:spcAft>
              <a:buFont typeface="Helvetica" pitchFamily="34" charset="0"/>
              <a:buChar char="•"/>
              <a:defRPr kumimoji="1" sz="2000">
                <a:solidFill>
                  <a:schemeClr val="tx1"/>
                </a:solidFill>
                <a:latin typeface="Meiryo UI" pitchFamily="50" charset="-128"/>
                <a:ea typeface="Meiryo UI" pitchFamily="50" charset="-128"/>
                <a:cs typeface="Meiryo UI" pitchFamily="50" charset="-128"/>
              </a:defRPr>
            </a:lvl3pPr>
            <a:lvl4pPr marL="1138238" indent="-279400" algn="l" rtl="0" eaLnBrk="1" fontAlgn="base" hangingPunct="1">
              <a:spcBef>
                <a:spcPct val="0"/>
              </a:spcBef>
              <a:spcAft>
                <a:spcPct val="25000"/>
              </a:spcAft>
              <a:buChar char="–"/>
              <a:defRPr kumimoji="1" sz="2000">
                <a:solidFill>
                  <a:schemeClr val="tx1"/>
                </a:solidFill>
                <a:latin typeface="Meiryo UI" pitchFamily="50" charset="-128"/>
                <a:ea typeface="Meiryo UI" pitchFamily="50" charset="-128"/>
                <a:cs typeface="Meiryo UI" pitchFamily="50" charset="-128"/>
              </a:defRPr>
            </a:lvl4pPr>
            <a:lvl5pPr marL="1425575" indent="-284163" algn="l" rtl="0" eaLnBrk="1" fontAlgn="base" hangingPunct="1">
              <a:spcBef>
                <a:spcPct val="0"/>
              </a:spcBef>
              <a:spcAft>
                <a:spcPct val="25000"/>
              </a:spcAft>
              <a:buFont typeface="Arial" charset="0"/>
              <a:buChar char="•"/>
              <a:defRPr kumimoji="1" sz="2000">
                <a:solidFill>
                  <a:schemeClr val="tx1"/>
                </a:solidFill>
                <a:latin typeface="Meiryo UI" pitchFamily="50" charset="-128"/>
                <a:ea typeface="Meiryo UI" pitchFamily="50" charset="-128"/>
                <a:cs typeface="Meiryo UI" pitchFamily="50" charset="-128"/>
              </a:defRPr>
            </a:lvl5pPr>
            <a:lvl6pPr marL="1882775" indent="-284163" algn="l" rtl="0" eaLnBrk="1" fontAlgn="base" hangingPunct="1">
              <a:spcBef>
                <a:spcPct val="0"/>
              </a:spcBef>
              <a:spcAft>
                <a:spcPct val="25000"/>
              </a:spcAft>
              <a:buChar char="•"/>
              <a:defRPr kumimoji="1" sz="2000">
                <a:solidFill>
                  <a:schemeClr val="tx1"/>
                </a:solidFill>
                <a:latin typeface="+mn-lt"/>
                <a:ea typeface="+mn-ea"/>
              </a:defRPr>
            </a:lvl6pPr>
            <a:lvl7pPr marL="2339975" indent="-284163" algn="l" rtl="0" eaLnBrk="1" fontAlgn="base" hangingPunct="1">
              <a:spcBef>
                <a:spcPct val="0"/>
              </a:spcBef>
              <a:spcAft>
                <a:spcPct val="25000"/>
              </a:spcAft>
              <a:buChar char="•"/>
              <a:defRPr kumimoji="1" sz="2000">
                <a:solidFill>
                  <a:schemeClr val="tx1"/>
                </a:solidFill>
                <a:latin typeface="+mn-lt"/>
                <a:ea typeface="+mn-ea"/>
              </a:defRPr>
            </a:lvl7pPr>
            <a:lvl8pPr marL="2797175" indent="-284163" algn="l" rtl="0" eaLnBrk="1" fontAlgn="base" hangingPunct="1">
              <a:spcBef>
                <a:spcPct val="0"/>
              </a:spcBef>
              <a:spcAft>
                <a:spcPct val="25000"/>
              </a:spcAft>
              <a:buChar char="•"/>
              <a:defRPr kumimoji="1" sz="2000">
                <a:solidFill>
                  <a:schemeClr val="tx1"/>
                </a:solidFill>
                <a:latin typeface="+mn-lt"/>
                <a:ea typeface="+mn-ea"/>
              </a:defRPr>
            </a:lvl8pPr>
            <a:lvl9pPr marL="3254375" indent="-284163" algn="l" rtl="0" eaLnBrk="1" fontAlgn="base" hangingPunct="1">
              <a:spcBef>
                <a:spcPct val="0"/>
              </a:spcBef>
              <a:spcAft>
                <a:spcPct val="25000"/>
              </a:spcAft>
              <a:buChar char="•"/>
              <a:defRPr kumimoji="1" sz="2000">
                <a:solidFill>
                  <a:schemeClr val="tx1"/>
                </a:solidFill>
                <a:latin typeface="+mn-lt"/>
                <a:ea typeface="+mn-ea"/>
              </a:defRPr>
            </a:lvl9pPr>
          </a:lstStyle>
          <a:p>
            <a:pPr marL="0" indent="0">
              <a:buFontTx/>
              <a:buNone/>
            </a:pPr>
            <a:r>
              <a:rPr lang="ja-JP" altLang="en-US" sz="1800" b="0" u="sng" dirty="0" smtClean="0"/>
              <a:t>■レビュー</a:t>
            </a:r>
            <a:endParaRPr lang="ja-JP" altLang="en-US" sz="1800" b="0" u="sng" dirty="0"/>
          </a:p>
        </p:txBody>
      </p:sp>
      <p:sp>
        <p:nvSpPr>
          <p:cNvPr id="17" name="テキスト ボックス 28"/>
          <p:cNvSpPr txBox="1">
            <a:spLocks noChangeArrowheads="1"/>
          </p:cNvSpPr>
          <p:nvPr/>
        </p:nvSpPr>
        <p:spPr bwMode="auto">
          <a:xfrm>
            <a:off x="3345226" y="2533529"/>
            <a:ext cx="2372805" cy="276999"/>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ja-JP" altLang="en-US" sz="1200" kern="0" dirty="0" smtClean="0">
                <a:solidFill>
                  <a:sysClr val="windowText" lastClr="000000"/>
                </a:solidFill>
                <a:latin typeface="+mn-ea"/>
              </a:rPr>
              <a:t>都度（事務局設定）</a:t>
            </a:r>
            <a:endParaRPr kumimoji="0" lang="en-US" altLang="ja-JP" sz="1200" kern="0" dirty="0" smtClean="0">
              <a:solidFill>
                <a:sysClr val="windowText" lastClr="000000"/>
              </a:solidFill>
              <a:latin typeface="+mn-ea"/>
            </a:endParaRPr>
          </a:p>
        </p:txBody>
      </p:sp>
      <p:sp>
        <p:nvSpPr>
          <p:cNvPr id="18" name="テキスト ボックス 28"/>
          <p:cNvSpPr txBox="1">
            <a:spLocks noChangeArrowheads="1"/>
          </p:cNvSpPr>
          <p:nvPr/>
        </p:nvSpPr>
        <p:spPr bwMode="auto">
          <a:xfrm>
            <a:off x="3324133" y="4237592"/>
            <a:ext cx="2911166" cy="461665"/>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ja-JP" altLang="en-US" sz="1200" kern="0" dirty="0" smtClean="0">
                <a:solidFill>
                  <a:sysClr val="windowText" lastClr="000000"/>
                </a:solidFill>
                <a:latin typeface="+mn-ea"/>
              </a:rPr>
              <a:t>承認後</a:t>
            </a:r>
            <a:endParaRPr kumimoji="0" lang="en-US" altLang="ja-JP" sz="1200" kern="0" dirty="0" smtClean="0">
              <a:solidFill>
                <a:sysClr val="windowText" lastClr="000000"/>
              </a:solidFill>
              <a:latin typeface="+mn-ea"/>
            </a:endParaRPr>
          </a:p>
          <a:p>
            <a:pPr>
              <a:defRPr/>
            </a:pPr>
            <a:r>
              <a:rPr kumimoji="0" lang="ja-JP" altLang="en-US" sz="1200" kern="0" dirty="0" smtClean="0">
                <a:solidFill>
                  <a:srgbClr val="FF0000"/>
                </a:solidFill>
                <a:latin typeface="+mn-ea"/>
                <a:ea typeface="+mn-ea"/>
              </a:rPr>
              <a:t>利用部門</a:t>
            </a:r>
            <a:r>
              <a:rPr kumimoji="0" lang="ja-JP" altLang="en-US" sz="1200" kern="0" dirty="0" smtClean="0">
                <a:solidFill>
                  <a:sysClr val="windowText" lastClr="000000"/>
                </a:solidFill>
                <a:latin typeface="+mn-ea"/>
                <a:ea typeface="+mn-ea"/>
              </a:rPr>
              <a:t> ⇒</a:t>
            </a:r>
            <a:r>
              <a:rPr kumimoji="0" lang="en-US" altLang="ja-JP" sz="1200" kern="0" dirty="0" smtClean="0">
                <a:solidFill>
                  <a:sysClr val="windowText" lastClr="000000"/>
                </a:solidFill>
                <a:latin typeface="+mn-ea"/>
                <a:ea typeface="+mn-ea"/>
              </a:rPr>
              <a:t>Oracle</a:t>
            </a:r>
            <a:r>
              <a:rPr kumimoji="0" lang="ja-JP" altLang="en-US" sz="1200" kern="0" dirty="0" smtClean="0">
                <a:solidFill>
                  <a:sysClr val="windowText" lastClr="000000"/>
                </a:solidFill>
                <a:latin typeface="+mn-ea"/>
                <a:ea typeface="+mn-ea"/>
              </a:rPr>
              <a:t>ＰＯＦ</a:t>
            </a:r>
            <a:r>
              <a:rPr lang="ja-JP" altLang="en-US" sz="1200" dirty="0" smtClean="0">
                <a:latin typeface="+mn-ea"/>
              </a:rPr>
              <a:t>事務局</a:t>
            </a:r>
            <a:r>
              <a:rPr kumimoji="0" lang="en-US" altLang="ja-JP" sz="1200" kern="0" dirty="0" smtClean="0">
                <a:latin typeface="+mn-ea"/>
              </a:rPr>
              <a:t>(</a:t>
            </a:r>
            <a:r>
              <a:rPr kumimoji="0" lang="ja-JP" altLang="en-US" sz="1200" kern="0" dirty="0" smtClean="0">
                <a:latin typeface="+mn-ea"/>
              </a:rPr>
              <a:t>川勝</a:t>
            </a:r>
            <a:r>
              <a:rPr kumimoji="0" lang="en-US" altLang="ja-JP" sz="1200" kern="0" dirty="0" smtClean="0">
                <a:latin typeface="+mn-ea"/>
              </a:rPr>
              <a:t>)</a:t>
            </a:r>
            <a:endParaRPr lang="ja-JP" altLang="en-US" sz="1200" dirty="0">
              <a:latin typeface="+mn-ea"/>
            </a:endParaRPr>
          </a:p>
        </p:txBody>
      </p:sp>
      <p:sp>
        <p:nvSpPr>
          <p:cNvPr id="21" name="テキスト ボックス 28"/>
          <p:cNvSpPr txBox="1">
            <a:spLocks noChangeArrowheads="1"/>
          </p:cNvSpPr>
          <p:nvPr/>
        </p:nvSpPr>
        <p:spPr bwMode="auto">
          <a:xfrm>
            <a:off x="8646206" y="1123546"/>
            <a:ext cx="3453111" cy="646331"/>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ja-JP" altLang="en-US" sz="1200" kern="0" dirty="0" smtClean="0">
                <a:solidFill>
                  <a:sysClr val="windowText" lastClr="000000"/>
                </a:solidFill>
                <a:latin typeface="+mn-ea"/>
              </a:rPr>
              <a:t>当初見込み分が必要となる時期が来た場合</a:t>
            </a:r>
            <a:endParaRPr kumimoji="0" lang="en-US" altLang="ja-JP" sz="1200" kern="0" dirty="0" smtClean="0">
              <a:solidFill>
                <a:sysClr val="windowText" lastClr="000000"/>
              </a:solidFill>
              <a:latin typeface="+mn-ea"/>
            </a:endParaRPr>
          </a:p>
          <a:p>
            <a:pPr>
              <a:defRPr/>
            </a:pPr>
            <a:r>
              <a:rPr kumimoji="0" lang="en-US" altLang="ja-JP" sz="1200" kern="0" dirty="0">
                <a:solidFill>
                  <a:sysClr val="windowText" lastClr="000000"/>
                </a:solidFill>
                <a:latin typeface="+mn-ea"/>
              </a:rPr>
              <a:t>GPM</a:t>
            </a:r>
            <a:r>
              <a:rPr kumimoji="0" lang="ja-JP" altLang="en-US" sz="1200" kern="0" dirty="0">
                <a:solidFill>
                  <a:sysClr val="windowText" lastClr="000000"/>
                </a:solidFill>
                <a:latin typeface="+mn-ea"/>
              </a:rPr>
              <a:t>へ許可を得る</a:t>
            </a:r>
          </a:p>
          <a:p>
            <a:pPr>
              <a:defRPr/>
            </a:pPr>
            <a:r>
              <a:rPr kumimoji="0" lang="ja-JP" altLang="en-US" sz="1200" kern="0" dirty="0" smtClean="0">
                <a:solidFill>
                  <a:srgbClr val="FF0000"/>
                </a:solidFill>
                <a:latin typeface="+mn-ea"/>
              </a:rPr>
              <a:t>利用部門</a:t>
            </a:r>
            <a:r>
              <a:rPr kumimoji="0" lang="ja-JP" altLang="en-US" sz="1200" kern="0" dirty="0" smtClean="0">
                <a:solidFill>
                  <a:sysClr val="windowText" lastClr="000000"/>
                </a:solidFill>
                <a:latin typeface="+mn-ea"/>
              </a:rPr>
              <a:t>⇒</a:t>
            </a:r>
            <a:r>
              <a:rPr kumimoji="0" lang="en-US" altLang="ja-JP" sz="1200" kern="0" dirty="0" smtClean="0">
                <a:solidFill>
                  <a:sysClr val="windowText" lastClr="000000"/>
                </a:solidFill>
                <a:latin typeface="+mn-ea"/>
              </a:rPr>
              <a:t>Oracle</a:t>
            </a:r>
            <a:r>
              <a:rPr kumimoji="0" lang="ja-JP" altLang="en-US" sz="1200" kern="0" dirty="0" smtClean="0">
                <a:solidFill>
                  <a:sysClr val="windowText" lastClr="000000"/>
                </a:solidFill>
                <a:latin typeface="+mn-ea"/>
              </a:rPr>
              <a:t>ＰＯＦ事務局（窓口：川勝）</a:t>
            </a:r>
            <a:endParaRPr kumimoji="0" lang="ja-JP" altLang="en-US" sz="1200" kern="0" dirty="0">
              <a:solidFill>
                <a:sysClr val="windowText" lastClr="000000"/>
              </a:solidFill>
              <a:latin typeface="+mn-ea"/>
            </a:endParaRPr>
          </a:p>
        </p:txBody>
      </p:sp>
      <p:sp>
        <p:nvSpPr>
          <p:cNvPr id="22" name="AutoShape 30"/>
          <p:cNvSpPr>
            <a:spLocks noChangeArrowheads="1"/>
          </p:cNvSpPr>
          <p:nvPr/>
        </p:nvSpPr>
        <p:spPr bwMode="gray">
          <a:xfrm>
            <a:off x="6492522" y="1878758"/>
            <a:ext cx="2155825" cy="368300"/>
          </a:xfrm>
          <a:prstGeom prst="roundRect">
            <a:avLst>
              <a:gd name="adj" fmla="val 5588"/>
            </a:avLst>
          </a:prstGeom>
          <a:gradFill flip="none" rotWithShape="1">
            <a:gsLst>
              <a:gs pos="0">
                <a:srgbClr val="F8F8F8"/>
              </a:gs>
              <a:gs pos="100000">
                <a:srgbClr val="B2B2B2"/>
              </a:gs>
            </a:gsLst>
            <a:lin ang="2700000" scaled="1"/>
            <a:tileRect/>
          </a:gradFill>
          <a:ln w="12700" algn="ctr">
            <a:solidFill>
              <a:sysClr val="window" lastClr="FFFFFF">
                <a:lumMod val="50000"/>
              </a:sysClr>
            </a:solidFill>
            <a:round/>
            <a:headEnd/>
            <a:tailEnd/>
          </a:ln>
          <a:effectLst/>
          <a:extLst/>
        </p:spPr>
        <p:txBody>
          <a:bodyPr wrap="none" lIns="108000" tIns="0" rIns="0" bIns="0" anchor="ctr"/>
          <a:lstStyle/>
          <a:p>
            <a:pPr algn="ctr" defTabSz="968375"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当初見込み確認</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23" name="AutoShape 10"/>
          <p:cNvSpPr>
            <a:spLocks noChangeArrowheads="1"/>
          </p:cNvSpPr>
          <p:nvPr/>
        </p:nvSpPr>
        <p:spPr bwMode="gray">
          <a:xfrm>
            <a:off x="7296590" y="1628652"/>
            <a:ext cx="552450" cy="222250"/>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algn="ctr" fontAlgn="auto">
              <a:spcBef>
                <a:spcPts val="0"/>
              </a:spcBef>
              <a:spcAft>
                <a:spcPts val="0"/>
              </a:spcAft>
              <a:defRPr/>
            </a:pPr>
            <a:endParaRPr kumimoji="0" lang="ja-JP" altLang="en-US" sz="1800" kern="0">
              <a:solidFill>
                <a:srgbClr val="000000"/>
              </a:solidFill>
            </a:endParaRPr>
          </a:p>
        </p:txBody>
      </p:sp>
      <p:sp>
        <p:nvSpPr>
          <p:cNvPr id="24" name="テキスト ボックス 28"/>
          <p:cNvSpPr txBox="1">
            <a:spLocks noChangeArrowheads="1"/>
          </p:cNvSpPr>
          <p:nvPr/>
        </p:nvSpPr>
        <p:spPr bwMode="auto">
          <a:xfrm>
            <a:off x="8653109" y="1891322"/>
            <a:ext cx="3197929" cy="276999"/>
          </a:xfrm>
          <a:prstGeom prst="rect">
            <a:avLst/>
          </a:prstGeom>
          <a:noFill/>
          <a:ln w="9525">
            <a:noFill/>
            <a:miter lim="800000"/>
            <a:headEnd/>
            <a:tailEnd/>
          </a:ln>
        </p:spPr>
        <p:txBody>
          <a:bodyPr wrap="square">
            <a:spAutoFit/>
          </a:bodyPr>
          <a:lstStyle/>
          <a:p>
            <a:pPr>
              <a:defRPr/>
            </a:pPr>
            <a:r>
              <a:rPr kumimoji="0" lang="ja-JP" altLang="en-US" sz="1200" kern="0" dirty="0" smtClean="0">
                <a:solidFill>
                  <a:sysClr val="windowText" lastClr="000000"/>
                </a:solidFill>
                <a:latin typeface="+mn-ea"/>
              </a:rPr>
              <a:t>事務局見込み確認</a:t>
            </a:r>
            <a:endParaRPr kumimoji="0" lang="ja-JP" altLang="en-US" sz="1200" kern="0" dirty="0">
              <a:solidFill>
                <a:sysClr val="windowText" lastClr="000000"/>
              </a:solidFill>
              <a:latin typeface="+mn-ea"/>
            </a:endParaRPr>
          </a:p>
        </p:txBody>
      </p:sp>
      <p:sp>
        <p:nvSpPr>
          <p:cNvPr id="26" name="AutoShape 30"/>
          <p:cNvSpPr>
            <a:spLocks noChangeArrowheads="1"/>
          </p:cNvSpPr>
          <p:nvPr/>
        </p:nvSpPr>
        <p:spPr bwMode="gray">
          <a:xfrm>
            <a:off x="1164131" y="5813480"/>
            <a:ext cx="2155825" cy="368300"/>
          </a:xfrm>
          <a:prstGeom prst="roundRect">
            <a:avLst>
              <a:gd name="adj" fmla="val 5588"/>
            </a:avLst>
          </a:prstGeom>
          <a:gradFill flip="none" rotWithShape="1">
            <a:gsLst>
              <a:gs pos="0">
                <a:srgbClr val="F8F8F8"/>
              </a:gs>
              <a:gs pos="100000">
                <a:srgbClr val="B2B2B2"/>
              </a:gs>
            </a:gsLst>
            <a:lin ang="2700000" scaled="1"/>
            <a:tileRect/>
          </a:gradFill>
          <a:ln w="12700" algn="ctr">
            <a:solidFill>
              <a:sysClr val="window" lastClr="FFFFFF">
                <a:lumMod val="50000"/>
              </a:sysClr>
            </a:solidFill>
            <a:round/>
            <a:headEnd/>
            <a:tailEnd/>
          </a:ln>
          <a:effectLst/>
          <a:extLst/>
        </p:spPr>
        <p:txBody>
          <a:bodyPr wrap="none" lIns="108000" tIns="0" rIns="0" bIns="0" anchor="ctr"/>
          <a:lstStyle/>
          <a:p>
            <a:pPr algn="ctr" defTabSz="968375"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a:t>
            </a:r>
            <a:r>
              <a:rPr kumimoji="0" lang="en-US" altLang="ja-JP" sz="2000" b="1" kern="0" dirty="0" smtClean="0">
                <a:solidFill>
                  <a:sysClr val="windowText" lastClr="000000"/>
                </a:solidFill>
                <a:latin typeface="Meiryo UI" pitchFamily="50" charset="-128"/>
                <a:ea typeface="Meiryo UI" pitchFamily="50" charset="-128"/>
                <a:cs typeface="Meiryo UI" pitchFamily="50" charset="-128"/>
              </a:rPr>
              <a:t>TDSL</a:t>
            </a: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）払出</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28" name="テキスト ボックス 28"/>
          <p:cNvSpPr txBox="1">
            <a:spLocks noChangeArrowheads="1"/>
          </p:cNvSpPr>
          <p:nvPr/>
        </p:nvSpPr>
        <p:spPr bwMode="auto">
          <a:xfrm>
            <a:off x="3352516" y="5765885"/>
            <a:ext cx="2457559" cy="276999"/>
          </a:xfrm>
          <a:prstGeom prst="rect">
            <a:avLst/>
          </a:prstGeom>
          <a:noFill/>
          <a:ln w="9525">
            <a:noFill/>
            <a:miter lim="800000"/>
            <a:headEnd/>
            <a:tailEnd/>
          </a:ln>
        </p:spPr>
        <p:txBody>
          <a:bodyPr wrap="square">
            <a:spAutoFit/>
          </a:bodyPr>
          <a:lstStyle/>
          <a:p>
            <a:pPr>
              <a:defRPr/>
            </a:pPr>
            <a:r>
              <a:rPr kumimoji="0" lang="ja-JP" altLang="en-US" sz="1200" kern="0" dirty="0" smtClean="0">
                <a:latin typeface="+mn-ea"/>
              </a:rPr>
              <a:t>（ＴＤＳＬ） </a:t>
            </a:r>
            <a:r>
              <a:rPr kumimoji="0" lang="ja-JP" altLang="en-US" sz="1200" kern="0" dirty="0" smtClean="0">
                <a:solidFill>
                  <a:sysClr val="windowText" lastClr="000000"/>
                </a:solidFill>
                <a:latin typeface="+mn-ea"/>
              </a:rPr>
              <a:t>⇒　</a:t>
            </a:r>
            <a:r>
              <a:rPr kumimoji="0" lang="ja-JP" altLang="en-US" sz="1200" kern="0" dirty="0" smtClean="0">
                <a:solidFill>
                  <a:sysClr val="windowText" lastClr="000000"/>
                </a:solidFill>
                <a:latin typeface="+mn-ea"/>
                <a:ea typeface="+mn-ea"/>
              </a:rPr>
              <a:t>利用部門</a:t>
            </a:r>
            <a:endParaRPr kumimoji="0" lang="ja-JP" altLang="en-US" sz="1200" kern="0" dirty="0">
              <a:solidFill>
                <a:sysClr val="windowText" lastClr="000000"/>
              </a:solidFill>
              <a:latin typeface="+mn-ea"/>
              <a:ea typeface="+mn-ea"/>
            </a:endParaRPr>
          </a:p>
        </p:txBody>
      </p:sp>
      <p:sp>
        <p:nvSpPr>
          <p:cNvPr id="29" name="AutoShape 9"/>
          <p:cNvSpPr>
            <a:spLocks noChangeArrowheads="1"/>
          </p:cNvSpPr>
          <p:nvPr/>
        </p:nvSpPr>
        <p:spPr bwMode="gray">
          <a:xfrm>
            <a:off x="1164131" y="1832156"/>
            <a:ext cx="2160000" cy="369887"/>
          </a:xfrm>
          <a:prstGeom prst="roundRect">
            <a:avLst>
              <a:gd name="adj" fmla="val 3495"/>
            </a:avLst>
          </a:prstGeom>
          <a:gradFill rotWithShape="0">
            <a:gsLst>
              <a:gs pos="0">
                <a:sysClr val="window" lastClr="FFFFFF"/>
              </a:gs>
              <a:gs pos="100000">
                <a:srgbClr val="DDDDDD"/>
              </a:gs>
            </a:gsLst>
            <a:lin ang="2700000" scaled="1"/>
          </a:gradFill>
          <a:ln w="12700" algn="ctr">
            <a:solidFill>
              <a:srgbClr val="777777"/>
            </a:solidFill>
            <a:round/>
            <a:headEnd/>
            <a:tailEnd/>
          </a:ln>
        </p:spPr>
        <p:txBody>
          <a:bodyPr wrap="none" lIns="108000" tIns="0" rIns="0" bIns="0" anchor="ctr"/>
          <a:lstStyle/>
          <a:p>
            <a:pPr algn="ctr"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依頼内容検討</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30" name="テキスト ボックス 28"/>
          <p:cNvSpPr txBox="1">
            <a:spLocks noChangeArrowheads="1"/>
          </p:cNvSpPr>
          <p:nvPr/>
        </p:nvSpPr>
        <p:spPr bwMode="auto">
          <a:xfrm>
            <a:off x="3363139" y="1850771"/>
            <a:ext cx="3047035" cy="276999"/>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en-US" altLang="ja-JP" sz="1200" kern="0" dirty="0" smtClean="0">
                <a:solidFill>
                  <a:sysClr val="windowText" lastClr="000000"/>
                </a:solidFill>
                <a:latin typeface="+mn-ea"/>
                <a:ea typeface="+mn-ea"/>
              </a:rPr>
              <a:t>Oracle</a:t>
            </a:r>
            <a:r>
              <a:rPr kumimoji="0" lang="ja-JP" altLang="en-US" sz="1200" kern="0" dirty="0" smtClean="0">
                <a:solidFill>
                  <a:sysClr val="windowText" lastClr="000000"/>
                </a:solidFill>
                <a:latin typeface="+mn-ea"/>
                <a:ea typeface="+mn-ea"/>
              </a:rPr>
              <a:t>ＰＯＦ事務局（窓口：川勝）</a:t>
            </a:r>
            <a:endParaRPr kumimoji="0" lang="ja-JP" altLang="en-US" sz="1200" kern="0" dirty="0">
              <a:solidFill>
                <a:sysClr val="windowText" lastClr="000000"/>
              </a:solidFill>
              <a:latin typeface="+mn-ea"/>
              <a:ea typeface="+mn-ea"/>
            </a:endParaRPr>
          </a:p>
        </p:txBody>
      </p:sp>
      <p:sp>
        <p:nvSpPr>
          <p:cNvPr id="31" name="AutoShape 10"/>
          <p:cNvSpPr>
            <a:spLocks noChangeArrowheads="1"/>
          </p:cNvSpPr>
          <p:nvPr/>
        </p:nvSpPr>
        <p:spPr bwMode="gray">
          <a:xfrm>
            <a:off x="2012595" y="2234012"/>
            <a:ext cx="554038" cy="222250"/>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fontAlgn="auto">
              <a:spcBef>
                <a:spcPts val="0"/>
              </a:spcBef>
              <a:spcAft>
                <a:spcPts val="0"/>
              </a:spcAft>
              <a:defRPr/>
            </a:pPr>
            <a:endParaRPr kumimoji="0" lang="ja-JP" altLang="en-US" sz="1800" kern="0">
              <a:solidFill>
                <a:srgbClr val="000000"/>
              </a:solidFill>
            </a:endParaRPr>
          </a:p>
        </p:txBody>
      </p:sp>
      <p:cxnSp>
        <p:nvCxnSpPr>
          <p:cNvPr id="37" name="カギ線コネクタ 36"/>
          <p:cNvCxnSpPr>
            <a:stCxn id="6" idx="2"/>
          </p:cNvCxnSpPr>
          <p:nvPr/>
        </p:nvCxnSpPr>
        <p:spPr>
          <a:xfrm rot="5400000">
            <a:off x="4628220" y="1224357"/>
            <a:ext cx="1640508" cy="424868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AutoShape 10"/>
          <p:cNvSpPr>
            <a:spLocks noChangeArrowheads="1"/>
          </p:cNvSpPr>
          <p:nvPr/>
        </p:nvSpPr>
        <p:spPr bwMode="gray">
          <a:xfrm>
            <a:off x="1965024" y="3648815"/>
            <a:ext cx="554038" cy="223838"/>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fontAlgn="auto">
              <a:spcBef>
                <a:spcPts val="0"/>
              </a:spcBef>
              <a:spcAft>
                <a:spcPts val="0"/>
              </a:spcAft>
              <a:defRPr/>
            </a:pPr>
            <a:endParaRPr kumimoji="0" lang="ja-JP" altLang="en-US" sz="1800" kern="0">
              <a:solidFill>
                <a:srgbClr val="000000"/>
              </a:solidFill>
            </a:endParaRPr>
          </a:p>
        </p:txBody>
      </p:sp>
      <p:sp>
        <p:nvSpPr>
          <p:cNvPr id="39" name="AutoShape 10"/>
          <p:cNvSpPr>
            <a:spLocks noChangeArrowheads="1"/>
          </p:cNvSpPr>
          <p:nvPr/>
        </p:nvSpPr>
        <p:spPr bwMode="gray">
          <a:xfrm>
            <a:off x="1965024" y="4465666"/>
            <a:ext cx="554038" cy="223838"/>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fontAlgn="auto">
              <a:spcBef>
                <a:spcPts val="0"/>
              </a:spcBef>
              <a:spcAft>
                <a:spcPts val="0"/>
              </a:spcAft>
              <a:defRPr/>
            </a:pPr>
            <a:endParaRPr kumimoji="0" lang="ja-JP" altLang="en-US" sz="1800" kern="0">
              <a:solidFill>
                <a:srgbClr val="000000"/>
              </a:solidFill>
            </a:endParaRPr>
          </a:p>
        </p:txBody>
      </p:sp>
      <p:sp>
        <p:nvSpPr>
          <p:cNvPr id="45" name="AutoShape 10"/>
          <p:cNvSpPr>
            <a:spLocks noChangeArrowheads="1"/>
          </p:cNvSpPr>
          <p:nvPr/>
        </p:nvSpPr>
        <p:spPr bwMode="gray">
          <a:xfrm rot="5400000">
            <a:off x="1098249" y="3239240"/>
            <a:ext cx="554038" cy="223838"/>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fontAlgn="auto">
              <a:spcBef>
                <a:spcPts val="0"/>
              </a:spcBef>
              <a:spcAft>
                <a:spcPts val="0"/>
              </a:spcAft>
              <a:defRPr/>
            </a:pPr>
            <a:endParaRPr kumimoji="0" lang="ja-JP" altLang="en-US" sz="1800" kern="0">
              <a:solidFill>
                <a:srgbClr val="000000"/>
              </a:solidFill>
            </a:endParaRPr>
          </a:p>
        </p:txBody>
      </p:sp>
      <p:sp>
        <p:nvSpPr>
          <p:cNvPr id="40" name="テキスト ボックス 39"/>
          <p:cNvSpPr txBox="1"/>
          <p:nvPr/>
        </p:nvSpPr>
        <p:spPr>
          <a:xfrm>
            <a:off x="1928348" y="3393751"/>
            <a:ext cx="646331" cy="369332"/>
          </a:xfrm>
          <a:prstGeom prst="rect">
            <a:avLst/>
          </a:prstGeom>
          <a:noFill/>
        </p:spPr>
        <p:txBody>
          <a:bodyPr wrap="none" rtlCol="0">
            <a:spAutoFit/>
          </a:bodyPr>
          <a:lstStyle/>
          <a:p>
            <a:r>
              <a:rPr kumimoji="1" lang="ja-JP" altLang="en-US" dirty="0" smtClean="0"/>
              <a:t>承認</a:t>
            </a:r>
            <a:endParaRPr kumimoji="1" lang="ja-JP" altLang="en-US" dirty="0"/>
          </a:p>
        </p:txBody>
      </p:sp>
      <p:sp>
        <p:nvSpPr>
          <p:cNvPr id="48" name="テキスト ボックス 47"/>
          <p:cNvSpPr txBox="1"/>
          <p:nvPr/>
        </p:nvSpPr>
        <p:spPr>
          <a:xfrm>
            <a:off x="1394318" y="3174952"/>
            <a:ext cx="646331" cy="369332"/>
          </a:xfrm>
          <a:prstGeom prst="rect">
            <a:avLst/>
          </a:prstGeom>
          <a:noFill/>
        </p:spPr>
        <p:txBody>
          <a:bodyPr wrap="none" rtlCol="0">
            <a:spAutoFit/>
          </a:bodyPr>
          <a:lstStyle/>
          <a:p>
            <a:r>
              <a:rPr kumimoji="1" lang="ja-JP" altLang="en-US" dirty="0" smtClean="0"/>
              <a:t>否認</a:t>
            </a:r>
            <a:endParaRPr kumimoji="1" lang="ja-JP" altLang="en-US" dirty="0"/>
          </a:p>
        </p:txBody>
      </p:sp>
      <p:sp>
        <p:nvSpPr>
          <p:cNvPr id="50" name="AutoShape 9"/>
          <p:cNvSpPr>
            <a:spLocks noChangeArrowheads="1"/>
          </p:cNvSpPr>
          <p:nvPr/>
        </p:nvSpPr>
        <p:spPr bwMode="gray">
          <a:xfrm>
            <a:off x="1173656" y="4820162"/>
            <a:ext cx="2160000" cy="552870"/>
          </a:xfrm>
          <a:prstGeom prst="roundRect">
            <a:avLst>
              <a:gd name="adj" fmla="val 3495"/>
            </a:avLst>
          </a:prstGeom>
          <a:gradFill rotWithShape="0">
            <a:gsLst>
              <a:gs pos="0">
                <a:sysClr val="window" lastClr="FFFFFF"/>
              </a:gs>
              <a:gs pos="100000">
                <a:srgbClr val="DDDDDD"/>
              </a:gs>
            </a:gsLst>
            <a:lin ang="2700000" scaled="1"/>
          </a:gradFill>
          <a:ln w="12700" algn="ctr">
            <a:solidFill>
              <a:srgbClr val="777777"/>
            </a:solidFill>
            <a:round/>
            <a:headEnd/>
            <a:tailEnd/>
          </a:ln>
        </p:spPr>
        <p:txBody>
          <a:bodyPr wrap="none" lIns="108000" tIns="0" rIns="0" bIns="0" anchor="ctr"/>
          <a:lstStyle/>
          <a:p>
            <a:pPr algn="ctr" fontAlgn="auto">
              <a:spcBef>
                <a:spcPts val="0"/>
              </a:spcBef>
              <a:spcAft>
                <a:spcPts val="0"/>
              </a:spcAft>
              <a:defRPr/>
            </a:pPr>
            <a:r>
              <a:rPr kumimoji="0" lang="en-US" altLang="ja-JP" sz="2000" b="1" kern="0" dirty="0" smtClean="0">
                <a:solidFill>
                  <a:sysClr val="windowText" lastClr="000000"/>
                </a:solidFill>
                <a:latin typeface="Meiryo UI" pitchFamily="50" charset="-128"/>
                <a:ea typeface="Meiryo UI" pitchFamily="50" charset="-128"/>
                <a:cs typeface="Meiryo UI" pitchFamily="50" charset="-128"/>
              </a:rPr>
              <a:t>Oracle</a:t>
            </a: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ＰＯＦ</a:t>
            </a:r>
            <a:endParaRPr kumimoji="0" lang="en-US" altLang="ja-JP" sz="2000" b="1" kern="0" dirty="0" smtClean="0">
              <a:solidFill>
                <a:sysClr val="windowText" lastClr="000000"/>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2000" b="1" kern="0" dirty="0" smtClean="0">
                <a:solidFill>
                  <a:sysClr val="windowText" lastClr="000000"/>
                </a:solidFill>
                <a:latin typeface="Meiryo UI" pitchFamily="50" charset="-128"/>
                <a:ea typeface="Meiryo UI" pitchFamily="50" charset="-128"/>
                <a:cs typeface="Meiryo UI" pitchFamily="50" charset="-128"/>
              </a:rPr>
              <a:t>申請書送付</a:t>
            </a:r>
            <a:endParaRPr kumimoji="0" lang="en-US" altLang="ja-JP" sz="2000" b="1" kern="0" dirty="0">
              <a:solidFill>
                <a:sysClr val="windowText" lastClr="000000"/>
              </a:solidFill>
              <a:latin typeface="Meiryo UI" pitchFamily="50" charset="-128"/>
              <a:ea typeface="Meiryo UI" pitchFamily="50" charset="-128"/>
              <a:cs typeface="Meiryo UI" pitchFamily="50" charset="-128"/>
            </a:endParaRPr>
          </a:p>
        </p:txBody>
      </p:sp>
      <p:sp>
        <p:nvSpPr>
          <p:cNvPr id="51" name="AutoShape 10"/>
          <p:cNvSpPr>
            <a:spLocks noChangeArrowheads="1"/>
          </p:cNvSpPr>
          <p:nvPr/>
        </p:nvSpPr>
        <p:spPr bwMode="gray">
          <a:xfrm>
            <a:off x="1948062" y="5457555"/>
            <a:ext cx="554038" cy="223838"/>
          </a:xfrm>
          <a:prstGeom prst="downArrow">
            <a:avLst>
              <a:gd name="adj1" fmla="val 60898"/>
              <a:gd name="adj2" fmla="val 100000"/>
            </a:avLst>
          </a:prstGeom>
          <a:solidFill>
            <a:srgbClr val="808080"/>
          </a:solidFill>
          <a:ln w="28575" algn="ctr">
            <a:solidFill>
              <a:sysClr val="window" lastClr="FFFFFF"/>
            </a:solidFill>
            <a:miter lim="800000"/>
            <a:headEnd/>
            <a:tailEnd/>
          </a:ln>
        </p:spPr>
        <p:txBody>
          <a:bodyPr wrap="none" lIns="90000" tIns="46800" rIns="90000" bIns="46800" anchor="ctr"/>
          <a:lstStyle/>
          <a:p>
            <a:pPr fontAlgn="auto">
              <a:spcBef>
                <a:spcPts val="0"/>
              </a:spcBef>
              <a:spcAft>
                <a:spcPts val="0"/>
              </a:spcAft>
              <a:defRPr/>
            </a:pPr>
            <a:endParaRPr kumimoji="0" lang="ja-JP" altLang="en-US" sz="1800" kern="0">
              <a:solidFill>
                <a:srgbClr val="000000"/>
              </a:solidFill>
            </a:endParaRPr>
          </a:p>
        </p:txBody>
      </p:sp>
      <p:cxnSp>
        <p:nvCxnSpPr>
          <p:cNvPr id="56" name="直線矢印コネクタ 55"/>
          <p:cNvCxnSpPr/>
          <p:nvPr/>
        </p:nvCxnSpPr>
        <p:spPr>
          <a:xfrm>
            <a:off x="567431" y="1377927"/>
            <a:ext cx="52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567431" y="1377927"/>
            <a:ext cx="0" cy="2015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567431" y="3393751"/>
            <a:ext cx="61575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104775" y="2149271"/>
            <a:ext cx="1107996" cy="646331"/>
          </a:xfrm>
          <a:prstGeom prst="rect">
            <a:avLst/>
          </a:prstGeom>
          <a:noFill/>
        </p:spPr>
        <p:txBody>
          <a:bodyPr wrap="none" rtlCol="0">
            <a:spAutoFit/>
          </a:bodyPr>
          <a:lstStyle/>
          <a:p>
            <a:r>
              <a:rPr kumimoji="1" lang="ja-JP" altLang="en-US" dirty="0" smtClean="0"/>
              <a:t>再検討等</a:t>
            </a:r>
            <a:endParaRPr kumimoji="1" lang="en-US" altLang="ja-JP" dirty="0" smtClean="0"/>
          </a:p>
          <a:p>
            <a:r>
              <a:rPr lang="ja-JP" altLang="en-US" dirty="0"/>
              <a:t>実施</a:t>
            </a:r>
            <a:endParaRPr kumimoji="1" lang="ja-JP" altLang="en-US" dirty="0"/>
          </a:p>
        </p:txBody>
      </p:sp>
      <p:sp>
        <p:nvSpPr>
          <p:cNvPr id="66" name="テキスト ボックス 28"/>
          <p:cNvSpPr txBox="1">
            <a:spLocks noChangeArrowheads="1"/>
          </p:cNvSpPr>
          <p:nvPr/>
        </p:nvSpPr>
        <p:spPr bwMode="auto">
          <a:xfrm>
            <a:off x="3352708" y="4847192"/>
            <a:ext cx="2911166" cy="461665"/>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ja-JP" altLang="en-US" sz="1200" kern="0" dirty="0" smtClean="0">
                <a:solidFill>
                  <a:sysClr val="windowText" lastClr="000000"/>
                </a:solidFill>
                <a:latin typeface="+mn-ea"/>
              </a:rPr>
              <a:t>内容確認後</a:t>
            </a:r>
            <a:endParaRPr kumimoji="0" lang="en-US" altLang="ja-JP" sz="1200" kern="0" dirty="0" smtClean="0">
              <a:solidFill>
                <a:sysClr val="windowText" lastClr="000000"/>
              </a:solidFill>
              <a:latin typeface="+mn-ea"/>
            </a:endParaRPr>
          </a:p>
          <a:p>
            <a:pPr>
              <a:defRPr/>
            </a:pPr>
            <a:r>
              <a:rPr kumimoji="0" lang="ja-JP" altLang="en-US" sz="1200" kern="0" dirty="0" smtClean="0">
                <a:solidFill>
                  <a:sysClr val="windowText" lastClr="000000"/>
                </a:solidFill>
                <a:latin typeface="+mn-ea"/>
                <a:ea typeface="+mn-ea"/>
              </a:rPr>
              <a:t>事務局 ⇒（ＴＤＳＬ）</a:t>
            </a:r>
            <a:r>
              <a:rPr kumimoji="0" lang="en-US" altLang="ja-JP" sz="1200" kern="0" dirty="0" smtClean="0">
                <a:latin typeface="+mn-ea"/>
              </a:rPr>
              <a:t>(</a:t>
            </a:r>
            <a:r>
              <a:rPr kumimoji="0" lang="ja-JP" altLang="en-US" sz="1200" kern="0" dirty="0" smtClean="0">
                <a:latin typeface="+mn-ea"/>
              </a:rPr>
              <a:t>川勝</a:t>
            </a:r>
            <a:r>
              <a:rPr kumimoji="0" lang="en-US" altLang="ja-JP" sz="1200" kern="0" dirty="0" smtClean="0">
                <a:latin typeface="+mn-ea"/>
              </a:rPr>
              <a:t>)</a:t>
            </a:r>
            <a:endParaRPr lang="ja-JP" altLang="en-US" sz="1200" dirty="0">
              <a:latin typeface="+mn-ea"/>
            </a:endParaRPr>
          </a:p>
        </p:txBody>
      </p:sp>
    </p:spTree>
    <p:extLst>
      <p:ext uri="{BB962C8B-B14F-4D97-AF65-F5344CB8AC3E}">
        <p14:creationId xmlns:p14="http://schemas.microsoft.com/office/powerpoint/2010/main" val="170131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Oracle</a:t>
            </a:r>
            <a:r>
              <a:rPr lang="ja-JP" altLang="en-US" dirty="0" smtClean="0"/>
              <a:t>ＰＯＦ事務局及び相談先担当者</a:t>
            </a:r>
            <a:endParaRPr lang="ja-JP" altLang="en-US" dirty="0"/>
          </a:p>
        </p:txBody>
      </p:sp>
      <p:sp>
        <p:nvSpPr>
          <p:cNvPr id="3" name="テキスト ボックス 2"/>
          <p:cNvSpPr txBox="1"/>
          <p:nvPr/>
        </p:nvSpPr>
        <p:spPr>
          <a:xfrm>
            <a:off x="380364" y="718910"/>
            <a:ext cx="11189287" cy="2308324"/>
          </a:xfrm>
          <a:prstGeom prst="rect">
            <a:avLst/>
          </a:prstGeom>
          <a:noFill/>
        </p:spPr>
        <p:txBody>
          <a:bodyPr wrap="square" rtlCol="0">
            <a:spAutoFit/>
          </a:bodyPr>
          <a:lstStyle/>
          <a:p>
            <a:pPr defTabSz="914228"/>
            <a:r>
              <a:rPr lang="ja-JP" altLang="en-US" dirty="0" smtClean="0">
                <a:solidFill>
                  <a:srgbClr val="333333"/>
                </a:solidFill>
                <a:latin typeface="segoe ui"/>
                <a:ea typeface="Meiryo UI"/>
              </a:rPr>
              <a:t>■</a:t>
            </a:r>
            <a:r>
              <a:rPr lang="en-US" altLang="ja-JP" dirty="0" smtClean="0">
                <a:solidFill>
                  <a:srgbClr val="333333"/>
                </a:solidFill>
                <a:latin typeface="segoe ui"/>
                <a:ea typeface="Meiryo UI"/>
              </a:rPr>
              <a:t>Oracle</a:t>
            </a:r>
            <a:r>
              <a:rPr lang="ja-JP" altLang="en-US" dirty="0" smtClean="0">
                <a:solidFill>
                  <a:srgbClr val="333333"/>
                </a:solidFill>
                <a:latin typeface="segoe ui"/>
                <a:ea typeface="Meiryo UI"/>
              </a:rPr>
              <a:t>ＰＯＦ緊急案件の相談先</a:t>
            </a:r>
            <a:endParaRPr lang="en-US" altLang="ja-JP" dirty="0" smtClean="0">
              <a:solidFill>
                <a:srgbClr val="333333"/>
              </a:solidFill>
              <a:latin typeface="segoe ui"/>
              <a:ea typeface="Meiryo UI"/>
            </a:endParaRPr>
          </a:p>
          <a:p>
            <a:pPr defTabSz="914228"/>
            <a:r>
              <a:rPr lang="ja-JP" altLang="en-US" dirty="0">
                <a:solidFill>
                  <a:srgbClr val="333333"/>
                </a:solidFill>
                <a:latin typeface="segoe ui"/>
                <a:ea typeface="Meiryo UI"/>
              </a:rPr>
              <a:t>　</a:t>
            </a:r>
            <a:r>
              <a:rPr lang="ja-JP" altLang="en-US" dirty="0" smtClean="0">
                <a:solidFill>
                  <a:srgbClr val="333333"/>
                </a:solidFill>
                <a:latin typeface="segoe ui"/>
                <a:ea typeface="Meiryo UI"/>
              </a:rPr>
              <a:t>依頼者は、（情企</a:t>
            </a:r>
            <a:r>
              <a:rPr lang="en-US" altLang="ja-JP" dirty="0" smtClean="0">
                <a:solidFill>
                  <a:srgbClr val="333333"/>
                </a:solidFill>
                <a:latin typeface="segoe ui"/>
                <a:ea typeface="Meiryo UI"/>
              </a:rPr>
              <a:t>G</a:t>
            </a:r>
            <a:r>
              <a:rPr lang="ja-JP" altLang="en-US" dirty="0" smtClean="0">
                <a:solidFill>
                  <a:srgbClr val="333333"/>
                </a:solidFill>
                <a:latin typeface="segoe ui"/>
                <a:ea typeface="Meiryo UI"/>
              </a:rPr>
              <a:t>）の下記アドレスまでメールにて連絡ください。</a:t>
            </a:r>
            <a:endParaRPr lang="en-US" altLang="ja-JP" dirty="0" smtClean="0">
              <a:solidFill>
                <a:srgbClr val="333333"/>
              </a:solidFill>
              <a:latin typeface="segoe ui"/>
              <a:ea typeface="Meiryo UI"/>
            </a:endParaRPr>
          </a:p>
          <a:p>
            <a:pPr defTabSz="914228"/>
            <a:endParaRPr lang="en-US" altLang="ja-JP" dirty="0" smtClean="0">
              <a:solidFill>
                <a:srgbClr val="333333"/>
              </a:solidFill>
              <a:latin typeface="segoe ui"/>
              <a:ea typeface="Meiryo UI"/>
            </a:endParaRPr>
          </a:p>
          <a:p>
            <a:pPr defTabSz="914228"/>
            <a:r>
              <a:rPr lang="ja-JP" altLang="en-US" dirty="0" smtClean="0">
                <a:solidFill>
                  <a:srgbClr val="333333"/>
                </a:solidFill>
                <a:latin typeface="segoe ui"/>
                <a:ea typeface="Meiryo UI"/>
              </a:rPr>
              <a:t>　　</a:t>
            </a:r>
            <a:r>
              <a:rPr lang="en-US" altLang="ja-JP" dirty="0" smtClean="0">
                <a:solidFill>
                  <a:srgbClr val="333333"/>
                </a:solidFill>
                <a:latin typeface="segoe ui"/>
                <a:ea typeface="Meiryo UI"/>
              </a:rPr>
              <a:t>mail</a:t>
            </a:r>
            <a:r>
              <a:rPr lang="ja-JP" altLang="en-US" dirty="0" smtClean="0">
                <a:solidFill>
                  <a:srgbClr val="333333"/>
                </a:solidFill>
                <a:latin typeface="segoe ui"/>
                <a:ea typeface="Meiryo UI"/>
              </a:rPr>
              <a:t>：</a:t>
            </a:r>
            <a:r>
              <a:rPr lang="en-US" altLang="ja-JP" dirty="0" smtClean="0">
                <a:solidFill>
                  <a:srgbClr val="333333"/>
                </a:solidFill>
                <a:latin typeface="segoe ui"/>
                <a:ea typeface="Meiryo UI"/>
              </a:rPr>
              <a:t>yyyItsui-OraclePof@kioxia.com</a:t>
            </a:r>
            <a:endParaRPr lang="en-US" altLang="ja-JP" dirty="0">
              <a:solidFill>
                <a:srgbClr val="333333"/>
              </a:solidFill>
              <a:latin typeface="segoe ui"/>
              <a:ea typeface="Meiryo UI"/>
            </a:endParaRPr>
          </a:p>
          <a:p>
            <a:pPr defTabSz="914228"/>
            <a:endParaRPr lang="en-US" altLang="ja-JP" dirty="0" smtClean="0">
              <a:solidFill>
                <a:srgbClr val="333333"/>
              </a:solidFill>
              <a:latin typeface="segoe ui"/>
              <a:ea typeface="Meiryo UI"/>
            </a:endParaRPr>
          </a:p>
          <a:p>
            <a:pPr defTabSz="914228"/>
            <a:r>
              <a:rPr lang="ja-JP" altLang="en-US" dirty="0" smtClean="0">
                <a:solidFill>
                  <a:srgbClr val="333333"/>
                </a:solidFill>
                <a:latin typeface="segoe ui"/>
                <a:ea typeface="Meiryo UI"/>
              </a:rPr>
              <a:t>■</a:t>
            </a:r>
            <a:r>
              <a:rPr lang="en-US" altLang="ja-JP" dirty="0" smtClean="0">
                <a:solidFill>
                  <a:srgbClr val="333333"/>
                </a:solidFill>
                <a:latin typeface="segoe ui"/>
                <a:ea typeface="Meiryo UI"/>
              </a:rPr>
              <a:t>Oracle</a:t>
            </a:r>
            <a:r>
              <a:rPr lang="ja-JP" altLang="en-US" dirty="0" smtClean="0">
                <a:solidFill>
                  <a:srgbClr val="333333"/>
                </a:solidFill>
                <a:latin typeface="segoe ui"/>
                <a:ea typeface="Meiryo UI"/>
              </a:rPr>
              <a:t>ＰＯＦ払い出し申請</a:t>
            </a:r>
            <a:endParaRPr lang="en-US" altLang="ja-JP" dirty="0" smtClean="0">
              <a:solidFill>
                <a:srgbClr val="333333"/>
              </a:solidFill>
              <a:latin typeface="segoe ui"/>
              <a:ea typeface="Meiryo UI"/>
            </a:endParaRPr>
          </a:p>
          <a:p>
            <a:pPr defTabSz="914228"/>
            <a:r>
              <a:rPr lang="ja-JP" altLang="en-US" dirty="0">
                <a:solidFill>
                  <a:srgbClr val="333333"/>
                </a:solidFill>
                <a:latin typeface="segoe ui"/>
                <a:ea typeface="Meiryo UI"/>
              </a:rPr>
              <a:t>　</a:t>
            </a:r>
            <a:r>
              <a:rPr lang="ja-JP" altLang="en-US" dirty="0" smtClean="0">
                <a:solidFill>
                  <a:srgbClr val="333333"/>
                </a:solidFill>
                <a:latin typeface="segoe ui"/>
                <a:ea typeface="Meiryo UI"/>
              </a:rPr>
              <a:t>申請者は、［ＩＴ推］長提案で承認された後に（情企</a:t>
            </a:r>
            <a:r>
              <a:rPr lang="en-US" altLang="ja-JP" dirty="0" smtClean="0">
                <a:solidFill>
                  <a:srgbClr val="333333"/>
                </a:solidFill>
                <a:latin typeface="segoe ui"/>
                <a:ea typeface="Meiryo UI"/>
              </a:rPr>
              <a:t>G</a:t>
            </a:r>
            <a:r>
              <a:rPr lang="ja-JP" altLang="en-US" dirty="0" smtClean="0">
                <a:solidFill>
                  <a:srgbClr val="333333"/>
                </a:solidFill>
                <a:latin typeface="segoe ui"/>
                <a:ea typeface="Meiryo UI"/>
              </a:rPr>
              <a:t>）の下記アドレスにメールにて申請ください。</a:t>
            </a:r>
            <a:endParaRPr lang="en-US" altLang="ja-JP" dirty="0" smtClean="0">
              <a:solidFill>
                <a:srgbClr val="333333"/>
              </a:solidFill>
              <a:latin typeface="segoe ui"/>
              <a:ea typeface="Meiryo UI"/>
            </a:endParaRPr>
          </a:p>
          <a:p>
            <a:pPr defTabSz="914228"/>
            <a:r>
              <a:rPr lang="ja-JP" altLang="en-US" dirty="0">
                <a:solidFill>
                  <a:srgbClr val="333333"/>
                </a:solidFill>
                <a:latin typeface="segoe ui"/>
                <a:ea typeface="Meiryo UI"/>
              </a:rPr>
              <a:t>　</a:t>
            </a:r>
            <a:r>
              <a:rPr lang="ja-JP" altLang="en-US" dirty="0" smtClean="0">
                <a:solidFill>
                  <a:srgbClr val="333333"/>
                </a:solidFill>
                <a:latin typeface="segoe ui"/>
                <a:ea typeface="Meiryo UI"/>
              </a:rPr>
              <a:t>（</a:t>
            </a:r>
            <a:r>
              <a:rPr lang="en-US" altLang="ja-JP" dirty="0" smtClean="0">
                <a:solidFill>
                  <a:srgbClr val="333333"/>
                </a:solidFill>
                <a:latin typeface="segoe ui"/>
                <a:ea typeface="Meiryo UI"/>
              </a:rPr>
              <a:t>Oracle</a:t>
            </a:r>
            <a:r>
              <a:rPr lang="ja-JP" altLang="en-US" dirty="0" smtClean="0">
                <a:solidFill>
                  <a:srgbClr val="333333"/>
                </a:solidFill>
                <a:latin typeface="segoe ui"/>
                <a:ea typeface="Meiryo UI"/>
              </a:rPr>
              <a:t>ＰＯＦ払出申請書に記載しメールに添付する事）</a:t>
            </a:r>
            <a:endParaRPr lang="en-US" altLang="ja-JP" dirty="0" smtClean="0">
              <a:solidFill>
                <a:srgbClr val="333333"/>
              </a:solidFill>
              <a:latin typeface="segoe ui"/>
              <a:ea typeface="Meiryo UI"/>
            </a:endParaRPr>
          </a:p>
        </p:txBody>
      </p:sp>
      <p:graphicFrame>
        <p:nvGraphicFramePr>
          <p:cNvPr id="4" name="表 3"/>
          <p:cNvGraphicFramePr>
            <a:graphicFrameLocks noGrp="1"/>
          </p:cNvGraphicFramePr>
          <p:nvPr>
            <p:extLst/>
          </p:nvPr>
        </p:nvGraphicFramePr>
        <p:xfrm>
          <a:off x="544872" y="3588525"/>
          <a:ext cx="10611334" cy="2057400"/>
        </p:xfrm>
        <a:graphic>
          <a:graphicData uri="http://schemas.openxmlformats.org/drawingml/2006/table">
            <a:tbl>
              <a:tblPr firstRow="1" bandRow="1"/>
              <a:tblGrid>
                <a:gridCol w="3954545"/>
                <a:gridCol w="1255122"/>
                <a:gridCol w="5401667"/>
              </a:tblGrid>
              <a:tr h="370840">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dirty="0" smtClean="0"/>
                        <a:t>部門</a:t>
                      </a:r>
                      <a:endParaRPr kumimoji="1" lang="ja-JP"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dirty="0" smtClean="0"/>
                        <a:t>メンバー</a:t>
                      </a:r>
                      <a:endParaRPr kumimoji="1" lang="ja-JP"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c>
                  <a:txBody>
                    <a:bodyPr/>
                    <a:lstStyle>
                      <a:lvl1pPr marL="0" algn="l" defTabSz="914400" rtl="0" eaLnBrk="1" latinLnBrk="0" hangingPunct="1">
                        <a:defRPr kumimoji="1" sz="1800" b="1" kern="1200">
                          <a:solidFill>
                            <a:schemeClr val="lt1"/>
                          </a:solidFill>
                          <a:latin typeface="segoe ui"/>
                          <a:ea typeface="Meiryo UI"/>
                        </a:defRPr>
                      </a:lvl1pPr>
                      <a:lvl2pPr marL="457200" algn="l" defTabSz="914400" rtl="0" eaLnBrk="1" latinLnBrk="0" hangingPunct="1">
                        <a:defRPr kumimoji="1" sz="1800" b="1" kern="1200">
                          <a:solidFill>
                            <a:schemeClr val="lt1"/>
                          </a:solidFill>
                          <a:latin typeface="segoe ui"/>
                          <a:ea typeface="Meiryo UI"/>
                        </a:defRPr>
                      </a:lvl2pPr>
                      <a:lvl3pPr marL="914400" algn="l" defTabSz="914400" rtl="0" eaLnBrk="1" latinLnBrk="0" hangingPunct="1">
                        <a:defRPr kumimoji="1" sz="1800" b="1" kern="1200">
                          <a:solidFill>
                            <a:schemeClr val="lt1"/>
                          </a:solidFill>
                          <a:latin typeface="segoe ui"/>
                          <a:ea typeface="Meiryo UI"/>
                        </a:defRPr>
                      </a:lvl3pPr>
                      <a:lvl4pPr marL="1371600" algn="l" defTabSz="914400" rtl="0" eaLnBrk="1" latinLnBrk="0" hangingPunct="1">
                        <a:defRPr kumimoji="1" sz="1800" b="1" kern="1200">
                          <a:solidFill>
                            <a:schemeClr val="lt1"/>
                          </a:solidFill>
                          <a:latin typeface="segoe ui"/>
                          <a:ea typeface="Meiryo UI"/>
                        </a:defRPr>
                      </a:lvl4pPr>
                      <a:lvl5pPr marL="1828800" algn="l" defTabSz="914400" rtl="0" eaLnBrk="1" latinLnBrk="0" hangingPunct="1">
                        <a:defRPr kumimoji="1" sz="1800" b="1" kern="1200">
                          <a:solidFill>
                            <a:schemeClr val="lt1"/>
                          </a:solidFill>
                          <a:latin typeface="segoe ui"/>
                          <a:ea typeface="Meiryo UI"/>
                        </a:defRPr>
                      </a:lvl5pPr>
                      <a:lvl6pPr marL="2286000" algn="l" defTabSz="914400" rtl="0" eaLnBrk="1" latinLnBrk="0" hangingPunct="1">
                        <a:defRPr kumimoji="1" sz="1800" b="1" kern="1200">
                          <a:solidFill>
                            <a:schemeClr val="lt1"/>
                          </a:solidFill>
                          <a:latin typeface="segoe ui"/>
                          <a:ea typeface="Meiryo UI"/>
                        </a:defRPr>
                      </a:lvl6pPr>
                      <a:lvl7pPr marL="2743200" algn="l" defTabSz="914400" rtl="0" eaLnBrk="1" latinLnBrk="0" hangingPunct="1">
                        <a:defRPr kumimoji="1" sz="1800" b="1" kern="1200">
                          <a:solidFill>
                            <a:schemeClr val="lt1"/>
                          </a:solidFill>
                          <a:latin typeface="segoe ui"/>
                          <a:ea typeface="Meiryo UI"/>
                        </a:defRPr>
                      </a:lvl7pPr>
                      <a:lvl8pPr marL="3200400" algn="l" defTabSz="914400" rtl="0" eaLnBrk="1" latinLnBrk="0" hangingPunct="1">
                        <a:defRPr kumimoji="1" sz="1800" b="1" kern="1200">
                          <a:solidFill>
                            <a:schemeClr val="lt1"/>
                          </a:solidFill>
                          <a:latin typeface="segoe ui"/>
                          <a:ea typeface="Meiryo UI"/>
                        </a:defRPr>
                      </a:lvl8pPr>
                      <a:lvl9pPr marL="3657600" algn="l" defTabSz="914400" rtl="0" eaLnBrk="1" latinLnBrk="0" hangingPunct="1">
                        <a:defRPr kumimoji="1" sz="1800" b="1" kern="1200">
                          <a:solidFill>
                            <a:schemeClr val="lt1"/>
                          </a:solidFill>
                          <a:latin typeface="segoe ui"/>
                          <a:ea typeface="Meiryo UI"/>
                        </a:defRPr>
                      </a:lvl9pPr>
                    </a:lstStyle>
                    <a:p>
                      <a:pPr algn="ctr"/>
                      <a:r>
                        <a:rPr kumimoji="1" lang="ja-JP" altLang="en-US" dirty="0" smtClean="0"/>
                        <a:t>役割</a:t>
                      </a:r>
                      <a:endParaRPr kumimoji="1" lang="ja-JP"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F9CEB"/>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（四日市）［</a:t>
                      </a:r>
                      <a:r>
                        <a:rPr kumimoji="1" lang="en-US" altLang="ja-JP" sz="1400" dirty="0" smtClean="0"/>
                        <a:t>IT</a:t>
                      </a:r>
                      <a:r>
                        <a:rPr kumimoji="1" lang="ja-JP" altLang="en-US" sz="1400" dirty="0" smtClean="0"/>
                        <a:t>推］（情企</a:t>
                      </a:r>
                      <a:r>
                        <a:rPr kumimoji="1" lang="en-US" altLang="ja-JP" sz="1400" dirty="0" smtClean="0"/>
                        <a:t>G</a:t>
                      </a:r>
                      <a:r>
                        <a:rPr kumimoji="1" lang="ja-JP" altLang="en-US" sz="1400" dirty="0" smtClean="0"/>
                        <a:t>）</a:t>
                      </a:r>
                      <a:endParaRPr kumimoji="1" lang="ja-JP" alt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ja-JP" altLang="en-US" sz="1400" dirty="0" smtClean="0"/>
                        <a:t>酢田</a:t>
                      </a:r>
                      <a:r>
                        <a:rPr kumimoji="1" lang="en-US" altLang="ja-JP" sz="1400" dirty="0" smtClean="0"/>
                        <a:t>CS</a:t>
                      </a:r>
                    </a:p>
                    <a:p>
                      <a:r>
                        <a:rPr kumimoji="1" lang="ja-JP" altLang="en-US" sz="1400" dirty="0" smtClean="0"/>
                        <a:t>山崎</a:t>
                      </a:r>
                      <a:endParaRPr kumimoji="1" lang="en-US" altLang="ja-JP" sz="1400" dirty="0" smtClean="0"/>
                    </a:p>
                    <a:p>
                      <a:r>
                        <a:rPr kumimoji="1" lang="ja-JP" altLang="en-US" sz="1400" dirty="0" smtClean="0"/>
                        <a:t>川勝</a:t>
                      </a:r>
                      <a:endParaRPr kumimoji="1" lang="ja-JP" altLang="en-US" sz="14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r>
                        <a:rPr kumimoji="1" lang="en-US" altLang="ja-JP" sz="1400" b="1" dirty="0" smtClean="0">
                          <a:solidFill>
                            <a:schemeClr val="tx1">
                              <a:lumMod val="50000"/>
                            </a:schemeClr>
                          </a:solidFill>
                        </a:rPr>
                        <a:t>Oracle</a:t>
                      </a:r>
                      <a:r>
                        <a:rPr kumimoji="1" lang="ja-JP" altLang="en-US" sz="1400" b="1" dirty="0" smtClean="0">
                          <a:solidFill>
                            <a:schemeClr val="tx1">
                              <a:lumMod val="50000"/>
                            </a:schemeClr>
                          </a:solidFill>
                        </a:rPr>
                        <a:t>ＰＯＦ事務局</a:t>
                      </a:r>
                      <a:endParaRPr kumimoji="1" lang="en-US" altLang="ja-JP" sz="1400" b="1" dirty="0" smtClean="0">
                        <a:solidFill>
                          <a:schemeClr val="tx1">
                            <a:lumMod val="50000"/>
                          </a:schemeClr>
                        </a:solidFill>
                      </a:endParaRPr>
                    </a:p>
                    <a:p>
                      <a:r>
                        <a:rPr kumimoji="1" lang="ja-JP" altLang="en-US" sz="1400" dirty="0" smtClean="0">
                          <a:solidFill>
                            <a:schemeClr val="tx1">
                              <a:lumMod val="50000"/>
                            </a:schemeClr>
                          </a:solidFill>
                        </a:rPr>
                        <a:t>①［</a:t>
                      </a:r>
                      <a:r>
                        <a:rPr kumimoji="1" lang="en-US" altLang="ja-JP" sz="1400" dirty="0" smtClean="0">
                          <a:solidFill>
                            <a:schemeClr val="tx1">
                              <a:lumMod val="50000"/>
                            </a:schemeClr>
                          </a:solidFill>
                        </a:rPr>
                        <a:t>IT</a:t>
                      </a:r>
                      <a:r>
                        <a:rPr kumimoji="1" lang="ja-JP" altLang="en-US" sz="1400" dirty="0" smtClean="0">
                          <a:solidFill>
                            <a:schemeClr val="tx1">
                              <a:lumMod val="50000"/>
                            </a:schemeClr>
                          </a:solidFill>
                        </a:rPr>
                        <a:t>推］長レビューの主催</a:t>
                      </a:r>
                      <a:endParaRPr kumimoji="1" lang="en-US" altLang="ja-JP" sz="1400" dirty="0" smtClean="0">
                        <a:solidFill>
                          <a:schemeClr val="tx1">
                            <a:lumMod val="50000"/>
                          </a:schemeClr>
                        </a:solidFill>
                      </a:endParaRPr>
                    </a:p>
                    <a:p>
                      <a:r>
                        <a:rPr kumimoji="1" lang="ja-JP" altLang="en-US" sz="1400" dirty="0" smtClean="0">
                          <a:solidFill>
                            <a:schemeClr val="tx1">
                              <a:lumMod val="50000"/>
                            </a:schemeClr>
                          </a:solidFill>
                        </a:rPr>
                        <a:t>②</a:t>
                      </a:r>
                      <a:r>
                        <a:rPr kumimoji="1" lang="en-US" altLang="ja-JP" sz="1400" dirty="0" smtClean="0">
                          <a:solidFill>
                            <a:schemeClr val="tx1">
                              <a:lumMod val="50000"/>
                            </a:schemeClr>
                          </a:solidFill>
                        </a:rPr>
                        <a:t>Oracle</a:t>
                      </a:r>
                      <a:r>
                        <a:rPr kumimoji="1" lang="ja-JP" altLang="en-US" sz="1400" dirty="0" smtClean="0">
                          <a:solidFill>
                            <a:schemeClr val="tx1">
                              <a:lumMod val="50000"/>
                            </a:schemeClr>
                          </a:solidFill>
                        </a:rPr>
                        <a:t>ＰＯＦ払出申請書受け</a:t>
                      </a:r>
                      <a:endParaRPr kumimoji="1" lang="en-US" altLang="ja-JP" sz="1400" dirty="0" smtClean="0">
                        <a:solidFill>
                          <a:schemeClr val="tx1">
                            <a:lumMod val="50000"/>
                          </a:schemeClr>
                        </a:solidFill>
                      </a:endParaRPr>
                    </a:p>
                    <a:p>
                      <a:endParaRPr kumimoji="1" lang="ja-JP" altLang="en-US" sz="1400" dirty="0">
                        <a:solidFill>
                          <a:schemeClr val="tx1">
                            <a:lumMod val="50000"/>
                          </a:schemeClr>
                        </a:solidFill>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solidFill>
                          <a:schemeClr val="tx1">
                            <a:lumMod val="5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20000"/>
                      </a:srgbClr>
                    </a:solidFill>
                  </a:tcPr>
                </a:tc>
              </a:tr>
              <a:tr h="370840">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c>
                  <a:txBody>
                    <a:bodyPr/>
                    <a:lstStyle>
                      <a:lvl1pPr marL="0" algn="l" defTabSz="914400" rtl="0" eaLnBrk="1" latinLnBrk="0" hangingPunct="1">
                        <a:defRPr kumimoji="1" sz="1800" kern="1200">
                          <a:solidFill>
                            <a:schemeClr val="dk1"/>
                          </a:solidFill>
                          <a:latin typeface="segoe ui"/>
                          <a:ea typeface="Meiryo UI"/>
                        </a:defRPr>
                      </a:lvl1pPr>
                      <a:lvl2pPr marL="457200" algn="l" defTabSz="914400" rtl="0" eaLnBrk="1" latinLnBrk="0" hangingPunct="1">
                        <a:defRPr kumimoji="1" sz="1800" kern="1200">
                          <a:solidFill>
                            <a:schemeClr val="dk1"/>
                          </a:solidFill>
                          <a:latin typeface="segoe ui"/>
                          <a:ea typeface="Meiryo UI"/>
                        </a:defRPr>
                      </a:lvl2pPr>
                      <a:lvl3pPr marL="914400" algn="l" defTabSz="914400" rtl="0" eaLnBrk="1" latinLnBrk="0" hangingPunct="1">
                        <a:defRPr kumimoji="1" sz="1800" kern="1200">
                          <a:solidFill>
                            <a:schemeClr val="dk1"/>
                          </a:solidFill>
                          <a:latin typeface="segoe ui"/>
                          <a:ea typeface="Meiryo UI"/>
                        </a:defRPr>
                      </a:lvl3pPr>
                      <a:lvl4pPr marL="1371600" algn="l" defTabSz="914400" rtl="0" eaLnBrk="1" latinLnBrk="0" hangingPunct="1">
                        <a:defRPr kumimoji="1" sz="1800" kern="1200">
                          <a:solidFill>
                            <a:schemeClr val="dk1"/>
                          </a:solidFill>
                          <a:latin typeface="segoe ui"/>
                          <a:ea typeface="Meiryo UI"/>
                        </a:defRPr>
                      </a:lvl4pPr>
                      <a:lvl5pPr marL="1828800" algn="l" defTabSz="914400" rtl="0" eaLnBrk="1" latinLnBrk="0" hangingPunct="1">
                        <a:defRPr kumimoji="1" sz="1800" kern="1200">
                          <a:solidFill>
                            <a:schemeClr val="dk1"/>
                          </a:solidFill>
                          <a:latin typeface="segoe ui"/>
                          <a:ea typeface="Meiryo UI"/>
                        </a:defRPr>
                      </a:lvl5pPr>
                      <a:lvl6pPr marL="2286000" algn="l" defTabSz="914400" rtl="0" eaLnBrk="1" latinLnBrk="0" hangingPunct="1">
                        <a:defRPr kumimoji="1" sz="1800" kern="1200">
                          <a:solidFill>
                            <a:schemeClr val="dk1"/>
                          </a:solidFill>
                          <a:latin typeface="segoe ui"/>
                          <a:ea typeface="Meiryo UI"/>
                        </a:defRPr>
                      </a:lvl6pPr>
                      <a:lvl7pPr marL="2743200" algn="l" defTabSz="914400" rtl="0" eaLnBrk="1" latinLnBrk="0" hangingPunct="1">
                        <a:defRPr kumimoji="1" sz="1800" kern="1200">
                          <a:solidFill>
                            <a:schemeClr val="dk1"/>
                          </a:solidFill>
                          <a:latin typeface="segoe ui"/>
                          <a:ea typeface="Meiryo UI"/>
                        </a:defRPr>
                      </a:lvl7pPr>
                      <a:lvl8pPr marL="3200400" algn="l" defTabSz="914400" rtl="0" eaLnBrk="1" latinLnBrk="0" hangingPunct="1">
                        <a:defRPr kumimoji="1" sz="1800" kern="1200">
                          <a:solidFill>
                            <a:schemeClr val="dk1"/>
                          </a:solidFill>
                          <a:latin typeface="segoe ui"/>
                          <a:ea typeface="Meiryo UI"/>
                        </a:defRPr>
                      </a:lvl8pPr>
                      <a:lvl9pPr marL="3657600" algn="l" defTabSz="914400" rtl="0" eaLnBrk="1" latinLnBrk="0" hangingPunct="1">
                        <a:defRPr kumimoji="1" sz="1800" kern="1200">
                          <a:solidFill>
                            <a:schemeClr val="dk1"/>
                          </a:solidFill>
                          <a:latin typeface="segoe ui"/>
                          <a:ea typeface="Meiryo UI"/>
                        </a:defRPr>
                      </a:lvl9pPr>
                    </a:lstStyle>
                    <a:p>
                      <a:endParaRPr kumimoji="1" lang="ja-JP" altLang="en-US" sz="1400" dirty="0">
                        <a:solidFill>
                          <a:schemeClr val="tx1">
                            <a:lumMod val="5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F9CEB">
                        <a:tint val="40000"/>
                      </a:srgbClr>
                    </a:solidFill>
                  </a:tcPr>
                </a:tc>
              </a:tr>
            </a:tbl>
          </a:graphicData>
        </a:graphic>
      </p:graphicFrame>
      <p:sp>
        <p:nvSpPr>
          <p:cNvPr id="5" name="テキスト プレースホルダー 16"/>
          <p:cNvSpPr txBox="1">
            <a:spLocks/>
          </p:cNvSpPr>
          <p:nvPr/>
        </p:nvSpPr>
        <p:spPr>
          <a:xfrm>
            <a:off x="380364" y="3178845"/>
            <a:ext cx="4115435" cy="409680"/>
          </a:xfrm>
          <a:prstGeom prst="rect">
            <a:avLst/>
          </a:prstGeom>
        </p:spPr>
        <p:txBody>
          <a:bodyPr/>
          <a:lstStyle>
            <a:lvl1pPr marL="287338" indent="-287338" algn="l" rtl="0" eaLnBrk="1" fontAlgn="base" hangingPunct="1">
              <a:spcBef>
                <a:spcPct val="0"/>
              </a:spcBef>
              <a:spcAft>
                <a:spcPct val="25000"/>
              </a:spcAft>
              <a:buChar char="•"/>
              <a:defRPr kumimoji="1" sz="2400" b="1">
                <a:solidFill>
                  <a:schemeClr val="tx1"/>
                </a:solidFill>
                <a:latin typeface="Meiryo UI" pitchFamily="50" charset="-128"/>
                <a:ea typeface="Meiryo UI" pitchFamily="50" charset="-128"/>
                <a:cs typeface="Meiryo UI" pitchFamily="50" charset="-128"/>
              </a:defRPr>
            </a:lvl1pPr>
            <a:lvl2pPr marL="573088" indent="-284163" algn="l" rtl="0" eaLnBrk="1" fontAlgn="base" hangingPunct="1">
              <a:spcBef>
                <a:spcPct val="0"/>
              </a:spcBef>
              <a:spcAft>
                <a:spcPct val="25000"/>
              </a:spcAft>
              <a:buChar char="–"/>
              <a:defRPr kumimoji="1" sz="2000">
                <a:solidFill>
                  <a:schemeClr val="tx1"/>
                </a:solidFill>
                <a:latin typeface="Meiryo UI" pitchFamily="50" charset="-128"/>
                <a:ea typeface="Meiryo UI" pitchFamily="50" charset="-128"/>
                <a:cs typeface="Meiryo UI" pitchFamily="50" charset="-128"/>
              </a:defRPr>
            </a:lvl2pPr>
            <a:lvl3pPr marL="857250" indent="-282575" algn="l" rtl="0" eaLnBrk="1" fontAlgn="base" hangingPunct="1">
              <a:spcBef>
                <a:spcPct val="0"/>
              </a:spcBef>
              <a:spcAft>
                <a:spcPct val="25000"/>
              </a:spcAft>
              <a:buFont typeface="Helvetica" pitchFamily="34" charset="0"/>
              <a:buChar char="•"/>
              <a:defRPr kumimoji="1" sz="2000">
                <a:solidFill>
                  <a:schemeClr val="tx1"/>
                </a:solidFill>
                <a:latin typeface="Meiryo UI" pitchFamily="50" charset="-128"/>
                <a:ea typeface="Meiryo UI" pitchFamily="50" charset="-128"/>
                <a:cs typeface="Meiryo UI" pitchFamily="50" charset="-128"/>
              </a:defRPr>
            </a:lvl3pPr>
            <a:lvl4pPr marL="1138238" indent="-279400" algn="l" rtl="0" eaLnBrk="1" fontAlgn="base" hangingPunct="1">
              <a:spcBef>
                <a:spcPct val="0"/>
              </a:spcBef>
              <a:spcAft>
                <a:spcPct val="25000"/>
              </a:spcAft>
              <a:buChar char="–"/>
              <a:defRPr kumimoji="1" sz="2000">
                <a:solidFill>
                  <a:schemeClr val="tx1"/>
                </a:solidFill>
                <a:latin typeface="Meiryo UI" pitchFamily="50" charset="-128"/>
                <a:ea typeface="Meiryo UI" pitchFamily="50" charset="-128"/>
                <a:cs typeface="Meiryo UI" pitchFamily="50" charset="-128"/>
              </a:defRPr>
            </a:lvl4pPr>
            <a:lvl5pPr marL="1425575" indent="-284163" algn="l" rtl="0" eaLnBrk="1" fontAlgn="base" hangingPunct="1">
              <a:spcBef>
                <a:spcPct val="0"/>
              </a:spcBef>
              <a:spcAft>
                <a:spcPct val="25000"/>
              </a:spcAft>
              <a:buFont typeface="Arial" charset="0"/>
              <a:buChar char="•"/>
              <a:defRPr kumimoji="1" sz="2000">
                <a:solidFill>
                  <a:schemeClr val="tx1"/>
                </a:solidFill>
                <a:latin typeface="Meiryo UI" pitchFamily="50" charset="-128"/>
                <a:ea typeface="Meiryo UI" pitchFamily="50" charset="-128"/>
                <a:cs typeface="Meiryo UI" pitchFamily="50" charset="-128"/>
              </a:defRPr>
            </a:lvl5pPr>
            <a:lvl6pPr marL="1882775" indent="-284163" algn="l" rtl="0" eaLnBrk="1" fontAlgn="base" hangingPunct="1">
              <a:spcBef>
                <a:spcPct val="0"/>
              </a:spcBef>
              <a:spcAft>
                <a:spcPct val="25000"/>
              </a:spcAft>
              <a:buChar char="•"/>
              <a:defRPr kumimoji="1" sz="2000">
                <a:solidFill>
                  <a:schemeClr val="tx1"/>
                </a:solidFill>
                <a:latin typeface="+mn-lt"/>
                <a:ea typeface="+mn-ea"/>
              </a:defRPr>
            </a:lvl6pPr>
            <a:lvl7pPr marL="2339975" indent="-284163" algn="l" rtl="0" eaLnBrk="1" fontAlgn="base" hangingPunct="1">
              <a:spcBef>
                <a:spcPct val="0"/>
              </a:spcBef>
              <a:spcAft>
                <a:spcPct val="25000"/>
              </a:spcAft>
              <a:buChar char="•"/>
              <a:defRPr kumimoji="1" sz="2000">
                <a:solidFill>
                  <a:schemeClr val="tx1"/>
                </a:solidFill>
                <a:latin typeface="+mn-lt"/>
                <a:ea typeface="+mn-ea"/>
              </a:defRPr>
            </a:lvl7pPr>
            <a:lvl8pPr marL="2797175" indent="-284163" algn="l" rtl="0" eaLnBrk="1" fontAlgn="base" hangingPunct="1">
              <a:spcBef>
                <a:spcPct val="0"/>
              </a:spcBef>
              <a:spcAft>
                <a:spcPct val="25000"/>
              </a:spcAft>
              <a:buChar char="•"/>
              <a:defRPr kumimoji="1" sz="2000">
                <a:solidFill>
                  <a:schemeClr val="tx1"/>
                </a:solidFill>
                <a:latin typeface="+mn-lt"/>
                <a:ea typeface="+mn-ea"/>
              </a:defRPr>
            </a:lvl8pPr>
            <a:lvl9pPr marL="3254375" indent="-284163" algn="l" rtl="0" eaLnBrk="1" fontAlgn="base" hangingPunct="1">
              <a:spcBef>
                <a:spcPct val="0"/>
              </a:spcBef>
              <a:spcAft>
                <a:spcPct val="25000"/>
              </a:spcAft>
              <a:buChar char="•"/>
              <a:defRPr kumimoji="1" sz="2000">
                <a:solidFill>
                  <a:schemeClr val="tx1"/>
                </a:solidFill>
                <a:latin typeface="+mn-lt"/>
                <a:ea typeface="+mn-ea"/>
              </a:defRPr>
            </a:lvl9p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1" lang="ja-JP" altLang="en-US" sz="2000" b="0" i="0" u="sng" strike="noStrike" kern="0" cap="none" spc="0" normalizeH="0" baseline="0" noProof="0" dirty="0" smtClean="0">
                <a:ln>
                  <a:noFill/>
                </a:ln>
                <a:solidFill>
                  <a:srgbClr val="333333"/>
                </a:solidFill>
                <a:effectLst/>
                <a:uLnTx/>
                <a:uFillTx/>
                <a:latin typeface="Meiryo UI" pitchFamily="50" charset="-128"/>
                <a:ea typeface="Meiryo UI" pitchFamily="50" charset="-128"/>
              </a:rPr>
              <a:t>■</a:t>
            </a:r>
            <a:r>
              <a:rPr kumimoji="1" lang="en-US" altLang="ja-JP" sz="2000" b="0" i="0" u="sng" strike="noStrike" kern="0" cap="none" spc="0" normalizeH="0" baseline="0" noProof="0" dirty="0" smtClean="0">
                <a:ln>
                  <a:noFill/>
                </a:ln>
                <a:solidFill>
                  <a:srgbClr val="333333"/>
                </a:solidFill>
                <a:effectLst/>
                <a:uLnTx/>
                <a:uFillTx/>
                <a:latin typeface="Meiryo UI" pitchFamily="50" charset="-128"/>
                <a:ea typeface="Meiryo UI" pitchFamily="50" charset="-128"/>
              </a:rPr>
              <a:t>Oracle</a:t>
            </a:r>
            <a:r>
              <a:rPr kumimoji="1" lang="ja-JP" altLang="en-US" sz="2000" b="0" i="0" u="sng" strike="noStrike" kern="0" cap="none" spc="0" normalizeH="0" baseline="0" noProof="0" dirty="0" smtClean="0">
                <a:ln>
                  <a:noFill/>
                </a:ln>
                <a:solidFill>
                  <a:srgbClr val="333333"/>
                </a:solidFill>
                <a:effectLst/>
                <a:uLnTx/>
                <a:uFillTx/>
                <a:latin typeface="Meiryo UI" pitchFamily="50" charset="-128"/>
                <a:ea typeface="Meiryo UI" pitchFamily="50" charset="-128"/>
              </a:rPr>
              <a:t>ＰＯＦ事務局と役割</a:t>
            </a:r>
            <a:endParaRPr kumimoji="1" lang="ja-JP" altLang="en-US" sz="2000" b="0" i="0" u="sng" strike="noStrike" kern="0" cap="none" spc="0" normalizeH="0" baseline="0" noProof="0" dirty="0">
              <a:ln>
                <a:noFill/>
              </a:ln>
              <a:solidFill>
                <a:srgbClr val="333333"/>
              </a:solidFill>
              <a:effectLst/>
              <a:uLnTx/>
              <a:uFillTx/>
              <a:latin typeface="Meiryo UI" pitchFamily="50" charset="-128"/>
              <a:ea typeface="Meiryo UI" pitchFamily="50" charset="-128"/>
            </a:endParaRPr>
          </a:p>
        </p:txBody>
      </p:sp>
    </p:spTree>
    <p:extLst>
      <p:ext uri="{BB962C8B-B14F-4D97-AF65-F5344CB8AC3E}">
        <p14:creationId xmlns:p14="http://schemas.microsoft.com/office/powerpoint/2010/main" val="3030067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［ＩＴ推］長レビューでご説明願いたい項目（例）</a:t>
            </a:r>
            <a:endParaRPr kumimoji="1" lang="ja-JP" altLang="en-US" dirty="0"/>
          </a:p>
        </p:txBody>
      </p:sp>
      <p:sp>
        <p:nvSpPr>
          <p:cNvPr id="3" name="テキスト ボックス 2"/>
          <p:cNvSpPr txBox="1"/>
          <p:nvPr/>
        </p:nvSpPr>
        <p:spPr>
          <a:xfrm>
            <a:off x="218247" y="1012135"/>
            <a:ext cx="10915617" cy="4893647"/>
          </a:xfrm>
          <a:prstGeom prst="rect">
            <a:avLst/>
          </a:prstGeom>
          <a:noFill/>
        </p:spPr>
        <p:txBody>
          <a:bodyPr wrap="none" rtlCol="0">
            <a:spAutoFit/>
          </a:bodyPr>
          <a:lstStyle/>
          <a:p>
            <a:r>
              <a:rPr lang="ja-JP"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システム導入</a:t>
            </a:r>
            <a:r>
              <a:rPr lang="ja-JP" altLang="ja-JP" sz="2400" dirty="0" smtClean="0">
                <a:latin typeface="Meiryo UI" panose="020B0604030504040204" pitchFamily="50" charset="-128"/>
                <a:ea typeface="Meiryo UI" panose="020B0604030504040204" pitchFamily="50" charset="-128"/>
              </a:rPr>
              <a:t>計画</a:t>
            </a:r>
            <a:r>
              <a:rPr lang="ja-JP" altLang="ja-JP" sz="2400" dirty="0">
                <a:latin typeface="Meiryo UI" panose="020B0604030504040204" pitchFamily="50" charset="-128"/>
                <a:ea typeface="Meiryo UI" panose="020B0604030504040204" pitchFamily="50" charset="-128"/>
              </a:rPr>
              <a:t>（システムの概要、必要目的、工程、今後の追加有無等</a:t>
            </a:r>
            <a:r>
              <a:rPr lang="ja-JP" altLang="ja-JP"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・現状必要ライセンス数、</a:t>
            </a:r>
            <a:r>
              <a:rPr lang="ja-JP" altLang="ja-JP" sz="2400" dirty="0" smtClean="0">
                <a:latin typeface="Meiryo UI" panose="020B0604030504040204" pitchFamily="50" charset="-128"/>
                <a:ea typeface="Meiryo UI" panose="020B0604030504040204" pitchFamily="50" charset="-128"/>
              </a:rPr>
              <a:t>種別</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・見込み外から外れた</a:t>
            </a:r>
            <a:r>
              <a:rPr lang="ja-JP" altLang="ja-JP" sz="2400" dirty="0" smtClean="0">
                <a:latin typeface="Meiryo UI" panose="020B0604030504040204" pitchFamily="50" charset="-128"/>
                <a:ea typeface="Meiryo UI" panose="020B0604030504040204" pitchFamily="50" charset="-128"/>
              </a:rPr>
              <a:t>理由</a:t>
            </a:r>
            <a:endParaRPr lang="en-US" altLang="ja-JP" sz="2400" dirty="0" smtClean="0">
              <a:latin typeface="Meiryo UI" panose="020B0604030504040204" pitchFamily="50" charset="-128"/>
              <a:ea typeface="Meiryo UI" panose="020B0604030504040204" pitchFamily="50" charset="-128"/>
            </a:endParaRPr>
          </a:p>
          <a:p>
            <a:r>
              <a:rPr lang="ja-JP" altLang="ja-JP" sz="2400" dirty="0" smtClean="0">
                <a:latin typeface="Meiryo UI" panose="020B0604030504040204" pitchFamily="50" charset="-128"/>
                <a:ea typeface="Meiryo UI" panose="020B0604030504040204" pitchFamily="50" charset="-128"/>
              </a:rPr>
              <a:t>（見込み</a:t>
            </a:r>
            <a:r>
              <a:rPr lang="ja-JP" altLang="ja-JP" sz="2400" dirty="0">
                <a:latin typeface="Meiryo UI" panose="020B0604030504040204" pitchFamily="50" charset="-128"/>
                <a:ea typeface="Meiryo UI" panose="020B0604030504040204" pitchFamily="50" charset="-128"/>
              </a:rPr>
              <a:t>を伺っ</a:t>
            </a:r>
            <a:r>
              <a:rPr lang="ja-JP" altLang="ja-JP" sz="2400" dirty="0" smtClean="0">
                <a:latin typeface="Meiryo UI" panose="020B0604030504040204" pitchFamily="50" charset="-128"/>
                <a:ea typeface="Meiryo UI" panose="020B0604030504040204" pitchFamily="50" charset="-128"/>
              </a:rPr>
              <a:t>てい</a:t>
            </a:r>
            <a:r>
              <a:rPr lang="ja-JP" altLang="en-US" sz="2400" dirty="0" smtClean="0">
                <a:latin typeface="Meiryo UI" panose="020B0604030504040204" pitchFamily="50" charset="-128"/>
                <a:ea typeface="Meiryo UI" panose="020B0604030504040204" pitchFamily="50" charset="-128"/>
              </a:rPr>
              <a:t>ない部門からは</a:t>
            </a:r>
            <a:r>
              <a:rPr lang="ja-JP" altLang="ja-JP" sz="2400" dirty="0" smtClean="0">
                <a:latin typeface="Meiryo UI" panose="020B0604030504040204" pitchFamily="50" charset="-128"/>
                <a:ea typeface="Meiryo UI" panose="020B0604030504040204" pitchFamily="50" charset="-128"/>
              </a:rPr>
              <a:t>量産</a:t>
            </a:r>
            <a:r>
              <a:rPr lang="ja-JP" altLang="ja-JP" sz="2400" dirty="0">
                <a:latin typeface="Meiryo UI" panose="020B0604030504040204" pitchFamily="50" charset="-128"/>
                <a:ea typeface="Meiryo UI" panose="020B0604030504040204" pitchFamily="50" charset="-128"/>
              </a:rPr>
              <a:t>系として必要性のご説明をお願い致します</a:t>
            </a:r>
            <a:r>
              <a:rPr lang="ja-JP" altLang="ja-JP"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・自部門でライセンス調達をどう試みられた</a:t>
            </a:r>
            <a:r>
              <a:rPr lang="ja-JP" altLang="ja-JP" sz="2400" dirty="0" smtClean="0">
                <a:latin typeface="Meiryo UI" panose="020B0604030504040204" pitchFamily="50" charset="-128"/>
                <a:ea typeface="Meiryo UI" panose="020B0604030504040204" pitchFamily="50" charset="-128"/>
              </a:rPr>
              <a:t>か</a:t>
            </a:r>
            <a:endParaRPr lang="en-US" altLang="ja-JP" sz="2400" dirty="0" smtClean="0">
              <a:latin typeface="Meiryo UI" panose="020B0604030504040204" pitchFamily="50" charset="-128"/>
              <a:ea typeface="Meiryo UI" panose="020B0604030504040204" pitchFamily="50" charset="-128"/>
            </a:endParaRPr>
          </a:p>
          <a:p>
            <a:r>
              <a:rPr lang="ja-JP" altLang="ja-JP" sz="2400" dirty="0" smtClean="0">
                <a:latin typeface="Meiryo UI" panose="020B0604030504040204" pitchFamily="50" charset="-128"/>
                <a:ea typeface="Meiryo UI" panose="020B0604030504040204" pitchFamily="50" charset="-128"/>
              </a:rPr>
              <a:t>（部門</a:t>
            </a:r>
            <a:r>
              <a:rPr lang="ja-JP" altLang="en-US" sz="2400" dirty="0" smtClean="0">
                <a:latin typeface="Meiryo UI" panose="020B0604030504040204" pitchFamily="50" charset="-128"/>
                <a:ea typeface="Meiryo UI" panose="020B0604030504040204" pitchFamily="50" charset="-128"/>
              </a:rPr>
              <a:t>にて</a:t>
            </a:r>
            <a:r>
              <a:rPr lang="ja-JP" altLang="ja-JP" sz="2400" dirty="0" smtClean="0">
                <a:latin typeface="Meiryo UI" panose="020B0604030504040204" pitchFamily="50" charset="-128"/>
                <a:ea typeface="Meiryo UI" panose="020B0604030504040204" pitchFamily="50" charset="-128"/>
              </a:rPr>
              <a:t>既存</a:t>
            </a:r>
            <a:r>
              <a:rPr lang="ja-JP" altLang="ja-JP" sz="2400" dirty="0">
                <a:latin typeface="Meiryo UI" panose="020B0604030504040204" pitchFamily="50" charset="-128"/>
                <a:ea typeface="Meiryo UI" panose="020B0604030504040204" pitchFamily="50" charset="-128"/>
              </a:rPr>
              <a:t>でお持ちのライセンス</a:t>
            </a:r>
            <a:r>
              <a:rPr lang="ja-JP" altLang="ja-JP" sz="2400" dirty="0" smtClean="0">
                <a:latin typeface="Meiryo UI" panose="020B0604030504040204" pitchFamily="50" charset="-128"/>
                <a:ea typeface="Meiryo UI" panose="020B0604030504040204" pitchFamily="50" charset="-128"/>
              </a:rPr>
              <a:t>を調査</a:t>
            </a:r>
            <a:r>
              <a:rPr lang="ja-JP" altLang="ja-JP" sz="2400" dirty="0">
                <a:latin typeface="Meiryo UI" panose="020B0604030504040204" pitchFamily="50" charset="-128"/>
                <a:ea typeface="Meiryo UI" panose="020B0604030504040204" pitchFamily="50" charset="-128"/>
              </a:rPr>
              <a:t>し融通できるものがないか確認したか</a:t>
            </a:r>
            <a:r>
              <a:rPr lang="ja-JP" altLang="ja-JP"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・投資効果を</a:t>
            </a:r>
            <a:r>
              <a:rPr lang="ja-JP" altLang="ja-JP" sz="2400" dirty="0" smtClean="0">
                <a:latin typeface="Meiryo UI" panose="020B0604030504040204" pitchFamily="50" charset="-128"/>
                <a:ea typeface="Meiryo UI" panose="020B0604030504040204" pitchFamily="50" charset="-128"/>
              </a:rPr>
              <a:t>定量的</a:t>
            </a:r>
            <a:r>
              <a:rPr lang="ja-JP" altLang="en-US" sz="2400" dirty="0" smtClean="0">
                <a:latin typeface="Meiryo UI" panose="020B0604030504040204" pitchFamily="50" charset="-128"/>
                <a:ea typeface="Meiryo UI" panose="020B0604030504040204" pitchFamily="50" charset="-128"/>
              </a:rPr>
              <a:t>に説明</a:t>
            </a:r>
            <a:endParaRPr lang="en-US" altLang="ja-JP" sz="2400" dirty="0" smtClean="0">
              <a:latin typeface="Meiryo UI" panose="020B0604030504040204" pitchFamily="50" charset="-128"/>
              <a:ea typeface="Meiryo UI" panose="020B0604030504040204" pitchFamily="50" charset="-128"/>
            </a:endParaRPr>
          </a:p>
          <a:p>
            <a:r>
              <a:rPr lang="ja-JP" altLang="ja-JP" sz="2400" dirty="0" smtClean="0">
                <a:latin typeface="Meiryo UI" panose="020B0604030504040204" pitchFamily="50" charset="-128"/>
                <a:ea typeface="Meiryo UI" panose="020B0604030504040204" pitchFamily="50" charset="-128"/>
              </a:rPr>
              <a:t>（</a:t>
            </a:r>
            <a:r>
              <a:rPr lang="ja-JP" altLang="ja-JP" sz="2400" dirty="0">
                <a:latin typeface="Meiryo UI" panose="020B0604030504040204" pitchFamily="50" charset="-128"/>
                <a:ea typeface="Meiryo UI" panose="020B0604030504040204" pitchFamily="50" charset="-128"/>
              </a:rPr>
              <a:t>本件の投資効果のご説明、</a:t>
            </a:r>
            <a:r>
              <a:rPr lang="en-US" altLang="ja-JP" sz="2400" dirty="0">
                <a:latin typeface="Meiryo UI" panose="020B0604030504040204" pitchFamily="50" charset="-128"/>
                <a:ea typeface="Meiryo UI" panose="020B0604030504040204" pitchFamily="50" charset="-128"/>
              </a:rPr>
              <a:t>Oracle</a:t>
            </a:r>
            <a:r>
              <a:rPr lang="ja-JP" altLang="ja-JP" sz="2400" dirty="0">
                <a:latin typeface="Meiryo UI" panose="020B0604030504040204" pitchFamily="50" charset="-128"/>
                <a:ea typeface="Meiryo UI" panose="020B0604030504040204" pitchFamily="50" charset="-128"/>
              </a:rPr>
              <a:t>ＰＯＦを使う事でどれくらい効果が</a:t>
            </a:r>
            <a:r>
              <a:rPr lang="ja-JP" altLang="ja-JP" sz="2400" dirty="0" smtClean="0">
                <a:latin typeface="Meiryo UI" panose="020B0604030504040204" pitchFamily="50" charset="-128"/>
                <a:ea typeface="Meiryo UI" panose="020B0604030504040204" pitchFamily="50" charset="-128"/>
              </a:rPr>
              <a:t>得られる</a:t>
            </a:r>
            <a:r>
              <a:rPr lang="ja-JP" altLang="ja-JP" sz="2400" dirty="0">
                <a:latin typeface="Meiryo UI" panose="020B0604030504040204" pitchFamily="50" charset="-128"/>
                <a:ea typeface="Meiryo UI" panose="020B0604030504040204" pitchFamily="50" charset="-128"/>
              </a:rPr>
              <a:t>か等）</a:t>
            </a:r>
          </a:p>
          <a:p>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4956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169B7772-5F28-4E69-97C7-53DDB837DD8E}"/>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Tree>
    <p:extLst>
      <p:ext uri="{BB962C8B-B14F-4D97-AF65-F5344CB8AC3E}">
        <p14:creationId xmlns:p14="http://schemas.microsoft.com/office/powerpoint/2010/main" val="4152813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2" name="正方形/長方形 1"/>
          <p:cNvSpPr/>
          <p:nvPr/>
        </p:nvSpPr>
        <p:spPr>
          <a:xfrm>
            <a:off x="562708" y="1072103"/>
            <a:ext cx="11066580" cy="2913157"/>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10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2" name="正方形/長方形 1"/>
          <p:cNvSpPr/>
          <p:nvPr/>
        </p:nvSpPr>
        <p:spPr>
          <a:xfrm>
            <a:off x="562708" y="1072103"/>
            <a:ext cx="11066580" cy="2913157"/>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1303283"/>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10" name="テキスト ボックス 9"/>
          <p:cNvSpPr txBox="1"/>
          <p:nvPr/>
        </p:nvSpPr>
        <p:spPr>
          <a:xfrm>
            <a:off x="758315" y="149939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1" name="テキスト ボックス 10"/>
          <p:cNvSpPr txBox="1"/>
          <p:nvPr/>
        </p:nvSpPr>
        <p:spPr>
          <a:xfrm>
            <a:off x="758314" y="1899856"/>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14" name="テキスト ボックス 13"/>
          <p:cNvSpPr txBox="1"/>
          <p:nvPr/>
        </p:nvSpPr>
        <p:spPr>
          <a:xfrm>
            <a:off x="758313" y="2100908"/>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21" name="テキスト ボックス 20"/>
          <p:cNvSpPr txBox="1"/>
          <p:nvPr/>
        </p:nvSpPr>
        <p:spPr>
          <a:xfrm>
            <a:off x="758312" y="2324735"/>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22" name="テキスト ボックス 21"/>
          <p:cNvSpPr txBox="1"/>
          <p:nvPr/>
        </p:nvSpPr>
        <p:spPr>
          <a:xfrm>
            <a:off x="762786" y="1686458"/>
            <a:ext cx="714703" cy="338554"/>
          </a:xfrm>
          <a:prstGeom prst="rect">
            <a:avLst/>
          </a:prstGeom>
          <a:noFill/>
        </p:spPr>
        <p:txBody>
          <a:bodyPr wrap="square" rtlCol="0">
            <a:spAutoFit/>
          </a:bodyPr>
          <a:lstStyle/>
          <a:p>
            <a:r>
              <a:rPr kumimoji="1" lang="ja-JP" altLang="en-US" sz="1600" b="1" dirty="0" smtClean="0">
                <a:solidFill>
                  <a:srgbClr val="27738C"/>
                </a:solidFill>
              </a:rPr>
              <a:t>必須</a:t>
            </a:r>
            <a:endParaRPr kumimoji="1" lang="ja-JP" altLang="en-US" sz="1600" b="1" dirty="0">
              <a:solidFill>
                <a:srgbClr val="27738C"/>
              </a:solidFill>
            </a:endParaRPr>
          </a:p>
        </p:txBody>
      </p:sp>
      <p:sp>
        <p:nvSpPr>
          <p:cNvPr id="23" name="テキスト ボックス 22"/>
          <p:cNvSpPr txBox="1"/>
          <p:nvPr/>
        </p:nvSpPr>
        <p:spPr>
          <a:xfrm>
            <a:off x="762786" y="2534854"/>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26" name="直線コネクタ 25"/>
          <p:cNvCxnSpPr/>
          <p:nvPr/>
        </p:nvCxnSpPr>
        <p:spPr>
          <a:xfrm>
            <a:off x="527983" y="3280451"/>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521814" y="3497470"/>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527983" y="3700014"/>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544964" y="3885183"/>
            <a:ext cx="1034598" cy="0"/>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758311" y="2735597"/>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34" name="テキスト ボックス 33"/>
          <p:cNvSpPr txBox="1"/>
          <p:nvPr/>
        </p:nvSpPr>
        <p:spPr>
          <a:xfrm>
            <a:off x="764480" y="2956834"/>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Tree>
    <p:extLst>
      <p:ext uri="{BB962C8B-B14F-4D97-AF65-F5344CB8AC3E}">
        <p14:creationId xmlns:p14="http://schemas.microsoft.com/office/powerpoint/2010/main" val="314064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ＡＷＲ</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6" y="4378615"/>
            <a:ext cx="0"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7609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ＡＤＤＭ</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5" y="4378615"/>
            <a:ext cx="1"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pic>
        <p:nvPicPr>
          <p:cNvPr id="44" name="図 43"/>
          <p:cNvPicPr>
            <a:picLocks noChangeAspect="1"/>
          </p:cNvPicPr>
          <p:nvPr/>
        </p:nvPicPr>
        <p:blipFill>
          <a:blip r:embed="rId7"/>
          <a:stretch>
            <a:fillRect/>
          </a:stretch>
        </p:blipFill>
        <p:spPr>
          <a:xfrm>
            <a:off x="9735031" y="1079040"/>
            <a:ext cx="676807" cy="650438"/>
          </a:xfrm>
          <a:prstGeom prst="rect">
            <a:avLst/>
          </a:prstGeom>
        </p:spPr>
      </p:pic>
      <p:cxnSp>
        <p:nvCxnSpPr>
          <p:cNvPr id="46" name="直線矢印コネクタ 45"/>
          <p:cNvCxnSpPr/>
          <p:nvPr/>
        </p:nvCxnSpPr>
        <p:spPr>
          <a:xfrm flipV="1">
            <a:off x="10086828" y="1697085"/>
            <a:ext cx="0" cy="31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735031" y="619404"/>
            <a:ext cx="2812439" cy="338554"/>
          </a:xfrm>
          <a:prstGeom prst="rect">
            <a:avLst/>
          </a:prstGeom>
          <a:noFill/>
        </p:spPr>
        <p:txBody>
          <a:bodyPr wrap="square" rtlCol="0">
            <a:spAutoFit/>
          </a:bodyPr>
          <a:lstStyle/>
          <a:p>
            <a:r>
              <a:rPr kumimoji="1" lang="en-US" altLang="ja-JP" sz="1600" dirty="0" smtClean="0"/>
              <a:t>ADDM</a:t>
            </a:r>
            <a:r>
              <a:rPr kumimoji="1" lang="ja-JP" altLang="en-US" sz="1600" dirty="0" smtClean="0"/>
              <a:t>が重要問題を検出</a:t>
            </a:r>
            <a:endParaRPr kumimoji="1" lang="en-US" altLang="ja-JP" sz="1600" dirty="0" smtClean="0"/>
          </a:p>
        </p:txBody>
      </p:sp>
      <p:sp>
        <p:nvSpPr>
          <p:cNvPr id="49" name="テキスト ボックス 48"/>
          <p:cNvSpPr txBox="1"/>
          <p:nvPr/>
        </p:nvSpPr>
        <p:spPr>
          <a:xfrm>
            <a:off x="9656430" y="779288"/>
            <a:ext cx="1212872" cy="397866"/>
          </a:xfrm>
          <a:prstGeom prst="rect">
            <a:avLst/>
          </a:prstGeom>
          <a:noFill/>
        </p:spPr>
        <p:txBody>
          <a:bodyPr wrap="square" rtlCol="0">
            <a:spAutoFit/>
          </a:bodyPr>
          <a:lstStyle/>
          <a:p>
            <a:r>
              <a:rPr kumimoji="1" lang="en-US" altLang="ja-JP" dirty="0" smtClean="0"/>
              <a:t>ADDM</a:t>
            </a:r>
            <a:endParaRPr kumimoji="1" lang="ja-JP" altLang="en-US" dirty="0"/>
          </a:p>
        </p:txBody>
      </p:sp>
    </p:spTree>
    <p:extLst>
      <p:ext uri="{BB962C8B-B14F-4D97-AF65-F5344CB8AC3E}">
        <p14:creationId xmlns:p14="http://schemas.microsoft.com/office/powerpoint/2010/main" val="2455142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ＡＷＲ使用例</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8" name="正方形/長方形 7"/>
          <p:cNvSpPr/>
          <p:nvPr/>
        </p:nvSpPr>
        <p:spPr>
          <a:xfrm>
            <a:off x="1325894" y="5762032"/>
            <a:ext cx="9446949" cy="369332"/>
          </a:xfrm>
          <a:prstGeom prst="rect">
            <a:avLst/>
          </a:prstGeom>
        </p:spPr>
        <p:txBody>
          <a:bodyPr wrap="square">
            <a:spAutoFit/>
          </a:bodyPr>
          <a:lstStyle/>
          <a:p>
            <a:r>
              <a:rPr lang="en-US" altLang="ja-JP" dirty="0" smtClean="0"/>
              <a:t>Network</a:t>
            </a:r>
            <a:r>
              <a:rPr lang="ja-JP" altLang="en-US" dirty="0" smtClean="0"/>
              <a:t>待機クラスが非常に高い数値。詳細を確認するため、</a:t>
            </a:r>
            <a:r>
              <a:rPr lang="en-US" altLang="ja-JP" dirty="0" smtClean="0"/>
              <a:t>Event</a:t>
            </a:r>
            <a:r>
              <a:rPr lang="ja-JP" altLang="en-US" dirty="0" smtClean="0"/>
              <a:t>を確認</a:t>
            </a:r>
            <a:r>
              <a:rPr lang="en-US" altLang="ja-JP" dirty="0"/>
              <a:t> </a:t>
            </a:r>
            <a:r>
              <a:rPr lang="en-US" altLang="ja-JP" dirty="0" smtClean="0"/>
              <a:t>(</a:t>
            </a:r>
            <a:r>
              <a:rPr lang="ja-JP" altLang="en-US" dirty="0"/>
              <a:t>次</a:t>
            </a:r>
            <a:r>
              <a:rPr lang="ja-JP" altLang="en-US" dirty="0" smtClean="0"/>
              <a:t>ページ</a:t>
            </a:r>
            <a:endParaRPr lang="ja-JP" altLang="en-US" dirty="0"/>
          </a:p>
        </p:txBody>
      </p:sp>
      <p:sp>
        <p:nvSpPr>
          <p:cNvPr id="10" name="正方形/長方形 9"/>
          <p:cNvSpPr/>
          <p:nvPr/>
        </p:nvSpPr>
        <p:spPr>
          <a:xfrm>
            <a:off x="542002" y="816973"/>
            <a:ext cx="6040949" cy="2862322"/>
          </a:xfrm>
          <a:prstGeom prst="rect">
            <a:avLst/>
          </a:prstGeom>
        </p:spPr>
        <p:txBody>
          <a:bodyPr wrap="none">
            <a:spAutoFit/>
          </a:bodyPr>
          <a:lstStyle/>
          <a:p>
            <a:r>
              <a:rPr lang="ja-JP" altLang="en-US" dirty="0" smtClean="0"/>
              <a:t>◇</a:t>
            </a:r>
            <a:r>
              <a:rPr lang="en-US" altLang="ja-JP" dirty="0" smtClean="0"/>
              <a:t>AWR</a:t>
            </a:r>
            <a:r>
              <a:rPr lang="ja-JP" altLang="en-US" dirty="0" smtClean="0"/>
              <a:t>により内部ボトルネックを発見</a:t>
            </a:r>
            <a:endParaRPr lang="en-US" altLang="ja-JP" dirty="0" smtClean="0"/>
          </a:p>
          <a:p>
            <a:endParaRPr lang="en-US" altLang="ja-JP" dirty="0" smtClean="0"/>
          </a:p>
          <a:p>
            <a:r>
              <a:rPr lang="ja-JP" altLang="en-US" dirty="0" smtClean="0"/>
              <a:t>　　  </a:t>
            </a:r>
            <a:r>
              <a:rPr lang="en-US" altLang="ja-JP" dirty="0" smtClean="0"/>
              <a:t>AWR</a:t>
            </a:r>
            <a:r>
              <a:rPr lang="ja-JP" altLang="en-US" dirty="0" smtClean="0"/>
              <a:t>のレポート一部</a:t>
            </a:r>
            <a:r>
              <a:rPr lang="en-US" altLang="ja-JP" dirty="0" smtClean="0"/>
              <a:t>(</a:t>
            </a:r>
            <a:r>
              <a:rPr lang="en-US" altLang="ja-JP" b="1" dirty="0"/>
              <a:t>Foreground Wait Class</a:t>
            </a:r>
            <a:r>
              <a:rPr lang="en-US" altLang="ja-JP" dirty="0" smtClean="0"/>
              <a:t>)</a:t>
            </a:r>
            <a:r>
              <a:rPr lang="ja-JP" altLang="en-US" dirty="0" smtClean="0"/>
              <a:t>抜粋</a:t>
            </a:r>
            <a:endParaRPr lang="en-US" altLang="ja-JP" dirty="0" smtClean="0"/>
          </a:p>
          <a:p>
            <a:endParaRPr lang="en-US" altLang="ja-JP" dirty="0"/>
          </a:p>
          <a:p>
            <a:endParaRPr lang="en-US" altLang="ja-JP" dirty="0" smtClean="0"/>
          </a:p>
          <a:p>
            <a:endParaRPr lang="en-US" altLang="ja-JP" dirty="0"/>
          </a:p>
          <a:p>
            <a:endParaRPr lang="en-US" altLang="ja-JP" dirty="0" smtClean="0"/>
          </a:p>
          <a:p>
            <a:pPr algn="ctr"/>
            <a:endParaRPr lang="en-US" altLang="ja-JP" dirty="0" smtClean="0"/>
          </a:p>
          <a:p>
            <a:pPr algn="ctr"/>
            <a:endParaRPr lang="en-US" altLang="ja-JP" dirty="0"/>
          </a:p>
          <a:p>
            <a:pPr algn="ctr"/>
            <a:r>
              <a:rPr lang="ja-JP" altLang="en-US" dirty="0"/>
              <a:t>　</a:t>
            </a:r>
            <a:r>
              <a:rPr lang="ja-JP" altLang="en-US" dirty="0" smtClean="0"/>
              <a:t>　。</a:t>
            </a:r>
            <a:endParaRPr lang="ja-JP" altLang="en-US" dirty="0"/>
          </a:p>
        </p:txBody>
      </p:sp>
      <p:grpSp>
        <p:nvGrpSpPr>
          <p:cNvPr id="11" name="グループ化 10"/>
          <p:cNvGrpSpPr/>
          <p:nvPr/>
        </p:nvGrpSpPr>
        <p:grpSpPr>
          <a:xfrm>
            <a:off x="1901443" y="1853049"/>
            <a:ext cx="8389114" cy="3652491"/>
            <a:chOff x="1901443" y="1853049"/>
            <a:chExt cx="8389114" cy="3652491"/>
          </a:xfrm>
        </p:grpSpPr>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pic>
          <p:nvPicPr>
            <p:cNvPr id="6" name="図 5"/>
            <p:cNvPicPr>
              <a:picLocks noChangeAspect="1"/>
            </p:cNvPicPr>
            <p:nvPr/>
          </p:nvPicPr>
          <p:blipFill>
            <a:blip r:embed="rId3"/>
            <a:stretch>
              <a:fillRect/>
            </a:stretch>
          </p:blipFill>
          <p:spPr>
            <a:xfrm>
              <a:off x="1901443" y="1853049"/>
              <a:ext cx="8389114" cy="3652491"/>
            </a:xfrm>
            <a:prstGeom prst="rect">
              <a:avLst/>
            </a:prstGeom>
          </p:spPr>
        </p:pic>
        <p:sp>
          <p:nvSpPr>
            <p:cNvPr id="9" name="正方形/長方形 8"/>
            <p:cNvSpPr/>
            <p:nvPr/>
          </p:nvSpPr>
          <p:spPr>
            <a:xfrm>
              <a:off x="1901443" y="3644570"/>
              <a:ext cx="8295853" cy="302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572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ＡＷＲ使用例</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750347" y="5746279"/>
            <a:ext cx="7763664" cy="369332"/>
          </a:xfrm>
          <a:prstGeom prst="rect">
            <a:avLst/>
          </a:prstGeom>
        </p:spPr>
        <p:txBody>
          <a:bodyPr wrap="none">
            <a:spAutoFit/>
          </a:bodyPr>
          <a:lstStyle/>
          <a:p>
            <a:r>
              <a:rPr lang="en-US" altLang="ja-JP" dirty="0"/>
              <a:t>Network</a:t>
            </a:r>
            <a:r>
              <a:rPr lang="ja-JP" altLang="en-US" dirty="0"/>
              <a:t>待機</a:t>
            </a:r>
            <a:r>
              <a:rPr lang="ja-JP" altLang="en-US" dirty="0" smtClean="0"/>
              <a:t>クラスの中で</a:t>
            </a:r>
            <a:r>
              <a:rPr lang="en-US" altLang="ja-JP" dirty="0" smtClean="0"/>
              <a:t>SQL*Net more data to</a:t>
            </a:r>
            <a:r>
              <a:rPr lang="ja-JP" altLang="en-US" dirty="0"/>
              <a:t> </a:t>
            </a:r>
            <a:r>
              <a:rPr lang="en-US" altLang="ja-JP" dirty="0" smtClean="0"/>
              <a:t>client</a:t>
            </a:r>
            <a:r>
              <a:rPr lang="ja-JP" altLang="en-US" dirty="0" smtClean="0"/>
              <a:t>が</a:t>
            </a:r>
            <a:r>
              <a:rPr lang="en-US" altLang="ja-JP" dirty="0" smtClean="0"/>
              <a:t>93%</a:t>
            </a:r>
            <a:r>
              <a:rPr lang="ja-JP" altLang="en-US" dirty="0" smtClean="0"/>
              <a:t>占めていた。</a:t>
            </a:r>
            <a:endParaRPr lang="ja-JP" altLang="en-US" dirty="0"/>
          </a:p>
        </p:txBody>
      </p:sp>
      <p:sp>
        <p:nvSpPr>
          <p:cNvPr id="10" name="正方形/長方形 9"/>
          <p:cNvSpPr/>
          <p:nvPr/>
        </p:nvSpPr>
        <p:spPr>
          <a:xfrm>
            <a:off x="542002" y="816973"/>
            <a:ext cx="6182013" cy="2862322"/>
          </a:xfrm>
          <a:prstGeom prst="rect">
            <a:avLst/>
          </a:prstGeom>
        </p:spPr>
        <p:txBody>
          <a:bodyPr wrap="none">
            <a:spAutoFit/>
          </a:bodyPr>
          <a:lstStyle/>
          <a:p>
            <a:r>
              <a:rPr lang="ja-JP" altLang="en-US" dirty="0" smtClean="0"/>
              <a:t>◇</a:t>
            </a:r>
            <a:r>
              <a:rPr lang="en-US" altLang="ja-JP" dirty="0" smtClean="0"/>
              <a:t>AWR</a:t>
            </a:r>
            <a:r>
              <a:rPr lang="ja-JP" altLang="en-US" dirty="0" smtClean="0"/>
              <a:t>により内部ボトルネックを発見</a:t>
            </a:r>
            <a:endParaRPr lang="en-US" altLang="ja-JP" dirty="0" smtClean="0"/>
          </a:p>
          <a:p>
            <a:endParaRPr lang="en-US" altLang="ja-JP" dirty="0" smtClean="0"/>
          </a:p>
          <a:p>
            <a:r>
              <a:rPr lang="ja-JP" altLang="en-US" dirty="0" smtClean="0"/>
              <a:t>　　  </a:t>
            </a:r>
            <a:r>
              <a:rPr lang="en-US" altLang="ja-JP" dirty="0" smtClean="0"/>
              <a:t>AWR</a:t>
            </a:r>
            <a:r>
              <a:rPr lang="ja-JP" altLang="en-US" dirty="0" smtClean="0"/>
              <a:t>のレポート一部</a:t>
            </a:r>
            <a:r>
              <a:rPr lang="en-US" altLang="ja-JP" dirty="0" smtClean="0"/>
              <a:t>(</a:t>
            </a:r>
            <a:r>
              <a:rPr lang="en-US" altLang="ja-JP" b="1" dirty="0"/>
              <a:t>Foreground Wait Events</a:t>
            </a:r>
            <a:r>
              <a:rPr lang="en-US" altLang="ja-JP" dirty="0" smtClean="0"/>
              <a:t>)</a:t>
            </a:r>
            <a:r>
              <a:rPr lang="ja-JP" altLang="en-US" dirty="0" smtClean="0"/>
              <a:t>抜粋</a:t>
            </a:r>
            <a:endParaRPr lang="en-US" altLang="ja-JP" dirty="0" smtClean="0"/>
          </a:p>
          <a:p>
            <a:endParaRPr lang="en-US" altLang="ja-JP" dirty="0"/>
          </a:p>
          <a:p>
            <a:endParaRPr lang="en-US" altLang="ja-JP" dirty="0" smtClean="0"/>
          </a:p>
          <a:p>
            <a:endParaRPr lang="en-US" altLang="ja-JP" dirty="0"/>
          </a:p>
          <a:p>
            <a:endParaRPr lang="en-US" altLang="ja-JP" dirty="0" smtClean="0"/>
          </a:p>
          <a:p>
            <a:pPr algn="ctr"/>
            <a:endParaRPr lang="en-US" altLang="ja-JP" dirty="0" smtClean="0"/>
          </a:p>
          <a:p>
            <a:pPr algn="ctr"/>
            <a:endParaRPr lang="en-US" altLang="ja-JP" dirty="0"/>
          </a:p>
          <a:p>
            <a:pPr algn="ctr"/>
            <a:r>
              <a:rPr lang="ja-JP" altLang="en-US" dirty="0"/>
              <a:t>　</a:t>
            </a:r>
            <a:r>
              <a:rPr lang="ja-JP" altLang="en-US" dirty="0" smtClean="0"/>
              <a:t>　。</a:t>
            </a:r>
            <a:endParaRPr lang="ja-JP" altLang="en-US" dirty="0"/>
          </a:p>
        </p:txBody>
      </p:sp>
      <p:sp>
        <p:nvSpPr>
          <p:cNvPr id="9" name="正方形/長方形 8"/>
          <p:cNvSpPr/>
          <p:nvPr/>
        </p:nvSpPr>
        <p:spPr>
          <a:xfrm>
            <a:off x="1901443" y="3644570"/>
            <a:ext cx="8295853" cy="302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a:stretch>
            <a:fillRect/>
          </a:stretch>
        </p:blipFill>
        <p:spPr>
          <a:xfrm>
            <a:off x="244910" y="1726256"/>
            <a:ext cx="11702179" cy="3482352"/>
          </a:xfrm>
          <a:prstGeom prst="rect">
            <a:avLst/>
          </a:prstGeom>
        </p:spPr>
      </p:pic>
      <p:sp>
        <p:nvSpPr>
          <p:cNvPr id="11" name="正方形/長方形 10"/>
          <p:cNvSpPr/>
          <p:nvPr/>
        </p:nvSpPr>
        <p:spPr>
          <a:xfrm>
            <a:off x="244910" y="4637026"/>
            <a:ext cx="11702179" cy="221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6700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8102FE7ECE6A54A9BA4757B0889727C" ma:contentTypeVersion="4" ma:contentTypeDescription="新しいドキュメントを作成します。" ma:contentTypeScope="" ma:versionID="6a6ec18926026b728ccd4480dc856f65">
  <xsd:schema xmlns:xsd="http://www.w3.org/2001/XMLSchema" xmlns:p="http://schemas.microsoft.com/office/2006/metadata/properties" xmlns:ns2="06ffa833-971b-4128-a8be-2d1ef919187c" xmlns:ns3="b0d8baec-e5d5-4f15-b462-09be0d945708" targetNamespace="http://schemas.microsoft.com/office/2006/metadata/properties" ma:root="true" ma:fieldsID="ed3225a49b564ad8084f02f450e87fbb" ns2:_="" ns3:_="">
    <xsd:import namespace="06ffa833-971b-4128-a8be-2d1ef919187c"/>
    <xsd:import namespace="b0d8baec-e5d5-4f15-b462-09be0d945708"/>
    <xsd:element name="properties">
      <xsd:complexType>
        <xsd:sequence>
          <xsd:element name="documentManagement">
            <xsd:complexType>
              <xsd:all>
                <xsd:element ref="ns2:_x30ab__x30c6__x30b4__x30ea_"/>
                <xsd:element ref="ns2:_x7528__x9014_" minOccurs="0"/>
                <xsd:element ref="ns3:_x66f4__x65b0__x65e5_"/>
              </xsd:all>
            </xsd:complexType>
          </xsd:element>
        </xsd:sequence>
      </xsd:complexType>
    </xsd:element>
  </xsd:schema>
  <xsd:schema xmlns:xsd="http://www.w3.org/2001/XMLSchema" xmlns:dms="http://schemas.microsoft.com/office/2006/documentManagement/types" targetNamespace="06ffa833-971b-4128-a8be-2d1ef919187c" elementFormDefault="qualified">
    <xsd:import namespace="http://schemas.microsoft.com/office/2006/documentManagement/types"/>
    <xsd:element name="_x30ab__x30c6__x30b4__x30ea_" ma:index="8" ma:displayName="カテゴリ" ma:default="00-未分類" ma:description="項目を追加する場合は「00-」と番号を振ってください" ma:format="RadioButtons" ma:internalName="_x30ab__x30c6__x30b4__x30ea_">
      <xsd:simpleType>
        <xsd:union memberTypes="dms:Text">
          <xsd:simpleType>
            <xsd:restriction base="dms:Choice">
              <xsd:enumeration value="00-未分類"/>
              <xsd:enumeration value="01-ノウハウ集"/>
              <xsd:enumeration value="02-技術資料"/>
              <xsd:enumeration value="03-テンプレート"/>
              <xsd:enumeration value="04-事例"/>
              <xsd:enumeration value="05-製品情報"/>
              <xsd:enumeration value="06-その他"/>
            </xsd:restriction>
          </xsd:simpleType>
        </xsd:union>
      </xsd:simpleType>
    </xsd:element>
    <xsd:element name="_x7528__x9014_" ma:index="9" nillable="true" ma:displayName="説明" ma:internalName="_x7528__x9014_">
      <xsd:simpleType>
        <xsd:restriction base="dms:Text">
          <xsd:maxLength value="255"/>
        </xsd:restriction>
      </xsd:simpleType>
    </xsd:element>
  </xsd:schema>
  <xsd:schema xmlns:xsd="http://www.w3.org/2001/XMLSchema" xmlns:dms="http://schemas.microsoft.com/office/2006/documentManagement/types" targetNamespace="b0d8baec-e5d5-4f15-b462-09be0d945708" elementFormDefault="qualified">
    <xsd:import namespace="http://schemas.microsoft.com/office/2006/documentManagement/types"/>
    <xsd:element name="_x66f4__x65b0__x65e5_" ma:index="10" ma:displayName="更新日" ma:default="[today]" ma:format="DateTime" ma:internalName="_x66f4__x65b0__x65e5_">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66f4__x65b0__x65e5_ xmlns="b0d8baec-e5d5-4f15-b462-09be0d945708">2022-05-13T09:01:00+00:00</_x66f4__x65b0__x65e5_>
    <_x30ab__x30c6__x30b4__x30ea_ xmlns="06ffa833-971b-4128-a8be-2d1ef919187c">03-テンプレート</_x30ab__x30c6__x30b4__x30ea_>
    <_x7528__x9014_ xmlns="06ffa833-971b-4128-a8be-2d1ef919187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93EE1E-8940-4559-B87A-4B1DBB83A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ffa833-971b-4128-a8be-2d1ef919187c"/>
    <ds:schemaRef ds:uri="b0d8baec-e5d5-4f15-b462-09be0d94570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0E9EF2B-4B35-4696-B971-BA7F8DC2B8BD}">
  <ds:schemaRefs>
    <ds:schemaRef ds:uri="http://schemas.microsoft.com/office/2006/documentManagement/types"/>
    <ds:schemaRef ds:uri="http://schemas.microsoft.com/office/2006/metadata/properties"/>
    <ds:schemaRef ds:uri="http://purl.org/dc/elements/1.1/"/>
    <ds:schemaRef ds:uri="06ffa833-971b-4128-a8be-2d1ef919187c"/>
    <ds:schemaRef ds:uri="http://schemas.openxmlformats.org/package/2006/metadata/core-properties"/>
    <ds:schemaRef ds:uri="http://purl.org/dc/terms/"/>
    <ds:schemaRef ds:uri="b0d8baec-e5d5-4f15-b462-09be0d945708"/>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8499B19-97D0-4595-80A7-CC3256DFC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1748</Words>
  <Application>Microsoft Office PowerPoint</Application>
  <PresentationFormat>ワイド画面</PresentationFormat>
  <Paragraphs>515</Paragraphs>
  <Slides>28</Slides>
  <Notes>22</Notes>
  <HiddenSlides>0</HiddenSlides>
  <MMClips>0</MMClips>
  <ScaleCrop>false</ScaleCrop>
  <HeadingPairs>
    <vt:vector size="6" baseType="variant">
      <vt:variant>
        <vt:lpstr>使用されているフォント</vt:lpstr>
      </vt:variant>
      <vt:variant>
        <vt:i4>9</vt:i4>
      </vt:variant>
      <vt:variant>
        <vt:lpstr>テーマ</vt:lpstr>
      </vt:variant>
      <vt:variant>
        <vt:i4>6</vt:i4>
      </vt:variant>
      <vt:variant>
        <vt:lpstr>スライド タイトル</vt:lpstr>
      </vt:variant>
      <vt:variant>
        <vt:i4>28</vt:i4>
      </vt:variant>
    </vt:vector>
  </HeadingPairs>
  <TitlesOfParts>
    <vt:vector size="43" baseType="lpstr">
      <vt:lpstr>Meiryo UI</vt:lpstr>
      <vt:lpstr>新細明體</vt:lpstr>
      <vt:lpstr>メイリオ</vt:lpstr>
      <vt:lpstr>メイリオ</vt:lpstr>
      <vt:lpstr>游ゴシック</vt:lpstr>
      <vt:lpstr>Arial</vt:lpstr>
      <vt:lpstr>segoe ui</vt:lpstr>
      <vt:lpstr>Times New Roman</vt:lpstr>
      <vt:lpstr>Wingdings</vt:lpstr>
      <vt:lpstr>ライトブルー</vt:lpstr>
      <vt:lpstr>マゼンタ</vt:lpstr>
      <vt:lpstr>イエロー</vt:lpstr>
      <vt:lpstr>ライトグレー</vt:lpstr>
      <vt:lpstr>ライトグリーン</vt:lpstr>
      <vt:lpstr>オレンジ</vt:lpstr>
      <vt:lpstr>Diagnostics Pack, Oracle Tuning Pack 導入に向けて</vt:lpstr>
      <vt:lpstr>アジェンダ</vt:lpstr>
      <vt:lpstr>必要なライセンスパック</vt:lpstr>
      <vt:lpstr>必要なライセンスパック</vt:lpstr>
      <vt:lpstr>必要なライセンスパック</vt:lpstr>
      <vt:lpstr>ＡＷＲ</vt:lpstr>
      <vt:lpstr>ＡＤＤＭ</vt:lpstr>
      <vt:lpstr>ＡＷＲ使用例</vt:lpstr>
      <vt:lpstr>ＡＷＲ使用例</vt:lpstr>
      <vt:lpstr>ＡＤＤＭによる効果</vt:lpstr>
      <vt:lpstr>必要なライセンスパック</vt:lpstr>
      <vt:lpstr>必要なライセンスパック</vt:lpstr>
      <vt:lpstr>アドバイザフレームワーク</vt:lpstr>
      <vt:lpstr>アドバイザフレームワーク</vt:lpstr>
      <vt:lpstr>SQLチューニング・アドバイザの主要な機能</vt:lpstr>
      <vt:lpstr>SQLチューニング・アドバイザの主要な機能</vt:lpstr>
      <vt:lpstr>効果計測  ＳＱＬプロファイル</vt:lpstr>
      <vt:lpstr>効果計測  並列化(パラレル実行)</vt:lpstr>
      <vt:lpstr>Majestyとの比較</vt:lpstr>
      <vt:lpstr>Majestyとの比較</vt:lpstr>
      <vt:lpstr>最後に</vt:lpstr>
      <vt:lpstr>T Kenji</vt:lpstr>
      <vt:lpstr>OracleＰＯＦ／見込外／払出の手順</vt:lpstr>
      <vt:lpstr>OracleＰＯＦの見込み／見込み外／対応</vt:lpstr>
      <vt:lpstr>プロセスフロー（OracleＰＯＦ申請）</vt:lpstr>
      <vt:lpstr>OracleＰＯＦ事務局及び相談先担当者</vt:lpstr>
      <vt:lpstr>［ＩＴ推］長レビューでご説明願いたい項目（例）</vt:lpstr>
      <vt:lpstr>PowerPoint プレゼンテーション</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2022年版プレゼン資料PPT(Kioxia日本語)</dc:title>
  <dc:subject/>
  <dc:creator/>
  <cp:keywords/>
  <dc:description/>
  <cp:lastModifiedBy/>
  <cp:revision>1</cp:revision>
  <cp:lastPrinted>2019-07-17T05:12:58Z</cp:lastPrinted>
  <dcterms:created xsi:type="dcterms:W3CDTF">2019-09-05T23:04:12Z</dcterms:created>
  <dcterms:modified xsi:type="dcterms:W3CDTF">2022-08-05T08:12:04Z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0x01010078102FE7ECE6A54A9BA4757B0889727C</vt:lpwstr>
  </property>
  <property fmtid="{D5CDD505-2E9C-101B-9397-08002B2CF9AE}" pid="3" name="Body">
    <vt:lpwstr>2022年版プレゼン資料PPT(Kioxia日本語)</vt:lpwstr>
  </property>
  <property fmtid="{D5CDD505-2E9C-101B-9397-08002B2CF9AE}" pid="4" name="Category">
    <vt:lpwstr>01.プレゼンテーション</vt:lpwstr>
  </property>
</Properties>
</file>