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51"/>
  </p:notesMasterIdLst>
  <p:handoutMasterIdLst>
    <p:handoutMasterId r:id="rId52"/>
  </p:handoutMasterIdLst>
  <p:sldIdLst>
    <p:sldId id="468" r:id="rId10"/>
    <p:sldId id="471" r:id="rId11"/>
    <p:sldId id="499" r:id="rId12"/>
    <p:sldId id="503" r:id="rId13"/>
    <p:sldId id="469" r:id="rId14"/>
    <p:sldId id="472" r:id="rId15"/>
    <p:sldId id="473" r:id="rId16"/>
    <p:sldId id="474" r:id="rId17"/>
    <p:sldId id="475" r:id="rId18"/>
    <p:sldId id="476" r:id="rId19"/>
    <p:sldId id="477" r:id="rId20"/>
    <p:sldId id="478" r:id="rId21"/>
    <p:sldId id="479" r:id="rId22"/>
    <p:sldId id="480" r:id="rId23"/>
    <p:sldId id="515" r:id="rId24"/>
    <p:sldId id="481" r:id="rId25"/>
    <p:sldId id="482" r:id="rId26"/>
    <p:sldId id="483" r:id="rId27"/>
    <p:sldId id="484" r:id="rId28"/>
    <p:sldId id="514" r:id="rId29"/>
    <p:sldId id="505" r:id="rId30"/>
    <p:sldId id="507" r:id="rId31"/>
    <p:sldId id="513" r:id="rId32"/>
    <p:sldId id="520" r:id="rId33"/>
    <p:sldId id="512" r:id="rId34"/>
    <p:sldId id="519" r:id="rId35"/>
    <p:sldId id="516" r:id="rId36"/>
    <p:sldId id="313" r:id="rId37"/>
    <p:sldId id="517" r:id="rId38"/>
    <p:sldId id="518" r:id="rId39"/>
    <p:sldId id="506" r:id="rId40"/>
    <p:sldId id="493" r:id="rId41"/>
    <p:sldId id="494" r:id="rId42"/>
    <p:sldId id="485" r:id="rId43"/>
    <p:sldId id="486" r:id="rId44"/>
    <p:sldId id="487" r:id="rId45"/>
    <p:sldId id="508" r:id="rId46"/>
    <p:sldId id="488" r:id="rId47"/>
    <p:sldId id="489" r:id="rId48"/>
    <p:sldId id="490" r:id="rId49"/>
    <p:sldId id="491"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186"/>
    <a:srgbClr val="1D1DFF"/>
    <a:srgbClr val="FF6699"/>
    <a:srgbClr val="3B3BFF"/>
    <a:srgbClr val="0000FF"/>
    <a:srgbClr val="728BD8"/>
    <a:srgbClr val="0057A8"/>
    <a:srgbClr val="9CE1F8"/>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03" autoAdjust="0"/>
    <p:restoredTop sz="89455" autoAdjust="0"/>
  </p:normalViewPr>
  <p:slideViewPr>
    <p:cSldViewPr snapToGrid="0" snapToObjects="1">
      <p:cViewPr varScale="1">
        <p:scale>
          <a:sx n="108" d="100"/>
          <a:sy n="108" d="100"/>
        </p:scale>
        <p:origin x="1229"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2022/9/16</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2</a:t>
            </a:fld>
            <a:endParaRPr kumimoji="1" lang="ja-JP" altLang="en-US" dirty="0"/>
          </a:p>
        </p:txBody>
      </p:sp>
    </p:spTree>
    <p:extLst>
      <p:ext uri="{BB962C8B-B14F-4D97-AF65-F5344CB8AC3E}">
        <p14:creationId xmlns:p14="http://schemas.microsoft.com/office/powerpoint/2010/main" val="190035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15</a:t>
            </a:fld>
            <a:endParaRPr kumimoji="1" lang="ja-JP" altLang="en-US" dirty="0"/>
          </a:p>
        </p:txBody>
      </p:sp>
    </p:spTree>
    <p:extLst>
      <p:ext uri="{BB962C8B-B14F-4D97-AF65-F5344CB8AC3E}">
        <p14:creationId xmlns:p14="http://schemas.microsoft.com/office/powerpoint/2010/main" val="20035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212774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29</a:t>
            </a:fld>
            <a:endParaRPr kumimoji="1" lang="ja-JP" altLang="en-US" dirty="0"/>
          </a:p>
        </p:txBody>
      </p:sp>
    </p:spTree>
    <p:extLst>
      <p:ext uri="{BB962C8B-B14F-4D97-AF65-F5344CB8AC3E}">
        <p14:creationId xmlns:p14="http://schemas.microsoft.com/office/powerpoint/2010/main" val="322216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39083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a:t>
            </a:r>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latin typeface="游ゴシック" panose="020F0502020204030204"/>
                <a:ea typeface="游ゴシック" panose="020B0400000000000000" pitchFamily="50" charset="-128"/>
              </a:rPr>
              <a:pPr/>
              <a:t>5</a:t>
            </a:fld>
            <a:endParaRPr lang="ja-JP" altLang="en-US">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0971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6</a:t>
            </a:fld>
            <a:endParaRPr kumimoji="1" lang="ja-JP" altLang="en-US" dirty="0"/>
          </a:p>
        </p:txBody>
      </p:sp>
    </p:spTree>
    <p:extLst>
      <p:ext uri="{BB962C8B-B14F-4D97-AF65-F5344CB8AC3E}">
        <p14:creationId xmlns:p14="http://schemas.microsoft.com/office/powerpoint/2010/main" val="191835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9</a:t>
            </a:fld>
            <a:endParaRPr kumimoji="1" lang="ja-JP" altLang="en-US" dirty="0"/>
          </a:p>
        </p:txBody>
      </p:sp>
    </p:spTree>
    <p:extLst>
      <p:ext uri="{BB962C8B-B14F-4D97-AF65-F5344CB8AC3E}">
        <p14:creationId xmlns:p14="http://schemas.microsoft.com/office/powerpoint/2010/main" val="126895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10</a:t>
            </a:fld>
            <a:endParaRPr kumimoji="1" lang="ja-JP" altLang="en-US" dirty="0"/>
          </a:p>
        </p:txBody>
      </p:sp>
    </p:spTree>
    <p:extLst>
      <p:ext uri="{BB962C8B-B14F-4D97-AF65-F5344CB8AC3E}">
        <p14:creationId xmlns:p14="http://schemas.microsoft.com/office/powerpoint/2010/main" val="286424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11</a:t>
            </a:fld>
            <a:endParaRPr kumimoji="1" lang="ja-JP" altLang="en-US" dirty="0"/>
          </a:p>
        </p:txBody>
      </p:sp>
    </p:spTree>
    <p:extLst>
      <p:ext uri="{BB962C8B-B14F-4D97-AF65-F5344CB8AC3E}">
        <p14:creationId xmlns:p14="http://schemas.microsoft.com/office/powerpoint/2010/main" val="412338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12</a:t>
            </a:fld>
            <a:endParaRPr kumimoji="1" lang="ja-JP" altLang="en-US" dirty="0"/>
          </a:p>
        </p:txBody>
      </p:sp>
    </p:spTree>
    <p:extLst>
      <p:ext uri="{BB962C8B-B14F-4D97-AF65-F5344CB8AC3E}">
        <p14:creationId xmlns:p14="http://schemas.microsoft.com/office/powerpoint/2010/main" val="392492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14</a:t>
            </a:fld>
            <a:endParaRPr kumimoji="1" lang="ja-JP" altLang="en-US" dirty="0"/>
          </a:p>
        </p:txBody>
      </p:sp>
    </p:spTree>
    <p:extLst>
      <p:ext uri="{BB962C8B-B14F-4D97-AF65-F5344CB8AC3E}">
        <p14:creationId xmlns:p14="http://schemas.microsoft.com/office/powerpoint/2010/main" val="1703931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timing>
    <p:tnLst>
      <p:par>
        <p:cTn id="1" dur="indefinite" restart="never" nodeType="tmRoot"/>
      </p:par>
    </p:tnLst>
  </p:timing>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基本レイアウト_見出し、本文">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dirty="0"/>
              <a:t>マスター タイトルの書式設定</a:t>
            </a:r>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15"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7"/>
          </p:nvPr>
        </p:nvSpPr>
        <p:spPr>
          <a:xfrm>
            <a:off x="11377613" y="6449006"/>
            <a:ext cx="416981" cy="365125"/>
          </a:xfrm>
          <a:prstGeom prst="rect">
            <a:avLst/>
          </a:prstGeo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009226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基本レイアウト_見出し、本文">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dirty="0"/>
              <a:t>マスター タイトルの書式設定</a:t>
            </a:r>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15"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7"/>
          </p:nvPr>
        </p:nvSpPr>
        <p:spPr>
          <a:xfrm>
            <a:off x="11377613" y="6449006"/>
            <a:ext cx="416981" cy="365125"/>
          </a:xfrm>
          <a:prstGeom prst="rect">
            <a:avLst/>
          </a:prstGeo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32742163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timing>
    <p:tnLst>
      <p:par>
        <p:cTn id="1" dur="indefinite" restart="never" nodeType="tmRoot"/>
      </p:par>
    </p:tnLst>
  </p:timing>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theme" Target="../theme/theme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theme" Target="../theme/theme6.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 id="2147484111" r:id="rId22"/>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a16="http://schemas.microsoft.com/office/drawing/2014/main" xmlns=""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a16="http://schemas.microsoft.com/office/drawing/2014/main" xmlns=""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a16="http://schemas.microsoft.com/office/drawing/2014/main" xmlns=""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a16="http://schemas.microsoft.com/office/drawing/2014/main" xmlns=""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a16="http://schemas.microsoft.com/office/drawing/2014/main" xmlns=""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 id="2147484112"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a:t>
            </a:fld>
            <a:endParaRPr lang="en-US" altLang="ja-JP" dirty="0"/>
          </a:p>
        </p:txBody>
      </p:sp>
      <p:sp>
        <p:nvSpPr>
          <p:cNvPr id="9" name="テキスト プレースホルダー 2"/>
          <p:cNvSpPr txBox="1">
            <a:spLocks/>
          </p:cNvSpPr>
          <p:nvPr/>
        </p:nvSpPr>
        <p:spPr bwMode="gray">
          <a:xfrm>
            <a:off x="3115802" y="2991042"/>
            <a:ext cx="5358839" cy="630942"/>
          </a:xfrm>
          <a:prstGeom prst="rect">
            <a:avLst/>
          </a:prstGeom>
        </p:spPr>
        <p:txBody>
          <a:bodyPr wrap="none" lIns="0" rIns="0">
            <a:spAutoFit/>
          </a:bodyPr>
          <a:lstStyle>
            <a:lvl1pPr marL="0" indent="0" algn="just"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tx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チェックルールの完全管理機能の構築</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2727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a:xfrm>
            <a:off x="11377613" y="6449006"/>
            <a:ext cx="506795"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10</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3372824677"/>
              </p:ext>
            </p:extLst>
          </p:nvPr>
        </p:nvGraphicFramePr>
        <p:xfrm>
          <a:off x="909334" y="926330"/>
          <a:ext cx="11185988" cy="3440846"/>
        </p:xfrm>
        <a:graphic>
          <a:graphicData uri="http://schemas.openxmlformats.org/drawingml/2006/table">
            <a:tbl>
              <a:tblPr firstRow="1" bandRow="1">
                <a:tableStyleId>{5C22544A-7EE6-4342-B048-85BDC9FD1C3A}</a:tableStyleId>
              </a:tblPr>
              <a:tblGrid>
                <a:gridCol w="1400493"/>
                <a:gridCol w="1236980"/>
                <a:gridCol w="1170623"/>
                <a:gridCol w="1158046"/>
                <a:gridCol w="1324737"/>
                <a:gridCol w="1207897"/>
                <a:gridCol w="921803"/>
                <a:gridCol w="921803"/>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t>ルール演算子</a:t>
                      </a:r>
                      <a:endParaRPr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t>a</a:t>
                      </a:r>
                      <a:r>
                        <a:rPr kumimoji="1" lang="ja-JP" altLang="en-US" sz="1400" dirty="0" smtClean="0"/>
                        <a:t>＆</a:t>
                      </a:r>
                      <a:r>
                        <a:rPr kumimoji="1" lang="en-US" altLang="ja-JP" sz="1400" dirty="0" smtClean="0"/>
                        <a:t>b</a:t>
                      </a:r>
                    </a:p>
                  </a:txBody>
                  <a:tcPr marL="52560" marR="52560" marT="26280" marB="26280"/>
                </a:tc>
                <a:tc>
                  <a:txBody>
                    <a:bodyPr/>
                    <a:lstStyle/>
                    <a:p>
                      <a:r>
                        <a:rPr kumimoji="1" lang="en-US" altLang="ja-JP" sz="1400" dirty="0" err="1" smtClean="0"/>
                        <a:t>bNc</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gridSpan="5">
                  <a:txBody>
                    <a:bodyPr/>
                    <a:lstStyle/>
                    <a:p>
                      <a:endParaRPr lang="ja-JP" altLang="en-US" sz="1400" dirty="0"/>
                    </a:p>
                  </a:txBody>
                  <a:tcPr marL="52560" marR="52560" marT="26280" marB="26280"/>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sz="1400" dirty="0" smtClean="0"/>
                        <a:t>チェック対象</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err="1" smtClean="0"/>
                        <a:t>MainPDType</a:t>
                      </a:r>
                      <a:endParaRPr kumimoji="1" lang="en-US" altLang="ja-JP" sz="1400" dirty="0" smtClean="0"/>
                    </a:p>
                  </a:txBody>
                  <a:tcPr marL="52560" marR="52560" marT="26280" marB="26280"/>
                </a:tc>
                <a:tc>
                  <a:txBody>
                    <a:bodyPr/>
                    <a:lstStyle/>
                    <a:p>
                      <a:r>
                        <a:rPr kumimoji="1" lang="en-US" altLang="ja-JP" sz="1400" dirty="0" smtClean="0"/>
                        <a:t>PD</a:t>
                      </a:r>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t>フロー</a:t>
                      </a:r>
                      <a:r>
                        <a:rPr lang="en-US" altLang="ja-JP" sz="1400" dirty="0" smtClean="0"/>
                        <a:t>No</a:t>
                      </a:r>
                      <a:endParaRPr kumimoji="1" lang="ja-JP" altLang="en-US" sz="1400" dirty="0" smtClean="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ルール</a:t>
                      </a:r>
                      <a:r>
                        <a:rPr kumimoji="1" lang="en-US" altLang="ja-JP" sz="1400" dirty="0" smtClean="0"/>
                        <a:t>No</a:t>
                      </a:r>
                    </a:p>
                  </a:txBody>
                  <a:tcPr marL="52560" marR="52560" marT="26280" marB="26280"/>
                </a:tc>
                <a:tc>
                  <a:txBody>
                    <a:bodyPr/>
                    <a:lstStyle/>
                    <a:p>
                      <a:r>
                        <a:rPr kumimoji="1" lang="en-US" altLang="ja-JP" sz="1400" dirty="0" smtClean="0"/>
                        <a:t>1</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位置指定演算子</a:t>
                      </a:r>
                      <a:endParaRPr kumimoji="1" lang="en-US" altLang="ja-JP" sz="1400" dirty="0" smtClean="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t>E(end)</a:t>
                      </a:r>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論理演算子</a:t>
                      </a:r>
                      <a:endParaRPr kumimoji="1" lang="en-US" altLang="ja-JP" sz="1400" dirty="0" smtClean="0"/>
                    </a:p>
                  </a:txBody>
                  <a:tcPr marL="52560" marR="52560" marT="26280" marB="26280"/>
                </a:tc>
                <a:tc>
                  <a:txBody>
                    <a:bodyPr/>
                    <a:lstStyle/>
                    <a:p>
                      <a:endParaRPr kumimoji="1" lang="ja-JP" altLang="en-US" sz="1400" dirty="0"/>
                    </a:p>
                  </a:txBody>
                  <a:tcPr marL="52560" marR="52560" marT="26280" marB="26280"/>
                </a:tc>
                <a:tc>
                  <a:txBody>
                    <a:bodyPr/>
                    <a:lstStyle/>
                    <a:p>
                      <a:r>
                        <a:rPr kumimoji="1" lang="en-US" altLang="ja-JP" sz="1400" dirty="0" smtClean="0"/>
                        <a:t>==</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solidFill>
                            <a:schemeClr val="dk1"/>
                          </a:solidFill>
                        </a:rPr>
                        <a:t>Ǝ</a:t>
                      </a:r>
                      <a:r>
                        <a:rPr lang="ja-JP" altLang="en-US" sz="1400" dirty="0" smtClean="0">
                          <a:solidFill>
                            <a:schemeClr val="dk1"/>
                          </a:solidFill>
                        </a:rPr>
                        <a:t>∈</a:t>
                      </a:r>
                      <a:r>
                        <a:rPr lang="en-US" altLang="ja-JP" sz="1400" dirty="0" smtClean="0">
                          <a:solidFill>
                            <a:schemeClr val="dk1"/>
                          </a:solidFill>
                        </a:rPr>
                        <a:t>C</a:t>
                      </a:r>
                      <a:endParaRPr kumimoji="1" lang="ja-JP" altLang="en-US"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要素</a:t>
                      </a:r>
                      <a:endParaRPr kumimoji="1"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txBody>
                  <a:tcPr marL="52560" marR="52560" marT="26280" marB="26280"/>
                </a:tc>
                <a:tc>
                  <a:txBody>
                    <a:bodyPr/>
                    <a:lstStyle/>
                    <a:p>
                      <a:r>
                        <a:rPr lang="en-US" altLang="ja-JP" sz="1400" dirty="0" smtClean="0"/>
                        <a:t>Rework</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r>
                        <a:rPr lang="en-US" altLang="ja-JP" sz="1400" dirty="0" err="1" smtClean="0"/>
                        <a:t>reworkflow</a:t>
                      </a:r>
                      <a:endParaRPr kumimoji="1" lang="ja-JP" altLang="en-US" sz="1400" dirty="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734081" y="4513666"/>
            <a:ext cx="11326330" cy="1600438"/>
          </a:xfrm>
          <a:prstGeom prst="rect">
            <a:avLst/>
          </a:prstGeom>
          <a:noFill/>
        </p:spPr>
        <p:txBody>
          <a:bodyPr wrap="square" rtlCol="0">
            <a:spAutoFit/>
          </a:bodyPr>
          <a:lstStyle/>
          <a:p>
            <a:r>
              <a:rPr lang="ja-JP" altLang="en-US" sz="1400" dirty="0" smtClean="0"/>
              <a:t>例</a:t>
            </a:r>
            <a:r>
              <a:rPr lang="en-US" altLang="ja-JP" sz="1400" dirty="0"/>
              <a:t>(</a:t>
            </a:r>
            <a:r>
              <a:rPr lang="ja-JP" altLang="en-US" sz="1400" dirty="0"/>
              <a:t>既存ルール</a:t>
            </a:r>
            <a:r>
              <a:rPr lang="en-US" altLang="ja-JP" sz="1400" dirty="0"/>
              <a:t>CMDR0002</a:t>
            </a:r>
          </a:p>
          <a:p>
            <a:r>
              <a:rPr lang="en-US" altLang="ja-JP" sz="1400" dirty="0"/>
              <a:t>1</a:t>
            </a:r>
            <a:r>
              <a:rPr lang="ja-JP" altLang="en-US" sz="1400" dirty="0"/>
              <a:t>フロー種別が</a:t>
            </a:r>
            <a:r>
              <a:rPr lang="en-US" altLang="ja-JP" sz="1400" dirty="0"/>
              <a:t>rework</a:t>
            </a:r>
            <a:r>
              <a:rPr lang="ja-JP" altLang="en-US" sz="1400" dirty="0"/>
              <a:t>である。</a:t>
            </a:r>
            <a:endParaRPr lang="en-US" altLang="ja-JP" sz="1400" dirty="0"/>
          </a:p>
          <a:p>
            <a:r>
              <a:rPr lang="en-US" altLang="ja-JP" sz="1400" dirty="0"/>
              <a:t>2PD</a:t>
            </a:r>
            <a:r>
              <a:rPr lang="ja-JP" altLang="en-US" sz="1400" dirty="0"/>
              <a:t>の最終工程に値が存在する</a:t>
            </a:r>
            <a:endParaRPr lang="en-US" altLang="ja-JP" sz="1400" dirty="0"/>
          </a:p>
          <a:p>
            <a:r>
              <a:rPr lang="en-US" altLang="ja-JP" sz="1400" dirty="0"/>
              <a:t>3reworkflow</a:t>
            </a:r>
            <a:r>
              <a:rPr lang="ja-JP" altLang="en-US" sz="1400" dirty="0"/>
              <a:t>にフロー</a:t>
            </a:r>
            <a:r>
              <a:rPr lang="en-US" altLang="ja-JP" sz="1400" dirty="0"/>
              <a:t>No</a:t>
            </a:r>
            <a:r>
              <a:rPr lang="ja-JP" altLang="en-US" sz="1400" dirty="0"/>
              <a:t>が存在する</a:t>
            </a:r>
            <a:endParaRPr lang="en-US" altLang="ja-JP" sz="1400" dirty="0"/>
          </a:p>
          <a:p>
            <a:r>
              <a:rPr lang="en-US" altLang="ja-JP" sz="1400" dirty="0"/>
              <a:t>4</a:t>
            </a:r>
            <a:r>
              <a:rPr lang="ja-JP" altLang="en-US" sz="1400" dirty="0"/>
              <a:t>最終工程（</a:t>
            </a:r>
            <a:r>
              <a:rPr lang="en-US" altLang="ja-JP" sz="1400" dirty="0"/>
              <a:t>2</a:t>
            </a:r>
            <a:r>
              <a:rPr lang="ja-JP" altLang="en-US" sz="1400" dirty="0"/>
              <a:t>）とフロー</a:t>
            </a:r>
            <a:r>
              <a:rPr lang="en-US" altLang="ja-JP" sz="1400" dirty="0"/>
              <a:t>No</a:t>
            </a:r>
            <a:r>
              <a:rPr lang="ja-JP" altLang="en-US" sz="1400" dirty="0"/>
              <a:t>が同一箇所である。</a:t>
            </a:r>
            <a:endParaRPr lang="en-US" altLang="ja-JP" sz="1400" dirty="0"/>
          </a:p>
          <a:p>
            <a:r>
              <a:rPr lang="ja-JP" altLang="en-US" sz="1400" dirty="0"/>
              <a:t>リワークフローの最終工程にリワークが指定されていないことを確認する。</a:t>
            </a:r>
            <a:endParaRPr lang="en-US" altLang="ja-JP" sz="1400" dirty="0"/>
          </a:p>
          <a:p>
            <a:r>
              <a:rPr lang="ja-JP" altLang="en-US" sz="1400" dirty="0"/>
              <a:t>「</a:t>
            </a:r>
            <a:r>
              <a:rPr lang="en-US" altLang="ja-JP" sz="1400" dirty="0" err="1"/>
              <a:t>MainPDType</a:t>
            </a:r>
            <a:r>
              <a:rPr lang="ja-JP" altLang="en-US" sz="1400" dirty="0"/>
              <a:t>」が”</a:t>
            </a:r>
            <a:r>
              <a:rPr lang="en-US" altLang="ja-JP" sz="1400" dirty="0"/>
              <a:t>Rework”</a:t>
            </a:r>
            <a:r>
              <a:rPr lang="ja-JP" altLang="en-US" sz="1400" dirty="0"/>
              <a:t>の場合、最終工程を取得する。②最終工程の「リワークフロー</a:t>
            </a:r>
            <a:r>
              <a:rPr lang="en-US" altLang="ja-JP" sz="1400" dirty="0"/>
              <a:t>_</a:t>
            </a:r>
            <a:r>
              <a:rPr lang="ja-JP" altLang="en-US" sz="1400" dirty="0"/>
              <a:t>フロー</a:t>
            </a:r>
            <a:r>
              <a:rPr lang="en-US" altLang="ja-JP" sz="1400" dirty="0"/>
              <a:t>No</a:t>
            </a:r>
            <a:r>
              <a:rPr lang="ja-JP" altLang="en-US" sz="1400" dirty="0"/>
              <a:t>」に値が設定されている場合、”</a:t>
            </a:r>
            <a:r>
              <a:rPr lang="en-US" altLang="ja-JP" sz="1400" dirty="0"/>
              <a:t>ERROR”</a:t>
            </a:r>
            <a:r>
              <a:rPr lang="ja-JP" altLang="en-US" sz="1400" dirty="0"/>
              <a:t>とする。</a:t>
            </a:r>
            <a:endParaRPr lang="en-US" altLang="ja-JP" sz="1400" dirty="0"/>
          </a:p>
        </p:txBody>
      </p:sp>
      <p:sp>
        <p:nvSpPr>
          <p:cNvPr id="3" name="正方形/長方形 2"/>
          <p:cNvSpPr/>
          <p:nvPr/>
        </p:nvSpPr>
        <p:spPr>
          <a:xfrm>
            <a:off x="307590" y="5467773"/>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422181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11</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1947716941"/>
              </p:ext>
            </p:extLst>
          </p:nvPr>
        </p:nvGraphicFramePr>
        <p:xfrm>
          <a:off x="909334" y="926330"/>
          <a:ext cx="11001428" cy="3493059"/>
        </p:xfrm>
        <a:graphic>
          <a:graphicData uri="http://schemas.openxmlformats.org/drawingml/2006/table">
            <a:tbl>
              <a:tblPr firstRow="1" bandRow="1">
                <a:tableStyleId>{5C22544A-7EE6-4342-B048-85BDC9FD1C3A}</a:tableStyleId>
              </a:tblPr>
              <a:tblGrid>
                <a:gridCol w="1400493"/>
                <a:gridCol w="1026817"/>
                <a:gridCol w="1170623"/>
                <a:gridCol w="116840"/>
                <a:gridCol w="1066809"/>
                <a:gridCol w="1324737"/>
                <a:gridCol w="1207897"/>
                <a:gridCol w="921803"/>
                <a:gridCol w="921803"/>
                <a:gridCol w="921803"/>
                <a:gridCol w="921803"/>
              </a:tblGrid>
              <a:tr h="315616">
                <a:tc>
                  <a:txBody>
                    <a:bodyPr/>
                    <a:lstStyle/>
                    <a:p>
                      <a:endParaRPr kumimoji="1" lang="ja-JP" altLang="en-US" sz="1400" dirty="0">
                        <a:latin typeface="+mn-lt"/>
                      </a:endParaRPr>
                    </a:p>
                  </a:txBody>
                  <a:tcPr/>
                </a:tc>
                <a:tc>
                  <a:txBody>
                    <a:bodyPr/>
                    <a:lstStyle/>
                    <a:p>
                      <a:r>
                        <a:rPr kumimoji="1" lang="ja-JP" altLang="en-US" sz="1400" dirty="0" smtClean="0">
                          <a:latin typeface="+mn-lt"/>
                        </a:rPr>
                        <a:t>ルール</a:t>
                      </a:r>
                      <a:r>
                        <a:rPr kumimoji="1" lang="en-US" altLang="ja-JP" sz="1400" dirty="0" smtClean="0">
                          <a:latin typeface="+mn-lt"/>
                        </a:rPr>
                        <a:t>No</a:t>
                      </a:r>
                      <a:endParaRPr kumimoji="1" lang="ja-JP" altLang="en-US" sz="1400" dirty="0">
                        <a:latin typeface="+mn-lt"/>
                      </a:endParaRPr>
                    </a:p>
                  </a:txBody>
                  <a:tcPr/>
                </a:tc>
                <a:tc>
                  <a:txBody>
                    <a:bodyPr/>
                    <a:lstStyle/>
                    <a:p>
                      <a:r>
                        <a:rPr kumimoji="1" lang="en-US" altLang="ja-JP" sz="1400" dirty="0" smtClean="0">
                          <a:latin typeface="+mn-lt"/>
                        </a:rPr>
                        <a:t>A</a:t>
                      </a:r>
                      <a:endParaRPr kumimoji="1" lang="ja-JP" altLang="en-US" sz="1400" dirty="0">
                        <a:latin typeface="+mn-lt"/>
                      </a:endParaRPr>
                    </a:p>
                  </a:txBody>
                  <a:tcPr/>
                </a:tc>
                <a:tc gridSpan="2">
                  <a:txBody>
                    <a:bodyPr/>
                    <a:lstStyle/>
                    <a:p>
                      <a:r>
                        <a:rPr kumimoji="1" lang="en-US" altLang="ja-JP" sz="1400" dirty="0" smtClean="0">
                          <a:latin typeface="+mn-lt"/>
                        </a:rPr>
                        <a:t>B</a:t>
                      </a:r>
                      <a:endParaRPr kumimoji="1" lang="ja-JP" altLang="en-US" sz="1400" dirty="0">
                        <a:latin typeface="+mn-lt"/>
                      </a:endParaRPr>
                    </a:p>
                  </a:txBody>
                  <a:tcPr/>
                </a:tc>
                <a:tc hMerge="1">
                  <a:txBody>
                    <a:bodyPr/>
                    <a:lstStyle/>
                    <a:p>
                      <a:endParaRPr kumimoji="1" lang="ja-JP" altLang="en-US"/>
                    </a:p>
                  </a:txBody>
                  <a:tcPr/>
                </a:tc>
                <a:tc>
                  <a:txBody>
                    <a:bodyPr/>
                    <a:lstStyle/>
                    <a:p>
                      <a:r>
                        <a:rPr kumimoji="1" lang="en-US" altLang="ja-JP" sz="1400" dirty="0" smtClean="0"/>
                        <a:t>C</a:t>
                      </a:r>
                      <a:endParaRPr kumimoji="1" lang="ja-JP" altLang="en-US" sz="1400" dirty="0"/>
                    </a:p>
                  </a:txBody>
                  <a:tcPr/>
                </a:tc>
                <a:tc>
                  <a:txBody>
                    <a:bodyPr/>
                    <a:lstStyle/>
                    <a:p>
                      <a:r>
                        <a:rPr kumimoji="1" lang="en-US" altLang="ja-JP" sz="1400" dirty="0" smtClean="0"/>
                        <a:t>D</a:t>
                      </a:r>
                      <a:endParaRPr kumimoji="1" lang="ja-JP" altLang="en-US" sz="1400" dirty="0"/>
                    </a:p>
                  </a:txBody>
                  <a:tcPr/>
                </a:tc>
                <a:tc>
                  <a:txBody>
                    <a:bodyPr/>
                    <a:lstStyle/>
                    <a:p>
                      <a:r>
                        <a:rPr kumimoji="1" lang="en-US" altLang="ja-JP" sz="1400" dirty="0" smtClean="0"/>
                        <a:t>E</a:t>
                      </a:r>
                      <a:endParaRPr kumimoji="1" lang="ja-JP" altLang="en-US" sz="1400" dirty="0"/>
                    </a:p>
                  </a:txBody>
                  <a:tcPr/>
                </a:tc>
                <a:tc>
                  <a:txBody>
                    <a:bodyPr/>
                    <a:lstStyle/>
                    <a:p>
                      <a:r>
                        <a:rPr kumimoji="1" lang="en-US" altLang="ja-JP" sz="1400" dirty="0" smtClean="0"/>
                        <a:t>F</a:t>
                      </a:r>
                      <a:endParaRPr kumimoji="1" lang="ja-JP" altLang="en-US" sz="1400" dirty="0"/>
                    </a:p>
                  </a:txBody>
                  <a:tcPr/>
                </a:tc>
                <a:tc>
                  <a:txBody>
                    <a:bodyPr/>
                    <a:lstStyle/>
                    <a:p>
                      <a:r>
                        <a:rPr kumimoji="1" lang="en-US" altLang="ja-JP" sz="1400" dirty="0" smtClean="0"/>
                        <a:t>G</a:t>
                      </a:r>
                      <a:endParaRPr kumimoji="1" lang="ja-JP" altLang="en-US" sz="1400" dirty="0"/>
                    </a:p>
                  </a:txBody>
                  <a:tcPr/>
                </a:tc>
                <a:tc>
                  <a:txBody>
                    <a:bodyPr/>
                    <a:lstStyle/>
                    <a:p>
                      <a:r>
                        <a:rPr kumimoji="1" lang="en-US" altLang="ja-JP" sz="1400" dirty="0" smtClean="0"/>
                        <a:t>H</a:t>
                      </a:r>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latin typeface="+mn-lt"/>
                        </a:rPr>
                        <a:t>ルール演算子</a:t>
                      </a:r>
                      <a:endParaRPr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a</a:t>
                      </a:r>
                      <a:r>
                        <a:rPr kumimoji="1" lang="ja-JP" altLang="en-US" sz="1400" dirty="0" smtClean="0">
                          <a:latin typeface="+mn-lt"/>
                        </a:rPr>
                        <a:t>＆</a:t>
                      </a:r>
                      <a:r>
                        <a:rPr kumimoji="1" lang="en-US" altLang="ja-JP" sz="1400" dirty="0" smtClean="0">
                          <a:latin typeface="+mn-lt"/>
                        </a:rPr>
                        <a:t>b</a:t>
                      </a:r>
                    </a:p>
                  </a:txBody>
                  <a:tcPr/>
                </a:tc>
                <a:tc gridSpan="2">
                  <a:txBody>
                    <a:bodyPr/>
                    <a:lstStyle/>
                    <a:p>
                      <a:endParaRPr kumimoji="1" lang="ja-JP" altLang="en-US" sz="1400" dirty="0">
                        <a:latin typeface="+mn-lt"/>
                      </a:endParaRPr>
                    </a:p>
                  </a:txBody>
                  <a:tcPr/>
                </a:tc>
                <a:tc hMerge="1">
                  <a:txBody>
                    <a:bodyPr/>
                    <a:lstStyle/>
                    <a:p>
                      <a:endParaRPr kumimoji="1" lang="ja-JP" altLang="en-US"/>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r>
              <a:tr h="405460">
                <a:tc gridSpan="11">
                  <a:txBody>
                    <a:bodyPr/>
                    <a:lstStyle/>
                    <a:p>
                      <a:pPr algn="ctr"/>
                      <a:r>
                        <a:rPr kumimoji="1" lang="ja-JP" altLang="en-US" sz="1400" dirty="0" smtClean="0">
                          <a:latin typeface="+mn-lt"/>
                        </a:rPr>
                        <a:t>ロジック系演算子</a:t>
                      </a:r>
                      <a:endParaRPr kumimoji="1" lang="ja-JP" altLang="en-US" sz="1400" dirty="0">
                        <a:latin typeface="+mn-lt"/>
                      </a:endParaRPr>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sz="1400" dirty="0" smtClean="0">
                          <a:latin typeface="+mn-lt"/>
                        </a:rPr>
                        <a:t>チェック対象</a:t>
                      </a:r>
                      <a:endParaRPr kumimoji="1" lang="ja-JP" altLang="en-US" sz="1400" dirty="0">
                        <a:latin typeface="+mn-lt"/>
                      </a:endParaRPr>
                    </a:p>
                  </a:txBody>
                  <a:tcPr/>
                </a:tc>
                <a:tc>
                  <a:txBody>
                    <a:bodyPr/>
                    <a:lstStyle/>
                    <a:p>
                      <a:endParaRPr kumimoji="1" lang="ja-JP" altLang="en-US" sz="1400" dirty="0">
                        <a:latin typeface="+mn-lt"/>
                      </a:endParaRP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err="1" smtClean="0">
                          <a:latin typeface="+mn-lt"/>
                        </a:rPr>
                        <a:t>MainPDType</a:t>
                      </a:r>
                      <a:endParaRPr kumimoji="1" lang="en-US" altLang="ja-JP" sz="1400" dirty="0" smtClean="0">
                        <a:latin typeface="+mn-lt"/>
                      </a:endParaRPr>
                    </a:p>
                  </a:txBody>
                  <a:tcPr/>
                </a:tc>
                <a:tc hMerge="1">
                  <a:txBody>
                    <a:bodyPr/>
                    <a:lstStyle/>
                    <a:p>
                      <a:endParaRPr kumimoji="1" lang="ja-JP" altLang="en-US" sz="1400" dirty="0"/>
                    </a:p>
                  </a:txBody>
                  <a:tcPr/>
                </a:tc>
                <a:tc>
                  <a:txBody>
                    <a:bodyPr/>
                    <a:lstStyle/>
                    <a:p>
                      <a:r>
                        <a:rPr kumimoji="1" lang="en-US" altLang="ja-JP" sz="1400" dirty="0" err="1" smtClean="0">
                          <a:latin typeface="+mn-lt"/>
                        </a:rPr>
                        <a:t>MainPD</a:t>
                      </a:r>
                      <a:endParaRPr kumimoji="1" lang="ja-JP" altLang="en-US" sz="1400" dirty="0">
                        <a:latin typeface="+mn-lt"/>
                      </a:endParaRPr>
                    </a:p>
                  </a:txBody>
                  <a:tcPr/>
                </a:tc>
                <a:tc>
                  <a:txBody>
                    <a:bodyPr/>
                    <a:lstStyle/>
                    <a:p>
                      <a:endParaRPr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ルール</a:t>
                      </a:r>
                      <a:r>
                        <a:rPr kumimoji="1" lang="en-US" altLang="ja-JP" sz="1400" dirty="0" smtClean="0">
                          <a:latin typeface="+mn-lt"/>
                        </a:rPr>
                        <a:t>No</a:t>
                      </a:r>
                    </a:p>
                  </a:txBody>
                  <a:tcPr/>
                </a:tc>
                <a:tc>
                  <a:txBody>
                    <a:bodyPr/>
                    <a:lstStyle/>
                    <a:p>
                      <a:r>
                        <a:rPr kumimoji="1" lang="en-US" altLang="ja-JP" sz="1400" dirty="0" smtClean="0">
                          <a:latin typeface="+mn-lt"/>
                        </a:rPr>
                        <a:t>1</a:t>
                      </a:r>
                      <a:endParaRPr kumimoji="1" lang="ja-JP" altLang="en-US" sz="1400" dirty="0">
                        <a:latin typeface="+mn-lt"/>
                      </a:endParaRPr>
                    </a:p>
                  </a:txBody>
                  <a:tcPr/>
                </a:tc>
                <a:tc gridSpan="2">
                  <a:txBody>
                    <a:bodyPr/>
                    <a:lstStyle/>
                    <a:p>
                      <a:endParaRPr kumimoji="1" lang="ja-JP" altLang="en-US" sz="1400" dirty="0">
                        <a:latin typeface="+mn-lt"/>
                      </a:endParaRPr>
                    </a:p>
                  </a:txBody>
                  <a:tcPr/>
                </a:tc>
                <a:tc hMerge="1">
                  <a:txBody>
                    <a:bodyPr/>
                    <a:lstStyle/>
                    <a:p>
                      <a:endParaRPr kumimoji="1" lang="ja-JP" altLang="en-US" sz="1400" dirty="0"/>
                    </a:p>
                  </a:txBody>
                  <a:tcPr/>
                </a:tc>
                <a:tc>
                  <a:txBody>
                    <a:bodyPr/>
                    <a:lstStyle/>
                    <a:p>
                      <a:endParaRPr kumimoji="1" lang="ja-JP" altLang="en-US" sz="1400">
                        <a:latin typeface="+mn-lt"/>
                      </a:endParaRPr>
                    </a:p>
                  </a:txBody>
                  <a:tcPr/>
                </a:tc>
                <a:tc>
                  <a:txBody>
                    <a:bodyPr/>
                    <a:lstStyle/>
                    <a:p>
                      <a:endParaRPr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位置指定演算子</a:t>
                      </a:r>
                      <a:endParaRPr kumimoji="1" lang="en-US" altLang="ja-JP" sz="1400" dirty="0" smtClean="0">
                        <a:latin typeface="+mn-lt"/>
                      </a:endParaRPr>
                    </a:p>
                  </a:txBody>
                  <a:tcPr/>
                </a:tc>
                <a:tc>
                  <a:txBody>
                    <a:bodyPr/>
                    <a:lstStyle/>
                    <a:p>
                      <a:endParaRPr kumimoji="1" lang="ja-JP" altLang="en-US" sz="1400" dirty="0">
                        <a:latin typeface="+mn-lt"/>
                      </a:endParaRPr>
                    </a:p>
                  </a:txBody>
                  <a:tcPr/>
                </a:tc>
                <a:tc gridSpan="2">
                  <a:txBody>
                    <a:bodyPr/>
                    <a:lstStyle/>
                    <a:p>
                      <a:endParaRPr kumimoji="1" lang="ja-JP" altLang="en-US" sz="1400" dirty="0">
                        <a:latin typeface="+mn-lt"/>
                      </a:endParaRPr>
                    </a:p>
                  </a:txBody>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latin typeface="+mn-lt"/>
                        </a:rPr>
                        <a:t>E(end)</a:t>
                      </a:r>
                    </a:p>
                  </a:txBody>
                  <a:tcPr/>
                </a:tc>
                <a:tc>
                  <a:txBody>
                    <a:bodyPr/>
                    <a:lstStyle/>
                    <a:p>
                      <a:endParaRPr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論理演算子</a:t>
                      </a:r>
                      <a:endParaRPr kumimoji="1" lang="en-US" altLang="ja-JP" sz="1400" dirty="0" smtClean="0">
                        <a:latin typeface="+mn-lt"/>
                      </a:endParaRPr>
                    </a:p>
                  </a:txBody>
                  <a:tcPr/>
                </a:tc>
                <a:tc>
                  <a:txBody>
                    <a:bodyPr/>
                    <a:lstStyle/>
                    <a:p>
                      <a:endParaRPr kumimoji="1" lang="ja-JP" altLang="en-US" sz="1400" dirty="0">
                        <a:latin typeface="+mn-lt"/>
                      </a:endParaRPr>
                    </a:p>
                  </a:txBody>
                  <a:tcPr/>
                </a:tc>
                <a:tc gridSpan="2">
                  <a:txBody>
                    <a:bodyPr/>
                    <a:lstStyle/>
                    <a:p>
                      <a:r>
                        <a:rPr kumimoji="1" lang="en-US" altLang="ja-JP" sz="1400" dirty="0" smtClean="0">
                          <a:latin typeface="+mn-lt"/>
                        </a:rPr>
                        <a:t>==</a:t>
                      </a:r>
                      <a:endParaRPr kumimoji="1" lang="ja-JP" altLang="en-US" sz="1400" dirty="0">
                        <a:latin typeface="+mn-lt"/>
                      </a:endParaRPr>
                    </a:p>
                  </a:txBody>
                  <a:tcPr/>
                </a:tc>
                <a:tc hMerge="1">
                  <a:txBody>
                    <a:bodyPr/>
                    <a:lstStyle/>
                    <a:p>
                      <a:endParaRPr kumimoji="1"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&lt;=</a:t>
                      </a:r>
                      <a:endParaRPr kumimoji="1" lang="ja-JP" altLang="en-US" sz="1400" dirty="0" smtClean="0">
                        <a:latin typeface="+mn-lt"/>
                      </a:endParaRPr>
                    </a:p>
                    <a:p>
                      <a:endParaRPr kumimoji="1" lang="ja-JP" altLang="en-US" sz="14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p>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要素</a:t>
                      </a:r>
                      <a:endParaRPr kumimoji="1"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latin typeface="+mn-lt"/>
                      </a:endParaRPr>
                    </a:p>
                  </a:txBody>
                  <a:tcPr/>
                </a:tc>
                <a:tc gridSpan="2">
                  <a:txBody>
                    <a:bodyPr/>
                    <a:lstStyle/>
                    <a:p>
                      <a:r>
                        <a:rPr lang="en-US" altLang="ja-JP" sz="1400" dirty="0" smtClean="0">
                          <a:latin typeface="+mn-lt"/>
                        </a:rPr>
                        <a:t>Main</a:t>
                      </a:r>
                      <a:endParaRPr kumimoji="1" lang="ja-JP" altLang="en-US" sz="1400" dirty="0">
                        <a:latin typeface="+mn-lt"/>
                      </a:endParaRPr>
                    </a:p>
                  </a:txBody>
                  <a:tcPr/>
                </a:tc>
                <a:tc hMerge="1">
                  <a:txBody>
                    <a:bodyPr/>
                    <a:lstStyle/>
                    <a:p>
                      <a:endParaRPr kumimoji="1"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1</a:t>
                      </a:r>
                      <a:endParaRPr kumimoji="1" lang="ja-JP" altLang="en-US" sz="1400" dirty="0" smtClean="0">
                        <a:latin typeface="+mn-lt"/>
                      </a:endParaRPr>
                    </a:p>
                    <a:p>
                      <a:endParaRPr kumimoji="1" lang="ja-JP" altLang="en-US" sz="1400" dirty="0">
                        <a:latin typeface="+mn-lt"/>
                      </a:endParaRP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bl>
          </a:graphicData>
        </a:graphic>
      </p:graphicFrame>
      <p:sp>
        <p:nvSpPr>
          <p:cNvPr id="24" name="テキスト ボックス 23"/>
          <p:cNvSpPr txBox="1"/>
          <p:nvPr/>
        </p:nvSpPr>
        <p:spPr>
          <a:xfrm>
            <a:off x="746883" y="4874419"/>
            <a:ext cx="11326330" cy="307777"/>
          </a:xfrm>
          <a:prstGeom prst="rect">
            <a:avLst/>
          </a:prstGeom>
          <a:noFill/>
        </p:spPr>
        <p:txBody>
          <a:bodyPr wrap="square" rtlCol="0">
            <a:spAutoFit/>
          </a:bodyPr>
          <a:lstStyle/>
          <a:p>
            <a:r>
              <a:rPr lang="ja-JP" altLang="en-US" sz="1400" dirty="0"/>
              <a:t>①「</a:t>
            </a:r>
            <a:r>
              <a:rPr lang="en-US" altLang="ja-JP" sz="1400" dirty="0" err="1"/>
              <a:t>MainPDType</a:t>
            </a:r>
            <a:r>
              <a:rPr lang="ja-JP" altLang="en-US" sz="1400" dirty="0"/>
              <a:t>」が</a:t>
            </a:r>
            <a:r>
              <a:rPr lang="en-US" altLang="ja-JP" sz="1400" dirty="0"/>
              <a:t>"Main(Sub</a:t>
            </a:r>
            <a:r>
              <a:rPr lang="ja-JP" altLang="en-US" sz="1400" dirty="0" err="1"/>
              <a:t>、</a:t>
            </a:r>
            <a:r>
              <a:rPr lang="en-US" altLang="ja-JP" sz="1400" dirty="0"/>
              <a:t>Rework</a:t>
            </a:r>
            <a:r>
              <a:rPr lang="ja-JP" altLang="en-US" sz="1400" dirty="0"/>
              <a:t>以外</a:t>
            </a:r>
            <a:r>
              <a:rPr lang="en-US" altLang="ja-JP" sz="1400" dirty="0"/>
              <a:t>)"</a:t>
            </a:r>
            <a:r>
              <a:rPr lang="ja-JP" altLang="en-US" sz="1400" dirty="0"/>
              <a:t>の場合、②工程フローに登録された工程数が</a:t>
            </a:r>
            <a:r>
              <a:rPr lang="en-US" altLang="ja-JP" sz="1400" dirty="0"/>
              <a:t>1</a:t>
            </a:r>
            <a:r>
              <a:rPr lang="ja-JP" altLang="en-US" sz="1400" dirty="0"/>
              <a:t>以下であれば”</a:t>
            </a:r>
            <a:r>
              <a:rPr lang="en-US" altLang="ja-JP" sz="1400" dirty="0"/>
              <a:t>ERROR"</a:t>
            </a:r>
            <a:r>
              <a:rPr lang="ja-JP" altLang="en-US" sz="1400" dirty="0"/>
              <a:t>とする。</a:t>
            </a:r>
            <a:endParaRPr lang="en-US" altLang="ja-JP" sz="1400" dirty="0"/>
          </a:p>
        </p:txBody>
      </p:sp>
      <p:sp>
        <p:nvSpPr>
          <p:cNvPr id="3" name="正方形/長方形 2"/>
          <p:cNvSpPr/>
          <p:nvPr/>
        </p:nvSpPr>
        <p:spPr>
          <a:xfrm>
            <a:off x="333944" y="5347645"/>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1918006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12</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1475642557"/>
              </p:ext>
            </p:extLst>
          </p:nvPr>
        </p:nvGraphicFramePr>
        <p:xfrm>
          <a:off x="909334" y="926330"/>
          <a:ext cx="10240589" cy="3520554"/>
        </p:xfrm>
        <a:graphic>
          <a:graphicData uri="http://schemas.openxmlformats.org/drawingml/2006/table">
            <a:tbl>
              <a:tblPr firstRow="1" bandRow="1">
                <a:tableStyleId>{5C22544A-7EE6-4342-B048-85BDC9FD1C3A}</a:tableStyleId>
              </a:tblPr>
              <a:tblGrid>
                <a:gridCol w="1846580"/>
                <a:gridCol w="1236980"/>
                <a:gridCol w="1622743"/>
                <a:gridCol w="1158046"/>
                <a:gridCol w="1324737"/>
                <a:gridCol w="1207897"/>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r>
              <a:tr h="42308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ルール演算子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err="1" smtClean="0"/>
                        <a:t>aNb</a:t>
                      </a:r>
                      <a:endParaRPr kumimoji="1" lang="en-US" altLang="ja-JP" dirty="0" smtClean="0"/>
                    </a:p>
                  </a:txBody>
                  <a:tcPr/>
                </a:tc>
                <a:tc>
                  <a:txBody>
                    <a:bodyPr/>
                    <a:lstStyle/>
                    <a:p>
                      <a:r>
                        <a:rPr lang="en-US" altLang="ja-JP" sz="1400" dirty="0" smtClean="0"/>
                        <a:t>B</a:t>
                      </a:r>
                      <a:r>
                        <a:rPr lang="ja-JP" altLang="en-US" sz="1400" dirty="0" smtClean="0"/>
                        <a:t>⊂</a:t>
                      </a:r>
                      <a:r>
                        <a:rPr lang="en-US" altLang="ja-JP" sz="1400" dirty="0" smtClean="0"/>
                        <a:t>C</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gridSpan="8">
                  <a:txBody>
                    <a:bodyPr/>
                    <a:lstStyle/>
                    <a:p>
                      <a:pPr algn="ctr"/>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05460">
                <a:tc>
                  <a:txBody>
                    <a:bodyPr/>
                    <a:lstStyle/>
                    <a:p>
                      <a:r>
                        <a:rPr kumimoji="1" lang="ja-JP" altLang="en-US" dirty="0" smtClean="0"/>
                        <a:t>チェック対象</a:t>
                      </a:r>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200" dirty="0" smtClean="0"/>
                        <a:t>測定工程</a:t>
                      </a:r>
                      <a:r>
                        <a:rPr lang="en-US" altLang="ja-JP" sz="1200" dirty="0" smtClean="0"/>
                        <a:t>Spec</a:t>
                      </a:r>
                      <a:endParaRPr kumimoji="1" lang="en-US" altLang="ja-JP" dirty="0" smtClean="0"/>
                    </a:p>
                  </a:txBody>
                  <a:tcPr/>
                </a:tc>
                <a:tc>
                  <a:txBody>
                    <a:bodyPr/>
                    <a:lstStyle/>
                    <a:p>
                      <a:r>
                        <a:rPr kumimoji="1" lang="en-US" altLang="ja-JP" dirty="0" err="1" smtClean="0"/>
                        <a:t>openo</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openo</a:t>
                      </a: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t>3E2</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E1</a:t>
                      </a: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r>
              <a:tr h="41580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endParaRPr kumimoji="1" lang="ja-JP" altLang="en-US" dirty="0"/>
                    </a:p>
                  </a:txBody>
                  <a:tcPr/>
                </a:tc>
                <a:tc>
                  <a:txBody>
                    <a:bodyPr/>
                    <a:lstStyle/>
                    <a:p>
                      <a:endParaRPr kumimoji="1" lang="ja-JP" altLang="en-US"/>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lang="en-US" altLang="ja-JP" sz="1200" dirty="0" smtClean="0"/>
                        <a:t>AL@AL-INS-JUDGE</a:t>
                      </a:r>
                      <a:endParaRPr kumimoji="1" lang="ja-JP" altLang="en-US" dirty="0"/>
                    </a:p>
                  </a:txBody>
                  <a:tcPr/>
                </a:tc>
                <a:tc>
                  <a:txBody>
                    <a:bodyPr/>
                    <a:lstStyle/>
                    <a:p>
                      <a:r>
                        <a:rPr lang="en-US" altLang="ja-JP" sz="1200" dirty="0" smtClean="0"/>
                        <a:t>EX</a:t>
                      </a:r>
                      <a:endParaRPr kumimoji="1" lang="ja-JP" altLang="en-US" dirty="0"/>
                    </a:p>
                  </a:txBody>
                  <a:tcPr/>
                </a:tc>
                <a:tc>
                  <a:txBody>
                    <a:bodyPr/>
                    <a:lstStyle/>
                    <a:p>
                      <a:r>
                        <a:rPr lang="en-US" altLang="ja-JP" sz="1200" dirty="0" smtClean="0"/>
                        <a:t>"1","2","3"…"9","A","B","C"…"Z"</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865669" y="4880892"/>
            <a:ext cx="11326330" cy="738664"/>
          </a:xfrm>
          <a:prstGeom prst="rect">
            <a:avLst/>
          </a:prstGeom>
          <a:noFill/>
        </p:spPr>
        <p:txBody>
          <a:bodyPr wrap="square" rtlCol="0">
            <a:spAutoFit/>
          </a:bodyPr>
          <a:lstStyle/>
          <a:p>
            <a:r>
              <a:rPr lang="ja-JP" altLang="en-US" sz="1400" dirty="0" smtClean="0"/>
              <a:t>同一</a:t>
            </a:r>
            <a:r>
              <a:rPr lang="ja-JP" altLang="en-US" sz="1400" dirty="0"/>
              <a:t>工程</a:t>
            </a:r>
            <a:r>
              <a:rPr lang="ja-JP" altLang="en-US" sz="1400" dirty="0" smtClean="0"/>
              <a:t>のと</a:t>
            </a:r>
            <a:r>
              <a:rPr lang="ja-JP" altLang="en-US" sz="1400" dirty="0"/>
              <a:t>「オペレーション</a:t>
            </a:r>
            <a:r>
              <a:rPr lang="en-US" altLang="ja-JP" sz="1400" dirty="0"/>
              <a:t>No</a:t>
            </a:r>
            <a:r>
              <a:rPr lang="ja-JP" altLang="en-US" sz="1400" dirty="0"/>
              <a:t>」を取得する</a:t>
            </a:r>
            <a:r>
              <a:rPr lang="ja-JP" altLang="en-US" sz="1400" dirty="0" smtClean="0"/>
              <a:t>。</a:t>
            </a:r>
            <a:endParaRPr lang="en-US" altLang="ja-JP" sz="1400" dirty="0" smtClean="0"/>
          </a:p>
          <a:p>
            <a:r>
              <a:rPr lang="ja-JP" altLang="en-US" sz="1400" dirty="0" smtClean="0"/>
              <a:t>①「</a:t>
            </a:r>
            <a:r>
              <a:rPr lang="ja-JP" altLang="en-US" sz="1400" dirty="0"/>
              <a:t>測定工程</a:t>
            </a:r>
            <a:r>
              <a:rPr lang="en-US" altLang="ja-JP" sz="1400" dirty="0"/>
              <a:t>Spec</a:t>
            </a:r>
            <a:r>
              <a:rPr lang="ja-JP" altLang="en-US" sz="1400" dirty="0"/>
              <a:t>」が”</a:t>
            </a:r>
            <a:r>
              <a:rPr lang="en-US" altLang="ja-JP" sz="1400" dirty="0"/>
              <a:t>AL@AL-INS-JUDGE”</a:t>
            </a:r>
            <a:r>
              <a:rPr lang="ja-JP" altLang="en-US" sz="1400" dirty="0" smtClean="0"/>
              <a:t>の箇所で</a:t>
            </a:r>
            <a:endParaRPr lang="en-US" altLang="ja-JP" sz="1400" dirty="0" smtClean="0"/>
          </a:p>
          <a:p>
            <a:r>
              <a:rPr lang="ja-JP" altLang="en-US" sz="1400" dirty="0" smtClean="0"/>
              <a:t>②「</a:t>
            </a:r>
            <a:r>
              <a:rPr lang="ja-JP" altLang="en-US" sz="1400" dirty="0"/>
              <a:t>オペレーション</a:t>
            </a:r>
            <a:r>
              <a:rPr lang="en-US" altLang="ja-JP" sz="1400" dirty="0"/>
              <a:t>No</a:t>
            </a:r>
            <a:r>
              <a:rPr lang="ja-JP" altLang="en-US" sz="1400" dirty="0"/>
              <a:t>」が”</a:t>
            </a:r>
            <a:r>
              <a:rPr lang="en-US" altLang="ja-JP" sz="1400" dirty="0"/>
              <a:t>.EX$"($</a:t>
            </a:r>
            <a:r>
              <a:rPr lang="ja-JP" altLang="en-US" sz="1400" dirty="0"/>
              <a:t>は</a:t>
            </a:r>
            <a:r>
              <a:rPr lang="en-US" altLang="ja-JP" sz="1400" dirty="0"/>
              <a:t>"1","2","3"…"9","A","B","C"…"Z")</a:t>
            </a:r>
            <a:r>
              <a:rPr lang="ja-JP" altLang="en-US" sz="1400" dirty="0"/>
              <a:t>を含まない場合、</a:t>
            </a:r>
            <a:r>
              <a:rPr lang="en-US" altLang="ja-JP" sz="1400" dirty="0"/>
              <a:t>"ERROR"</a:t>
            </a:r>
            <a:r>
              <a:rPr lang="ja-JP" altLang="en-US" sz="1400" dirty="0"/>
              <a:t>とする</a:t>
            </a:r>
            <a:endParaRPr lang="en-US" altLang="ja-JP" sz="1400" dirty="0"/>
          </a:p>
        </p:txBody>
      </p:sp>
    </p:spTree>
    <p:extLst>
      <p:ext uri="{BB962C8B-B14F-4D97-AF65-F5344CB8AC3E}">
        <p14:creationId xmlns:p14="http://schemas.microsoft.com/office/powerpoint/2010/main" val="178196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登録</a:t>
            </a:r>
            <a:r>
              <a:rPr lang="en-US" altLang="ja-JP" dirty="0" smtClean="0"/>
              <a:t>,</a:t>
            </a:r>
            <a:r>
              <a:rPr lang="ja-JP" altLang="en-US" dirty="0" smtClean="0"/>
              <a:t>削除</a:t>
            </a:r>
            <a:r>
              <a:rPr lang="en-US" altLang="ja-JP" dirty="0" smtClean="0"/>
              <a:t>,</a:t>
            </a:r>
            <a:r>
              <a:rPr lang="ja-JP" altLang="en-US" dirty="0" smtClean="0"/>
              <a:t>修正</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13</a:t>
            </a:fld>
            <a:endParaRPr lang="en-US" altLang="ja-JP" dirty="0"/>
          </a:p>
        </p:txBody>
      </p:sp>
      <p:cxnSp>
        <p:nvCxnSpPr>
          <p:cNvPr id="33" name="直線矢印コネクタ 32"/>
          <p:cNvCxnSpPr>
            <a:endCxn id="48" idx="1"/>
          </p:cNvCxnSpPr>
          <p:nvPr/>
        </p:nvCxnSpPr>
        <p:spPr>
          <a:xfrm>
            <a:off x="839984" y="2303525"/>
            <a:ext cx="1640764" cy="1470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60148" y="1912193"/>
            <a:ext cx="1506164" cy="369332"/>
          </a:xfrm>
          <a:prstGeom prst="rect">
            <a:avLst/>
          </a:prstGeom>
          <a:noFill/>
        </p:spPr>
        <p:txBody>
          <a:bodyPr wrap="square" rtlCol="0">
            <a:spAutoFit/>
          </a:bodyPr>
          <a:lstStyle/>
          <a:p>
            <a:r>
              <a:rPr kumimoji="1" lang="ja-JP" altLang="en-US" dirty="0" smtClean="0"/>
              <a:t>リクエスト</a:t>
            </a:r>
            <a:endParaRPr kumimoji="1" lang="ja-JP" altLang="en-US" dirty="0"/>
          </a:p>
        </p:txBody>
      </p:sp>
      <p:cxnSp>
        <p:nvCxnSpPr>
          <p:cNvPr id="35" name="直線矢印コネクタ 34"/>
          <p:cNvCxnSpPr/>
          <p:nvPr/>
        </p:nvCxnSpPr>
        <p:spPr>
          <a:xfrm flipH="1">
            <a:off x="864000" y="4504259"/>
            <a:ext cx="2336316" cy="1365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121383" y="4148578"/>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3" name="テキスト ボックス 2"/>
          <p:cNvSpPr txBox="1"/>
          <p:nvPr/>
        </p:nvSpPr>
        <p:spPr>
          <a:xfrm>
            <a:off x="2480748" y="940093"/>
            <a:ext cx="3151426" cy="738664"/>
          </a:xfrm>
          <a:prstGeom prst="rect">
            <a:avLst/>
          </a:prstGeom>
          <a:noFill/>
        </p:spPr>
        <p:txBody>
          <a:bodyPr wrap="square" rtlCol="0">
            <a:spAutoFit/>
          </a:bodyPr>
          <a:lstStyle/>
          <a:p>
            <a:r>
              <a:rPr lang="ja-JP" altLang="en-US" sz="1400" dirty="0" smtClean="0"/>
              <a:t>内部ロジック</a:t>
            </a:r>
            <a:endParaRPr lang="en-US" altLang="ja-JP" sz="1400" dirty="0" smtClean="0"/>
          </a:p>
          <a:p>
            <a:r>
              <a:rPr kumimoji="1" lang="ja-JP" altLang="en-US" sz="1400" dirty="0" smtClean="0"/>
              <a:t>・ルール</a:t>
            </a:r>
            <a:r>
              <a:rPr lang="ja-JP" altLang="en-US" sz="1400" dirty="0"/>
              <a:t>演算子</a:t>
            </a:r>
            <a:r>
              <a:rPr kumimoji="1" lang="ja-JP" altLang="en-US" sz="1400" dirty="0" smtClean="0"/>
              <a:t>を</a:t>
            </a:r>
            <a:r>
              <a:rPr kumimoji="1" lang="en-US" altLang="ja-JP" sz="1400" dirty="0" smtClean="0"/>
              <a:t>SQL</a:t>
            </a:r>
            <a:r>
              <a:rPr kumimoji="1" lang="ja-JP" altLang="en-US" sz="1400" dirty="0" smtClean="0"/>
              <a:t>に変更</a:t>
            </a:r>
            <a:r>
              <a:rPr kumimoji="1" lang="en-US" altLang="ja-JP" sz="1400" dirty="0" smtClean="0"/>
              <a:t>(</a:t>
            </a:r>
            <a:r>
              <a:rPr kumimoji="1" lang="ja-JP" altLang="en-US" sz="1400" dirty="0" smtClean="0"/>
              <a:t>永続化</a:t>
            </a:r>
            <a:r>
              <a:rPr kumimoji="1" lang="en-US" altLang="ja-JP" sz="1400" dirty="0" smtClean="0"/>
              <a:t>)</a:t>
            </a:r>
          </a:p>
          <a:p>
            <a:r>
              <a:rPr kumimoji="1" lang="ja-JP" altLang="en-US" sz="1400" dirty="0" smtClean="0"/>
              <a:t>・</a:t>
            </a:r>
            <a:r>
              <a:rPr kumimoji="1" lang="en-US" altLang="ja-JP" sz="1400" dirty="0" smtClean="0"/>
              <a:t>DB</a:t>
            </a:r>
            <a:r>
              <a:rPr kumimoji="1" lang="ja-JP" altLang="en-US" sz="1400" dirty="0" smtClean="0"/>
              <a:t>へクエリ発行</a:t>
            </a:r>
            <a:endParaRPr kumimoji="1" lang="ja-JP" altLang="en-US" sz="1400" dirty="0"/>
          </a:p>
        </p:txBody>
      </p:sp>
      <p:sp>
        <p:nvSpPr>
          <p:cNvPr id="50" name="テキスト ボックス 49"/>
          <p:cNvSpPr txBox="1"/>
          <p:nvPr/>
        </p:nvSpPr>
        <p:spPr>
          <a:xfrm>
            <a:off x="8108847" y="3608721"/>
            <a:ext cx="3760982" cy="523220"/>
          </a:xfrm>
          <a:prstGeom prst="rect">
            <a:avLst/>
          </a:prstGeom>
          <a:noFill/>
        </p:spPr>
        <p:txBody>
          <a:bodyPr wrap="square" rtlCol="0">
            <a:spAutoFit/>
          </a:bodyPr>
          <a:lstStyle/>
          <a:p>
            <a:r>
              <a:rPr kumimoji="1" lang="ja-JP" altLang="en-US" sz="1400" dirty="0" smtClean="0"/>
              <a:t>ルールを</a:t>
            </a:r>
            <a:r>
              <a:rPr kumimoji="1" lang="en-US" altLang="ja-JP" sz="1400" dirty="0" smtClean="0"/>
              <a:t>DB</a:t>
            </a:r>
            <a:r>
              <a:rPr kumimoji="1" lang="ja-JP" altLang="en-US" sz="1400" dirty="0" smtClean="0"/>
              <a:t>へ登録</a:t>
            </a:r>
            <a:endParaRPr kumimoji="1" lang="en-US" altLang="ja-JP" sz="1400" dirty="0" smtClean="0"/>
          </a:p>
          <a:p>
            <a:r>
              <a:rPr lang="ja-JP" altLang="en-US" sz="1400" dirty="0" smtClean="0"/>
              <a:t>・重複ルールがある場合エラー</a:t>
            </a:r>
            <a:r>
              <a:rPr lang="en-US" altLang="ja-JP" sz="1400" dirty="0" smtClean="0"/>
              <a:t>(</a:t>
            </a:r>
            <a:r>
              <a:rPr lang="en-US" altLang="ja-JP" sz="1400" dirty="0" err="1" smtClean="0"/>
              <a:t>unque</a:t>
            </a:r>
            <a:r>
              <a:rPr lang="ja-JP" altLang="en-US" sz="1400" dirty="0" smtClean="0"/>
              <a:t>キー設定</a:t>
            </a:r>
            <a:r>
              <a:rPr lang="en-US" altLang="ja-JP" sz="1400" dirty="0" smtClean="0"/>
              <a:t>)</a:t>
            </a:r>
            <a:endParaRPr kumimoji="1" lang="ja-JP" altLang="en-US" sz="1400" dirty="0"/>
          </a:p>
        </p:txBody>
      </p:sp>
      <p:sp>
        <p:nvSpPr>
          <p:cNvPr id="51" name="テキスト ボックス 50"/>
          <p:cNvSpPr txBox="1"/>
          <p:nvPr/>
        </p:nvSpPr>
        <p:spPr>
          <a:xfrm>
            <a:off x="2366312" y="5114331"/>
            <a:ext cx="2455668" cy="523220"/>
          </a:xfrm>
          <a:prstGeom prst="rect">
            <a:avLst/>
          </a:prstGeom>
          <a:noFill/>
        </p:spPr>
        <p:txBody>
          <a:bodyPr wrap="square" rtlCol="0">
            <a:spAutoFit/>
          </a:bodyPr>
          <a:lstStyle/>
          <a:p>
            <a:r>
              <a:rPr kumimoji="1" lang="ja-JP" altLang="en-US" sz="1400" dirty="0" smtClean="0"/>
              <a:t>登録完了、</a:t>
            </a:r>
            <a:endParaRPr kumimoji="1" lang="en-US" altLang="ja-JP" sz="1400" dirty="0" smtClean="0"/>
          </a:p>
          <a:p>
            <a:r>
              <a:rPr kumimoji="1" lang="ja-JP" altLang="en-US" sz="1400" dirty="0" smtClean="0"/>
              <a:t>もしくは重複エラー画面を発行</a:t>
            </a:r>
            <a:endParaRPr kumimoji="1" lang="ja-JP" altLang="en-US" sz="1400" dirty="0"/>
          </a:p>
        </p:txBody>
      </p:sp>
      <p:cxnSp>
        <p:nvCxnSpPr>
          <p:cNvPr id="52" name="直線矢印コネクタ 51"/>
          <p:cNvCxnSpPr/>
          <p:nvPr/>
        </p:nvCxnSpPr>
        <p:spPr>
          <a:xfrm>
            <a:off x="3852853" y="2317421"/>
            <a:ext cx="5326380" cy="2523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42212" y="4509735"/>
            <a:ext cx="6129962"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54" name="グループ化 53"/>
          <p:cNvGrpSpPr/>
          <p:nvPr/>
        </p:nvGrpSpPr>
        <p:grpSpPr>
          <a:xfrm>
            <a:off x="7159506" y="1897046"/>
            <a:ext cx="2581458" cy="767585"/>
            <a:chOff x="2251468" y="4071394"/>
            <a:chExt cx="7810775" cy="1089252"/>
          </a:xfrm>
        </p:grpSpPr>
        <p:sp>
          <p:nvSpPr>
            <p:cNvPr id="56" name="テキスト ボックス 55"/>
            <p:cNvSpPr txBox="1"/>
            <p:nvPr/>
          </p:nvSpPr>
          <p:spPr>
            <a:xfrm>
              <a:off x="7368534" y="4071394"/>
              <a:ext cx="2693709" cy="524106"/>
            </a:xfrm>
            <a:prstGeom prst="rect">
              <a:avLst/>
            </a:prstGeom>
            <a:noFill/>
          </p:spPr>
          <p:txBody>
            <a:bodyPr wrap="square" rtlCol="0">
              <a:spAutoFit/>
            </a:bodyPr>
            <a:lstStyle/>
            <a:p>
              <a:endParaRPr kumimoji="1" lang="en-US" altLang="ja-JP" dirty="0" smtClean="0"/>
            </a:p>
          </p:txBody>
        </p:sp>
        <p:sp>
          <p:nvSpPr>
            <p:cNvPr id="57" name="円/楕円 56"/>
            <p:cNvSpPr/>
            <p:nvPr/>
          </p:nvSpPr>
          <p:spPr>
            <a:xfrm>
              <a:off x="2251468" y="4239195"/>
              <a:ext cx="3911814"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graphicFrame>
        <p:nvGraphicFramePr>
          <p:cNvPr id="62" name="表 61"/>
          <p:cNvGraphicFramePr>
            <a:graphicFrameLocks noGrp="1"/>
          </p:cNvGraphicFramePr>
          <p:nvPr>
            <p:extLst/>
          </p:nvPr>
        </p:nvGraphicFramePr>
        <p:xfrm>
          <a:off x="4608465" y="1917426"/>
          <a:ext cx="1524308" cy="845071"/>
        </p:xfrm>
        <a:graphic>
          <a:graphicData uri="http://schemas.openxmlformats.org/drawingml/2006/table">
            <a:tbl>
              <a:tblPr firstRow="1" bandRow="1">
                <a:tableStyleId>{5C22544A-7EE6-4342-B048-85BDC9FD1C3A}</a:tableStyleId>
              </a:tblPr>
              <a:tblGrid>
                <a:gridCol w="375988"/>
                <a:gridCol w="275668"/>
                <a:gridCol w="314276"/>
                <a:gridCol w="310900"/>
                <a:gridCol w="247476"/>
              </a:tblGrid>
              <a:tr h="96425">
                <a:tc>
                  <a:txBody>
                    <a:bodyPr/>
                    <a:lstStyle/>
                    <a:p>
                      <a:endParaRPr kumimoji="1" lang="ja-JP" altLang="en-US" sz="300" dirty="0"/>
                    </a:p>
                  </a:txBody>
                  <a:tcPr marL="20056" marR="20056" marT="10028" marB="10028"/>
                </a:tc>
                <a:tc>
                  <a:txBody>
                    <a:bodyPr/>
                    <a:lstStyle/>
                    <a:p>
                      <a:r>
                        <a:rPr kumimoji="1" lang="ja-JP" altLang="en-US" sz="300" dirty="0" smtClean="0"/>
                        <a:t>ルール</a:t>
                      </a:r>
                      <a:r>
                        <a:rPr kumimoji="1" lang="en-US" altLang="ja-JP" sz="300" dirty="0" smtClean="0"/>
                        <a:t>No</a:t>
                      </a:r>
                      <a:endParaRPr kumimoji="1" lang="ja-JP" altLang="en-US" sz="300" dirty="0"/>
                    </a:p>
                  </a:txBody>
                  <a:tcPr marL="20056" marR="20056" marT="10028" marB="10028"/>
                </a:tc>
                <a:tc>
                  <a:txBody>
                    <a:bodyPr/>
                    <a:lstStyle/>
                    <a:p>
                      <a:r>
                        <a:rPr kumimoji="1" lang="en-US" altLang="ja-JP" sz="300" dirty="0" smtClean="0"/>
                        <a:t>a</a:t>
                      </a:r>
                      <a:endParaRPr kumimoji="1" lang="ja-JP" altLang="en-US" sz="300" dirty="0"/>
                    </a:p>
                  </a:txBody>
                  <a:tcPr marL="20056" marR="20056" marT="10028" marB="10028"/>
                </a:tc>
                <a:tc>
                  <a:txBody>
                    <a:bodyPr/>
                    <a:lstStyle/>
                    <a:p>
                      <a:r>
                        <a:rPr kumimoji="1" lang="en-US" altLang="ja-JP" sz="300" dirty="0" smtClean="0"/>
                        <a:t>b</a:t>
                      </a:r>
                      <a:endParaRPr kumimoji="1" lang="ja-JP" altLang="en-US" sz="300" dirty="0"/>
                    </a:p>
                  </a:txBody>
                  <a:tcPr marL="20056" marR="20056" marT="10028" marB="10028"/>
                </a:tc>
                <a:tc>
                  <a:txBody>
                    <a:bodyPr/>
                    <a:lstStyle/>
                    <a:p>
                      <a:r>
                        <a:rPr kumimoji="1" lang="en-US" altLang="ja-JP" sz="300" dirty="0" smtClean="0"/>
                        <a:t>c</a:t>
                      </a:r>
                      <a:endParaRPr kumimoji="1" lang="ja-JP" altLang="en-US" sz="300" dirty="0"/>
                    </a:p>
                  </a:txBody>
                  <a:tcPr marL="20056" marR="20056" marT="10028" marB="10028"/>
                </a:tc>
              </a:tr>
              <a:tr h="130372">
                <a:tc>
                  <a:txBody>
                    <a:bodyPr/>
                    <a:lstStyle/>
                    <a:p>
                      <a:r>
                        <a:rPr kumimoji="1" lang="ja-JP" altLang="en-US" sz="300" dirty="0" smtClean="0"/>
                        <a:t>チェック対象</a:t>
                      </a:r>
                      <a:endParaRPr kumimoji="1" lang="ja-JP" altLang="en-US" sz="300" dirty="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smtClean="0"/>
                        <a:t>1</a:t>
                      </a:r>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err="1" smtClean="0"/>
                        <a:t>MainPDType</a:t>
                      </a:r>
                      <a:endParaRPr kumimoji="1" lang="en-US" altLang="ja-JP" sz="300" dirty="0" smtClean="0"/>
                    </a:p>
                  </a:txBody>
                  <a:tcPr marL="20056" marR="20056" marT="10028" marB="10028"/>
                </a:tc>
                <a:tc>
                  <a:txBody>
                    <a:bodyPr/>
                    <a:lstStyle/>
                    <a:p>
                      <a:r>
                        <a:rPr kumimoji="1" lang="en-US" altLang="ja-JP" sz="300" dirty="0" smtClean="0"/>
                        <a:t>PD</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gridSpan="5">
                  <a:txBody>
                    <a:bodyPr/>
                    <a:lstStyle/>
                    <a:p>
                      <a:pPr algn="ctr"/>
                      <a:r>
                        <a:rPr kumimoji="1" lang="ja-JP" altLang="en-US" sz="300" dirty="0" smtClean="0"/>
                        <a:t>ロジック系演算子</a:t>
                      </a:r>
                      <a:endParaRPr kumimoji="1" lang="ja-JP" altLang="en-US" sz="300" dirty="0"/>
                    </a:p>
                  </a:txBody>
                  <a:tcPr marL="20056" marR="20056" marT="10028" marB="10028"/>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3073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ルール</a:t>
                      </a:r>
                      <a:r>
                        <a:rPr kumimoji="1" lang="en-US" altLang="ja-JP" sz="300" dirty="0" smtClean="0"/>
                        <a:t>No</a:t>
                      </a:r>
                    </a:p>
                  </a:txBody>
                  <a:tcPr marL="20056" marR="20056" marT="10028" marB="10028"/>
                </a:tc>
                <a:tc>
                  <a:txBody>
                    <a:bodyPr/>
                    <a:lstStyle/>
                    <a:p>
                      <a:r>
                        <a:rPr kumimoji="1" lang="en-US" altLang="ja-JP" sz="300" dirty="0" smtClean="0"/>
                        <a:t>1</a:t>
                      </a:r>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964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位置指定演算子</a:t>
                      </a:r>
                      <a:endParaRPr kumimoji="1" lang="en-US" altLang="ja-JP" sz="300" dirty="0" smtClean="0"/>
                    </a:p>
                  </a:txBody>
                  <a:tcPr marL="20056" marR="20056" marT="10028" marB="10028"/>
                </a:tc>
                <a:tc>
                  <a:txBody>
                    <a:bodyPr/>
                    <a:lstStyle/>
                    <a:p>
                      <a:endParaRPr kumimoji="1" lang="ja-JP" altLang="en-US" sz="300" dirty="0"/>
                    </a:p>
                  </a:txBody>
                  <a:tcPr marL="20056" marR="20056" marT="10028" marB="10028"/>
                </a:tc>
                <a:tc>
                  <a:txBody>
                    <a:bodyPr/>
                    <a:lstStyle/>
                    <a:p>
                      <a:r>
                        <a:rPr kumimoji="1" lang="en-US" altLang="ja-JP" sz="300" dirty="0" smtClean="0"/>
                        <a:t>2N</a:t>
                      </a:r>
                      <a:endParaRPr kumimoji="1" lang="ja-JP" altLang="en-US" sz="300" dirty="0"/>
                    </a:p>
                  </a:txBody>
                  <a:tcPr marL="20056" marR="20056" marT="10028" marB="10028"/>
                </a:tc>
                <a:tc>
                  <a:txBody>
                    <a:bodyPr/>
                    <a:lstStyle/>
                    <a:p>
                      <a:r>
                        <a:rPr kumimoji="1" lang="en-US" altLang="ja-JP" sz="300" dirty="0" smtClean="0"/>
                        <a:t>4N</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300" dirty="0" smtClean="0"/>
                        <a:t>ルール演算子</a:t>
                      </a:r>
                      <a:endParaRPr lang="en-US" altLang="ja-JP" sz="300" dirty="0" smtClean="0"/>
                    </a:p>
                  </a:txBody>
                  <a:tcPr marL="20056" marR="20056" marT="10028" marB="10028"/>
                </a:tc>
                <a:tc>
                  <a:txBody>
                    <a:bodyPr/>
                    <a:lstStyle/>
                    <a:p>
                      <a:r>
                        <a:rPr lang="en-US" altLang="ja-JP" sz="300" dirty="0" smtClean="0"/>
                        <a:t>a!</a:t>
                      </a:r>
                      <a:r>
                        <a:rPr lang="ja-JP" altLang="en-US" sz="300" dirty="0" smtClean="0"/>
                        <a:t>⇒</a:t>
                      </a:r>
                      <a:r>
                        <a:rPr lang="en-US" altLang="ja-JP" sz="300" dirty="0" smtClean="0"/>
                        <a:t>b </a:t>
                      </a:r>
                      <a:endParaRPr kumimoji="1" lang="ja-JP" altLang="en-US" sz="300" dirty="0"/>
                    </a:p>
                  </a:txBody>
                  <a:tcPr marL="20056" marR="20056" marT="10028" marB="10028"/>
                </a:tc>
                <a:tc>
                  <a:txBody>
                    <a:bodyPr/>
                    <a:lstStyle/>
                    <a:p>
                      <a:endParaRPr kumimoji="1" lang="ja-JP" altLang="en-US" sz="30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論理演算子</a:t>
                      </a:r>
                      <a:endParaRPr kumimoji="1" lang="en-US" altLang="ja-JP" sz="300" dirty="0" smtClean="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300" dirty="0" smtClean="0"/>
                    </a:p>
                  </a:txBody>
                  <a:tcPr marL="20056" marR="20056" marT="10028" marB="10028"/>
                </a:tc>
                <a:tc>
                  <a:txBody>
                    <a:bodyPr/>
                    <a:lstStyle/>
                    <a:p>
                      <a:r>
                        <a:rPr kumimoji="1" lang="ja-JP" altLang="en-US" sz="300" dirty="0" smtClean="0"/>
                        <a:t>Ｙ</a:t>
                      </a:r>
                      <a:endParaRPr kumimoji="1" lang="ja-JP" altLang="en-US" sz="300" dirty="0"/>
                    </a:p>
                  </a:txBody>
                  <a:tcPr marL="20056" marR="20056" marT="10028" marB="10028"/>
                </a:tc>
                <a:tc>
                  <a:txBody>
                    <a:bodyPr/>
                    <a:lstStyle/>
                    <a:p>
                      <a:r>
                        <a:rPr kumimoji="1" lang="ja-JP" altLang="en-US" sz="300" dirty="0" smtClean="0"/>
                        <a:t>Ｃ</a:t>
                      </a:r>
                      <a:endParaRPr kumimoji="1" lang="ja-JP" altLang="en-US" sz="300" dirty="0"/>
                    </a:p>
                  </a:txBody>
                  <a:tcPr marL="20056" marR="20056" marT="10028" marB="10028"/>
                </a:tc>
                <a:tc>
                  <a:txBody>
                    <a:bodyPr/>
                    <a:lstStyle/>
                    <a:p>
                      <a:endParaRPr kumimoji="1" lang="ja-JP" altLang="en-US" sz="300" dirty="0"/>
                    </a:p>
                  </a:txBody>
                  <a:tcPr marL="20056" marR="20056" marT="10028" marB="10028"/>
                </a:tc>
              </a:tr>
            </a:tbl>
          </a:graphicData>
        </a:graphic>
      </p:graphicFrame>
      <p:grpSp>
        <p:nvGrpSpPr>
          <p:cNvPr id="64" name="グループ化 63"/>
          <p:cNvGrpSpPr/>
          <p:nvPr/>
        </p:nvGrpSpPr>
        <p:grpSpPr>
          <a:xfrm>
            <a:off x="8795928" y="1715779"/>
            <a:ext cx="2560927" cy="1281835"/>
            <a:chOff x="7858601" y="1610145"/>
            <a:chExt cx="4755168" cy="2380131"/>
          </a:xfrm>
        </p:grpSpPr>
        <p:sp>
          <p:nvSpPr>
            <p:cNvPr id="65" name="角丸四角形 64"/>
            <p:cNvSpPr/>
            <p:nvPr/>
          </p:nvSpPr>
          <p:spPr>
            <a:xfrm>
              <a:off x="8214308" y="1610145"/>
              <a:ext cx="4399461" cy="2380131"/>
            </a:xfrm>
            <a:prstGeom prst="round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100" name="角丸四角形 99"/>
          <p:cNvSpPr/>
          <p:nvPr/>
        </p:nvSpPr>
        <p:spPr>
          <a:xfrm>
            <a:off x="2480748" y="3932443"/>
            <a:ext cx="1729218"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14" name="直線コネクタ 13"/>
          <p:cNvCxnSpPr>
            <a:stCxn id="65" idx="2"/>
          </p:cNvCxnSpPr>
          <p:nvPr/>
        </p:nvCxnSpPr>
        <p:spPr>
          <a:xfrm flipH="1">
            <a:off x="10172174" y="2997614"/>
            <a:ext cx="2" cy="1504951"/>
          </a:xfrm>
          <a:prstGeom prst="line">
            <a:avLst/>
          </a:prstGeom>
          <a:ln w="19050"/>
        </p:spPr>
        <p:style>
          <a:lnRef idx="1">
            <a:schemeClr val="dk1"/>
          </a:lnRef>
          <a:fillRef idx="0">
            <a:schemeClr val="dk1"/>
          </a:fillRef>
          <a:effectRef idx="0">
            <a:schemeClr val="dk1"/>
          </a:effectRef>
          <a:fontRef idx="minor">
            <a:schemeClr val="tx1"/>
          </a:fontRef>
        </p:style>
      </p:cxnSp>
      <p:grpSp>
        <p:nvGrpSpPr>
          <p:cNvPr id="13" name="グループ化 12"/>
          <p:cNvGrpSpPr/>
          <p:nvPr/>
        </p:nvGrpSpPr>
        <p:grpSpPr>
          <a:xfrm>
            <a:off x="-24016" y="1677625"/>
            <a:ext cx="888016" cy="3346669"/>
            <a:chOff x="-24016" y="1677625"/>
            <a:chExt cx="888016" cy="3346669"/>
          </a:xfrm>
        </p:grpSpPr>
        <p:cxnSp>
          <p:nvCxnSpPr>
            <p:cNvPr id="6" name="直線コネクタ 5"/>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15" name="正方形/長方形 14"/>
          <p:cNvSpPr/>
          <p:nvPr/>
        </p:nvSpPr>
        <p:spPr>
          <a:xfrm>
            <a:off x="4608465" y="1915636"/>
            <a:ext cx="1524308" cy="85886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8" name="角丸四角形 47"/>
          <p:cNvSpPr/>
          <p:nvPr/>
        </p:nvSpPr>
        <p:spPr>
          <a:xfrm>
            <a:off x="2480748" y="1748103"/>
            <a:ext cx="1729382"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Tree>
    <p:extLst>
      <p:ext uri="{BB962C8B-B14F-4D97-AF65-F5344CB8AC3E}">
        <p14:creationId xmlns:p14="http://schemas.microsoft.com/office/powerpoint/2010/main" val="135564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チェック時</a:t>
            </a:r>
            <a:r>
              <a:rPr lang="en-US" altLang="ja-JP" dirty="0" smtClean="0"/>
              <a:t>(</a:t>
            </a:r>
            <a:r>
              <a:rPr lang="ja-JP" altLang="en-US" dirty="0" smtClean="0"/>
              <a:t>インポート</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14</a:t>
            </a:fld>
            <a:endParaRPr lang="en-US" altLang="ja-JP" dirty="0"/>
          </a:p>
        </p:txBody>
      </p:sp>
      <p:sp>
        <p:nvSpPr>
          <p:cNvPr id="3" name="テキスト ボックス 2"/>
          <p:cNvSpPr txBox="1"/>
          <p:nvPr/>
        </p:nvSpPr>
        <p:spPr>
          <a:xfrm>
            <a:off x="4779011" y="825652"/>
            <a:ext cx="4237626"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a:t>
            </a:r>
            <a:r>
              <a:rPr lang="en-US" altLang="ja-JP" sz="1400" dirty="0" smtClean="0"/>
              <a:t>(ALDB,TGM3)</a:t>
            </a:r>
            <a:r>
              <a:rPr lang="ja-JP" altLang="en-US" sz="1400" dirty="0" smtClean="0"/>
              <a:t> </a:t>
            </a:r>
            <a:r>
              <a:rPr lang="en-US" altLang="ja-JP" sz="1100" dirty="0" smtClean="0"/>
              <a:t>:B2</a:t>
            </a:r>
            <a:endParaRPr kumimoji="1" lang="en-US" altLang="ja-JP" sz="1000" dirty="0" smtClean="0"/>
          </a:p>
        </p:txBody>
      </p:sp>
      <p:sp>
        <p:nvSpPr>
          <p:cNvPr id="44" name="テキスト ボックス 43"/>
          <p:cNvSpPr txBox="1"/>
          <p:nvPr/>
        </p:nvSpPr>
        <p:spPr>
          <a:xfrm>
            <a:off x="8179749" y="3536942"/>
            <a:ext cx="4184922" cy="523220"/>
          </a:xfrm>
          <a:prstGeom prst="rect">
            <a:avLst/>
          </a:prstGeom>
          <a:noFill/>
        </p:spPr>
        <p:txBody>
          <a:bodyPr wrap="square" rtlCol="0">
            <a:spAutoFit/>
          </a:bodyPr>
          <a:lstStyle/>
          <a:p>
            <a:r>
              <a:rPr kumimoji="1" lang="ja-JP" altLang="en-US" sz="1400" dirty="0" smtClean="0"/>
              <a:t>・ルール演算子を</a:t>
            </a:r>
            <a:r>
              <a:rPr kumimoji="1" lang="en-US" altLang="ja-JP" sz="1400" dirty="0" smtClean="0"/>
              <a:t>java</a:t>
            </a:r>
            <a:r>
              <a:rPr kumimoji="1" lang="ja-JP" altLang="en-US" sz="1400" dirty="0" smtClean="0"/>
              <a:t>のロジックにして、</a:t>
            </a:r>
            <a:r>
              <a:rPr lang="ja-JP" altLang="en-US" sz="1400" dirty="0"/>
              <a:t>ルール</a:t>
            </a:r>
            <a:r>
              <a:rPr lang="ja-JP" altLang="en-US" sz="1400" dirty="0" smtClean="0"/>
              <a:t>を生成</a:t>
            </a:r>
            <a:r>
              <a:rPr lang="en-US" altLang="ja-JP" sz="1400" dirty="0" smtClean="0"/>
              <a:t>:</a:t>
            </a:r>
            <a:r>
              <a:rPr lang="en-US" altLang="ja-JP" sz="1050" dirty="0" smtClean="0"/>
              <a:t>A3</a:t>
            </a:r>
          </a:p>
        </p:txBody>
      </p:sp>
      <p:grpSp>
        <p:nvGrpSpPr>
          <p:cNvPr id="56" name="グループ化 55"/>
          <p:cNvGrpSpPr/>
          <p:nvPr/>
        </p:nvGrpSpPr>
        <p:grpSpPr>
          <a:xfrm>
            <a:off x="-24016" y="1677625"/>
            <a:ext cx="888016" cy="3346669"/>
            <a:chOff x="-24016" y="1677625"/>
            <a:chExt cx="888016" cy="3346669"/>
          </a:xfrm>
        </p:grpSpPr>
        <p:cxnSp>
          <p:nvCxnSpPr>
            <p:cNvPr id="57" name="直線コネクタ 56"/>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2" name="直線コネクタ 61"/>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96" name="テキスト ボックス 95"/>
          <p:cNvSpPr txBox="1"/>
          <p:nvPr/>
        </p:nvSpPr>
        <p:spPr>
          <a:xfrm>
            <a:off x="2124026" y="1245209"/>
            <a:ext cx="2614013"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101" name="テキスト ボックス 100"/>
          <p:cNvSpPr txBox="1"/>
          <p:nvPr/>
        </p:nvSpPr>
        <p:spPr>
          <a:xfrm>
            <a:off x="2128755" y="780411"/>
            <a:ext cx="2702624"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sp>
        <p:nvSpPr>
          <p:cNvPr id="107" name="テキスト ボックス 106"/>
          <p:cNvSpPr txBox="1"/>
          <p:nvPr/>
        </p:nvSpPr>
        <p:spPr>
          <a:xfrm>
            <a:off x="8613871" y="1160684"/>
            <a:ext cx="3797141" cy="523220"/>
          </a:xfrm>
          <a:prstGeom prst="rect">
            <a:avLst/>
          </a:prstGeom>
          <a:noFill/>
        </p:spPr>
        <p:txBody>
          <a:bodyPr wrap="square" rtlCol="0">
            <a:spAutoFit/>
          </a:bodyPr>
          <a:lstStyle/>
          <a:p>
            <a:r>
              <a:rPr lang="ja-JP" altLang="en-US" sz="1400" dirty="0" smtClean="0"/>
              <a:t>・</a:t>
            </a:r>
            <a:r>
              <a:rPr lang="en-US" altLang="ja-JP" sz="1400" dirty="0" smtClean="0"/>
              <a:t>DB</a:t>
            </a:r>
            <a:r>
              <a:rPr lang="ja-JP" altLang="en-US" sz="1400" dirty="0" smtClean="0"/>
              <a:t>からのデータを整形しメモリに格納</a:t>
            </a:r>
            <a:r>
              <a:rPr lang="en-US" altLang="ja-JP" sz="900" dirty="0" smtClean="0"/>
              <a:t>B3</a:t>
            </a:r>
          </a:p>
          <a:p>
            <a:r>
              <a:rPr lang="ja-JP" altLang="en-US" sz="1400" dirty="0" smtClean="0"/>
              <a:t>・</a:t>
            </a:r>
            <a:r>
              <a:rPr lang="ja-JP" altLang="en-US" sz="1400" dirty="0"/>
              <a:t>インポート内容を整形しメモリに格納</a:t>
            </a:r>
            <a:r>
              <a:rPr lang="en-US" altLang="ja-JP" sz="1050" dirty="0"/>
              <a:t>:</a:t>
            </a:r>
            <a:r>
              <a:rPr lang="en-US" altLang="ja-JP" sz="900" dirty="0"/>
              <a:t>C1</a:t>
            </a:r>
          </a:p>
        </p:txBody>
      </p:sp>
      <p:cxnSp>
        <p:nvCxnSpPr>
          <p:cNvPr id="134" name="直線矢印コネクタ 133"/>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04" name="直線矢印コネクタ 103"/>
          <p:cNvCxnSpPr/>
          <p:nvPr/>
        </p:nvCxnSpPr>
        <p:spPr>
          <a:xfrm flipH="1" flipV="1">
            <a:off x="2682700" y="2562576"/>
            <a:ext cx="8058074" cy="29368"/>
          </a:xfrm>
          <a:prstGeom prst="straightConnector1">
            <a:avLst/>
          </a:prstGeom>
          <a:ln w="22225">
            <a:prstDash val="sysDot"/>
            <a:tailEnd type="triangle"/>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95" name="直線矢印コネクタ 94"/>
          <p:cNvCxnSpPr/>
          <p:nvPr/>
        </p:nvCxnSpPr>
        <p:spPr>
          <a:xfrm flipH="1" flipV="1">
            <a:off x="3656932" y="2021173"/>
            <a:ext cx="5532120" cy="31496"/>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850860" y="2280717"/>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771231" y="1671596"/>
            <a:ext cx="262654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35" name="直線矢印コネクタ 34"/>
          <p:cNvCxnSpPr/>
          <p:nvPr/>
        </p:nvCxnSpPr>
        <p:spPr>
          <a:xfrm flipH="1">
            <a:off x="830602" y="4481191"/>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164296" y="4126546"/>
            <a:ext cx="1435125"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51" name="テキスト ボックス 50"/>
          <p:cNvSpPr txBox="1"/>
          <p:nvPr/>
        </p:nvSpPr>
        <p:spPr>
          <a:xfrm>
            <a:off x="2045037" y="5071809"/>
            <a:ext cx="3760982" cy="307777"/>
          </a:xfrm>
          <a:prstGeom prst="rect">
            <a:avLst/>
          </a:prstGeom>
          <a:noFill/>
        </p:spPr>
        <p:txBody>
          <a:bodyPr wrap="square" rtlCol="0">
            <a:spAutoFit/>
          </a:bodyPr>
          <a:lstStyle/>
          <a:p>
            <a:r>
              <a:rPr kumimoji="1" lang="ja-JP" altLang="en-US" sz="1400" dirty="0" smtClean="0"/>
              <a:t>登録完了、エラー画面を発行</a:t>
            </a:r>
            <a:endParaRPr kumimoji="1" lang="ja-JP" altLang="en-US" sz="1400" dirty="0"/>
          </a:p>
        </p:txBody>
      </p:sp>
      <p:cxnSp>
        <p:nvCxnSpPr>
          <p:cNvPr id="52" name="直線矢印コネクタ 51"/>
          <p:cNvCxnSpPr/>
          <p:nvPr/>
        </p:nvCxnSpPr>
        <p:spPr>
          <a:xfrm>
            <a:off x="3875045" y="2301973"/>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64404" y="4486667"/>
            <a:ext cx="2833420"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00" name="角丸四角形 99"/>
          <p:cNvSpPr/>
          <p:nvPr/>
        </p:nvSpPr>
        <p:spPr>
          <a:xfrm>
            <a:off x="2449932" y="3909375"/>
            <a:ext cx="168285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39" name="直線矢印コネクタ 38"/>
          <p:cNvCxnSpPr/>
          <p:nvPr/>
        </p:nvCxnSpPr>
        <p:spPr>
          <a:xfrm>
            <a:off x="4874570" y="2311540"/>
            <a:ext cx="5866204" cy="1028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6" name="角丸四角形 45"/>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7" name="テキスト ボックス 46"/>
          <p:cNvSpPr txBox="1"/>
          <p:nvPr/>
        </p:nvSpPr>
        <p:spPr>
          <a:xfrm>
            <a:off x="5427669" y="3882126"/>
            <a:ext cx="1858808" cy="684540"/>
          </a:xfrm>
          <a:prstGeom prst="rect">
            <a:avLst/>
          </a:prstGeom>
          <a:noFill/>
        </p:spPr>
        <p:txBody>
          <a:bodyPr wrap="square" rtlCol="0">
            <a:spAutoFit/>
          </a:bodyPr>
          <a:lstStyle/>
          <a:p>
            <a:r>
              <a:rPr kumimoji="1" lang="ja-JP" altLang="en-US" dirty="0" smtClean="0"/>
              <a:t>ロジック２</a:t>
            </a:r>
            <a:endParaRPr kumimoji="1" lang="en-US" altLang="ja-JP" dirty="0" smtClean="0"/>
          </a:p>
        </p:txBody>
      </p:sp>
      <p:sp>
        <p:nvSpPr>
          <p:cNvPr id="13" name="テキスト ボックス 12"/>
          <p:cNvSpPr txBox="1"/>
          <p:nvPr/>
        </p:nvSpPr>
        <p:spPr>
          <a:xfrm>
            <a:off x="7905813" y="2552620"/>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sp>
        <p:nvSpPr>
          <p:cNvPr id="48" name="角丸四角形 47"/>
          <p:cNvSpPr/>
          <p:nvPr/>
        </p:nvSpPr>
        <p:spPr>
          <a:xfrm>
            <a:off x="2411972" y="1700704"/>
            <a:ext cx="1683548"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105" name="テキスト ボックス 104"/>
          <p:cNvSpPr txBox="1"/>
          <p:nvPr/>
        </p:nvSpPr>
        <p:spPr>
          <a:xfrm>
            <a:off x="7910040" y="2283840"/>
            <a:ext cx="672818" cy="261610"/>
          </a:xfrm>
          <a:prstGeom prst="rect">
            <a:avLst/>
          </a:prstGeom>
          <a:noFill/>
        </p:spPr>
        <p:txBody>
          <a:bodyPr wrap="square" rtlCol="0">
            <a:spAutoFit/>
          </a:bodyPr>
          <a:lstStyle/>
          <a:p>
            <a:r>
              <a:rPr lang="en-US" altLang="ja-JP" sz="1100" dirty="0"/>
              <a:t>B</a:t>
            </a:r>
            <a:endParaRPr kumimoji="1" lang="ja-JP" altLang="en-US" sz="1100" dirty="0"/>
          </a:p>
        </p:txBody>
      </p:sp>
      <p:sp>
        <p:nvSpPr>
          <p:cNvPr id="106" name="テキスト ボックス 105"/>
          <p:cNvSpPr txBox="1"/>
          <p:nvPr/>
        </p:nvSpPr>
        <p:spPr>
          <a:xfrm>
            <a:off x="7905513" y="2018645"/>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08" name="テキスト ボックス 107"/>
          <p:cNvSpPr txBox="1"/>
          <p:nvPr/>
        </p:nvSpPr>
        <p:spPr>
          <a:xfrm>
            <a:off x="4465841" y="3337483"/>
            <a:ext cx="3023885" cy="523220"/>
          </a:xfrm>
          <a:prstGeom prst="rect">
            <a:avLst/>
          </a:prstGeom>
          <a:noFill/>
        </p:spPr>
        <p:txBody>
          <a:bodyPr wrap="square" rtlCol="0">
            <a:spAutoFit/>
          </a:bodyPr>
          <a:lstStyle/>
          <a:p>
            <a:r>
              <a:rPr kumimoji="1" lang="ja-JP" altLang="en-US" sz="1400" dirty="0" smtClean="0"/>
              <a:t>・</a:t>
            </a:r>
            <a:r>
              <a:rPr lang="ja-JP" altLang="en-US" sz="1400" dirty="0" smtClean="0"/>
              <a:t>メモリに格納した</a:t>
            </a:r>
            <a:r>
              <a:rPr lang="en-US" altLang="ja-JP" sz="900" dirty="0" smtClean="0"/>
              <a:t>B3,C1</a:t>
            </a:r>
            <a:r>
              <a:rPr lang="ja-JP" altLang="en-US" sz="1400" dirty="0" smtClean="0"/>
              <a:t>と生成した</a:t>
            </a:r>
            <a:endParaRPr lang="en-US" altLang="ja-JP" sz="1400" dirty="0" smtClean="0"/>
          </a:p>
          <a:p>
            <a:r>
              <a:rPr lang="ja-JP" altLang="en-US" sz="1400" dirty="0" smtClean="0"/>
              <a:t>ルール</a:t>
            </a:r>
            <a:r>
              <a:rPr lang="en-US" altLang="ja-JP" sz="900" dirty="0" smtClean="0"/>
              <a:t>A3</a:t>
            </a:r>
            <a:r>
              <a:rPr lang="ja-JP" altLang="en-US" sz="1400" dirty="0" smtClean="0"/>
              <a:t>を基にチェック判定</a:t>
            </a:r>
            <a:r>
              <a:rPr lang="en-US" altLang="ja-JP" sz="1400" dirty="0" smtClean="0"/>
              <a:t>:</a:t>
            </a:r>
            <a:r>
              <a:rPr lang="ja-JP" altLang="en-US" sz="1400" dirty="0" smtClean="0"/>
              <a:t> </a:t>
            </a:r>
            <a:r>
              <a:rPr lang="en-US" altLang="ja-JP" sz="800" dirty="0" smtClean="0"/>
              <a:t>A,B,C</a:t>
            </a:r>
            <a:endParaRPr lang="en-US" altLang="ja-JP" sz="500" dirty="0" smtClean="0"/>
          </a:p>
        </p:txBody>
      </p:sp>
      <p:cxnSp>
        <p:nvCxnSpPr>
          <p:cNvPr id="110" name="直線矢印コネクタ 109"/>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14" name="テキスト ボックス 113"/>
          <p:cNvSpPr txBox="1"/>
          <p:nvPr/>
        </p:nvSpPr>
        <p:spPr>
          <a:xfrm>
            <a:off x="7646015" y="5158914"/>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15" name="テキスト ボックス 114"/>
          <p:cNvSpPr txBox="1"/>
          <p:nvPr/>
        </p:nvSpPr>
        <p:spPr>
          <a:xfrm>
            <a:off x="7659441" y="4885398"/>
            <a:ext cx="672818" cy="261610"/>
          </a:xfrm>
          <a:prstGeom prst="rect">
            <a:avLst/>
          </a:prstGeom>
          <a:noFill/>
        </p:spPr>
        <p:txBody>
          <a:bodyPr wrap="square" rtlCol="0">
            <a:spAutoFit/>
          </a:bodyPr>
          <a:lstStyle/>
          <a:p>
            <a:r>
              <a:rPr lang="en-US" altLang="ja-JP" sz="1100" dirty="0" smtClean="0"/>
              <a:t>B</a:t>
            </a:r>
            <a:endParaRPr kumimoji="1" lang="ja-JP" altLang="en-US" sz="1100" dirty="0"/>
          </a:p>
        </p:txBody>
      </p:sp>
      <p:cxnSp>
        <p:nvCxnSpPr>
          <p:cNvPr id="116" name="直線矢印コネクタ 115"/>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3" name="直線矢印コネクタ 122"/>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7" name="直線矢印コネクタ 126"/>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37" name="テキスト ボックス 136"/>
          <p:cNvSpPr txBox="1"/>
          <p:nvPr/>
        </p:nvSpPr>
        <p:spPr>
          <a:xfrm>
            <a:off x="7644686" y="4617246"/>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grpSp>
        <p:nvGrpSpPr>
          <p:cNvPr id="64" name="グループ化 63"/>
          <p:cNvGrpSpPr/>
          <p:nvPr/>
        </p:nvGrpSpPr>
        <p:grpSpPr>
          <a:xfrm>
            <a:off x="5141137" y="1531867"/>
            <a:ext cx="1971239" cy="981045"/>
            <a:chOff x="7858601" y="1610145"/>
            <a:chExt cx="4755168" cy="2380131"/>
          </a:xfrm>
        </p:grpSpPr>
        <p:sp>
          <p:nvSpPr>
            <p:cNvPr id="65" name="角丸四角形 64"/>
            <p:cNvSpPr/>
            <p:nvPr/>
          </p:nvSpPr>
          <p:spPr>
            <a:xfrm>
              <a:off x="8214308" y="1610145"/>
              <a:ext cx="4399461" cy="2380131"/>
            </a:xfrm>
            <a:prstGeom prst="roundRect">
              <a:avLst/>
            </a:prstGeom>
            <a:solidFill>
              <a:srgbClr val="0B61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grpSp>
        <p:nvGrpSpPr>
          <p:cNvPr id="11" name="グループ化 10"/>
          <p:cNvGrpSpPr/>
          <p:nvPr/>
        </p:nvGrpSpPr>
        <p:grpSpPr>
          <a:xfrm>
            <a:off x="8062260" y="3932443"/>
            <a:ext cx="4219828" cy="2195958"/>
            <a:chOff x="8016001" y="1504132"/>
            <a:chExt cx="4219828" cy="2195958"/>
          </a:xfrm>
        </p:grpSpPr>
        <p:grpSp>
          <p:nvGrpSpPr>
            <p:cNvPr id="40" name="グループ化 39"/>
            <p:cNvGrpSpPr/>
            <p:nvPr/>
          </p:nvGrpSpPr>
          <p:grpSpPr>
            <a:xfrm>
              <a:off x="8016001" y="1504132"/>
              <a:ext cx="4219828" cy="2195958"/>
              <a:chOff x="6095998" y="4071394"/>
              <a:chExt cx="6572346" cy="1741037"/>
            </a:xfrm>
          </p:grpSpPr>
          <p:sp>
            <p:nvSpPr>
              <p:cNvPr id="41" name="角丸四角形 40"/>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テキスト ボックス 41"/>
              <p:cNvSpPr txBox="1"/>
              <p:nvPr/>
            </p:nvSpPr>
            <p:spPr>
              <a:xfrm>
                <a:off x="7368534" y="4071394"/>
                <a:ext cx="3302763" cy="524106"/>
              </a:xfrm>
              <a:prstGeom prst="rect">
                <a:avLst/>
              </a:prstGeom>
              <a:noFill/>
            </p:spPr>
            <p:txBody>
              <a:bodyPr wrap="square" rtlCol="0">
                <a:spAutoFit/>
              </a:bodyPr>
              <a:lstStyle/>
              <a:p>
                <a:r>
                  <a:rPr kumimoji="1" lang="ja-JP" altLang="en-US" dirty="0" smtClean="0"/>
                  <a:t>ロジック１</a:t>
                </a:r>
                <a:endParaRPr kumimoji="1" lang="en-US" altLang="ja-JP" dirty="0" smtClean="0"/>
              </a:p>
            </p:txBody>
          </p:sp>
        </p:grpSp>
        <p:sp>
          <p:nvSpPr>
            <p:cNvPr id="54" name="平行四辺形 53"/>
            <p:cNvSpPr/>
            <p:nvPr/>
          </p:nvSpPr>
          <p:spPr>
            <a:xfrm>
              <a:off x="10060111" y="204424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50" name="平行四辺形 49"/>
            <p:cNvSpPr/>
            <p:nvPr/>
          </p:nvSpPr>
          <p:spPr>
            <a:xfrm>
              <a:off x="10074543" y="186937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grpSp>
          <p:nvGrpSpPr>
            <p:cNvPr id="59" name="グループ化 58"/>
            <p:cNvGrpSpPr/>
            <p:nvPr/>
          </p:nvGrpSpPr>
          <p:grpSpPr>
            <a:xfrm>
              <a:off x="8016001" y="2167043"/>
              <a:ext cx="1434400" cy="1039794"/>
              <a:chOff x="8349680" y="4803731"/>
              <a:chExt cx="1865929" cy="1352609"/>
            </a:xfrm>
          </p:grpSpPr>
          <p:sp>
            <p:nvSpPr>
              <p:cNvPr id="60" name="円/楕円 5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1" name="円/楕円 6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3" name="円/楕円 62"/>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smtClean="0">
                    <a:solidFill>
                      <a:schemeClr val="tx1"/>
                    </a:solidFill>
                  </a:rPr>
                  <a:t>2N</a:t>
                </a:r>
                <a:r>
                  <a:rPr lang="en-US" altLang="ja-JP" sz="700" dirty="0" smtClean="0">
                    <a:solidFill>
                      <a:schemeClr val="tx1"/>
                    </a:solidFill>
                  </a:rPr>
                  <a:t> 4N</a:t>
                </a:r>
                <a:r>
                  <a:rPr lang="en-US" altLang="ja-JP" sz="1000" dirty="0" smtClean="0">
                    <a:solidFill>
                      <a:schemeClr val="tx1"/>
                    </a:solidFill>
                  </a:rPr>
                  <a:t>  </a:t>
                </a:r>
                <a:r>
                  <a:rPr lang="en-US" altLang="ja-JP" sz="900" dirty="0">
                    <a:solidFill>
                      <a:schemeClr val="tx1"/>
                    </a:solidFill>
                  </a:rPr>
                  <a:t>a!</a:t>
                </a:r>
                <a:r>
                  <a:rPr lang="ja-JP" altLang="en-US" sz="900" dirty="0">
                    <a:solidFill>
                      <a:schemeClr val="tx1"/>
                    </a:solidFill>
                  </a:rPr>
                  <a:t>⇒</a:t>
                </a:r>
                <a:r>
                  <a:rPr lang="en-US" altLang="ja-JP" sz="900" dirty="0">
                    <a:solidFill>
                      <a:schemeClr val="tx1"/>
                    </a:solidFill>
                  </a:rPr>
                  <a:t>b a:Y    a=Y    </a:t>
                </a:r>
                <a:r>
                  <a:rPr lang="en-US" altLang="ja-JP" sz="900" dirty="0" smtClean="0">
                    <a:solidFill>
                      <a:schemeClr val="tx1"/>
                    </a:solidFill>
                  </a:rPr>
                  <a:t>b=C</a:t>
                </a:r>
                <a:endParaRPr kumimoji="1" lang="ja-JP" altLang="en-US" sz="900" dirty="0">
                  <a:solidFill>
                    <a:schemeClr val="tx1"/>
                  </a:solidFill>
                </a:endParaRPr>
              </a:p>
            </p:txBody>
          </p:sp>
        </p:grpSp>
        <p:sp>
          <p:nvSpPr>
            <p:cNvPr id="10" name="右矢印 9"/>
            <p:cNvSpPr/>
            <p:nvPr/>
          </p:nvSpPr>
          <p:spPr>
            <a:xfrm>
              <a:off x="9541616" y="2469552"/>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2" name="平行四辺形 11"/>
            <p:cNvSpPr/>
            <p:nvPr/>
          </p:nvSpPr>
          <p:spPr>
            <a:xfrm>
              <a:off x="10067329" y="1742900"/>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grpSp>
      <p:grpSp>
        <p:nvGrpSpPr>
          <p:cNvPr id="4" name="グループ化 3"/>
          <p:cNvGrpSpPr/>
          <p:nvPr/>
        </p:nvGrpSpPr>
        <p:grpSpPr>
          <a:xfrm>
            <a:off x="9365852" y="1677625"/>
            <a:ext cx="2369359" cy="1650266"/>
            <a:chOff x="9365852" y="1677625"/>
            <a:chExt cx="2369359" cy="1650266"/>
          </a:xfrm>
        </p:grpSpPr>
        <p:cxnSp>
          <p:nvCxnSpPr>
            <p:cNvPr id="69" name="直線コネクタ 68"/>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79" name="グループ化 78"/>
            <p:cNvGrpSpPr/>
            <p:nvPr/>
          </p:nvGrpSpPr>
          <p:grpSpPr>
            <a:xfrm>
              <a:off x="9365852" y="1696250"/>
              <a:ext cx="2369359" cy="1281835"/>
              <a:chOff x="8255004" y="1616891"/>
              <a:chExt cx="4399461" cy="2380131"/>
            </a:xfrm>
            <a:solidFill>
              <a:schemeClr val="accent2">
                <a:lumMod val="60000"/>
                <a:lumOff val="40000"/>
              </a:schemeClr>
            </a:solidFill>
          </p:grpSpPr>
          <p:sp>
            <p:nvSpPr>
              <p:cNvPr id="80" name="角丸四角形 79"/>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t>Roziiku</a:t>
                </a:r>
                <a:r>
                  <a:rPr lang="en-US" altLang="ja-JP" sz="1400" dirty="0" smtClean="0"/>
                  <a:t> </a:t>
                </a:r>
              </a:p>
              <a:p>
                <a:pPr algn="ctr"/>
                <a:endParaRPr kumimoji="1" lang="ja-JP" altLang="en-US" sz="1400" dirty="0"/>
              </a:p>
            </p:txBody>
          </p:sp>
          <p:sp>
            <p:nvSpPr>
              <p:cNvPr id="85" name="角丸四角形 84"/>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2" name="テキスト ボックス 101"/>
            <p:cNvSpPr txBox="1"/>
            <p:nvPr/>
          </p:nvSpPr>
          <p:spPr>
            <a:xfrm>
              <a:off x="9367387" y="1677625"/>
              <a:ext cx="2120566" cy="369332"/>
            </a:xfrm>
            <a:prstGeom prst="rect">
              <a:avLst/>
            </a:prstGeom>
            <a:noFill/>
          </p:spPr>
          <p:txBody>
            <a:bodyPr wrap="square" rtlCol="0">
              <a:spAutoFit/>
            </a:bodyPr>
            <a:lstStyle/>
            <a:p>
              <a:r>
                <a:rPr kumimoji="1" lang="ja-JP" altLang="en-US" dirty="0" smtClean="0"/>
                <a:t>ロジック</a:t>
              </a:r>
              <a:r>
                <a:rPr kumimoji="1" lang="en-US" altLang="ja-JP" dirty="0" smtClean="0"/>
                <a:t>0</a:t>
              </a:r>
            </a:p>
          </p:txBody>
        </p:sp>
        <p:grpSp>
          <p:nvGrpSpPr>
            <p:cNvPr id="170" name="グループ化 169"/>
            <p:cNvGrpSpPr/>
            <p:nvPr/>
          </p:nvGrpSpPr>
          <p:grpSpPr>
            <a:xfrm>
              <a:off x="9949075" y="2158357"/>
              <a:ext cx="1029626" cy="491856"/>
              <a:chOff x="9949075" y="2158357"/>
              <a:chExt cx="1029626" cy="491856"/>
            </a:xfrm>
          </p:grpSpPr>
          <p:grpSp>
            <p:nvGrpSpPr>
              <p:cNvPr id="156" name="グループ化 155"/>
              <p:cNvGrpSpPr/>
              <p:nvPr/>
            </p:nvGrpSpPr>
            <p:grpSpPr>
              <a:xfrm>
                <a:off x="9986003" y="2158357"/>
                <a:ext cx="992698" cy="466523"/>
                <a:chOff x="9986003" y="2158357"/>
                <a:chExt cx="992698" cy="466523"/>
              </a:xfrm>
            </p:grpSpPr>
            <p:sp>
              <p:nvSpPr>
                <p:cNvPr id="141" name="角丸四角形 14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2" name="角丸四角形 14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3" name="角丸四角形 14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57" name="グループ化 156"/>
              <p:cNvGrpSpPr/>
              <p:nvPr/>
            </p:nvGrpSpPr>
            <p:grpSpPr>
              <a:xfrm>
                <a:off x="9949075" y="2183690"/>
                <a:ext cx="992698" cy="466523"/>
                <a:chOff x="9986003" y="2158357"/>
                <a:chExt cx="992698" cy="466523"/>
              </a:xfrm>
            </p:grpSpPr>
            <p:sp>
              <p:nvSpPr>
                <p:cNvPr id="158" name="角丸四角形 157"/>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9" name="角丸四角形 158"/>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0" name="角丸四角形 159"/>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1" name="角丸四角形 160"/>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2" name="角丸四角形 161"/>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3" name="角丸四角形 162"/>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4" name="角丸四角形 163"/>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5" name="角丸四角形 164"/>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6" name="角丸四角形 165"/>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7" name="角丸四角形 166"/>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8" name="角丸四角形 167"/>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9" name="角丸四角形 168"/>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grpSp>
      <p:grpSp>
        <p:nvGrpSpPr>
          <p:cNvPr id="171" name="グループ化 170"/>
          <p:cNvGrpSpPr/>
          <p:nvPr/>
        </p:nvGrpSpPr>
        <p:grpSpPr>
          <a:xfrm>
            <a:off x="4679519" y="4778366"/>
            <a:ext cx="1029626" cy="491856"/>
            <a:chOff x="9949075" y="2158357"/>
            <a:chExt cx="1029626" cy="491856"/>
          </a:xfrm>
        </p:grpSpPr>
        <p:grpSp>
          <p:nvGrpSpPr>
            <p:cNvPr id="172" name="グループ化 171"/>
            <p:cNvGrpSpPr/>
            <p:nvPr/>
          </p:nvGrpSpPr>
          <p:grpSpPr>
            <a:xfrm>
              <a:off x="9986003" y="2158357"/>
              <a:ext cx="992698" cy="466523"/>
              <a:chOff x="9986003" y="2158357"/>
              <a:chExt cx="992698" cy="466523"/>
            </a:xfrm>
          </p:grpSpPr>
          <p:sp>
            <p:nvSpPr>
              <p:cNvPr id="186" name="角丸四角形 185"/>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7" name="角丸四角形 186"/>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8" name="角丸四角形 187"/>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9" name="角丸四角形 188"/>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0" name="角丸四角形 189"/>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1" name="角丸四角形 190"/>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2" name="角丸四角形 191"/>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3" name="角丸四角形 192"/>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4" name="角丸四角形 193"/>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角丸四角形 194"/>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6" name="角丸四角形 195"/>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7" name="角丸四角形 196"/>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73" name="グループ化 172"/>
            <p:cNvGrpSpPr/>
            <p:nvPr/>
          </p:nvGrpSpPr>
          <p:grpSpPr>
            <a:xfrm>
              <a:off x="9949075" y="2183690"/>
              <a:ext cx="992698" cy="466523"/>
              <a:chOff x="9986003" y="2158357"/>
              <a:chExt cx="992698" cy="466523"/>
            </a:xfrm>
          </p:grpSpPr>
          <p:sp>
            <p:nvSpPr>
              <p:cNvPr id="174" name="角丸四角形 17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5" name="角丸四角形 17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6" name="角丸四角形 17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7" name="角丸四角形 17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8" name="角丸四角形 17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9" name="角丸四角形 17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0" name="角丸四角形 17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1" name="角丸四角形 18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2" name="角丸四角形 18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3" name="角丸四角形 18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4" name="角丸四角形 18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5" name="角丸四角形 18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sp>
        <p:nvSpPr>
          <p:cNvPr id="199" name="平行四辺形 198"/>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0" name="平行四辺形 199"/>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1" name="平行四辺形 200"/>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sp>
        <p:nvSpPr>
          <p:cNvPr id="203" name="円弧 202"/>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4" name="円弧 203"/>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5" name="円弧 204"/>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039115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15</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詳細設計</a:t>
            </a:r>
            <a:endParaRPr kumimoji="1" lang="ja-JP" altLang="en-US" dirty="0"/>
          </a:p>
        </p:txBody>
      </p:sp>
      <p:sp>
        <p:nvSpPr>
          <p:cNvPr id="5" name="テキスト ボックス 4"/>
          <p:cNvSpPr txBox="1"/>
          <p:nvPr/>
        </p:nvSpPr>
        <p:spPr>
          <a:xfrm>
            <a:off x="560832" y="1371600"/>
            <a:ext cx="9119616" cy="923330"/>
          </a:xfrm>
          <a:prstGeom prst="rect">
            <a:avLst/>
          </a:prstGeom>
          <a:noFill/>
        </p:spPr>
        <p:txBody>
          <a:bodyPr wrap="square" rtlCol="0">
            <a:spAutoFit/>
          </a:bodyPr>
          <a:lstStyle/>
          <a:p>
            <a:r>
              <a:rPr kumimoji="1" lang="ja-JP" altLang="en-US" dirty="0" smtClean="0"/>
              <a:t>・ルール演算子の処理順位</a:t>
            </a:r>
            <a:endParaRPr kumimoji="1" lang="en-US" altLang="ja-JP" dirty="0" smtClean="0"/>
          </a:p>
          <a:p>
            <a:r>
              <a:rPr lang="ja-JP" altLang="en-US" dirty="0" smtClean="0"/>
              <a:t>・演算子と</a:t>
            </a:r>
            <a:r>
              <a:rPr lang="en-US" altLang="ja-JP" dirty="0" smtClean="0"/>
              <a:t>class</a:t>
            </a:r>
            <a:r>
              <a:rPr lang="ja-JP" altLang="en-US" dirty="0" smtClean="0"/>
              <a:t>定義</a:t>
            </a:r>
            <a:endParaRPr lang="en-US" altLang="ja-JP" dirty="0" smtClean="0"/>
          </a:p>
          <a:p>
            <a:r>
              <a:rPr lang="ja-JP" altLang="en-US" dirty="0" smtClean="0"/>
              <a:t>・テーブル構成などについて</a:t>
            </a:r>
            <a:endParaRPr lang="en-US" altLang="ja-JP" dirty="0" smtClean="0"/>
          </a:p>
        </p:txBody>
      </p:sp>
    </p:spTree>
    <p:extLst>
      <p:ext uri="{BB962C8B-B14F-4D97-AF65-F5344CB8AC3E}">
        <p14:creationId xmlns:p14="http://schemas.microsoft.com/office/powerpoint/2010/main" val="340000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470571"/>
            <a:ext cx="169248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円/楕円 194"/>
          <p:cNvSpPr/>
          <p:nvPr/>
        </p:nvSpPr>
        <p:spPr>
          <a:xfrm>
            <a:off x="5224697" y="2619544"/>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00" dirty="0" smtClean="0"/>
          </a:p>
        </p:txBody>
      </p:sp>
      <p:sp>
        <p:nvSpPr>
          <p:cNvPr id="196" name="円/楕円 195"/>
          <p:cNvSpPr/>
          <p:nvPr/>
        </p:nvSpPr>
        <p:spPr>
          <a:xfrm>
            <a:off x="5208613" y="1735341"/>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100" dirty="0" smtClean="0"/>
          </a:p>
        </p:txBody>
      </p:sp>
      <p:sp>
        <p:nvSpPr>
          <p:cNvPr id="197" name="正方形/長方形 196"/>
          <p:cNvSpPr/>
          <p:nvPr/>
        </p:nvSpPr>
        <p:spPr>
          <a:xfrm>
            <a:off x="5283465" y="1012403"/>
            <a:ext cx="696024" cy="307777"/>
          </a:xfrm>
          <a:prstGeom prst="rect">
            <a:avLst/>
          </a:prstGeom>
        </p:spPr>
        <p:txBody>
          <a:bodyPr wrap="none">
            <a:spAutoFit/>
          </a:bodyPr>
          <a:lstStyle/>
          <a:p>
            <a:pPr algn="ctr"/>
            <a:r>
              <a:rPr lang="ja-JP" altLang="en-US" sz="1400" dirty="0" smtClean="0"/>
              <a:t>データ</a:t>
            </a:r>
            <a:r>
              <a:rPr lang="en-US" altLang="ja-JP" sz="1400" dirty="0" smtClean="0"/>
              <a:t>2</a:t>
            </a:r>
            <a:endParaRPr lang="ja-JP" altLang="en-US" sz="14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16</a:t>
            </a:fld>
            <a:endParaRPr lang="en-US" altLang="ja-JP" dirty="0"/>
          </a:p>
        </p:txBody>
      </p:sp>
      <p:graphicFrame>
        <p:nvGraphicFramePr>
          <p:cNvPr id="12" name="表 11"/>
          <p:cNvGraphicFramePr>
            <a:graphicFrameLocks noGrp="1"/>
          </p:cNvGraphicFramePr>
          <p:nvPr>
            <p:extLst>
              <p:ext uri="{D42A27DB-BD31-4B8C-83A1-F6EECF244321}">
                <p14:modId xmlns:p14="http://schemas.microsoft.com/office/powerpoint/2010/main" val="1603626561"/>
              </p:ext>
            </p:extLst>
          </p:nvPr>
        </p:nvGraphicFramePr>
        <p:xfrm>
          <a:off x="2045278" y="4357948"/>
          <a:ext cx="3032499" cy="1948960"/>
        </p:xfrm>
        <a:graphic>
          <a:graphicData uri="http://schemas.openxmlformats.org/drawingml/2006/table">
            <a:tbl>
              <a:tblPr firstRow="1" bandRow="1">
                <a:tableStyleId>{5C22544A-7EE6-4342-B048-85BDC9FD1C3A}</a:tableStyleId>
              </a:tblPr>
              <a:tblGrid>
                <a:gridCol w="892980"/>
                <a:gridCol w="654717"/>
                <a:gridCol w="746411"/>
                <a:gridCol w="738391"/>
              </a:tblGrid>
              <a:tr h="193799">
                <a:tc>
                  <a:txBody>
                    <a:bodyPr/>
                    <a:lstStyle/>
                    <a:p>
                      <a:endParaRPr kumimoji="1" lang="ja-JP" altLang="en-US" sz="900" dirty="0"/>
                    </a:p>
                  </a:txBody>
                  <a:tcPr marL="59623" marR="59623" marT="29811" marB="29811"/>
                </a:tc>
                <a:tc>
                  <a:txBody>
                    <a:body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tc>
                <a:tc>
                  <a:txBody>
                    <a:bodyPr/>
                    <a:lstStyle/>
                    <a:p>
                      <a:r>
                        <a:rPr kumimoji="1" lang="en-US" altLang="ja-JP" sz="900" dirty="0" smtClean="0"/>
                        <a:t>a</a:t>
                      </a:r>
                      <a:endParaRPr kumimoji="1" lang="ja-JP" altLang="en-US" sz="900" dirty="0"/>
                    </a:p>
                  </a:txBody>
                  <a:tcPr marL="59623" marR="59623" marT="29811" marB="29811"/>
                </a:tc>
                <a:tc>
                  <a:txBody>
                    <a:bodyPr/>
                    <a:lstStyle/>
                    <a:p>
                      <a:r>
                        <a:rPr kumimoji="1" lang="en-US" altLang="ja-JP" sz="900" dirty="0" smtClean="0"/>
                        <a:t>b</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tc>
                <a:tc>
                  <a:txBody>
                    <a:bodyPr/>
                    <a:lstStyle/>
                    <a:p>
                      <a:endParaRPr kumimoji="1" lang="ja-JP" altLang="en-US" sz="900" dirty="0"/>
                    </a:p>
                  </a:txBody>
                  <a:tcPr marL="59623" marR="59623" marT="29811" marB="29811"/>
                </a:tc>
              </a:tr>
              <a:tr h="215043">
                <a:tc gridSpan="4">
                  <a:txBody>
                    <a:bodyPr/>
                    <a:lstStyle/>
                    <a:p>
                      <a:pPr algn="ctr"/>
                      <a:r>
                        <a:rPr kumimoji="1" lang="ja-JP" altLang="en-US" sz="900" dirty="0" smtClean="0"/>
                        <a:t>ロジック系演算子</a:t>
                      </a:r>
                      <a:endParaRPr kumimoji="1" lang="ja-JP" altLang="en-US" sz="900" dirty="0"/>
                    </a:p>
                  </a:txBody>
                  <a:tcPr marL="59623" marR="59623" marT="29811" marB="2981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p>
                      <a:r>
                        <a:rPr kumimoji="1" lang="ja-JP" altLang="en-US" sz="900" dirty="0" smtClean="0"/>
                        <a:t>チェック対象</a:t>
                      </a:r>
                      <a:endParaRPr kumimoji="1" lang="ja-JP" altLang="en-US" sz="900" dirty="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tc>
                <a:tc>
                  <a:txBody>
                    <a:bodyPr/>
                    <a:lstStyle/>
                    <a:p>
                      <a:r>
                        <a:rPr kumimoji="1" lang="en-US" altLang="ja-JP" sz="900" dirty="0" smtClean="0"/>
                        <a:t>PD</a:t>
                      </a:r>
                      <a:endParaRPr kumimoji="1" lang="ja-JP" altLang="en-US" sz="900" dirty="0"/>
                    </a:p>
                  </a:txBody>
                  <a:tcPr marL="59623" marR="59623" marT="29811" marB="29811"/>
                </a:tc>
              </a:tr>
              <a:tr h="34242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tc>
                <a:tc>
                  <a:txBody>
                    <a:bodyPr/>
                    <a:lstStyle/>
                    <a:p>
                      <a:r>
                        <a:rPr kumimoji="1" lang="en-US" altLang="ja-JP" sz="900" dirty="0" smtClean="0"/>
                        <a:t>1</a:t>
                      </a:r>
                      <a:endParaRPr kumimoji="1" lang="ja-JP" altLang="en-US" sz="900" dirty="0"/>
                    </a:p>
                  </a:txBody>
                  <a:tcPr marL="59623" marR="59623" marT="29811" marB="29811"/>
                </a:tc>
                <a:tc>
                  <a:txBody>
                    <a:bodyPr/>
                    <a:lstStyle/>
                    <a:p>
                      <a:endParaRPr kumimoji="1" lang="ja-JP" altLang="en-US" sz="900" dirty="0"/>
                    </a:p>
                  </a:txBody>
                  <a:tcPr marL="59623" marR="59623" marT="29811" marB="29811"/>
                </a:tc>
                <a:tc>
                  <a:txBody>
                    <a:bodyPr/>
                    <a:lstStyle/>
                    <a:p>
                      <a:endParaRPr kumimoji="1" lang="ja-JP" altLang="en-US" sz="900" dirty="0" smtClean="0"/>
                    </a:p>
                  </a:txBody>
                  <a:tcPr marL="59623" marR="59623" marT="29811" marB="29811"/>
                </a:tc>
              </a:tr>
              <a:tr h="2816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4N</a:t>
                      </a:r>
                      <a:endParaRPr kumimoji="1" lang="ja-JP" altLang="en-US" sz="900" dirty="0"/>
                    </a:p>
                  </a:txBody>
                  <a:tcPr marL="59623" marR="59623" marT="29811" marB="29811"/>
                </a:tc>
                <a:tc>
                  <a:txBody>
                    <a:bodyPr/>
                    <a:lstStyle/>
                    <a:p>
                      <a:r>
                        <a:rPr kumimoji="1" lang="en-US" altLang="ja-JP" sz="900" dirty="0" smtClean="0"/>
                        <a:t>4N</a:t>
                      </a:r>
                      <a:endParaRPr kumimoji="1" lang="ja-JP" altLang="en-US" sz="900" dirty="0" smtClean="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r>
                        <a:rPr kumimoji="1" lang="ja-JP" altLang="en-US" sz="900" dirty="0" smtClean="0"/>
                        <a:t>Ｙ</a:t>
                      </a:r>
                      <a:endParaRPr kumimoji="1" lang="ja-JP" altLang="en-US" sz="900" dirty="0"/>
                    </a:p>
                  </a:txBody>
                  <a:tcPr marL="59623" marR="59623" marT="29811" marB="29811"/>
                </a:tc>
                <a:tc>
                  <a:txBody>
                    <a:bodyPr/>
                    <a:lstStyle/>
                    <a:p>
                      <a:r>
                        <a:rPr kumimoji="1" lang="ja-JP" altLang="en-US" sz="900" dirty="0" smtClean="0"/>
                        <a:t>Ｃ</a:t>
                      </a:r>
                      <a:endParaRPr kumimoji="1" lang="ja-JP" altLang="en-US" sz="900" dirty="0"/>
                    </a:p>
                  </a:txBody>
                  <a:tcPr marL="59623" marR="59623" marT="29811" marB="29811"/>
                </a:tc>
              </a:tr>
            </a:tbl>
          </a:graphicData>
        </a:graphic>
      </p:graphicFrame>
      <p:sp>
        <p:nvSpPr>
          <p:cNvPr id="22" name="角丸四角形 21"/>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23" name="正方形/長方形 22"/>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
        <p:nvSpPr>
          <p:cNvPr id="65" name="正方形/長方形 64"/>
          <p:cNvSpPr/>
          <p:nvPr/>
        </p:nvSpPr>
        <p:spPr>
          <a:xfrm>
            <a:off x="4247644" y="1763374"/>
            <a:ext cx="492443" cy="276999"/>
          </a:xfrm>
          <a:prstGeom prst="rect">
            <a:avLst/>
          </a:prstGeom>
        </p:spPr>
        <p:txBody>
          <a:bodyPr wrap="none">
            <a:spAutoFit/>
          </a:bodyPr>
          <a:lstStyle/>
          <a:p>
            <a:r>
              <a:rPr lang="ja-JP" altLang="en-US" sz="1200" dirty="0"/>
              <a:t>要素</a:t>
            </a:r>
          </a:p>
        </p:txBody>
      </p:sp>
      <p:sp>
        <p:nvSpPr>
          <p:cNvPr id="67" name="正方形/長方形 66"/>
          <p:cNvSpPr/>
          <p:nvPr/>
        </p:nvSpPr>
        <p:spPr>
          <a:xfrm>
            <a:off x="4322194" y="1572405"/>
            <a:ext cx="269625" cy="276999"/>
          </a:xfrm>
          <a:prstGeom prst="rect">
            <a:avLst/>
          </a:prstGeom>
        </p:spPr>
        <p:txBody>
          <a:bodyPr wrap="none">
            <a:spAutoFit/>
          </a:bodyPr>
          <a:lstStyle/>
          <a:p>
            <a:pPr algn="ctr"/>
            <a:r>
              <a:rPr lang="en-US" altLang="ja-JP" sz="1200" dirty="0" smtClean="0"/>
              <a:t>Y</a:t>
            </a:r>
            <a:endParaRPr lang="ja-JP" altLang="en-US" sz="1200" dirty="0"/>
          </a:p>
        </p:txBody>
      </p:sp>
      <p:sp>
        <p:nvSpPr>
          <p:cNvPr id="53" name="正方形/長方形 52"/>
          <p:cNvSpPr/>
          <p:nvPr/>
        </p:nvSpPr>
        <p:spPr>
          <a:xfrm>
            <a:off x="3970105" y="1208961"/>
            <a:ext cx="1082348" cy="523220"/>
          </a:xfrm>
          <a:prstGeom prst="rect">
            <a:avLst/>
          </a:prstGeom>
        </p:spPr>
        <p:txBody>
          <a:bodyPr wrap="none">
            <a:spAutoFit/>
          </a:bodyPr>
          <a:lstStyle/>
          <a:p>
            <a:pPr lvl="0" defTabSz="685800">
              <a:defRPr/>
            </a:pPr>
            <a:r>
              <a:rPr lang="ja-JP" altLang="en-US" sz="1400" dirty="0"/>
              <a:t>論理</a:t>
            </a:r>
            <a:r>
              <a:rPr lang="ja-JP" altLang="en-US" sz="1400" dirty="0" smtClean="0"/>
              <a:t>演算子</a:t>
            </a:r>
            <a:endParaRPr lang="en-US" altLang="ja-JP" sz="1400" dirty="0" smtClean="0"/>
          </a:p>
          <a:p>
            <a:pPr defTabSz="685800">
              <a:defRPr/>
            </a:pPr>
            <a:r>
              <a:rPr lang="en-US" altLang="ja-JP" sz="1400" dirty="0" smtClean="0"/>
              <a:t>       =</a:t>
            </a:r>
            <a:endParaRPr lang="ja-JP" altLang="en-US" sz="1400" dirty="0"/>
          </a:p>
        </p:txBody>
      </p:sp>
      <p:grpSp>
        <p:nvGrpSpPr>
          <p:cNvPr id="156" name="グループ化 155"/>
          <p:cNvGrpSpPr/>
          <p:nvPr/>
        </p:nvGrpSpPr>
        <p:grpSpPr>
          <a:xfrm>
            <a:off x="7634036" y="1417457"/>
            <a:ext cx="3205323" cy="2225556"/>
            <a:chOff x="6096559" y="4006815"/>
            <a:chExt cx="3205323" cy="2225556"/>
          </a:xfrm>
        </p:grpSpPr>
        <p:sp>
          <p:nvSpPr>
            <p:cNvPr id="155" name="円/楕円 154"/>
            <p:cNvSpPr/>
            <p:nvPr/>
          </p:nvSpPr>
          <p:spPr>
            <a:xfrm>
              <a:off x="6096559" y="4006815"/>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102" name="グループ化 101"/>
            <p:cNvGrpSpPr/>
            <p:nvPr/>
          </p:nvGrpSpPr>
          <p:grpSpPr>
            <a:xfrm>
              <a:off x="6392356" y="4351660"/>
              <a:ext cx="2567447" cy="1483396"/>
              <a:chOff x="1125492" y="4184663"/>
              <a:chExt cx="2305047" cy="1394814"/>
            </a:xfrm>
          </p:grpSpPr>
          <p:grpSp>
            <p:nvGrpSpPr>
              <p:cNvPr id="104" name="グループ化 103"/>
              <p:cNvGrpSpPr/>
              <p:nvPr/>
            </p:nvGrpSpPr>
            <p:grpSpPr>
              <a:xfrm>
                <a:off x="1125492" y="4184663"/>
                <a:ext cx="2305047" cy="1394814"/>
                <a:chOff x="2704050" y="4441794"/>
                <a:chExt cx="3109468" cy="1881582"/>
              </a:xfrm>
            </p:grpSpPr>
            <p:sp>
              <p:nvSpPr>
                <p:cNvPr id="108" name="円/楕円 107"/>
                <p:cNvSpPr/>
                <p:nvPr/>
              </p:nvSpPr>
              <p:spPr>
                <a:xfrm>
                  <a:off x="4436985" y="4513292"/>
                  <a:ext cx="1376533"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p>
            </p:txBody>
          </p:sp>
          <p:sp>
            <p:nvSpPr>
              <p:cNvPr id="106" name="正方形/長方形 105"/>
              <p:cNvSpPr/>
              <p:nvPr/>
            </p:nvSpPr>
            <p:spPr>
              <a:xfrm>
                <a:off x="2787919" y="505297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grpSp>
        <p:sp>
          <p:nvSpPr>
            <p:cNvPr id="103" name="正方形/長方形 102"/>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mc:AlternateContent xmlns:mc="http://schemas.openxmlformats.org/markup-compatibility/2006" xmlns:a14="http://schemas.microsoft.com/office/drawing/2010/main">
          <mc:Choice Requires="a14">
            <p:sp>
              <p:nvSpPr>
                <p:cNvPr id="101" name="テキスト ボックス 100"/>
                <p:cNvSpPr txBox="1"/>
                <p:nvPr/>
              </p:nvSpPr>
              <p:spPr>
                <a:xfrm>
                  <a:off x="6919198" y="5183044"/>
                  <a:ext cx="2119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6919198" y="5183044"/>
                  <a:ext cx="211981" cy="276999"/>
                </a:xfrm>
                <a:prstGeom prst="rect">
                  <a:avLst/>
                </a:prstGeom>
                <a:blipFill rotWithShape="0">
                  <a:blip r:embed="rId2"/>
                  <a:stretch>
                    <a:fillRect l="-25714" r="-31429" b="-19565"/>
                  </a:stretch>
                </a:blipFill>
              </p:spPr>
              <p:txBody>
                <a:bodyPr/>
                <a:lstStyle/>
                <a:p>
                  <a:r>
                    <a:rPr lang="ja-JP" altLang="en-US">
                      <a:noFill/>
                    </a:rPr>
                    <a:t> </a:t>
                  </a:r>
                </a:p>
              </p:txBody>
            </p:sp>
          </mc:Fallback>
        </mc:AlternateContent>
        <p:sp>
          <p:nvSpPr>
            <p:cNvPr id="136" name="正方形/長方形 13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endParaRPr lang="ja-JP" altLang="en-US" dirty="0"/>
            </a:p>
          </p:txBody>
        </p:sp>
        <p:cxnSp>
          <p:nvCxnSpPr>
            <p:cNvPr id="143" name="直線矢印コネクタ 142"/>
            <p:cNvCxnSpPr>
              <a:stCxn id="101" idx="3"/>
            </p:cNvCxnSpPr>
            <p:nvPr/>
          </p:nvCxnSpPr>
          <p:spPr>
            <a:xfrm>
              <a:off x="7131179" y="5321544"/>
              <a:ext cx="1200490" cy="32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直線矢印コネクタ 143"/>
            <p:cNvCxnSpPr/>
            <p:nvPr/>
          </p:nvCxnSpPr>
          <p:spPr>
            <a:xfrm>
              <a:off x="7098921" y="5492405"/>
              <a:ext cx="1145108" cy="12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88" name="グループ化 187"/>
          <p:cNvGrpSpPr/>
          <p:nvPr/>
        </p:nvGrpSpPr>
        <p:grpSpPr>
          <a:xfrm>
            <a:off x="64598" y="1011360"/>
            <a:ext cx="4281651" cy="2811984"/>
            <a:chOff x="64598" y="1011360"/>
            <a:chExt cx="5360433" cy="3520476"/>
          </a:xfrm>
        </p:grpSpPr>
        <p:grpSp>
          <p:nvGrpSpPr>
            <p:cNvPr id="173" name="グループ化 172"/>
            <p:cNvGrpSpPr/>
            <p:nvPr/>
          </p:nvGrpSpPr>
          <p:grpSpPr>
            <a:xfrm>
              <a:off x="3046492" y="1046338"/>
              <a:ext cx="2378539" cy="3485498"/>
              <a:chOff x="3030134" y="1309760"/>
              <a:chExt cx="2378539" cy="3485498"/>
            </a:xfrm>
          </p:grpSpPr>
          <p:sp>
            <p:nvSpPr>
              <p:cNvPr id="24" name="円/楕円 23"/>
              <p:cNvSpPr/>
              <p:nvPr/>
            </p:nvSpPr>
            <p:spPr>
              <a:xfrm>
                <a:off x="3030134" y="1637687"/>
                <a:ext cx="2378539"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28" name="円/楕円 27"/>
              <p:cNvSpPr/>
              <p:nvPr/>
            </p:nvSpPr>
            <p:spPr>
              <a:xfrm>
                <a:off x="3780037" y="324284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5" name="正方形/長方形 44"/>
              <p:cNvSpPr/>
              <p:nvPr/>
            </p:nvSpPr>
            <p:spPr>
              <a:xfrm>
                <a:off x="4061564" y="3576527"/>
                <a:ext cx="321505" cy="577984"/>
              </a:xfrm>
              <a:prstGeom prst="rect">
                <a:avLst/>
              </a:prstGeom>
            </p:spPr>
            <p:txBody>
              <a:bodyPr wrap="none">
                <a:spAutoFit/>
              </a:bodyPr>
              <a:lstStyle/>
              <a:p>
                <a:r>
                  <a:rPr lang="ja-JP" altLang="en-US" sz="800" dirty="0" smtClean="0"/>
                  <a:t>C</a:t>
                </a:r>
                <a:endParaRPr lang="en-US" altLang="ja-JP" sz="800" dirty="0" smtClean="0"/>
              </a:p>
              <a:p>
                <a:r>
                  <a:rPr lang="ja-JP" altLang="en-US" sz="800" dirty="0" smtClean="0"/>
                  <a:t>D</a:t>
                </a:r>
              </a:p>
              <a:p>
                <a:r>
                  <a:rPr lang="ja-JP" altLang="en-US" sz="800" dirty="0" smtClean="0"/>
                  <a:t>C</a:t>
                </a:r>
                <a:endParaRPr lang="ja-JP" altLang="en-US" sz="800" dirty="0"/>
              </a:p>
            </p:txBody>
          </p:sp>
          <p:grpSp>
            <p:nvGrpSpPr>
              <p:cNvPr id="168" name="グループ化 167"/>
              <p:cNvGrpSpPr/>
              <p:nvPr/>
            </p:nvGrpSpPr>
            <p:grpSpPr>
              <a:xfrm>
                <a:off x="3767144" y="1823642"/>
                <a:ext cx="860041" cy="1247237"/>
                <a:chOff x="4111372" y="1756790"/>
                <a:chExt cx="860041" cy="1299838"/>
              </a:xfrm>
            </p:grpSpPr>
            <p:sp>
              <p:nvSpPr>
                <p:cNvPr id="39" name="円/楕円 38"/>
                <p:cNvSpPr/>
                <p:nvPr/>
              </p:nvSpPr>
              <p:spPr>
                <a:xfrm>
                  <a:off x="4111372" y="175679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4" name="正方形/長方形 43"/>
                <p:cNvSpPr/>
                <p:nvPr/>
              </p:nvSpPr>
              <p:spPr>
                <a:xfrm>
                  <a:off x="4391967" y="2179091"/>
                  <a:ext cx="261632" cy="722831"/>
                </a:xfrm>
                <a:prstGeom prst="rect">
                  <a:avLst/>
                </a:prstGeom>
              </p:spPr>
              <p:txBody>
                <a:bodyPr wrap="square">
                  <a:spAutoFit/>
                </a:bodyPr>
                <a:lstStyle/>
                <a:p>
                  <a:r>
                    <a:rPr lang="ja-JP" altLang="en-US" sz="600" dirty="0" smtClean="0"/>
                    <a:t>D</a:t>
                  </a:r>
                  <a:endParaRPr lang="ja-JP" altLang="en-US" sz="600" dirty="0"/>
                </a:p>
                <a:p>
                  <a:r>
                    <a:rPr lang="ja-JP" altLang="en-US" sz="600" dirty="0" smtClean="0"/>
                    <a:t>D</a:t>
                  </a:r>
                  <a:endParaRPr lang="ja-JP" altLang="en-US" sz="600" dirty="0"/>
                </a:p>
                <a:p>
                  <a:r>
                    <a:rPr lang="ja-JP" altLang="en-US" sz="600" dirty="0" smtClean="0"/>
                    <a:t>L</a:t>
                  </a:r>
                  <a:endParaRPr lang="ja-JP" altLang="en-US" sz="600" dirty="0"/>
                </a:p>
                <a:p>
                  <a:r>
                    <a:rPr lang="ja-JP" altLang="en-US" sz="600" dirty="0" smtClean="0"/>
                    <a:t>L</a:t>
                  </a:r>
                  <a:endParaRPr lang="ja-JP" altLang="en-US" sz="600" dirty="0"/>
                </a:p>
                <a:p>
                  <a:r>
                    <a:rPr lang="ja-JP" altLang="en-US" sz="600" dirty="0" smtClean="0"/>
                    <a:t>C</a:t>
                  </a:r>
                  <a:endParaRPr lang="ja-JP" altLang="en-US" sz="600" dirty="0"/>
                </a:p>
              </p:txBody>
            </p:sp>
            <p:sp>
              <p:nvSpPr>
                <p:cNvPr id="159" name="正方形/長方形 158"/>
                <p:cNvSpPr/>
                <p:nvPr/>
              </p:nvSpPr>
              <p:spPr>
                <a:xfrm>
                  <a:off x="4271650" y="1878952"/>
                  <a:ext cx="516171" cy="401573"/>
                </a:xfrm>
                <a:prstGeom prst="rect">
                  <a:avLst/>
                </a:prstGeom>
              </p:spPr>
              <p:txBody>
                <a:bodyPr wrap="none">
                  <a:spAutoFit/>
                </a:bodyPr>
                <a:lstStyle/>
                <a:p>
                  <a:pPr algn="ctr"/>
                  <a:r>
                    <a:rPr lang="en-US" altLang="ja-JP" sz="1400" dirty="0"/>
                    <a:t>PD</a:t>
                  </a:r>
                  <a:endParaRPr lang="ja-JP" altLang="en-US" sz="1400" dirty="0"/>
                </a:p>
              </p:txBody>
            </p:sp>
          </p:grpSp>
          <p:sp>
            <p:nvSpPr>
              <p:cNvPr id="161" name="正方形/長方形 160"/>
              <p:cNvSpPr/>
              <p:nvPr/>
            </p:nvSpPr>
            <p:spPr>
              <a:xfrm>
                <a:off x="3775221" y="3308834"/>
                <a:ext cx="1013879" cy="385323"/>
              </a:xfrm>
              <a:prstGeom prst="rect">
                <a:avLst/>
              </a:prstGeom>
            </p:spPr>
            <p:txBody>
              <a:bodyPr wrap="none">
                <a:spAutoFit/>
              </a:bodyPr>
              <a:lstStyle/>
              <a:p>
                <a:pPr algn="ctr"/>
                <a:r>
                  <a:rPr lang="en-US" altLang="ja-JP" sz="1400" dirty="0" err="1"/>
                  <a:t>MainPD</a:t>
                </a:r>
                <a:endParaRPr lang="ja-JP" altLang="en-US" sz="1400" dirty="0"/>
              </a:p>
            </p:txBody>
          </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t>データ</a:t>
                </a:r>
                <a:r>
                  <a:rPr lang="en-US" altLang="ja-JP" sz="1400" dirty="0" smtClean="0"/>
                  <a:t>1</a:t>
                </a:r>
                <a:endParaRPr lang="ja-JP" altLang="en-US" sz="1400" dirty="0"/>
              </a:p>
            </p:txBody>
          </p:sp>
        </p:grpSp>
        <p:sp>
          <p:nvSpPr>
            <p:cNvPr id="170" name="円/楕円 169"/>
            <p:cNvSpPr/>
            <p:nvPr/>
          </p:nvSpPr>
          <p:spPr>
            <a:xfrm>
              <a:off x="64598" y="1328772"/>
              <a:ext cx="2533745"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40" name="正方形/長方形 39"/>
            <p:cNvSpPr/>
            <p:nvPr/>
          </p:nvSpPr>
          <p:spPr>
            <a:xfrm>
              <a:off x="900473" y="1011360"/>
              <a:ext cx="871390" cy="385323"/>
            </a:xfrm>
            <a:prstGeom prst="rect">
              <a:avLst/>
            </a:prstGeom>
          </p:spPr>
          <p:txBody>
            <a:bodyPr wrap="none">
              <a:spAutoFit/>
            </a:bodyPr>
            <a:lstStyle/>
            <a:p>
              <a:pPr algn="ctr"/>
              <a:r>
                <a:rPr lang="ja-JP" altLang="en-US" sz="1400" dirty="0" smtClean="0"/>
                <a:t>データ</a:t>
              </a:r>
              <a:r>
                <a:rPr lang="en-US" altLang="ja-JP" sz="1400" dirty="0"/>
                <a:t>0</a:t>
              </a:r>
              <a:endParaRPr lang="ja-JP" altLang="en-US" sz="1400" dirty="0"/>
            </a:p>
          </p:txBody>
        </p:sp>
        <p:sp>
          <p:nvSpPr>
            <p:cNvPr id="29" name="円/楕円 28"/>
            <p:cNvSpPr/>
            <p:nvPr/>
          </p:nvSpPr>
          <p:spPr>
            <a:xfrm>
              <a:off x="813816" y="1392830"/>
              <a:ext cx="1187596" cy="15532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kumimoji="1" lang="ja-JP" altLang="en-US" sz="1050" dirty="0" smtClean="0"/>
            </a:p>
          </p:txBody>
        </p:sp>
        <p:sp>
          <p:nvSpPr>
            <p:cNvPr id="3" name="円弧 2"/>
            <p:cNvSpPr/>
            <p:nvPr/>
          </p:nvSpPr>
          <p:spPr>
            <a:xfrm>
              <a:off x="1827065" y="1759809"/>
              <a:ext cx="2136594" cy="136002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4" name="正方形/長方形 3"/>
            <p:cNvSpPr/>
            <p:nvPr/>
          </p:nvSpPr>
          <p:spPr>
            <a:xfrm>
              <a:off x="1986198" y="1263252"/>
              <a:ext cx="1804593" cy="385323"/>
            </a:xfrm>
            <a:prstGeom prst="rect">
              <a:avLst/>
            </a:prstGeom>
          </p:spPr>
          <p:txBody>
            <a:bodyPr wrap="none">
              <a:spAutoFit/>
            </a:bodyPr>
            <a:lstStyle/>
            <a:p>
              <a:pPr lvl="0" defTabSz="685800">
                <a:defRPr/>
              </a:pPr>
              <a:r>
                <a:rPr lang="ja-JP" altLang="en-US" sz="1400" dirty="0"/>
                <a:t>位置指定演算子</a:t>
              </a:r>
              <a:endParaRPr lang="en-US" altLang="ja-JP" sz="1400" dirty="0"/>
            </a:p>
          </p:txBody>
        </p:sp>
        <p:sp>
          <p:nvSpPr>
            <p:cNvPr id="13" name="正方形/長方形 12"/>
            <p:cNvSpPr/>
            <p:nvPr/>
          </p:nvSpPr>
          <p:spPr>
            <a:xfrm>
              <a:off x="2572115" y="2759219"/>
              <a:ext cx="520185" cy="385323"/>
            </a:xfrm>
            <a:prstGeom prst="rect">
              <a:avLst/>
            </a:prstGeom>
          </p:spPr>
          <p:txBody>
            <a:bodyPr wrap="none">
              <a:spAutoFit/>
            </a:bodyPr>
            <a:lstStyle/>
            <a:p>
              <a:r>
                <a:rPr lang="en-US" altLang="ja-JP" sz="1400" dirty="0" smtClean="0"/>
                <a:t>4N</a:t>
              </a:r>
              <a:endParaRPr lang="ja-JP" altLang="en-US" sz="1400" dirty="0"/>
            </a:p>
          </p:txBody>
        </p:sp>
        <p:sp>
          <p:nvSpPr>
            <p:cNvPr id="14" name="正方形/長方形 13"/>
            <p:cNvSpPr/>
            <p:nvPr/>
          </p:nvSpPr>
          <p:spPr>
            <a:xfrm>
              <a:off x="2606972" y="1564592"/>
              <a:ext cx="520185" cy="385323"/>
            </a:xfrm>
            <a:prstGeom prst="rect">
              <a:avLst/>
            </a:prstGeom>
          </p:spPr>
          <p:txBody>
            <a:bodyPr wrap="none">
              <a:spAutoFit/>
            </a:bodyPr>
            <a:lstStyle/>
            <a:p>
              <a:r>
                <a:rPr lang="en-US" altLang="ja-JP" sz="1400" dirty="0"/>
                <a:t>4N</a:t>
              </a:r>
              <a:endParaRPr lang="ja-JP" altLang="en-US" sz="1400" dirty="0"/>
            </a:p>
          </p:txBody>
        </p:sp>
        <p:sp>
          <p:nvSpPr>
            <p:cNvPr id="11" name="正方形/長方形 10"/>
            <p:cNvSpPr/>
            <p:nvPr/>
          </p:nvSpPr>
          <p:spPr>
            <a:xfrm>
              <a:off x="915965" y="2024626"/>
              <a:ext cx="1189373" cy="693580"/>
            </a:xfrm>
            <a:prstGeom prst="rect">
              <a:avLst/>
            </a:prstGeom>
          </p:spPr>
          <p:txBody>
            <a:bodyPr wrap="square">
              <a:spAutoFit/>
            </a:bodyPr>
            <a:lstStyle/>
            <a:p>
              <a:r>
                <a:rPr lang="ja-JP" altLang="en-US" sz="600" dirty="0"/>
                <a:t>AL@D001SMA1.3Y</a:t>
              </a:r>
            </a:p>
            <a:p>
              <a:r>
                <a:rPr lang="ja-JP" altLang="en-US" sz="600" dirty="0"/>
                <a:t>AL@D001STH1.3Y</a:t>
              </a:r>
            </a:p>
            <a:p>
              <a:r>
                <a:rPr lang="ja-JP" altLang="en-US" sz="600" dirty="0"/>
                <a:t>AL@L001SMA1.3Y</a:t>
              </a:r>
            </a:p>
            <a:p>
              <a:r>
                <a:rPr lang="ja-JP" altLang="en-US" sz="600" dirty="0"/>
                <a:t>AL@L001STH1.3Y</a:t>
              </a:r>
            </a:p>
            <a:p>
              <a:r>
                <a:rPr lang="ja-JP" altLang="en-US" sz="600" dirty="0"/>
                <a:t>AL@C001SMA1.3Y</a:t>
              </a:r>
            </a:p>
          </p:txBody>
        </p:sp>
        <p:sp>
          <p:nvSpPr>
            <p:cNvPr id="157" name="正方形/長方形 156"/>
            <p:cNvSpPr/>
            <p:nvPr/>
          </p:nvSpPr>
          <p:spPr>
            <a:xfrm>
              <a:off x="1201647" y="1603538"/>
              <a:ext cx="516171" cy="385323"/>
            </a:xfrm>
            <a:prstGeom prst="rect">
              <a:avLst/>
            </a:prstGeom>
          </p:spPr>
          <p:txBody>
            <a:bodyPr wrap="none">
              <a:spAutoFit/>
            </a:bodyPr>
            <a:lstStyle/>
            <a:p>
              <a:r>
                <a:rPr lang="en-US" altLang="ja-JP" sz="1400" dirty="0"/>
                <a:t>PD</a:t>
              </a:r>
              <a:endParaRPr lang="ja-JP" altLang="en-US" sz="1400" dirty="0"/>
            </a:p>
          </p:txBody>
        </p:sp>
        <p:grpSp>
          <p:nvGrpSpPr>
            <p:cNvPr id="169" name="グループ化 168"/>
            <p:cNvGrpSpPr/>
            <p:nvPr/>
          </p:nvGrpSpPr>
          <p:grpSpPr>
            <a:xfrm>
              <a:off x="808898" y="2947421"/>
              <a:ext cx="1206699" cy="1471854"/>
              <a:chOff x="1402311" y="3126387"/>
              <a:chExt cx="1206699" cy="1471854"/>
            </a:xfrm>
          </p:grpSpPr>
          <p:sp>
            <p:nvSpPr>
              <p:cNvPr id="163" name="円/楕円 162"/>
              <p:cNvSpPr/>
              <p:nvPr/>
            </p:nvSpPr>
            <p:spPr>
              <a:xfrm>
                <a:off x="1402311" y="3126387"/>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smtClean="0"/>
              </a:p>
            </p:txBody>
          </p:sp>
          <p:sp>
            <p:nvSpPr>
              <p:cNvPr id="164" name="正方形/長方形 163"/>
              <p:cNvSpPr/>
              <p:nvPr/>
            </p:nvSpPr>
            <p:spPr>
              <a:xfrm>
                <a:off x="1538499" y="3656341"/>
                <a:ext cx="1023914" cy="520185"/>
              </a:xfrm>
              <a:prstGeom prst="rect">
                <a:avLst/>
              </a:prstGeom>
            </p:spPr>
            <p:txBody>
              <a:bodyPr wrap="none">
                <a:spAutoFit/>
              </a:bodyPr>
              <a:lstStyle/>
              <a:p>
                <a:r>
                  <a:rPr lang="ja-JP" altLang="en-US" sz="700" dirty="0"/>
                  <a:t>AL@</a:t>
                </a:r>
                <a:r>
                  <a:rPr lang="ja-JP" altLang="en-US" sz="700" dirty="0" smtClean="0"/>
                  <a:t>CEGOQC01</a:t>
                </a:r>
                <a:endParaRPr lang="en-US" altLang="ja-JP" sz="700" dirty="0" smtClean="0"/>
              </a:p>
              <a:p>
                <a:r>
                  <a:rPr lang="ja-JP" altLang="en-US" sz="700" dirty="0"/>
                  <a:t>AL@DBFJ3Y00</a:t>
                </a:r>
              </a:p>
              <a:p>
                <a:r>
                  <a:rPr lang="ja-JP" altLang="en-US" sz="700" dirty="0"/>
                  <a:t>AL@CE3--</a:t>
                </a:r>
                <a:r>
                  <a:rPr lang="ja-JP" altLang="en-US" sz="700" dirty="0" smtClean="0"/>
                  <a:t>S03</a:t>
                </a:r>
                <a:endParaRPr lang="ja-JP" altLang="en-US" sz="700" dirty="0"/>
              </a:p>
            </p:txBody>
          </p:sp>
          <p:sp>
            <p:nvSpPr>
              <p:cNvPr id="165" name="正方形/長方形 164"/>
              <p:cNvSpPr/>
              <p:nvPr/>
            </p:nvSpPr>
            <p:spPr>
              <a:xfrm>
                <a:off x="1583515" y="3321202"/>
                <a:ext cx="845301" cy="327524"/>
              </a:xfrm>
              <a:prstGeom prst="rect">
                <a:avLst/>
              </a:prstGeom>
            </p:spPr>
            <p:txBody>
              <a:bodyPr wrap="none">
                <a:spAutoFit/>
              </a:bodyPr>
              <a:lstStyle/>
              <a:p>
                <a:pPr algn="ctr"/>
                <a:r>
                  <a:rPr lang="en-US" altLang="ja-JP" sz="1100" dirty="0" err="1"/>
                  <a:t>MainPD</a:t>
                </a:r>
                <a:endParaRPr lang="ja-JP" altLang="en-US" sz="1100" dirty="0"/>
              </a:p>
            </p:txBody>
          </p:sp>
        </p:grpSp>
        <p:sp>
          <p:nvSpPr>
            <p:cNvPr id="20" name="円弧 19"/>
            <p:cNvSpPr/>
            <p:nvPr/>
          </p:nvSpPr>
          <p:spPr>
            <a:xfrm>
              <a:off x="1712674" y="3000728"/>
              <a:ext cx="2365249" cy="1399704"/>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grpSp>
      <p:sp>
        <p:nvSpPr>
          <p:cNvPr id="174" name="テキスト ボックス 173"/>
          <p:cNvSpPr txBox="1"/>
          <p:nvPr/>
        </p:nvSpPr>
        <p:spPr>
          <a:xfrm>
            <a:off x="2675536" y="3726625"/>
            <a:ext cx="1771985" cy="369332"/>
          </a:xfrm>
          <a:prstGeom prst="rect">
            <a:avLst/>
          </a:prstGeom>
          <a:noFill/>
        </p:spPr>
        <p:txBody>
          <a:bodyPr wrap="square" rtlCol="0">
            <a:spAutoFit/>
          </a:bodyPr>
          <a:lstStyle/>
          <a:p>
            <a:r>
              <a:rPr lang="ja-JP" altLang="en-US" dirty="0" smtClean="0"/>
              <a:t>データ</a:t>
            </a:r>
            <a:r>
              <a:rPr lang="en-US" altLang="ja-JP" dirty="0" smtClean="0"/>
              <a:t>0</a:t>
            </a:r>
            <a:r>
              <a:rPr lang="ja-JP" altLang="en-US" dirty="0" smtClean="0"/>
              <a:t>を解放</a:t>
            </a:r>
            <a:endParaRPr kumimoji="1" lang="ja-JP" altLang="en-US" dirty="0"/>
          </a:p>
        </p:txBody>
      </p:sp>
      <p:sp>
        <p:nvSpPr>
          <p:cNvPr id="189" name="円弧 188"/>
          <p:cNvSpPr/>
          <p:nvPr/>
        </p:nvSpPr>
        <p:spPr>
          <a:xfrm>
            <a:off x="3568048" y="2593686"/>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0" name="円弧 189"/>
          <p:cNvSpPr/>
          <p:nvPr/>
        </p:nvSpPr>
        <p:spPr>
          <a:xfrm>
            <a:off x="3620599" y="170075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1" name="正方形/長方形 190"/>
          <p:cNvSpPr/>
          <p:nvPr/>
        </p:nvSpPr>
        <p:spPr>
          <a:xfrm>
            <a:off x="4270172" y="2418223"/>
            <a:ext cx="492443" cy="276999"/>
          </a:xfrm>
          <a:prstGeom prst="rect">
            <a:avLst/>
          </a:prstGeom>
        </p:spPr>
        <p:txBody>
          <a:bodyPr wrap="none">
            <a:spAutoFit/>
          </a:bodyPr>
          <a:lstStyle/>
          <a:p>
            <a:r>
              <a:rPr lang="ja-JP" altLang="en-US" sz="1200" dirty="0"/>
              <a:t>要素</a:t>
            </a:r>
          </a:p>
        </p:txBody>
      </p:sp>
      <p:sp>
        <p:nvSpPr>
          <p:cNvPr id="193" name="正方形/長方形 192"/>
          <p:cNvSpPr/>
          <p:nvPr/>
        </p:nvSpPr>
        <p:spPr>
          <a:xfrm>
            <a:off x="4375820" y="2574068"/>
            <a:ext cx="279243" cy="276999"/>
          </a:xfrm>
          <a:prstGeom prst="rect">
            <a:avLst/>
          </a:prstGeom>
        </p:spPr>
        <p:txBody>
          <a:bodyPr wrap="none">
            <a:spAutoFit/>
          </a:bodyPr>
          <a:lstStyle/>
          <a:p>
            <a:pPr algn="ctr"/>
            <a:r>
              <a:rPr lang="en-US" altLang="ja-JP" sz="1200" dirty="0" smtClean="0"/>
              <a:t>C</a:t>
            </a:r>
            <a:endParaRPr lang="ja-JP" altLang="en-US" sz="12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5414342" y="2011014"/>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5414342" y="2011014"/>
                <a:ext cx="184345" cy="246221"/>
              </a:xfrm>
              <a:prstGeom prst="rect">
                <a:avLst/>
              </a:prstGeom>
              <a:blipFill rotWithShape="0">
                <a:blip r:embed="rId3"/>
                <a:stretch>
                  <a:fillRect l="-30000" r="-33333" b="-22500"/>
                </a:stretch>
              </a:blipFill>
            </p:spPr>
            <p:txBody>
              <a:bodyPr/>
              <a:lstStyle/>
              <a:p>
                <a:r>
                  <a:rPr lang="ja-JP" altLang="en-US">
                    <a:noFill/>
                  </a:rPr>
                  <a:t> </a:t>
                </a:r>
              </a:p>
            </p:txBody>
          </p:sp>
        </mc:Fallback>
      </mc:AlternateContent>
      <p:sp>
        <p:nvSpPr>
          <p:cNvPr id="199" name="正方形/長方形 198"/>
          <p:cNvSpPr/>
          <p:nvPr/>
        </p:nvSpPr>
        <p:spPr>
          <a:xfrm>
            <a:off x="5347180" y="282504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sp>
        <p:nvSpPr>
          <p:cNvPr id="200" name="正方形/長方形 199"/>
          <p:cNvSpPr/>
          <p:nvPr/>
        </p:nvSpPr>
        <p:spPr>
          <a:xfrm>
            <a:off x="5315125" y="1783819"/>
            <a:ext cx="378629" cy="276999"/>
          </a:xfrm>
          <a:prstGeom prst="rect">
            <a:avLst/>
          </a:prstGeom>
        </p:spPr>
        <p:txBody>
          <a:bodyPr wrap="none">
            <a:spAutoFit/>
          </a:bodyPr>
          <a:lstStyle/>
          <a:p>
            <a:pPr algn="ctr"/>
            <a:r>
              <a:rPr lang="en-US" altLang="ja-JP" sz="1200" dirty="0"/>
              <a:t>PD</a:t>
            </a:r>
            <a:endParaRPr lang="ja-JP" altLang="en-US" sz="1200" dirty="0"/>
          </a:p>
        </p:txBody>
      </p:sp>
      <p:sp>
        <p:nvSpPr>
          <p:cNvPr id="201" name="正方形/長方形 200"/>
          <p:cNvSpPr/>
          <p:nvPr/>
        </p:nvSpPr>
        <p:spPr>
          <a:xfrm>
            <a:off x="5179089" y="2619544"/>
            <a:ext cx="675185" cy="261610"/>
          </a:xfrm>
          <a:prstGeom prst="rect">
            <a:avLst/>
          </a:prstGeom>
        </p:spPr>
        <p:txBody>
          <a:bodyPr wrap="none">
            <a:spAutoFit/>
          </a:bodyPr>
          <a:lstStyle/>
          <a:p>
            <a:pPr algn="ctr"/>
            <a:r>
              <a:rPr lang="en-US" altLang="ja-JP" sz="1100" dirty="0" err="1"/>
              <a:t>MainPD</a:t>
            </a:r>
            <a:endParaRPr lang="ja-JP" altLang="en-US" sz="1100" dirty="0"/>
          </a:p>
        </p:txBody>
      </p:sp>
      <p:sp>
        <p:nvSpPr>
          <p:cNvPr id="202" name="テキスト ボックス 201"/>
          <p:cNvSpPr txBox="1"/>
          <p:nvPr/>
        </p:nvSpPr>
        <p:spPr>
          <a:xfrm>
            <a:off x="4764610" y="3706464"/>
            <a:ext cx="1771985" cy="369332"/>
          </a:xfrm>
          <a:prstGeom prst="rect">
            <a:avLst/>
          </a:prstGeom>
          <a:noFill/>
        </p:spPr>
        <p:txBody>
          <a:bodyPr wrap="square" rtlCol="0">
            <a:spAutoFit/>
          </a:bodyPr>
          <a:lstStyle/>
          <a:p>
            <a:r>
              <a:rPr lang="ja-JP" altLang="en-US" dirty="0" smtClean="0"/>
              <a:t>データ</a:t>
            </a:r>
            <a:r>
              <a:rPr lang="en-US" altLang="ja-JP" dirty="0"/>
              <a:t>1</a:t>
            </a:r>
            <a:r>
              <a:rPr lang="ja-JP" altLang="en-US" dirty="0" smtClean="0"/>
              <a:t>を解放</a:t>
            </a:r>
            <a:endParaRPr kumimoji="1" lang="ja-JP" altLang="en-US" dirty="0"/>
          </a:p>
        </p:txBody>
      </p:sp>
      <p:sp>
        <p:nvSpPr>
          <p:cNvPr id="203" name="正方形/長方形 202"/>
          <p:cNvSpPr/>
          <p:nvPr/>
        </p:nvSpPr>
        <p:spPr>
          <a:xfrm>
            <a:off x="5941547" y="1104921"/>
            <a:ext cx="2515128" cy="635384"/>
          </a:xfrm>
          <a:prstGeom prst="rect">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 name="四角形吹き出し 6"/>
              <p:cNvSpPr/>
              <p:nvPr/>
            </p:nvSpPr>
            <p:spPr>
              <a:xfrm>
                <a:off x="6061159" y="1004686"/>
                <a:ext cx="2435025" cy="870677"/>
              </a:xfrm>
              <a:prstGeom prst="wedgeRectCallout">
                <a:avLst>
                  <a:gd name="adj1" fmla="val -57512"/>
                  <a:gd name="adj2" fmla="val 72439"/>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altLang="ja-JP" dirty="0" smtClean="0"/>
                  <a:t>!=</a:t>
                </a:r>
                <a:r>
                  <a:rPr lang="ja-JP" altLang="en-US" dirty="0" smtClean="0"/>
                  <a:t>演算子の</a:t>
                </a:r>
                <a:r>
                  <a:rPr lang="ja-JP" altLang="en-US" dirty="0"/>
                  <a:t>場合ここで</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oMath>
                </a14:m>
                <a:endParaRPr lang="ja-JP" altLang="en-US" dirty="0"/>
              </a:p>
              <a:p>
                <a:pPr algn="ctr"/>
                <a:r>
                  <a:rPr lang="ja-JP" altLang="en-US" dirty="0" smtClean="0"/>
                  <a:t>判定することで短縮</a:t>
                </a:r>
                <a:endParaRPr lang="ja-JP" altLang="en-US" dirty="0"/>
              </a:p>
            </p:txBody>
          </p:sp>
        </mc:Choice>
        <mc:Fallback xmlns="">
          <p:sp>
            <p:nvSpPr>
              <p:cNvPr id="7" name="四角形吹き出し 6"/>
              <p:cNvSpPr>
                <a:spLocks noRot="1" noChangeAspect="1" noMove="1" noResize="1" noEditPoints="1" noAdjustHandles="1" noChangeArrowheads="1" noChangeShapeType="1" noTextEdit="1"/>
              </p:cNvSpPr>
              <p:nvPr/>
            </p:nvSpPr>
            <p:spPr>
              <a:xfrm>
                <a:off x="6061159" y="1004686"/>
                <a:ext cx="2435025" cy="870677"/>
              </a:xfrm>
              <a:prstGeom prst="wedgeRectCallout">
                <a:avLst>
                  <a:gd name="adj1" fmla="val -57512"/>
                  <a:gd name="adj2" fmla="val 72439"/>
                </a:avLst>
              </a:prstGeom>
              <a:blipFill rotWithShape="0">
                <a:blip r:embed="rId4"/>
                <a:stretch>
                  <a:fillRect t="-6780"/>
                </a:stretch>
              </a:blipFill>
            </p:spPr>
            <p:txBody>
              <a:bodyPr/>
              <a:lstStyle/>
              <a:p>
                <a:r>
                  <a:rPr lang="ja-JP" altLang="en-US">
                    <a:noFill/>
                  </a:rPr>
                  <a:t> </a:t>
                </a:r>
              </a:p>
            </p:txBody>
          </p:sp>
        </mc:Fallback>
      </mc:AlternateContent>
      <p:sp>
        <p:nvSpPr>
          <p:cNvPr id="68" name="テキスト ボックス 67"/>
          <p:cNvSpPr txBox="1"/>
          <p:nvPr/>
        </p:nvSpPr>
        <p:spPr>
          <a:xfrm>
            <a:off x="10700110" y="3154861"/>
            <a:ext cx="1771985" cy="369332"/>
          </a:xfrm>
          <a:prstGeom prst="rect">
            <a:avLst/>
          </a:prstGeom>
          <a:noFill/>
        </p:spPr>
        <p:txBody>
          <a:bodyPr wrap="square" rtlCol="0">
            <a:spAutoFit/>
          </a:bodyPr>
          <a:lstStyle/>
          <a:p>
            <a:r>
              <a:rPr lang="ja-JP" altLang="en-US" dirty="0" smtClean="0"/>
              <a:t>データ</a:t>
            </a:r>
            <a:r>
              <a:rPr lang="en-US" altLang="ja-JP" dirty="0"/>
              <a:t>2</a:t>
            </a:r>
            <a:r>
              <a:rPr lang="ja-JP" altLang="en-US" dirty="0" smtClean="0"/>
              <a:t>を解放</a:t>
            </a:r>
            <a:endParaRPr kumimoji="1" lang="ja-JP" altLang="en-US" dirty="0"/>
          </a:p>
        </p:txBody>
      </p:sp>
      <p:sp>
        <p:nvSpPr>
          <p:cNvPr id="69" name="テキスト ボックス 68"/>
          <p:cNvSpPr txBox="1"/>
          <p:nvPr/>
        </p:nvSpPr>
        <p:spPr>
          <a:xfrm>
            <a:off x="11135156" y="2565683"/>
            <a:ext cx="950849" cy="369332"/>
          </a:xfrm>
          <a:prstGeom prst="rect">
            <a:avLst/>
          </a:prstGeom>
          <a:noFill/>
        </p:spPr>
        <p:txBody>
          <a:bodyPr wrap="square" rtlCol="0">
            <a:spAutoFit/>
          </a:bodyPr>
          <a:lstStyle/>
          <a:p>
            <a:r>
              <a:rPr kumimoji="1" lang="en-US" altLang="ja-JP" dirty="0" smtClean="0"/>
              <a:t>OK</a:t>
            </a:r>
          </a:p>
        </p:txBody>
      </p:sp>
      <p:sp>
        <p:nvSpPr>
          <p:cNvPr id="70" name="正方形/長方形 69"/>
          <p:cNvSpPr/>
          <p:nvPr/>
        </p:nvSpPr>
        <p:spPr>
          <a:xfrm>
            <a:off x="9834676" y="708539"/>
            <a:ext cx="2332202" cy="1046760"/>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dirty="0" smtClean="0"/>
              <a:t>関係演算子が</a:t>
            </a:r>
            <a:r>
              <a:rPr kumimoji="1" lang="en-US" altLang="ja-JP" dirty="0" smtClean="0"/>
              <a:t>’!=’</a:t>
            </a:r>
            <a:r>
              <a:rPr kumimoji="1" lang="ja-JP" altLang="en-US" dirty="0" smtClean="0"/>
              <a:t>の時、データ</a:t>
            </a:r>
            <a:r>
              <a:rPr kumimoji="1" lang="en-US" altLang="ja-JP" dirty="0" smtClean="0"/>
              <a:t>0</a:t>
            </a:r>
            <a:r>
              <a:rPr kumimoji="1" lang="ja-JP" altLang="en-US" dirty="0" smtClean="0"/>
              <a:t>で位置情報を取得する。</a:t>
            </a:r>
            <a:endParaRPr kumimoji="1" lang="en-US" altLang="ja-JP" dirty="0" smtClean="0"/>
          </a:p>
          <a:p>
            <a:pPr algn="ctr"/>
            <a:r>
              <a:rPr lang="en-US" altLang="ja-JP" dirty="0"/>
              <a:t>(</a:t>
            </a:r>
            <a:r>
              <a:rPr lang="ja-JP" altLang="en-US" dirty="0"/>
              <a:t>ロジック</a:t>
            </a:r>
            <a:r>
              <a:rPr lang="en-US" altLang="ja-JP" dirty="0"/>
              <a:t>2</a:t>
            </a:r>
            <a:r>
              <a:rPr lang="en-US" altLang="ja-JP" dirty="0" smtClean="0"/>
              <a:t>)</a:t>
            </a:r>
            <a:endParaRPr lang="ja-JP" altLang="en-US" dirty="0"/>
          </a:p>
        </p:txBody>
      </p:sp>
      <p:grpSp>
        <p:nvGrpSpPr>
          <p:cNvPr id="71" name="グループ化 70"/>
          <p:cNvGrpSpPr/>
          <p:nvPr/>
        </p:nvGrpSpPr>
        <p:grpSpPr>
          <a:xfrm>
            <a:off x="7800124" y="4052439"/>
            <a:ext cx="3205323" cy="2225556"/>
            <a:chOff x="6096559" y="4016389"/>
            <a:chExt cx="3205323" cy="2225556"/>
          </a:xfrm>
        </p:grpSpPr>
        <p:sp>
          <p:nvSpPr>
            <p:cNvPr id="72" name="円/楕円 71"/>
            <p:cNvSpPr/>
            <p:nvPr/>
          </p:nvSpPr>
          <p:spPr>
            <a:xfrm>
              <a:off x="6096559" y="4016389"/>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73" name="グループ化 72"/>
            <p:cNvGrpSpPr/>
            <p:nvPr/>
          </p:nvGrpSpPr>
          <p:grpSpPr>
            <a:xfrm>
              <a:off x="6392356" y="4351660"/>
              <a:ext cx="2567447" cy="1483396"/>
              <a:chOff x="1125492" y="4184663"/>
              <a:chExt cx="2305047" cy="1394814"/>
            </a:xfrm>
          </p:grpSpPr>
          <p:grpSp>
            <p:nvGrpSpPr>
              <p:cNvPr id="79" name="グループ化 78"/>
              <p:cNvGrpSpPr/>
              <p:nvPr/>
            </p:nvGrpSpPr>
            <p:grpSpPr>
              <a:xfrm>
                <a:off x="1125492" y="4184663"/>
                <a:ext cx="2305047" cy="1394814"/>
                <a:chOff x="2704050" y="4441794"/>
                <a:chExt cx="3109468" cy="1881582"/>
              </a:xfrm>
            </p:grpSpPr>
            <p:sp>
              <p:nvSpPr>
                <p:cNvPr id="82" name="円/楕円 81"/>
                <p:cNvSpPr/>
                <p:nvPr/>
              </p:nvSpPr>
              <p:spPr>
                <a:xfrm>
                  <a:off x="4436985" y="4513292"/>
                  <a:ext cx="1376533"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83" name="円/楕円 82"/>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80" name="正方形/長方形 79"/>
              <p:cNvSpPr/>
              <p:nvPr/>
            </p:nvSpPr>
            <p:spPr>
              <a:xfrm>
                <a:off x="1565582" y="4935971"/>
                <a:ext cx="179222" cy="215444"/>
              </a:xfrm>
              <a:prstGeom prst="rect">
                <a:avLst/>
              </a:prstGeom>
            </p:spPr>
            <p:txBody>
              <a:bodyPr wrap="square">
                <a:spAutoFit/>
              </a:bodyPr>
              <a:lstStyle/>
              <a:p>
                <a:endParaRPr lang="ja-JP" altLang="en-US" sz="800" dirty="0"/>
              </a:p>
            </p:txBody>
          </p:sp>
          <p:sp>
            <p:nvSpPr>
              <p:cNvPr id="81" name="正方形/長方形 80"/>
              <p:cNvSpPr/>
              <p:nvPr/>
            </p:nvSpPr>
            <p:spPr>
              <a:xfrm>
                <a:off x="2787919" y="505297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grpSp>
        <p:sp>
          <p:nvSpPr>
            <p:cNvPr id="74" name="正方形/長方形 73"/>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p:sp>
          <p:nvSpPr>
            <p:cNvPr id="76" name="正方形/長方形 7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endParaRPr lang="ja-JP" altLang="en-US" dirty="0"/>
            </a:p>
          </p:txBody>
        </p:sp>
        <p:cxnSp>
          <p:nvCxnSpPr>
            <p:cNvPr id="77" name="直線矢印コネクタ 76"/>
            <p:cNvCxnSpPr/>
            <p:nvPr/>
          </p:nvCxnSpPr>
          <p:spPr>
            <a:xfrm>
              <a:off x="7091231" y="5239807"/>
              <a:ext cx="1200490" cy="32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55904" y="5444147"/>
              <a:ext cx="1226421" cy="49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4" name="正方形/長方形 83"/>
          <p:cNvSpPr/>
          <p:nvPr/>
        </p:nvSpPr>
        <p:spPr>
          <a:xfrm>
            <a:off x="8538441" y="5165217"/>
            <a:ext cx="277640" cy="400110"/>
          </a:xfrm>
          <a:prstGeom prst="rect">
            <a:avLst/>
          </a:prstGeom>
        </p:spPr>
        <p:txBody>
          <a:bodyPr wrap="none">
            <a:spAutoFit/>
          </a:bodyPr>
          <a:lstStyle/>
          <a:p>
            <a:r>
              <a:rPr lang="en-US" altLang="ja-JP" sz="1000" dirty="0" smtClean="0"/>
              <a:t>Y</a:t>
            </a:r>
          </a:p>
          <a:p>
            <a:r>
              <a:rPr lang="en-US" altLang="ja-JP" sz="1000" dirty="0"/>
              <a:t>Y</a:t>
            </a:r>
            <a:endParaRPr lang="ja-JP" altLang="en-US" sz="1000" dirty="0"/>
          </a:p>
        </p:txBody>
      </p:sp>
      <p:sp>
        <p:nvSpPr>
          <p:cNvPr id="10" name="円/楕円 9"/>
          <p:cNvSpPr/>
          <p:nvPr/>
        </p:nvSpPr>
        <p:spPr>
          <a:xfrm>
            <a:off x="8285122" y="2556722"/>
            <a:ext cx="509674" cy="554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8" name="円/楕円 87"/>
          <p:cNvSpPr/>
          <p:nvPr/>
        </p:nvSpPr>
        <p:spPr>
          <a:xfrm>
            <a:off x="5351150" y="2006764"/>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Tree>
    <p:extLst>
      <p:ext uri="{BB962C8B-B14F-4D97-AF65-F5344CB8AC3E}">
        <p14:creationId xmlns:p14="http://schemas.microsoft.com/office/powerpoint/2010/main" val="259448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470571"/>
            <a:ext cx="1692489" cy="3771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sp>
        <p:nvSpPr>
          <p:cNvPr id="196" name="円/楕円 195"/>
          <p:cNvSpPr/>
          <p:nvPr/>
        </p:nvSpPr>
        <p:spPr>
          <a:xfrm>
            <a:off x="5264437" y="2775911"/>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100" dirty="0" smtClean="0">
              <a:solidFill>
                <a:srgbClr val="333333"/>
              </a:solidFill>
            </a:endParaRPr>
          </a:p>
        </p:txBody>
      </p:sp>
      <p:sp>
        <p:nvSpPr>
          <p:cNvPr id="197" name="正方形/長方形 196"/>
          <p:cNvSpPr/>
          <p:nvPr/>
        </p:nvSpPr>
        <p:spPr>
          <a:xfrm>
            <a:off x="5283465" y="1012403"/>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2</a:t>
            </a:r>
            <a:endParaRPr lang="ja-JP" altLang="en-US" sz="1400" dirty="0">
              <a:solidFill>
                <a:srgbClr val="333333"/>
              </a:solidFill>
            </a:endParaRPr>
          </a:p>
        </p:txBody>
      </p:sp>
      <p:sp>
        <p:nvSpPr>
          <p:cNvPr id="5" name="スライド番号プレースホルダー 4"/>
          <p:cNvSpPr>
            <a:spLocks noGrp="1"/>
          </p:cNvSpPr>
          <p:nvPr>
            <p:ph type="sldNum" sz="quarter" idx="17"/>
          </p:nvPr>
        </p:nvSpPr>
        <p:spPr>
          <a:xfrm>
            <a:off x="11377613" y="6449006"/>
            <a:ext cx="628857" cy="365125"/>
          </a:xfrm>
        </p:spPr>
        <p:txBody>
          <a:bodyPr/>
          <a:lstStyle/>
          <a:p>
            <a:pPr eaLnBrk="0" hangingPunct="0">
              <a:tabLst>
                <a:tab pos="568218" algn="ctr"/>
                <a:tab pos="857089" algn="l"/>
                <a:tab pos="1088820" algn="l"/>
              </a:tabLst>
            </a:pPr>
            <a:fld id="{C0A530F1-D8C6-4A93-9917-2C1FE34DC798}" type="slidenum">
              <a:rPr lang="en-US" altLang="ja-JP">
                <a:solidFill>
                  <a:srgbClr val="333333"/>
                </a:solidFill>
              </a:rPr>
              <a:pPr eaLnBrk="0" hangingPunct="0">
                <a:tabLst>
                  <a:tab pos="568218" algn="ctr"/>
                  <a:tab pos="857089" algn="l"/>
                  <a:tab pos="1088820" algn="l"/>
                </a:tabLst>
              </a:pPr>
              <a:t>17</a:t>
            </a:fld>
            <a:endParaRPr lang="en-US" altLang="ja-JP" dirty="0">
              <a:solidFill>
                <a:srgbClr val="333333"/>
              </a:solidFill>
            </a:endParaRPr>
          </a:p>
        </p:txBody>
      </p:sp>
      <p:sp>
        <p:nvSpPr>
          <p:cNvPr id="23" name="正方形/長方形 22"/>
          <p:cNvSpPr/>
          <p:nvPr/>
        </p:nvSpPr>
        <p:spPr>
          <a:xfrm>
            <a:off x="53434" y="688468"/>
            <a:ext cx="7961469" cy="369332"/>
          </a:xfrm>
          <a:prstGeom prst="rect">
            <a:avLst/>
          </a:prstGeom>
        </p:spPr>
        <p:txBody>
          <a:bodyPr wrap="square">
            <a:spAutoFit/>
          </a:bodyPr>
          <a:lstStyle/>
          <a:p>
            <a:pPr defTabSz="685800">
              <a:defRPr/>
            </a:pPr>
            <a:r>
              <a:rPr lang="ja-JP" altLang="en-US" dirty="0" smtClean="0">
                <a:solidFill>
                  <a:srgbClr val="333333"/>
                </a:solidFill>
              </a:rPr>
              <a:t>演算子のフロー　位置指定演算子⇒論理演算子⇒関係演算子</a:t>
            </a:r>
            <a:endParaRPr lang="en-US" altLang="ja-JP" dirty="0" smtClean="0">
              <a:solidFill>
                <a:srgbClr val="333333"/>
              </a:solidFill>
            </a:endParaRPr>
          </a:p>
        </p:txBody>
      </p:sp>
      <p:sp>
        <p:nvSpPr>
          <p:cNvPr id="53" name="正方形/長方形 52"/>
          <p:cNvSpPr/>
          <p:nvPr/>
        </p:nvSpPr>
        <p:spPr>
          <a:xfrm>
            <a:off x="4033561" y="1051807"/>
            <a:ext cx="954107" cy="461665"/>
          </a:xfrm>
          <a:prstGeom prst="rect">
            <a:avLst/>
          </a:prstGeom>
        </p:spPr>
        <p:txBody>
          <a:bodyPr wrap="none">
            <a:spAutoFit/>
          </a:bodyPr>
          <a:lstStyle/>
          <a:p>
            <a:pPr defTabSz="685800">
              <a:defRPr/>
            </a:pPr>
            <a:r>
              <a:rPr lang="ja-JP" altLang="en-US" sz="1200" dirty="0">
                <a:solidFill>
                  <a:srgbClr val="333333"/>
                </a:solidFill>
              </a:rPr>
              <a:t>論理</a:t>
            </a:r>
            <a:r>
              <a:rPr lang="ja-JP" altLang="en-US" sz="1200" dirty="0" smtClean="0">
                <a:solidFill>
                  <a:srgbClr val="333333"/>
                </a:solidFill>
              </a:rPr>
              <a:t>演算子</a:t>
            </a:r>
            <a:endParaRPr lang="en-US" altLang="ja-JP" sz="1200" dirty="0" smtClean="0">
              <a:solidFill>
                <a:srgbClr val="333333"/>
              </a:solidFill>
            </a:endParaRPr>
          </a:p>
          <a:p>
            <a:pPr defTabSz="685800">
              <a:defRPr/>
            </a:pPr>
            <a:r>
              <a:rPr lang="en-US" altLang="ja-JP" sz="1200" dirty="0" smtClean="0">
                <a:solidFill>
                  <a:srgbClr val="333333"/>
                </a:solidFill>
              </a:rPr>
              <a:t>       </a:t>
            </a:r>
            <a:endParaRPr lang="ja-JP" altLang="en-US" sz="1200" dirty="0">
              <a:solidFill>
                <a:srgbClr val="333333"/>
              </a:solidFill>
            </a:endParaRPr>
          </a:p>
        </p:txBody>
      </p:sp>
      <p:grpSp>
        <p:nvGrpSpPr>
          <p:cNvPr id="156" name="グループ化 155"/>
          <p:cNvGrpSpPr/>
          <p:nvPr/>
        </p:nvGrpSpPr>
        <p:grpSpPr>
          <a:xfrm>
            <a:off x="6865481" y="2031386"/>
            <a:ext cx="4587379" cy="2244595"/>
            <a:chOff x="6096559" y="3987776"/>
            <a:chExt cx="4587379" cy="2244595"/>
          </a:xfrm>
        </p:grpSpPr>
        <p:sp>
          <p:nvSpPr>
            <p:cNvPr id="155" name="円/楕円 154"/>
            <p:cNvSpPr/>
            <p:nvPr/>
          </p:nvSpPr>
          <p:spPr>
            <a:xfrm>
              <a:off x="6096559" y="4006815"/>
              <a:ext cx="458737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grpSp>
          <p:nvGrpSpPr>
            <p:cNvPr id="102" name="グループ化 101"/>
            <p:cNvGrpSpPr/>
            <p:nvPr/>
          </p:nvGrpSpPr>
          <p:grpSpPr>
            <a:xfrm>
              <a:off x="6392356" y="4351660"/>
              <a:ext cx="2697865" cy="1481541"/>
              <a:chOff x="1125492" y="4184663"/>
              <a:chExt cx="2422136" cy="1393070"/>
            </a:xfrm>
          </p:grpSpPr>
          <p:grpSp>
            <p:nvGrpSpPr>
              <p:cNvPr id="104" name="グループ化 103"/>
              <p:cNvGrpSpPr/>
              <p:nvPr/>
            </p:nvGrpSpPr>
            <p:grpSpPr>
              <a:xfrm>
                <a:off x="1125492" y="4184663"/>
                <a:ext cx="2422136" cy="1393070"/>
                <a:chOff x="2704050" y="4441794"/>
                <a:chExt cx="3267419" cy="1879229"/>
              </a:xfrm>
            </p:grpSpPr>
            <p:sp>
              <p:nvSpPr>
                <p:cNvPr id="108" name="円/楕円 107"/>
                <p:cNvSpPr/>
                <p:nvPr/>
              </p:nvSpPr>
              <p:spPr>
                <a:xfrm>
                  <a:off x="4594937" y="4504003"/>
                  <a:ext cx="1376532"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900" dirty="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lvl="0" defTabSz="685800">
                    <a:defRPr/>
                  </a:pPr>
                  <a:endParaRPr lang="en-US" altLang="ja-JP" sz="1100" dirty="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solidFill>
                    <a:srgbClr val="333333"/>
                  </a:solidFill>
                </a:endParaRPr>
              </a:p>
            </p:txBody>
          </p:sp>
        </p:grpSp>
        <p:sp>
          <p:nvSpPr>
            <p:cNvPr id="103" name="正方形/長方形 102"/>
            <p:cNvSpPr/>
            <p:nvPr/>
          </p:nvSpPr>
          <p:spPr>
            <a:xfrm>
              <a:off x="7828551" y="3987776"/>
              <a:ext cx="1109526" cy="307777"/>
            </a:xfrm>
            <a:prstGeom prst="rect">
              <a:avLst/>
            </a:prstGeom>
          </p:spPr>
          <p:txBody>
            <a:bodyPr wrap="square">
              <a:spAutoFit/>
            </a:bodyPr>
            <a:lstStyle/>
            <a:p>
              <a:pPr algn="ctr"/>
              <a:r>
                <a:rPr lang="ja-JP" altLang="en-US" sz="1400" dirty="0" smtClean="0">
                  <a:solidFill>
                    <a:srgbClr val="333333"/>
                  </a:solidFill>
                </a:rPr>
                <a:t>関係演算子</a:t>
              </a:r>
              <a:endParaRPr lang="ja-JP" altLang="en-US" sz="1400" dirty="0">
                <a:solidFill>
                  <a:srgbClr val="333333"/>
                </a:solidFill>
              </a:endParaRPr>
            </a:p>
          </p:txBody>
        </p:sp>
        <p:sp>
          <p:nvSpPr>
            <p:cNvPr id="136" name="正方形/長方形 135"/>
            <p:cNvSpPr/>
            <p:nvPr/>
          </p:nvSpPr>
          <p:spPr>
            <a:xfrm>
              <a:off x="7413157" y="4486965"/>
              <a:ext cx="752940" cy="369332"/>
            </a:xfrm>
            <a:prstGeom prst="rect">
              <a:avLst/>
            </a:prstGeom>
          </p:spPr>
          <p:txBody>
            <a:bodyPr wrap="square">
              <a:spAutoFit/>
            </a:bodyPr>
            <a:lstStyle/>
            <a:p>
              <a:pPr defTabSz="685800">
                <a:defRPr/>
              </a:pPr>
              <a:r>
                <a:rPr lang="en-US" altLang="ja-JP" dirty="0"/>
                <a:t>a</a:t>
              </a:r>
              <a:r>
                <a:rPr lang="ja-JP" altLang="en-US" dirty="0"/>
                <a:t>＆</a:t>
              </a:r>
              <a:r>
                <a:rPr lang="en-US" altLang="ja-JP" dirty="0" smtClean="0"/>
                <a:t>b</a:t>
              </a:r>
              <a:endParaRPr lang="en-US" altLang="ja-JP" dirty="0"/>
            </a:p>
          </p:txBody>
        </p:sp>
      </p:grpSp>
      <p:grpSp>
        <p:nvGrpSpPr>
          <p:cNvPr id="173" name="グループ化 172"/>
          <p:cNvGrpSpPr/>
          <p:nvPr/>
        </p:nvGrpSpPr>
        <p:grpSpPr>
          <a:xfrm>
            <a:off x="2396362" y="1071505"/>
            <a:ext cx="1899860" cy="4208301"/>
            <a:chOff x="2966824" y="1309760"/>
            <a:chExt cx="2378539" cy="5268602"/>
          </a:xfrm>
        </p:grpSpPr>
        <p:sp>
          <p:nvSpPr>
            <p:cNvPr id="24" name="円/楕円 23"/>
            <p:cNvSpPr/>
            <p:nvPr/>
          </p:nvSpPr>
          <p:spPr>
            <a:xfrm>
              <a:off x="2966824" y="1666893"/>
              <a:ext cx="2378539" cy="49114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grpSp>
          <p:nvGrpSpPr>
            <p:cNvPr id="168" name="グループ化 167"/>
            <p:cNvGrpSpPr/>
            <p:nvPr/>
          </p:nvGrpSpPr>
          <p:grpSpPr>
            <a:xfrm>
              <a:off x="3683376" y="3265085"/>
              <a:ext cx="1585971" cy="1247237"/>
              <a:chOff x="4027604" y="3259025"/>
              <a:chExt cx="1585971" cy="1299838"/>
            </a:xfrm>
          </p:grpSpPr>
          <p:sp>
            <p:nvSpPr>
              <p:cNvPr id="39" name="円/楕円 38"/>
              <p:cNvSpPr/>
              <p:nvPr/>
            </p:nvSpPr>
            <p:spPr>
              <a:xfrm>
                <a:off x="4165245" y="3259025"/>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50" dirty="0" smtClean="0">
                  <a:solidFill>
                    <a:srgbClr val="333333"/>
                  </a:solidFill>
                </a:endParaRPr>
              </a:p>
            </p:txBody>
          </p:sp>
          <p:sp>
            <p:nvSpPr>
              <p:cNvPr id="44" name="正方形/長方形 43"/>
              <p:cNvSpPr/>
              <p:nvPr/>
            </p:nvSpPr>
            <p:spPr>
              <a:xfrm>
                <a:off x="4027604" y="3919229"/>
                <a:ext cx="1585971" cy="361416"/>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159" name="正方形/長方形 158"/>
              <p:cNvSpPr/>
              <p:nvPr/>
            </p:nvSpPr>
            <p:spPr>
              <a:xfrm>
                <a:off x="4327258" y="3400401"/>
                <a:ext cx="516171" cy="401573"/>
              </a:xfrm>
              <a:prstGeom prst="rect">
                <a:avLst/>
              </a:prstGeom>
            </p:spPr>
            <p:txBody>
              <a:bodyPr wrap="none">
                <a:spAutoFit/>
              </a:bodyPr>
              <a:lstStyle/>
              <a:p>
                <a:pPr algn="ctr"/>
                <a:r>
                  <a:rPr lang="en-US" altLang="ja-JP" sz="1400" dirty="0">
                    <a:solidFill>
                      <a:srgbClr val="333333"/>
                    </a:solidFill>
                  </a:rPr>
                  <a:t>PD</a:t>
                </a:r>
                <a:endParaRPr lang="ja-JP" altLang="en-US" sz="1400" dirty="0">
                  <a:solidFill>
                    <a:srgbClr val="333333"/>
                  </a:solidFill>
                </a:endParaRPr>
              </a:p>
            </p:txBody>
          </p:sp>
        </p:gr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1</a:t>
              </a:r>
              <a:endParaRPr lang="ja-JP" altLang="en-US" sz="1400" dirty="0">
                <a:solidFill>
                  <a:srgbClr val="333333"/>
                </a:solidFill>
              </a:endParaRPr>
            </a:p>
          </p:txBody>
        </p:sp>
      </p:grpSp>
      <p:sp>
        <p:nvSpPr>
          <p:cNvPr id="170" name="円/楕円 169"/>
          <p:cNvSpPr/>
          <p:nvPr/>
        </p:nvSpPr>
        <p:spPr>
          <a:xfrm>
            <a:off x="71043" y="1264893"/>
            <a:ext cx="2093478" cy="39593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sp>
        <p:nvSpPr>
          <p:cNvPr id="40" name="正方形/長方形 39"/>
          <p:cNvSpPr/>
          <p:nvPr/>
        </p:nvSpPr>
        <p:spPr>
          <a:xfrm>
            <a:off x="732254" y="1011360"/>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a:solidFill>
                  <a:srgbClr val="333333"/>
                </a:solidFill>
              </a:rPr>
              <a:t>0</a:t>
            </a:r>
            <a:endParaRPr lang="ja-JP" altLang="en-US" sz="1400" dirty="0">
              <a:solidFill>
                <a:srgbClr val="333333"/>
              </a:solidFill>
            </a:endParaRPr>
          </a:p>
        </p:txBody>
      </p:sp>
      <p:sp>
        <p:nvSpPr>
          <p:cNvPr id="4" name="正方形/長方形 3"/>
          <p:cNvSpPr/>
          <p:nvPr/>
        </p:nvSpPr>
        <p:spPr>
          <a:xfrm>
            <a:off x="1516734" y="1218268"/>
            <a:ext cx="1441420" cy="307777"/>
          </a:xfrm>
          <a:prstGeom prst="rect">
            <a:avLst/>
          </a:prstGeom>
        </p:spPr>
        <p:txBody>
          <a:bodyPr wrap="none">
            <a:spAutoFit/>
          </a:bodyPr>
          <a:lstStyle/>
          <a:p>
            <a:pPr defTabSz="685800">
              <a:defRPr/>
            </a:pPr>
            <a:r>
              <a:rPr lang="ja-JP" altLang="en-US" sz="1400" dirty="0">
                <a:solidFill>
                  <a:srgbClr val="333333"/>
                </a:solidFill>
              </a:rPr>
              <a:t>位置指定演算子</a:t>
            </a:r>
            <a:endParaRPr lang="en-US" altLang="ja-JP" sz="1400" dirty="0">
              <a:solidFill>
                <a:srgbClr val="333333"/>
              </a:solidFill>
            </a:endParaRPr>
          </a:p>
        </p:txBody>
      </p:sp>
      <p:sp>
        <p:nvSpPr>
          <p:cNvPr id="13" name="正方形/長方形 12"/>
          <p:cNvSpPr/>
          <p:nvPr/>
        </p:nvSpPr>
        <p:spPr>
          <a:xfrm>
            <a:off x="2067480" y="2407464"/>
            <a:ext cx="686406" cy="307777"/>
          </a:xfrm>
          <a:prstGeom prst="rect">
            <a:avLst/>
          </a:prstGeom>
        </p:spPr>
        <p:txBody>
          <a:bodyPr wrap="none">
            <a:spAutoFit/>
          </a:bodyPr>
          <a:lstStyle/>
          <a:p>
            <a:pPr lvl="0" defTabSz="685800">
              <a:defRPr/>
            </a:pPr>
            <a:r>
              <a:rPr lang="en-US" altLang="ja-JP" sz="1400" dirty="0"/>
              <a:t>E(end)</a:t>
            </a:r>
          </a:p>
        </p:txBody>
      </p:sp>
      <p:grpSp>
        <p:nvGrpSpPr>
          <p:cNvPr id="15" name="グループ化 14"/>
          <p:cNvGrpSpPr/>
          <p:nvPr/>
        </p:nvGrpSpPr>
        <p:grpSpPr>
          <a:xfrm>
            <a:off x="619192" y="2645032"/>
            <a:ext cx="1031605" cy="1240663"/>
            <a:chOff x="663036" y="1316060"/>
            <a:chExt cx="1031605" cy="1240663"/>
          </a:xfrm>
        </p:grpSpPr>
        <p:sp>
          <p:nvSpPr>
            <p:cNvPr id="29" name="円/楕円 28"/>
            <p:cNvSpPr/>
            <p:nvPr/>
          </p:nvSpPr>
          <p:spPr>
            <a:xfrm>
              <a:off x="663036" y="1316060"/>
              <a:ext cx="948593" cy="124066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1050" dirty="0" smtClean="0">
                <a:solidFill>
                  <a:srgbClr val="333333"/>
                </a:solidFill>
              </a:endParaRPr>
            </a:p>
          </p:txBody>
        </p:sp>
        <p:sp>
          <p:nvSpPr>
            <p:cNvPr id="11" name="正方形/長方形 10"/>
            <p:cNvSpPr/>
            <p:nvPr/>
          </p:nvSpPr>
          <p:spPr>
            <a:xfrm>
              <a:off x="744628" y="1820707"/>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157" name="正方形/長方形 156"/>
            <p:cNvSpPr/>
            <p:nvPr/>
          </p:nvSpPr>
          <p:spPr>
            <a:xfrm>
              <a:off x="972817" y="1484363"/>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grpSp>
      <p:grpSp>
        <p:nvGrpSpPr>
          <p:cNvPr id="169" name="グループ化 168"/>
          <p:cNvGrpSpPr/>
          <p:nvPr/>
        </p:nvGrpSpPr>
        <p:grpSpPr>
          <a:xfrm>
            <a:off x="524295" y="3883460"/>
            <a:ext cx="1088760" cy="1175645"/>
            <a:chOff x="1300678" y="4511354"/>
            <a:chExt cx="1363078" cy="1471854"/>
          </a:xfrm>
        </p:grpSpPr>
        <p:sp>
          <p:nvSpPr>
            <p:cNvPr id="163" name="円/楕円 162"/>
            <p:cNvSpPr/>
            <p:nvPr/>
          </p:nvSpPr>
          <p:spPr>
            <a:xfrm>
              <a:off x="1378361" y="4511354"/>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164" name="正方形/長方形 163"/>
            <p:cNvSpPr/>
            <p:nvPr/>
          </p:nvSpPr>
          <p:spPr>
            <a:xfrm>
              <a:off x="1514551" y="5041309"/>
              <a:ext cx="1023915" cy="520185"/>
            </a:xfrm>
            <a:prstGeom prst="rect">
              <a:avLst/>
            </a:prstGeom>
          </p:spPr>
          <p:txBody>
            <a:bodyPr wrap="none">
              <a:spAutoFit/>
            </a:bodyPr>
            <a:lstStyle/>
            <a:p>
              <a:r>
                <a:rPr lang="ja-JP" altLang="en-US" sz="700" dirty="0">
                  <a:solidFill>
                    <a:srgbClr val="333333"/>
                  </a:solidFill>
                </a:rPr>
                <a:t>AL@</a:t>
              </a:r>
              <a:r>
                <a:rPr lang="ja-JP" altLang="en-US" sz="700" dirty="0" smtClean="0">
                  <a:solidFill>
                    <a:srgbClr val="333333"/>
                  </a:solidFill>
                </a:rPr>
                <a:t>CEGOQC01</a:t>
              </a:r>
              <a:endParaRPr lang="en-US" altLang="ja-JP" sz="700" dirty="0" smtClean="0">
                <a:solidFill>
                  <a:srgbClr val="333333"/>
                </a:solidFill>
              </a:endParaRPr>
            </a:p>
            <a:p>
              <a:r>
                <a:rPr lang="ja-JP" altLang="en-US" sz="700" dirty="0">
                  <a:solidFill>
                    <a:srgbClr val="333333"/>
                  </a:solidFill>
                </a:rPr>
                <a:t>AL@DBFJ3Y00</a:t>
              </a:r>
            </a:p>
            <a:p>
              <a:r>
                <a:rPr lang="ja-JP" altLang="en-US" sz="700" dirty="0">
                  <a:solidFill>
                    <a:srgbClr val="333333"/>
                  </a:solidFill>
                </a:rPr>
                <a:t>AL@CE3--</a:t>
              </a:r>
              <a:r>
                <a:rPr lang="ja-JP" altLang="en-US" sz="700" dirty="0" smtClean="0">
                  <a:solidFill>
                    <a:srgbClr val="333333"/>
                  </a:solidFill>
                </a:rPr>
                <a:t>S03</a:t>
              </a:r>
              <a:endParaRPr lang="ja-JP" altLang="en-US" sz="700" dirty="0">
                <a:solidFill>
                  <a:srgbClr val="333333"/>
                </a:solidFill>
              </a:endParaRPr>
            </a:p>
          </p:txBody>
        </p:sp>
        <p:sp>
          <p:nvSpPr>
            <p:cNvPr id="165" name="正方形/長方形 164"/>
            <p:cNvSpPr/>
            <p:nvPr/>
          </p:nvSpPr>
          <p:spPr>
            <a:xfrm>
              <a:off x="1300678" y="4706168"/>
              <a:ext cx="1363078" cy="327524"/>
            </a:xfrm>
            <a:prstGeom prst="rect">
              <a:avLst/>
            </a:prstGeom>
          </p:spPr>
          <p:txBody>
            <a:bodyPr wrap="none">
              <a:spAutoFit/>
            </a:bodyPr>
            <a:lstStyle/>
            <a:p>
              <a:pPr algn="ctr"/>
              <a:r>
                <a:rPr lang="ja-JP" altLang="en-US" sz="1100" dirty="0" smtClean="0">
                  <a:solidFill>
                    <a:srgbClr val="333333"/>
                  </a:solidFill>
                </a:rPr>
                <a:t>リワークフロー</a:t>
              </a:r>
              <a:r>
                <a:rPr lang="en-US" altLang="ja-JP" sz="1100" dirty="0" smtClean="0">
                  <a:solidFill>
                    <a:srgbClr val="333333"/>
                  </a:solidFill>
                </a:rPr>
                <a:t>No</a:t>
              </a:r>
              <a:endParaRPr lang="ja-JP" altLang="en-US" sz="1100" dirty="0">
                <a:solidFill>
                  <a:srgbClr val="333333"/>
                </a:solidFill>
              </a:endParaRPr>
            </a:p>
          </p:txBody>
        </p:sp>
      </p:grpSp>
      <p:sp>
        <p:nvSpPr>
          <p:cNvPr id="20" name="円弧 19"/>
          <p:cNvSpPr/>
          <p:nvPr/>
        </p:nvSpPr>
        <p:spPr>
          <a:xfrm>
            <a:off x="1381000" y="2600370"/>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74" name="テキスト ボックス 173"/>
          <p:cNvSpPr txBox="1"/>
          <p:nvPr/>
        </p:nvSpPr>
        <p:spPr>
          <a:xfrm>
            <a:off x="2716114" y="5232512"/>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smtClean="0">
                <a:solidFill>
                  <a:srgbClr val="333333"/>
                </a:solidFill>
              </a:rPr>
              <a:t>0</a:t>
            </a:r>
            <a:r>
              <a:rPr lang="ja-JP" altLang="en-US" dirty="0" smtClean="0">
                <a:solidFill>
                  <a:srgbClr val="333333"/>
                </a:solidFill>
              </a:rPr>
              <a:t>を解放</a:t>
            </a:r>
            <a:endParaRPr lang="ja-JP" altLang="en-US" dirty="0">
              <a:solidFill>
                <a:srgbClr val="333333"/>
              </a:solidFill>
            </a:endParaRPr>
          </a:p>
        </p:txBody>
      </p:sp>
      <p:sp>
        <p:nvSpPr>
          <p:cNvPr id="189" name="円弧 188"/>
          <p:cNvSpPr/>
          <p:nvPr/>
        </p:nvSpPr>
        <p:spPr>
          <a:xfrm>
            <a:off x="3568048" y="2593686"/>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90" name="円弧 189"/>
          <p:cNvSpPr/>
          <p:nvPr/>
        </p:nvSpPr>
        <p:spPr>
          <a:xfrm>
            <a:off x="3620599" y="170075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200" name="正方形/長方形 199"/>
          <p:cNvSpPr/>
          <p:nvPr/>
        </p:nvSpPr>
        <p:spPr>
          <a:xfrm>
            <a:off x="5370949" y="2824389"/>
            <a:ext cx="378629" cy="276999"/>
          </a:xfrm>
          <a:prstGeom prst="rect">
            <a:avLst/>
          </a:prstGeom>
        </p:spPr>
        <p:txBody>
          <a:bodyPr wrap="none">
            <a:spAutoFit/>
          </a:bodyPr>
          <a:lstStyle/>
          <a:p>
            <a:pPr algn="ctr"/>
            <a:r>
              <a:rPr lang="en-US" altLang="ja-JP" sz="1200" dirty="0">
                <a:solidFill>
                  <a:srgbClr val="333333"/>
                </a:solidFill>
              </a:rPr>
              <a:t>PD</a:t>
            </a:r>
            <a:endParaRPr lang="ja-JP" altLang="en-US" sz="1200" dirty="0">
              <a:solidFill>
                <a:srgbClr val="333333"/>
              </a:solidFill>
            </a:endParaRPr>
          </a:p>
        </p:txBody>
      </p:sp>
      <p:sp>
        <p:nvSpPr>
          <p:cNvPr id="202" name="テキスト ボックス 201"/>
          <p:cNvSpPr txBox="1"/>
          <p:nvPr/>
        </p:nvSpPr>
        <p:spPr>
          <a:xfrm>
            <a:off x="4909190" y="5254790"/>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a:solidFill>
                  <a:srgbClr val="333333"/>
                </a:solidFill>
              </a:rPr>
              <a:t>1</a:t>
            </a:r>
            <a:r>
              <a:rPr lang="ja-JP" altLang="en-US" dirty="0" smtClean="0">
                <a:solidFill>
                  <a:srgbClr val="333333"/>
                </a:solidFill>
              </a:rPr>
              <a:t>を解放</a:t>
            </a:r>
            <a:endParaRPr lang="ja-JP" altLang="en-US" dirty="0">
              <a:solidFill>
                <a:srgbClr val="333333"/>
              </a:solidFill>
            </a:endParaRPr>
          </a:p>
        </p:txBody>
      </p:sp>
      <p:graphicFrame>
        <p:nvGraphicFramePr>
          <p:cNvPr id="66" name="表 65"/>
          <p:cNvGraphicFramePr>
            <a:graphicFrameLocks noGrp="1"/>
          </p:cNvGraphicFramePr>
          <p:nvPr>
            <p:extLst/>
          </p:nvPr>
        </p:nvGraphicFramePr>
        <p:xfrm>
          <a:off x="8671639" y="4339965"/>
          <a:ext cx="3495239" cy="2008681"/>
        </p:xfrm>
        <a:graphic>
          <a:graphicData uri="http://schemas.openxmlformats.org/drawingml/2006/table">
            <a:tbl>
              <a:tblPr firstRow="1" bandRow="1">
                <a:tableStyleId>{5C22544A-7EE6-4342-B048-85BDC9FD1C3A}</a:tableStyleId>
              </a:tblPr>
              <a:tblGrid>
                <a:gridCol w="805013"/>
                <a:gridCol w="590222"/>
                <a:gridCol w="672883"/>
                <a:gridCol w="665653"/>
                <a:gridCol w="761468"/>
              </a:tblGrid>
              <a:tr h="181419">
                <a:tc>
                  <a:txBody>
                    <a:bodyPr/>
                    <a:lstStyle/>
                    <a:p>
                      <a:endParaRPr kumimoji="1" lang="ja-JP" altLang="en-US" sz="800" dirty="0"/>
                    </a:p>
                  </a:txBody>
                  <a:tcPr marL="52560" marR="52560" marT="26280" marB="26280"/>
                </a:tc>
                <a:tc>
                  <a:txBody>
                    <a:bodyPr/>
                    <a:lstStyle/>
                    <a:p>
                      <a:r>
                        <a:rPr kumimoji="1" lang="ja-JP" altLang="en-US" sz="800" dirty="0" smtClean="0"/>
                        <a:t>ルール</a:t>
                      </a:r>
                      <a:r>
                        <a:rPr kumimoji="1" lang="en-US" altLang="ja-JP" sz="800" dirty="0" smtClean="0"/>
                        <a:t>No</a:t>
                      </a:r>
                      <a:endParaRPr kumimoji="1" lang="ja-JP" altLang="en-US" sz="800" dirty="0"/>
                    </a:p>
                  </a:txBody>
                  <a:tcPr marL="52560" marR="52560" marT="26280" marB="26280"/>
                </a:tc>
                <a:tc>
                  <a:txBody>
                    <a:bodyPr/>
                    <a:lstStyle/>
                    <a:p>
                      <a:r>
                        <a:rPr kumimoji="1" lang="en-US" altLang="ja-JP" sz="800" dirty="0" smtClean="0"/>
                        <a:t>A</a:t>
                      </a:r>
                      <a:endParaRPr kumimoji="1" lang="ja-JP" altLang="en-US" sz="800" dirty="0"/>
                    </a:p>
                  </a:txBody>
                  <a:tcPr marL="52560" marR="52560" marT="26280" marB="26280"/>
                </a:tc>
                <a:tc>
                  <a:txBody>
                    <a:bodyPr/>
                    <a:lstStyle/>
                    <a:p>
                      <a:r>
                        <a:rPr kumimoji="1" lang="en-US" altLang="ja-JP" sz="800" dirty="0" smtClean="0"/>
                        <a:t>B</a:t>
                      </a:r>
                      <a:endParaRPr kumimoji="1" lang="ja-JP" altLang="en-US" sz="800" dirty="0"/>
                    </a:p>
                  </a:txBody>
                  <a:tcPr marL="52560" marR="52560" marT="26280" marB="26280"/>
                </a:tc>
                <a:tc>
                  <a:txBody>
                    <a:bodyPr/>
                    <a:lstStyle/>
                    <a:p>
                      <a:r>
                        <a:rPr kumimoji="1" lang="en-US" altLang="ja-JP" sz="800" dirty="0" smtClean="0"/>
                        <a:t>C</a:t>
                      </a:r>
                      <a:endParaRPr kumimoji="1" lang="ja-JP" altLang="en-US" sz="800" dirty="0"/>
                    </a:p>
                  </a:txBody>
                  <a:tcPr marL="52560" marR="52560" marT="26280" marB="26280"/>
                </a:tc>
              </a:tr>
              <a:tr h="2330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ルール演算子</a:t>
                      </a:r>
                      <a:endParaRPr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dirty="0" smtClean="0"/>
                        <a:t>a</a:t>
                      </a:r>
                      <a:r>
                        <a:rPr kumimoji="1" lang="ja-JP" altLang="en-US" sz="800" dirty="0" smtClean="0"/>
                        <a:t>＆</a:t>
                      </a:r>
                      <a:r>
                        <a:rPr kumimoji="1" lang="en-US" altLang="ja-JP" sz="800" dirty="0" smtClean="0"/>
                        <a:t>b</a:t>
                      </a:r>
                    </a:p>
                  </a:txBody>
                  <a:tcPr marL="52560" marR="52560" marT="26280" marB="26280"/>
                </a:tc>
                <a:tc>
                  <a:txBody>
                    <a:bodyPr/>
                    <a:lstStyle/>
                    <a:p>
                      <a:r>
                        <a:rPr kumimoji="1" lang="en-US" altLang="ja-JP" sz="800" dirty="0" err="1" smtClean="0"/>
                        <a:t>bNc</a:t>
                      </a:r>
                      <a:endParaRPr kumimoji="1" lang="ja-JP" altLang="en-US" sz="800" dirty="0"/>
                    </a:p>
                  </a:txBody>
                  <a:tcPr marL="52560" marR="52560" marT="26280" marB="26280"/>
                </a:tc>
                <a:tc>
                  <a:txBody>
                    <a:bodyPr/>
                    <a:lstStyle/>
                    <a:p>
                      <a:endParaRPr kumimoji="1" lang="ja-JP" altLang="en-US" sz="800" dirty="0"/>
                    </a:p>
                  </a:txBody>
                  <a:tcPr marL="52560" marR="52560" marT="26280" marB="26280"/>
                </a:tc>
              </a:tr>
              <a:tr h="233061">
                <a:tc gridSpan="5">
                  <a:txBody>
                    <a:bodyPr/>
                    <a:lstStyle/>
                    <a:p>
                      <a:endParaRPr lang="ja-JP" altLang="en-US" sz="800" dirty="0"/>
                    </a:p>
                  </a:txBody>
                  <a:tcPr marL="52560" marR="52560" marT="26280" marB="26280"/>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98124">
                <a:tc>
                  <a:txBody>
                    <a:bodyPr/>
                    <a:lstStyle/>
                    <a:p>
                      <a:r>
                        <a:rPr kumimoji="1" lang="ja-JP" altLang="en-US" sz="800" dirty="0" smtClean="0"/>
                        <a:t>チェック対象</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dirty="0" err="1" smtClean="0"/>
                        <a:t>MainPDType</a:t>
                      </a:r>
                      <a:endParaRPr kumimoji="1" lang="en-US" altLang="ja-JP" sz="800" dirty="0" smtClean="0"/>
                    </a:p>
                  </a:txBody>
                  <a:tcPr marL="52560" marR="52560" marT="26280" marB="26280"/>
                </a:tc>
                <a:tc>
                  <a:txBody>
                    <a:bodyPr/>
                    <a:lstStyle/>
                    <a:p>
                      <a:r>
                        <a:rPr kumimoji="1" lang="en-US" altLang="ja-JP" sz="800" dirty="0" smtClean="0"/>
                        <a:t>PD</a:t>
                      </a:r>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フロー</a:t>
                      </a:r>
                      <a:r>
                        <a:rPr lang="en-US" altLang="ja-JP" sz="800" dirty="0" smtClean="0"/>
                        <a:t>No</a:t>
                      </a:r>
                      <a:endParaRPr kumimoji="1" lang="ja-JP" altLang="en-US" sz="800" dirty="0" smtClean="0"/>
                    </a:p>
                  </a:txBody>
                  <a:tcPr marL="52560" marR="52560" marT="26280" marB="26280"/>
                </a:tc>
              </a:tr>
              <a:tr h="23370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ルール</a:t>
                      </a:r>
                      <a:r>
                        <a:rPr kumimoji="1" lang="en-US" altLang="ja-JP" sz="800" dirty="0" smtClean="0"/>
                        <a:t>No</a:t>
                      </a:r>
                    </a:p>
                  </a:txBody>
                  <a:tcPr marL="52560" marR="52560" marT="26280" marB="26280"/>
                </a:tc>
                <a:tc>
                  <a:txBody>
                    <a:bodyPr/>
                    <a:lstStyle/>
                    <a:p>
                      <a:r>
                        <a:rPr kumimoji="1" lang="en-US" altLang="ja-JP" sz="800" dirty="0" smtClean="0"/>
                        <a:t>1</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r>
              <a:tr h="2981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位置指定演算子</a:t>
                      </a:r>
                      <a:endParaRPr kumimoji="1" lang="en-US" altLang="ja-JP" sz="800" dirty="0" smtClean="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t>E(end)</a:t>
                      </a:r>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800" dirty="0" smtClean="0"/>
                    </a:p>
                  </a:txBody>
                  <a:tcPr marL="52560" marR="52560" marT="26280" marB="26280"/>
                </a:tc>
              </a:tr>
              <a:tr h="2981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論理演算子</a:t>
                      </a:r>
                      <a:endParaRPr kumimoji="1" lang="en-US" altLang="ja-JP" sz="800" dirty="0" smtClean="0"/>
                    </a:p>
                  </a:txBody>
                  <a:tcPr marL="52560" marR="52560" marT="26280" marB="26280"/>
                </a:tc>
                <a:tc>
                  <a:txBody>
                    <a:bodyPr/>
                    <a:lstStyle/>
                    <a:p>
                      <a:endParaRPr kumimoji="1" lang="ja-JP" altLang="en-US" sz="800" dirty="0"/>
                    </a:p>
                  </a:txBody>
                  <a:tcPr marL="52560" marR="52560" marT="26280" marB="26280"/>
                </a:tc>
                <a:tc>
                  <a:txBody>
                    <a:bodyPr/>
                    <a:lstStyle/>
                    <a:p>
                      <a:r>
                        <a:rPr kumimoji="1" lang="en-US" altLang="ja-JP" sz="800" dirty="0" smtClean="0"/>
                        <a:t>==</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solidFill>
                            <a:schemeClr val="dk1"/>
                          </a:solidFill>
                        </a:rPr>
                        <a:t>Ǝ</a:t>
                      </a:r>
                      <a:r>
                        <a:rPr lang="ja-JP" altLang="en-US" sz="800" dirty="0" smtClean="0">
                          <a:solidFill>
                            <a:schemeClr val="dk1"/>
                          </a:solidFill>
                        </a:rPr>
                        <a:t>∈</a:t>
                      </a:r>
                      <a:r>
                        <a:rPr lang="en-US" altLang="ja-JP" sz="800" dirty="0" smtClean="0">
                          <a:solidFill>
                            <a:schemeClr val="dk1"/>
                          </a:solidFill>
                        </a:rPr>
                        <a:t>C</a:t>
                      </a:r>
                      <a:endParaRPr kumimoji="1" lang="ja-JP" altLang="en-US" sz="800" dirty="0" smtClean="0"/>
                    </a:p>
                  </a:txBody>
                  <a:tcPr marL="52560" marR="52560" marT="26280" marB="26280"/>
                </a:tc>
              </a:tr>
              <a:tr h="2330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要素</a:t>
                      </a:r>
                      <a:endParaRPr kumimoji="1"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marL="52560" marR="52560" marT="26280" marB="26280"/>
                </a:tc>
                <a:tc>
                  <a:txBody>
                    <a:bodyPr/>
                    <a:lstStyle/>
                    <a:p>
                      <a:r>
                        <a:rPr lang="en-US" altLang="ja-JP" sz="800" dirty="0" smtClean="0"/>
                        <a:t>Rework</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r>
                        <a:rPr lang="en-US" altLang="ja-JP" sz="800" dirty="0" err="1" smtClean="0"/>
                        <a:t>reworkflow</a:t>
                      </a:r>
                      <a:endParaRPr kumimoji="1" lang="ja-JP" altLang="en-US" sz="800" dirty="0"/>
                    </a:p>
                  </a:txBody>
                  <a:tcPr marL="52560" marR="52560" marT="26280" marB="26280"/>
                </a:tc>
              </a:tr>
            </a:tbl>
          </a:graphicData>
        </a:graphic>
      </p:graphicFrame>
      <p:grpSp>
        <p:nvGrpSpPr>
          <p:cNvPr id="8" name="グループ化 7"/>
          <p:cNvGrpSpPr/>
          <p:nvPr/>
        </p:nvGrpSpPr>
        <p:grpSpPr>
          <a:xfrm>
            <a:off x="537690" y="1461163"/>
            <a:ext cx="974947" cy="1175645"/>
            <a:chOff x="-1441804" y="1021361"/>
            <a:chExt cx="974947" cy="1175645"/>
          </a:xfrm>
        </p:grpSpPr>
        <p:sp>
          <p:nvSpPr>
            <p:cNvPr id="72" name="円/楕円 71"/>
            <p:cNvSpPr/>
            <p:nvPr/>
          </p:nvSpPr>
          <p:spPr>
            <a:xfrm>
              <a:off x="-1430709" y="1021361"/>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73" name="正方形/長方形 72"/>
            <p:cNvSpPr/>
            <p:nvPr/>
          </p:nvSpPr>
          <p:spPr>
            <a:xfrm>
              <a:off x="-1218938" y="1504370"/>
              <a:ext cx="476412" cy="200055"/>
            </a:xfrm>
            <a:prstGeom prst="rect">
              <a:avLst/>
            </a:prstGeom>
          </p:spPr>
          <p:txBody>
            <a:bodyPr wrap="none">
              <a:spAutoFit/>
            </a:bodyPr>
            <a:lstStyle/>
            <a:p>
              <a:r>
                <a:rPr lang="en-US" altLang="ja-JP" sz="700" dirty="0" smtClean="0">
                  <a:solidFill>
                    <a:srgbClr val="333333"/>
                  </a:solidFill>
                </a:rPr>
                <a:t>Rework</a:t>
              </a:r>
              <a:endParaRPr lang="ja-JP" altLang="en-US" sz="700" dirty="0">
                <a:solidFill>
                  <a:srgbClr val="333333"/>
                </a:solidFill>
              </a:endParaRPr>
            </a:p>
          </p:txBody>
        </p:sp>
        <p:sp>
          <p:nvSpPr>
            <p:cNvPr id="74" name="正方形/長方形 73"/>
            <p:cNvSpPr/>
            <p:nvPr/>
          </p:nvSpPr>
          <p:spPr>
            <a:xfrm>
              <a:off x="-1441804" y="1242760"/>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16" name="グループ化 15"/>
          <p:cNvGrpSpPr/>
          <p:nvPr/>
        </p:nvGrpSpPr>
        <p:grpSpPr>
          <a:xfrm>
            <a:off x="2892783" y="1419869"/>
            <a:ext cx="974947" cy="1175645"/>
            <a:chOff x="-575266" y="1016786"/>
            <a:chExt cx="974947" cy="1175645"/>
          </a:xfrm>
        </p:grpSpPr>
        <p:sp>
          <p:nvSpPr>
            <p:cNvPr id="79" name="円/楕円 78"/>
            <p:cNvSpPr/>
            <p:nvPr/>
          </p:nvSpPr>
          <p:spPr>
            <a:xfrm>
              <a:off x="-564171" y="1016786"/>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0" name="正方形/長方形 79"/>
            <p:cNvSpPr/>
            <p:nvPr/>
          </p:nvSpPr>
          <p:spPr>
            <a:xfrm>
              <a:off x="-352400" y="1499795"/>
              <a:ext cx="476412" cy="200055"/>
            </a:xfrm>
            <a:prstGeom prst="rect">
              <a:avLst/>
            </a:prstGeom>
          </p:spPr>
          <p:txBody>
            <a:bodyPr wrap="none">
              <a:spAutoFit/>
            </a:bodyPr>
            <a:lstStyle/>
            <a:p>
              <a:r>
                <a:rPr lang="en-US" altLang="ja-JP" sz="700" dirty="0" smtClean="0">
                  <a:solidFill>
                    <a:srgbClr val="333333"/>
                  </a:solidFill>
                </a:rPr>
                <a:t>Rework</a:t>
              </a:r>
            </a:p>
          </p:txBody>
        </p:sp>
        <p:sp>
          <p:nvSpPr>
            <p:cNvPr id="81" name="正方形/長方形 80"/>
            <p:cNvSpPr/>
            <p:nvPr/>
          </p:nvSpPr>
          <p:spPr>
            <a:xfrm>
              <a:off x="-575266" y="1238185"/>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10" name="グループ化 9"/>
          <p:cNvGrpSpPr/>
          <p:nvPr/>
        </p:nvGrpSpPr>
        <p:grpSpPr>
          <a:xfrm>
            <a:off x="5101433" y="1558205"/>
            <a:ext cx="974947" cy="1175645"/>
            <a:chOff x="5224328" y="2608507"/>
            <a:chExt cx="974947" cy="1175645"/>
          </a:xfrm>
        </p:grpSpPr>
        <p:sp>
          <p:nvSpPr>
            <p:cNvPr id="84" name="円/楕円 83"/>
            <p:cNvSpPr/>
            <p:nvPr/>
          </p:nvSpPr>
          <p:spPr>
            <a:xfrm>
              <a:off x="5235423" y="2608507"/>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6" name="正方形/長方形 85"/>
            <p:cNvSpPr/>
            <p:nvPr/>
          </p:nvSpPr>
          <p:spPr>
            <a:xfrm>
              <a:off x="5224328" y="2829906"/>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9" name="グループ化 8"/>
          <p:cNvGrpSpPr/>
          <p:nvPr/>
        </p:nvGrpSpPr>
        <p:grpSpPr>
          <a:xfrm>
            <a:off x="5207098" y="3843243"/>
            <a:ext cx="784791" cy="802797"/>
            <a:chOff x="5149620" y="2606428"/>
            <a:chExt cx="784791" cy="802797"/>
          </a:xfrm>
        </p:grpSpPr>
        <p:sp>
          <p:nvSpPr>
            <p:cNvPr id="195" name="円/楕円 194"/>
            <p:cNvSpPr/>
            <p:nvPr/>
          </p:nvSpPr>
          <p:spPr>
            <a:xfrm>
              <a:off x="5184855" y="2634528"/>
              <a:ext cx="642356"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900" dirty="0" smtClean="0">
                <a:solidFill>
                  <a:srgbClr val="333333"/>
                </a:solidFill>
              </a:endParaRPr>
            </a:p>
          </p:txBody>
        </p:sp>
        <p:sp>
          <p:nvSpPr>
            <p:cNvPr id="89" name="正方形/長方形 88"/>
            <p:cNvSpPr/>
            <p:nvPr/>
          </p:nvSpPr>
          <p:spPr>
            <a:xfrm>
              <a:off x="5149620" y="2606428"/>
              <a:ext cx="784791" cy="261610"/>
            </a:xfrm>
            <a:prstGeom prst="rect">
              <a:avLst/>
            </a:prstGeom>
          </p:spPr>
          <p:txBody>
            <a:bodyPr wrap="squar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grpSp>
      <p:sp>
        <p:nvSpPr>
          <p:cNvPr id="2" name="正方形/長方形 1"/>
          <p:cNvSpPr/>
          <p:nvPr/>
        </p:nvSpPr>
        <p:spPr>
          <a:xfrm>
            <a:off x="4243079" y="1572954"/>
            <a:ext cx="502061" cy="369332"/>
          </a:xfrm>
          <a:prstGeom prst="rect">
            <a:avLst/>
          </a:prstGeom>
        </p:spPr>
        <p:txBody>
          <a:bodyPr wrap="none">
            <a:spAutoFit/>
          </a:bodyPr>
          <a:lstStyle/>
          <a:p>
            <a:r>
              <a:rPr lang="en-US" altLang="ja-JP" dirty="0"/>
              <a:t>==</a:t>
            </a:r>
            <a:endParaRPr lang="ja-JP" altLang="en-US" dirty="0"/>
          </a:p>
        </p:txBody>
      </p:sp>
      <p:sp>
        <p:nvSpPr>
          <p:cNvPr id="90" name="円弧 89"/>
          <p:cNvSpPr/>
          <p:nvPr/>
        </p:nvSpPr>
        <p:spPr>
          <a:xfrm>
            <a:off x="3604732" y="3871343"/>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92" name="円/楕円 91"/>
          <p:cNvSpPr/>
          <p:nvPr/>
        </p:nvSpPr>
        <p:spPr>
          <a:xfrm>
            <a:off x="9879032" y="2511643"/>
            <a:ext cx="1136585" cy="14270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900" dirty="0" smtClean="0">
              <a:solidFill>
                <a:srgbClr val="333333"/>
              </a:solidFill>
            </a:endParaRPr>
          </a:p>
        </p:txBody>
      </p:sp>
      <p:sp>
        <p:nvSpPr>
          <p:cNvPr id="6" name="正方形/長方形 5"/>
          <p:cNvSpPr/>
          <p:nvPr/>
        </p:nvSpPr>
        <p:spPr>
          <a:xfrm>
            <a:off x="9601225" y="2434878"/>
            <a:ext cx="601447" cy="369332"/>
          </a:xfrm>
          <a:prstGeom prst="rect">
            <a:avLst/>
          </a:prstGeom>
        </p:spPr>
        <p:txBody>
          <a:bodyPr wrap="none">
            <a:spAutoFit/>
          </a:bodyPr>
          <a:lstStyle/>
          <a:p>
            <a:r>
              <a:rPr lang="en-US" altLang="ja-JP" dirty="0" err="1"/>
              <a:t>bNc</a:t>
            </a:r>
            <a:endParaRPr lang="ja-JP" altLang="en-US" dirty="0"/>
          </a:p>
        </p:txBody>
      </p:sp>
      <p:cxnSp>
        <p:nvCxnSpPr>
          <p:cNvPr id="93" name="直線矢印コネクタ 92"/>
          <p:cNvCxnSpPr>
            <a:endCxn id="124" idx="1"/>
          </p:cNvCxnSpPr>
          <p:nvPr/>
        </p:nvCxnSpPr>
        <p:spPr>
          <a:xfrm>
            <a:off x="9669254" y="3294609"/>
            <a:ext cx="712490" cy="4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円弧 95"/>
          <p:cNvSpPr/>
          <p:nvPr/>
        </p:nvSpPr>
        <p:spPr>
          <a:xfrm>
            <a:off x="1380361" y="3598098"/>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99" name="円/楕円 98"/>
          <p:cNvSpPr/>
          <p:nvPr/>
        </p:nvSpPr>
        <p:spPr>
          <a:xfrm>
            <a:off x="2903878" y="3664035"/>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100" name="正方形/長方形 99"/>
          <p:cNvSpPr/>
          <p:nvPr/>
        </p:nvSpPr>
        <p:spPr>
          <a:xfrm>
            <a:off x="3012660" y="4087337"/>
            <a:ext cx="817853" cy="415498"/>
          </a:xfrm>
          <a:prstGeom prst="rect">
            <a:avLst/>
          </a:prstGeom>
        </p:spPr>
        <p:txBody>
          <a:bodyPr wrap="none">
            <a:spAutoFit/>
          </a:bodyPr>
          <a:lstStyle/>
          <a:p>
            <a:r>
              <a:rPr lang="ja-JP" altLang="en-US" sz="700" dirty="0">
                <a:solidFill>
                  <a:srgbClr val="333333"/>
                </a:solidFill>
              </a:rPr>
              <a:t>AL@</a:t>
            </a:r>
            <a:r>
              <a:rPr lang="ja-JP" altLang="en-US" sz="700" dirty="0" smtClean="0">
                <a:solidFill>
                  <a:srgbClr val="333333"/>
                </a:solidFill>
              </a:rPr>
              <a:t>CEGOQC01</a:t>
            </a:r>
            <a:endParaRPr lang="en-US" altLang="ja-JP" sz="700" dirty="0" smtClean="0">
              <a:solidFill>
                <a:srgbClr val="333333"/>
              </a:solidFill>
            </a:endParaRPr>
          </a:p>
          <a:p>
            <a:r>
              <a:rPr lang="ja-JP" altLang="en-US" sz="700" dirty="0">
                <a:solidFill>
                  <a:srgbClr val="333333"/>
                </a:solidFill>
              </a:rPr>
              <a:t>AL@DBFJ3Y00</a:t>
            </a:r>
          </a:p>
          <a:p>
            <a:r>
              <a:rPr lang="ja-JP" altLang="en-US" sz="700" dirty="0">
                <a:solidFill>
                  <a:srgbClr val="333333"/>
                </a:solidFill>
              </a:rPr>
              <a:t>AL@CE3--</a:t>
            </a:r>
            <a:r>
              <a:rPr lang="ja-JP" altLang="en-US" sz="700" dirty="0" smtClean="0">
                <a:solidFill>
                  <a:srgbClr val="333333"/>
                </a:solidFill>
              </a:rPr>
              <a:t>S03</a:t>
            </a:r>
            <a:endParaRPr lang="ja-JP" altLang="en-US" sz="700" dirty="0">
              <a:solidFill>
                <a:srgbClr val="333333"/>
              </a:solidFill>
            </a:endParaRPr>
          </a:p>
        </p:txBody>
      </p:sp>
      <p:sp>
        <p:nvSpPr>
          <p:cNvPr id="107" name="正方形/長方形 106"/>
          <p:cNvSpPr/>
          <p:nvPr/>
        </p:nvSpPr>
        <p:spPr>
          <a:xfrm>
            <a:off x="3043007" y="3819643"/>
            <a:ext cx="686406" cy="261610"/>
          </a:xfrm>
          <a:prstGeom prst="rect">
            <a:avLst/>
          </a:prstGeom>
        </p:spPr>
        <p:txBody>
          <a:bodyPr wrap="non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sp>
        <p:nvSpPr>
          <p:cNvPr id="18" name="正方形/長方形 17"/>
          <p:cNvSpPr/>
          <p:nvPr/>
        </p:nvSpPr>
        <p:spPr>
          <a:xfrm>
            <a:off x="4017949" y="4034446"/>
            <a:ext cx="1061829" cy="307777"/>
          </a:xfrm>
          <a:prstGeom prst="rect">
            <a:avLst/>
          </a:prstGeom>
        </p:spPr>
        <p:txBody>
          <a:bodyPr wrap="none">
            <a:spAutoFit/>
          </a:bodyPr>
          <a:lstStyle/>
          <a:p>
            <a:r>
              <a:rPr lang="en-US" altLang="ja-JP" sz="1400" dirty="0" err="1"/>
              <a:t>reworkflow</a:t>
            </a:r>
            <a:endParaRPr lang="ja-JP" altLang="en-US" sz="1400" dirty="0"/>
          </a:p>
        </p:txBody>
      </p:sp>
      <p:sp>
        <p:nvSpPr>
          <p:cNvPr id="19" name="正方形/長方形 18"/>
          <p:cNvSpPr/>
          <p:nvPr/>
        </p:nvSpPr>
        <p:spPr>
          <a:xfrm>
            <a:off x="4129565" y="1682562"/>
            <a:ext cx="769057" cy="307777"/>
          </a:xfrm>
          <a:prstGeom prst="rect">
            <a:avLst/>
          </a:prstGeom>
        </p:spPr>
        <p:txBody>
          <a:bodyPr wrap="none">
            <a:spAutoFit/>
          </a:bodyPr>
          <a:lstStyle/>
          <a:p>
            <a:r>
              <a:rPr lang="en-US" altLang="ja-JP" sz="1400" dirty="0"/>
              <a:t>Rework</a:t>
            </a:r>
            <a:endParaRPr lang="ja-JP" altLang="en-US" sz="1400" dirty="0"/>
          </a:p>
        </p:txBody>
      </p:sp>
      <p:sp>
        <p:nvSpPr>
          <p:cNvPr id="116" name="正方形/長方形 115"/>
          <p:cNvSpPr/>
          <p:nvPr/>
        </p:nvSpPr>
        <p:spPr>
          <a:xfrm>
            <a:off x="5274655" y="2024486"/>
            <a:ext cx="476412" cy="200055"/>
          </a:xfrm>
          <a:prstGeom prst="rect">
            <a:avLst/>
          </a:prstGeom>
        </p:spPr>
        <p:txBody>
          <a:bodyPr wrap="none">
            <a:spAutoFit/>
          </a:bodyPr>
          <a:lstStyle/>
          <a:p>
            <a:r>
              <a:rPr lang="en-US" altLang="ja-JP" sz="700" dirty="0" smtClean="0">
                <a:solidFill>
                  <a:srgbClr val="333333"/>
                </a:solidFill>
              </a:rPr>
              <a:t>Rework</a:t>
            </a:r>
          </a:p>
        </p:txBody>
      </p:sp>
      <mc:AlternateContent xmlns:mc="http://schemas.openxmlformats.org/markup-compatibility/2006" xmlns:a14="http://schemas.microsoft.com/office/drawing/2010/main">
        <mc:Choice Requires="a14">
          <p:sp>
            <p:nvSpPr>
              <p:cNvPr id="118" name="テキスト ボックス 117"/>
              <p:cNvSpPr txBox="1"/>
              <p:nvPr/>
            </p:nvSpPr>
            <p:spPr>
              <a:xfrm>
                <a:off x="5502281" y="4081253"/>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5502281" y="4081253"/>
                <a:ext cx="184345" cy="246221"/>
              </a:xfrm>
              <a:prstGeom prst="rect">
                <a:avLst/>
              </a:prstGeom>
              <a:blipFill rotWithShape="0">
                <a:blip r:embed="rId2"/>
                <a:stretch>
                  <a:fillRect l="-30000" r="-33333" b="-19512"/>
                </a:stretch>
              </a:blipFill>
            </p:spPr>
            <p:txBody>
              <a:bodyPr/>
              <a:lstStyle/>
              <a:p>
                <a:r>
                  <a:rPr lang="ja-JP" altLang="en-US">
                    <a:noFill/>
                  </a:rPr>
                  <a:t> </a:t>
                </a:r>
              </a:p>
            </p:txBody>
          </p:sp>
        </mc:Fallback>
      </mc:AlternateContent>
      <p:sp>
        <p:nvSpPr>
          <p:cNvPr id="21" name="正方形/長方形 20"/>
          <p:cNvSpPr/>
          <p:nvPr/>
        </p:nvSpPr>
        <p:spPr>
          <a:xfrm>
            <a:off x="7235526" y="2550657"/>
            <a:ext cx="974947" cy="261610"/>
          </a:xfrm>
          <a:prstGeom prst="rect">
            <a:avLst/>
          </a:prstGeom>
        </p:spPr>
        <p:txBody>
          <a:bodyPr wrap="none">
            <a:spAutoFit/>
          </a:bodyPr>
          <a:lstStyle/>
          <a:p>
            <a:pPr lvl="0" defTabSz="685800">
              <a:defRPr/>
            </a:pPr>
            <a:r>
              <a:rPr lang="en-US" altLang="ja-JP" sz="1100" dirty="0" err="1"/>
              <a:t>MainPDType</a:t>
            </a:r>
            <a:endParaRPr lang="en-US" altLang="ja-JP" sz="1100" dirty="0"/>
          </a:p>
        </p:txBody>
      </p:sp>
      <p:sp>
        <p:nvSpPr>
          <p:cNvPr id="119" name="正方形/長方形 118"/>
          <p:cNvSpPr/>
          <p:nvPr/>
        </p:nvSpPr>
        <p:spPr>
          <a:xfrm>
            <a:off x="8983452" y="2574174"/>
            <a:ext cx="378629" cy="276999"/>
          </a:xfrm>
          <a:prstGeom prst="rect">
            <a:avLst/>
          </a:prstGeom>
        </p:spPr>
        <p:txBody>
          <a:bodyPr wrap="none">
            <a:spAutoFit/>
          </a:bodyPr>
          <a:lstStyle/>
          <a:p>
            <a:pPr algn="ctr"/>
            <a:r>
              <a:rPr lang="en-US" altLang="ja-JP" sz="1200" dirty="0">
                <a:solidFill>
                  <a:srgbClr val="333333"/>
                </a:solidFill>
              </a:rPr>
              <a:t>PD</a:t>
            </a:r>
            <a:endParaRPr lang="ja-JP" altLang="en-US" sz="1200" dirty="0">
              <a:solidFill>
                <a:srgbClr val="333333"/>
              </a:solidFill>
            </a:endParaRPr>
          </a:p>
        </p:txBody>
      </p:sp>
      <p:sp>
        <p:nvSpPr>
          <p:cNvPr id="120" name="正方形/長方形 119"/>
          <p:cNvSpPr/>
          <p:nvPr/>
        </p:nvSpPr>
        <p:spPr>
          <a:xfrm>
            <a:off x="10031116" y="2680285"/>
            <a:ext cx="686406" cy="261610"/>
          </a:xfrm>
          <a:prstGeom prst="rect">
            <a:avLst/>
          </a:prstGeom>
        </p:spPr>
        <p:txBody>
          <a:bodyPr wrap="squar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sp>
        <p:nvSpPr>
          <p:cNvPr id="121" name="正方形/長方形 120"/>
          <p:cNvSpPr/>
          <p:nvPr/>
        </p:nvSpPr>
        <p:spPr>
          <a:xfrm>
            <a:off x="7352206" y="3069357"/>
            <a:ext cx="562975" cy="230832"/>
          </a:xfrm>
          <a:prstGeom prst="rect">
            <a:avLst/>
          </a:prstGeom>
        </p:spPr>
        <p:txBody>
          <a:bodyPr wrap="none">
            <a:spAutoFit/>
          </a:bodyPr>
          <a:lstStyle/>
          <a:p>
            <a:r>
              <a:rPr lang="en-US" altLang="ja-JP" sz="900" dirty="0" smtClean="0">
                <a:solidFill>
                  <a:srgbClr val="333333"/>
                </a:solidFill>
              </a:rPr>
              <a:t>Rework</a:t>
            </a:r>
          </a:p>
        </p:txBody>
      </p:sp>
      <mc:AlternateContent xmlns:mc="http://schemas.openxmlformats.org/markup-compatibility/2006" xmlns:a14="http://schemas.microsoft.com/office/drawing/2010/main">
        <mc:Choice Requires="a14">
          <p:sp>
            <p:nvSpPr>
              <p:cNvPr id="124" name="テキスト ボックス 123"/>
              <p:cNvSpPr txBox="1"/>
              <p:nvPr/>
            </p:nvSpPr>
            <p:spPr>
              <a:xfrm>
                <a:off x="10381744" y="3175656"/>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24" name="テキスト ボックス 123"/>
              <p:cNvSpPr txBox="1">
                <a:spLocks noRot="1" noChangeAspect="1" noMove="1" noResize="1" noEditPoints="1" noAdjustHandles="1" noChangeArrowheads="1" noChangeShapeType="1" noTextEdit="1"/>
              </p:cNvSpPr>
              <p:nvPr/>
            </p:nvSpPr>
            <p:spPr>
              <a:xfrm>
                <a:off x="10381744" y="3175656"/>
                <a:ext cx="184345" cy="246221"/>
              </a:xfrm>
              <a:prstGeom prst="rect">
                <a:avLst/>
              </a:prstGeom>
              <a:blipFill rotWithShape="0">
                <a:blip r:embed="rId4"/>
                <a:stretch>
                  <a:fillRect l="-30000" r="-33333" b="-22500"/>
                </a:stretch>
              </a:blipFill>
            </p:spPr>
            <p:txBody>
              <a:bodyPr/>
              <a:lstStyle/>
              <a:p>
                <a:r>
                  <a:rPr lang="ja-JP" altLang="en-US">
                    <a:noFill/>
                  </a:rPr>
                  <a:t> </a:t>
                </a:r>
              </a:p>
            </p:txBody>
          </p:sp>
        </mc:Fallback>
      </mc:AlternateContent>
      <p:sp>
        <p:nvSpPr>
          <p:cNvPr id="127" name="正方形/長方形 126"/>
          <p:cNvSpPr/>
          <p:nvPr/>
        </p:nvSpPr>
        <p:spPr>
          <a:xfrm>
            <a:off x="5186878" y="3108772"/>
            <a:ext cx="1266796" cy="276999"/>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128" name="正方形/長方形 127"/>
          <p:cNvSpPr/>
          <p:nvPr/>
        </p:nvSpPr>
        <p:spPr>
          <a:xfrm>
            <a:off x="8782277" y="3192543"/>
            <a:ext cx="1266796" cy="276999"/>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27" name="正方形/長方形 26"/>
          <p:cNvSpPr/>
          <p:nvPr/>
        </p:nvSpPr>
        <p:spPr>
          <a:xfrm>
            <a:off x="4217323" y="3859261"/>
            <a:ext cx="566181" cy="307777"/>
          </a:xfrm>
          <a:prstGeom prst="rect">
            <a:avLst/>
          </a:prstGeom>
        </p:spPr>
        <p:txBody>
          <a:bodyPr wrap="none">
            <a:spAutoFit/>
          </a:bodyPr>
          <a:lstStyle/>
          <a:p>
            <a:r>
              <a:rPr lang="en-US" altLang="ja-JP" sz="1400" dirty="0">
                <a:solidFill>
                  <a:schemeClr val="dk1"/>
                </a:solidFill>
              </a:rPr>
              <a:t>Ǝ</a:t>
            </a:r>
            <a:r>
              <a:rPr lang="ja-JP" altLang="en-US" sz="1400" dirty="0">
                <a:solidFill>
                  <a:schemeClr val="dk1"/>
                </a:solidFill>
              </a:rPr>
              <a:t>∈</a:t>
            </a:r>
            <a:r>
              <a:rPr lang="en-US" altLang="ja-JP" sz="1400" dirty="0">
                <a:solidFill>
                  <a:schemeClr val="dk1"/>
                </a:solidFill>
              </a:rPr>
              <a:t>C</a:t>
            </a:r>
            <a:endParaRPr lang="ja-JP" altLang="en-US" sz="1400" dirty="0"/>
          </a:p>
        </p:txBody>
      </p:sp>
      <p:sp>
        <p:nvSpPr>
          <p:cNvPr id="31" name="正方形/長方形 30"/>
          <p:cNvSpPr/>
          <p:nvPr/>
        </p:nvSpPr>
        <p:spPr>
          <a:xfrm>
            <a:off x="9182393" y="708538"/>
            <a:ext cx="2984485" cy="1492579"/>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dirty="0" smtClean="0"/>
              <a:t>関係演算子が</a:t>
            </a:r>
            <a:r>
              <a:rPr kumimoji="1" lang="en-US" altLang="ja-JP" dirty="0" smtClean="0"/>
              <a:t>’N’</a:t>
            </a:r>
            <a:r>
              <a:rPr kumimoji="1" lang="ja-JP" altLang="en-US" dirty="0" smtClean="0"/>
              <a:t>の時、データ</a:t>
            </a:r>
            <a:r>
              <a:rPr kumimoji="1" lang="en-US" altLang="ja-JP" dirty="0" smtClean="0"/>
              <a:t>0</a:t>
            </a:r>
            <a:r>
              <a:rPr kumimoji="1" lang="ja-JP" altLang="en-US" dirty="0" smtClean="0"/>
              <a:t>で位置情報を取得する。</a:t>
            </a:r>
            <a:endParaRPr kumimoji="1" lang="en-US" altLang="ja-JP" dirty="0" smtClean="0"/>
          </a:p>
          <a:p>
            <a:pPr algn="ctr"/>
            <a:r>
              <a:rPr lang="en-US" altLang="ja-JP" dirty="0"/>
              <a:t>(</a:t>
            </a:r>
            <a:r>
              <a:rPr lang="ja-JP" altLang="en-US" dirty="0"/>
              <a:t>ロジック</a:t>
            </a:r>
            <a:r>
              <a:rPr lang="en-US" altLang="ja-JP" dirty="0"/>
              <a:t>2</a:t>
            </a:r>
            <a:r>
              <a:rPr lang="en-US" altLang="ja-JP" dirty="0" smtClean="0"/>
              <a:t>)</a:t>
            </a:r>
            <a:endParaRPr lang="ja-JP" altLang="en-US" dirty="0"/>
          </a:p>
        </p:txBody>
      </p:sp>
      <p:sp>
        <p:nvSpPr>
          <p:cNvPr id="83" name="角丸四角形 82"/>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85" name="正方形/長方形 84"/>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mc:AlternateContent xmlns:mc="http://schemas.openxmlformats.org/markup-compatibility/2006" xmlns:a14="http://schemas.microsoft.com/office/drawing/2010/main">
        <mc:Choice Requires="a14">
          <p:sp>
            <p:nvSpPr>
              <p:cNvPr id="7" name="四角形吹き出し 6"/>
              <p:cNvSpPr/>
              <p:nvPr/>
            </p:nvSpPr>
            <p:spPr>
              <a:xfrm>
                <a:off x="6161010" y="4352545"/>
                <a:ext cx="2189066" cy="967244"/>
              </a:xfrm>
              <a:prstGeom prst="wedgeRectCallout">
                <a:avLst>
                  <a:gd name="adj1" fmla="val -72965"/>
                  <a:gd name="adj2" fmla="val -35039"/>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altLang="ja-JP" dirty="0" smtClean="0">
                    <a:solidFill>
                      <a:srgbClr val="333333"/>
                    </a:solidFill>
                  </a:rPr>
                  <a:t>!=</a:t>
                </a:r>
                <a:r>
                  <a:rPr lang="ja-JP" altLang="en-US" dirty="0">
                    <a:solidFill>
                      <a:srgbClr val="333333"/>
                    </a:solidFill>
                  </a:rPr>
                  <a:t>の場合ここで</a:t>
                </a:r>
                <a14:m>
                  <m:oMath xmlns:m="http://schemas.openxmlformats.org/officeDocument/2006/math">
                    <m:r>
                      <a:rPr lang="en-US" altLang="ja-JP" smtClean="0">
                        <a:solidFill>
                          <a:srgbClr val="333333"/>
                        </a:solidFill>
                        <a:latin typeface="Cambria Math" panose="02040503050406030204" pitchFamily="18" charset="0"/>
                        <a:ea typeface="Cambria Math" panose="02040503050406030204" pitchFamily="18" charset="0"/>
                      </a:rPr>
                      <m:t>′</m:t>
                    </m:r>
                    <m:r>
                      <a:rPr lang="en-US" altLang="ja-JP" i="1">
                        <a:solidFill>
                          <a:srgbClr val="333333"/>
                        </a:solidFill>
                        <a:latin typeface="Cambria Math" panose="02040503050406030204" pitchFamily="18" charset="0"/>
                        <a:ea typeface="Cambria Math" panose="02040503050406030204" pitchFamily="18" charset="0"/>
                      </a:rPr>
                      <m:t>∅</m:t>
                    </m:r>
                    <m:r>
                      <a:rPr lang="en-US" altLang="ja-JP" i="1" smtClean="0">
                        <a:solidFill>
                          <a:srgbClr val="333333"/>
                        </a:solidFill>
                        <a:latin typeface="Cambria Math" panose="02040503050406030204" pitchFamily="18" charset="0"/>
                        <a:ea typeface="Cambria Math" panose="02040503050406030204" pitchFamily="18" charset="0"/>
                      </a:rPr>
                      <m:t>′</m:t>
                    </m:r>
                  </m:oMath>
                </a14:m>
                <a:endParaRPr lang="ja-JP" altLang="en-US" dirty="0">
                  <a:solidFill>
                    <a:srgbClr val="333333"/>
                  </a:solidFill>
                </a:endParaRPr>
              </a:p>
              <a:p>
                <a:pPr algn="ctr"/>
                <a:r>
                  <a:rPr lang="ja-JP" altLang="en-US" dirty="0" smtClean="0">
                    <a:solidFill>
                      <a:srgbClr val="333333"/>
                    </a:solidFill>
                  </a:rPr>
                  <a:t>判定することで短縮</a:t>
                </a:r>
                <a:endParaRPr lang="ja-JP" altLang="en-US" dirty="0">
                  <a:solidFill>
                    <a:srgbClr val="333333"/>
                  </a:solidFill>
                </a:endParaRPr>
              </a:p>
            </p:txBody>
          </p:sp>
        </mc:Choice>
        <mc:Fallback xmlns="">
          <p:sp>
            <p:nvSpPr>
              <p:cNvPr id="7" name="四角形吹き出し 6"/>
              <p:cNvSpPr>
                <a:spLocks noRot="1" noChangeAspect="1" noMove="1" noResize="1" noEditPoints="1" noAdjustHandles="1" noChangeArrowheads="1" noChangeShapeType="1" noTextEdit="1"/>
              </p:cNvSpPr>
              <p:nvPr/>
            </p:nvSpPr>
            <p:spPr>
              <a:xfrm>
                <a:off x="6161010" y="4352545"/>
                <a:ext cx="2189066" cy="967244"/>
              </a:xfrm>
              <a:prstGeom prst="wedgeRectCallout">
                <a:avLst>
                  <a:gd name="adj1" fmla="val -72965"/>
                  <a:gd name="adj2" fmla="val -35039"/>
                </a:avLst>
              </a:prstGeom>
              <a:blipFill rotWithShape="0">
                <a:blip r:embed="rId5"/>
                <a:stretch>
                  <a:fillRect t="-2500" b="-7500"/>
                </a:stretch>
              </a:blipFill>
            </p:spPr>
            <p:txBody>
              <a:bodyPr/>
              <a:lstStyle/>
              <a:p>
                <a:r>
                  <a:rPr lang="ja-JP" altLang="en-US">
                    <a:noFill/>
                  </a:rPr>
                  <a:t> </a:t>
                </a:r>
              </a:p>
            </p:txBody>
          </p:sp>
        </mc:Fallback>
      </mc:AlternateContent>
      <p:sp>
        <p:nvSpPr>
          <p:cNvPr id="87" name="円/楕円 86"/>
          <p:cNvSpPr/>
          <p:nvPr/>
        </p:nvSpPr>
        <p:spPr>
          <a:xfrm>
            <a:off x="10306368" y="3215971"/>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8" name="円/楕円 87"/>
          <p:cNvSpPr/>
          <p:nvPr/>
        </p:nvSpPr>
        <p:spPr>
          <a:xfrm>
            <a:off x="5410319" y="4094736"/>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Tree>
    <p:extLst>
      <p:ext uri="{BB962C8B-B14F-4D97-AF65-F5344CB8AC3E}">
        <p14:creationId xmlns:p14="http://schemas.microsoft.com/office/powerpoint/2010/main" val="2040437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682605"/>
            <a:ext cx="169248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円/楕円 194"/>
          <p:cNvSpPr/>
          <p:nvPr/>
        </p:nvSpPr>
        <p:spPr>
          <a:xfrm>
            <a:off x="5224697" y="2831578"/>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00" dirty="0" smtClean="0"/>
          </a:p>
        </p:txBody>
      </p:sp>
      <p:sp>
        <p:nvSpPr>
          <p:cNvPr id="196" name="円/楕円 195"/>
          <p:cNvSpPr/>
          <p:nvPr/>
        </p:nvSpPr>
        <p:spPr>
          <a:xfrm>
            <a:off x="5208613" y="1947375"/>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100" dirty="0" smtClean="0"/>
          </a:p>
        </p:txBody>
      </p:sp>
      <p:sp>
        <p:nvSpPr>
          <p:cNvPr id="197" name="正方形/長方形 196"/>
          <p:cNvSpPr/>
          <p:nvPr/>
        </p:nvSpPr>
        <p:spPr>
          <a:xfrm>
            <a:off x="5283465" y="1224437"/>
            <a:ext cx="696024" cy="307777"/>
          </a:xfrm>
          <a:prstGeom prst="rect">
            <a:avLst/>
          </a:prstGeom>
        </p:spPr>
        <p:txBody>
          <a:bodyPr wrap="none">
            <a:spAutoFit/>
          </a:bodyPr>
          <a:lstStyle/>
          <a:p>
            <a:pPr algn="ctr"/>
            <a:r>
              <a:rPr lang="ja-JP" altLang="en-US" sz="1400" dirty="0" smtClean="0"/>
              <a:t>データ</a:t>
            </a:r>
            <a:r>
              <a:rPr lang="en-US" altLang="ja-JP" sz="1400" dirty="0" smtClean="0"/>
              <a:t>2</a:t>
            </a:r>
            <a:endParaRPr lang="ja-JP" altLang="en-US" sz="1400" dirty="0"/>
          </a:p>
        </p:txBody>
      </p:sp>
      <p:sp>
        <p:nvSpPr>
          <p:cNvPr id="5" name="スライド番号プレースホルダー 4"/>
          <p:cNvSpPr>
            <a:spLocks noGrp="1"/>
          </p:cNvSpPr>
          <p:nvPr>
            <p:ph type="sldNum" sz="quarter" idx="17"/>
          </p:nvPr>
        </p:nvSpPr>
        <p:spPr>
          <a:xfrm>
            <a:off x="11377613" y="6449006"/>
            <a:ext cx="708392"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18</a:t>
            </a:fld>
            <a:endParaRPr lang="en-US" altLang="ja-JP" dirty="0"/>
          </a:p>
        </p:txBody>
      </p:sp>
      <p:sp>
        <p:nvSpPr>
          <p:cNvPr id="65" name="正方形/長方形 64"/>
          <p:cNvSpPr/>
          <p:nvPr/>
        </p:nvSpPr>
        <p:spPr>
          <a:xfrm>
            <a:off x="4234188" y="1629491"/>
            <a:ext cx="492443" cy="276999"/>
          </a:xfrm>
          <a:prstGeom prst="rect">
            <a:avLst/>
          </a:prstGeom>
        </p:spPr>
        <p:txBody>
          <a:bodyPr wrap="none">
            <a:spAutoFit/>
          </a:bodyPr>
          <a:lstStyle/>
          <a:p>
            <a:r>
              <a:rPr lang="ja-JP" altLang="en-US" sz="1200" dirty="0"/>
              <a:t>要素</a:t>
            </a:r>
          </a:p>
        </p:txBody>
      </p:sp>
      <p:sp>
        <p:nvSpPr>
          <p:cNvPr id="67" name="正方形/長方形 66"/>
          <p:cNvSpPr/>
          <p:nvPr/>
        </p:nvSpPr>
        <p:spPr>
          <a:xfrm>
            <a:off x="4246629" y="1822517"/>
            <a:ext cx="524503" cy="276999"/>
          </a:xfrm>
          <a:prstGeom prst="rect">
            <a:avLst/>
          </a:prstGeom>
        </p:spPr>
        <p:txBody>
          <a:bodyPr wrap="none">
            <a:spAutoFit/>
          </a:bodyPr>
          <a:lstStyle/>
          <a:p>
            <a:r>
              <a:rPr lang="en-US" altLang="ja-JP" sz="1200" dirty="0"/>
              <a:t>Main</a:t>
            </a:r>
            <a:endParaRPr lang="ja-JP" altLang="en-US" sz="1400" dirty="0"/>
          </a:p>
        </p:txBody>
      </p:sp>
      <p:sp>
        <p:nvSpPr>
          <p:cNvPr id="53" name="正方形/長方形 52"/>
          <p:cNvSpPr/>
          <p:nvPr/>
        </p:nvSpPr>
        <p:spPr>
          <a:xfrm>
            <a:off x="4040822" y="1256707"/>
            <a:ext cx="954107" cy="461665"/>
          </a:xfrm>
          <a:prstGeom prst="rect">
            <a:avLst/>
          </a:prstGeom>
        </p:spPr>
        <p:txBody>
          <a:bodyPr wrap="none">
            <a:spAutoFit/>
          </a:bodyPr>
          <a:lstStyle/>
          <a:p>
            <a:pPr lvl="0" defTabSz="685800">
              <a:defRPr/>
            </a:pPr>
            <a:r>
              <a:rPr lang="ja-JP" altLang="en-US" sz="1200" dirty="0"/>
              <a:t>論理</a:t>
            </a:r>
            <a:r>
              <a:rPr lang="ja-JP" altLang="en-US" sz="1200" dirty="0" smtClean="0"/>
              <a:t>演算子</a:t>
            </a:r>
            <a:endParaRPr lang="en-US" altLang="ja-JP" sz="1200" dirty="0" smtClean="0"/>
          </a:p>
          <a:p>
            <a:pPr defTabSz="685800">
              <a:defRPr/>
            </a:pPr>
            <a:r>
              <a:rPr lang="en-US" altLang="ja-JP" sz="1200" dirty="0" smtClean="0"/>
              <a:t>       </a:t>
            </a:r>
            <a:endParaRPr lang="ja-JP" altLang="en-US" sz="1200" dirty="0"/>
          </a:p>
        </p:txBody>
      </p:sp>
      <p:grpSp>
        <p:nvGrpSpPr>
          <p:cNvPr id="156" name="グループ化 155"/>
          <p:cNvGrpSpPr/>
          <p:nvPr/>
        </p:nvGrpSpPr>
        <p:grpSpPr>
          <a:xfrm>
            <a:off x="7592126" y="1744057"/>
            <a:ext cx="3205323" cy="2225556"/>
            <a:chOff x="6096559" y="4006815"/>
            <a:chExt cx="3205323" cy="2225556"/>
          </a:xfrm>
        </p:grpSpPr>
        <p:sp>
          <p:nvSpPr>
            <p:cNvPr id="155" name="円/楕円 154"/>
            <p:cNvSpPr/>
            <p:nvPr/>
          </p:nvSpPr>
          <p:spPr>
            <a:xfrm>
              <a:off x="6096559" y="4006815"/>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102" name="グループ化 101"/>
            <p:cNvGrpSpPr/>
            <p:nvPr/>
          </p:nvGrpSpPr>
          <p:grpSpPr>
            <a:xfrm>
              <a:off x="6469555" y="4467666"/>
              <a:ext cx="2358371" cy="1485032"/>
              <a:chOff x="1194802" y="4293745"/>
              <a:chExt cx="2117340" cy="1396353"/>
            </a:xfrm>
          </p:grpSpPr>
          <p:grpSp>
            <p:nvGrpSpPr>
              <p:cNvPr id="104" name="グループ化 103"/>
              <p:cNvGrpSpPr/>
              <p:nvPr/>
            </p:nvGrpSpPr>
            <p:grpSpPr>
              <a:xfrm>
                <a:off x="1194802" y="4293745"/>
                <a:ext cx="2117340" cy="1396353"/>
                <a:chOff x="2797548" y="4588935"/>
                <a:chExt cx="2856256" cy="1883655"/>
              </a:xfrm>
            </p:grpSpPr>
            <p:sp>
              <p:nvSpPr>
                <p:cNvPr id="108" name="円/楕円 107"/>
                <p:cNvSpPr/>
                <p:nvPr/>
              </p:nvSpPr>
              <p:spPr>
                <a:xfrm>
                  <a:off x="2797548" y="4588935"/>
                  <a:ext cx="1376534" cy="181008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109" name="円/楕円 108"/>
                <p:cNvSpPr/>
                <p:nvPr/>
              </p:nvSpPr>
              <p:spPr>
                <a:xfrm>
                  <a:off x="4224687" y="4593363"/>
                  <a:ext cx="1429117" cy="187922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p>
            </p:txBody>
          </p:sp>
        </p:grpSp>
        <p:sp>
          <p:nvSpPr>
            <p:cNvPr id="103" name="正方形/長方形 102"/>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p:sp>
          <p:nvSpPr>
            <p:cNvPr id="136" name="正方形/長方形 13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p>
          </p:txBody>
        </p:sp>
      </p:grpSp>
      <p:grpSp>
        <p:nvGrpSpPr>
          <p:cNvPr id="188" name="グループ化 187"/>
          <p:cNvGrpSpPr/>
          <p:nvPr/>
        </p:nvGrpSpPr>
        <p:grpSpPr>
          <a:xfrm>
            <a:off x="56190" y="1224437"/>
            <a:ext cx="4281651" cy="2811984"/>
            <a:chOff x="64598" y="1011360"/>
            <a:chExt cx="5360433" cy="3520476"/>
          </a:xfrm>
        </p:grpSpPr>
        <p:grpSp>
          <p:nvGrpSpPr>
            <p:cNvPr id="173" name="グループ化 172"/>
            <p:cNvGrpSpPr/>
            <p:nvPr/>
          </p:nvGrpSpPr>
          <p:grpSpPr>
            <a:xfrm>
              <a:off x="3046492" y="1046338"/>
              <a:ext cx="2378539" cy="3485498"/>
              <a:chOff x="3030134" y="1309760"/>
              <a:chExt cx="2378539" cy="3485498"/>
            </a:xfrm>
          </p:grpSpPr>
          <p:sp>
            <p:nvSpPr>
              <p:cNvPr id="24" name="円/楕円 23"/>
              <p:cNvSpPr/>
              <p:nvPr/>
            </p:nvSpPr>
            <p:spPr>
              <a:xfrm>
                <a:off x="3030134" y="1637687"/>
                <a:ext cx="2378539"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28" name="円/楕円 27"/>
              <p:cNvSpPr/>
              <p:nvPr/>
            </p:nvSpPr>
            <p:spPr>
              <a:xfrm>
                <a:off x="3780037" y="324284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grpSp>
            <p:nvGrpSpPr>
              <p:cNvPr id="168" name="グループ化 167"/>
              <p:cNvGrpSpPr/>
              <p:nvPr/>
            </p:nvGrpSpPr>
            <p:grpSpPr>
              <a:xfrm>
                <a:off x="3767144" y="1823642"/>
                <a:ext cx="860041" cy="1247237"/>
                <a:chOff x="4111372" y="1756790"/>
                <a:chExt cx="860041" cy="1299838"/>
              </a:xfrm>
            </p:grpSpPr>
            <p:sp>
              <p:nvSpPr>
                <p:cNvPr id="39" name="円/楕円 38"/>
                <p:cNvSpPr/>
                <p:nvPr/>
              </p:nvSpPr>
              <p:spPr>
                <a:xfrm>
                  <a:off x="4111372" y="175679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4" name="正方形/長方形 43"/>
                <p:cNvSpPr/>
                <p:nvPr/>
              </p:nvSpPr>
              <p:spPr>
                <a:xfrm>
                  <a:off x="4298034" y="2179366"/>
                  <a:ext cx="527792" cy="240944"/>
                </a:xfrm>
                <a:prstGeom prst="rect">
                  <a:avLst/>
                </a:prstGeom>
              </p:spPr>
              <p:txBody>
                <a:bodyPr wrap="square">
                  <a:spAutoFit/>
                </a:bodyPr>
                <a:lstStyle/>
                <a:p>
                  <a:r>
                    <a:rPr lang="en-US" altLang="ja-JP" sz="600" dirty="0" smtClean="0"/>
                    <a:t>Main</a:t>
                  </a:r>
                  <a:endParaRPr lang="ja-JP" altLang="en-US" sz="600" dirty="0"/>
                </a:p>
              </p:txBody>
            </p:sp>
          </p:gr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t>データ</a:t>
                </a:r>
                <a:r>
                  <a:rPr lang="en-US" altLang="ja-JP" sz="1400" dirty="0" smtClean="0"/>
                  <a:t>1</a:t>
                </a:r>
                <a:endParaRPr lang="ja-JP" altLang="en-US" sz="1400" dirty="0"/>
              </a:p>
            </p:txBody>
          </p:sp>
        </p:grpSp>
        <p:sp>
          <p:nvSpPr>
            <p:cNvPr id="170" name="円/楕円 169"/>
            <p:cNvSpPr/>
            <p:nvPr/>
          </p:nvSpPr>
          <p:spPr>
            <a:xfrm>
              <a:off x="64598" y="1328772"/>
              <a:ext cx="2533745"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40" name="正方形/長方形 39"/>
            <p:cNvSpPr/>
            <p:nvPr/>
          </p:nvSpPr>
          <p:spPr>
            <a:xfrm>
              <a:off x="900473" y="1011360"/>
              <a:ext cx="871390" cy="385323"/>
            </a:xfrm>
            <a:prstGeom prst="rect">
              <a:avLst/>
            </a:prstGeom>
          </p:spPr>
          <p:txBody>
            <a:bodyPr wrap="none">
              <a:spAutoFit/>
            </a:bodyPr>
            <a:lstStyle/>
            <a:p>
              <a:pPr algn="ctr"/>
              <a:r>
                <a:rPr lang="ja-JP" altLang="en-US" sz="1400" dirty="0" smtClean="0"/>
                <a:t>データ</a:t>
              </a:r>
              <a:r>
                <a:rPr lang="en-US" altLang="ja-JP" sz="1400" dirty="0"/>
                <a:t>0</a:t>
              </a:r>
              <a:endParaRPr lang="ja-JP" altLang="en-US" sz="1400" dirty="0"/>
            </a:p>
          </p:txBody>
        </p:sp>
        <p:sp>
          <p:nvSpPr>
            <p:cNvPr id="29" name="円/楕円 28"/>
            <p:cNvSpPr/>
            <p:nvPr/>
          </p:nvSpPr>
          <p:spPr>
            <a:xfrm>
              <a:off x="728495" y="1486305"/>
              <a:ext cx="1187595" cy="15532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kumimoji="1" lang="ja-JP" altLang="en-US" sz="1050" dirty="0" smtClean="0"/>
            </a:p>
          </p:txBody>
        </p:sp>
        <p:sp>
          <p:nvSpPr>
            <p:cNvPr id="3" name="円弧 2"/>
            <p:cNvSpPr/>
            <p:nvPr/>
          </p:nvSpPr>
          <p:spPr>
            <a:xfrm>
              <a:off x="1827065" y="1759809"/>
              <a:ext cx="2136594" cy="136002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4" name="正方形/長方形 3"/>
            <p:cNvSpPr/>
            <p:nvPr/>
          </p:nvSpPr>
          <p:spPr>
            <a:xfrm>
              <a:off x="1882606" y="1270399"/>
              <a:ext cx="1804592" cy="385323"/>
            </a:xfrm>
            <a:prstGeom prst="rect">
              <a:avLst/>
            </a:prstGeom>
          </p:spPr>
          <p:txBody>
            <a:bodyPr wrap="none">
              <a:spAutoFit/>
            </a:bodyPr>
            <a:lstStyle/>
            <a:p>
              <a:pPr lvl="0" defTabSz="685800">
                <a:defRPr/>
              </a:pPr>
              <a:r>
                <a:rPr lang="ja-JP" altLang="en-US" sz="1400" dirty="0"/>
                <a:t>位置指定演算子</a:t>
              </a:r>
              <a:endParaRPr lang="en-US" altLang="ja-JP" sz="1400" dirty="0"/>
            </a:p>
          </p:txBody>
        </p:sp>
        <p:sp>
          <p:nvSpPr>
            <p:cNvPr id="13" name="正方形/長方形 12"/>
            <p:cNvSpPr/>
            <p:nvPr/>
          </p:nvSpPr>
          <p:spPr>
            <a:xfrm>
              <a:off x="2572115" y="2759219"/>
              <a:ext cx="231275" cy="385323"/>
            </a:xfrm>
            <a:prstGeom prst="rect">
              <a:avLst/>
            </a:prstGeom>
          </p:spPr>
          <p:txBody>
            <a:bodyPr wrap="none">
              <a:spAutoFit/>
            </a:bodyPr>
            <a:lstStyle/>
            <a:p>
              <a:endParaRPr lang="ja-JP" altLang="en-US" sz="1400" dirty="0"/>
            </a:p>
          </p:txBody>
        </p:sp>
        <p:sp>
          <p:nvSpPr>
            <p:cNvPr id="11" name="正方形/長方形 10"/>
            <p:cNvSpPr/>
            <p:nvPr/>
          </p:nvSpPr>
          <p:spPr>
            <a:xfrm>
              <a:off x="1057938" y="2036241"/>
              <a:ext cx="597035" cy="231193"/>
            </a:xfrm>
            <a:prstGeom prst="rect">
              <a:avLst/>
            </a:prstGeom>
          </p:spPr>
          <p:txBody>
            <a:bodyPr wrap="square">
              <a:spAutoFit/>
            </a:bodyPr>
            <a:lstStyle/>
            <a:p>
              <a:r>
                <a:rPr lang="ja-JP" altLang="en-US" sz="600" dirty="0" err="1" smtClean="0"/>
                <a:t>.</a:t>
              </a:r>
              <a:r>
                <a:rPr lang="en-US" altLang="ja-JP" sz="600" dirty="0" smtClean="0"/>
                <a:t>Main</a:t>
              </a:r>
              <a:endParaRPr lang="ja-JP" altLang="en-US" sz="600" dirty="0"/>
            </a:p>
          </p:txBody>
        </p:sp>
        <p:sp>
          <p:nvSpPr>
            <p:cNvPr id="157" name="正方形/長方形 156"/>
            <p:cNvSpPr/>
            <p:nvPr/>
          </p:nvSpPr>
          <p:spPr>
            <a:xfrm>
              <a:off x="724592" y="1631260"/>
              <a:ext cx="1469041" cy="385323"/>
            </a:xfrm>
            <a:prstGeom prst="rect">
              <a:avLst/>
            </a:prstGeom>
          </p:spPr>
          <p:txBody>
            <a:bodyPr wrap="none">
              <a:spAutoFit/>
            </a:bodyPr>
            <a:lstStyle/>
            <a:p>
              <a:r>
                <a:rPr lang="en-US" altLang="ja-JP" sz="1400" dirty="0" err="1" smtClean="0"/>
                <a:t>MainPDType</a:t>
              </a:r>
              <a:endParaRPr lang="ja-JP" altLang="en-US" sz="1400" dirty="0"/>
            </a:p>
          </p:txBody>
        </p:sp>
        <p:sp>
          <p:nvSpPr>
            <p:cNvPr id="163" name="円/楕円 162"/>
            <p:cNvSpPr/>
            <p:nvPr/>
          </p:nvSpPr>
          <p:spPr>
            <a:xfrm>
              <a:off x="808898" y="2947421"/>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smtClean="0"/>
            </a:p>
          </p:txBody>
        </p:sp>
        <p:sp>
          <p:nvSpPr>
            <p:cNvPr id="20" name="円弧 19"/>
            <p:cNvSpPr/>
            <p:nvPr/>
          </p:nvSpPr>
          <p:spPr>
            <a:xfrm>
              <a:off x="1712674" y="3000728"/>
              <a:ext cx="2365249" cy="1399704"/>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grpSp>
      <p:sp>
        <p:nvSpPr>
          <p:cNvPr id="174" name="テキスト ボックス 173"/>
          <p:cNvSpPr txBox="1"/>
          <p:nvPr/>
        </p:nvSpPr>
        <p:spPr>
          <a:xfrm>
            <a:off x="2675536" y="3938659"/>
            <a:ext cx="1771985" cy="369332"/>
          </a:xfrm>
          <a:prstGeom prst="rect">
            <a:avLst/>
          </a:prstGeom>
          <a:noFill/>
        </p:spPr>
        <p:txBody>
          <a:bodyPr wrap="square" rtlCol="0">
            <a:spAutoFit/>
          </a:bodyPr>
          <a:lstStyle/>
          <a:p>
            <a:r>
              <a:rPr lang="ja-JP" altLang="en-US" dirty="0" smtClean="0"/>
              <a:t>データ</a:t>
            </a:r>
            <a:r>
              <a:rPr lang="en-US" altLang="ja-JP" dirty="0" smtClean="0"/>
              <a:t>0</a:t>
            </a:r>
            <a:r>
              <a:rPr lang="ja-JP" altLang="en-US" dirty="0" smtClean="0"/>
              <a:t>を解放</a:t>
            </a:r>
            <a:endParaRPr kumimoji="1" lang="ja-JP" altLang="en-US" dirty="0"/>
          </a:p>
        </p:txBody>
      </p:sp>
      <p:sp>
        <p:nvSpPr>
          <p:cNvPr id="189" name="円弧 188"/>
          <p:cNvSpPr/>
          <p:nvPr/>
        </p:nvSpPr>
        <p:spPr>
          <a:xfrm>
            <a:off x="3568048" y="280572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0" name="円弧 189"/>
          <p:cNvSpPr/>
          <p:nvPr/>
        </p:nvSpPr>
        <p:spPr>
          <a:xfrm>
            <a:off x="3635838" y="1922938"/>
            <a:ext cx="1706607" cy="107664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1" name="正方形/長方形 190"/>
          <p:cNvSpPr/>
          <p:nvPr/>
        </p:nvSpPr>
        <p:spPr>
          <a:xfrm>
            <a:off x="4270172" y="2630257"/>
            <a:ext cx="492443" cy="276999"/>
          </a:xfrm>
          <a:prstGeom prst="rect">
            <a:avLst/>
          </a:prstGeom>
        </p:spPr>
        <p:txBody>
          <a:bodyPr wrap="none">
            <a:spAutoFit/>
          </a:bodyPr>
          <a:lstStyle/>
          <a:p>
            <a:r>
              <a:rPr lang="ja-JP" altLang="en-US" sz="1200" dirty="0"/>
              <a:t>要素</a:t>
            </a:r>
          </a:p>
        </p:txBody>
      </p:sp>
      <p:sp>
        <p:nvSpPr>
          <p:cNvPr id="193" name="正方形/長方形 192"/>
          <p:cNvSpPr/>
          <p:nvPr/>
        </p:nvSpPr>
        <p:spPr>
          <a:xfrm>
            <a:off x="4375820" y="2786102"/>
            <a:ext cx="268022" cy="276999"/>
          </a:xfrm>
          <a:prstGeom prst="rect">
            <a:avLst/>
          </a:prstGeom>
        </p:spPr>
        <p:txBody>
          <a:bodyPr wrap="none">
            <a:spAutoFit/>
          </a:bodyPr>
          <a:lstStyle/>
          <a:p>
            <a:pPr lvl="0" defTabSz="685800">
              <a:defRPr/>
            </a:pPr>
            <a:r>
              <a:rPr lang="en-US" altLang="ja-JP" sz="1200" dirty="0"/>
              <a:t>1</a:t>
            </a:r>
            <a:endParaRPr lang="ja-JP" altLang="en-US" sz="12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5396970" y="2307101"/>
                <a:ext cx="256480"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800" dirty="0"/>
                        <m:t>Main</m:t>
                      </m:r>
                    </m:oMath>
                  </m:oMathPara>
                </a14:m>
                <a:endParaRPr lang="ja-JP" altLang="en-US" sz="8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5396970" y="2307101"/>
                <a:ext cx="256480" cy="123111"/>
              </a:xfrm>
              <a:prstGeom prst="rect">
                <a:avLst/>
              </a:prstGeom>
              <a:blipFill rotWithShape="0">
                <a:blip r:embed="rId2"/>
                <a:stretch>
                  <a:fillRect l="-7143" r="-7143" b="-9524"/>
                </a:stretch>
              </a:blipFill>
            </p:spPr>
            <p:txBody>
              <a:bodyPr/>
              <a:lstStyle/>
              <a:p>
                <a:r>
                  <a:rPr lang="ja-JP" altLang="en-US">
                    <a:noFill/>
                  </a:rPr>
                  <a:t> </a:t>
                </a:r>
              </a:p>
            </p:txBody>
          </p:sp>
        </mc:Fallback>
      </mc:AlternateContent>
      <p:sp>
        <p:nvSpPr>
          <p:cNvPr id="199" name="正方形/長方形 198"/>
          <p:cNvSpPr/>
          <p:nvPr/>
        </p:nvSpPr>
        <p:spPr>
          <a:xfrm>
            <a:off x="5347180" y="3037082"/>
            <a:ext cx="444352" cy="246221"/>
          </a:xfrm>
          <a:prstGeom prst="rect">
            <a:avLst/>
          </a:prstGeom>
        </p:spPr>
        <p:txBody>
          <a:bodyPr wrap="none">
            <a:spAutoFit/>
          </a:bodyPr>
          <a:lstStyle/>
          <a:p>
            <a:r>
              <a:rPr lang="en-US" altLang="ja-JP" sz="1000" dirty="0" smtClean="0"/>
              <a:t>NOT</a:t>
            </a:r>
            <a:endParaRPr lang="ja-JP" altLang="en-US" sz="1000" dirty="0"/>
          </a:p>
        </p:txBody>
      </p:sp>
      <p:sp>
        <p:nvSpPr>
          <p:cNvPr id="201" name="正方形/長方形 200"/>
          <p:cNvSpPr/>
          <p:nvPr/>
        </p:nvSpPr>
        <p:spPr>
          <a:xfrm>
            <a:off x="5329052" y="2838391"/>
            <a:ext cx="362599" cy="261610"/>
          </a:xfrm>
          <a:prstGeom prst="rect">
            <a:avLst/>
          </a:prstGeom>
        </p:spPr>
        <p:txBody>
          <a:bodyPr wrap="none">
            <a:spAutoFit/>
          </a:bodyPr>
          <a:lstStyle/>
          <a:p>
            <a:pPr algn="ctr"/>
            <a:r>
              <a:rPr lang="en-US" altLang="ja-JP" sz="1100" dirty="0" smtClean="0">
                <a:solidFill>
                  <a:srgbClr val="333333"/>
                </a:solidFill>
              </a:rPr>
              <a:t>PD</a:t>
            </a:r>
            <a:endParaRPr lang="ja-JP" altLang="en-US" sz="1100" dirty="0">
              <a:solidFill>
                <a:srgbClr val="333333"/>
              </a:solidFill>
            </a:endParaRPr>
          </a:p>
        </p:txBody>
      </p:sp>
      <p:sp>
        <p:nvSpPr>
          <p:cNvPr id="202" name="テキスト ボックス 201"/>
          <p:cNvSpPr txBox="1"/>
          <p:nvPr/>
        </p:nvSpPr>
        <p:spPr>
          <a:xfrm>
            <a:off x="4779411" y="3945171"/>
            <a:ext cx="1771985" cy="369332"/>
          </a:xfrm>
          <a:prstGeom prst="rect">
            <a:avLst/>
          </a:prstGeom>
          <a:noFill/>
        </p:spPr>
        <p:txBody>
          <a:bodyPr wrap="square" rtlCol="0">
            <a:spAutoFit/>
          </a:bodyPr>
          <a:lstStyle/>
          <a:p>
            <a:r>
              <a:rPr lang="ja-JP" altLang="en-US" dirty="0" smtClean="0"/>
              <a:t>データ</a:t>
            </a:r>
            <a:r>
              <a:rPr lang="en-US" altLang="ja-JP" dirty="0"/>
              <a:t>1</a:t>
            </a:r>
            <a:r>
              <a:rPr lang="ja-JP" altLang="en-US" dirty="0" smtClean="0"/>
              <a:t>を解放</a:t>
            </a:r>
            <a:endParaRPr kumimoji="1" lang="ja-JP" altLang="en-US" dirty="0"/>
          </a:p>
        </p:txBody>
      </p:sp>
      <p:graphicFrame>
        <p:nvGraphicFramePr>
          <p:cNvPr id="66" name="表 65"/>
          <p:cNvGraphicFramePr>
            <a:graphicFrameLocks noGrp="1"/>
          </p:cNvGraphicFramePr>
          <p:nvPr>
            <p:extLst/>
          </p:nvPr>
        </p:nvGraphicFramePr>
        <p:xfrm>
          <a:off x="8652407" y="4022435"/>
          <a:ext cx="3539593" cy="2341098"/>
        </p:xfrm>
        <a:graphic>
          <a:graphicData uri="http://schemas.openxmlformats.org/drawingml/2006/table">
            <a:tbl>
              <a:tblPr firstRow="1" bandRow="1">
                <a:tableStyleId>{5C22544A-7EE6-4342-B048-85BDC9FD1C3A}</a:tableStyleId>
              </a:tblPr>
              <a:tblGrid>
                <a:gridCol w="1042304"/>
                <a:gridCol w="764199"/>
                <a:gridCol w="871225"/>
                <a:gridCol w="861865"/>
              </a:tblGrid>
              <a:tr h="214757">
                <a:tc>
                  <a:txBody>
                    <a:bodyPr/>
                    <a:lstStyle/>
                    <a:p>
                      <a:endParaRPr kumimoji="1" lang="ja-JP" altLang="en-US" sz="900" dirty="0"/>
                    </a:p>
                  </a:txBody>
                  <a:tcPr/>
                </a:tc>
                <a:tc>
                  <a:txBody>
                    <a:bodyPr/>
                    <a:lstStyle/>
                    <a:p>
                      <a:r>
                        <a:rPr kumimoji="1" lang="ja-JP" altLang="en-US" sz="900" dirty="0" smtClean="0"/>
                        <a:t>ルール</a:t>
                      </a:r>
                      <a:r>
                        <a:rPr kumimoji="1" lang="en-US" altLang="ja-JP" sz="900" dirty="0" smtClean="0"/>
                        <a:t>No</a:t>
                      </a:r>
                      <a:endParaRPr kumimoji="1" lang="ja-JP" altLang="en-US" sz="900" dirty="0"/>
                    </a:p>
                  </a:txBody>
                  <a:tcPr/>
                </a:tc>
                <a:tc>
                  <a:txBody>
                    <a:bodyPr/>
                    <a:lstStyle/>
                    <a:p>
                      <a:r>
                        <a:rPr kumimoji="1" lang="en-US" altLang="ja-JP" sz="900" dirty="0" smtClean="0"/>
                        <a:t>A</a:t>
                      </a:r>
                      <a:endParaRPr kumimoji="1" lang="ja-JP" altLang="en-US" sz="900" dirty="0"/>
                    </a:p>
                  </a:txBody>
                  <a:tcPr/>
                </a:tc>
                <a:tc>
                  <a:txBody>
                    <a:bodyPr/>
                    <a:lstStyle/>
                    <a:p>
                      <a:r>
                        <a:rPr kumimoji="1" lang="en-US" altLang="ja-JP" sz="900" dirty="0" smtClean="0"/>
                        <a:t>B</a:t>
                      </a:r>
                      <a:endParaRPr kumimoji="1" lang="ja-JP" altLang="en-US" sz="900" dirty="0"/>
                    </a:p>
                  </a:txBody>
                  <a:tcPr/>
                </a:tc>
              </a:tr>
              <a:tr h="2758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ルール演算子</a:t>
                      </a:r>
                      <a:endParaRPr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a</a:t>
                      </a:r>
                      <a:r>
                        <a:rPr kumimoji="1" lang="ja-JP" altLang="en-US" sz="900" dirty="0" smtClean="0"/>
                        <a:t>＆</a:t>
                      </a:r>
                      <a:r>
                        <a:rPr kumimoji="1" lang="en-US" altLang="ja-JP" sz="900" dirty="0" smtClean="0"/>
                        <a:t>b</a:t>
                      </a:r>
                    </a:p>
                  </a:txBody>
                  <a:tcPr/>
                </a:tc>
                <a:tc>
                  <a:txBody>
                    <a:bodyPr/>
                    <a:lstStyle/>
                    <a:p>
                      <a:endParaRPr kumimoji="1" lang="ja-JP" altLang="en-US" sz="900" dirty="0"/>
                    </a:p>
                  </a:txBody>
                  <a:tcPr/>
                </a:tc>
              </a:tr>
              <a:tr h="275890">
                <a:tc gridSpan="4">
                  <a:txBody>
                    <a:bodyPr/>
                    <a:lstStyle/>
                    <a:p>
                      <a:pPr algn="ctr"/>
                      <a:r>
                        <a:rPr kumimoji="1" lang="ja-JP" altLang="en-US" sz="900" dirty="0" smtClean="0"/>
                        <a:t>ロジック系演算子</a:t>
                      </a:r>
                      <a:endParaRPr kumimoji="1" lang="ja-JP" altLang="en-US" sz="9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r>
              <a:tr h="275890">
                <a:tc>
                  <a:txBody>
                    <a:bodyPr/>
                    <a:lstStyle/>
                    <a:p>
                      <a:r>
                        <a:rPr kumimoji="1" lang="ja-JP" altLang="en-US" sz="900" dirty="0" smtClean="0"/>
                        <a:t>チェック対象</a:t>
                      </a:r>
                      <a:endParaRPr kumimoji="1" lang="ja-JP" altLang="en-US" sz="900" dirty="0"/>
                    </a:p>
                  </a:txBody>
                  <a:tcPr/>
                </a:tc>
                <a:tc>
                  <a:txBody>
                    <a:bodyPr/>
                    <a:lstStyle/>
                    <a:p>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MainPDType</a:t>
                      </a:r>
                      <a:endParaRPr kumimoji="1" lang="en-US" altLang="ja-JP" sz="900" dirty="0" smtClean="0"/>
                    </a:p>
                  </a:txBody>
                  <a:tcPr/>
                </a:tc>
                <a:tc>
                  <a:txBody>
                    <a:bodyPr/>
                    <a:lstStyle/>
                    <a:p>
                      <a:r>
                        <a:rPr kumimoji="1" lang="en-US" altLang="ja-JP" sz="900" dirty="0" smtClean="0"/>
                        <a:t>PD</a:t>
                      </a:r>
                      <a:endParaRPr kumimoji="1" lang="ja-JP" altLang="en-US" sz="900" dirty="0"/>
                    </a:p>
                  </a:txBody>
                  <a:tcPr/>
                </a:tc>
              </a:tr>
              <a:tr h="2766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a:tc>
                <a:tc>
                  <a:txBody>
                    <a:bodyPr/>
                    <a:lstStyle/>
                    <a:p>
                      <a:r>
                        <a:rPr kumimoji="1" lang="en-US" altLang="ja-JP" sz="900" dirty="0" smtClean="0"/>
                        <a:t>1</a:t>
                      </a:r>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r>
              <a:tr h="2766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E(end)</a:t>
                      </a:r>
                    </a:p>
                  </a:txBody>
                  <a:tcPr/>
                </a:tc>
              </a:tr>
              <a:tr h="3422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a:tc>
                <a:tc>
                  <a:txBody>
                    <a:bodyPr/>
                    <a:lstStyle/>
                    <a:p>
                      <a:endParaRPr kumimoji="1" lang="ja-JP" altLang="en-US" sz="900" dirty="0"/>
                    </a:p>
                  </a:txBody>
                  <a:tcPr/>
                </a:tc>
                <a:tc>
                  <a:txBody>
                    <a:bodyPr/>
                    <a:lstStyle/>
                    <a:p>
                      <a:r>
                        <a:rPr kumimoji="1" lang="en-US" altLang="ja-JP" sz="900" dirty="0" smtClean="0"/>
                        <a:t>==</a:t>
                      </a:r>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&lt;=</a:t>
                      </a:r>
                      <a:endParaRPr kumimoji="1" lang="ja-JP" altLang="en-US" sz="900" dirty="0" smtClean="0"/>
                    </a:p>
                    <a:p>
                      <a:endParaRPr kumimoji="1" lang="ja-JP" altLang="en-US" sz="900" dirty="0"/>
                    </a:p>
                  </a:txBody>
                  <a:tcPr/>
                </a:tc>
              </a:tr>
              <a:tr h="3422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r>
                        <a:rPr lang="en-US" altLang="ja-JP" sz="800" dirty="0" smtClean="0"/>
                        <a:t>Main</a:t>
                      </a:r>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1</a:t>
                      </a:r>
                      <a:endParaRPr kumimoji="1" lang="ja-JP" altLang="en-US" sz="900" dirty="0" smtClean="0"/>
                    </a:p>
                    <a:p>
                      <a:endParaRPr kumimoji="1" lang="ja-JP" altLang="en-US" sz="900" dirty="0"/>
                    </a:p>
                  </a:txBody>
                  <a:tcPr/>
                </a:tc>
              </a:tr>
            </a:tbl>
          </a:graphicData>
        </a:graphic>
      </p:graphicFrame>
      <p:sp>
        <p:nvSpPr>
          <p:cNvPr id="70" name="正方形/長方形 69"/>
          <p:cNvSpPr/>
          <p:nvPr/>
        </p:nvSpPr>
        <p:spPr>
          <a:xfrm>
            <a:off x="2847406" y="1734864"/>
            <a:ext cx="1173398" cy="307777"/>
          </a:xfrm>
          <a:prstGeom prst="rect">
            <a:avLst/>
          </a:prstGeom>
        </p:spPr>
        <p:txBody>
          <a:bodyPr wrap="none">
            <a:spAutoFit/>
          </a:bodyPr>
          <a:lstStyle/>
          <a:p>
            <a:r>
              <a:rPr lang="en-US" altLang="ja-JP" sz="1400" dirty="0" err="1" smtClean="0"/>
              <a:t>MainPDType</a:t>
            </a:r>
            <a:endParaRPr lang="ja-JP" altLang="en-US" sz="1400" dirty="0"/>
          </a:p>
        </p:txBody>
      </p:sp>
      <p:sp>
        <p:nvSpPr>
          <p:cNvPr id="6" name="正方形/長方形 5"/>
          <p:cNvSpPr/>
          <p:nvPr/>
        </p:nvSpPr>
        <p:spPr>
          <a:xfrm>
            <a:off x="4271739" y="1917810"/>
            <a:ext cx="431528" cy="307777"/>
          </a:xfrm>
          <a:prstGeom prst="rect">
            <a:avLst/>
          </a:prstGeom>
        </p:spPr>
        <p:txBody>
          <a:bodyPr wrap="none">
            <a:spAutoFit/>
          </a:bodyPr>
          <a:lstStyle/>
          <a:p>
            <a:pPr defTabSz="685800">
              <a:defRPr/>
            </a:pPr>
            <a:r>
              <a:rPr lang="en-US" altLang="ja-JP" sz="1400" dirty="0"/>
              <a:t>==</a:t>
            </a:r>
            <a:endParaRPr lang="ja-JP" altLang="en-US" sz="1400" dirty="0"/>
          </a:p>
        </p:txBody>
      </p:sp>
      <p:sp>
        <p:nvSpPr>
          <p:cNvPr id="8" name="正方形/長方形 7"/>
          <p:cNvSpPr/>
          <p:nvPr/>
        </p:nvSpPr>
        <p:spPr>
          <a:xfrm>
            <a:off x="4275602" y="2876133"/>
            <a:ext cx="431528" cy="307777"/>
          </a:xfrm>
          <a:prstGeom prst="rect">
            <a:avLst/>
          </a:prstGeom>
        </p:spPr>
        <p:txBody>
          <a:bodyPr wrap="none">
            <a:spAutoFit/>
          </a:bodyPr>
          <a:lstStyle/>
          <a:p>
            <a:pPr lvl="0" defTabSz="685800">
              <a:defRPr/>
            </a:pPr>
            <a:r>
              <a:rPr lang="en-US" altLang="ja-JP" sz="1400" dirty="0"/>
              <a:t>&lt;=</a:t>
            </a:r>
            <a:endParaRPr lang="ja-JP" altLang="en-US" sz="1400" dirty="0"/>
          </a:p>
        </p:txBody>
      </p:sp>
      <p:sp>
        <p:nvSpPr>
          <p:cNvPr id="71" name="テキスト ボックス 70"/>
          <p:cNvSpPr txBox="1"/>
          <p:nvPr/>
        </p:nvSpPr>
        <p:spPr>
          <a:xfrm>
            <a:off x="41873" y="4816550"/>
            <a:ext cx="5355097" cy="523220"/>
          </a:xfrm>
          <a:prstGeom prst="rect">
            <a:avLst/>
          </a:prstGeom>
          <a:noFill/>
        </p:spPr>
        <p:txBody>
          <a:bodyPr wrap="square" rtlCol="0">
            <a:spAutoFit/>
          </a:bodyPr>
          <a:lstStyle/>
          <a:p>
            <a:r>
              <a:rPr lang="ja-JP" altLang="en-US" sz="1400" dirty="0"/>
              <a:t>①「</a:t>
            </a:r>
            <a:r>
              <a:rPr lang="en-US" altLang="ja-JP" sz="1400" dirty="0" err="1"/>
              <a:t>MainPDType</a:t>
            </a:r>
            <a:r>
              <a:rPr lang="ja-JP" altLang="en-US" sz="1400" dirty="0"/>
              <a:t>」が</a:t>
            </a:r>
            <a:r>
              <a:rPr lang="en-US" altLang="ja-JP" sz="1400" dirty="0"/>
              <a:t>"Main(Sub</a:t>
            </a:r>
            <a:r>
              <a:rPr lang="ja-JP" altLang="en-US" sz="1400" dirty="0" err="1"/>
              <a:t>、</a:t>
            </a:r>
            <a:r>
              <a:rPr lang="en-US" altLang="ja-JP" sz="1400" dirty="0"/>
              <a:t>Rework</a:t>
            </a:r>
            <a:r>
              <a:rPr lang="ja-JP" altLang="en-US" sz="1400" dirty="0"/>
              <a:t>以外</a:t>
            </a:r>
            <a:r>
              <a:rPr lang="en-US" altLang="ja-JP" sz="1400" dirty="0"/>
              <a:t>)"</a:t>
            </a:r>
            <a:r>
              <a:rPr lang="ja-JP" altLang="en-US" sz="1400" dirty="0"/>
              <a:t>の場合</a:t>
            </a:r>
            <a:r>
              <a:rPr lang="ja-JP" altLang="en-US" sz="1400" dirty="0" smtClean="0"/>
              <a:t>、</a:t>
            </a:r>
            <a:endParaRPr lang="en-US" altLang="ja-JP" sz="1400" dirty="0" smtClean="0"/>
          </a:p>
          <a:p>
            <a:r>
              <a:rPr lang="ja-JP" altLang="en-US" sz="1400" dirty="0" smtClean="0"/>
              <a:t>②工程数</a:t>
            </a:r>
            <a:r>
              <a:rPr lang="ja-JP" altLang="en-US" sz="1400" dirty="0"/>
              <a:t>が</a:t>
            </a:r>
            <a:r>
              <a:rPr lang="en-US" altLang="ja-JP" sz="1400" dirty="0"/>
              <a:t>1</a:t>
            </a:r>
            <a:r>
              <a:rPr lang="ja-JP" altLang="en-US" sz="1400" dirty="0"/>
              <a:t>以下であれば”</a:t>
            </a:r>
            <a:r>
              <a:rPr lang="en-US" altLang="ja-JP" sz="1400" dirty="0"/>
              <a:t>ERROR"</a:t>
            </a:r>
            <a:r>
              <a:rPr lang="ja-JP" altLang="en-US" sz="1400" dirty="0"/>
              <a:t>とする。</a:t>
            </a:r>
            <a:endParaRPr lang="en-US" altLang="ja-JP" sz="1400" dirty="0"/>
          </a:p>
        </p:txBody>
      </p:sp>
      <p:sp>
        <p:nvSpPr>
          <p:cNvPr id="72" name="正方形/長方形 71"/>
          <p:cNvSpPr/>
          <p:nvPr/>
        </p:nvSpPr>
        <p:spPr>
          <a:xfrm>
            <a:off x="4960933" y="1885928"/>
            <a:ext cx="1173398" cy="307777"/>
          </a:xfrm>
          <a:prstGeom prst="rect">
            <a:avLst/>
          </a:prstGeom>
        </p:spPr>
        <p:txBody>
          <a:bodyPr wrap="none">
            <a:spAutoFit/>
          </a:bodyPr>
          <a:lstStyle/>
          <a:p>
            <a:r>
              <a:rPr lang="en-US" altLang="ja-JP" sz="1400" dirty="0" err="1" smtClean="0"/>
              <a:t>MainPDType</a:t>
            </a:r>
            <a:endParaRPr lang="ja-JP" altLang="en-US" sz="1400" dirty="0"/>
          </a:p>
        </p:txBody>
      </p:sp>
      <p:sp>
        <p:nvSpPr>
          <p:cNvPr id="73" name="正方形/長方形 72"/>
          <p:cNvSpPr/>
          <p:nvPr/>
        </p:nvSpPr>
        <p:spPr>
          <a:xfrm>
            <a:off x="700784" y="3285513"/>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74" name="正方形/長方形 73"/>
          <p:cNvSpPr/>
          <p:nvPr/>
        </p:nvSpPr>
        <p:spPr>
          <a:xfrm>
            <a:off x="928973" y="2949169"/>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sp>
        <p:nvSpPr>
          <p:cNvPr id="75" name="正方形/長方形 74"/>
          <p:cNvSpPr/>
          <p:nvPr/>
        </p:nvSpPr>
        <p:spPr>
          <a:xfrm>
            <a:off x="2987684" y="3193179"/>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76" name="正方形/長方形 75"/>
          <p:cNvSpPr/>
          <p:nvPr/>
        </p:nvSpPr>
        <p:spPr>
          <a:xfrm>
            <a:off x="3215873" y="2856835"/>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sp>
        <p:nvSpPr>
          <p:cNvPr id="78" name="正方形/長方形 77"/>
          <p:cNvSpPr/>
          <p:nvPr/>
        </p:nvSpPr>
        <p:spPr>
          <a:xfrm>
            <a:off x="7501322" y="1376199"/>
            <a:ext cx="3938353" cy="369332"/>
          </a:xfrm>
          <a:prstGeom prst="rect">
            <a:avLst/>
          </a:prstGeom>
        </p:spPr>
        <p:txBody>
          <a:bodyPr wrap="square">
            <a:spAutoFit/>
          </a:bodyPr>
          <a:lstStyle/>
          <a:p>
            <a:pPr lvl="0" defTabSz="685800">
              <a:defRPr/>
            </a:pPr>
            <a:r>
              <a:rPr lang="en-US" altLang="ja-JP" dirty="0" smtClean="0"/>
              <a:t>A,B</a:t>
            </a:r>
            <a:r>
              <a:rPr lang="ja-JP" altLang="en-US" dirty="0" smtClean="0"/>
              <a:t>共に満たしたため</a:t>
            </a:r>
            <a:r>
              <a:rPr lang="en-US" altLang="ja-JP" dirty="0" smtClean="0"/>
              <a:t>ok(</a:t>
            </a:r>
            <a:r>
              <a:rPr lang="ja-JP" altLang="en-US" dirty="0" smtClean="0"/>
              <a:t>要素が存在する</a:t>
            </a:r>
            <a:r>
              <a:rPr lang="en-US" altLang="ja-JP" dirty="0" smtClean="0"/>
              <a:t>)</a:t>
            </a:r>
            <a:endParaRPr lang="en-US" altLang="ja-JP" dirty="0"/>
          </a:p>
        </p:txBody>
      </p:sp>
      <p:sp>
        <p:nvSpPr>
          <p:cNvPr id="61" name="角丸四角形 60"/>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62" name="正方形/長方形 61"/>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Tree>
    <p:extLst>
      <p:ext uri="{BB962C8B-B14F-4D97-AF65-F5344CB8AC3E}">
        <p14:creationId xmlns:p14="http://schemas.microsoft.com/office/powerpoint/2010/main" val="4096719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698431" y="1609190"/>
            <a:ext cx="1692489" cy="26120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sp>
        <p:nvSpPr>
          <p:cNvPr id="196" name="円/楕円 195"/>
          <p:cNvSpPr/>
          <p:nvPr/>
        </p:nvSpPr>
        <p:spPr>
          <a:xfrm>
            <a:off x="5264437" y="3027702"/>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100" dirty="0" smtClean="0">
              <a:solidFill>
                <a:srgbClr val="333333"/>
              </a:solidFill>
            </a:endParaRPr>
          </a:p>
        </p:txBody>
      </p:sp>
      <p:sp>
        <p:nvSpPr>
          <p:cNvPr id="197" name="正方形/長方形 196"/>
          <p:cNvSpPr/>
          <p:nvPr/>
        </p:nvSpPr>
        <p:spPr>
          <a:xfrm>
            <a:off x="5126496" y="1264194"/>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2</a:t>
            </a:r>
            <a:endParaRPr lang="ja-JP" altLang="en-US" sz="1400" dirty="0">
              <a:solidFill>
                <a:srgbClr val="333333"/>
              </a:solidFill>
            </a:endParaRPr>
          </a:p>
        </p:txBody>
      </p:sp>
      <p:sp>
        <p:nvSpPr>
          <p:cNvPr id="5" name="スライド番号プレースホルダー 4"/>
          <p:cNvSpPr>
            <a:spLocks noGrp="1"/>
          </p:cNvSpPr>
          <p:nvPr>
            <p:ph type="sldNum" sz="quarter" idx="17"/>
          </p:nvPr>
        </p:nvSpPr>
        <p:spPr>
          <a:xfrm>
            <a:off x="11377613" y="6449006"/>
            <a:ext cx="642109" cy="365125"/>
          </a:xfrm>
        </p:spPr>
        <p:txBody>
          <a:bodyPr/>
          <a:lstStyle/>
          <a:p>
            <a:pPr eaLnBrk="0" hangingPunct="0">
              <a:tabLst>
                <a:tab pos="568218" algn="ctr"/>
                <a:tab pos="857089" algn="l"/>
                <a:tab pos="1088820" algn="l"/>
              </a:tabLst>
            </a:pPr>
            <a:fld id="{C0A530F1-D8C6-4A93-9917-2C1FE34DC798}" type="slidenum">
              <a:rPr lang="en-US" altLang="ja-JP">
                <a:solidFill>
                  <a:srgbClr val="333333"/>
                </a:solidFill>
              </a:rPr>
              <a:pPr eaLnBrk="0" hangingPunct="0">
                <a:tabLst>
                  <a:tab pos="568218" algn="ctr"/>
                  <a:tab pos="857089" algn="l"/>
                  <a:tab pos="1088820" algn="l"/>
                </a:tabLst>
              </a:pPr>
              <a:t>19</a:t>
            </a:fld>
            <a:endParaRPr lang="en-US" altLang="ja-JP" dirty="0">
              <a:solidFill>
                <a:srgbClr val="333333"/>
              </a:solidFill>
            </a:endParaRPr>
          </a:p>
        </p:txBody>
      </p:sp>
      <p:sp>
        <p:nvSpPr>
          <p:cNvPr id="53" name="正方形/長方形 52"/>
          <p:cNvSpPr/>
          <p:nvPr/>
        </p:nvSpPr>
        <p:spPr>
          <a:xfrm>
            <a:off x="3958045" y="1668834"/>
            <a:ext cx="1082348" cy="523220"/>
          </a:xfrm>
          <a:prstGeom prst="rect">
            <a:avLst/>
          </a:prstGeom>
        </p:spPr>
        <p:txBody>
          <a:bodyPr wrap="none">
            <a:spAutoFit/>
          </a:bodyPr>
          <a:lstStyle/>
          <a:p>
            <a:pPr defTabSz="685800">
              <a:defRPr/>
            </a:pPr>
            <a:r>
              <a:rPr lang="ja-JP" altLang="en-US" sz="1400" dirty="0">
                <a:solidFill>
                  <a:srgbClr val="333333"/>
                </a:solidFill>
              </a:rPr>
              <a:t>論理</a:t>
            </a:r>
            <a:r>
              <a:rPr lang="ja-JP" altLang="en-US" sz="1400" dirty="0" smtClean="0">
                <a:solidFill>
                  <a:srgbClr val="333333"/>
                </a:solidFill>
              </a:rPr>
              <a:t>演算子</a:t>
            </a:r>
            <a:endParaRPr lang="en-US" altLang="ja-JP" sz="1400" dirty="0" smtClean="0">
              <a:solidFill>
                <a:srgbClr val="333333"/>
              </a:solidFill>
            </a:endParaRPr>
          </a:p>
          <a:p>
            <a:pPr defTabSz="685800">
              <a:defRPr/>
            </a:pPr>
            <a:r>
              <a:rPr lang="en-US" altLang="ja-JP" sz="1400" dirty="0" smtClean="0">
                <a:solidFill>
                  <a:srgbClr val="333333"/>
                </a:solidFill>
              </a:rPr>
              <a:t>       </a:t>
            </a:r>
            <a:endParaRPr lang="ja-JP" altLang="en-US" sz="1400" dirty="0">
              <a:solidFill>
                <a:srgbClr val="333333"/>
              </a:solidFill>
            </a:endParaRPr>
          </a:p>
        </p:txBody>
      </p:sp>
      <p:grpSp>
        <p:nvGrpSpPr>
          <p:cNvPr id="156" name="グループ化 155"/>
          <p:cNvGrpSpPr/>
          <p:nvPr/>
        </p:nvGrpSpPr>
        <p:grpSpPr>
          <a:xfrm>
            <a:off x="6918895" y="1768849"/>
            <a:ext cx="3409512" cy="2421614"/>
            <a:chOff x="6174446" y="3790160"/>
            <a:chExt cx="3409512" cy="2421614"/>
          </a:xfrm>
        </p:grpSpPr>
        <p:sp>
          <p:nvSpPr>
            <p:cNvPr id="155" name="円/楕円 154"/>
            <p:cNvSpPr/>
            <p:nvPr/>
          </p:nvSpPr>
          <p:spPr>
            <a:xfrm>
              <a:off x="6174446" y="3986218"/>
              <a:ext cx="3409512"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grpSp>
          <p:nvGrpSpPr>
            <p:cNvPr id="102" name="グループ化 101"/>
            <p:cNvGrpSpPr/>
            <p:nvPr/>
          </p:nvGrpSpPr>
          <p:grpSpPr>
            <a:xfrm>
              <a:off x="6392356" y="4351660"/>
              <a:ext cx="2697865" cy="1481541"/>
              <a:chOff x="1125492" y="4184663"/>
              <a:chExt cx="2422136" cy="1393070"/>
            </a:xfrm>
          </p:grpSpPr>
          <p:grpSp>
            <p:nvGrpSpPr>
              <p:cNvPr id="104" name="グループ化 103"/>
              <p:cNvGrpSpPr/>
              <p:nvPr/>
            </p:nvGrpSpPr>
            <p:grpSpPr>
              <a:xfrm>
                <a:off x="1125492" y="4184663"/>
                <a:ext cx="2422136" cy="1393070"/>
                <a:chOff x="2704050" y="4441794"/>
                <a:chExt cx="3267419" cy="1879229"/>
              </a:xfrm>
            </p:grpSpPr>
            <p:sp>
              <p:nvSpPr>
                <p:cNvPr id="108" name="円/楕円 107"/>
                <p:cNvSpPr/>
                <p:nvPr/>
              </p:nvSpPr>
              <p:spPr>
                <a:xfrm>
                  <a:off x="4594937" y="4504003"/>
                  <a:ext cx="1376532"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900" dirty="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lvl="0" defTabSz="685800">
                    <a:defRPr/>
                  </a:pPr>
                  <a:endParaRPr lang="en-US" altLang="ja-JP" sz="1100" dirty="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solidFill>
                    <a:srgbClr val="333333"/>
                  </a:solidFill>
                </a:endParaRPr>
              </a:p>
            </p:txBody>
          </p:sp>
        </p:grpSp>
        <p:sp>
          <p:nvSpPr>
            <p:cNvPr id="103" name="正方形/長方形 102"/>
            <p:cNvSpPr/>
            <p:nvPr/>
          </p:nvSpPr>
          <p:spPr>
            <a:xfrm>
              <a:off x="7255243" y="3790160"/>
              <a:ext cx="1109526" cy="307777"/>
            </a:xfrm>
            <a:prstGeom prst="rect">
              <a:avLst/>
            </a:prstGeom>
          </p:spPr>
          <p:txBody>
            <a:bodyPr wrap="square">
              <a:spAutoFit/>
            </a:bodyPr>
            <a:lstStyle/>
            <a:p>
              <a:pPr algn="ctr"/>
              <a:r>
                <a:rPr lang="ja-JP" altLang="en-US" sz="1400" dirty="0" smtClean="0">
                  <a:solidFill>
                    <a:srgbClr val="333333"/>
                  </a:solidFill>
                </a:rPr>
                <a:t>関係演算子</a:t>
              </a:r>
              <a:endParaRPr lang="ja-JP" altLang="en-US" sz="1400" dirty="0">
                <a:solidFill>
                  <a:srgbClr val="333333"/>
                </a:solidFill>
              </a:endParaRPr>
            </a:p>
          </p:txBody>
        </p:sp>
        <p:sp>
          <p:nvSpPr>
            <p:cNvPr id="136" name="正方形/長方形 135"/>
            <p:cNvSpPr/>
            <p:nvPr/>
          </p:nvSpPr>
          <p:spPr>
            <a:xfrm>
              <a:off x="7515551" y="4217519"/>
              <a:ext cx="752940" cy="369332"/>
            </a:xfrm>
            <a:prstGeom prst="rect">
              <a:avLst/>
            </a:prstGeom>
          </p:spPr>
          <p:txBody>
            <a:bodyPr wrap="square">
              <a:spAutoFit/>
            </a:bodyPr>
            <a:lstStyle/>
            <a:p>
              <a:pPr lvl="0" defTabSz="685800">
                <a:defRPr/>
              </a:pPr>
              <a:r>
                <a:rPr lang="en-US" altLang="ja-JP" dirty="0" err="1"/>
                <a:t>aNb</a:t>
              </a:r>
              <a:endParaRPr lang="en-US" altLang="ja-JP" dirty="0"/>
            </a:p>
          </p:txBody>
        </p:sp>
      </p:grpSp>
      <p:sp>
        <p:nvSpPr>
          <p:cNvPr id="24" name="円/楕円 23"/>
          <p:cNvSpPr/>
          <p:nvPr/>
        </p:nvSpPr>
        <p:spPr>
          <a:xfrm>
            <a:off x="2396362" y="1608556"/>
            <a:ext cx="1899860" cy="25819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grpSp>
        <p:nvGrpSpPr>
          <p:cNvPr id="168" name="グループ化 167"/>
          <p:cNvGrpSpPr/>
          <p:nvPr/>
        </p:nvGrpSpPr>
        <p:grpSpPr>
          <a:xfrm>
            <a:off x="3072014" y="2884729"/>
            <a:ext cx="711175" cy="996232"/>
            <a:chOff x="4156938" y="3258523"/>
            <a:chExt cx="890359" cy="1299838"/>
          </a:xfrm>
        </p:grpSpPr>
        <p:sp>
          <p:nvSpPr>
            <p:cNvPr id="39" name="円/楕円 38"/>
            <p:cNvSpPr/>
            <p:nvPr/>
          </p:nvSpPr>
          <p:spPr>
            <a:xfrm>
              <a:off x="4156938" y="3258523"/>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50" dirty="0" smtClean="0">
                <a:solidFill>
                  <a:srgbClr val="333333"/>
                </a:solidFill>
              </a:endParaRPr>
            </a:p>
          </p:txBody>
        </p:sp>
        <p:sp>
          <p:nvSpPr>
            <p:cNvPr id="44" name="正方形/長方形 43"/>
            <p:cNvSpPr/>
            <p:nvPr/>
          </p:nvSpPr>
          <p:spPr>
            <a:xfrm>
              <a:off x="4412414" y="3730673"/>
              <a:ext cx="401885" cy="722831"/>
            </a:xfrm>
            <a:prstGeom prst="rect">
              <a:avLst/>
            </a:prstGeom>
          </p:spPr>
          <p:txBody>
            <a:bodyPr wrap="square">
              <a:spAutoFit/>
            </a:bodyPr>
            <a:lstStyle/>
            <a:p>
              <a:r>
                <a:rPr lang="ja-JP" altLang="en-US" sz="600" dirty="0" err="1" smtClean="0">
                  <a:solidFill>
                    <a:srgbClr val="333333"/>
                  </a:solidFill>
                </a:rPr>
                <a:t>.</a:t>
              </a:r>
              <a:r>
                <a:rPr lang="ja-JP" altLang="en-US" sz="600" dirty="0">
                  <a:solidFill>
                    <a:srgbClr val="333333"/>
                  </a:solidFill>
                </a:rPr>
                <a:t>3Y</a:t>
              </a:r>
            </a:p>
            <a:p>
              <a:r>
                <a:rPr lang="en-US" altLang="ja-JP" sz="600" dirty="0" smtClean="0">
                  <a:solidFill>
                    <a:srgbClr val="333333"/>
                  </a:solidFill>
                </a:rPr>
                <a:t>EX1</a:t>
              </a:r>
              <a:endParaRPr lang="en-US" altLang="ja-JP" sz="600" dirty="0">
                <a:solidFill>
                  <a:srgbClr val="333333"/>
                </a:solidFill>
              </a:endParaRPr>
            </a:p>
            <a:p>
              <a:r>
                <a:rPr lang="ja-JP" altLang="en-US" sz="600" dirty="0" err="1" smtClean="0">
                  <a:solidFill>
                    <a:srgbClr val="333333"/>
                  </a:solidFill>
                </a:rPr>
                <a:t>.</a:t>
              </a:r>
              <a:r>
                <a:rPr lang="ja-JP" altLang="en-US" sz="600" dirty="0" smtClean="0">
                  <a:solidFill>
                    <a:srgbClr val="333333"/>
                  </a:solidFill>
                </a:rPr>
                <a:t>3Y</a:t>
              </a:r>
              <a:endParaRPr lang="en-US" altLang="ja-JP" sz="600" dirty="0" smtClean="0">
                <a:solidFill>
                  <a:srgbClr val="333333"/>
                </a:solidFill>
              </a:endParaRPr>
            </a:p>
            <a:p>
              <a:r>
                <a:rPr lang="ja-JP" altLang="en-US" sz="600" dirty="0" err="1">
                  <a:solidFill>
                    <a:srgbClr val="333333"/>
                  </a:solidFill>
                </a:rPr>
                <a:t>.</a:t>
              </a:r>
              <a:r>
                <a:rPr lang="ja-JP" altLang="en-US" sz="600" dirty="0" smtClean="0">
                  <a:solidFill>
                    <a:srgbClr val="333333"/>
                  </a:solidFill>
                </a:rPr>
                <a:t>3Y</a:t>
              </a:r>
              <a:endParaRPr lang="en-US" altLang="ja-JP" sz="600" dirty="0" smtClean="0">
                <a:solidFill>
                  <a:srgbClr val="333333"/>
                </a:solidFill>
              </a:endParaRPr>
            </a:p>
            <a:p>
              <a:r>
                <a:rPr lang="ja-JP" altLang="en-US" sz="600" dirty="0" err="1">
                  <a:solidFill>
                    <a:srgbClr val="333333"/>
                  </a:solidFill>
                </a:rPr>
                <a:t>.</a:t>
              </a:r>
              <a:r>
                <a:rPr lang="ja-JP" altLang="en-US" sz="600" dirty="0">
                  <a:solidFill>
                    <a:srgbClr val="333333"/>
                  </a:solidFill>
                </a:rPr>
                <a:t>3Y</a:t>
              </a:r>
            </a:p>
          </p:txBody>
        </p:sp>
        <p:sp>
          <p:nvSpPr>
            <p:cNvPr id="159" name="正方形/長方形 158"/>
            <p:cNvSpPr/>
            <p:nvPr/>
          </p:nvSpPr>
          <p:spPr>
            <a:xfrm>
              <a:off x="4173900" y="3375768"/>
              <a:ext cx="873397" cy="401573"/>
            </a:xfrm>
            <a:prstGeom prst="rect">
              <a:avLst/>
            </a:prstGeom>
          </p:spPr>
          <p:txBody>
            <a:bodyPr wrap="none">
              <a:spAutoFit/>
            </a:bodyPr>
            <a:lstStyle/>
            <a:p>
              <a:r>
                <a:rPr lang="en-US" altLang="ja-JP" sz="1400" dirty="0" err="1"/>
                <a:t>openo</a:t>
              </a:r>
              <a:endParaRPr lang="ja-JP" altLang="en-US" sz="1400" dirty="0"/>
            </a:p>
          </p:txBody>
        </p:sp>
      </p:grpSp>
      <p:sp>
        <p:nvSpPr>
          <p:cNvPr id="172" name="正方形/長方形 171"/>
          <p:cNvSpPr/>
          <p:nvPr/>
        </p:nvSpPr>
        <p:spPr>
          <a:xfrm>
            <a:off x="3011338" y="1323296"/>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1</a:t>
            </a:r>
            <a:endParaRPr lang="ja-JP" altLang="en-US" sz="1400" dirty="0">
              <a:solidFill>
                <a:srgbClr val="333333"/>
              </a:solidFill>
            </a:endParaRPr>
          </a:p>
        </p:txBody>
      </p:sp>
      <p:sp>
        <p:nvSpPr>
          <p:cNvPr id="170" name="円/楕円 169"/>
          <p:cNvSpPr/>
          <p:nvPr/>
        </p:nvSpPr>
        <p:spPr>
          <a:xfrm>
            <a:off x="71043" y="1516684"/>
            <a:ext cx="2093478" cy="28609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sp>
        <p:nvSpPr>
          <p:cNvPr id="40" name="正方形/長方形 39"/>
          <p:cNvSpPr/>
          <p:nvPr/>
        </p:nvSpPr>
        <p:spPr>
          <a:xfrm>
            <a:off x="732254" y="1263151"/>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a:solidFill>
                  <a:srgbClr val="333333"/>
                </a:solidFill>
              </a:rPr>
              <a:t>0</a:t>
            </a:r>
            <a:endParaRPr lang="ja-JP" altLang="en-US" sz="1400" dirty="0">
              <a:solidFill>
                <a:srgbClr val="333333"/>
              </a:solidFill>
            </a:endParaRPr>
          </a:p>
        </p:txBody>
      </p:sp>
      <p:sp>
        <p:nvSpPr>
          <p:cNvPr id="4" name="正方形/長方形 3"/>
          <p:cNvSpPr/>
          <p:nvPr/>
        </p:nvSpPr>
        <p:spPr>
          <a:xfrm>
            <a:off x="1566697" y="2601120"/>
            <a:ext cx="1441420" cy="307777"/>
          </a:xfrm>
          <a:prstGeom prst="rect">
            <a:avLst/>
          </a:prstGeom>
        </p:spPr>
        <p:txBody>
          <a:bodyPr wrap="none">
            <a:spAutoFit/>
          </a:bodyPr>
          <a:lstStyle/>
          <a:p>
            <a:pPr defTabSz="685800">
              <a:defRPr/>
            </a:pPr>
            <a:r>
              <a:rPr lang="ja-JP" altLang="en-US" sz="1400" dirty="0">
                <a:solidFill>
                  <a:srgbClr val="333333"/>
                </a:solidFill>
              </a:rPr>
              <a:t>位置指定演算子</a:t>
            </a:r>
            <a:endParaRPr lang="en-US" altLang="ja-JP" sz="1400" dirty="0">
              <a:solidFill>
                <a:srgbClr val="333333"/>
              </a:solidFill>
            </a:endParaRPr>
          </a:p>
        </p:txBody>
      </p:sp>
      <p:sp>
        <p:nvSpPr>
          <p:cNvPr id="13" name="正方形/長方形 12"/>
          <p:cNvSpPr/>
          <p:nvPr/>
        </p:nvSpPr>
        <p:spPr>
          <a:xfrm>
            <a:off x="2060786" y="2861665"/>
            <a:ext cx="468398" cy="307777"/>
          </a:xfrm>
          <a:prstGeom prst="rect">
            <a:avLst/>
          </a:prstGeom>
        </p:spPr>
        <p:txBody>
          <a:bodyPr wrap="none">
            <a:spAutoFit/>
          </a:bodyPr>
          <a:lstStyle/>
          <a:p>
            <a:pPr lvl="0" defTabSz="685800">
              <a:defRPr/>
            </a:pPr>
            <a:r>
              <a:rPr lang="en-US" altLang="ja-JP" sz="1400" dirty="0" smtClean="0"/>
              <a:t>3E1</a:t>
            </a:r>
            <a:endParaRPr lang="en-US" altLang="ja-JP" sz="1400" dirty="0"/>
          </a:p>
        </p:txBody>
      </p:sp>
      <p:grpSp>
        <p:nvGrpSpPr>
          <p:cNvPr id="15" name="グループ化 14"/>
          <p:cNvGrpSpPr/>
          <p:nvPr/>
        </p:nvGrpSpPr>
        <p:grpSpPr>
          <a:xfrm>
            <a:off x="646836" y="2916067"/>
            <a:ext cx="1003961" cy="1240663"/>
            <a:chOff x="690680" y="1335304"/>
            <a:chExt cx="1003961" cy="1240663"/>
          </a:xfrm>
        </p:grpSpPr>
        <p:sp>
          <p:nvSpPr>
            <p:cNvPr id="29" name="円/楕円 28"/>
            <p:cNvSpPr/>
            <p:nvPr/>
          </p:nvSpPr>
          <p:spPr>
            <a:xfrm>
              <a:off x="690680" y="1335304"/>
              <a:ext cx="948593" cy="124066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1050" dirty="0" smtClean="0">
                <a:solidFill>
                  <a:srgbClr val="333333"/>
                </a:solidFill>
              </a:endParaRPr>
            </a:p>
          </p:txBody>
        </p:sp>
        <p:sp>
          <p:nvSpPr>
            <p:cNvPr id="11" name="正方形/長方形 10"/>
            <p:cNvSpPr/>
            <p:nvPr/>
          </p:nvSpPr>
          <p:spPr>
            <a:xfrm>
              <a:off x="744628" y="1820707"/>
              <a:ext cx="950013" cy="553998"/>
            </a:xfrm>
            <a:prstGeom prst="rect">
              <a:avLst/>
            </a:prstGeom>
          </p:spPr>
          <p:txBody>
            <a:bodyPr wrap="square">
              <a:spAutoFit/>
            </a:bodyPr>
            <a:lstStyle/>
            <a:p>
              <a:r>
                <a:rPr lang="ja-JP" altLang="en-US" sz="600" dirty="0"/>
                <a:t>AL@D001SMA1.3Y</a:t>
              </a:r>
            </a:p>
            <a:p>
              <a:r>
                <a:rPr lang="ja-JP" altLang="en-US" sz="600" dirty="0" smtClean="0"/>
                <a:t>AL</a:t>
              </a:r>
              <a:r>
                <a:rPr lang="ja-JP" altLang="en-US" sz="600" dirty="0"/>
                <a:t>@D001SMA1</a:t>
              </a:r>
              <a:r>
                <a:rPr lang="ja-JP" altLang="en-US" sz="600" dirty="0" smtClean="0"/>
                <a:t>.</a:t>
              </a:r>
              <a:r>
                <a:rPr lang="en-US" altLang="ja-JP" sz="600" dirty="0" smtClean="0"/>
                <a:t>EX1</a:t>
              </a:r>
              <a:endParaRPr lang="ja-JP" altLang="en-US" sz="600" dirty="0"/>
            </a:p>
            <a:p>
              <a:r>
                <a:rPr lang="ja-JP" altLang="en-US" sz="600" dirty="0"/>
                <a:t>AL@L001SMA1.3Y</a:t>
              </a:r>
            </a:p>
            <a:p>
              <a:r>
                <a:rPr lang="ja-JP" altLang="en-US" sz="600" dirty="0"/>
                <a:t>AL@L001STH1.3Y</a:t>
              </a:r>
            </a:p>
            <a:p>
              <a:r>
                <a:rPr lang="ja-JP" altLang="en-US" sz="600" dirty="0"/>
                <a:t>AL@C001SMA1.3Y</a:t>
              </a:r>
            </a:p>
          </p:txBody>
        </p:sp>
        <p:sp>
          <p:nvSpPr>
            <p:cNvPr id="157" name="正方形/長方形 156"/>
            <p:cNvSpPr/>
            <p:nvPr/>
          </p:nvSpPr>
          <p:spPr>
            <a:xfrm>
              <a:off x="783810" y="1477715"/>
              <a:ext cx="697627" cy="307777"/>
            </a:xfrm>
            <a:prstGeom prst="rect">
              <a:avLst/>
            </a:prstGeom>
          </p:spPr>
          <p:txBody>
            <a:bodyPr wrap="none">
              <a:spAutoFit/>
            </a:bodyPr>
            <a:lstStyle/>
            <a:p>
              <a:r>
                <a:rPr lang="en-US" altLang="ja-JP" sz="1400" dirty="0" err="1"/>
                <a:t>openo</a:t>
              </a:r>
              <a:endParaRPr lang="ja-JP" altLang="en-US" sz="1400" dirty="0"/>
            </a:p>
          </p:txBody>
        </p:sp>
      </p:grpSp>
      <p:sp>
        <p:nvSpPr>
          <p:cNvPr id="20" name="円弧 19"/>
          <p:cNvSpPr/>
          <p:nvPr/>
        </p:nvSpPr>
        <p:spPr>
          <a:xfrm>
            <a:off x="1381000" y="2852161"/>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74" name="テキスト ボックス 173"/>
          <p:cNvSpPr txBox="1"/>
          <p:nvPr/>
        </p:nvSpPr>
        <p:spPr>
          <a:xfrm>
            <a:off x="2601560" y="4164482"/>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smtClean="0">
                <a:solidFill>
                  <a:srgbClr val="333333"/>
                </a:solidFill>
              </a:rPr>
              <a:t>0</a:t>
            </a:r>
            <a:r>
              <a:rPr lang="ja-JP" altLang="en-US" dirty="0" smtClean="0">
                <a:solidFill>
                  <a:srgbClr val="333333"/>
                </a:solidFill>
              </a:rPr>
              <a:t>を解放</a:t>
            </a:r>
            <a:endParaRPr lang="ja-JP" altLang="en-US" dirty="0">
              <a:solidFill>
                <a:srgbClr val="333333"/>
              </a:solidFill>
            </a:endParaRPr>
          </a:p>
        </p:txBody>
      </p:sp>
      <p:sp>
        <p:nvSpPr>
          <p:cNvPr id="189" name="円弧 188"/>
          <p:cNvSpPr/>
          <p:nvPr/>
        </p:nvSpPr>
        <p:spPr>
          <a:xfrm>
            <a:off x="3568048" y="2845477"/>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90" name="円弧 189"/>
          <p:cNvSpPr/>
          <p:nvPr/>
        </p:nvSpPr>
        <p:spPr>
          <a:xfrm>
            <a:off x="3620599" y="1952541"/>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200" name="正方形/長方形 199"/>
          <p:cNvSpPr/>
          <p:nvPr/>
        </p:nvSpPr>
        <p:spPr>
          <a:xfrm>
            <a:off x="5271745" y="3030309"/>
            <a:ext cx="620683" cy="276999"/>
          </a:xfrm>
          <a:prstGeom prst="rect">
            <a:avLst/>
          </a:prstGeom>
        </p:spPr>
        <p:txBody>
          <a:bodyPr wrap="none">
            <a:spAutoFit/>
          </a:bodyPr>
          <a:lstStyle/>
          <a:p>
            <a:r>
              <a:rPr lang="en-US" altLang="ja-JP" sz="1200" dirty="0" err="1"/>
              <a:t>openo</a:t>
            </a:r>
            <a:endParaRPr lang="ja-JP" altLang="en-US" sz="1200" dirty="0"/>
          </a:p>
        </p:txBody>
      </p:sp>
      <p:sp>
        <p:nvSpPr>
          <p:cNvPr id="202" name="テキスト ボックス 201"/>
          <p:cNvSpPr txBox="1"/>
          <p:nvPr/>
        </p:nvSpPr>
        <p:spPr>
          <a:xfrm>
            <a:off x="4892066" y="4135571"/>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a:solidFill>
                  <a:srgbClr val="333333"/>
                </a:solidFill>
              </a:rPr>
              <a:t>1</a:t>
            </a:r>
            <a:r>
              <a:rPr lang="ja-JP" altLang="en-US" dirty="0" smtClean="0">
                <a:solidFill>
                  <a:srgbClr val="333333"/>
                </a:solidFill>
              </a:rPr>
              <a:t>を解放</a:t>
            </a:r>
            <a:endParaRPr lang="ja-JP" altLang="en-US" dirty="0">
              <a:solidFill>
                <a:srgbClr val="333333"/>
              </a:solidFill>
            </a:endParaRPr>
          </a:p>
        </p:txBody>
      </p:sp>
      <p:grpSp>
        <p:nvGrpSpPr>
          <p:cNvPr id="8" name="グループ化 7"/>
          <p:cNvGrpSpPr/>
          <p:nvPr/>
        </p:nvGrpSpPr>
        <p:grpSpPr>
          <a:xfrm>
            <a:off x="622890" y="1693797"/>
            <a:ext cx="1053494" cy="1175645"/>
            <a:chOff x="-1487528" y="1054605"/>
            <a:chExt cx="1053494" cy="1175645"/>
          </a:xfrm>
        </p:grpSpPr>
        <p:sp>
          <p:nvSpPr>
            <p:cNvPr id="72" name="円/楕円 71"/>
            <p:cNvSpPr/>
            <p:nvPr/>
          </p:nvSpPr>
          <p:spPr>
            <a:xfrm>
              <a:off x="-1463582" y="1054605"/>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73" name="正方形/長方形 72"/>
            <p:cNvSpPr/>
            <p:nvPr/>
          </p:nvSpPr>
          <p:spPr>
            <a:xfrm>
              <a:off x="-1487528" y="1465497"/>
              <a:ext cx="1053494" cy="323165"/>
            </a:xfrm>
            <a:prstGeom prst="rect">
              <a:avLst/>
            </a:prstGeom>
          </p:spPr>
          <p:txBody>
            <a:bodyPr wrap="none">
              <a:spAutoFit/>
            </a:bodyPr>
            <a:lstStyle/>
            <a:p>
              <a:r>
                <a:rPr lang="en-US" altLang="ja-JP" sz="800" dirty="0" smtClean="0"/>
                <a:t>AL@AL-INS-JUDGE</a:t>
              </a:r>
            </a:p>
            <a:p>
              <a:r>
                <a:rPr lang="en-US" altLang="ja-JP" sz="700" dirty="0" smtClean="0"/>
                <a:t>Y2@AL-INS-JUDGE</a:t>
              </a:r>
              <a:endParaRPr lang="ja-JP" altLang="en-US" sz="600" dirty="0">
                <a:solidFill>
                  <a:srgbClr val="333333"/>
                </a:solidFill>
              </a:endParaRPr>
            </a:p>
          </p:txBody>
        </p:sp>
        <p:sp>
          <p:nvSpPr>
            <p:cNvPr id="74" name="正方形/長方形 73"/>
            <p:cNvSpPr/>
            <p:nvPr/>
          </p:nvSpPr>
          <p:spPr>
            <a:xfrm>
              <a:off x="-1441804" y="1242760"/>
              <a:ext cx="811441" cy="215444"/>
            </a:xfrm>
            <a:prstGeom prst="rect">
              <a:avLst/>
            </a:prstGeom>
          </p:spPr>
          <p:txBody>
            <a:bodyPr wrap="none">
              <a:spAutoFit/>
            </a:bodyPr>
            <a:lstStyle/>
            <a:p>
              <a:pPr lvl="0" defTabSz="685800">
                <a:defRPr/>
              </a:pPr>
              <a:r>
                <a:rPr lang="ja-JP" altLang="en-US" sz="800" dirty="0"/>
                <a:t>測定工程</a:t>
              </a:r>
              <a:r>
                <a:rPr lang="en-US" altLang="ja-JP" sz="800" dirty="0"/>
                <a:t>Spec</a:t>
              </a:r>
              <a:endParaRPr lang="en-US" altLang="ja-JP" sz="1100" dirty="0"/>
            </a:p>
          </p:txBody>
        </p:sp>
      </p:grpSp>
      <p:grpSp>
        <p:nvGrpSpPr>
          <p:cNvPr id="16" name="グループ化 15"/>
          <p:cNvGrpSpPr/>
          <p:nvPr/>
        </p:nvGrpSpPr>
        <p:grpSpPr>
          <a:xfrm>
            <a:off x="2892783" y="1671660"/>
            <a:ext cx="1047082" cy="1175645"/>
            <a:chOff x="-575266" y="1016786"/>
            <a:chExt cx="1047082" cy="1175645"/>
          </a:xfrm>
        </p:grpSpPr>
        <p:sp>
          <p:nvSpPr>
            <p:cNvPr id="79" name="円/楕円 78"/>
            <p:cNvSpPr/>
            <p:nvPr/>
          </p:nvSpPr>
          <p:spPr>
            <a:xfrm>
              <a:off x="-564171" y="1016786"/>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0" name="正方形/長方形 79"/>
            <p:cNvSpPr/>
            <p:nvPr/>
          </p:nvSpPr>
          <p:spPr>
            <a:xfrm>
              <a:off x="-523395" y="1491914"/>
              <a:ext cx="939681" cy="292388"/>
            </a:xfrm>
            <a:prstGeom prst="rect">
              <a:avLst/>
            </a:prstGeom>
          </p:spPr>
          <p:txBody>
            <a:bodyPr wrap="none">
              <a:spAutoFit/>
            </a:bodyPr>
            <a:lstStyle/>
            <a:p>
              <a:r>
                <a:rPr lang="en-US" altLang="ja-JP" sz="700" dirty="0"/>
                <a:t>AL@AL-INS-JUDGE</a:t>
              </a:r>
            </a:p>
            <a:p>
              <a:r>
                <a:rPr lang="en-US" altLang="ja-JP" sz="600" dirty="0"/>
                <a:t>Y2@AL-INS-JUDGE</a:t>
              </a:r>
              <a:endParaRPr lang="ja-JP" altLang="en-US" sz="500" dirty="0">
                <a:solidFill>
                  <a:srgbClr val="333333"/>
                </a:solidFill>
              </a:endParaRPr>
            </a:p>
          </p:txBody>
        </p:sp>
        <p:sp>
          <p:nvSpPr>
            <p:cNvPr id="81" name="正方形/長方形 80"/>
            <p:cNvSpPr/>
            <p:nvPr/>
          </p:nvSpPr>
          <p:spPr>
            <a:xfrm>
              <a:off x="-575266" y="1238185"/>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grpSp>
      <p:grpSp>
        <p:nvGrpSpPr>
          <p:cNvPr id="10" name="グループ化 9"/>
          <p:cNvGrpSpPr/>
          <p:nvPr/>
        </p:nvGrpSpPr>
        <p:grpSpPr>
          <a:xfrm>
            <a:off x="5101433" y="1809996"/>
            <a:ext cx="1047082" cy="1175645"/>
            <a:chOff x="5224328" y="2608507"/>
            <a:chExt cx="1047082" cy="1175645"/>
          </a:xfrm>
        </p:grpSpPr>
        <p:sp>
          <p:nvSpPr>
            <p:cNvPr id="84" name="円/楕円 83"/>
            <p:cNvSpPr/>
            <p:nvPr/>
          </p:nvSpPr>
          <p:spPr>
            <a:xfrm>
              <a:off x="5235423" y="2608507"/>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6" name="正方形/長方形 85"/>
            <p:cNvSpPr/>
            <p:nvPr/>
          </p:nvSpPr>
          <p:spPr>
            <a:xfrm>
              <a:off x="5224328" y="2829906"/>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grpSp>
      <p:sp>
        <p:nvSpPr>
          <p:cNvPr id="2" name="正方形/長方形 1"/>
          <p:cNvSpPr/>
          <p:nvPr/>
        </p:nvSpPr>
        <p:spPr>
          <a:xfrm>
            <a:off x="4243079" y="1824745"/>
            <a:ext cx="502061" cy="369332"/>
          </a:xfrm>
          <a:prstGeom prst="rect">
            <a:avLst/>
          </a:prstGeom>
        </p:spPr>
        <p:txBody>
          <a:bodyPr wrap="none">
            <a:spAutoFit/>
          </a:bodyPr>
          <a:lstStyle/>
          <a:p>
            <a:r>
              <a:rPr lang="en-US" altLang="ja-JP" dirty="0"/>
              <a:t>==</a:t>
            </a:r>
            <a:endParaRPr lang="ja-JP" altLang="en-US" dirty="0"/>
          </a:p>
        </p:txBody>
      </p:sp>
      <p:sp>
        <p:nvSpPr>
          <p:cNvPr id="203" name="正方形/長方形 202"/>
          <p:cNvSpPr/>
          <p:nvPr/>
        </p:nvSpPr>
        <p:spPr>
          <a:xfrm>
            <a:off x="5895315" y="1369075"/>
            <a:ext cx="2515128" cy="635384"/>
          </a:xfrm>
          <a:prstGeom prst="rect">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dirty="0">
              <a:solidFill>
                <a:srgbClr val="333333"/>
              </a:solidFill>
            </a:endParaRPr>
          </a:p>
        </p:txBody>
      </p:sp>
      <p:sp>
        <p:nvSpPr>
          <p:cNvPr id="19" name="正方形/長方形 18"/>
          <p:cNvSpPr/>
          <p:nvPr/>
        </p:nvSpPr>
        <p:spPr>
          <a:xfrm>
            <a:off x="3990941" y="2075843"/>
            <a:ext cx="1053494" cy="215444"/>
          </a:xfrm>
          <a:prstGeom prst="rect">
            <a:avLst/>
          </a:prstGeom>
        </p:spPr>
        <p:txBody>
          <a:bodyPr wrap="none">
            <a:spAutoFit/>
          </a:bodyPr>
          <a:lstStyle/>
          <a:p>
            <a:r>
              <a:rPr lang="en-US" altLang="ja-JP" sz="800" dirty="0" smtClean="0"/>
              <a:t>AL@AL-INS-JUDGE</a:t>
            </a:r>
            <a:endParaRPr lang="ja-JP" altLang="en-US" sz="1400" dirty="0"/>
          </a:p>
        </p:txBody>
      </p:sp>
      <p:sp>
        <p:nvSpPr>
          <p:cNvPr id="116" name="正方形/長方形 115"/>
          <p:cNvSpPr/>
          <p:nvPr/>
        </p:nvSpPr>
        <p:spPr>
          <a:xfrm>
            <a:off x="5103595" y="2216558"/>
            <a:ext cx="939681" cy="200055"/>
          </a:xfrm>
          <a:prstGeom prst="rect">
            <a:avLst/>
          </a:prstGeom>
        </p:spPr>
        <p:txBody>
          <a:bodyPr wrap="none">
            <a:spAutoFit/>
          </a:bodyPr>
          <a:lstStyle/>
          <a:p>
            <a:r>
              <a:rPr lang="en-US" altLang="ja-JP" sz="700" dirty="0"/>
              <a:t>AL@AL-INS-JUDGE</a:t>
            </a:r>
            <a:endParaRPr lang="ja-JP" altLang="en-US" sz="1200" dirty="0"/>
          </a:p>
        </p:txBody>
      </p:sp>
      <p:sp>
        <p:nvSpPr>
          <p:cNvPr id="21" name="正方形/長方形 20"/>
          <p:cNvSpPr/>
          <p:nvPr/>
        </p:nvSpPr>
        <p:spPr>
          <a:xfrm>
            <a:off x="7211053" y="2485736"/>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sp>
        <p:nvSpPr>
          <p:cNvPr id="119" name="正方形/長方形 118"/>
          <p:cNvSpPr/>
          <p:nvPr/>
        </p:nvSpPr>
        <p:spPr>
          <a:xfrm>
            <a:off x="8958979" y="2509253"/>
            <a:ext cx="620683" cy="276999"/>
          </a:xfrm>
          <a:prstGeom prst="rect">
            <a:avLst/>
          </a:prstGeom>
        </p:spPr>
        <p:txBody>
          <a:bodyPr wrap="none">
            <a:spAutoFit/>
          </a:bodyPr>
          <a:lstStyle/>
          <a:p>
            <a:r>
              <a:rPr lang="en-US" altLang="ja-JP" sz="1200" dirty="0" err="1"/>
              <a:t>openo</a:t>
            </a:r>
            <a:endParaRPr lang="ja-JP" altLang="en-US" sz="1200" dirty="0"/>
          </a:p>
        </p:txBody>
      </p:sp>
      <p:sp>
        <p:nvSpPr>
          <p:cNvPr id="121" name="正方形/長方形 120"/>
          <p:cNvSpPr/>
          <p:nvPr/>
        </p:nvSpPr>
        <p:spPr>
          <a:xfrm>
            <a:off x="7327733" y="3004436"/>
            <a:ext cx="1053494" cy="215444"/>
          </a:xfrm>
          <a:prstGeom prst="rect">
            <a:avLst/>
          </a:prstGeom>
        </p:spPr>
        <p:txBody>
          <a:bodyPr wrap="none">
            <a:spAutoFit/>
          </a:bodyPr>
          <a:lstStyle/>
          <a:p>
            <a:r>
              <a:rPr lang="en-US" altLang="ja-JP" sz="800" dirty="0"/>
              <a:t>AL@AL-INS-JUDGE</a:t>
            </a:r>
            <a:endParaRPr lang="ja-JP" altLang="en-US" sz="1400" dirty="0"/>
          </a:p>
        </p:txBody>
      </p:sp>
      <p:sp>
        <p:nvSpPr>
          <p:cNvPr id="128" name="正方形/長方形 127"/>
          <p:cNvSpPr/>
          <p:nvPr/>
        </p:nvSpPr>
        <p:spPr>
          <a:xfrm>
            <a:off x="9007690" y="3071119"/>
            <a:ext cx="1266796" cy="200055"/>
          </a:xfrm>
          <a:prstGeom prst="rect">
            <a:avLst/>
          </a:prstGeom>
        </p:spPr>
        <p:txBody>
          <a:bodyPr wrap="square">
            <a:spAutoFit/>
          </a:bodyPr>
          <a:lstStyle/>
          <a:p>
            <a:r>
              <a:rPr lang="en-US" altLang="ja-JP" sz="700" dirty="0" smtClean="0">
                <a:solidFill>
                  <a:srgbClr val="333333"/>
                </a:solidFill>
              </a:rPr>
              <a:t>EX1</a:t>
            </a:r>
            <a:endParaRPr lang="en-US" altLang="ja-JP" sz="700" dirty="0">
              <a:solidFill>
                <a:srgbClr val="333333"/>
              </a:solidFill>
            </a:endParaRPr>
          </a:p>
        </p:txBody>
      </p:sp>
      <p:sp>
        <p:nvSpPr>
          <p:cNvPr id="31" name="正方形/長方形 30"/>
          <p:cNvSpPr/>
          <p:nvPr/>
        </p:nvSpPr>
        <p:spPr>
          <a:xfrm>
            <a:off x="9491240" y="706558"/>
            <a:ext cx="2675638" cy="1370068"/>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b="1" dirty="0" smtClean="0"/>
              <a:t>関係演算子が</a:t>
            </a:r>
            <a:r>
              <a:rPr kumimoji="1" lang="en-US" altLang="ja-JP" b="1" dirty="0" smtClean="0"/>
              <a:t>’N’</a:t>
            </a:r>
            <a:r>
              <a:rPr kumimoji="1" lang="ja-JP" altLang="en-US" b="1" dirty="0" smtClean="0"/>
              <a:t>の時</a:t>
            </a:r>
            <a:r>
              <a:rPr kumimoji="1" lang="ja-JP" altLang="en-US" dirty="0" smtClean="0"/>
              <a:t>、データ</a:t>
            </a:r>
            <a:r>
              <a:rPr kumimoji="1" lang="en-US" altLang="ja-JP" dirty="0" smtClean="0"/>
              <a:t>0</a:t>
            </a:r>
            <a:r>
              <a:rPr kumimoji="1" lang="ja-JP" altLang="en-US" dirty="0" smtClean="0"/>
              <a:t>で</a:t>
            </a:r>
            <a:r>
              <a:rPr kumimoji="1" lang="ja-JP" altLang="en-US" b="1" dirty="0" smtClean="0"/>
              <a:t>位置情報を取得する</a:t>
            </a:r>
            <a:r>
              <a:rPr kumimoji="1" lang="ja-JP" altLang="en-US" dirty="0" smtClean="0"/>
              <a:t>。</a:t>
            </a:r>
            <a:endParaRPr kumimoji="1" lang="en-US" altLang="ja-JP" dirty="0" smtClean="0"/>
          </a:p>
          <a:p>
            <a:pPr algn="ctr"/>
            <a:r>
              <a:rPr lang="en-US" altLang="ja-JP" dirty="0" smtClean="0"/>
              <a:t>(</a:t>
            </a:r>
            <a:r>
              <a:rPr lang="ja-JP" altLang="en-US" dirty="0" smtClean="0"/>
              <a:t>ロジック</a:t>
            </a:r>
            <a:r>
              <a:rPr lang="en-US" altLang="ja-JP" dirty="0" smtClean="0"/>
              <a:t>2</a:t>
            </a:r>
            <a:r>
              <a:rPr lang="en-US" altLang="ja-JP" dirty="0"/>
              <a:t>)</a:t>
            </a:r>
            <a:endParaRPr kumimoji="1" lang="ja-JP" altLang="en-US" dirty="0"/>
          </a:p>
        </p:txBody>
      </p:sp>
      <p:graphicFrame>
        <p:nvGraphicFramePr>
          <p:cNvPr id="85" name="表 84"/>
          <p:cNvGraphicFramePr>
            <a:graphicFrameLocks noGrp="1"/>
          </p:cNvGraphicFramePr>
          <p:nvPr>
            <p:extLst>
              <p:ext uri="{D42A27DB-BD31-4B8C-83A1-F6EECF244321}">
                <p14:modId xmlns:p14="http://schemas.microsoft.com/office/powerpoint/2010/main" val="903849831"/>
              </p:ext>
            </p:extLst>
          </p:nvPr>
        </p:nvGraphicFramePr>
        <p:xfrm>
          <a:off x="9303555" y="4125880"/>
          <a:ext cx="2851840" cy="2223454"/>
        </p:xfrm>
        <a:graphic>
          <a:graphicData uri="http://schemas.openxmlformats.org/drawingml/2006/table">
            <a:tbl>
              <a:tblPr firstRow="1" bandRow="1">
                <a:tableStyleId>{5C22544A-7EE6-4342-B048-85BDC9FD1C3A}</a:tableStyleId>
              </a:tblPr>
              <a:tblGrid>
                <a:gridCol w="839781"/>
                <a:gridCol w="615713"/>
                <a:gridCol w="701944"/>
                <a:gridCol w="694402"/>
              </a:tblGrid>
              <a:tr h="180334">
                <a:tc>
                  <a:txBody>
                    <a:bodyPr/>
                    <a:lstStyle/>
                    <a:p>
                      <a:endParaRPr kumimoji="1" lang="ja-JP" altLang="en-US" sz="800" dirty="0"/>
                    </a:p>
                  </a:txBody>
                  <a:tcPr/>
                </a:tc>
                <a:tc>
                  <a:txBody>
                    <a:bodyPr/>
                    <a:lstStyle/>
                    <a:p>
                      <a:r>
                        <a:rPr kumimoji="1" lang="ja-JP" altLang="en-US" sz="800" dirty="0" smtClean="0"/>
                        <a:t>ルール</a:t>
                      </a:r>
                      <a:r>
                        <a:rPr kumimoji="1" lang="en-US" altLang="ja-JP" sz="800" dirty="0" smtClean="0"/>
                        <a:t>No</a:t>
                      </a:r>
                      <a:endParaRPr kumimoji="1" lang="ja-JP" altLang="en-US" sz="800" dirty="0"/>
                    </a:p>
                  </a:txBody>
                  <a:tcPr/>
                </a:tc>
                <a:tc>
                  <a:txBody>
                    <a:bodyPr/>
                    <a:lstStyle/>
                    <a:p>
                      <a:r>
                        <a:rPr kumimoji="1" lang="en-US" altLang="ja-JP" sz="800" dirty="0" smtClean="0"/>
                        <a:t>A</a:t>
                      </a:r>
                      <a:endParaRPr kumimoji="1" lang="ja-JP" altLang="en-US" sz="800" dirty="0"/>
                    </a:p>
                  </a:txBody>
                  <a:tcPr/>
                </a:tc>
                <a:tc>
                  <a:txBody>
                    <a:bodyPr/>
                    <a:lstStyle/>
                    <a:p>
                      <a:r>
                        <a:rPr kumimoji="1" lang="en-US" altLang="ja-JP" sz="800" dirty="0" smtClean="0"/>
                        <a:t>B</a:t>
                      </a:r>
                      <a:endParaRPr kumimoji="1" lang="ja-JP" altLang="en-US" sz="800" dirty="0"/>
                    </a:p>
                  </a:txBody>
                  <a:tcPr/>
                </a:tc>
              </a:tr>
              <a:tr h="241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ルール演算子</a:t>
                      </a:r>
                      <a:endParaRPr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err="1" smtClean="0"/>
                        <a:t>aNb</a:t>
                      </a:r>
                      <a:endParaRPr kumimoji="1" lang="en-US" altLang="ja-JP" sz="800" dirty="0" smtClean="0"/>
                    </a:p>
                  </a:txBody>
                  <a:tcPr/>
                </a:tc>
                <a:tc>
                  <a:txBody>
                    <a:bodyPr/>
                    <a:lstStyle/>
                    <a:p>
                      <a:endParaRPr kumimoji="1" lang="ja-JP" altLang="en-US" sz="800" dirty="0"/>
                    </a:p>
                  </a:txBody>
                  <a:tcPr/>
                </a:tc>
              </a:tr>
              <a:tr h="231668">
                <a:tc gridSpan="4">
                  <a:txBody>
                    <a:bodyPr/>
                    <a:lstStyle/>
                    <a:p>
                      <a:pPr algn="ctr"/>
                      <a:endParaRPr kumimoji="1" lang="ja-JP" altLang="en-US" sz="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r>
              <a:tr h="287354">
                <a:tc>
                  <a:txBody>
                    <a:bodyPr/>
                    <a:lstStyle/>
                    <a:p>
                      <a:r>
                        <a:rPr kumimoji="1" lang="ja-JP" altLang="en-US" sz="800" dirty="0" smtClean="0"/>
                        <a:t>チェック対象</a:t>
                      </a:r>
                      <a:endParaRPr kumimoji="1" lang="ja-JP" altLang="en-US" sz="800" dirty="0"/>
                    </a:p>
                  </a:txBody>
                  <a:tcPr/>
                </a:tc>
                <a:tc>
                  <a:txBody>
                    <a:bodyPr/>
                    <a:lstStyle/>
                    <a:p>
                      <a:endParaRPr kumimoji="1" lang="ja-JP" altLang="en-US" sz="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700" dirty="0" smtClean="0"/>
                        <a:t>測定工程</a:t>
                      </a:r>
                      <a:r>
                        <a:rPr lang="en-US" altLang="ja-JP" sz="700" dirty="0" smtClean="0"/>
                        <a:t>Spec</a:t>
                      </a:r>
                      <a:endParaRPr kumimoji="1" lang="en-US" altLang="ja-JP" sz="800" dirty="0" smtClean="0"/>
                    </a:p>
                  </a:txBody>
                  <a:tcPr/>
                </a:tc>
                <a:tc>
                  <a:txBody>
                    <a:bodyPr/>
                    <a:lstStyle/>
                    <a:p>
                      <a:r>
                        <a:rPr kumimoji="1" lang="en-US" altLang="ja-JP" sz="800" dirty="0" err="1" smtClean="0"/>
                        <a:t>openo</a:t>
                      </a:r>
                      <a:endParaRPr kumimoji="1" lang="ja-JP" altLang="en-US" sz="800" dirty="0"/>
                    </a:p>
                  </a:txBody>
                  <a:tcPr/>
                </a:tc>
              </a:tr>
              <a:tr h="23231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ルール</a:t>
                      </a:r>
                      <a:r>
                        <a:rPr kumimoji="1" lang="en-US" altLang="ja-JP" sz="800" dirty="0" smtClean="0"/>
                        <a:t>No</a:t>
                      </a:r>
                    </a:p>
                  </a:txBody>
                  <a:tcPr/>
                </a:tc>
                <a:tc>
                  <a:txBody>
                    <a:bodyPr/>
                    <a:lstStyle/>
                    <a:p>
                      <a:r>
                        <a:rPr kumimoji="1" lang="en-US" altLang="ja-JP" sz="800" dirty="0" smtClean="0"/>
                        <a:t>1</a:t>
                      </a:r>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r>
              <a:tr h="23231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位置指定演算子</a:t>
                      </a:r>
                      <a:endParaRPr kumimoji="1" lang="en-US" altLang="ja-JP" sz="800" dirty="0" smtClean="0"/>
                    </a:p>
                  </a:txBody>
                  <a:tcPr/>
                </a:tc>
                <a:tc>
                  <a:txBody>
                    <a:bodyPr/>
                    <a:lstStyle/>
                    <a:p>
                      <a:endParaRPr kumimoji="1" lang="ja-JP" altLang="en-US" sz="800" dirty="0"/>
                    </a:p>
                  </a:txBody>
                  <a:tcPr/>
                </a:tc>
                <a:tc>
                  <a:txBody>
                    <a:bodyPr/>
                    <a:lstStyle/>
                    <a:p>
                      <a:endParaRPr kumimoji="1" lang="ja-JP" altLang="en-US" sz="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t>3E1</a:t>
                      </a:r>
                    </a:p>
                  </a:txBody>
                  <a:tcPr/>
                </a:tc>
              </a:tr>
              <a:tr h="2375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論理演算子</a:t>
                      </a:r>
                      <a:endParaRPr kumimoji="1" lang="en-US" altLang="ja-JP" sz="800" dirty="0" smtClean="0"/>
                    </a:p>
                  </a:txBody>
                  <a:tcPr/>
                </a:tc>
                <a:tc>
                  <a:txBody>
                    <a:bodyPr/>
                    <a:lstStyle/>
                    <a:p>
                      <a:endParaRPr kumimoji="1" lang="ja-JP" altLang="en-US" sz="800" dirty="0"/>
                    </a:p>
                  </a:txBody>
                  <a:tcPr/>
                </a:tc>
                <a:tc>
                  <a:txBody>
                    <a:bodyPr/>
                    <a:lstStyle/>
                    <a:p>
                      <a:r>
                        <a:rPr kumimoji="1" lang="en-US" altLang="ja-JP" sz="800" dirty="0" smtClean="0"/>
                        <a:t>==</a:t>
                      </a:r>
                      <a:endParaRPr kumimoji="1" lang="ja-JP" altLang="en-US" sz="800" dirty="0"/>
                    </a:p>
                  </a:txBody>
                  <a:tcPr/>
                </a:tc>
                <a:tc>
                  <a:txBody>
                    <a:bodyPr/>
                    <a:lstStyle/>
                    <a:p>
                      <a:r>
                        <a:rPr kumimoji="1" lang="en-US" altLang="ja-JP" sz="800" dirty="0" smtClean="0"/>
                        <a:t>==</a:t>
                      </a:r>
                      <a:endParaRPr kumimoji="1" lang="ja-JP" altLang="en-US" sz="800" dirty="0"/>
                    </a:p>
                  </a:txBody>
                  <a:tcPr/>
                </a:tc>
              </a:tr>
              <a:tr h="2612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要素</a:t>
                      </a:r>
                      <a:endParaRPr kumimoji="1"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c>
                  <a:txBody>
                    <a:bodyPr/>
                    <a:lstStyle/>
                    <a:p>
                      <a:r>
                        <a:rPr lang="en-US" altLang="ja-JP" sz="700" dirty="0" smtClean="0"/>
                        <a:t>AL@AL-INS-JUDGE</a:t>
                      </a:r>
                      <a:endParaRPr kumimoji="1" lang="ja-JP" altLang="en-US" sz="800" dirty="0"/>
                    </a:p>
                  </a:txBody>
                  <a:tcPr/>
                </a:tc>
                <a:tc>
                  <a:txBody>
                    <a:bodyPr/>
                    <a:lstStyle/>
                    <a:p>
                      <a:r>
                        <a:rPr lang="en-US" altLang="ja-JP" sz="700" dirty="0" smtClean="0"/>
                        <a:t>EX1,EX2,EX3..EX9</a:t>
                      </a:r>
                      <a:endParaRPr kumimoji="1" lang="ja-JP" altLang="en-US" sz="800" dirty="0"/>
                    </a:p>
                  </a:txBody>
                  <a:tcPr/>
                </a:tc>
              </a:tr>
            </a:tbl>
          </a:graphicData>
        </a:graphic>
      </p:graphicFrame>
      <p:sp>
        <p:nvSpPr>
          <p:cNvPr id="87" name="テキスト ボックス 86"/>
          <p:cNvSpPr txBox="1"/>
          <p:nvPr/>
        </p:nvSpPr>
        <p:spPr>
          <a:xfrm>
            <a:off x="268855" y="5357014"/>
            <a:ext cx="8714597" cy="738664"/>
          </a:xfrm>
          <a:prstGeom prst="rect">
            <a:avLst/>
          </a:prstGeom>
          <a:noFill/>
        </p:spPr>
        <p:txBody>
          <a:bodyPr wrap="square" rtlCol="0">
            <a:spAutoFit/>
          </a:bodyPr>
          <a:lstStyle/>
          <a:p>
            <a:r>
              <a:rPr lang="ja-JP" altLang="en-US" sz="1400" dirty="0" smtClean="0"/>
              <a:t>同一工程のと「オペレーション</a:t>
            </a:r>
            <a:r>
              <a:rPr lang="en-US" altLang="ja-JP" sz="1400" dirty="0" smtClean="0"/>
              <a:t>No</a:t>
            </a:r>
            <a:r>
              <a:rPr lang="ja-JP" altLang="en-US" sz="1400" dirty="0" smtClean="0"/>
              <a:t>」を取得する。</a:t>
            </a:r>
            <a:endParaRPr lang="en-US" altLang="ja-JP" sz="1400" dirty="0" smtClean="0"/>
          </a:p>
          <a:p>
            <a:r>
              <a:rPr lang="ja-JP" altLang="en-US" sz="1400" dirty="0" smtClean="0"/>
              <a:t>①「測定工程</a:t>
            </a:r>
            <a:r>
              <a:rPr lang="en-US" altLang="ja-JP" sz="1400" dirty="0" smtClean="0"/>
              <a:t>Spec</a:t>
            </a:r>
            <a:r>
              <a:rPr lang="ja-JP" altLang="en-US" sz="1400" dirty="0" smtClean="0"/>
              <a:t>」が”</a:t>
            </a:r>
            <a:r>
              <a:rPr lang="en-US" altLang="ja-JP" sz="1400" dirty="0" smtClean="0"/>
              <a:t>AL@AL-INS-JUDGE”</a:t>
            </a:r>
            <a:r>
              <a:rPr lang="ja-JP" altLang="en-US" sz="1400" dirty="0" smtClean="0"/>
              <a:t>の箇所で</a:t>
            </a:r>
            <a:endParaRPr lang="en-US" altLang="ja-JP" sz="1400" dirty="0" smtClean="0"/>
          </a:p>
          <a:p>
            <a:r>
              <a:rPr lang="ja-JP" altLang="en-US" sz="1400" dirty="0" smtClean="0"/>
              <a:t>②「オペレーション</a:t>
            </a:r>
            <a:r>
              <a:rPr lang="en-US" altLang="ja-JP" sz="1400" dirty="0" smtClean="0"/>
              <a:t>No</a:t>
            </a:r>
            <a:r>
              <a:rPr lang="ja-JP" altLang="en-US" sz="1400" dirty="0" smtClean="0"/>
              <a:t>」が”</a:t>
            </a:r>
            <a:r>
              <a:rPr lang="en-US" altLang="ja-JP" sz="1400" dirty="0" smtClean="0"/>
              <a:t>.EX$"($</a:t>
            </a:r>
            <a:r>
              <a:rPr lang="ja-JP" altLang="en-US" sz="1400" dirty="0" smtClean="0"/>
              <a:t>は</a:t>
            </a:r>
            <a:r>
              <a:rPr lang="en-US" altLang="ja-JP" sz="1400" dirty="0" smtClean="0"/>
              <a:t>"1","2","3"…"9","A","B","C"…"Z")</a:t>
            </a:r>
            <a:r>
              <a:rPr lang="ja-JP" altLang="en-US" sz="1400" dirty="0" smtClean="0"/>
              <a:t>を含まない場合、</a:t>
            </a:r>
            <a:r>
              <a:rPr lang="en-US" altLang="ja-JP" sz="1400" dirty="0" smtClean="0"/>
              <a:t>"ERROR"</a:t>
            </a:r>
            <a:r>
              <a:rPr lang="ja-JP" altLang="en-US" sz="1400" dirty="0" smtClean="0"/>
              <a:t>とする</a:t>
            </a:r>
            <a:endParaRPr lang="en-US" altLang="ja-JP" sz="1400" dirty="0"/>
          </a:p>
        </p:txBody>
      </p:sp>
      <p:sp>
        <p:nvSpPr>
          <p:cNvPr id="12" name="正方形/長方形 11"/>
          <p:cNvSpPr/>
          <p:nvPr/>
        </p:nvSpPr>
        <p:spPr>
          <a:xfrm>
            <a:off x="4227940" y="2708245"/>
            <a:ext cx="502061" cy="369332"/>
          </a:xfrm>
          <a:prstGeom prst="rect">
            <a:avLst/>
          </a:prstGeom>
        </p:spPr>
        <p:txBody>
          <a:bodyPr wrap="none">
            <a:spAutoFit/>
          </a:bodyPr>
          <a:lstStyle/>
          <a:p>
            <a:r>
              <a:rPr lang="en-US" altLang="ja-JP" dirty="0"/>
              <a:t>==</a:t>
            </a:r>
            <a:endParaRPr lang="ja-JP" altLang="en-US" dirty="0"/>
          </a:p>
        </p:txBody>
      </p:sp>
      <p:sp>
        <p:nvSpPr>
          <p:cNvPr id="14" name="正方形/長方形 13"/>
          <p:cNvSpPr/>
          <p:nvPr/>
        </p:nvSpPr>
        <p:spPr>
          <a:xfrm>
            <a:off x="4066828" y="3007599"/>
            <a:ext cx="947695" cy="215444"/>
          </a:xfrm>
          <a:prstGeom prst="rect">
            <a:avLst/>
          </a:prstGeom>
        </p:spPr>
        <p:txBody>
          <a:bodyPr wrap="none">
            <a:spAutoFit/>
          </a:bodyPr>
          <a:lstStyle/>
          <a:p>
            <a:r>
              <a:rPr lang="en-US" altLang="ja-JP" sz="800" dirty="0"/>
              <a:t>EX1,EX2,EX3..EX9</a:t>
            </a:r>
            <a:endParaRPr lang="ja-JP" altLang="en-US" sz="800" dirty="0"/>
          </a:p>
        </p:txBody>
      </p:sp>
      <p:sp>
        <p:nvSpPr>
          <p:cNvPr id="26" name="正方形/長方形 25"/>
          <p:cNvSpPr/>
          <p:nvPr/>
        </p:nvSpPr>
        <p:spPr>
          <a:xfrm>
            <a:off x="5417963" y="3318813"/>
            <a:ext cx="352982" cy="215444"/>
          </a:xfrm>
          <a:prstGeom prst="rect">
            <a:avLst/>
          </a:prstGeom>
        </p:spPr>
        <p:txBody>
          <a:bodyPr wrap="none">
            <a:spAutoFit/>
          </a:bodyPr>
          <a:lstStyle/>
          <a:p>
            <a:r>
              <a:rPr lang="en-US" altLang="ja-JP" sz="800" dirty="0">
                <a:solidFill>
                  <a:srgbClr val="333333"/>
                </a:solidFill>
              </a:rPr>
              <a:t>EX1</a:t>
            </a:r>
          </a:p>
        </p:txBody>
      </p:sp>
      <p:cxnSp>
        <p:nvCxnSpPr>
          <p:cNvPr id="33" name="直線矢印コネクタ 32"/>
          <p:cNvCxnSpPr>
            <a:stCxn id="109" idx="6"/>
          </p:cNvCxnSpPr>
          <p:nvPr/>
        </p:nvCxnSpPr>
        <p:spPr>
          <a:xfrm>
            <a:off x="8316807" y="3071120"/>
            <a:ext cx="792411" cy="21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角丸四角形 63"/>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65" name="正方形/長方形 64"/>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Tree>
    <p:extLst>
      <p:ext uri="{BB962C8B-B14F-4D97-AF65-F5344CB8AC3E}">
        <p14:creationId xmlns:p14="http://schemas.microsoft.com/office/powerpoint/2010/main" val="173715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783821" y="5832935"/>
            <a:ext cx="10771633" cy="369332"/>
          </a:xfrm>
          <a:prstGeom prst="rect">
            <a:avLst/>
          </a:prstGeom>
          <a:noFill/>
          <a:ln>
            <a:solidFill>
              <a:schemeClr val="tx1"/>
            </a:solidFill>
          </a:ln>
        </p:spPr>
        <p:txBody>
          <a:bodyPr wrap="square" rtlCol="0">
            <a:spAutoFit/>
          </a:bodyPr>
          <a:lstStyle/>
          <a:p>
            <a:r>
              <a:rPr kumimoji="1" lang="ja-JP" altLang="en-US" dirty="0" smtClean="0"/>
              <a:t>チェックルールをユーザが登録可能とし、ルールの確認・</a:t>
            </a:r>
            <a:r>
              <a:rPr lang="ja-JP" altLang="en-US" dirty="0"/>
              <a:t> </a:t>
            </a:r>
            <a:r>
              <a:rPr lang="ja-JP" altLang="en-US" dirty="0" smtClean="0"/>
              <a:t>登録</a:t>
            </a:r>
            <a:r>
              <a:rPr lang="ja-JP" altLang="en-US" dirty="0"/>
              <a:t>・</a:t>
            </a:r>
            <a:r>
              <a:rPr lang="ja-JP" altLang="en-US" dirty="0" smtClean="0"/>
              <a:t>削除</a:t>
            </a:r>
            <a:r>
              <a:rPr lang="ja-JP" altLang="en-US" dirty="0"/>
              <a:t>・</a:t>
            </a:r>
            <a:r>
              <a:rPr kumimoji="1" lang="ja-JP" altLang="en-US" dirty="0" smtClean="0"/>
              <a:t>修正を行える機能を構築する</a:t>
            </a:r>
            <a:endParaRPr kumimoji="1" lang="ja-JP" altLang="en-US" dirty="0"/>
          </a:p>
        </p:txBody>
      </p:sp>
      <p:sp>
        <p:nvSpPr>
          <p:cNvPr id="13" name="フリーフォーム 12"/>
          <p:cNvSpPr/>
          <p:nvPr/>
        </p:nvSpPr>
        <p:spPr>
          <a:xfrm>
            <a:off x="0" y="2560320"/>
            <a:ext cx="146304" cy="274320"/>
          </a:xfrm>
          <a:custGeom>
            <a:avLst/>
            <a:gdLst>
              <a:gd name="connsiteX0" fmla="*/ 0 w 146304"/>
              <a:gd name="connsiteY0" fmla="*/ 274320 h 274320"/>
              <a:gd name="connsiteX1" fmla="*/ 30480 w 146304"/>
              <a:gd name="connsiteY1" fmla="*/ 225552 h 274320"/>
              <a:gd name="connsiteX2" fmla="*/ 60960 w 146304"/>
              <a:gd name="connsiteY2" fmla="*/ 188976 h 274320"/>
              <a:gd name="connsiteX3" fmla="*/ 85344 w 146304"/>
              <a:gd name="connsiteY3" fmla="*/ 115824 h 274320"/>
              <a:gd name="connsiteX4" fmla="*/ 103632 w 146304"/>
              <a:gd name="connsiteY4" fmla="*/ 85344 h 274320"/>
              <a:gd name="connsiteX5" fmla="*/ 115824 w 146304"/>
              <a:gd name="connsiteY5" fmla="*/ 54864 h 274320"/>
              <a:gd name="connsiteX6" fmla="*/ 128016 w 146304"/>
              <a:gd name="connsiteY6" fmla="*/ 30480 h 274320"/>
              <a:gd name="connsiteX7" fmla="*/ 146304 w 146304"/>
              <a:gd name="connsiteY7"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 h="274320">
                <a:moveTo>
                  <a:pt x="0" y="274320"/>
                </a:moveTo>
                <a:cubicBezTo>
                  <a:pt x="10160" y="258064"/>
                  <a:pt x="19338" y="241151"/>
                  <a:pt x="30480" y="225552"/>
                </a:cubicBezTo>
                <a:cubicBezTo>
                  <a:pt x="39704" y="212638"/>
                  <a:pt x="53863" y="203171"/>
                  <a:pt x="60960" y="188976"/>
                </a:cubicBezTo>
                <a:cubicBezTo>
                  <a:pt x="72455" y="165987"/>
                  <a:pt x="72120" y="137864"/>
                  <a:pt x="85344" y="115824"/>
                </a:cubicBezTo>
                <a:cubicBezTo>
                  <a:pt x="91440" y="105664"/>
                  <a:pt x="98333" y="95942"/>
                  <a:pt x="103632" y="85344"/>
                </a:cubicBezTo>
                <a:cubicBezTo>
                  <a:pt x="108526" y="75557"/>
                  <a:pt x="111380" y="64864"/>
                  <a:pt x="115824" y="54864"/>
                </a:cubicBezTo>
                <a:cubicBezTo>
                  <a:pt x="119515" y="46560"/>
                  <a:pt x="124825" y="38989"/>
                  <a:pt x="128016" y="30480"/>
                </a:cubicBezTo>
                <a:cubicBezTo>
                  <a:pt x="139644" y="-527"/>
                  <a:pt x="124216" y="11044"/>
                  <a:pt x="146304"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292927" y="1801156"/>
            <a:ext cx="531866" cy="553835"/>
            <a:chOff x="1170432" y="1542288"/>
            <a:chExt cx="2804158" cy="2919985"/>
          </a:xfrm>
        </p:grpSpPr>
        <p:sp>
          <p:nvSpPr>
            <p:cNvPr id="18" name="フリーフォーム 17"/>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386429" y="1855317"/>
              <a:ext cx="2588161" cy="2606956"/>
              <a:chOff x="1386429" y="1855317"/>
              <a:chExt cx="2588161" cy="2606956"/>
            </a:xfrm>
          </p:grpSpPr>
          <p:sp>
            <p:nvSpPr>
              <p:cNvPr id="22" name="フリーフォーム 21"/>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6" name="円/楕円 25"/>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7" name="円/楕円 26"/>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34" name="図 33"/>
          <p:cNvPicPr>
            <a:picLocks noChangeAspect="1"/>
          </p:cNvPicPr>
          <p:nvPr/>
        </p:nvPicPr>
        <p:blipFill>
          <a:blip r:embed="rId3"/>
          <a:stretch>
            <a:fillRect/>
          </a:stretch>
        </p:blipFill>
        <p:spPr>
          <a:xfrm>
            <a:off x="810165" y="1619794"/>
            <a:ext cx="1829060" cy="1214846"/>
          </a:xfrm>
          <a:prstGeom prst="rect">
            <a:avLst/>
          </a:prstGeom>
        </p:spPr>
      </p:pic>
      <p:sp>
        <p:nvSpPr>
          <p:cNvPr id="35" name="テキスト ボックス 34"/>
          <p:cNvSpPr txBox="1"/>
          <p:nvPr/>
        </p:nvSpPr>
        <p:spPr>
          <a:xfrm>
            <a:off x="958274" y="2813422"/>
            <a:ext cx="2205609" cy="369332"/>
          </a:xfrm>
          <a:prstGeom prst="rect">
            <a:avLst/>
          </a:prstGeom>
          <a:noFill/>
        </p:spPr>
        <p:txBody>
          <a:bodyPr wrap="square" rtlCol="0">
            <a:spAutoFit/>
          </a:bodyPr>
          <a:lstStyle/>
          <a:p>
            <a:r>
              <a:rPr kumimoji="1" lang="en-US" altLang="ja-JP" dirty="0" smtClean="0"/>
              <a:t>Excel</a:t>
            </a:r>
            <a:r>
              <a:rPr kumimoji="1" lang="ja-JP" altLang="en-US" dirty="0" smtClean="0"/>
              <a:t>で管理</a:t>
            </a:r>
            <a:endParaRPr kumimoji="1" lang="ja-JP" altLang="en-US" dirty="0"/>
          </a:p>
        </p:txBody>
      </p:sp>
      <p:sp>
        <p:nvSpPr>
          <p:cNvPr id="36" name="テキスト ボックス 35"/>
          <p:cNvSpPr txBox="1"/>
          <p:nvPr/>
        </p:nvSpPr>
        <p:spPr>
          <a:xfrm>
            <a:off x="2593531" y="1607925"/>
            <a:ext cx="3493393" cy="1477328"/>
          </a:xfrm>
          <a:prstGeom prst="rect">
            <a:avLst/>
          </a:prstGeom>
          <a:noFill/>
        </p:spPr>
        <p:txBody>
          <a:bodyPr wrap="square" rtlCol="0">
            <a:spAutoFit/>
          </a:bodyPr>
          <a:lstStyle/>
          <a:p>
            <a:r>
              <a:rPr kumimoji="1" lang="ja-JP" altLang="en-US" dirty="0" smtClean="0"/>
              <a:t>ユーザはルールを確認し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・ルールの作成、削除、修正</a:t>
            </a:r>
            <a:endParaRPr lang="en-US" altLang="ja-JP" dirty="0"/>
          </a:p>
          <a:p>
            <a:r>
              <a:rPr lang="ja-JP" altLang="en-US" dirty="0" smtClean="0"/>
              <a:t>を判断</a:t>
            </a:r>
            <a:endParaRPr kumimoji="1" lang="ja-JP" altLang="en-US" dirty="0"/>
          </a:p>
        </p:txBody>
      </p:sp>
      <p:grpSp>
        <p:nvGrpSpPr>
          <p:cNvPr id="48" name="グループ化 47"/>
          <p:cNvGrpSpPr/>
          <p:nvPr/>
        </p:nvGrpSpPr>
        <p:grpSpPr>
          <a:xfrm>
            <a:off x="6256984" y="1789211"/>
            <a:ext cx="531866" cy="553835"/>
            <a:chOff x="1170432" y="1542288"/>
            <a:chExt cx="2804158" cy="2919985"/>
          </a:xfrm>
        </p:grpSpPr>
        <p:sp>
          <p:nvSpPr>
            <p:cNvPr id="49" name="フリーフォーム 4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1386429" y="1855317"/>
              <a:ext cx="2588161" cy="2606956"/>
              <a:chOff x="1386429" y="1855317"/>
              <a:chExt cx="2588161" cy="2606956"/>
            </a:xfrm>
          </p:grpSpPr>
          <p:sp>
            <p:nvSpPr>
              <p:cNvPr id="54" name="フリーフォーム 5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5" name="円弧 5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円/楕円 5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53" name="円/楕円 5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56" name="テキスト ボックス 55"/>
          <p:cNvSpPr txBox="1"/>
          <p:nvPr/>
        </p:nvSpPr>
        <p:spPr>
          <a:xfrm>
            <a:off x="6716174" y="1793008"/>
            <a:ext cx="2379156" cy="923330"/>
          </a:xfrm>
          <a:prstGeom prst="rect">
            <a:avLst/>
          </a:prstGeom>
          <a:noFill/>
        </p:spPr>
        <p:txBody>
          <a:bodyPr wrap="square" rtlCol="0">
            <a:spAutoFit/>
          </a:bodyPr>
          <a:lstStyle/>
          <a:p>
            <a:r>
              <a:rPr lang="ja-JP" altLang="en-US" dirty="0" smtClean="0"/>
              <a:t>開発チーム</a:t>
            </a:r>
            <a:r>
              <a:rPr kumimoji="1" lang="ja-JP" altLang="en-US" dirty="0" smtClean="0"/>
              <a:t>にてルール</a:t>
            </a:r>
            <a:r>
              <a:rPr lang="ja-JP" altLang="en-US" dirty="0" smtClean="0"/>
              <a:t>の</a:t>
            </a:r>
            <a:r>
              <a:rPr lang="ja-JP" altLang="en-US" dirty="0"/>
              <a:t>適切</a:t>
            </a:r>
            <a:r>
              <a:rPr lang="ja-JP" altLang="en-US" dirty="0" smtClean="0"/>
              <a:t>かを行い、テストを行う。</a:t>
            </a:r>
            <a:endParaRPr kumimoji="1" lang="ja-JP" altLang="en-US" dirty="0"/>
          </a:p>
        </p:txBody>
      </p:sp>
      <p:sp>
        <p:nvSpPr>
          <p:cNvPr id="57" name="テキスト ボックス 56"/>
          <p:cNvSpPr txBox="1"/>
          <p:nvPr/>
        </p:nvSpPr>
        <p:spPr>
          <a:xfrm>
            <a:off x="9672503" y="1793008"/>
            <a:ext cx="2379156" cy="923330"/>
          </a:xfrm>
          <a:prstGeom prst="rect">
            <a:avLst/>
          </a:prstGeom>
          <a:noFill/>
        </p:spPr>
        <p:txBody>
          <a:bodyPr wrap="square" rtlCol="0">
            <a:spAutoFit/>
          </a:bodyPr>
          <a:lstStyle/>
          <a:p>
            <a:r>
              <a:rPr lang="ja-JP" altLang="en-US" dirty="0"/>
              <a:t>運用チーム</a:t>
            </a:r>
            <a:r>
              <a:rPr lang="ja-JP" altLang="en-US" dirty="0" smtClean="0"/>
              <a:t>にてリリース手順書の作成、</a:t>
            </a:r>
            <a:r>
              <a:rPr kumimoji="1" lang="ja-JP" altLang="en-US" dirty="0" smtClean="0"/>
              <a:t>本番適用</a:t>
            </a:r>
            <a:endParaRPr kumimoji="1" lang="ja-JP" altLang="en-US" dirty="0"/>
          </a:p>
        </p:txBody>
      </p:sp>
      <p:grpSp>
        <p:nvGrpSpPr>
          <p:cNvPr id="58" name="グループ化 57"/>
          <p:cNvGrpSpPr/>
          <p:nvPr/>
        </p:nvGrpSpPr>
        <p:grpSpPr>
          <a:xfrm>
            <a:off x="3945632" y="4246145"/>
            <a:ext cx="531866" cy="553835"/>
            <a:chOff x="1170432" y="1542288"/>
            <a:chExt cx="2804158" cy="2919985"/>
          </a:xfrm>
        </p:grpSpPr>
        <p:sp>
          <p:nvSpPr>
            <p:cNvPr id="59" name="フリーフォーム 5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a:off x="1386429" y="1855317"/>
              <a:ext cx="2588161" cy="2606956"/>
              <a:chOff x="1386429" y="1855317"/>
              <a:chExt cx="2588161" cy="2606956"/>
            </a:xfrm>
          </p:grpSpPr>
          <p:sp>
            <p:nvSpPr>
              <p:cNvPr id="64" name="フリーフォーム 6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5" name="円弧 6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62" name="円/楕円 6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63" name="円/楕円 6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66" name="図 65"/>
          <p:cNvPicPr>
            <a:picLocks noChangeAspect="1"/>
          </p:cNvPicPr>
          <p:nvPr/>
        </p:nvPicPr>
        <p:blipFill>
          <a:blip r:embed="rId4"/>
          <a:stretch>
            <a:fillRect/>
          </a:stretch>
        </p:blipFill>
        <p:spPr>
          <a:xfrm>
            <a:off x="4673789" y="4022844"/>
            <a:ext cx="1740424" cy="1116274"/>
          </a:xfrm>
          <a:prstGeom prst="rect">
            <a:avLst/>
          </a:prstGeom>
        </p:spPr>
      </p:pic>
      <p:sp>
        <p:nvSpPr>
          <p:cNvPr id="68" name="テキスト ボックス 67"/>
          <p:cNvSpPr txBox="1"/>
          <p:nvPr/>
        </p:nvSpPr>
        <p:spPr>
          <a:xfrm>
            <a:off x="4552972" y="3583970"/>
            <a:ext cx="28925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アプリ上で管理</a:t>
            </a:r>
            <a:r>
              <a:rPr kumimoji="1" lang="en-US" altLang="ja-JP" dirty="0" smtClean="0"/>
              <a:t>(</a:t>
            </a:r>
            <a:r>
              <a:rPr kumimoji="1" lang="ja-JP" altLang="en-US" dirty="0" smtClean="0"/>
              <a:t>即時適用</a:t>
            </a:r>
            <a:r>
              <a:rPr kumimoji="1" lang="en-US" altLang="ja-JP" dirty="0" smtClean="0"/>
              <a:t>)</a:t>
            </a:r>
            <a:endParaRPr kumimoji="1" lang="ja-JP" altLang="en-US" dirty="0"/>
          </a:p>
        </p:txBody>
      </p:sp>
      <p:sp>
        <p:nvSpPr>
          <p:cNvPr id="69" name="テキスト ボックス 68"/>
          <p:cNvSpPr txBox="1"/>
          <p:nvPr/>
        </p:nvSpPr>
        <p:spPr>
          <a:xfrm>
            <a:off x="6489673" y="4002455"/>
            <a:ext cx="4059055" cy="1477328"/>
          </a:xfrm>
          <a:prstGeom prst="rect">
            <a:avLst/>
          </a:prstGeom>
          <a:noFill/>
        </p:spPr>
        <p:txBody>
          <a:bodyPr wrap="square" rtlCol="0">
            <a:spAutoFit/>
          </a:bodyPr>
          <a:lstStyle/>
          <a:p>
            <a:r>
              <a:rPr kumimoji="1" lang="ja-JP" altLang="en-US" dirty="0" smtClean="0"/>
              <a:t>ユーザはルールをアプリ上で確認し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a:t>
            </a:r>
            <a:r>
              <a:rPr lang="ja-JP" altLang="en-US" dirty="0"/>
              <a:t>削除、</a:t>
            </a:r>
            <a:r>
              <a:rPr lang="ja-JP" altLang="en-US" dirty="0" smtClean="0"/>
              <a:t>修正</a:t>
            </a:r>
            <a:endParaRPr kumimoji="1" lang="en-US" altLang="ja-JP" dirty="0" smtClean="0"/>
          </a:p>
          <a:p>
            <a:r>
              <a:rPr lang="ja-JP" altLang="en-US" dirty="0" smtClean="0"/>
              <a:t>を適用</a:t>
            </a:r>
            <a:endParaRPr kumimoji="1" lang="ja-JP" altLang="en-US" dirty="0"/>
          </a:p>
        </p:txBody>
      </p:sp>
      <p:grpSp>
        <p:nvGrpSpPr>
          <p:cNvPr id="41" name="グループ化 40"/>
          <p:cNvGrpSpPr/>
          <p:nvPr/>
        </p:nvGrpSpPr>
        <p:grpSpPr>
          <a:xfrm>
            <a:off x="9173721" y="1789211"/>
            <a:ext cx="531866" cy="553835"/>
            <a:chOff x="1170432" y="1542288"/>
            <a:chExt cx="2804158" cy="2919985"/>
          </a:xfrm>
        </p:grpSpPr>
        <p:sp>
          <p:nvSpPr>
            <p:cNvPr id="42" name="フリーフォーム 41"/>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p:nvGrpSpPr>
          <p:grpSpPr>
            <a:xfrm>
              <a:off x="1386429" y="1855317"/>
              <a:ext cx="2588161" cy="2606956"/>
              <a:chOff x="1386429" y="1855317"/>
              <a:chExt cx="2588161" cy="2606956"/>
            </a:xfrm>
          </p:grpSpPr>
          <p:sp>
            <p:nvSpPr>
              <p:cNvPr id="47" name="フリーフォーム 46"/>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7" name="円弧 66"/>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45" name="円/楕円 44"/>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6" name="円/楕円 45"/>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3" name="テキスト ボックス 2"/>
          <p:cNvSpPr txBox="1"/>
          <p:nvPr/>
        </p:nvSpPr>
        <p:spPr>
          <a:xfrm>
            <a:off x="241227" y="2366860"/>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71" name="テキスト ボックス 70"/>
          <p:cNvSpPr txBox="1"/>
          <p:nvPr/>
        </p:nvSpPr>
        <p:spPr>
          <a:xfrm>
            <a:off x="6287725" y="2330671"/>
            <a:ext cx="717047" cy="276999"/>
          </a:xfrm>
          <a:prstGeom prst="rect">
            <a:avLst/>
          </a:prstGeom>
          <a:noFill/>
        </p:spPr>
        <p:txBody>
          <a:bodyPr wrap="square" rtlCol="0">
            <a:spAutoFit/>
          </a:bodyPr>
          <a:lstStyle/>
          <a:p>
            <a:r>
              <a:rPr kumimoji="1" lang="ja-JP" altLang="en-US" sz="1200" dirty="0" smtClean="0"/>
              <a:t>開発</a:t>
            </a:r>
            <a:endParaRPr kumimoji="1" lang="ja-JP" altLang="en-US" sz="1200" dirty="0"/>
          </a:p>
        </p:txBody>
      </p:sp>
      <p:sp>
        <p:nvSpPr>
          <p:cNvPr id="72" name="テキスト ボックス 71"/>
          <p:cNvSpPr txBox="1"/>
          <p:nvPr/>
        </p:nvSpPr>
        <p:spPr>
          <a:xfrm>
            <a:off x="9189341" y="2330671"/>
            <a:ext cx="717047" cy="276999"/>
          </a:xfrm>
          <a:prstGeom prst="rect">
            <a:avLst/>
          </a:prstGeom>
          <a:noFill/>
        </p:spPr>
        <p:txBody>
          <a:bodyPr wrap="square" rtlCol="0">
            <a:spAutoFit/>
          </a:bodyPr>
          <a:lstStyle/>
          <a:p>
            <a:r>
              <a:rPr kumimoji="1" lang="ja-JP" altLang="en-US" sz="1200" dirty="0" smtClean="0"/>
              <a:t>運用</a:t>
            </a:r>
            <a:endParaRPr kumimoji="1" lang="ja-JP" altLang="en-US" sz="1200" dirty="0"/>
          </a:p>
        </p:txBody>
      </p:sp>
      <p:sp>
        <p:nvSpPr>
          <p:cNvPr id="73" name="テキスト ボックス 72"/>
          <p:cNvSpPr txBox="1"/>
          <p:nvPr/>
        </p:nvSpPr>
        <p:spPr>
          <a:xfrm>
            <a:off x="3956742" y="4801824"/>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6" name="下矢印 5"/>
          <p:cNvSpPr/>
          <p:nvPr/>
        </p:nvSpPr>
        <p:spPr>
          <a:xfrm>
            <a:off x="4740744" y="3168794"/>
            <a:ext cx="2196140" cy="414739"/>
          </a:xfrm>
          <a:prstGeom prst="downArrow">
            <a:avLst>
              <a:gd name="adj1" fmla="val 50000"/>
              <a:gd name="adj2" fmla="val 6384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n w="0"/>
              <a:solidFill>
                <a:schemeClr val="tx1"/>
              </a:solidFill>
              <a:effectLst>
                <a:outerShdw blurRad="38100" dist="19050" dir="2700000" algn="tl" rotWithShape="0">
                  <a:schemeClr val="dk1">
                    <a:alpha val="40000"/>
                  </a:schemeClr>
                </a:outerShdw>
              </a:effectLst>
            </a:endParaRPr>
          </a:p>
        </p:txBody>
      </p:sp>
      <p:sp>
        <p:nvSpPr>
          <p:cNvPr id="9" name="テキスト ボックス 8"/>
          <p:cNvSpPr txBox="1"/>
          <p:nvPr/>
        </p:nvSpPr>
        <p:spPr>
          <a:xfrm>
            <a:off x="1528285" y="875089"/>
            <a:ext cx="26897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・ルールの確認</a:t>
            </a:r>
            <a:r>
              <a:rPr lang="en-US" altLang="ja-JP" dirty="0" smtClean="0"/>
              <a:t>:</a:t>
            </a:r>
            <a:r>
              <a:rPr lang="ja-JP" altLang="en-US" dirty="0" smtClean="0"/>
              <a:t>１</a:t>
            </a:r>
            <a:r>
              <a:rPr lang="ja-JP" altLang="en-US" dirty="0"/>
              <a:t>日</a:t>
            </a:r>
          </a:p>
        </p:txBody>
      </p:sp>
      <p:sp>
        <p:nvSpPr>
          <p:cNvPr id="74" name="テキスト ボックス 73"/>
          <p:cNvSpPr txBox="1"/>
          <p:nvPr/>
        </p:nvSpPr>
        <p:spPr>
          <a:xfrm>
            <a:off x="6508723" y="882296"/>
            <a:ext cx="21368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・ソース修正</a:t>
            </a:r>
            <a:r>
              <a:rPr lang="en-US" altLang="ja-JP" dirty="0" smtClean="0"/>
              <a:t>:</a:t>
            </a:r>
            <a:r>
              <a:rPr lang="ja-JP" altLang="en-US" dirty="0" smtClean="0"/>
              <a:t>４日</a:t>
            </a:r>
            <a:endParaRPr kumimoji="1" lang="ja-JP" altLang="en-US" dirty="0"/>
          </a:p>
        </p:txBody>
      </p:sp>
      <p:sp>
        <p:nvSpPr>
          <p:cNvPr id="75" name="テキスト ボックス 74"/>
          <p:cNvSpPr txBox="1"/>
          <p:nvPr/>
        </p:nvSpPr>
        <p:spPr>
          <a:xfrm>
            <a:off x="9368726" y="875089"/>
            <a:ext cx="23911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・リリース作業</a:t>
            </a:r>
            <a:r>
              <a:rPr lang="en-US" altLang="ja-JP" dirty="0" smtClean="0"/>
              <a:t>:2</a:t>
            </a:r>
            <a:r>
              <a:rPr lang="ja-JP" altLang="en-US" dirty="0" smtClean="0"/>
              <a:t>日</a:t>
            </a:r>
            <a:endParaRPr kumimoji="1" lang="ja-JP" altLang="en-US" dirty="0"/>
          </a:p>
        </p:txBody>
      </p:sp>
    </p:spTree>
    <p:extLst>
      <p:ext uri="{BB962C8B-B14F-4D97-AF65-F5344CB8AC3E}">
        <p14:creationId xmlns:p14="http://schemas.microsoft.com/office/powerpoint/2010/main" val="3534092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20</a:t>
            </a:fld>
            <a:endParaRPr lang="en-US" altLang="ja-JP" dirty="0"/>
          </a:p>
        </p:txBody>
      </p:sp>
      <p:sp>
        <p:nvSpPr>
          <p:cNvPr id="6" name="テキスト ボックス 5"/>
          <p:cNvSpPr txBox="1"/>
          <p:nvPr/>
        </p:nvSpPr>
        <p:spPr>
          <a:xfrm>
            <a:off x="433398" y="882004"/>
            <a:ext cx="11325205" cy="4401205"/>
          </a:xfrm>
          <a:prstGeom prst="rect">
            <a:avLst/>
          </a:prstGeom>
          <a:noFill/>
        </p:spPr>
        <p:txBody>
          <a:bodyPr wrap="square" rtlCol="0">
            <a:spAutoFit/>
          </a:bodyPr>
          <a:lstStyle/>
          <a:p>
            <a:r>
              <a:rPr lang="ja-JP" altLang="en-US" sz="2000" b="1" dirty="0" smtClean="0"/>
              <a:t>・関係演算子 </a:t>
            </a:r>
            <a:r>
              <a:rPr lang="en-US" altLang="ja-JP" sz="2000" b="1" dirty="0" smtClean="0"/>
              <a:t>(</a:t>
            </a:r>
            <a:r>
              <a:rPr lang="en-US" altLang="ja-JP" sz="2000" b="1" dirty="0" err="1" smtClean="0"/>
              <a:t>RelationRule</a:t>
            </a:r>
            <a:r>
              <a:rPr lang="en-US" altLang="ja-JP" sz="2000" b="1" dirty="0"/>
              <a:t>) </a:t>
            </a:r>
            <a:r>
              <a:rPr lang="en-US" altLang="ja-JP" sz="2000" b="1" dirty="0" smtClean="0"/>
              <a:t>				</a:t>
            </a:r>
            <a:r>
              <a:rPr lang="en-US" altLang="ja-JP" sz="2000" b="1" dirty="0" err="1" smtClean="0"/>
              <a:t>classname</a:t>
            </a:r>
            <a:r>
              <a:rPr lang="en-US" altLang="ja-JP" sz="2000" b="1" dirty="0"/>
              <a:t>(</a:t>
            </a:r>
            <a:r>
              <a:rPr lang="ja-JP" altLang="en-US" sz="2000" b="1" dirty="0"/>
              <a:t>実装</a:t>
            </a:r>
            <a:r>
              <a:rPr lang="en-US" altLang="ja-JP" sz="2000" b="1" dirty="0"/>
              <a:t>java</a:t>
            </a:r>
            <a:r>
              <a:rPr lang="ja-JP" altLang="en-US" sz="2000" b="1" dirty="0"/>
              <a:t>クラス</a:t>
            </a:r>
            <a:r>
              <a:rPr lang="en-US" altLang="ja-JP" sz="2000" b="1" dirty="0" smtClean="0"/>
              <a:t>)                                                                                                                  </a:t>
            </a:r>
          </a:p>
          <a:p>
            <a:pPr lvl="1"/>
            <a:r>
              <a:rPr lang="en-US" altLang="ja-JP" sz="2000" dirty="0" smtClean="0"/>
              <a:t>a</a:t>
            </a:r>
            <a:r>
              <a:rPr lang="ja-JP" altLang="en-US" sz="2000" dirty="0" smtClean="0"/>
              <a:t>⇒</a:t>
            </a:r>
            <a:r>
              <a:rPr lang="en-US" altLang="ja-JP" sz="2000" dirty="0" smtClean="0"/>
              <a:t>b</a:t>
            </a:r>
            <a:r>
              <a:rPr lang="ja-JP" altLang="en-US" sz="2000" dirty="0" smtClean="0"/>
              <a:t>　　</a:t>
            </a:r>
            <a:r>
              <a:rPr lang="en-US" altLang="ja-JP" sz="2000" dirty="0" smtClean="0"/>
              <a:t>a</a:t>
            </a:r>
            <a:r>
              <a:rPr lang="ja-JP" altLang="en-US" sz="2000" dirty="0" smtClean="0"/>
              <a:t>の次の記号が</a:t>
            </a:r>
            <a:r>
              <a:rPr lang="en-US" altLang="ja-JP" sz="2000" dirty="0" smtClean="0"/>
              <a:t>b</a:t>
            </a:r>
            <a:r>
              <a:rPr lang="ja-JP" altLang="en-US" sz="2000" dirty="0" smtClean="0"/>
              <a:t>であったら                              </a:t>
            </a:r>
            <a:r>
              <a:rPr lang="en-US" altLang="ja-JP" sz="2000" dirty="0" err="1" smtClean="0"/>
              <a:t>IFaNextbclass</a:t>
            </a:r>
            <a:endParaRPr kumimoji="1" lang="en-US" altLang="ja-JP" sz="2000" dirty="0" smtClean="0"/>
          </a:p>
          <a:p>
            <a:pPr lvl="1"/>
            <a:r>
              <a:rPr kumimoji="1" lang="en-US" altLang="ja-JP" sz="2000" dirty="0" smtClean="0"/>
              <a:t>a!</a:t>
            </a:r>
            <a:r>
              <a:rPr kumimoji="1" lang="ja-JP" altLang="en-US" sz="2000" dirty="0" smtClean="0"/>
              <a:t>⇒</a:t>
            </a:r>
            <a:r>
              <a:rPr kumimoji="1" lang="en-US" altLang="ja-JP" sz="2000" dirty="0" smtClean="0"/>
              <a:t>b</a:t>
            </a:r>
            <a:r>
              <a:rPr kumimoji="1" lang="ja-JP" altLang="en-US" sz="2000" dirty="0" smtClean="0"/>
              <a:t>　　</a:t>
            </a:r>
            <a:r>
              <a:rPr kumimoji="1" lang="en-US" altLang="ja-JP" sz="2000" dirty="0" smtClean="0"/>
              <a:t>a</a:t>
            </a:r>
            <a:r>
              <a:rPr kumimoji="1" lang="ja-JP" altLang="en-US" sz="2000" dirty="0" smtClean="0"/>
              <a:t>の</a:t>
            </a:r>
            <a:r>
              <a:rPr lang="ja-JP" altLang="en-US" sz="2000" dirty="0" smtClean="0"/>
              <a:t>次の記号</a:t>
            </a:r>
            <a:r>
              <a:rPr lang="en-US" altLang="ja-JP" sz="2000" dirty="0" smtClean="0"/>
              <a:t>b</a:t>
            </a:r>
            <a:r>
              <a:rPr lang="ja-JP" altLang="en-US" sz="2000" dirty="0" smtClean="0"/>
              <a:t>でなかったら                              </a:t>
            </a:r>
            <a:r>
              <a:rPr lang="en-US" altLang="ja-JP" sz="2000" dirty="0" err="1" smtClean="0"/>
              <a:t>NIFaNextbclass</a:t>
            </a:r>
            <a:endParaRPr lang="en-US" altLang="ja-JP" sz="2000" dirty="0" smtClean="0"/>
          </a:p>
          <a:p>
            <a:pPr lvl="1"/>
            <a:r>
              <a:rPr lang="en-US" altLang="ja-JP" sz="2000" dirty="0" err="1" smtClean="0"/>
              <a:t>a</a:t>
            </a:r>
            <a:r>
              <a:rPr lang="en-US" altLang="ja-JP" sz="2000" dirty="0" err="1"/>
              <a:t>&amp;</a:t>
            </a:r>
            <a:r>
              <a:rPr lang="en-US" altLang="ja-JP" sz="2000" dirty="0" err="1" smtClean="0"/>
              <a:t>b</a:t>
            </a:r>
            <a:r>
              <a:rPr lang="en-US" altLang="ja-JP" sz="2000" dirty="0" smtClean="0"/>
              <a:t>     a</a:t>
            </a:r>
            <a:r>
              <a:rPr lang="ja-JP" altLang="en-US" sz="2000" dirty="0" err="1" smtClean="0"/>
              <a:t>、</a:t>
            </a:r>
            <a:r>
              <a:rPr lang="en-US" altLang="ja-JP" sz="2000" dirty="0" smtClean="0"/>
              <a:t>b</a:t>
            </a:r>
            <a:r>
              <a:rPr lang="ja-JP" altLang="en-US" sz="2000" dirty="0" smtClean="0"/>
              <a:t>共に満たす時                                                  </a:t>
            </a:r>
            <a:r>
              <a:rPr lang="en-US" altLang="ja-JP" sz="2000" dirty="0" err="1" smtClean="0"/>
              <a:t>AandBclass</a:t>
            </a:r>
            <a:endParaRPr lang="en-US" altLang="ja-JP" sz="2000" dirty="0" smtClean="0"/>
          </a:p>
          <a:p>
            <a:pPr lvl="1"/>
            <a:r>
              <a:rPr lang="en-US" altLang="ja-JP" sz="2000" dirty="0" err="1" smtClean="0"/>
              <a:t>aNb</a:t>
            </a:r>
            <a:r>
              <a:rPr lang="en-US" altLang="ja-JP" sz="2000" dirty="0" smtClean="0"/>
              <a:t>     a</a:t>
            </a:r>
            <a:r>
              <a:rPr lang="ja-JP" altLang="en-US" sz="2000" dirty="0" smtClean="0"/>
              <a:t>位置</a:t>
            </a:r>
            <a:r>
              <a:rPr lang="en-US" altLang="ja-JP" sz="2000" dirty="0" smtClean="0"/>
              <a:t>(</a:t>
            </a:r>
            <a:r>
              <a:rPr lang="ja-JP" altLang="en-US" sz="2000" dirty="0" smtClean="0"/>
              <a:t>行数</a:t>
            </a:r>
            <a:r>
              <a:rPr lang="en-US" altLang="ja-JP" sz="2000" dirty="0" smtClean="0"/>
              <a:t>)</a:t>
            </a:r>
            <a:r>
              <a:rPr lang="ja-JP" altLang="en-US" sz="2000" dirty="0" smtClean="0"/>
              <a:t>に</a:t>
            </a:r>
            <a:r>
              <a:rPr lang="en-US" altLang="ja-JP" sz="2000" dirty="0" smtClean="0"/>
              <a:t>b</a:t>
            </a:r>
            <a:r>
              <a:rPr lang="ja-JP" altLang="en-US" sz="2000" dirty="0" smtClean="0"/>
              <a:t>が存在                                            </a:t>
            </a:r>
            <a:r>
              <a:rPr lang="en-US" altLang="ja-JP" sz="2000" dirty="0" err="1" smtClean="0"/>
              <a:t>IFAlocationBclass</a:t>
            </a:r>
            <a:endParaRPr lang="en-US" altLang="ja-JP" sz="2000" dirty="0" smtClean="0"/>
          </a:p>
          <a:p>
            <a:pPr lvl="1"/>
            <a:r>
              <a:rPr lang="en-US" altLang="ja-JP" sz="2000" dirty="0" smtClean="0"/>
              <a:t>a==b  a</a:t>
            </a:r>
            <a:r>
              <a:rPr lang="ja-JP" altLang="en-US" sz="2000" dirty="0" smtClean="0"/>
              <a:t>と</a:t>
            </a:r>
            <a:r>
              <a:rPr lang="en-US" altLang="ja-JP" sz="2000" dirty="0" smtClean="0"/>
              <a:t>b</a:t>
            </a:r>
            <a:r>
              <a:rPr lang="ja-JP" altLang="en-US" sz="2000" dirty="0" smtClean="0"/>
              <a:t>が同一                                                              </a:t>
            </a:r>
            <a:r>
              <a:rPr lang="en-US" altLang="ja-JP" sz="2000" dirty="0" err="1" smtClean="0"/>
              <a:t>IFAincledeBclass</a:t>
            </a:r>
            <a:endParaRPr lang="en-US" altLang="ja-JP" sz="2000" dirty="0" smtClean="0"/>
          </a:p>
          <a:p>
            <a:pPr lvl="1"/>
            <a:r>
              <a:rPr lang="en-US" altLang="ja-JP" sz="2000" dirty="0" smtClean="0"/>
              <a:t>A</a:t>
            </a:r>
            <a:r>
              <a:rPr lang="ja-JP" altLang="en-US" sz="2000" dirty="0"/>
              <a:t> ⊂ </a:t>
            </a:r>
            <a:r>
              <a:rPr lang="en-US" altLang="ja-JP" sz="2000" dirty="0" smtClean="0"/>
              <a:t>B         A</a:t>
            </a:r>
            <a:r>
              <a:rPr lang="ja-JP" altLang="en-US" sz="2000" dirty="0" smtClean="0"/>
              <a:t>を満たす時</a:t>
            </a:r>
            <a:r>
              <a:rPr lang="en-US" altLang="ja-JP" sz="2000" dirty="0" smtClean="0"/>
              <a:t>B</a:t>
            </a:r>
            <a:r>
              <a:rPr lang="ja-JP" altLang="en-US" sz="2000" dirty="0" smtClean="0"/>
              <a:t>を実行</a:t>
            </a:r>
            <a:endParaRPr lang="en-US" altLang="ja-JP" sz="2000" dirty="0" smtClean="0"/>
          </a:p>
          <a:p>
            <a:pPr lvl="1"/>
            <a:r>
              <a:rPr lang="en-US" altLang="ja-JP" sz="2000" b="1" dirty="0" smtClean="0"/>
              <a:t>--</a:t>
            </a:r>
            <a:r>
              <a:rPr lang="ja-JP" altLang="en-US" sz="2000" b="1" dirty="0" smtClean="0"/>
              <a:t>内部でルール</a:t>
            </a:r>
            <a:r>
              <a:rPr lang="en-US" altLang="ja-JP" sz="2000" b="1" dirty="0" smtClean="0"/>
              <a:t>A</a:t>
            </a:r>
            <a:r>
              <a:rPr lang="ja-JP" altLang="en-US" sz="2000" b="1" dirty="0" smtClean="0"/>
              <a:t>とルール</a:t>
            </a:r>
            <a:r>
              <a:rPr lang="en-US" altLang="ja-JP" sz="2000" b="1" dirty="0" smtClean="0"/>
              <a:t>B</a:t>
            </a:r>
            <a:r>
              <a:rPr lang="ja-JP" altLang="en-US" sz="2000" b="1" dirty="0" smtClean="0"/>
              <a:t>の紐づき関係を示すデータ用意</a:t>
            </a:r>
            <a:r>
              <a:rPr lang="en-US" altLang="ja-JP" sz="2000" b="1" dirty="0" smtClean="0"/>
              <a:t>(</a:t>
            </a:r>
            <a:r>
              <a:rPr lang="en-US" altLang="ja-JP" sz="2000" b="1" dirty="0" err="1" smtClean="0"/>
              <a:t>ruluA</a:t>
            </a:r>
            <a:r>
              <a:rPr lang="en-US" altLang="ja-JP" sz="2000" b="1" dirty="0" smtClean="0"/>
              <a:t> _</a:t>
            </a:r>
            <a:r>
              <a:rPr lang="en-US" altLang="ja-JP" sz="2000" b="1" dirty="0" err="1" smtClean="0"/>
              <a:t>rel_ruleB</a:t>
            </a:r>
            <a:r>
              <a:rPr lang="en-US" altLang="ja-JP" sz="2000" b="1" dirty="0" smtClean="0"/>
              <a:t>) </a:t>
            </a:r>
          </a:p>
          <a:p>
            <a:pPr lvl="1"/>
            <a:r>
              <a:rPr lang="ja-JP" altLang="en-US" sz="2000" dirty="0" smtClean="0"/>
              <a:t>　　                                                                             </a:t>
            </a:r>
            <a:r>
              <a:rPr lang="en-US" altLang="ja-JP" sz="2000" dirty="0" smtClean="0"/>
              <a:t> </a:t>
            </a:r>
          </a:p>
          <a:p>
            <a:r>
              <a:rPr lang="ja-JP" altLang="en-US" sz="2000" b="1" dirty="0" smtClean="0"/>
              <a:t>・要素</a:t>
            </a:r>
            <a:r>
              <a:rPr lang="en-US" altLang="ja-JP" sz="2000" b="1" dirty="0" smtClean="0"/>
              <a:t>(Element)</a:t>
            </a:r>
          </a:p>
          <a:p>
            <a:pPr lvl="1"/>
            <a:r>
              <a:rPr lang="ja-JP" altLang="en-US" sz="2000" dirty="0" smtClean="0"/>
              <a:t>文字</a:t>
            </a:r>
            <a:r>
              <a:rPr lang="en-US" altLang="ja-JP" sz="2000" dirty="0" smtClean="0"/>
              <a:t>(</a:t>
            </a:r>
            <a:r>
              <a:rPr lang="en-US" altLang="ja-JP" sz="2000" dirty="0" err="1" smtClean="0"/>
              <a:t>CharaElement</a:t>
            </a:r>
            <a:r>
              <a:rPr lang="en-US" altLang="ja-JP" sz="2000" dirty="0" smtClean="0"/>
              <a:t>)</a:t>
            </a:r>
            <a:r>
              <a:rPr lang="ja-JP" altLang="en-US" sz="2000" dirty="0" smtClean="0"/>
              <a:t>  </a:t>
            </a:r>
            <a:r>
              <a:rPr lang="en-US" altLang="ja-JP" sz="2000" dirty="0" smtClean="0"/>
              <a:t>				      </a:t>
            </a:r>
            <a:r>
              <a:rPr lang="en-US" altLang="ja-JP" sz="2000" dirty="0" err="1" smtClean="0"/>
              <a:t>CharaElement</a:t>
            </a:r>
            <a:endParaRPr lang="en-US" altLang="ja-JP" sz="2000" dirty="0" smtClean="0"/>
          </a:p>
          <a:p>
            <a:pPr lvl="1"/>
            <a:r>
              <a:rPr lang="ja-JP" altLang="en-US" sz="2000" dirty="0" smtClean="0"/>
              <a:t>‘数字’　文字判定   </a:t>
            </a:r>
            <a:r>
              <a:rPr lang="en-US" altLang="ja-JP" sz="2000" dirty="0" smtClean="0"/>
              <a:t>(</a:t>
            </a:r>
            <a:r>
              <a:rPr lang="en-US" altLang="ja-JP" sz="2000" dirty="0" err="1" smtClean="0"/>
              <a:t>NumElement</a:t>
            </a:r>
            <a:r>
              <a:rPr lang="en-US" altLang="ja-JP" sz="2000" dirty="0" smtClean="0"/>
              <a:t>)</a:t>
            </a:r>
            <a:r>
              <a:rPr lang="ja-JP" altLang="en-US" sz="2000" dirty="0" smtClean="0"/>
              <a:t> </a:t>
            </a:r>
            <a:r>
              <a:rPr lang="en-US" altLang="ja-JP" sz="2000" dirty="0" smtClean="0"/>
              <a:t>		</a:t>
            </a:r>
            <a:r>
              <a:rPr lang="en-US" altLang="ja-JP" sz="2000" dirty="0"/>
              <a:t>	 </a:t>
            </a:r>
            <a:r>
              <a:rPr lang="ja-JP" altLang="en-US" sz="2000" dirty="0" smtClean="0"/>
              <a:t>　 </a:t>
            </a:r>
            <a:r>
              <a:rPr lang="en-US" altLang="ja-JP" sz="2000" dirty="0" err="1" smtClean="0"/>
              <a:t>NumElement</a:t>
            </a:r>
            <a:endParaRPr lang="en-US" altLang="ja-JP" sz="2000" dirty="0" smtClean="0"/>
          </a:p>
          <a:p>
            <a:pPr lvl="1"/>
            <a:r>
              <a:rPr lang="ja-JP" altLang="en-US" sz="2000" dirty="0" smtClean="0"/>
              <a:t>数字</a:t>
            </a:r>
            <a:r>
              <a:rPr lang="en-US" altLang="ja-JP" sz="2000" dirty="0" smtClean="0"/>
              <a:t>(</a:t>
            </a:r>
            <a:r>
              <a:rPr lang="ja-JP" altLang="en-US" sz="2000" dirty="0" smtClean="0"/>
              <a:t>データ数をカウント</a:t>
            </a:r>
            <a:r>
              <a:rPr lang="en-US" altLang="ja-JP" sz="2000" dirty="0" smtClean="0"/>
              <a:t>)                                                </a:t>
            </a:r>
            <a:r>
              <a:rPr lang="en-US" altLang="ja-JP" sz="2000" dirty="0" err="1" smtClean="0"/>
              <a:t>DatacountNum</a:t>
            </a:r>
            <a:endParaRPr lang="en-US" altLang="ja-JP" sz="2000" dirty="0" smtClean="0"/>
          </a:p>
          <a:p>
            <a:endParaRPr lang="en-US" altLang="ja-JP" sz="2000" dirty="0" smtClean="0"/>
          </a:p>
        </p:txBody>
      </p:sp>
      <p:sp>
        <p:nvSpPr>
          <p:cNvPr id="3" name="正方形/長方形 2"/>
          <p:cNvSpPr/>
          <p:nvPr/>
        </p:nvSpPr>
        <p:spPr>
          <a:xfrm>
            <a:off x="872035" y="3001873"/>
            <a:ext cx="338554" cy="369332"/>
          </a:xfrm>
          <a:prstGeom prst="rect">
            <a:avLst/>
          </a:prstGeom>
        </p:spPr>
        <p:txBody>
          <a:bodyPr wrap="none">
            <a:spAutoFit/>
          </a:bodyPr>
          <a:lstStyle/>
          <a:p>
            <a:r>
              <a:rPr lang="ja-JP" altLang="en-US" dirty="0" smtClean="0"/>
              <a:t>　</a:t>
            </a:r>
            <a:endParaRPr lang="ja-JP" altLang="en-US" dirty="0"/>
          </a:p>
        </p:txBody>
      </p:sp>
    </p:spTree>
    <p:extLst>
      <p:ext uri="{BB962C8B-B14F-4D97-AF65-F5344CB8AC3E}">
        <p14:creationId xmlns:p14="http://schemas.microsoft.com/office/powerpoint/2010/main" val="228636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位置演算子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21</a:t>
            </a:fld>
            <a:endParaRPr lang="en-US" altLang="ja-JP" dirty="0"/>
          </a:p>
        </p:txBody>
      </p:sp>
      <p:sp>
        <p:nvSpPr>
          <p:cNvPr id="7" name="テキスト ボックス 6"/>
          <p:cNvSpPr txBox="1"/>
          <p:nvPr/>
        </p:nvSpPr>
        <p:spPr>
          <a:xfrm>
            <a:off x="522458" y="748408"/>
            <a:ext cx="11272136" cy="3170099"/>
          </a:xfrm>
          <a:prstGeom prst="rect">
            <a:avLst/>
          </a:prstGeom>
          <a:noFill/>
        </p:spPr>
        <p:txBody>
          <a:bodyPr wrap="square" rtlCol="0">
            <a:spAutoFit/>
          </a:bodyPr>
          <a:lstStyle/>
          <a:p>
            <a:r>
              <a:rPr kumimoji="1" lang="ja-JP" altLang="en-US" sz="2000" b="1" dirty="0" smtClean="0"/>
              <a:t>演算子ごとに</a:t>
            </a:r>
            <a:r>
              <a:rPr lang="en-US" altLang="ja-JP" sz="2000" b="1" dirty="0" smtClean="0"/>
              <a:t>class</a:t>
            </a:r>
            <a:r>
              <a:rPr lang="ja-JP" altLang="en-US" sz="2000" b="1" dirty="0" smtClean="0"/>
              <a:t>を定義する</a:t>
            </a:r>
            <a:endParaRPr kumimoji="1" lang="en-US" altLang="ja-JP" sz="2000" b="1" dirty="0" smtClean="0"/>
          </a:p>
          <a:p>
            <a:r>
              <a:rPr kumimoji="1" lang="ja-JP" altLang="en-US" sz="2000" b="1" dirty="0" smtClean="0"/>
              <a:t>・位置指定演算子</a:t>
            </a:r>
            <a:r>
              <a:rPr kumimoji="1" lang="en-US" altLang="ja-JP" sz="2000" b="1" dirty="0" smtClean="0"/>
              <a:t>(</a:t>
            </a:r>
            <a:r>
              <a:rPr lang="en-US" altLang="ja-JP" sz="2000" b="1" dirty="0" err="1" smtClean="0"/>
              <a:t>LocationValue</a:t>
            </a:r>
            <a:r>
              <a:rPr kumimoji="1" lang="en-US" altLang="ja-JP" sz="2000" b="1" dirty="0" smtClean="0"/>
              <a:t>)</a:t>
            </a:r>
            <a:r>
              <a:rPr kumimoji="1" lang="ja-JP" altLang="en-US" sz="2000" b="1" dirty="0" smtClean="0"/>
              <a:t>　　　　　　　　        </a:t>
            </a:r>
            <a:r>
              <a:rPr lang="en-US" altLang="ja-JP" sz="2000" b="1" dirty="0" err="1" smtClean="0"/>
              <a:t>classname</a:t>
            </a:r>
            <a:r>
              <a:rPr lang="en-US" altLang="ja-JP" sz="2000" b="1" dirty="0" smtClean="0"/>
              <a:t>(</a:t>
            </a:r>
            <a:r>
              <a:rPr lang="ja-JP" altLang="en-US" sz="2000" b="1" dirty="0" smtClean="0"/>
              <a:t>実装</a:t>
            </a:r>
            <a:r>
              <a:rPr lang="en-US" altLang="ja-JP" sz="2000" b="1" dirty="0" smtClean="0"/>
              <a:t>java</a:t>
            </a:r>
            <a:r>
              <a:rPr lang="ja-JP" altLang="en-US" sz="2000" b="1" dirty="0" smtClean="0"/>
              <a:t>クラス</a:t>
            </a:r>
            <a:r>
              <a:rPr lang="en-US" altLang="ja-JP" sz="2000" b="1" dirty="0" smtClean="0"/>
              <a:t>)</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lang="en-US" altLang="ja-JP" sz="2000" b="1" dirty="0" smtClean="0"/>
              <a:t>(</a:t>
            </a:r>
            <a:r>
              <a:rPr lang="en-US" altLang="ja-JP" sz="2000" b="1" dirty="0" err="1" smtClean="0"/>
              <a:t>C</a:t>
            </a:r>
            <a:r>
              <a:rPr kumimoji="1" lang="en-US" altLang="ja-JP" sz="2000" b="1" dirty="0" err="1" smtClean="0"/>
              <a:t>haralocationcalss</a:t>
            </a:r>
            <a:r>
              <a:rPr kumimoji="1" lang="en-US" altLang="ja-JP" sz="2000" b="1" dirty="0" smtClean="0"/>
              <a:t>)</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r>
              <a:rPr lang="en-US" altLang="ja-JP" sz="2000" dirty="0" err="1" smtClean="0"/>
              <a:t>Noperator</a:t>
            </a:r>
            <a:r>
              <a:rPr lang="ja-JP" altLang="en-US" sz="2000" dirty="0" smtClean="0"/>
              <a:t>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r>
              <a:rPr lang="en-US" altLang="ja-JP" sz="2000" dirty="0" err="1" smtClean="0"/>
              <a:t>Uoperator</a:t>
            </a:r>
            <a:endParaRPr lang="en-US" altLang="ja-JP" sz="2000" dirty="0" smtClean="0"/>
          </a:p>
          <a:p>
            <a:pPr lvl="2"/>
            <a:r>
              <a:rPr lang="en-US" altLang="ja-JP" sz="2000" dirty="0" smtClean="0"/>
              <a:t>1F3    </a:t>
            </a:r>
            <a:r>
              <a:rPr lang="ja-JP" altLang="en-US" sz="2000" dirty="0" smtClean="0"/>
              <a:t>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　                                             </a:t>
            </a:r>
            <a:r>
              <a:rPr lang="en-US" altLang="ja-JP" sz="2000" dirty="0" err="1" smtClean="0"/>
              <a:t>Fcharoperator</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a:t>
            </a:r>
            <a:r>
              <a:rPr lang="en-US" altLang="ja-JP" sz="2000" b="1" dirty="0" smtClean="0"/>
              <a:t>	                                       </a:t>
            </a:r>
            <a:r>
              <a:rPr lang="en-US" altLang="ja-JP" sz="2000" dirty="0" err="1" smtClean="0"/>
              <a:t>Echaroperator</a:t>
            </a:r>
            <a:endParaRPr lang="en-US" altLang="ja-JP" sz="2000" b="1" dirty="0" smtClean="0"/>
          </a:p>
          <a:p>
            <a:r>
              <a:rPr lang="ja-JP" altLang="en-US" sz="2000" b="1" dirty="0" smtClean="0"/>
              <a:t>　　　　</a:t>
            </a:r>
            <a:r>
              <a:rPr lang="en-US" altLang="ja-JP" sz="2000" b="1" dirty="0" smtClean="0"/>
              <a:t>-</a:t>
            </a:r>
            <a:r>
              <a:rPr lang="ja-JP" altLang="en-US" sz="2000" b="1" dirty="0" smtClean="0"/>
              <a:t>データ位置判別</a:t>
            </a:r>
            <a:r>
              <a:rPr lang="en-US" altLang="ja-JP" sz="2000" b="1" dirty="0"/>
              <a:t>(</a:t>
            </a:r>
            <a:r>
              <a:rPr lang="en-US" altLang="ja-JP" sz="2000" b="1" dirty="0" err="1" smtClean="0"/>
              <a:t>DataLocation</a:t>
            </a:r>
            <a:r>
              <a:rPr lang="en-US" altLang="ja-JP" sz="2000" b="1" dirty="0"/>
              <a:t>)</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Fcoulumnoperator</a:t>
            </a:r>
            <a:r>
              <a:rPr lang="en-US" altLang="ja-JP" sz="2000" dirty="0" smtClean="0"/>
              <a:t>                 </a:t>
            </a:r>
          </a:p>
          <a:p>
            <a:pPr lvl="2"/>
            <a:r>
              <a:rPr lang="en-US" altLang="ja-JP" sz="2000" dirty="0" smtClean="0"/>
              <a:t>E(end)</a:t>
            </a:r>
            <a:r>
              <a:rPr lang="ja-JP" altLang="en-US" sz="2000" dirty="0" smtClean="0"/>
              <a:t> 　最後のデータ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Ecoulumnoperator</a:t>
            </a:r>
            <a:endParaRPr lang="en-US" altLang="ja-JP" sz="2000" dirty="0" smtClean="0"/>
          </a:p>
        </p:txBody>
      </p:sp>
    </p:spTree>
    <p:extLst>
      <p:ext uri="{BB962C8B-B14F-4D97-AF65-F5344CB8AC3E}">
        <p14:creationId xmlns:p14="http://schemas.microsoft.com/office/powerpoint/2010/main" val="8243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論理</a:t>
            </a:r>
            <a:r>
              <a:rPr lang="ja-JP" altLang="en-US" sz="2400" dirty="0" smtClean="0"/>
              <a:t>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22</a:t>
            </a:fld>
            <a:endParaRPr lang="en-US" altLang="ja-JP" dirty="0"/>
          </a:p>
        </p:txBody>
      </p:sp>
      <p:sp>
        <p:nvSpPr>
          <p:cNvPr id="7" name="テキスト ボックス 6"/>
          <p:cNvSpPr txBox="1"/>
          <p:nvPr/>
        </p:nvSpPr>
        <p:spPr>
          <a:xfrm>
            <a:off x="459933" y="923699"/>
            <a:ext cx="11272136" cy="5016758"/>
          </a:xfrm>
          <a:prstGeom prst="rect">
            <a:avLst/>
          </a:prstGeom>
          <a:noFill/>
        </p:spPr>
        <p:txBody>
          <a:bodyPr wrap="square" rtlCol="0">
            <a:spAutoFit/>
          </a:bodyPr>
          <a:lstStyle/>
          <a:p>
            <a:r>
              <a:rPr lang="en-US" altLang="ja-JP" sz="2000" dirty="0" smtClean="0"/>
              <a:t>3</a:t>
            </a:r>
            <a:r>
              <a:rPr lang="ja-JP" altLang="en-US" sz="2000" dirty="0" smtClean="0"/>
              <a:t>つ</a:t>
            </a:r>
            <a:r>
              <a:rPr kumimoji="1" lang="ja-JP" altLang="en-US" sz="2000" dirty="0" smtClean="0"/>
              <a:t>演算子を</a:t>
            </a:r>
            <a:r>
              <a:rPr lang="ja-JP" altLang="en-US" sz="2000" dirty="0" smtClean="0"/>
              <a:t>導入することによってシステム化を可能とする。</a:t>
            </a:r>
            <a:endParaRPr lang="en-US" altLang="ja-JP" sz="2000" dirty="0" smtClean="0"/>
          </a:p>
          <a:p>
            <a:pPr lvl="2"/>
            <a:endParaRPr lang="en-US" altLang="ja-JP" sz="2000" b="1" dirty="0" smtClean="0"/>
          </a:p>
          <a:p>
            <a:r>
              <a:rPr lang="ja-JP" altLang="en-US" sz="2000" b="1" dirty="0" smtClean="0"/>
              <a:t>・</a:t>
            </a:r>
            <a:r>
              <a:rPr lang="ja-JP" altLang="en-US" sz="2000" b="1" dirty="0"/>
              <a:t>論理</a:t>
            </a:r>
            <a:r>
              <a:rPr lang="ja-JP" altLang="en-US" sz="2000" b="1" dirty="0" smtClean="0"/>
              <a:t>演算子</a:t>
            </a:r>
            <a:r>
              <a:rPr lang="en-US" altLang="ja-JP" sz="2000" b="1" dirty="0" smtClean="0"/>
              <a:t>(</a:t>
            </a:r>
            <a:r>
              <a:rPr lang="en-US" altLang="ja-JP" sz="2000" b="1" dirty="0" err="1" smtClean="0"/>
              <a:t>LogicRule</a:t>
            </a:r>
            <a:r>
              <a:rPr lang="en-US" altLang="ja-JP" sz="2000" b="1" dirty="0" smtClean="0"/>
              <a:t>)</a:t>
            </a:r>
            <a:r>
              <a:rPr lang="ja-JP" altLang="en-US" sz="2000" b="1" dirty="0" smtClean="0"/>
              <a:t>　　　　　　　　　　　　　　　　　　    </a:t>
            </a:r>
            <a:r>
              <a:rPr lang="en-US" altLang="ja-JP" sz="2000" b="1" dirty="0" err="1" smtClean="0"/>
              <a:t>classname</a:t>
            </a:r>
            <a:r>
              <a:rPr lang="en-US" altLang="ja-JP" sz="2000" b="1" dirty="0"/>
              <a:t>(</a:t>
            </a:r>
            <a:r>
              <a:rPr lang="ja-JP" altLang="en-US" sz="2000" b="1" dirty="0"/>
              <a:t>実装</a:t>
            </a:r>
            <a:r>
              <a:rPr lang="en-US" altLang="ja-JP" sz="2000" b="1" dirty="0"/>
              <a:t>java</a:t>
            </a:r>
            <a:r>
              <a:rPr lang="ja-JP" altLang="en-US" sz="2000" b="1" dirty="0"/>
              <a:t>クラス</a:t>
            </a:r>
            <a:r>
              <a:rPr lang="en-US" altLang="ja-JP" sz="2000" b="1" dirty="0" smtClean="0"/>
              <a:t>)</a:t>
            </a:r>
            <a:endParaRPr lang="en-US" altLang="ja-JP" sz="2000" b="1" dirty="0"/>
          </a:p>
          <a:p>
            <a:pPr lvl="2"/>
            <a:r>
              <a:rPr lang="en-US" altLang="ja-JP" sz="2000" b="1" dirty="0" smtClean="0"/>
              <a:t>-</a:t>
            </a:r>
            <a:r>
              <a:rPr lang="ja-JP" altLang="en-US" sz="2000" b="1" dirty="0" smtClean="0"/>
              <a:t>操作演算子</a:t>
            </a:r>
            <a:r>
              <a:rPr lang="en-US" altLang="ja-JP" sz="2000" b="1" dirty="0" smtClean="0"/>
              <a:t>(</a:t>
            </a:r>
            <a:r>
              <a:rPr lang="en-US" altLang="ja-JP" sz="2000" b="1" dirty="0" err="1" smtClean="0"/>
              <a:t>ControlClass</a:t>
            </a:r>
            <a:r>
              <a:rPr lang="en-US" altLang="ja-JP" sz="2000" b="1" dirty="0" smtClean="0"/>
              <a:t>)</a:t>
            </a:r>
          </a:p>
          <a:p>
            <a:pPr lvl="2"/>
            <a:r>
              <a:rPr lang="en-US" altLang="ja-JP" sz="2000" dirty="0" smtClean="0"/>
              <a:t>a</a:t>
            </a:r>
            <a:r>
              <a:rPr lang="en-US" altLang="ja-JP" sz="2000" b="1" dirty="0" smtClean="0"/>
              <a:t>=</a:t>
            </a:r>
            <a:r>
              <a:rPr lang="en-US" altLang="ja-JP" sz="2000" dirty="0" smtClean="0"/>
              <a:t>Y    b</a:t>
            </a:r>
            <a:r>
              <a:rPr lang="en-US" altLang="ja-JP" sz="2000" b="1" dirty="0" smtClean="0"/>
              <a:t>=</a:t>
            </a:r>
            <a:r>
              <a:rPr lang="en-US" altLang="ja-JP" sz="2000" dirty="0" smtClean="0"/>
              <a:t>C      </a:t>
            </a:r>
            <a:r>
              <a:rPr lang="ja-JP" altLang="en-US" sz="2000" dirty="0" smtClean="0"/>
              <a:t>チェック対象のクラスに対して要素代入　　　　</a:t>
            </a:r>
            <a:r>
              <a:rPr lang="en-US" altLang="ja-JP" sz="2000" dirty="0" err="1"/>
              <a:t>A</a:t>
            </a:r>
            <a:r>
              <a:rPr lang="en-US" altLang="ja-JP" sz="2000" dirty="0" err="1" smtClean="0"/>
              <a:t>ssignmentclass</a:t>
            </a:r>
            <a:r>
              <a:rPr lang="ja-JP" altLang="en-US" sz="2000" dirty="0" smtClean="0"/>
              <a:t>　　　</a:t>
            </a:r>
            <a:endParaRPr lang="en-US" altLang="ja-JP" sz="2000" dirty="0"/>
          </a:p>
          <a:p>
            <a:pPr lvl="2"/>
            <a:r>
              <a:rPr lang="en-US" altLang="ja-JP" sz="2000" b="1" dirty="0"/>
              <a:t>-</a:t>
            </a:r>
            <a:r>
              <a:rPr lang="ja-JP" altLang="en-US" sz="2000" b="1" dirty="0"/>
              <a:t>比較</a:t>
            </a:r>
            <a:r>
              <a:rPr lang="ja-JP" altLang="en-US" sz="2000" b="1" dirty="0" smtClean="0"/>
              <a:t>演算子</a:t>
            </a:r>
            <a:r>
              <a:rPr lang="en-US" altLang="ja-JP" sz="2000" b="1" dirty="0" smtClean="0"/>
              <a:t>(</a:t>
            </a:r>
            <a:r>
              <a:rPr lang="en-US" altLang="ja-JP" sz="2000" b="1" dirty="0" err="1" smtClean="0"/>
              <a:t>CompareClass</a:t>
            </a:r>
            <a:r>
              <a:rPr lang="en-US" altLang="ja-JP" sz="2000" b="1" dirty="0" smtClean="0"/>
              <a:t>)</a:t>
            </a:r>
          </a:p>
          <a:p>
            <a:pPr lvl="2"/>
            <a:r>
              <a:rPr lang="en-US" altLang="ja-JP" sz="2000" dirty="0" smtClean="0"/>
              <a:t>A</a:t>
            </a:r>
            <a:r>
              <a:rPr lang="en-US" altLang="ja-JP" sz="2000" b="1" dirty="0" smtClean="0"/>
              <a:t>==</a:t>
            </a:r>
            <a:r>
              <a:rPr lang="en-US" altLang="ja-JP" sz="2000" dirty="0" smtClean="0"/>
              <a:t>B    A</a:t>
            </a:r>
            <a:r>
              <a:rPr lang="ja-JP" altLang="en-US" sz="2000" dirty="0" smtClean="0"/>
              <a:t>が</a:t>
            </a:r>
            <a:r>
              <a:rPr lang="en-US" altLang="ja-JP" sz="2000" dirty="0" smtClean="0"/>
              <a:t>B</a:t>
            </a:r>
            <a:r>
              <a:rPr lang="ja-JP" altLang="en-US" sz="2000" dirty="0" smtClean="0"/>
              <a:t>と一致                                                                        </a:t>
            </a:r>
            <a:r>
              <a:rPr lang="en-US" altLang="ja-JP" sz="2000" dirty="0" err="1"/>
              <a:t>S</a:t>
            </a:r>
            <a:r>
              <a:rPr lang="en-US" altLang="ja-JP" sz="2000" dirty="0" err="1" smtClean="0"/>
              <a:t>ameclass</a:t>
            </a:r>
            <a:endParaRPr lang="en-US" altLang="ja-JP" sz="2000" dirty="0" smtClean="0"/>
          </a:p>
          <a:p>
            <a:pPr lvl="2"/>
            <a:r>
              <a:rPr lang="en-US" altLang="ja-JP" sz="2000" dirty="0" smtClean="0"/>
              <a:t>A</a:t>
            </a:r>
            <a:r>
              <a:rPr lang="en-US" altLang="ja-JP" sz="2000" b="1" dirty="0" smtClean="0"/>
              <a:t>&lt;&gt;</a:t>
            </a:r>
            <a:r>
              <a:rPr lang="en-US" altLang="ja-JP" sz="2000" dirty="0" smtClean="0"/>
              <a:t>B</a:t>
            </a:r>
            <a:r>
              <a:rPr lang="ja-JP" altLang="en-US" sz="2000" dirty="0" smtClean="0"/>
              <a:t>　</a:t>
            </a:r>
            <a:r>
              <a:rPr lang="en-US" altLang="ja-JP" sz="2000" dirty="0" smtClean="0"/>
              <a:t>A</a:t>
            </a:r>
            <a:r>
              <a:rPr lang="ja-JP" altLang="en-US" sz="2000" dirty="0" smtClean="0"/>
              <a:t>が</a:t>
            </a:r>
            <a:r>
              <a:rPr lang="en-US" altLang="ja-JP" sz="2000" dirty="0" smtClean="0"/>
              <a:t>B</a:t>
            </a:r>
            <a:r>
              <a:rPr lang="ja-JP" altLang="en-US" sz="2000" dirty="0" smtClean="0"/>
              <a:t>と異なる                                                                    </a:t>
            </a:r>
            <a:r>
              <a:rPr lang="en-US" altLang="ja-JP" sz="2000" dirty="0" err="1" smtClean="0"/>
              <a:t>NotSameclass</a:t>
            </a:r>
            <a:endParaRPr lang="en-US" altLang="ja-JP" sz="2000" dirty="0" smtClean="0">
              <a:solidFill>
                <a:schemeClr val="dk1"/>
              </a:solidFill>
            </a:endParaRPr>
          </a:p>
          <a:p>
            <a:pPr lvl="2"/>
            <a:r>
              <a:rPr lang="en-US" altLang="ja-JP" sz="2000" dirty="0" smtClean="0">
                <a:solidFill>
                  <a:schemeClr val="dk1"/>
                </a:solidFill>
              </a:rPr>
              <a:t>A</a:t>
            </a:r>
            <a:r>
              <a:rPr lang="ja-JP" altLang="en-US" sz="2000" b="1" dirty="0" smtClean="0">
                <a:solidFill>
                  <a:schemeClr val="dk1"/>
                </a:solidFill>
              </a:rPr>
              <a:t>＜＝</a:t>
            </a:r>
            <a:r>
              <a:rPr lang="en-US" altLang="ja-JP" sz="2000" dirty="0" smtClean="0">
                <a:solidFill>
                  <a:schemeClr val="dk1"/>
                </a:solidFill>
              </a:rPr>
              <a:t>B  </a:t>
            </a:r>
            <a:r>
              <a:rPr lang="ja-JP" altLang="en-US" sz="2000" dirty="0" smtClean="0">
                <a:solidFill>
                  <a:schemeClr val="dk1"/>
                </a:solidFill>
              </a:rPr>
              <a:t>データ数が</a:t>
            </a:r>
            <a:r>
              <a:rPr lang="en-US" altLang="ja-JP" sz="2000" dirty="0" smtClean="0">
                <a:solidFill>
                  <a:schemeClr val="dk1"/>
                </a:solidFill>
              </a:rPr>
              <a:t>B</a:t>
            </a:r>
            <a:r>
              <a:rPr lang="ja-JP" altLang="en-US" sz="2000" dirty="0" smtClean="0">
                <a:solidFill>
                  <a:schemeClr val="dk1"/>
                </a:solidFill>
              </a:rPr>
              <a:t>以下である                                                   </a:t>
            </a:r>
            <a:r>
              <a:rPr lang="en-US" altLang="ja-JP" sz="2000" dirty="0" err="1" smtClean="0"/>
              <a:t>Lessclass</a:t>
            </a:r>
            <a:endParaRPr lang="en-US" altLang="ja-JP" sz="2000" dirty="0" smtClean="0"/>
          </a:p>
          <a:p>
            <a:pPr lvl="2"/>
            <a:endParaRPr lang="en-US" altLang="ja-JP" sz="2000" dirty="0" smtClean="0">
              <a:solidFill>
                <a:schemeClr val="dk1"/>
              </a:solidFill>
            </a:endParaRPr>
          </a:p>
          <a:p>
            <a:r>
              <a:rPr lang="en-US" altLang="ja-JP" sz="2000" dirty="0" smtClean="0"/>
              <a:t>             </a:t>
            </a:r>
            <a:r>
              <a:rPr lang="en-US" altLang="ja-JP" sz="2000" b="1" dirty="0" smtClean="0"/>
              <a:t>-</a:t>
            </a:r>
            <a:r>
              <a:rPr lang="ja-JP" altLang="en-US" sz="2000" b="1" dirty="0" smtClean="0"/>
              <a:t>集合演算子</a:t>
            </a:r>
            <a:r>
              <a:rPr lang="en-US" altLang="ja-JP" sz="2000" b="1" dirty="0" smtClean="0"/>
              <a:t>(</a:t>
            </a:r>
            <a:r>
              <a:rPr lang="en-US" altLang="ja-JP" sz="2000" b="1" dirty="0" err="1" smtClean="0"/>
              <a:t>Set_theoryClass</a:t>
            </a:r>
            <a:r>
              <a:rPr lang="en-US" altLang="ja-JP" sz="2000" b="1" dirty="0" smtClean="0"/>
              <a:t>)</a:t>
            </a:r>
            <a:endParaRPr lang="ja-JP" altLang="en-US" sz="2000" b="1" dirty="0"/>
          </a:p>
          <a:p>
            <a:pPr lvl="2"/>
            <a:r>
              <a:rPr lang="en-US" altLang="ja-JP" sz="2000" b="1" dirty="0">
                <a:solidFill>
                  <a:schemeClr val="dk1"/>
                </a:solidFill>
              </a:rPr>
              <a:t>Ǝ</a:t>
            </a:r>
            <a:r>
              <a:rPr lang="ja-JP" altLang="en-US" sz="2000" b="1" dirty="0">
                <a:solidFill>
                  <a:schemeClr val="dk1"/>
                </a:solidFill>
              </a:rPr>
              <a:t>∈</a:t>
            </a:r>
            <a:r>
              <a:rPr lang="en-US" altLang="ja-JP" sz="2000" b="1"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のチャック対象上にデータが存在</a:t>
            </a:r>
            <a:r>
              <a:rPr lang="ja-JP" altLang="en-US" sz="2000" dirty="0" smtClean="0">
                <a:solidFill>
                  <a:schemeClr val="dk1"/>
                </a:solidFill>
              </a:rPr>
              <a:t>する                         </a:t>
            </a:r>
            <a:r>
              <a:rPr lang="en-US" altLang="ja-JP" sz="2000" dirty="0" err="1" smtClean="0">
                <a:solidFill>
                  <a:schemeClr val="dk1"/>
                </a:solidFill>
              </a:rPr>
              <a:t>Eclass</a:t>
            </a:r>
            <a:r>
              <a:rPr lang="ja-JP" altLang="en-US" sz="2000" dirty="0" smtClean="0">
                <a:solidFill>
                  <a:schemeClr val="dk1"/>
                </a:solidFill>
              </a:rPr>
              <a:t>                  </a:t>
            </a:r>
            <a:endParaRPr lang="en-US" altLang="ja-JP" sz="2000" dirty="0">
              <a:solidFill>
                <a:schemeClr val="dk1"/>
              </a:solidFill>
            </a:endParaRPr>
          </a:p>
          <a:p>
            <a:pPr lvl="2"/>
            <a:r>
              <a:rPr lang="ja-JP" altLang="en-US" sz="2000" b="1" dirty="0"/>
              <a:t>∄</a:t>
            </a:r>
            <a:r>
              <a:rPr lang="ja-JP" altLang="en-US" sz="2000" b="1"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のチャック対象上にデータが存在</a:t>
            </a:r>
            <a:r>
              <a:rPr lang="ja-JP" altLang="en-US" sz="2000" dirty="0" smtClean="0">
                <a:solidFill>
                  <a:schemeClr val="dk1"/>
                </a:solidFill>
              </a:rPr>
              <a:t>しない                     </a:t>
            </a:r>
            <a:r>
              <a:rPr lang="en-US" altLang="ja-JP" sz="2000" dirty="0" err="1" smtClean="0">
                <a:solidFill>
                  <a:schemeClr val="dk1"/>
                </a:solidFill>
              </a:rPr>
              <a:t>NotEclass</a:t>
            </a:r>
            <a:endParaRPr lang="ja-JP" altLang="en-US" sz="2000" dirty="0"/>
          </a:p>
          <a:p>
            <a:pPr lvl="2"/>
            <a:r>
              <a:rPr lang="en-US" altLang="ja-JP" sz="2000" b="1" dirty="0">
                <a:solidFill>
                  <a:schemeClr val="dk1"/>
                </a:solidFill>
              </a:rPr>
              <a:t>Ǝ(</a:t>
            </a:r>
            <a:r>
              <a:rPr lang="en-US" altLang="ja-JP" sz="2000" dirty="0">
                <a:solidFill>
                  <a:schemeClr val="dk1"/>
                </a:solidFill>
              </a:rPr>
              <a:t>take</a:t>
            </a:r>
            <a:r>
              <a:rPr lang="en-US" altLang="ja-JP" sz="2000" b="1" dirty="0">
                <a:solidFill>
                  <a:schemeClr val="dk1"/>
                </a:solidFill>
              </a:rPr>
              <a:t>)</a:t>
            </a:r>
            <a:r>
              <a:rPr lang="ja-JP" altLang="en-US" sz="2000" b="1"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a:t>
            </a:r>
            <a:r>
              <a:rPr lang="en-US" altLang="ja-JP" sz="2000" dirty="0">
                <a:solidFill>
                  <a:schemeClr val="dk1"/>
                </a:solidFill>
              </a:rPr>
              <a:t>’take’</a:t>
            </a:r>
            <a:r>
              <a:rPr lang="ja-JP" altLang="en-US" sz="2000" dirty="0">
                <a:solidFill>
                  <a:schemeClr val="dk1"/>
                </a:solidFill>
              </a:rPr>
              <a:t>が存在</a:t>
            </a:r>
            <a:r>
              <a:rPr lang="ja-JP" altLang="en-US" sz="2000" dirty="0" smtClean="0">
                <a:solidFill>
                  <a:schemeClr val="dk1"/>
                </a:solidFill>
              </a:rPr>
              <a:t>する     </a:t>
            </a:r>
            <a:r>
              <a:rPr lang="en-US" altLang="ja-JP" sz="2000" dirty="0" err="1" smtClean="0"/>
              <a:t>SetMembershipclass</a:t>
            </a:r>
            <a:r>
              <a:rPr lang="ja-JP" altLang="en-US" sz="2000" dirty="0" smtClean="0">
                <a:solidFill>
                  <a:schemeClr val="dk1"/>
                </a:solidFill>
              </a:rPr>
              <a:t> </a:t>
            </a:r>
            <a:endParaRPr lang="en-US" altLang="ja-JP" sz="2000" dirty="0">
              <a:solidFill>
                <a:schemeClr val="dk1"/>
              </a:solidFill>
            </a:endParaRPr>
          </a:p>
          <a:p>
            <a:endParaRPr lang="en-US" altLang="ja-JP" sz="2000" dirty="0" smtClean="0"/>
          </a:p>
          <a:p>
            <a:endParaRPr lang="en-US" altLang="ja-JP" sz="2000" dirty="0"/>
          </a:p>
        </p:txBody>
      </p:sp>
    </p:spTree>
    <p:extLst>
      <p:ext uri="{BB962C8B-B14F-4D97-AF65-F5344CB8AC3E}">
        <p14:creationId xmlns:p14="http://schemas.microsoft.com/office/powerpoint/2010/main" val="3155188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smtClean="0"/>
              <a:t>A</a:t>
            </a:r>
            <a:endParaRPr lang="en-US" altLang="ja-JP" dirty="0"/>
          </a:p>
        </p:txBody>
      </p:sp>
      <p:sp>
        <p:nvSpPr>
          <p:cNvPr id="5" name="スライド番号プレースホルダー 4"/>
          <p:cNvSpPr>
            <a:spLocks noGrp="1"/>
          </p:cNvSpPr>
          <p:nvPr>
            <p:ph type="sldNum" sz="quarter" idx="17"/>
          </p:nvPr>
        </p:nvSpPr>
        <p:spPr>
          <a:xfrm>
            <a:off x="11377613" y="6449006"/>
            <a:ext cx="631507"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23</a:t>
            </a:fld>
            <a:endParaRPr lang="en-US" altLang="ja-JP" dirty="0"/>
          </a:p>
        </p:txBody>
      </p:sp>
      <p:sp>
        <p:nvSpPr>
          <p:cNvPr id="6" name="テキスト プレースホルダー 5"/>
          <p:cNvSpPr>
            <a:spLocks noGrp="1"/>
          </p:cNvSpPr>
          <p:nvPr>
            <p:ph type="body" sz="quarter" idx="14"/>
          </p:nvPr>
        </p:nvSpPr>
        <p:spPr>
          <a:xfrm>
            <a:off x="2598028" y="2486040"/>
            <a:ext cx="5700182" cy="346249"/>
          </a:xfrm>
          <a:prstGeom prst="rect">
            <a:avLst/>
          </a:prstGeom>
          <a:ln>
            <a:solidFill>
              <a:schemeClr val="tx1"/>
            </a:solidFill>
          </a:ln>
        </p:spPr>
        <p:txBody>
          <a:bodyPr wrap="square">
            <a:spAutoFit/>
          </a:bodyPr>
          <a:lstStyle/>
          <a:p>
            <a:r>
              <a:rPr lang="ja-JP" altLang="en-US" dirty="0" smtClean="0"/>
              <a:t>・エクセルシート名　</a:t>
            </a:r>
            <a:endParaRPr lang="en-US" altLang="ja-JP" dirty="0"/>
          </a:p>
        </p:txBody>
      </p:sp>
      <p:sp>
        <p:nvSpPr>
          <p:cNvPr id="8" name="正方形/長方形 7"/>
          <p:cNvSpPr/>
          <p:nvPr/>
        </p:nvSpPr>
        <p:spPr>
          <a:xfrm>
            <a:off x="2582788" y="3218766"/>
            <a:ext cx="8329052" cy="1754326"/>
          </a:xfrm>
          <a:prstGeom prst="rect">
            <a:avLst/>
          </a:prstGeom>
          <a:ln>
            <a:solidFill>
              <a:schemeClr val="tx1"/>
            </a:solidFill>
          </a:ln>
        </p:spPr>
        <p:txBody>
          <a:bodyPr wrap="square">
            <a:spAutoFit/>
          </a:bodyPr>
          <a:lstStyle/>
          <a:p>
            <a:r>
              <a:rPr lang="en-US" altLang="ja-JP" dirty="0"/>
              <a:t>SELECT</a:t>
            </a:r>
          </a:p>
          <a:p>
            <a:r>
              <a:rPr lang="en-US" altLang="ja-JP" dirty="0"/>
              <a:t>    </a:t>
            </a:r>
            <a:r>
              <a:rPr lang="en-US" altLang="ja-JP" dirty="0" err="1" smtClean="0"/>
              <a:t>excelsheat_class</a:t>
            </a:r>
            <a:endParaRPr lang="en-US" altLang="ja-JP" dirty="0" smtClean="0"/>
          </a:p>
          <a:p>
            <a:r>
              <a:rPr lang="ja-JP" altLang="en-US" dirty="0"/>
              <a:t>　</a:t>
            </a:r>
            <a:r>
              <a:rPr lang="en-US" altLang="ja-JP" dirty="0" smtClean="0"/>
              <a:t>FROM  importable</a:t>
            </a:r>
          </a:p>
          <a:p>
            <a:r>
              <a:rPr lang="en-US" altLang="ja-JP" dirty="0"/>
              <a:t> </a:t>
            </a:r>
            <a:r>
              <a:rPr lang="en-US" altLang="ja-JP" dirty="0" smtClean="0"/>
              <a:t>   inner join </a:t>
            </a:r>
            <a:r>
              <a:rPr lang="en-US" altLang="ja-JP" dirty="0" err="1" smtClean="0"/>
              <a:t>rurutable</a:t>
            </a:r>
            <a:endParaRPr lang="en-US" altLang="ja-JP" dirty="0" smtClean="0"/>
          </a:p>
          <a:p>
            <a:r>
              <a:rPr lang="en-US" altLang="ja-JP" dirty="0"/>
              <a:t> </a:t>
            </a:r>
            <a:r>
              <a:rPr lang="en-US" altLang="ja-JP" dirty="0" smtClean="0"/>
              <a:t>   where  /*+</a:t>
            </a:r>
            <a:r>
              <a:rPr lang="en-US" altLang="ja-JP" dirty="0" err="1" smtClean="0"/>
              <a:t>excelsheat_calass</a:t>
            </a:r>
            <a:r>
              <a:rPr lang="en-US" altLang="ja-JP" dirty="0" smtClean="0"/>
              <a:t>+*/ = </a:t>
            </a:r>
            <a:r>
              <a:rPr lang="en-US" altLang="ja-JP" dirty="0" err="1" smtClean="0"/>
              <a:t>ruleclass</a:t>
            </a:r>
            <a:r>
              <a:rPr lang="ja-JP" altLang="en-US" dirty="0" smtClean="0"/>
              <a:t>　</a:t>
            </a:r>
            <a:r>
              <a:rPr lang="en-US" altLang="ja-JP" dirty="0" smtClean="0"/>
              <a:t>–excel</a:t>
            </a:r>
            <a:r>
              <a:rPr lang="ja-JP" altLang="en-US" dirty="0" smtClean="0"/>
              <a:t>シート名とクラスが</a:t>
            </a:r>
            <a:r>
              <a:rPr lang="ja-JP" altLang="en-US" dirty="0"/>
              <a:t>同一</a:t>
            </a:r>
            <a:endParaRPr lang="en-US" altLang="ja-JP" dirty="0" smtClean="0"/>
          </a:p>
          <a:p>
            <a:r>
              <a:rPr lang="en-US" altLang="ja-JP" dirty="0"/>
              <a:t> </a:t>
            </a:r>
            <a:r>
              <a:rPr lang="en-US" altLang="ja-JP" dirty="0" smtClean="0"/>
              <a:t>   and      </a:t>
            </a:r>
            <a:r>
              <a:rPr lang="en-US" altLang="ja-JP" dirty="0" err="1" smtClean="0"/>
              <a:t>rurutable.stutas</a:t>
            </a:r>
            <a:r>
              <a:rPr lang="en-US" altLang="ja-JP" dirty="0" smtClean="0"/>
              <a:t> = TRUE;  --</a:t>
            </a:r>
            <a:r>
              <a:rPr lang="ja-JP" altLang="en-US" dirty="0" smtClean="0"/>
              <a:t>有効化のルール</a:t>
            </a:r>
            <a:endParaRPr lang="en-US" altLang="ja-JP" dirty="0"/>
          </a:p>
        </p:txBody>
      </p:sp>
      <p:sp>
        <p:nvSpPr>
          <p:cNvPr id="15" name="下矢印 14"/>
          <p:cNvSpPr/>
          <p:nvPr/>
        </p:nvSpPr>
        <p:spPr>
          <a:xfrm>
            <a:off x="5059710" y="2879391"/>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a:off x="5059710" y="5016714"/>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a:off x="249554" y="5434186"/>
            <a:ext cx="11759566" cy="738664"/>
          </a:xfrm>
          <a:prstGeom prst="rect">
            <a:avLst/>
          </a:prstGeom>
          <a:ln>
            <a:solidFill>
              <a:schemeClr val="tx1"/>
            </a:solidFill>
          </a:ln>
        </p:spPr>
        <p:txBody>
          <a:bodyPr wrap="square">
            <a:spAutoFit/>
          </a:bodyPr>
          <a:lstStyle/>
          <a:p>
            <a:r>
              <a:rPr lang="en-US" altLang="ja-JP" sz="700" b="1" dirty="0" err="1" smtClean="0"/>
              <a:t>RuleTable</a:t>
            </a:r>
            <a:r>
              <a:rPr lang="en-US" altLang="ja-JP" sz="700" b="1" dirty="0" smtClean="0"/>
              <a:t>                                                            LOCATIONCVALUE                                              </a:t>
            </a:r>
            <a:r>
              <a:rPr lang="en-US" altLang="ja-JP" sz="700" b="1" dirty="0" err="1" smtClean="0"/>
              <a:t>LogicRule</a:t>
            </a:r>
            <a:r>
              <a:rPr lang="en-US" altLang="ja-JP" sz="700" b="1" dirty="0" smtClean="0"/>
              <a:t>        	                                           </a:t>
            </a:r>
            <a:r>
              <a:rPr lang="en-US" altLang="ja-JP" sz="700" b="1" dirty="0" err="1" smtClean="0"/>
              <a:t>RelationRule</a:t>
            </a:r>
            <a:r>
              <a:rPr lang="en-US" altLang="ja-JP" sz="700" b="1" dirty="0" smtClean="0"/>
              <a:t>                                                                               Element</a:t>
            </a:r>
            <a:r>
              <a:rPr lang="ja-JP" altLang="en-US" sz="700" b="1" dirty="0" smtClean="0"/>
              <a:t>テーブル</a:t>
            </a:r>
            <a:endParaRPr lang="en-US" altLang="ja-JP" sz="700" b="1" dirty="0" smtClean="0"/>
          </a:p>
          <a:p>
            <a:r>
              <a:rPr lang="en-US" altLang="ja-JP" sz="700" b="1" dirty="0" err="1" smtClean="0"/>
              <a:t>RuleNUM</a:t>
            </a:r>
            <a:r>
              <a:rPr lang="en-US" altLang="ja-JP" sz="700" b="1" dirty="0" smtClean="0"/>
              <a:t> </a:t>
            </a:r>
            <a:r>
              <a:rPr lang="en-US" altLang="ja-JP" sz="700" b="1" dirty="0" err="1" smtClean="0"/>
              <a:t>Ruleclass</a:t>
            </a:r>
            <a:r>
              <a:rPr lang="en-US" altLang="ja-JP" sz="700" b="1" dirty="0" smtClean="0"/>
              <a:t>  </a:t>
            </a:r>
            <a:r>
              <a:rPr lang="en-US" altLang="ja-JP" sz="700" b="1" dirty="0" err="1" smtClean="0"/>
              <a:t>stutas</a:t>
            </a:r>
            <a:r>
              <a:rPr lang="en-US" altLang="ja-JP" sz="700" b="1" dirty="0" smtClean="0"/>
              <a:t>  </a:t>
            </a:r>
            <a:r>
              <a:rPr lang="en-US" altLang="ja-JP" sz="700" b="1" dirty="0" err="1" smtClean="0"/>
              <a:t>RelationRulenum</a:t>
            </a:r>
            <a:r>
              <a:rPr lang="en-US" altLang="ja-JP" sz="700" b="1" dirty="0"/>
              <a:t> </a:t>
            </a:r>
            <a:r>
              <a:rPr lang="en-US" altLang="ja-JP" sz="700" b="1" dirty="0" err="1" smtClean="0"/>
              <a:t>RuleNUM</a:t>
            </a:r>
            <a:r>
              <a:rPr lang="en-US" altLang="ja-JP" sz="700" b="1" dirty="0" smtClean="0"/>
              <a:t>  </a:t>
            </a:r>
            <a:r>
              <a:rPr lang="en-US" altLang="ja-JP" sz="700" b="1" dirty="0" err="1" smtClean="0"/>
              <a:t>Charalocationcalss</a:t>
            </a:r>
            <a:r>
              <a:rPr lang="en-US" altLang="ja-JP" sz="700" b="1" dirty="0" smtClean="0"/>
              <a:t>   </a:t>
            </a:r>
            <a:r>
              <a:rPr lang="en-US" altLang="ja-JP" sz="700" b="1" dirty="0" err="1" smtClean="0"/>
              <a:t>DataLocation</a:t>
            </a:r>
            <a:r>
              <a:rPr lang="en-US" altLang="ja-JP" sz="700" b="1" dirty="0" smtClean="0"/>
              <a:t>   </a:t>
            </a:r>
            <a:r>
              <a:rPr lang="en-US" altLang="ja-JP" sz="700" b="1" dirty="0" err="1" smtClean="0"/>
              <a:t>RuleNUM</a:t>
            </a:r>
            <a:r>
              <a:rPr lang="en-US" altLang="ja-JP" sz="700" b="1" dirty="0" smtClean="0"/>
              <a:t>     </a:t>
            </a:r>
            <a:r>
              <a:rPr lang="en-US" altLang="ja-JP" sz="700" b="1" dirty="0" err="1" smtClean="0"/>
              <a:t>ControlClass</a:t>
            </a:r>
            <a:r>
              <a:rPr lang="en-US" altLang="ja-JP" sz="700" b="1" dirty="0" smtClean="0"/>
              <a:t>  </a:t>
            </a:r>
            <a:r>
              <a:rPr lang="en-US" altLang="ja-JP" sz="700" b="1" dirty="0" err="1" smtClean="0"/>
              <a:t>CompareClass</a:t>
            </a:r>
            <a:r>
              <a:rPr lang="en-US" altLang="ja-JP" sz="700" b="1" dirty="0" smtClean="0"/>
              <a:t>  </a:t>
            </a:r>
            <a:r>
              <a:rPr lang="en-US" altLang="ja-JP" sz="700" b="1" dirty="0" err="1" smtClean="0"/>
              <a:t>Set_theoryClass</a:t>
            </a:r>
            <a:r>
              <a:rPr lang="en-US" altLang="ja-JP" sz="700" b="1" dirty="0" smtClean="0"/>
              <a:t>   </a:t>
            </a:r>
            <a:r>
              <a:rPr lang="en-US" altLang="ja-JP" sz="700" b="1" dirty="0" err="1" smtClean="0"/>
              <a:t>RelationRulenum</a:t>
            </a:r>
            <a:r>
              <a:rPr lang="en-US" altLang="ja-JP" sz="700" b="1" dirty="0" smtClean="0"/>
              <a:t>  </a:t>
            </a:r>
            <a:r>
              <a:rPr lang="en-US" altLang="ja-JP" sz="700" b="1" dirty="0" err="1" smtClean="0"/>
              <a:t>RelationRule</a:t>
            </a:r>
            <a:r>
              <a:rPr lang="en-US" altLang="ja-JP" sz="700" b="1" dirty="0" smtClean="0"/>
              <a:t>  </a:t>
            </a:r>
            <a:r>
              <a:rPr lang="en-US" altLang="ja-JP" sz="700" b="1" dirty="0" err="1"/>
              <a:t>ruluA</a:t>
            </a:r>
            <a:r>
              <a:rPr lang="en-US" altLang="ja-JP" sz="700" b="1" dirty="0"/>
              <a:t> _</a:t>
            </a:r>
            <a:r>
              <a:rPr lang="en-US" altLang="ja-JP" sz="700" b="1" dirty="0" err="1" smtClean="0"/>
              <a:t>rel_ruleB</a:t>
            </a:r>
            <a:r>
              <a:rPr lang="en-US" altLang="ja-JP" sz="700" b="1" dirty="0" smtClean="0"/>
              <a:t> </a:t>
            </a:r>
            <a:r>
              <a:rPr lang="en-US" altLang="ja-JP" sz="700" b="1" dirty="0" err="1"/>
              <a:t>RuleNUM</a:t>
            </a:r>
            <a:r>
              <a:rPr lang="en-US" altLang="ja-JP" sz="700" b="1" dirty="0" smtClean="0"/>
              <a:t>        </a:t>
            </a:r>
            <a:r>
              <a:rPr lang="en-US" altLang="ja-JP" sz="700" b="1" dirty="0" err="1" smtClean="0"/>
              <a:t>RuleNUM</a:t>
            </a:r>
            <a:r>
              <a:rPr lang="en-US" altLang="ja-JP" sz="700" b="1" dirty="0" smtClean="0"/>
              <a:t> </a:t>
            </a:r>
            <a:r>
              <a:rPr lang="en-US" altLang="ja-JP" sz="700" b="1" dirty="0" err="1" smtClean="0"/>
              <a:t>CharaElement</a:t>
            </a:r>
            <a:r>
              <a:rPr lang="en-US" altLang="ja-JP" sz="700" b="1" dirty="0" smtClean="0"/>
              <a:t>   </a:t>
            </a:r>
            <a:r>
              <a:rPr lang="en-US" altLang="ja-JP" sz="700" b="1" dirty="0" err="1" smtClean="0"/>
              <a:t>NumElement</a:t>
            </a:r>
            <a:r>
              <a:rPr lang="en-US" altLang="ja-JP" sz="700" b="1" dirty="0" smtClean="0"/>
              <a:t>   </a:t>
            </a:r>
            <a:r>
              <a:rPr lang="en-US" altLang="ja-JP" sz="700" b="1" dirty="0" err="1" smtClean="0"/>
              <a:t>DatacountNum</a:t>
            </a:r>
            <a:endParaRPr lang="en-US" altLang="ja-JP" sz="700" b="1" dirty="0"/>
          </a:p>
          <a:p>
            <a:r>
              <a:rPr lang="en-US" altLang="ja-JP" sz="700" b="1" dirty="0" smtClean="0"/>
              <a:t>                                       </a:t>
            </a:r>
          </a:p>
          <a:p>
            <a:r>
              <a:rPr lang="en-US" altLang="ja-JP" sz="700" b="1" dirty="0" smtClean="0"/>
              <a:t>GM00001  </a:t>
            </a:r>
            <a:r>
              <a:rPr lang="en-US" altLang="ja-JP" sz="700" b="1" dirty="0" err="1" smtClean="0"/>
              <a:t>MainPD</a:t>
            </a:r>
            <a:r>
              <a:rPr lang="en-US" altLang="ja-JP" sz="700" b="1" dirty="0" smtClean="0"/>
              <a:t>        </a:t>
            </a:r>
            <a:r>
              <a:rPr lang="en-US" altLang="ja-JP" sz="700" b="1" dirty="0"/>
              <a:t>1 </a:t>
            </a:r>
            <a:r>
              <a:rPr lang="en-US" altLang="ja-JP" sz="700" b="1" dirty="0" smtClean="0"/>
              <a:t>        B000001               GM00001   	 4N                          NULL      GM00001                  =                       NULL                 </a:t>
            </a:r>
            <a:r>
              <a:rPr lang="en-US" altLang="ja-JP" sz="700" b="1" dirty="0" err="1" smtClean="0"/>
              <a:t>NULL</a:t>
            </a:r>
            <a:r>
              <a:rPr lang="en-US" altLang="ja-JP" sz="700" b="1" dirty="0" smtClean="0"/>
              <a:t>              B000001                a!</a:t>
            </a:r>
            <a:r>
              <a:rPr lang="ja-JP" altLang="en-US" sz="700" b="1" dirty="0" smtClean="0"/>
              <a:t>⇒</a:t>
            </a:r>
            <a:r>
              <a:rPr lang="en-US" altLang="ja-JP" sz="700" b="1" dirty="0" smtClean="0"/>
              <a:t>b               B000002        </a:t>
            </a:r>
            <a:r>
              <a:rPr lang="en-US" altLang="ja-JP" sz="700" b="1" dirty="0"/>
              <a:t>GM00001 </a:t>
            </a:r>
            <a:r>
              <a:rPr lang="en-US" altLang="ja-JP" sz="700" b="1" dirty="0" smtClean="0"/>
              <a:t>        </a:t>
            </a:r>
            <a:r>
              <a:rPr lang="en-US" altLang="ja-JP" sz="700" b="1" dirty="0" err="1" smtClean="0"/>
              <a:t>GM00001</a:t>
            </a:r>
            <a:r>
              <a:rPr lang="en-US" altLang="ja-JP" sz="700" b="1" dirty="0" smtClean="0"/>
              <a:t>        Y                NULL             </a:t>
            </a:r>
            <a:r>
              <a:rPr lang="en-US" altLang="ja-JP" sz="700" b="1" dirty="0" err="1" smtClean="0"/>
              <a:t>NULL</a:t>
            </a:r>
            <a:r>
              <a:rPr lang="en-US" altLang="ja-JP" sz="700" b="1" dirty="0" smtClean="0"/>
              <a:t> </a:t>
            </a:r>
          </a:p>
          <a:p>
            <a:r>
              <a:rPr lang="en-US" altLang="ja-JP" sz="700" b="1" dirty="0" smtClean="0"/>
              <a:t>GM00002      PD            1         </a:t>
            </a:r>
            <a:r>
              <a:rPr lang="en-US" altLang="ja-JP" sz="700" b="1" dirty="0"/>
              <a:t>B000002              </a:t>
            </a:r>
            <a:r>
              <a:rPr lang="en-US" altLang="ja-JP" sz="700" b="1" dirty="0" smtClean="0"/>
              <a:t> GM00002               4N                          NULL      GM00002                  =                       NULL                  </a:t>
            </a:r>
            <a:r>
              <a:rPr lang="en-US" altLang="ja-JP" sz="700" b="1" dirty="0" err="1" smtClean="0"/>
              <a:t>NULL</a:t>
            </a:r>
            <a:r>
              <a:rPr lang="en-US" altLang="ja-JP" sz="700" b="1" dirty="0" smtClean="0"/>
              <a:t>             B000002                NULL                  </a:t>
            </a:r>
            <a:r>
              <a:rPr lang="en-US" altLang="ja-JP" sz="700" b="1" dirty="0" err="1" smtClean="0"/>
              <a:t>NULL</a:t>
            </a:r>
            <a:r>
              <a:rPr lang="en-US" altLang="ja-JP" sz="700" b="1" dirty="0" smtClean="0"/>
              <a:t> </a:t>
            </a:r>
            <a:r>
              <a:rPr lang="ja-JP" altLang="en-US" sz="700" b="1" dirty="0" smtClean="0"/>
              <a:t>　　 </a:t>
            </a:r>
            <a:r>
              <a:rPr lang="en-US" altLang="ja-JP" sz="700" b="1" dirty="0" smtClean="0"/>
              <a:t> GM00002        </a:t>
            </a:r>
            <a:r>
              <a:rPr lang="ja-JP" altLang="en-US" sz="700" b="1" dirty="0" smtClean="0"/>
              <a:t> </a:t>
            </a:r>
            <a:r>
              <a:rPr lang="en-US" altLang="ja-JP" sz="700" b="1" dirty="0"/>
              <a:t>GM00002</a:t>
            </a:r>
            <a:r>
              <a:rPr lang="ja-JP" altLang="en-US" sz="700" b="1" dirty="0" smtClean="0"/>
              <a:t>       </a:t>
            </a:r>
            <a:r>
              <a:rPr lang="en-US" altLang="ja-JP" sz="700" b="1" dirty="0" smtClean="0"/>
              <a:t>C               NULL             </a:t>
            </a:r>
            <a:r>
              <a:rPr lang="en-US" altLang="ja-JP" sz="700" b="1" dirty="0" err="1" smtClean="0"/>
              <a:t>NULL</a:t>
            </a:r>
            <a:endParaRPr lang="en-US" altLang="ja-JP" sz="700" b="1" dirty="0" smtClean="0"/>
          </a:p>
          <a:p>
            <a:r>
              <a:rPr lang="en-US" altLang="ja-JP" sz="700" dirty="0" smtClean="0"/>
              <a:t>  </a:t>
            </a:r>
            <a:r>
              <a:rPr lang="ja-JP" altLang="en-US" sz="700" dirty="0" smtClean="0"/>
              <a:t>　</a:t>
            </a:r>
            <a:endParaRPr lang="ja-JP" altLang="en-US" sz="700" dirty="0"/>
          </a:p>
        </p:txBody>
      </p:sp>
      <p:sp>
        <p:nvSpPr>
          <p:cNvPr id="3" name="正方形/長方形 2"/>
          <p:cNvSpPr/>
          <p:nvPr/>
        </p:nvSpPr>
        <p:spPr>
          <a:xfrm>
            <a:off x="-4988560" y="-1290113"/>
            <a:ext cx="6096000" cy="2554545"/>
          </a:xfrm>
          <a:prstGeom prst="rect">
            <a:avLst/>
          </a:prstGeom>
        </p:spPr>
        <p:txBody>
          <a:bodyPr>
            <a:spAutoFit/>
          </a:bodyPr>
          <a:lstStyle/>
          <a:p>
            <a:pPr lvl="1"/>
            <a:r>
              <a:rPr lang="ja-JP" altLang="en-US" sz="2000" dirty="0"/>
              <a:t>　　                                                                             </a:t>
            </a:r>
            <a:r>
              <a:rPr lang="en-US" altLang="ja-JP" sz="2000" dirty="0"/>
              <a:t> </a:t>
            </a:r>
          </a:p>
          <a:p>
            <a:r>
              <a:rPr lang="ja-JP" altLang="en-US" sz="2000" b="1" dirty="0"/>
              <a:t>・要素</a:t>
            </a:r>
            <a:r>
              <a:rPr lang="en-US" altLang="ja-JP" sz="2000" b="1" dirty="0"/>
              <a:t>(Element)</a:t>
            </a:r>
          </a:p>
          <a:p>
            <a:pPr lvl="1"/>
            <a:r>
              <a:rPr lang="ja-JP" altLang="en-US" sz="2000" dirty="0"/>
              <a:t>文字</a:t>
            </a:r>
            <a:r>
              <a:rPr lang="en-US" altLang="ja-JP" sz="2000" dirty="0"/>
              <a:t>(</a:t>
            </a:r>
            <a:r>
              <a:rPr lang="en-US" altLang="ja-JP" sz="2000" dirty="0" err="1"/>
              <a:t>CharaElement</a:t>
            </a:r>
            <a:r>
              <a:rPr lang="en-US" altLang="ja-JP" sz="2000" dirty="0"/>
              <a:t>)</a:t>
            </a:r>
            <a:r>
              <a:rPr lang="ja-JP" altLang="en-US" sz="2000" dirty="0"/>
              <a:t>  </a:t>
            </a:r>
            <a:r>
              <a:rPr lang="en-US" altLang="ja-JP" sz="2000" dirty="0"/>
              <a:t>				      </a:t>
            </a:r>
            <a:r>
              <a:rPr lang="en-US" altLang="ja-JP" sz="2000" dirty="0" err="1"/>
              <a:t>CharaElement</a:t>
            </a:r>
            <a:endParaRPr lang="en-US" altLang="ja-JP" sz="2000" dirty="0"/>
          </a:p>
          <a:p>
            <a:pPr lvl="1"/>
            <a:r>
              <a:rPr lang="ja-JP" altLang="en-US" sz="2000" dirty="0"/>
              <a:t>‘数字’　文字判定   </a:t>
            </a:r>
            <a:r>
              <a:rPr lang="en-US" altLang="ja-JP" sz="2000" dirty="0"/>
              <a:t>(</a:t>
            </a:r>
            <a:r>
              <a:rPr lang="en-US" altLang="ja-JP" sz="2000" dirty="0" err="1"/>
              <a:t>NumElement</a:t>
            </a:r>
            <a:r>
              <a:rPr lang="en-US" altLang="ja-JP" sz="2000" dirty="0"/>
              <a:t>)</a:t>
            </a:r>
            <a:r>
              <a:rPr lang="ja-JP" altLang="en-US" sz="2000" dirty="0"/>
              <a:t> </a:t>
            </a:r>
            <a:r>
              <a:rPr lang="en-US" altLang="ja-JP" sz="2000" dirty="0"/>
              <a:t>			 </a:t>
            </a:r>
            <a:r>
              <a:rPr lang="ja-JP" altLang="en-US" sz="2000" dirty="0"/>
              <a:t>　 </a:t>
            </a:r>
            <a:r>
              <a:rPr lang="en-US" altLang="ja-JP" sz="2000" dirty="0" err="1"/>
              <a:t>NumElement</a:t>
            </a:r>
            <a:endParaRPr lang="en-US" altLang="ja-JP" sz="2000" dirty="0"/>
          </a:p>
          <a:p>
            <a:pPr lvl="1"/>
            <a:r>
              <a:rPr lang="ja-JP" altLang="en-US" sz="2000" dirty="0"/>
              <a:t>数字</a:t>
            </a:r>
            <a:r>
              <a:rPr lang="en-US" altLang="ja-JP" sz="2000" dirty="0"/>
              <a:t>(</a:t>
            </a:r>
            <a:r>
              <a:rPr lang="ja-JP" altLang="en-US" sz="2000" dirty="0"/>
              <a:t>データ数をカウント</a:t>
            </a:r>
            <a:r>
              <a:rPr lang="en-US" altLang="ja-JP" sz="2000" dirty="0"/>
              <a:t>)                                                </a:t>
            </a:r>
            <a:r>
              <a:rPr lang="en-US" altLang="ja-JP" sz="2000" dirty="0" err="1"/>
              <a:t>DatacountNum</a:t>
            </a:r>
            <a:endParaRPr lang="en-US" altLang="ja-JP" sz="2000" dirty="0"/>
          </a:p>
        </p:txBody>
      </p:sp>
      <p:sp>
        <p:nvSpPr>
          <p:cNvPr id="19" name="正方形/長方形 18"/>
          <p:cNvSpPr/>
          <p:nvPr/>
        </p:nvSpPr>
        <p:spPr>
          <a:xfrm>
            <a:off x="731163" y="2037175"/>
            <a:ext cx="5724644" cy="369332"/>
          </a:xfrm>
          <a:prstGeom prst="rect">
            <a:avLst/>
          </a:prstGeom>
        </p:spPr>
        <p:txBody>
          <a:bodyPr wrap="none">
            <a:spAutoFit/>
          </a:bodyPr>
          <a:lstStyle/>
          <a:p>
            <a:r>
              <a:rPr lang="ja-JP" altLang="en-US" dirty="0" smtClean="0"/>
              <a:t>チェック</a:t>
            </a:r>
            <a:r>
              <a:rPr lang="ja-JP" altLang="en-US" dirty="0"/>
              <a:t>対象</a:t>
            </a:r>
            <a:r>
              <a:rPr lang="ja-JP" altLang="en-US" dirty="0" smtClean="0"/>
              <a:t>からルール演算子を取得するクエリ</a:t>
            </a:r>
            <a:r>
              <a:rPr lang="ja-JP" altLang="en-US" dirty="0"/>
              <a:t>作成</a:t>
            </a:r>
            <a:endParaRPr lang="en-US" altLang="ja-JP" dirty="0"/>
          </a:p>
        </p:txBody>
      </p:sp>
      <p:sp>
        <p:nvSpPr>
          <p:cNvPr id="20" name="正方形/長方形 19"/>
          <p:cNvSpPr/>
          <p:nvPr/>
        </p:nvSpPr>
        <p:spPr>
          <a:xfrm>
            <a:off x="547882" y="2608082"/>
            <a:ext cx="2173058" cy="369332"/>
          </a:xfrm>
          <a:prstGeom prst="rect">
            <a:avLst/>
          </a:prstGeom>
        </p:spPr>
        <p:txBody>
          <a:bodyPr wrap="square">
            <a:spAutoFit/>
          </a:bodyPr>
          <a:lstStyle/>
          <a:p>
            <a:r>
              <a:rPr lang="en-US" altLang="ja-JP" dirty="0" smtClean="0"/>
              <a:t>A</a:t>
            </a:r>
            <a:r>
              <a:rPr lang="en-US" altLang="ja-JP" sz="1050" dirty="0" smtClean="0"/>
              <a:t>1</a:t>
            </a:r>
            <a:r>
              <a:rPr lang="ja-JP" altLang="en-US" dirty="0" smtClean="0"/>
              <a:t>  チェック</a:t>
            </a:r>
            <a:r>
              <a:rPr lang="ja-JP" altLang="en-US" dirty="0"/>
              <a:t>対象</a:t>
            </a:r>
          </a:p>
        </p:txBody>
      </p:sp>
      <p:sp>
        <p:nvSpPr>
          <p:cNvPr id="21" name="正方形/長方形 20"/>
          <p:cNvSpPr/>
          <p:nvPr/>
        </p:nvSpPr>
        <p:spPr>
          <a:xfrm>
            <a:off x="547882" y="3378320"/>
            <a:ext cx="1158998" cy="369332"/>
          </a:xfrm>
          <a:prstGeom prst="rect">
            <a:avLst/>
          </a:prstGeom>
        </p:spPr>
        <p:txBody>
          <a:bodyPr wrap="square">
            <a:spAutoFit/>
          </a:bodyPr>
          <a:lstStyle/>
          <a:p>
            <a:r>
              <a:rPr lang="en-US" altLang="ja-JP" dirty="0" smtClean="0"/>
              <a:t>A</a:t>
            </a:r>
            <a:r>
              <a:rPr lang="en-US" altLang="ja-JP" sz="1050" dirty="0" smtClean="0"/>
              <a:t>2</a:t>
            </a:r>
            <a:r>
              <a:rPr lang="ja-JP" altLang="en-US" sz="1050" dirty="0" smtClean="0"/>
              <a:t>　</a:t>
            </a:r>
            <a:r>
              <a:rPr lang="en-US" altLang="ja-JP" dirty="0" smtClean="0"/>
              <a:t>SQL</a:t>
            </a:r>
            <a:endParaRPr lang="ja-JP" altLang="en-US" dirty="0"/>
          </a:p>
        </p:txBody>
      </p:sp>
      <p:sp>
        <p:nvSpPr>
          <p:cNvPr id="23" name="正方形/長方形 22"/>
          <p:cNvSpPr/>
          <p:nvPr/>
        </p:nvSpPr>
        <p:spPr>
          <a:xfrm>
            <a:off x="375920" y="5007406"/>
            <a:ext cx="4801184" cy="369332"/>
          </a:xfrm>
          <a:prstGeom prst="rect">
            <a:avLst/>
          </a:prstGeom>
        </p:spPr>
        <p:txBody>
          <a:bodyPr wrap="square">
            <a:spAutoFit/>
          </a:bodyPr>
          <a:lstStyle/>
          <a:p>
            <a:r>
              <a:rPr lang="ja-JP" altLang="en-US" dirty="0" smtClean="0"/>
              <a:t>ルール演算子管理テーブル</a:t>
            </a:r>
            <a:endParaRPr lang="ja-JP" altLang="en-US" dirty="0"/>
          </a:p>
        </p:txBody>
      </p:sp>
      <p:sp>
        <p:nvSpPr>
          <p:cNvPr id="24" name="正方形/長方形 23"/>
          <p:cNvSpPr/>
          <p:nvPr/>
        </p:nvSpPr>
        <p:spPr>
          <a:xfrm>
            <a:off x="9159502" y="8339"/>
            <a:ext cx="3032498" cy="692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インポートファイルから拡張演算子を取得する</a:t>
            </a:r>
            <a:endParaRPr kumimoji="1" lang="en-US" altLang="ja-JP" sz="1200" dirty="0" smtClean="0"/>
          </a:p>
        </p:txBody>
      </p:sp>
      <p:graphicFrame>
        <p:nvGraphicFramePr>
          <p:cNvPr id="17" name="表 16"/>
          <p:cNvGraphicFramePr>
            <a:graphicFrameLocks noGrp="1"/>
          </p:cNvGraphicFramePr>
          <p:nvPr>
            <p:extLst>
              <p:ext uri="{D42A27DB-BD31-4B8C-83A1-F6EECF244321}">
                <p14:modId xmlns:p14="http://schemas.microsoft.com/office/powerpoint/2010/main" val="1895249468"/>
              </p:ext>
            </p:extLst>
          </p:nvPr>
        </p:nvGraphicFramePr>
        <p:xfrm>
          <a:off x="9159502" y="700489"/>
          <a:ext cx="3032499" cy="1948960"/>
        </p:xfrm>
        <a:graphic>
          <a:graphicData uri="http://schemas.openxmlformats.org/drawingml/2006/table">
            <a:tbl>
              <a:tblPr firstRow="1" bandRow="1">
                <a:tableStyleId>{5C22544A-7EE6-4342-B048-85BDC9FD1C3A}</a:tableStyleId>
              </a:tblPr>
              <a:tblGrid>
                <a:gridCol w="892980"/>
                <a:gridCol w="654717"/>
                <a:gridCol w="746411"/>
                <a:gridCol w="738391"/>
              </a:tblGrid>
              <a:tr h="193799">
                <a:tc>
                  <a:txBody>
                    <a:bodyPr/>
                    <a:lstStyle/>
                    <a:p>
                      <a:endParaRPr kumimoji="1" lang="ja-JP" altLang="en-US" sz="900" dirty="0"/>
                    </a:p>
                  </a:txBody>
                  <a:tcPr marL="59623" marR="59623" marT="29811" marB="29811"/>
                </a:tc>
                <a:tc>
                  <a:txBody>
                    <a:body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tc>
                <a:tc>
                  <a:txBody>
                    <a:bodyPr/>
                    <a:lstStyle/>
                    <a:p>
                      <a:r>
                        <a:rPr kumimoji="1" lang="en-US" altLang="ja-JP" sz="900" dirty="0" smtClean="0"/>
                        <a:t>a</a:t>
                      </a:r>
                      <a:endParaRPr kumimoji="1" lang="ja-JP" altLang="en-US" sz="900" dirty="0"/>
                    </a:p>
                  </a:txBody>
                  <a:tcPr marL="59623" marR="59623" marT="29811" marB="29811"/>
                </a:tc>
                <a:tc>
                  <a:txBody>
                    <a:bodyPr/>
                    <a:lstStyle/>
                    <a:p>
                      <a:r>
                        <a:rPr kumimoji="1" lang="en-US" altLang="ja-JP" sz="900" dirty="0" smtClean="0"/>
                        <a:t>b</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tc>
                <a:tc>
                  <a:txBody>
                    <a:bodyPr/>
                    <a:lstStyle/>
                    <a:p>
                      <a:endParaRPr kumimoji="1" lang="ja-JP" altLang="en-US" sz="900" dirty="0"/>
                    </a:p>
                  </a:txBody>
                  <a:tcPr marL="59623" marR="59623" marT="29811" marB="29811"/>
                </a:tc>
              </a:tr>
              <a:tr h="215043">
                <a:tc gridSpan="4">
                  <a:txBody>
                    <a:bodyPr/>
                    <a:lstStyle/>
                    <a:p>
                      <a:pPr algn="ctr"/>
                      <a:r>
                        <a:rPr kumimoji="1" lang="ja-JP" altLang="en-US" sz="900" dirty="0" smtClean="0"/>
                        <a:t>ロジック系演算子</a:t>
                      </a:r>
                      <a:endParaRPr kumimoji="1" lang="ja-JP" altLang="en-US" sz="900" dirty="0"/>
                    </a:p>
                  </a:txBody>
                  <a:tcPr marL="59623" marR="59623" marT="29811" marB="2981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p>
                      <a:r>
                        <a:rPr kumimoji="1" lang="ja-JP" altLang="en-US" sz="900" dirty="0" smtClean="0"/>
                        <a:t>チェック対象</a:t>
                      </a:r>
                      <a:endParaRPr kumimoji="1" lang="ja-JP" altLang="en-US" sz="900" dirty="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tc>
                <a:tc>
                  <a:txBody>
                    <a:bodyPr/>
                    <a:lstStyle/>
                    <a:p>
                      <a:r>
                        <a:rPr kumimoji="1" lang="en-US" altLang="ja-JP" sz="900" dirty="0" smtClean="0"/>
                        <a:t>PD</a:t>
                      </a:r>
                      <a:endParaRPr kumimoji="1" lang="ja-JP" altLang="en-US" sz="900" dirty="0"/>
                    </a:p>
                  </a:txBody>
                  <a:tcPr marL="59623" marR="59623" marT="29811" marB="29811"/>
                </a:tc>
              </a:tr>
              <a:tr h="34242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tc>
                <a:tc>
                  <a:txBody>
                    <a:bodyPr/>
                    <a:lstStyle/>
                    <a:p>
                      <a:r>
                        <a:rPr kumimoji="1" lang="en-US" altLang="ja-JP" sz="900" dirty="0" smtClean="0"/>
                        <a:t>1</a:t>
                      </a:r>
                      <a:endParaRPr kumimoji="1" lang="ja-JP" altLang="en-US" sz="900" dirty="0"/>
                    </a:p>
                  </a:txBody>
                  <a:tcPr marL="59623" marR="59623" marT="29811" marB="29811"/>
                </a:tc>
                <a:tc>
                  <a:txBody>
                    <a:bodyPr/>
                    <a:lstStyle/>
                    <a:p>
                      <a:endParaRPr kumimoji="1" lang="ja-JP" altLang="en-US" sz="900" dirty="0"/>
                    </a:p>
                  </a:txBody>
                  <a:tcPr marL="59623" marR="59623" marT="29811" marB="29811"/>
                </a:tc>
                <a:tc>
                  <a:txBody>
                    <a:bodyPr/>
                    <a:lstStyle/>
                    <a:p>
                      <a:endParaRPr kumimoji="1" lang="ja-JP" altLang="en-US" sz="900" dirty="0" smtClean="0"/>
                    </a:p>
                  </a:txBody>
                  <a:tcPr marL="59623" marR="59623" marT="29811" marB="29811"/>
                </a:tc>
              </a:tr>
              <a:tr h="2816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4N</a:t>
                      </a:r>
                      <a:endParaRPr kumimoji="1" lang="ja-JP" altLang="en-US" sz="900" dirty="0"/>
                    </a:p>
                  </a:txBody>
                  <a:tcPr marL="59623" marR="59623" marT="29811" marB="29811"/>
                </a:tc>
                <a:tc>
                  <a:txBody>
                    <a:bodyPr/>
                    <a:lstStyle/>
                    <a:p>
                      <a:r>
                        <a:rPr kumimoji="1" lang="en-US" altLang="ja-JP" sz="900" dirty="0" smtClean="0"/>
                        <a:t>4N</a:t>
                      </a:r>
                      <a:endParaRPr kumimoji="1" lang="ja-JP" altLang="en-US" sz="900" dirty="0" smtClean="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r>
                        <a:rPr kumimoji="1" lang="ja-JP" altLang="en-US" sz="900" dirty="0" smtClean="0"/>
                        <a:t>Ｙ</a:t>
                      </a:r>
                      <a:endParaRPr kumimoji="1" lang="ja-JP" altLang="en-US" sz="900" dirty="0"/>
                    </a:p>
                  </a:txBody>
                  <a:tcPr marL="59623" marR="59623" marT="29811" marB="29811"/>
                </a:tc>
                <a:tc>
                  <a:txBody>
                    <a:bodyPr/>
                    <a:lstStyle/>
                    <a:p>
                      <a:r>
                        <a:rPr kumimoji="1" lang="ja-JP" altLang="en-US" sz="900" dirty="0" smtClean="0"/>
                        <a:t>Ｃ</a:t>
                      </a:r>
                      <a:endParaRPr kumimoji="1" lang="ja-JP" altLang="en-US" sz="900" dirty="0"/>
                    </a:p>
                  </a:txBody>
                  <a:tcPr marL="59623" marR="59623" marT="29811" marB="29811"/>
                </a:tc>
              </a:tr>
            </a:tbl>
          </a:graphicData>
        </a:graphic>
      </p:graphicFrame>
      <p:sp>
        <p:nvSpPr>
          <p:cNvPr id="7" name="正方形/長方形 6"/>
          <p:cNvSpPr/>
          <p:nvPr/>
        </p:nvSpPr>
        <p:spPr>
          <a:xfrm>
            <a:off x="249554" y="5434186"/>
            <a:ext cx="1990726" cy="738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240281" y="5434186"/>
            <a:ext cx="1981200" cy="738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4221481" y="5443151"/>
            <a:ext cx="2582731" cy="729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804212" y="5443151"/>
            <a:ext cx="2644588" cy="729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8856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a:t> B</a:t>
            </a:r>
          </a:p>
        </p:txBody>
      </p:sp>
      <p:sp>
        <p:nvSpPr>
          <p:cNvPr id="5" name="スライド番号プレースホルダー 4"/>
          <p:cNvSpPr>
            <a:spLocks noGrp="1"/>
          </p:cNvSpPr>
          <p:nvPr>
            <p:ph type="sldNum" sz="quarter" idx="17"/>
          </p:nvPr>
        </p:nvSpPr>
        <p:spPr>
          <a:xfrm>
            <a:off x="11484293" y="6948290"/>
            <a:ext cx="631507" cy="365125"/>
          </a:xfrm>
        </p:spPr>
        <p:txBody>
          <a:bodyPr/>
          <a:lstStyle/>
          <a:p>
            <a:pPr eaLnBrk="0" hangingPunct="0">
              <a:tabLst>
                <a:tab pos="568218" algn="ctr"/>
                <a:tab pos="857089" algn="l"/>
                <a:tab pos="1088820" algn="l"/>
              </a:tabLst>
            </a:pPr>
            <a:fld id="{C0A530F1-D8C6-4A93-9917-2C1FE34DC798}" type="slidenum">
              <a:rPr lang="en-US" altLang="ja-JP" sz="1200" smtClean="0"/>
              <a:pPr eaLnBrk="0" hangingPunct="0">
                <a:tabLst>
                  <a:tab pos="568218" algn="ctr"/>
                  <a:tab pos="857089" algn="l"/>
                  <a:tab pos="1088820" algn="l"/>
                </a:tabLst>
              </a:pPr>
              <a:t>24</a:t>
            </a:fld>
            <a:endParaRPr lang="en-US" altLang="ja-JP" sz="1200" dirty="0"/>
          </a:p>
        </p:txBody>
      </p:sp>
      <p:sp>
        <p:nvSpPr>
          <p:cNvPr id="6" name="テキスト プレースホルダー 5"/>
          <p:cNvSpPr>
            <a:spLocks noGrp="1"/>
          </p:cNvSpPr>
          <p:nvPr>
            <p:ph type="body" sz="quarter" idx="14"/>
          </p:nvPr>
        </p:nvSpPr>
        <p:spPr>
          <a:xfrm>
            <a:off x="2758130" y="2823181"/>
            <a:ext cx="5700182" cy="230832"/>
          </a:xfrm>
          <a:prstGeom prst="rect">
            <a:avLst/>
          </a:prstGeom>
          <a:ln>
            <a:solidFill>
              <a:schemeClr val="tx1"/>
            </a:solidFill>
          </a:ln>
        </p:spPr>
        <p:txBody>
          <a:bodyPr wrap="square">
            <a:spAutoFit/>
          </a:bodyPr>
          <a:lstStyle/>
          <a:p>
            <a:r>
              <a:rPr lang="ja-JP" altLang="en-US" sz="1200" dirty="0" smtClean="0"/>
              <a:t>取得した演算子と関係演算子から実施するクエリを特定</a:t>
            </a:r>
            <a:endParaRPr lang="en-US" altLang="ja-JP" sz="1200" dirty="0"/>
          </a:p>
        </p:txBody>
      </p:sp>
      <p:sp>
        <p:nvSpPr>
          <p:cNvPr id="8" name="正方形/長方形 7"/>
          <p:cNvSpPr/>
          <p:nvPr/>
        </p:nvSpPr>
        <p:spPr>
          <a:xfrm>
            <a:off x="2636210" y="3449763"/>
            <a:ext cx="5822102" cy="1384995"/>
          </a:xfrm>
          <a:prstGeom prst="rect">
            <a:avLst/>
          </a:prstGeom>
          <a:ln>
            <a:solidFill>
              <a:schemeClr val="tx1"/>
            </a:solidFill>
          </a:ln>
        </p:spPr>
        <p:txBody>
          <a:bodyPr wrap="square">
            <a:spAutoFit/>
          </a:bodyPr>
          <a:lstStyle/>
          <a:p>
            <a:r>
              <a:rPr lang="en-US" altLang="ja-JP" sz="1200" dirty="0"/>
              <a:t>SELECT</a:t>
            </a:r>
          </a:p>
          <a:p>
            <a:r>
              <a:rPr lang="en-US" altLang="ja-JP" sz="1200" dirty="0"/>
              <a:t>    </a:t>
            </a:r>
            <a:r>
              <a:rPr lang="en-US" altLang="ja-JP" sz="1200" dirty="0" err="1"/>
              <a:t>fbmnpd.d_thesystemkey</a:t>
            </a:r>
            <a:r>
              <a:rPr lang="en-US" altLang="ja-JP" sz="1200" dirty="0"/>
              <a:t>,</a:t>
            </a:r>
          </a:p>
          <a:p>
            <a:r>
              <a:rPr lang="en-US" altLang="ja-JP" sz="1200" dirty="0"/>
              <a:t>    </a:t>
            </a:r>
            <a:r>
              <a:rPr lang="en-US" altLang="ja-JP" sz="1200" dirty="0" err="1"/>
              <a:t>fbmnpd.mainpd_type_id</a:t>
            </a:r>
            <a:r>
              <a:rPr lang="en-US" altLang="ja-JP" sz="1200" dirty="0"/>
              <a:t>,</a:t>
            </a:r>
          </a:p>
          <a:p>
            <a:r>
              <a:rPr lang="en-US" altLang="ja-JP" sz="1200" dirty="0"/>
              <a:t>    </a:t>
            </a:r>
            <a:r>
              <a:rPr lang="en-US" altLang="ja-JP" sz="1200" dirty="0" err="1"/>
              <a:t>fbpd.pd_id</a:t>
            </a:r>
            <a:endParaRPr lang="en-US" altLang="ja-JP" sz="1200" dirty="0"/>
          </a:p>
          <a:p>
            <a:r>
              <a:rPr lang="en-US" altLang="ja-JP" sz="1200" dirty="0"/>
              <a:t>FROM    </a:t>
            </a:r>
            <a:r>
              <a:rPr lang="en-US" altLang="ja-JP" sz="1200" dirty="0" err="1"/>
              <a:t>fbmnpd</a:t>
            </a:r>
            <a:endParaRPr lang="en-US" altLang="ja-JP" sz="1200" dirty="0"/>
          </a:p>
          <a:p>
            <a:r>
              <a:rPr lang="en-US" altLang="ja-JP" sz="1200" dirty="0"/>
              <a:t>    LEFT  JOIN </a:t>
            </a:r>
            <a:r>
              <a:rPr lang="en-US" altLang="ja-JP" sz="1200" dirty="0" err="1"/>
              <a:t>fbpd</a:t>
            </a:r>
            <a:r>
              <a:rPr lang="en-US" altLang="ja-JP" sz="1200" dirty="0"/>
              <a:t> </a:t>
            </a:r>
          </a:p>
          <a:p>
            <a:r>
              <a:rPr lang="en-US" altLang="ja-JP" sz="1200" dirty="0"/>
              <a:t>    ON </a:t>
            </a:r>
            <a:r>
              <a:rPr lang="en-US" altLang="ja-JP" sz="1200" dirty="0" err="1"/>
              <a:t>fbpd.d_thesystemkey</a:t>
            </a:r>
            <a:r>
              <a:rPr lang="en-US" altLang="ja-JP" sz="1200" dirty="0"/>
              <a:t> = </a:t>
            </a:r>
            <a:r>
              <a:rPr lang="en-US" altLang="ja-JP" sz="1200" dirty="0" err="1"/>
              <a:t>fbmnpd.d_thesystemkey</a:t>
            </a:r>
            <a:endParaRPr lang="ja-JP" altLang="en-US" sz="1200" dirty="0"/>
          </a:p>
        </p:txBody>
      </p:sp>
      <p:sp>
        <p:nvSpPr>
          <p:cNvPr id="10" name="正方形/長方形 9"/>
          <p:cNvSpPr/>
          <p:nvPr/>
        </p:nvSpPr>
        <p:spPr>
          <a:xfrm>
            <a:off x="9509760" y="8340"/>
            <a:ext cx="2682240" cy="108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演算子から</a:t>
            </a:r>
            <a:r>
              <a:rPr lang="en-US" altLang="ja-JP" dirty="0" smtClean="0"/>
              <a:t>SQL</a:t>
            </a:r>
            <a:r>
              <a:rPr lang="ja-JP" altLang="en-US" dirty="0" smtClean="0"/>
              <a:t>を発行する。</a:t>
            </a:r>
            <a:r>
              <a:rPr lang="en-US" altLang="ja-JP" dirty="0" smtClean="0"/>
              <a:t>(</a:t>
            </a:r>
            <a:r>
              <a:rPr lang="ja-JP" altLang="en-US" dirty="0" smtClean="0"/>
              <a:t>例</a:t>
            </a:r>
            <a:r>
              <a:rPr lang="en-US" altLang="ja-JP" dirty="0" smtClean="0"/>
              <a:t>ALDB)</a:t>
            </a:r>
            <a:endParaRPr kumimoji="1" lang="en-US" altLang="ja-JP" dirty="0" smtClean="0"/>
          </a:p>
        </p:txBody>
      </p:sp>
      <p:sp>
        <p:nvSpPr>
          <p:cNvPr id="15" name="下矢印 14"/>
          <p:cNvSpPr/>
          <p:nvPr/>
        </p:nvSpPr>
        <p:spPr>
          <a:xfrm>
            <a:off x="5166390" y="3115550"/>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200"/>
          </a:p>
        </p:txBody>
      </p:sp>
      <p:sp>
        <p:nvSpPr>
          <p:cNvPr id="16" name="下矢印 15"/>
          <p:cNvSpPr/>
          <p:nvPr/>
        </p:nvSpPr>
        <p:spPr>
          <a:xfrm>
            <a:off x="5166390" y="4840804"/>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200"/>
          </a:p>
        </p:txBody>
      </p:sp>
      <p:sp>
        <p:nvSpPr>
          <p:cNvPr id="22" name="正方形/長方形 21"/>
          <p:cNvSpPr/>
          <p:nvPr/>
        </p:nvSpPr>
        <p:spPr>
          <a:xfrm>
            <a:off x="2636210" y="5168971"/>
            <a:ext cx="5791183" cy="1200329"/>
          </a:xfrm>
          <a:prstGeom prst="rect">
            <a:avLst/>
          </a:prstGeom>
          <a:ln>
            <a:solidFill>
              <a:schemeClr val="tx1"/>
            </a:solidFill>
          </a:ln>
        </p:spPr>
        <p:txBody>
          <a:bodyPr wrap="square">
            <a:spAutoFit/>
          </a:bodyPr>
          <a:lstStyle/>
          <a:p>
            <a:r>
              <a:rPr lang="en-US" altLang="ja-JP" sz="1200" dirty="0"/>
              <a:t>Y6@CS-WC0BF.09	Branch	</a:t>
            </a:r>
          </a:p>
          <a:p>
            <a:r>
              <a:rPr lang="en-US" altLang="ja-JP" sz="1200" dirty="0"/>
              <a:t>AL@E00ARI14.00	Branch	</a:t>
            </a:r>
          </a:p>
          <a:p>
            <a:r>
              <a:rPr lang="en-US" altLang="ja-JP" sz="1200" dirty="0"/>
              <a:t>Y5@CS-U7047.03	Branch	</a:t>
            </a:r>
          </a:p>
          <a:p>
            <a:r>
              <a:rPr lang="en-US" altLang="ja-JP" sz="1200" dirty="0"/>
              <a:t>Y5@CS-WK2SA.01	Branch	</a:t>
            </a:r>
          </a:p>
          <a:p>
            <a:r>
              <a:rPr lang="en-US" altLang="ja-JP" sz="1200" dirty="0"/>
              <a:t>Y3@CFCHTQ00.00	Equipment Monitor	</a:t>
            </a:r>
          </a:p>
          <a:p>
            <a:r>
              <a:rPr lang="en-US" altLang="ja-JP" sz="1200" dirty="0"/>
              <a:t>AL@ECP--S00.HE	Branch	</a:t>
            </a:r>
            <a:endParaRPr lang="ja-JP" altLang="en-US" sz="1200" dirty="0"/>
          </a:p>
        </p:txBody>
      </p:sp>
      <p:sp>
        <p:nvSpPr>
          <p:cNvPr id="19" name="正方形/長方形 18"/>
          <p:cNvSpPr/>
          <p:nvPr/>
        </p:nvSpPr>
        <p:spPr>
          <a:xfrm>
            <a:off x="2679234" y="2580646"/>
            <a:ext cx="3724096" cy="276999"/>
          </a:xfrm>
          <a:prstGeom prst="rect">
            <a:avLst/>
          </a:prstGeom>
        </p:spPr>
        <p:txBody>
          <a:bodyPr wrap="none">
            <a:spAutoFit/>
          </a:bodyPr>
          <a:lstStyle/>
          <a:p>
            <a:r>
              <a:rPr lang="ja-JP" altLang="en-US" sz="1200" dirty="0" smtClean="0"/>
              <a:t>チェック</a:t>
            </a:r>
            <a:r>
              <a:rPr lang="ja-JP" altLang="en-US" sz="1200" dirty="0"/>
              <a:t>対象</a:t>
            </a:r>
            <a:r>
              <a:rPr lang="ja-JP" altLang="en-US" sz="1200" dirty="0" smtClean="0"/>
              <a:t>から既存データを取得するクエリ</a:t>
            </a:r>
            <a:r>
              <a:rPr lang="ja-JP" altLang="en-US" sz="1200" dirty="0"/>
              <a:t>作成</a:t>
            </a:r>
            <a:endParaRPr lang="en-US" altLang="ja-JP" sz="1200" dirty="0"/>
          </a:p>
        </p:txBody>
      </p:sp>
      <p:sp>
        <p:nvSpPr>
          <p:cNvPr id="20" name="正方形/長方形 19"/>
          <p:cNvSpPr/>
          <p:nvPr/>
        </p:nvSpPr>
        <p:spPr>
          <a:xfrm>
            <a:off x="383001" y="2824047"/>
            <a:ext cx="1361270" cy="276999"/>
          </a:xfrm>
          <a:prstGeom prst="rect">
            <a:avLst/>
          </a:prstGeom>
        </p:spPr>
        <p:txBody>
          <a:bodyPr wrap="none">
            <a:spAutoFit/>
          </a:bodyPr>
          <a:lstStyle/>
          <a:p>
            <a:r>
              <a:rPr lang="en-US" altLang="ja-JP" sz="1200" dirty="0" smtClean="0"/>
              <a:t>B</a:t>
            </a:r>
            <a:r>
              <a:rPr lang="en-US" altLang="ja-JP" sz="900" dirty="0" smtClean="0"/>
              <a:t>1</a:t>
            </a:r>
            <a:r>
              <a:rPr lang="ja-JP" altLang="en-US" sz="1200" dirty="0" smtClean="0"/>
              <a:t>  チェック</a:t>
            </a:r>
            <a:r>
              <a:rPr lang="ja-JP" altLang="en-US" sz="1200" dirty="0"/>
              <a:t>対象</a:t>
            </a:r>
          </a:p>
        </p:txBody>
      </p:sp>
      <p:sp>
        <p:nvSpPr>
          <p:cNvPr id="21" name="正方形/長方形 20"/>
          <p:cNvSpPr/>
          <p:nvPr/>
        </p:nvSpPr>
        <p:spPr>
          <a:xfrm>
            <a:off x="404072" y="3344965"/>
            <a:ext cx="745717" cy="276999"/>
          </a:xfrm>
          <a:prstGeom prst="rect">
            <a:avLst/>
          </a:prstGeom>
        </p:spPr>
        <p:txBody>
          <a:bodyPr wrap="none">
            <a:spAutoFit/>
          </a:bodyPr>
          <a:lstStyle/>
          <a:p>
            <a:r>
              <a:rPr lang="en-US" altLang="ja-JP" sz="1200" dirty="0" smtClean="0"/>
              <a:t>B</a:t>
            </a:r>
            <a:r>
              <a:rPr lang="en-US" altLang="ja-JP" sz="900" dirty="0" smtClean="0"/>
              <a:t>2</a:t>
            </a:r>
            <a:r>
              <a:rPr lang="en-US" altLang="ja-JP" sz="1200" dirty="0" smtClean="0"/>
              <a:t>  SQL</a:t>
            </a:r>
            <a:endParaRPr lang="ja-JP" altLang="en-US" sz="1200" dirty="0"/>
          </a:p>
        </p:txBody>
      </p:sp>
      <p:sp>
        <p:nvSpPr>
          <p:cNvPr id="23" name="正方形/長方形 22"/>
          <p:cNvSpPr/>
          <p:nvPr/>
        </p:nvSpPr>
        <p:spPr>
          <a:xfrm>
            <a:off x="476154" y="5103458"/>
            <a:ext cx="1542410" cy="276999"/>
          </a:xfrm>
          <a:prstGeom prst="rect">
            <a:avLst/>
          </a:prstGeom>
        </p:spPr>
        <p:txBody>
          <a:bodyPr wrap="none">
            <a:spAutoFit/>
          </a:bodyPr>
          <a:lstStyle/>
          <a:p>
            <a:r>
              <a:rPr lang="en-US" altLang="ja-JP" sz="1200" dirty="0" smtClean="0"/>
              <a:t>Mesif14m.FBMNPD</a:t>
            </a:r>
            <a:endParaRPr lang="ja-JP" altLang="en-US" sz="1200" dirty="0"/>
          </a:p>
        </p:txBody>
      </p:sp>
      <p:sp>
        <p:nvSpPr>
          <p:cNvPr id="17" name="円/楕円 16"/>
          <p:cNvSpPr/>
          <p:nvPr/>
        </p:nvSpPr>
        <p:spPr>
          <a:xfrm>
            <a:off x="3306722" y="1017746"/>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円/楕円 17"/>
          <p:cNvSpPr/>
          <p:nvPr/>
        </p:nvSpPr>
        <p:spPr>
          <a:xfrm>
            <a:off x="648198" y="1058909"/>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1092532" y="766534"/>
            <a:ext cx="1146468" cy="369332"/>
          </a:xfrm>
          <a:prstGeom prst="rect">
            <a:avLst/>
          </a:prstGeom>
        </p:spPr>
        <p:txBody>
          <a:bodyPr wrap="none">
            <a:spAutoFit/>
          </a:bodyPr>
          <a:lstStyle/>
          <a:p>
            <a:pPr algn="ctr"/>
            <a:r>
              <a:rPr lang="en-US" altLang="ja-JP" dirty="0"/>
              <a:t>DCSPEC</a:t>
            </a:r>
            <a:endParaRPr lang="ja-JP" altLang="en-US" dirty="0"/>
          </a:p>
        </p:txBody>
      </p:sp>
      <p:sp>
        <p:nvSpPr>
          <p:cNvPr id="25" name="円/楕円 24"/>
          <p:cNvSpPr/>
          <p:nvPr/>
        </p:nvSpPr>
        <p:spPr>
          <a:xfrm>
            <a:off x="8094739" y="970679"/>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8892823" y="726355"/>
            <a:ext cx="1479892" cy="369332"/>
          </a:xfrm>
          <a:prstGeom prst="rect">
            <a:avLst/>
          </a:prstGeom>
        </p:spPr>
        <p:txBody>
          <a:bodyPr wrap="none">
            <a:spAutoFit/>
          </a:bodyPr>
          <a:lstStyle/>
          <a:p>
            <a:pPr lvl="0">
              <a:defRPr/>
            </a:pPr>
            <a:r>
              <a:rPr lang="ja-JP" altLang="en-US" dirty="0"/>
              <a:t>DCDefinition</a:t>
            </a:r>
          </a:p>
        </p:txBody>
      </p:sp>
      <p:sp>
        <p:nvSpPr>
          <p:cNvPr id="27" name="円/楕円 26"/>
          <p:cNvSpPr/>
          <p:nvPr/>
        </p:nvSpPr>
        <p:spPr>
          <a:xfrm>
            <a:off x="5425665" y="1038204"/>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5493802" y="648280"/>
            <a:ext cx="1633781" cy="369332"/>
          </a:xfrm>
          <a:prstGeom prst="rect">
            <a:avLst/>
          </a:prstGeom>
        </p:spPr>
        <p:txBody>
          <a:bodyPr wrap="none">
            <a:spAutoFit/>
          </a:bodyPr>
          <a:lstStyle/>
          <a:p>
            <a:pPr lvl="0">
              <a:defRPr/>
            </a:pPr>
            <a:r>
              <a:rPr lang="en-US" altLang="ja-JP" dirty="0" err="1"/>
              <a:t>LogicalRecipe</a:t>
            </a:r>
            <a:endParaRPr lang="ja-JP" altLang="en-US" dirty="0"/>
          </a:p>
        </p:txBody>
      </p:sp>
      <p:cxnSp>
        <p:nvCxnSpPr>
          <p:cNvPr id="29" name="直線コネクタ 28"/>
          <p:cNvCxnSpPr/>
          <p:nvPr/>
        </p:nvCxnSpPr>
        <p:spPr>
          <a:xfrm>
            <a:off x="1609368" y="1408425"/>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1609368" y="1633309"/>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1605435" y="1876744"/>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4264741" y="1448721"/>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33" name="正方形/長方形 32"/>
          <p:cNvSpPr/>
          <p:nvPr/>
        </p:nvSpPr>
        <p:spPr>
          <a:xfrm>
            <a:off x="3984859" y="739696"/>
            <a:ext cx="505268" cy="369332"/>
          </a:xfrm>
          <a:prstGeom prst="rect">
            <a:avLst/>
          </a:prstGeom>
        </p:spPr>
        <p:txBody>
          <a:bodyPr wrap="none">
            <a:spAutoFit/>
          </a:bodyPr>
          <a:lstStyle/>
          <a:p>
            <a:pPr algn="ctr"/>
            <a:r>
              <a:rPr lang="en-US" altLang="ja-JP" dirty="0" smtClean="0"/>
              <a:t>PD</a:t>
            </a:r>
            <a:endParaRPr lang="ja-JP" altLang="en-US" dirty="0"/>
          </a:p>
        </p:txBody>
      </p:sp>
      <p:cxnSp>
        <p:nvCxnSpPr>
          <p:cNvPr id="34" name="直線コネクタ 33"/>
          <p:cNvCxnSpPr/>
          <p:nvPr/>
        </p:nvCxnSpPr>
        <p:spPr>
          <a:xfrm>
            <a:off x="4237493" y="1701487"/>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p:cNvSpPr txBox="1"/>
          <p:nvPr/>
        </p:nvSpPr>
        <p:spPr>
          <a:xfrm>
            <a:off x="7597574" y="1478443"/>
            <a:ext cx="683752" cy="369332"/>
          </a:xfrm>
          <a:prstGeom prst="rect">
            <a:avLst/>
          </a:prstGeom>
          <a:noFill/>
        </p:spPr>
        <p:txBody>
          <a:bodyPr wrap="square" rtlCol="0">
            <a:spAutoFit/>
          </a:bodyPr>
          <a:lstStyle/>
          <a:p>
            <a:r>
              <a:rPr kumimoji="1" lang="en-US" altLang="ja-JP" dirty="0" smtClean="0"/>
              <a:t>=</a:t>
            </a:r>
          </a:p>
        </p:txBody>
      </p:sp>
      <p:graphicFrame>
        <p:nvGraphicFramePr>
          <p:cNvPr id="36" name="表 35"/>
          <p:cNvGraphicFramePr>
            <a:graphicFrameLocks noGrp="1"/>
          </p:cNvGraphicFramePr>
          <p:nvPr>
            <p:extLst>
              <p:ext uri="{D42A27DB-BD31-4B8C-83A1-F6EECF244321}">
                <p14:modId xmlns:p14="http://schemas.microsoft.com/office/powerpoint/2010/main" val="1385403516"/>
              </p:ext>
            </p:extLst>
          </p:nvPr>
        </p:nvGraphicFramePr>
        <p:xfrm>
          <a:off x="8636052" y="3065112"/>
          <a:ext cx="5284889" cy="3379923"/>
        </p:xfrm>
        <a:graphic>
          <a:graphicData uri="http://schemas.openxmlformats.org/drawingml/2006/table">
            <a:tbl>
              <a:tblPr firstRow="1" bandRow="1">
                <a:tableStyleId>{5C22544A-7EE6-4342-B048-85BDC9FD1C3A}</a:tableStyleId>
              </a:tblPr>
              <a:tblGrid>
                <a:gridCol w="837387"/>
                <a:gridCol w="579091"/>
                <a:gridCol w="521435"/>
                <a:gridCol w="457518"/>
                <a:gridCol w="771659"/>
                <a:gridCol w="705933"/>
                <a:gridCol w="705933"/>
                <a:gridCol w="705933"/>
              </a:tblGrid>
              <a:tr h="357357">
                <a:tc>
                  <a:txBody>
                    <a:bodyPr/>
                    <a:lstStyle/>
                    <a:p>
                      <a:endParaRPr kumimoji="1" lang="ja-JP" altLang="en-US" sz="1000" dirty="0"/>
                    </a:p>
                  </a:txBody>
                  <a:tcPr/>
                </a:tc>
                <a:tc>
                  <a:txBody>
                    <a:bodyPr/>
                    <a:lstStyle/>
                    <a:p>
                      <a:r>
                        <a:rPr kumimoji="1" lang="ja-JP" altLang="en-US" sz="1000" dirty="0" smtClean="0"/>
                        <a:t>ルール</a:t>
                      </a:r>
                      <a:r>
                        <a:rPr kumimoji="1" lang="en-US" altLang="ja-JP" sz="1000" dirty="0" smtClean="0"/>
                        <a:t>No</a:t>
                      </a:r>
                      <a:endParaRPr kumimoji="1" lang="ja-JP" altLang="en-US" sz="1000" dirty="0"/>
                    </a:p>
                  </a:txBody>
                  <a:tcPr/>
                </a:tc>
                <a:tc>
                  <a:txBody>
                    <a:bodyPr/>
                    <a:lstStyle/>
                    <a:p>
                      <a:r>
                        <a:rPr kumimoji="1" lang="en-US" altLang="ja-JP" sz="1000" dirty="0" smtClean="0"/>
                        <a:t>a</a:t>
                      </a:r>
                      <a:endParaRPr kumimoji="1" lang="ja-JP" altLang="en-US" sz="1000" dirty="0"/>
                    </a:p>
                  </a:txBody>
                  <a:tcPr/>
                </a:tc>
                <a:tc>
                  <a:txBody>
                    <a:bodyPr/>
                    <a:lstStyle/>
                    <a:p>
                      <a:r>
                        <a:rPr kumimoji="1" lang="en-US" altLang="ja-JP" sz="1000" dirty="0" smtClean="0"/>
                        <a:t>b</a:t>
                      </a:r>
                      <a:endParaRPr kumimoji="1" lang="ja-JP" altLang="en-US" sz="1000" dirty="0"/>
                    </a:p>
                  </a:txBody>
                  <a:tcPr/>
                </a:tc>
                <a:tc>
                  <a:txBody>
                    <a:bodyPr/>
                    <a:lstStyle/>
                    <a:p>
                      <a:r>
                        <a:rPr kumimoji="1" lang="en-US" altLang="ja-JP" sz="1000" dirty="0" smtClean="0"/>
                        <a:t>c</a:t>
                      </a:r>
                      <a:endParaRPr kumimoji="1" lang="ja-JP" altLang="en-US" sz="1000" dirty="0"/>
                    </a:p>
                  </a:txBody>
                  <a:tcPr/>
                </a:tc>
                <a:tc>
                  <a:txBody>
                    <a:bodyPr/>
                    <a:lstStyle/>
                    <a:p>
                      <a:endParaRPr kumimoji="1" lang="ja-JP" altLang="en-US" sz="1000" dirty="0"/>
                    </a:p>
                  </a:txBody>
                  <a:tcPr/>
                </a:tc>
                <a:tc>
                  <a:txBody>
                    <a:bodyPr/>
                    <a:lstStyle/>
                    <a:p>
                      <a:r>
                        <a:rPr kumimoji="1" lang="en-US" altLang="ja-JP" sz="1000" dirty="0" smtClean="0"/>
                        <a:t>A</a:t>
                      </a:r>
                      <a:endParaRPr kumimoji="1" lang="ja-JP" altLang="en-US" sz="1000" dirty="0"/>
                    </a:p>
                  </a:txBody>
                  <a:tcPr/>
                </a:tc>
                <a:tc>
                  <a:txBody>
                    <a:bodyPr/>
                    <a:lstStyle/>
                    <a:p>
                      <a:r>
                        <a:rPr kumimoji="1" lang="en-US" altLang="ja-JP" sz="1000" dirty="0" smtClean="0"/>
                        <a:t>B</a:t>
                      </a:r>
                      <a:endParaRPr kumimoji="1" lang="ja-JP" altLang="en-US" sz="1000"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000" dirty="0" smtClean="0"/>
                        <a:t>関係演算子</a:t>
                      </a:r>
                      <a:endParaRPr lang="en-US" altLang="ja-JP" sz="10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0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000" dirty="0" err="1" smtClean="0"/>
                        <a:t>aNb</a:t>
                      </a:r>
                      <a:endParaRPr kumimoji="1" lang="ja-JP" altLang="en-US" sz="1000" dirty="0" smtClean="0"/>
                    </a:p>
                  </a:txBody>
                  <a:tcPr/>
                </a:tc>
                <a:tc>
                  <a:txBody>
                    <a:bodyPr/>
                    <a:lstStyle/>
                    <a:p>
                      <a:r>
                        <a:rPr kumimoji="1" lang="en-US" altLang="ja-JP" sz="1000" dirty="0" err="1" smtClean="0"/>
                        <a:t>bNc</a:t>
                      </a:r>
                      <a:endParaRPr kumimoji="1" lang="ja-JP" altLang="en-US" sz="1000" dirty="0"/>
                    </a:p>
                  </a:txBody>
                  <a:tcPr/>
                </a:tc>
                <a:tc>
                  <a:txBody>
                    <a:bodyPr/>
                    <a:lstStyle/>
                    <a:p>
                      <a:r>
                        <a:rPr kumimoji="1" lang="en-US" altLang="ja-JP" sz="1000" dirty="0" smtClean="0"/>
                        <a:t>C1==C2</a:t>
                      </a:r>
                      <a:endParaRPr kumimoji="1" lang="ja-JP" altLang="en-US" sz="1000" dirty="0"/>
                    </a:p>
                  </a:txBody>
                  <a:tcPr/>
                </a:tc>
                <a:tc>
                  <a:txBody>
                    <a:bodyPr/>
                    <a:lstStyle/>
                    <a:p>
                      <a:endParaRPr kumimoji="1" lang="ja-JP" altLang="en-US" sz="1000" dirty="0"/>
                    </a:p>
                  </a:txBody>
                  <a:tcPr/>
                </a:tc>
                <a:tc>
                  <a:txBody>
                    <a:bodyPr/>
                    <a:lstStyle/>
                    <a:p>
                      <a:r>
                        <a:rPr kumimoji="1" lang="en-US" altLang="ja-JP" sz="700" dirty="0" smtClean="0"/>
                        <a:t>A</a:t>
                      </a:r>
                      <a:r>
                        <a:rPr kumimoji="1" lang="en-US" altLang="ja-JP" sz="1000" dirty="0" smtClean="0"/>
                        <a:t>N</a:t>
                      </a:r>
                      <a:r>
                        <a:rPr kumimoji="1" lang="en-US" altLang="ja-JP" sz="700" dirty="0" smtClean="0"/>
                        <a:t>B</a:t>
                      </a:r>
                      <a:endParaRPr kumimoji="1" lang="ja-JP" altLang="en-US" sz="700" dirty="0"/>
                    </a:p>
                  </a:txBody>
                  <a:tcPr/>
                </a:tc>
                <a:tc>
                  <a:txBody>
                    <a:bodyPr/>
                    <a:lstStyle/>
                    <a:p>
                      <a:r>
                        <a:rPr kumimoji="1" lang="en-US" altLang="ja-JP" sz="1000" dirty="0" smtClean="0"/>
                        <a:t>C1==C2</a:t>
                      </a:r>
                      <a:endParaRPr kumimoji="1" lang="ja-JP" altLang="en-US" sz="1000" dirty="0"/>
                    </a:p>
                  </a:txBody>
                  <a:tcPr/>
                </a:tc>
              </a:tr>
              <a:tr h="427127">
                <a:tc gridSpan="8">
                  <a:txBody>
                    <a:bodyPr/>
                    <a:lstStyle/>
                    <a:p>
                      <a:endParaRPr lang="ja-JP" altLang="en-US" sz="1000"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364819">
                <a:tc>
                  <a:txBody>
                    <a:bodyPr/>
                    <a:lstStyle/>
                    <a:p>
                      <a:r>
                        <a:rPr kumimoji="1" lang="ja-JP" altLang="en-US" sz="1000" dirty="0" smtClean="0"/>
                        <a:t>チェック対象</a:t>
                      </a:r>
                      <a:endParaRPr kumimoji="1" lang="ja-JP" altLang="en-US"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DCSpec</a:t>
                      </a:r>
                      <a:endParaRPr kumimoji="1" lang="en-US" altLang="ja-JP" sz="1000" dirty="0" smtClean="0"/>
                    </a:p>
                    <a:p>
                      <a:endParaRPr lang="ja-JP" altLang="en-US"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000" dirty="0" smtClean="0"/>
                        <a:t>PD</a:t>
                      </a:r>
                      <a:endParaRPr kumimoji="1" lang="en-US" altLang="ja-JP"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LogicalRecipe</a:t>
                      </a:r>
                      <a:endParaRPr kumimoji="1" lang="en-US" altLang="ja-JP"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t>DCDefinition</a:t>
                      </a:r>
                      <a:endParaRPr kumimoji="1" lang="ja-JP" alt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LogicalRecipe</a:t>
                      </a:r>
                      <a:endParaRPr kumimoji="1" lang="ja-JP" altLang="en-US" sz="1000" dirty="0" smtClean="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000" dirty="0" smtClean="0"/>
                        <a:t>ルール</a:t>
                      </a:r>
                      <a:r>
                        <a:rPr kumimoji="1" lang="en-US" altLang="ja-JP" sz="1000" dirty="0" smtClean="0"/>
                        <a:t>No</a:t>
                      </a:r>
                    </a:p>
                  </a:txBody>
                  <a:tcPr/>
                </a:tc>
                <a:tc>
                  <a:txBody>
                    <a:bodyPr/>
                    <a:lstStyle/>
                    <a:p>
                      <a:r>
                        <a:rPr kumimoji="1" lang="en-US" altLang="ja-JP" sz="1000" dirty="0" smtClean="0"/>
                        <a:t>1</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smtClean="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000" dirty="0" smtClean="0"/>
                        <a:t>位置指定演算子</a:t>
                      </a:r>
                      <a:endParaRPr kumimoji="1" lang="en-US" altLang="ja-JP" sz="1000" dirty="0" smtClean="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smtClean="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000" dirty="0" smtClean="0"/>
                        <a:t>論理演算子</a:t>
                      </a:r>
                      <a:endParaRPr kumimoji="1" lang="en-US" altLang="ja-JP" sz="1000" dirty="0" smtClean="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a:p>
                  </a:txBody>
                  <a:tcPr/>
                </a:tc>
                <a:tc>
                  <a:txBody>
                    <a:bodyPr/>
                    <a:lstStyle/>
                    <a:p>
                      <a:endParaRPr kumimoji="1" lang="ja-JP" altLang="en-US" sz="1000"/>
                    </a:p>
                  </a:txBody>
                  <a:tcPr/>
                </a:tc>
                <a:tc>
                  <a:txBody>
                    <a:bodyPr/>
                    <a:lstStyle/>
                    <a:p>
                      <a:endParaRPr kumimoji="1" lang="ja-JP" altLang="en-US" sz="100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000" dirty="0" smtClean="0"/>
                        <a:t>要素</a:t>
                      </a:r>
                      <a:endParaRPr kumimoji="1" lang="en-US" altLang="ja-JP" sz="10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000" dirty="0" smtClean="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r>
            </a:tbl>
          </a:graphicData>
        </a:graphic>
      </p:graphicFrame>
      <p:sp>
        <p:nvSpPr>
          <p:cNvPr id="3" name="正方形/長方形 2"/>
          <p:cNvSpPr/>
          <p:nvPr/>
        </p:nvSpPr>
        <p:spPr>
          <a:xfrm>
            <a:off x="404072" y="3621964"/>
            <a:ext cx="1020691" cy="96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動的に</a:t>
            </a:r>
            <a:r>
              <a:rPr lang="en-US" altLang="ja-JP" dirty="0" smtClean="0"/>
              <a:t>SQL</a:t>
            </a:r>
            <a:r>
              <a:rPr lang="ja-JP" altLang="en-US" dirty="0" smtClean="0"/>
              <a:t>を作成</a:t>
            </a:r>
            <a:endParaRPr kumimoji="1" lang="ja-JP" altLang="en-US" dirty="0"/>
          </a:p>
        </p:txBody>
      </p:sp>
    </p:spTree>
    <p:extLst>
      <p:ext uri="{BB962C8B-B14F-4D97-AF65-F5344CB8AC3E}">
        <p14:creationId xmlns:p14="http://schemas.microsoft.com/office/powerpoint/2010/main" val="2617932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a:t> B</a:t>
            </a:r>
          </a:p>
        </p:txBody>
      </p:sp>
      <p:sp>
        <p:nvSpPr>
          <p:cNvPr id="5" name="スライド番号プレースホルダー 4"/>
          <p:cNvSpPr>
            <a:spLocks noGrp="1"/>
          </p:cNvSpPr>
          <p:nvPr>
            <p:ph type="sldNum" sz="quarter" idx="17"/>
          </p:nvPr>
        </p:nvSpPr>
        <p:spPr>
          <a:xfrm>
            <a:off x="11377613" y="6449006"/>
            <a:ext cx="631507"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25</a:t>
            </a:fld>
            <a:endParaRPr lang="en-US" altLang="ja-JP" dirty="0"/>
          </a:p>
        </p:txBody>
      </p:sp>
      <p:sp>
        <p:nvSpPr>
          <p:cNvPr id="6" name="テキスト プレースホルダー 5"/>
          <p:cNvSpPr>
            <a:spLocks noGrp="1"/>
          </p:cNvSpPr>
          <p:nvPr>
            <p:ph type="body" sz="quarter" idx="14"/>
          </p:nvPr>
        </p:nvSpPr>
        <p:spPr>
          <a:xfrm>
            <a:off x="2598028" y="1436409"/>
            <a:ext cx="5700182" cy="328936"/>
          </a:xfrm>
          <a:prstGeom prst="rect">
            <a:avLst/>
          </a:prstGeom>
          <a:ln>
            <a:solidFill>
              <a:schemeClr val="tx1"/>
            </a:solidFill>
          </a:ln>
        </p:spPr>
        <p:txBody>
          <a:bodyPr wrap="square">
            <a:spAutoFit/>
          </a:bodyPr>
          <a:lstStyle/>
          <a:p>
            <a:r>
              <a:rPr lang="en-US" altLang="ja-JP" dirty="0" err="1" smtClean="0"/>
              <a:t>MainPDType</a:t>
            </a:r>
            <a:r>
              <a:rPr lang="ja-JP" altLang="en-US" dirty="0" smtClean="0"/>
              <a:t>　</a:t>
            </a:r>
            <a:r>
              <a:rPr lang="en-US" altLang="ja-JP" dirty="0" smtClean="0"/>
              <a:t>,PD </a:t>
            </a:r>
            <a:endParaRPr lang="en-US" altLang="ja-JP" dirty="0"/>
          </a:p>
        </p:txBody>
      </p:sp>
      <p:sp>
        <p:nvSpPr>
          <p:cNvPr id="8" name="正方形/長方形 7"/>
          <p:cNvSpPr/>
          <p:nvPr/>
        </p:nvSpPr>
        <p:spPr>
          <a:xfrm>
            <a:off x="2582788" y="2219251"/>
            <a:ext cx="5822102" cy="2031325"/>
          </a:xfrm>
          <a:prstGeom prst="rect">
            <a:avLst/>
          </a:prstGeom>
          <a:ln>
            <a:solidFill>
              <a:schemeClr val="tx1"/>
            </a:solidFill>
          </a:ln>
        </p:spPr>
        <p:txBody>
          <a:bodyPr wrap="square">
            <a:spAutoFit/>
          </a:bodyPr>
          <a:lstStyle/>
          <a:p>
            <a:r>
              <a:rPr lang="en-US" altLang="ja-JP" dirty="0"/>
              <a:t>SELECT</a:t>
            </a:r>
          </a:p>
          <a:p>
            <a:r>
              <a:rPr lang="en-US" altLang="ja-JP" dirty="0"/>
              <a:t>    </a:t>
            </a:r>
            <a:r>
              <a:rPr lang="en-US" altLang="ja-JP" dirty="0" err="1"/>
              <a:t>fbmnpd.d_thesystemkey</a:t>
            </a:r>
            <a:r>
              <a:rPr lang="en-US" altLang="ja-JP" dirty="0"/>
              <a:t>,</a:t>
            </a:r>
          </a:p>
          <a:p>
            <a:r>
              <a:rPr lang="en-US" altLang="ja-JP" dirty="0"/>
              <a:t>    </a:t>
            </a:r>
            <a:r>
              <a:rPr lang="en-US" altLang="ja-JP" dirty="0" err="1"/>
              <a:t>fbmnpd.mainpd_type_id</a:t>
            </a:r>
            <a:r>
              <a:rPr lang="en-US" altLang="ja-JP" dirty="0"/>
              <a:t>,</a:t>
            </a:r>
          </a:p>
          <a:p>
            <a:r>
              <a:rPr lang="en-US" altLang="ja-JP" dirty="0"/>
              <a:t>    </a:t>
            </a:r>
            <a:r>
              <a:rPr lang="en-US" altLang="ja-JP" dirty="0" err="1"/>
              <a:t>fbpd.pd_id</a:t>
            </a:r>
            <a:endParaRPr lang="en-US" altLang="ja-JP" dirty="0"/>
          </a:p>
          <a:p>
            <a:r>
              <a:rPr lang="en-US" altLang="ja-JP" dirty="0"/>
              <a:t>FROM    </a:t>
            </a:r>
            <a:r>
              <a:rPr lang="en-US" altLang="ja-JP" dirty="0" err="1"/>
              <a:t>fbmnpd</a:t>
            </a:r>
            <a:endParaRPr lang="en-US" altLang="ja-JP" dirty="0"/>
          </a:p>
          <a:p>
            <a:r>
              <a:rPr lang="en-US" altLang="ja-JP" dirty="0"/>
              <a:t>    LEFT  JOIN </a:t>
            </a:r>
            <a:r>
              <a:rPr lang="en-US" altLang="ja-JP" dirty="0" err="1"/>
              <a:t>fbpd</a:t>
            </a:r>
            <a:r>
              <a:rPr lang="en-US" altLang="ja-JP" dirty="0"/>
              <a:t> </a:t>
            </a:r>
          </a:p>
          <a:p>
            <a:r>
              <a:rPr lang="en-US" altLang="ja-JP" dirty="0"/>
              <a:t>    ON </a:t>
            </a:r>
            <a:r>
              <a:rPr lang="en-US" altLang="ja-JP" dirty="0" err="1"/>
              <a:t>fbpd.d_thesystemkey</a:t>
            </a:r>
            <a:r>
              <a:rPr lang="en-US" altLang="ja-JP" dirty="0"/>
              <a:t> = </a:t>
            </a:r>
            <a:r>
              <a:rPr lang="en-US" altLang="ja-JP" dirty="0" err="1"/>
              <a:t>fbmnpd.d_thesystemkey</a:t>
            </a:r>
            <a:endParaRPr lang="ja-JP" altLang="en-US" dirty="0"/>
          </a:p>
        </p:txBody>
      </p:sp>
      <p:sp>
        <p:nvSpPr>
          <p:cNvPr id="10" name="正方形/長方形 9"/>
          <p:cNvSpPr/>
          <p:nvPr/>
        </p:nvSpPr>
        <p:spPr>
          <a:xfrm>
            <a:off x="9509760" y="8340"/>
            <a:ext cx="2682240" cy="108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演算子から</a:t>
            </a:r>
            <a:r>
              <a:rPr lang="en-US" altLang="ja-JP" dirty="0" smtClean="0"/>
              <a:t>SQL</a:t>
            </a:r>
            <a:r>
              <a:rPr lang="ja-JP" altLang="en-US" dirty="0" smtClean="0"/>
              <a:t>を発行する。</a:t>
            </a:r>
            <a:r>
              <a:rPr lang="en-US" altLang="ja-JP" dirty="0" smtClean="0"/>
              <a:t>(</a:t>
            </a:r>
            <a:r>
              <a:rPr lang="ja-JP" altLang="en-US" dirty="0" smtClean="0"/>
              <a:t>例</a:t>
            </a:r>
            <a:r>
              <a:rPr lang="en-US" altLang="ja-JP" dirty="0" smtClean="0"/>
              <a:t>ALDB)</a:t>
            </a:r>
            <a:endParaRPr kumimoji="1" lang="en-US" altLang="ja-JP" dirty="0" smtClean="0"/>
          </a:p>
        </p:txBody>
      </p:sp>
      <p:graphicFrame>
        <p:nvGraphicFramePr>
          <p:cNvPr id="12" name="表 11"/>
          <p:cNvGraphicFramePr>
            <a:graphicFrameLocks noGrp="1"/>
          </p:cNvGraphicFramePr>
          <p:nvPr>
            <p:extLst/>
          </p:nvPr>
        </p:nvGraphicFramePr>
        <p:xfrm>
          <a:off x="9159501" y="4372496"/>
          <a:ext cx="3032499" cy="1948960"/>
        </p:xfrm>
        <a:graphic>
          <a:graphicData uri="http://schemas.openxmlformats.org/drawingml/2006/table">
            <a:tbl>
              <a:tblPr firstRow="1" bandRow="1"/>
              <a:tblGrid>
                <a:gridCol w="892980"/>
                <a:gridCol w="654717"/>
                <a:gridCol w="746411"/>
                <a:gridCol w="738391"/>
              </a:tblGrid>
              <a:tr h="193799">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a</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b</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gridSpan="4">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algn="ctr"/>
                      <a:r>
                        <a:rPr kumimoji="1" lang="ja-JP" altLang="en-US" sz="900" dirty="0" smtClean="0"/>
                        <a:t>ロジック系演算子</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チェック対象</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PD</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34242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1</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81699">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Ｙ</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bl>
          </a:graphicData>
        </a:graphic>
      </p:graphicFrame>
      <p:sp>
        <p:nvSpPr>
          <p:cNvPr id="15" name="下矢印 14"/>
          <p:cNvSpPr/>
          <p:nvPr/>
        </p:nvSpPr>
        <p:spPr>
          <a:xfrm>
            <a:off x="5059710" y="1850080"/>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a:off x="5059710" y="4312119"/>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a:off x="2598028" y="4620109"/>
            <a:ext cx="6096000" cy="1754326"/>
          </a:xfrm>
          <a:prstGeom prst="rect">
            <a:avLst/>
          </a:prstGeom>
          <a:ln>
            <a:solidFill>
              <a:schemeClr val="tx1"/>
            </a:solidFill>
          </a:ln>
        </p:spPr>
        <p:txBody>
          <a:bodyPr>
            <a:spAutoFit/>
          </a:bodyPr>
          <a:lstStyle/>
          <a:p>
            <a:r>
              <a:rPr lang="en-US" altLang="ja-JP" dirty="0"/>
              <a:t>Y6@CS-WC0BF.09	Branch	</a:t>
            </a:r>
          </a:p>
          <a:p>
            <a:r>
              <a:rPr lang="en-US" altLang="ja-JP" dirty="0"/>
              <a:t>AL@E00ARI14.00	Branch	</a:t>
            </a:r>
          </a:p>
          <a:p>
            <a:r>
              <a:rPr lang="en-US" altLang="ja-JP" dirty="0"/>
              <a:t>Y5@CS-U7047.03	Branch	</a:t>
            </a:r>
          </a:p>
          <a:p>
            <a:r>
              <a:rPr lang="en-US" altLang="ja-JP" dirty="0"/>
              <a:t>Y5@CS-WK2SA.01	Branch	</a:t>
            </a:r>
          </a:p>
          <a:p>
            <a:r>
              <a:rPr lang="en-US" altLang="ja-JP" dirty="0"/>
              <a:t>Y3@CFCHTQ00.00	Equipment Monitor	</a:t>
            </a:r>
          </a:p>
          <a:p>
            <a:r>
              <a:rPr lang="en-US" altLang="ja-JP" dirty="0"/>
              <a:t>AL@ECP--S00.HE	Branch	</a:t>
            </a:r>
            <a:endParaRPr lang="ja-JP" altLang="en-US" dirty="0"/>
          </a:p>
        </p:txBody>
      </p:sp>
      <p:sp>
        <p:nvSpPr>
          <p:cNvPr id="19" name="正方形/長方形 18"/>
          <p:cNvSpPr/>
          <p:nvPr/>
        </p:nvSpPr>
        <p:spPr>
          <a:xfrm>
            <a:off x="731163" y="845304"/>
            <a:ext cx="5493812" cy="369332"/>
          </a:xfrm>
          <a:prstGeom prst="rect">
            <a:avLst/>
          </a:prstGeom>
        </p:spPr>
        <p:txBody>
          <a:bodyPr wrap="none">
            <a:spAutoFit/>
          </a:bodyPr>
          <a:lstStyle/>
          <a:p>
            <a:r>
              <a:rPr lang="ja-JP" altLang="en-US" dirty="0" smtClean="0"/>
              <a:t>チェック</a:t>
            </a:r>
            <a:r>
              <a:rPr lang="ja-JP" altLang="en-US" dirty="0"/>
              <a:t>対象</a:t>
            </a:r>
            <a:r>
              <a:rPr lang="ja-JP" altLang="en-US" dirty="0" smtClean="0"/>
              <a:t>から既存データを取得するクエリ</a:t>
            </a:r>
            <a:r>
              <a:rPr lang="ja-JP" altLang="en-US" dirty="0"/>
              <a:t>作成</a:t>
            </a:r>
            <a:endParaRPr lang="en-US" altLang="ja-JP" dirty="0"/>
          </a:p>
        </p:txBody>
      </p:sp>
      <p:sp>
        <p:nvSpPr>
          <p:cNvPr id="20" name="正方形/長方形 19"/>
          <p:cNvSpPr/>
          <p:nvPr/>
        </p:nvSpPr>
        <p:spPr>
          <a:xfrm>
            <a:off x="310348" y="1396013"/>
            <a:ext cx="1930337" cy="369332"/>
          </a:xfrm>
          <a:prstGeom prst="rect">
            <a:avLst/>
          </a:prstGeom>
        </p:spPr>
        <p:txBody>
          <a:bodyPr wrap="none">
            <a:spAutoFit/>
          </a:bodyPr>
          <a:lstStyle/>
          <a:p>
            <a:r>
              <a:rPr lang="en-US" altLang="ja-JP" dirty="0" smtClean="0"/>
              <a:t>B</a:t>
            </a:r>
            <a:r>
              <a:rPr lang="en-US" altLang="ja-JP" sz="1100" dirty="0" smtClean="0"/>
              <a:t>1</a:t>
            </a:r>
            <a:r>
              <a:rPr lang="ja-JP" altLang="en-US" dirty="0" smtClean="0"/>
              <a:t>  チェック</a:t>
            </a:r>
            <a:r>
              <a:rPr lang="ja-JP" altLang="en-US" dirty="0"/>
              <a:t>対象</a:t>
            </a:r>
          </a:p>
        </p:txBody>
      </p:sp>
      <p:sp>
        <p:nvSpPr>
          <p:cNvPr id="21" name="正方形/長方形 20"/>
          <p:cNvSpPr/>
          <p:nvPr/>
        </p:nvSpPr>
        <p:spPr>
          <a:xfrm>
            <a:off x="310348" y="2166525"/>
            <a:ext cx="1007007" cy="369332"/>
          </a:xfrm>
          <a:prstGeom prst="rect">
            <a:avLst/>
          </a:prstGeom>
        </p:spPr>
        <p:txBody>
          <a:bodyPr wrap="none">
            <a:spAutoFit/>
          </a:bodyPr>
          <a:lstStyle/>
          <a:p>
            <a:r>
              <a:rPr lang="en-US" altLang="ja-JP" dirty="0" smtClean="0"/>
              <a:t>B</a:t>
            </a:r>
            <a:r>
              <a:rPr lang="en-US" altLang="ja-JP" sz="1100" dirty="0" smtClean="0"/>
              <a:t>2</a:t>
            </a:r>
            <a:r>
              <a:rPr lang="en-US" altLang="ja-JP" dirty="0" smtClean="0"/>
              <a:t>  SQL</a:t>
            </a:r>
            <a:endParaRPr lang="ja-JP" altLang="en-US" dirty="0"/>
          </a:p>
        </p:txBody>
      </p:sp>
      <p:sp>
        <p:nvSpPr>
          <p:cNvPr id="23" name="正方形/長方形 22"/>
          <p:cNvSpPr/>
          <p:nvPr/>
        </p:nvSpPr>
        <p:spPr>
          <a:xfrm>
            <a:off x="71763" y="4604174"/>
            <a:ext cx="2223686" cy="369332"/>
          </a:xfrm>
          <a:prstGeom prst="rect">
            <a:avLst/>
          </a:prstGeom>
        </p:spPr>
        <p:txBody>
          <a:bodyPr wrap="none">
            <a:spAutoFit/>
          </a:bodyPr>
          <a:lstStyle/>
          <a:p>
            <a:r>
              <a:rPr lang="en-US" altLang="ja-JP" dirty="0" smtClean="0"/>
              <a:t>Mesif14m.FBMNPD</a:t>
            </a:r>
            <a:endParaRPr lang="ja-JP" altLang="en-US" dirty="0"/>
          </a:p>
        </p:txBody>
      </p:sp>
    </p:spTree>
    <p:extLst>
      <p:ext uri="{BB962C8B-B14F-4D97-AF65-F5344CB8AC3E}">
        <p14:creationId xmlns:p14="http://schemas.microsoft.com/office/powerpoint/2010/main" val="3989152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a:t> B</a:t>
            </a:r>
          </a:p>
        </p:txBody>
      </p:sp>
      <p:sp>
        <p:nvSpPr>
          <p:cNvPr id="5" name="スライド番号プレースホルダー 4"/>
          <p:cNvSpPr>
            <a:spLocks noGrp="1"/>
          </p:cNvSpPr>
          <p:nvPr>
            <p:ph type="sldNum" sz="quarter" idx="17"/>
          </p:nvPr>
        </p:nvSpPr>
        <p:spPr>
          <a:xfrm>
            <a:off x="11377613" y="6449006"/>
            <a:ext cx="631507"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26</a:t>
            </a:fld>
            <a:endParaRPr lang="en-US" altLang="ja-JP" dirty="0"/>
          </a:p>
        </p:txBody>
      </p:sp>
      <p:sp>
        <p:nvSpPr>
          <p:cNvPr id="6" name="テキスト プレースホルダー 5"/>
          <p:cNvSpPr>
            <a:spLocks noGrp="1"/>
          </p:cNvSpPr>
          <p:nvPr>
            <p:ph type="body" sz="quarter" idx="14"/>
          </p:nvPr>
        </p:nvSpPr>
        <p:spPr>
          <a:xfrm>
            <a:off x="2598028" y="1436409"/>
            <a:ext cx="5700182" cy="328936"/>
          </a:xfrm>
          <a:prstGeom prst="rect">
            <a:avLst/>
          </a:prstGeom>
          <a:ln>
            <a:solidFill>
              <a:schemeClr val="tx1"/>
            </a:solidFill>
          </a:ln>
        </p:spPr>
        <p:txBody>
          <a:bodyPr wrap="square">
            <a:spAutoFit/>
          </a:bodyPr>
          <a:lstStyle/>
          <a:p>
            <a:r>
              <a:rPr lang="en-US" altLang="ja-JP" dirty="0" err="1" smtClean="0"/>
              <a:t>MainPDType</a:t>
            </a:r>
            <a:r>
              <a:rPr lang="ja-JP" altLang="en-US" dirty="0" smtClean="0"/>
              <a:t>　</a:t>
            </a:r>
            <a:r>
              <a:rPr lang="en-US" altLang="ja-JP" dirty="0" smtClean="0"/>
              <a:t>,PD </a:t>
            </a:r>
            <a:endParaRPr lang="en-US" altLang="ja-JP" dirty="0"/>
          </a:p>
        </p:txBody>
      </p:sp>
      <p:sp>
        <p:nvSpPr>
          <p:cNvPr id="8" name="正方形/長方形 7"/>
          <p:cNvSpPr/>
          <p:nvPr/>
        </p:nvSpPr>
        <p:spPr>
          <a:xfrm>
            <a:off x="2582788" y="2219251"/>
            <a:ext cx="5822102" cy="2031325"/>
          </a:xfrm>
          <a:prstGeom prst="rect">
            <a:avLst/>
          </a:prstGeom>
          <a:ln>
            <a:solidFill>
              <a:schemeClr val="tx1"/>
            </a:solidFill>
          </a:ln>
        </p:spPr>
        <p:txBody>
          <a:bodyPr wrap="square">
            <a:spAutoFit/>
          </a:bodyPr>
          <a:lstStyle/>
          <a:p>
            <a:r>
              <a:rPr lang="en-US" altLang="ja-JP" dirty="0"/>
              <a:t>SELECT</a:t>
            </a:r>
          </a:p>
          <a:p>
            <a:r>
              <a:rPr lang="en-US" altLang="ja-JP" dirty="0"/>
              <a:t>    </a:t>
            </a:r>
            <a:r>
              <a:rPr lang="en-US" altLang="ja-JP" dirty="0" err="1"/>
              <a:t>fbmnpd.d_thesystemkey</a:t>
            </a:r>
            <a:r>
              <a:rPr lang="en-US" altLang="ja-JP" dirty="0"/>
              <a:t>,</a:t>
            </a:r>
          </a:p>
          <a:p>
            <a:r>
              <a:rPr lang="en-US" altLang="ja-JP" dirty="0"/>
              <a:t>    </a:t>
            </a:r>
            <a:r>
              <a:rPr lang="en-US" altLang="ja-JP" dirty="0" err="1"/>
              <a:t>fbmnpd.mainpd_type_id</a:t>
            </a:r>
            <a:r>
              <a:rPr lang="en-US" altLang="ja-JP" dirty="0"/>
              <a:t>,</a:t>
            </a:r>
          </a:p>
          <a:p>
            <a:r>
              <a:rPr lang="en-US" altLang="ja-JP" dirty="0"/>
              <a:t>    </a:t>
            </a:r>
            <a:r>
              <a:rPr lang="en-US" altLang="ja-JP" dirty="0" err="1"/>
              <a:t>fbpd.pd_id</a:t>
            </a:r>
            <a:endParaRPr lang="en-US" altLang="ja-JP" dirty="0"/>
          </a:p>
          <a:p>
            <a:r>
              <a:rPr lang="en-US" altLang="ja-JP" dirty="0"/>
              <a:t>FROM    </a:t>
            </a:r>
            <a:r>
              <a:rPr lang="en-US" altLang="ja-JP" dirty="0" err="1"/>
              <a:t>fbmnpd</a:t>
            </a:r>
            <a:endParaRPr lang="en-US" altLang="ja-JP" dirty="0"/>
          </a:p>
          <a:p>
            <a:r>
              <a:rPr lang="en-US" altLang="ja-JP" dirty="0"/>
              <a:t>    LEFT  JOIN </a:t>
            </a:r>
            <a:r>
              <a:rPr lang="en-US" altLang="ja-JP" dirty="0" err="1"/>
              <a:t>fbpd</a:t>
            </a:r>
            <a:r>
              <a:rPr lang="en-US" altLang="ja-JP" dirty="0"/>
              <a:t> </a:t>
            </a:r>
          </a:p>
          <a:p>
            <a:r>
              <a:rPr lang="en-US" altLang="ja-JP" dirty="0"/>
              <a:t>    ON </a:t>
            </a:r>
            <a:r>
              <a:rPr lang="en-US" altLang="ja-JP" dirty="0" err="1"/>
              <a:t>fbpd.d_thesystemkey</a:t>
            </a:r>
            <a:r>
              <a:rPr lang="en-US" altLang="ja-JP" dirty="0"/>
              <a:t> = </a:t>
            </a:r>
            <a:r>
              <a:rPr lang="en-US" altLang="ja-JP" dirty="0" err="1"/>
              <a:t>fbmnpd.d_thesystemkey</a:t>
            </a:r>
            <a:endParaRPr lang="ja-JP" altLang="en-US" dirty="0"/>
          </a:p>
        </p:txBody>
      </p:sp>
      <p:sp>
        <p:nvSpPr>
          <p:cNvPr id="10" name="正方形/長方形 9"/>
          <p:cNvSpPr/>
          <p:nvPr/>
        </p:nvSpPr>
        <p:spPr>
          <a:xfrm>
            <a:off x="9509760" y="8340"/>
            <a:ext cx="2682240" cy="108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インポートファイル</a:t>
            </a:r>
            <a:r>
              <a:rPr kumimoji="1" lang="ja-JP" altLang="en-US" dirty="0" smtClean="0"/>
              <a:t>からデータ取得するクエリを生成する。</a:t>
            </a:r>
            <a:endParaRPr kumimoji="1" lang="en-US" altLang="ja-JP" dirty="0" smtClean="0"/>
          </a:p>
        </p:txBody>
      </p:sp>
      <p:graphicFrame>
        <p:nvGraphicFramePr>
          <p:cNvPr id="12" name="表 11"/>
          <p:cNvGraphicFramePr>
            <a:graphicFrameLocks noGrp="1"/>
          </p:cNvGraphicFramePr>
          <p:nvPr>
            <p:extLst/>
          </p:nvPr>
        </p:nvGraphicFramePr>
        <p:xfrm>
          <a:off x="9159501" y="4372496"/>
          <a:ext cx="3032499" cy="1948960"/>
        </p:xfrm>
        <a:graphic>
          <a:graphicData uri="http://schemas.openxmlformats.org/drawingml/2006/table">
            <a:tbl>
              <a:tblPr firstRow="1" bandRow="1"/>
              <a:tblGrid>
                <a:gridCol w="892980"/>
                <a:gridCol w="654717"/>
                <a:gridCol w="746411"/>
                <a:gridCol w="738391"/>
              </a:tblGrid>
              <a:tr h="193799">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a</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b</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gridSpan="4">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algn="ctr"/>
                      <a:r>
                        <a:rPr kumimoji="1" lang="ja-JP" altLang="en-US" sz="900" dirty="0" smtClean="0"/>
                        <a:t>ロジック系演算子</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チェック対象</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PD</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34242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1</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81699">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Ｙ</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bl>
          </a:graphicData>
        </a:graphic>
      </p:graphicFrame>
      <p:sp>
        <p:nvSpPr>
          <p:cNvPr id="15" name="下矢印 14"/>
          <p:cNvSpPr/>
          <p:nvPr/>
        </p:nvSpPr>
        <p:spPr>
          <a:xfrm>
            <a:off x="5059710" y="1850080"/>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a:off x="5059710" y="4312119"/>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a:off x="2598028" y="4620109"/>
            <a:ext cx="6096000" cy="1754326"/>
          </a:xfrm>
          <a:prstGeom prst="rect">
            <a:avLst/>
          </a:prstGeom>
          <a:ln>
            <a:solidFill>
              <a:schemeClr val="tx1"/>
            </a:solidFill>
          </a:ln>
        </p:spPr>
        <p:txBody>
          <a:bodyPr>
            <a:spAutoFit/>
          </a:bodyPr>
          <a:lstStyle/>
          <a:p>
            <a:r>
              <a:rPr lang="en-US" altLang="ja-JP" dirty="0"/>
              <a:t>Y6@CS-WC0BF.09	Branch	</a:t>
            </a:r>
          </a:p>
          <a:p>
            <a:r>
              <a:rPr lang="en-US" altLang="ja-JP" dirty="0"/>
              <a:t>AL@E00ARI14.00	Branch	</a:t>
            </a:r>
          </a:p>
          <a:p>
            <a:r>
              <a:rPr lang="en-US" altLang="ja-JP" dirty="0"/>
              <a:t>Y5@CS-U7047.03	Branch	</a:t>
            </a:r>
          </a:p>
          <a:p>
            <a:r>
              <a:rPr lang="en-US" altLang="ja-JP" dirty="0"/>
              <a:t>Y5@CS-WK2SA.01	Branch	</a:t>
            </a:r>
          </a:p>
          <a:p>
            <a:r>
              <a:rPr lang="en-US" altLang="ja-JP" dirty="0"/>
              <a:t>Y3@CFCHTQ00.00	Equipment Monitor	</a:t>
            </a:r>
          </a:p>
          <a:p>
            <a:r>
              <a:rPr lang="en-US" altLang="ja-JP" dirty="0"/>
              <a:t>AL@ECP--S00.HE	Branch	</a:t>
            </a:r>
            <a:endParaRPr lang="ja-JP" altLang="en-US" dirty="0"/>
          </a:p>
        </p:txBody>
      </p:sp>
      <p:sp>
        <p:nvSpPr>
          <p:cNvPr id="19" name="正方形/長方形 18"/>
          <p:cNvSpPr/>
          <p:nvPr/>
        </p:nvSpPr>
        <p:spPr>
          <a:xfrm>
            <a:off x="731163" y="845304"/>
            <a:ext cx="5493812" cy="369332"/>
          </a:xfrm>
          <a:prstGeom prst="rect">
            <a:avLst/>
          </a:prstGeom>
        </p:spPr>
        <p:txBody>
          <a:bodyPr wrap="none">
            <a:spAutoFit/>
          </a:bodyPr>
          <a:lstStyle/>
          <a:p>
            <a:r>
              <a:rPr lang="ja-JP" altLang="en-US" dirty="0" smtClean="0"/>
              <a:t>チェック</a:t>
            </a:r>
            <a:r>
              <a:rPr lang="ja-JP" altLang="en-US" dirty="0"/>
              <a:t>対象</a:t>
            </a:r>
            <a:r>
              <a:rPr lang="ja-JP" altLang="en-US" dirty="0" smtClean="0"/>
              <a:t>から既存データを取得するクエリ</a:t>
            </a:r>
            <a:r>
              <a:rPr lang="ja-JP" altLang="en-US" dirty="0"/>
              <a:t>作成</a:t>
            </a:r>
            <a:endParaRPr lang="en-US" altLang="ja-JP" dirty="0"/>
          </a:p>
        </p:txBody>
      </p:sp>
      <p:sp>
        <p:nvSpPr>
          <p:cNvPr id="20" name="正方形/長方形 19"/>
          <p:cNvSpPr/>
          <p:nvPr/>
        </p:nvSpPr>
        <p:spPr>
          <a:xfrm>
            <a:off x="310348" y="1396013"/>
            <a:ext cx="1930337" cy="369332"/>
          </a:xfrm>
          <a:prstGeom prst="rect">
            <a:avLst/>
          </a:prstGeom>
        </p:spPr>
        <p:txBody>
          <a:bodyPr wrap="none">
            <a:spAutoFit/>
          </a:bodyPr>
          <a:lstStyle/>
          <a:p>
            <a:r>
              <a:rPr lang="en-US" altLang="ja-JP" dirty="0" smtClean="0"/>
              <a:t>B</a:t>
            </a:r>
            <a:r>
              <a:rPr lang="en-US" altLang="ja-JP" sz="1100" dirty="0" smtClean="0"/>
              <a:t>1</a:t>
            </a:r>
            <a:r>
              <a:rPr lang="ja-JP" altLang="en-US" dirty="0" smtClean="0"/>
              <a:t>  チェック</a:t>
            </a:r>
            <a:r>
              <a:rPr lang="ja-JP" altLang="en-US" dirty="0"/>
              <a:t>対象</a:t>
            </a:r>
          </a:p>
        </p:txBody>
      </p:sp>
      <p:sp>
        <p:nvSpPr>
          <p:cNvPr id="21" name="正方形/長方形 20"/>
          <p:cNvSpPr/>
          <p:nvPr/>
        </p:nvSpPr>
        <p:spPr>
          <a:xfrm>
            <a:off x="310348" y="2166525"/>
            <a:ext cx="1007007" cy="369332"/>
          </a:xfrm>
          <a:prstGeom prst="rect">
            <a:avLst/>
          </a:prstGeom>
        </p:spPr>
        <p:txBody>
          <a:bodyPr wrap="none">
            <a:spAutoFit/>
          </a:bodyPr>
          <a:lstStyle/>
          <a:p>
            <a:r>
              <a:rPr lang="en-US" altLang="ja-JP" dirty="0" smtClean="0"/>
              <a:t>B</a:t>
            </a:r>
            <a:r>
              <a:rPr lang="en-US" altLang="ja-JP" sz="1100" dirty="0" smtClean="0"/>
              <a:t>2</a:t>
            </a:r>
            <a:r>
              <a:rPr lang="en-US" altLang="ja-JP" dirty="0" smtClean="0"/>
              <a:t>  SQL</a:t>
            </a:r>
            <a:endParaRPr lang="ja-JP" altLang="en-US" dirty="0"/>
          </a:p>
        </p:txBody>
      </p:sp>
      <p:sp>
        <p:nvSpPr>
          <p:cNvPr id="23" name="正方形/長方形 22"/>
          <p:cNvSpPr/>
          <p:nvPr/>
        </p:nvSpPr>
        <p:spPr>
          <a:xfrm>
            <a:off x="71763" y="4604174"/>
            <a:ext cx="2223686" cy="369332"/>
          </a:xfrm>
          <a:prstGeom prst="rect">
            <a:avLst/>
          </a:prstGeom>
        </p:spPr>
        <p:txBody>
          <a:bodyPr wrap="none">
            <a:spAutoFit/>
          </a:bodyPr>
          <a:lstStyle/>
          <a:p>
            <a:r>
              <a:rPr lang="en-US" altLang="ja-JP" dirty="0" smtClean="0"/>
              <a:t>Mesif14m.FBMNPD</a:t>
            </a:r>
            <a:endParaRPr lang="ja-JP" altLang="en-US" dirty="0"/>
          </a:p>
        </p:txBody>
      </p:sp>
      <p:cxnSp>
        <p:nvCxnSpPr>
          <p:cNvPr id="4" name="直線コネクタ 3"/>
          <p:cNvCxnSpPr/>
          <p:nvPr/>
        </p:nvCxnSpPr>
        <p:spPr>
          <a:xfrm>
            <a:off x="71763" y="155944"/>
            <a:ext cx="12056442" cy="6218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H="1">
            <a:off x="71763" y="155944"/>
            <a:ext cx="11937357" cy="6218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841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テーブル</a:t>
            </a:r>
            <a:endParaRPr kumimoji="1" lang="ja-JP" altLang="en-US" dirty="0"/>
          </a:p>
        </p:txBody>
      </p:sp>
      <p:sp>
        <p:nvSpPr>
          <p:cNvPr id="3" name="テキスト プレースホルダー 2"/>
          <p:cNvSpPr>
            <a:spLocks noGrp="1"/>
          </p:cNvSpPr>
          <p:nvPr>
            <p:ph type="body" sz="quarter" idx="16"/>
          </p:nvPr>
        </p:nvSpPr>
        <p:spPr>
          <a:xfrm>
            <a:off x="701407" y="1148809"/>
            <a:ext cx="6784061" cy="2874551"/>
          </a:xfrm>
        </p:spPr>
        <p:txBody>
          <a:bodyPr>
            <a:normAutofit/>
          </a:bodyPr>
          <a:lstStyle/>
          <a:p>
            <a:r>
              <a:rPr lang="en-US" altLang="ja-JP" sz="1400" dirty="0" err="1" smtClean="0"/>
              <a:t>RuleTable</a:t>
            </a:r>
            <a:r>
              <a:rPr lang="en-US" altLang="ja-JP" sz="1400" dirty="0" smtClean="0"/>
              <a:t>        : </a:t>
            </a:r>
            <a:r>
              <a:rPr lang="ja-JP" altLang="en-US" sz="1400" dirty="0" smtClean="0"/>
              <a:t>ルール番号・対象クラス・ステータス　を管理</a:t>
            </a:r>
            <a:endParaRPr lang="en-US" altLang="ja-JP" sz="1400" dirty="0" smtClean="0"/>
          </a:p>
          <a:p>
            <a:endParaRPr lang="en-US" altLang="ja-JP" sz="1400" dirty="0"/>
          </a:p>
          <a:p>
            <a:r>
              <a:rPr lang="en-US" altLang="ja-JP" sz="1400" dirty="0" err="1" smtClean="0"/>
              <a:t>GM_LocationValue</a:t>
            </a:r>
            <a:r>
              <a:rPr lang="en-US" altLang="ja-JP" sz="1400" dirty="0" smtClean="0"/>
              <a:t> </a:t>
            </a:r>
            <a:r>
              <a:rPr lang="ja-JP" altLang="en-US" sz="1400" dirty="0" smtClean="0"/>
              <a:t>：</a:t>
            </a:r>
            <a:r>
              <a:rPr lang="en-US" altLang="ja-JP" sz="1400" dirty="0" err="1" smtClean="0"/>
              <a:t>Charalocationcalss</a:t>
            </a:r>
            <a:r>
              <a:rPr lang="ja-JP" altLang="en-US" sz="1400" dirty="0" smtClean="0"/>
              <a:t>・</a:t>
            </a:r>
            <a:r>
              <a:rPr lang="en-US" altLang="ja-JP" sz="1400" dirty="0" err="1" smtClean="0"/>
              <a:t>DataLocation</a:t>
            </a:r>
            <a:r>
              <a:rPr lang="ja-JP" altLang="en-US" sz="1400" dirty="0" smtClean="0"/>
              <a:t>・</a:t>
            </a:r>
            <a:r>
              <a:rPr lang="en-US" altLang="ja-JP" sz="1400" dirty="0" err="1" smtClean="0"/>
              <a:t>ControlClass</a:t>
            </a:r>
            <a:r>
              <a:rPr lang="en-US" altLang="ja-JP" sz="1400" dirty="0" smtClean="0"/>
              <a:t>  </a:t>
            </a:r>
            <a:r>
              <a:rPr lang="ja-JP" altLang="en-US" sz="1400" dirty="0" smtClean="0"/>
              <a:t>を管理</a:t>
            </a:r>
            <a:r>
              <a:rPr lang="en-US" altLang="ja-JP" sz="1400" dirty="0" smtClean="0"/>
              <a:t>   </a:t>
            </a:r>
          </a:p>
          <a:p>
            <a:r>
              <a:rPr lang="ja-JP" altLang="en-US" sz="1400" dirty="0" smtClean="0"/>
              <a:t>　</a:t>
            </a:r>
            <a:endParaRPr lang="en-US" altLang="ja-JP" sz="1400" dirty="0" smtClean="0"/>
          </a:p>
          <a:p>
            <a:r>
              <a:rPr lang="en-US" altLang="ja-JP" sz="1400" dirty="0" err="1"/>
              <a:t>GM_</a:t>
            </a:r>
            <a:r>
              <a:rPr lang="en-US" altLang="ja-JP" sz="1400" dirty="0" err="1" smtClean="0"/>
              <a:t>LogicRule</a:t>
            </a:r>
            <a:r>
              <a:rPr lang="en-US" altLang="ja-JP" sz="1400" dirty="0" smtClean="0"/>
              <a:t>   </a:t>
            </a:r>
            <a:r>
              <a:rPr lang="ja-JP" altLang="en-US" sz="1400" dirty="0" smtClean="0"/>
              <a:t>：</a:t>
            </a:r>
            <a:r>
              <a:rPr lang="en-US" altLang="ja-JP" sz="1400" b="1" dirty="0"/>
              <a:t> </a:t>
            </a:r>
            <a:r>
              <a:rPr lang="en-US" altLang="ja-JP" sz="1400" b="1" dirty="0" err="1"/>
              <a:t>CompareClass</a:t>
            </a:r>
            <a:r>
              <a:rPr lang="en-US" altLang="ja-JP" sz="1400" b="1" dirty="0"/>
              <a:t>  </a:t>
            </a:r>
            <a:r>
              <a:rPr lang="en-US" altLang="ja-JP" sz="1400" b="1" dirty="0" err="1"/>
              <a:t>Set_theoryClass</a:t>
            </a:r>
            <a:r>
              <a:rPr lang="en-US" altLang="ja-JP" sz="1400" dirty="0" smtClean="0"/>
              <a:t>   </a:t>
            </a:r>
            <a:r>
              <a:rPr lang="ja-JP" altLang="en-US" sz="1400" dirty="0" smtClean="0"/>
              <a:t>を管理</a:t>
            </a:r>
            <a:endParaRPr lang="en-US" altLang="ja-JP" sz="1400" dirty="0" smtClean="0"/>
          </a:p>
          <a:p>
            <a:r>
              <a:rPr lang="en-US" altLang="ja-JP" sz="1400" dirty="0" smtClean="0"/>
              <a:t>                                       </a:t>
            </a:r>
          </a:p>
          <a:p>
            <a:r>
              <a:rPr lang="en-US" altLang="ja-JP" sz="1400" dirty="0" err="1"/>
              <a:t>GM_</a:t>
            </a:r>
            <a:r>
              <a:rPr lang="en-US" altLang="ja-JP" sz="1400" dirty="0" err="1" smtClean="0"/>
              <a:t>RelationRule</a:t>
            </a:r>
            <a:r>
              <a:rPr lang="en-US" altLang="ja-JP" sz="1400" dirty="0" smtClean="0"/>
              <a:t>  </a:t>
            </a:r>
            <a:r>
              <a:rPr lang="ja-JP" altLang="en-US" sz="1400" dirty="0" smtClean="0"/>
              <a:t>：</a:t>
            </a:r>
            <a:r>
              <a:rPr lang="en-US" altLang="ja-JP" sz="1400" b="1" dirty="0"/>
              <a:t> </a:t>
            </a:r>
            <a:r>
              <a:rPr lang="en-US" altLang="ja-JP" sz="1400" b="1" dirty="0" err="1"/>
              <a:t>RelationRule</a:t>
            </a:r>
            <a:r>
              <a:rPr lang="en-US" altLang="ja-JP" sz="1400" b="1" dirty="0"/>
              <a:t>  </a:t>
            </a:r>
            <a:r>
              <a:rPr lang="en-US" altLang="ja-JP" sz="1400" b="1" dirty="0" err="1"/>
              <a:t>ruluA</a:t>
            </a:r>
            <a:r>
              <a:rPr lang="en-US" altLang="ja-JP" sz="1400" b="1" dirty="0"/>
              <a:t> _</a:t>
            </a:r>
            <a:r>
              <a:rPr lang="en-US" altLang="ja-JP" sz="1400" b="1" dirty="0" err="1"/>
              <a:t>rel_ruleB</a:t>
            </a:r>
            <a:r>
              <a:rPr lang="en-US" altLang="ja-JP" sz="1400" b="1" dirty="0"/>
              <a:t>      </a:t>
            </a:r>
            <a:r>
              <a:rPr lang="en-US" altLang="ja-JP" sz="1400" b="1" dirty="0" err="1"/>
              <a:t>thisrulenum</a:t>
            </a:r>
            <a:r>
              <a:rPr lang="en-US" altLang="ja-JP" sz="1400" dirty="0" smtClean="0"/>
              <a:t>   </a:t>
            </a:r>
            <a:r>
              <a:rPr lang="ja-JP" altLang="en-US" sz="1400" dirty="0" smtClean="0"/>
              <a:t>を管理</a:t>
            </a:r>
            <a:endParaRPr lang="en-US" altLang="ja-JP" sz="1400" dirty="0" smtClean="0"/>
          </a:p>
          <a:p>
            <a:endParaRPr lang="en-US" altLang="ja-JP" sz="1400" dirty="0"/>
          </a:p>
          <a:p>
            <a:r>
              <a:rPr lang="en-US" altLang="ja-JP" sz="1400" dirty="0" err="1"/>
              <a:t>GM_</a:t>
            </a:r>
            <a:r>
              <a:rPr lang="en-US" altLang="ja-JP" sz="1400" dirty="0" err="1" smtClean="0"/>
              <a:t>Element</a:t>
            </a:r>
            <a:r>
              <a:rPr lang="ja-JP" altLang="en-US" sz="1400" dirty="0" smtClean="0"/>
              <a:t>：</a:t>
            </a:r>
            <a:r>
              <a:rPr lang="en-US" altLang="ja-JP" sz="1400" dirty="0" err="1"/>
              <a:t>CharaElement</a:t>
            </a:r>
            <a:r>
              <a:rPr lang="en-US" altLang="ja-JP" sz="1400" dirty="0"/>
              <a:t> </a:t>
            </a:r>
            <a:r>
              <a:rPr lang="en-US" altLang="ja-JP" sz="1400" dirty="0" err="1"/>
              <a:t>NumElement</a:t>
            </a:r>
            <a:r>
              <a:rPr lang="en-US" altLang="ja-JP" sz="1400" dirty="0"/>
              <a:t>  </a:t>
            </a:r>
            <a:r>
              <a:rPr lang="en-US" altLang="ja-JP" sz="1400" dirty="0" err="1" smtClean="0"/>
              <a:t>DatacountNum</a:t>
            </a:r>
            <a:r>
              <a:rPr lang="ja-JP" altLang="en-US" sz="1400" dirty="0" smtClean="0"/>
              <a:t>を管理</a:t>
            </a:r>
            <a:endParaRPr lang="en-US" altLang="ja-JP" sz="1400" dirty="0"/>
          </a:p>
          <a:p>
            <a:endParaRPr kumimoji="1" lang="ja-JP" altLang="en-US" sz="14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27</a:t>
            </a:fld>
            <a:endParaRPr lang="en-US" altLang="ja-JP" dirty="0"/>
          </a:p>
        </p:txBody>
      </p:sp>
    </p:spTree>
    <p:extLst>
      <p:ext uri="{BB962C8B-B14F-4D97-AF65-F5344CB8AC3E}">
        <p14:creationId xmlns:p14="http://schemas.microsoft.com/office/powerpoint/2010/main" val="3672327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円/楕円 28"/>
          <p:cNvSpPr/>
          <p:nvPr/>
        </p:nvSpPr>
        <p:spPr>
          <a:xfrm>
            <a:off x="3788731" y="5149535"/>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7"/>
          </p:nvPr>
        </p:nvSpPr>
        <p:spPr>
          <a:xfrm>
            <a:off x="11377613" y="6449006"/>
            <a:ext cx="641119"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29</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r>
              <a:rPr lang="ja-JP" altLang="en-US" dirty="0"/>
              <a:t>ルール演算子の</a:t>
            </a:r>
            <a:r>
              <a:rPr lang="ja-JP" altLang="en-US" dirty="0" smtClean="0"/>
              <a:t>導入）</a:t>
            </a:r>
            <a:endParaRPr kumimoji="1" lang="ja-JP" altLang="en-US" dirty="0"/>
          </a:p>
        </p:txBody>
      </p:sp>
      <p:sp>
        <p:nvSpPr>
          <p:cNvPr id="3" name="正方形/長方形 2"/>
          <p:cNvSpPr/>
          <p:nvPr/>
        </p:nvSpPr>
        <p:spPr>
          <a:xfrm>
            <a:off x="1337970" y="3060359"/>
            <a:ext cx="10117182" cy="923330"/>
          </a:xfrm>
          <a:prstGeom prst="rect">
            <a:avLst/>
          </a:prstGeom>
        </p:spPr>
        <p:txBody>
          <a:bodyPr wrap="square">
            <a:spAutoFit/>
          </a:bodyPr>
          <a:lstStyle/>
          <a:p>
            <a:r>
              <a:rPr lang="en-US" altLang="ja-JP" dirty="0"/>
              <a:t>(</a:t>
            </a:r>
            <a:r>
              <a:rPr lang="ja-JP" altLang="en-US" dirty="0"/>
              <a:t>例　</a:t>
            </a:r>
            <a:r>
              <a:rPr lang="en-US" altLang="ja-JP" dirty="0" smtClean="0"/>
              <a:t> </a:t>
            </a:r>
            <a:r>
              <a:rPr lang="en-US" altLang="ja-JP" dirty="0" err="1" smtClean="0"/>
              <a:t>MainPD</a:t>
            </a:r>
            <a:r>
              <a:rPr lang="en-US" altLang="ja-JP" dirty="0" smtClean="0"/>
              <a:t>(</a:t>
            </a:r>
            <a:r>
              <a:rPr lang="en-US" altLang="ja-JP" sz="1200" dirty="0" smtClean="0"/>
              <a:t>2</a:t>
            </a:r>
            <a:r>
              <a:rPr lang="en-US" altLang="ja-JP" dirty="0" smtClean="0"/>
              <a:t>N)=Y    PD(</a:t>
            </a:r>
            <a:r>
              <a:rPr lang="en-US" altLang="ja-JP" sz="1200" dirty="0" smtClean="0"/>
              <a:t>4</a:t>
            </a:r>
            <a:r>
              <a:rPr lang="en-US" altLang="ja-JP" dirty="0" smtClean="0"/>
              <a:t>N)=</a:t>
            </a:r>
            <a:r>
              <a:rPr lang="en-US" altLang="ja-JP" dirty="0"/>
              <a:t>C a!</a:t>
            </a:r>
            <a:r>
              <a:rPr lang="ja-JP" altLang="en-US" dirty="0"/>
              <a:t>⇒</a:t>
            </a:r>
            <a:r>
              <a:rPr lang="en-US" altLang="ja-JP" dirty="0"/>
              <a:t>b </a:t>
            </a:r>
            <a:r>
              <a:rPr lang="ja-JP" altLang="en-US" dirty="0"/>
              <a:t>　</a:t>
            </a:r>
            <a:r>
              <a:rPr lang="en-US" altLang="ja-JP" dirty="0" err="1" smtClean="0"/>
              <a:t>Mainpd</a:t>
            </a:r>
            <a:r>
              <a:rPr lang="ja-JP" altLang="en-US" dirty="0"/>
              <a:t>の</a:t>
            </a:r>
            <a:r>
              <a:rPr lang="ja-JP" altLang="en-US" dirty="0" smtClean="0"/>
              <a:t>２桁目が</a:t>
            </a:r>
            <a:r>
              <a:rPr lang="en-US" altLang="ja-JP" dirty="0" smtClean="0"/>
              <a:t>Y</a:t>
            </a:r>
            <a:r>
              <a:rPr lang="ja-JP" altLang="en-US" dirty="0" smtClean="0"/>
              <a:t>の</a:t>
            </a:r>
            <a:r>
              <a:rPr lang="ja-JP" altLang="en-US" dirty="0"/>
              <a:t>次に</a:t>
            </a:r>
            <a:r>
              <a:rPr lang="en-US" altLang="ja-JP" dirty="0" err="1"/>
              <a:t>modulePD</a:t>
            </a:r>
            <a:r>
              <a:rPr lang="ja-JP" altLang="en-US" dirty="0"/>
              <a:t>　の</a:t>
            </a:r>
            <a:r>
              <a:rPr lang="ja-JP" altLang="en-US" dirty="0" smtClean="0"/>
              <a:t>４桁目が</a:t>
            </a:r>
            <a:r>
              <a:rPr lang="en-US" altLang="ja-JP" dirty="0" smtClean="0"/>
              <a:t>C</a:t>
            </a:r>
            <a:r>
              <a:rPr lang="ja-JP" altLang="en-US" dirty="0" smtClean="0"/>
              <a:t>であったら</a:t>
            </a:r>
            <a:r>
              <a:rPr lang="ja-JP" altLang="en-US" dirty="0"/>
              <a:t>発砲　　</a:t>
            </a:r>
            <a:endParaRPr lang="en-US" altLang="ja-JP" dirty="0"/>
          </a:p>
          <a:p>
            <a:endParaRPr lang="en-US" altLang="ja-JP" dirty="0"/>
          </a:p>
        </p:txBody>
      </p:sp>
      <p:graphicFrame>
        <p:nvGraphicFramePr>
          <p:cNvPr id="11" name="表 10"/>
          <p:cNvGraphicFramePr>
            <a:graphicFrameLocks noGrp="1"/>
          </p:cNvGraphicFramePr>
          <p:nvPr>
            <p:extLst>
              <p:ext uri="{D42A27DB-BD31-4B8C-83A1-F6EECF244321}">
                <p14:modId xmlns:p14="http://schemas.microsoft.com/office/powerpoint/2010/main" val="925083076"/>
              </p:ext>
            </p:extLst>
          </p:nvPr>
        </p:nvGraphicFramePr>
        <p:xfrm>
          <a:off x="443821" y="783289"/>
          <a:ext cx="12064032" cy="3200400"/>
        </p:xfrm>
        <a:graphic>
          <a:graphicData uri="http://schemas.openxmlformats.org/drawingml/2006/table">
            <a:tbl>
              <a:tblPr firstRow="1" bandRow="1">
                <a:tableStyleId>{5C22544A-7EE6-4342-B048-85BDC9FD1C3A}</a:tableStyleId>
              </a:tblPr>
              <a:tblGrid>
                <a:gridCol w="1846580"/>
                <a:gridCol w="1236980"/>
                <a:gridCol w="1170623"/>
                <a:gridCol w="1681480"/>
                <a:gridCol w="1681480"/>
                <a:gridCol w="1681480"/>
                <a:gridCol w="921803"/>
                <a:gridCol w="921803"/>
                <a:gridCol w="921803"/>
              </a:tblGrid>
              <a:tr h="364819">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endParaRPr lang="ja-JP" altLang="en-US"/>
                    </a:p>
                  </a:txBody>
                  <a:tcPr/>
                </a:tc>
                <a:tc>
                  <a:txBody>
                    <a:bodyPr/>
                    <a:lstStyle/>
                    <a:p>
                      <a:endParaRPr lang="ja-JP" altLang="en-US"/>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関係演算子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err="1" smtClean="0"/>
                        <a:t>aNb</a:t>
                      </a:r>
                      <a:endParaRPr kumimoji="1" lang="ja-JP" altLang="en-US" dirty="0" smtClean="0"/>
                    </a:p>
                  </a:txBody>
                  <a:tcPr/>
                </a:tc>
                <a:tc>
                  <a:txBody>
                    <a:bodyPr/>
                    <a:lstStyle/>
                    <a:p>
                      <a:r>
                        <a:rPr kumimoji="1" lang="en-US" altLang="ja-JP" dirty="0" err="1" smtClean="0"/>
                        <a:t>bNc</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lang="ja-JP" altLang="en-US" dirty="0"/>
                    </a:p>
                  </a:txBody>
                  <a:tcPr/>
                </a:tc>
                <a:tc>
                  <a:txBody>
                    <a:bodyPr/>
                    <a:lstStyle/>
                    <a:p>
                      <a:endParaRPr lang="ja-JP" altLang="en-US" dirty="0"/>
                    </a:p>
                  </a:txBody>
                  <a:tcPr/>
                </a:tc>
              </a:tr>
              <a:tr h="364819">
                <a:tc gridSpan="9">
                  <a:txBody>
                    <a:bodyPr/>
                    <a:lstStyle/>
                    <a:p>
                      <a:endParaRPr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r>
              <a:tr h="364819">
                <a:tc>
                  <a:txBody>
                    <a:bodyPr/>
                    <a:lstStyle/>
                    <a:p>
                      <a:r>
                        <a:rPr kumimoji="1" lang="ja-JP" altLang="en-US" dirty="0" smtClean="0"/>
                        <a:t>チェック対象</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DCSpec</a:t>
                      </a:r>
                      <a:endParaRPr kumimoji="1" lang="en-US" altLang="ja-JP" dirty="0" smtClean="0"/>
                    </a:p>
                    <a:p>
                      <a:endParaRPr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PD</a:t>
                      </a:r>
                      <a:endParaRPr kumimoji="1" lang="en-US" altLang="ja-JP"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LogicalRecipe</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DCDefinition</a:t>
                      </a:r>
                      <a:endParaRPr kumimoji="1" lang="ja-JP"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endParaRPr kumimoji="1" lang="ja-JP" altLang="en-US" dirty="0"/>
                    </a:p>
                  </a:txBody>
                  <a:tcPr/>
                </a:tc>
                <a:tc>
                  <a:txBody>
                    <a:bodyPr/>
                    <a:lstStyle/>
                    <a:p>
                      <a:endParaRPr lang="ja-JP" altLang="en-US" dirty="0"/>
                    </a:p>
                  </a:txBody>
                  <a:tcPr/>
                </a:tc>
                <a:tc>
                  <a:txBody>
                    <a:bodyPr/>
                    <a:lstStyle/>
                    <a:p>
                      <a:endParaRPr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lang="ja-JP" altLang="en-US"/>
                    </a:p>
                  </a:txBody>
                  <a:tcPr/>
                </a:tc>
                <a:tc>
                  <a:txBody>
                    <a:bodyPr/>
                    <a:lstStyle/>
                    <a:p>
                      <a:endParaRPr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lang="ja-JP" altLang="en-US"/>
                    </a:p>
                  </a:txBody>
                  <a:tcPr/>
                </a:tc>
                <a:tc>
                  <a:txBody>
                    <a:bodyPr/>
                    <a:lstStyle/>
                    <a:p>
                      <a:endParaRPr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lang="ja-JP" altLang="en-US"/>
                    </a:p>
                  </a:txBody>
                  <a:tcPr/>
                </a:tc>
                <a:tc>
                  <a:txBody>
                    <a:bodyPr/>
                    <a:lstStyle/>
                    <a:p>
                      <a:endParaRPr lang="ja-JP" altLang="en-US"/>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lang="ja-JP" altLang="en-US" dirty="0"/>
                    </a:p>
                  </a:txBody>
                  <a:tcPr/>
                </a:tc>
                <a:tc>
                  <a:txBody>
                    <a:bodyPr/>
                    <a:lstStyle/>
                    <a:p>
                      <a:endParaRPr lang="ja-JP" altLang="en-US" dirty="0"/>
                    </a:p>
                  </a:txBody>
                  <a:tcPr/>
                </a:tc>
              </a:tr>
            </a:tbl>
          </a:graphicData>
        </a:graphic>
      </p:graphicFrame>
      <p:sp>
        <p:nvSpPr>
          <p:cNvPr id="8" name="正方形/長方形 7"/>
          <p:cNvSpPr/>
          <p:nvPr/>
        </p:nvSpPr>
        <p:spPr>
          <a:xfrm>
            <a:off x="7084438" y="4170628"/>
            <a:ext cx="5107561" cy="646331"/>
          </a:xfrm>
          <a:prstGeom prst="rect">
            <a:avLst/>
          </a:prstGeom>
        </p:spPr>
        <p:txBody>
          <a:bodyPr wrap="square">
            <a:spAutoFit/>
          </a:bodyPr>
          <a:lstStyle/>
          <a:p>
            <a:r>
              <a:rPr lang="ja-JP" altLang="en-US" dirty="0"/>
              <a:t>紐付く</a:t>
            </a:r>
            <a:r>
              <a:rPr lang="en-US" altLang="ja-JP" dirty="0" smtClean="0"/>
              <a:t>=PD</a:t>
            </a:r>
            <a:r>
              <a:rPr lang="ja-JP" altLang="en-US" dirty="0" smtClean="0"/>
              <a:t>と</a:t>
            </a:r>
            <a:r>
              <a:rPr lang="en-US" altLang="ja-JP" dirty="0" smtClean="0"/>
              <a:t>DCSPEC</a:t>
            </a:r>
            <a:r>
              <a:rPr lang="ja-JP" altLang="en-US" dirty="0" smtClean="0"/>
              <a:t>が同一箇所に存在する。</a:t>
            </a:r>
            <a:endParaRPr lang="en-US" altLang="ja-JP" dirty="0" smtClean="0"/>
          </a:p>
          <a:p>
            <a:endParaRPr lang="ja-JP" altLang="en-US" dirty="0"/>
          </a:p>
        </p:txBody>
      </p:sp>
      <p:sp>
        <p:nvSpPr>
          <p:cNvPr id="12" name="円/楕円 11"/>
          <p:cNvSpPr/>
          <p:nvPr/>
        </p:nvSpPr>
        <p:spPr>
          <a:xfrm>
            <a:off x="1130207" y="5190698"/>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574541" y="4898323"/>
            <a:ext cx="1146468" cy="369332"/>
          </a:xfrm>
          <a:prstGeom prst="rect">
            <a:avLst/>
          </a:prstGeom>
        </p:spPr>
        <p:txBody>
          <a:bodyPr wrap="none">
            <a:spAutoFit/>
          </a:bodyPr>
          <a:lstStyle/>
          <a:p>
            <a:pPr algn="ctr"/>
            <a:r>
              <a:rPr lang="en-US" altLang="ja-JP" dirty="0"/>
              <a:t>DCSPEC</a:t>
            </a:r>
            <a:endParaRPr lang="ja-JP" altLang="en-US" dirty="0"/>
          </a:p>
        </p:txBody>
      </p:sp>
      <p:sp>
        <p:nvSpPr>
          <p:cNvPr id="15" name="円/楕円 14"/>
          <p:cNvSpPr/>
          <p:nvPr/>
        </p:nvSpPr>
        <p:spPr>
          <a:xfrm>
            <a:off x="8977147" y="5149535"/>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9374832" y="4858144"/>
            <a:ext cx="1479892" cy="369332"/>
          </a:xfrm>
          <a:prstGeom prst="rect">
            <a:avLst/>
          </a:prstGeom>
        </p:spPr>
        <p:txBody>
          <a:bodyPr wrap="none">
            <a:spAutoFit/>
          </a:bodyPr>
          <a:lstStyle/>
          <a:p>
            <a:pPr lvl="0">
              <a:defRPr/>
            </a:pPr>
            <a:r>
              <a:rPr lang="ja-JP" altLang="en-US" dirty="0"/>
              <a:t>DCDefinition</a:t>
            </a:r>
          </a:p>
        </p:txBody>
      </p:sp>
      <p:sp>
        <p:nvSpPr>
          <p:cNvPr id="17" name="円/楕円 16"/>
          <p:cNvSpPr/>
          <p:nvPr/>
        </p:nvSpPr>
        <p:spPr>
          <a:xfrm>
            <a:off x="5907674" y="5169993"/>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975811" y="4780069"/>
            <a:ext cx="1633781" cy="369332"/>
          </a:xfrm>
          <a:prstGeom prst="rect">
            <a:avLst/>
          </a:prstGeom>
        </p:spPr>
        <p:txBody>
          <a:bodyPr wrap="none">
            <a:spAutoFit/>
          </a:bodyPr>
          <a:lstStyle/>
          <a:p>
            <a:pPr lvl="0">
              <a:defRPr/>
            </a:pPr>
            <a:r>
              <a:rPr lang="en-US" altLang="ja-JP" dirty="0" err="1"/>
              <a:t>LogicalRecipe</a:t>
            </a:r>
            <a:endParaRPr lang="ja-JP" altLang="en-US" dirty="0"/>
          </a:p>
        </p:txBody>
      </p:sp>
      <p:sp>
        <p:nvSpPr>
          <p:cNvPr id="16" name="右矢印 15"/>
          <p:cNvSpPr/>
          <p:nvPr/>
        </p:nvSpPr>
        <p:spPr>
          <a:xfrm>
            <a:off x="6515503" y="4355844"/>
            <a:ext cx="530339" cy="446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506819" y="4420728"/>
            <a:ext cx="6096000" cy="646331"/>
          </a:xfrm>
          <a:prstGeom prst="rect">
            <a:avLst/>
          </a:prstGeom>
        </p:spPr>
        <p:txBody>
          <a:bodyPr>
            <a:spAutoFit/>
          </a:bodyPr>
          <a:lstStyle/>
          <a:p>
            <a:r>
              <a:rPr lang="ja-JP" altLang="en-US" dirty="0" smtClean="0"/>
              <a:t>DCSpecが</a:t>
            </a:r>
            <a:r>
              <a:rPr lang="ja-JP" altLang="en-US" dirty="0"/>
              <a:t>紐付く工程に指定されたロジカルレシピとの間でDCDefinitionの設定が一致することを確認する</a:t>
            </a:r>
          </a:p>
        </p:txBody>
      </p:sp>
      <p:cxnSp>
        <p:nvCxnSpPr>
          <p:cNvPr id="23" name="直線コネクタ 22"/>
          <p:cNvCxnSpPr/>
          <p:nvPr/>
        </p:nvCxnSpPr>
        <p:spPr>
          <a:xfrm>
            <a:off x="2091377" y="5540214"/>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2091377" y="5765098"/>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a:off x="2087444" y="6008533"/>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4746750" y="5580510"/>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a:off x="4466868" y="4871485"/>
            <a:ext cx="505268" cy="369332"/>
          </a:xfrm>
          <a:prstGeom prst="rect">
            <a:avLst/>
          </a:prstGeom>
        </p:spPr>
        <p:txBody>
          <a:bodyPr wrap="none">
            <a:spAutoFit/>
          </a:bodyPr>
          <a:lstStyle/>
          <a:p>
            <a:pPr algn="ctr"/>
            <a:r>
              <a:rPr lang="en-US" altLang="ja-JP" dirty="0" smtClean="0"/>
              <a:t>PD</a:t>
            </a:r>
            <a:endParaRPr lang="ja-JP" altLang="en-US" dirty="0"/>
          </a:p>
        </p:txBody>
      </p:sp>
      <p:cxnSp>
        <p:nvCxnSpPr>
          <p:cNvPr id="32" name="直線コネクタ 31"/>
          <p:cNvCxnSpPr/>
          <p:nvPr/>
        </p:nvCxnSpPr>
        <p:spPr>
          <a:xfrm>
            <a:off x="4719502" y="5833276"/>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8293395" y="5570014"/>
            <a:ext cx="683752" cy="369332"/>
          </a:xfrm>
          <a:prstGeom prst="rect">
            <a:avLst/>
          </a:prstGeom>
          <a:noFill/>
        </p:spPr>
        <p:txBody>
          <a:bodyPr wrap="square" rtlCol="0">
            <a:spAutoFit/>
          </a:bodyPr>
          <a:lstStyle/>
          <a:p>
            <a:r>
              <a:rPr kumimoji="1" lang="en-US" altLang="ja-JP" dirty="0" smtClean="0"/>
              <a:t>=</a:t>
            </a:r>
          </a:p>
        </p:txBody>
      </p:sp>
    </p:spTree>
    <p:extLst>
      <p:ext uri="{BB962C8B-B14F-4D97-AF65-F5344CB8AC3E}">
        <p14:creationId xmlns:p14="http://schemas.microsoft.com/office/powerpoint/2010/main" val="936020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四角形吹き出し 133"/>
          <p:cNvSpPr/>
          <p:nvPr/>
        </p:nvSpPr>
        <p:spPr>
          <a:xfrm>
            <a:off x="8639828" y="53104"/>
            <a:ext cx="2543021" cy="720031"/>
          </a:xfrm>
          <a:prstGeom prst="wedgeRectCallout">
            <a:avLst>
              <a:gd name="adj1" fmla="val -96917"/>
              <a:gd name="adj2" fmla="val 2152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今回の改善対象機能</a:t>
            </a:r>
            <a:endParaRPr kumimoji="1" lang="ja-JP" altLang="en-US" dirty="0"/>
          </a:p>
        </p:txBody>
      </p:sp>
      <p:sp>
        <p:nvSpPr>
          <p:cNvPr id="114" name="正方形/長方形 113"/>
          <p:cNvSpPr/>
          <p:nvPr/>
        </p:nvSpPr>
        <p:spPr>
          <a:xfrm>
            <a:off x="711648" y="958570"/>
            <a:ext cx="1840628" cy="43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登録データ申請</a:t>
            </a:r>
          </a:p>
        </p:txBody>
      </p:sp>
      <p:sp>
        <p:nvSpPr>
          <p:cNvPr id="2" name="タイトル 1"/>
          <p:cNvSpPr>
            <a:spLocks noGrp="1"/>
          </p:cNvSpPr>
          <p:nvPr>
            <p:ph type="title"/>
          </p:nvPr>
        </p:nvSpPr>
        <p:spPr/>
        <p:txBody>
          <a:bodyPr/>
          <a:lstStyle/>
          <a:p>
            <a:r>
              <a:rPr kumimoji="1" lang="ja-JP" altLang="en-US" dirty="0" smtClean="0"/>
              <a:t>問題提起</a:t>
            </a:r>
            <a:endParaRPr kumimoji="1" lang="ja-JP" altLang="en-US" dirty="0"/>
          </a:p>
        </p:txBody>
      </p:sp>
      <p:sp>
        <p:nvSpPr>
          <p:cNvPr id="3" name="フッター プレースホルダー 2"/>
          <p:cNvSpPr>
            <a:spLocks noGrp="1"/>
          </p:cNvSpPr>
          <p:nvPr>
            <p:ph type="ftr" sz="quarter" idx="4294967295"/>
          </p:nvPr>
        </p:nvSpPr>
        <p:spPr>
          <a:xfrm>
            <a:off x="4038600" y="6356350"/>
            <a:ext cx="4114800" cy="365125"/>
          </a:xfrm>
          <a:prstGeom prst="rect">
            <a:avLst/>
          </a:prstGeom>
        </p:spPr>
        <p:txBody>
          <a:bodyPr/>
          <a:lstStyle/>
          <a:p>
            <a:r>
              <a:rPr lang="en-US" altLang="ja-JP" smtClean="0"/>
              <a:t>KIOXIA Confidential</a:t>
            </a:r>
            <a:endParaRPr lang="ja-JP" altLang="en-US" dirty="0"/>
          </a:p>
        </p:txBody>
      </p:sp>
      <p:cxnSp>
        <p:nvCxnSpPr>
          <p:cNvPr id="11" name="直線コネクタ 10"/>
          <p:cNvCxnSpPr/>
          <p:nvPr/>
        </p:nvCxnSpPr>
        <p:spPr>
          <a:xfrm flipH="1">
            <a:off x="1783379" y="2152589"/>
            <a:ext cx="1777421"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1342359" y="3321285"/>
            <a:ext cx="5766290" cy="0"/>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V="1">
            <a:off x="7056591" y="2109276"/>
            <a:ext cx="1" cy="12120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flipH="1" flipV="1">
            <a:off x="1341127" y="2191776"/>
            <a:ext cx="19346" cy="1129509"/>
          </a:xfrm>
          <a:prstGeom prst="line">
            <a:avLst/>
          </a:prstGeom>
        </p:spPr>
        <p:style>
          <a:lnRef idx="1">
            <a:schemeClr val="dk1"/>
          </a:lnRef>
          <a:fillRef idx="0">
            <a:schemeClr val="dk1"/>
          </a:fillRef>
          <a:effectRef idx="0">
            <a:schemeClr val="dk1"/>
          </a:effectRef>
          <a:fontRef idx="minor">
            <a:schemeClr val="tx1"/>
          </a:fontRef>
        </p:style>
      </p:cxnSp>
      <p:sp>
        <p:nvSpPr>
          <p:cNvPr id="80" name="円/楕円 79"/>
          <p:cNvSpPr/>
          <p:nvPr/>
        </p:nvSpPr>
        <p:spPr>
          <a:xfrm>
            <a:off x="9388097" y="1454784"/>
            <a:ext cx="1842662" cy="314334"/>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chemeClr val="tx1"/>
                </a:solidFill>
              </a:rPr>
              <a:t>Ｓｉｖｉｅｗ登録</a:t>
            </a:r>
            <a:endParaRPr lang="en-US" altLang="ja-JP" sz="1100" dirty="0" smtClean="0">
              <a:solidFill>
                <a:schemeClr val="tx1"/>
              </a:solidFill>
            </a:endParaRPr>
          </a:p>
        </p:txBody>
      </p:sp>
      <p:pic>
        <p:nvPicPr>
          <p:cNvPr id="42" name="図 41"/>
          <p:cNvPicPr>
            <a:picLocks noChangeAspect="1"/>
          </p:cNvPicPr>
          <p:nvPr/>
        </p:nvPicPr>
        <p:blipFill>
          <a:blip r:embed="rId3"/>
          <a:stretch>
            <a:fillRect/>
          </a:stretch>
        </p:blipFill>
        <p:spPr>
          <a:xfrm>
            <a:off x="1781918" y="1921664"/>
            <a:ext cx="477728" cy="513721"/>
          </a:xfrm>
          <a:prstGeom prst="rect">
            <a:avLst/>
          </a:prstGeom>
        </p:spPr>
      </p:pic>
      <p:pic>
        <p:nvPicPr>
          <p:cNvPr id="44" name="図 43"/>
          <p:cNvPicPr>
            <a:picLocks noChangeAspect="1"/>
          </p:cNvPicPr>
          <p:nvPr/>
        </p:nvPicPr>
        <p:blipFill>
          <a:blip r:embed="rId4"/>
          <a:stretch>
            <a:fillRect/>
          </a:stretch>
        </p:blipFill>
        <p:spPr>
          <a:xfrm>
            <a:off x="3654781" y="1469586"/>
            <a:ext cx="1971675" cy="1476375"/>
          </a:xfrm>
          <a:prstGeom prst="rect">
            <a:avLst/>
          </a:prstGeom>
        </p:spPr>
      </p:pic>
      <p:pic>
        <p:nvPicPr>
          <p:cNvPr id="24" name="図 23"/>
          <p:cNvPicPr>
            <a:picLocks noChangeAspect="1"/>
          </p:cNvPicPr>
          <p:nvPr/>
        </p:nvPicPr>
        <p:blipFill>
          <a:blip r:embed="rId5"/>
          <a:stretch>
            <a:fillRect/>
          </a:stretch>
        </p:blipFill>
        <p:spPr>
          <a:xfrm>
            <a:off x="798932" y="1608470"/>
            <a:ext cx="984447" cy="984447"/>
          </a:xfrm>
          <a:prstGeom prst="rect">
            <a:avLst/>
          </a:prstGeom>
        </p:spPr>
      </p:pic>
      <p:sp>
        <p:nvSpPr>
          <p:cNvPr id="46" name="正方形/長方形 45"/>
          <p:cNvSpPr/>
          <p:nvPr/>
        </p:nvSpPr>
        <p:spPr>
          <a:xfrm>
            <a:off x="3603139" y="977730"/>
            <a:ext cx="4761838" cy="43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統合マスタ</a:t>
            </a:r>
            <a:endParaRPr kumimoji="1" lang="ja-JP" altLang="en-US" dirty="0"/>
          </a:p>
        </p:txBody>
      </p:sp>
      <p:cxnSp>
        <p:nvCxnSpPr>
          <p:cNvPr id="83" name="直線矢印コネクタ 82"/>
          <p:cNvCxnSpPr/>
          <p:nvPr/>
        </p:nvCxnSpPr>
        <p:spPr>
          <a:xfrm flipV="1">
            <a:off x="5596760" y="2092868"/>
            <a:ext cx="3646963" cy="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6"/>
          <a:stretch>
            <a:fillRect/>
          </a:stretch>
        </p:blipFill>
        <p:spPr>
          <a:xfrm>
            <a:off x="6770246" y="1688916"/>
            <a:ext cx="676807" cy="729546"/>
          </a:xfrm>
          <a:prstGeom prst="rect">
            <a:avLst/>
          </a:prstGeom>
        </p:spPr>
      </p:pic>
      <p:sp>
        <p:nvSpPr>
          <p:cNvPr id="88" name="テキスト ボックス 87"/>
          <p:cNvSpPr txBox="1"/>
          <p:nvPr/>
        </p:nvSpPr>
        <p:spPr>
          <a:xfrm>
            <a:off x="7420241" y="1739818"/>
            <a:ext cx="2563471" cy="307777"/>
          </a:xfrm>
          <a:prstGeom prst="rect">
            <a:avLst/>
          </a:prstGeom>
          <a:noFill/>
        </p:spPr>
        <p:txBody>
          <a:bodyPr wrap="square" rtlCol="0">
            <a:spAutoFit/>
          </a:bodyPr>
          <a:lstStyle/>
          <a:p>
            <a:r>
              <a:rPr kumimoji="1" lang="ja-JP" altLang="en-US" sz="1400" dirty="0" smtClean="0"/>
              <a:t>チェック判定〇</a:t>
            </a:r>
            <a:endParaRPr kumimoji="1" lang="ja-JP" altLang="en-US" sz="1400" dirty="0"/>
          </a:p>
        </p:txBody>
      </p:sp>
      <p:sp>
        <p:nvSpPr>
          <p:cNvPr id="89" name="テキスト ボックス 88"/>
          <p:cNvSpPr txBox="1"/>
          <p:nvPr/>
        </p:nvSpPr>
        <p:spPr>
          <a:xfrm>
            <a:off x="7216053" y="2272685"/>
            <a:ext cx="530087" cy="830997"/>
          </a:xfrm>
          <a:prstGeom prst="rect">
            <a:avLst/>
          </a:prstGeom>
          <a:noFill/>
        </p:spPr>
        <p:txBody>
          <a:bodyPr wrap="square" rtlCol="0">
            <a:spAutoFit/>
          </a:bodyPr>
          <a:lstStyle/>
          <a:p>
            <a:r>
              <a:rPr lang="ja-JP" altLang="en-US" sz="1200" dirty="0" smtClean="0"/>
              <a:t>チェック判定</a:t>
            </a:r>
            <a:endParaRPr lang="en-US" altLang="ja-JP" sz="1200" dirty="0" smtClean="0"/>
          </a:p>
          <a:p>
            <a:r>
              <a:rPr lang="en-US" altLang="ja-JP" sz="1200" dirty="0" smtClean="0"/>
              <a:t>×</a:t>
            </a:r>
            <a:endParaRPr kumimoji="1" lang="ja-JP" altLang="en-US" sz="1200" dirty="0"/>
          </a:p>
        </p:txBody>
      </p:sp>
      <p:sp>
        <p:nvSpPr>
          <p:cNvPr id="109" name="正方形/長方形 108"/>
          <p:cNvSpPr/>
          <p:nvPr/>
        </p:nvSpPr>
        <p:spPr>
          <a:xfrm>
            <a:off x="9265438" y="985360"/>
            <a:ext cx="2008334" cy="42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SiviewSM</a:t>
            </a:r>
            <a:endParaRPr kumimoji="1" lang="ja-JP" altLang="en-US" dirty="0"/>
          </a:p>
        </p:txBody>
      </p:sp>
      <p:pic>
        <p:nvPicPr>
          <p:cNvPr id="110" name="図 109"/>
          <p:cNvPicPr>
            <a:picLocks noChangeAspect="1"/>
          </p:cNvPicPr>
          <p:nvPr/>
        </p:nvPicPr>
        <p:blipFill>
          <a:blip r:embed="rId7"/>
          <a:stretch>
            <a:fillRect/>
          </a:stretch>
        </p:blipFill>
        <p:spPr>
          <a:xfrm>
            <a:off x="9681174" y="1851417"/>
            <a:ext cx="1123950" cy="1390650"/>
          </a:xfrm>
          <a:prstGeom prst="rect">
            <a:avLst/>
          </a:prstGeom>
        </p:spPr>
      </p:pic>
      <p:sp>
        <p:nvSpPr>
          <p:cNvPr id="111" name="正方形/長方形 110"/>
          <p:cNvSpPr/>
          <p:nvPr/>
        </p:nvSpPr>
        <p:spPr>
          <a:xfrm>
            <a:off x="3603139" y="1414720"/>
            <a:ext cx="4761838" cy="1959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9265437" y="1409812"/>
            <a:ext cx="2008335" cy="1964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6492980" y="1454784"/>
            <a:ext cx="1775477" cy="271741"/>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登録データチェック</a:t>
            </a:r>
            <a:endParaRPr kumimoji="1" lang="ja-JP" altLang="en-US" sz="900" dirty="0">
              <a:solidFill>
                <a:schemeClr val="tx1"/>
              </a:solidFill>
            </a:endParaRPr>
          </a:p>
        </p:txBody>
      </p:sp>
      <p:sp>
        <p:nvSpPr>
          <p:cNvPr id="67" name="円/楕円 66"/>
          <p:cNvSpPr/>
          <p:nvPr/>
        </p:nvSpPr>
        <p:spPr>
          <a:xfrm>
            <a:off x="1360473" y="1499877"/>
            <a:ext cx="1232562" cy="241362"/>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データ作成</a:t>
            </a:r>
            <a:endParaRPr kumimoji="1" lang="ja-JP" altLang="en-US" sz="1000" dirty="0">
              <a:solidFill>
                <a:schemeClr val="tx1"/>
              </a:solidFill>
            </a:endParaRPr>
          </a:p>
        </p:txBody>
      </p:sp>
      <p:sp>
        <p:nvSpPr>
          <p:cNvPr id="115" name="正方形/長方形 114"/>
          <p:cNvSpPr/>
          <p:nvPr/>
        </p:nvSpPr>
        <p:spPr>
          <a:xfrm>
            <a:off x="711648" y="1406295"/>
            <a:ext cx="1840628" cy="1959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711648" y="3774287"/>
            <a:ext cx="2262158" cy="369332"/>
          </a:xfrm>
          <a:prstGeom prst="rect">
            <a:avLst/>
          </a:prstGeom>
        </p:spPr>
        <p:txBody>
          <a:bodyPr wrap="none">
            <a:spAutoFit/>
          </a:bodyPr>
          <a:lstStyle/>
          <a:p>
            <a:r>
              <a:rPr lang="ja-JP" altLang="en-US" dirty="0"/>
              <a:t>現状のチェック方法</a:t>
            </a:r>
          </a:p>
        </p:txBody>
      </p:sp>
      <p:pic>
        <p:nvPicPr>
          <p:cNvPr id="121" name="図 120"/>
          <p:cNvPicPr>
            <a:picLocks noChangeAspect="1"/>
          </p:cNvPicPr>
          <p:nvPr/>
        </p:nvPicPr>
        <p:blipFill>
          <a:blip r:embed="rId8"/>
          <a:stretch>
            <a:fillRect/>
          </a:stretch>
        </p:blipFill>
        <p:spPr>
          <a:xfrm>
            <a:off x="437319" y="4049653"/>
            <a:ext cx="2894662" cy="1922610"/>
          </a:xfrm>
          <a:prstGeom prst="rect">
            <a:avLst/>
          </a:prstGeom>
        </p:spPr>
      </p:pic>
      <p:sp>
        <p:nvSpPr>
          <p:cNvPr id="122" name="正方形/長方形 121"/>
          <p:cNvSpPr/>
          <p:nvPr/>
        </p:nvSpPr>
        <p:spPr>
          <a:xfrm>
            <a:off x="1061208" y="5970231"/>
            <a:ext cx="1441420" cy="369332"/>
          </a:xfrm>
          <a:prstGeom prst="rect">
            <a:avLst/>
          </a:prstGeom>
        </p:spPr>
        <p:txBody>
          <a:bodyPr wrap="none">
            <a:spAutoFit/>
          </a:bodyPr>
          <a:lstStyle/>
          <a:p>
            <a:r>
              <a:rPr lang="en-US" altLang="ja-JP" dirty="0" smtClean="0"/>
              <a:t>Excel</a:t>
            </a:r>
            <a:r>
              <a:rPr lang="ja-JP" altLang="en-US" dirty="0" smtClean="0"/>
              <a:t>で管理</a:t>
            </a:r>
            <a:endParaRPr lang="ja-JP" altLang="en-US" dirty="0"/>
          </a:p>
        </p:txBody>
      </p:sp>
      <p:sp>
        <p:nvSpPr>
          <p:cNvPr id="123" name="テキスト ボックス 122"/>
          <p:cNvSpPr txBox="1"/>
          <p:nvPr/>
        </p:nvSpPr>
        <p:spPr>
          <a:xfrm>
            <a:off x="6588776" y="4093550"/>
            <a:ext cx="2583109" cy="1754326"/>
          </a:xfrm>
          <a:prstGeom prst="rect">
            <a:avLst/>
          </a:prstGeom>
          <a:noFill/>
        </p:spPr>
        <p:txBody>
          <a:bodyPr wrap="square" rtlCol="0">
            <a:spAutoFit/>
          </a:bodyPr>
          <a:lstStyle/>
          <a:p>
            <a:r>
              <a:rPr kumimoji="1" lang="ja-JP" altLang="en-US" dirty="0" smtClean="0"/>
              <a:t>・適用されているルールがよくわらかない。</a:t>
            </a:r>
            <a:endParaRPr kumimoji="1" lang="en-US" altLang="ja-JP" dirty="0" smtClean="0"/>
          </a:p>
          <a:p>
            <a:r>
              <a:rPr lang="ja-JP" altLang="en-US" dirty="0" smtClean="0"/>
              <a:t>・</a:t>
            </a:r>
            <a:r>
              <a:rPr kumimoji="1" lang="ja-JP" altLang="en-US" dirty="0" smtClean="0"/>
              <a:t>確認に時間が掛かる</a:t>
            </a:r>
            <a:endParaRPr kumimoji="1" lang="en-US" altLang="ja-JP" dirty="0" smtClean="0"/>
          </a:p>
          <a:p>
            <a:r>
              <a:rPr lang="ja-JP" altLang="en-US" dirty="0" smtClean="0"/>
              <a:t>・そもそもルール表を見たことないユーザいる</a:t>
            </a:r>
            <a:r>
              <a:rPr lang="en-US" altLang="ja-JP" dirty="0" smtClean="0"/>
              <a:t>(</a:t>
            </a:r>
            <a:r>
              <a:rPr lang="ja-JP" altLang="en-US" dirty="0" smtClean="0"/>
              <a:t>見るのが手間</a:t>
            </a:r>
            <a:r>
              <a:rPr lang="en-US" altLang="ja-JP" dirty="0" smtClean="0"/>
              <a:t>)</a:t>
            </a:r>
            <a:endParaRPr kumimoji="1" lang="en-US" altLang="ja-JP" dirty="0" smtClean="0"/>
          </a:p>
        </p:txBody>
      </p:sp>
      <p:sp>
        <p:nvSpPr>
          <p:cNvPr id="124" name="右矢印 123"/>
          <p:cNvSpPr/>
          <p:nvPr/>
        </p:nvSpPr>
        <p:spPr>
          <a:xfrm>
            <a:off x="6013864" y="4127288"/>
            <a:ext cx="536378" cy="14161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p:cNvSpPr txBox="1"/>
          <p:nvPr/>
        </p:nvSpPr>
        <p:spPr>
          <a:xfrm>
            <a:off x="3445836" y="4038472"/>
            <a:ext cx="2632376" cy="2031325"/>
          </a:xfrm>
          <a:prstGeom prst="rect">
            <a:avLst/>
          </a:prstGeom>
          <a:noFill/>
        </p:spPr>
        <p:txBody>
          <a:bodyPr wrap="square" rtlCol="0">
            <a:spAutoFit/>
          </a:bodyPr>
          <a:lstStyle/>
          <a:p>
            <a:r>
              <a:rPr kumimoji="1" lang="ja-JP" altLang="en-US" dirty="0" smtClean="0"/>
              <a:t>・</a:t>
            </a:r>
            <a:r>
              <a:rPr lang="ja-JP" altLang="en-US" dirty="0" smtClean="0"/>
              <a:t>月</a:t>
            </a:r>
            <a:r>
              <a:rPr lang="en-US" altLang="ja-JP" dirty="0"/>
              <a:t>3</a:t>
            </a:r>
            <a:r>
              <a:rPr lang="ja-JP" altLang="en-US" dirty="0" smtClean="0"/>
              <a:t>回ほど</a:t>
            </a:r>
            <a:r>
              <a:rPr lang="ja-JP" altLang="en-US" dirty="0"/>
              <a:t>ルールについての</a:t>
            </a:r>
            <a:r>
              <a:rPr lang="ja-JP" altLang="en-US" dirty="0" smtClean="0"/>
              <a:t>問い合わせが発生。</a:t>
            </a:r>
            <a:endParaRPr lang="en-US" altLang="ja-JP" dirty="0" smtClean="0"/>
          </a:p>
          <a:p>
            <a:r>
              <a:rPr lang="ja-JP" altLang="en-US" dirty="0" smtClean="0"/>
              <a:t>・</a:t>
            </a:r>
            <a:r>
              <a:rPr lang="ja-JP" altLang="en-US" dirty="0"/>
              <a:t>適用</a:t>
            </a:r>
            <a:r>
              <a:rPr lang="ja-JP" altLang="en-US" dirty="0" smtClean="0"/>
              <a:t>されているルール</a:t>
            </a:r>
            <a:r>
              <a:rPr lang="ja-JP" altLang="en-US" dirty="0"/>
              <a:t>が分かりにくい。</a:t>
            </a:r>
            <a:endParaRPr lang="en-US" altLang="ja-JP" dirty="0"/>
          </a:p>
          <a:p>
            <a:r>
              <a:rPr lang="ja-JP" altLang="en-US" dirty="0" smtClean="0"/>
              <a:t>・</a:t>
            </a:r>
            <a:r>
              <a:rPr lang="ja-JP" altLang="en-US" dirty="0"/>
              <a:t>確認に時間が</a:t>
            </a:r>
            <a:r>
              <a:rPr lang="ja-JP" altLang="en-US" dirty="0" smtClean="0"/>
              <a:t>掛かる</a:t>
            </a:r>
            <a:endParaRPr lang="en-US" altLang="ja-JP" dirty="0" smtClean="0"/>
          </a:p>
          <a:p>
            <a:endParaRPr kumimoji="1" lang="en-US" altLang="ja-JP" dirty="0" smtClean="0"/>
          </a:p>
        </p:txBody>
      </p:sp>
      <p:sp>
        <p:nvSpPr>
          <p:cNvPr id="126" name="正方形/長方形 125"/>
          <p:cNvSpPr/>
          <p:nvPr/>
        </p:nvSpPr>
        <p:spPr>
          <a:xfrm>
            <a:off x="3654781" y="3538330"/>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問題提起</a:t>
            </a:r>
            <a:endParaRPr kumimoji="1" lang="ja-JP" altLang="en-US" dirty="0"/>
          </a:p>
        </p:txBody>
      </p:sp>
      <p:sp>
        <p:nvSpPr>
          <p:cNvPr id="127" name="正方形/長方形 126"/>
          <p:cNvSpPr/>
          <p:nvPr/>
        </p:nvSpPr>
        <p:spPr>
          <a:xfrm>
            <a:off x="6750177" y="3560764"/>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原因特定</a:t>
            </a:r>
            <a:endParaRPr kumimoji="1" lang="ja-JP" altLang="en-US" dirty="0"/>
          </a:p>
        </p:txBody>
      </p:sp>
      <p:sp>
        <p:nvSpPr>
          <p:cNvPr id="128" name="正方形/長方形 127"/>
          <p:cNvSpPr/>
          <p:nvPr/>
        </p:nvSpPr>
        <p:spPr>
          <a:xfrm>
            <a:off x="9733440" y="3553656"/>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解決</a:t>
            </a:r>
            <a:endParaRPr kumimoji="1" lang="ja-JP" altLang="en-US" dirty="0"/>
          </a:p>
        </p:txBody>
      </p:sp>
      <p:sp>
        <p:nvSpPr>
          <p:cNvPr id="129" name="右矢印 128"/>
          <p:cNvSpPr/>
          <p:nvPr/>
        </p:nvSpPr>
        <p:spPr>
          <a:xfrm>
            <a:off x="9094818" y="4118362"/>
            <a:ext cx="536378" cy="14161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9572039" y="4038472"/>
            <a:ext cx="2583109" cy="1200329"/>
          </a:xfrm>
          <a:prstGeom prst="rect">
            <a:avLst/>
          </a:prstGeom>
          <a:noFill/>
        </p:spPr>
        <p:txBody>
          <a:bodyPr wrap="square" rtlCol="0">
            <a:spAutoFit/>
          </a:bodyPr>
          <a:lstStyle/>
          <a:p>
            <a:r>
              <a:rPr kumimoji="1" lang="ja-JP" altLang="en-US" dirty="0" smtClean="0"/>
              <a:t>・現状の管理方法に問題。機能の一部であれば、ルール機能も全てシステム化するべき。</a:t>
            </a:r>
            <a:endParaRPr kumimoji="1" lang="en-US" altLang="ja-JP" dirty="0" smtClean="0"/>
          </a:p>
        </p:txBody>
      </p:sp>
    </p:spTree>
    <p:extLst>
      <p:ext uri="{BB962C8B-B14F-4D97-AF65-F5344CB8AC3E}">
        <p14:creationId xmlns:p14="http://schemas.microsoft.com/office/powerpoint/2010/main" val="525728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ルール作成手順の</a:t>
            </a:r>
            <a:r>
              <a:rPr lang="ja-JP" altLang="en-US" dirty="0" smtClean="0"/>
              <a:t>コツ</a:t>
            </a:r>
            <a:r>
              <a:rPr lang="en-US" altLang="ja-JP" dirty="0" smtClean="0"/>
              <a:t/>
            </a:r>
            <a:br>
              <a:rPr lang="en-US" altLang="ja-JP" dirty="0" smtClean="0"/>
            </a:b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30</a:t>
            </a:fld>
            <a:endParaRPr lang="en-US" altLang="ja-JP" dirty="0"/>
          </a:p>
        </p:txBody>
      </p:sp>
      <p:sp>
        <p:nvSpPr>
          <p:cNvPr id="6" name="テキスト ボックス 5"/>
          <p:cNvSpPr txBox="1"/>
          <p:nvPr/>
        </p:nvSpPr>
        <p:spPr>
          <a:xfrm>
            <a:off x="365680" y="1429219"/>
            <a:ext cx="7967330" cy="1200329"/>
          </a:xfrm>
          <a:prstGeom prst="rect">
            <a:avLst/>
          </a:prstGeom>
          <a:noFill/>
        </p:spPr>
        <p:txBody>
          <a:bodyPr wrap="square" rtlCol="0">
            <a:spAutoFit/>
          </a:bodyPr>
          <a:lstStyle/>
          <a:p>
            <a:r>
              <a:rPr kumimoji="1" lang="ja-JP" altLang="en-US" dirty="0" smtClean="0"/>
              <a:t>①</a:t>
            </a:r>
            <a:r>
              <a:rPr lang="ja-JP" altLang="en-US" dirty="0" smtClean="0"/>
              <a:t>クラス名を全てチェック対象に記載</a:t>
            </a:r>
            <a:endParaRPr lang="en-US" altLang="ja-JP" dirty="0" smtClean="0"/>
          </a:p>
          <a:p>
            <a:r>
              <a:rPr kumimoji="1" lang="ja-JP" altLang="en-US" dirty="0" smtClean="0"/>
              <a:t>②</a:t>
            </a:r>
            <a:r>
              <a:rPr lang="ja-JP" altLang="en-US" dirty="0" smtClean="0"/>
              <a:t>各クラスを集合でとらえ、データがどのような写像となるかをブラシュアップ形式</a:t>
            </a:r>
            <a:r>
              <a:rPr lang="en-US" altLang="ja-JP" dirty="0" smtClean="0"/>
              <a:t>(</a:t>
            </a:r>
            <a:r>
              <a:rPr lang="ja-JP" altLang="en-US" dirty="0" smtClean="0"/>
              <a:t>大⇒少</a:t>
            </a:r>
            <a:r>
              <a:rPr lang="en-US" altLang="ja-JP" dirty="0" smtClean="0"/>
              <a:t>)</a:t>
            </a:r>
            <a:r>
              <a:rPr lang="ja-JP" altLang="en-US" dirty="0" smtClean="0"/>
              <a:t>になるように図式かする。</a:t>
            </a:r>
            <a:endParaRPr lang="en-US" altLang="ja-JP" dirty="0" smtClean="0"/>
          </a:p>
          <a:p>
            <a:r>
              <a:rPr lang="ja-JP" altLang="en-US" dirty="0" smtClean="0"/>
              <a:t>③図式した、線</a:t>
            </a:r>
            <a:r>
              <a:rPr lang="en-US" altLang="ja-JP" dirty="0" smtClean="0"/>
              <a:t>(</a:t>
            </a:r>
            <a:r>
              <a:rPr lang="ja-JP" altLang="en-US" dirty="0" smtClean="0"/>
              <a:t>関数</a:t>
            </a:r>
            <a:r>
              <a:rPr lang="en-US" altLang="ja-JP" dirty="0" smtClean="0"/>
              <a:t>)</a:t>
            </a:r>
            <a:r>
              <a:rPr lang="ja-JP" altLang="en-US" dirty="0" smtClean="0"/>
              <a:t>を適切把握し図表を埋める。</a:t>
            </a:r>
            <a:endParaRPr lang="en-US" altLang="ja-JP" dirty="0" smtClean="0"/>
          </a:p>
        </p:txBody>
      </p:sp>
      <p:sp>
        <p:nvSpPr>
          <p:cNvPr id="7" name="円/楕円 6"/>
          <p:cNvSpPr/>
          <p:nvPr/>
        </p:nvSpPr>
        <p:spPr>
          <a:xfrm>
            <a:off x="3387121" y="4316840"/>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スライド番号プレースホルダー 1"/>
          <p:cNvSpPr txBox="1">
            <a:spLocks/>
          </p:cNvSpPr>
          <p:nvPr/>
        </p:nvSpPr>
        <p:spPr>
          <a:xfrm>
            <a:off x="10980208" y="5557628"/>
            <a:ext cx="641119"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29</a:t>
            </a:fld>
            <a:endParaRPr lang="en-US" altLang="ja-JP" dirty="0"/>
          </a:p>
        </p:txBody>
      </p:sp>
      <p:sp>
        <p:nvSpPr>
          <p:cNvPr id="9" name="正方形/長方形 8"/>
          <p:cNvSpPr/>
          <p:nvPr/>
        </p:nvSpPr>
        <p:spPr>
          <a:xfrm>
            <a:off x="6645731" y="3286459"/>
            <a:ext cx="5107561" cy="646331"/>
          </a:xfrm>
          <a:prstGeom prst="rect">
            <a:avLst/>
          </a:prstGeom>
        </p:spPr>
        <p:txBody>
          <a:bodyPr wrap="square">
            <a:spAutoFit/>
          </a:bodyPr>
          <a:lstStyle/>
          <a:p>
            <a:r>
              <a:rPr lang="ja-JP" altLang="en-US" dirty="0"/>
              <a:t>紐付く</a:t>
            </a:r>
            <a:r>
              <a:rPr lang="en-US" altLang="ja-JP" dirty="0" smtClean="0"/>
              <a:t>=PD</a:t>
            </a:r>
            <a:r>
              <a:rPr lang="ja-JP" altLang="en-US" dirty="0" smtClean="0"/>
              <a:t>と</a:t>
            </a:r>
            <a:r>
              <a:rPr lang="en-US" altLang="ja-JP" dirty="0" smtClean="0"/>
              <a:t>DCSPEC</a:t>
            </a:r>
            <a:r>
              <a:rPr lang="ja-JP" altLang="en-US" dirty="0" smtClean="0"/>
              <a:t>が同一箇所に存在する。</a:t>
            </a:r>
            <a:endParaRPr lang="en-US" altLang="ja-JP" dirty="0" smtClean="0"/>
          </a:p>
          <a:p>
            <a:endParaRPr lang="ja-JP" altLang="en-US" dirty="0"/>
          </a:p>
        </p:txBody>
      </p:sp>
      <p:sp>
        <p:nvSpPr>
          <p:cNvPr id="10" name="円/楕円 9"/>
          <p:cNvSpPr/>
          <p:nvPr/>
        </p:nvSpPr>
        <p:spPr>
          <a:xfrm>
            <a:off x="732802" y="4299320"/>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14898" y="3948670"/>
            <a:ext cx="1146468" cy="369332"/>
          </a:xfrm>
          <a:prstGeom prst="rect">
            <a:avLst/>
          </a:prstGeom>
        </p:spPr>
        <p:txBody>
          <a:bodyPr wrap="none">
            <a:spAutoFit/>
          </a:bodyPr>
          <a:lstStyle/>
          <a:p>
            <a:pPr algn="ctr"/>
            <a:r>
              <a:rPr lang="en-US" altLang="ja-JP" dirty="0"/>
              <a:t>DCSPEC</a:t>
            </a:r>
            <a:endParaRPr lang="ja-JP" altLang="en-US" dirty="0"/>
          </a:p>
        </p:txBody>
      </p:sp>
      <p:sp>
        <p:nvSpPr>
          <p:cNvPr id="12" name="円/楕円 11"/>
          <p:cNvSpPr/>
          <p:nvPr/>
        </p:nvSpPr>
        <p:spPr>
          <a:xfrm>
            <a:off x="8579742" y="4347313"/>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8851851" y="4022904"/>
            <a:ext cx="1479892" cy="369332"/>
          </a:xfrm>
          <a:prstGeom prst="rect">
            <a:avLst/>
          </a:prstGeom>
        </p:spPr>
        <p:txBody>
          <a:bodyPr wrap="none">
            <a:spAutoFit/>
          </a:bodyPr>
          <a:lstStyle/>
          <a:p>
            <a:pPr lvl="0">
              <a:defRPr/>
            </a:pPr>
            <a:r>
              <a:rPr lang="ja-JP" altLang="en-US" dirty="0"/>
              <a:t>DCDefinition</a:t>
            </a:r>
          </a:p>
        </p:txBody>
      </p:sp>
      <p:sp>
        <p:nvSpPr>
          <p:cNvPr id="14" name="円/楕円 13"/>
          <p:cNvSpPr/>
          <p:nvPr/>
        </p:nvSpPr>
        <p:spPr>
          <a:xfrm>
            <a:off x="5688568" y="4338468"/>
            <a:ext cx="1970567" cy="142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5787195" y="4022904"/>
            <a:ext cx="1633781" cy="369332"/>
          </a:xfrm>
          <a:prstGeom prst="rect">
            <a:avLst/>
          </a:prstGeom>
        </p:spPr>
        <p:txBody>
          <a:bodyPr wrap="none">
            <a:spAutoFit/>
          </a:bodyPr>
          <a:lstStyle/>
          <a:p>
            <a:pPr lvl="0">
              <a:defRPr/>
            </a:pPr>
            <a:r>
              <a:rPr lang="en-US" altLang="ja-JP" dirty="0" err="1"/>
              <a:t>LogicalRecipe</a:t>
            </a:r>
            <a:endParaRPr lang="ja-JP" altLang="en-US" dirty="0"/>
          </a:p>
        </p:txBody>
      </p:sp>
      <p:sp>
        <p:nvSpPr>
          <p:cNvPr id="16" name="右矢印 15"/>
          <p:cNvSpPr/>
          <p:nvPr/>
        </p:nvSpPr>
        <p:spPr>
          <a:xfrm>
            <a:off x="6130126" y="3196345"/>
            <a:ext cx="530339" cy="446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05409" y="3074151"/>
            <a:ext cx="6096000" cy="646331"/>
          </a:xfrm>
          <a:prstGeom prst="rect">
            <a:avLst/>
          </a:prstGeom>
        </p:spPr>
        <p:txBody>
          <a:bodyPr>
            <a:spAutoFit/>
          </a:bodyPr>
          <a:lstStyle/>
          <a:p>
            <a:r>
              <a:rPr lang="ja-JP" altLang="en-US" dirty="0" smtClean="0"/>
              <a:t>DCSpecが</a:t>
            </a:r>
            <a:r>
              <a:rPr lang="ja-JP" altLang="en-US" dirty="0"/>
              <a:t>紐付く工程に指定されたロジカルレシピとの間でDCDefinitionの設定が一致することを確認する</a:t>
            </a:r>
          </a:p>
        </p:txBody>
      </p:sp>
      <p:cxnSp>
        <p:nvCxnSpPr>
          <p:cNvPr id="18" name="直線コネクタ 17"/>
          <p:cNvCxnSpPr/>
          <p:nvPr/>
        </p:nvCxnSpPr>
        <p:spPr>
          <a:xfrm>
            <a:off x="1693972" y="4648836"/>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1693972" y="4873720"/>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1690039" y="5117155"/>
            <a:ext cx="2402062" cy="5960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a:off x="4349345" y="4689132"/>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p:cNvSpPr/>
          <p:nvPr/>
        </p:nvSpPr>
        <p:spPr>
          <a:xfrm>
            <a:off x="4089211" y="3966739"/>
            <a:ext cx="505268" cy="369332"/>
          </a:xfrm>
          <a:prstGeom prst="rect">
            <a:avLst/>
          </a:prstGeom>
        </p:spPr>
        <p:txBody>
          <a:bodyPr wrap="none">
            <a:spAutoFit/>
          </a:bodyPr>
          <a:lstStyle/>
          <a:p>
            <a:pPr algn="ctr"/>
            <a:r>
              <a:rPr lang="en-US" altLang="ja-JP" dirty="0" smtClean="0"/>
              <a:t>PD</a:t>
            </a:r>
            <a:endParaRPr lang="ja-JP" altLang="en-US" dirty="0"/>
          </a:p>
        </p:txBody>
      </p:sp>
      <p:cxnSp>
        <p:nvCxnSpPr>
          <p:cNvPr id="23" name="直線コネクタ 22"/>
          <p:cNvCxnSpPr/>
          <p:nvPr/>
        </p:nvCxnSpPr>
        <p:spPr>
          <a:xfrm>
            <a:off x="4322097" y="4941898"/>
            <a:ext cx="2402062" cy="59600"/>
          </a:xfrm>
          <a:prstGeom prst="line">
            <a:avLst/>
          </a:prstGeom>
        </p:spPr>
        <p:style>
          <a:lnRef idx="1">
            <a:schemeClr val="dk1"/>
          </a:lnRef>
          <a:fillRef idx="0">
            <a:schemeClr val="dk1"/>
          </a:fillRef>
          <a:effectRef idx="0">
            <a:schemeClr val="dk1"/>
          </a:effectRef>
          <a:fontRef idx="minor">
            <a:schemeClr val="tx1"/>
          </a:fontRef>
        </p:style>
      </p:cxnSp>
      <p:sp>
        <p:nvSpPr>
          <p:cNvPr id="24" name="テキスト ボックス 23"/>
          <p:cNvSpPr txBox="1"/>
          <p:nvPr/>
        </p:nvSpPr>
        <p:spPr>
          <a:xfrm>
            <a:off x="7895990" y="4678636"/>
            <a:ext cx="683752" cy="369332"/>
          </a:xfrm>
          <a:prstGeom prst="rect">
            <a:avLst/>
          </a:prstGeom>
          <a:noFill/>
        </p:spPr>
        <p:txBody>
          <a:bodyPr wrap="square" rtlCol="0">
            <a:spAutoFit/>
          </a:bodyPr>
          <a:lstStyle/>
          <a:p>
            <a:r>
              <a:rPr kumimoji="1" lang="en-US" altLang="ja-JP" dirty="0" smtClean="0"/>
              <a:t>=</a:t>
            </a:r>
          </a:p>
        </p:txBody>
      </p:sp>
      <p:sp>
        <p:nvSpPr>
          <p:cNvPr id="25" name="正方形/長方形 24"/>
          <p:cNvSpPr/>
          <p:nvPr/>
        </p:nvSpPr>
        <p:spPr>
          <a:xfrm>
            <a:off x="240252" y="875791"/>
            <a:ext cx="11604418" cy="369332"/>
          </a:xfrm>
          <a:prstGeom prst="rect">
            <a:avLst/>
          </a:prstGeom>
        </p:spPr>
        <p:txBody>
          <a:bodyPr wrap="square">
            <a:spAutoFit/>
          </a:bodyPr>
          <a:lstStyle/>
          <a:p>
            <a:r>
              <a:rPr lang="ja-JP" altLang="en-US" dirty="0" smtClean="0"/>
              <a:t>例）DCSpecが</a:t>
            </a:r>
            <a:r>
              <a:rPr lang="ja-JP" altLang="en-US" dirty="0"/>
              <a:t>紐付く工程に指定されたロジカルレシピとの間でDCDefinitionの設定が一致することを確認する</a:t>
            </a:r>
          </a:p>
        </p:txBody>
      </p:sp>
    </p:spTree>
    <p:extLst>
      <p:ext uri="{BB962C8B-B14F-4D97-AF65-F5344CB8AC3E}">
        <p14:creationId xmlns:p14="http://schemas.microsoft.com/office/powerpoint/2010/main" val="4219286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位置演算子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31</a:t>
            </a:fld>
            <a:endParaRPr lang="en-US" altLang="ja-JP" dirty="0"/>
          </a:p>
        </p:txBody>
      </p:sp>
      <p:sp>
        <p:nvSpPr>
          <p:cNvPr id="7" name="テキスト ボックス 6"/>
          <p:cNvSpPr txBox="1"/>
          <p:nvPr/>
        </p:nvSpPr>
        <p:spPr>
          <a:xfrm>
            <a:off x="522458" y="748408"/>
            <a:ext cx="11272136" cy="3170099"/>
          </a:xfrm>
          <a:prstGeom prst="rect">
            <a:avLst/>
          </a:prstGeom>
          <a:noFill/>
        </p:spPr>
        <p:txBody>
          <a:bodyPr wrap="square" rtlCol="0">
            <a:spAutoFit/>
          </a:bodyPr>
          <a:lstStyle/>
          <a:p>
            <a:r>
              <a:rPr kumimoji="1" lang="ja-JP" altLang="en-US" sz="2000" b="1" dirty="0" smtClean="0"/>
              <a:t>演算子ごとに</a:t>
            </a:r>
            <a:r>
              <a:rPr lang="en-US" altLang="ja-JP" sz="2000" b="1" dirty="0" smtClean="0"/>
              <a:t>class</a:t>
            </a:r>
            <a:r>
              <a:rPr lang="ja-JP" altLang="en-US" sz="2000" b="1" dirty="0" smtClean="0"/>
              <a:t>を定義する</a:t>
            </a:r>
            <a:endParaRPr kumimoji="1" lang="en-US" altLang="ja-JP" sz="2000" b="1" dirty="0" smtClean="0"/>
          </a:p>
          <a:p>
            <a:r>
              <a:rPr kumimoji="1" lang="ja-JP" altLang="en-US" sz="2000" b="1" dirty="0" smtClean="0"/>
              <a:t>・位置指定演算子　　　　　　　　　　　　　　　　　　　　</a:t>
            </a:r>
            <a:r>
              <a:rPr lang="en-US" altLang="ja-JP" sz="2000" b="1" dirty="0" err="1" smtClean="0"/>
              <a:t>classname</a:t>
            </a:r>
            <a:r>
              <a:rPr lang="en-US" altLang="ja-JP" sz="2000" b="1" dirty="0" smtClean="0"/>
              <a:t>(</a:t>
            </a:r>
            <a:r>
              <a:rPr lang="ja-JP" altLang="en-US" sz="2000" b="1" dirty="0" smtClean="0"/>
              <a:t>実装</a:t>
            </a:r>
            <a:r>
              <a:rPr lang="en-US" altLang="ja-JP" sz="2000" b="1" dirty="0" smtClean="0"/>
              <a:t>java</a:t>
            </a:r>
            <a:r>
              <a:rPr lang="ja-JP" altLang="en-US" sz="2000" b="1" dirty="0" smtClean="0"/>
              <a:t>クラス</a:t>
            </a:r>
            <a:r>
              <a:rPr lang="en-US" altLang="ja-JP" sz="2000" b="1" dirty="0" smtClean="0"/>
              <a:t>)</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kumimoji="1" lang="ja-JP" altLang="en-US" sz="2000" b="1" dirty="0" smtClean="0"/>
              <a:t>　　</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r>
              <a:rPr lang="en-US" altLang="ja-JP" sz="2000" dirty="0" err="1" smtClean="0"/>
              <a:t>Noperator</a:t>
            </a:r>
            <a:r>
              <a:rPr lang="ja-JP" altLang="en-US" sz="2000" dirty="0" smtClean="0"/>
              <a:t>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r>
              <a:rPr lang="en-US" altLang="ja-JP" sz="2000" dirty="0" err="1" smtClean="0"/>
              <a:t>Uoperator</a:t>
            </a:r>
            <a:endParaRPr lang="en-US" altLang="ja-JP" sz="2000" dirty="0" smtClean="0"/>
          </a:p>
          <a:p>
            <a:pPr lvl="2"/>
            <a:r>
              <a:rPr lang="en-US" altLang="ja-JP" sz="2000" dirty="0" smtClean="0"/>
              <a:t>1F3    </a:t>
            </a:r>
            <a:r>
              <a:rPr lang="ja-JP" altLang="en-US" sz="2000" dirty="0" smtClean="0"/>
              <a:t>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　                                             </a:t>
            </a:r>
            <a:r>
              <a:rPr lang="en-US" altLang="ja-JP" sz="2000" dirty="0" err="1" smtClean="0"/>
              <a:t>Fcharoperator</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a:t>
            </a:r>
            <a:r>
              <a:rPr lang="en-US" altLang="ja-JP" sz="2000" b="1" dirty="0" smtClean="0"/>
              <a:t>	                                       </a:t>
            </a:r>
            <a:r>
              <a:rPr lang="en-US" altLang="ja-JP" sz="2000" dirty="0" err="1" smtClean="0"/>
              <a:t>Echaroperator</a:t>
            </a:r>
            <a:endParaRPr lang="en-US" altLang="ja-JP" sz="2000" b="1" dirty="0" smtClean="0"/>
          </a:p>
          <a:p>
            <a:r>
              <a:rPr lang="ja-JP" altLang="en-US" sz="2000" b="1" dirty="0" smtClean="0"/>
              <a:t>　　　　</a:t>
            </a:r>
            <a:r>
              <a:rPr lang="en-US" altLang="ja-JP" sz="2000" b="1" dirty="0" smtClean="0"/>
              <a:t>-</a:t>
            </a:r>
            <a:r>
              <a:rPr lang="ja-JP" altLang="en-US" sz="2000" b="1" dirty="0" smtClean="0"/>
              <a:t>データ位置判別</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Fcoulumnoperator</a:t>
            </a:r>
            <a:r>
              <a:rPr lang="en-US" altLang="ja-JP" sz="2000" dirty="0" smtClean="0"/>
              <a:t>                 </a:t>
            </a:r>
          </a:p>
          <a:p>
            <a:pPr lvl="2"/>
            <a:r>
              <a:rPr lang="en-US" altLang="ja-JP" sz="2000" dirty="0" smtClean="0"/>
              <a:t>E(end)</a:t>
            </a:r>
            <a:r>
              <a:rPr lang="ja-JP" altLang="en-US" sz="2000" dirty="0" smtClean="0"/>
              <a:t> 　最後のデータ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Ecoulumnoperator</a:t>
            </a:r>
            <a:endParaRPr lang="en-US" altLang="ja-JP" sz="2000" dirty="0" smtClean="0"/>
          </a:p>
        </p:txBody>
      </p:sp>
    </p:spTree>
    <p:extLst>
      <p:ext uri="{BB962C8B-B14F-4D97-AF65-F5344CB8AC3E}">
        <p14:creationId xmlns:p14="http://schemas.microsoft.com/office/powerpoint/2010/main" val="584432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角丸四角形 94"/>
          <p:cNvSpPr/>
          <p:nvPr/>
        </p:nvSpPr>
        <p:spPr>
          <a:xfrm>
            <a:off x="6136877" y="1416164"/>
            <a:ext cx="2933700" cy="3043121"/>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32</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grpSp>
        <p:nvGrpSpPr>
          <p:cNvPr id="73" name="グループ化 72"/>
          <p:cNvGrpSpPr/>
          <p:nvPr/>
        </p:nvGrpSpPr>
        <p:grpSpPr>
          <a:xfrm>
            <a:off x="6694565" y="2947737"/>
            <a:ext cx="1883383" cy="1226891"/>
            <a:chOff x="6096000" y="4071394"/>
            <a:chExt cx="5698593" cy="1741037"/>
          </a:xfrm>
        </p:grpSpPr>
        <p:sp>
          <p:nvSpPr>
            <p:cNvPr id="28" name="角丸四角形 27"/>
            <p:cNvSpPr/>
            <p:nvPr/>
          </p:nvSpPr>
          <p:spPr>
            <a:xfrm>
              <a:off x="6096000" y="4103027"/>
              <a:ext cx="5698593" cy="1709404"/>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2" name="テキスト ボックス 31"/>
            <p:cNvSpPr txBox="1"/>
            <p:nvPr/>
          </p:nvSpPr>
          <p:spPr>
            <a:xfrm>
              <a:off x="7368534" y="4071394"/>
              <a:ext cx="2693709" cy="524106"/>
            </a:xfrm>
            <a:prstGeom prst="rect">
              <a:avLst/>
            </a:prstGeom>
            <a:noFill/>
          </p:spPr>
          <p:txBody>
            <a:bodyPr wrap="square" rtlCol="0">
              <a:spAutoFit/>
            </a:bodyPr>
            <a:lstStyle/>
            <a:p>
              <a:r>
                <a:rPr kumimoji="1" lang="ja-JP" altLang="en-US" dirty="0" smtClean="0"/>
                <a:t>ロジック</a:t>
              </a:r>
              <a:endParaRPr kumimoji="1" lang="en-US" altLang="ja-JP" dirty="0" smtClean="0"/>
            </a:p>
          </p:txBody>
        </p:sp>
        <p:sp>
          <p:nvSpPr>
            <p:cNvPr id="67" name="円/楕円 66"/>
            <p:cNvSpPr/>
            <p:nvPr/>
          </p:nvSpPr>
          <p:spPr>
            <a:xfrm>
              <a:off x="6759483" y="4643891"/>
              <a:ext cx="3911815"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307863" y="3034674"/>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847651" y="876747"/>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1" name="角丸四角形 90"/>
          <p:cNvSpPr/>
          <p:nvPr/>
        </p:nvSpPr>
        <p:spPr>
          <a:xfrm>
            <a:off x="6807437" y="1758919"/>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93" name="角丸四角形 92"/>
          <p:cNvSpPr/>
          <p:nvPr/>
        </p:nvSpPr>
        <p:spPr>
          <a:xfrm>
            <a:off x="6920206" y="4627071"/>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p>
        </p:txBody>
      </p:sp>
      <p:sp>
        <p:nvSpPr>
          <p:cNvPr id="96" name="テキスト ボックス 95"/>
          <p:cNvSpPr txBox="1"/>
          <p:nvPr/>
        </p:nvSpPr>
        <p:spPr>
          <a:xfrm>
            <a:off x="7255071" y="1345249"/>
            <a:ext cx="1592580" cy="369332"/>
          </a:xfrm>
          <a:prstGeom prst="rect">
            <a:avLst/>
          </a:prstGeom>
          <a:noFill/>
        </p:spPr>
        <p:txBody>
          <a:bodyPr wrap="square" rtlCol="0">
            <a:spAutoFit/>
          </a:bodyPr>
          <a:lstStyle/>
          <a:p>
            <a:r>
              <a:rPr kumimoji="1" lang="ja-JP" altLang="en-US" dirty="0" smtClean="0"/>
              <a:t>ＡＰ</a:t>
            </a:r>
            <a:endParaRPr kumimoji="1" lang="ja-JP" altLang="en-US" dirty="0"/>
          </a:p>
        </p:txBody>
      </p:sp>
    </p:spTree>
    <p:extLst>
      <p:ext uri="{BB962C8B-B14F-4D97-AF65-F5344CB8AC3E}">
        <p14:creationId xmlns:p14="http://schemas.microsoft.com/office/powerpoint/2010/main" val="2258577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33</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438303" y="2716030"/>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211294" y="917298"/>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3" name="角丸四角形 92"/>
          <p:cNvSpPr/>
          <p:nvPr/>
        </p:nvSpPr>
        <p:spPr>
          <a:xfrm>
            <a:off x="6541957" y="4287885"/>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r>
              <a:rPr kumimoji="1" lang="en-US" altLang="ja-JP" dirty="0" smtClean="0"/>
              <a:t>(Web)</a:t>
            </a:r>
            <a:endParaRPr kumimoji="1" lang="ja-JP" altLang="en-US" dirty="0" smtClean="0"/>
          </a:p>
        </p:txBody>
      </p:sp>
      <p:pic>
        <p:nvPicPr>
          <p:cNvPr id="3" name="図 2"/>
          <p:cNvPicPr>
            <a:picLocks noChangeAspect="1"/>
          </p:cNvPicPr>
          <p:nvPr/>
        </p:nvPicPr>
        <p:blipFill>
          <a:blip r:embed="rId5"/>
          <a:stretch>
            <a:fillRect/>
          </a:stretch>
        </p:blipFill>
        <p:spPr>
          <a:xfrm>
            <a:off x="6324709" y="1491929"/>
            <a:ext cx="1844149" cy="1977783"/>
          </a:xfrm>
          <a:prstGeom prst="rect">
            <a:avLst/>
          </a:prstGeom>
        </p:spPr>
      </p:pic>
      <p:cxnSp>
        <p:nvCxnSpPr>
          <p:cNvPr id="8" name="直線矢印コネクタ 7"/>
          <p:cNvCxnSpPr/>
          <p:nvPr/>
        </p:nvCxnSpPr>
        <p:spPr>
          <a:xfrm flipH="1">
            <a:off x="7239000" y="3492572"/>
            <a:ext cx="7784" cy="736528"/>
          </a:xfrm>
          <a:prstGeom prst="straightConnector1">
            <a:avLst/>
          </a:prstGeom>
          <a:ln>
            <a:headEnd type="stealth"/>
            <a:tailEnd type="stealth"/>
          </a:ln>
        </p:spPr>
        <p:style>
          <a:lnRef idx="1">
            <a:schemeClr val="accent2"/>
          </a:lnRef>
          <a:fillRef idx="0">
            <a:schemeClr val="accent2"/>
          </a:fillRef>
          <a:effectRef idx="0">
            <a:schemeClr val="accent2"/>
          </a:effectRef>
          <a:fontRef idx="minor">
            <a:schemeClr val="tx1"/>
          </a:fontRef>
        </p:style>
      </p:cxnSp>
      <p:cxnSp>
        <p:nvCxnSpPr>
          <p:cNvPr id="10" name="直線矢印コネクタ 9"/>
          <p:cNvCxnSpPr/>
          <p:nvPr/>
        </p:nvCxnSpPr>
        <p:spPr>
          <a:xfrm>
            <a:off x="8351520" y="2682240"/>
            <a:ext cx="693420" cy="555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8458200" y="3962400"/>
            <a:ext cx="518160" cy="647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62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コントローラモジュール</a:t>
            </a:r>
            <a:endParaRPr kumimoji="1" lang="ja-JP" altLang="en-US" dirty="0"/>
          </a:p>
        </p:txBody>
      </p:sp>
      <p:sp>
        <p:nvSpPr>
          <p:cNvPr id="4" name="テキスト プレースホルダー 3"/>
          <p:cNvSpPr>
            <a:spLocks noGrp="1"/>
          </p:cNvSpPr>
          <p:nvPr>
            <p:ph type="body" sz="quarter" idx="14"/>
          </p:nvPr>
        </p:nvSpPr>
        <p:spPr>
          <a:xfrm>
            <a:off x="814918" y="841596"/>
            <a:ext cx="10562165" cy="588211"/>
          </a:xfrm>
        </p:spPr>
        <p:txBody>
          <a:bodyPr>
            <a:normAutofit fontScale="25000" lnSpcReduction="20000"/>
          </a:bodyPr>
          <a:lstStyle/>
          <a:p>
            <a:r>
              <a:rPr lang="en-US" altLang="ja-JP" sz="1600" dirty="0" smtClean="0"/>
              <a:t>Excel</a:t>
            </a:r>
            <a:r>
              <a:rPr lang="ja-JP" altLang="en-US" sz="1600" dirty="0" smtClean="0"/>
              <a:t>データからチェック内容を確定させ、対象ルールを選定</a:t>
            </a:r>
            <a:endParaRPr lang="en-US" altLang="ja-JP" sz="1600" dirty="0" smtClean="0"/>
          </a:p>
          <a:p>
            <a:r>
              <a:rPr lang="ja-JP" altLang="en-US" sz="1600" dirty="0" smtClean="0"/>
              <a:t>チェック項目：量産</a:t>
            </a:r>
            <a:r>
              <a:rPr lang="en-US" altLang="ja-JP" sz="1600" dirty="0" smtClean="0"/>
              <a:t>/</a:t>
            </a:r>
            <a:r>
              <a:rPr lang="ja-JP" altLang="en-US" sz="1600" dirty="0" smtClean="0"/>
              <a:t>試作</a:t>
            </a:r>
            <a:endParaRPr lang="en-US" altLang="ja-JP" sz="1600" dirty="0" smtClean="0"/>
          </a:p>
          <a:p>
            <a:r>
              <a:rPr lang="ja-JP" altLang="en-US" sz="1600" dirty="0" smtClean="0"/>
              <a:t>　　　　　　　　クラス区分</a:t>
            </a:r>
            <a:r>
              <a:rPr lang="en-US" altLang="ja-JP" sz="1600" dirty="0" smtClean="0"/>
              <a:t>:excel</a:t>
            </a:r>
            <a:r>
              <a:rPr lang="ja-JP" altLang="en-US" sz="1600" dirty="0" smtClean="0"/>
              <a:t>シート名</a:t>
            </a:r>
            <a:endParaRPr lang="en-US" altLang="ja-JP" sz="1600" dirty="0" smtClean="0"/>
          </a:p>
          <a:p>
            <a:r>
              <a:rPr lang="ja-JP" altLang="en-US" sz="1600" dirty="0" smtClean="0"/>
              <a:t>　　　　　　　　ルール</a:t>
            </a:r>
            <a:r>
              <a:rPr lang="ja-JP" altLang="en-US" sz="1600" dirty="0"/>
              <a:t>演算子のアクティビティ状態</a:t>
            </a:r>
            <a:endParaRPr lang="en-US" altLang="ja-JP" sz="1600" dirty="0"/>
          </a:p>
          <a:p>
            <a:r>
              <a:rPr lang="ja-JP" altLang="en-US" sz="1600" dirty="0" smtClean="0"/>
              <a:t>　　　　　　　　　</a:t>
            </a:r>
            <a:endParaRPr lang="en-US" altLang="ja-JP" sz="1600" dirty="0"/>
          </a:p>
          <a:p>
            <a:r>
              <a:rPr lang="ja-JP" altLang="en-US" sz="1600" dirty="0" smtClean="0"/>
              <a:t>ルール演算子の選定　クラス区分が●だった場合データを操作し、要素△があるかを事前確認</a:t>
            </a:r>
            <a:endParaRPr lang="en-US" altLang="ja-JP" sz="1600" dirty="0" smtClean="0"/>
          </a:p>
          <a:p>
            <a:r>
              <a:rPr lang="ja-JP" altLang="en-US" sz="1600" dirty="0"/>
              <a:t>　</a:t>
            </a:r>
            <a:r>
              <a:rPr lang="ja-JP" altLang="en-US" sz="1600" dirty="0" smtClean="0"/>
              <a:t>　　</a:t>
            </a:r>
            <a:r>
              <a:rPr lang="en-US" altLang="ja-JP" sz="1600" dirty="0" smtClean="0"/>
              <a:t>		</a:t>
            </a:r>
            <a:r>
              <a:rPr lang="ja-JP" altLang="en-US" sz="1600" dirty="0" smtClean="0"/>
              <a:t>　　　　　　　　　　　⇒△がある場合はそのルールに付随するルール演算子を取得</a:t>
            </a:r>
            <a:endParaRPr lang="en-US" altLang="ja-JP" sz="1600" dirty="0" smtClean="0"/>
          </a:p>
          <a:p>
            <a:r>
              <a:rPr lang="ja-JP" altLang="en-US" sz="1600" dirty="0"/>
              <a:t>　</a:t>
            </a:r>
            <a:r>
              <a:rPr lang="ja-JP" altLang="en-US" sz="1600" dirty="0" smtClean="0"/>
              <a:t>　　⇒△がない場合、そのルールに付随しないルール演算子を取得</a:t>
            </a:r>
            <a:endParaRPr lang="en-US" altLang="ja-JP" sz="1600" dirty="0" smtClean="0"/>
          </a:p>
          <a:p>
            <a:r>
              <a:rPr lang="ja-JP" altLang="en-US" sz="1600" dirty="0"/>
              <a:t>　</a:t>
            </a:r>
            <a:r>
              <a:rPr lang="ja-JP" altLang="en-US" sz="1600" dirty="0" smtClean="0"/>
              <a:t>　　</a:t>
            </a:r>
            <a:endParaRPr lang="en-US" altLang="ja-JP" sz="1600" dirty="0" smtClean="0"/>
          </a:p>
          <a:p>
            <a:endParaRPr lang="en-US" altLang="ja-JP" sz="1600" dirty="0" smtClean="0"/>
          </a:p>
          <a:p>
            <a:endParaRPr kumimoji="1" lang="en-US" altLang="ja-JP" sz="16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34</a:t>
            </a:fld>
            <a:endParaRPr lang="en-US" altLang="ja-JP" dirty="0"/>
          </a:p>
        </p:txBody>
      </p:sp>
      <p:sp>
        <p:nvSpPr>
          <p:cNvPr id="6" name="テキスト ボックス 5"/>
          <p:cNvSpPr txBox="1"/>
          <p:nvPr/>
        </p:nvSpPr>
        <p:spPr>
          <a:xfrm>
            <a:off x="6463898" y="4258869"/>
            <a:ext cx="3797141"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 </a:t>
            </a:r>
            <a:r>
              <a:rPr lang="en-US" altLang="ja-JP" sz="1100" dirty="0" smtClean="0"/>
              <a:t>:B2</a:t>
            </a:r>
            <a:endParaRPr kumimoji="1" lang="en-US" altLang="ja-JP" sz="1000" dirty="0" smtClean="0"/>
          </a:p>
        </p:txBody>
      </p:sp>
      <p:sp>
        <p:nvSpPr>
          <p:cNvPr id="7" name="テキスト ボックス 6"/>
          <p:cNvSpPr txBox="1"/>
          <p:nvPr/>
        </p:nvSpPr>
        <p:spPr>
          <a:xfrm>
            <a:off x="4044317" y="4678426"/>
            <a:ext cx="2515944"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8" name="テキスト ボックス 7"/>
          <p:cNvSpPr txBox="1"/>
          <p:nvPr/>
        </p:nvSpPr>
        <p:spPr>
          <a:xfrm>
            <a:off x="4041067" y="4253509"/>
            <a:ext cx="2155319"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cxnSp>
        <p:nvCxnSpPr>
          <p:cNvPr id="9" name="直線矢印コネクタ 8"/>
          <p:cNvCxnSpPr/>
          <p:nvPr/>
        </p:nvCxnSpPr>
        <p:spPr>
          <a:xfrm>
            <a:off x="2673082" y="5713934"/>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2699217" y="5131225"/>
            <a:ext cx="145860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11" name="直線矢印コネクタ 10"/>
          <p:cNvCxnSpPr/>
          <p:nvPr/>
        </p:nvCxnSpPr>
        <p:spPr>
          <a:xfrm>
            <a:off x="5697267" y="5735190"/>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4306139" y="513539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grpSp>
        <p:nvGrpSpPr>
          <p:cNvPr id="13" name="グループ化 12"/>
          <p:cNvGrpSpPr/>
          <p:nvPr/>
        </p:nvGrpSpPr>
        <p:grpSpPr>
          <a:xfrm>
            <a:off x="6963359" y="4965084"/>
            <a:ext cx="1971239" cy="981045"/>
            <a:chOff x="7858601" y="1610145"/>
            <a:chExt cx="4755168" cy="2380131"/>
          </a:xfrm>
        </p:grpSpPr>
        <p:sp>
          <p:nvSpPr>
            <p:cNvPr id="14" name="角丸四角形 13"/>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 name="テキスト ボックス 14"/>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16" name="グループ化 15"/>
            <p:cNvGrpSpPr/>
            <p:nvPr/>
          </p:nvGrpSpPr>
          <p:grpSpPr>
            <a:xfrm>
              <a:off x="9463077" y="2041499"/>
              <a:ext cx="1901931" cy="1528109"/>
              <a:chOff x="7263920" y="2372302"/>
              <a:chExt cx="2061035" cy="1655942"/>
            </a:xfrm>
          </p:grpSpPr>
          <p:sp>
            <p:nvSpPr>
              <p:cNvPr id="17" name="角丸四角形 16"/>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円/楕円 17"/>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9" name="円/楕円 18"/>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円/楕円 19"/>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円/楕円 20"/>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2" name="円/楕円 21"/>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3" name="円/楕円 22"/>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24" name="正方形/長方形 23"/>
          <p:cNvSpPr/>
          <p:nvPr/>
        </p:nvSpPr>
        <p:spPr>
          <a:xfrm>
            <a:off x="130230" y="841596"/>
            <a:ext cx="458780" cy="369332"/>
          </a:xfrm>
          <a:prstGeom prst="rect">
            <a:avLst/>
          </a:prstGeom>
        </p:spPr>
        <p:txBody>
          <a:bodyPr wrap="none">
            <a:spAutoFit/>
          </a:bodyPr>
          <a:lstStyle/>
          <a:p>
            <a:r>
              <a:rPr lang="en-US" altLang="ja-JP" dirty="0"/>
              <a:t>A1</a:t>
            </a:r>
            <a:endParaRPr lang="ja-JP" altLang="en-US" dirty="0"/>
          </a:p>
        </p:txBody>
      </p:sp>
      <p:sp>
        <p:nvSpPr>
          <p:cNvPr id="25" name="正方形/長方形 24"/>
          <p:cNvSpPr/>
          <p:nvPr/>
        </p:nvSpPr>
        <p:spPr>
          <a:xfrm>
            <a:off x="146260" y="3496846"/>
            <a:ext cx="442750" cy="369332"/>
          </a:xfrm>
          <a:prstGeom prst="rect">
            <a:avLst/>
          </a:prstGeom>
        </p:spPr>
        <p:txBody>
          <a:bodyPr wrap="none">
            <a:spAutoFit/>
          </a:bodyPr>
          <a:lstStyle/>
          <a:p>
            <a:r>
              <a:rPr lang="en-US" altLang="ja-JP" dirty="0" smtClean="0"/>
              <a:t>B1</a:t>
            </a:r>
            <a:endParaRPr lang="ja-JP" altLang="en-US" dirty="0"/>
          </a:p>
        </p:txBody>
      </p:sp>
      <p:sp>
        <p:nvSpPr>
          <p:cNvPr id="26" name="正方形/長方形 25"/>
          <p:cNvSpPr/>
          <p:nvPr/>
        </p:nvSpPr>
        <p:spPr>
          <a:xfrm>
            <a:off x="867833" y="3496846"/>
            <a:ext cx="6096000" cy="584775"/>
          </a:xfrm>
          <a:prstGeom prst="rect">
            <a:avLst/>
          </a:prstGeom>
        </p:spPr>
        <p:txBody>
          <a:bodyPr>
            <a:spAutoFit/>
          </a:bodyPr>
          <a:lstStyle/>
          <a:p>
            <a:r>
              <a:rPr lang="ja-JP" altLang="en-US" sz="1600" dirty="0"/>
              <a:t>統合マスタ・</a:t>
            </a:r>
            <a:r>
              <a:rPr lang="en-US" altLang="ja-JP" sz="1600" dirty="0"/>
              <a:t>ALDB</a:t>
            </a:r>
            <a:r>
              <a:rPr lang="ja-JP" altLang="en-US" sz="1600" dirty="0"/>
              <a:t>や統合マスタ</a:t>
            </a:r>
            <a:r>
              <a:rPr lang="en-US" altLang="ja-JP" sz="1600" dirty="0"/>
              <a:t>DB</a:t>
            </a:r>
            <a:r>
              <a:rPr lang="ja-JP" altLang="en-US" sz="1600" dirty="0"/>
              <a:t>からのデータが必要かチェック</a:t>
            </a:r>
            <a:endParaRPr lang="en-US" altLang="ja-JP" sz="1600" dirty="0"/>
          </a:p>
          <a:p>
            <a:r>
              <a:rPr lang="ja-JP" altLang="en-US" sz="1600" dirty="0"/>
              <a:t>チェック項目：不明</a:t>
            </a:r>
            <a:endParaRPr lang="en-US" altLang="ja-JP" sz="1600" dirty="0"/>
          </a:p>
        </p:txBody>
      </p:sp>
    </p:spTree>
    <p:extLst>
      <p:ext uri="{BB962C8B-B14F-4D97-AF65-F5344CB8AC3E}">
        <p14:creationId xmlns:p14="http://schemas.microsoft.com/office/powerpoint/2010/main" val="393693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ソフトフェアロジック</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35</a:t>
            </a:fld>
            <a:endParaRPr lang="en-US" altLang="ja-JP" dirty="0"/>
          </a:p>
        </p:txBody>
      </p:sp>
      <p:grpSp>
        <p:nvGrpSpPr>
          <p:cNvPr id="196" name="グループ化 195"/>
          <p:cNvGrpSpPr/>
          <p:nvPr/>
        </p:nvGrpSpPr>
        <p:grpSpPr>
          <a:xfrm>
            <a:off x="6168789" y="831071"/>
            <a:ext cx="5625806" cy="4280827"/>
            <a:chOff x="4472418" y="825652"/>
            <a:chExt cx="7876013" cy="5340854"/>
          </a:xfrm>
        </p:grpSpPr>
        <p:sp>
          <p:nvSpPr>
            <p:cNvPr id="72" name="テキスト ボックス 71"/>
            <p:cNvSpPr txBox="1"/>
            <p:nvPr/>
          </p:nvSpPr>
          <p:spPr>
            <a:xfrm>
              <a:off x="4641676" y="825652"/>
              <a:ext cx="3797140" cy="668474"/>
            </a:xfrm>
            <a:prstGeom prst="rect">
              <a:avLst/>
            </a:prstGeom>
            <a:noFill/>
          </p:spPr>
          <p:txBody>
            <a:bodyPr wrap="square" rtlCol="0">
              <a:spAutoFit/>
            </a:bodyPr>
            <a:lstStyle/>
            <a:p>
              <a:r>
                <a:rPr kumimoji="1" lang="ja-JP" altLang="en-US" sz="700" dirty="0" smtClean="0"/>
                <a:t>・</a:t>
              </a:r>
              <a:r>
                <a:rPr kumimoji="1" lang="en-US" altLang="ja-JP" sz="700" dirty="0" smtClean="0"/>
                <a:t>DB</a:t>
              </a:r>
              <a:r>
                <a:rPr kumimoji="1" lang="ja-JP" altLang="en-US" sz="700" dirty="0" smtClean="0"/>
                <a:t>へ</a:t>
              </a:r>
              <a:r>
                <a:rPr lang="ja-JP" altLang="en-US" sz="700" dirty="0" smtClean="0"/>
                <a:t>対象ルール演算子を取得する</a:t>
              </a:r>
              <a:r>
                <a:rPr kumimoji="1" lang="ja-JP" altLang="en-US" sz="700" dirty="0" smtClean="0"/>
                <a:t>クエリ発行</a:t>
              </a:r>
              <a:r>
                <a:rPr kumimoji="1" lang="en-US" altLang="ja-JP" sz="700" dirty="0" smtClean="0"/>
                <a:t>:</a:t>
              </a:r>
              <a:r>
                <a:rPr kumimoji="1" lang="en-US" altLang="ja-JP" sz="200" dirty="0" smtClean="0"/>
                <a:t>A2</a:t>
              </a:r>
            </a:p>
            <a:p>
              <a:r>
                <a:rPr kumimoji="1" lang="en-US" altLang="ja-JP" sz="700" dirty="0" smtClean="0"/>
                <a:t>(</a:t>
              </a:r>
              <a:r>
                <a:rPr kumimoji="1" lang="ja-JP" altLang="en-US" sz="700" dirty="0" smtClean="0"/>
                <a:t>クラス</a:t>
              </a:r>
              <a:r>
                <a:rPr lang="ja-JP" altLang="en-US" sz="700" dirty="0" smtClean="0"/>
                <a:t>区分</a:t>
              </a:r>
              <a:r>
                <a:rPr lang="en-US" altLang="ja-JP" sz="700" dirty="0" smtClean="0"/>
                <a:t>(</a:t>
              </a:r>
              <a:r>
                <a:rPr lang="ja-JP" altLang="en-US" sz="700" dirty="0" smtClean="0"/>
                <a:t>シート名</a:t>
              </a:r>
              <a:r>
                <a:rPr lang="en-US" altLang="ja-JP" sz="700" dirty="0" smtClean="0"/>
                <a:t>)</a:t>
              </a:r>
              <a:r>
                <a:rPr lang="ja-JP" altLang="en-US" sz="700" dirty="0" smtClean="0"/>
                <a:t>から</a:t>
              </a:r>
              <a:r>
                <a:rPr kumimoji="1" lang="ja-JP" altLang="en-US" sz="700" dirty="0" smtClean="0"/>
                <a:t>チェック対象を判別</a:t>
              </a:r>
              <a:r>
                <a:rPr kumimoji="1" lang="en-US" altLang="ja-JP" sz="700" dirty="0" smtClean="0"/>
                <a:t>)</a:t>
              </a:r>
            </a:p>
            <a:p>
              <a:r>
                <a:rPr lang="ja-JP" altLang="en-US" sz="700" dirty="0" smtClean="0"/>
                <a:t>・</a:t>
              </a:r>
              <a:r>
                <a:rPr lang="en-US" altLang="ja-JP" sz="700" dirty="0" smtClean="0"/>
                <a:t>DB</a:t>
              </a:r>
              <a:r>
                <a:rPr lang="ja-JP" altLang="en-US" sz="700" dirty="0" smtClean="0"/>
                <a:t>からデータ取得 </a:t>
              </a:r>
              <a:r>
                <a:rPr lang="en-US" altLang="ja-JP" sz="500" dirty="0" smtClean="0"/>
                <a:t>:B2</a:t>
              </a:r>
              <a:endParaRPr kumimoji="1" lang="en-US" altLang="ja-JP" sz="300" dirty="0" smtClean="0"/>
            </a:p>
          </p:txBody>
        </p:sp>
        <p:sp>
          <p:nvSpPr>
            <p:cNvPr id="73" name="テキスト ボックス 72"/>
            <p:cNvSpPr txBox="1"/>
            <p:nvPr/>
          </p:nvSpPr>
          <p:spPr>
            <a:xfrm>
              <a:off x="8076692" y="3603103"/>
              <a:ext cx="4271739" cy="321858"/>
            </a:xfrm>
            <a:prstGeom prst="rect">
              <a:avLst/>
            </a:prstGeom>
            <a:noFill/>
          </p:spPr>
          <p:txBody>
            <a:bodyPr wrap="square" rtlCol="0">
              <a:spAutoFit/>
            </a:bodyPr>
            <a:lstStyle/>
            <a:p>
              <a:r>
                <a:rPr kumimoji="1" lang="ja-JP" altLang="en-US" sz="700" dirty="0" smtClean="0"/>
                <a:t>・ルール演算子を</a:t>
              </a:r>
              <a:r>
                <a:rPr kumimoji="1" lang="en-US" altLang="ja-JP" sz="700" dirty="0" smtClean="0"/>
                <a:t>java</a:t>
              </a:r>
              <a:r>
                <a:rPr kumimoji="1" lang="ja-JP" altLang="en-US" sz="700" dirty="0" smtClean="0"/>
                <a:t>のロジックにして、</a:t>
              </a:r>
              <a:r>
                <a:rPr lang="ja-JP" altLang="en-US" sz="700" dirty="0"/>
                <a:t>ルール</a:t>
              </a:r>
              <a:r>
                <a:rPr lang="ja-JP" altLang="en-US" sz="700" dirty="0" smtClean="0"/>
                <a:t>を生成</a:t>
              </a:r>
              <a:r>
                <a:rPr lang="en-US" altLang="ja-JP" sz="700" dirty="0" smtClean="0"/>
                <a:t>:</a:t>
              </a:r>
              <a:r>
                <a:rPr lang="en-US" altLang="ja-JP" sz="400" dirty="0" smtClean="0"/>
                <a:t>A3</a:t>
              </a:r>
            </a:p>
          </p:txBody>
        </p:sp>
        <p:cxnSp>
          <p:nvCxnSpPr>
            <p:cNvPr id="76" name="直線矢印コネクタ 75"/>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H="1" flipV="1">
              <a:off x="6650736" y="2046957"/>
              <a:ext cx="2538316" cy="5713"/>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5419151" y="2299967"/>
              <a:ext cx="5321623" cy="2185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7" name="角丸四角形 86"/>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88" name="テキスト ボックス 87"/>
            <p:cNvSpPr txBox="1"/>
            <p:nvPr/>
          </p:nvSpPr>
          <p:spPr>
            <a:xfrm>
              <a:off x="5427668" y="3882126"/>
              <a:ext cx="1858809" cy="371374"/>
            </a:xfrm>
            <a:prstGeom prst="rect">
              <a:avLst/>
            </a:prstGeom>
            <a:noFill/>
          </p:spPr>
          <p:txBody>
            <a:bodyPr wrap="square" rtlCol="0">
              <a:spAutoFit/>
            </a:bodyPr>
            <a:lstStyle/>
            <a:p>
              <a:r>
                <a:rPr kumimoji="1" lang="ja-JP" altLang="en-US" sz="900" dirty="0" smtClean="0"/>
                <a:t>ロジック２</a:t>
              </a:r>
              <a:endParaRPr kumimoji="1" lang="en-US" altLang="ja-JP" sz="900" dirty="0" smtClean="0"/>
            </a:p>
          </p:txBody>
        </p:sp>
        <p:sp>
          <p:nvSpPr>
            <p:cNvPr id="89" name="テキスト ボックス 88"/>
            <p:cNvSpPr txBox="1"/>
            <p:nvPr/>
          </p:nvSpPr>
          <p:spPr>
            <a:xfrm>
              <a:off x="7905813" y="2552619"/>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91" name="テキスト ボックス 90"/>
            <p:cNvSpPr txBox="1"/>
            <p:nvPr/>
          </p:nvSpPr>
          <p:spPr>
            <a:xfrm>
              <a:off x="7910040" y="2283840"/>
              <a:ext cx="672817" cy="272341"/>
            </a:xfrm>
            <a:prstGeom prst="rect">
              <a:avLst/>
            </a:prstGeom>
            <a:noFill/>
          </p:spPr>
          <p:txBody>
            <a:bodyPr wrap="square" rtlCol="0">
              <a:spAutoFit/>
            </a:bodyPr>
            <a:lstStyle/>
            <a:p>
              <a:r>
                <a:rPr lang="en-US" altLang="ja-JP" sz="500" dirty="0"/>
                <a:t>B</a:t>
              </a:r>
              <a:endParaRPr kumimoji="1" lang="ja-JP" altLang="en-US" sz="500" dirty="0"/>
            </a:p>
          </p:txBody>
        </p:sp>
        <p:sp>
          <p:nvSpPr>
            <p:cNvPr id="92" name="テキスト ボックス 91"/>
            <p:cNvSpPr txBox="1"/>
            <p:nvPr/>
          </p:nvSpPr>
          <p:spPr>
            <a:xfrm>
              <a:off x="7905514" y="2018646"/>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3" name="テキスト ボックス 92"/>
            <p:cNvSpPr txBox="1"/>
            <p:nvPr/>
          </p:nvSpPr>
          <p:spPr>
            <a:xfrm>
              <a:off x="4792481" y="3327958"/>
              <a:ext cx="2605566" cy="495167"/>
            </a:xfrm>
            <a:prstGeom prst="rect">
              <a:avLst/>
            </a:prstGeom>
            <a:noFill/>
          </p:spPr>
          <p:txBody>
            <a:bodyPr wrap="square" rtlCol="0">
              <a:spAutoFit/>
            </a:bodyPr>
            <a:lstStyle/>
            <a:p>
              <a:r>
                <a:rPr kumimoji="1" lang="ja-JP" altLang="en-US" sz="700" dirty="0" smtClean="0"/>
                <a:t>・</a:t>
              </a:r>
              <a:r>
                <a:rPr lang="ja-JP" altLang="en-US" sz="700" dirty="0" smtClean="0"/>
                <a:t>メモリに格納した</a:t>
              </a:r>
              <a:r>
                <a:rPr lang="en-US" altLang="ja-JP" sz="200" dirty="0" smtClean="0"/>
                <a:t>B3,C1</a:t>
              </a:r>
              <a:r>
                <a:rPr lang="ja-JP" altLang="en-US" sz="700" dirty="0" smtClean="0"/>
                <a:t>と生成した</a:t>
              </a:r>
              <a:endParaRPr lang="en-US" altLang="ja-JP" sz="700" dirty="0" smtClean="0"/>
            </a:p>
            <a:p>
              <a:r>
                <a:rPr lang="ja-JP" altLang="en-US" sz="700" dirty="0" smtClean="0"/>
                <a:t>ルール</a:t>
              </a:r>
              <a:r>
                <a:rPr lang="en-US" altLang="ja-JP" sz="200" dirty="0" smtClean="0"/>
                <a:t>A3</a:t>
              </a:r>
              <a:r>
                <a:rPr lang="ja-JP" altLang="en-US" sz="700" dirty="0" smtClean="0"/>
                <a:t>を基にチェック判定</a:t>
              </a:r>
              <a:r>
                <a:rPr lang="en-US" altLang="ja-JP" sz="700" dirty="0" smtClean="0"/>
                <a:t>:</a:t>
              </a:r>
              <a:r>
                <a:rPr lang="ja-JP" altLang="en-US" sz="700" dirty="0" smtClean="0"/>
                <a:t> </a:t>
              </a:r>
              <a:r>
                <a:rPr lang="en-US" altLang="ja-JP" sz="100" dirty="0" smtClean="0"/>
                <a:t>A,B,C</a:t>
              </a:r>
            </a:p>
          </p:txBody>
        </p:sp>
        <p:cxnSp>
          <p:nvCxnSpPr>
            <p:cNvPr id="94" name="直線矢印コネクタ 93"/>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96" name="テキスト ボックス 95"/>
            <p:cNvSpPr txBox="1"/>
            <p:nvPr/>
          </p:nvSpPr>
          <p:spPr>
            <a:xfrm>
              <a:off x="7646015" y="5158914"/>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7" name="テキスト ボックス 96"/>
            <p:cNvSpPr txBox="1"/>
            <p:nvPr/>
          </p:nvSpPr>
          <p:spPr>
            <a:xfrm>
              <a:off x="7659442" y="4885397"/>
              <a:ext cx="672817" cy="272341"/>
            </a:xfrm>
            <a:prstGeom prst="rect">
              <a:avLst/>
            </a:prstGeom>
            <a:noFill/>
          </p:spPr>
          <p:txBody>
            <a:bodyPr wrap="square" rtlCol="0">
              <a:spAutoFit/>
            </a:bodyPr>
            <a:lstStyle/>
            <a:p>
              <a:r>
                <a:rPr lang="en-US" altLang="ja-JP" sz="500" dirty="0" smtClean="0"/>
                <a:t>B</a:t>
              </a:r>
              <a:endParaRPr kumimoji="1" lang="ja-JP" altLang="en-US" sz="500" dirty="0"/>
            </a:p>
          </p:txBody>
        </p:sp>
        <p:cxnSp>
          <p:nvCxnSpPr>
            <p:cNvPr id="98" name="直線矢印コネクタ 97"/>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99" name="直線矢印コネクタ 98"/>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01" name="テキスト ボックス 100"/>
            <p:cNvSpPr txBox="1"/>
            <p:nvPr/>
          </p:nvSpPr>
          <p:spPr>
            <a:xfrm>
              <a:off x="7644687" y="4617246"/>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103" name="角丸四角形 102"/>
            <p:cNvSpPr/>
            <p:nvPr/>
          </p:nvSpPr>
          <p:spPr>
            <a:xfrm>
              <a:off x="5288594" y="1531867"/>
              <a:ext cx="1823782" cy="981045"/>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4" name="テキスト ボックス 103"/>
            <p:cNvSpPr txBox="1"/>
            <p:nvPr/>
          </p:nvSpPr>
          <p:spPr>
            <a:xfrm>
              <a:off x="5141137" y="1815857"/>
              <a:ext cx="434024" cy="313605"/>
            </a:xfrm>
            <a:prstGeom prst="rect">
              <a:avLst/>
            </a:prstGeom>
            <a:noFill/>
          </p:spPr>
          <p:txBody>
            <a:bodyPr wrap="square" rtlCol="0">
              <a:spAutoFit/>
            </a:bodyPr>
            <a:lstStyle/>
            <a:p>
              <a:pPr>
                <a:lnSpc>
                  <a:spcPts val="800"/>
                </a:lnSpc>
              </a:pPr>
              <a:endParaRPr kumimoji="1" lang="ja-JP" altLang="en-US" sz="700" dirty="0"/>
            </a:p>
          </p:txBody>
        </p:sp>
        <p:grpSp>
          <p:nvGrpSpPr>
            <p:cNvPr id="105" name="グループ化 104"/>
            <p:cNvGrpSpPr/>
            <p:nvPr/>
          </p:nvGrpSpPr>
          <p:grpSpPr>
            <a:xfrm>
              <a:off x="5806267" y="1709663"/>
              <a:ext cx="788439" cy="629858"/>
              <a:chOff x="7263920" y="2372302"/>
              <a:chExt cx="2061035" cy="1655942"/>
            </a:xfrm>
          </p:grpSpPr>
          <p:sp>
            <p:nvSpPr>
              <p:cNvPr id="106" name="角丸四角形 105"/>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7" name="円/楕円 106"/>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8" name="円/楕円 10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9" name="円/楕円 10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0" name="円/楕円 10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1" name="円/楕円 110"/>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2" name="円/楕円 111"/>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114" name="グループ化 113"/>
            <p:cNvGrpSpPr/>
            <p:nvPr/>
          </p:nvGrpSpPr>
          <p:grpSpPr>
            <a:xfrm>
              <a:off x="8062260" y="3932443"/>
              <a:ext cx="4219828" cy="2195958"/>
              <a:chOff x="6095998" y="4071394"/>
              <a:chExt cx="6572346" cy="1741037"/>
            </a:xfrm>
          </p:grpSpPr>
          <p:sp>
            <p:nvSpPr>
              <p:cNvPr id="123" name="角丸四角形 122"/>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124" name="テキスト ボックス 123"/>
              <p:cNvSpPr txBox="1"/>
              <p:nvPr/>
            </p:nvSpPr>
            <p:spPr>
              <a:xfrm>
                <a:off x="7368534" y="4071394"/>
                <a:ext cx="3302762" cy="294439"/>
              </a:xfrm>
              <a:prstGeom prst="rect">
                <a:avLst/>
              </a:prstGeom>
              <a:noFill/>
            </p:spPr>
            <p:txBody>
              <a:bodyPr wrap="square" rtlCol="0">
                <a:spAutoFit/>
              </a:bodyPr>
              <a:lstStyle/>
              <a:p>
                <a:r>
                  <a:rPr kumimoji="1" lang="ja-JP" altLang="en-US" sz="900" dirty="0" smtClean="0"/>
                  <a:t>ロジック１</a:t>
                </a:r>
                <a:endParaRPr kumimoji="1" lang="en-US" altLang="ja-JP" sz="900" dirty="0" smtClean="0"/>
              </a:p>
            </p:txBody>
          </p:sp>
        </p:grpSp>
        <p:sp>
          <p:nvSpPr>
            <p:cNvPr id="115" name="平行四辺形 114"/>
            <p:cNvSpPr/>
            <p:nvPr/>
          </p:nvSpPr>
          <p:spPr>
            <a:xfrm>
              <a:off x="10106370" y="447255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16" name="平行四辺形 115"/>
            <p:cNvSpPr/>
            <p:nvPr/>
          </p:nvSpPr>
          <p:spPr>
            <a:xfrm>
              <a:off x="10120802" y="429768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grpSp>
          <p:nvGrpSpPr>
            <p:cNvPr id="117" name="グループ化 116"/>
            <p:cNvGrpSpPr/>
            <p:nvPr/>
          </p:nvGrpSpPr>
          <p:grpSpPr>
            <a:xfrm>
              <a:off x="8062260" y="4595354"/>
              <a:ext cx="1434400" cy="1039794"/>
              <a:chOff x="8349680" y="4803731"/>
              <a:chExt cx="1865929" cy="1352609"/>
            </a:xfrm>
          </p:grpSpPr>
          <p:sp>
            <p:nvSpPr>
              <p:cNvPr id="120" name="円/楕円 11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1" name="円/楕円 12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2" name="円/楕円 121"/>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smtClean="0">
                    <a:solidFill>
                      <a:schemeClr val="tx1"/>
                    </a:solidFill>
                  </a:rPr>
                  <a:t>2N 4N</a:t>
                </a:r>
                <a:r>
                  <a:rPr lang="en-US" altLang="ja-JP" sz="300" dirty="0" smtClean="0">
                    <a:solidFill>
                      <a:schemeClr val="tx1"/>
                    </a:solidFill>
                  </a:rPr>
                  <a:t>  </a:t>
                </a:r>
                <a:r>
                  <a:rPr lang="en-US" altLang="ja-JP" sz="200" dirty="0">
                    <a:solidFill>
                      <a:schemeClr val="tx1"/>
                    </a:solidFill>
                  </a:rPr>
                  <a:t>a!</a:t>
                </a:r>
                <a:r>
                  <a:rPr lang="ja-JP" altLang="en-US" sz="200" dirty="0">
                    <a:solidFill>
                      <a:schemeClr val="tx1"/>
                    </a:solidFill>
                  </a:rPr>
                  <a:t>⇒</a:t>
                </a:r>
                <a:r>
                  <a:rPr lang="en-US" altLang="ja-JP" sz="200" dirty="0">
                    <a:solidFill>
                      <a:schemeClr val="tx1"/>
                    </a:solidFill>
                  </a:rPr>
                  <a:t>b a:Y    a=Y    </a:t>
                </a:r>
                <a:r>
                  <a:rPr lang="en-US" altLang="ja-JP" sz="200" dirty="0" smtClean="0">
                    <a:solidFill>
                      <a:schemeClr val="tx1"/>
                    </a:solidFill>
                  </a:rPr>
                  <a:t>b=C</a:t>
                </a:r>
                <a:endParaRPr kumimoji="1" lang="ja-JP" altLang="en-US" sz="200" dirty="0">
                  <a:solidFill>
                    <a:schemeClr val="tx1"/>
                  </a:solidFill>
                </a:endParaRPr>
              </a:p>
            </p:txBody>
          </p:sp>
        </p:grpSp>
        <p:sp>
          <p:nvSpPr>
            <p:cNvPr id="118" name="右矢印 117"/>
            <p:cNvSpPr/>
            <p:nvPr/>
          </p:nvSpPr>
          <p:spPr>
            <a:xfrm>
              <a:off x="9587875" y="4897863"/>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19" name="平行四辺形 118"/>
            <p:cNvSpPr/>
            <p:nvPr/>
          </p:nvSpPr>
          <p:spPr>
            <a:xfrm>
              <a:off x="10113588" y="417121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cxnSp>
          <p:nvCxnSpPr>
            <p:cNvPr id="126" name="直線コネクタ 125"/>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127" name="グループ化 126"/>
            <p:cNvGrpSpPr/>
            <p:nvPr/>
          </p:nvGrpSpPr>
          <p:grpSpPr>
            <a:xfrm>
              <a:off x="9365852" y="1696250"/>
              <a:ext cx="2369359" cy="1281835"/>
              <a:chOff x="8255004" y="1616891"/>
              <a:chExt cx="4399461" cy="2380131"/>
            </a:xfrm>
            <a:solidFill>
              <a:schemeClr val="accent2">
                <a:lumMod val="60000"/>
                <a:lumOff val="40000"/>
              </a:schemeClr>
            </a:solidFill>
          </p:grpSpPr>
          <p:sp>
            <p:nvSpPr>
              <p:cNvPr id="156" name="角丸四角形 155"/>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err="1" smtClean="0"/>
                  <a:t>Roziiku</a:t>
                </a:r>
                <a:r>
                  <a:rPr lang="en-US" altLang="ja-JP" sz="700" dirty="0" smtClean="0"/>
                  <a:t> </a:t>
                </a:r>
              </a:p>
              <a:p>
                <a:pPr algn="ctr"/>
                <a:endParaRPr kumimoji="1" lang="ja-JP" altLang="en-US" sz="700" dirty="0"/>
              </a:p>
            </p:txBody>
          </p:sp>
          <p:sp>
            <p:nvSpPr>
              <p:cNvPr id="157" name="角丸四角形 156"/>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28" name="テキスト ボックス 127"/>
            <p:cNvSpPr txBox="1"/>
            <p:nvPr/>
          </p:nvSpPr>
          <p:spPr>
            <a:xfrm>
              <a:off x="9367387" y="1677624"/>
              <a:ext cx="2120566" cy="371374"/>
            </a:xfrm>
            <a:prstGeom prst="rect">
              <a:avLst/>
            </a:prstGeom>
            <a:noFill/>
          </p:spPr>
          <p:txBody>
            <a:bodyPr wrap="square" rtlCol="0">
              <a:spAutoFit/>
            </a:bodyPr>
            <a:lstStyle/>
            <a:p>
              <a:r>
                <a:rPr kumimoji="1" lang="ja-JP" altLang="en-US" sz="900" dirty="0" smtClean="0"/>
                <a:t>ロジック</a:t>
              </a:r>
              <a:r>
                <a:rPr kumimoji="1" lang="en-US" altLang="ja-JP" sz="900" dirty="0" smtClean="0"/>
                <a:t>0</a:t>
              </a:r>
            </a:p>
          </p:txBody>
        </p:sp>
        <p:grpSp>
          <p:nvGrpSpPr>
            <p:cNvPr id="129" name="グループ化 128"/>
            <p:cNvGrpSpPr/>
            <p:nvPr/>
          </p:nvGrpSpPr>
          <p:grpSpPr>
            <a:xfrm>
              <a:off x="9949075" y="2158357"/>
              <a:ext cx="1029626" cy="491856"/>
              <a:chOff x="9949075" y="2158357"/>
              <a:chExt cx="1029626" cy="491856"/>
            </a:xfrm>
          </p:grpSpPr>
          <p:grpSp>
            <p:nvGrpSpPr>
              <p:cNvPr id="130" name="グループ化 129"/>
              <p:cNvGrpSpPr/>
              <p:nvPr/>
            </p:nvGrpSpPr>
            <p:grpSpPr>
              <a:xfrm>
                <a:off x="9986003" y="2158357"/>
                <a:ext cx="992698" cy="466523"/>
                <a:chOff x="9986003" y="2158357"/>
                <a:chExt cx="992698" cy="466523"/>
              </a:xfrm>
            </p:grpSpPr>
            <p:sp>
              <p:nvSpPr>
                <p:cNvPr id="144" name="角丸四角形 14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5" name="角丸四角形 14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6" name="角丸四角形 14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31" name="グループ化 130"/>
              <p:cNvGrpSpPr/>
              <p:nvPr/>
            </p:nvGrpSpPr>
            <p:grpSpPr>
              <a:xfrm>
                <a:off x="9949075" y="2183690"/>
                <a:ext cx="992698" cy="466523"/>
                <a:chOff x="9986003" y="2158357"/>
                <a:chExt cx="992698" cy="466523"/>
              </a:xfrm>
            </p:grpSpPr>
            <p:sp>
              <p:nvSpPr>
                <p:cNvPr id="132" name="角丸四角形 131"/>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3" name="角丸四角形 132"/>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4" name="角丸四角形 133"/>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5" name="角丸四角形 134"/>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6" name="角丸四角形 135"/>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7" name="角丸四角形 136"/>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8" name="角丸四角形 137"/>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9" name="角丸四角形 138"/>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0" name="角丸四角形 139"/>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1" name="角丸四角形 140"/>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2" name="角丸四角形 141"/>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3" name="角丸四角形 142"/>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grpSp>
          <p:nvGrpSpPr>
            <p:cNvPr id="159" name="グループ化 158"/>
            <p:cNvGrpSpPr/>
            <p:nvPr/>
          </p:nvGrpSpPr>
          <p:grpSpPr>
            <a:xfrm>
              <a:off x="4716447" y="4778366"/>
              <a:ext cx="992698" cy="466523"/>
              <a:chOff x="9986003" y="2158357"/>
              <a:chExt cx="992698" cy="466523"/>
            </a:xfrm>
          </p:grpSpPr>
          <p:sp>
            <p:nvSpPr>
              <p:cNvPr id="173" name="角丸四角形 172"/>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4" name="角丸四角形 173"/>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5" name="角丸四角形 174"/>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6" name="角丸四角形 175"/>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7" name="角丸四角形 176"/>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8" name="角丸四角形 177"/>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9" name="角丸四角形 178"/>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0" name="角丸四角形 179"/>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1" name="角丸四角形 180"/>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2" name="角丸四角形 181"/>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3" name="角丸四角形 182"/>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4" name="角丸四角形 183"/>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60" name="グループ化 159"/>
            <p:cNvGrpSpPr/>
            <p:nvPr/>
          </p:nvGrpSpPr>
          <p:grpSpPr>
            <a:xfrm>
              <a:off x="4679519" y="4803699"/>
              <a:ext cx="992698" cy="466523"/>
              <a:chOff x="9986003" y="2158357"/>
              <a:chExt cx="992698" cy="466523"/>
            </a:xfrm>
          </p:grpSpPr>
          <p:sp>
            <p:nvSpPr>
              <p:cNvPr id="161" name="角丸四角形 16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2" name="角丸四角形 16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3" name="角丸四角形 16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4" name="角丸四角形 163"/>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5" name="角丸四角形 164"/>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6" name="角丸四角形 165"/>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7" name="角丸四角形 166"/>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8" name="角丸四角形 167"/>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9" name="角丸四角形 168"/>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0" name="角丸四角形 169"/>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1" name="角丸四角形 170"/>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2" name="角丸四角形 171"/>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sp>
          <p:nvSpPr>
            <p:cNvPr id="185" name="平行四辺形 184"/>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6" name="平行四辺形 185"/>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7" name="平行四辺形 186"/>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sp>
          <p:nvSpPr>
            <p:cNvPr id="188" name="円弧 187"/>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89" name="円弧 188"/>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90" name="円弧 189"/>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grpSp>
      <p:sp>
        <p:nvSpPr>
          <p:cNvPr id="197" name="テキスト ボックス 196"/>
          <p:cNvSpPr txBox="1"/>
          <p:nvPr/>
        </p:nvSpPr>
        <p:spPr>
          <a:xfrm>
            <a:off x="347472" y="1054044"/>
            <a:ext cx="4346448" cy="646331"/>
          </a:xfrm>
          <a:prstGeom prst="rect">
            <a:avLst/>
          </a:prstGeom>
          <a:noFill/>
        </p:spPr>
        <p:txBody>
          <a:bodyPr wrap="square" rtlCol="0">
            <a:spAutoFit/>
          </a:bodyPr>
          <a:lstStyle/>
          <a:p>
            <a:r>
              <a:rPr kumimoji="1" lang="ja-JP" altLang="en-US" dirty="0" smtClean="0"/>
              <a:t>ロジック０</a:t>
            </a:r>
            <a:endParaRPr kumimoji="1" lang="en-US" altLang="ja-JP" dirty="0" smtClean="0"/>
          </a:p>
          <a:p>
            <a:r>
              <a:rPr lang="ja-JP" altLang="en-US" dirty="0"/>
              <a:t>　</a:t>
            </a:r>
            <a:r>
              <a:rPr lang="ja-JP" altLang="en-US" dirty="0" smtClean="0"/>
              <a:t>　</a:t>
            </a:r>
            <a:r>
              <a:rPr lang="en-US" altLang="ja-JP" dirty="0" smtClean="0"/>
              <a:t>DB</a:t>
            </a:r>
            <a:r>
              <a:rPr lang="ja-JP" altLang="en-US" dirty="0" smtClean="0"/>
              <a:t>の取得、整形、データメモリ保存</a:t>
            </a:r>
            <a:endParaRPr kumimoji="1" lang="ja-JP" altLang="en-US" dirty="0"/>
          </a:p>
        </p:txBody>
      </p:sp>
      <p:sp>
        <p:nvSpPr>
          <p:cNvPr id="198" name="テキスト ボックス 197"/>
          <p:cNvSpPr txBox="1"/>
          <p:nvPr/>
        </p:nvSpPr>
        <p:spPr>
          <a:xfrm>
            <a:off x="451103" y="2589268"/>
            <a:ext cx="4897149" cy="1846659"/>
          </a:xfrm>
          <a:prstGeom prst="rect">
            <a:avLst/>
          </a:prstGeom>
          <a:noFill/>
        </p:spPr>
        <p:txBody>
          <a:bodyPr wrap="square" rtlCol="0">
            <a:spAutoFit/>
          </a:bodyPr>
          <a:lstStyle/>
          <a:p>
            <a:r>
              <a:rPr kumimoji="1" lang="ja-JP" altLang="en-US" dirty="0" smtClean="0"/>
              <a:t>ロジック１</a:t>
            </a:r>
            <a:endParaRPr kumimoji="1" lang="en-US" altLang="ja-JP" dirty="0" smtClean="0"/>
          </a:p>
          <a:p>
            <a:r>
              <a:rPr lang="ja-JP" altLang="en-US" dirty="0"/>
              <a:t>　</a:t>
            </a:r>
            <a:r>
              <a:rPr lang="ja-JP" altLang="en-US" dirty="0" smtClean="0"/>
              <a:t>　ルール演算子を引数として、</a:t>
            </a:r>
            <a:r>
              <a:rPr lang="en-US" altLang="ja-JP" dirty="0" smtClean="0"/>
              <a:t>java</a:t>
            </a:r>
            <a:r>
              <a:rPr lang="ja-JP" altLang="en-US" dirty="0" smtClean="0"/>
              <a:t>ロジックへ渡す。</a:t>
            </a:r>
            <a:endParaRPr lang="en-US" altLang="ja-JP" dirty="0" smtClean="0"/>
          </a:p>
          <a:p>
            <a:r>
              <a:rPr kumimoji="1" lang="ja-JP" altLang="en-US" dirty="0" smtClean="0"/>
              <a:t>どの</a:t>
            </a:r>
            <a:r>
              <a:rPr lang="en-US" altLang="ja-JP" dirty="0" smtClean="0"/>
              <a:t>java</a:t>
            </a:r>
            <a:r>
              <a:rPr lang="ja-JP" altLang="en-US" dirty="0" smtClean="0"/>
              <a:t>ロジックへ与えるかは</a:t>
            </a:r>
            <a:r>
              <a:rPr lang="ja-JP" altLang="en-US" dirty="0"/>
              <a:t>コントローラ内</a:t>
            </a:r>
            <a:r>
              <a:rPr lang="ja-JP" altLang="en-US" dirty="0" smtClean="0"/>
              <a:t>で判別。</a:t>
            </a:r>
            <a:r>
              <a:rPr lang="ja-JP" altLang="en-US" b="1" dirty="0" smtClean="0"/>
              <a:t>　</a:t>
            </a:r>
            <a:r>
              <a:rPr lang="en-US" altLang="ja-JP" sz="1200" b="1" dirty="0" smtClean="0"/>
              <a:t>※</a:t>
            </a:r>
            <a:r>
              <a:rPr lang="ja-JP" altLang="en-US" sz="1200" b="1" dirty="0" smtClean="0"/>
              <a:t>注意　判別可能かが完全ではない　</a:t>
            </a:r>
            <a:endParaRPr lang="en-US" altLang="ja-JP" sz="1200" b="1" dirty="0" smtClean="0"/>
          </a:p>
          <a:p>
            <a:endParaRPr kumimoji="1" lang="en-US" altLang="ja-JP" sz="1200" b="1" dirty="0"/>
          </a:p>
          <a:p>
            <a:r>
              <a:rPr lang="en-US" altLang="ja-JP" dirty="0" smtClean="0"/>
              <a:t>Java</a:t>
            </a:r>
            <a:r>
              <a:rPr lang="ja-JP" altLang="en-US" dirty="0" smtClean="0"/>
              <a:t>ロジックは各クラスを作成</a:t>
            </a:r>
            <a:endParaRPr lang="en-US" altLang="ja-JP" dirty="0" smtClean="0"/>
          </a:p>
          <a:p>
            <a:r>
              <a:rPr lang="ja-JP" altLang="en-US" dirty="0" smtClean="0"/>
              <a:t>演算子についても各クラスを作成。</a:t>
            </a:r>
            <a:endParaRPr kumimoji="1" lang="ja-JP" altLang="en-US" dirty="0"/>
          </a:p>
        </p:txBody>
      </p:sp>
    </p:spTree>
    <p:extLst>
      <p:ext uri="{BB962C8B-B14F-4D97-AF65-F5344CB8AC3E}">
        <p14:creationId xmlns:p14="http://schemas.microsoft.com/office/powerpoint/2010/main" val="451943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36</a:t>
            </a:fld>
            <a:endParaRPr lang="en-US" altLang="ja-JP" dirty="0"/>
          </a:p>
        </p:txBody>
      </p:sp>
      <p:grpSp>
        <p:nvGrpSpPr>
          <p:cNvPr id="8" name="グループ化 7"/>
          <p:cNvGrpSpPr/>
          <p:nvPr/>
        </p:nvGrpSpPr>
        <p:grpSpPr>
          <a:xfrm>
            <a:off x="7437120" y="4267200"/>
            <a:ext cx="1015270" cy="1165860"/>
            <a:chOff x="929640" y="1905000"/>
            <a:chExt cx="1592580" cy="1828800"/>
          </a:xfrm>
        </p:grpSpPr>
        <p:sp>
          <p:nvSpPr>
            <p:cNvPr id="6" name="角丸四角形 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7" name="正方形/長方形 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MainPDclass</a:t>
              </a:r>
              <a:endParaRPr kumimoji="1" lang="ja-JP" altLang="en-US" sz="1100" dirty="0" smtClean="0"/>
            </a:p>
          </p:txBody>
        </p:sp>
      </p:grpSp>
      <p:grpSp>
        <p:nvGrpSpPr>
          <p:cNvPr id="12" name="グループ化 11"/>
          <p:cNvGrpSpPr/>
          <p:nvPr/>
        </p:nvGrpSpPr>
        <p:grpSpPr>
          <a:xfrm>
            <a:off x="4353116" y="1106607"/>
            <a:ext cx="1015270" cy="1165860"/>
            <a:chOff x="929640" y="1905000"/>
            <a:chExt cx="1592580" cy="1828800"/>
          </a:xfrm>
        </p:grpSpPr>
        <p:sp>
          <p:nvSpPr>
            <p:cNvPr id="13" name="角丸四角形 1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4" name="正方形/長方形 1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checkFunc</a:t>
              </a:r>
              <a:endParaRPr kumimoji="1" lang="ja-JP" altLang="en-US" sz="1100" dirty="0" smtClean="0"/>
            </a:p>
          </p:txBody>
        </p:sp>
      </p:grpSp>
      <p:grpSp>
        <p:nvGrpSpPr>
          <p:cNvPr id="16" name="グループ化 15"/>
          <p:cNvGrpSpPr/>
          <p:nvPr/>
        </p:nvGrpSpPr>
        <p:grpSpPr>
          <a:xfrm>
            <a:off x="8892540" y="4419600"/>
            <a:ext cx="1015270" cy="1165860"/>
            <a:chOff x="929640" y="1905000"/>
            <a:chExt cx="1592580" cy="1828800"/>
          </a:xfrm>
        </p:grpSpPr>
        <p:sp>
          <p:nvSpPr>
            <p:cNvPr id="17" name="角丸四角形 16"/>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8" name="正方形/長方形 17"/>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PDclass</a:t>
              </a:r>
              <a:endParaRPr kumimoji="1" lang="ja-JP" altLang="en-US" sz="1100" dirty="0" smtClean="0"/>
            </a:p>
          </p:txBody>
        </p:sp>
      </p:grpSp>
      <p:grpSp>
        <p:nvGrpSpPr>
          <p:cNvPr id="19" name="グループ化 18"/>
          <p:cNvGrpSpPr/>
          <p:nvPr/>
        </p:nvGrpSpPr>
        <p:grpSpPr>
          <a:xfrm>
            <a:off x="10514743" y="4627864"/>
            <a:ext cx="1015270" cy="1165860"/>
            <a:chOff x="929640" y="1905000"/>
            <a:chExt cx="1592580" cy="1828800"/>
          </a:xfrm>
        </p:grpSpPr>
        <p:sp>
          <p:nvSpPr>
            <p:cNvPr id="20" name="角丸四角形 19"/>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1" name="正方形/長方形 20"/>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SPEC</a:t>
              </a:r>
              <a:endParaRPr kumimoji="1" lang="ja-JP" altLang="en-US" sz="1100" dirty="0" smtClean="0"/>
            </a:p>
          </p:txBody>
        </p:sp>
      </p:grpSp>
      <p:grpSp>
        <p:nvGrpSpPr>
          <p:cNvPr id="22" name="グループ化 21"/>
          <p:cNvGrpSpPr/>
          <p:nvPr/>
        </p:nvGrpSpPr>
        <p:grpSpPr>
          <a:xfrm>
            <a:off x="960589" y="1134983"/>
            <a:ext cx="1032128" cy="1164732"/>
            <a:chOff x="929640" y="1905000"/>
            <a:chExt cx="1592580" cy="1828800"/>
          </a:xfrm>
        </p:grpSpPr>
        <p:sp>
          <p:nvSpPr>
            <p:cNvPr id="23" name="角丸四角形 2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4" name="正方形/長方形 2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ruleFunc</a:t>
              </a:r>
              <a:endParaRPr kumimoji="1" lang="ja-JP" altLang="en-US" sz="1100" dirty="0" smtClean="0"/>
            </a:p>
          </p:txBody>
        </p:sp>
      </p:grpSp>
      <p:grpSp>
        <p:nvGrpSpPr>
          <p:cNvPr id="25" name="グループ化 24"/>
          <p:cNvGrpSpPr/>
          <p:nvPr/>
        </p:nvGrpSpPr>
        <p:grpSpPr>
          <a:xfrm>
            <a:off x="4061079" y="2488828"/>
            <a:ext cx="1015270" cy="1165860"/>
            <a:chOff x="929640" y="1905000"/>
            <a:chExt cx="1592580" cy="1828800"/>
          </a:xfrm>
        </p:grpSpPr>
        <p:sp>
          <p:nvSpPr>
            <p:cNvPr id="26" name="角丸四角形 2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7" name="正方形/長方形 2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PositionFunc</a:t>
              </a:r>
              <a:endParaRPr kumimoji="1" lang="ja-JP" altLang="en-US" sz="1100" dirty="0" smtClean="0"/>
            </a:p>
          </p:txBody>
        </p:sp>
      </p:grpSp>
      <p:grpSp>
        <p:nvGrpSpPr>
          <p:cNvPr id="28" name="グループ化 27"/>
          <p:cNvGrpSpPr/>
          <p:nvPr/>
        </p:nvGrpSpPr>
        <p:grpSpPr>
          <a:xfrm>
            <a:off x="5292558" y="2496330"/>
            <a:ext cx="1015270" cy="1165860"/>
            <a:chOff x="929640" y="1905000"/>
            <a:chExt cx="1592580" cy="1828800"/>
          </a:xfrm>
        </p:grpSpPr>
        <p:sp>
          <p:nvSpPr>
            <p:cNvPr id="29" name="角丸四角形 28"/>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0" name="正方形/長方形 29"/>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locationFunc</a:t>
              </a:r>
              <a:endParaRPr kumimoji="1" lang="ja-JP" altLang="en-US" sz="1100" dirty="0" smtClean="0"/>
            </a:p>
          </p:txBody>
        </p:sp>
      </p:grpSp>
      <p:grpSp>
        <p:nvGrpSpPr>
          <p:cNvPr id="31" name="グループ化 30"/>
          <p:cNvGrpSpPr/>
          <p:nvPr/>
        </p:nvGrpSpPr>
        <p:grpSpPr>
          <a:xfrm>
            <a:off x="6544723" y="1134983"/>
            <a:ext cx="1015270" cy="1165860"/>
            <a:chOff x="929640" y="1905000"/>
            <a:chExt cx="1592580" cy="1828800"/>
          </a:xfrm>
        </p:grpSpPr>
        <p:sp>
          <p:nvSpPr>
            <p:cNvPr id="32" name="角丸四角形 31"/>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3" name="正方形/長方形 32"/>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relationFunc</a:t>
              </a:r>
              <a:endParaRPr kumimoji="1" lang="ja-JP" altLang="en-US" sz="1100" dirty="0" smtClean="0"/>
            </a:p>
          </p:txBody>
        </p:sp>
      </p:grpSp>
      <p:grpSp>
        <p:nvGrpSpPr>
          <p:cNvPr id="34" name="グループ化 33"/>
          <p:cNvGrpSpPr/>
          <p:nvPr/>
        </p:nvGrpSpPr>
        <p:grpSpPr>
          <a:xfrm>
            <a:off x="8892540" y="1134983"/>
            <a:ext cx="1015270" cy="1165860"/>
            <a:chOff x="929640" y="1905000"/>
            <a:chExt cx="1592580" cy="1828800"/>
          </a:xfrm>
        </p:grpSpPr>
        <p:sp>
          <p:nvSpPr>
            <p:cNvPr id="35" name="角丸四角形 34"/>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6" name="正方形/長方形 35"/>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ElementFunc</a:t>
              </a:r>
              <a:endParaRPr kumimoji="1" lang="ja-JP" altLang="en-US" sz="1100" dirty="0" smtClean="0"/>
            </a:p>
          </p:txBody>
        </p:sp>
      </p:grpSp>
      <p:grpSp>
        <p:nvGrpSpPr>
          <p:cNvPr id="37" name="グループ化 36"/>
          <p:cNvGrpSpPr/>
          <p:nvPr/>
        </p:nvGrpSpPr>
        <p:grpSpPr>
          <a:xfrm>
            <a:off x="444525" y="2433582"/>
            <a:ext cx="1032128" cy="1164732"/>
            <a:chOff x="929640" y="1905000"/>
            <a:chExt cx="1592580" cy="1828800"/>
          </a:xfrm>
        </p:grpSpPr>
        <p:sp>
          <p:nvSpPr>
            <p:cNvPr id="38" name="角丸四角形 37"/>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9" name="正方形/長方形 38"/>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＝＞演算子</a:t>
              </a:r>
            </a:p>
          </p:txBody>
        </p:sp>
      </p:grpSp>
      <p:grpSp>
        <p:nvGrpSpPr>
          <p:cNvPr id="40" name="グループ化 39"/>
          <p:cNvGrpSpPr/>
          <p:nvPr/>
        </p:nvGrpSpPr>
        <p:grpSpPr>
          <a:xfrm>
            <a:off x="1676004" y="2433582"/>
            <a:ext cx="1032128" cy="1164732"/>
            <a:chOff x="929640" y="1905000"/>
            <a:chExt cx="1592580" cy="1828800"/>
          </a:xfrm>
        </p:grpSpPr>
        <p:sp>
          <p:nvSpPr>
            <p:cNvPr id="41" name="角丸四角形 40"/>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42" name="正方形/長方形 41"/>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!=&gt;</a:t>
              </a:r>
              <a:r>
                <a:rPr lang="ja-JP" altLang="en-US" sz="1100" dirty="0" smtClean="0"/>
                <a:t>演算子</a:t>
              </a:r>
              <a:endParaRPr kumimoji="1" lang="ja-JP" altLang="en-US" sz="1100" dirty="0" smtClean="0"/>
            </a:p>
          </p:txBody>
        </p:sp>
      </p:grpSp>
    </p:spTree>
    <p:extLst>
      <p:ext uri="{BB962C8B-B14F-4D97-AF65-F5344CB8AC3E}">
        <p14:creationId xmlns:p14="http://schemas.microsoft.com/office/powerpoint/2010/main" val="40324018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マスタ登録が重要であれば、マスタ登録を制御するシステムも相当重要</a:t>
            </a:r>
            <a:endParaRPr kumimoji="1" lang="ja-JP" altLang="en-US" dirty="0"/>
          </a:p>
        </p:txBody>
      </p:sp>
      <p:sp>
        <p:nvSpPr>
          <p:cNvPr id="11" name="テキスト プレースホルダー 10"/>
          <p:cNvSpPr>
            <a:spLocks noGrp="1"/>
          </p:cNvSpPr>
          <p:nvPr>
            <p:ph type="body" sz="quarter" idx="29"/>
          </p:nvPr>
        </p:nvSpPr>
        <p:spPr/>
        <p:txBody>
          <a:bodyPr>
            <a:normAutofit fontScale="77500" lnSpcReduction="20000"/>
          </a:bodyPr>
          <a:lstStyle/>
          <a:p>
            <a:r>
              <a:rPr lang="ja-JP" altLang="en-US" dirty="0"/>
              <a:t>マスタ</a:t>
            </a:r>
            <a:r>
              <a:rPr lang="ja-JP" altLang="en-US" dirty="0" smtClean="0"/>
              <a:t>登録内容をチェックすることは半導体製造方法に</a:t>
            </a:r>
            <a:r>
              <a:rPr lang="ja-JP" altLang="en-US" dirty="0"/>
              <a:t>不備がないか確認</a:t>
            </a:r>
            <a:r>
              <a:rPr lang="ja-JP" altLang="en-US" dirty="0" smtClean="0"/>
              <a:t>する事であり、</a:t>
            </a:r>
            <a:endParaRPr lang="en-US" altLang="ja-JP" dirty="0" smtClean="0"/>
          </a:p>
          <a:p>
            <a:r>
              <a:rPr lang="ja-JP" altLang="en-US" dirty="0" smtClean="0"/>
              <a:t>これらは機能は自社</a:t>
            </a:r>
            <a:r>
              <a:rPr lang="ja-JP" altLang="en-US" dirty="0"/>
              <a:t>システムとして構築したい</a:t>
            </a:r>
            <a:endParaRPr kumimoji="1" lang="ja-JP" altLang="en-US" dirty="0"/>
          </a:p>
        </p:txBody>
      </p:sp>
      <p:sp>
        <p:nvSpPr>
          <p:cNvPr id="4" name="テキスト ボックス 3"/>
          <p:cNvSpPr txBox="1"/>
          <p:nvPr/>
        </p:nvSpPr>
        <p:spPr>
          <a:xfrm>
            <a:off x="907773" y="2562442"/>
            <a:ext cx="9959010" cy="1323439"/>
          </a:xfrm>
          <a:prstGeom prst="rect">
            <a:avLst/>
          </a:prstGeom>
          <a:noFill/>
        </p:spPr>
        <p:txBody>
          <a:bodyPr wrap="square" rtlCol="0">
            <a:spAutoFit/>
          </a:bodyPr>
          <a:lstStyle/>
          <a:p>
            <a:r>
              <a:rPr kumimoji="1" lang="ja-JP" altLang="en-US" sz="2000" dirty="0" smtClean="0"/>
              <a:t>開発者はユーザから依頼された内容を基に</a:t>
            </a:r>
            <a:r>
              <a:rPr kumimoji="1" lang="en-US" altLang="ja-JP" sz="2000" dirty="0" smtClean="0"/>
              <a:t>java</a:t>
            </a:r>
            <a:r>
              <a:rPr kumimoji="1" lang="ja-JP" altLang="en-US" sz="2000" dirty="0" smtClean="0"/>
              <a:t>でコーディング</a:t>
            </a:r>
            <a:endParaRPr kumimoji="1" lang="en-US" altLang="ja-JP" sz="2000" dirty="0" smtClean="0"/>
          </a:p>
          <a:p>
            <a:endParaRPr lang="en-US" altLang="ja-JP" sz="2000" dirty="0"/>
          </a:p>
          <a:p>
            <a:r>
              <a:rPr kumimoji="1" lang="ja-JP" altLang="en-US" sz="2000" dirty="0" smtClean="0"/>
              <a:t>⇒データの整合性チェックとなるコーティングは簡単な物であり月</a:t>
            </a:r>
            <a:r>
              <a:rPr kumimoji="1" lang="en-US" altLang="ja-JP" sz="2000" dirty="0" smtClean="0"/>
              <a:t>1</a:t>
            </a:r>
            <a:r>
              <a:rPr kumimoji="1" lang="ja-JP" altLang="en-US" sz="2000" dirty="0" err="1" smtClean="0"/>
              <a:t>、</a:t>
            </a:r>
            <a:r>
              <a:rPr lang="ja-JP" altLang="en-US" sz="2000" dirty="0" smtClean="0"/>
              <a:t>２回</a:t>
            </a:r>
            <a:r>
              <a:rPr kumimoji="1" lang="ja-JP" altLang="en-US" sz="2000" dirty="0" smtClean="0"/>
              <a:t>のルール変更に対し</a:t>
            </a:r>
            <a:r>
              <a:rPr lang="ja-JP" altLang="en-US" sz="2000" dirty="0" smtClean="0"/>
              <a:t>保守費用毎月</a:t>
            </a:r>
            <a:r>
              <a:rPr lang="en-US" altLang="ja-JP" sz="2000" dirty="0" smtClean="0"/>
              <a:t>400</a:t>
            </a:r>
            <a:r>
              <a:rPr lang="ja-JP" altLang="en-US" sz="2000" dirty="0" smtClean="0"/>
              <a:t>万は適正でない。</a:t>
            </a:r>
            <a:endParaRPr lang="en-US" altLang="ja-JP" sz="2000" dirty="0" smtClean="0"/>
          </a:p>
        </p:txBody>
      </p:sp>
      <p:sp>
        <p:nvSpPr>
          <p:cNvPr id="5" name="正方形/長方形 4"/>
          <p:cNvSpPr/>
          <p:nvPr/>
        </p:nvSpPr>
        <p:spPr>
          <a:xfrm>
            <a:off x="212034" y="1725078"/>
            <a:ext cx="2597426" cy="795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現状</a:t>
            </a:r>
            <a:endParaRPr kumimoji="1" lang="ja-JP" altLang="en-US" dirty="0"/>
          </a:p>
        </p:txBody>
      </p:sp>
      <p:sp>
        <p:nvSpPr>
          <p:cNvPr id="6" name="正方形/長方形 5"/>
          <p:cNvSpPr/>
          <p:nvPr/>
        </p:nvSpPr>
        <p:spPr>
          <a:xfrm>
            <a:off x="212034" y="4048041"/>
            <a:ext cx="2597426" cy="79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機能構築後</a:t>
            </a:r>
            <a:endParaRPr kumimoji="1" lang="ja-JP" altLang="en-US" dirty="0"/>
          </a:p>
        </p:txBody>
      </p:sp>
      <p:sp>
        <p:nvSpPr>
          <p:cNvPr id="7" name="テキスト ボックス 6"/>
          <p:cNvSpPr txBox="1"/>
          <p:nvPr/>
        </p:nvSpPr>
        <p:spPr>
          <a:xfrm>
            <a:off x="742121" y="5005333"/>
            <a:ext cx="9959010" cy="923330"/>
          </a:xfrm>
          <a:prstGeom prst="rect">
            <a:avLst/>
          </a:prstGeom>
          <a:noFill/>
        </p:spPr>
        <p:txBody>
          <a:bodyPr wrap="square" rtlCol="0">
            <a:spAutoFit/>
          </a:bodyPr>
          <a:lstStyle/>
          <a:p>
            <a:r>
              <a:rPr lang="ja-JP" altLang="en-US" dirty="0" smtClean="0"/>
              <a:t>ユーザは全てのルールに対して確認・変更登録が可能。ランニングコストも適正値に変更。</a:t>
            </a:r>
            <a:endParaRPr lang="en-US" altLang="ja-JP" dirty="0" smtClean="0"/>
          </a:p>
          <a:p>
            <a:endParaRPr lang="en-US" altLang="ja-JP" dirty="0"/>
          </a:p>
          <a:p>
            <a:r>
              <a:rPr lang="ja-JP" altLang="en-US" dirty="0" smtClean="0"/>
              <a:t>マスタ登録を行う関連ツールでは必須の機能。展開することで、費用対効果がさらに見込める。</a:t>
            </a:r>
            <a:endParaRPr lang="en-US" altLang="ja-JP" dirty="0" smtClean="0"/>
          </a:p>
        </p:txBody>
      </p:sp>
    </p:spTree>
    <p:extLst>
      <p:ext uri="{BB962C8B-B14F-4D97-AF65-F5344CB8AC3E}">
        <p14:creationId xmlns:p14="http://schemas.microsoft.com/office/powerpoint/2010/main" val="3855312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画面設計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38</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0" y="4454687"/>
            <a:ext cx="7334935" cy="1200329"/>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WEB (rule</a:t>
            </a:r>
            <a:r>
              <a:rPr lang="ja-JP" altLang="en-US" dirty="0" smtClean="0"/>
              <a:t>表示</a:t>
            </a:r>
            <a:r>
              <a:rPr lang="en-US" altLang="ja-JP" dirty="0" smtClean="0"/>
              <a:t>)</a:t>
            </a:r>
          </a:p>
          <a:p>
            <a:endParaRPr lang="en-US" altLang="ja-JP" dirty="0"/>
          </a:p>
          <a:p>
            <a:endParaRPr lang="en-US" altLang="ja-JP" dirty="0" smtClean="0"/>
          </a:p>
        </p:txBody>
      </p:sp>
    </p:spTree>
    <p:extLst>
      <p:ext uri="{BB962C8B-B14F-4D97-AF65-F5344CB8AC3E}">
        <p14:creationId xmlns:p14="http://schemas.microsoft.com/office/powerpoint/2010/main" val="3449974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ＤＢ設計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39</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361813" y="1525405"/>
            <a:ext cx="11933250" cy="1477328"/>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DB</a:t>
            </a:r>
            <a:r>
              <a:rPr lang="ja-JP" altLang="en-US" dirty="0" smtClean="0"/>
              <a:t>テーブル構成</a:t>
            </a:r>
            <a:endParaRPr lang="en-US" altLang="ja-JP" dirty="0" smtClean="0"/>
          </a:p>
          <a:p>
            <a:r>
              <a:rPr lang="en-US" altLang="ja-JP" dirty="0"/>
              <a:t> </a:t>
            </a:r>
            <a:r>
              <a:rPr lang="en-US" altLang="ja-JP" dirty="0" smtClean="0"/>
              <a:t>      </a:t>
            </a:r>
            <a:r>
              <a:rPr lang="en-US" altLang="ja-JP" dirty="0" err="1" smtClean="0"/>
              <a:t>ruletable</a:t>
            </a:r>
            <a:r>
              <a:rPr lang="en-US" altLang="ja-JP" dirty="0" smtClean="0"/>
              <a:t>(</a:t>
            </a:r>
            <a:r>
              <a:rPr lang="ja-JP" altLang="en-US" dirty="0" smtClean="0"/>
              <a:t>アクティビティ状態</a:t>
            </a:r>
            <a:r>
              <a:rPr lang="en-US" altLang="ja-JP" dirty="0" smtClean="0"/>
              <a:t>)</a:t>
            </a:r>
          </a:p>
          <a:p>
            <a:r>
              <a:rPr lang="ja-JP" altLang="en-US" dirty="0"/>
              <a:t>　</a:t>
            </a:r>
            <a:r>
              <a:rPr lang="ja-JP" altLang="en-US" dirty="0" smtClean="0"/>
              <a:t>　　</a:t>
            </a:r>
            <a:r>
              <a:rPr lang="en-US" altLang="ja-JP" dirty="0" smtClean="0"/>
              <a:t>class</a:t>
            </a:r>
            <a:r>
              <a:rPr lang="ja-JP" altLang="en-US" dirty="0" smtClean="0"/>
              <a:t>毎に</a:t>
            </a:r>
            <a:r>
              <a:rPr lang="en-US" altLang="ja-JP" dirty="0" err="1" smtClean="0"/>
              <a:t>ruletable</a:t>
            </a:r>
            <a:r>
              <a:rPr lang="en-US" altLang="ja-JP" dirty="0" smtClean="0"/>
              <a:t>(</a:t>
            </a:r>
            <a:r>
              <a:rPr lang="ja-JP" altLang="en-US" dirty="0" smtClean="0"/>
              <a:t>クラスごとの</a:t>
            </a:r>
            <a:r>
              <a:rPr lang="en-US" altLang="ja-JP" dirty="0" smtClean="0"/>
              <a:t>)</a:t>
            </a:r>
          </a:p>
          <a:p>
            <a:r>
              <a:rPr lang="ja-JP" altLang="en-US" dirty="0"/>
              <a:t>　</a:t>
            </a:r>
            <a:r>
              <a:rPr lang="ja-JP" altLang="en-US" dirty="0" smtClean="0"/>
              <a:t>　　</a:t>
            </a:r>
            <a:r>
              <a:rPr lang="en-US" altLang="ja-JP" dirty="0" smtClean="0"/>
              <a:t>importable(</a:t>
            </a:r>
            <a:r>
              <a:rPr lang="ja-JP" altLang="en-US" dirty="0" smtClean="0"/>
              <a:t>インポート状態を載せた</a:t>
            </a:r>
            <a:r>
              <a:rPr lang="en-US" altLang="ja-JP" dirty="0" smtClean="0"/>
              <a:t>table)</a:t>
            </a:r>
          </a:p>
        </p:txBody>
      </p:sp>
    </p:spTree>
    <p:extLst>
      <p:ext uri="{BB962C8B-B14F-4D97-AF65-F5344CB8AC3E}">
        <p14:creationId xmlns:p14="http://schemas.microsoft.com/office/powerpoint/2010/main" val="1460764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システムイメージ</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dirty="0" smtClean="0"/>
              <a:t>システムで統合管理が可能になる</a:t>
            </a:r>
            <a:r>
              <a:rPr lang="ja-JP" altLang="en-US" dirty="0"/>
              <a:t>。</a:t>
            </a:r>
            <a:r>
              <a:rPr lang="ja-JP" altLang="en-US" dirty="0" smtClean="0"/>
              <a:t>全体の</a:t>
            </a:r>
            <a:r>
              <a:rPr lang="en-US" altLang="ja-JP" dirty="0" smtClean="0"/>
              <a:t>TAT</a:t>
            </a:r>
            <a:r>
              <a:rPr lang="ja-JP" altLang="en-US" dirty="0" smtClean="0"/>
              <a:t>短縮にも有効</a:t>
            </a:r>
            <a:endParaRPr kumimoji="1" lang="ja-JP" altLang="en-US" dirty="0"/>
          </a:p>
        </p:txBody>
      </p:sp>
      <p:grpSp>
        <p:nvGrpSpPr>
          <p:cNvPr id="58" name="グループ化 57"/>
          <p:cNvGrpSpPr/>
          <p:nvPr/>
        </p:nvGrpSpPr>
        <p:grpSpPr>
          <a:xfrm>
            <a:off x="805078" y="1942418"/>
            <a:ext cx="3366727" cy="4276555"/>
            <a:chOff x="767608" y="1172865"/>
            <a:chExt cx="3366727" cy="4276555"/>
          </a:xfrm>
        </p:grpSpPr>
        <p:grpSp>
          <p:nvGrpSpPr>
            <p:cNvPr id="59" name="グループ化 58"/>
            <p:cNvGrpSpPr/>
            <p:nvPr/>
          </p:nvGrpSpPr>
          <p:grpSpPr>
            <a:xfrm>
              <a:off x="1001063" y="1172865"/>
              <a:ext cx="2927519" cy="2244417"/>
              <a:chOff x="1251868" y="1295890"/>
              <a:chExt cx="2927519" cy="2244417"/>
            </a:xfrm>
          </p:grpSpPr>
          <p:sp>
            <p:nvSpPr>
              <p:cNvPr id="61" name="テキスト ボックス 60"/>
              <p:cNvSpPr txBox="1"/>
              <p:nvPr/>
            </p:nvSpPr>
            <p:spPr>
              <a:xfrm>
                <a:off x="1251868" y="1295890"/>
                <a:ext cx="29142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アプリ上で</a:t>
                </a:r>
                <a:r>
                  <a:rPr lang="ja-JP" altLang="en-US" dirty="0"/>
                  <a:t>ルール</a:t>
                </a:r>
                <a:r>
                  <a:rPr kumimoji="1" lang="ja-JP" altLang="en-US" dirty="0" smtClean="0"/>
                  <a:t>管理</a:t>
                </a:r>
                <a:endParaRPr kumimoji="1" lang="ja-JP" altLang="en-US" dirty="0"/>
              </a:p>
            </p:txBody>
          </p:sp>
          <p:grpSp>
            <p:nvGrpSpPr>
              <p:cNvPr id="62" name="グループ化 61"/>
              <p:cNvGrpSpPr/>
              <p:nvPr/>
            </p:nvGrpSpPr>
            <p:grpSpPr>
              <a:xfrm>
                <a:off x="1251868" y="1662653"/>
                <a:ext cx="2927519" cy="1877654"/>
                <a:chOff x="1039340" y="1673930"/>
                <a:chExt cx="2927519" cy="1877654"/>
              </a:xfrm>
            </p:grpSpPr>
            <p:pic>
              <p:nvPicPr>
                <p:cNvPr id="63" name="図 62"/>
                <p:cNvPicPr>
                  <a:picLocks noChangeAspect="1"/>
                </p:cNvPicPr>
                <p:nvPr/>
              </p:nvPicPr>
              <p:blipFill>
                <a:blip r:embed="rId2"/>
                <a:stretch>
                  <a:fillRect/>
                </a:stretch>
              </p:blipFill>
              <p:spPr>
                <a:xfrm>
                  <a:off x="1039340" y="1673930"/>
                  <a:ext cx="2927519" cy="1877654"/>
                </a:xfrm>
                <a:prstGeom prst="rect">
                  <a:avLst/>
                </a:prstGeom>
              </p:spPr>
            </p:pic>
            <p:pic>
              <p:nvPicPr>
                <p:cNvPr id="64" name="図 63"/>
                <p:cNvPicPr>
                  <a:picLocks noChangeAspect="1"/>
                </p:cNvPicPr>
                <p:nvPr/>
              </p:nvPicPr>
              <p:blipFill>
                <a:blip r:embed="rId3"/>
                <a:stretch>
                  <a:fillRect/>
                </a:stretch>
              </p:blipFill>
              <p:spPr>
                <a:xfrm>
                  <a:off x="1588569" y="1860754"/>
                  <a:ext cx="1829060" cy="1214846"/>
                </a:xfrm>
                <a:prstGeom prst="rect">
                  <a:avLst/>
                </a:prstGeom>
              </p:spPr>
            </p:pic>
          </p:grpSp>
        </p:grpSp>
        <p:sp>
          <p:nvSpPr>
            <p:cNvPr id="60" name="正方形/長方形 59"/>
            <p:cNvSpPr/>
            <p:nvPr/>
          </p:nvSpPr>
          <p:spPr>
            <a:xfrm>
              <a:off x="767608" y="3514603"/>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ユーザはルールについての調べることが即時可能に。問合せ減少や、マスタ登録についても理解度が上昇</a:t>
              </a:r>
              <a:endParaRPr kumimoji="1" lang="ja-JP" altLang="en-US" dirty="0"/>
            </a:p>
          </p:txBody>
        </p:sp>
      </p:grpSp>
      <p:grpSp>
        <p:nvGrpSpPr>
          <p:cNvPr id="65" name="グループ化 64"/>
          <p:cNvGrpSpPr/>
          <p:nvPr/>
        </p:nvGrpSpPr>
        <p:grpSpPr>
          <a:xfrm>
            <a:off x="5201029" y="1924466"/>
            <a:ext cx="2927519" cy="2273006"/>
            <a:chOff x="5240121" y="1049969"/>
            <a:chExt cx="2927519" cy="2273006"/>
          </a:xfrm>
        </p:grpSpPr>
        <p:sp>
          <p:nvSpPr>
            <p:cNvPr id="66" name="テキスト ボックス 65"/>
            <p:cNvSpPr txBox="1"/>
            <p:nvPr/>
          </p:nvSpPr>
          <p:spPr>
            <a:xfrm>
              <a:off x="5240121" y="1049969"/>
              <a:ext cx="2927519" cy="646331"/>
            </a:xfrm>
            <a:prstGeom prst="rect">
              <a:avLst/>
            </a:prstGeom>
            <a:noFill/>
            <a:ln>
              <a:solidFill>
                <a:schemeClr val="tx1"/>
              </a:solidFill>
            </a:ln>
          </p:spPr>
          <p:txBody>
            <a:bodyPr wrap="square" rtlCol="0">
              <a:spAutoFit/>
            </a:bodyPr>
            <a:lstStyle/>
            <a:p>
              <a:r>
                <a:rPr kumimoji="1" lang="ja-JP" altLang="en-US" dirty="0" smtClean="0"/>
                <a:t>不要になったルールの削除、非アクティブに即時可能</a:t>
              </a:r>
              <a:r>
                <a:rPr lang="ja-JP" altLang="en-US" dirty="0" smtClean="0"/>
                <a:t>！</a:t>
              </a:r>
              <a:endParaRPr kumimoji="1" lang="en-US" altLang="ja-JP" dirty="0" smtClean="0"/>
            </a:p>
          </p:txBody>
        </p:sp>
        <p:grpSp>
          <p:nvGrpSpPr>
            <p:cNvPr id="67" name="グループ化 66"/>
            <p:cNvGrpSpPr/>
            <p:nvPr/>
          </p:nvGrpSpPr>
          <p:grpSpPr>
            <a:xfrm>
              <a:off x="5240121" y="1687563"/>
              <a:ext cx="2927519" cy="1635412"/>
              <a:chOff x="5304626" y="1621587"/>
              <a:chExt cx="2927519" cy="1635412"/>
            </a:xfrm>
          </p:grpSpPr>
          <p:pic>
            <p:nvPicPr>
              <p:cNvPr id="68" name="図 67"/>
              <p:cNvPicPr>
                <a:picLocks noChangeAspect="1"/>
              </p:cNvPicPr>
              <p:nvPr/>
            </p:nvPicPr>
            <p:blipFill>
              <a:blip r:embed="rId2"/>
              <a:stretch>
                <a:fillRect/>
              </a:stretch>
            </p:blipFill>
            <p:spPr>
              <a:xfrm>
                <a:off x="5304626" y="1621587"/>
                <a:ext cx="2927519" cy="1635412"/>
              </a:xfrm>
              <a:prstGeom prst="rect">
                <a:avLst/>
              </a:prstGeom>
            </p:spPr>
          </p:pic>
          <p:grpSp>
            <p:nvGrpSpPr>
              <p:cNvPr id="69" name="グループ化 68"/>
              <p:cNvGrpSpPr/>
              <p:nvPr/>
            </p:nvGrpSpPr>
            <p:grpSpPr>
              <a:xfrm>
                <a:off x="5516189" y="1860754"/>
                <a:ext cx="2504392" cy="1246507"/>
                <a:chOff x="4010025" y="3171825"/>
                <a:chExt cx="4196585" cy="1889387"/>
              </a:xfrm>
            </p:grpSpPr>
            <p:pic>
              <p:nvPicPr>
                <p:cNvPr id="70" name="図 69"/>
                <p:cNvPicPr>
                  <a:picLocks noChangeAspect="1"/>
                </p:cNvPicPr>
                <p:nvPr/>
              </p:nvPicPr>
              <p:blipFill>
                <a:blip r:embed="rId4"/>
                <a:stretch>
                  <a:fillRect/>
                </a:stretch>
              </p:blipFill>
              <p:spPr>
                <a:xfrm>
                  <a:off x="4010025" y="3171825"/>
                  <a:ext cx="4171950" cy="514350"/>
                </a:xfrm>
                <a:prstGeom prst="rect">
                  <a:avLst/>
                </a:prstGeom>
              </p:spPr>
            </p:pic>
            <p:pic>
              <p:nvPicPr>
                <p:cNvPr id="71" name="図 70"/>
                <p:cNvPicPr>
                  <a:picLocks noChangeAspect="1"/>
                </p:cNvPicPr>
                <p:nvPr/>
              </p:nvPicPr>
              <p:blipFill>
                <a:blip r:embed="rId4"/>
                <a:stretch>
                  <a:fillRect/>
                </a:stretch>
              </p:blipFill>
              <p:spPr>
                <a:xfrm>
                  <a:off x="4033691" y="3634264"/>
                  <a:ext cx="4171950" cy="514350"/>
                </a:xfrm>
                <a:prstGeom prst="rect">
                  <a:avLst/>
                </a:prstGeom>
              </p:spPr>
            </p:pic>
            <p:pic>
              <p:nvPicPr>
                <p:cNvPr id="72" name="図 71"/>
                <p:cNvPicPr>
                  <a:picLocks noChangeAspect="1"/>
                </p:cNvPicPr>
                <p:nvPr/>
              </p:nvPicPr>
              <p:blipFill>
                <a:blip r:embed="rId4"/>
                <a:stretch>
                  <a:fillRect/>
                </a:stretch>
              </p:blipFill>
              <p:spPr>
                <a:xfrm>
                  <a:off x="4024246" y="4097675"/>
                  <a:ext cx="4171950" cy="514350"/>
                </a:xfrm>
                <a:prstGeom prst="rect">
                  <a:avLst/>
                </a:prstGeom>
              </p:spPr>
            </p:pic>
            <p:pic>
              <p:nvPicPr>
                <p:cNvPr id="73" name="図 72"/>
                <p:cNvPicPr>
                  <a:picLocks noChangeAspect="1"/>
                </p:cNvPicPr>
                <p:nvPr/>
              </p:nvPicPr>
              <p:blipFill>
                <a:blip r:embed="rId4"/>
                <a:stretch>
                  <a:fillRect/>
                </a:stretch>
              </p:blipFill>
              <p:spPr>
                <a:xfrm>
                  <a:off x="4034660" y="4546862"/>
                  <a:ext cx="4171950" cy="514350"/>
                </a:xfrm>
                <a:prstGeom prst="rect">
                  <a:avLst/>
                </a:prstGeom>
              </p:spPr>
            </p:pic>
          </p:grpSp>
        </p:grpSp>
      </p:grpSp>
      <p:sp>
        <p:nvSpPr>
          <p:cNvPr id="74" name="正方形/長方形 73"/>
          <p:cNvSpPr/>
          <p:nvPr/>
        </p:nvSpPr>
        <p:spPr>
          <a:xfrm>
            <a:off x="4814384" y="4271400"/>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ルールの非アクティブ化やアクティブ化を即時適用できる。</a:t>
            </a:r>
            <a:endParaRPr kumimoji="1" lang="en-US" altLang="ja-JP" dirty="0" smtClean="0"/>
          </a:p>
          <a:p>
            <a:pPr algn="ctr"/>
            <a:r>
              <a:rPr lang="ja-JP" altLang="en-US" dirty="0" smtClean="0"/>
              <a:t>ユーザは非アクティブ化を待つ必要がなくなる。</a:t>
            </a:r>
            <a:endParaRPr kumimoji="1" lang="ja-JP" altLang="en-US" dirty="0"/>
          </a:p>
        </p:txBody>
      </p:sp>
      <p:sp>
        <p:nvSpPr>
          <p:cNvPr id="75" name="テキスト ボックス 74"/>
          <p:cNvSpPr txBox="1"/>
          <p:nvPr/>
        </p:nvSpPr>
        <p:spPr>
          <a:xfrm>
            <a:off x="8914056" y="1924466"/>
            <a:ext cx="3162629" cy="369332"/>
          </a:xfrm>
          <a:prstGeom prst="rect">
            <a:avLst/>
          </a:prstGeom>
          <a:noFill/>
          <a:ln>
            <a:solidFill>
              <a:schemeClr val="tx1"/>
            </a:solidFill>
          </a:ln>
        </p:spPr>
        <p:txBody>
          <a:bodyPr wrap="square" rtlCol="0">
            <a:spAutoFit/>
          </a:bodyPr>
          <a:lstStyle/>
          <a:p>
            <a:r>
              <a:rPr lang="ja-JP" altLang="en-US" dirty="0" smtClean="0"/>
              <a:t>新規ルールの適用が可能に！</a:t>
            </a:r>
            <a:endParaRPr kumimoji="1" lang="en-US" altLang="ja-JP" dirty="0" smtClean="0"/>
          </a:p>
        </p:txBody>
      </p:sp>
      <p:grpSp>
        <p:nvGrpSpPr>
          <p:cNvPr id="76" name="グループ化 75"/>
          <p:cNvGrpSpPr/>
          <p:nvPr/>
        </p:nvGrpSpPr>
        <p:grpSpPr>
          <a:xfrm>
            <a:off x="-70263" y="2656666"/>
            <a:ext cx="1292456" cy="1037171"/>
            <a:chOff x="41259" y="1926730"/>
            <a:chExt cx="1292456" cy="1037171"/>
          </a:xfrm>
        </p:grpSpPr>
        <p:grpSp>
          <p:nvGrpSpPr>
            <p:cNvPr id="77" name="グループ化 76"/>
            <p:cNvGrpSpPr/>
            <p:nvPr/>
          </p:nvGrpSpPr>
          <p:grpSpPr>
            <a:xfrm>
              <a:off x="365538" y="1926730"/>
              <a:ext cx="531866" cy="553835"/>
              <a:chOff x="1170432" y="1542288"/>
              <a:chExt cx="2804158" cy="2919985"/>
            </a:xfrm>
          </p:grpSpPr>
          <p:sp>
            <p:nvSpPr>
              <p:cNvPr id="79" name="フリーフォーム 7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p:cNvGrpSpPr/>
              <p:nvPr/>
            </p:nvGrpSpPr>
            <p:grpSpPr>
              <a:xfrm>
                <a:off x="1386429" y="1855317"/>
                <a:ext cx="2588161" cy="2606956"/>
                <a:chOff x="1386429" y="1855317"/>
                <a:chExt cx="2588161" cy="2606956"/>
              </a:xfrm>
            </p:grpSpPr>
            <p:sp>
              <p:nvSpPr>
                <p:cNvPr id="84" name="フリーフォーム 8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5" name="円弧 8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82" name="円/楕円 8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83" name="円/楕円 8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78" name="テキスト ボックス 77"/>
            <p:cNvSpPr txBox="1"/>
            <p:nvPr/>
          </p:nvSpPr>
          <p:spPr>
            <a:xfrm>
              <a:off x="41259" y="2533014"/>
              <a:ext cx="1292456" cy="430887"/>
            </a:xfrm>
            <a:prstGeom prst="rect">
              <a:avLst/>
            </a:prstGeom>
            <a:noFill/>
          </p:spPr>
          <p:txBody>
            <a:bodyPr wrap="square" rtlCol="0">
              <a:spAutoFit/>
            </a:bodyPr>
            <a:lstStyle/>
            <a:p>
              <a:r>
                <a:rPr lang="ja-JP" altLang="en-US" sz="1100" dirty="0" smtClean="0"/>
                <a:t>どんなルールがあるんだろう</a:t>
              </a:r>
              <a:endParaRPr kumimoji="1" lang="ja-JP" altLang="en-US" sz="1100" dirty="0"/>
            </a:p>
          </p:txBody>
        </p:sp>
      </p:grpSp>
      <p:grpSp>
        <p:nvGrpSpPr>
          <p:cNvPr id="86" name="グループ化 85"/>
          <p:cNvGrpSpPr/>
          <p:nvPr/>
        </p:nvGrpSpPr>
        <p:grpSpPr>
          <a:xfrm>
            <a:off x="8113846" y="2542938"/>
            <a:ext cx="1119771" cy="996820"/>
            <a:chOff x="8394015" y="2044188"/>
            <a:chExt cx="1119771" cy="996820"/>
          </a:xfrm>
        </p:grpSpPr>
        <p:grpSp>
          <p:nvGrpSpPr>
            <p:cNvPr id="87" name="グループ化 86"/>
            <p:cNvGrpSpPr/>
            <p:nvPr/>
          </p:nvGrpSpPr>
          <p:grpSpPr>
            <a:xfrm>
              <a:off x="8659004" y="2044188"/>
              <a:ext cx="531866" cy="553835"/>
              <a:chOff x="1170432" y="1542288"/>
              <a:chExt cx="2804158" cy="2919985"/>
            </a:xfrm>
          </p:grpSpPr>
          <p:sp>
            <p:nvSpPr>
              <p:cNvPr id="89" name="フリーフォーム 8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フリーフォーム 8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1" name="グループ化 90"/>
              <p:cNvGrpSpPr/>
              <p:nvPr/>
            </p:nvGrpSpPr>
            <p:grpSpPr>
              <a:xfrm>
                <a:off x="1386429" y="1855317"/>
                <a:ext cx="2588161" cy="2606956"/>
                <a:chOff x="1386429" y="1855317"/>
                <a:chExt cx="2588161" cy="2606956"/>
              </a:xfrm>
            </p:grpSpPr>
            <p:sp>
              <p:nvSpPr>
                <p:cNvPr id="94" name="フリーフォーム 9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円弧 9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92" name="円/楕円 9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93" name="円/楕円 9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88" name="テキスト ボックス 87"/>
            <p:cNvSpPr txBox="1"/>
            <p:nvPr/>
          </p:nvSpPr>
          <p:spPr>
            <a:xfrm>
              <a:off x="8394015" y="2610121"/>
              <a:ext cx="1119771" cy="430887"/>
            </a:xfrm>
            <a:prstGeom prst="rect">
              <a:avLst/>
            </a:prstGeom>
            <a:noFill/>
          </p:spPr>
          <p:txBody>
            <a:bodyPr wrap="square" rtlCol="0">
              <a:spAutoFit/>
            </a:bodyPr>
            <a:lstStyle/>
            <a:p>
              <a:r>
                <a:rPr lang="ja-JP" altLang="en-US" sz="1100" dirty="0" smtClean="0"/>
                <a:t>新しいルール作りたい。</a:t>
              </a:r>
              <a:endParaRPr kumimoji="1" lang="ja-JP" altLang="en-US" sz="1100" dirty="0"/>
            </a:p>
          </p:txBody>
        </p:sp>
      </p:grpSp>
      <p:pic>
        <p:nvPicPr>
          <p:cNvPr id="96" name="図 95"/>
          <p:cNvPicPr>
            <a:picLocks noChangeAspect="1"/>
          </p:cNvPicPr>
          <p:nvPr/>
        </p:nvPicPr>
        <p:blipFill>
          <a:blip r:embed="rId2"/>
          <a:stretch>
            <a:fillRect/>
          </a:stretch>
        </p:blipFill>
        <p:spPr>
          <a:xfrm>
            <a:off x="9028505" y="2362206"/>
            <a:ext cx="2933733" cy="1824629"/>
          </a:xfrm>
          <a:prstGeom prst="rect">
            <a:avLst/>
          </a:prstGeom>
        </p:spPr>
      </p:pic>
      <p:sp>
        <p:nvSpPr>
          <p:cNvPr id="97" name="正方形/長方形 96"/>
          <p:cNvSpPr/>
          <p:nvPr/>
        </p:nvSpPr>
        <p:spPr>
          <a:xfrm>
            <a:off x="8762706" y="4323825"/>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新規ルールの作成・即時適用が可能となり、リリースまで待つことがなくなる。</a:t>
            </a:r>
            <a:endParaRPr kumimoji="1" lang="en-US" altLang="ja-JP" dirty="0" smtClean="0"/>
          </a:p>
          <a:p>
            <a:pPr algn="ctr"/>
            <a:r>
              <a:rPr lang="ja-JP" altLang="en-US" dirty="0" smtClean="0"/>
              <a:t>障害レベルの登録を禁止することがすぐ可能となる。</a:t>
            </a:r>
            <a:endParaRPr lang="en-US" altLang="ja-JP" dirty="0" smtClean="0"/>
          </a:p>
        </p:txBody>
      </p:sp>
      <p:graphicFrame>
        <p:nvGraphicFramePr>
          <p:cNvPr id="98" name="表 97"/>
          <p:cNvGraphicFramePr>
            <a:graphicFrameLocks noGrp="1"/>
          </p:cNvGraphicFramePr>
          <p:nvPr>
            <p:extLst>
              <p:ext uri="{D42A27DB-BD31-4B8C-83A1-F6EECF244321}">
                <p14:modId xmlns:p14="http://schemas.microsoft.com/office/powerpoint/2010/main" val="2563586670"/>
              </p:ext>
            </p:extLst>
          </p:nvPr>
        </p:nvGraphicFramePr>
        <p:xfrm>
          <a:off x="9535534" y="2530965"/>
          <a:ext cx="1821070" cy="1219200"/>
        </p:xfrm>
        <a:graphic>
          <a:graphicData uri="http://schemas.openxmlformats.org/drawingml/2006/table">
            <a:tbl>
              <a:tblPr firstRow="1" bandRow="1">
                <a:tableStyleId>{5C22544A-7EE6-4342-B048-85BDC9FD1C3A}</a:tableStyleId>
              </a:tblPr>
              <a:tblGrid>
                <a:gridCol w="621325"/>
                <a:gridCol w="416211"/>
                <a:gridCol w="393883"/>
                <a:gridCol w="389651"/>
              </a:tblGrid>
              <a:tr h="143221">
                <a:tc>
                  <a:txBody>
                    <a:bodyPr/>
                    <a:lstStyle/>
                    <a:p>
                      <a:endParaRPr kumimoji="1" lang="ja-JP" altLang="en-US" sz="400" dirty="0"/>
                    </a:p>
                  </a:txBody>
                  <a:tcPr/>
                </a:tc>
                <a:tc>
                  <a:txBody>
                    <a:bodyPr/>
                    <a:lstStyle/>
                    <a:p>
                      <a:r>
                        <a:rPr kumimoji="1" lang="ja-JP" altLang="en-US" sz="400" dirty="0" smtClean="0"/>
                        <a:t>ルール</a:t>
                      </a:r>
                      <a:r>
                        <a:rPr kumimoji="1" lang="en-US" altLang="ja-JP" sz="400" dirty="0" smtClean="0"/>
                        <a:t>No</a:t>
                      </a:r>
                      <a:endParaRPr kumimoji="1" lang="ja-JP" altLang="en-US" sz="400" dirty="0"/>
                    </a:p>
                  </a:txBody>
                  <a:tcPr/>
                </a:tc>
                <a:tc>
                  <a:txBody>
                    <a:bodyPr/>
                    <a:lstStyle/>
                    <a:p>
                      <a:r>
                        <a:rPr kumimoji="1" lang="en-US" altLang="ja-JP" sz="400" dirty="0" smtClean="0"/>
                        <a:t>a</a:t>
                      </a:r>
                      <a:endParaRPr kumimoji="1" lang="ja-JP" altLang="en-US" sz="400" dirty="0"/>
                    </a:p>
                  </a:txBody>
                  <a:tcPr/>
                </a:tc>
                <a:tc>
                  <a:txBody>
                    <a:bodyPr/>
                    <a:lstStyle/>
                    <a:p>
                      <a:r>
                        <a:rPr kumimoji="1" lang="en-US" altLang="ja-JP" sz="400" dirty="0" smtClean="0"/>
                        <a:t>b</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400" dirty="0" smtClean="0"/>
                        <a:t>関係演算子</a:t>
                      </a:r>
                      <a:endParaRPr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400" dirty="0" smtClean="0"/>
                        <a:t>a!</a:t>
                      </a:r>
                      <a:r>
                        <a:rPr lang="ja-JP" altLang="en-US" sz="400" dirty="0" smtClean="0"/>
                        <a:t>⇒</a:t>
                      </a:r>
                      <a:r>
                        <a:rPr lang="en-US" altLang="ja-JP" sz="400" dirty="0" smtClean="0"/>
                        <a:t>b</a:t>
                      </a:r>
                      <a:endParaRPr kumimoji="1" lang="ja-JP" altLang="en-US" sz="400" dirty="0" smtClean="0"/>
                    </a:p>
                  </a:txBody>
                  <a:tcPr/>
                </a:tc>
                <a:tc>
                  <a:txBody>
                    <a:bodyPr/>
                    <a:lstStyle/>
                    <a:p>
                      <a:endParaRPr kumimoji="1" lang="ja-JP" altLang="en-US" sz="400" dirty="0"/>
                    </a:p>
                  </a:txBody>
                  <a:tcPr/>
                </a:tc>
              </a:tr>
              <a:tr h="0">
                <a:tc gridSpan="4">
                  <a:txBody>
                    <a:bodyPr/>
                    <a:lstStyle/>
                    <a:p>
                      <a:pPr algn="ctr"/>
                      <a:r>
                        <a:rPr kumimoji="1" lang="ja-JP" altLang="en-US" sz="400" dirty="0" smtClean="0"/>
                        <a:t>ロジック系演算子</a:t>
                      </a:r>
                      <a:endParaRPr kumimoji="1" lang="ja-JP" altLang="en-US" sz="400"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43221">
                <a:tc>
                  <a:txBody>
                    <a:bodyPr/>
                    <a:lstStyle/>
                    <a:p>
                      <a:r>
                        <a:rPr kumimoji="1" lang="ja-JP" altLang="en-US" sz="400" dirty="0" smtClean="0"/>
                        <a:t>チェック対象</a:t>
                      </a:r>
                      <a:endParaRPr kumimoji="1" lang="ja-JP" altLang="en-US" sz="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400" dirty="0" err="1" smtClean="0"/>
                        <a:t>MainPD</a:t>
                      </a:r>
                      <a:endParaRPr kumimoji="1" lang="en-US" altLang="ja-JP" sz="400" dirty="0" smtClean="0"/>
                    </a:p>
                  </a:txBody>
                  <a:tcPr/>
                </a:tc>
                <a:tc>
                  <a:txBody>
                    <a:bodyPr/>
                    <a:lstStyle/>
                    <a:p>
                      <a:r>
                        <a:rPr kumimoji="1" lang="en-US" altLang="ja-JP" sz="400" dirty="0" smtClean="0"/>
                        <a:t>PD</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ルール</a:t>
                      </a:r>
                      <a:r>
                        <a:rPr kumimoji="1" lang="en-US" altLang="ja-JP" sz="400" dirty="0" smtClean="0"/>
                        <a:t>No</a:t>
                      </a:r>
                    </a:p>
                  </a:txBody>
                  <a:tcPr/>
                </a:tc>
                <a:tc>
                  <a:txBody>
                    <a:bodyPr/>
                    <a:lstStyle/>
                    <a:p>
                      <a:r>
                        <a:rPr kumimoji="1" lang="en-US" altLang="ja-JP" sz="400" dirty="0" smtClean="0"/>
                        <a:t>1</a:t>
                      </a:r>
                      <a:endParaRPr kumimoji="1" lang="ja-JP" altLang="en-US" sz="400" dirty="0"/>
                    </a:p>
                  </a:txBody>
                  <a:tcPr/>
                </a:tc>
                <a:tc>
                  <a:txBody>
                    <a:bodyPr/>
                    <a:lstStyle/>
                    <a:p>
                      <a:endParaRPr kumimoji="1" lang="ja-JP" altLang="en-US" sz="400" dirty="0"/>
                    </a:p>
                  </a:txBody>
                  <a:tcPr/>
                </a:tc>
                <a:tc>
                  <a:txBody>
                    <a:bodyPr/>
                    <a:lstStyle/>
                    <a:p>
                      <a:endParaRPr kumimoji="1" lang="ja-JP" altLang="en-US" sz="400" dirty="0" smtClean="0"/>
                    </a:p>
                  </a:txBody>
                  <a:tcPr/>
                </a:tc>
              </a:tr>
              <a:tr h="1432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位置指定演算子</a:t>
                      </a:r>
                      <a:endParaRPr kumimoji="1" lang="en-US" altLang="ja-JP" sz="400" dirty="0" smtClean="0"/>
                    </a:p>
                  </a:txBody>
                  <a:tcPr/>
                </a:tc>
                <a:tc>
                  <a:txBody>
                    <a:bodyPr/>
                    <a:lstStyle/>
                    <a:p>
                      <a:endParaRPr kumimoji="1" lang="ja-JP" altLang="en-US" sz="400" dirty="0"/>
                    </a:p>
                  </a:txBody>
                  <a:tcPr/>
                </a:tc>
                <a:tc>
                  <a:txBody>
                    <a:bodyPr/>
                    <a:lstStyle/>
                    <a:p>
                      <a:r>
                        <a:rPr kumimoji="1" lang="en-US" altLang="ja-JP" sz="400" dirty="0" smtClean="0"/>
                        <a:t>2N</a:t>
                      </a:r>
                      <a:endParaRPr kumimoji="1" lang="ja-JP" altLang="en-US" sz="400" dirty="0"/>
                    </a:p>
                  </a:txBody>
                  <a:tcPr/>
                </a:tc>
                <a:tc>
                  <a:txBody>
                    <a:bodyPr/>
                    <a:lstStyle/>
                    <a:p>
                      <a:r>
                        <a:rPr kumimoji="1" lang="en-US" altLang="ja-JP" sz="400" dirty="0" smtClean="0"/>
                        <a:t>4N</a:t>
                      </a:r>
                      <a:endParaRPr kumimoji="1" lang="ja-JP" altLang="en-US" sz="400" dirty="0" smtClean="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論理演算子</a:t>
                      </a:r>
                      <a:endParaRPr kumimoji="1" lang="en-US" altLang="ja-JP" sz="400" dirty="0" smtClean="0"/>
                    </a:p>
                  </a:txBody>
                  <a:tcPr/>
                </a:tc>
                <a:tc>
                  <a:txBody>
                    <a:bodyPr/>
                    <a:lstStyle/>
                    <a:p>
                      <a:endParaRPr kumimoji="1" lang="ja-JP" altLang="en-US" sz="400" dirty="0"/>
                    </a:p>
                  </a:txBody>
                  <a:tcPr/>
                </a:tc>
                <a:tc>
                  <a:txBody>
                    <a:bodyPr/>
                    <a:lstStyle/>
                    <a:p>
                      <a:r>
                        <a:rPr kumimoji="1" lang="en-US" altLang="ja-JP" sz="400" dirty="0" smtClean="0"/>
                        <a:t>=</a:t>
                      </a:r>
                      <a:endParaRPr kumimoji="1" lang="ja-JP" altLang="en-US" sz="400" dirty="0"/>
                    </a:p>
                  </a:txBody>
                  <a:tcPr/>
                </a:tc>
                <a:tc>
                  <a:txBody>
                    <a:bodyPr/>
                    <a:lstStyle/>
                    <a:p>
                      <a:r>
                        <a:rPr kumimoji="1" lang="en-US" altLang="ja-JP" sz="400" dirty="0" smtClean="0"/>
                        <a:t>=</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要素</a:t>
                      </a:r>
                      <a:endParaRPr kumimoji="1"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400" dirty="0" smtClean="0"/>
                    </a:p>
                  </a:txBody>
                  <a:tcPr/>
                </a:tc>
                <a:tc>
                  <a:txBody>
                    <a:bodyPr/>
                    <a:lstStyle/>
                    <a:p>
                      <a:r>
                        <a:rPr kumimoji="1" lang="ja-JP" altLang="en-US" sz="400" dirty="0" smtClean="0"/>
                        <a:t>Ｙ</a:t>
                      </a:r>
                      <a:endParaRPr kumimoji="1" lang="ja-JP" altLang="en-US" sz="400" dirty="0"/>
                    </a:p>
                  </a:txBody>
                  <a:tcPr/>
                </a:tc>
                <a:tc>
                  <a:txBody>
                    <a:bodyPr/>
                    <a:lstStyle/>
                    <a:p>
                      <a:r>
                        <a:rPr kumimoji="1" lang="ja-JP" altLang="en-US" sz="400" dirty="0" smtClean="0"/>
                        <a:t>Ｃ</a:t>
                      </a:r>
                      <a:endParaRPr kumimoji="1" lang="ja-JP" altLang="en-US" sz="400" dirty="0"/>
                    </a:p>
                  </a:txBody>
                  <a:tcPr/>
                </a:tc>
              </a:tr>
            </a:tbl>
          </a:graphicData>
        </a:graphic>
      </p:graphicFrame>
      <p:grpSp>
        <p:nvGrpSpPr>
          <p:cNvPr id="99" name="グループ化 98"/>
          <p:cNvGrpSpPr/>
          <p:nvPr/>
        </p:nvGrpSpPr>
        <p:grpSpPr>
          <a:xfrm>
            <a:off x="3979913" y="2682430"/>
            <a:ext cx="1614491" cy="850027"/>
            <a:chOff x="4004408" y="2099109"/>
            <a:chExt cx="1614491" cy="850027"/>
          </a:xfrm>
        </p:grpSpPr>
        <p:grpSp>
          <p:nvGrpSpPr>
            <p:cNvPr id="100" name="グループ化 99"/>
            <p:cNvGrpSpPr/>
            <p:nvPr/>
          </p:nvGrpSpPr>
          <p:grpSpPr>
            <a:xfrm>
              <a:off x="4471574" y="2099109"/>
              <a:ext cx="531866" cy="553835"/>
              <a:chOff x="1170432" y="1542288"/>
              <a:chExt cx="2804158" cy="2919985"/>
            </a:xfrm>
          </p:grpSpPr>
          <p:sp>
            <p:nvSpPr>
              <p:cNvPr id="102" name="フリーフォーム 101"/>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p:cNvGrpSpPr/>
              <p:nvPr/>
            </p:nvGrpSpPr>
            <p:grpSpPr>
              <a:xfrm>
                <a:off x="1386429" y="1855317"/>
                <a:ext cx="2588161" cy="2606956"/>
                <a:chOff x="1386429" y="1855317"/>
                <a:chExt cx="2588161" cy="2606956"/>
              </a:xfrm>
            </p:grpSpPr>
            <p:sp>
              <p:nvSpPr>
                <p:cNvPr id="107" name="フリーフォーム 106"/>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8" name="円弧 107"/>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05" name="円/楕円 104"/>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06" name="円/楕円 105"/>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101" name="テキスト ボックス 100"/>
            <p:cNvSpPr txBox="1"/>
            <p:nvPr/>
          </p:nvSpPr>
          <p:spPr>
            <a:xfrm>
              <a:off x="4004408" y="2687526"/>
              <a:ext cx="1614491" cy="261610"/>
            </a:xfrm>
            <a:prstGeom prst="rect">
              <a:avLst/>
            </a:prstGeom>
            <a:noFill/>
          </p:spPr>
          <p:txBody>
            <a:bodyPr wrap="square" rtlCol="0">
              <a:spAutoFit/>
            </a:bodyPr>
            <a:lstStyle/>
            <a:p>
              <a:r>
                <a:rPr kumimoji="1" lang="ja-JP" altLang="en-US" sz="1100" dirty="0" smtClean="0"/>
                <a:t>このルールいらない</a:t>
              </a:r>
              <a:endParaRPr kumimoji="1" lang="ja-JP" altLang="en-US" sz="1100" dirty="0"/>
            </a:p>
          </p:txBody>
        </p:sp>
      </p:grpSp>
      <p:sp>
        <p:nvSpPr>
          <p:cNvPr id="3" name="正方形/長方形 2"/>
          <p:cNvSpPr/>
          <p:nvPr/>
        </p:nvSpPr>
        <p:spPr>
          <a:xfrm>
            <a:off x="11044074" y="3918924"/>
            <a:ext cx="715926" cy="196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t>ルール作成</a:t>
            </a:r>
            <a:endParaRPr kumimoji="1" lang="ja-JP" altLang="en-US" sz="800" dirty="0"/>
          </a:p>
        </p:txBody>
      </p:sp>
    </p:spTree>
    <p:extLst>
      <p:ext uri="{BB962C8B-B14F-4D97-AF65-F5344CB8AC3E}">
        <p14:creationId xmlns:p14="http://schemas.microsoft.com/office/powerpoint/2010/main" val="829329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効果見積もり</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40</a:t>
            </a:fld>
            <a:endParaRPr lang="en-US" altLang="ja-JP" dirty="0"/>
          </a:p>
        </p:txBody>
      </p:sp>
    </p:spTree>
    <p:extLst>
      <p:ext uri="{BB962C8B-B14F-4D97-AF65-F5344CB8AC3E}">
        <p14:creationId xmlns:p14="http://schemas.microsoft.com/office/powerpoint/2010/main" val="3289260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Ape</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41</a:t>
            </a:fld>
            <a:endParaRPr lang="en-US" altLang="ja-JP" dirty="0"/>
          </a:p>
        </p:txBody>
      </p:sp>
    </p:spTree>
    <p:extLst>
      <p:ext uri="{BB962C8B-B14F-4D97-AF65-F5344CB8AC3E}">
        <p14:creationId xmlns:p14="http://schemas.microsoft.com/office/powerpoint/2010/main" val="728253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110121461"/>
              </p:ext>
            </p:extLst>
          </p:nvPr>
        </p:nvGraphicFramePr>
        <p:xfrm>
          <a:off x="46197" y="702787"/>
          <a:ext cx="12099607" cy="5649919"/>
        </p:xfrm>
        <a:graphic>
          <a:graphicData uri="http://schemas.openxmlformats.org/drawingml/2006/table">
            <a:tbl>
              <a:tblPr/>
              <a:tblGrid>
                <a:gridCol w="1677174">
                  <a:extLst>
                    <a:ext uri="{9D8B030D-6E8A-4147-A177-3AD203B41FA5}">
                      <a16:colId xmlns:a16="http://schemas.microsoft.com/office/drawing/2014/main" xmlns="" val="20000"/>
                    </a:ext>
                  </a:extLst>
                </a:gridCol>
                <a:gridCol w="1261874">
                  <a:extLst>
                    <a:ext uri="{9D8B030D-6E8A-4147-A177-3AD203B41FA5}">
                      <a16:colId xmlns:a16="http://schemas.microsoft.com/office/drawing/2014/main" xmlns="" val="20001"/>
                    </a:ext>
                  </a:extLst>
                </a:gridCol>
                <a:gridCol w="1086168">
                  <a:extLst>
                    <a:ext uri="{9D8B030D-6E8A-4147-A177-3AD203B41FA5}">
                      <a16:colId xmlns:a16="http://schemas.microsoft.com/office/drawing/2014/main" xmlns="" val="20002"/>
                    </a:ext>
                  </a:extLst>
                </a:gridCol>
                <a:gridCol w="1309794">
                  <a:extLst>
                    <a:ext uri="{9D8B030D-6E8A-4147-A177-3AD203B41FA5}">
                      <a16:colId xmlns:a16="http://schemas.microsoft.com/office/drawing/2014/main" xmlns="" val="20003"/>
                    </a:ext>
                  </a:extLst>
                </a:gridCol>
                <a:gridCol w="1293819">
                  <a:extLst>
                    <a:ext uri="{9D8B030D-6E8A-4147-A177-3AD203B41FA5}">
                      <a16:colId xmlns:a16="http://schemas.microsoft.com/office/drawing/2014/main" xmlns="" val="20004"/>
                    </a:ext>
                  </a:extLst>
                </a:gridCol>
                <a:gridCol w="1233920">
                  <a:extLst>
                    <a:ext uri="{9D8B030D-6E8A-4147-A177-3AD203B41FA5}">
                      <a16:colId xmlns:a16="http://schemas.microsoft.com/office/drawing/2014/main" xmlns="" val="20005"/>
                    </a:ext>
                  </a:extLst>
                </a:gridCol>
                <a:gridCol w="1150061">
                  <a:extLst>
                    <a:ext uri="{9D8B030D-6E8A-4147-A177-3AD203B41FA5}">
                      <a16:colId xmlns:a16="http://schemas.microsoft.com/office/drawing/2014/main" xmlns="" val="20006"/>
                    </a:ext>
                  </a:extLst>
                </a:gridCol>
                <a:gridCol w="1329759">
                  <a:extLst>
                    <a:ext uri="{9D8B030D-6E8A-4147-A177-3AD203B41FA5}">
                      <a16:colId xmlns:a16="http://schemas.microsoft.com/office/drawing/2014/main" xmlns="" val="20007"/>
                    </a:ext>
                  </a:extLst>
                </a:gridCol>
                <a:gridCol w="1757038">
                  <a:extLst>
                    <a:ext uri="{9D8B030D-6E8A-4147-A177-3AD203B41FA5}">
                      <a16:colId xmlns:a16="http://schemas.microsoft.com/office/drawing/2014/main" xmlns="" val="20008"/>
                    </a:ext>
                  </a:extLst>
                </a:gridCol>
              </a:tblGrid>
              <a:tr h="213792">
                <a:tc>
                  <a:txBody>
                    <a:bodyPr/>
                    <a:lstStyle/>
                    <a:p>
                      <a:pPr algn="l" fontAlgn="ctr"/>
                      <a:r>
                        <a:rPr lang="zh-TW" altLang="en-US" sz="1200" b="0" i="0" u="none" strike="noStrike" dirty="0">
                          <a:latin typeface="Meiryo UI" panose="020B0604030504040204" pitchFamily="50" charset="-128"/>
                          <a:ea typeface="Meiryo UI" panose="020B0604030504040204" pitchFamily="50" charset="-128"/>
                        </a:rPr>
                        <a:t>◇投資計画</a:t>
                      </a:r>
                      <a:r>
                        <a:rPr lang="zh-TW" altLang="en-US" sz="1200" b="0" i="0" u="none" strike="noStrike" dirty="0" smtClean="0">
                          <a:latin typeface="Meiryo UI" panose="020B0604030504040204" pitchFamily="50" charset="-128"/>
                          <a:ea typeface="Meiryo UI" panose="020B0604030504040204" pitchFamily="50" charset="-128"/>
                        </a:rPr>
                        <a:t>概要</a:t>
                      </a:r>
                      <a:endParaRPr lang="zh-TW"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en-US" altLang="ja-JP" sz="11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投資計画名</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8">
                  <a:txBody>
                    <a:bodyPr/>
                    <a:lstStyle/>
                    <a:p>
                      <a:pPr algn="ctr" fontAlgn="ctr"/>
                      <a:r>
                        <a:rPr lang="ja-JP" altLang="en-US" sz="1200" b="0" i="0" u="none" strike="noStrike" dirty="0" smtClean="0">
                          <a:latin typeface="+mn-lt"/>
                          <a:ea typeface="+mn-ea"/>
                        </a:rPr>
                        <a:t>マスタ判定機能の完全システム化</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1"/>
                  </a:ext>
                </a:extLst>
              </a:tr>
              <a:tr h="305660">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投資区分</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[IT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推</a:t>
                      </a:r>
                      <a:r>
                        <a:rPr kumimoji="1" lang="en-US" altLang="ja-JP"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投資提案</a:t>
                      </a:r>
                      <a:endParaRPr kumimoji="1" lang="zh-TW"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予算区分</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22B</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管理番号</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申請部門</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a:t>
                      </a:r>
                      <a:r>
                        <a:rPr lang="ja-JP" altLang="en-US" sz="1200" b="0" i="0" u="none" strike="noStrike" dirty="0" smtClean="0">
                          <a:latin typeface="Meiryo UI" panose="020B0604030504040204" pitchFamily="50" charset="-128"/>
                          <a:ea typeface="Meiryo UI" panose="020B0604030504040204" pitchFamily="50" charset="-128"/>
                        </a:rPr>
                        <a:t>額</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実行時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zh-TW" altLang="en-US" sz="1200" b="0" i="0" u="none" strike="noStrike" dirty="0" smtClean="0">
                          <a:latin typeface="Meiryo UI" panose="020B0604030504040204" pitchFamily="50" charset="-128"/>
                          <a:ea typeface="Meiryo UI" panose="020B0604030504040204" pitchFamily="50" charset="-128"/>
                        </a:rPr>
                        <a:t>資産計上先部門</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13792">
                <a:tc rowSpan="2">
                  <a:txBody>
                    <a:bodyPr/>
                    <a:lstStyle/>
                    <a:p>
                      <a:pPr algn="ctr" fontAlgn="ctr"/>
                      <a:r>
                        <a:rPr lang="ja-JP" altLang="en-US" sz="1200" b="0" i="0" u="none" strike="noStrike">
                          <a:latin typeface="Meiryo UI" panose="020B0604030504040204" pitchFamily="50" charset="-128"/>
                          <a:ea typeface="Meiryo UI" panose="020B0604030504040204" pitchFamily="50" charset="-128"/>
                        </a:rPr>
                        <a:t>スケジュール</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計画</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発注</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検収</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latin typeface="Meiryo UI" panose="020B0604030504040204" pitchFamily="50" charset="-128"/>
                          <a:ea typeface="Meiryo UI" panose="020B0604030504040204" pitchFamily="50" charset="-128"/>
                        </a:rPr>
                        <a:t>運用開始</a:t>
                      </a:r>
                      <a:br>
                        <a:rPr lang="zh-TW" altLang="en-US" sz="1200" b="0" i="0" u="none" strike="noStrike" dirty="0">
                          <a:latin typeface="Meiryo UI" panose="020B0604030504040204" pitchFamily="50" charset="-128"/>
                          <a:ea typeface="Meiryo UI" panose="020B0604030504040204" pitchFamily="50" charset="-128"/>
                        </a:rPr>
                      </a:br>
                      <a:r>
                        <a:rPr lang="zh-TW" altLang="en-US" sz="1200" b="0" i="0" u="none" strike="noStrike" dirty="0">
                          <a:latin typeface="Meiryo UI" panose="020B0604030504040204" pitchFamily="50" charset="-128"/>
                          <a:ea typeface="Meiryo UI" panose="020B0604030504040204" pitchFamily="50" charset="-128"/>
                        </a:rPr>
                        <a:t>（計上）</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smtClean="0">
                          <a:solidFill>
                            <a:schemeClr val="tx1"/>
                          </a:solidFill>
                          <a:latin typeface="Meiryo UI" panose="020B0604030504040204" pitchFamily="50" charset="-128"/>
                          <a:ea typeface="Meiryo UI" panose="020B0604030504040204" pitchFamily="50" charset="-128"/>
                        </a:rPr>
                        <a:t>TS-No.</a:t>
                      </a:r>
                      <a:r>
                        <a:rPr lang="ja-JP" altLang="en-US" sz="1200" b="0" i="0" u="none" strike="noStrike" dirty="0">
                          <a:solidFill>
                            <a:schemeClr val="tx1"/>
                          </a:solidFill>
                          <a:latin typeface="Meiryo UI" panose="020B0604030504040204" pitchFamily="50" charset="-128"/>
                          <a:ea typeface="Meiryo UI" panose="020B0604030504040204" pitchFamily="50" charset="-128"/>
                        </a:rPr>
                        <a:t>　</a:t>
                      </a: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CCFFFF"/>
                    </a:solidFill>
                  </a:tcPr>
                </a:tc>
                <a:extLst>
                  <a:ext uri="{0D108BD9-81ED-4DB2-BD59-A6C34878D82A}">
                    <a16:rowId xmlns:a16="http://schemas.microsoft.com/office/drawing/2014/main" xmlns="" val="10004"/>
                  </a:ext>
                </a:extLst>
              </a:tr>
              <a:tr h="253400">
                <a:tc vMerge="1">
                  <a:txBody>
                    <a:bodyPr/>
                    <a:lstStyle/>
                    <a:p>
                      <a:endParaRPr kumimoji="1" lang="ja-JP" altLang="en-US"/>
                    </a:p>
                  </a:txBody>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実行</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err="1" smtClean="0">
                          <a:solidFill>
                            <a:schemeClr val="tx1"/>
                          </a:solidFill>
                          <a:latin typeface="Meiryo UI" panose="020B0604030504040204" pitchFamily="50" charset="-128"/>
                          <a:ea typeface="Meiryo UI" panose="020B0604030504040204" pitchFamily="50" charset="-128"/>
                        </a:rPr>
                        <a:t>ー</a:t>
                      </a:r>
                      <a:endParaRPr lang="ja-JP" altLang="en-US" sz="1200" b="0" i="0" u="none" strike="noStrike" dirty="0" smtClean="0">
                        <a:solidFill>
                          <a:schemeClr val="tx1"/>
                        </a:solidFill>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4707">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213792">
                <a:tc>
                  <a:txBody>
                    <a:bodyPr/>
                    <a:lstStyle/>
                    <a:p>
                      <a:pPr algn="l" fontAlgn="ctr"/>
                      <a:r>
                        <a:rPr lang="ja-JP" altLang="en-US" sz="1200" b="0" i="0" u="none" strike="noStrike" dirty="0">
                          <a:latin typeface="Meiryo UI" panose="020B0604030504040204" pitchFamily="50" charset="-128"/>
                          <a:ea typeface="Meiryo UI" panose="020B0604030504040204" pitchFamily="50" charset="-128"/>
                        </a:rPr>
                        <a:t>◇問題提起</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571051">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マスタを登録する際に、データがルールに反していないかを判定する機能</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マスタチェック</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が組み込まれている。マスタチェック機能は、新規製品が作られたり、マスタ登録方法の変更に伴い、ユーザが確認・修正依頼⇒システム担当者にてルールを編集⇒適用　という順番になっている。適用まで１週間ほどかかるため、その際ユーザは余分な確認作業を実施が必要される。</a:t>
                      </a:r>
                      <a:endParaRPr lang="en-US" altLang="ja-JP" sz="12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また、ルール一覧は</a:t>
                      </a:r>
                      <a:r>
                        <a:rPr lang="en-US" altLang="ja-JP" sz="1200" dirty="0" smtClean="0">
                          <a:latin typeface="Meiryo UI" panose="020B0604030504040204" pitchFamily="50" charset="-128"/>
                          <a:ea typeface="Meiryo UI" panose="020B0604030504040204" pitchFamily="50" charset="-128"/>
                        </a:rPr>
                        <a:t>excel</a:t>
                      </a:r>
                      <a:r>
                        <a:rPr lang="ja-JP" altLang="en-US" sz="1200" dirty="0" smtClean="0">
                          <a:latin typeface="Meiryo UI" panose="020B0604030504040204" pitchFamily="50" charset="-128"/>
                          <a:ea typeface="Meiryo UI" panose="020B0604030504040204" pitchFamily="50" charset="-128"/>
                        </a:rPr>
                        <a:t>で管理しており、これらの完全システム化することによってユーザ負担・運用負担・開発負担の改善を図る</a:t>
                      </a:r>
                      <a:endParaRPr lang="en-US" altLang="ja-JP" sz="1200"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8"/>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09"/>
                  </a:ext>
                </a:extLst>
              </a:tr>
              <a:tr h="213792">
                <a:tc gridSpan="2">
                  <a:txBody>
                    <a:bodyPr/>
                    <a:lstStyle/>
                    <a:p>
                      <a:pPr algn="l" fontAlgn="ctr"/>
                      <a:r>
                        <a:rPr lang="zh-CN" altLang="en-US" sz="1200" b="0" i="0" u="none" strike="noStrike" dirty="0">
                          <a:latin typeface="Meiryo UI" panose="020B0604030504040204" pitchFamily="50" charset="-128"/>
                          <a:ea typeface="Meiryo UI" panose="020B0604030504040204" pitchFamily="50" charset="-128"/>
                        </a:rPr>
                        <a:t>◇提案内容</a:t>
                      </a:r>
                      <a:r>
                        <a:rPr lang="en-US" altLang="zh-CN" sz="1200" b="0" i="0" u="none" strike="noStrike" dirty="0">
                          <a:latin typeface="Meiryo UI" panose="020B0604030504040204" pitchFamily="50" charset="-128"/>
                          <a:ea typeface="Meiryo UI" panose="020B0604030504040204" pitchFamily="50" charset="-128"/>
                        </a:rPr>
                        <a:t>(</a:t>
                      </a:r>
                      <a:r>
                        <a:rPr lang="zh-CN" altLang="en-US" sz="1200" b="0" i="0" u="none" strike="noStrike" dirty="0">
                          <a:latin typeface="Meiryo UI" panose="020B0604030504040204" pitchFamily="50" charset="-128"/>
                          <a:ea typeface="Meiryo UI" panose="020B0604030504040204" pitchFamily="50" charset="-128"/>
                        </a:rPr>
                        <a:t>対策</a:t>
                      </a:r>
                      <a:r>
                        <a:rPr lang="en-US" altLang="zh-CN" sz="1200" b="0" i="0" u="none" strike="noStrike" dirty="0">
                          <a:latin typeface="Meiryo UI" panose="020B0604030504040204" pitchFamily="50" charset="-128"/>
                          <a:ea typeface="Meiryo UI" panose="020B0604030504040204" pitchFamily="50" charset="-128"/>
                        </a:rPr>
                        <a:t>)</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213792">
                <a:tc gridSpan="9">
                  <a:txBody>
                    <a:bodyPr/>
                    <a:lstStyle/>
                    <a:p>
                      <a:pPr algn="l" fontAlgn="t"/>
                      <a:r>
                        <a:rPr lang="ja-JP" altLang="en-US" sz="1200" b="0" i="0" u="none" strike="noStrike" dirty="0" smtClean="0">
                          <a:latin typeface="Meiryo UI" panose="020B0604030504040204" pitchFamily="50" charset="-128"/>
                          <a:ea typeface="Meiryo UI" panose="020B0604030504040204" pitchFamily="50" charset="-128"/>
                        </a:rPr>
                        <a:t>アプリ内でのルールの確認・修正・適用を可能とする。マスタ判定機能の完全システム化を導入する。</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1"/>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2"/>
                  </a:ext>
                </a:extLst>
              </a:tr>
              <a:tr h="213792">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◇導入費用</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57105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開発コスト　</a:t>
                      </a:r>
                      <a:r>
                        <a:rPr lang="zh-TW" altLang="en-US"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240(</a:t>
                      </a:r>
                      <a:r>
                        <a:rPr lang="ja-JP" altLang="en-US" sz="1200" b="0" i="0" u="none" strike="noStrike" dirty="0" smtClean="0">
                          <a:latin typeface="Meiryo UI" panose="020B0604030504040204" pitchFamily="50" charset="-128"/>
                          <a:ea typeface="Meiryo UI" panose="020B0604030504040204" pitchFamily="50" charset="-128"/>
                        </a:rPr>
                        <a:t>１年</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ｘ　</a:t>
                      </a:r>
                      <a:r>
                        <a:rPr lang="en-US" altLang="ja-JP" sz="1200" b="0" i="0" u="none" strike="noStrike" dirty="0" smtClean="0">
                          <a:latin typeface="Meiryo UI" panose="020B0604030504040204" pitchFamily="50" charset="-128"/>
                          <a:ea typeface="Meiryo UI" panose="020B0604030504040204" pitchFamily="50" charset="-128"/>
                        </a:rPr>
                        <a:t>3h</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ｘ　</a:t>
                      </a:r>
                      <a:r>
                        <a:rPr lang="en-US" altLang="ja-JP" sz="1200" b="0" i="0" u="none" strike="noStrike" baseline="0" dirty="0" smtClean="0">
                          <a:latin typeface="Meiryo UI" panose="020B0604030504040204" pitchFamily="50" charset="-128"/>
                          <a:ea typeface="Meiryo UI" panose="020B0604030504040204" pitchFamily="50" charset="-128"/>
                        </a:rPr>
                        <a:t>5500 =</a:t>
                      </a:r>
                      <a:r>
                        <a:rPr lang="ja-JP" altLang="en-US"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baseline="0" dirty="0" smtClean="0">
                          <a:latin typeface="Meiryo UI" panose="020B0604030504040204" pitchFamily="50" charset="-128"/>
                          <a:ea typeface="Meiryo UI" panose="020B0604030504040204" pitchFamily="50" charset="-128"/>
                        </a:rPr>
                        <a:t>3,960,000</a:t>
                      </a:r>
                      <a:r>
                        <a:rPr lang="ja-JP" altLang="en-US" sz="1200" b="0" i="0" u="none" strike="noStrike" baseline="0" dirty="0" smtClean="0">
                          <a:latin typeface="Meiryo UI" panose="020B0604030504040204" pitchFamily="50" charset="-128"/>
                          <a:ea typeface="Meiryo UI" panose="020B0604030504040204" pitchFamily="50" charset="-128"/>
                        </a:rPr>
                        <a:t>　　　　　　　　　　　　　　　　　　　　　　　　　　　　　　　　　　　　　　　　　　　　　　　　　　　　　　</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4"/>
                  </a:ext>
                </a:extLst>
              </a:tr>
              <a:tr h="137053">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5"/>
                  </a:ext>
                </a:extLst>
              </a:tr>
              <a:tr h="273336">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92831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     ： システム停止数（年）</a:t>
                      </a:r>
                      <a:r>
                        <a:rPr lang="ja-JP" altLang="en-US" sz="1200" b="0" i="0" u="none" strike="noStrike" dirty="0" err="1" smtClean="0">
                          <a:latin typeface="Meiryo UI" panose="020B0604030504040204" pitchFamily="50" charset="-128"/>
                          <a:ea typeface="Meiryo UI" panose="020B0604030504040204" pitchFamily="50" charset="-128"/>
                        </a:rPr>
                        <a:t>ｘ</a:t>
                      </a:r>
                      <a:r>
                        <a:rPr lang="ja-JP" altLang="en-US" sz="1200" b="0" i="0" u="none" strike="noStrike" dirty="0" smtClean="0">
                          <a:latin typeface="Meiryo UI" panose="020B0604030504040204" pitchFamily="50" charset="-128"/>
                          <a:ea typeface="Meiryo UI" panose="020B0604030504040204" pitchFamily="50" charset="-128"/>
                        </a:rPr>
                        <a:t>ユーザの待機時間ｘユーザの単位時間当たりの給料ｘ</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（従来版・高速版）</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12</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3h</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5.5</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2   =396,000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開発期間がなくなる　　　  マスタチェックルール修正　</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開発者</a:t>
                      </a:r>
                      <a:r>
                        <a:rPr lang="en-US" altLang="ja-JP" sz="1200" b="0" i="0" u="none" strike="noStrike" baseline="0" dirty="0" smtClean="0">
                          <a:latin typeface="Meiryo UI" panose="020B0604030504040204" pitchFamily="50" charset="-128"/>
                          <a:ea typeface="Meiryo UI" panose="020B0604030504040204" pitchFamily="50" charset="-128"/>
                        </a:rPr>
                        <a:t>3</a:t>
                      </a:r>
                      <a:r>
                        <a:rPr lang="ja-JP" altLang="en-US" sz="1200" b="0" i="0" u="none" strike="noStrike" baseline="0" dirty="0" smtClean="0">
                          <a:latin typeface="Meiryo UI" panose="020B0604030504040204" pitchFamily="50" charset="-128"/>
                          <a:ea typeface="Meiryo UI" panose="020B0604030504040204" pitchFamily="50" charset="-128"/>
                        </a:rPr>
                        <a:t>日程度　</a:t>
                      </a:r>
                      <a:r>
                        <a:rPr lang="en-US" altLang="ja-JP" sz="1200" b="0" i="0" u="none" strike="noStrike" baseline="0" dirty="0" smtClean="0">
                          <a:latin typeface="Meiryo UI" panose="020B0604030504040204" pitchFamily="50" charset="-128"/>
                          <a:ea typeface="Meiryo UI" panose="020B0604030504040204" pitchFamily="50" charset="-128"/>
                        </a:rPr>
                        <a:t>*</a:t>
                      </a:r>
                      <a:r>
                        <a:rPr lang="ja-JP" altLang="en-US" sz="1200" b="0" i="0" u="none" strike="noStrike" baseline="0" dirty="0" smtClean="0">
                          <a:latin typeface="Meiryo UI" panose="020B0604030504040204" pitchFamily="50" charset="-128"/>
                          <a:ea typeface="Meiryo UI" panose="020B0604030504040204" pitchFamily="50" charset="-128"/>
                        </a:rPr>
                        <a:t>月</a:t>
                      </a:r>
                      <a:r>
                        <a:rPr lang="en-US" altLang="ja-JP" sz="1200" b="0" i="0" u="none" strike="noStrike" baseline="0" dirty="0" smtClean="0">
                          <a:latin typeface="Meiryo UI" panose="020B0604030504040204" pitchFamily="50" charset="-128"/>
                          <a:ea typeface="Meiryo UI" panose="020B0604030504040204" pitchFamily="50" charset="-128"/>
                        </a:rPr>
                        <a:t>1</a:t>
                      </a:r>
                      <a:r>
                        <a:rPr lang="ja-JP" altLang="en-US" sz="1200" b="0" i="0" u="none" strike="noStrike" baseline="0" dirty="0" smtClean="0">
                          <a:latin typeface="Meiryo UI" panose="020B0604030504040204" pitchFamily="50" charset="-128"/>
                          <a:ea typeface="Meiryo UI" panose="020B0604030504040204" pitchFamily="50" charset="-128"/>
                        </a:rPr>
                        <a:t>回    </a:t>
                      </a:r>
                      <a:r>
                        <a:rPr lang="en-US" altLang="ja-JP" sz="1200" b="0" i="0" u="none" strike="noStrike" baseline="0" dirty="0" smtClean="0">
                          <a:latin typeface="Meiryo UI" panose="020B0604030504040204" pitchFamily="50" charset="-128"/>
                          <a:ea typeface="Meiryo UI" panose="020B0604030504040204" pitchFamily="50" charset="-128"/>
                        </a:rPr>
                        <a:t>12*3*5500                              </a:t>
                      </a:r>
                      <a:r>
                        <a:rPr lang="en-US" altLang="ja-JP" sz="1200" b="0" i="0" u="none" strike="noStrike" dirty="0" smtClean="0">
                          <a:latin typeface="Meiryo UI" panose="020B0604030504040204" pitchFamily="50" charset="-128"/>
                          <a:ea typeface="Meiryo UI" panose="020B0604030504040204" pitchFamily="50" charset="-128"/>
                        </a:rPr>
                        <a:t>=198,000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  </a:t>
                      </a:r>
                      <a:r>
                        <a:rPr lang="ja-JP" altLang="en-US" sz="1200" b="0" i="0" u="none" strike="noStrike" dirty="0" smtClean="0">
                          <a:latin typeface="Meiryo UI" panose="020B0604030504040204" pitchFamily="50" charset="-128"/>
                          <a:ea typeface="Meiryo UI" panose="020B0604030504040204" pitchFamily="50" charset="-128"/>
                        </a:rPr>
                        <a:t>リリースに向けた準備作業の減少　　　人数</a:t>
                      </a:r>
                      <a:r>
                        <a:rPr lang="en-US" altLang="ja-JP" sz="1200" b="0" i="0" u="none" strike="noStrike" dirty="0" smtClean="0">
                          <a:latin typeface="Meiryo UI" panose="020B0604030504040204" pitchFamily="50" charset="-128"/>
                          <a:ea typeface="Meiryo UI" panose="020B0604030504040204" pitchFamily="50" charset="-128"/>
                        </a:rPr>
                        <a:t>6</a:t>
                      </a:r>
                      <a:r>
                        <a:rPr lang="ja-JP" altLang="en-US" sz="1200" b="0" i="0" u="none" strike="noStrike" dirty="0" smtClean="0">
                          <a:latin typeface="Meiryo UI" panose="020B0604030504040204" pitchFamily="50" charset="-128"/>
                          <a:ea typeface="Meiryo UI" panose="020B0604030504040204" pitchFamily="50" charset="-128"/>
                        </a:rPr>
                        <a:t>人の減少　</a:t>
                      </a:r>
                      <a:r>
                        <a:rPr lang="en-US" altLang="ja-JP" sz="1200" b="0" i="0" u="none" strike="noStrike" dirty="0" smtClean="0">
                          <a:latin typeface="Meiryo UI" panose="020B0604030504040204" pitchFamily="50" charset="-128"/>
                          <a:ea typeface="Meiryo UI" panose="020B0604030504040204" pitchFamily="50" charset="-128"/>
                        </a:rPr>
                        <a:t>*12(</a:t>
                      </a:r>
                      <a:r>
                        <a:rPr lang="ja-JP" altLang="en-US" sz="1200" b="0" i="0" u="none" strike="noStrike" dirty="0" smtClean="0">
                          <a:latin typeface="Meiryo UI" panose="020B0604030504040204" pitchFamily="50" charset="-128"/>
                          <a:ea typeface="Meiryo UI" panose="020B0604030504040204" pitchFamily="50" charset="-128"/>
                        </a:rPr>
                        <a:t>年</a:t>
                      </a:r>
                      <a:r>
                        <a:rPr lang="en-US" altLang="ja-JP" sz="1200" b="0" i="0" u="none" strike="noStrike" dirty="0" smtClean="0">
                          <a:latin typeface="Meiryo UI" panose="020B0604030504040204" pitchFamily="50" charset="-128"/>
                          <a:ea typeface="Meiryo UI" panose="020B0604030504040204" pitchFamily="50" charset="-128"/>
                        </a:rPr>
                        <a:t>)*5500</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（従来版・高速版）</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796,000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err="1" smtClean="0">
                          <a:latin typeface="Meiryo UI" panose="020B0604030504040204" pitchFamily="50" charset="-128"/>
                          <a:ea typeface="Meiryo UI" panose="020B0604030504040204" pitchFamily="50" charset="-128"/>
                        </a:rPr>
                        <a:t>WiseDia</a:t>
                      </a:r>
                      <a:r>
                        <a:rPr lang="ja-JP" altLang="en-US" sz="1200" b="0" i="0" u="none" strike="noStrike" dirty="0" smtClean="0">
                          <a:latin typeface="Meiryo UI" panose="020B0604030504040204" pitchFamily="50" charset="-128"/>
                          <a:ea typeface="Meiryo UI" panose="020B0604030504040204" pitchFamily="50" charset="-128"/>
                        </a:rPr>
                        <a:t>保守費用　</a:t>
                      </a:r>
                      <a:r>
                        <a:rPr lang="en-US" altLang="ja-JP" sz="1200" b="0" i="0" u="none" strike="noStrike" dirty="0" smtClean="0">
                          <a:latin typeface="Meiryo UI" panose="020B0604030504040204" pitchFamily="50" charset="-128"/>
                          <a:ea typeface="Meiryo UI" panose="020B0604030504040204" pitchFamily="50" charset="-128"/>
                        </a:rPr>
                        <a:t>4500000 *12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2</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=27,000,000</a:t>
                      </a: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=28,390,000</a:t>
                      </a:r>
                      <a:r>
                        <a:rPr lang="ja-JP" altLang="en-US" sz="1200" b="0" i="0" u="none" strike="noStrike" dirty="0" smtClean="0">
                          <a:latin typeface="Meiryo UI" panose="020B0604030504040204" pitchFamily="50" charset="-128"/>
                          <a:ea typeface="Meiryo UI" panose="020B0604030504040204" pitchFamily="50" charset="-128"/>
                        </a:rPr>
                        <a:t>円</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7"/>
                  </a:ext>
                </a:extLst>
              </a:tr>
              <a:tr h="261804">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a:t>
                      </a:r>
                      <a:r>
                        <a:rPr lang="ja-JP" altLang="ja-JP" sz="1200" b="1" dirty="0" smtClean="0">
                          <a:latin typeface="Meiryo UI" panose="020B0604030504040204" pitchFamily="50" charset="-128"/>
                          <a:ea typeface="Meiryo UI" panose="020B0604030504040204" pitchFamily="50" charset="-128"/>
                        </a:rPr>
                        <a:t>投資効果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noFill/>
                      <a:prstDash val="solid"/>
                      <a:round/>
                      <a:headEnd type="none" w="med" len="med"/>
                      <a:tailEnd type="none" w="med" len="med"/>
                    </a:lnL>
                    <a:lnR w="25400" cap="flat" cmpd="dbl"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hMerge="1">
                  <a:txBody>
                    <a:bodyPr/>
                    <a:lstStyle/>
                    <a:p>
                      <a:endParaRPr kumimoji="1" lang="ja-JP" altLang="en-US"/>
                    </a:p>
                  </a:txBody>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r>
              <a:tr h="246115">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投資効果：効果</a:t>
                      </a:r>
                      <a:r>
                        <a:rPr lang="en-US" altLang="zh-TW" sz="1200" b="0" i="0" u="none" strike="noStrike" dirty="0" smtClean="0">
                          <a:latin typeface="Meiryo UI" panose="020B0604030504040204" pitchFamily="50" charset="-128"/>
                          <a:ea typeface="Meiryo UI" panose="020B0604030504040204" pitchFamily="50" charset="-128"/>
                        </a:rPr>
                        <a:t>-</a:t>
                      </a:r>
                      <a:r>
                        <a:rPr lang="zh-TW" altLang="en-US" sz="1200" b="0" i="0" u="none" strike="noStrike" dirty="0" smtClean="0">
                          <a:latin typeface="Meiryo UI" panose="020B0604030504040204" pitchFamily="50" charset="-128"/>
                          <a:ea typeface="Meiryo UI" panose="020B0604030504040204" pitchFamily="50" charset="-128"/>
                        </a:rPr>
                        <a:t>導入費用　　</a:t>
                      </a:r>
                      <a:r>
                        <a:rPr lang="en-US" altLang="zh-TW" sz="1200" b="0" i="0" u="none" strike="noStrike" dirty="0" smtClean="0">
                          <a:latin typeface="Meiryo UI" panose="020B0604030504040204" pitchFamily="50" charset="-128"/>
                          <a:ea typeface="Meiryo UI" panose="020B0604030504040204" pitchFamily="50" charset="-128"/>
                        </a:rPr>
                        <a:t>=244,300,000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zh-TW"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タイトル 1"/>
          <p:cNvSpPr>
            <a:spLocks noGrp="1"/>
          </p:cNvSpPr>
          <p:nvPr>
            <p:ph type="title"/>
          </p:nvPr>
        </p:nvSpPr>
        <p:spPr>
          <a:xfrm>
            <a:off x="245999" y="90000"/>
            <a:ext cx="11700000" cy="565146"/>
          </a:xfrm>
        </p:spPr>
        <p:txBody>
          <a:bodyPr lIns="36000" tIns="36000" rIns="36000" bIns="36000">
            <a:spAutoFit/>
          </a:bodyPr>
          <a:lstStyle/>
          <a:p>
            <a:r>
              <a:rPr lang="ja-JP" altLang="en-US" sz="3200" dirty="0">
                <a:latin typeface="Meiryo UI" panose="020B0604030504040204" pitchFamily="50" charset="-128"/>
                <a:ea typeface="Meiryo UI" panose="020B0604030504040204" pitchFamily="50" charset="-128"/>
              </a:rPr>
              <a:t>投資計画概要サマリ</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33677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6</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560832" y="1371600"/>
            <a:ext cx="9119616" cy="646331"/>
          </a:xfrm>
          <a:prstGeom prst="rect">
            <a:avLst/>
          </a:prstGeom>
          <a:noFill/>
        </p:spPr>
        <p:txBody>
          <a:bodyPr wrap="square" rtlCol="0">
            <a:spAutoFit/>
          </a:bodyPr>
          <a:lstStyle/>
          <a:p>
            <a:r>
              <a:rPr kumimoji="1" lang="ja-JP" altLang="en-US" dirty="0" smtClean="0"/>
              <a:t>・ルール演算子の導入</a:t>
            </a:r>
            <a:endParaRPr kumimoji="1" lang="en-US" altLang="ja-JP" dirty="0" smtClean="0"/>
          </a:p>
          <a:p>
            <a:r>
              <a:rPr lang="ja-JP" altLang="en-US" dirty="0" smtClean="0"/>
              <a:t>・処理形態</a:t>
            </a:r>
            <a:endParaRPr lang="en-US" altLang="ja-JP" dirty="0" smtClean="0"/>
          </a:p>
        </p:txBody>
      </p:sp>
    </p:spTree>
    <p:extLst>
      <p:ext uri="{BB962C8B-B14F-4D97-AF65-F5344CB8AC3E}">
        <p14:creationId xmlns:p14="http://schemas.microsoft.com/office/powerpoint/2010/main" val="1313976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7</a:t>
            </a:fld>
            <a:endParaRPr lang="en-US" altLang="ja-JP" dirty="0"/>
          </a:p>
        </p:txBody>
      </p:sp>
      <p:sp>
        <p:nvSpPr>
          <p:cNvPr id="6" name="テキスト ボックス 5"/>
          <p:cNvSpPr txBox="1"/>
          <p:nvPr/>
        </p:nvSpPr>
        <p:spPr>
          <a:xfrm>
            <a:off x="459933" y="923699"/>
            <a:ext cx="11272136" cy="6247864"/>
          </a:xfrm>
          <a:prstGeom prst="rect">
            <a:avLst/>
          </a:prstGeom>
          <a:noFill/>
        </p:spPr>
        <p:txBody>
          <a:bodyPr wrap="square" rtlCol="0">
            <a:spAutoFit/>
          </a:bodyPr>
          <a:lstStyle/>
          <a:p>
            <a:r>
              <a:rPr lang="en-US" altLang="ja-JP" sz="2000" dirty="0" smtClean="0"/>
              <a:t>3</a:t>
            </a:r>
            <a:r>
              <a:rPr lang="ja-JP" altLang="en-US" sz="2000" dirty="0" smtClean="0"/>
              <a:t>つ</a:t>
            </a:r>
            <a:r>
              <a:rPr kumimoji="1" lang="ja-JP" altLang="en-US" sz="2000" dirty="0" smtClean="0"/>
              <a:t>演算子を</a:t>
            </a:r>
            <a:r>
              <a:rPr lang="ja-JP" altLang="en-US" sz="2000" dirty="0" smtClean="0"/>
              <a:t>導入することによってシステム化を可能とする。</a:t>
            </a:r>
            <a:endParaRPr lang="en-US" altLang="ja-JP" sz="2000" dirty="0" smtClean="0"/>
          </a:p>
          <a:p>
            <a:endParaRPr kumimoji="1" lang="en-US" altLang="ja-JP" sz="2000" dirty="0" smtClean="0"/>
          </a:p>
          <a:p>
            <a:r>
              <a:rPr kumimoji="1" lang="ja-JP" altLang="en-US" sz="2000" b="1" dirty="0" smtClean="0"/>
              <a:t>・位置指定演算子　　　　　　　　　　　　　　　　　　　</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kumimoji="1" lang="ja-JP" altLang="en-US" sz="2000" b="1" dirty="0" smtClean="0"/>
              <a:t>　　</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endParaRPr lang="en-US" altLang="ja-JP" sz="2000" dirty="0" smtClean="0"/>
          </a:p>
          <a:p>
            <a:pPr lvl="2"/>
            <a:r>
              <a:rPr lang="en-US" altLang="ja-JP" sz="2000" dirty="0" smtClean="0"/>
              <a:t>1F3    </a:t>
            </a:r>
            <a:r>
              <a:rPr lang="ja-JP" altLang="en-US" sz="2000" dirty="0"/>
              <a:t>前</a:t>
            </a:r>
            <a:r>
              <a:rPr lang="ja-JP" altLang="en-US" sz="2000" dirty="0" smtClean="0"/>
              <a:t>から</a:t>
            </a:r>
            <a:r>
              <a:rPr lang="en-US" altLang="ja-JP" sz="2000" dirty="0"/>
              <a:t>1</a:t>
            </a:r>
            <a:r>
              <a:rPr lang="ja-JP" altLang="en-US" sz="2000" dirty="0"/>
              <a:t>個目</a:t>
            </a:r>
            <a:r>
              <a:rPr lang="en-US" altLang="ja-JP" sz="2000" dirty="0"/>
              <a:t>~</a:t>
            </a:r>
            <a:r>
              <a:rPr lang="ja-JP" altLang="en-US" sz="2000" dirty="0"/>
              <a:t> </a:t>
            </a:r>
            <a:r>
              <a:rPr lang="en-US" altLang="ja-JP" sz="2000" dirty="0"/>
              <a:t>3</a:t>
            </a:r>
            <a:r>
              <a:rPr lang="ja-JP" altLang="en-US" sz="2000" dirty="0"/>
              <a:t>個目</a:t>
            </a:r>
            <a:r>
              <a:rPr lang="ja-JP" altLang="en-US" sz="2000" dirty="0" smtClean="0"/>
              <a:t>　                                           </a:t>
            </a:r>
            <a:r>
              <a:rPr lang="ja-JP" altLang="en-US" sz="2000" dirty="0"/>
              <a:t> </a:t>
            </a:r>
            <a:r>
              <a:rPr lang="ja-JP" altLang="en-US" sz="2000" dirty="0" smtClean="0"/>
              <a:t> </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a:t> </a:t>
            </a:r>
            <a:r>
              <a:rPr lang="en-US" altLang="ja-JP" sz="2000" dirty="0" smtClean="0"/>
              <a:t>3</a:t>
            </a:r>
            <a:r>
              <a:rPr lang="ja-JP" altLang="en-US" sz="2000" dirty="0" smtClean="0"/>
              <a:t>個目</a:t>
            </a:r>
            <a:r>
              <a:rPr lang="en-US" altLang="ja-JP" sz="2000" b="1" dirty="0" smtClean="0"/>
              <a:t>	</a:t>
            </a:r>
          </a:p>
          <a:p>
            <a:pPr lvl="2"/>
            <a:r>
              <a:rPr lang="en-US" altLang="ja-JP" sz="2000" b="1" dirty="0" smtClean="0"/>
              <a:t>-</a:t>
            </a:r>
            <a:r>
              <a:rPr lang="ja-JP" altLang="en-US" sz="2000" b="1" dirty="0" smtClean="0"/>
              <a:t>データ位置</a:t>
            </a:r>
            <a:r>
              <a:rPr lang="ja-JP" altLang="en-US" sz="2000" b="1" dirty="0"/>
              <a:t>判別</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p>
          <a:p>
            <a:pPr lvl="2"/>
            <a:r>
              <a:rPr lang="en-US" altLang="ja-JP" sz="2000" dirty="0" smtClean="0"/>
              <a:t>E(end)</a:t>
            </a:r>
            <a:r>
              <a:rPr lang="ja-JP" altLang="en-US" sz="2000" dirty="0"/>
              <a:t> 　最後</a:t>
            </a:r>
            <a:r>
              <a:rPr lang="ja-JP" altLang="en-US" sz="2000" dirty="0" smtClean="0"/>
              <a:t>のデータ</a:t>
            </a:r>
            <a:r>
              <a:rPr lang="en-US" altLang="ja-JP" sz="2000" dirty="0"/>
              <a:t>(</a:t>
            </a:r>
            <a:r>
              <a:rPr lang="ja-JP" altLang="en-US" sz="2000" dirty="0"/>
              <a:t>列の位置を保存</a:t>
            </a:r>
            <a:r>
              <a:rPr lang="en-US" altLang="ja-JP" sz="2000" dirty="0" smtClean="0"/>
              <a:t>)</a:t>
            </a:r>
            <a:endParaRPr lang="en-US" altLang="ja-JP" sz="2000" b="1" dirty="0" smtClean="0"/>
          </a:p>
          <a:p>
            <a:r>
              <a:rPr lang="ja-JP" altLang="en-US" sz="2000" b="1" dirty="0" smtClean="0"/>
              <a:t>・</a:t>
            </a:r>
            <a:r>
              <a:rPr lang="ja-JP" altLang="en-US" sz="2000" b="1" dirty="0"/>
              <a:t>論理演算子</a:t>
            </a:r>
            <a:endParaRPr lang="en-US" altLang="ja-JP" sz="2000" b="1" dirty="0"/>
          </a:p>
          <a:p>
            <a:pPr lvl="2"/>
            <a:r>
              <a:rPr lang="en-US" altLang="ja-JP" sz="2000" dirty="0"/>
              <a:t>a=Y    </a:t>
            </a:r>
            <a:r>
              <a:rPr lang="en-US" altLang="ja-JP" sz="2000" dirty="0" smtClean="0"/>
              <a:t>b=C      </a:t>
            </a:r>
            <a:r>
              <a:rPr lang="ja-JP" altLang="en-US" sz="2000" dirty="0" smtClean="0"/>
              <a:t>チェック対象のクラスに対して」</a:t>
            </a:r>
            <a:endParaRPr lang="en-US" altLang="ja-JP" sz="2000" dirty="0"/>
          </a:p>
          <a:p>
            <a:pPr lvl="2"/>
            <a:r>
              <a:rPr lang="en-US" altLang="ja-JP" sz="2000" dirty="0">
                <a:solidFill>
                  <a:schemeClr val="dk1"/>
                </a:solidFill>
              </a:rPr>
              <a:t>Ǝ</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ja-JP" altLang="en-US" sz="2000" dirty="0" smtClean="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のチャック対象上にデータが存在する</a:t>
            </a:r>
            <a:endParaRPr lang="en-US" altLang="ja-JP" sz="2000" dirty="0">
              <a:solidFill>
                <a:schemeClr val="dk1"/>
              </a:solidFill>
            </a:endParaRPr>
          </a:p>
          <a:p>
            <a:pPr lvl="2"/>
            <a:r>
              <a:rPr lang="ja-JP" altLang="en-US" sz="2000" dirty="0"/>
              <a:t>∄</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のチャック対象上にデータが存在しない</a:t>
            </a:r>
            <a:endParaRPr lang="ja-JP" altLang="en-US" sz="2000" dirty="0"/>
          </a:p>
          <a:p>
            <a:pPr lvl="2"/>
            <a:r>
              <a:rPr lang="en-US" altLang="ja-JP" sz="2000" dirty="0">
                <a:solidFill>
                  <a:schemeClr val="dk1"/>
                </a:solidFill>
              </a:rPr>
              <a:t>Ǝ(take)</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a:t>
            </a:r>
            <a:r>
              <a:rPr lang="en-US" altLang="ja-JP" sz="2000" dirty="0">
                <a:solidFill>
                  <a:schemeClr val="dk1"/>
                </a:solidFill>
              </a:rPr>
              <a:t>’take’</a:t>
            </a:r>
            <a:r>
              <a:rPr lang="ja-JP" altLang="en-US" sz="2000" dirty="0">
                <a:solidFill>
                  <a:schemeClr val="dk1"/>
                </a:solidFill>
              </a:rPr>
              <a:t>が存在</a:t>
            </a:r>
            <a:r>
              <a:rPr lang="ja-JP" altLang="en-US" sz="2000" dirty="0" smtClean="0">
                <a:solidFill>
                  <a:schemeClr val="dk1"/>
                </a:solidFill>
              </a:rPr>
              <a:t>する</a:t>
            </a:r>
            <a:endParaRPr lang="en-US" altLang="ja-JP" sz="2000" dirty="0" smtClean="0">
              <a:solidFill>
                <a:schemeClr val="dk1"/>
              </a:solidFill>
            </a:endParaRPr>
          </a:p>
          <a:p>
            <a:pPr lvl="2"/>
            <a:r>
              <a:rPr lang="en-US" altLang="ja-JP" sz="2000" dirty="0" smtClean="0">
                <a:solidFill>
                  <a:schemeClr val="dk1"/>
                </a:solidFill>
              </a:rPr>
              <a:t>A</a:t>
            </a:r>
            <a:r>
              <a:rPr lang="ja-JP" altLang="en-US" sz="2000" dirty="0" smtClean="0">
                <a:solidFill>
                  <a:schemeClr val="dk1"/>
                </a:solidFill>
              </a:rPr>
              <a:t>＜＝</a:t>
            </a:r>
            <a:r>
              <a:rPr lang="en-US" altLang="ja-JP" sz="2000" dirty="0" smtClean="0">
                <a:solidFill>
                  <a:schemeClr val="dk1"/>
                </a:solidFill>
              </a:rPr>
              <a:t>B  </a:t>
            </a:r>
            <a:r>
              <a:rPr lang="ja-JP" altLang="en-US" sz="2000" dirty="0" smtClean="0">
                <a:solidFill>
                  <a:schemeClr val="dk1"/>
                </a:solidFill>
              </a:rPr>
              <a:t>データ数が</a:t>
            </a:r>
            <a:r>
              <a:rPr lang="en-US" altLang="ja-JP" sz="2000" dirty="0" smtClean="0">
                <a:solidFill>
                  <a:schemeClr val="dk1"/>
                </a:solidFill>
              </a:rPr>
              <a:t>B</a:t>
            </a:r>
            <a:r>
              <a:rPr lang="ja-JP" altLang="en-US" sz="2000" dirty="0" smtClean="0">
                <a:solidFill>
                  <a:schemeClr val="dk1"/>
                </a:solidFill>
              </a:rPr>
              <a:t>以下である</a:t>
            </a:r>
            <a:endParaRPr lang="en-US" altLang="ja-JP" sz="2000" dirty="0" smtClean="0">
              <a:solidFill>
                <a:schemeClr val="dk1"/>
              </a:solidFill>
            </a:endParaRPr>
          </a:p>
          <a:p>
            <a:endParaRPr lang="ja-JP" altLang="en-US" sz="2000" dirty="0"/>
          </a:p>
          <a:p>
            <a:endParaRPr lang="en-US" altLang="ja-JP" sz="2000" dirty="0" smtClean="0"/>
          </a:p>
          <a:p>
            <a:endParaRPr lang="en-US" altLang="ja-JP" sz="2000" dirty="0"/>
          </a:p>
        </p:txBody>
      </p:sp>
    </p:spTree>
    <p:extLst>
      <p:ext uri="{BB962C8B-B14F-4D97-AF65-F5344CB8AC3E}">
        <p14:creationId xmlns:p14="http://schemas.microsoft.com/office/powerpoint/2010/main" val="298492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8</a:t>
            </a:fld>
            <a:endParaRPr lang="en-US" altLang="ja-JP" dirty="0"/>
          </a:p>
        </p:txBody>
      </p:sp>
      <p:sp>
        <p:nvSpPr>
          <p:cNvPr id="6" name="テキスト ボックス 5"/>
          <p:cNvSpPr txBox="1"/>
          <p:nvPr/>
        </p:nvSpPr>
        <p:spPr>
          <a:xfrm>
            <a:off x="433398" y="882004"/>
            <a:ext cx="11325205" cy="4093428"/>
          </a:xfrm>
          <a:prstGeom prst="rect">
            <a:avLst/>
          </a:prstGeom>
          <a:noFill/>
        </p:spPr>
        <p:txBody>
          <a:bodyPr wrap="square" rtlCol="0">
            <a:spAutoFit/>
          </a:bodyPr>
          <a:lstStyle/>
          <a:p>
            <a:r>
              <a:rPr lang="ja-JP" altLang="en-US" sz="2000" b="1" dirty="0" smtClean="0"/>
              <a:t>・</a:t>
            </a:r>
            <a:r>
              <a:rPr lang="ja-JP" altLang="en-US" sz="2000" b="1" dirty="0"/>
              <a:t>関係</a:t>
            </a:r>
            <a:r>
              <a:rPr lang="ja-JP" altLang="en-US" sz="2000" b="1" dirty="0" smtClean="0"/>
              <a:t>演算子</a:t>
            </a:r>
            <a:endParaRPr lang="en-US" altLang="ja-JP" sz="2000" b="1" dirty="0" smtClean="0"/>
          </a:p>
          <a:p>
            <a:pPr lvl="1"/>
            <a:r>
              <a:rPr lang="en-US" altLang="ja-JP" sz="2000" dirty="0" smtClean="0"/>
              <a:t>a</a:t>
            </a:r>
            <a:r>
              <a:rPr lang="ja-JP" altLang="en-US" sz="2000" dirty="0" smtClean="0"/>
              <a:t>⇒</a:t>
            </a:r>
            <a:r>
              <a:rPr lang="en-US" altLang="ja-JP" sz="2000" dirty="0" smtClean="0"/>
              <a:t>b</a:t>
            </a:r>
            <a:r>
              <a:rPr lang="ja-JP" altLang="en-US" sz="2000" dirty="0" smtClean="0"/>
              <a:t>　　</a:t>
            </a:r>
            <a:r>
              <a:rPr lang="en-US" altLang="ja-JP" sz="2000" dirty="0" smtClean="0"/>
              <a:t>a</a:t>
            </a:r>
            <a:r>
              <a:rPr lang="ja-JP" altLang="en-US" sz="2000" dirty="0" smtClean="0"/>
              <a:t>の次の記号が</a:t>
            </a:r>
            <a:r>
              <a:rPr lang="en-US" altLang="ja-JP" sz="2000" dirty="0" smtClean="0"/>
              <a:t>b</a:t>
            </a:r>
            <a:r>
              <a:rPr lang="ja-JP" altLang="en-US" sz="2000" dirty="0" smtClean="0"/>
              <a:t>であったら</a:t>
            </a:r>
            <a:endParaRPr kumimoji="1" lang="en-US" altLang="ja-JP" sz="2000" dirty="0" smtClean="0"/>
          </a:p>
          <a:p>
            <a:pPr lvl="1"/>
            <a:r>
              <a:rPr kumimoji="1" lang="en-US" altLang="ja-JP" sz="2000" dirty="0" smtClean="0"/>
              <a:t>a!</a:t>
            </a:r>
            <a:r>
              <a:rPr kumimoji="1" lang="ja-JP" altLang="en-US" sz="2000" dirty="0" smtClean="0"/>
              <a:t>⇒</a:t>
            </a:r>
            <a:r>
              <a:rPr kumimoji="1" lang="en-US" altLang="ja-JP" sz="2000" dirty="0" smtClean="0"/>
              <a:t>b</a:t>
            </a:r>
            <a:r>
              <a:rPr kumimoji="1" lang="ja-JP" altLang="en-US" sz="2000" dirty="0" smtClean="0"/>
              <a:t>　　</a:t>
            </a:r>
            <a:r>
              <a:rPr kumimoji="1" lang="en-US" altLang="ja-JP" sz="2000" dirty="0" smtClean="0"/>
              <a:t>a</a:t>
            </a:r>
            <a:r>
              <a:rPr kumimoji="1" lang="ja-JP" altLang="en-US" sz="2000" dirty="0" smtClean="0"/>
              <a:t>の</a:t>
            </a:r>
            <a:r>
              <a:rPr lang="ja-JP" altLang="en-US" sz="2000" dirty="0" smtClean="0"/>
              <a:t>次の記号</a:t>
            </a:r>
            <a:r>
              <a:rPr lang="en-US" altLang="ja-JP" sz="2000" dirty="0" smtClean="0"/>
              <a:t>b</a:t>
            </a:r>
            <a:r>
              <a:rPr lang="ja-JP" altLang="en-US" sz="2000" dirty="0" smtClean="0"/>
              <a:t>でなかったら</a:t>
            </a:r>
            <a:endParaRPr lang="en-US" altLang="ja-JP" sz="2000" dirty="0" smtClean="0"/>
          </a:p>
          <a:p>
            <a:pPr lvl="1"/>
            <a:r>
              <a:rPr lang="en-US" altLang="ja-JP" sz="2000" dirty="0" err="1" smtClean="0"/>
              <a:t>a</a:t>
            </a:r>
            <a:r>
              <a:rPr lang="en-US" altLang="ja-JP" sz="2000" dirty="0" err="1"/>
              <a:t>&amp;</a:t>
            </a:r>
            <a:r>
              <a:rPr lang="en-US" altLang="ja-JP" sz="2000" dirty="0" err="1" smtClean="0"/>
              <a:t>b</a:t>
            </a:r>
            <a:r>
              <a:rPr lang="en-US" altLang="ja-JP" sz="2000" dirty="0" smtClean="0"/>
              <a:t>     a</a:t>
            </a:r>
            <a:r>
              <a:rPr lang="ja-JP" altLang="en-US" sz="2000" dirty="0" err="1" smtClean="0"/>
              <a:t>、</a:t>
            </a:r>
            <a:r>
              <a:rPr lang="en-US" altLang="ja-JP" sz="2000" dirty="0" smtClean="0"/>
              <a:t>b</a:t>
            </a:r>
            <a:r>
              <a:rPr lang="ja-JP" altLang="en-US" sz="2000" dirty="0" smtClean="0"/>
              <a:t>共に満たす時</a:t>
            </a:r>
            <a:endParaRPr lang="en-US" altLang="ja-JP" sz="2000" dirty="0" smtClean="0"/>
          </a:p>
          <a:p>
            <a:pPr lvl="1"/>
            <a:r>
              <a:rPr lang="en-US" altLang="ja-JP" sz="2000" dirty="0" err="1" smtClean="0"/>
              <a:t>aNb</a:t>
            </a:r>
            <a:r>
              <a:rPr lang="en-US" altLang="ja-JP" sz="2000" dirty="0" smtClean="0"/>
              <a:t>     a</a:t>
            </a:r>
            <a:r>
              <a:rPr lang="ja-JP" altLang="en-US" sz="2000" dirty="0" smtClean="0"/>
              <a:t>位置</a:t>
            </a:r>
            <a:r>
              <a:rPr lang="en-US" altLang="ja-JP" sz="2000" dirty="0" smtClean="0"/>
              <a:t>(</a:t>
            </a:r>
            <a:r>
              <a:rPr lang="ja-JP" altLang="en-US" sz="2000" dirty="0" smtClean="0"/>
              <a:t>行数</a:t>
            </a:r>
            <a:r>
              <a:rPr lang="en-US" altLang="ja-JP" sz="2000" dirty="0" smtClean="0"/>
              <a:t>)</a:t>
            </a:r>
            <a:r>
              <a:rPr lang="ja-JP" altLang="en-US" sz="2000" dirty="0" smtClean="0"/>
              <a:t>に</a:t>
            </a:r>
            <a:r>
              <a:rPr lang="en-US" altLang="ja-JP" sz="2000" dirty="0" smtClean="0"/>
              <a:t>b</a:t>
            </a:r>
            <a:r>
              <a:rPr lang="ja-JP" altLang="en-US" sz="2000" dirty="0" smtClean="0"/>
              <a:t>が存在</a:t>
            </a:r>
            <a:endParaRPr lang="en-US" altLang="ja-JP" sz="2000" dirty="0" smtClean="0"/>
          </a:p>
          <a:p>
            <a:pPr lvl="1"/>
            <a:r>
              <a:rPr lang="en-US" altLang="ja-JP" sz="2000" dirty="0" smtClean="0"/>
              <a:t>a==b  a</a:t>
            </a:r>
            <a:r>
              <a:rPr lang="ja-JP" altLang="en-US" sz="2000" dirty="0" smtClean="0"/>
              <a:t>と</a:t>
            </a:r>
            <a:r>
              <a:rPr lang="en-US" altLang="ja-JP" sz="2000" dirty="0" smtClean="0"/>
              <a:t>b</a:t>
            </a:r>
            <a:r>
              <a:rPr lang="ja-JP" altLang="en-US" sz="2000" dirty="0" smtClean="0"/>
              <a:t>が同一</a:t>
            </a:r>
            <a:endParaRPr lang="en-US" altLang="ja-JP" sz="2000" dirty="0" smtClean="0"/>
          </a:p>
          <a:p>
            <a:pPr lvl="1"/>
            <a:r>
              <a:rPr lang="en-US" altLang="ja-JP" sz="2000" dirty="0" smtClean="0"/>
              <a:t>A</a:t>
            </a:r>
            <a:r>
              <a:rPr lang="ja-JP" altLang="en-US" sz="2000" dirty="0"/>
              <a:t> ⊂ </a:t>
            </a:r>
            <a:r>
              <a:rPr lang="en-US" altLang="ja-JP" sz="2000" dirty="0" smtClean="0"/>
              <a:t>B         A</a:t>
            </a:r>
            <a:r>
              <a:rPr lang="ja-JP" altLang="en-US" sz="2000" dirty="0" smtClean="0"/>
              <a:t>を満たす時</a:t>
            </a:r>
            <a:r>
              <a:rPr lang="en-US" altLang="ja-JP" sz="2000" dirty="0" smtClean="0"/>
              <a:t>B</a:t>
            </a:r>
            <a:r>
              <a:rPr lang="ja-JP" altLang="en-US" sz="2000" dirty="0" smtClean="0"/>
              <a:t>を実行</a:t>
            </a:r>
            <a:endParaRPr lang="en-US" altLang="ja-JP" sz="2000" dirty="0" smtClean="0"/>
          </a:p>
          <a:p>
            <a:pPr lvl="1"/>
            <a:r>
              <a:rPr lang="ja-JP" altLang="en-US" sz="2000" dirty="0" smtClean="0"/>
              <a:t>　</a:t>
            </a:r>
            <a:endParaRPr lang="en-US" altLang="ja-JP" sz="2000" dirty="0" smtClean="0"/>
          </a:p>
          <a:p>
            <a:r>
              <a:rPr lang="ja-JP" altLang="en-US" sz="2000" b="1" dirty="0" smtClean="0"/>
              <a:t>・要素</a:t>
            </a:r>
            <a:endParaRPr lang="en-US" altLang="ja-JP" sz="2000" b="1" dirty="0" smtClean="0"/>
          </a:p>
          <a:p>
            <a:pPr lvl="1"/>
            <a:r>
              <a:rPr lang="ja-JP" altLang="en-US" sz="2000" dirty="0" smtClean="0"/>
              <a:t>文字</a:t>
            </a:r>
            <a:endParaRPr lang="en-US" altLang="ja-JP" sz="2000" dirty="0" smtClean="0"/>
          </a:p>
          <a:p>
            <a:pPr lvl="1"/>
            <a:r>
              <a:rPr lang="ja-JP" altLang="en-US" sz="2000" dirty="0" smtClean="0"/>
              <a:t>‘数字’　文字判定</a:t>
            </a:r>
            <a:endParaRPr lang="en-US" altLang="ja-JP" sz="2000" dirty="0" smtClean="0"/>
          </a:p>
          <a:p>
            <a:pPr lvl="1"/>
            <a:r>
              <a:rPr lang="ja-JP" altLang="en-US" sz="2000" dirty="0" smtClean="0"/>
              <a:t>数字</a:t>
            </a:r>
            <a:r>
              <a:rPr lang="en-US" altLang="ja-JP" sz="2000" dirty="0" smtClean="0"/>
              <a:t>(</a:t>
            </a:r>
            <a:r>
              <a:rPr lang="ja-JP" altLang="en-US" sz="2000" dirty="0" smtClean="0"/>
              <a:t>データ数をカウント</a:t>
            </a:r>
            <a:r>
              <a:rPr lang="en-US" altLang="ja-JP" sz="2000" dirty="0" smtClean="0"/>
              <a:t>)</a:t>
            </a:r>
          </a:p>
          <a:p>
            <a:endParaRPr lang="en-US" altLang="ja-JP" sz="2000" dirty="0" smtClean="0"/>
          </a:p>
        </p:txBody>
      </p:sp>
      <p:sp>
        <p:nvSpPr>
          <p:cNvPr id="3" name="正方形/長方形 2"/>
          <p:cNvSpPr/>
          <p:nvPr/>
        </p:nvSpPr>
        <p:spPr>
          <a:xfrm>
            <a:off x="872035" y="3001873"/>
            <a:ext cx="338554" cy="369332"/>
          </a:xfrm>
          <a:prstGeom prst="rect">
            <a:avLst/>
          </a:prstGeom>
        </p:spPr>
        <p:txBody>
          <a:bodyPr wrap="none">
            <a:spAutoFit/>
          </a:bodyPr>
          <a:lstStyle/>
          <a:p>
            <a:r>
              <a:rPr lang="ja-JP" altLang="en-US" dirty="0" smtClean="0"/>
              <a:t>　</a:t>
            </a:r>
            <a:endParaRPr lang="ja-JP" altLang="en-US" dirty="0"/>
          </a:p>
        </p:txBody>
      </p:sp>
    </p:spTree>
    <p:extLst>
      <p:ext uri="{BB962C8B-B14F-4D97-AF65-F5344CB8AC3E}">
        <p14:creationId xmlns:p14="http://schemas.microsoft.com/office/powerpoint/2010/main" val="2395431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5989983"/>
            <a:ext cx="12192000" cy="4590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7"/>
          </p:nvPr>
        </p:nvSpPr>
        <p:spPr>
          <a:xfrm>
            <a:off x="11377613" y="6449006"/>
            <a:ext cx="641119"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9</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r>
              <a:rPr lang="ja-JP" altLang="en-US" dirty="0"/>
              <a:t>ルール演算子の</a:t>
            </a:r>
            <a:r>
              <a:rPr lang="ja-JP" altLang="en-US" dirty="0" smtClean="0"/>
              <a:t>導入）</a:t>
            </a:r>
            <a:endParaRPr kumimoji="1" lang="ja-JP" altLang="en-US" dirty="0"/>
          </a:p>
        </p:txBody>
      </p:sp>
      <p:sp>
        <p:nvSpPr>
          <p:cNvPr id="24" name="テキスト ボックス 23"/>
          <p:cNvSpPr txBox="1"/>
          <p:nvPr/>
        </p:nvSpPr>
        <p:spPr>
          <a:xfrm>
            <a:off x="775417" y="3754046"/>
            <a:ext cx="5621144" cy="3754874"/>
          </a:xfrm>
          <a:prstGeom prst="rect">
            <a:avLst/>
          </a:prstGeom>
          <a:noFill/>
        </p:spPr>
        <p:txBody>
          <a:bodyPr wrap="square" rtlCol="0">
            <a:spAutoFit/>
          </a:bodyPr>
          <a:lstStyle/>
          <a:p>
            <a:r>
              <a:rPr lang="en-US" altLang="ja-JP" sz="1400" dirty="0" smtClean="0"/>
              <a:t>3</a:t>
            </a:r>
            <a:r>
              <a:rPr lang="ja-JP" altLang="en-US" sz="1400" dirty="0" smtClean="0"/>
              <a:t>つ</a:t>
            </a:r>
            <a:r>
              <a:rPr kumimoji="1" lang="ja-JP" altLang="en-US" sz="1400" dirty="0" smtClean="0"/>
              <a:t>演算子を</a:t>
            </a:r>
            <a:r>
              <a:rPr lang="ja-JP" altLang="en-US" sz="1400" dirty="0" smtClean="0"/>
              <a:t>導入することによってシステム化を可能とする。</a:t>
            </a:r>
            <a:endParaRPr kumimoji="1" lang="en-US" altLang="ja-JP" sz="1400" dirty="0" smtClean="0"/>
          </a:p>
          <a:p>
            <a:r>
              <a:rPr kumimoji="1" lang="ja-JP" altLang="en-US" sz="1400" b="1" dirty="0" smtClean="0"/>
              <a:t>・位置指定演算子</a:t>
            </a:r>
            <a:endParaRPr kumimoji="1" lang="en-US" altLang="ja-JP" sz="1400" b="1" dirty="0" smtClean="0"/>
          </a:p>
          <a:p>
            <a:r>
              <a:rPr lang="ja-JP" altLang="en-US" sz="1400" b="1" dirty="0" smtClean="0"/>
              <a:t>文字</a:t>
            </a:r>
            <a:r>
              <a:rPr lang="ja-JP" altLang="en-US" sz="1400" b="1" dirty="0"/>
              <a:t>位置</a:t>
            </a:r>
            <a:r>
              <a:rPr kumimoji="1" lang="ja-JP" altLang="en-US" sz="1400" b="1" dirty="0" smtClean="0"/>
              <a:t>　　</a:t>
            </a:r>
            <a:r>
              <a:rPr kumimoji="1" lang="ja-JP" altLang="en-US" sz="1400" dirty="0" smtClean="0"/>
              <a:t>　　　　　　　　　　　　　　　　　　　　　　　　　</a:t>
            </a:r>
            <a:endParaRPr kumimoji="1" lang="en-US" altLang="ja-JP" sz="1400" dirty="0" smtClean="0"/>
          </a:p>
          <a:p>
            <a:r>
              <a:rPr lang="en-US" altLang="ja-JP" sz="1400" dirty="0" smtClean="0"/>
              <a:t>2N         </a:t>
            </a:r>
            <a:r>
              <a:rPr lang="ja-JP" altLang="en-US" sz="1400" dirty="0" smtClean="0"/>
              <a:t>チェック対象文字列の左から</a:t>
            </a:r>
            <a:r>
              <a:rPr lang="en-US" altLang="ja-JP" sz="1400" dirty="0" smtClean="0"/>
              <a:t>2</a:t>
            </a:r>
            <a:r>
              <a:rPr lang="ja-JP" altLang="en-US" sz="1400" dirty="0" smtClean="0"/>
              <a:t>桁目</a:t>
            </a:r>
            <a:endParaRPr lang="en-US" altLang="ja-JP" sz="1400" dirty="0" smtClean="0"/>
          </a:p>
          <a:p>
            <a:r>
              <a:rPr lang="en-US" altLang="ja-JP" sz="1400" dirty="0" smtClean="0"/>
              <a:t>2Un     </a:t>
            </a:r>
            <a:r>
              <a:rPr lang="ja-JP" altLang="en-US" sz="1400" dirty="0" smtClean="0"/>
              <a:t>間隔指定</a:t>
            </a:r>
            <a:r>
              <a:rPr lang="en-US" altLang="ja-JP" sz="1400" dirty="0" smtClean="0"/>
              <a:t>,2</a:t>
            </a:r>
            <a:r>
              <a:rPr lang="ja-JP" altLang="en-US" sz="1400" dirty="0" smtClean="0"/>
              <a:t>文字目</a:t>
            </a:r>
            <a:r>
              <a:rPr lang="en-US" altLang="ja-JP" sz="1400" dirty="0" smtClean="0"/>
              <a:t>~</a:t>
            </a:r>
            <a:r>
              <a:rPr lang="ja-JP" altLang="en-US" sz="1400" dirty="0"/>
              <a:t>最終</a:t>
            </a:r>
            <a:r>
              <a:rPr lang="ja-JP" altLang="en-US" sz="1400" dirty="0" smtClean="0"/>
              <a:t>文字目まで　</a:t>
            </a:r>
            <a:endParaRPr lang="en-US" altLang="ja-JP" sz="1400" dirty="0" smtClean="0"/>
          </a:p>
          <a:p>
            <a:r>
              <a:rPr lang="en-US" altLang="ja-JP" sz="1400" dirty="0"/>
              <a:t>3</a:t>
            </a:r>
            <a:r>
              <a:rPr lang="en-US" altLang="ja-JP" sz="1400" dirty="0" smtClean="0"/>
              <a:t>E1    </a:t>
            </a:r>
            <a:r>
              <a:rPr lang="ja-JP" altLang="en-US" sz="1400" dirty="0" smtClean="0"/>
              <a:t>後ろから２個目～</a:t>
            </a:r>
            <a:r>
              <a:rPr lang="en-US" altLang="ja-JP" sz="1400" dirty="0" smtClean="0"/>
              <a:t>1</a:t>
            </a:r>
            <a:r>
              <a:rPr lang="ja-JP" altLang="en-US" sz="1400" dirty="0" smtClean="0"/>
              <a:t>個目</a:t>
            </a:r>
            <a:endParaRPr lang="en-US" altLang="ja-JP" sz="1400" dirty="0"/>
          </a:p>
          <a:p>
            <a:r>
              <a:rPr lang="ja-JP" altLang="en-US" sz="1400" b="1" dirty="0" smtClean="0"/>
              <a:t>データ位置</a:t>
            </a:r>
            <a:endParaRPr lang="en-US" altLang="ja-JP" sz="1400" b="1" dirty="0" smtClean="0"/>
          </a:p>
          <a:p>
            <a:r>
              <a:rPr lang="en-US" altLang="ja-JP" sz="1400" dirty="0" smtClean="0"/>
              <a:t>F(first)</a:t>
            </a:r>
            <a:r>
              <a:rPr lang="ja-JP" altLang="en-US" sz="1400" dirty="0" smtClean="0"/>
              <a:t>　　最初のデータ</a:t>
            </a:r>
            <a:r>
              <a:rPr lang="en-US" altLang="ja-JP" sz="1400" dirty="0" smtClean="0"/>
              <a:t>(</a:t>
            </a:r>
            <a:r>
              <a:rPr lang="ja-JP" altLang="en-US" sz="1400" dirty="0" smtClean="0"/>
              <a:t>列</a:t>
            </a:r>
            <a:r>
              <a:rPr lang="en-US" altLang="ja-JP" sz="1400" dirty="0" smtClean="0"/>
              <a:t>)</a:t>
            </a:r>
          </a:p>
          <a:p>
            <a:r>
              <a:rPr lang="en-US" altLang="ja-JP" sz="1400" dirty="0" smtClean="0"/>
              <a:t>E(end)    </a:t>
            </a:r>
            <a:r>
              <a:rPr lang="ja-JP" altLang="en-US" sz="1400" dirty="0" smtClean="0"/>
              <a:t>最後のデータ</a:t>
            </a:r>
            <a:r>
              <a:rPr lang="en-US" altLang="ja-JP" sz="1400" dirty="0" smtClean="0"/>
              <a:t>(</a:t>
            </a:r>
            <a:r>
              <a:rPr lang="ja-JP" altLang="en-US" sz="1400" dirty="0" smtClean="0"/>
              <a:t>列</a:t>
            </a:r>
            <a:r>
              <a:rPr lang="en-US" altLang="ja-JP" sz="1400" dirty="0" smtClean="0"/>
              <a:t>)</a:t>
            </a:r>
            <a:endParaRPr lang="en-US" altLang="ja-JP" sz="1400" b="1" dirty="0" smtClean="0"/>
          </a:p>
          <a:p>
            <a:r>
              <a:rPr lang="ja-JP" altLang="en-US" sz="1400" b="1" dirty="0" smtClean="0"/>
              <a:t>・</a:t>
            </a:r>
            <a:r>
              <a:rPr lang="ja-JP" altLang="en-US" sz="1400" b="1" dirty="0"/>
              <a:t>論理演算子</a:t>
            </a:r>
            <a:endParaRPr lang="en-US" altLang="ja-JP" sz="1400" b="1" dirty="0"/>
          </a:p>
          <a:p>
            <a:r>
              <a:rPr lang="en-US" altLang="ja-JP" sz="1400" dirty="0"/>
              <a:t>a=Y    b=C</a:t>
            </a:r>
          </a:p>
          <a:p>
            <a:r>
              <a:rPr lang="en-US" altLang="ja-JP" sz="1400" dirty="0">
                <a:solidFill>
                  <a:schemeClr val="dk1"/>
                </a:solidFill>
              </a:rPr>
              <a:t>Ǝ</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のチャック対象上にデータが存在する</a:t>
            </a:r>
            <a:endParaRPr lang="en-US" altLang="ja-JP" sz="1400" dirty="0">
              <a:solidFill>
                <a:schemeClr val="dk1"/>
              </a:solidFill>
            </a:endParaRPr>
          </a:p>
          <a:p>
            <a:r>
              <a:rPr lang="ja-JP" altLang="en-US" sz="1400" dirty="0"/>
              <a:t>∄</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のチャック対象上にデータが存在しない</a:t>
            </a:r>
            <a:endParaRPr lang="ja-JP" altLang="en-US" sz="1400" dirty="0"/>
          </a:p>
          <a:p>
            <a:r>
              <a:rPr lang="en-US" altLang="ja-JP" sz="1400" dirty="0">
                <a:solidFill>
                  <a:schemeClr val="dk1"/>
                </a:solidFill>
              </a:rPr>
              <a:t>Ǝ(take)</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a:t>
            </a:r>
            <a:r>
              <a:rPr lang="en-US" altLang="ja-JP" sz="1400" dirty="0">
                <a:solidFill>
                  <a:schemeClr val="dk1"/>
                </a:solidFill>
              </a:rPr>
              <a:t>’take’</a:t>
            </a:r>
            <a:r>
              <a:rPr lang="ja-JP" altLang="en-US" sz="1400" dirty="0">
                <a:solidFill>
                  <a:schemeClr val="dk1"/>
                </a:solidFill>
              </a:rPr>
              <a:t>が存在</a:t>
            </a:r>
            <a:r>
              <a:rPr lang="ja-JP" altLang="en-US" sz="1400" dirty="0" smtClean="0">
                <a:solidFill>
                  <a:schemeClr val="dk1"/>
                </a:solidFill>
              </a:rPr>
              <a:t>する</a:t>
            </a:r>
            <a:endParaRPr lang="en-US" altLang="ja-JP" sz="1400" dirty="0" smtClean="0">
              <a:solidFill>
                <a:schemeClr val="dk1"/>
              </a:solidFill>
            </a:endParaRPr>
          </a:p>
          <a:p>
            <a:endParaRPr lang="ja-JP" altLang="en-US" sz="1400" dirty="0"/>
          </a:p>
          <a:p>
            <a:endParaRPr lang="en-US" altLang="ja-JP" sz="1400" dirty="0" smtClean="0"/>
          </a:p>
          <a:p>
            <a:endParaRPr lang="en-US" altLang="ja-JP" sz="1400" dirty="0"/>
          </a:p>
        </p:txBody>
      </p:sp>
      <p:sp>
        <p:nvSpPr>
          <p:cNvPr id="3" name="正方形/長方形 2"/>
          <p:cNvSpPr/>
          <p:nvPr/>
        </p:nvSpPr>
        <p:spPr>
          <a:xfrm>
            <a:off x="1337970" y="3060359"/>
            <a:ext cx="10117182" cy="923330"/>
          </a:xfrm>
          <a:prstGeom prst="rect">
            <a:avLst/>
          </a:prstGeom>
        </p:spPr>
        <p:txBody>
          <a:bodyPr wrap="square">
            <a:spAutoFit/>
          </a:bodyPr>
          <a:lstStyle/>
          <a:p>
            <a:r>
              <a:rPr lang="en-US" altLang="ja-JP" dirty="0"/>
              <a:t>(</a:t>
            </a:r>
            <a:r>
              <a:rPr lang="ja-JP" altLang="en-US" dirty="0"/>
              <a:t>例　</a:t>
            </a:r>
            <a:r>
              <a:rPr lang="en-US" altLang="ja-JP" dirty="0" smtClean="0"/>
              <a:t> </a:t>
            </a:r>
            <a:r>
              <a:rPr lang="en-US" altLang="ja-JP" dirty="0" err="1" smtClean="0"/>
              <a:t>MainPD</a:t>
            </a:r>
            <a:r>
              <a:rPr lang="en-US" altLang="ja-JP" dirty="0" smtClean="0"/>
              <a:t>(</a:t>
            </a:r>
            <a:r>
              <a:rPr lang="en-US" altLang="ja-JP" sz="1200" dirty="0" smtClean="0"/>
              <a:t>2</a:t>
            </a:r>
            <a:r>
              <a:rPr lang="en-US" altLang="ja-JP" dirty="0" smtClean="0"/>
              <a:t>N)=Y    PD(</a:t>
            </a:r>
            <a:r>
              <a:rPr lang="en-US" altLang="ja-JP" sz="1200" dirty="0" smtClean="0"/>
              <a:t>4</a:t>
            </a:r>
            <a:r>
              <a:rPr lang="en-US" altLang="ja-JP" dirty="0" smtClean="0"/>
              <a:t>N)=</a:t>
            </a:r>
            <a:r>
              <a:rPr lang="en-US" altLang="ja-JP" dirty="0"/>
              <a:t>C a!</a:t>
            </a:r>
            <a:r>
              <a:rPr lang="ja-JP" altLang="en-US" dirty="0"/>
              <a:t>⇒</a:t>
            </a:r>
            <a:r>
              <a:rPr lang="en-US" altLang="ja-JP" dirty="0"/>
              <a:t>b </a:t>
            </a:r>
            <a:r>
              <a:rPr lang="ja-JP" altLang="en-US" dirty="0"/>
              <a:t>　</a:t>
            </a:r>
            <a:r>
              <a:rPr lang="en-US" altLang="ja-JP" dirty="0" err="1" smtClean="0"/>
              <a:t>Mainpd</a:t>
            </a:r>
            <a:r>
              <a:rPr lang="ja-JP" altLang="en-US" dirty="0"/>
              <a:t>の</a:t>
            </a:r>
            <a:r>
              <a:rPr lang="ja-JP" altLang="en-US" dirty="0" smtClean="0"/>
              <a:t>２桁目が</a:t>
            </a:r>
            <a:r>
              <a:rPr lang="en-US" altLang="ja-JP" dirty="0" smtClean="0"/>
              <a:t>Y</a:t>
            </a:r>
            <a:r>
              <a:rPr lang="ja-JP" altLang="en-US" dirty="0" smtClean="0"/>
              <a:t>の</a:t>
            </a:r>
            <a:r>
              <a:rPr lang="ja-JP" altLang="en-US" dirty="0"/>
              <a:t>次に</a:t>
            </a:r>
            <a:r>
              <a:rPr lang="en-US" altLang="ja-JP" dirty="0" err="1"/>
              <a:t>modulePD</a:t>
            </a:r>
            <a:r>
              <a:rPr lang="ja-JP" altLang="en-US" dirty="0"/>
              <a:t>　の</a:t>
            </a:r>
            <a:r>
              <a:rPr lang="ja-JP" altLang="en-US" dirty="0" smtClean="0"/>
              <a:t>４桁目が</a:t>
            </a:r>
            <a:r>
              <a:rPr lang="en-US" altLang="ja-JP" dirty="0" smtClean="0"/>
              <a:t>C</a:t>
            </a:r>
            <a:r>
              <a:rPr lang="ja-JP" altLang="en-US" dirty="0" smtClean="0"/>
              <a:t>であったら</a:t>
            </a:r>
            <a:r>
              <a:rPr lang="ja-JP" altLang="en-US" dirty="0"/>
              <a:t>発砲　　</a:t>
            </a:r>
            <a:endParaRPr lang="en-US" altLang="ja-JP" dirty="0"/>
          </a:p>
          <a:p>
            <a:endParaRPr lang="en-US" altLang="ja-JP" dirty="0"/>
          </a:p>
        </p:txBody>
      </p:sp>
      <p:sp>
        <p:nvSpPr>
          <p:cNvPr id="9" name="テキスト ボックス 8"/>
          <p:cNvSpPr txBox="1"/>
          <p:nvPr/>
        </p:nvSpPr>
        <p:spPr>
          <a:xfrm>
            <a:off x="6658846" y="3709621"/>
            <a:ext cx="5797779" cy="2893100"/>
          </a:xfrm>
          <a:prstGeom prst="rect">
            <a:avLst/>
          </a:prstGeom>
          <a:noFill/>
        </p:spPr>
        <p:txBody>
          <a:bodyPr wrap="square" rtlCol="0">
            <a:spAutoFit/>
          </a:bodyPr>
          <a:lstStyle/>
          <a:p>
            <a:r>
              <a:rPr lang="ja-JP" altLang="en-US" sz="1400" b="1" dirty="0" smtClean="0"/>
              <a:t>・</a:t>
            </a:r>
            <a:r>
              <a:rPr lang="ja-JP" altLang="en-US" sz="1400" b="1" dirty="0"/>
              <a:t>関係</a:t>
            </a:r>
            <a:r>
              <a:rPr lang="ja-JP" altLang="en-US" sz="1400" b="1" dirty="0" smtClean="0"/>
              <a:t>演算子</a:t>
            </a:r>
            <a:endParaRPr lang="en-US" altLang="ja-JP" sz="1400" b="1" dirty="0" smtClean="0"/>
          </a:p>
          <a:p>
            <a:r>
              <a:rPr lang="en-US" altLang="ja-JP" sz="1400" dirty="0" smtClean="0"/>
              <a:t>a</a:t>
            </a:r>
            <a:r>
              <a:rPr lang="ja-JP" altLang="en-US" sz="1400" dirty="0" smtClean="0"/>
              <a:t>⇒</a:t>
            </a:r>
            <a:r>
              <a:rPr lang="en-US" altLang="ja-JP" sz="1400" dirty="0" smtClean="0"/>
              <a:t>b</a:t>
            </a:r>
            <a:r>
              <a:rPr lang="ja-JP" altLang="en-US" sz="1400" dirty="0" smtClean="0"/>
              <a:t>　　</a:t>
            </a:r>
            <a:r>
              <a:rPr lang="en-US" altLang="ja-JP" sz="1400" dirty="0" smtClean="0"/>
              <a:t>a</a:t>
            </a:r>
            <a:r>
              <a:rPr lang="ja-JP" altLang="en-US" sz="1400" dirty="0" smtClean="0"/>
              <a:t>の次の記号が</a:t>
            </a:r>
            <a:r>
              <a:rPr lang="en-US" altLang="ja-JP" sz="1400" dirty="0" smtClean="0"/>
              <a:t>b</a:t>
            </a:r>
            <a:r>
              <a:rPr lang="ja-JP" altLang="en-US" sz="1400" dirty="0" smtClean="0"/>
              <a:t>であったら</a:t>
            </a:r>
            <a:endParaRPr kumimoji="1" lang="en-US" altLang="ja-JP" sz="1400" dirty="0" smtClean="0"/>
          </a:p>
          <a:p>
            <a:r>
              <a:rPr kumimoji="1" lang="en-US" altLang="ja-JP" sz="1400" dirty="0" smtClean="0"/>
              <a:t>a!</a:t>
            </a:r>
            <a:r>
              <a:rPr kumimoji="1" lang="ja-JP" altLang="en-US" sz="1400" dirty="0" smtClean="0"/>
              <a:t>⇒</a:t>
            </a:r>
            <a:r>
              <a:rPr kumimoji="1" lang="en-US" altLang="ja-JP" sz="1400" dirty="0" smtClean="0"/>
              <a:t>b</a:t>
            </a:r>
            <a:r>
              <a:rPr kumimoji="1" lang="ja-JP" altLang="en-US" sz="1400" dirty="0" smtClean="0"/>
              <a:t>　　</a:t>
            </a:r>
            <a:r>
              <a:rPr kumimoji="1" lang="en-US" altLang="ja-JP" sz="1400" dirty="0" smtClean="0"/>
              <a:t>a</a:t>
            </a:r>
            <a:r>
              <a:rPr kumimoji="1" lang="ja-JP" altLang="en-US" sz="1400" dirty="0" smtClean="0"/>
              <a:t>の</a:t>
            </a:r>
            <a:r>
              <a:rPr lang="ja-JP" altLang="en-US" sz="1400" dirty="0" smtClean="0"/>
              <a:t>次の記号</a:t>
            </a:r>
            <a:r>
              <a:rPr lang="en-US" altLang="ja-JP" sz="1400" dirty="0" smtClean="0"/>
              <a:t>b</a:t>
            </a:r>
            <a:r>
              <a:rPr lang="ja-JP" altLang="en-US" sz="1400" dirty="0" smtClean="0"/>
              <a:t>でなかったら</a:t>
            </a:r>
            <a:endParaRPr lang="en-US" altLang="ja-JP" sz="1400" dirty="0" smtClean="0"/>
          </a:p>
          <a:p>
            <a:r>
              <a:rPr lang="en-US" altLang="ja-JP" sz="1400" dirty="0" err="1" smtClean="0"/>
              <a:t>a</a:t>
            </a:r>
            <a:r>
              <a:rPr lang="en-US" altLang="ja-JP" sz="1400" dirty="0" err="1"/>
              <a:t>&amp;</a:t>
            </a:r>
            <a:r>
              <a:rPr lang="en-US" altLang="ja-JP" sz="1400" dirty="0" err="1" smtClean="0"/>
              <a:t>b</a:t>
            </a:r>
            <a:r>
              <a:rPr lang="en-US" altLang="ja-JP" sz="1400" dirty="0" smtClean="0"/>
              <a:t>     a</a:t>
            </a:r>
            <a:r>
              <a:rPr lang="ja-JP" altLang="en-US" sz="1400" dirty="0" err="1" smtClean="0"/>
              <a:t>、</a:t>
            </a:r>
            <a:r>
              <a:rPr lang="en-US" altLang="ja-JP" sz="1400" dirty="0" smtClean="0"/>
              <a:t>b</a:t>
            </a:r>
            <a:r>
              <a:rPr lang="ja-JP" altLang="en-US" sz="1400" dirty="0" smtClean="0"/>
              <a:t>共に満たす時</a:t>
            </a:r>
            <a:endParaRPr lang="en-US" altLang="ja-JP" sz="1400" dirty="0" smtClean="0"/>
          </a:p>
          <a:p>
            <a:r>
              <a:rPr lang="en-US" altLang="ja-JP" sz="1400" dirty="0" err="1" smtClean="0"/>
              <a:t>aNb</a:t>
            </a:r>
            <a:r>
              <a:rPr lang="en-US" altLang="ja-JP" sz="1400" dirty="0" smtClean="0"/>
              <a:t>     a</a:t>
            </a:r>
            <a:r>
              <a:rPr lang="ja-JP" altLang="en-US" sz="1400" dirty="0" smtClean="0"/>
              <a:t>位置</a:t>
            </a:r>
            <a:r>
              <a:rPr lang="en-US" altLang="ja-JP" sz="1400" dirty="0" smtClean="0"/>
              <a:t>(</a:t>
            </a:r>
            <a:r>
              <a:rPr lang="ja-JP" altLang="en-US" sz="1400" dirty="0" smtClean="0"/>
              <a:t>行数</a:t>
            </a:r>
            <a:r>
              <a:rPr lang="en-US" altLang="ja-JP" sz="1400" dirty="0" smtClean="0"/>
              <a:t>)</a:t>
            </a:r>
            <a:r>
              <a:rPr lang="ja-JP" altLang="en-US" sz="1400" dirty="0" smtClean="0"/>
              <a:t>に</a:t>
            </a:r>
            <a:r>
              <a:rPr lang="en-US" altLang="ja-JP" sz="1400" dirty="0" smtClean="0"/>
              <a:t>b</a:t>
            </a:r>
            <a:r>
              <a:rPr lang="ja-JP" altLang="en-US" sz="1400" dirty="0" smtClean="0"/>
              <a:t>が存在</a:t>
            </a:r>
            <a:endParaRPr lang="en-US" altLang="ja-JP" sz="1400" dirty="0" smtClean="0"/>
          </a:p>
          <a:p>
            <a:r>
              <a:rPr lang="en-US" altLang="ja-JP" sz="1400" dirty="0" smtClean="0"/>
              <a:t>a==b  a</a:t>
            </a:r>
            <a:r>
              <a:rPr lang="ja-JP" altLang="en-US" sz="1400" dirty="0" smtClean="0"/>
              <a:t>と</a:t>
            </a:r>
            <a:r>
              <a:rPr lang="en-US" altLang="ja-JP" sz="1400" dirty="0" smtClean="0"/>
              <a:t>b</a:t>
            </a:r>
            <a:r>
              <a:rPr lang="ja-JP" altLang="en-US" sz="1400" dirty="0" smtClean="0"/>
              <a:t>が同一</a:t>
            </a:r>
            <a:endParaRPr lang="en-US" altLang="ja-JP" sz="1400" dirty="0" smtClean="0"/>
          </a:p>
          <a:p>
            <a:r>
              <a:rPr lang="en-US" altLang="ja-JP" sz="1400" dirty="0" smtClean="0"/>
              <a:t>A</a:t>
            </a:r>
            <a:r>
              <a:rPr lang="ja-JP" altLang="en-US" sz="1400" dirty="0"/>
              <a:t> ⊂ </a:t>
            </a:r>
            <a:r>
              <a:rPr lang="en-US" altLang="ja-JP" sz="1400" dirty="0" smtClean="0"/>
              <a:t>B         A</a:t>
            </a:r>
            <a:r>
              <a:rPr lang="ja-JP" altLang="en-US" sz="1400" dirty="0" smtClean="0"/>
              <a:t>を満たす時</a:t>
            </a:r>
            <a:r>
              <a:rPr lang="en-US" altLang="ja-JP" sz="1400" dirty="0" smtClean="0"/>
              <a:t>B</a:t>
            </a:r>
            <a:r>
              <a:rPr lang="ja-JP" altLang="en-US" sz="1400" dirty="0" smtClean="0"/>
              <a:t>を実行</a:t>
            </a:r>
            <a:endParaRPr lang="en-US" altLang="ja-JP" sz="1400" dirty="0" smtClean="0"/>
          </a:p>
          <a:p>
            <a:endParaRPr lang="en-US" altLang="ja-JP" sz="1400" dirty="0" smtClean="0"/>
          </a:p>
          <a:p>
            <a:r>
              <a:rPr lang="ja-JP" altLang="en-US" sz="1400" b="1" dirty="0" smtClean="0"/>
              <a:t>・要素</a:t>
            </a:r>
            <a:endParaRPr lang="en-US" altLang="ja-JP" sz="1400" b="1" dirty="0" smtClean="0"/>
          </a:p>
          <a:p>
            <a:r>
              <a:rPr lang="ja-JP" altLang="en-US" sz="1400" dirty="0" smtClean="0"/>
              <a:t>文字</a:t>
            </a:r>
            <a:endParaRPr lang="en-US" altLang="ja-JP" sz="1400" dirty="0" smtClean="0"/>
          </a:p>
          <a:p>
            <a:r>
              <a:rPr lang="ja-JP" altLang="en-US" sz="1400" dirty="0" smtClean="0"/>
              <a:t>‘数字’　文字判定</a:t>
            </a:r>
            <a:endParaRPr lang="en-US" altLang="ja-JP" sz="1400" dirty="0" smtClean="0"/>
          </a:p>
          <a:p>
            <a:r>
              <a:rPr lang="ja-JP" altLang="en-US" sz="1400" dirty="0" smtClean="0"/>
              <a:t>数字</a:t>
            </a:r>
            <a:r>
              <a:rPr lang="en-US" altLang="ja-JP" sz="1400" dirty="0" smtClean="0"/>
              <a:t>(</a:t>
            </a:r>
            <a:r>
              <a:rPr lang="ja-JP" altLang="en-US" sz="1400" dirty="0" smtClean="0"/>
              <a:t>データ数をカウント</a:t>
            </a:r>
            <a:r>
              <a:rPr lang="en-US" altLang="ja-JP" sz="1400" dirty="0" smtClean="0"/>
              <a:t>)</a:t>
            </a:r>
          </a:p>
          <a:p>
            <a:endParaRPr lang="en-US" altLang="ja-JP" sz="1400" dirty="0" smtClean="0"/>
          </a:p>
        </p:txBody>
      </p:sp>
      <p:graphicFrame>
        <p:nvGraphicFramePr>
          <p:cNvPr id="11" name="表 10"/>
          <p:cNvGraphicFramePr>
            <a:graphicFrameLocks noGrp="1"/>
          </p:cNvGraphicFramePr>
          <p:nvPr>
            <p:extLst>
              <p:ext uri="{D42A27DB-BD31-4B8C-83A1-F6EECF244321}">
                <p14:modId xmlns:p14="http://schemas.microsoft.com/office/powerpoint/2010/main" val="1922556371"/>
              </p:ext>
            </p:extLst>
          </p:nvPr>
        </p:nvGraphicFramePr>
        <p:xfrm>
          <a:off x="1075685" y="752300"/>
          <a:ext cx="10943047" cy="2926080"/>
        </p:xfrm>
        <a:graphic>
          <a:graphicData uri="http://schemas.openxmlformats.org/drawingml/2006/table">
            <a:tbl>
              <a:tblPr firstRow="1" bandRow="1">
                <a:tableStyleId>{5C22544A-7EE6-4342-B048-85BDC9FD1C3A}</a:tableStyleId>
              </a:tblPr>
              <a:tblGrid>
                <a:gridCol w="1846580"/>
                <a:gridCol w="1236980"/>
                <a:gridCol w="1170623"/>
                <a:gridCol w="1158046"/>
                <a:gridCol w="921803"/>
                <a:gridCol w="921803"/>
                <a:gridCol w="921803"/>
                <a:gridCol w="921803"/>
                <a:gridCol w="921803"/>
                <a:gridCol w="921803"/>
              </a:tblGrid>
              <a:tr h="364819">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関係演算子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a!</a:t>
                      </a:r>
                      <a:r>
                        <a:rPr lang="ja-JP" altLang="en-US" dirty="0" smtClean="0"/>
                        <a:t>⇒</a:t>
                      </a:r>
                      <a:r>
                        <a:rPr lang="en-US" altLang="ja-JP" dirty="0" smtClean="0"/>
                        <a:t>b</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r>
              <a:tr h="364819">
                <a:tc gridSpan="10">
                  <a:txBody>
                    <a:bodyPr/>
                    <a:lstStyle/>
                    <a:p>
                      <a:pPr algn="ctr"/>
                      <a:r>
                        <a:rPr kumimoji="1" lang="ja-JP" altLang="en-US" dirty="0" smtClean="0"/>
                        <a:t>ロジック系演算子</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64819">
                <a:tc>
                  <a:txBody>
                    <a:bodyPr/>
                    <a:lstStyle/>
                    <a:p>
                      <a:r>
                        <a:rPr kumimoji="1" lang="ja-JP" altLang="en-US" dirty="0" smtClean="0"/>
                        <a:t>チェック対象</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MainPD</a:t>
                      </a:r>
                      <a:endParaRPr kumimoji="1" lang="en-US" altLang="ja-JP" dirty="0" smtClean="0"/>
                    </a:p>
                  </a:txBody>
                  <a:tcPr/>
                </a:tc>
                <a:tc>
                  <a:txBody>
                    <a:bodyPr/>
                    <a:lstStyle/>
                    <a:p>
                      <a:r>
                        <a:rPr kumimoji="1" lang="en-US" altLang="ja-JP" dirty="0" smtClean="0"/>
                        <a:t>PD</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2N</a:t>
                      </a:r>
                      <a:endParaRPr kumimoji="1" lang="ja-JP" altLang="en-US" dirty="0"/>
                    </a:p>
                  </a:txBody>
                  <a:tcPr/>
                </a:tc>
                <a:tc>
                  <a:txBody>
                    <a:bodyPr/>
                    <a:lstStyle/>
                    <a:p>
                      <a:r>
                        <a:rPr kumimoji="1" lang="en-US" altLang="ja-JP" dirty="0" smtClean="0"/>
                        <a:t>4N</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ja-JP" altLang="en-US" dirty="0" smtClean="0"/>
                        <a:t>Ｙ</a:t>
                      </a:r>
                      <a:endParaRPr kumimoji="1" lang="ja-JP" altLang="en-US" dirty="0"/>
                    </a:p>
                  </a:txBody>
                  <a:tcPr/>
                </a:tc>
                <a:tc>
                  <a:txBody>
                    <a:bodyPr/>
                    <a:lstStyle/>
                    <a:p>
                      <a:r>
                        <a:rPr kumimoji="1" lang="ja-JP" altLang="en-US" dirty="0" smtClean="0"/>
                        <a:t>Ｃ</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6" name="正方形/長方形 5"/>
          <p:cNvSpPr/>
          <p:nvPr/>
        </p:nvSpPr>
        <p:spPr>
          <a:xfrm>
            <a:off x="6493566" y="6449006"/>
            <a:ext cx="5698434" cy="4089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例</a:t>
            </a:r>
            <a:r>
              <a:rPr kumimoji="1" lang="en-US" altLang="ja-JP" dirty="0" smtClean="0"/>
              <a:t>1)</a:t>
            </a:r>
            <a:r>
              <a:rPr kumimoji="1" lang="en-US" altLang="ja-JP" dirty="0" err="1" smtClean="0"/>
              <a:t>MainPD</a:t>
            </a:r>
            <a:r>
              <a:rPr kumimoji="1" lang="ja-JP" altLang="en-US" dirty="0" smtClean="0"/>
              <a:t>の</a:t>
            </a:r>
            <a:r>
              <a:rPr lang="ja-JP" altLang="en-US" dirty="0"/>
              <a:t>左</a:t>
            </a:r>
            <a:r>
              <a:rPr lang="ja-JP" altLang="en-US" dirty="0" smtClean="0"/>
              <a:t>から</a:t>
            </a:r>
            <a:r>
              <a:rPr lang="en-US" altLang="ja-JP" dirty="0" smtClean="0"/>
              <a:t>2</a:t>
            </a:r>
            <a:r>
              <a:rPr lang="ja-JP" altLang="en-US" dirty="0" smtClean="0"/>
              <a:t>桁目が</a:t>
            </a:r>
            <a:r>
              <a:rPr lang="en-US" altLang="ja-JP" dirty="0" smtClean="0"/>
              <a:t>Y</a:t>
            </a:r>
            <a:r>
              <a:rPr lang="ja-JP" altLang="en-US" dirty="0" smtClean="0"/>
              <a:t>で</a:t>
            </a:r>
            <a:r>
              <a:rPr lang="en-US" altLang="ja-JP" dirty="0" smtClean="0"/>
              <a:t>PD</a:t>
            </a:r>
            <a:r>
              <a:rPr lang="ja-JP" altLang="en-US" dirty="0" smtClean="0"/>
              <a:t>の左から</a:t>
            </a:r>
            <a:r>
              <a:rPr lang="en-US" altLang="ja-JP" dirty="0" smtClean="0"/>
              <a:t>4</a:t>
            </a:r>
            <a:r>
              <a:rPr lang="ja-JP" altLang="en-US" dirty="0" smtClean="0"/>
              <a:t>桁目が</a:t>
            </a:r>
            <a:r>
              <a:rPr lang="en-US" altLang="ja-JP" dirty="0" smtClean="0"/>
              <a:t>C</a:t>
            </a:r>
            <a:r>
              <a:rPr lang="ja-JP" altLang="en-US" dirty="0" smtClean="0"/>
              <a:t>で</a:t>
            </a:r>
            <a:endParaRPr kumimoji="1" lang="ja-JP" altLang="en-US" dirty="0"/>
          </a:p>
        </p:txBody>
      </p:sp>
    </p:spTree>
    <p:extLst>
      <p:ext uri="{BB962C8B-B14F-4D97-AF65-F5344CB8AC3E}">
        <p14:creationId xmlns:p14="http://schemas.microsoft.com/office/powerpoint/2010/main" val="2556896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9EF2B-4B35-4696-B971-BA7F8DC2B8B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499B19-97D0-4595-80A7-CC3256DFC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3637</Words>
  <Application>Microsoft Office PowerPoint</Application>
  <PresentationFormat>ワイド画面</PresentationFormat>
  <Paragraphs>1179</Paragraphs>
  <Slides>41</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6</vt:i4>
      </vt:variant>
      <vt:variant>
        <vt:lpstr>スライド タイトル</vt:lpstr>
      </vt:variant>
      <vt:variant>
        <vt:i4>41</vt:i4>
      </vt:variant>
    </vt:vector>
  </HeadingPairs>
  <TitlesOfParts>
    <vt:vector size="53" baseType="lpstr">
      <vt:lpstr>Meiryo UI</vt:lpstr>
      <vt:lpstr>Meiryo</vt:lpstr>
      <vt:lpstr>Meiryo</vt:lpstr>
      <vt:lpstr>游ゴシック</vt:lpstr>
      <vt:lpstr>Arial</vt:lpstr>
      <vt:lpstr>Cambria Math</vt:lpstr>
      <vt:lpstr>ライトブルー</vt:lpstr>
      <vt:lpstr>マゼンタ</vt:lpstr>
      <vt:lpstr>イエロー</vt:lpstr>
      <vt:lpstr>ライトグレー</vt:lpstr>
      <vt:lpstr>ライトグリーン</vt:lpstr>
      <vt:lpstr>オレンジ</vt:lpstr>
      <vt:lpstr>PowerPoint プレゼンテーション</vt:lpstr>
      <vt:lpstr>機能概要</vt:lpstr>
      <vt:lpstr>問題提起</vt:lpstr>
      <vt:lpstr>システムイメージ</vt:lpstr>
      <vt:lpstr>投資計画概要サマリ</vt:lpstr>
      <vt:lpstr>機能概要</vt:lpstr>
      <vt:lpstr>ルールエンジン演算子一覧</vt:lpstr>
      <vt:lpstr>ルールエンジン演算子一覧</vt:lpstr>
      <vt:lpstr>機能概要（ルール演算子の導入）</vt:lpstr>
      <vt:lpstr>機能概要（ルール演算子の導入）</vt:lpstr>
      <vt:lpstr>機能概要（ルール演算子の導入）</vt:lpstr>
      <vt:lpstr>機能概要（ルール演算子の導入）</vt:lpstr>
      <vt:lpstr>処理形態(登録,削除,修正)</vt:lpstr>
      <vt:lpstr>処理形態(チェック時(インポート))</vt:lpstr>
      <vt:lpstr>詳細設計</vt:lpstr>
      <vt:lpstr>PowerPoint プレゼンテーション</vt:lpstr>
      <vt:lpstr>PowerPoint プレゼンテーション</vt:lpstr>
      <vt:lpstr>PowerPoint プレゼンテーション</vt:lpstr>
      <vt:lpstr>PowerPoint プレゼンテーション</vt:lpstr>
      <vt:lpstr>ルールエンジン演算子一覧</vt:lpstr>
      <vt:lpstr>位置演算子</vt:lpstr>
      <vt:lpstr>論理演算子</vt:lpstr>
      <vt:lpstr>チェック対象からクエリ作成　A</vt:lpstr>
      <vt:lpstr>チェック対象からクエリ作成　 B</vt:lpstr>
      <vt:lpstr>チェック対象からクエリ作成　 B</vt:lpstr>
      <vt:lpstr>チェック対象からクエリ作成　 B</vt:lpstr>
      <vt:lpstr>テーブル</vt:lpstr>
      <vt:lpstr>PowerPoint プレゼンテーション</vt:lpstr>
      <vt:lpstr>機能概要（ルール演算子の導入）</vt:lpstr>
      <vt:lpstr>ルール作成手順のコツ </vt:lpstr>
      <vt:lpstr>位置演算子</vt:lpstr>
      <vt:lpstr>処理形態</vt:lpstr>
      <vt:lpstr>処理形態</vt:lpstr>
      <vt:lpstr>コントローラモジュール</vt:lpstr>
      <vt:lpstr>ソフトフェアロジック</vt:lpstr>
      <vt:lpstr>クラス図</vt:lpstr>
      <vt:lpstr>マスタ登録が重要であれば、マスタ登録を制御するシステムも相当重要</vt:lpstr>
      <vt:lpstr>画面設計</vt:lpstr>
      <vt:lpstr>ＤＢ設計</vt:lpstr>
      <vt:lpstr>効果見積もり</vt:lpstr>
      <vt:lpstr>Ape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2022-09-16T08:16:48Z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