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6" r:id="rId2"/>
    <p:sldId id="2671" r:id="rId3"/>
    <p:sldId id="2673" r:id="rId4"/>
    <p:sldId id="2677" r:id="rId5"/>
    <p:sldId id="2675" r:id="rId6"/>
    <p:sldId id="2679" r:id="rId7"/>
    <p:sldId id="2678" r:id="rId8"/>
    <p:sldId id="259" r:id="rId9"/>
    <p:sldId id="2674" r:id="rId10"/>
    <p:sldId id="26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DF10-80B5-0247-89B7-D60DA2D37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A5D43-5C44-7949-976D-EB30481E0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4E83F-C74C-BF41-8BAB-449F04A9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4909-D28C-8045-BEBF-CB09F89BE79A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C9EA6-80DC-5347-A826-52BF453E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DB18E-4219-0145-BE19-85520481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0CA-AF61-C341-8FA1-FF8B6E47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4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70BD-E3B1-FB4B-8C46-3414502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CD912-2B0A-4F43-892B-08F638EAC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49309-E89C-C546-9FED-9BB9B7D5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4909-D28C-8045-BEBF-CB09F89BE79A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FEAA1-749C-824D-9541-E4172731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B1479-A1AC-5C4C-844C-249B4075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0CA-AF61-C341-8FA1-FF8B6E47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0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AE38C-0358-CB43-955E-08C0CEA96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E217B-49D7-BB4A-B754-9646AA5C2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798E-BFAC-7C4F-8F2F-B2156571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4909-D28C-8045-BEBF-CB09F89BE79A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4A006-B122-A148-A435-B6126372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5C506-EE16-5042-BFBD-52B562B6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0CA-AF61-C341-8FA1-FF8B6E47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9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806A6-794B-7449-8749-B223E5D5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499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5E1E-D241-C640-AC93-94FC3471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C818D-9FC3-9D4F-9549-3CC716911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E123C-1840-1242-B29D-A8063362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4909-D28C-8045-BEBF-CB09F89BE79A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FB098-E3F3-B14D-B9C3-5A709E5F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EFDD6-ACE4-184A-B3C8-FA45A0A5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0CA-AF61-C341-8FA1-FF8B6E47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6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A298-F53C-2B40-A1EF-CC95DC51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5E11B-EEF2-9D4A-B5AA-1B5FD45E7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30156-2D97-5040-90D2-520950D4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4909-D28C-8045-BEBF-CB09F89BE79A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0192-CDBA-A440-8971-A7BDCD61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97AFF-C42D-604C-BFD5-9F759418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0CA-AF61-C341-8FA1-FF8B6E47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1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2706-7760-D44F-B521-02D3C612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26D2C-FC95-C645-9BBF-9E8C4C8E4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5C94B-24FB-6D4E-AE8B-8107146E7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4EAA1-5301-7743-8394-D82AABB4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4909-D28C-8045-BEBF-CB09F89BE79A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BDED1-267D-2145-98DC-6258D5AA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D274F-7070-2E4D-81AD-B8A075B2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0CA-AF61-C341-8FA1-FF8B6E47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7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1BB3-8785-2740-8A55-F9F0A5DD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D360B-0477-6F49-BB13-993E6DB55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863B9-45EA-004C-A04C-4F94DFE88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10C87-61B2-A94A-BCF6-98AFB2C03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037F2-9EB4-BD46-9F10-CD877DB14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ECB96-93F6-5841-8ABD-B3AF4CDC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4909-D28C-8045-BEBF-CB09F89BE79A}" type="datetimeFigureOut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CEBA0-C004-364F-B643-92AB9B10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45077-4892-C045-8326-F4995B4C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0CA-AF61-C341-8FA1-FF8B6E47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0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5580-EE1B-9F44-B8E2-33EDE1FF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EB16D-0422-BC45-9D1C-E404D447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4909-D28C-8045-BEBF-CB09F89BE79A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6EFB5-A40A-1047-8167-5ADD41D5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52FB2-0804-D341-A9B4-88DF2201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0CA-AF61-C341-8FA1-FF8B6E47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9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EE8A6-CCBF-384C-B92A-8F9E9A44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4909-D28C-8045-BEBF-CB09F89BE79A}" type="datetimeFigureOut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33936-F982-D448-BCD9-880AEBD6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A9AA9-4BFC-7840-810E-A8206686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0CA-AF61-C341-8FA1-FF8B6E47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4157-9038-4D43-8ACF-16841EFC3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B09C2-16DF-3245-8C39-239DDA5D9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90B6-0A30-5E43-B725-4BE28ECBA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0F269-6623-314E-A9FA-E7E1C566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4909-D28C-8045-BEBF-CB09F89BE79A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175D5-066F-DD4F-B6DA-C3EAB1CC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3F740-C2DA-4943-9B40-255F7178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0CA-AF61-C341-8FA1-FF8B6E47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5FE1-9B89-7B44-85CE-672BE1075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AEF96-5CB8-CF4D-AD02-BF0F8060F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EB35B-8578-2949-AD31-11984AD27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0C1F1-3C81-7D4D-9C25-2B196EB4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4909-D28C-8045-BEBF-CB09F89BE79A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1C177-F99F-144E-A2FB-AA07B345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CF324-B1BC-A047-A84A-2F706460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0CA-AF61-C341-8FA1-FF8B6E47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2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CBA07-13C6-F14F-92CB-E9A7FB29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EC664-D458-9D45-A246-DD16A78B0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C6380-DE71-5C44-8C3F-24AED285B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C4909-D28C-8045-BEBF-CB09F89BE79A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79F2C-1231-3644-BB4C-FABB4804C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3E7CE-CFA4-E34A-BC86-514DCB9B6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6C0CA-AF61-C341-8FA1-FF8B6E47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3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A807-F65F-9746-91AF-DF85F4D3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448" y="2450780"/>
            <a:ext cx="4233809" cy="736844"/>
          </a:xfrm>
        </p:spPr>
        <p:txBody>
          <a:bodyPr/>
          <a:lstStyle/>
          <a:p>
            <a:r>
              <a:rPr lang="en-US" dirty="0"/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2838029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C049-697E-4CE8-8030-F4CEDAF8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23" y="365126"/>
            <a:ext cx="11347187" cy="73684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order-service - version 4 - excessive SQL calls (N+1 pattern) view order form only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01BA6-A107-4CD9-A4DA-8C767D3E4D6D}"/>
              </a:ext>
            </a:extLst>
          </p:cNvPr>
          <p:cNvSpPr/>
          <p:nvPr/>
        </p:nvSpPr>
        <p:spPr>
          <a:xfrm>
            <a:off x="2195399" y="2114982"/>
            <a:ext cx="1772815" cy="285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62B66C-441B-4E84-8CEB-C0F96BD79611}"/>
              </a:ext>
            </a:extLst>
          </p:cNvPr>
          <p:cNvSpPr/>
          <p:nvPr/>
        </p:nvSpPr>
        <p:spPr>
          <a:xfrm>
            <a:off x="6493704" y="2114982"/>
            <a:ext cx="1772815" cy="28551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D9153-2FA7-4210-B673-83D2598EDD53}"/>
              </a:ext>
            </a:extLst>
          </p:cNvPr>
          <p:cNvSpPr txBox="1"/>
          <p:nvPr/>
        </p:nvSpPr>
        <p:spPr>
          <a:xfrm>
            <a:off x="2419700" y="1648238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A4DD13-5F97-49FB-9308-54C1B806D660}"/>
              </a:ext>
            </a:extLst>
          </p:cNvPr>
          <p:cNvSpPr txBox="1"/>
          <p:nvPr/>
        </p:nvSpPr>
        <p:spPr>
          <a:xfrm>
            <a:off x="6624192" y="1744974"/>
            <a:ext cx="142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order-service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3682DC-EB24-4B9E-A2E4-6006DFC3F040}"/>
              </a:ext>
            </a:extLst>
          </p:cNvPr>
          <p:cNvCxnSpPr>
            <a:cxnSpLocks/>
          </p:cNvCxnSpPr>
          <p:nvPr/>
        </p:nvCxnSpPr>
        <p:spPr>
          <a:xfrm>
            <a:off x="3968214" y="3164387"/>
            <a:ext cx="2484534" cy="0"/>
          </a:xfrm>
          <a:prstGeom prst="straightConnector1">
            <a:avLst/>
          </a:prstGeom>
          <a:ln w="508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3468EE-85BF-457B-8F12-E033D5351888}"/>
              </a:ext>
            </a:extLst>
          </p:cNvPr>
          <p:cNvCxnSpPr>
            <a:cxnSpLocks/>
          </p:cNvCxnSpPr>
          <p:nvPr/>
        </p:nvCxnSpPr>
        <p:spPr>
          <a:xfrm flipH="1">
            <a:off x="3968216" y="4319945"/>
            <a:ext cx="2512857" cy="0"/>
          </a:xfrm>
          <a:prstGeom prst="straightConnector1">
            <a:avLst/>
          </a:prstGeom>
          <a:ln w="508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C10219-8C7D-48EF-AA75-B8797831BAD9}"/>
              </a:ext>
            </a:extLst>
          </p:cNvPr>
          <p:cNvSpPr txBox="1"/>
          <p:nvPr/>
        </p:nvSpPr>
        <p:spPr>
          <a:xfrm>
            <a:off x="4366185" y="4323818"/>
            <a:ext cx="1804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accent6"/>
                </a:solidFill>
              </a:rPr>
              <a:t>HTTP 200</a:t>
            </a:r>
          </a:p>
          <a:p>
            <a:pPr algn="ctr"/>
            <a:r>
              <a:rPr lang="en-US">
                <a:solidFill>
                  <a:schemeClr val="accent6"/>
                </a:solidFill>
              </a:rPr>
              <a:t>100% of requests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320663-BA8A-4FB0-AEE4-09782B43AEC7}"/>
              </a:ext>
            </a:extLst>
          </p:cNvPr>
          <p:cNvCxnSpPr>
            <a:cxnSpLocks/>
          </p:cNvCxnSpPr>
          <p:nvPr/>
        </p:nvCxnSpPr>
        <p:spPr>
          <a:xfrm flipH="1">
            <a:off x="614019" y="4319945"/>
            <a:ext cx="3354195" cy="0"/>
          </a:xfrm>
          <a:prstGeom prst="straightConnector1">
            <a:avLst/>
          </a:prstGeom>
          <a:ln w="508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B2BD1B-F5BA-4AFB-9188-F873F3D3D52A}"/>
              </a:ext>
            </a:extLst>
          </p:cNvPr>
          <p:cNvSpPr txBox="1"/>
          <p:nvPr/>
        </p:nvSpPr>
        <p:spPr>
          <a:xfrm>
            <a:off x="6643363" y="2566404"/>
            <a:ext cx="1358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Loop to get each customer 10X versus just once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3E85BF-41ED-0141-B368-06165E92DBBD}"/>
              </a:ext>
            </a:extLst>
          </p:cNvPr>
          <p:cNvCxnSpPr>
            <a:cxnSpLocks/>
          </p:cNvCxnSpPr>
          <p:nvPr/>
        </p:nvCxnSpPr>
        <p:spPr>
          <a:xfrm>
            <a:off x="606305" y="3164387"/>
            <a:ext cx="1589094" cy="0"/>
          </a:xfrm>
          <a:prstGeom prst="straightConnector1">
            <a:avLst/>
          </a:prstGeom>
          <a:ln w="508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199F112-5DB5-C34C-8B03-34D3D94C665D}"/>
              </a:ext>
            </a:extLst>
          </p:cNvPr>
          <p:cNvSpPr txBox="1"/>
          <p:nvPr/>
        </p:nvSpPr>
        <p:spPr>
          <a:xfrm>
            <a:off x="2956001" y="5534306"/>
            <a:ext cx="618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Metrics show everything is OK with no responce time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Only Tracing can give you what the SQL processing was doing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99CAE8-97B8-2B43-97C1-36A43E4C4D71}"/>
              </a:ext>
            </a:extLst>
          </p:cNvPr>
          <p:cNvSpPr txBox="1"/>
          <p:nvPr/>
        </p:nvSpPr>
        <p:spPr>
          <a:xfrm>
            <a:off x="605489" y="2202259"/>
            <a:ext cx="125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Open Add order page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4DCEAC-F399-7B42-AEF8-3B8631C6148A}"/>
              </a:ext>
            </a:extLst>
          </p:cNvPr>
          <p:cNvSpPr txBox="1"/>
          <p:nvPr/>
        </p:nvSpPr>
        <p:spPr>
          <a:xfrm>
            <a:off x="4357946" y="2531061"/>
            <a:ext cx="182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/order/form.html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364AB7-2130-6B44-B889-D5156BF875F3}"/>
              </a:ext>
            </a:extLst>
          </p:cNvPr>
          <p:cNvSpPr txBox="1"/>
          <p:nvPr/>
        </p:nvSpPr>
        <p:spPr>
          <a:xfrm>
            <a:off x="10332302" y="1744974"/>
            <a:ext cx="1449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order-service</a:t>
            </a:r>
          </a:p>
          <a:p>
            <a:r>
              <a:rPr lang="en-US" dirty="0"/>
              <a:t>SQL database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2E75A8-4397-7249-99E2-B9397C588E6C}"/>
              </a:ext>
            </a:extLst>
          </p:cNvPr>
          <p:cNvCxnSpPr>
            <a:cxnSpLocks/>
          </p:cNvCxnSpPr>
          <p:nvPr/>
        </p:nvCxnSpPr>
        <p:spPr>
          <a:xfrm>
            <a:off x="8266519" y="3163711"/>
            <a:ext cx="1747095" cy="0"/>
          </a:xfrm>
          <a:prstGeom prst="straightConnector1">
            <a:avLst/>
          </a:prstGeom>
          <a:ln w="508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C216C34-746A-7F4A-A41B-EC8037D6082B}"/>
              </a:ext>
            </a:extLst>
          </p:cNvPr>
          <p:cNvCxnSpPr>
            <a:cxnSpLocks/>
          </p:cNvCxnSpPr>
          <p:nvPr/>
        </p:nvCxnSpPr>
        <p:spPr>
          <a:xfrm flipH="1">
            <a:off x="8266519" y="4319269"/>
            <a:ext cx="1775421" cy="3873"/>
          </a:xfrm>
          <a:prstGeom prst="straightConnector1">
            <a:avLst/>
          </a:prstGeom>
          <a:ln w="508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355C850-80F9-5F4F-B4DF-DD485A7A0AF5}"/>
              </a:ext>
            </a:extLst>
          </p:cNvPr>
          <p:cNvSpPr txBox="1"/>
          <p:nvPr/>
        </p:nvSpPr>
        <p:spPr>
          <a:xfrm>
            <a:off x="8447714" y="4379530"/>
            <a:ext cx="14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accent6"/>
                </a:solidFill>
              </a:rPr>
              <a:t>SQL response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8A74EA-EADC-B94A-B272-8E6717A9D078}"/>
              </a:ext>
            </a:extLst>
          </p:cNvPr>
          <p:cNvSpPr txBox="1"/>
          <p:nvPr/>
        </p:nvSpPr>
        <p:spPr>
          <a:xfrm>
            <a:off x="8483862" y="2626648"/>
            <a:ext cx="131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accent6"/>
                </a:solidFill>
              </a:rPr>
              <a:t>SQL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E1095F-DB23-134C-BEAB-76BE368B96D2}"/>
              </a:ext>
            </a:extLst>
          </p:cNvPr>
          <p:cNvSpPr txBox="1"/>
          <p:nvPr/>
        </p:nvSpPr>
        <p:spPr>
          <a:xfrm>
            <a:off x="434423" y="4481716"/>
            <a:ext cx="1804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accent6"/>
                </a:solidFill>
              </a:rPr>
              <a:t>HTTP 200</a:t>
            </a:r>
          </a:p>
          <a:p>
            <a:pPr algn="ctr"/>
            <a:r>
              <a:rPr lang="en-US">
                <a:solidFill>
                  <a:schemeClr val="accent6"/>
                </a:solidFill>
              </a:rPr>
              <a:t>100% of requests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C413AFB6-E913-1D4B-9A83-5B14B390C2ED}"/>
              </a:ext>
            </a:extLst>
          </p:cNvPr>
          <p:cNvSpPr/>
          <p:nvPr/>
        </p:nvSpPr>
        <p:spPr>
          <a:xfrm>
            <a:off x="10168994" y="2566404"/>
            <a:ext cx="1583798" cy="2062019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8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C049-697E-4CE8-8030-F4CEDAF8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customer-service - version 2 - response time issues view customer list only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01BA6-A107-4CD9-A4DA-8C767D3E4D6D}"/>
              </a:ext>
            </a:extLst>
          </p:cNvPr>
          <p:cNvSpPr/>
          <p:nvPr/>
        </p:nvSpPr>
        <p:spPr>
          <a:xfrm>
            <a:off x="3312998" y="2001416"/>
            <a:ext cx="1772815" cy="285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62B66C-441B-4E84-8CEB-C0F96BD79611}"/>
              </a:ext>
            </a:extLst>
          </p:cNvPr>
          <p:cNvSpPr/>
          <p:nvPr/>
        </p:nvSpPr>
        <p:spPr>
          <a:xfrm>
            <a:off x="7611303" y="2001416"/>
            <a:ext cx="1772815" cy="28551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D9153-2FA7-4210-B673-83D2598EDD53}"/>
              </a:ext>
            </a:extLst>
          </p:cNvPr>
          <p:cNvSpPr txBox="1"/>
          <p:nvPr/>
        </p:nvSpPr>
        <p:spPr>
          <a:xfrm>
            <a:off x="3678429" y="1632084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front-end</a:t>
            </a:r>
            <a:endParaRPr lang="de-A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A4DD13-5F97-49FB-9308-54C1B806D660}"/>
              </a:ext>
            </a:extLst>
          </p:cNvPr>
          <p:cNvSpPr txBox="1"/>
          <p:nvPr/>
        </p:nvSpPr>
        <p:spPr>
          <a:xfrm>
            <a:off x="7569006" y="1546722"/>
            <a:ext cx="18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Customer-service</a:t>
            </a:r>
            <a:endParaRPr lang="de-AT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3682DC-EB24-4B9E-A2E4-6006DFC3F040}"/>
              </a:ext>
            </a:extLst>
          </p:cNvPr>
          <p:cNvCxnSpPr>
            <a:cxnSpLocks/>
          </p:cNvCxnSpPr>
          <p:nvPr/>
        </p:nvCxnSpPr>
        <p:spPr>
          <a:xfrm>
            <a:off x="5085813" y="3050821"/>
            <a:ext cx="2484534" cy="0"/>
          </a:xfrm>
          <a:prstGeom prst="straightConnector1">
            <a:avLst/>
          </a:prstGeom>
          <a:ln w="508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3468EE-85BF-457B-8F12-E033D5351888}"/>
              </a:ext>
            </a:extLst>
          </p:cNvPr>
          <p:cNvCxnSpPr>
            <a:cxnSpLocks/>
          </p:cNvCxnSpPr>
          <p:nvPr/>
        </p:nvCxnSpPr>
        <p:spPr>
          <a:xfrm flipH="1">
            <a:off x="5085815" y="4206379"/>
            <a:ext cx="2512857" cy="0"/>
          </a:xfrm>
          <a:prstGeom prst="straightConnector1">
            <a:avLst/>
          </a:prstGeom>
          <a:ln w="508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C10219-8C7D-48EF-AA75-B8797831BAD9}"/>
              </a:ext>
            </a:extLst>
          </p:cNvPr>
          <p:cNvSpPr txBox="1"/>
          <p:nvPr/>
        </p:nvSpPr>
        <p:spPr>
          <a:xfrm>
            <a:off x="5579964" y="4210252"/>
            <a:ext cx="1612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accent6"/>
                </a:solidFill>
              </a:rPr>
              <a:t>HTTP 200</a:t>
            </a:r>
          </a:p>
          <a:p>
            <a:pPr algn="ctr"/>
            <a:r>
              <a:rPr lang="en-US">
                <a:solidFill>
                  <a:schemeClr val="accent6"/>
                </a:solidFill>
              </a:rPr>
              <a:t>100 % requests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320663-BA8A-4FB0-AEE4-09782B43AEC7}"/>
              </a:ext>
            </a:extLst>
          </p:cNvPr>
          <p:cNvCxnSpPr>
            <a:cxnSpLocks/>
          </p:cNvCxnSpPr>
          <p:nvPr/>
        </p:nvCxnSpPr>
        <p:spPr>
          <a:xfrm flipH="1">
            <a:off x="1731618" y="4206379"/>
            <a:ext cx="3354195" cy="0"/>
          </a:xfrm>
          <a:prstGeom prst="straightConnector1">
            <a:avLst/>
          </a:prstGeom>
          <a:ln w="508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10EF251-032C-45DE-9D77-6581E65AD61D}"/>
              </a:ext>
            </a:extLst>
          </p:cNvPr>
          <p:cNvSpPr txBox="1"/>
          <p:nvPr/>
        </p:nvSpPr>
        <p:spPr>
          <a:xfrm>
            <a:off x="1723904" y="4287645"/>
            <a:ext cx="16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100% HTTP 200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B2BD1B-F5BA-4AFB-9188-F873F3D3D52A}"/>
              </a:ext>
            </a:extLst>
          </p:cNvPr>
          <p:cNvSpPr txBox="1"/>
          <p:nvPr/>
        </p:nvSpPr>
        <p:spPr>
          <a:xfrm>
            <a:off x="7840595" y="2862701"/>
            <a:ext cx="1314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Java Thread sleep() of a few seconds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7240DC-41C9-4EDB-9F85-1B630643F984}"/>
              </a:ext>
            </a:extLst>
          </p:cNvPr>
          <p:cNvSpPr txBox="1"/>
          <p:nvPr/>
        </p:nvSpPr>
        <p:spPr>
          <a:xfrm>
            <a:off x="1848082" y="5440291"/>
            <a:ext cx="77941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Through just test metrics we would not detect the problem to be the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Metrics would tell us Frontend is 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ONLY Tracing data can tell us that the problem only happens on the service call</a:t>
            </a:r>
          </a:p>
          <a:p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3E85BF-41ED-0141-B368-06165E92DBBD}"/>
              </a:ext>
            </a:extLst>
          </p:cNvPr>
          <p:cNvCxnSpPr>
            <a:cxnSpLocks/>
          </p:cNvCxnSpPr>
          <p:nvPr/>
        </p:nvCxnSpPr>
        <p:spPr>
          <a:xfrm>
            <a:off x="1723904" y="3050821"/>
            <a:ext cx="1589094" cy="0"/>
          </a:xfrm>
          <a:prstGeom prst="straightConnector1">
            <a:avLst/>
          </a:prstGeom>
          <a:ln w="508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E55FE3-A38F-844D-ACCC-9CC701564A6F}"/>
              </a:ext>
            </a:extLst>
          </p:cNvPr>
          <p:cNvSpPr txBox="1"/>
          <p:nvPr/>
        </p:nvSpPr>
        <p:spPr>
          <a:xfrm>
            <a:off x="1015875" y="2046226"/>
            <a:ext cx="1228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 i="1"/>
            </a:lvl1pPr>
          </a:lstStyle>
          <a:p>
            <a:r>
              <a:rPr lang="en-US" dirty="0"/>
              <a:t>View customer list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DF4E98-3AD4-1148-B210-D26B748F7BF2}"/>
              </a:ext>
            </a:extLst>
          </p:cNvPr>
          <p:cNvSpPr txBox="1"/>
          <p:nvPr/>
        </p:nvSpPr>
        <p:spPr>
          <a:xfrm>
            <a:off x="5289692" y="2510141"/>
            <a:ext cx="20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/customer/list.html</a:t>
            </a:r>
          </a:p>
        </p:txBody>
      </p:sp>
    </p:spTree>
    <p:extLst>
      <p:ext uri="{BB962C8B-B14F-4D97-AF65-F5344CB8AC3E}">
        <p14:creationId xmlns:p14="http://schemas.microsoft.com/office/powerpoint/2010/main" val="227650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C049-697E-4CE8-8030-F4CEDAF8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customer-service - version 3 - response time issues ALL requests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01BA6-A107-4CD9-A4DA-8C767D3E4D6D}"/>
              </a:ext>
            </a:extLst>
          </p:cNvPr>
          <p:cNvSpPr/>
          <p:nvPr/>
        </p:nvSpPr>
        <p:spPr>
          <a:xfrm>
            <a:off x="3312998" y="2001416"/>
            <a:ext cx="1772815" cy="285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62B66C-441B-4E84-8CEB-C0F96BD79611}"/>
              </a:ext>
            </a:extLst>
          </p:cNvPr>
          <p:cNvSpPr/>
          <p:nvPr/>
        </p:nvSpPr>
        <p:spPr>
          <a:xfrm>
            <a:off x="7611303" y="2001416"/>
            <a:ext cx="1772815" cy="28551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D9153-2FA7-4210-B673-83D2598EDD53}"/>
              </a:ext>
            </a:extLst>
          </p:cNvPr>
          <p:cNvSpPr txBox="1"/>
          <p:nvPr/>
        </p:nvSpPr>
        <p:spPr>
          <a:xfrm>
            <a:off x="3678429" y="1632084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front-end</a:t>
            </a:r>
            <a:endParaRPr lang="de-A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A4DD13-5F97-49FB-9308-54C1B806D660}"/>
              </a:ext>
            </a:extLst>
          </p:cNvPr>
          <p:cNvSpPr txBox="1"/>
          <p:nvPr/>
        </p:nvSpPr>
        <p:spPr>
          <a:xfrm>
            <a:off x="7569006" y="1546722"/>
            <a:ext cx="18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Customer-service</a:t>
            </a:r>
            <a:endParaRPr lang="de-AT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3682DC-EB24-4B9E-A2E4-6006DFC3F040}"/>
              </a:ext>
            </a:extLst>
          </p:cNvPr>
          <p:cNvCxnSpPr>
            <a:cxnSpLocks/>
          </p:cNvCxnSpPr>
          <p:nvPr/>
        </p:nvCxnSpPr>
        <p:spPr>
          <a:xfrm>
            <a:off x="5085813" y="3050821"/>
            <a:ext cx="2484534" cy="0"/>
          </a:xfrm>
          <a:prstGeom prst="straightConnector1">
            <a:avLst/>
          </a:prstGeom>
          <a:ln w="508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3468EE-85BF-457B-8F12-E033D5351888}"/>
              </a:ext>
            </a:extLst>
          </p:cNvPr>
          <p:cNvCxnSpPr>
            <a:cxnSpLocks/>
          </p:cNvCxnSpPr>
          <p:nvPr/>
        </p:nvCxnSpPr>
        <p:spPr>
          <a:xfrm flipH="1">
            <a:off x="5085815" y="4206379"/>
            <a:ext cx="2512857" cy="0"/>
          </a:xfrm>
          <a:prstGeom prst="straightConnector1">
            <a:avLst/>
          </a:prstGeom>
          <a:ln w="508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C10219-8C7D-48EF-AA75-B8797831BAD9}"/>
              </a:ext>
            </a:extLst>
          </p:cNvPr>
          <p:cNvSpPr txBox="1"/>
          <p:nvPr/>
        </p:nvSpPr>
        <p:spPr>
          <a:xfrm>
            <a:off x="5579964" y="4210252"/>
            <a:ext cx="1612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accent6"/>
                </a:solidFill>
              </a:rPr>
              <a:t>HTTP 200</a:t>
            </a:r>
          </a:p>
          <a:p>
            <a:pPr algn="ctr"/>
            <a:r>
              <a:rPr lang="en-US">
                <a:solidFill>
                  <a:schemeClr val="accent6"/>
                </a:solidFill>
              </a:rPr>
              <a:t>100 % requests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320663-BA8A-4FB0-AEE4-09782B43AEC7}"/>
              </a:ext>
            </a:extLst>
          </p:cNvPr>
          <p:cNvCxnSpPr>
            <a:cxnSpLocks/>
          </p:cNvCxnSpPr>
          <p:nvPr/>
        </p:nvCxnSpPr>
        <p:spPr>
          <a:xfrm flipH="1">
            <a:off x="1731618" y="4206379"/>
            <a:ext cx="3354195" cy="0"/>
          </a:xfrm>
          <a:prstGeom prst="straightConnector1">
            <a:avLst/>
          </a:prstGeom>
          <a:ln w="508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10EF251-032C-45DE-9D77-6581E65AD61D}"/>
              </a:ext>
            </a:extLst>
          </p:cNvPr>
          <p:cNvSpPr txBox="1"/>
          <p:nvPr/>
        </p:nvSpPr>
        <p:spPr>
          <a:xfrm>
            <a:off x="1723904" y="4287645"/>
            <a:ext cx="16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100% HTTP 200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B2BD1B-F5BA-4AFB-9188-F873F3D3D52A}"/>
              </a:ext>
            </a:extLst>
          </p:cNvPr>
          <p:cNvSpPr txBox="1"/>
          <p:nvPr/>
        </p:nvSpPr>
        <p:spPr>
          <a:xfrm>
            <a:off x="7840595" y="2862701"/>
            <a:ext cx="1314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Java Thread sleep() of a few seconds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7240DC-41C9-4EDB-9F85-1B630643F984}"/>
              </a:ext>
            </a:extLst>
          </p:cNvPr>
          <p:cNvSpPr txBox="1"/>
          <p:nvPr/>
        </p:nvSpPr>
        <p:spPr>
          <a:xfrm>
            <a:off x="1848082" y="5440291"/>
            <a:ext cx="77941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Through just test metrics we would not detect the problem to be the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Metrics would tell us Frontend is 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ONLY Tracing data can tell us that the problem only happens on the service call</a:t>
            </a:r>
          </a:p>
          <a:p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3E85BF-41ED-0141-B368-06165E92DBBD}"/>
              </a:ext>
            </a:extLst>
          </p:cNvPr>
          <p:cNvCxnSpPr>
            <a:cxnSpLocks/>
          </p:cNvCxnSpPr>
          <p:nvPr/>
        </p:nvCxnSpPr>
        <p:spPr>
          <a:xfrm>
            <a:off x="1723904" y="3050821"/>
            <a:ext cx="1589094" cy="0"/>
          </a:xfrm>
          <a:prstGeom prst="straightConnector1">
            <a:avLst/>
          </a:prstGeom>
          <a:ln w="508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E55FE3-A38F-844D-ACCC-9CC701564A6F}"/>
              </a:ext>
            </a:extLst>
          </p:cNvPr>
          <p:cNvSpPr txBox="1"/>
          <p:nvPr/>
        </p:nvSpPr>
        <p:spPr>
          <a:xfrm>
            <a:off x="943956" y="2181129"/>
            <a:ext cx="198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 i="1"/>
            </a:lvl1pPr>
          </a:lstStyle>
          <a:p>
            <a:r>
              <a:rPr lang="en-US" dirty="0"/>
              <a:t>Any customer related page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DF4E98-3AD4-1148-B210-D26B748F7BF2}"/>
              </a:ext>
            </a:extLst>
          </p:cNvPr>
          <p:cNvSpPr txBox="1"/>
          <p:nvPr/>
        </p:nvSpPr>
        <p:spPr>
          <a:xfrm>
            <a:off x="5267479" y="1816750"/>
            <a:ext cx="21868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/customer/list.html</a:t>
            </a:r>
          </a:p>
          <a:p>
            <a:r>
              <a:rPr lang="en-US" dirty="0"/>
              <a:t>/customer/form.html</a:t>
            </a:r>
          </a:p>
          <a:p>
            <a:r>
              <a:rPr lang="en-US" dirty="0"/>
              <a:t>/customer/#.html</a:t>
            </a:r>
          </a:p>
          <a:p>
            <a:r>
              <a:rPr lang="en-US" dirty="0"/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5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A807-F65F-9746-91AF-DF85F4D3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448" y="2450780"/>
            <a:ext cx="4233809" cy="736844"/>
          </a:xfrm>
        </p:spPr>
        <p:txBody>
          <a:bodyPr/>
          <a:lstStyle/>
          <a:p>
            <a:r>
              <a:rPr lang="en-US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402527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C049-697E-4CE8-8030-F4CEDAF8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backend service - version 2 - 50% exception (http 500) for all requests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01BA6-A107-4CD9-A4DA-8C767D3E4D6D}"/>
              </a:ext>
            </a:extLst>
          </p:cNvPr>
          <p:cNvSpPr/>
          <p:nvPr/>
        </p:nvSpPr>
        <p:spPr>
          <a:xfrm>
            <a:off x="3312998" y="2001416"/>
            <a:ext cx="1772815" cy="285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62B66C-441B-4E84-8CEB-C0F96BD79611}"/>
              </a:ext>
            </a:extLst>
          </p:cNvPr>
          <p:cNvSpPr/>
          <p:nvPr/>
        </p:nvSpPr>
        <p:spPr>
          <a:xfrm>
            <a:off x="7611303" y="2001416"/>
            <a:ext cx="1772815" cy="28551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D9153-2FA7-4210-B673-83D2598EDD53}"/>
              </a:ext>
            </a:extLst>
          </p:cNvPr>
          <p:cNvSpPr txBox="1"/>
          <p:nvPr/>
        </p:nvSpPr>
        <p:spPr>
          <a:xfrm>
            <a:off x="3678429" y="1632084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front-end</a:t>
            </a:r>
            <a:endParaRPr lang="de-A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A4DD13-5F97-49FB-9308-54C1B806D660}"/>
              </a:ext>
            </a:extLst>
          </p:cNvPr>
          <p:cNvSpPr txBox="1"/>
          <p:nvPr/>
        </p:nvSpPr>
        <p:spPr>
          <a:xfrm>
            <a:off x="7569006" y="1546722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backend-service</a:t>
            </a:r>
            <a:endParaRPr lang="de-AT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3682DC-EB24-4B9E-A2E4-6006DFC3F040}"/>
              </a:ext>
            </a:extLst>
          </p:cNvPr>
          <p:cNvCxnSpPr>
            <a:cxnSpLocks/>
          </p:cNvCxnSpPr>
          <p:nvPr/>
        </p:nvCxnSpPr>
        <p:spPr>
          <a:xfrm>
            <a:off x="5085813" y="3050821"/>
            <a:ext cx="2484534" cy="0"/>
          </a:xfrm>
          <a:prstGeom prst="straightConnector1">
            <a:avLst/>
          </a:prstGeom>
          <a:ln w="508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3468EE-85BF-457B-8F12-E033D5351888}"/>
              </a:ext>
            </a:extLst>
          </p:cNvPr>
          <p:cNvCxnSpPr>
            <a:cxnSpLocks/>
          </p:cNvCxnSpPr>
          <p:nvPr/>
        </p:nvCxnSpPr>
        <p:spPr>
          <a:xfrm flipH="1">
            <a:off x="5085815" y="4206379"/>
            <a:ext cx="2512857" cy="0"/>
          </a:xfrm>
          <a:prstGeom prst="straightConnector1">
            <a:avLst/>
          </a:prstGeom>
          <a:ln w="508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C10219-8C7D-48EF-AA75-B8797831BAD9}"/>
              </a:ext>
            </a:extLst>
          </p:cNvPr>
          <p:cNvSpPr txBox="1"/>
          <p:nvPr/>
        </p:nvSpPr>
        <p:spPr>
          <a:xfrm>
            <a:off x="5579964" y="4210252"/>
            <a:ext cx="1612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accent6"/>
                </a:solidFill>
              </a:rPr>
              <a:t>HTTP 200</a:t>
            </a:r>
          </a:p>
          <a:p>
            <a:pPr algn="ctr"/>
            <a:r>
              <a:rPr lang="en-US">
                <a:solidFill>
                  <a:schemeClr val="accent6"/>
                </a:solidFill>
              </a:rPr>
              <a:t>100 % requests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320663-BA8A-4FB0-AEE4-09782B43AEC7}"/>
              </a:ext>
            </a:extLst>
          </p:cNvPr>
          <p:cNvCxnSpPr>
            <a:cxnSpLocks/>
          </p:cNvCxnSpPr>
          <p:nvPr/>
        </p:nvCxnSpPr>
        <p:spPr>
          <a:xfrm flipH="1">
            <a:off x="1731618" y="4206379"/>
            <a:ext cx="3354195" cy="0"/>
          </a:xfrm>
          <a:prstGeom prst="straightConnector1">
            <a:avLst/>
          </a:prstGeom>
          <a:ln w="508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10EF251-032C-45DE-9D77-6581E65AD61D}"/>
              </a:ext>
            </a:extLst>
          </p:cNvPr>
          <p:cNvSpPr txBox="1"/>
          <p:nvPr/>
        </p:nvSpPr>
        <p:spPr>
          <a:xfrm>
            <a:off x="1723904" y="4287645"/>
            <a:ext cx="16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100% HTTP 200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B2BD1B-F5BA-4AFB-9188-F873F3D3D52A}"/>
              </a:ext>
            </a:extLst>
          </p:cNvPr>
          <p:cNvSpPr txBox="1"/>
          <p:nvPr/>
        </p:nvSpPr>
        <p:spPr>
          <a:xfrm>
            <a:off x="7840595" y="2862701"/>
            <a:ext cx="1314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Java Thread sleep() of a few seconds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7240DC-41C9-4EDB-9F85-1B630643F984}"/>
              </a:ext>
            </a:extLst>
          </p:cNvPr>
          <p:cNvSpPr txBox="1"/>
          <p:nvPr/>
        </p:nvSpPr>
        <p:spPr>
          <a:xfrm>
            <a:off x="1848082" y="5440291"/>
            <a:ext cx="77941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Through just test metrics we would not detect the problem to be the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Metrics would tell us Frontend is 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ONLY Tracing data can tell us that the problem only happens on the service call</a:t>
            </a:r>
          </a:p>
          <a:p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3E85BF-41ED-0141-B368-06165E92DBBD}"/>
              </a:ext>
            </a:extLst>
          </p:cNvPr>
          <p:cNvCxnSpPr>
            <a:cxnSpLocks/>
          </p:cNvCxnSpPr>
          <p:nvPr/>
        </p:nvCxnSpPr>
        <p:spPr>
          <a:xfrm>
            <a:off x="1723904" y="3050821"/>
            <a:ext cx="1589094" cy="0"/>
          </a:xfrm>
          <a:prstGeom prst="straightConnector1">
            <a:avLst/>
          </a:prstGeom>
          <a:ln w="508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E55FE3-A38F-844D-ACCC-9CC701564A6F}"/>
              </a:ext>
            </a:extLst>
          </p:cNvPr>
          <p:cNvSpPr txBox="1"/>
          <p:nvPr/>
        </p:nvSpPr>
        <p:spPr>
          <a:xfrm>
            <a:off x="1123059" y="2335881"/>
            <a:ext cx="198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 i="1"/>
            </a:lvl1pPr>
          </a:lstStyle>
          <a:p>
            <a:r>
              <a:rPr lang="en-US" dirty="0"/>
              <a:t>Any request</a:t>
            </a:r>
          </a:p>
        </p:txBody>
      </p:sp>
    </p:spTree>
    <p:extLst>
      <p:ext uri="{BB962C8B-B14F-4D97-AF65-F5344CB8AC3E}">
        <p14:creationId xmlns:p14="http://schemas.microsoft.com/office/powerpoint/2010/main" val="74366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C049-697E-4CE8-8030-F4CEDAF8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backend service - version 3 - 50% exception (http 500) for ALL requests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01BA6-A107-4CD9-A4DA-8C767D3E4D6D}"/>
              </a:ext>
            </a:extLst>
          </p:cNvPr>
          <p:cNvSpPr/>
          <p:nvPr/>
        </p:nvSpPr>
        <p:spPr>
          <a:xfrm>
            <a:off x="3403310" y="2129093"/>
            <a:ext cx="1772815" cy="285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62B66C-441B-4E84-8CEB-C0F96BD79611}"/>
              </a:ext>
            </a:extLst>
          </p:cNvPr>
          <p:cNvSpPr/>
          <p:nvPr/>
        </p:nvSpPr>
        <p:spPr>
          <a:xfrm>
            <a:off x="7701615" y="2129093"/>
            <a:ext cx="1772815" cy="28551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D9153-2FA7-4210-B673-83D2598EDD53}"/>
              </a:ext>
            </a:extLst>
          </p:cNvPr>
          <p:cNvSpPr txBox="1"/>
          <p:nvPr/>
        </p:nvSpPr>
        <p:spPr>
          <a:xfrm>
            <a:off x="3768741" y="1759761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front-end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3682DC-EB24-4B9E-A2E4-6006DFC3F040}"/>
              </a:ext>
            </a:extLst>
          </p:cNvPr>
          <p:cNvCxnSpPr>
            <a:cxnSpLocks/>
          </p:cNvCxnSpPr>
          <p:nvPr/>
        </p:nvCxnSpPr>
        <p:spPr>
          <a:xfrm>
            <a:off x="5176125" y="3178498"/>
            <a:ext cx="2484534" cy="0"/>
          </a:xfrm>
          <a:prstGeom prst="straightConnector1">
            <a:avLst/>
          </a:prstGeom>
          <a:ln w="508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B2BD1B-F5BA-4AFB-9188-F873F3D3D52A}"/>
              </a:ext>
            </a:extLst>
          </p:cNvPr>
          <p:cNvSpPr txBox="1"/>
          <p:nvPr/>
        </p:nvSpPr>
        <p:spPr>
          <a:xfrm>
            <a:off x="7930654" y="4069358"/>
            <a:ext cx="135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Code exception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3E85BF-41ED-0141-B368-06165E92DBBD}"/>
              </a:ext>
            </a:extLst>
          </p:cNvPr>
          <p:cNvCxnSpPr>
            <a:cxnSpLocks/>
          </p:cNvCxnSpPr>
          <p:nvPr/>
        </p:nvCxnSpPr>
        <p:spPr>
          <a:xfrm>
            <a:off x="1814216" y="3178498"/>
            <a:ext cx="1589094" cy="0"/>
          </a:xfrm>
          <a:prstGeom prst="straightConnector1">
            <a:avLst/>
          </a:prstGeom>
          <a:ln w="508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8D87D66-4C73-DD44-BAA9-E30BE2F60354}"/>
              </a:ext>
            </a:extLst>
          </p:cNvPr>
          <p:cNvSpPr txBox="1"/>
          <p:nvPr/>
        </p:nvSpPr>
        <p:spPr>
          <a:xfrm>
            <a:off x="1478844" y="5440291"/>
            <a:ext cx="8216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Through just test metrics we would not detect the problem to be the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Metrics would tell us Frontend has exceptions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ONLY Tracing data can tell us that the problem only happens on the service call</a:t>
            </a:r>
          </a:p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C6714-A403-9A4E-AE2D-D4392E3F0A40}"/>
              </a:ext>
            </a:extLst>
          </p:cNvPr>
          <p:cNvSpPr txBox="1"/>
          <p:nvPr/>
        </p:nvSpPr>
        <p:spPr>
          <a:xfrm>
            <a:off x="7760618" y="1715532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backend-service</a:t>
            </a:r>
            <a:endParaRPr lang="de-A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3958F0-B82D-AC45-A57D-E0B4C5116E60}"/>
              </a:ext>
            </a:extLst>
          </p:cNvPr>
          <p:cNvSpPr txBox="1"/>
          <p:nvPr/>
        </p:nvSpPr>
        <p:spPr>
          <a:xfrm>
            <a:off x="1123059" y="2335881"/>
            <a:ext cx="198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 i="1"/>
            </a:lvl1pPr>
          </a:lstStyle>
          <a:p>
            <a:r>
              <a:rPr lang="en-US" dirty="0"/>
              <a:t>Any request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4D8C80-79F5-1646-8AB7-ACA1490EB5AE}"/>
              </a:ext>
            </a:extLst>
          </p:cNvPr>
          <p:cNvCxnSpPr>
            <a:cxnSpLocks/>
          </p:cNvCxnSpPr>
          <p:nvPr/>
        </p:nvCxnSpPr>
        <p:spPr>
          <a:xfrm flipH="1">
            <a:off x="5176127" y="4334056"/>
            <a:ext cx="2512857" cy="0"/>
          </a:xfrm>
          <a:prstGeom prst="straightConnector1">
            <a:avLst/>
          </a:prstGeom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F28787-28F4-144E-82F2-C4EB6280D5D9}"/>
              </a:ext>
            </a:extLst>
          </p:cNvPr>
          <p:cNvCxnSpPr>
            <a:cxnSpLocks/>
          </p:cNvCxnSpPr>
          <p:nvPr/>
        </p:nvCxnSpPr>
        <p:spPr>
          <a:xfrm flipH="1">
            <a:off x="1821930" y="4334056"/>
            <a:ext cx="3354195" cy="0"/>
          </a:xfrm>
          <a:prstGeom prst="straightConnector1">
            <a:avLst/>
          </a:prstGeom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69D294-3DC9-B346-A2CC-474B477B0698}"/>
              </a:ext>
            </a:extLst>
          </p:cNvPr>
          <p:cNvSpPr txBox="1"/>
          <p:nvPr/>
        </p:nvSpPr>
        <p:spPr>
          <a:xfrm>
            <a:off x="1814216" y="4415322"/>
            <a:ext cx="153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50% HTTP 500</a:t>
            </a:r>
          </a:p>
          <a:p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3E335A-236D-5E48-840D-FE538B3451BC}"/>
              </a:ext>
            </a:extLst>
          </p:cNvPr>
          <p:cNvSpPr txBox="1"/>
          <p:nvPr/>
        </p:nvSpPr>
        <p:spPr>
          <a:xfrm>
            <a:off x="5673307" y="4415322"/>
            <a:ext cx="153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50% HTTP 500</a:t>
            </a:r>
          </a:p>
          <a:p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14031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A807-F65F-9746-91AF-DF85F4D3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448" y="2450780"/>
            <a:ext cx="4233809" cy="736844"/>
          </a:xfrm>
        </p:spPr>
        <p:txBody>
          <a:bodyPr/>
          <a:lstStyle/>
          <a:p>
            <a:r>
              <a:rPr lang="en-US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921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C049-697E-4CE8-8030-F4CEDAF8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order-service - version 2 - 50% exception (http 500) new order line only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01BA6-A107-4CD9-A4DA-8C767D3E4D6D}"/>
              </a:ext>
            </a:extLst>
          </p:cNvPr>
          <p:cNvSpPr/>
          <p:nvPr/>
        </p:nvSpPr>
        <p:spPr>
          <a:xfrm>
            <a:off x="3403310" y="2129093"/>
            <a:ext cx="1772815" cy="285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62B66C-441B-4E84-8CEB-C0F96BD79611}"/>
              </a:ext>
            </a:extLst>
          </p:cNvPr>
          <p:cNvSpPr/>
          <p:nvPr/>
        </p:nvSpPr>
        <p:spPr>
          <a:xfrm>
            <a:off x="7701615" y="2129093"/>
            <a:ext cx="1772815" cy="28551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D9153-2FA7-4210-B673-83D2598EDD53}"/>
              </a:ext>
            </a:extLst>
          </p:cNvPr>
          <p:cNvSpPr txBox="1"/>
          <p:nvPr/>
        </p:nvSpPr>
        <p:spPr>
          <a:xfrm>
            <a:off x="3768741" y="1759761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front-end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A4DD13-5F97-49FB-9308-54C1B806D660}"/>
              </a:ext>
            </a:extLst>
          </p:cNvPr>
          <p:cNvSpPr txBox="1"/>
          <p:nvPr/>
        </p:nvSpPr>
        <p:spPr>
          <a:xfrm>
            <a:off x="7876801" y="1759761"/>
            <a:ext cx="142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order-service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3682DC-EB24-4B9E-A2E4-6006DFC3F040}"/>
              </a:ext>
            </a:extLst>
          </p:cNvPr>
          <p:cNvCxnSpPr>
            <a:cxnSpLocks/>
          </p:cNvCxnSpPr>
          <p:nvPr/>
        </p:nvCxnSpPr>
        <p:spPr>
          <a:xfrm>
            <a:off x="5176125" y="3178498"/>
            <a:ext cx="2484534" cy="0"/>
          </a:xfrm>
          <a:prstGeom prst="straightConnector1">
            <a:avLst/>
          </a:prstGeom>
          <a:ln w="508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3468EE-85BF-457B-8F12-E033D5351888}"/>
              </a:ext>
            </a:extLst>
          </p:cNvPr>
          <p:cNvCxnSpPr>
            <a:cxnSpLocks/>
          </p:cNvCxnSpPr>
          <p:nvPr/>
        </p:nvCxnSpPr>
        <p:spPr>
          <a:xfrm flipH="1">
            <a:off x="5176127" y="4334056"/>
            <a:ext cx="2512857" cy="0"/>
          </a:xfrm>
          <a:prstGeom prst="straightConnector1">
            <a:avLst/>
          </a:prstGeom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320663-BA8A-4FB0-AEE4-09782B43AEC7}"/>
              </a:ext>
            </a:extLst>
          </p:cNvPr>
          <p:cNvCxnSpPr>
            <a:cxnSpLocks/>
          </p:cNvCxnSpPr>
          <p:nvPr/>
        </p:nvCxnSpPr>
        <p:spPr>
          <a:xfrm flipH="1">
            <a:off x="1821930" y="4334056"/>
            <a:ext cx="3354195" cy="0"/>
          </a:xfrm>
          <a:prstGeom prst="straightConnector1">
            <a:avLst/>
          </a:prstGeom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10EF251-032C-45DE-9D77-6581E65AD61D}"/>
              </a:ext>
            </a:extLst>
          </p:cNvPr>
          <p:cNvSpPr txBox="1"/>
          <p:nvPr/>
        </p:nvSpPr>
        <p:spPr>
          <a:xfrm>
            <a:off x="1814216" y="4415322"/>
            <a:ext cx="153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50% HTTP 500</a:t>
            </a:r>
          </a:p>
          <a:p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3E85BF-41ED-0141-B368-06165E92DBBD}"/>
              </a:ext>
            </a:extLst>
          </p:cNvPr>
          <p:cNvCxnSpPr>
            <a:cxnSpLocks/>
          </p:cNvCxnSpPr>
          <p:nvPr/>
        </p:nvCxnSpPr>
        <p:spPr>
          <a:xfrm>
            <a:off x="1814216" y="3178498"/>
            <a:ext cx="1589094" cy="0"/>
          </a:xfrm>
          <a:prstGeom prst="straightConnector1">
            <a:avLst/>
          </a:prstGeom>
          <a:ln w="508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E55FE3-A38F-844D-ACCC-9CC701564A6F}"/>
              </a:ext>
            </a:extLst>
          </p:cNvPr>
          <p:cNvSpPr txBox="1"/>
          <p:nvPr/>
        </p:nvSpPr>
        <p:spPr>
          <a:xfrm>
            <a:off x="1151955" y="2027153"/>
            <a:ext cx="142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 i="1"/>
            </a:lvl1pPr>
          </a:lstStyle>
          <a:p>
            <a:r>
              <a:rPr lang="en-US" dirty="0"/>
              <a:t>Click New order line button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DF4E98-3AD4-1148-B210-D26B748F7BF2}"/>
              </a:ext>
            </a:extLst>
          </p:cNvPr>
          <p:cNvSpPr txBox="1"/>
          <p:nvPr/>
        </p:nvSpPr>
        <p:spPr>
          <a:xfrm>
            <a:off x="5656169" y="2672849"/>
            <a:ext cx="121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/order/line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D87D66-4C73-DD44-BAA9-E30BE2F60354}"/>
              </a:ext>
            </a:extLst>
          </p:cNvPr>
          <p:cNvSpPr txBox="1"/>
          <p:nvPr/>
        </p:nvSpPr>
        <p:spPr>
          <a:xfrm>
            <a:off x="1478844" y="5440291"/>
            <a:ext cx="8216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Through just test metrics we would not detect the problem to be the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Metrics would tell us Frontend has exceptions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ONLY Tracing data can tell us that the problem only happens on the service call</a:t>
            </a:r>
          </a:p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7C4644-DB85-1F44-8594-E3642FD7C6CD}"/>
              </a:ext>
            </a:extLst>
          </p:cNvPr>
          <p:cNvSpPr txBox="1"/>
          <p:nvPr/>
        </p:nvSpPr>
        <p:spPr>
          <a:xfrm>
            <a:off x="7930654" y="4069358"/>
            <a:ext cx="135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Code exception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4EF39A-A576-E141-83EE-0AA9131B7B69}"/>
              </a:ext>
            </a:extLst>
          </p:cNvPr>
          <p:cNvSpPr txBox="1"/>
          <p:nvPr/>
        </p:nvSpPr>
        <p:spPr>
          <a:xfrm>
            <a:off x="5673307" y="4415322"/>
            <a:ext cx="153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50% HTTP 500</a:t>
            </a:r>
          </a:p>
          <a:p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88344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C049-697E-4CE8-8030-F4CEDAF8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order-service - version 2 - 50% exception (http 500) for ALL requests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01BA6-A107-4CD9-A4DA-8C767D3E4D6D}"/>
              </a:ext>
            </a:extLst>
          </p:cNvPr>
          <p:cNvSpPr/>
          <p:nvPr/>
        </p:nvSpPr>
        <p:spPr>
          <a:xfrm>
            <a:off x="3403310" y="2129093"/>
            <a:ext cx="1772815" cy="285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62B66C-441B-4E84-8CEB-C0F96BD79611}"/>
              </a:ext>
            </a:extLst>
          </p:cNvPr>
          <p:cNvSpPr/>
          <p:nvPr/>
        </p:nvSpPr>
        <p:spPr>
          <a:xfrm>
            <a:off x="7701615" y="2129093"/>
            <a:ext cx="1772815" cy="28551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D9153-2FA7-4210-B673-83D2598EDD53}"/>
              </a:ext>
            </a:extLst>
          </p:cNvPr>
          <p:cNvSpPr txBox="1"/>
          <p:nvPr/>
        </p:nvSpPr>
        <p:spPr>
          <a:xfrm>
            <a:off x="3768741" y="1759761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front-end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A4DD13-5F97-49FB-9308-54C1B806D660}"/>
              </a:ext>
            </a:extLst>
          </p:cNvPr>
          <p:cNvSpPr txBox="1"/>
          <p:nvPr/>
        </p:nvSpPr>
        <p:spPr>
          <a:xfrm>
            <a:off x="7876801" y="1759761"/>
            <a:ext cx="142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order-service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3682DC-EB24-4B9E-A2E4-6006DFC3F040}"/>
              </a:ext>
            </a:extLst>
          </p:cNvPr>
          <p:cNvCxnSpPr>
            <a:cxnSpLocks/>
          </p:cNvCxnSpPr>
          <p:nvPr/>
        </p:nvCxnSpPr>
        <p:spPr>
          <a:xfrm>
            <a:off x="5176125" y="3178498"/>
            <a:ext cx="2484534" cy="0"/>
          </a:xfrm>
          <a:prstGeom prst="straightConnector1">
            <a:avLst/>
          </a:prstGeom>
          <a:ln w="508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B2BD1B-F5BA-4AFB-9188-F873F3D3D52A}"/>
              </a:ext>
            </a:extLst>
          </p:cNvPr>
          <p:cNvSpPr txBox="1"/>
          <p:nvPr/>
        </p:nvSpPr>
        <p:spPr>
          <a:xfrm>
            <a:off x="7930654" y="4069358"/>
            <a:ext cx="135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Code exception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3E85BF-41ED-0141-B368-06165E92DBBD}"/>
              </a:ext>
            </a:extLst>
          </p:cNvPr>
          <p:cNvCxnSpPr>
            <a:cxnSpLocks/>
          </p:cNvCxnSpPr>
          <p:nvPr/>
        </p:nvCxnSpPr>
        <p:spPr>
          <a:xfrm>
            <a:off x="1814216" y="3178498"/>
            <a:ext cx="1589094" cy="0"/>
          </a:xfrm>
          <a:prstGeom prst="straightConnector1">
            <a:avLst/>
          </a:prstGeom>
          <a:ln w="508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DF4E98-3AD4-1148-B210-D26B748F7BF2}"/>
              </a:ext>
            </a:extLst>
          </p:cNvPr>
          <p:cNvSpPr txBox="1"/>
          <p:nvPr/>
        </p:nvSpPr>
        <p:spPr>
          <a:xfrm>
            <a:off x="5638377" y="1880254"/>
            <a:ext cx="18200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/order/line</a:t>
            </a:r>
          </a:p>
          <a:p>
            <a:r>
              <a:rPr lang="en-US" dirty="0"/>
              <a:t>/order/form.html</a:t>
            </a:r>
          </a:p>
          <a:p>
            <a:r>
              <a:rPr lang="en-US" dirty="0"/>
              <a:t>/order/#</a:t>
            </a:r>
          </a:p>
          <a:p>
            <a:r>
              <a:rPr lang="en-US" dirty="0"/>
              <a:t>...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D87D66-4C73-DD44-BAA9-E30BE2F60354}"/>
              </a:ext>
            </a:extLst>
          </p:cNvPr>
          <p:cNvSpPr txBox="1"/>
          <p:nvPr/>
        </p:nvSpPr>
        <p:spPr>
          <a:xfrm>
            <a:off x="1478844" y="5440291"/>
            <a:ext cx="8216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Through just test metrics we would not detect the problem to be the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Metrics would tell us Frontend has exceptions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ONLY Tracing data can tell us that the problem only happens on the service call</a:t>
            </a:r>
          </a:p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FFFCE-29F8-4641-8A89-9F06B10B4902}"/>
              </a:ext>
            </a:extLst>
          </p:cNvPr>
          <p:cNvSpPr txBox="1"/>
          <p:nvPr/>
        </p:nvSpPr>
        <p:spPr>
          <a:xfrm>
            <a:off x="996625" y="2166307"/>
            <a:ext cx="200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 i="1"/>
            </a:lvl1pPr>
          </a:lstStyle>
          <a:p>
            <a:r>
              <a:rPr lang="en-US" dirty="0"/>
              <a:t>Any order related request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1C0D59-55B8-A14B-9883-4DE766414B66}"/>
              </a:ext>
            </a:extLst>
          </p:cNvPr>
          <p:cNvCxnSpPr>
            <a:cxnSpLocks/>
          </p:cNvCxnSpPr>
          <p:nvPr/>
        </p:nvCxnSpPr>
        <p:spPr>
          <a:xfrm flipH="1">
            <a:off x="5176127" y="4334056"/>
            <a:ext cx="2512857" cy="0"/>
          </a:xfrm>
          <a:prstGeom prst="straightConnector1">
            <a:avLst/>
          </a:prstGeom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978187-4CC1-E44B-B965-1958A280C058}"/>
              </a:ext>
            </a:extLst>
          </p:cNvPr>
          <p:cNvCxnSpPr>
            <a:cxnSpLocks/>
          </p:cNvCxnSpPr>
          <p:nvPr/>
        </p:nvCxnSpPr>
        <p:spPr>
          <a:xfrm flipH="1">
            <a:off x="1821930" y="4334056"/>
            <a:ext cx="3354195" cy="0"/>
          </a:xfrm>
          <a:prstGeom prst="straightConnector1">
            <a:avLst/>
          </a:prstGeom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6913143-4AFF-F44B-89C9-A5F475B0EB01}"/>
              </a:ext>
            </a:extLst>
          </p:cNvPr>
          <p:cNvSpPr txBox="1"/>
          <p:nvPr/>
        </p:nvSpPr>
        <p:spPr>
          <a:xfrm>
            <a:off x="1814216" y="4415322"/>
            <a:ext cx="153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50% HTTP 500</a:t>
            </a:r>
          </a:p>
          <a:p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A545F5-DA8E-B541-A7C1-8F7A4BE58225}"/>
              </a:ext>
            </a:extLst>
          </p:cNvPr>
          <p:cNvSpPr txBox="1"/>
          <p:nvPr/>
        </p:nvSpPr>
        <p:spPr>
          <a:xfrm>
            <a:off x="5673307" y="4415322"/>
            <a:ext cx="153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50% HTTP 500</a:t>
            </a:r>
          </a:p>
          <a:p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50225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543</Words>
  <Application>Microsoft Macintosh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customer</vt:lpstr>
      <vt:lpstr>customer-service - version 2 - response time issues view customer list only</vt:lpstr>
      <vt:lpstr>customer-service - version 3 - response time issues ALL requests</vt:lpstr>
      <vt:lpstr>backend</vt:lpstr>
      <vt:lpstr>backend service - version 2 - 50% exception (http 500) for all requests</vt:lpstr>
      <vt:lpstr>backend service - version 3 - 50% exception (http 500) for ALL requests</vt:lpstr>
      <vt:lpstr>order</vt:lpstr>
      <vt:lpstr>order-service - version 2 - 50% exception (http 500) new order line only</vt:lpstr>
      <vt:lpstr>order-service - version 2 - 50% exception (http 500) for ALL requests</vt:lpstr>
      <vt:lpstr>order-service - version 4 - excessive SQL calls (N+1 pattern) view order form only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customer-service version 2: response time issues – one page</dc:title>
  <dc:creator>Jahn, Rob</dc:creator>
  <cp:lastModifiedBy>Jahn, Rob</cp:lastModifiedBy>
  <cp:revision>10</cp:revision>
  <dcterms:created xsi:type="dcterms:W3CDTF">2021-04-30T11:45:38Z</dcterms:created>
  <dcterms:modified xsi:type="dcterms:W3CDTF">2021-05-07T13:17:41Z</dcterms:modified>
</cp:coreProperties>
</file>