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07200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549A"/>
    <a:srgbClr val="EE0014"/>
    <a:srgbClr val="DA417D"/>
    <a:srgbClr val="FFEF00"/>
    <a:srgbClr val="E9E232"/>
    <a:srgbClr val="D5257A"/>
    <a:srgbClr val="D4EDF4"/>
    <a:srgbClr val="F3817D"/>
    <a:srgbClr val="DF95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634" y="-4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3E114-3216-4DF9-8A00-7A60B790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24A74-CD49-48FD-B639-BFCF0F27BF5F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F596D-CA3F-477B-98BB-D3C6CC23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3AD5A-80BB-47FB-8385-D76D7ADB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84DF73-CC0F-48DA-B3F7-E359AF8F29A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0888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8FD99-3DC2-49E6-BC59-DBCAB49B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A69CE-400D-4ACA-BFEF-398D5AD72AAA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34FD5-7B3A-4126-9FD5-0EB10FB18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CE4E7-FEB5-4C88-89B4-580CF1E7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7FBE1-5F29-4C59-A955-9F5F18C092D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637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907AA-7BA6-428D-9989-5FDBDF48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BE0B90-5EC4-4177-8B8A-2CD42039AE82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359985-FC13-4103-A629-C5ABEEBAC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3A556-DCFC-463F-9483-033BF6F0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DE13C-6D3E-400C-8933-17592A94487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23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1E27F-DCCE-4FD1-B20F-63145EF1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A3F7-999D-4FDD-BD97-EBDFA38B3E54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70215D-F8B4-413A-AAB6-FABCCB8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5809F4-626E-47E8-A033-6894DE74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CBDDE-703D-4C66-AA84-D9836E00F3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452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A5259F-8B93-40EA-911E-B4581FB3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76182-CE54-43BB-818B-5FF39F7B22D2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9D6D79-98BD-44B0-ADED-B7C439A3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501553-7FF0-4390-86A9-8455C7E6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6005E-28CB-43D9-9220-43CE2FE1ABC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838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ー 3">
            <a:extLst>
              <a:ext uri="{FF2B5EF4-FFF2-40B4-BE49-F238E27FC236}">
                <a16:creationId xmlns:a16="http://schemas.microsoft.com/office/drawing/2014/main" id="{6EED1D8F-2E95-49BF-B50C-28E11330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24DB0-B6B4-4A85-8E61-ACCC4AF1C5C7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777721BC-7186-4809-8FD3-4D894A72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C2B4266A-DB3D-4794-8F8B-A267BDE7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6A6EC-0B98-4146-A720-89FEBEEFC04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8185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746F0642-122C-42FD-855F-2D2B913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5C24E-864D-494D-AC11-C9197B53318E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1C2EA0E9-5EF6-47DD-ABDB-6A3FC5C2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707B8F59-0EC7-4E8C-BC31-A6CAC201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42474-7FE9-4259-A584-8AF64266F44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734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日付プレースホルダー 3">
            <a:extLst>
              <a:ext uri="{FF2B5EF4-FFF2-40B4-BE49-F238E27FC236}">
                <a16:creationId xmlns:a16="http://schemas.microsoft.com/office/drawing/2014/main" id="{FCF0C42C-F8D2-44EF-90B0-49397868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F5390-A707-4B0F-B7AC-3F58B60A335C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B813F500-0984-43C2-890B-31AC431D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31963D64-4EDE-4F23-88FC-AFF4A29E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4722E-A26A-4C59-8520-086CEDB916D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832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>
            <a:extLst>
              <a:ext uri="{FF2B5EF4-FFF2-40B4-BE49-F238E27FC236}">
                <a16:creationId xmlns:a16="http://schemas.microsoft.com/office/drawing/2014/main" id="{1C3E2802-91D3-4620-AB84-B072CC47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6AB07-6C8F-44D4-941B-067042B513BF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D84BC19B-E9A8-4639-AFC7-EC7D67FD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21D62F9E-83DB-4C64-A7B8-937D69B6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5DA6A-1D4F-4150-ADA5-E22AFB5CDF8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8307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>
            <a:extLst>
              <a:ext uri="{FF2B5EF4-FFF2-40B4-BE49-F238E27FC236}">
                <a16:creationId xmlns:a16="http://schemas.microsoft.com/office/drawing/2014/main" id="{A27AFA3E-2628-4F6F-B2FB-FD94CB02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44D96-08D0-48C7-934E-741F890E6876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E036B9A0-9575-48E1-A6DE-B5A2542C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5ACE2E3-EFDA-4D54-B3FA-DEBBC439B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A7B34-363E-4581-BFE7-66E6B45B383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5635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3">
            <a:extLst>
              <a:ext uri="{FF2B5EF4-FFF2-40B4-BE49-F238E27FC236}">
                <a16:creationId xmlns:a16="http://schemas.microsoft.com/office/drawing/2014/main" id="{68BB789B-6DF7-4AA8-B1E4-7D0E3261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F523-24E7-4FF3-83AC-542D0F195069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7867F8FB-70D0-40D3-BD09-9654CD50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543234B8-E259-4569-8B8E-49795970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9FBBD-4E5F-4B9E-A9B1-6A21C59948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461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>
            <a:extLst>
              <a:ext uri="{FF2B5EF4-FFF2-40B4-BE49-F238E27FC236}">
                <a16:creationId xmlns:a16="http://schemas.microsoft.com/office/drawing/2014/main" id="{C6446474-B3F1-4F6B-92EE-8C06896DBC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>
            <a:extLst>
              <a:ext uri="{FF2B5EF4-FFF2-40B4-BE49-F238E27FC236}">
                <a16:creationId xmlns:a16="http://schemas.microsoft.com/office/drawing/2014/main" id="{76C51DCC-96CA-4349-AACF-E564B4A3ED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DF301F-F982-4D8D-B3FC-17CBB1F52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A4AD66B-0C1B-4E49-934E-CB4A5F5EA64C}" type="datetimeFigureOut">
              <a:rPr lang="ja-JP" altLang="en-US"/>
              <a:pPr>
                <a:defRPr/>
              </a:pPr>
              <a:t>2024/6/20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5AF199-3678-4091-ADED-444F51E49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5556C1-3ABD-4D2B-9A1F-C2AD1C65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7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0E52E29-2869-4CAC-814A-47BD25C50A2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5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3F54D5A-E507-446F-B612-78010B681934}"/>
              </a:ext>
            </a:extLst>
          </p:cNvPr>
          <p:cNvSpPr/>
          <p:nvPr/>
        </p:nvSpPr>
        <p:spPr>
          <a:xfrm>
            <a:off x="163125" y="1626199"/>
            <a:ext cx="6578243" cy="7152609"/>
          </a:xfrm>
          <a:prstGeom prst="roundRect">
            <a:avLst>
              <a:gd name="adj" fmla="val 27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94E618F-990F-45DB-A9D7-1B7BEC5DB3F1}"/>
              </a:ext>
            </a:extLst>
          </p:cNvPr>
          <p:cNvSpPr txBox="1"/>
          <p:nvPr/>
        </p:nvSpPr>
        <p:spPr>
          <a:xfrm>
            <a:off x="-65088" y="695817"/>
            <a:ext cx="6986588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dirty="0">
                <a:ln w="9525">
                  <a:noFill/>
                  <a:prstDash val="solid"/>
                </a:ln>
                <a:solidFill>
                  <a:srgbClr val="FFEF00"/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敦賀チャレンジ企業応援補助金</a:t>
            </a:r>
            <a:endParaRPr lang="ja-JP" altLang="en-US" sz="2400" dirty="0">
              <a:ln w="9525">
                <a:noFill/>
                <a:prstDash val="solid"/>
              </a:ln>
              <a:solidFill>
                <a:srgbClr val="FFEF00"/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9">
            <a:extLst>
              <a:ext uri="{FF2B5EF4-FFF2-40B4-BE49-F238E27FC236}">
                <a16:creationId xmlns:a16="http://schemas.microsoft.com/office/drawing/2014/main" id="{0F28AB38-822F-4A22-BDBA-083E97979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39" y="8889136"/>
            <a:ext cx="68405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b="1" dirty="0">
                <a:solidFill>
                  <a:schemeClr val="bg1"/>
                </a:solidFill>
                <a:latin typeface="Century" panose="02040604050505020304" pitchFamily="18" charset="0"/>
              </a:rPr>
              <a:t>＜お問合わせ・申請書提出先＞</a:t>
            </a:r>
            <a:endParaRPr lang="en-US" altLang="ja-JP" sz="1400" b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　敦賀商工会議所　中小企業相談所（〒</a:t>
            </a:r>
            <a:r>
              <a:rPr lang="en-US" altLang="ja-JP" sz="1400" dirty="0">
                <a:solidFill>
                  <a:schemeClr val="bg1"/>
                </a:solidFill>
                <a:latin typeface="Century" panose="02040604050505020304" pitchFamily="18" charset="0"/>
              </a:rPr>
              <a:t>914-0063</a:t>
            </a: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 敦賀市神楽町</a:t>
            </a:r>
            <a:r>
              <a:rPr lang="en-US" altLang="ja-JP" sz="1400" dirty="0">
                <a:solidFill>
                  <a:schemeClr val="bg1"/>
                </a:solidFill>
                <a:latin typeface="Century" panose="02040604050505020304" pitchFamily="18" charset="0"/>
              </a:rPr>
              <a:t>2-1-4</a:t>
            </a: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）　</a:t>
            </a:r>
            <a:endParaRPr lang="en-US" altLang="ja-JP" sz="1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　電 話：</a:t>
            </a:r>
            <a:r>
              <a:rPr lang="en-US" altLang="ja-JP" sz="1400" dirty="0">
                <a:solidFill>
                  <a:schemeClr val="bg1"/>
                </a:solidFill>
                <a:latin typeface="Century" panose="02040604050505020304" pitchFamily="18" charset="0"/>
              </a:rPr>
              <a:t>0770 - 22 - 2611</a:t>
            </a: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altLang="ja-JP" sz="1400" dirty="0">
                <a:solidFill>
                  <a:schemeClr val="bg1"/>
                </a:solidFill>
                <a:latin typeface="Century" panose="02040604050505020304" pitchFamily="18" charset="0"/>
              </a:rPr>
              <a:t>[8:30</a:t>
            </a: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～</a:t>
            </a:r>
            <a:r>
              <a:rPr lang="en-US" altLang="ja-JP" sz="1400" dirty="0">
                <a:solidFill>
                  <a:schemeClr val="bg1"/>
                </a:solidFill>
                <a:latin typeface="Century" panose="02040604050505020304" pitchFamily="18" charset="0"/>
              </a:rPr>
              <a:t>17:00</a:t>
            </a: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］（土日・祝日除く）</a:t>
            </a:r>
            <a:r>
              <a:rPr lang="en-US" altLang="ja-JP" sz="1400" dirty="0">
                <a:solidFill>
                  <a:schemeClr val="bg1"/>
                </a:solidFill>
                <a:latin typeface="Century" panose="02040604050505020304" pitchFamily="18" charset="0"/>
              </a:rPr>
              <a:t>           </a:t>
            </a: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　</a:t>
            </a:r>
            <a:endParaRPr lang="en-US" altLang="ja-JP" sz="1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400" dirty="0">
                <a:solidFill>
                  <a:schemeClr val="bg1"/>
                </a:solidFill>
                <a:latin typeface="Century" panose="02040604050505020304" pitchFamily="18" charset="0"/>
              </a:rPr>
              <a:t>   ＵＲＬ：</a:t>
            </a:r>
            <a:r>
              <a:rPr lang="en-US" altLang="ja-JP" sz="1400" dirty="0">
                <a:solidFill>
                  <a:schemeClr val="bg1"/>
                </a:solidFill>
                <a:latin typeface="Century" panose="02040604050505020304" pitchFamily="18" charset="0"/>
              </a:rPr>
              <a:t>https://www.tsuruga.or.jp/</a:t>
            </a:r>
            <a:endParaRPr lang="ja-JP" altLang="en-US" sz="14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2055" name="テキスト ボックス 2">
            <a:extLst>
              <a:ext uri="{FF2B5EF4-FFF2-40B4-BE49-F238E27FC236}">
                <a16:creationId xmlns:a16="http://schemas.microsoft.com/office/drawing/2014/main" id="{11863179-E9AF-41DB-B97E-0CBD4D44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644" y="1317559"/>
            <a:ext cx="34932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【</a:t>
            </a:r>
            <a:r>
              <a:rPr lang="ja-JP" altLang="en-US" sz="1200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令和</a:t>
            </a:r>
            <a:r>
              <a:rPr lang="ja-JP" altLang="en-US" sz="1000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６年度</a:t>
            </a:r>
            <a:r>
              <a:rPr lang="ja-JP" altLang="en-US" sz="1200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 敦賀市中小企業活性化支援事業</a:t>
            </a:r>
            <a:r>
              <a:rPr lang="en-US" altLang="ja-JP" sz="1200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】</a:t>
            </a:r>
            <a:endParaRPr lang="ja-JP" altLang="en-US" sz="1200" dirty="0"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BC9F74C-1801-49A7-820D-7303F7B6AED9}"/>
              </a:ext>
            </a:extLst>
          </p:cNvPr>
          <p:cNvSpPr/>
          <p:nvPr/>
        </p:nvSpPr>
        <p:spPr>
          <a:xfrm>
            <a:off x="192088" y="227370"/>
            <a:ext cx="6426200" cy="33314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72000" anchor="ctr"/>
          <a:lstStyle/>
          <a:p>
            <a:pPr algn="ctr">
              <a:defRPr/>
            </a:pPr>
            <a:r>
              <a:rPr lang="ja-JP" altLang="en-US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「生産性向上」「技術開発」等で販売力強化や新規事業を</a:t>
            </a:r>
            <a:endParaRPr lang="en-US" altLang="ja-JP" dirty="0">
              <a:solidFill>
                <a:schemeClr val="bg1"/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>
              <a:defRPr/>
            </a:pPr>
            <a:r>
              <a:rPr lang="ja-JP" altLang="en-US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検討される中小企業者の皆様へ</a:t>
            </a:r>
            <a:r>
              <a:rPr lang="en-US" altLang="ja-JP" dirty="0">
                <a:solidFill>
                  <a:schemeClr val="bg1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!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7C1322-FA7B-4754-95AE-7A2A08A821B5}"/>
              </a:ext>
            </a:extLst>
          </p:cNvPr>
          <p:cNvSpPr/>
          <p:nvPr/>
        </p:nvSpPr>
        <p:spPr>
          <a:xfrm>
            <a:off x="287038" y="1928664"/>
            <a:ext cx="6310314" cy="1323809"/>
          </a:xfrm>
          <a:prstGeom prst="rect">
            <a:avLst/>
          </a:prstGeom>
          <a:solidFill>
            <a:srgbClr val="E9E23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/>
          <a:lstStyle/>
          <a:p>
            <a:pPr>
              <a:lnSpc>
                <a:spcPts val="35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「生産性向上」や「技術開発」等の設備投資に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ts val="3500"/>
              </a:lnSpc>
            </a:pPr>
            <a:r>
              <a:rPr kumimoji="1" lang="ja-JP" altLang="en-US" dirty="0">
                <a:solidFill>
                  <a:schemeClr val="tx1"/>
                </a:solidFill>
              </a:rPr>
              <a:t>つながる</a:t>
            </a:r>
            <a:r>
              <a:rPr lang="ja-JP" altLang="en-US" dirty="0">
                <a:solidFill>
                  <a:schemeClr val="tx1"/>
                </a:solidFill>
              </a:rPr>
              <a:t>取り組みに</a:t>
            </a:r>
            <a:r>
              <a:rPr lang="en-US" altLang="ja-JP" sz="4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100</a:t>
            </a:r>
            <a:r>
              <a:rPr lang="ja-JP" altLang="en-US" sz="4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万円</a:t>
            </a:r>
            <a:r>
              <a:rPr lang="en-US" altLang="ja-JP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(</a:t>
            </a:r>
            <a:r>
              <a:rPr lang="ja-JP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補助上限</a:t>
            </a:r>
            <a:r>
              <a:rPr lang="en-US" altLang="ja-JP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bg1"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)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6BFBFDC-3F3F-4037-B927-99A3BFC0DE8E}"/>
              </a:ext>
            </a:extLst>
          </p:cNvPr>
          <p:cNvCxnSpPr>
            <a:cxnSpLocks/>
          </p:cNvCxnSpPr>
          <p:nvPr/>
        </p:nvCxnSpPr>
        <p:spPr>
          <a:xfrm flipV="1">
            <a:off x="134640" y="759712"/>
            <a:ext cx="6531272" cy="16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4DD85E5-55DE-4BA1-83B8-9FD933F47168}"/>
              </a:ext>
            </a:extLst>
          </p:cNvPr>
          <p:cNvCxnSpPr>
            <a:cxnSpLocks/>
          </p:cNvCxnSpPr>
          <p:nvPr/>
        </p:nvCxnSpPr>
        <p:spPr>
          <a:xfrm flipV="1">
            <a:off x="149994" y="1263768"/>
            <a:ext cx="6531272" cy="16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5959379-0A9F-45C9-A42E-9F67C9373A0D}"/>
              </a:ext>
            </a:extLst>
          </p:cNvPr>
          <p:cNvCxnSpPr>
            <a:cxnSpLocks/>
          </p:cNvCxnSpPr>
          <p:nvPr/>
        </p:nvCxnSpPr>
        <p:spPr>
          <a:xfrm flipV="1">
            <a:off x="163125" y="8825404"/>
            <a:ext cx="6531272" cy="168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6FEA7BD-D73C-4184-B826-5F08CE27DCBB}"/>
              </a:ext>
            </a:extLst>
          </p:cNvPr>
          <p:cNvSpPr txBox="1"/>
          <p:nvPr/>
        </p:nvSpPr>
        <p:spPr>
          <a:xfrm>
            <a:off x="149953" y="7905328"/>
            <a:ext cx="642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defRPr/>
            </a:pPr>
            <a:r>
              <a:rPr lang="ja-JP" altLang="en-US" sz="12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・本事業は、敦賀商工会議所が敦賀市の委託を受け実施するものです。</a:t>
            </a:r>
            <a:endParaRPr lang="en-US" altLang="ja-JP" sz="12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eaLnBrk="1" hangingPunct="1">
              <a:defRPr/>
            </a:pPr>
            <a:r>
              <a:rPr lang="ja-JP" altLang="en-US" sz="12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・計画の作成や策定した事業計画実施の際、敦賀商工会議所が助言・サポートを行います。</a:t>
            </a:r>
            <a:endParaRPr lang="en-US" altLang="ja-JP" sz="12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eaLnBrk="1" hangingPunct="1">
              <a:defRPr/>
            </a:pPr>
            <a:r>
              <a:rPr lang="ja-JP" altLang="en-US" sz="12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・記載の内容以外にも制約等がありますので、必ず、下記窓口までお早めにお問い合わせ</a:t>
            </a:r>
            <a:endParaRPr lang="en-US" altLang="ja-JP" sz="12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eaLnBrk="1" hangingPunct="1">
              <a:defRPr/>
            </a:pPr>
            <a:r>
              <a:rPr lang="ja-JP" altLang="en-US" sz="12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　の上、助言・サポートを受けながら申請してください</a:t>
            </a:r>
            <a:endParaRPr lang="en-US" altLang="ja-JP" sz="12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ABEB459C-5BAD-4A87-8308-94434B2D6A0A}"/>
              </a:ext>
            </a:extLst>
          </p:cNvPr>
          <p:cNvSpPr/>
          <p:nvPr/>
        </p:nvSpPr>
        <p:spPr>
          <a:xfrm>
            <a:off x="5443946" y="1856656"/>
            <a:ext cx="936104" cy="667866"/>
          </a:xfrm>
          <a:prstGeom prst="downArrow">
            <a:avLst>
              <a:gd name="adj1" fmla="val 100000"/>
              <a:gd name="adj2" fmla="val 16900"/>
            </a:avLst>
          </a:prstGeom>
          <a:solidFill>
            <a:srgbClr val="EE001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補助率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１／２</a:t>
            </a:r>
            <a:endParaRPr kumimoji="1" lang="ja-JP" altLang="en-US" b="1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7355DA18-5ABE-4AC7-9A46-E004FB9E9F78}"/>
              </a:ext>
            </a:extLst>
          </p:cNvPr>
          <p:cNvSpPr/>
          <p:nvPr/>
        </p:nvSpPr>
        <p:spPr>
          <a:xfrm>
            <a:off x="278664" y="5543862"/>
            <a:ext cx="1134111" cy="417250"/>
          </a:xfrm>
          <a:prstGeom prst="roundRect">
            <a:avLst>
              <a:gd name="adj" fmla="val 50000"/>
            </a:avLst>
          </a:prstGeom>
          <a:solidFill>
            <a:srgbClr val="EE001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/>
              <a:t>申請期間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DC53FDF-4519-4956-B58D-8873A30DE112}"/>
              </a:ext>
            </a:extLst>
          </p:cNvPr>
          <p:cNvSpPr txBox="1"/>
          <p:nvPr/>
        </p:nvSpPr>
        <p:spPr>
          <a:xfrm>
            <a:off x="1485466" y="5622558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令和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6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年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7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月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1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日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(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月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)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～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7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月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31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日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(</a:t>
            </a:r>
            <a:r>
              <a:rPr lang="ja-JP" altLang="en-US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水</a:t>
            </a:r>
            <a:r>
              <a:rPr lang="en-US" altLang="ja-JP" sz="1600" b="1" dirty="0">
                <a:solidFill>
                  <a:srgbClr val="FF0000"/>
                </a:solidFill>
                <a:latin typeface="Century" panose="02040604050505020304" pitchFamily="18" charset="0"/>
              </a:rPr>
              <a:t>)</a:t>
            </a:r>
            <a:endParaRPr kumimoji="1" lang="ja-JP" altLang="en-US" sz="1600" b="1" dirty="0"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E7C89F6F-2D46-4E0A-AB2C-E3C9D058F88E}"/>
              </a:ext>
            </a:extLst>
          </p:cNvPr>
          <p:cNvSpPr/>
          <p:nvPr/>
        </p:nvSpPr>
        <p:spPr>
          <a:xfrm>
            <a:off x="294316" y="6119926"/>
            <a:ext cx="1134111" cy="417250"/>
          </a:xfrm>
          <a:prstGeom prst="roundRect">
            <a:avLst>
              <a:gd name="adj" fmla="val 50000"/>
            </a:avLst>
          </a:prstGeom>
          <a:solidFill>
            <a:srgbClr val="EE001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/>
              <a:t>対象期間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FD52E4E-A04F-4CFB-AE80-B470FDBFBBB9}"/>
              </a:ext>
            </a:extLst>
          </p:cNvPr>
          <p:cNvSpPr txBox="1"/>
          <p:nvPr/>
        </p:nvSpPr>
        <p:spPr>
          <a:xfrm>
            <a:off x="1485466" y="6126614"/>
            <a:ext cx="4979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Century" panose="02040604050505020304" pitchFamily="18" charset="0"/>
                <a:ea typeface="+mj-ea"/>
              </a:rPr>
              <a:t>交付決定日から令和</a:t>
            </a:r>
            <a:r>
              <a:rPr lang="en-US" altLang="ja-JP" sz="1600" b="1" dirty="0">
                <a:latin typeface="Century" panose="02040604050505020304" pitchFamily="18" charset="0"/>
                <a:ea typeface="+mj-ea"/>
              </a:rPr>
              <a:t>7</a:t>
            </a:r>
            <a:r>
              <a:rPr lang="ja-JP" altLang="en-US" sz="1600" b="1" dirty="0">
                <a:latin typeface="Century" panose="02040604050505020304" pitchFamily="18" charset="0"/>
                <a:ea typeface="+mj-ea"/>
              </a:rPr>
              <a:t>年</a:t>
            </a:r>
            <a:r>
              <a:rPr lang="en-US" altLang="ja-JP" sz="1600" b="1" dirty="0">
                <a:latin typeface="Century" panose="02040604050505020304" pitchFamily="18" charset="0"/>
                <a:ea typeface="+mj-ea"/>
              </a:rPr>
              <a:t>1</a:t>
            </a:r>
            <a:r>
              <a:rPr lang="ja-JP" altLang="en-US" sz="1600" b="1" dirty="0">
                <a:latin typeface="Century" panose="02040604050505020304" pitchFamily="18" charset="0"/>
                <a:ea typeface="+mj-ea"/>
              </a:rPr>
              <a:t>月</a:t>
            </a:r>
            <a:r>
              <a:rPr lang="en-US" altLang="ja-JP" sz="1600" b="1" dirty="0">
                <a:latin typeface="Century" panose="02040604050505020304" pitchFamily="18" charset="0"/>
                <a:ea typeface="+mj-ea"/>
              </a:rPr>
              <a:t>31</a:t>
            </a:r>
            <a:r>
              <a:rPr lang="ja-JP" altLang="en-US" sz="1600" b="1" dirty="0">
                <a:latin typeface="Century" panose="02040604050505020304" pitchFamily="18" charset="0"/>
                <a:ea typeface="+mj-ea"/>
              </a:rPr>
              <a:t>日（金）まで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ABF5B55-462D-4124-964F-E2B0CBDC4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35" y="5501399"/>
            <a:ext cx="690439" cy="690439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342BE66-41B8-4735-B26F-5E9914A86377}"/>
              </a:ext>
            </a:extLst>
          </p:cNvPr>
          <p:cNvSpPr/>
          <p:nvPr/>
        </p:nvSpPr>
        <p:spPr>
          <a:xfrm>
            <a:off x="278665" y="4989447"/>
            <a:ext cx="1075265" cy="395601"/>
          </a:xfrm>
          <a:prstGeom prst="roundRect">
            <a:avLst>
              <a:gd name="adj" fmla="val 50000"/>
            </a:avLst>
          </a:prstGeom>
          <a:solidFill>
            <a:srgbClr val="EE001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対 象 者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1E994A-7536-4B02-8EF1-C60A3FAF6C75}"/>
              </a:ext>
            </a:extLst>
          </p:cNvPr>
          <p:cNvSpPr txBox="1"/>
          <p:nvPr/>
        </p:nvSpPr>
        <p:spPr>
          <a:xfrm>
            <a:off x="1466788" y="4953000"/>
            <a:ext cx="45594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Century" panose="02040604050505020304" pitchFamily="18" charset="0"/>
              </a:rPr>
              <a:t>中小企業基本法第２条第１項に定める中小企業者</a:t>
            </a:r>
            <a:endParaRPr lang="en-US" altLang="ja-JP" sz="1600" b="1" dirty="0">
              <a:latin typeface="Century" panose="02040604050505020304" pitchFamily="18" charset="0"/>
            </a:endParaRPr>
          </a:p>
          <a:p>
            <a:r>
              <a:rPr lang="ja-JP" altLang="en-US" sz="1400" b="1" dirty="0">
                <a:latin typeface="Century" panose="02040604050505020304" pitchFamily="18" charset="0"/>
              </a:rPr>
              <a:t>（ただし、敦賀市に本社事務所を有する事業所に限る）</a:t>
            </a:r>
            <a:endParaRPr lang="ja-JP" altLang="en-US" sz="1600" b="1" dirty="0">
              <a:latin typeface="Century" panose="020406040505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AC67CE0-9743-4AEA-88EE-BC4E5C7E6F6F}"/>
              </a:ext>
            </a:extLst>
          </p:cNvPr>
          <p:cNvSpPr txBox="1"/>
          <p:nvPr/>
        </p:nvSpPr>
        <p:spPr>
          <a:xfrm>
            <a:off x="796832" y="6745649"/>
            <a:ext cx="5944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Century" panose="02040604050505020304" pitchFamily="18" charset="0"/>
              </a:rPr>
              <a:t>・設備導入経費（機械装置・工具・器具備品・建物附属設備購入費、その他付帯する費用）</a:t>
            </a:r>
          </a:p>
          <a:p>
            <a:r>
              <a:rPr lang="ja-JP" altLang="en-US" sz="1200" b="1" dirty="0">
                <a:latin typeface="Century" panose="02040604050505020304" pitchFamily="18" charset="0"/>
              </a:rPr>
              <a:t>・委託料</a:t>
            </a:r>
            <a:r>
              <a:rPr lang="zh-TW" altLang="en-US" sz="1200" b="1" dirty="0">
                <a:latin typeface="Century" panose="02040604050505020304" pitchFamily="18" charset="0"/>
              </a:rPr>
              <a:t>（調査研究費、資料作成費）</a:t>
            </a:r>
            <a:endParaRPr lang="ja-JP" altLang="en-US" sz="1200" b="1" dirty="0">
              <a:latin typeface="Century" panose="02040604050505020304" pitchFamily="18" charset="0"/>
            </a:endParaRPr>
          </a:p>
          <a:p>
            <a:r>
              <a:rPr lang="ja-JP" altLang="en-US" sz="1200" b="1" dirty="0">
                <a:latin typeface="Century" panose="02040604050505020304" pitchFamily="18" charset="0"/>
              </a:rPr>
              <a:t>・広告宣伝費</a:t>
            </a:r>
            <a:r>
              <a:rPr lang="zh-TW" altLang="en-US" sz="1200" b="1" dirty="0">
                <a:latin typeface="Century" panose="02040604050505020304" pitchFamily="18" charset="0"/>
              </a:rPr>
              <a:t>（販売促進費）</a:t>
            </a:r>
            <a:endParaRPr lang="ja-JP" altLang="en-US" sz="1200" b="1" dirty="0">
              <a:latin typeface="Century" panose="02040604050505020304" pitchFamily="18" charset="0"/>
            </a:endParaRPr>
          </a:p>
          <a:p>
            <a:r>
              <a:rPr lang="ja-JP" altLang="en-US" sz="1200" b="1" dirty="0">
                <a:latin typeface="Century" panose="02040604050505020304" pitchFamily="18" charset="0"/>
              </a:rPr>
              <a:t>・技術開発に伴う原材料費</a:t>
            </a:r>
          </a:p>
          <a:p>
            <a:r>
              <a:rPr lang="ja-JP" altLang="en-US" sz="1200" b="1" dirty="0">
                <a:latin typeface="Century" panose="02040604050505020304" pitchFamily="18" charset="0"/>
              </a:rPr>
              <a:t>・賃借料、謝金、旅費、その他事業　実施に必要と認められる費用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137219-1437-4333-A1E0-897E78F8F4FF}"/>
              </a:ext>
            </a:extLst>
          </p:cNvPr>
          <p:cNvSpPr/>
          <p:nvPr/>
        </p:nvSpPr>
        <p:spPr>
          <a:xfrm>
            <a:off x="504848" y="6752833"/>
            <a:ext cx="6124552" cy="1008479"/>
          </a:xfrm>
          <a:prstGeom prst="rect">
            <a:avLst/>
          </a:prstGeom>
          <a:noFill/>
          <a:ln>
            <a:solidFill>
              <a:srgbClr val="EE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998052-CB31-458E-ABD1-793E7CD0B45A}"/>
              </a:ext>
            </a:extLst>
          </p:cNvPr>
          <p:cNvSpPr txBox="1"/>
          <p:nvPr/>
        </p:nvSpPr>
        <p:spPr>
          <a:xfrm>
            <a:off x="5326897" y="6188169"/>
            <a:ext cx="1252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≪</a:t>
            </a:r>
            <a:r>
              <a:rPr kumimoji="1" lang="en-US" altLang="ja-JP" sz="1200" dirty="0"/>
              <a:t>HP</a:t>
            </a:r>
            <a:r>
              <a:rPr kumimoji="1" lang="ja-JP" altLang="en-US" sz="1200" dirty="0"/>
              <a:t>はこちら≫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848609B-CF38-416D-BE9F-2F4B1C231918}"/>
              </a:ext>
            </a:extLst>
          </p:cNvPr>
          <p:cNvSpPr/>
          <p:nvPr/>
        </p:nvSpPr>
        <p:spPr>
          <a:xfrm>
            <a:off x="260648" y="3728864"/>
            <a:ext cx="6371596" cy="11442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ja-JP" altLang="en-US" sz="1400" dirty="0">
                <a:solidFill>
                  <a:srgbClr val="1E549A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〇機材導入により業務負担を軽減し、人手不足を解消したい！</a:t>
            </a:r>
          </a:p>
          <a:p>
            <a:pPr algn="just"/>
            <a:r>
              <a:rPr lang="ja-JP" altLang="en-US" sz="1400" dirty="0">
                <a:solidFill>
                  <a:srgbClr val="1E549A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〇北陸新幹線開業後の販売強化のために、生産工程のオートメーション化</a:t>
            </a:r>
            <a:endParaRPr lang="en-US" altLang="ja-JP" sz="1400" dirty="0">
              <a:solidFill>
                <a:srgbClr val="1E549A"/>
              </a:solidFill>
              <a:latin typeface="HG創英角ﾎﾟｯﾌﾟ体" panose="040B0A09000000000000" pitchFamily="49" charset="-128"/>
              <a:ea typeface="HG創英角ﾎﾟｯﾌﾟ体" panose="040B0A09000000000000" pitchFamily="49" charset="-128"/>
            </a:endParaRPr>
          </a:p>
          <a:p>
            <a:pPr algn="just"/>
            <a:r>
              <a:rPr lang="ja-JP" altLang="en-US" sz="1400" dirty="0">
                <a:solidFill>
                  <a:srgbClr val="1E549A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　を図りたい！</a:t>
            </a:r>
          </a:p>
          <a:p>
            <a:pPr algn="just"/>
            <a:r>
              <a:rPr lang="ja-JP" altLang="en-US" sz="1400" dirty="0">
                <a:solidFill>
                  <a:srgbClr val="1E549A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〇キッチンカーを購入し、飲食事業にチャレンジしたい！　など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E6E852C-20BB-477F-901A-C9E0F808FAF2}"/>
              </a:ext>
            </a:extLst>
          </p:cNvPr>
          <p:cNvSpPr/>
          <p:nvPr/>
        </p:nvSpPr>
        <p:spPr>
          <a:xfrm>
            <a:off x="296366" y="6725150"/>
            <a:ext cx="468586" cy="1108170"/>
          </a:xfrm>
          <a:prstGeom prst="roundRect">
            <a:avLst>
              <a:gd name="adj" fmla="val 50000"/>
            </a:avLst>
          </a:prstGeom>
          <a:solidFill>
            <a:srgbClr val="EE001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400" dirty="0"/>
              <a:t>対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象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経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費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9542A87-2DA2-41BD-AC55-A7FC2AEF7C08}"/>
              </a:ext>
            </a:extLst>
          </p:cNvPr>
          <p:cNvSpPr/>
          <p:nvPr/>
        </p:nvSpPr>
        <p:spPr>
          <a:xfrm>
            <a:off x="2780928" y="3440832"/>
            <a:ext cx="1075265" cy="395601"/>
          </a:xfrm>
          <a:prstGeom prst="roundRect">
            <a:avLst>
              <a:gd name="adj" fmla="val 50000"/>
            </a:avLst>
          </a:prstGeom>
          <a:solidFill>
            <a:srgbClr val="1E549A"/>
          </a:solidFill>
          <a:ln>
            <a:solidFill>
              <a:srgbClr val="1E549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HG創英角ﾎﾟｯﾌﾟ体" panose="040B0A09000000000000" pitchFamily="49" charset="-128"/>
                <a:ea typeface="HG創英角ﾎﾟｯﾌﾟ体" panose="040B0A09000000000000" pitchFamily="49" charset="-128"/>
              </a:rPr>
              <a:t>活用事例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384</Words>
  <Application>Microsoft Office PowerPoint</Application>
  <PresentationFormat>A4 210 x 297 mm</PresentationFormat>
  <Paragraphs>38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HGP創英角ｺﾞｼｯｸUB</vt:lpstr>
      <vt:lpstr>HGS創英角ｺﾞｼｯｸUB</vt:lpstr>
      <vt:lpstr>HG創英ﾌﾟﾚｾﾞﾝｽEB</vt:lpstr>
      <vt:lpstr>HG創英角ﾎﾟｯﾌﾟ体</vt:lpstr>
      <vt:lpstr>ＭＳ Ｐゴシック</vt:lpstr>
      <vt:lpstr>Arial</vt:lpstr>
      <vt:lpstr>Calibri</vt:lpstr>
      <vt:lpstr>Century</vt:lpstr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Kakudate_Kazuki@jcci.or.jp</dc:creator>
  <cp:lastModifiedBy>sho31@TCCIAD.local</cp:lastModifiedBy>
  <cp:revision>368</cp:revision>
  <cp:lastPrinted>2024-06-20T00:12:20Z</cp:lastPrinted>
  <dcterms:created xsi:type="dcterms:W3CDTF">2014-02-20T00:57:13Z</dcterms:created>
  <dcterms:modified xsi:type="dcterms:W3CDTF">2024-06-20T00:23:23Z</dcterms:modified>
</cp:coreProperties>
</file>