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9" r:id="rId8"/>
    <p:sldId id="270" r:id="rId9"/>
    <p:sldId id="271" r:id="rId10"/>
    <p:sldId id="263" r:id="rId11"/>
    <p:sldId id="264" r:id="rId12"/>
    <p:sldId id="266" r:id="rId13"/>
    <p:sldId id="267" r:id="rId14"/>
    <p:sldId id="273" r:id="rId15"/>
    <p:sldId id="268" r:id="rId16"/>
    <p:sldId id="272" r:id="rId17"/>
    <p:sldId id="275" r:id="rId18"/>
    <p:sldId id="274"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p:scale>
          <a:sx n="100" d="100"/>
          <a:sy n="100" d="100"/>
        </p:scale>
        <p:origin x="72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2E502-FDAF-4EE6-8586-5D55A325249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6B98D45-ECE2-4F41-B64A-CC0D4482AC7D}">
      <dgm:prSet phldrT="[Text]"/>
      <dgm:spPr/>
      <dgm:t>
        <a:bodyPr/>
        <a:lstStyle/>
        <a:p>
          <a:r>
            <a:rPr lang="en-US" smtClean="0">
              <a:latin typeface="Times New Roman" panose="02020603050405020304" pitchFamily="18" charset="0"/>
              <a:cs typeface="Times New Roman" panose="02020603050405020304" pitchFamily="18" charset="0"/>
            </a:rPr>
            <a:t>Mục tiêu đồ án</a:t>
          </a:r>
          <a:endParaRPr lang="en-US">
            <a:latin typeface="Times New Roman" panose="02020603050405020304" pitchFamily="18" charset="0"/>
            <a:cs typeface="Times New Roman" panose="02020603050405020304" pitchFamily="18" charset="0"/>
          </a:endParaRPr>
        </a:p>
      </dgm:t>
    </dgm:pt>
    <dgm:pt modelId="{5C3245DA-6311-46DA-8BDF-86EA5B2B560A}" type="parTrans" cxnId="{BB4E613E-CA21-4750-ABAD-C65C3F820C84}">
      <dgm:prSet/>
      <dgm:spPr/>
      <dgm:t>
        <a:bodyPr/>
        <a:lstStyle/>
        <a:p>
          <a:endParaRPr lang="en-US"/>
        </a:p>
      </dgm:t>
    </dgm:pt>
    <dgm:pt modelId="{3BB02C0A-C4A0-462C-BBD8-32264BF1CBC0}" type="sibTrans" cxnId="{BB4E613E-CA21-4750-ABAD-C65C3F820C84}">
      <dgm:prSet/>
      <dgm:spPr/>
      <dgm:t>
        <a:bodyPr/>
        <a:lstStyle/>
        <a:p>
          <a:endParaRPr lang="en-US"/>
        </a:p>
      </dgm:t>
    </dgm:pt>
    <dgm:pt modelId="{CD6BA177-CFAA-482B-8BF9-356C91702C4A}">
      <dgm:prSet phldrT="[Text]"/>
      <dgm:spPr/>
      <dgm:t>
        <a:bodyPr/>
        <a:lstStyle/>
        <a:p>
          <a:r>
            <a:rPr lang="en-US" smtClean="0">
              <a:latin typeface="Times New Roman" panose="02020603050405020304" pitchFamily="18" charset="0"/>
              <a:cs typeface="Times New Roman" panose="02020603050405020304" pitchFamily="18" charset="0"/>
            </a:rPr>
            <a:t>Cơ sở lý thuyết</a:t>
          </a:r>
          <a:endParaRPr lang="en-US">
            <a:latin typeface="Times New Roman" panose="02020603050405020304" pitchFamily="18" charset="0"/>
            <a:cs typeface="Times New Roman" panose="02020603050405020304" pitchFamily="18" charset="0"/>
          </a:endParaRPr>
        </a:p>
      </dgm:t>
    </dgm:pt>
    <dgm:pt modelId="{2119FE23-4710-4379-BF58-A366AD79E362}" type="parTrans" cxnId="{2DDB7BEB-5CA6-40DB-8406-83903D5F30A7}">
      <dgm:prSet/>
      <dgm:spPr/>
      <dgm:t>
        <a:bodyPr/>
        <a:lstStyle/>
        <a:p>
          <a:endParaRPr lang="en-US"/>
        </a:p>
      </dgm:t>
    </dgm:pt>
    <dgm:pt modelId="{23680AE2-8D6B-4F9B-BBF7-92E576FE49E9}" type="sibTrans" cxnId="{2DDB7BEB-5CA6-40DB-8406-83903D5F30A7}">
      <dgm:prSet/>
      <dgm:spPr/>
      <dgm:t>
        <a:bodyPr/>
        <a:lstStyle/>
        <a:p>
          <a:endParaRPr lang="en-US"/>
        </a:p>
      </dgm:t>
    </dgm:pt>
    <dgm:pt modelId="{4C25235F-106C-4820-8BA3-12E1F35B4027}">
      <dgm:prSet phldrT="[Text]"/>
      <dgm:spPr/>
      <dgm:t>
        <a:bodyPr/>
        <a:lstStyle/>
        <a:p>
          <a:r>
            <a:rPr lang="en-US" err="1" smtClean="0">
              <a:latin typeface="Times New Roman" panose="02020603050405020304" pitchFamily="18" charset="0"/>
              <a:cs typeface="Times New Roman" panose="02020603050405020304" pitchFamily="18" charset="0"/>
            </a:rPr>
            <a:t>Nội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hiện</a:t>
          </a:r>
          <a:endParaRPr lang="en-US">
            <a:latin typeface="Times New Roman" panose="02020603050405020304" pitchFamily="18" charset="0"/>
            <a:cs typeface="Times New Roman" panose="02020603050405020304" pitchFamily="18" charset="0"/>
          </a:endParaRPr>
        </a:p>
      </dgm:t>
    </dgm:pt>
    <dgm:pt modelId="{5B5F88F4-C204-494A-8E7A-35F3F9399F59}" type="parTrans" cxnId="{05706D1B-4D6A-4BE0-9DC2-F4D575CF7523}">
      <dgm:prSet/>
      <dgm:spPr/>
      <dgm:t>
        <a:bodyPr/>
        <a:lstStyle/>
        <a:p>
          <a:endParaRPr lang="en-US"/>
        </a:p>
      </dgm:t>
    </dgm:pt>
    <dgm:pt modelId="{E325339E-A9F6-4A3C-9501-696ABE14EA5A}" type="sibTrans" cxnId="{05706D1B-4D6A-4BE0-9DC2-F4D575CF7523}">
      <dgm:prSet/>
      <dgm:spPr/>
      <dgm:t>
        <a:bodyPr/>
        <a:lstStyle/>
        <a:p>
          <a:endParaRPr lang="en-US"/>
        </a:p>
      </dgm:t>
    </dgm:pt>
    <dgm:pt modelId="{A67EC782-0912-491E-B243-5D70E211D063}">
      <dgm:prSet phldrT="[Text]"/>
      <dgm:spPr/>
      <dgm:t>
        <a:bodyPr/>
        <a:lstStyle/>
        <a:p>
          <a:r>
            <a:rPr lang="en-US" err="1" smtClean="0">
              <a:latin typeface="Times New Roman" panose="02020603050405020304" pitchFamily="18" charset="0"/>
              <a:cs typeface="Times New Roman" panose="02020603050405020304" pitchFamily="18" charset="0"/>
            </a:rPr>
            <a:t>Kết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luận</a:t>
          </a:r>
          <a:endParaRPr lang="en-US">
            <a:latin typeface="Times New Roman" panose="02020603050405020304" pitchFamily="18" charset="0"/>
            <a:cs typeface="Times New Roman" panose="02020603050405020304" pitchFamily="18" charset="0"/>
          </a:endParaRPr>
        </a:p>
      </dgm:t>
    </dgm:pt>
    <dgm:pt modelId="{8CCC9872-655E-4C90-B503-9A546D1CA446}" type="parTrans" cxnId="{26C40873-9EED-408C-8899-0D6D78BAB583}">
      <dgm:prSet/>
      <dgm:spPr/>
      <dgm:t>
        <a:bodyPr/>
        <a:lstStyle/>
        <a:p>
          <a:endParaRPr lang="en-US"/>
        </a:p>
      </dgm:t>
    </dgm:pt>
    <dgm:pt modelId="{3F636D12-6D2C-461C-A49E-2D870957840B}" type="sibTrans" cxnId="{26C40873-9EED-408C-8899-0D6D78BAB583}">
      <dgm:prSet/>
      <dgm:spPr/>
      <dgm:t>
        <a:bodyPr/>
        <a:lstStyle/>
        <a:p>
          <a:endParaRPr lang="en-US"/>
        </a:p>
      </dgm:t>
    </dgm:pt>
    <dgm:pt modelId="{883206D7-D777-442E-92C6-C102A6822E43}">
      <dgm:prSet/>
      <dgm:spPr/>
      <dgm:t>
        <a:bodyPr/>
        <a:lstStyle/>
        <a:p>
          <a:r>
            <a:rPr lang="en-US" smtClean="0">
              <a:latin typeface="Times New Roman" panose="02020603050405020304" pitchFamily="18" charset="0"/>
              <a:cs typeface="Times New Roman" panose="02020603050405020304" pitchFamily="18" charset="0"/>
            </a:rPr>
            <a:t>Tổng quan về đề tài</a:t>
          </a:r>
          <a:endParaRPr lang="en-US">
            <a:latin typeface="Times New Roman" panose="02020603050405020304" pitchFamily="18" charset="0"/>
            <a:cs typeface="Times New Roman" panose="02020603050405020304" pitchFamily="18" charset="0"/>
          </a:endParaRPr>
        </a:p>
      </dgm:t>
    </dgm:pt>
    <dgm:pt modelId="{576AE371-6B0C-41A6-AA86-95A1B3DFCA7C}" type="parTrans" cxnId="{6248C8A6-6463-4CCA-B6EB-453454C33B93}">
      <dgm:prSet/>
      <dgm:spPr/>
      <dgm:t>
        <a:bodyPr/>
        <a:lstStyle/>
        <a:p>
          <a:endParaRPr lang="en-US"/>
        </a:p>
      </dgm:t>
    </dgm:pt>
    <dgm:pt modelId="{7FC7C53B-5004-47BF-8ED0-4A75C4EEE88B}" type="sibTrans" cxnId="{6248C8A6-6463-4CCA-B6EB-453454C33B93}">
      <dgm:prSet/>
      <dgm:spPr/>
      <dgm:t>
        <a:bodyPr/>
        <a:lstStyle/>
        <a:p>
          <a:endParaRPr lang="en-US"/>
        </a:p>
      </dgm:t>
    </dgm:pt>
    <dgm:pt modelId="{683A7114-CE44-47D0-A044-DB4A75EF5DBB}" type="pres">
      <dgm:prSet presAssocID="{CF62E502-FDAF-4EE6-8586-5D55A325249D}" presName="Name0" presStyleCnt="0">
        <dgm:presLayoutVars>
          <dgm:chMax val="7"/>
          <dgm:chPref val="7"/>
          <dgm:dir/>
        </dgm:presLayoutVars>
      </dgm:prSet>
      <dgm:spPr/>
    </dgm:pt>
    <dgm:pt modelId="{C7B510D4-AEE7-4CEC-A1F4-DECA83861ED5}" type="pres">
      <dgm:prSet presAssocID="{CF62E502-FDAF-4EE6-8586-5D55A325249D}" presName="Name1" presStyleCnt="0"/>
      <dgm:spPr/>
    </dgm:pt>
    <dgm:pt modelId="{277C596B-E4C8-4C2E-BC75-E162B38783F1}" type="pres">
      <dgm:prSet presAssocID="{CF62E502-FDAF-4EE6-8586-5D55A325249D}" presName="cycle" presStyleCnt="0"/>
      <dgm:spPr/>
    </dgm:pt>
    <dgm:pt modelId="{BEB509D8-3654-468F-B1AA-EE5A1BD22E13}" type="pres">
      <dgm:prSet presAssocID="{CF62E502-FDAF-4EE6-8586-5D55A325249D}" presName="srcNode" presStyleLbl="node1" presStyleIdx="0" presStyleCnt="5"/>
      <dgm:spPr/>
    </dgm:pt>
    <dgm:pt modelId="{2D91188D-09FC-4CDE-82C3-B37C368308A1}" type="pres">
      <dgm:prSet presAssocID="{CF62E502-FDAF-4EE6-8586-5D55A325249D}" presName="conn" presStyleLbl="parChTrans1D2" presStyleIdx="0" presStyleCnt="1"/>
      <dgm:spPr/>
    </dgm:pt>
    <dgm:pt modelId="{25CEC634-8029-456E-84F8-876841BC28BB}" type="pres">
      <dgm:prSet presAssocID="{CF62E502-FDAF-4EE6-8586-5D55A325249D}" presName="extraNode" presStyleLbl="node1" presStyleIdx="0" presStyleCnt="5"/>
      <dgm:spPr/>
    </dgm:pt>
    <dgm:pt modelId="{22C581D7-8BB4-47E6-88CA-DD46AE798EAA}" type="pres">
      <dgm:prSet presAssocID="{CF62E502-FDAF-4EE6-8586-5D55A325249D}" presName="dstNode" presStyleLbl="node1" presStyleIdx="0" presStyleCnt="5"/>
      <dgm:spPr/>
    </dgm:pt>
    <dgm:pt modelId="{7D8A5CE3-A9D2-4545-ADDE-771C09B68C0A}" type="pres">
      <dgm:prSet presAssocID="{46B98D45-ECE2-4F41-B64A-CC0D4482AC7D}" presName="text_1" presStyleLbl="node1" presStyleIdx="0" presStyleCnt="5">
        <dgm:presLayoutVars>
          <dgm:bulletEnabled val="1"/>
        </dgm:presLayoutVars>
      </dgm:prSet>
      <dgm:spPr/>
      <dgm:t>
        <a:bodyPr/>
        <a:lstStyle/>
        <a:p>
          <a:endParaRPr lang="en-US"/>
        </a:p>
      </dgm:t>
    </dgm:pt>
    <dgm:pt modelId="{F64C8F4A-E03C-4F9A-970C-000F733F8D32}" type="pres">
      <dgm:prSet presAssocID="{46B98D45-ECE2-4F41-B64A-CC0D4482AC7D}" presName="accent_1" presStyleCnt="0"/>
      <dgm:spPr/>
    </dgm:pt>
    <dgm:pt modelId="{9D123743-ED90-48B7-BD34-F87DEE29C131}" type="pres">
      <dgm:prSet presAssocID="{46B98D45-ECE2-4F41-B64A-CC0D4482AC7D}" presName="accentRepeatNode" presStyleLbl="solidFgAcc1" presStyleIdx="0" presStyleCnt="5"/>
      <dgm:spPr/>
    </dgm:pt>
    <dgm:pt modelId="{83C4EAC0-9D45-4DD4-84E3-0F6B5D8198D8}" type="pres">
      <dgm:prSet presAssocID="{883206D7-D777-442E-92C6-C102A6822E43}" presName="text_2" presStyleLbl="node1" presStyleIdx="1" presStyleCnt="5">
        <dgm:presLayoutVars>
          <dgm:bulletEnabled val="1"/>
        </dgm:presLayoutVars>
      </dgm:prSet>
      <dgm:spPr/>
    </dgm:pt>
    <dgm:pt modelId="{C0FC9127-96B4-4832-9015-1C0CD5A9ED40}" type="pres">
      <dgm:prSet presAssocID="{883206D7-D777-442E-92C6-C102A6822E43}" presName="accent_2" presStyleCnt="0"/>
      <dgm:spPr/>
    </dgm:pt>
    <dgm:pt modelId="{BB212E9D-B62E-4C9C-922F-0E9B7E930F90}" type="pres">
      <dgm:prSet presAssocID="{883206D7-D777-442E-92C6-C102A6822E43}" presName="accentRepeatNode" presStyleLbl="solidFgAcc1" presStyleIdx="1" presStyleCnt="5"/>
      <dgm:spPr/>
    </dgm:pt>
    <dgm:pt modelId="{03C97D3F-014B-49C1-B790-C1FB27F4BDB6}" type="pres">
      <dgm:prSet presAssocID="{CD6BA177-CFAA-482B-8BF9-356C91702C4A}" presName="text_3" presStyleLbl="node1" presStyleIdx="2" presStyleCnt="5">
        <dgm:presLayoutVars>
          <dgm:bulletEnabled val="1"/>
        </dgm:presLayoutVars>
      </dgm:prSet>
      <dgm:spPr/>
      <dgm:t>
        <a:bodyPr/>
        <a:lstStyle/>
        <a:p>
          <a:endParaRPr lang="en-US"/>
        </a:p>
      </dgm:t>
    </dgm:pt>
    <dgm:pt modelId="{A544721C-3F49-4DBE-878F-514E2C79DD3E}" type="pres">
      <dgm:prSet presAssocID="{CD6BA177-CFAA-482B-8BF9-356C91702C4A}" presName="accent_3" presStyleCnt="0"/>
      <dgm:spPr/>
    </dgm:pt>
    <dgm:pt modelId="{94DF71E5-354C-4AB9-A4A1-FCAF8775CB5E}" type="pres">
      <dgm:prSet presAssocID="{CD6BA177-CFAA-482B-8BF9-356C91702C4A}" presName="accentRepeatNode" presStyleLbl="solidFgAcc1" presStyleIdx="2" presStyleCnt="5"/>
      <dgm:spPr/>
    </dgm:pt>
    <dgm:pt modelId="{5A00FA8B-8E76-4103-AB81-AEAE24EAA6FD}" type="pres">
      <dgm:prSet presAssocID="{4C25235F-106C-4820-8BA3-12E1F35B4027}" presName="text_4" presStyleLbl="node1" presStyleIdx="3" presStyleCnt="5">
        <dgm:presLayoutVars>
          <dgm:bulletEnabled val="1"/>
        </dgm:presLayoutVars>
      </dgm:prSet>
      <dgm:spPr/>
    </dgm:pt>
    <dgm:pt modelId="{91D96FA4-ECF0-4153-A083-CFCC32095D77}" type="pres">
      <dgm:prSet presAssocID="{4C25235F-106C-4820-8BA3-12E1F35B4027}" presName="accent_4" presStyleCnt="0"/>
      <dgm:spPr/>
    </dgm:pt>
    <dgm:pt modelId="{268D8287-09E1-4373-8909-679BCB50F356}" type="pres">
      <dgm:prSet presAssocID="{4C25235F-106C-4820-8BA3-12E1F35B4027}" presName="accentRepeatNode" presStyleLbl="solidFgAcc1" presStyleIdx="3" presStyleCnt="5"/>
      <dgm:spPr/>
    </dgm:pt>
    <dgm:pt modelId="{167F0E33-ABC0-4707-ACB3-1B73C113A744}" type="pres">
      <dgm:prSet presAssocID="{A67EC782-0912-491E-B243-5D70E211D063}" presName="text_5" presStyleLbl="node1" presStyleIdx="4" presStyleCnt="5">
        <dgm:presLayoutVars>
          <dgm:bulletEnabled val="1"/>
        </dgm:presLayoutVars>
      </dgm:prSet>
      <dgm:spPr/>
    </dgm:pt>
    <dgm:pt modelId="{559701DE-A31F-4195-B4C7-CF9C4B23A7EE}" type="pres">
      <dgm:prSet presAssocID="{A67EC782-0912-491E-B243-5D70E211D063}" presName="accent_5" presStyleCnt="0"/>
      <dgm:spPr/>
    </dgm:pt>
    <dgm:pt modelId="{9CEB5E94-A9AB-446A-A696-F55C49371097}" type="pres">
      <dgm:prSet presAssocID="{A67EC782-0912-491E-B243-5D70E211D063}" presName="accentRepeatNode" presStyleLbl="solidFgAcc1" presStyleIdx="4" presStyleCnt="5"/>
      <dgm:spPr/>
    </dgm:pt>
  </dgm:ptLst>
  <dgm:cxnLst>
    <dgm:cxn modelId="{18DA215B-0575-4567-86A4-0AD94CB48CE3}" type="presOf" srcId="{3BB02C0A-C4A0-462C-BBD8-32264BF1CBC0}" destId="{2D91188D-09FC-4CDE-82C3-B37C368308A1}" srcOrd="0" destOrd="0" presId="urn:microsoft.com/office/officeart/2008/layout/VerticalCurvedList"/>
    <dgm:cxn modelId="{BB4E613E-CA21-4750-ABAD-C65C3F820C84}" srcId="{CF62E502-FDAF-4EE6-8586-5D55A325249D}" destId="{46B98D45-ECE2-4F41-B64A-CC0D4482AC7D}" srcOrd="0" destOrd="0" parTransId="{5C3245DA-6311-46DA-8BDF-86EA5B2B560A}" sibTransId="{3BB02C0A-C4A0-462C-BBD8-32264BF1CBC0}"/>
    <dgm:cxn modelId="{F5DBF59D-6415-44E3-95CD-BDA3DBC1B4D8}" type="presOf" srcId="{883206D7-D777-442E-92C6-C102A6822E43}" destId="{83C4EAC0-9D45-4DD4-84E3-0F6B5D8198D8}" srcOrd="0" destOrd="0" presId="urn:microsoft.com/office/officeart/2008/layout/VerticalCurvedList"/>
    <dgm:cxn modelId="{788B70B3-D5B0-4740-A564-0B689F34E164}" type="presOf" srcId="{46B98D45-ECE2-4F41-B64A-CC0D4482AC7D}" destId="{7D8A5CE3-A9D2-4545-ADDE-771C09B68C0A}" srcOrd="0" destOrd="0" presId="urn:microsoft.com/office/officeart/2008/layout/VerticalCurvedList"/>
    <dgm:cxn modelId="{26C40873-9EED-408C-8899-0D6D78BAB583}" srcId="{CF62E502-FDAF-4EE6-8586-5D55A325249D}" destId="{A67EC782-0912-491E-B243-5D70E211D063}" srcOrd="4" destOrd="0" parTransId="{8CCC9872-655E-4C90-B503-9A546D1CA446}" sibTransId="{3F636D12-6D2C-461C-A49E-2D870957840B}"/>
    <dgm:cxn modelId="{CC1AA88C-5DDF-45E3-8FCB-9E7519439F4B}" type="presOf" srcId="{4C25235F-106C-4820-8BA3-12E1F35B4027}" destId="{5A00FA8B-8E76-4103-AB81-AEAE24EAA6FD}" srcOrd="0" destOrd="0" presId="urn:microsoft.com/office/officeart/2008/layout/VerticalCurvedList"/>
    <dgm:cxn modelId="{2DDB7BEB-5CA6-40DB-8406-83903D5F30A7}" srcId="{CF62E502-FDAF-4EE6-8586-5D55A325249D}" destId="{CD6BA177-CFAA-482B-8BF9-356C91702C4A}" srcOrd="2" destOrd="0" parTransId="{2119FE23-4710-4379-BF58-A366AD79E362}" sibTransId="{23680AE2-8D6B-4F9B-BBF7-92E576FE49E9}"/>
    <dgm:cxn modelId="{2A9D37D9-CD6E-4B5B-BEE5-0BA61E97C8C3}" type="presOf" srcId="{CD6BA177-CFAA-482B-8BF9-356C91702C4A}" destId="{03C97D3F-014B-49C1-B790-C1FB27F4BDB6}" srcOrd="0" destOrd="0" presId="urn:microsoft.com/office/officeart/2008/layout/VerticalCurvedList"/>
    <dgm:cxn modelId="{05706D1B-4D6A-4BE0-9DC2-F4D575CF7523}" srcId="{CF62E502-FDAF-4EE6-8586-5D55A325249D}" destId="{4C25235F-106C-4820-8BA3-12E1F35B4027}" srcOrd="3" destOrd="0" parTransId="{5B5F88F4-C204-494A-8E7A-35F3F9399F59}" sibTransId="{E325339E-A9F6-4A3C-9501-696ABE14EA5A}"/>
    <dgm:cxn modelId="{7A82984B-1FBF-49E6-948D-1B8EABA44444}" type="presOf" srcId="{A67EC782-0912-491E-B243-5D70E211D063}" destId="{167F0E33-ABC0-4707-ACB3-1B73C113A744}" srcOrd="0" destOrd="0" presId="urn:microsoft.com/office/officeart/2008/layout/VerticalCurvedList"/>
    <dgm:cxn modelId="{6248C8A6-6463-4CCA-B6EB-453454C33B93}" srcId="{CF62E502-FDAF-4EE6-8586-5D55A325249D}" destId="{883206D7-D777-442E-92C6-C102A6822E43}" srcOrd="1" destOrd="0" parTransId="{576AE371-6B0C-41A6-AA86-95A1B3DFCA7C}" sibTransId="{7FC7C53B-5004-47BF-8ED0-4A75C4EEE88B}"/>
    <dgm:cxn modelId="{F004875B-5660-496A-947D-CE2A3745823D}" type="presOf" srcId="{CF62E502-FDAF-4EE6-8586-5D55A325249D}" destId="{683A7114-CE44-47D0-A044-DB4A75EF5DBB}" srcOrd="0" destOrd="0" presId="urn:microsoft.com/office/officeart/2008/layout/VerticalCurvedList"/>
    <dgm:cxn modelId="{76D91F51-38A2-49BD-AF67-EB771622AEAA}" type="presParOf" srcId="{683A7114-CE44-47D0-A044-DB4A75EF5DBB}" destId="{C7B510D4-AEE7-4CEC-A1F4-DECA83861ED5}" srcOrd="0" destOrd="0" presId="urn:microsoft.com/office/officeart/2008/layout/VerticalCurvedList"/>
    <dgm:cxn modelId="{D7559BAD-4BB6-4763-94C1-ACD541AA71F7}" type="presParOf" srcId="{C7B510D4-AEE7-4CEC-A1F4-DECA83861ED5}" destId="{277C596B-E4C8-4C2E-BC75-E162B38783F1}" srcOrd="0" destOrd="0" presId="urn:microsoft.com/office/officeart/2008/layout/VerticalCurvedList"/>
    <dgm:cxn modelId="{F953F5DE-7790-4F63-9BFE-F5A16555740B}" type="presParOf" srcId="{277C596B-E4C8-4C2E-BC75-E162B38783F1}" destId="{BEB509D8-3654-468F-B1AA-EE5A1BD22E13}" srcOrd="0" destOrd="0" presId="urn:microsoft.com/office/officeart/2008/layout/VerticalCurvedList"/>
    <dgm:cxn modelId="{43E2AACA-2DBB-44AF-8359-BD463464CC1F}" type="presParOf" srcId="{277C596B-E4C8-4C2E-BC75-E162B38783F1}" destId="{2D91188D-09FC-4CDE-82C3-B37C368308A1}" srcOrd="1" destOrd="0" presId="urn:microsoft.com/office/officeart/2008/layout/VerticalCurvedList"/>
    <dgm:cxn modelId="{F0908B29-4022-4663-A19F-D7694E778D40}" type="presParOf" srcId="{277C596B-E4C8-4C2E-BC75-E162B38783F1}" destId="{25CEC634-8029-456E-84F8-876841BC28BB}" srcOrd="2" destOrd="0" presId="urn:microsoft.com/office/officeart/2008/layout/VerticalCurvedList"/>
    <dgm:cxn modelId="{70C9AA9E-4860-41E0-9D6F-FAA7D0376F06}" type="presParOf" srcId="{277C596B-E4C8-4C2E-BC75-E162B38783F1}" destId="{22C581D7-8BB4-47E6-88CA-DD46AE798EAA}" srcOrd="3" destOrd="0" presId="urn:microsoft.com/office/officeart/2008/layout/VerticalCurvedList"/>
    <dgm:cxn modelId="{E639D0D9-62A9-4670-BD43-3FB8342B96A3}" type="presParOf" srcId="{C7B510D4-AEE7-4CEC-A1F4-DECA83861ED5}" destId="{7D8A5CE3-A9D2-4545-ADDE-771C09B68C0A}" srcOrd="1" destOrd="0" presId="urn:microsoft.com/office/officeart/2008/layout/VerticalCurvedList"/>
    <dgm:cxn modelId="{1F24E55B-F0A9-435E-B8E1-551C74F9CD12}" type="presParOf" srcId="{C7B510D4-AEE7-4CEC-A1F4-DECA83861ED5}" destId="{F64C8F4A-E03C-4F9A-970C-000F733F8D32}" srcOrd="2" destOrd="0" presId="urn:microsoft.com/office/officeart/2008/layout/VerticalCurvedList"/>
    <dgm:cxn modelId="{C4E6B9E3-F822-4E3C-8802-0B0562CF21AE}" type="presParOf" srcId="{F64C8F4A-E03C-4F9A-970C-000F733F8D32}" destId="{9D123743-ED90-48B7-BD34-F87DEE29C131}" srcOrd="0" destOrd="0" presId="urn:microsoft.com/office/officeart/2008/layout/VerticalCurvedList"/>
    <dgm:cxn modelId="{4D09CD29-1BE2-4247-9A05-927B5427BEF6}" type="presParOf" srcId="{C7B510D4-AEE7-4CEC-A1F4-DECA83861ED5}" destId="{83C4EAC0-9D45-4DD4-84E3-0F6B5D8198D8}" srcOrd="3" destOrd="0" presId="urn:microsoft.com/office/officeart/2008/layout/VerticalCurvedList"/>
    <dgm:cxn modelId="{9788A0F4-97EC-4C1A-87FF-2C33B5AB8074}" type="presParOf" srcId="{C7B510D4-AEE7-4CEC-A1F4-DECA83861ED5}" destId="{C0FC9127-96B4-4832-9015-1C0CD5A9ED40}" srcOrd="4" destOrd="0" presId="urn:microsoft.com/office/officeart/2008/layout/VerticalCurvedList"/>
    <dgm:cxn modelId="{BEE54FB2-AB40-4D59-AE62-C0BE5AAB55EF}" type="presParOf" srcId="{C0FC9127-96B4-4832-9015-1C0CD5A9ED40}" destId="{BB212E9D-B62E-4C9C-922F-0E9B7E930F90}" srcOrd="0" destOrd="0" presId="urn:microsoft.com/office/officeart/2008/layout/VerticalCurvedList"/>
    <dgm:cxn modelId="{0CB8607B-0BF8-4DA7-9915-66C9797634E5}" type="presParOf" srcId="{C7B510D4-AEE7-4CEC-A1F4-DECA83861ED5}" destId="{03C97D3F-014B-49C1-B790-C1FB27F4BDB6}" srcOrd="5" destOrd="0" presId="urn:microsoft.com/office/officeart/2008/layout/VerticalCurvedList"/>
    <dgm:cxn modelId="{7E0B89E8-40ED-4812-B3A5-4112BBC2657B}" type="presParOf" srcId="{C7B510D4-AEE7-4CEC-A1F4-DECA83861ED5}" destId="{A544721C-3F49-4DBE-878F-514E2C79DD3E}" srcOrd="6" destOrd="0" presId="urn:microsoft.com/office/officeart/2008/layout/VerticalCurvedList"/>
    <dgm:cxn modelId="{DD4B7F56-AE23-4522-8AA1-8C3163A3FBC7}" type="presParOf" srcId="{A544721C-3F49-4DBE-878F-514E2C79DD3E}" destId="{94DF71E5-354C-4AB9-A4A1-FCAF8775CB5E}" srcOrd="0" destOrd="0" presId="urn:microsoft.com/office/officeart/2008/layout/VerticalCurvedList"/>
    <dgm:cxn modelId="{95A06120-433F-4C39-8B06-0556F2C0585F}" type="presParOf" srcId="{C7B510D4-AEE7-4CEC-A1F4-DECA83861ED5}" destId="{5A00FA8B-8E76-4103-AB81-AEAE24EAA6FD}" srcOrd="7" destOrd="0" presId="urn:microsoft.com/office/officeart/2008/layout/VerticalCurvedList"/>
    <dgm:cxn modelId="{3B4E1595-D5F1-415C-B870-C17402CD75C9}" type="presParOf" srcId="{C7B510D4-AEE7-4CEC-A1F4-DECA83861ED5}" destId="{91D96FA4-ECF0-4153-A083-CFCC32095D77}" srcOrd="8" destOrd="0" presId="urn:microsoft.com/office/officeart/2008/layout/VerticalCurvedList"/>
    <dgm:cxn modelId="{913F1231-C6A7-4822-BE4E-ED335EDE3C8A}" type="presParOf" srcId="{91D96FA4-ECF0-4153-A083-CFCC32095D77}" destId="{268D8287-09E1-4373-8909-679BCB50F356}" srcOrd="0" destOrd="0" presId="urn:microsoft.com/office/officeart/2008/layout/VerticalCurvedList"/>
    <dgm:cxn modelId="{4AE24B27-3BC1-4F1E-8B33-95DEC49F354F}" type="presParOf" srcId="{C7B510D4-AEE7-4CEC-A1F4-DECA83861ED5}" destId="{167F0E33-ABC0-4707-ACB3-1B73C113A744}" srcOrd="9" destOrd="0" presId="urn:microsoft.com/office/officeart/2008/layout/VerticalCurvedList"/>
    <dgm:cxn modelId="{DDD22383-6320-48EA-875E-3C3D6BF01454}" type="presParOf" srcId="{C7B510D4-AEE7-4CEC-A1F4-DECA83861ED5}" destId="{559701DE-A31F-4195-B4C7-CF9C4B23A7EE}" srcOrd="10" destOrd="0" presId="urn:microsoft.com/office/officeart/2008/layout/VerticalCurvedList"/>
    <dgm:cxn modelId="{07DBB0BC-5E85-4C2B-AA93-7D0BE31804BB}" type="presParOf" srcId="{559701DE-A31F-4195-B4C7-CF9C4B23A7EE}" destId="{9CEB5E94-A9AB-446A-A696-F55C493710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1188D-09FC-4CDE-82C3-B37C368308A1}">
      <dsp:nvSpPr>
        <dsp:cNvPr id="0" name=""/>
        <dsp:cNvSpPr/>
      </dsp:nvSpPr>
      <dsp:spPr>
        <a:xfrm>
          <a:off x="-3861539" y="-593003"/>
          <a:ext cx="4602307" cy="4602307"/>
        </a:xfrm>
        <a:prstGeom prst="blockArc">
          <a:avLst>
            <a:gd name="adj1" fmla="val 18900000"/>
            <a:gd name="adj2" fmla="val 2700000"/>
            <a:gd name="adj3" fmla="val 46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A5CE3-A9D2-4545-ADDE-771C09B68C0A}">
      <dsp:nvSpPr>
        <dsp:cNvPr id="0" name=""/>
        <dsp:cNvSpPr/>
      </dsp:nvSpPr>
      <dsp:spPr>
        <a:xfrm>
          <a:off x="324686" y="213450"/>
          <a:ext cx="8455269" cy="4271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8420" rIns="58420" bIns="58420" numCol="1" spcCol="1270" anchor="ctr" anchorCtr="0">
          <a:noAutofit/>
        </a:bodyPr>
        <a:lstStyle/>
        <a:p>
          <a:pPr lvl="0" algn="l"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Mục tiêu đồ án</a:t>
          </a:r>
          <a:endParaRPr lang="en-US" sz="2300" kern="1200">
            <a:latin typeface="Times New Roman" panose="02020603050405020304" pitchFamily="18" charset="0"/>
            <a:cs typeface="Times New Roman" panose="02020603050405020304" pitchFamily="18" charset="0"/>
          </a:endParaRPr>
        </a:p>
      </dsp:txBody>
      <dsp:txXfrm>
        <a:off x="324686" y="213450"/>
        <a:ext cx="8455269" cy="427174"/>
      </dsp:txXfrm>
    </dsp:sp>
    <dsp:sp modelId="{9D123743-ED90-48B7-BD34-F87DEE29C131}">
      <dsp:nvSpPr>
        <dsp:cNvPr id="0" name=""/>
        <dsp:cNvSpPr/>
      </dsp:nvSpPr>
      <dsp:spPr>
        <a:xfrm>
          <a:off x="57702" y="160053"/>
          <a:ext cx="533967" cy="53396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C4EAC0-9D45-4DD4-84E3-0F6B5D8198D8}">
      <dsp:nvSpPr>
        <dsp:cNvPr id="0" name=""/>
        <dsp:cNvSpPr/>
      </dsp:nvSpPr>
      <dsp:spPr>
        <a:xfrm>
          <a:off x="630787" y="854006"/>
          <a:ext cx="8149168" cy="4271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8420" rIns="58420" bIns="58420" numCol="1" spcCol="1270" anchor="ctr" anchorCtr="0">
          <a:noAutofit/>
        </a:bodyPr>
        <a:lstStyle/>
        <a:p>
          <a:pPr lvl="0" algn="l"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Tổng quan về đề tài</a:t>
          </a:r>
          <a:endParaRPr lang="en-US" sz="2300" kern="1200">
            <a:latin typeface="Times New Roman" panose="02020603050405020304" pitchFamily="18" charset="0"/>
            <a:cs typeface="Times New Roman" panose="02020603050405020304" pitchFamily="18" charset="0"/>
          </a:endParaRPr>
        </a:p>
      </dsp:txBody>
      <dsp:txXfrm>
        <a:off x="630787" y="854006"/>
        <a:ext cx="8149168" cy="427174"/>
      </dsp:txXfrm>
    </dsp:sp>
    <dsp:sp modelId="{BB212E9D-B62E-4C9C-922F-0E9B7E930F90}">
      <dsp:nvSpPr>
        <dsp:cNvPr id="0" name=""/>
        <dsp:cNvSpPr/>
      </dsp:nvSpPr>
      <dsp:spPr>
        <a:xfrm>
          <a:off x="363803" y="800609"/>
          <a:ext cx="533967" cy="53396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C97D3F-014B-49C1-B790-C1FB27F4BDB6}">
      <dsp:nvSpPr>
        <dsp:cNvPr id="0" name=""/>
        <dsp:cNvSpPr/>
      </dsp:nvSpPr>
      <dsp:spPr>
        <a:xfrm>
          <a:off x="724735" y="1494562"/>
          <a:ext cx="8055220" cy="4271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8420" rIns="58420" bIns="58420" numCol="1" spcCol="1270" anchor="ctr" anchorCtr="0">
          <a:noAutofit/>
        </a:bodyPr>
        <a:lstStyle/>
        <a:p>
          <a:pPr lvl="0" algn="l"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Cơ sở lý thuyết</a:t>
          </a:r>
          <a:endParaRPr lang="en-US" sz="2300" kern="1200">
            <a:latin typeface="Times New Roman" panose="02020603050405020304" pitchFamily="18" charset="0"/>
            <a:cs typeface="Times New Roman" panose="02020603050405020304" pitchFamily="18" charset="0"/>
          </a:endParaRPr>
        </a:p>
      </dsp:txBody>
      <dsp:txXfrm>
        <a:off x="724735" y="1494562"/>
        <a:ext cx="8055220" cy="427174"/>
      </dsp:txXfrm>
    </dsp:sp>
    <dsp:sp modelId="{94DF71E5-354C-4AB9-A4A1-FCAF8775CB5E}">
      <dsp:nvSpPr>
        <dsp:cNvPr id="0" name=""/>
        <dsp:cNvSpPr/>
      </dsp:nvSpPr>
      <dsp:spPr>
        <a:xfrm>
          <a:off x="457751" y="1441166"/>
          <a:ext cx="533967" cy="53396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00FA8B-8E76-4103-AB81-AEAE24EAA6FD}">
      <dsp:nvSpPr>
        <dsp:cNvPr id="0" name=""/>
        <dsp:cNvSpPr/>
      </dsp:nvSpPr>
      <dsp:spPr>
        <a:xfrm>
          <a:off x="630787" y="2135119"/>
          <a:ext cx="8149168" cy="4271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8420" rIns="58420" bIns="58420" numCol="1" spcCol="1270" anchor="ctr" anchorCtr="0">
          <a:noAutofit/>
        </a:bodyPr>
        <a:lstStyle/>
        <a:p>
          <a:pPr lvl="0" algn="l" defTabSz="1022350">
            <a:lnSpc>
              <a:spcPct val="90000"/>
            </a:lnSpc>
            <a:spcBef>
              <a:spcPct val="0"/>
            </a:spcBef>
            <a:spcAft>
              <a:spcPct val="35000"/>
            </a:spcAft>
          </a:pPr>
          <a:r>
            <a:rPr lang="en-US" sz="2300" kern="1200" err="1" smtClean="0">
              <a:latin typeface="Times New Roman" panose="02020603050405020304" pitchFamily="18" charset="0"/>
              <a:cs typeface="Times New Roman" panose="02020603050405020304" pitchFamily="18" charset="0"/>
            </a:rPr>
            <a:t>Nội</a:t>
          </a:r>
          <a:r>
            <a:rPr lang="en-US" sz="2300" kern="1200" smtClean="0">
              <a:latin typeface="Times New Roman" panose="02020603050405020304" pitchFamily="18" charset="0"/>
              <a:cs typeface="Times New Roman" panose="02020603050405020304" pitchFamily="18" charset="0"/>
            </a:rPr>
            <a:t> </a:t>
          </a:r>
          <a:r>
            <a:rPr lang="en-US" sz="2300" kern="1200" err="1" smtClean="0">
              <a:latin typeface="Times New Roman" panose="02020603050405020304" pitchFamily="18" charset="0"/>
              <a:cs typeface="Times New Roman" panose="02020603050405020304" pitchFamily="18" charset="0"/>
            </a:rPr>
            <a:t>dụng</a:t>
          </a:r>
          <a:r>
            <a:rPr lang="en-US" sz="2300" kern="1200" smtClean="0">
              <a:latin typeface="Times New Roman" panose="02020603050405020304" pitchFamily="18" charset="0"/>
              <a:cs typeface="Times New Roman" panose="02020603050405020304" pitchFamily="18" charset="0"/>
            </a:rPr>
            <a:t> </a:t>
          </a:r>
          <a:r>
            <a:rPr lang="en-US" sz="2300" kern="1200" err="1" smtClean="0">
              <a:latin typeface="Times New Roman" panose="02020603050405020304" pitchFamily="18" charset="0"/>
              <a:cs typeface="Times New Roman" panose="02020603050405020304" pitchFamily="18" charset="0"/>
            </a:rPr>
            <a:t>thực</a:t>
          </a:r>
          <a:r>
            <a:rPr lang="en-US" sz="2300" kern="1200" smtClean="0">
              <a:latin typeface="Times New Roman" panose="02020603050405020304" pitchFamily="18" charset="0"/>
              <a:cs typeface="Times New Roman" panose="02020603050405020304" pitchFamily="18" charset="0"/>
            </a:rPr>
            <a:t> </a:t>
          </a:r>
          <a:r>
            <a:rPr lang="en-US" sz="2300" kern="1200" err="1" smtClean="0">
              <a:latin typeface="Times New Roman" panose="02020603050405020304" pitchFamily="18" charset="0"/>
              <a:cs typeface="Times New Roman" panose="02020603050405020304" pitchFamily="18" charset="0"/>
            </a:rPr>
            <a:t>hiện</a:t>
          </a:r>
          <a:endParaRPr lang="en-US" sz="2300" kern="1200">
            <a:latin typeface="Times New Roman" panose="02020603050405020304" pitchFamily="18" charset="0"/>
            <a:cs typeface="Times New Roman" panose="02020603050405020304" pitchFamily="18" charset="0"/>
          </a:endParaRPr>
        </a:p>
      </dsp:txBody>
      <dsp:txXfrm>
        <a:off x="630787" y="2135119"/>
        <a:ext cx="8149168" cy="427174"/>
      </dsp:txXfrm>
    </dsp:sp>
    <dsp:sp modelId="{268D8287-09E1-4373-8909-679BCB50F356}">
      <dsp:nvSpPr>
        <dsp:cNvPr id="0" name=""/>
        <dsp:cNvSpPr/>
      </dsp:nvSpPr>
      <dsp:spPr>
        <a:xfrm>
          <a:off x="363803" y="2081722"/>
          <a:ext cx="533967" cy="53396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F0E33-ABC0-4707-ACB3-1B73C113A744}">
      <dsp:nvSpPr>
        <dsp:cNvPr id="0" name=""/>
        <dsp:cNvSpPr/>
      </dsp:nvSpPr>
      <dsp:spPr>
        <a:xfrm>
          <a:off x="324686" y="2775675"/>
          <a:ext cx="8455269" cy="4271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8420" rIns="58420" bIns="58420" numCol="1" spcCol="1270" anchor="ctr" anchorCtr="0">
          <a:noAutofit/>
        </a:bodyPr>
        <a:lstStyle/>
        <a:p>
          <a:pPr lvl="0" algn="l" defTabSz="1022350">
            <a:lnSpc>
              <a:spcPct val="90000"/>
            </a:lnSpc>
            <a:spcBef>
              <a:spcPct val="0"/>
            </a:spcBef>
            <a:spcAft>
              <a:spcPct val="35000"/>
            </a:spcAft>
          </a:pPr>
          <a:r>
            <a:rPr lang="en-US" sz="2300" kern="1200" err="1" smtClean="0">
              <a:latin typeface="Times New Roman" panose="02020603050405020304" pitchFamily="18" charset="0"/>
              <a:cs typeface="Times New Roman" panose="02020603050405020304" pitchFamily="18" charset="0"/>
            </a:rPr>
            <a:t>Kết</a:t>
          </a:r>
          <a:r>
            <a:rPr lang="en-US" sz="2300" kern="1200" smtClean="0">
              <a:latin typeface="Times New Roman" panose="02020603050405020304" pitchFamily="18" charset="0"/>
              <a:cs typeface="Times New Roman" panose="02020603050405020304" pitchFamily="18" charset="0"/>
            </a:rPr>
            <a:t> </a:t>
          </a:r>
          <a:r>
            <a:rPr lang="en-US" sz="2300" kern="1200" err="1" smtClean="0">
              <a:latin typeface="Times New Roman" panose="02020603050405020304" pitchFamily="18" charset="0"/>
              <a:cs typeface="Times New Roman" panose="02020603050405020304" pitchFamily="18" charset="0"/>
            </a:rPr>
            <a:t>luận</a:t>
          </a:r>
          <a:endParaRPr lang="en-US" sz="2300" kern="1200">
            <a:latin typeface="Times New Roman" panose="02020603050405020304" pitchFamily="18" charset="0"/>
            <a:cs typeface="Times New Roman" panose="02020603050405020304" pitchFamily="18" charset="0"/>
          </a:endParaRPr>
        </a:p>
      </dsp:txBody>
      <dsp:txXfrm>
        <a:off x="324686" y="2775675"/>
        <a:ext cx="8455269" cy="427174"/>
      </dsp:txXfrm>
    </dsp:sp>
    <dsp:sp modelId="{9CEB5E94-A9AB-446A-A696-F55C49371097}">
      <dsp:nvSpPr>
        <dsp:cNvPr id="0" name=""/>
        <dsp:cNvSpPr/>
      </dsp:nvSpPr>
      <dsp:spPr>
        <a:xfrm>
          <a:off x="57702" y="2722278"/>
          <a:ext cx="533967" cy="53396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a:pPr/>
              <a:t>12/13/2019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a:t>12/13/2019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a:t>12/13/2019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a:t>12/13/2019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a:t>12/13/2019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a:t>12/13/2019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a:t>12/13/2019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a:t>12/13/2019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a:t>12/13/2019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a:t>12/13/2019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a:t>12/13/2019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a:t>12/13/2019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ransition spd="slow">
    <p:push dir="u"/>
  </p:transition>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8574" y="1813600"/>
            <a:ext cx="8409787" cy="1648394"/>
          </a:xfrm>
        </p:spPr>
        <p:txBody>
          <a:bodyPr/>
          <a:lstStyle/>
          <a:p>
            <a:pPr algn="ctr"/>
            <a:r>
              <a:rPr lang="en-US" b="1" err="1" smtClean="0">
                <a:latin typeface="Times New Roman" panose="02020603050405020304" pitchFamily="18" charset="0"/>
                <a:cs typeface="Times New Roman" panose="02020603050405020304" pitchFamily="18" charset="0"/>
              </a:rPr>
              <a:t>Xây</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Dựng</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Hệ</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Thống</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Quản</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Lý</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Đồ</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Án</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Sinh</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Viên</a:t>
            </a:r>
            <a:endParaRPr lang="en-US"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53050" y="3658452"/>
            <a:ext cx="5646738" cy="1980348"/>
          </a:xfrm>
        </p:spPr>
        <p:txBody>
          <a:bodyPr/>
          <a:lstStyle/>
          <a:p>
            <a:r>
              <a:rPr lang="en-US" smtClean="0">
                <a:latin typeface="Times New Roman" panose="02020603050405020304" pitchFamily="18" charset="0"/>
                <a:cs typeface="Times New Roman" panose="02020603050405020304" pitchFamily="18" charset="0"/>
              </a:rPr>
              <a:t>GVHD: </a:t>
            </a:r>
            <a:r>
              <a:rPr lang="en-US" err="1" smtClean="0">
                <a:latin typeface="Times New Roman" panose="02020603050405020304" pitchFamily="18" charset="0"/>
                <a:cs typeface="Times New Roman" panose="02020603050405020304" pitchFamily="18" charset="0"/>
              </a:rPr>
              <a:t>Nguyễn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mạnh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Hùng</a:t>
            </a:r>
            <a:endParaRPr lang="en-US" smtClean="0">
              <a:latin typeface="Times New Roman" panose="02020603050405020304" pitchFamily="18" charset="0"/>
              <a:cs typeface="Times New Roman" panose="02020603050405020304" pitchFamily="18" charset="0"/>
            </a:endParaRPr>
          </a:p>
          <a:p>
            <a:r>
              <a:rPr lang="en-US" err="1" smtClean="0">
                <a:latin typeface="Times New Roman" panose="02020603050405020304" pitchFamily="18" charset="0"/>
                <a:cs typeface="Times New Roman" panose="02020603050405020304" pitchFamily="18" charset="0"/>
              </a:rPr>
              <a:t>Thành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viên</a:t>
            </a:r>
            <a:r>
              <a:rPr lang="en-US" smtClean="0">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Đặng</a:t>
            </a:r>
            <a:r>
              <a:rPr lang="en-US" smtClean="0">
                <a:latin typeface="Times New Roman" panose="02020603050405020304" pitchFamily="18" charset="0"/>
                <a:cs typeface="Times New Roman" panose="02020603050405020304" pitchFamily="18" charset="0"/>
              </a:rPr>
              <a:t> Minh </a:t>
            </a:r>
            <a:r>
              <a:rPr lang="en-US" err="1" smtClean="0">
                <a:latin typeface="Times New Roman" panose="02020603050405020304" pitchFamily="18" charset="0"/>
                <a:cs typeface="Times New Roman" panose="02020603050405020304" pitchFamily="18" charset="0"/>
              </a:rPr>
              <a:t>đẠt</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MSSV: 1611061191</a:t>
            </a:r>
          </a:p>
          <a:p>
            <a:r>
              <a:rPr lang="en-US">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Nguyễn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Hồng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Nhật</a:t>
            </a:r>
            <a:r>
              <a:rPr lang="en-US" smtClean="0">
                <a:latin typeface="Times New Roman" panose="02020603050405020304" pitchFamily="18" charset="0"/>
                <a:cs typeface="Times New Roman" panose="02020603050405020304" pitchFamily="18" charset="0"/>
              </a:rPr>
              <a:t>	 - MSSV: 1611062192</a:t>
            </a:r>
          </a:p>
          <a:p>
            <a:r>
              <a:rPr lang="en-US" smtClean="0">
                <a:latin typeface="Times New Roman" panose="02020603050405020304" pitchFamily="18" charset="0"/>
                <a:cs typeface="Times New Roman" panose="02020603050405020304" pitchFamily="18" charset="0"/>
              </a:rPr>
              <a:t>	Phạm Minh Khiêm		 - MSSV: 1611060417 </a:t>
            </a:r>
          </a:p>
        </p:txBody>
      </p:sp>
      <p:sp>
        <p:nvSpPr>
          <p:cNvPr id="4" name="Text Box 4"/>
          <p:cNvSpPr txBox="1">
            <a:spLocks noChangeArrowheads="1"/>
          </p:cNvSpPr>
          <p:nvPr/>
        </p:nvSpPr>
        <p:spPr bwMode="white">
          <a:xfrm>
            <a:off x="3229233" y="1342676"/>
            <a:ext cx="3218936" cy="274466"/>
          </a:xfrm>
          <a:prstGeom prst="rect">
            <a:avLst/>
          </a:prstGeom>
          <a:noFill/>
          <a:ln w="9525">
            <a:noFill/>
            <a:miter lim="800000"/>
            <a:headEnd/>
            <a:tailEnd/>
          </a:ln>
          <a:effectLst/>
        </p:spPr>
        <p:txBody>
          <a:bodyPr wrap="square">
            <a:spAutoFit/>
          </a:bodyPr>
          <a:lstStyle/>
          <a:p>
            <a:pPr algn="dist"/>
            <a:r>
              <a:rPr lang="en-US" sz="1200" b="0" smtClean="0">
                <a:solidFill>
                  <a:schemeClr val="bg1"/>
                </a:solidFill>
                <a:latin typeface="Verdana" pitchFamily="34" charset="0"/>
              </a:rPr>
              <a:t>INFORMATION TECHNOLOGY</a:t>
            </a:r>
            <a:endParaRPr lang="en-US" sz="1200" b="0">
              <a:solidFill>
                <a:schemeClr val="bg1"/>
              </a:solidFill>
              <a:latin typeface="Verdana" pitchFamily="34" charset="0"/>
            </a:endParaRPr>
          </a:p>
        </p:txBody>
      </p:sp>
      <p:pic>
        <p:nvPicPr>
          <p:cNvPr id="1026" name="Picture 2" descr="https://brasol.vn/public/ckeditor/uploads/tin-tuc/brasol.vn-logo-hutech-unnamed.png?fbclid=IwAR19pf0aQsBntsdsKzGD_SB1Prkxr7VCkGUuV2gugPcaIkSfvZoxGqHKg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57" y="1146218"/>
            <a:ext cx="2315776" cy="231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38234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95350"/>
            <a:ext cx="8825659" cy="785283"/>
          </a:xfrm>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7529" y="292735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Mô hình UseCase của hệ thống</a:t>
            </a:r>
          </a:p>
          <a:p>
            <a:pPr lvl="1"/>
            <a:r>
              <a:rPr lang="en-US" sz="1800" smtClean="0">
                <a:latin typeface="Times New Roman" panose="02020603050405020304" pitchFamily="18" charset="0"/>
                <a:cs typeface="Times New Roman" panose="02020603050405020304" pitchFamily="18" charset="0"/>
              </a:rPr>
              <a:t>Các tác nhân tham gia vào hệ thống.</a:t>
            </a:r>
          </a:p>
          <a:p>
            <a:pPr lvl="2"/>
            <a:r>
              <a:rPr lang="en-US" sz="1600" smtClean="0">
                <a:latin typeface="Times New Roman" panose="02020603050405020304" pitchFamily="18" charset="0"/>
                <a:cs typeface="Times New Roman" panose="02020603050405020304" pitchFamily="18" charset="0"/>
              </a:rPr>
              <a:t>Người sử dụng hệ thống.</a:t>
            </a:r>
          </a:p>
          <a:p>
            <a:pPr lvl="2"/>
            <a:r>
              <a:rPr lang="en-US" sz="1600" smtClean="0">
                <a:latin typeface="Times New Roman" panose="02020603050405020304" pitchFamily="18" charset="0"/>
                <a:cs typeface="Times New Roman" panose="02020603050405020304" pitchFamily="18" charset="0"/>
              </a:rPr>
              <a:t>Cán bộ quản lý khoa.</a:t>
            </a:r>
          </a:p>
          <a:p>
            <a:pPr lvl="2"/>
            <a:r>
              <a:rPr lang="en-US" sz="1600" smtClean="0">
                <a:latin typeface="Times New Roman" panose="02020603050405020304" pitchFamily="18" charset="0"/>
                <a:cs typeface="Times New Roman" panose="02020603050405020304" pitchFamily="18" charset="0"/>
              </a:rPr>
              <a:t>Giảng viên.</a:t>
            </a:r>
          </a:p>
          <a:p>
            <a:pPr lvl="2"/>
            <a:r>
              <a:rPr lang="en-US" sz="1600" smtClean="0">
                <a:latin typeface="Times New Roman" panose="02020603050405020304" pitchFamily="18" charset="0"/>
                <a:cs typeface="Times New Roman" panose="02020603050405020304" pitchFamily="18" charset="0"/>
              </a:rPr>
              <a:t>Sinh viên.</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049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85825"/>
            <a:ext cx="8825659" cy="794808"/>
          </a:xfrm>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575" y="2402701"/>
            <a:ext cx="5866458" cy="4169549"/>
          </a:xfrm>
        </p:spPr>
      </p:pic>
      <p:sp>
        <p:nvSpPr>
          <p:cNvPr id="5" name="TextBox 4"/>
          <p:cNvSpPr txBox="1"/>
          <p:nvPr/>
        </p:nvSpPr>
        <p:spPr>
          <a:xfrm>
            <a:off x="866775" y="2402701"/>
            <a:ext cx="2456122" cy="400110"/>
          </a:xfrm>
          <a:prstGeom prst="rect">
            <a:avLst/>
          </a:prstGeom>
          <a:noFill/>
        </p:spPr>
        <p:txBody>
          <a:bodyPr wrap="none" rtlCol="0">
            <a:spAutoFit/>
          </a:bodyPr>
          <a:lstStyle/>
          <a:p>
            <a:r>
              <a:rPr lang="en-US" sz="2000" smtClean="0">
                <a:latin typeface="Times New Roman" panose="02020603050405020304" pitchFamily="18" charset="0"/>
                <a:cs typeface="Times New Roman" panose="02020603050405020304" pitchFamily="18" charset="0"/>
              </a:rPr>
              <a:t>UseCase của hệ thống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3218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93254" y="298450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Thiết kế cơ sở dữ liệu</a:t>
            </a:r>
          </a:p>
          <a:p>
            <a:pPr lvl="1"/>
            <a:r>
              <a:rPr lang="en-US" sz="1800" smtClean="0">
                <a:latin typeface="Times New Roman" panose="02020603050405020304" pitchFamily="18" charset="0"/>
                <a:cs typeface="Times New Roman" panose="02020603050405020304" pitchFamily="18" charset="0"/>
              </a:rPr>
              <a:t>Xác định các thực thể trong hệ thống</a:t>
            </a:r>
          </a:p>
          <a:p>
            <a:pPr lvl="1"/>
            <a:r>
              <a:rPr lang="en-US" sz="1800" smtClean="0">
                <a:latin typeface="Times New Roman" panose="02020603050405020304" pitchFamily="18" charset="0"/>
                <a:cs typeface="Times New Roman" panose="02020603050405020304" pitchFamily="18" charset="0"/>
              </a:rPr>
              <a:t>Xác định liên kết giữa các thực thể</a:t>
            </a:r>
          </a:p>
          <a:p>
            <a:pPr lvl="1"/>
            <a:r>
              <a:rPr lang="en-US" sz="1800" smtClean="0">
                <a:latin typeface="Times New Roman" panose="02020603050405020304" pitchFamily="18" charset="0"/>
                <a:cs typeface="Times New Roman" panose="02020603050405020304" pitchFamily="18" charset="0"/>
              </a:rPr>
              <a:t>Xác định các thuộc tính của các thực thể</a:t>
            </a:r>
          </a:p>
          <a:p>
            <a:pPr lvl="1"/>
            <a:r>
              <a:rPr lang="en-US" sz="1800" smtClean="0">
                <a:latin typeface="Times New Roman" panose="02020603050405020304" pitchFamily="18" charset="0"/>
                <a:cs typeface="Times New Roman" panose="02020603050405020304" pitchFamily="18" charset="0"/>
              </a:rPr>
              <a:t>Xây dựng mô hình thực thể liên kết toàn hệ thống</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6624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36104" y="283210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Mô hình thực thể (CSDL)</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4907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85825"/>
            <a:ext cx="8825659" cy="794808"/>
          </a:xfrm>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7529" y="2841625"/>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Mô tả chức năng thực hiện:</a:t>
            </a:r>
          </a:p>
          <a:p>
            <a:pPr lvl="1"/>
            <a:r>
              <a:rPr lang="en-US" sz="1800" smtClean="0">
                <a:latin typeface="Times New Roman" panose="02020603050405020304" pitchFamily="18" charset="0"/>
                <a:cs typeface="Times New Roman" panose="02020603050405020304" pitchFamily="18" charset="0"/>
              </a:rPr>
              <a:t>Chức năng cho mọi tài khoản:</a:t>
            </a:r>
          </a:p>
          <a:p>
            <a:pPr lvl="2"/>
            <a:r>
              <a:rPr lang="en-US" sz="1600" smtClean="0">
                <a:latin typeface="Times New Roman" panose="02020603050405020304" pitchFamily="18" charset="0"/>
                <a:cs typeface="Times New Roman" panose="02020603050405020304" pitchFamily="18" charset="0"/>
              </a:rPr>
              <a:t>Đăng nhập, đổi mật khẩu</a:t>
            </a:r>
          </a:p>
          <a:p>
            <a:pPr lvl="2"/>
            <a:r>
              <a:rPr lang="en-US" sz="1600" smtClean="0">
                <a:latin typeface="Times New Roman" panose="02020603050405020304" pitchFamily="18" charset="0"/>
                <a:cs typeface="Times New Roman" panose="02020603050405020304" pitchFamily="18" charset="0"/>
              </a:rPr>
              <a:t>Tìm kiếm nhóm theo mã số sinh viên</a:t>
            </a:r>
          </a:p>
          <a:p>
            <a:pPr lvl="2"/>
            <a:r>
              <a:rPr lang="en-US" sz="1600" smtClean="0">
                <a:latin typeface="Times New Roman" panose="02020603050405020304" pitchFamily="18" charset="0"/>
                <a:cs typeface="Times New Roman" panose="02020603050405020304" pitchFamily="18" charset="0"/>
              </a:rPr>
              <a:t>Nộp đồ án, duyệt đồ án</a:t>
            </a:r>
          </a:p>
          <a:p>
            <a:pPr lvl="2"/>
            <a:r>
              <a:rPr lang="en-US" sz="1600" smtClean="0">
                <a:latin typeface="Times New Roman" panose="02020603050405020304" pitchFamily="18" charset="0"/>
                <a:cs typeface="Times New Roman" panose="02020603050405020304" pitchFamily="18" charset="0"/>
              </a:rPr>
              <a:t>Xem tin tức, đăng tin tức</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0823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4400"/>
            <a:ext cx="8825659" cy="766233"/>
          </a:xfrm>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02779" y="292735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Mô tả chức năng thực hiện:</a:t>
            </a:r>
          </a:p>
          <a:p>
            <a:pPr lvl="1"/>
            <a:r>
              <a:rPr lang="en-US" sz="1800" smtClean="0">
                <a:latin typeface="Times New Roman" panose="02020603050405020304" pitchFamily="18" charset="0"/>
                <a:cs typeface="Times New Roman" panose="02020603050405020304" pitchFamily="18" charset="0"/>
              </a:rPr>
              <a:t>Các chức năng chính cho sinh viên:</a:t>
            </a:r>
          </a:p>
          <a:p>
            <a:pPr lvl="2"/>
            <a:r>
              <a:rPr lang="en-US" sz="1600" smtClean="0">
                <a:latin typeface="Times New Roman" panose="02020603050405020304" pitchFamily="18" charset="0"/>
                <a:cs typeface="Times New Roman" panose="02020603050405020304" pitchFamily="18" charset="0"/>
              </a:rPr>
              <a:t>Quản lý danh sách đồ án thực hiện.</a:t>
            </a:r>
          </a:p>
          <a:p>
            <a:pPr lvl="2"/>
            <a:r>
              <a:rPr lang="en-US" sz="1600" smtClean="0">
                <a:latin typeface="Times New Roman" panose="02020603050405020304" pitchFamily="18" charset="0"/>
                <a:cs typeface="Times New Roman" panose="02020603050405020304" pitchFamily="18" charset="0"/>
              </a:rPr>
              <a:t>Xem nhiệm vụ trong quá trình làm đồ án.</a:t>
            </a:r>
          </a:p>
          <a:p>
            <a:pPr lvl="2"/>
            <a:r>
              <a:rPr lang="en-US" sz="1600" smtClean="0">
                <a:latin typeface="Times New Roman" panose="02020603050405020304" pitchFamily="18" charset="0"/>
                <a:cs typeface="Times New Roman" panose="02020603050405020304" pitchFamily="18" charset="0"/>
              </a:rPr>
              <a:t>xem thời khoá biểu nộp báo cáo theo tuần.</a:t>
            </a:r>
          </a:p>
          <a:p>
            <a:pPr lvl="2"/>
            <a:r>
              <a:rPr lang="en-US" sz="1600" smtClean="0">
                <a:latin typeface="Times New Roman" panose="02020603050405020304" pitchFamily="18" charset="0"/>
                <a:cs typeface="Times New Roman" panose="02020603050405020304" pitchFamily="18" charset="0"/>
              </a:rPr>
              <a:t>Nộp báo đồ án, sản phẩm đã hoàn thành.</a:t>
            </a:r>
          </a:p>
          <a:p>
            <a:pPr lvl="2"/>
            <a:r>
              <a:rPr lang="en-US" sz="1600" smtClean="0">
                <a:latin typeface="Times New Roman" panose="02020603050405020304" pitchFamily="18" charset="0"/>
                <a:cs typeface="Times New Roman" panose="02020603050405020304" pitchFamily="18" charset="0"/>
              </a:rPr>
              <a:t>Xem điểm đồ án.</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0940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85825"/>
            <a:ext cx="8825659" cy="794808"/>
          </a:xfrm>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5629" y="287020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Mô tả chức năng thực hiện:</a:t>
            </a:r>
          </a:p>
          <a:p>
            <a:pPr lvl="1"/>
            <a:r>
              <a:rPr lang="en-US" sz="1800" smtClean="0">
                <a:latin typeface="Times New Roman" panose="02020603050405020304" pitchFamily="18" charset="0"/>
                <a:cs typeface="Times New Roman" panose="02020603050405020304" pitchFamily="18" charset="0"/>
              </a:rPr>
              <a:t>Các chức năng chính dành cho giảng viên:</a:t>
            </a:r>
          </a:p>
          <a:p>
            <a:pPr lvl="2"/>
            <a:r>
              <a:rPr lang="en-US" sz="1600" smtClean="0">
                <a:latin typeface="Times New Roman" panose="02020603050405020304" pitchFamily="18" charset="0"/>
                <a:cs typeface="Times New Roman" panose="02020603050405020304" pitchFamily="18" charset="0"/>
              </a:rPr>
              <a:t>Xem thời khoá biểu của sinh viên</a:t>
            </a:r>
          </a:p>
          <a:p>
            <a:pPr lvl="2"/>
            <a:r>
              <a:rPr lang="en-US" sz="1600" smtClean="0">
                <a:latin typeface="Times New Roman" panose="02020603050405020304" pitchFamily="18" charset="0"/>
                <a:cs typeface="Times New Roman" panose="02020603050405020304" pitchFamily="18" charset="0"/>
              </a:rPr>
              <a:t>Xem và giao nhiệm vụ hàng tuần</a:t>
            </a:r>
          </a:p>
          <a:p>
            <a:pPr lvl="2"/>
            <a:r>
              <a:rPr lang="en-US" sz="1600" smtClean="0">
                <a:latin typeface="Times New Roman" panose="02020603050405020304" pitchFamily="18" charset="0"/>
                <a:cs typeface="Times New Roman" panose="02020603050405020304" pitchFamily="18" charset="0"/>
              </a:rPr>
              <a:t>Xem chi tiết nhóm đồ án và tiến độ đồ án</a:t>
            </a:r>
          </a:p>
          <a:p>
            <a:pPr lvl="2"/>
            <a:r>
              <a:rPr lang="en-US" sz="1600" smtClean="0">
                <a:latin typeface="Times New Roman" panose="02020603050405020304" pitchFamily="18" charset="0"/>
                <a:cs typeface="Times New Roman" panose="02020603050405020304" pitchFamily="18" charset="0"/>
              </a:rPr>
              <a:t>Nhập điểm, đánh giá đồ án cho sinh viên</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057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85825"/>
            <a:ext cx="8825659" cy="794808"/>
          </a:xfrm>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31354" y="285115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Mô tả chức năng thực hiện:</a:t>
            </a:r>
          </a:p>
          <a:p>
            <a:pPr lvl="1"/>
            <a:r>
              <a:rPr lang="en-US" sz="1800" smtClean="0">
                <a:latin typeface="Times New Roman" panose="02020603050405020304" pitchFamily="18" charset="0"/>
                <a:cs typeface="Times New Roman" panose="02020603050405020304" pitchFamily="18" charset="0"/>
              </a:rPr>
              <a:t>Các chức năng chính dành cho thư ký khoa:</a:t>
            </a:r>
          </a:p>
          <a:p>
            <a:pPr lvl="2"/>
            <a:r>
              <a:rPr lang="en-US" sz="1600" smtClean="0">
                <a:latin typeface="Times New Roman" panose="02020603050405020304" pitchFamily="18" charset="0"/>
                <a:cs typeface="Times New Roman" panose="02020603050405020304" pitchFamily="18" charset="0"/>
              </a:rPr>
              <a:t>Thêm danh sách sinh viên làm đồ án</a:t>
            </a:r>
          </a:p>
          <a:p>
            <a:pPr lvl="2"/>
            <a:r>
              <a:rPr lang="en-US" sz="1600" smtClean="0">
                <a:latin typeface="Times New Roman" panose="02020603050405020304" pitchFamily="18" charset="0"/>
                <a:cs typeface="Times New Roman" panose="02020603050405020304" pitchFamily="18" charset="0"/>
              </a:rPr>
              <a:t>Xem báo cáo, đồ án của sinh viên</a:t>
            </a:r>
          </a:p>
          <a:p>
            <a:pPr lvl="2"/>
            <a:r>
              <a:rPr lang="en-US" sz="1600" smtClean="0">
                <a:latin typeface="Times New Roman" panose="02020603050405020304" pitchFamily="18" charset="0"/>
                <a:cs typeface="Times New Roman" panose="02020603050405020304" pitchFamily="18" charset="0"/>
              </a:rPr>
              <a:t>Xem điểm sinh viên</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4682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85825"/>
            <a:ext cx="8825659" cy="794808"/>
          </a:xfrm>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55154" y="290830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Mô tả chức năng thực hiện:</a:t>
            </a:r>
          </a:p>
          <a:p>
            <a:pPr lvl="1"/>
            <a:r>
              <a:rPr lang="en-US" sz="1800" smtClean="0">
                <a:latin typeface="Times New Roman" panose="02020603050405020304" pitchFamily="18" charset="0"/>
                <a:cs typeface="Times New Roman" panose="02020603050405020304" pitchFamily="18" charset="0"/>
              </a:rPr>
              <a:t>Các chức năng chính dành cho quản lý trang:</a:t>
            </a:r>
          </a:p>
          <a:p>
            <a:pPr lvl="2"/>
            <a:r>
              <a:rPr lang="en-US" sz="1600" smtClean="0">
                <a:latin typeface="Times New Roman" panose="02020603050405020304" pitchFamily="18" charset="0"/>
                <a:cs typeface="Times New Roman" panose="02020603050405020304" pitchFamily="18" charset="0"/>
              </a:rPr>
              <a:t>Thiết lập mốc thời gian hoạt động.</a:t>
            </a:r>
          </a:p>
          <a:p>
            <a:pPr lvl="2"/>
            <a:r>
              <a:rPr lang="en-US" sz="1600" smtClean="0">
                <a:latin typeface="Times New Roman" panose="02020603050405020304" pitchFamily="18" charset="0"/>
                <a:cs typeface="Times New Roman" panose="02020603050405020304" pitchFamily="18" charset="0"/>
              </a:rPr>
              <a:t>Xem các nhiệm vụ</a:t>
            </a:r>
          </a:p>
          <a:p>
            <a:pPr lvl="2"/>
            <a:r>
              <a:rPr lang="en-US" sz="1600" smtClean="0">
                <a:latin typeface="Times New Roman" panose="02020603050405020304" pitchFamily="18" charset="0"/>
                <a:cs typeface="Times New Roman" panose="02020603050405020304" pitchFamily="18" charset="0"/>
              </a:rPr>
              <a:t>Thiết lập phân quyền</a:t>
            </a:r>
          </a:p>
        </p:txBody>
      </p:sp>
    </p:spTree>
    <p:extLst>
      <p:ext uri="{BB962C8B-B14F-4D97-AF65-F5344CB8AC3E}">
        <p14:creationId xmlns:p14="http://schemas.microsoft.com/office/powerpoint/2010/main" val="18926978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76300"/>
            <a:ext cx="8825659" cy="804333"/>
          </a:xfrm>
        </p:spPr>
        <p:txBody>
          <a:bodyPr/>
          <a:lstStyle/>
          <a:p>
            <a:pPr algn="ctr"/>
            <a:r>
              <a:rPr lang="en-US" sz="4000" b="1" smtClean="0">
                <a:latin typeface="Times New Roman" panose="02020603050405020304" pitchFamily="18" charset="0"/>
                <a:cs typeface="Times New Roman" panose="02020603050405020304" pitchFamily="18" charset="0"/>
              </a:rPr>
              <a:t>NỘI DUNG THỰC HIỆN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40879" y="304165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Một số giao diện, chức năng đã hoàn thành</a:t>
            </a:r>
          </a:p>
          <a:p>
            <a:pPr lvl="1"/>
            <a:r>
              <a:rPr lang="en-US" sz="1800" smtClean="0">
                <a:latin typeface="Times New Roman" panose="02020603050405020304" pitchFamily="18" charset="0"/>
                <a:cs typeface="Times New Roman" panose="02020603050405020304" pitchFamily="18" charset="0"/>
              </a:rPr>
              <a:t>Trang chủ</a:t>
            </a:r>
          </a:p>
          <a:p>
            <a:pPr lvl="1"/>
            <a:r>
              <a:rPr lang="en-US" sz="1800" smtClean="0">
                <a:latin typeface="Times New Roman" panose="02020603050405020304" pitchFamily="18" charset="0"/>
                <a:cs typeface="Times New Roman" panose="02020603050405020304" pitchFamily="18" charset="0"/>
              </a:rPr>
              <a:t>Đăng nhập</a:t>
            </a:r>
          </a:p>
          <a:p>
            <a:pPr lvl="1"/>
            <a:r>
              <a:rPr lang="en-US" sz="1800" smtClean="0">
                <a:latin typeface="Times New Roman" panose="02020603050405020304" pitchFamily="18" charset="0"/>
                <a:cs typeface="Times New Roman" panose="02020603050405020304" pitchFamily="18" charset="0"/>
              </a:rPr>
              <a:t>Quản lý đồ án</a:t>
            </a:r>
          </a:p>
          <a:p>
            <a:pPr lvl="1"/>
            <a:r>
              <a:rPr lang="en-US" sz="1800" smtClean="0">
                <a:latin typeface="Times New Roman" panose="02020603050405020304" pitchFamily="18" charset="0"/>
                <a:cs typeface="Times New Roman" panose="02020603050405020304" pitchFamily="18" charset="0"/>
              </a:rPr>
              <a:t>Xem nhiệm vụ</a:t>
            </a:r>
          </a:p>
          <a:p>
            <a:pPr lvl="1"/>
            <a:r>
              <a:rPr lang="en-US" sz="1800" smtClean="0">
                <a:latin typeface="Times New Roman" panose="02020603050405020304" pitchFamily="18" charset="0"/>
                <a:cs typeface="Times New Roman" panose="02020603050405020304" pitchFamily="18" charset="0"/>
              </a:rPr>
              <a:t>Xem tiến độ</a:t>
            </a:r>
          </a:p>
          <a:p>
            <a:pPr lvl="1"/>
            <a:r>
              <a:rPr lang="en-US" sz="1800" smtClean="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8974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NỘI DUNG TRÌNH BÀY</a:t>
            </a:r>
            <a:endParaRPr lang="en-US" sz="4000" b="1">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0422206"/>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686308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KẾT LUẬN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3629" y="2917825"/>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Kết quả đạt được</a:t>
            </a:r>
          </a:p>
          <a:p>
            <a:pPr lvl="1"/>
            <a:r>
              <a:rPr lang="en-US" sz="1800" smtClean="0">
                <a:latin typeface="Times New Roman" panose="02020603050405020304" pitchFamily="18" charset="0"/>
                <a:cs typeface="Times New Roman" panose="02020603050405020304" pitchFamily="18" charset="0"/>
              </a:rPr>
              <a:t>Xây dựng thành công hệ thống quản lý đồ án với các chức năng cơ bản cần có</a:t>
            </a:r>
          </a:p>
          <a:p>
            <a:pPr lvl="1"/>
            <a:r>
              <a:rPr lang="en-US" sz="1800" smtClean="0">
                <a:latin typeface="Times New Roman" panose="02020603050405020304" pitchFamily="18" charset="0"/>
                <a:cs typeface="Times New Roman" panose="02020603050405020304" pitchFamily="18" charset="0"/>
              </a:rPr>
              <a:t>Có giao diện và phân quyền chức năng dành cho từng đối tượng tham gia vào hệ thống</a:t>
            </a:r>
          </a:p>
          <a:p>
            <a:pPr lvl="1"/>
            <a:r>
              <a:rPr lang="en-US" sz="1800" smtClean="0">
                <a:latin typeface="Times New Roman" panose="02020603050405020304" pitchFamily="18" charset="0"/>
                <a:cs typeface="Times New Roman" panose="02020603050405020304" pitchFamily="18" charset="0"/>
              </a:rPr>
              <a:t>Được </a:t>
            </a:r>
            <a:r>
              <a:rPr lang="vi-VN" sz="1800" smtClean="0">
                <a:latin typeface="Times New Roman" panose="02020603050405020304" pitchFamily="18" charset="0"/>
                <a:cs typeface="Times New Roman" panose="02020603050405020304" pitchFamily="18" charset="0"/>
              </a:rPr>
              <a:t>thầy </a:t>
            </a:r>
            <a:r>
              <a:rPr lang="vi-VN" sz="1800">
                <a:latin typeface="Times New Roman" panose="02020603050405020304" pitchFamily="18" charset="0"/>
                <a:cs typeface="Times New Roman" panose="02020603050405020304" pitchFamily="18" charset="0"/>
              </a:rPr>
              <a:t>hỗ trợ, hướng dẫn cộng với việc tự tìm tòi, nghiên cứu các vấn đề phát sinh trong quá trình xây dựng website</a:t>
            </a:r>
            <a:r>
              <a:rPr lang="en-US" sz="1800">
                <a:latin typeface="Times New Roman" panose="02020603050405020304" pitchFamily="18" charset="0"/>
                <a:cs typeface="Times New Roman" panose="02020603050405020304" pitchFamily="18" charset="0"/>
              </a:rPr>
              <a:t>. Chúng</a:t>
            </a:r>
            <a:r>
              <a:rPr lang="vi-VN" sz="1800">
                <a:latin typeface="Times New Roman" panose="02020603050405020304" pitchFamily="18" charset="0"/>
                <a:cs typeface="Times New Roman" panose="02020603050405020304" pitchFamily="18" charset="0"/>
              </a:rPr>
              <a:t> em tự tin rng mình có thể phát triển khả năng hơn và hoàn toàn tạo ra được các ứng dụng web đáp ứng được các nhu cầu thực tế</a:t>
            </a:r>
            <a:endParaRPr lang="en-US" sz="1800">
              <a:latin typeface="Times New Roman" panose="02020603050405020304" pitchFamily="18" charset="0"/>
              <a:cs typeface="Times New Roman" panose="02020603050405020304" pitchFamily="18" charset="0"/>
            </a:endParaRPr>
          </a:p>
          <a:p>
            <a:pPr lvl="1"/>
            <a:endParaRPr lang="en-US" sz="1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371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KẾT LUẬN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55154" y="323215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Vấn đề chưa giải quyết</a:t>
            </a:r>
          </a:p>
          <a:p>
            <a:pPr lvl="1"/>
            <a:r>
              <a:rPr lang="en-US" sz="1800" smtClean="0">
                <a:latin typeface="Times New Roman" panose="02020603050405020304" pitchFamily="18" charset="0"/>
                <a:cs typeface="Times New Roman" panose="02020603050405020304" pitchFamily="18" charset="0"/>
              </a:rPr>
              <a:t>Chưa thể hoàn thiện được một số tính năng</a:t>
            </a:r>
          </a:p>
          <a:p>
            <a:pPr lvl="1"/>
            <a:r>
              <a:rPr lang="en-US" sz="1800" smtClean="0">
                <a:latin typeface="Times New Roman" panose="02020603050405020304" pitchFamily="18" charset="0"/>
                <a:cs typeface="Times New Roman" panose="02020603050405020304" pitchFamily="18" charset="0"/>
              </a:rPr>
              <a:t>Phân quyền chưa thực sự sâu, còn nhiều hạn chế</a:t>
            </a:r>
          </a:p>
          <a:p>
            <a:pPr lvl="1"/>
            <a:r>
              <a:rPr lang="en-US" sz="1800" smtClean="0">
                <a:latin typeface="Times New Roman" panose="02020603050405020304" pitchFamily="18" charset="0"/>
                <a:cs typeface="Times New Roman" panose="02020603050405020304" pitchFamily="18" charset="0"/>
              </a:rPr>
              <a:t>Một số thành phần có thời gian xử lý lâu do thuật toán sử dụng chưa tối ưu</a:t>
            </a:r>
          </a:p>
        </p:txBody>
      </p:sp>
    </p:spTree>
    <p:extLst>
      <p:ext uri="{BB962C8B-B14F-4D97-AF65-F5344CB8AC3E}">
        <p14:creationId xmlns:p14="http://schemas.microsoft.com/office/powerpoint/2010/main" val="2019453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Kết luận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8379" y="2965450"/>
            <a:ext cx="9379696" cy="3416300"/>
          </a:xfrm>
        </p:spPr>
        <p:txBody>
          <a:bodyPr>
            <a:normAutofit/>
          </a:bodyPr>
          <a:lstStyle/>
          <a:p>
            <a:r>
              <a:rPr lang="en-US" sz="2000" smtClean="0">
                <a:latin typeface="Times New Roman" panose="02020603050405020304" pitchFamily="18" charset="0"/>
                <a:cs typeface="Times New Roman" panose="02020603050405020304" pitchFamily="18" charset="0"/>
              </a:rPr>
              <a:t>Hướng phát triển và mở rộng đề tài</a:t>
            </a:r>
          </a:p>
          <a:p>
            <a:pPr lvl="1"/>
            <a:r>
              <a:rPr lang="en-US" sz="1800" smtClean="0">
                <a:latin typeface="Times New Roman" panose="02020603050405020304" pitchFamily="18" charset="0"/>
                <a:cs typeface="Times New Roman" panose="02020603050405020304" pitchFamily="18" charset="0"/>
              </a:rPr>
              <a:t>Xây dựng hệ thống quản lý đồ án hoàn thiện hơn.</a:t>
            </a:r>
          </a:p>
          <a:p>
            <a:pPr lvl="1"/>
            <a:r>
              <a:rPr lang="en-US" sz="1800" smtClean="0">
                <a:latin typeface="Times New Roman" panose="02020603050405020304" pitchFamily="18" charset="0"/>
                <a:cs typeface="Times New Roman" panose="02020603050405020304" pitchFamily="18" charset="0"/>
              </a:rPr>
              <a:t>Các chức năng có được tính chất nghiệp vụ chuyên sâu.</a:t>
            </a:r>
          </a:p>
          <a:p>
            <a:pPr lvl="1"/>
            <a:r>
              <a:rPr lang="en-US" sz="1800" smtClean="0">
                <a:latin typeface="Times New Roman" panose="02020603050405020304" pitchFamily="18" charset="0"/>
                <a:cs typeface="Times New Roman" panose="02020603050405020304" pitchFamily="18" charset="0"/>
              </a:rPr>
              <a:t>Xử lý nguồn dữ liệu lớn, khi nhiều người cùng truy cập.</a:t>
            </a:r>
          </a:p>
          <a:p>
            <a:pPr lvl="1"/>
            <a:r>
              <a:rPr lang="en-US" sz="1800" smtClean="0">
                <a:latin typeface="Times New Roman" panose="02020603050405020304" pitchFamily="18" charset="0"/>
                <a:cs typeface="Times New Roman" panose="02020603050405020304" pitchFamily="18" charset="0"/>
              </a:rPr>
              <a:t>Bảo mật tốt hơn, phân quyền tốt hơn.</a:t>
            </a:r>
          </a:p>
          <a:p>
            <a:pPr lvl="1"/>
            <a:r>
              <a:rPr lang="en-US" sz="1800" smtClean="0">
                <a:latin typeface="Times New Roman" panose="02020603050405020304" pitchFamily="18" charset="0"/>
                <a:cs typeface="Times New Roman" panose="02020603050405020304" pitchFamily="18" charset="0"/>
              </a:rPr>
              <a:t>Nâng cấp và phát triển trên các nền tảng khác (ví dụ: ứng dụng quản lý đồ án trên di động)</a:t>
            </a:r>
          </a:p>
          <a:p>
            <a:pPr lvl="1"/>
            <a:endParaRPr lang="en-US" sz="1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671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smtClean="0">
                <a:latin typeface="Times New Roman" panose="02020603050405020304" pitchFamily="18" charset="0"/>
                <a:cs typeface="Times New Roman" panose="02020603050405020304" pitchFamily="18" charset="0"/>
              </a:rPr>
              <a:t>Chân thành cám ơn!</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75999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28675"/>
            <a:ext cx="8825659" cy="851958"/>
          </a:xfrm>
        </p:spPr>
        <p:txBody>
          <a:bodyPr/>
          <a:lstStyle/>
          <a:p>
            <a:pPr algn="ctr"/>
            <a:r>
              <a:rPr lang="en-US" sz="4000" b="1" smtClean="0">
                <a:latin typeface="Times New Roman" panose="02020603050405020304" pitchFamily="18" charset="0"/>
                <a:cs typeface="Times New Roman" panose="02020603050405020304" pitchFamily="18" charset="0"/>
              </a:rPr>
              <a:t>MỤC TIÊU ĐỒ ÁN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0754" y="2486026"/>
            <a:ext cx="8825659" cy="3629024"/>
          </a:xfrm>
        </p:spPr>
        <p:txBody>
          <a:bodyPr>
            <a:normAutofit/>
          </a:bodyPr>
          <a:lstStyle/>
          <a:p>
            <a:pPr marL="0" indent="0">
              <a:lnSpc>
                <a:spcPct val="150000"/>
              </a:lnSpc>
              <a:buNone/>
            </a:pPr>
            <a:endParaRPr lang="en-US" sz="2000" b="1" smtClean="0">
              <a:latin typeface="Times New Roman" panose="02020603050405020304" pitchFamily="18" charset="0"/>
              <a:cs typeface="Times New Roman" panose="02020603050405020304" pitchFamily="18" charset="0"/>
            </a:endParaRPr>
          </a:p>
          <a:p>
            <a:pPr>
              <a:lnSpc>
                <a:spcPct val="150000"/>
              </a:lnSpc>
            </a:pPr>
            <a:r>
              <a:rPr lang="en-US" sz="2200" err="1" smtClean="0">
                <a:latin typeface="Times New Roman" panose="02020603050405020304" pitchFamily="18" charset="0"/>
                <a:cs typeface="Times New Roman" panose="02020603050405020304" pitchFamily="18" charset="0"/>
              </a:rPr>
              <a:t>Xây</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dựng</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một</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hệ</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thống</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quản</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lý</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đồ</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án</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cho</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sinh</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viên</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hoàn</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chỉnh</a:t>
            </a:r>
            <a:r>
              <a:rPr lang="en-US" sz="2200" smtClean="0">
                <a:latin typeface="Times New Roman" panose="02020603050405020304" pitchFamily="18" charset="0"/>
                <a:cs typeface="Times New Roman" panose="02020603050405020304" pitchFamily="18" charset="0"/>
              </a:rPr>
              <a:t>.</a:t>
            </a:r>
          </a:p>
          <a:p>
            <a:pPr>
              <a:lnSpc>
                <a:spcPct val="150000"/>
              </a:lnSpc>
            </a:pPr>
            <a:r>
              <a:rPr lang="en-US" sz="2200" err="1" smtClean="0">
                <a:latin typeface="Times New Roman" panose="02020603050405020304" pitchFamily="18" charset="0"/>
                <a:cs typeface="Times New Roman" panose="02020603050405020304" pitchFamily="18" charset="0"/>
              </a:rPr>
              <a:t>Nắm</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bắt</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tổng</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hợp</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được</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kiến</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thực</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nghiệp</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vụ</a:t>
            </a:r>
            <a:r>
              <a:rPr lang="en-US" sz="2200" smtClean="0">
                <a:latin typeface="Times New Roman" panose="02020603050405020304" pitchFamily="18" charset="0"/>
                <a:cs typeface="Times New Roman" panose="02020603050405020304" pitchFamily="18" charset="0"/>
              </a:rPr>
              <a:t>.</a:t>
            </a:r>
          </a:p>
          <a:p>
            <a:pPr>
              <a:lnSpc>
                <a:spcPct val="150000"/>
              </a:lnSpc>
            </a:pPr>
            <a:r>
              <a:rPr lang="en-US" sz="2200" err="1" smtClean="0">
                <a:latin typeface="Times New Roman" panose="02020603050405020304" pitchFamily="18" charset="0"/>
                <a:cs typeface="Times New Roman" panose="02020603050405020304" pitchFamily="18" charset="0"/>
              </a:rPr>
              <a:t>Nâng</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cao</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hiểu</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biết</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kinh</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nghiệm</a:t>
            </a:r>
            <a:r>
              <a:rPr lang="en-US" sz="2200" smtClean="0">
                <a:latin typeface="Times New Roman" panose="02020603050405020304" pitchFamily="18" charset="0"/>
                <a:cs typeface="Times New Roman" panose="02020603050405020304" pitchFamily="18" charset="0"/>
              </a:rPr>
              <a:t>.</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6689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19150"/>
            <a:ext cx="8825659" cy="861483"/>
          </a:xfrm>
        </p:spPr>
        <p:txBody>
          <a:bodyPr/>
          <a:lstStyle/>
          <a:p>
            <a:pPr algn="ctr"/>
            <a:r>
              <a:rPr lang="en-US" sz="4000" b="1" smtClean="0">
                <a:latin typeface="Times New Roman" panose="02020603050405020304" pitchFamily="18" charset="0"/>
                <a:cs typeface="Times New Roman" panose="02020603050405020304" pitchFamily="18" charset="0"/>
              </a:rPr>
              <a:t>TỔNG QUAN VỀ ĐỀ TÀI</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8879" y="2832100"/>
            <a:ext cx="8825659" cy="3416300"/>
          </a:xfrm>
        </p:spPr>
        <p:txBody>
          <a:bodyPr>
            <a:normAutofit/>
          </a:bodyPr>
          <a:lstStyle/>
          <a:p>
            <a:r>
              <a:rPr lang="en-US" sz="2000" smtClean="0">
                <a:latin typeface="Times New Roman" panose="02020603050405020304" pitchFamily="18" charset="0"/>
                <a:cs typeface="Times New Roman" panose="02020603050405020304" pitchFamily="18" charset="0"/>
              </a:rPr>
              <a:t>Giới thiệu đề tài</a:t>
            </a:r>
          </a:p>
          <a:p>
            <a:pPr lvl="1"/>
            <a:r>
              <a:rPr lang="en-US" sz="1800" smtClean="0">
                <a:latin typeface="Times New Roman" panose="02020603050405020304" pitchFamily="18" charset="0"/>
                <a:cs typeface="Times New Roman" panose="02020603050405020304" pitchFamily="18" charset="0"/>
              </a:rPr>
              <a:t>Tầm quan trọng của công tác quản lý đồ án của sinh viên.</a:t>
            </a:r>
          </a:p>
          <a:p>
            <a:pPr lvl="1"/>
            <a:r>
              <a:rPr lang="en-US" sz="1800" smtClean="0">
                <a:latin typeface="Times New Roman" panose="02020603050405020304" pitchFamily="18" charset="0"/>
                <a:cs typeface="Times New Roman" panose="02020603050405020304" pitchFamily="18" charset="0"/>
              </a:rPr>
              <a:t>Hệ thống quản lý đồ án của sinh viên hỗ trợ từng người dùng thực hiện đúng chức năng của mình:</a:t>
            </a:r>
          </a:p>
          <a:p>
            <a:pPr lvl="2"/>
            <a:r>
              <a:rPr lang="en-US" sz="1600" smtClean="0">
                <a:latin typeface="Times New Roman" panose="02020603050405020304" pitchFamily="18" charset="0"/>
                <a:cs typeface="Times New Roman" panose="02020603050405020304" pitchFamily="18" charset="0"/>
              </a:rPr>
              <a:t>Cán bộ quản lý của khoa</a:t>
            </a:r>
          </a:p>
          <a:p>
            <a:pPr lvl="2"/>
            <a:r>
              <a:rPr lang="en-US" sz="1600" smtClean="0">
                <a:latin typeface="Times New Roman" panose="02020603050405020304" pitchFamily="18" charset="0"/>
                <a:cs typeface="Times New Roman" panose="02020603050405020304" pitchFamily="18" charset="0"/>
              </a:rPr>
              <a:t>Giảng viên</a:t>
            </a:r>
          </a:p>
          <a:p>
            <a:pPr lvl="2"/>
            <a:r>
              <a:rPr lang="en-US" sz="1600" smtClean="0">
                <a:latin typeface="Times New Roman" panose="02020603050405020304" pitchFamily="18" charset="0"/>
                <a:cs typeface="Times New Roman" panose="02020603050405020304" pitchFamily="18" charset="0"/>
              </a:rPr>
              <a:t>Sinh viên</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9559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TỔNG QUAN VỀ ĐỀ TÀI</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36104" y="3076575"/>
            <a:ext cx="8825659" cy="3143250"/>
          </a:xfrm>
        </p:spPr>
        <p:txBody>
          <a:bodyPr>
            <a:normAutofit/>
          </a:bodyPr>
          <a:lstStyle/>
          <a:p>
            <a:pPr>
              <a:lnSpc>
                <a:spcPct val="150000"/>
              </a:lnSpc>
            </a:pPr>
            <a:r>
              <a:rPr lang="vi-VN" sz="2000" smtClean="0">
                <a:latin typeface="Times New Roman" panose="02020603050405020304" pitchFamily="18" charset="0"/>
                <a:cs typeface="Times New Roman" panose="02020603050405020304" pitchFamily="18" charset="0"/>
              </a:rPr>
              <a:t>Cơ</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sở tạo dựng đề tài</a:t>
            </a:r>
          </a:p>
          <a:p>
            <a:pPr lvl="1">
              <a:lnSpc>
                <a:spcPct val="150000"/>
              </a:lnSpc>
            </a:pPr>
            <a:r>
              <a:rPr lang="en-US" sz="1800" smtClean="0">
                <a:latin typeface="Times New Roman" panose="02020603050405020304" pitchFamily="18" charset="0"/>
                <a:cs typeface="Times New Roman" panose="02020603050405020304" pitchFamily="18" charset="0"/>
              </a:rPr>
              <a:t>Phương pháp phân thiết kế hướng đối tượng (UML).</a:t>
            </a:r>
          </a:p>
          <a:p>
            <a:pPr lvl="1">
              <a:lnSpc>
                <a:spcPct val="150000"/>
              </a:lnSpc>
            </a:pPr>
            <a:r>
              <a:rPr lang="en-US" sz="1800" smtClean="0">
                <a:latin typeface="Times New Roman" panose="02020603050405020304" pitchFamily="18" charset="0"/>
                <a:cs typeface="Times New Roman" panose="02020603050405020304" pitchFamily="18" charset="0"/>
              </a:rPr>
              <a:t>Nền tảng công nghệ ASP .NET Framework.</a:t>
            </a:r>
          </a:p>
          <a:p>
            <a:pPr lvl="1">
              <a:lnSpc>
                <a:spcPct val="150000"/>
              </a:lnSpc>
            </a:pPr>
            <a:r>
              <a:rPr lang="en-US" sz="1800" smtClean="0">
                <a:latin typeface="Times New Roman" panose="02020603050405020304" pitchFamily="18" charset="0"/>
                <a:cs typeface="Times New Roman" panose="02020603050405020304" pitchFamily="18" charset="0"/>
              </a:rPr>
              <a:t>Hệ quản trị cơ sở dữ liệu SQL Server.</a:t>
            </a:r>
          </a:p>
        </p:txBody>
      </p:sp>
    </p:spTree>
    <p:extLst>
      <p:ext uri="{BB962C8B-B14F-4D97-AF65-F5344CB8AC3E}">
        <p14:creationId xmlns:p14="http://schemas.microsoft.com/office/powerpoint/2010/main" val="4638730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47725"/>
            <a:ext cx="8825659" cy="832908"/>
          </a:xfrm>
        </p:spPr>
        <p:txBody>
          <a:bodyPr/>
          <a:lstStyle/>
          <a:p>
            <a:pPr algn="ctr"/>
            <a:r>
              <a:rPr lang="en-US" sz="4000" b="1" smtClean="0">
                <a:latin typeface="Times New Roman" panose="02020603050405020304" pitchFamily="18" charset="0"/>
                <a:cs typeface="Times New Roman" panose="02020603050405020304" pitchFamily="18" charset="0"/>
              </a:rPr>
              <a:t>TỔNG QUAN VỀ ĐỀ TÀI</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5679" y="3324225"/>
            <a:ext cx="8825659" cy="3009900"/>
          </a:xfrm>
        </p:spPr>
        <p:txBody>
          <a:bodyPr>
            <a:normAutofit/>
          </a:bodyPr>
          <a:lstStyle/>
          <a:p>
            <a:pPr>
              <a:lnSpc>
                <a:spcPct val="150000"/>
              </a:lnSpc>
            </a:pPr>
            <a:r>
              <a:rPr lang="en-US" sz="2000" smtClean="0">
                <a:latin typeface="Times New Roman" panose="02020603050405020304" pitchFamily="18" charset="0"/>
                <a:cs typeface="Times New Roman" panose="02020603050405020304" pitchFamily="18" charset="0"/>
              </a:rPr>
              <a:t>Tìm hiểu nghiệp vụ quản lý đồ án.</a:t>
            </a:r>
          </a:p>
          <a:p>
            <a:pPr>
              <a:lnSpc>
                <a:spcPct val="150000"/>
              </a:lnSpc>
            </a:pPr>
            <a:r>
              <a:rPr lang="en-US" sz="2000" smtClean="0">
                <a:latin typeface="Times New Roman" panose="02020603050405020304" pitchFamily="18" charset="0"/>
                <a:cs typeface="Times New Roman" panose="02020603050405020304" pitchFamily="18" charset="0"/>
              </a:rPr>
              <a:t>Tìm hiểu quy trình hoạt động.</a:t>
            </a:r>
          </a:p>
          <a:p>
            <a:pPr>
              <a:lnSpc>
                <a:spcPct val="150000"/>
              </a:lnSpc>
            </a:pPr>
            <a:r>
              <a:rPr lang="en-US" sz="2000" smtClean="0">
                <a:latin typeface="Times New Roman" panose="02020603050405020304" pitchFamily="18" charset="0"/>
                <a:cs typeface="Times New Roman" panose="02020603050405020304" pitchFamily="18" charset="0"/>
              </a:rPr>
              <a:t>Đối tượng tham gia hệ thống.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385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CƠ SỞ LÝ THUYẾT</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02679" y="2841624"/>
            <a:ext cx="8825659" cy="3749675"/>
          </a:xfrm>
        </p:spPr>
        <p:txBody>
          <a:bodyPr>
            <a:noAutofit/>
          </a:bodyPr>
          <a:lstStyle/>
          <a:p>
            <a:r>
              <a:rPr lang="en-US" b="1" smtClean="0">
                <a:latin typeface="Times New Roman" panose="02020603050405020304" pitchFamily="18" charset="0"/>
                <a:cs typeface="Times New Roman" panose="02020603050405020304" pitchFamily="18" charset="0"/>
              </a:rPr>
              <a:t>Ngôn ngữ sử dụng chính</a:t>
            </a:r>
            <a:r>
              <a:rPr lang="en-US" smtClean="0">
                <a:latin typeface="Times New Roman" panose="02020603050405020304" pitchFamily="18" charset="0"/>
                <a:cs typeface="Times New Roman" panose="02020603050405020304" pitchFamily="18" charset="0"/>
              </a:rPr>
              <a:t>: ASP.NET </a:t>
            </a:r>
            <a:r>
              <a:rPr lang="en-US">
                <a:latin typeface="Times New Roman" panose="02020603050405020304" pitchFamily="18" charset="0"/>
                <a:cs typeface="Times New Roman" panose="02020603050405020304" pitchFamily="18" charset="0"/>
              </a:rPr>
              <a:t>MVC</a:t>
            </a:r>
          </a:p>
          <a:p>
            <a:pPr lvl="1"/>
            <a:r>
              <a:rPr lang="en-US" sz="1800">
                <a:latin typeface="Times New Roman" panose="02020603050405020304" pitchFamily="18" charset="0"/>
                <a:cs typeface="Times New Roman" panose="02020603050405020304" pitchFamily="18" charset="0"/>
              </a:rPr>
              <a:t>ASP.NET MVC là một framework tuyệt vời hỗ trợ pattern MVC cho ASP.NET.</a:t>
            </a:r>
          </a:p>
          <a:p>
            <a:pPr lvl="1"/>
            <a:r>
              <a:rPr lang="en-US" sz="1800">
                <a:latin typeface="Times New Roman" panose="02020603050405020304" pitchFamily="18" charset="0"/>
                <a:cs typeface="Times New Roman" panose="02020603050405020304" pitchFamily="18" charset="0"/>
              </a:rPr>
              <a:t>N</a:t>
            </a:r>
            <a:r>
              <a:rPr lang="en-US" sz="1800">
                <a:latin typeface="Times New Roman" panose="02020603050405020304" pitchFamily="18" charset="0"/>
                <a:cs typeface="Times New Roman" panose="02020603050405020304" pitchFamily="18" charset="0"/>
              </a:rPr>
              <a:t>ó </a:t>
            </a:r>
            <a:r>
              <a:rPr lang="en-US" sz="1800">
                <a:latin typeface="Times New Roman" panose="02020603050405020304" pitchFamily="18" charset="0"/>
                <a:cs typeface="Times New Roman" panose="02020603050405020304" pitchFamily="18" charset="0"/>
              </a:rPr>
              <a:t>phân chia pattern của ứng dụng thành 3 </a:t>
            </a:r>
            <a:r>
              <a:rPr lang="en-US" sz="1800">
                <a:latin typeface="Times New Roman" panose="02020603050405020304" pitchFamily="18" charset="0"/>
                <a:cs typeface="Times New Roman" panose="02020603050405020304" pitchFamily="18" charset="0"/>
              </a:rPr>
              <a:t>phần: </a:t>
            </a:r>
            <a:r>
              <a:rPr lang="en-US" sz="1800">
                <a:latin typeface="Times New Roman" panose="02020603050405020304" pitchFamily="18" charset="0"/>
                <a:cs typeface="Times New Roman" panose="02020603050405020304" pitchFamily="18" charset="0"/>
              </a:rPr>
              <a:t>model, controller và view</a:t>
            </a:r>
            <a:r>
              <a:rPr lang="en-US" sz="1800">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Model giúp lưu trữ dữ liệu của ứng dụng và trạng thái </a:t>
            </a:r>
            <a:r>
              <a:rPr lang="en-US">
                <a:latin typeface="Times New Roman" panose="02020603050405020304" pitchFamily="18" charset="0"/>
                <a:cs typeface="Times New Roman" panose="02020603050405020304" pitchFamily="18" charset="0"/>
              </a:rPr>
              <a:t>của </a:t>
            </a:r>
            <a:r>
              <a:rPr lang="en-US" smtClean="0">
                <a:latin typeface="Times New Roman" panose="02020603050405020304" pitchFamily="18" charset="0"/>
                <a:cs typeface="Times New Roman" panose="02020603050405020304" pitchFamily="18" charset="0"/>
              </a:rPr>
              <a:t>nó.</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View được coi là một giao diện người dùng được sử dụng bởi khách truy cập trang web của bạn để nhìn thấy các dữ liệu. </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Controller </a:t>
            </a:r>
            <a:r>
              <a:rPr lang="en-US">
                <a:latin typeface="Times New Roman" panose="02020603050405020304" pitchFamily="18" charset="0"/>
                <a:cs typeface="Times New Roman" panose="02020603050405020304" pitchFamily="18" charset="0"/>
              </a:rPr>
              <a:t>chịu trách nhiệm xử lý các tương tác của người dùng với trang web. </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Framework </a:t>
            </a:r>
            <a:r>
              <a:rPr lang="en-US">
                <a:latin typeface="Times New Roman" panose="02020603050405020304" pitchFamily="18" charset="0"/>
                <a:cs typeface="Times New Roman" panose="02020603050405020304" pitchFamily="18" charset="0"/>
              </a:rPr>
              <a:t>này là khá nhẹ và cung cấp khả năng kiểm thử, trong đó tích hợp với các tính năng hiện có của ASP.NET như xác thực (authentication) dựa trên membership và cả các master page.</a:t>
            </a:r>
          </a:p>
          <a:p>
            <a:pPr lvl="1"/>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062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CƠ SỞ LÝ THUYẾT</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3129" y="2886075"/>
            <a:ext cx="8825659" cy="3200400"/>
          </a:xfrm>
        </p:spPr>
        <p:txBody>
          <a:bodyPr>
            <a:normAutofit/>
          </a:bodyPr>
          <a:lstStyle/>
          <a:p>
            <a:r>
              <a:rPr lang="en-US" sz="2000" b="1" smtClean="0">
                <a:latin typeface="Times New Roman" panose="02020603050405020304" pitchFamily="18" charset="0"/>
                <a:cs typeface="Times New Roman" panose="02020603050405020304" pitchFamily="18" charset="0"/>
              </a:rPr>
              <a:t>Cơ sở dữ liệu</a:t>
            </a:r>
            <a:r>
              <a:rPr lang="en-US" sz="2000" smtClean="0">
                <a:latin typeface="Times New Roman" panose="02020603050405020304" pitchFamily="18" charset="0"/>
                <a:cs typeface="Times New Roman" panose="02020603050405020304" pitchFamily="18" charset="0"/>
              </a:rPr>
              <a:t>: SQL Server</a:t>
            </a:r>
          </a:p>
          <a:p>
            <a:pPr lvl="1"/>
            <a:r>
              <a:rPr lang="en-US" sz="1800" smtClean="0">
                <a:latin typeface="Times New Roman" panose="02020603050405020304" pitchFamily="18" charset="0"/>
                <a:cs typeface="Times New Roman" panose="02020603050405020304" pitchFamily="18" charset="0"/>
              </a:rPr>
              <a:t>SQL </a:t>
            </a:r>
            <a:r>
              <a:rPr lang="en-US" sz="1800">
                <a:latin typeface="Times New Roman" panose="02020603050405020304" pitchFamily="18" charset="0"/>
                <a:cs typeface="Times New Roman" panose="02020603050405020304" pitchFamily="18" charset="0"/>
              </a:rPr>
              <a:t>là ngôn ngữ phi thủ tục, không yêu cầu cách thức truy cập cơ sở dữ liệu như thế nào. Tất cả các thông báo của SQL rất dễ dàng sử dụng và ít </a:t>
            </a:r>
            <a:r>
              <a:rPr lang="en-US" sz="1800">
                <a:latin typeface="Times New Roman" panose="02020603050405020304" pitchFamily="18" charset="0"/>
                <a:cs typeface="Times New Roman" panose="02020603050405020304" pitchFamily="18" charset="0"/>
              </a:rPr>
              <a:t>mắc </a:t>
            </a:r>
            <a:r>
              <a:rPr lang="en-US" sz="1800" smtClean="0">
                <a:latin typeface="Times New Roman" panose="02020603050405020304" pitchFamily="18" charset="0"/>
                <a:cs typeface="Times New Roman" panose="02020603050405020304" pitchFamily="18" charset="0"/>
              </a:rPr>
              <a:t>lỗi.</a:t>
            </a:r>
          </a:p>
          <a:p>
            <a:pPr lvl="1"/>
            <a:r>
              <a:rPr lang="en-US" sz="1800" smtClean="0">
                <a:latin typeface="Times New Roman" panose="02020603050405020304" pitchFamily="18" charset="0"/>
                <a:cs typeface="Times New Roman" panose="02020603050405020304" pitchFamily="18" charset="0"/>
              </a:rPr>
              <a:t>SQL </a:t>
            </a:r>
            <a:r>
              <a:rPr lang="en-US" sz="1800">
                <a:latin typeface="Times New Roman" panose="02020603050405020304" pitchFamily="18" charset="0"/>
                <a:cs typeface="Times New Roman" panose="02020603050405020304" pitchFamily="18" charset="0"/>
              </a:rPr>
              <a:t>cung </a:t>
            </a:r>
            <a:r>
              <a:rPr lang="en-US" sz="1800" smtClean="0">
                <a:latin typeface="Times New Roman" panose="02020603050405020304" pitchFamily="18" charset="0"/>
                <a:cs typeface="Times New Roman" panose="02020603050405020304" pitchFamily="18" charset="0"/>
              </a:rPr>
              <a:t>cấp </a:t>
            </a:r>
            <a:r>
              <a:rPr lang="en-US" sz="1800">
                <a:latin typeface="Times New Roman" panose="02020603050405020304" pitchFamily="18" charset="0"/>
                <a:cs typeface="Times New Roman" panose="02020603050405020304" pitchFamily="18" charset="0"/>
              </a:rPr>
              <a:t>các tập lệnh phong phú cho các công việc hỏi đáp dữ liệu như:</a:t>
            </a:r>
          </a:p>
          <a:p>
            <a:pPr lvl="2"/>
            <a:r>
              <a:rPr lang="en-US" sz="1800" smtClean="0">
                <a:latin typeface="Times New Roman" panose="02020603050405020304" pitchFamily="18" charset="0"/>
                <a:cs typeface="Times New Roman" panose="02020603050405020304" pitchFamily="18" charset="0"/>
              </a:rPr>
              <a:t>Chèn</a:t>
            </a:r>
            <a:r>
              <a:rPr lang="en-US" sz="1800">
                <a:latin typeface="Times New Roman" panose="02020603050405020304" pitchFamily="18" charset="0"/>
                <a:cs typeface="Times New Roman" panose="02020603050405020304" pitchFamily="18" charset="0"/>
              </a:rPr>
              <a:t>, xóa và cập nhật các hàng trong 1 quan hệ</a:t>
            </a:r>
          </a:p>
          <a:p>
            <a:pPr lvl="2"/>
            <a:r>
              <a:rPr lang="en-US" sz="1800" smtClean="0">
                <a:latin typeface="Times New Roman" panose="02020603050405020304" pitchFamily="18" charset="0"/>
                <a:cs typeface="Times New Roman" panose="02020603050405020304" pitchFamily="18" charset="0"/>
              </a:rPr>
              <a:t>Tạp</a:t>
            </a:r>
            <a:r>
              <a:rPr lang="en-US" sz="1800">
                <a:latin typeface="Times New Roman" panose="02020603050405020304" pitchFamily="18" charset="0"/>
                <a:cs typeface="Times New Roman" panose="02020603050405020304" pitchFamily="18" charset="0"/>
              </a:rPr>
              <a:t>, thêm, xóa và sửa đổi các đối tượng trong của cơ sở dữ liệu.</a:t>
            </a:r>
          </a:p>
          <a:p>
            <a:pPr lvl="2"/>
            <a:r>
              <a:rPr lang="en-US" sz="1800" smtClean="0">
                <a:latin typeface="Times New Roman" panose="02020603050405020304" pitchFamily="18" charset="0"/>
                <a:cs typeface="Times New Roman" panose="02020603050405020304" pitchFamily="18" charset="0"/>
              </a:rPr>
              <a:t>Điều </a:t>
            </a:r>
            <a:r>
              <a:rPr lang="en-US" sz="1800">
                <a:latin typeface="Times New Roman" panose="02020603050405020304" pitchFamily="18" charset="0"/>
                <a:cs typeface="Times New Roman" panose="02020603050405020304" pitchFamily="18" charset="0"/>
              </a:rPr>
              <a:t>khiển việc truy cấp tới cơ sở dữ liệu và các đối tượng của cơ sở dữ liệu để đảm bảo tính bảo mật, tính nhất quán và sự ràng buộc của cơ sở dữ liệu.</a:t>
            </a:r>
          </a:p>
          <a:p>
            <a:pPr lvl="1"/>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085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mtClean="0">
                <a:latin typeface="Times New Roman" panose="02020603050405020304" pitchFamily="18" charset="0"/>
                <a:cs typeface="Times New Roman" panose="02020603050405020304" pitchFamily="18" charset="0"/>
              </a:rPr>
              <a:t>CƠ SỞ LÝ THUYẾT</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4079" y="2860675"/>
            <a:ext cx="8825659" cy="3416300"/>
          </a:xfrm>
        </p:spPr>
        <p:txBody>
          <a:bodyPr>
            <a:normAutofit/>
          </a:bodyPr>
          <a:lstStyle/>
          <a:p>
            <a:r>
              <a:rPr lang="en-US" sz="2000" b="1">
                <a:latin typeface="Times New Roman" panose="02020603050405020304" pitchFamily="18" charset="0"/>
                <a:cs typeface="Times New Roman" panose="02020603050405020304" pitchFamily="18" charset="0"/>
              </a:rPr>
              <a:t>Môi trường </a:t>
            </a:r>
            <a:r>
              <a:rPr lang="en-US" sz="2000" b="1">
                <a:latin typeface="Times New Roman" panose="02020603050405020304" pitchFamily="18" charset="0"/>
                <a:cs typeface="Times New Roman" panose="02020603050405020304" pitchFamily="18" charset="0"/>
              </a:rPr>
              <a:t>phát </a:t>
            </a:r>
            <a:r>
              <a:rPr lang="en-US" sz="2000" b="1" smtClean="0">
                <a:latin typeface="Times New Roman" panose="02020603050405020304" pitchFamily="18" charset="0"/>
                <a:cs typeface="Times New Roman" panose="02020603050405020304" pitchFamily="18" charset="0"/>
              </a:rPr>
              <a:t>triển</a:t>
            </a:r>
          </a:p>
          <a:p>
            <a:pPr lvl="1"/>
            <a:r>
              <a:rPr lang="en-US" sz="1800" smtClean="0">
                <a:latin typeface="Times New Roman" panose="02020603050405020304" pitchFamily="18" charset="0"/>
                <a:cs typeface="Times New Roman" panose="02020603050405020304" pitchFamily="18" charset="0"/>
              </a:rPr>
              <a:t>Microsoft </a:t>
            </a:r>
            <a:r>
              <a:rPr lang="en-US" sz="1800">
                <a:latin typeface="Times New Roman" panose="02020603050405020304" pitchFamily="18" charset="0"/>
                <a:cs typeface="Times New Roman" panose="02020603050405020304" pitchFamily="18" charset="0"/>
              </a:rPr>
              <a:t>Visual Studio 2019. Nó </a:t>
            </a:r>
            <a:r>
              <a:rPr lang="en-US" sz="1800">
                <a:latin typeface="Times New Roman" panose="02020603050405020304" pitchFamily="18" charset="0"/>
                <a:cs typeface="Times New Roman" panose="02020603050405020304" pitchFamily="18" charset="0"/>
              </a:rPr>
              <a:t>là một môi trường phát triển tích hợp từ Microsoft. Nó được sử dụng để phát triển chương trình máy tính cho Microsoft Windows, cũng như các trang web, các ứng dụng web và các dịch vụ web.</a:t>
            </a:r>
            <a:endParaRPr lang="en-US" sz="1800">
              <a:latin typeface="Times New Roman" panose="02020603050405020304" pitchFamily="18" charset="0"/>
              <a:cs typeface="Times New Roman" panose="02020603050405020304" pitchFamily="18" charset="0"/>
            </a:endParaRPr>
          </a:p>
          <a:p>
            <a:pPr lvl="1"/>
            <a:r>
              <a:rPr lang="en-US" sz="1800" smtClean="0">
                <a:latin typeface="Times New Roman" panose="02020603050405020304" pitchFamily="18" charset="0"/>
                <a:cs typeface="Times New Roman" panose="02020603050405020304" pitchFamily="18" charset="0"/>
              </a:rPr>
              <a:t>Microsoft SQL Server 2017. Nó </a:t>
            </a:r>
            <a:r>
              <a:rPr lang="vi-VN" sz="1800" smtClean="0">
                <a:latin typeface="Times New Roman" panose="02020603050405020304" pitchFamily="18" charset="0"/>
                <a:cs typeface="Times New Roman" panose="02020603050405020304" pitchFamily="18" charset="0"/>
              </a:rPr>
              <a:t>là </a:t>
            </a:r>
            <a:r>
              <a:rPr lang="vi-VN" sz="1800">
                <a:latin typeface="Times New Roman" panose="02020603050405020304" pitchFamily="18" charset="0"/>
                <a:cs typeface="Times New Roman" panose="02020603050405020304" pitchFamily="18" charset="0"/>
              </a:rPr>
              <a:t>một hệ quản trị cơ sở dữ liệu quan hệ (Relational Database </a:t>
            </a:r>
            <a:r>
              <a:rPr lang="vi-VN" sz="1800">
                <a:latin typeface="Times New Roman" panose="02020603050405020304" pitchFamily="18" charset="0"/>
                <a:cs typeface="Times New Roman" panose="02020603050405020304" pitchFamily="18" charset="0"/>
              </a:rPr>
              <a:t>Management </a:t>
            </a:r>
            <a:r>
              <a:rPr lang="vi-VN" sz="1800" smtClean="0">
                <a:latin typeface="Times New Roman" panose="02020603050405020304" pitchFamily="18" charset="0"/>
                <a:cs typeface="Times New Roman" panose="02020603050405020304" pitchFamily="18" charset="0"/>
              </a:rPr>
              <a:t>System) </a:t>
            </a:r>
            <a:r>
              <a:rPr lang="vi-VN" sz="1800">
                <a:latin typeface="Times New Roman" panose="02020603050405020304" pitchFamily="18" charset="0"/>
                <a:cs typeface="Times New Roman" panose="02020603050405020304" pitchFamily="18" charset="0"/>
              </a:rPr>
              <a:t>sử dụng câu lệnh SQL (</a:t>
            </a:r>
            <a:r>
              <a:rPr lang="vi-VN" sz="1800" b="1">
                <a:latin typeface="Times New Roman" panose="02020603050405020304" pitchFamily="18" charset="0"/>
                <a:cs typeface="Times New Roman" panose="02020603050405020304" pitchFamily="18" charset="0"/>
              </a:rPr>
              <a:t>Transact-SQL) </a:t>
            </a:r>
            <a:r>
              <a:rPr lang="vi-VN" sz="1800">
                <a:latin typeface="Times New Roman" panose="02020603050405020304" pitchFamily="18" charset="0"/>
                <a:cs typeface="Times New Roman" panose="02020603050405020304" pitchFamily="18" charset="0"/>
              </a:rPr>
              <a:t>để trao đổi dữ liệu giữa máy Client và máy cài </a:t>
            </a:r>
            <a:r>
              <a:rPr lang="vi-VN" sz="1800">
                <a:latin typeface="Times New Roman" panose="02020603050405020304" pitchFamily="18" charset="0"/>
                <a:cs typeface="Times New Roman" panose="02020603050405020304" pitchFamily="18" charset="0"/>
              </a:rPr>
              <a:t>SQL </a:t>
            </a:r>
            <a:r>
              <a:rPr lang="vi-VN" sz="1800" smtClean="0">
                <a:latin typeface="Times New Roman" panose="02020603050405020304" pitchFamily="18" charset="0"/>
                <a:cs typeface="Times New Roman" panose="02020603050405020304" pitchFamily="18" charset="0"/>
              </a:rPr>
              <a:t>Server</a:t>
            </a:r>
            <a:r>
              <a:rPr lang="en-US" sz="1800">
                <a:latin typeface="Times New Roman" panose="02020603050405020304" pitchFamily="18" charset="0"/>
                <a:cs typeface="Times New Roman" panose="02020603050405020304" pitchFamily="18" charset="0"/>
              </a:rPr>
              <a:t>,</a:t>
            </a:r>
            <a:r>
              <a:rPr lang="vi-VN" sz="1800" smtClean="0">
                <a:latin typeface="Times New Roman" panose="02020603050405020304" pitchFamily="18" charset="0"/>
                <a:cs typeface="Times New Roman" panose="02020603050405020304" pitchFamily="18" charset="0"/>
              </a:rPr>
              <a:t> được </a:t>
            </a:r>
            <a:r>
              <a:rPr lang="vi-VN" sz="1800">
                <a:latin typeface="Times New Roman" panose="02020603050405020304" pitchFamily="18" charset="0"/>
                <a:cs typeface="Times New Roman" panose="02020603050405020304" pitchFamily="18" charset="0"/>
              </a:rPr>
              <a:t>phát triển và tiếp thị bởi Microsoft.</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4217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173</TotalTime>
  <Words>1179</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Verdana</vt:lpstr>
      <vt:lpstr>Wingdings 3</vt:lpstr>
      <vt:lpstr>Ion Boardroom</vt:lpstr>
      <vt:lpstr>Xây Dựng Hệ Thống Quản Lý Đồ Án Sinh Viên</vt:lpstr>
      <vt:lpstr>NỘI DUNG TRÌNH BÀY</vt:lpstr>
      <vt:lpstr>MỤC TIÊU ĐỒ ÁN</vt:lpstr>
      <vt:lpstr>TỔNG QUAN VỀ ĐỀ TÀI</vt:lpstr>
      <vt:lpstr>TỔNG QUAN VỀ ĐỀ TÀI</vt:lpstr>
      <vt:lpstr>TỔNG QUAN VỀ ĐỀ TÀI</vt:lpstr>
      <vt:lpstr>CƠ SỞ LÝ THUYẾT</vt:lpstr>
      <vt:lpstr>CƠ SỞ LÝ THUYẾT</vt:lpstr>
      <vt:lpstr>CƠ SỞ LÝ THUYẾT</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LUẬN</vt:lpstr>
      <vt:lpstr>KẾT LUẬN</vt:lpstr>
      <vt:lpstr>Kết luận</vt:lpstr>
      <vt:lpstr>Chân thành cám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Quản Lý Đồ Án Sinh Viên</dc:title>
  <dc:creator>Khiêm Phạm Minh</dc:creator>
  <cp:lastModifiedBy>Khiêm Phạm Minh</cp:lastModifiedBy>
  <cp:revision>17</cp:revision>
  <dcterms:created xsi:type="dcterms:W3CDTF">2019-12-13T13:34:15Z</dcterms:created>
  <dcterms:modified xsi:type="dcterms:W3CDTF">2019-12-13T16:27:20Z</dcterms:modified>
</cp:coreProperties>
</file>