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9144000" cy="51435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3ZCMZxTR4nN4YrGvhR0MHSJMb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BBD7CC-2837-4D4B-AE4B-0A312D925AF1}">
  <a:tblStyle styleId="{7CBBD7CC-2837-4D4B-AE4B-0A312D925A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1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495912cc9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0495912cc9_0_194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0495912cc9_0_194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495912cc9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0495912cc9_0_14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30495912cc9_0_147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45fa45aa4_0_198:notes"/>
          <p:cNvSpPr/>
          <p:nvPr>
            <p:ph idx="2" type="sldImg"/>
          </p:nvPr>
        </p:nvSpPr>
        <p:spPr>
          <a:xfrm>
            <a:off x="762000" y="401836"/>
            <a:ext cx="6096000" cy="1085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245fa45aa4_0_198:notes"/>
          <p:cNvSpPr txBox="1"/>
          <p:nvPr>
            <p:ph idx="1" type="body"/>
          </p:nvPr>
        </p:nvSpPr>
        <p:spPr>
          <a:xfrm>
            <a:off x="762000" y="1547068"/>
            <a:ext cx="60960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2245fa45aa4_0_198:notes"/>
          <p:cNvSpPr txBox="1"/>
          <p:nvPr>
            <p:ph idx="12" type="sldNum"/>
          </p:nvPr>
        </p:nvSpPr>
        <p:spPr>
          <a:xfrm>
            <a:off x="4316237" y="3053395"/>
            <a:ext cx="33021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495912cc9_0_363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0495912cc9_0_363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526f8464f_0_107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526f8464f_0_107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526f8464f_0_2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32526f8464f_0_2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495912cc9_0_376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30495912cc9_0_376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526f8464f_0_61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32526f8464f_0_61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526f8464f_0_7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32526f8464f_0_7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" name="Google Shape;45;g2245fa45aa4_0_4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2245fa45aa4_0_488"/>
          <p:cNvSpPr/>
          <p:nvPr/>
        </p:nvSpPr>
        <p:spPr>
          <a:xfrm>
            <a:off x="0" y="0"/>
            <a:ext cx="9144000" cy="51453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g2245fa45aa4_0_4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2245fa45aa4_0_49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 master">
  <p:cSld name="Slide 13 mast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g2245fa45aa4_0_5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2245fa45aa4_0_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4" name="Google Shape;54;g2245fa45aa4_0_4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245fa45aa4_0_49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" name="Google Shape;57;g2245fa45aa4_0_4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2245fa45aa4_0_497"/>
          <p:cNvSpPr/>
          <p:nvPr/>
        </p:nvSpPr>
        <p:spPr>
          <a:xfrm>
            <a:off x="0" y="0"/>
            <a:ext cx="9144000" cy="51438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" name="Google Shape;60;g2245fa45aa4_0_50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2245fa45aa4_0_50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4 master">
  <p:cSld name="Slide 14 mast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3" name="Google Shape;63;g2245fa45aa4_0_5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245fa45aa4_0_5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" name="Google Shape;66;g2245fa45aa4_0_50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2245fa45aa4_0_50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9" name="Google Shape;69;g2245fa45aa4_0_5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2245fa45aa4_0_50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45fa45aa4_0_2485"/>
          <p:cNvSpPr txBox="1"/>
          <p:nvPr>
            <p:ph type="title"/>
          </p:nvPr>
        </p:nvSpPr>
        <p:spPr>
          <a:xfrm>
            <a:off x="539551" y="195485"/>
            <a:ext cx="7272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g2245fa45aa4_0_2485"/>
          <p:cNvSpPr txBox="1"/>
          <p:nvPr>
            <p:ph idx="1" type="body"/>
          </p:nvPr>
        </p:nvSpPr>
        <p:spPr>
          <a:xfrm>
            <a:off x="395288" y="873919"/>
            <a:ext cx="8497800" cy="4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g2245fa45aa4_0_2485"/>
          <p:cNvSpPr txBox="1"/>
          <p:nvPr>
            <p:ph idx="12" type="sldNum"/>
          </p:nvPr>
        </p:nvSpPr>
        <p:spPr>
          <a:xfrm>
            <a:off x="4419600" y="4629150"/>
            <a:ext cx="213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1664207" y="460248"/>
            <a:ext cx="5580888" cy="43891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93475" y="1350312"/>
            <a:ext cx="3801745" cy="2911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4608274" y="1350312"/>
            <a:ext cx="4022725" cy="333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5 master">
  <p:cSld name="Slide 15 mast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g2245fa45aa4_0_5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245fa45aa4_0_5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1597025" y="42081"/>
            <a:ext cx="5949950" cy="1365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956888" y="1375506"/>
            <a:ext cx="7230222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457200" y="4783455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" name="Google Shape;26;g2245fa45aa4_0_4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2245fa45aa4_0_47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" name="Google Shape;29;g2245fa45aa4_0_4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2245fa45aa4_0_47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245fa45aa4_0_2356"/>
          <p:cNvSpPr txBox="1"/>
          <p:nvPr>
            <p:ph type="title"/>
          </p:nvPr>
        </p:nvSpPr>
        <p:spPr>
          <a:xfrm>
            <a:off x="539551" y="195485"/>
            <a:ext cx="7056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g2245fa45aa4_0_2356"/>
          <p:cNvSpPr txBox="1"/>
          <p:nvPr>
            <p:ph idx="1" type="body"/>
          </p:nvPr>
        </p:nvSpPr>
        <p:spPr>
          <a:xfrm>
            <a:off x="395536" y="951569"/>
            <a:ext cx="79164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g2245fa45aa4_0_2356"/>
          <p:cNvSpPr txBox="1"/>
          <p:nvPr>
            <p:ph idx="12" type="sldNum"/>
          </p:nvPr>
        </p:nvSpPr>
        <p:spPr>
          <a:xfrm>
            <a:off x="4419600" y="4629150"/>
            <a:ext cx="213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" name="Google Shape;36;g2245fa45aa4_0_4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2245fa45aa4_0_479"/>
          <p:cNvSpPr/>
          <p:nvPr/>
        </p:nvSpPr>
        <p:spPr>
          <a:xfrm>
            <a:off x="0" y="0"/>
            <a:ext cx="9144000" cy="51453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g2245fa45aa4_0_4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g2245fa45aa4_0_48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2" name="Google Shape;42;g2245fa45aa4_0_4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2245fa45aa4_0_48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1718">
              <a:alpha val="74509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9144000" cy="514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 b="-62954" l="-10475" r="0" t="-31201"/>
          <a:stretch/>
        </p:blipFill>
        <p:spPr>
          <a:xfrm>
            <a:off x="8382000" y="209550"/>
            <a:ext cx="533399" cy="228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30495912cc9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0495912cc9_0_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0495912cc9_0_1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87499" y="4098950"/>
            <a:ext cx="2498848" cy="74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0495912cc9_0_194"/>
          <p:cNvSpPr txBox="1"/>
          <p:nvPr/>
        </p:nvSpPr>
        <p:spPr>
          <a:xfrm>
            <a:off x="1469950" y="1691650"/>
            <a:ext cx="6477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ED265B"/>
                </a:solidFill>
              </a:rPr>
              <a:t>Intraempreendedorismo</a:t>
            </a:r>
            <a:endParaRPr b="1" sz="3600">
              <a:solidFill>
                <a:srgbClr val="ED265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ED265B"/>
                </a:solidFill>
              </a:rPr>
              <a:t>Business Case</a:t>
            </a:r>
            <a:endParaRPr b="1" sz="3600">
              <a:solidFill>
                <a:srgbClr val="ED265B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g30495912cc9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" y="2"/>
            <a:ext cx="91355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0495912cc9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276" y="209004"/>
            <a:ext cx="8691449" cy="4704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0495912cc9_0_1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8623" y="2931424"/>
            <a:ext cx="3346751" cy="99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30495912cc9_0_147"/>
          <p:cNvSpPr txBox="1"/>
          <p:nvPr/>
        </p:nvSpPr>
        <p:spPr>
          <a:xfrm>
            <a:off x="1339325" y="2159503"/>
            <a:ext cx="6292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lang="en-US" sz="2997">
                <a:solidFill>
                  <a:srgbClr val="91A3AD"/>
                </a:solidFill>
              </a:rPr>
              <a:t>Estudo realizado na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45fa45aa4_0_198"/>
          <p:cNvSpPr/>
          <p:nvPr/>
        </p:nvSpPr>
        <p:spPr>
          <a:xfrm>
            <a:off x="340314" y="157439"/>
            <a:ext cx="4710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</a:pPr>
            <a:r>
              <a:rPr b="1" lang="en-US" sz="3000">
                <a:solidFill>
                  <a:srgbClr val="ED145B"/>
                </a:solidFill>
              </a:rPr>
              <a:t>Resumo do Projeto</a:t>
            </a:r>
            <a:endParaRPr b="1" sz="3000">
              <a:solidFill>
                <a:srgbClr val="ED145B"/>
              </a:solidFill>
            </a:endParaRPr>
          </a:p>
        </p:txBody>
      </p:sp>
      <p:sp>
        <p:nvSpPr>
          <p:cNvPr id="117" name="Google Shape;117;g2245fa45aa4_0_198"/>
          <p:cNvSpPr/>
          <p:nvPr/>
        </p:nvSpPr>
        <p:spPr>
          <a:xfrm>
            <a:off x="287925" y="855825"/>
            <a:ext cx="8477100" cy="4043700"/>
          </a:xfrm>
          <a:prstGeom prst="roundRect">
            <a:avLst>
              <a:gd fmla="val 5789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Nome do Projeto: </a:t>
            </a:r>
            <a:r>
              <a:rPr lang="en-US" sz="1200">
                <a:solidFill>
                  <a:schemeClr val="dk1"/>
                </a:solidFill>
              </a:rPr>
              <a:t>XPTO   |   </a:t>
            </a:r>
            <a:r>
              <a:rPr b="1" lang="en-US" sz="1200">
                <a:solidFill>
                  <a:schemeClr val="dk1"/>
                </a:solidFill>
              </a:rPr>
              <a:t>Área Solicitante: </a:t>
            </a:r>
            <a:r>
              <a:rPr lang="en-US" sz="1200">
                <a:solidFill>
                  <a:schemeClr val="dk1"/>
                </a:solidFill>
              </a:rPr>
              <a:t>Gestão de Riscos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Capex K</a:t>
            </a:r>
            <a:r>
              <a:rPr lang="en-US" sz="1200">
                <a:solidFill>
                  <a:schemeClr val="dk1"/>
                </a:solidFill>
              </a:rPr>
              <a:t>R$: 47.500 (único investimento em até 2x) + </a:t>
            </a:r>
            <a:r>
              <a:rPr b="1" lang="en-US" sz="1200">
                <a:solidFill>
                  <a:schemeClr val="dk1"/>
                </a:solidFill>
              </a:rPr>
              <a:t>Opex </a:t>
            </a:r>
            <a:r>
              <a:rPr lang="en-US" sz="1200">
                <a:solidFill>
                  <a:schemeClr val="dk1"/>
                </a:solidFill>
              </a:rPr>
              <a:t>KR$ 688.560/ano (57.380 mês)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Tipo de Projeto: </a:t>
            </a:r>
            <a:r>
              <a:rPr lang="en-US" sz="1200">
                <a:solidFill>
                  <a:schemeClr val="dk1"/>
                </a:solidFill>
              </a:rPr>
              <a:t>Run the business / Aumento de receita / </a:t>
            </a:r>
            <a:r>
              <a:rPr b="1" lang="en-US" sz="1200" u="sng">
                <a:solidFill>
                  <a:schemeClr val="dk1"/>
                </a:solidFill>
              </a:rPr>
              <a:t>Redução de despesas</a:t>
            </a:r>
            <a:r>
              <a:rPr lang="en-US" sz="1200">
                <a:solidFill>
                  <a:schemeClr val="dk1"/>
                </a:solidFill>
              </a:rPr>
              <a:t> / Expansão / Mandatório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Previsto no Orçamento:</a:t>
            </a:r>
            <a:r>
              <a:rPr lang="en-US" sz="1200">
                <a:solidFill>
                  <a:schemeClr val="dk1"/>
                </a:solidFill>
              </a:rPr>
              <a:t> Sim ou </a:t>
            </a:r>
            <a:r>
              <a:rPr b="1" lang="en-US" sz="1200" u="sng">
                <a:solidFill>
                  <a:schemeClr val="dk1"/>
                </a:solidFill>
              </a:rPr>
              <a:t>Não</a:t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Tipo de Benefício: </a:t>
            </a:r>
            <a:r>
              <a:rPr lang="en-US" sz="1200">
                <a:solidFill>
                  <a:schemeClr val="dk1"/>
                </a:solidFill>
              </a:rPr>
              <a:t>Receitas </a:t>
            </a:r>
            <a:r>
              <a:rPr b="1" lang="en-US" sz="1200">
                <a:solidFill>
                  <a:schemeClr val="dk1"/>
                </a:solidFill>
              </a:rPr>
              <a:t>/ </a:t>
            </a:r>
            <a:r>
              <a:rPr b="1" lang="en-US" sz="1200" u="sng">
                <a:solidFill>
                  <a:schemeClr val="dk1"/>
                </a:solidFill>
              </a:rPr>
              <a:t>Savings</a:t>
            </a:r>
            <a:r>
              <a:rPr lang="en-US" sz="1200">
                <a:solidFill>
                  <a:schemeClr val="dk1"/>
                </a:solidFill>
              </a:rPr>
              <a:t> </a:t>
            </a:r>
            <a:r>
              <a:rPr b="1" lang="en-US" sz="1200">
                <a:solidFill>
                  <a:schemeClr val="dk1"/>
                </a:solidFill>
              </a:rPr>
              <a:t>/ </a:t>
            </a:r>
            <a:r>
              <a:rPr b="1" lang="en-US" sz="1200" u="sng">
                <a:solidFill>
                  <a:schemeClr val="dk1"/>
                </a:solidFill>
              </a:rPr>
              <a:t>Aumento de Eficiência</a:t>
            </a:r>
            <a:r>
              <a:rPr lang="en-US" sz="1200">
                <a:solidFill>
                  <a:schemeClr val="dk1"/>
                </a:solidFill>
              </a:rPr>
              <a:t> / Outros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Início Previsto: </a:t>
            </a:r>
            <a:r>
              <a:rPr lang="en-US" sz="1200">
                <a:solidFill>
                  <a:schemeClr val="dk1"/>
                </a:solidFill>
              </a:rPr>
              <a:t>04/2025       </a:t>
            </a:r>
            <a:r>
              <a:rPr b="1" lang="en-US" sz="1200">
                <a:solidFill>
                  <a:schemeClr val="dk1"/>
                </a:solidFill>
              </a:rPr>
              <a:t>Fim Previsto:</a:t>
            </a:r>
            <a:r>
              <a:rPr lang="en-US" sz="1200">
                <a:solidFill>
                  <a:schemeClr val="dk1"/>
                </a:solidFill>
              </a:rPr>
              <a:t> 12/2025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Resumo/Descrição do Projeto: </a:t>
            </a:r>
            <a:r>
              <a:rPr lang="en-US" sz="1200">
                <a:solidFill>
                  <a:schemeClr val="dk1"/>
                </a:solidFill>
              </a:rPr>
              <a:t>Solução digital para registro de ocorrências, tratamento e distribuição para construção de planos de ação pelo setor de risco.</a:t>
            </a:r>
            <a:br>
              <a:rPr lang="en-U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Benefícios Esperados: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1) Centralização das informações de risco do grupo em um único sistema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2) Redução e otimização do tempo de resposta ao risco reportado de 4h para tempo real.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2) Economia de R$ 560 mil/reais por ano, comparado ao fornecedor atual. (custo de ocorrência de R$ 10,4 reais para R$ 5,74) 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30495912cc9_0_363"/>
          <p:cNvPicPr preferRelativeResize="0"/>
          <p:nvPr/>
        </p:nvPicPr>
        <p:blipFill rotWithShape="1">
          <a:blip r:embed="rId3">
            <a:alphaModFix/>
          </a:blip>
          <a:srcRect b="43700" l="0" r="52289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0495912cc9_0_363"/>
          <p:cNvSpPr txBox="1"/>
          <p:nvPr/>
        </p:nvSpPr>
        <p:spPr>
          <a:xfrm>
            <a:off x="350100" y="272918"/>
            <a:ext cx="598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3000">
                <a:solidFill>
                  <a:srgbClr val="ED145B"/>
                </a:solidFill>
              </a:rPr>
              <a:t>Qual era o desafio?</a:t>
            </a:r>
            <a:endParaRPr b="1" i="0" sz="2400" u="none" cap="none" strike="noStrike">
              <a:solidFill>
                <a:srgbClr val="ED14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0495912cc9_0_363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30495912cc9_0_3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0495912cc9_0_363"/>
          <p:cNvSpPr txBox="1"/>
          <p:nvPr/>
        </p:nvSpPr>
        <p:spPr>
          <a:xfrm>
            <a:off x="397250" y="738425"/>
            <a:ext cx="76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</a:t>
            </a:r>
            <a:endParaRPr>
              <a:solidFill>
                <a:srgbClr val="93A2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g30495912cc9_0_363"/>
          <p:cNvSpPr txBox="1"/>
          <p:nvPr/>
        </p:nvSpPr>
        <p:spPr>
          <a:xfrm>
            <a:off x="420609" y="2063172"/>
            <a:ext cx="6016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</a:rPr>
              <a:t>2) Processo atual:</a:t>
            </a:r>
            <a:endParaRPr i="0" sz="1700" u="none" cap="none" strike="noStrike">
              <a:solidFill>
                <a:schemeClr val="lt1"/>
              </a:solidFill>
            </a:endParaRPr>
          </a:p>
        </p:txBody>
      </p:sp>
      <p:sp>
        <p:nvSpPr>
          <p:cNvPr id="128" name="Google Shape;128;g30495912cc9_0_363"/>
          <p:cNvSpPr txBox="1"/>
          <p:nvPr/>
        </p:nvSpPr>
        <p:spPr>
          <a:xfrm>
            <a:off x="420609" y="1394703"/>
            <a:ext cx="60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</a:rPr>
              <a:t>1) Demanda: 109.7</a:t>
            </a:r>
            <a:r>
              <a:rPr b="1" lang="en-US" sz="1800">
                <a:solidFill>
                  <a:schemeClr val="lt1"/>
                </a:solidFill>
              </a:rPr>
              <a:t> </a:t>
            </a:r>
            <a:r>
              <a:rPr b="1" i="0" lang="en-US" sz="1800" u="none" cap="none" strike="noStrike">
                <a:solidFill>
                  <a:schemeClr val="lt1"/>
                </a:solidFill>
              </a:rPr>
              <a:t>mil </a:t>
            </a:r>
            <a:r>
              <a:rPr i="0" lang="en-US" sz="1800" u="none" cap="none" strike="noStrike">
                <a:solidFill>
                  <a:schemeClr val="lt1"/>
                </a:solidFill>
              </a:rPr>
              <a:t>ocorrências/ano</a:t>
            </a:r>
            <a:endParaRPr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129" name="Google Shape;129;g30495912cc9_0_363"/>
          <p:cNvSpPr/>
          <p:nvPr/>
        </p:nvSpPr>
        <p:spPr>
          <a:xfrm>
            <a:off x="968200" y="2593334"/>
            <a:ext cx="6962700" cy="361200"/>
          </a:xfrm>
          <a:prstGeom prst="rightArrow">
            <a:avLst>
              <a:gd fmla="val 33851" name="adj1"/>
              <a:gd fmla="val 86452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30" name="Google Shape;130;g30495912cc9_0_363"/>
          <p:cNvSpPr/>
          <p:nvPr/>
        </p:nvSpPr>
        <p:spPr>
          <a:xfrm>
            <a:off x="2204409" y="2417177"/>
            <a:ext cx="930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/>
              <a:t>Áreas </a:t>
            </a:r>
            <a:r>
              <a:rPr i="0" lang="en-US" sz="800" u="none" cap="none" strike="noStrike">
                <a:solidFill>
                  <a:srgbClr val="000000"/>
                </a:solidFill>
              </a:rPr>
              <a:t>registram ocorrência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31" name="Google Shape;131;g30495912cc9_0_363"/>
          <p:cNvSpPr/>
          <p:nvPr/>
        </p:nvSpPr>
        <p:spPr>
          <a:xfrm>
            <a:off x="1164125" y="2417177"/>
            <a:ext cx="930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/>
              <a:t>Áreas </a:t>
            </a:r>
            <a:r>
              <a:rPr i="0" lang="en-US" sz="800" u="none" cap="none" strike="noStrike">
                <a:solidFill>
                  <a:srgbClr val="000000"/>
                </a:solidFill>
              </a:rPr>
              <a:t>identificam problema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32" name="Google Shape;132;g30495912cc9_0_363"/>
          <p:cNvSpPr/>
          <p:nvPr/>
        </p:nvSpPr>
        <p:spPr>
          <a:xfrm>
            <a:off x="3244697" y="2417177"/>
            <a:ext cx="930000" cy="6174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Gestão de Risco </a:t>
            </a:r>
            <a:r>
              <a:rPr i="0" lang="en-US" sz="800" u="none" cap="none" strike="noStrike">
                <a:solidFill>
                  <a:srgbClr val="FFFFFF"/>
                </a:solidFill>
              </a:rPr>
              <a:t> classifica ocorrência</a:t>
            </a:r>
            <a:endParaRPr i="0" sz="800" u="none" cap="none" strike="noStrike">
              <a:solidFill>
                <a:srgbClr val="FFFFFF"/>
              </a:solidFill>
            </a:endParaRPr>
          </a:p>
        </p:txBody>
      </p:sp>
      <p:sp>
        <p:nvSpPr>
          <p:cNvPr id="133" name="Google Shape;133;g30495912cc9_0_363"/>
          <p:cNvSpPr/>
          <p:nvPr/>
        </p:nvSpPr>
        <p:spPr>
          <a:xfrm>
            <a:off x="4284985" y="2417177"/>
            <a:ext cx="930000" cy="6174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Gestão de Risco </a:t>
            </a:r>
            <a:r>
              <a:rPr i="0" lang="en-US" sz="800" u="none" cap="none" strike="noStrike">
                <a:solidFill>
                  <a:srgbClr val="FFFFFF"/>
                </a:solidFill>
              </a:rPr>
              <a:t>direciona ocorrência para grupos de whatsapp</a:t>
            </a:r>
            <a:endParaRPr i="0" sz="800" u="none" cap="none" strike="noStrike">
              <a:solidFill>
                <a:srgbClr val="FFFFFF"/>
              </a:solidFill>
            </a:endParaRPr>
          </a:p>
        </p:txBody>
      </p:sp>
      <p:sp>
        <p:nvSpPr>
          <p:cNvPr id="134" name="Google Shape;134;g30495912cc9_0_363"/>
          <p:cNvSpPr/>
          <p:nvPr/>
        </p:nvSpPr>
        <p:spPr>
          <a:xfrm>
            <a:off x="5325273" y="2436899"/>
            <a:ext cx="930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Gestão de Risco </a:t>
            </a:r>
            <a:r>
              <a:rPr i="0" lang="en-US" sz="800" u="none" cap="none" strike="noStrike">
                <a:solidFill>
                  <a:schemeClr val="dk1"/>
                </a:solidFill>
              </a:rPr>
              <a:t>faz plano de ação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35" name="Google Shape;135;g30495912cc9_0_363"/>
          <p:cNvSpPr/>
          <p:nvPr/>
        </p:nvSpPr>
        <p:spPr>
          <a:xfrm>
            <a:off x="6377700" y="2436899"/>
            <a:ext cx="1158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/>
              <a:t>Áreas</a:t>
            </a:r>
            <a:r>
              <a:rPr i="0" lang="en-US" sz="800" u="none" cap="none" strike="noStrike">
                <a:solidFill>
                  <a:srgbClr val="000000"/>
                </a:solidFill>
              </a:rPr>
              <a:t> tratam</a:t>
            </a:r>
            <a:endParaRPr i="0" sz="8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800" u="none" cap="none" strike="noStrike">
                <a:solidFill>
                  <a:srgbClr val="000000"/>
                </a:solidFill>
              </a:rPr>
              <a:t>ocorrência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36" name="Google Shape;136;g30495912cc9_0_363"/>
          <p:cNvSpPr/>
          <p:nvPr/>
        </p:nvSpPr>
        <p:spPr>
          <a:xfrm>
            <a:off x="1164125" y="3197975"/>
            <a:ext cx="6371700" cy="302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Gestão de Risco </a:t>
            </a:r>
            <a:r>
              <a:rPr i="0" lang="en-US" sz="1100" u="none" cap="none" strike="noStrike">
                <a:solidFill>
                  <a:schemeClr val="dk1"/>
                </a:solidFill>
              </a:rPr>
              <a:t>demora 4h para tratar ocorrência, </a:t>
            </a:r>
            <a:r>
              <a:rPr lang="en-US" sz="1100">
                <a:solidFill>
                  <a:schemeClr val="dk1"/>
                </a:solidFill>
              </a:rPr>
              <a:t>com</a:t>
            </a:r>
            <a:r>
              <a:rPr i="0" lang="en-US" sz="1100" u="none" cap="none" strike="noStrike">
                <a:solidFill>
                  <a:schemeClr val="dk1"/>
                </a:solidFill>
              </a:rPr>
              <a:t> custo de </a:t>
            </a:r>
            <a:r>
              <a:rPr b="1" i="0" lang="en-US" sz="1100" u="none" cap="none" strike="noStrike">
                <a:solidFill>
                  <a:schemeClr val="dk1"/>
                </a:solidFill>
              </a:rPr>
              <a:t>R$ 10,40</a:t>
            </a:r>
            <a:r>
              <a:rPr i="0" lang="en-US" sz="1100" u="none" cap="none" strike="noStrike">
                <a:solidFill>
                  <a:schemeClr val="dk1"/>
                </a:solidFill>
              </a:rPr>
              <a:t> reais/ocorrência.</a:t>
            </a:r>
            <a:endParaRPr i="0" sz="1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g32526f8464f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9066" y="1473200"/>
            <a:ext cx="1675397" cy="198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2526f8464f_0_107"/>
          <p:cNvPicPr preferRelativeResize="0"/>
          <p:nvPr/>
        </p:nvPicPr>
        <p:blipFill rotWithShape="1">
          <a:blip r:embed="rId4">
            <a:alphaModFix/>
          </a:blip>
          <a:srcRect b="43700" l="0" r="52290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2526f8464f_0_107"/>
          <p:cNvSpPr txBox="1"/>
          <p:nvPr/>
        </p:nvSpPr>
        <p:spPr>
          <a:xfrm>
            <a:off x="350100" y="272918"/>
            <a:ext cx="598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3000">
                <a:solidFill>
                  <a:srgbClr val="ED145B"/>
                </a:solidFill>
              </a:rPr>
              <a:t>Qual </a:t>
            </a:r>
            <a:r>
              <a:rPr b="1" lang="en-US" sz="3000">
                <a:solidFill>
                  <a:srgbClr val="ED145B"/>
                </a:solidFill>
              </a:rPr>
              <a:t>é a solução?</a:t>
            </a:r>
            <a:endParaRPr b="1" i="0" sz="2400" u="none" cap="none" strike="noStrike">
              <a:solidFill>
                <a:srgbClr val="ED14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2526f8464f_0_107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g32526f8464f_0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2526f8464f_0_107"/>
          <p:cNvSpPr txBox="1"/>
          <p:nvPr/>
        </p:nvSpPr>
        <p:spPr>
          <a:xfrm>
            <a:off x="397250" y="738425"/>
            <a:ext cx="76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</a:t>
            </a:r>
            <a:endParaRPr>
              <a:solidFill>
                <a:srgbClr val="93A2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g32526f8464f_0_107"/>
          <p:cNvSpPr txBox="1"/>
          <p:nvPr/>
        </p:nvSpPr>
        <p:spPr>
          <a:xfrm>
            <a:off x="563084" y="1543380"/>
            <a:ext cx="68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3) Novo processo: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g32526f8464f_0_107"/>
          <p:cNvSpPr/>
          <p:nvPr/>
        </p:nvSpPr>
        <p:spPr>
          <a:xfrm>
            <a:off x="1240325" y="2497525"/>
            <a:ext cx="6371700" cy="354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Ocorrência irá cair no grupo de whatsapp automaticamente, custo será de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R$ 5,74 </a:t>
            </a:r>
            <a:r>
              <a:rPr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reais</a:t>
            </a:r>
            <a:r>
              <a:rPr b="0" i="0" lang="en-US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/ocorrência</a:t>
            </a:r>
            <a:endParaRPr b="0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g32526f8464f_0_107"/>
          <p:cNvSpPr/>
          <p:nvPr/>
        </p:nvSpPr>
        <p:spPr>
          <a:xfrm>
            <a:off x="1044400" y="2013075"/>
            <a:ext cx="6962700" cy="316800"/>
          </a:xfrm>
          <a:prstGeom prst="rightArrow">
            <a:avLst>
              <a:gd fmla="val 33851" name="adj1"/>
              <a:gd fmla="val 86452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g32526f8464f_0_107"/>
          <p:cNvSpPr/>
          <p:nvPr/>
        </p:nvSpPr>
        <p:spPr>
          <a:xfrm>
            <a:off x="2280618" y="1933008"/>
            <a:ext cx="930000" cy="47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/>
              <a:t>Áreas</a:t>
            </a:r>
            <a:r>
              <a:rPr i="0" lang="en-US" sz="900" u="none" cap="none" strike="noStrike">
                <a:solidFill>
                  <a:srgbClr val="000000"/>
                </a:solidFill>
              </a:rPr>
              <a:t> registram ocorrência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51" name="Google Shape;151;g32526f8464f_0_107"/>
          <p:cNvSpPr/>
          <p:nvPr/>
        </p:nvSpPr>
        <p:spPr>
          <a:xfrm>
            <a:off x="1240329" y="1933008"/>
            <a:ext cx="930000" cy="47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/>
              <a:t>Áreas</a:t>
            </a:r>
            <a:r>
              <a:rPr i="0" lang="en-US" sz="900" u="none" cap="none" strike="noStrike">
                <a:solidFill>
                  <a:srgbClr val="000000"/>
                </a:solidFill>
              </a:rPr>
              <a:t> identificam problema</a:t>
            </a:r>
            <a:endParaRPr i="0" sz="900" u="none" cap="none" strike="noStrike">
              <a:solidFill>
                <a:srgbClr val="000000"/>
              </a:solidFill>
            </a:endParaRPr>
          </a:p>
        </p:txBody>
      </p:sp>
      <p:sp>
        <p:nvSpPr>
          <p:cNvPr id="152" name="Google Shape;152;g32526f8464f_0_107"/>
          <p:cNvSpPr/>
          <p:nvPr/>
        </p:nvSpPr>
        <p:spPr>
          <a:xfrm>
            <a:off x="3320899" y="1933000"/>
            <a:ext cx="1970400" cy="476700"/>
          </a:xfrm>
          <a:prstGeom prst="rect">
            <a:avLst/>
          </a:prstGeom>
          <a:solidFill>
            <a:srgbClr val="FF0066"/>
          </a:solidFill>
          <a:ln cap="flat" cmpd="sng" w="9525">
            <a:solidFill>
              <a:srgbClr val="254F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900" u="none" cap="none" strike="noStrike">
                <a:solidFill>
                  <a:srgbClr val="FFFFFF"/>
                </a:solidFill>
              </a:rPr>
              <a:t>Ocorrência cai diretamente para os grupos de whatsapp</a:t>
            </a:r>
            <a:endParaRPr i="0" sz="900" u="none" cap="none" strike="noStrike">
              <a:solidFill>
                <a:srgbClr val="FFFFFF"/>
              </a:solidFill>
            </a:endParaRPr>
          </a:p>
        </p:txBody>
      </p:sp>
      <p:sp>
        <p:nvSpPr>
          <p:cNvPr id="153" name="Google Shape;153;g32526f8464f_0_107"/>
          <p:cNvSpPr/>
          <p:nvPr/>
        </p:nvSpPr>
        <p:spPr>
          <a:xfrm>
            <a:off x="5401473" y="1862774"/>
            <a:ext cx="930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>
                <a:solidFill>
                  <a:schemeClr val="dk1"/>
                </a:solidFill>
              </a:rPr>
              <a:t>Gestão de Risco </a:t>
            </a:r>
            <a:r>
              <a:rPr i="0" lang="en-US" sz="800" u="none" cap="none" strike="noStrike">
                <a:solidFill>
                  <a:schemeClr val="dk1"/>
                </a:solidFill>
              </a:rPr>
              <a:t>faz plano de ação</a:t>
            </a:r>
            <a:endParaRPr i="0" sz="800" u="none" cap="none" strike="noStrike">
              <a:solidFill>
                <a:schemeClr val="dk1"/>
              </a:solidFill>
            </a:endParaRPr>
          </a:p>
        </p:txBody>
      </p:sp>
      <p:sp>
        <p:nvSpPr>
          <p:cNvPr id="154" name="Google Shape;154;g32526f8464f_0_107"/>
          <p:cNvSpPr/>
          <p:nvPr/>
        </p:nvSpPr>
        <p:spPr>
          <a:xfrm>
            <a:off x="6453900" y="1862774"/>
            <a:ext cx="1158000" cy="61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800"/>
              <a:t>Áreas</a:t>
            </a:r>
            <a:r>
              <a:rPr i="0" lang="en-US" sz="800" u="none" cap="none" strike="noStrike">
                <a:solidFill>
                  <a:srgbClr val="000000"/>
                </a:solidFill>
              </a:rPr>
              <a:t> tratam</a:t>
            </a:r>
            <a:endParaRPr i="0" sz="8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800" u="none" cap="none" strike="noStrike">
                <a:solidFill>
                  <a:srgbClr val="000000"/>
                </a:solidFill>
              </a:rPr>
              <a:t>ocorrência</a:t>
            </a:r>
            <a:endParaRPr i="0" sz="800" u="none" cap="none" strike="noStrike">
              <a:solidFill>
                <a:srgbClr val="000000"/>
              </a:solidFill>
            </a:endParaRPr>
          </a:p>
        </p:txBody>
      </p:sp>
      <p:sp>
        <p:nvSpPr>
          <p:cNvPr id="155" name="Google Shape;155;g32526f8464f_0_107"/>
          <p:cNvSpPr txBox="1"/>
          <p:nvPr/>
        </p:nvSpPr>
        <p:spPr>
          <a:xfrm>
            <a:off x="623784" y="3436380"/>
            <a:ext cx="68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r>
              <a:rPr b="1"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Automatização com a solução XPTO </a:t>
            </a:r>
            <a:r>
              <a:rPr lang="en-US" sz="1800">
                <a:solidFill>
                  <a:srgbClr val="FF0066"/>
                </a:solidFill>
                <a:latin typeface="Proxima Nova"/>
                <a:ea typeface="Proxima Nova"/>
                <a:cs typeface="Proxima Nova"/>
                <a:sym typeface="Proxima Nova"/>
              </a:rPr>
              <a:t>( link do protótipo)</a:t>
            </a:r>
            <a:endParaRPr i="0" sz="1800" u="none" cap="none" strike="noStrike">
              <a:solidFill>
                <a:srgbClr val="FF00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32526f8464f_0_26"/>
          <p:cNvPicPr preferRelativeResize="0"/>
          <p:nvPr/>
        </p:nvPicPr>
        <p:blipFill rotWithShape="1">
          <a:blip r:embed="rId3">
            <a:alphaModFix/>
          </a:blip>
          <a:srcRect b="43700" l="0" r="52290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2526f8464f_0_26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32526f8464f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2526f8464f_0_26"/>
          <p:cNvSpPr txBox="1"/>
          <p:nvPr/>
        </p:nvSpPr>
        <p:spPr>
          <a:xfrm>
            <a:off x="326613" y="282947"/>
            <a:ext cx="5726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00" spcFirstLastPara="1" rIns="68500" wrap="square" tIns="342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D145B"/>
                </a:solidFill>
              </a:rPr>
              <a:t>Etapas do Projeto</a:t>
            </a:r>
            <a:endParaRPr b="1" i="0" sz="1500" u="none" cap="none" strike="noStrike">
              <a:solidFill>
                <a:srgbClr val="ED14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2526f8464f_0_26"/>
          <p:cNvSpPr txBox="1"/>
          <p:nvPr/>
        </p:nvSpPr>
        <p:spPr>
          <a:xfrm>
            <a:off x="380784" y="885415"/>
            <a:ext cx="86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  <a:latin typeface="Proxima Nova"/>
                <a:ea typeface="Proxima Nova"/>
                <a:cs typeface="Proxima Nova"/>
                <a:sym typeface="Proxima Nova"/>
              </a:rPr>
              <a:t>Status e Ganhos </a:t>
            </a:r>
            <a:r>
              <a:rPr lang="en-US">
                <a:solidFill>
                  <a:srgbClr val="93A2A9"/>
                </a:solidFill>
                <a:latin typeface="Proxima Nova"/>
                <a:ea typeface="Proxima Nova"/>
                <a:cs typeface="Proxima Nova"/>
                <a:sym typeface="Proxima Nova"/>
              </a:rPr>
              <a:t>do Projeto</a:t>
            </a:r>
            <a:endParaRPr>
              <a:solidFill>
                <a:srgbClr val="93A2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g32526f8464f_0_26"/>
          <p:cNvSpPr/>
          <p:nvPr/>
        </p:nvSpPr>
        <p:spPr>
          <a:xfrm>
            <a:off x="0" y="5969516"/>
            <a:ext cx="12190500" cy="79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2526f8464f_0_26"/>
          <p:cNvSpPr txBox="1"/>
          <p:nvPr/>
        </p:nvSpPr>
        <p:spPr>
          <a:xfrm>
            <a:off x="61614" y="2156948"/>
            <a:ext cx="639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2526f8464f_0_26"/>
          <p:cNvSpPr txBox="1"/>
          <p:nvPr/>
        </p:nvSpPr>
        <p:spPr>
          <a:xfrm>
            <a:off x="521931" y="1199652"/>
            <a:ext cx="67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FF0066"/>
                </a:solidFill>
              </a:rPr>
              <a:t>1) Fase:</a:t>
            </a:r>
            <a:endParaRPr i="0" sz="2000" u="none" cap="none" strike="noStrike">
              <a:solidFill>
                <a:srgbClr val="FF0066"/>
              </a:solidFill>
            </a:endParaRPr>
          </a:p>
        </p:txBody>
      </p:sp>
      <p:sp>
        <p:nvSpPr>
          <p:cNvPr id="168" name="Google Shape;168;g32526f8464f_0_26"/>
          <p:cNvSpPr/>
          <p:nvPr/>
        </p:nvSpPr>
        <p:spPr>
          <a:xfrm>
            <a:off x="532300" y="2300559"/>
            <a:ext cx="1653000" cy="77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Validação e b</a:t>
            </a: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usca de </a:t>
            </a:r>
            <a:r>
              <a:rPr lang="en-U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solução</a:t>
            </a:r>
            <a:r>
              <a:rPr lang="en-U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para</a:t>
            </a: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o desafio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g32526f8464f_0_26"/>
          <p:cNvSpPr/>
          <p:nvPr/>
        </p:nvSpPr>
        <p:spPr>
          <a:xfrm>
            <a:off x="2303022" y="2300559"/>
            <a:ext cx="1653000" cy="77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Protótipo + p</a:t>
            </a: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rova de conceito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realizada e validada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g32526f8464f_0_26"/>
          <p:cNvSpPr/>
          <p:nvPr/>
        </p:nvSpPr>
        <p:spPr>
          <a:xfrm>
            <a:off x="4073745" y="2300559"/>
            <a:ext cx="1653000" cy="77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Plano de rollout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construído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g32526f8464f_0_26"/>
          <p:cNvSpPr/>
          <p:nvPr/>
        </p:nvSpPr>
        <p:spPr>
          <a:xfrm>
            <a:off x="5844467" y="2300559"/>
            <a:ext cx="1653000" cy="7773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Aprovação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pelo comitê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g32526f8464f_0_26"/>
          <p:cNvSpPr/>
          <p:nvPr/>
        </p:nvSpPr>
        <p:spPr>
          <a:xfrm>
            <a:off x="7615202" y="2286424"/>
            <a:ext cx="1276200" cy="7773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Rollout</a:t>
            </a:r>
            <a:endParaRPr b="0" i="0" sz="12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g32526f8464f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688" y="1711209"/>
            <a:ext cx="454234" cy="45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2526f8464f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2400" y="1711209"/>
            <a:ext cx="454235" cy="45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2526f8464f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125" y="1711209"/>
            <a:ext cx="454235" cy="45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2526f8464f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3861" y="1711211"/>
            <a:ext cx="454225" cy="45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2526f8464f_0_26"/>
          <p:cNvSpPr txBox="1"/>
          <p:nvPr/>
        </p:nvSpPr>
        <p:spPr>
          <a:xfrm>
            <a:off x="518576" y="3372914"/>
            <a:ext cx="87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000" u="none" cap="none" strike="noStrike">
                <a:solidFill>
                  <a:srgbClr val="ED145B"/>
                </a:solidFill>
              </a:rPr>
              <a:t>2) Indicadores validados na PoC:</a:t>
            </a:r>
            <a:endParaRPr i="0" sz="2000" u="none" cap="none" strike="noStrike">
              <a:solidFill>
                <a:srgbClr val="ED145B"/>
              </a:solidFill>
            </a:endParaRPr>
          </a:p>
        </p:txBody>
      </p:sp>
      <p:graphicFrame>
        <p:nvGraphicFramePr>
          <p:cNvPr id="178" name="Google Shape;178;g32526f8464f_0_26"/>
          <p:cNvGraphicFramePr/>
          <p:nvPr/>
        </p:nvGraphicFramePr>
        <p:xfrm>
          <a:off x="662588" y="3874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{7CBBD7CC-2837-4D4B-AE4B-0A312D925AF1}</a:tableStyleId>
              </a:tblPr>
              <a:tblGrid>
                <a:gridCol w="2742925"/>
                <a:gridCol w="2742925"/>
                <a:gridCol w="2742925"/>
              </a:tblGrid>
              <a:tr h="201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Indicadores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Manual (Processo atual)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00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Com 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XPTO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(Autom</a:t>
                      </a:r>
                      <a:r>
                        <a:rPr b="1" lang="en-US" sz="1200">
                          <a:solidFill>
                            <a:srgbClr val="FFFFFF"/>
                          </a:solidFill>
                        </a:rPr>
                        <a:t>atizado</a:t>
                      </a: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)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0066"/>
                    </a:solidFill>
                  </a:tcPr>
                </a:tc>
              </a:tr>
              <a:tr h="30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SLA para time de risco ser informada sobre a ocorrência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</a:rPr>
                        <a:t>4h</a:t>
                      </a:r>
                      <a:endParaRPr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</a:rPr>
                        <a:t>Tempo real</a:t>
                      </a:r>
                      <a:endParaRPr sz="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g32526f8464f_0_26"/>
          <p:cNvSpPr/>
          <p:nvPr/>
        </p:nvSpPr>
        <p:spPr>
          <a:xfrm>
            <a:off x="8000211" y="1770762"/>
            <a:ext cx="417000" cy="3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30495912cc9_0_376"/>
          <p:cNvPicPr preferRelativeResize="0"/>
          <p:nvPr/>
        </p:nvPicPr>
        <p:blipFill rotWithShape="1">
          <a:blip r:embed="rId3">
            <a:alphaModFix/>
          </a:blip>
          <a:srcRect b="43700" l="0" r="52289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0495912cc9_0_376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30495912cc9_0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0495912cc9_0_376"/>
          <p:cNvSpPr txBox="1"/>
          <p:nvPr/>
        </p:nvSpPr>
        <p:spPr>
          <a:xfrm>
            <a:off x="326613" y="282947"/>
            <a:ext cx="5726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00" spcFirstLastPara="1" rIns="68500" wrap="square" tIns="342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D145B"/>
                </a:solidFill>
              </a:rPr>
              <a:t>Cronograma</a:t>
            </a:r>
            <a:endParaRPr b="1" i="0" sz="1500" u="none" cap="none" strike="noStrike">
              <a:solidFill>
                <a:srgbClr val="ED14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0495912cc9_0_376"/>
          <p:cNvSpPr txBox="1"/>
          <p:nvPr/>
        </p:nvSpPr>
        <p:spPr>
          <a:xfrm>
            <a:off x="380784" y="885415"/>
            <a:ext cx="86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</a:rPr>
              <a:t>Rollout </a:t>
            </a:r>
            <a:r>
              <a:rPr lang="en-US">
                <a:solidFill>
                  <a:srgbClr val="93A2A9"/>
                </a:solidFill>
              </a:rPr>
              <a:t>do Projeto</a:t>
            </a:r>
            <a:endParaRPr>
              <a:solidFill>
                <a:srgbClr val="93A2A9"/>
              </a:solidFill>
            </a:endParaRPr>
          </a:p>
        </p:txBody>
      </p:sp>
      <p:sp>
        <p:nvSpPr>
          <p:cNvPr id="189" name="Google Shape;189;g30495912cc9_0_376"/>
          <p:cNvSpPr/>
          <p:nvPr/>
        </p:nvSpPr>
        <p:spPr>
          <a:xfrm>
            <a:off x="990625" y="2317653"/>
            <a:ext cx="6962700" cy="258000"/>
          </a:xfrm>
          <a:prstGeom prst="rightArrow">
            <a:avLst>
              <a:gd fmla="val 33851" name="adj1"/>
              <a:gd fmla="val 86452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190" name="Google Shape;190;g30495912cc9_0_376"/>
          <p:cNvSpPr/>
          <p:nvPr/>
        </p:nvSpPr>
        <p:spPr>
          <a:xfrm>
            <a:off x="1555625" y="2292750"/>
            <a:ext cx="291300" cy="3078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0495912cc9_0_376"/>
          <p:cNvSpPr/>
          <p:nvPr/>
        </p:nvSpPr>
        <p:spPr>
          <a:xfrm>
            <a:off x="3137700" y="2292750"/>
            <a:ext cx="291300" cy="3078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0495912cc9_0_376"/>
          <p:cNvSpPr/>
          <p:nvPr/>
        </p:nvSpPr>
        <p:spPr>
          <a:xfrm>
            <a:off x="4668425" y="2317650"/>
            <a:ext cx="291300" cy="3078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0495912cc9_0_376"/>
          <p:cNvSpPr/>
          <p:nvPr/>
        </p:nvSpPr>
        <p:spPr>
          <a:xfrm>
            <a:off x="6456875" y="2292750"/>
            <a:ext cx="291300" cy="307800"/>
          </a:xfrm>
          <a:prstGeom prst="ellipse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0495912cc9_0_376"/>
          <p:cNvSpPr txBox="1"/>
          <p:nvPr/>
        </p:nvSpPr>
        <p:spPr>
          <a:xfrm>
            <a:off x="1130378" y="1687750"/>
            <a:ext cx="114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Setup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60 dias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g30495912cc9_0_376"/>
          <p:cNvSpPr txBox="1"/>
          <p:nvPr/>
        </p:nvSpPr>
        <p:spPr>
          <a:xfrm>
            <a:off x="2712453" y="2747825"/>
            <a:ext cx="11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145 unidades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45 dias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g30495912cc9_0_376"/>
          <p:cNvSpPr txBox="1"/>
          <p:nvPr/>
        </p:nvSpPr>
        <p:spPr>
          <a:xfrm>
            <a:off x="4243178" y="1472050"/>
            <a:ext cx="11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73 </a:t>
            </a:r>
            <a:r>
              <a:rPr lang="en-US">
                <a:solidFill>
                  <a:schemeClr val="lt1"/>
                </a:solidFill>
              </a:rPr>
              <a:t>unidades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30 dias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g30495912cc9_0_376"/>
          <p:cNvSpPr txBox="1"/>
          <p:nvPr/>
        </p:nvSpPr>
        <p:spPr>
          <a:xfrm>
            <a:off x="6031628" y="2689000"/>
            <a:ext cx="11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52 </a:t>
            </a:r>
            <a:r>
              <a:rPr lang="en-US">
                <a:solidFill>
                  <a:schemeClr val="lt1"/>
                </a:solidFill>
              </a:rPr>
              <a:t>unidades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30 dias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32526f8464f_0_61"/>
          <p:cNvPicPr preferRelativeResize="0"/>
          <p:nvPr/>
        </p:nvPicPr>
        <p:blipFill rotWithShape="1">
          <a:blip r:embed="rId3">
            <a:alphaModFix/>
          </a:blip>
          <a:srcRect b="43700" l="0" r="52290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2526f8464f_0_61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32526f8464f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2526f8464f_0_61"/>
          <p:cNvSpPr txBox="1"/>
          <p:nvPr/>
        </p:nvSpPr>
        <p:spPr>
          <a:xfrm>
            <a:off x="326613" y="282947"/>
            <a:ext cx="5726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00" spcFirstLastPara="1" rIns="68500" wrap="square" tIns="342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D145B"/>
                </a:solidFill>
              </a:rPr>
              <a:t>Investimento</a:t>
            </a:r>
            <a:endParaRPr b="1" i="0" sz="1500" u="none" cap="none" strike="noStrike">
              <a:solidFill>
                <a:srgbClr val="ED14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32526f8464f_0_61"/>
          <p:cNvSpPr txBox="1"/>
          <p:nvPr/>
        </p:nvSpPr>
        <p:spPr>
          <a:xfrm>
            <a:off x="380784" y="885415"/>
            <a:ext cx="86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</a:rPr>
              <a:t>Estudo de Viabilidade</a:t>
            </a:r>
            <a:endParaRPr>
              <a:solidFill>
                <a:srgbClr val="93A2A9"/>
              </a:solidFill>
            </a:endParaRPr>
          </a:p>
        </p:txBody>
      </p:sp>
      <p:pic>
        <p:nvPicPr>
          <p:cNvPr id="207" name="Google Shape;207;g32526f8464f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75" y="1466125"/>
            <a:ext cx="7326500" cy="27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2526f8464f_0_61"/>
          <p:cNvSpPr txBox="1"/>
          <p:nvPr/>
        </p:nvSpPr>
        <p:spPr>
          <a:xfrm>
            <a:off x="2998625" y="43983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66"/>
                </a:solidFill>
                <a:latin typeface="Proxima Nova"/>
                <a:ea typeface="Proxima Nova"/>
                <a:cs typeface="Proxima Nova"/>
                <a:sym typeface="Proxima Nova"/>
              </a:rPr>
              <a:t>( link do business plan)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g32526f8464f_0_79"/>
          <p:cNvPicPr preferRelativeResize="0"/>
          <p:nvPr/>
        </p:nvPicPr>
        <p:blipFill rotWithShape="1">
          <a:blip r:embed="rId3">
            <a:alphaModFix/>
          </a:blip>
          <a:srcRect b="43700" l="0" r="52290" t="0"/>
          <a:stretch/>
        </p:blipFill>
        <p:spPr>
          <a:xfrm>
            <a:off x="8376763" y="210442"/>
            <a:ext cx="445501" cy="15697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2526f8464f_0_79"/>
          <p:cNvSpPr/>
          <p:nvPr/>
        </p:nvSpPr>
        <p:spPr>
          <a:xfrm>
            <a:off x="8161867" y="148167"/>
            <a:ext cx="838200" cy="355500"/>
          </a:xfrm>
          <a:prstGeom prst="rect">
            <a:avLst/>
          </a:prstGeom>
          <a:solidFill>
            <a:srgbClr val="1E21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32526f8464f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9185" y="282958"/>
            <a:ext cx="1479076" cy="44161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2526f8464f_0_79"/>
          <p:cNvSpPr txBox="1"/>
          <p:nvPr/>
        </p:nvSpPr>
        <p:spPr>
          <a:xfrm>
            <a:off x="326613" y="282947"/>
            <a:ext cx="5726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68500" spcFirstLastPara="1" rIns="68500" wrap="square" tIns="342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ED145B"/>
                </a:solidFill>
              </a:rPr>
              <a:t>Conclusões</a:t>
            </a:r>
            <a:endParaRPr b="1" i="0" sz="1500" u="none" cap="none" strike="noStrike">
              <a:solidFill>
                <a:srgbClr val="ED14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2526f8464f_0_79"/>
          <p:cNvSpPr txBox="1"/>
          <p:nvPr/>
        </p:nvSpPr>
        <p:spPr>
          <a:xfrm>
            <a:off x="380784" y="885415"/>
            <a:ext cx="861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3A2A9"/>
                </a:solidFill>
              </a:rPr>
              <a:t>Defesa</a:t>
            </a:r>
            <a:endParaRPr>
              <a:solidFill>
                <a:srgbClr val="93A2A9"/>
              </a:solidFill>
            </a:endParaRPr>
          </a:p>
        </p:txBody>
      </p:sp>
      <p:sp>
        <p:nvSpPr>
          <p:cNvPr id="218" name="Google Shape;218;g32526f8464f_0_79"/>
          <p:cNvSpPr/>
          <p:nvPr/>
        </p:nvSpPr>
        <p:spPr>
          <a:xfrm>
            <a:off x="-574975" y="4913289"/>
            <a:ext cx="10632000" cy="704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2526f8464f_0_79"/>
          <p:cNvSpPr/>
          <p:nvPr/>
        </p:nvSpPr>
        <p:spPr>
          <a:xfrm>
            <a:off x="2093907" y="2870361"/>
            <a:ext cx="569100" cy="60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0" name="Google Shape;220;g32526f8464f_0_79"/>
          <p:cNvSpPr/>
          <p:nvPr/>
        </p:nvSpPr>
        <p:spPr>
          <a:xfrm>
            <a:off x="5401361" y="2870361"/>
            <a:ext cx="399600" cy="60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g32526f8464f_0_79"/>
          <p:cNvSpPr/>
          <p:nvPr/>
        </p:nvSpPr>
        <p:spPr>
          <a:xfrm>
            <a:off x="556305" y="2189766"/>
            <a:ext cx="1699500" cy="19698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Transferindo todo o registro de ocorrências para o novo canal digital, teremos um banco centralizado, com SLA em tempo real com potencial de alcançar:</a:t>
            </a:r>
            <a:endParaRPr b="0" i="0" sz="1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g32526f8464f_0_79"/>
          <p:cNvSpPr/>
          <p:nvPr/>
        </p:nvSpPr>
        <p:spPr>
          <a:xfrm>
            <a:off x="2956010" y="3835111"/>
            <a:ext cx="2229600" cy="52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*Custo por ocorrência vai cair de R$ 10,4 reais para R$ 5,74.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g32526f8464f_0_79"/>
          <p:cNvSpPr/>
          <p:nvPr/>
        </p:nvSpPr>
        <p:spPr>
          <a:xfrm>
            <a:off x="2956004" y="3137192"/>
            <a:ext cx="1118100" cy="638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R$ 36.3 mil</a:t>
            </a:r>
            <a:endParaRPr b="1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g32526f8464f_0_79"/>
          <p:cNvSpPr/>
          <p:nvPr/>
        </p:nvSpPr>
        <p:spPr>
          <a:xfrm>
            <a:off x="2955988" y="2103016"/>
            <a:ext cx="2235900" cy="61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Saving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g32526f8464f_0_79"/>
          <p:cNvSpPr/>
          <p:nvPr/>
        </p:nvSpPr>
        <p:spPr>
          <a:xfrm>
            <a:off x="2955999" y="2718165"/>
            <a:ext cx="1118100" cy="4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202</a:t>
            </a:r>
            <a:r>
              <a:rPr lang="en-US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g32526f8464f_0_79"/>
          <p:cNvSpPr/>
          <p:nvPr/>
        </p:nvSpPr>
        <p:spPr>
          <a:xfrm>
            <a:off x="4074098" y="2718165"/>
            <a:ext cx="1118100" cy="411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&gt;202</a:t>
            </a:r>
            <a:r>
              <a:rPr lang="en-US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0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g32526f8464f_0_79"/>
          <p:cNvSpPr/>
          <p:nvPr/>
        </p:nvSpPr>
        <p:spPr>
          <a:xfrm>
            <a:off x="4074098" y="3137192"/>
            <a:ext cx="1118100" cy="6387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R$ 559.4 mil</a:t>
            </a:r>
            <a:endParaRPr b="1" i="0" sz="12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28" name="Google Shape;228;g32526f8464f_0_79"/>
          <p:cNvGrpSpPr/>
          <p:nvPr/>
        </p:nvGrpSpPr>
        <p:grpSpPr>
          <a:xfrm>
            <a:off x="6263512" y="1261692"/>
            <a:ext cx="2272799" cy="1868104"/>
            <a:chOff x="7546675" y="2824100"/>
            <a:chExt cx="2606122" cy="2098050"/>
          </a:xfrm>
        </p:grpSpPr>
        <p:sp>
          <p:nvSpPr>
            <p:cNvPr id="229" name="Google Shape;229;g32526f8464f_0_79"/>
            <p:cNvSpPr/>
            <p:nvPr/>
          </p:nvSpPr>
          <p:spPr>
            <a:xfrm>
              <a:off x="7546675" y="3510200"/>
              <a:ext cx="2606100" cy="86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R$ 47.5 mil</a:t>
              </a:r>
              <a:endParaRPr b="1" i="0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(único investimento)</a:t>
              </a:r>
              <a:endParaRPr b="1" i="0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0" name="Google Shape;230;g32526f8464f_0_79"/>
            <p:cNvSpPr/>
            <p:nvPr/>
          </p:nvSpPr>
          <p:spPr>
            <a:xfrm>
              <a:off x="7546694" y="2824100"/>
              <a:ext cx="2606100" cy="686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Investimento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inicial em CAPEX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(Setup)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1" name="Google Shape;231;g32526f8464f_0_79"/>
            <p:cNvSpPr/>
            <p:nvPr/>
          </p:nvSpPr>
          <p:spPr>
            <a:xfrm>
              <a:off x="7546697" y="4460450"/>
              <a:ext cx="2606100" cy="461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*Configurações da plataforma</a:t>
              </a:r>
              <a:endParaRPr b="0" i="0" sz="1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32" name="Google Shape;232;g32526f8464f_0_79"/>
          <p:cNvGrpSpPr/>
          <p:nvPr/>
        </p:nvGrpSpPr>
        <p:grpSpPr>
          <a:xfrm>
            <a:off x="6263512" y="3248909"/>
            <a:ext cx="2272796" cy="1380743"/>
            <a:chOff x="7546675" y="2824100"/>
            <a:chExt cx="2606119" cy="1550700"/>
          </a:xfrm>
        </p:grpSpPr>
        <p:sp>
          <p:nvSpPr>
            <p:cNvPr id="233" name="Google Shape;233;g32526f8464f_0_79"/>
            <p:cNvSpPr/>
            <p:nvPr/>
          </p:nvSpPr>
          <p:spPr>
            <a:xfrm>
              <a:off x="7546675" y="3510200"/>
              <a:ext cx="2606100" cy="86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-US" sz="15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R$ 688.5 mil/ano</a:t>
              </a:r>
              <a:endParaRPr b="1" i="0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(R$ 57.3 mil/mês)</a:t>
              </a:r>
              <a:endParaRPr b="0" i="0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34" name="Google Shape;234;g32526f8464f_0_79"/>
            <p:cNvSpPr/>
            <p:nvPr/>
          </p:nvSpPr>
          <p:spPr>
            <a:xfrm>
              <a:off x="7546694" y="2824100"/>
              <a:ext cx="2606100" cy="6861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Investimento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em OPEX</a:t>
              </a:r>
              <a:endParaRPr b="0" i="0" sz="12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/>
          <p:nvPr/>
        </p:nvSpPr>
        <p:spPr>
          <a:xfrm>
            <a:off x="1325300" y="1606203"/>
            <a:ext cx="6292500" cy="22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97"/>
              <a:buFont typeface="Arial"/>
              <a:buNone/>
            </a:pPr>
            <a:r>
              <a:rPr lang="en-US" sz="3497">
                <a:solidFill>
                  <a:srgbClr val="91A3AD"/>
                </a:solidFill>
              </a:rPr>
              <a:t>Vamos juntos </a:t>
            </a:r>
            <a:r>
              <a:rPr lang="en-US" sz="3497">
                <a:solidFill>
                  <a:srgbClr val="FF0066"/>
                </a:solidFill>
              </a:rPr>
              <a:t>resolver </a:t>
            </a:r>
            <a:r>
              <a:rPr lang="en-US" sz="3497">
                <a:solidFill>
                  <a:srgbClr val="91A3AD"/>
                </a:solidFill>
              </a:rPr>
              <a:t>a </a:t>
            </a:r>
            <a:r>
              <a:rPr lang="en-US" sz="3497">
                <a:solidFill>
                  <a:srgbClr val="FF0066"/>
                </a:solidFill>
              </a:rPr>
              <a:t>alta demanda de </a:t>
            </a:r>
            <a:r>
              <a:rPr lang="en-US" sz="3497">
                <a:solidFill>
                  <a:srgbClr val="FF0066"/>
                </a:solidFill>
              </a:rPr>
              <a:t>ocorrências</a:t>
            </a:r>
            <a:r>
              <a:rPr lang="en-US" sz="3497">
                <a:solidFill>
                  <a:srgbClr val="FF0066"/>
                </a:solidFill>
              </a:rPr>
              <a:t> </a:t>
            </a:r>
            <a:r>
              <a:rPr lang="en-US" sz="3497">
                <a:solidFill>
                  <a:srgbClr val="91A3AD"/>
                </a:solidFill>
              </a:rPr>
              <a:t>da nossa empresa e gerar </a:t>
            </a:r>
            <a:r>
              <a:rPr lang="en-US" sz="3497">
                <a:solidFill>
                  <a:srgbClr val="FF0066"/>
                </a:solidFill>
              </a:rPr>
              <a:t>economia financeira</a:t>
            </a:r>
            <a:r>
              <a:rPr lang="en-US" sz="3497">
                <a:solidFill>
                  <a:srgbClr val="91A3AD"/>
                </a:solidFill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471" y="174490"/>
            <a:ext cx="2044892" cy="2397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1784" y="2571750"/>
            <a:ext cx="2018746" cy="239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2018-06-21T14:25:56Z</dcterms:created>
  <dc:creator>Maíra Fernandes Palácios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2018-06-21T00:00:00Z</vt:filetime>
  </property>
  <property fmtid="{D5CDD505-2E9C-101B-9397-08002B2CF9AE}" pid="3" name="Creator">
    <vt:lpwstr>Google</vt:lpwstr>
  </property>
  <property fmtid="{D5CDD505-2E9C-101B-9397-08002B2CF9AE}" pid="4" name="LastSaved">
    <vt:filetime>2018-06-21T00:00:00Z</vt:filetime>
  </property>
</Properties>
</file>