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Montserrat"/>
      <p:regular r:id="rId16"/>
    </p:embeddedFont>
    <p:embeddedFont>
      <p:font typeface="Montserrat"/>
      <p:regular r:id="rId17"/>
    </p:embeddedFont>
    <p:embeddedFont>
      <p:font typeface="Montserrat"/>
      <p:regular r:id="rId18"/>
    </p:embeddedFont>
    <p:embeddedFont>
      <p:font typeface="Montserrat"/>
      <p:regular r:id="rId19"/>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6.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image" Target="../media/image-6-8.png"/><Relationship Id="rId9" Type="http://schemas.openxmlformats.org/officeDocument/2006/relationships/slideLayout" Target="../slideLayouts/slideLayout7.xml"/><Relationship Id="rId10"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image" Target="../media/image-9-7.png"/><Relationship Id="rId8" Type="http://schemas.openxmlformats.org/officeDocument/2006/relationships/image" Target="../media/image-9-8.png"/><Relationship Id="rId9" Type="http://schemas.openxmlformats.org/officeDocument/2006/relationships/slideLayout" Target="../slideLayouts/slideLayout10.xml"/><Relationship Id="rId10"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3798" y="1581745"/>
            <a:ext cx="8399026" cy="701278"/>
          </a:xfrm>
          <a:prstGeom prst="rect">
            <a:avLst/>
          </a:prstGeom>
          <a:noFill/>
          <a:ln/>
        </p:spPr>
        <p:txBody>
          <a:bodyPr wrap="none" lIns="0" tIns="0" rIns="0" bIns="0" rtlCol="0" anchor="t"/>
          <a:lstStyle/>
          <a:p>
            <a:pPr algn="l" indent="0" marL="0">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REINFORCEMENT LEARNING</a:t>
            </a:r>
            <a:endParaRPr lang="en-US" sz="4400" dirty="0"/>
          </a:p>
        </p:txBody>
      </p:sp>
      <p:sp>
        <p:nvSpPr>
          <p:cNvPr id="3" name="Text 1"/>
          <p:cNvSpPr/>
          <p:nvPr/>
        </p:nvSpPr>
        <p:spPr>
          <a:xfrm>
            <a:off x="863798" y="2653189"/>
            <a:ext cx="5609749" cy="701278"/>
          </a:xfrm>
          <a:prstGeom prst="rect">
            <a:avLst/>
          </a:prstGeom>
          <a:noFill/>
          <a:ln/>
        </p:spPr>
        <p:txBody>
          <a:bodyPr wrap="none" lIns="0" tIns="0" rIns="0" bIns="0" rtlCol="0" anchor="t"/>
          <a:lstStyle/>
          <a:p>
            <a:pPr algn="l" indent="0" marL="0">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TRABALHO FINAL</a:t>
            </a:r>
            <a:endParaRPr lang="en-US" sz="4400" dirty="0"/>
          </a:p>
        </p:txBody>
      </p:sp>
      <p:sp>
        <p:nvSpPr>
          <p:cNvPr id="4" name="Text 2"/>
          <p:cNvSpPr/>
          <p:nvPr/>
        </p:nvSpPr>
        <p:spPr>
          <a:xfrm>
            <a:off x="863798" y="3724632"/>
            <a:ext cx="12902803" cy="370165"/>
          </a:xfrm>
          <a:prstGeom prst="rect">
            <a:avLst/>
          </a:prstGeom>
          <a:noFill/>
          <a:ln/>
        </p:spPr>
        <p:txBody>
          <a:bodyPr wrap="non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Projeto QuantumFinance: Fundo Automatizado com Reinforcement Learning</a:t>
            </a:r>
            <a:endParaRPr lang="en-US" sz="1900" dirty="0"/>
          </a:p>
        </p:txBody>
      </p:sp>
      <p:sp>
        <p:nvSpPr>
          <p:cNvPr id="5" name="Text 3"/>
          <p:cNvSpPr/>
          <p:nvPr/>
        </p:nvSpPr>
        <p:spPr>
          <a:xfrm>
            <a:off x="863798" y="4464963"/>
            <a:ext cx="2804874" cy="350639"/>
          </a:xfrm>
          <a:prstGeom prst="rect">
            <a:avLst/>
          </a:prstGeom>
          <a:noFill/>
          <a:ln/>
        </p:spPr>
        <p:txBody>
          <a:bodyPr wrap="none" lIns="0" tIns="0" rIns="0" bIns="0" rtlCol="0" anchor="t"/>
          <a:lstStyle/>
          <a:p>
            <a:pPr algn="l" indent="0" marL="0">
              <a:lnSpc>
                <a:spcPts val="2750"/>
              </a:lnSpc>
              <a:buNone/>
            </a:pPr>
            <a:r>
              <a:rPr lang="en-US" sz="2200" b="1" dirty="0">
                <a:solidFill>
                  <a:srgbClr val="FFFFFF"/>
                </a:solidFill>
                <a:latin typeface="Montserrat Bold" pitchFamily="34" charset="0"/>
                <a:ea typeface="Montserrat Bold" pitchFamily="34" charset="-122"/>
                <a:cs typeface="Montserrat Bold" pitchFamily="34" charset="-120"/>
              </a:rPr>
              <a:t>Entregantes:</a:t>
            </a:r>
            <a:endParaRPr lang="en-US" sz="2200" dirty="0"/>
          </a:p>
        </p:txBody>
      </p:sp>
      <p:sp>
        <p:nvSpPr>
          <p:cNvPr id="6" name="Text 4"/>
          <p:cNvSpPr/>
          <p:nvPr/>
        </p:nvSpPr>
        <p:spPr>
          <a:xfrm>
            <a:off x="863798" y="5407819"/>
            <a:ext cx="3898940" cy="370165"/>
          </a:xfrm>
          <a:prstGeom prst="rect">
            <a:avLst/>
          </a:prstGeom>
          <a:noFill/>
          <a:ln/>
        </p:spPr>
        <p:txBody>
          <a:bodyPr wrap="none" lIns="0" tIns="0" rIns="0" bIns="0" rtlCol="0" anchor="t"/>
          <a:lstStyle/>
          <a:p>
            <a:pPr algn="l" indent="0" marL="0">
              <a:lnSpc>
                <a:spcPts val="2900"/>
              </a:lnSpc>
              <a:buNone/>
            </a:pPr>
            <a:r>
              <a:rPr lang="en-US" sz="1900" b="1" dirty="0">
                <a:solidFill>
                  <a:srgbClr val="E2E6E9"/>
                </a:solidFill>
                <a:latin typeface="Source Sans Pro" pitchFamily="34" charset="0"/>
                <a:ea typeface="Source Sans Pro" pitchFamily="34" charset="-122"/>
                <a:cs typeface="Source Sans Pro" pitchFamily="34" charset="-120"/>
              </a:rPr>
              <a:t>BONG</a:t>
            </a:r>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 - RM359114</a:t>
            </a:r>
            <a:endParaRPr lang="en-US" sz="1900" dirty="0"/>
          </a:p>
        </p:txBody>
      </p:sp>
      <p:sp>
        <p:nvSpPr>
          <p:cNvPr id="7" name="Text 5"/>
          <p:cNvSpPr/>
          <p:nvPr/>
        </p:nvSpPr>
        <p:spPr>
          <a:xfrm>
            <a:off x="5372576" y="5407819"/>
            <a:ext cx="3898940" cy="370165"/>
          </a:xfrm>
          <a:prstGeom prst="rect">
            <a:avLst/>
          </a:prstGeom>
          <a:noFill/>
          <a:ln/>
        </p:spPr>
        <p:txBody>
          <a:bodyPr wrap="none" lIns="0" tIns="0" rIns="0" bIns="0" rtlCol="0" anchor="t"/>
          <a:lstStyle/>
          <a:p>
            <a:pPr algn="l" indent="0" marL="0">
              <a:lnSpc>
                <a:spcPts val="2900"/>
              </a:lnSpc>
              <a:buNone/>
            </a:pPr>
            <a:r>
              <a:rPr lang="en-US" sz="1900" b="1" dirty="0">
                <a:solidFill>
                  <a:srgbClr val="E2E6E9"/>
                </a:solidFill>
                <a:latin typeface="Source Sans Pro" pitchFamily="34" charset="0"/>
                <a:ea typeface="Source Sans Pro" pitchFamily="34" charset="-122"/>
                <a:cs typeface="Source Sans Pro" pitchFamily="34" charset="-120"/>
              </a:rPr>
              <a:t>PAULA</a:t>
            </a:r>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 - RM359240</a:t>
            </a:r>
            <a:endParaRPr lang="en-US" sz="1900" dirty="0"/>
          </a:p>
        </p:txBody>
      </p:sp>
      <p:sp>
        <p:nvSpPr>
          <p:cNvPr id="8" name="Text 6"/>
          <p:cNvSpPr/>
          <p:nvPr/>
        </p:nvSpPr>
        <p:spPr>
          <a:xfrm>
            <a:off x="9881354" y="5407819"/>
            <a:ext cx="3898940" cy="370165"/>
          </a:xfrm>
          <a:prstGeom prst="rect">
            <a:avLst/>
          </a:prstGeom>
          <a:noFill/>
          <a:ln/>
        </p:spPr>
        <p:txBody>
          <a:bodyPr wrap="none" lIns="0" tIns="0" rIns="0" bIns="0" rtlCol="0" anchor="t"/>
          <a:lstStyle/>
          <a:p>
            <a:pPr algn="l" indent="0" marL="0">
              <a:lnSpc>
                <a:spcPts val="2900"/>
              </a:lnSpc>
              <a:buNone/>
            </a:pPr>
            <a:r>
              <a:rPr lang="en-US" sz="1900" b="1" dirty="0">
                <a:solidFill>
                  <a:srgbClr val="E2E6E9"/>
                </a:solidFill>
                <a:latin typeface="Source Sans Pro" pitchFamily="34" charset="0"/>
                <a:ea typeface="Source Sans Pro" pitchFamily="34" charset="-122"/>
                <a:cs typeface="Source Sans Pro" pitchFamily="34" charset="-120"/>
              </a:rPr>
              <a:t>ROBERTO</a:t>
            </a:r>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 - RM359038</a:t>
            </a:r>
            <a:endParaRPr lang="en-US" sz="1900" dirty="0"/>
          </a:p>
        </p:txBody>
      </p:sp>
      <p:sp>
        <p:nvSpPr>
          <p:cNvPr id="9" name="Text 7"/>
          <p:cNvSpPr/>
          <p:nvPr/>
        </p:nvSpPr>
        <p:spPr>
          <a:xfrm>
            <a:off x="863798" y="6277689"/>
            <a:ext cx="12902803" cy="370165"/>
          </a:xfrm>
          <a:prstGeom prst="rect">
            <a:avLst/>
          </a:prstGeom>
          <a:noFill/>
          <a:ln/>
        </p:spPr>
        <p:txBody>
          <a:bodyPr wrap="non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08/06/2025</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863798" y="722590"/>
            <a:ext cx="7416403" cy="2805113"/>
          </a:xfrm>
          <a:prstGeom prst="rect">
            <a:avLst/>
          </a:prstGeom>
          <a:noFill/>
          <a:ln/>
        </p:spPr>
        <p:txBody>
          <a:bodyPr wrap="square" lIns="0" tIns="0" rIns="0" bIns="0" rtlCol="0" anchor="t"/>
          <a:lstStyle/>
          <a:p>
            <a:pPr algn="l" indent="0" marL="0">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Projeto QuantumFinance: Fundo Automatizado com Reinforcement Learning</a:t>
            </a:r>
            <a:endParaRPr lang="en-US" sz="4400" dirty="0"/>
          </a:p>
        </p:txBody>
      </p:sp>
      <p:sp>
        <p:nvSpPr>
          <p:cNvPr id="4" name="Text 1"/>
          <p:cNvSpPr/>
          <p:nvPr/>
        </p:nvSpPr>
        <p:spPr>
          <a:xfrm>
            <a:off x="863798" y="3897868"/>
            <a:ext cx="7416403" cy="1480661"/>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O mercado financeiro é um ambiente dinâmico, complexo e de alta incerteza. Decisões de investimento, tradicionalmente tomadas por analistas humanos, são suscetíveis a vieses emocionais e limitações na capacidade de processar grandes volumes de dados em tempo real.</a:t>
            </a:r>
            <a:endParaRPr lang="en-US" sz="1900" dirty="0"/>
          </a:p>
        </p:txBody>
      </p:sp>
      <p:sp>
        <p:nvSpPr>
          <p:cNvPr id="5" name="Text 2"/>
          <p:cNvSpPr/>
          <p:nvPr/>
        </p:nvSpPr>
        <p:spPr>
          <a:xfrm>
            <a:off x="863798" y="5656183"/>
            <a:ext cx="7416403" cy="1850827"/>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A </a:t>
            </a:r>
            <a:pPr algn="l" indent="0" marL="0">
              <a:lnSpc>
                <a:spcPts val="2900"/>
              </a:lnSpc>
              <a:buNone/>
            </a:pPr>
            <a:r>
              <a:rPr lang="en-US" sz="1900" b="1" dirty="0">
                <a:solidFill>
                  <a:srgbClr val="E2E6E9"/>
                </a:solidFill>
                <a:latin typeface="Source Sans Pro" pitchFamily="34" charset="0"/>
                <a:ea typeface="Source Sans Pro" pitchFamily="34" charset="-122"/>
                <a:cs typeface="Source Sans Pro" pitchFamily="34" charset="-120"/>
              </a:rPr>
              <a:t>QuantumFinance</a:t>
            </a:r>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 busca inovar ao criar um fundo de investimentos automatizado para operar ativos da bolsa brasileira (B3), utilizando Aprendizagem por Reforço (RL) para desenvolver um sistema autônomo capaz de aprender estratégias de negociação lucrativas para os ativos Vale (VALE3), Petrobrás (PETR4) e Brasil Foods (BRFS3).</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71168" y="829747"/>
            <a:ext cx="6099453" cy="625912"/>
          </a:xfrm>
          <a:prstGeom prst="rect">
            <a:avLst/>
          </a:prstGeom>
          <a:noFill/>
          <a:ln/>
        </p:spPr>
        <p:txBody>
          <a:bodyPr wrap="none" lIns="0" tIns="0" rIns="0" bIns="0" rtlCol="0" anchor="t"/>
          <a:lstStyle/>
          <a:p>
            <a:pPr algn="l" indent="0" marL="0">
              <a:lnSpc>
                <a:spcPts val="4900"/>
              </a:lnSpc>
              <a:buNone/>
            </a:pPr>
            <a:r>
              <a:rPr lang="en-US" sz="3900" b="1" dirty="0">
                <a:solidFill>
                  <a:srgbClr val="FFFFFF"/>
                </a:solidFill>
                <a:latin typeface="Montserrat Bold" pitchFamily="34" charset="0"/>
                <a:ea typeface="Montserrat Bold" pitchFamily="34" charset="-122"/>
                <a:cs typeface="Montserrat Bold" pitchFamily="34" charset="-120"/>
              </a:rPr>
              <a:t>Problemática e Desafio</a:t>
            </a:r>
            <a:endParaRPr lang="en-US" sz="3900" dirty="0"/>
          </a:p>
        </p:txBody>
      </p:sp>
      <p:sp>
        <p:nvSpPr>
          <p:cNvPr id="4" name="Text 1"/>
          <p:cNvSpPr/>
          <p:nvPr/>
        </p:nvSpPr>
        <p:spPr>
          <a:xfrm>
            <a:off x="771168" y="1786176"/>
            <a:ext cx="7601664" cy="991553"/>
          </a:xfrm>
          <a:prstGeom prst="rect">
            <a:avLst/>
          </a:prstGeom>
          <a:noFill/>
          <a:ln/>
        </p:spPr>
        <p:txBody>
          <a:bodyPr wrap="square" lIns="0" tIns="0" rIns="0" bIns="0" rtlCol="0" anchor="t"/>
          <a:lstStyle/>
          <a:p>
            <a:pPr algn="l" indent="0" marL="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A problemática central do projeto é: </a:t>
            </a:r>
            <a:pPr algn="l" indent="0" marL="0">
              <a:lnSpc>
                <a:spcPts val="2600"/>
              </a:lnSpc>
              <a:buNone/>
            </a:pPr>
            <a:r>
              <a:rPr lang="en-US" sz="1700" b="1" dirty="0">
                <a:solidFill>
                  <a:srgbClr val="E2E6E9"/>
                </a:solidFill>
                <a:latin typeface="Source Sans Pro" pitchFamily="34" charset="0"/>
                <a:ea typeface="Source Sans Pro" pitchFamily="34" charset="-122"/>
                <a:cs typeface="Source Sans Pro" pitchFamily="34" charset="-120"/>
              </a:rPr>
              <a:t>como desenvolver um sistema autônomo capaz de aprender uma estratégia de negociação lucrativa para ativos da B3, adaptando-se às variações do mercado sem intervenção humana?</a:t>
            </a:r>
            <a:endParaRPr lang="en-US" sz="1700" dirty="0"/>
          </a:p>
        </p:txBody>
      </p:sp>
      <p:sp>
        <p:nvSpPr>
          <p:cNvPr id="5" name="Text 2"/>
          <p:cNvSpPr/>
          <p:nvPr/>
        </p:nvSpPr>
        <p:spPr>
          <a:xfrm>
            <a:off x="771168" y="3025616"/>
            <a:ext cx="7601664" cy="1322070"/>
          </a:xfrm>
          <a:prstGeom prst="rect">
            <a:avLst/>
          </a:prstGeom>
          <a:noFill/>
          <a:ln/>
        </p:spPr>
        <p:txBody>
          <a:bodyPr wrap="square" lIns="0" tIns="0" rIns="0" bIns="0" rtlCol="0" anchor="t"/>
          <a:lstStyle/>
          <a:p>
            <a:pPr algn="l" indent="0" marL="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A Aprendizagem por Reforço surge como solução promissora, permitindo que um "agente" aprenda a tomar decisões ótimas através de tentativa e erro, recebendo recompensas ou penalidades por suas ações, de forma análoga a um operador de mercado que aprende com seus lucros e prejuízos.</a:t>
            </a:r>
            <a:endParaRPr lang="en-US" sz="1700" dirty="0"/>
          </a:p>
        </p:txBody>
      </p:sp>
      <p:sp>
        <p:nvSpPr>
          <p:cNvPr id="6" name="Shape 3"/>
          <p:cNvSpPr/>
          <p:nvPr/>
        </p:nvSpPr>
        <p:spPr>
          <a:xfrm>
            <a:off x="771168" y="4595574"/>
            <a:ext cx="495776" cy="495776"/>
          </a:xfrm>
          <a:prstGeom prst="roundRect">
            <a:avLst>
              <a:gd name="adj" fmla="val 6667"/>
            </a:avLst>
          </a:prstGeom>
          <a:solidFill>
            <a:srgbClr val="303132"/>
          </a:solidFill>
          <a:ln/>
        </p:spPr>
      </p:sp>
      <p:pic>
        <p:nvPicPr>
          <p:cNvPr id="7" name="Image 1" descr="preencoded.png">    </p:cNvPr>
          <p:cNvPicPr>
            <a:picLocks noChangeAspect="1"/>
          </p:cNvPicPr>
          <p:nvPr/>
        </p:nvPicPr>
        <p:blipFill>
          <a:blip r:embed="rId2"/>
          <a:stretch>
            <a:fillRect/>
          </a:stretch>
        </p:blipFill>
        <p:spPr>
          <a:xfrm>
            <a:off x="868859" y="4655701"/>
            <a:ext cx="300395" cy="375523"/>
          </a:xfrm>
          <a:prstGeom prst="rect">
            <a:avLst/>
          </a:prstGeom>
        </p:spPr>
      </p:pic>
      <p:sp>
        <p:nvSpPr>
          <p:cNvPr id="8" name="Text 4"/>
          <p:cNvSpPr/>
          <p:nvPr/>
        </p:nvSpPr>
        <p:spPr>
          <a:xfrm>
            <a:off x="1487210" y="4671298"/>
            <a:ext cx="2682002" cy="312896"/>
          </a:xfrm>
          <a:prstGeom prst="rect">
            <a:avLst/>
          </a:prstGeom>
          <a:noFill/>
          <a:ln/>
        </p:spPr>
        <p:txBody>
          <a:bodyPr wrap="none" lIns="0" tIns="0" rIns="0" bIns="0" rtlCol="0" anchor="t"/>
          <a:lstStyle/>
          <a:p>
            <a:pPr algn="l" indent="0" marL="0">
              <a:lnSpc>
                <a:spcPts val="2450"/>
              </a:lnSpc>
              <a:buNone/>
            </a:pPr>
            <a:r>
              <a:rPr lang="en-US" sz="1950" b="1" dirty="0">
                <a:solidFill>
                  <a:srgbClr val="E2E6E9"/>
                </a:solidFill>
                <a:latin typeface="Montserrat Bold" pitchFamily="34" charset="0"/>
                <a:ea typeface="Montserrat Bold" pitchFamily="34" charset="-122"/>
                <a:cs typeface="Montserrat Bold" pitchFamily="34" charset="-120"/>
              </a:rPr>
              <a:t>Ambiente Complexo</a:t>
            </a:r>
            <a:endParaRPr lang="en-US" sz="1950" dirty="0"/>
          </a:p>
        </p:txBody>
      </p:sp>
      <p:sp>
        <p:nvSpPr>
          <p:cNvPr id="9" name="Text 5"/>
          <p:cNvSpPr/>
          <p:nvPr/>
        </p:nvSpPr>
        <p:spPr>
          <a:xfrm>
            <a:off x="1487210" y="5116354"/>
            <a:ext cx="2947154" cy="991553"/>
          </a:xfrm>
          <a:prstGeom prst="rect">
            <a:avLst/>
          </a:prstGeom>
          <a:noFill/>
          <a:ln/>
        </p:spPr>
        <p:txBody>
          <a:bodyPr wrap="square" lIns="0" tIns="0" rIns="0" bIns="0" rtlCol="0" anchor="t"/>
          <a:lstStyle/>
          <a:p>
            <a:pPr algn="l" indent="0" marL="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Mercado financeiro com alta volatilidade e múltiplas variáveis</a:t>
            </a:r>
            <a:endParaRPr lang="en-US" sz="1700" dirty="0"/>
          </a:p>
        </p:txBody>
      </p:sp>
      <p:sp>
        <p:nvSpPr>
          <p:cNvPr id="10" name="Shape 6"/>
          <p:cNvSpPr/>
          <p:nvPr/>
        </p:nvSpPr>
        <p:spPr>
          <a:xfrm>
            <a:off x="4709755" y="4595574"/>
            <a:ext cx="495776" cy="495776"/>
          </a:xfrm>
          <a:prstGeom prst="roundRect">
            <a:avLst>
              <a:gd name="adj" fmla="val 6667"/>
            </a:avLst>
          </a:prstGeom>
          <a:solidFill>
            <a:srgbClr val="303132"/>
          </a:solidFill>
          <a:ln/>
        </p:spPr>
      </p:sp>
      <p:pic>
        <p:nvPicPr>
          <p:cNvPr id="11" name="Image 2" descr="preencoded.png">    </p:cNvPr>
          <p:cNvPicPr>
            <a:picLocks noChangeAspect="1"/>
          </p:cNvPicPr>
          <p:nvPr/>
        </p:nvPicPr>
        <p:blipFill>
          <a:blip r:embed="rId3"/>
          <a:stretch>
            <a:fillRect/>
          </a:stretch>
        </p:blipFill>
        <p:spPr>
          <a:xfrm>
            <a:off x="4807446" y="4655701"/>
            <a:ext cx="300395" cy="375523"/>
          </a:xfrm>
          <a:prstGeom prst="rect">
            <a:avLst/>
          </a:prstGeom>
        </p:spPr>
      </p:pic>
      <p:sp>
        <p:nvSpPr>
          <p:cNvPr id="12" name="Text 7"/>
          <p:cNvSpPr/>
          <p:nvPr/>
        </p:nvSpPr>
        <p:spPr>
          <a:xfrm>
            <a:off x="5425797" y="4671298"/>
            <a:ext cx="2504123" cy="312896"/>
          </a:xfrm>
          <a:prstGeom prst="rect">
            <a:avLst/>
          </a:prstGeom>
          <a:noFill/>
          <a:ln/>
        </p:spPr>
        <p:txBody>
          <a:bodyPr wrap="none" lIns="0" tIns="0" rIns="0" bIns="0" rtlCol="0" anchor="t"/>
          <a:lstStyle/>
          <a:p>
            <a:pPr algn="l" indent="0" marL="0">
              <a:lnSpc>
                <a:spcPts val="2450"/>
              </a:lnSpc>
              <a:buNone/>
            </a:pPr>
            <a:r>
              <a:rPr lang="en-US" sz="1950" b="1" dirty="0">
                <a:solidFill>
                  <a:srgbClr val="E2E6E9"/>
                </a:solidFill>
                <a:latin typeface="Montserrat Bold" pitchFamily="34" charset="0"/>
                <a:ea typeface="Montserrat Bold" pitchFamily="34" charset="-122"/>
                <a:cs typeface="Montserrat Bold" pitchFamily="34" charset="-120"/>
              </a:rPr>
              <a:t>Decisão Autônoma</a:t>
            </a:r>
            <a:endParaRPr lang="en-US" sz="1950" dirty="0"/>
          </a:p>
        </p:txBody>
      </p:sp>
      <p:sp>
        <p:nvSpPr>
          <p:cNvPr id="13" name="Text 8"/>
          <p:cNvSpPr/>
          <p:nvPr/>
        </p:nvSpPr>
        <p:spPr>
          <a:xfrm>
            <a:off x="5425797" y="5116354"/>
            <a:ext cx="2947154" cy="661035"/>
          </a:xfrm>
          <a:prstGeom prst="rect">
            <a:avLst/>
          </a:prstGeom>
          <a:noFill/>
          <a:ln/>
        </p:spPr>
        <p:txBody>
          <a:bodyPr wrap="square" lIns="0" tIns="0" rIns="0" bIns="0" rtlCol="0" anchor="t"/>
          <a:lstStyle/>
          <a:p>
            <a:pPr algn="l" indent="0" marL="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Sistema capaz de operar sem intervenção humana</a:t>
            </a:r>
            <a:endParaRPr lang="en-US" sz="1700" dirty="0"/>
          </a:p>
        </p:txBody>
      </p:sp>
      <p:sp>
        <p:nvSpPr>
          <p:cNvPr id="14" name="Shape 9"/>
          <p:cNvSpPr/>
          <p:nvPr/>
        </p:nvSpPr>
        <p:spPr>
          <a:xfrm>
            <a:off x="771168" y="6548557"/>
            <a:ext cx="495776" cy="495776"/>
          </a:xfrm>
          <a:prstGeom prst="roundRect">
            <a:avLst>
              <a:gd name="adj" fmla="val 6667"/>
            </a:avLst>
          </a:prstGeom>
          <a:solidFill>
            <a:srgbClr val="303132"/>
          </a:solidFill>
          <a:ln/>
        </p:spPr>
      </p:sp>
      <p:pic>
        <p:nvPicPr>
          <p:cNvPr id="15" name="Image 3" descr="preencoded.png">    </p:cNvPr>
          <p:cNvPicPr>
            <a:picLocks noChangeAspect="1"/>
          </p:cNvPicPr>
          <p:nvPr/>
        </p:nvPicPr>
        <p:blipFill>
          <a:blip r:embed="rId4"/>
          <a:stretch>
            <a:fillRect/>
          </a:stretch>
        </p:blipFill>
        <p:spPr>
          <a:xfrm>
            <a:off x="868859" y="6608683"/>
            <a:ext cx="300395" cy="375523"/>
          </a:xfrm>
          <a:prstGeom prst="rect">
            <a:avLst/>
          </a:prstGeom>
        </p:spPr>
      </p:pic>
      <p:sp>
        <p:nvSpPr>
          <p:cNvPr id="16" name="Text 10"/>
          <p:cNvSpPr/>
          <p:nvPr/>
        </p:nvSpPr>
        <p:spPr>
          <a:xfrm>
            <a:off x="1487210" y="6624280"/>
            <a:ext cx="2957393" cy="312896"/>
          </a:xfrm>
          <a:prstGeom prst="rect">
            <a:avLst/>
          </a:prstGeom>
          <a:noFill/>
          <a:ln/>
        </p:spPr>
        <p:txBody>
          <a:bodyPr wrap="none" lIns="0" tIns="0" rIns="0" bIns="0" rtlCol="0" anchor="t"/>
          <a:lstStyle/>
          <a:p>
            <a:pPr algn="l" indent="0" marL="0">
              <a:lnSpc>
                <a:spcPts val="2450"/>
              </a:lnSpc>
              <a:buNone/>
            </a:pPr>
            <a:r>
              <a:rPr lang="en-US" sz="1950" b="1" dirty="0">
                <a:solidFill>
                  <a:srgbClr val="E2E6E9"/>
                </a:solidFill>
                <a:latin typeface="Montserrat Bold" pitchFamily="34" charset="0"/>
                <a:ea typeface="Montserrat Bold" pitchFamily="34" charset="-122"/>
                <a:cs typeface="Montserrat Bold" pitchFamily="34" charset="-120"/>
              </a:rPr>
              <a:t>Aprendizado Contínuo</a:t>
            </a:r>
            <a:endParaRPr lang="en-US" sz="1950" dirty="0"/>
          </a:p>
        </p:txBody>
      </p:sp>
      <p:sp>
        <p:nvSpPr>
          <p:cNvPr id="17" name="Text 11"/>
          <p:cNvSpPr/>
          <p:nvPr/>
        </p:nvSpPr>
        <p:spPr>
          <a:xfrm>
            <a:off x="1487210" y="7069336"/>
            <a:ext cx="6885623" cy="330517"/>
          </a:xfrm>
          <a:prstGeom prst="rect">
            <a:avLst/>
          </a:prstGeom>
          <a:noFill/>
          <a:ln/>
        </p:spPr>
        <p:txBody>
          <a:bodyPr wrap="none" lIns="0" tIns="0" rIns="0" bIns="0" rtlCol="0" anchor="t"/>
          <a:lstStyle/>
          <a:p>
            <a:pPr algn="l" indent="0" marL="0">
              <a:lnSpc>
                <a:spcPts val="2600"/>
              </a:lnSpc>
              <a:buNone/>
            </a:pPr>
            <a:r>
              <a:rPr lang="en-US" sz="1700" dirty="0">
                <a:solidFill>
                  <a:srgbClr val="E2E6E9"/>
                </a:solidFill>
                <a:latin typeface="Source Sans Pro" pitchFamily="34" charset="0"/>
                <a:ea typeface="Source Sans Pro" pitchFamily="34" charset="-122"/>
                <a:cs typeface="Source Sans Pro" pitchFamily="34" charset="-120"/>
              </a:rPr>
              <a:t>Adaptação constante às novas condições de mercado</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3798" y="892731"/>
            <a:ext cx="6493669" cy="701278"/>
          </a:xfrm>
          <a:prstGeom prst="rect">
            <a:avLst/>
          </a:prstGeom>
          <a:noFill/>
          <a:ln/>
        </p:spPr>
        <p:txBody>
          <a:bodyPr wrap="none" lIns="0" tIns="0" rIns="0" bIns="0" rtlCol="0" anchor="t"/>
          <a:lstStyle/>
          <a:p>
            <a:pPr algn="l" indent="0" marL="0">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Motivação e Objetivos</a:t>
            </a:r>
            <a:endParaRPr lang="en-US" sz="4400" dirty="0"/>
          </a:p>
        </p:txBody>
      </p:sp>
      <p:sp>
        <p:nvSpPr>
          <p:cNvPr id="3" name="Text 1"/>
          <p:cNvSpPr/>
          <p:nvPr/>
        </p:nvSpPr>
        <p:spPr>
          <a:xfrm>
            <a:off x="863798" y="2087642"/>
            <a:ext cx="12902803" cy="740331"/>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A principal </a:t>
            </a:r>
            <a:pPr algn="l" indent="0" marL="0">
              <a:lnSpc>
                <a:spcPts val="2900"/>
              </a:lnSpc>
              <a:buNone/>
            </a:pPr>
            <a:r>
              <a:rPr lang="en-US" sz="1900" b="1" dirty="0">
                <a:solidFill>
                  <a:srgbClr val="E2E6E9"/>
                </a:solidFill>
                <a:latin typeface="Source Sans Pro" pitchFamily="34" charset="0"/>
                <a:ea typeface="Source Sans Pro" pitchFamily="34" charset="-122"/>
                <a:cs typeface="Source Sans Pro" pitchFamily="34" charset="-120"/>
              </a:rPr>
              <a:t>motivação</a:t>
            </a:r>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 é criar um diferencial competitivo para a QuantumFinance, utilizando Inteligência Artificial para desenvolver estratégias de trading que superem as limitações humanas e se adaptem rapidamente às mudanças do mercado.</a:t>
            </a:r>
            <a:endParaRPr lang="en-US" sz="1900" dirty="0"/>
          </a:p>
        </p:txBody>
      </p:sp>
      <p:sp>
        <p:nvSpPr>
          <p:cNvPr id="4" name="Shape 2"/>
          <p:cNvSpPr/>
          <p:nvPr/>
        </p:nvSpPr>
        <p:spPr>
          <a:xfrm>
            <a:off x="863798" y="3105626"/>
            <a:ext cx="4136350" cy="2843093"/>
          </a:xfrm>
          <a:prstGeom prst="roundRect">
            <a:avLst>
              <a:gd name="adj" fmla="val 1302"/>
            </a:avLst>
          </a:prstGeom>
          <a:solidFill>
            <a:srgbClr val="303132"/>
          </a:solidFill>
          <a:ln/>
        </p:spPr>
      </p:sp>
      <p:sp>
        <p:nvSpPr>
          <p:cNvPr id="5" name="Text 3"/>
          <p:cNvSpPr/>
          <p:nvPr/>
        </p:nvSpPr>
        <p:spPr>
          <a:xfrm>
            <a:off x="1110615" y="3352443"/>
            <a:ext cx="3470434" cy="350639"/>
          </a:xfrm>
          <a:prstGeom prst="rect">
            <a:avLst/>
          </a:prstGeom>
          <a:noFill/>
          <a:ln/>
        </p:spPr>
        <p:txBody>
          <a:bodyPr wrap="none" lIns="0" tIns="0" rIns="0" bIns="0" rtlCol="0" anchor="t"/>
          <a:lstStyle/>
          <a:p>
            <a:pPr algn="l" indent="0" marL="0">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Estratégias Adaptativas</a:t>
            </a:r>
            <a:endParaRPr lang="en-US" sz="2200" dirty="0"/>
          </a:p>
        </p:txBody>
      </p:sp>
      <p:sp>
        <p:nvSpPr>
          <p:cNvPr id="6" name="Text 4"/>
          <p:cNvSpPr/>
          <p:nvPr/>
        </p:nvSpPr>
        <p:spPr>
          <a:xfrm>
            <a:off x="1110615" y="3851077"/>
            <a:ext cx="3642717" cy="1480661"/>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Capazes de ajustar suas táticas às novas condições de mercado, identificando padrões e tendências em tempo real.</a:t>
            </a:r>
            <a:endParaRPr lang="en-US" sz="1900" dirty="0"/>
          </a:p>
        </p:txBody>
      </p:sp>
      <p:sp>
        <p:nvSpPr>
          <p:cNvPr id="7" name="Shape 5"/>
          <p:cNvSpPr/>
          <p:nvPr/>
        </p:nvSpPr>
        <p:spPr>
          <a:xfrm>
            <a:off x="5246965" y="3105626"/>
            <a:ext cx="4136350" cy="2843093"/>
          </a:xfrm>
          <a:prstGeom prst="roundRect">
            <a:avLst>
              <a:gd name="adj" fmla="val 1302"/>
            </a:avLst>
          </a:prstGeom>
          <a:solidFill>
            <a:srgbClr val="303132"/>
          </a:solidFill>
          <a:ln/>
        </p:spPr>
      </p:sp>
      <p:sp>
        <p:nvSpPr>
          <p:cNvPr id="8" name="Text 6"/>
          <p:cNvSpPr/>
          <p:nvPr/>
        </p:nvSpPr>
        <p:spPr>
          <a:xfrm>
            <a:off x="5493782" y="3352443"/>
            <a:ext cx="3642717" cy="701278"/>
          </a:xfrm>
          <a:prstGeom prst="rect">
            <a:avLst/>
          </a:prstGeom>
          <a:noFill/>
          <a:ln/>
        </p:spPr>
        <p:txBody>
          <a:bodyPr wrap="square" lIns="0" tIns="0" rIns="0" bIns="0" rtlCol="0" anchor="t"/>
          <a:lstStyle/>
          <a:p>
            <a:pPr algn="l" indent="0" marL="0">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Decisões Não-emocionais</a:t>
            </a:r>
            <a:endParaRPr lang="en-US" sz="2200" dirty="0"/>
          </a:p>
        </p:txBody>
      </p:sp>
      <p:sp>
        <p:nvSpPr>
          <p:cNvPr id="9" name="Text 7"/>
          <p:cNvSpPr/>
          <p:nvPr/>
        </p:nvSpPr>
        <p:spPr>
          <a:xfrm>
            <a:off x="5493782" y="4201716"/>
            <a:ext cx="3642717" cy="1480661"/>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Livres de vieses comportamentais como medo e euforia, mantendo consistência mesmo em momentos de alta volatilidade.</a:t>
            </a:r>
            <a:endParaRPr lang="en-US" sz="1900" dirty="0"/>
          </a:p>
        </p:txBody>
      </p:sp>
      <p:sp>
        <p:nvSpPr>
          <p:cNvPr id="10" name="Shape 8"/>
          <p:cNvSpPr/>
          <p:nvPr/>
        </p:nvSpPr>
        <p:spPr>
          <a:xfrm>
            <a:off x="9630132" y="3105626"/>
            <a:ext cx="4136350" cy="2843093"/>
          </a:xfrm>
          <a:prstGeom prst="roundRect">
            <a:avLst>
              <a:gd name="adj" fmla="val 1302"/>
            </a:avLst>
          </a:prstGeom>
          <a:solidFill>
            <a:srgbClr val="303132"/>
          </a:solidFill>
          <a:ln/>
        </p:spPr>
      </p:sp>
      <p:sp>
        <p:nvSpPr>
          <p:cNvPr id="11" name="Text 9"/>
          <p:cNvSpPr/>
          <p:nvPr/>
        </p:nvSpPr>
        <p:spPr>
          <a:xfrm>
            <a:off x="9876949" y="3352443"/>
            <a:ext cx="2904649" cy="350639"/>
          </a:xfrm>
          <a:prstGeom prst="rect">
            <a:avLst/>
          </a:prstGeom>
          <a:noFill/>
          <a:ln/>
        </p:spPr>
        <p:txBody>
          <a:bodyPr wrap="none" lIns="0" tIns="0" rIns="0" bIns="0" rtlCol="0" anchor="t"/>
          <a:lstStyle/>
          <a:p>
            <a:pPr algn="l" indent="0" marL="0">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Sistemas Escaláveis</a:t>
            </a:r>
            <a:endParaRPr lang="en-US" sz="2200" dirty="0"/>
          </a:p>
        </p:txBody>
      </p:sp>
      <p:sp>
        <p:nvSpPr>
          <p:cNvPr id="12" name="Text 10"/>
          <p:cNvSpPr/>
          <p:nvPr/>
        </p:nvSpPr>
        <p:spPr>
          <a:xfrm>
            <a:off x="9876949" y="3851077"/>
            <a:ext cx="3642717" cy="1850827"/>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Com capacidade de analisar múltiplos ativos e indicadores simultaneamente, processando volumes de dados impossíveis para analistas humanos.</a:t>
            </a:r>
            <a:endParaRPr lang="en-US" sz="1900" dirty="0"/>
          </a:p>
        </p:txBody>
      </p:sp>
      <p:sp>
        <p:nvSpPr>
          <p:cNvPr id="13" name="Text 11"/>
          <p:cNvSpPr/>
          <p:nvPr/>
        </p:nvSpPr>
        <p:spPr>
          <a:xfrm>
            <a:off x="863798" y="6226373"/>
            <a:ext cx="12902803" cy="1110496"/>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O </a:t>
            </a:r>
            <a:pPr algn="l" indent="0" marL="0">
              <a:lnSpc>
                <a:spcPts val="2900"/>
              </a:lnSpc>
              <a:buNone/>
            </a:pPr>
            <a:r>
              <a:rPr lang="en-US" sz="1900" b="1" dirty="0">
                <a:solidFill>
                  <a:srgbClr val="E2E6E9"/>
                </a:solidFill>
                <a:latin typeface="Source Sans Pro" pitchFamily="34" charset="0"/>
                <a:ea typeface="Source Sans Pro" pitchFamily="34" charset="-122"/>
                <a:cs typeface="Source Sans Pro" pitchFamily="34" charset="-120"/>
              </a:rPr>
              <a:t>objetivo</a:t>
            </a:r>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 deste projeto é planejar, desenhar e simular um agente de Reinforcement Learning que aprenda a gerenciar um portfólio com os ativos VALE3, PETR4 e BRFS3, maximizando o retorno financeiro através de decisões autônomas de compra, venda ou manutenção.</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212300"/>
          </a:xfrm>
          <a:prstGeom prst="rect">
            <a:avLst/>
          </a:prstGeom>
        </p:spPr>
      </p:pic>
      <p:sp>
        <p:nvSpPr>
          <p:cNvPr id="3" name="Text 0"/>
          <p:cNvSpPr/>
          <p:nvPr/>
        </p:nvSpPr>
        <p:spPr>
          <a:xfrm>
            <a:off x="619363" y="2789158"/>
            <a:ext cx="5570815" cy="502682"/>
          </a:xfrm>
          <a:prstGeom prst="rect">
            <a:avLst/>
          </a:prstGeom>
          <a:noFill/>
          <a:ln/>
        </p:spPr>
        <p:txBody>
          <a:bodyPr wrap="none" lIns="0" tIns="0" rIns="0" bIns="0" rtlCol="0" anchor="t"/>
          <a:lstStyle/>
          <a:p>
            <a:pPr algn="l" indent="0" marL="0">
              <a:lnSpc>
                <a:spcPts val="3950"/>
              </a:lnSpc>
              <a:buNone/>
            </a:pPr>
            <a:r>
              <a:rPr lang="en-US" sz="3150" b="1" dirty="0">
                <a:solidFill>
                  <a:srgbClr val="FFFFFF"/>
                </a:solidFill>
                <a:latin typeface="Montserrat Bold" pitchFamily="34" charset="0"/>
                <a:ea typeface="Montserrat Bold" pitchFamily="34" charset="-122"/>
                <a:cs typeface="Montserrat Bold" pitchFamily="34" charset="-120"/>
              </a:rPr>
              <a:t>Estrutura do Agente de RL</a:t>
            </a:r>
            <a:endParaRPr lang="en-US" sz="3150" dirty="0"/>
          </a:p>
        </p:txBody>
      </p:sp>
      <p:sp>
        <p:nvSpPr>
          <p:cNvPr id="4" name="Text 1"/>
          <p:cNvSpPr/>
          <p:nvPr/>
        </p:nvSpPr>
        <p:spPr>
          <a:xfrm>
            <a:off x="619363" y="3557230"/>
            <a:ext cx="13391674" cy="530781"/>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Pro" pitchFamily="34" charset="0"/>
                <a:ea typeface="Source Sans Pro" pitchFamily="34" charset="-122"/>
                <a:cs typeface="Source Sans Pro" pitchFamily="34" charset="-120"/>
              </a:rPr>
              <a:t>Para resolver este problema, propomos a utilização de um agente baseado em </a:t>
            </a:r>
            <a:pPr algn="l" indent="0" marL="0">
              <a:lnSpc>
                <a:spcPts val="2050"/>
              </a:lnSpc>
              <a:buNone/>
            </a:pPr>
            <a:r>
              <a:rPr lang="en-US" sz="1350" b="1" dirty="0">
                <a:solidFill>
                  <a:srgbClr val="E2E6E9"/>
                </a:solidFill>
                <a:latin typeface="Source Sans Pro" pitchFamily="34" charset="0"/>
                <a:ea typeface="Source Sans Pro" pitchFamily="34" charset="-122"/>
                <a:cs typeface="Source Sans Pro" pitchFamily="34" charset="-120"/>
              </a:rPr>
              <a:t>Deep Q-Network (DQN)</a:t>
            </a:r>
            <a:pPr algn="l" indent="0" marL="0">
              <a:lnSpc>
                <a:spcPts val="2050"/>
              </a:lnSpc>
              <a:buNone/>
            </a:pPr>
            <a:r>
              <a:rPr lang="en-US" sz="1350" dirty="0">
                <a:solidFill>
                  <a:srgbClr val="E2E6E9"/>
                </a:solidFill>
                <a:latin typeface="Source Sans Pro" pitchFamily="34" charset="0"/>
                <a:ea typeface="Source Sans Pro" pitchFamily="34" charset="-122"/>
                <a:cs typeface="Source Sans Pro" pitchFamily="34" charset="-120"/>
              </a:rPr>
              <a:t>, um algoritmo que combina Q-Learning com redes neurais profundas, ideal para lidar com os espaços de estados contínuos do mercado financeiro.</a:t>
            </a:r>
            <a:endParaRPr lang="en-US" sz="1350" dirty="0"/>
          </a:p>
        </p:txBody>
      </p:sp>
      <p:pic>
        <p:nvPicPr>
          <p:cNvPr id="5" name="Image 1" descr="preencoded.png">    </p:cNvPr>
          <p:cNvPicPr>
            <a:picLocks noChangeAspect="1"/>
          </p:cNvPicPr>
          <p:nvPr/>
        </p:nvPicPr>
        <p:blipFill>
          <a:blip r:embed="rId2"/>
          <a:stretch>
            <a:fillRect/>
          </a:stretch>
        </p:blipFill>
        <p:spPr>
          <a:xfrm>
            <a:off x="619363" y="4287083"/>
            <a:ext cx="884873" cy="1242060"/>
          </a:xfrm>
          <a:prstGeom prst="rect">
            <a:avLst/>
          </a:prstGeom>
        </p:spPr>
      </p:pic>
      <p:sp>
        <p:nvSpPr>
          <p:cNvPr id="6" name="Text 2"/>
          <p:cNvSpPr/>
          <p:nvPr/>
        </p:nvSpPr>
        <p:spPr>
          <a:xfrm>
            <a:off x="1769626" y="4464010"/>
            <a:ext cx="2011085" cy="251341"/>
          </a:xfrm>
          <a:prstGeom prst="rect">
            <a:avLst/>
          </a:prstGeom>
          <a:noFill/>
          <a:ln/>
        </p:spPr>
        <p:txBody>
          <a:bodyPr wrap="none" lIns="0" tIns="0" rIns="0" bIns="0" rtlCol="0" anchor="t"/>
          <a:lstStyle/>
          <a:p>
            <a:pPr algn="l" indent="0" marL="0">
              <a:lnSpc>
                <a:spcPts val="1950"/>
              </a:lnSpc>
              <a:buNone/>
            </a:pPr>
            <a:r>
              <a:rPr lang="en-US" sz="1550" b="1" dirty="0">
                <a:solidFill>
                  <a:srgbClr val="E2E6E9"/>
                </a:solidFill>
                <a:latin typeface="Montserrat Bold" pitchFamily="34" charset="0"/>
                <a:ea typeface="Montserrat Bold" pitchFamily="34" charset="-122"/>
                <a:cs typeface="Montserrat Bold" pitchFamily="34" charset="-120"/>
              </a:rPr>
              <a:t>Ingestão de Dados</a:t>
            </a:r>
            <a:endParaRPr lang="en-US" sz="1550" dirty="0"/>
          </a:p>
        </p:txBody>
      </p:sp>
      <p:sp>
        <p:nvSpPr>
          <p:cNvPr id="7" name="Text 3"/>
          <p:cNvSpPr/>
          <p:nvPr/>
        </p:nvSpPr>
        <p:spPr>
          <a:xfrm>
            <a:off x="1769626" y="4821436"/>
            <a:ext cx="12241411" cy="530781"/>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Pro" pitchFamily="34" charset="0"/>
                <a:ea typeface="Source Sans Pro" pitchFamily="34" charset="-122"/>
                <a:cs typeface="Source Sans Pro" pitchFamily="34" charset="-120"/>
              </a:rPr>
              <a:t>Captura de séries temporais históricas de preços dos ativos VALE3, PETR4 e BRFS3 via Yahoo Finance, incluindo preços de Abertura, Máxima, Mínima, Fechamento e Volume.</a:t>
            </a:r>
            <a:endParaRPr lang="en-US" sz="1350" dirty="0"/>
          </a:p>
        </p:txBody>
      </p:sp>
      <p:pic>
        <p:nvPicPr>
          <p:cNvPr id="8" name="Image 2" descr="preencoded.png">    </p:cNvPr>
          <p:cNvPicPr>
            <a:picLocks noChangeAspect="1"/>
          </p:cNvPicPr>
          <p:nvPr/>
        </p:nvPicPr>
        <p:blipFill>
          <a:blip r:embed="rId3"/>
          <a:stretch>
            <a:fillRect/>
          </a:stretch>
        </p:blipFill>
        <p:spPr>
          <a:xfrm>
            <a:off x="619363" y="5529143"/>
            <a:ext cx="884873" cy="1061799"/>
          </a:xfrm>
          <a:prstGeom prst="rect">
            <a:avLst/>
          </a:prstGeom>
        </p:spPr>
      </p:pic>
      <p:sp>
        <p:nvSpPr>
          <p:cNvPr id="9" name="Text 4"/>
          <p:cNvSpPr/>
          <p:nvPr/>
        </p:nvSpPr>
        <p:spPr>
          <a:xfrm>
            <a:off x="1769626" y="5706070"/>
            <a:ext cx="2011085" cy="251341"/>
          </a:xfrm>
          <a:prstGeom prst="rect">
            <a:avLst/>
          </a:prstGeom>
          <a:noFill/>
          <a:ln/>
        </p:spPr>
        <p:txBody>
          <a:bodyPr wrap="none" lIns="0" tIns="0" rIns="0" bIns="0" rtlCol="0" anchor="t"/>
          <a:lstStyle/>
          <a:p>
            <a:pPr algn="l" indent="0" marL="0">
              <a:lnSpc>
                <a:spcPts val="1950"/>
              </a:lnSpc>
              <a:buNone/>
            </a:pPr>
            <a:r>
              <a:rPr lang="en-US" sz="1550" b="1" dirty="0">
                <a:solidFill>
                  <a:srgbClr val="E2E6E9"/>
                </a:solidFill>
                <a:latin typeface="Montserrat Bold" pitchFamily="34" charset="0"/>
                <a:ea typeface="Montserrat Bold" pitchFamily="34" charset="-122"/>
                <a:cs typeface="Montserrat Bold" pitchFamily="34" charset="-120"/>
              </a:rPr>
              <a:t>Processamento</a:t>
            </a:r>
            <a:endParaRPr lang="en-US" sz="1550" dirty="0"/>
          </a:p>
        </p:txBody>
      </p:sp>
      <p:sp>
        <p:nvSpPr>
          <p:cNvPr id="10" name="Text 5"/>
          <p:cNvSpPr/>
          <p:nvPr/>
        </p:nvSpPr>
        <p:spPr>
          <a:xfrm>
            <a:off x="1769626" y="6063496"/>
            <a:ext cx="12241411" cy="265390"/>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Pro" pitchFamily="34" charset="0"/>
                <a:ea typeface="Source Sans Pro" pitchFamily="34" charset="-122"/>
                <a:cs typeface="Source Sans Pro" pitchFamily="34" charset="-120"/>
              </a:rPr>
              <a:t>Modelagem como Processo de Decisão de Markov (MDP), com estados representando a situação do mercado e do portfólio, e ações de compra, venda ou manutenção.</a:t>
            </a:r>
            <a:endParaRPr lang="en-US" sz="1350" dirty="0"/>
          </a:p>
        </p:txBody>
      </p:sp>
      <p:pic>
        <p:nvPicPr>
          <p:cNvPr id="11" name="Image 3" descr="preencoded.png">    </p:cNvPr>
          <p:cNvPicPr>
            <a:picLocks noChangeAspect="1"/>
          </p:cNvPicPr>
          <p:nvPr/>
        </p:nvPicPr>
        <p:blipFill>
          <a:blip r:embed="rId4"/>
          <a:stretch>
            <a:fillRect/>
          </a:stretch>
        </p:blipFill>
        <p:spPr>
          <a:xfrm>
            <a:off x="619363" y="6590943"/>
            <a:ext cx="884873" cy="1061799"/>
          </a:xfrm>
          <a:prstGeom prst="rect">
            <a:avLst/>
          </a:prstGeom>
        </p:spPr>
      </p:pic>
      <p:sp>
        <p:nvSpPr>
          <p:cNvPr id="12" name="Text 6"/>
          <p:cNvSpPr/>
          <p:nvPr/>
        </p:nvSpPr>
        <p:spPr>
          <a:xfrm>
            <a:off x="1769626" y="6767870"/>
            <a:ext cx="2011085" cy="251341"/>
          </a:xfrm>
          <a:prstGeom prst="rect">
            <a:avLst/>
          </a:prstGeom>
          <a:noFill/>
          <a:ln/>
        </p:spPr>
        <p:txBody>
          <a:bodyPr wrap="none" lIns="0" tIns="0" rIns="0" bIns="0" rtlCol="0" anchor="t"/>
          <a:lstStyle/>
          <a:p>
            <a:pPr algn="l" indent="0" marL="0">
              <a:lnSpc>
                <a:spcPts val="1950"/>
              </a:lnSpc>
              <a:buNone/>
            </a:pPr>
            <a:r>
              <a:rPr lang="en-US" sz="1550" b="1" dirty="0">
                <a:solidFill>
                  <a:srgbClr val="E2E6E9"/>
                </a:solidFill>
                <a:latin typeface="Montserrat Bold" pitchFamily="34" charset="0"/>
                <a:ea typeface="Montserrat Bold" pitchFamily="34" charset="-122"/>
                <a:cs typeface="Montserrat Bold" pitchFamily="34" charset="-120"/>
              </a:rPr>
              <a:t>Avaliação</a:t>
            </a:r>
            <a:endParaRPr lang="en-US" sz="1550" dirty="0"/>
          </a:p>
        </p:txBody>
      </p:sp>
      <p:sp>
        <p:nvSpPr>
          <p:cNvPr id="13" name="Text 7"/>
          <p:cNvSpPr/>
          <p:nvPr/>
        </p:nvSpPr>
        <p:spPr>
          <a:xfrm>
            <a:off x="1769626" y="7125295"/>
            <a:ext cx="12241411" cy="265390"/>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Pro" pitchFamily="34" charset="0"/>
                <a:ea typeface="Source Sans Pro" pitchFamily="34" charset="-122"/>
                <a:cs typeface="Source Sans Pro" pitchFamily="34" charset="-120"/>
              </a:rPr>
              <a:t>Análise da performance do agente através de métricas como Lucro/Prejuízo Total, Evolução do Portfólio e Sharpe Ratio.</a:t>
            </a:r>
            <a:endParaRPr lang="en-US" sz="13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88300" y="540782"/>
            <a:ext cx="5914073" cy="558641"/>
          </a:xfrm>
          <a:prstGeom prst="rect">
            <a:avLst/>
          </a:prstGeom>
          <a:noFill/>
          <a:ln/>
        </p:spPr>
        <p:txBody>
          <a:bodyPr wrap="none" lIns="0" tIns="0" rIns="0" bIns="0" rtlCol="0" anchor="t"/>
          <a:lstStyle/>
          <a:p>
            <a:pPr algn="l" indent="0" marL="0">
              <a:lnSpc>
                <a:spcPts val="4350"/>
              </a:lnSpc>
              <a:buNone/>
            </a:pPr>
            <a:r>
              <a:rPr lang="en-US" sz="3500" b="1" dirty="0">
                <a:solidFill>
                  <a:srgbClr val="FFFFFF"/>
                </a:solidFill>
                <a:latin typeface="Montserrat Bold" pitchFamily="34" charset="0"/>
                <a:ea typeface="Montserrat Bold" pitchFamily="34" charset="-122"/>
                <a:cs typeface="Montserrat Bold" pitchFamily="34" charset="-120"/>
              </a:rPr>
              <a:t>Modelagem do Problema</a:t>
            </a:r>
            <a:endParaRPr lang="en-US" sz="3500" dirty="0"/>
          </a:p>
        </p:txBody>
      </p:sp>
      <p:sp>
        <p:nvSpPr>
          <p:cNvPr id="3" name="Text 1"/>
          <p:cNvSpPr/>
          <p:nvPr/>
        </p:nvSpPr>
        <p:spPr>
          <a:xfrm>
            <a:off x="688300" y="1492687"/>
            <a:ext cx="13253799" cy="590074"/>
          </a:xfrm>
          <a:prstGeom prst="rect">
            <a:avLst/>
          </a:prstGeom>
          <a:noFill/>
          <a:ln/>
        </p:spPr>
        <p:txBody>
          <a:bodyPr wrap="square" lIns="0" tIns="0" rIns="0" bIns="0" rtlCol="0" anchor="t"/>
          <a:lstStyle/>
          <a:p>
            <a:pPr algn="l" indent="0" marL="0">
              <a:lnSpc>
                <a:spcPts val="2300"/>
              </a:lnSpc>
              <a:buNone/>
            </a:pPr>
            <a:r>
              <a:rPr lang="en-US" sz="1500" dirty="0">
                <a:solidFill>
                  <a:srgbClr val="E2E6E9"/>
                </a:solidFill>
                <a:latin typeface="Source Sans Pro" pitchFamily="34" charset="0"/>
                <a:ea typeface="Source Sans Pro" pitchFamily="34" charset="-122"/>
                <a:cs typeface="Source Sans Pro" pitchFamily="34" charset="-120"/>
              </a:rPr>
              <a:t>O problema será modelado como um </a:t>
            </a:r>
            <a:pPr algn="l" indent="0" marL="0">
              <a:lnSpc>
                <a:spcPts val="2300"/>
              </a:lnSpc>
              <a:buNone/>
            </a:pPr>
            <a:r>
              <a:rPr lang="en-US" sz="1500" b="1" dirty="0">
                <a:solidFill>
                  <a:srgbClr val="E2E6E9"/>
                </a:solidFill>
                <a:latin typeface="Source Sans Pro" pitchFamily="34" charset="0"/>
                <a:ea typeface="Source Sans Pro" pitchFamily="34" charset="-122"/>
                <a:cs typeface="Source Sans Pro" pitchFamily="34" charset="-120"/>
              </a:rPr>
              <a:t>Processo de Decisão de Markov (MDP)</a:t>
            </a:r>
            <a:pPr algn="l" indent="0" marL="0">
              <a:lnSpc>
                <a:spcPts val="2300"/>
              </a:lnSpc>
              <a:buNone/>
            </a:pPr>
            <a:r>
              <a:rPr lang="en-US" sz="1500" dirty="0">
                <a:solidFill>
                  <a:srgbClr val="E2E6E9"/>
                </a:solidFill>
                <a:latin typeface="Source Sans Pro" pitchFamily="34" charset="0"/>
                <a:ea typeface="Source Sans Pro" pitchFamily="34" charset="-122"/>
                <a:cs typeface="Source Sans Pro" pitchFamily="34" charset="-120"/>
              </a:rPr>
              <a:t>, com estados, ações e recompensas claramente definidos para permitir o aprendizado do agente.</a:t>
            </a:r>
            <a:endParaRPr lang="en-US" sz="1500" dirty="0"/>
          </a:p>
        </p:txBody>
      </p:sp>
      <p:pic>
        <p:nvPicPr>
          <p:cNvPr id="4" name="Image 0" descr="preencoded.png">    </p:cNvPr>
          <p:cNvPicPr>
            <a:picLocks noChangeAspect="1"/>
          </p:cNvPicPr>
          <p:nvPr/>
        </p:nvPicPr>
        <p:blipFill>
          <a:blip r:embed="rId1"/>
          <a:stretch>
            <a:fillRect/>
          </a:stretch>
        </p:blipFill>
        <p:spPr>
          <a:xfrm>
            <a:off x="3339108" y="3798094"/>
            <a:ext cx="7952184" cy="7952184"/>
          </a:xfrm>
          <a:prstGeom prst="rect">
            <a:avLst/>
          </a:prstGeom>
        </p:spPr>
      </p:pic>
      <p:pic>
        <p:nvPicPr>
          <p:cNvPr id="5" name="Image 1" descr="preencoded.png">    </p:cNvPr>
          <p:cNvPicPr>
            <a:picLocks noChangeAspect="1"/>
          </p:cNvPicPr>
          <p:nvPr/>
        </p:nvPicPr>
        <p:blipFill>
          <a:blip r:embed="rId2"/>
          <a:stretch>
            <a:fillRect/>
          </a:stretch>
        </p:blipFill>
        <p:spPr>
          <a:xfrm>
            <a:off x="4394180" y="6425505"/>
            <a:ext cx="331827" cy="414814"/>
          </a:xfrm>
          <a:prstGeom prst="rect">
            <a:avLst/>
          </a:prstGeom>
        </p:spPr>
      </p:pic>
      <p:pic>
        <p:nvPicPr>
          <p:cNvPr id="6" name="Image 2" descr="preencoded.png">    </p:cNvPr>
          <p:cNvPicPr>
            <a:picLocks noChangeAspect="1"/>
          </p:cNvPicPr>
          <p:nvPr/>
        </p:nvPicPr>
        <p:blipFill>
          <a:blip r:embed="rId3"/>
          <a:stretch>
            <a:fillRect/>
          </a:stretch>
        </p:blipFill>
        <p:spPr>
          <a:xfrm>
            <a:off x="3339108" y="3798094"/>
            <a:ext cx="7952184" cy="7952184"/>
          </a:xfrm>
          <a:prstGeom prst="rect">
            <a:avLst/>
          </a:prstGeom>
        </p:spPr>
      </p:pic>
      <p:pic>
        <p:nvPicPr>
          <p:cNvPr id="7" name="Image 3" descr="preencoded.png">    </p:cNvPr>
          <p:cNvPicPr>
            <a:picLocks noChangeAspect="1"/>
          </p:cNvPicPr>
          <p:nvPr/>
        </p:nvPicPr>
        <p:blipFill>
          <a:blip r:embed="rId4"/>
          <a:stretch>
            <a:fillRect/>
          </a:stretch>
        </p:blipFill>
        <p:spPr>
          <a:xfrm>
            <a:off x="6008072" y="4811613"/>
            <a:ext cx="331827" cy="414814"/>
          </a:xfrm>
          <a:prstGeom prst="rect">
            <a:avLst/>
          </a:prstGeom>
        </p:spPr>
      </p:pic>
      <p:pic>
        <p:nvPicPr>
          <p:cNvPr id="8" name="Image 4" descr="preencoded.png">    </p:cNvPr>
          <p:cNvPicPr>
            <a:picLocks noChangeAspect="1"/>
          </p:cNvPicPr>
          <p:nvPr/>
        </p:nvPicPr>
        <p:blipFill>
          <a:blip r:embed="rId5"/>
          <a:stretch>
            <a:fillRect/>
          </a:stretch>
        </p:blipFill>
        <p:spPr>
          <a:xfrm>
            <a:off x="3339108" y="3798094"/>
            <a:ext cx="7952184" cy="7952184"/>
          </a:xfrm>
          <a:prstGeom prst="rect">
            <a:avLst/>
          </a:prstGeom>
        </p:spPr>
      </p:pic>
      <p:pic>
        <p:nvPicPr>
          <p:cNvPr id="9" name="Image 5" descr="preencoded.png">    </p:cNvPr>
          <p:cNvPicPr>
            <a:picLocks noChangeAspect="1"/>
          </p:cNvPicPr>
          <p:nvPr/>
        </p:nvPicPr>
        <p:blipFill>
          <a:blip r:embed="rId6"/>
          <a:stretch>
            <a:fillRect/>
          </a:stretch>
        </p:blipFill>
        <p:spPr>
          <a:xfrm>
            <a:off x="8290381" y="4811613"/>
            <a:ext cx="331827" cy="414814"/>
          </a:xfrm>
          <a:prstGeom prst="rect">
            <a:avLst/>
          </a:prstGeom>
        </p:spPr>
      </p:pic>
      <p:pic>
        <p:nvPicPr>
          <p:cNvPr id="10" name="Image 6" descr="preencoded.png">    </p:cNvPr>
          <p:cNvPicPr>
            <a:picLocks noChangeAspect="1"/>
          </p:cNvPicPr>
          <p:nvPr/>
        </p:nvPicPr>
        <p:blipFill>
          <a:blip r:embed="rId7"/>
          <a:stretch>
            <a:fillRect/>
          </a:stretch>
        </p:blipFill>
        <p:spPr>
          <a:xfrm>
            <a:off x="3339108" y="3798094"/>
            <a:ext cx="7952184" cy="7952184"/>
          </a:xfrm>
          <a:prstGeom prst="rect">
            <a:avLst/>
          </a:prstGeom>
        </p:spPr>
      </p:pic>
      <p:pic>
        <p:nvPicPr>
          <p:cNvPr id="11" name="Image 7" descr="preencoded.png">    </p:cNvPr>
          <p:cNvPicPr>
            <a:picLocks noChangeAspect="1"/>
          </p:cNvPicPr>
          <p:nvPr/>
        </p:nvPicPr>
        <p:blipFill>
          <a:blip r:embed="rId8"/>
          <a:stretch>
            <a:fillRect/>
          </a:stretch>
        </p:blipFill>
        <p:spPr>
          <a:xfrm>
            <a:off x="9904274" y="6425505"/>
            <a:ext cx="331827" cy="414814"/>
          </a:xfrm>
          <a:prstGeom prst="rect">
            <a:avLst/>
          </a:prstGeom>
        </p:spPr>
      </p:pic>
      <p:sp>
        <p:nvSpPr>
          <p:cNvPr id="12" name="Text 2"/>
          <p:cNvSpPr/>
          <p:nvPr/>
        </p:nvSpPr>
        <p:spPr>
          <a:xfrm>
            <a:off x="1117044" y="3300055"/>
            <a:ext cx="2234684" cy="279321"/>
          </a:xfrm>
          <a:prstGeom prst="rect">
            <a:avLst/>
          </a:prstGeom>
          <a:noFill/>
          <a:ln/>
        </p:spPr>
        <p:txBody>
          <a:bodyPr wrap="none" lIns="0" tIns="0" rIns="0" bIns="0" rtlCol="0" anchor="t"/>
          <a:lstStyle/>
          <a:p>
            <a:pPr algn="ctr" indent="0" marL="0">
              <a:lnSpc>
                <a:spcPts val="2150"/>
              </a:lnSpc>
              <a:buNone/>
            </a:pPr>
            <a:r>
              <a:rPr lang="en-US" sz="1750" b="1" dirty="0">
                <a:solidFill>
                  <a:srgbClr val="FFFFFF"/>
                </a:solidFill>
                <a:latin typeface="Montserrat Bold" pitchFamily="34" charset="0"/>
                <a:ea typeface="Montserrat Bold" pitchFamily="34" charset="-122"/>
                <a:cs typeface="Montserrat Bold" pitchFamily="34" charset="-120"/>
              </a:rPr>
              <a:t>Estados (State)</a:t>
            </a:r>
            <a:endParaRPr lang="en-US" sz="1750" dirty="0"/>
          </a:p>
        </p:txBody>
      </p:sp>
      <p:sp>
        <p:nvSpPr>
          <p:cNvPr id="13" name="Text 3"/>
          <p:cNvSpPr/>
          <p:nvPr/>
        </p:nvSpPr>
        <p:spPr>
          <a:xfrm>
            <a:off x="688300" y="3697367"/>
            <a:ext cx="3092172" cy="1180148"/>
          </a:xfrm>
          <a:prstGeom prst="rect">
            <a:avLst/>
          </a:prstGeom>
          <a:noFill/>
          <a:ln/>
        </p:spPr>
        <p:txBody>
          <a:bodyPr wrap="square" lIns="0" tIns="0" rIns="0" bIns="0" rtlCol="0" anchor="t"/>
          <a:lstStyle/>
          <a:p>
            <a:pPr algn="ctr" indent="0" marL="0">
              <a:lnSpc>
                <a:spcPts val="2300"/>
              </a:lnSpc>
              <a:buNone/>
            </a:pPr>
            <a:r>
              <a:rPr lang="en-US" sz="1500" dirty="0">
                <a:solidFill>
                  <a:srgbClr val="E2E6E9"/>
                </a:solidFill>
                <a:latin typeface="Source Sans Pro" pitchFamily="34" charset="0"/>
                <a:ea typeface="Source Sans Pro" pitchFamily="34" charset="-122"/>
                <a:cs typeface="Source Sans Pro" pitchFamily="34" charset="-120"/>
              </a:rPr>
              <a:t>Representação do mercado e portfólio incluindo posse de ativos, saldo em dinheiro e histórico de preços dos últimos dias.</a:t>
            </a:r>
            <a:endParaRPr lang="en-US" sz="1500" dirty="0"/>
          </a:p>
        </p:txBody>
      </p:sp>
      <p:sp>
        <p:nvSpPr>
          <p:cNvPr id="14" name="Text 4"/>
          <p:cNvSpPr/>
          <p:nvPr/>
        </p:nvSpPr>
        <p:spPr>
          <a:xfrm>
            <a:off x="4504134" y="2303978"/>
            <a:ext cx="2234684" cy="279321"/>
          </a:xfrm>
          <a:prstGeom prst="rect">
            <a:avLst/>
          </a:prstGeom>
          <a:noFill/>
          <a:ln/>
        </p:spPr>
        <p:txBody>
          <a:bodyPr wrap="none" lIns="0" tIns="0" rIns="0" bIns="0" rtlCol="0" anchor="t"/>
          <a:lstStyle/>
          <a:p>
            <a:pPr algn="ctr" indent="0" marL="0">
              <a:lnSpc>
                <a:spcPts val="2150"/>
              </a:lnSpc>
              <a:buNone/>
            </a:pPr>
            <a:r>
              <a:rPr lang="en-US" sz="1750" b="1" dirty="0">
                <a:solidFill>
                  <a:srgbClr val="FFFFFF"/>
                </a:solidFill>
                <a:latin typeface="Montserrat Bold" pitchFamily="34" charset="0"/>
                <a:ea typeface="Montserrat Bold" pitchFamily="34" charset="-122"/>
                <a:cs typeface="Montserrat Bold" pitchFamily="34" charset="-120"/>
              </a:rPr>
              <a:t>Ações (Action)</a:t>
            </a:r>
            <a:endParaRPr lang="en-US" sz="1750" dirty="0"/>
          </a:p>
        </p:txBody>
      </p:sp>
      <p:sp>
        <p:nvSpPr>
          <p:cNvPr id="15" name="Text 5"/>
          <p:cNvSpPr/>
          <p:nvPr/>
        </p:nvSpPr>
        <p:spPr>
          <a:xfrm>
            <a:off x="4075390" y="2701290"/>
            <a:ext cx="3092291" cy="885111"/>
          </a:xfrm>
          <a:prstGeom prst="rect">
            <a:avLst/>
          </a:prstGeom>
          <a:noFill/>
          <a:ln/>
        </p:spPr>
        <p:txBody>
          <a:bodyPr wrap="square" lIns="0" tIns="0" rIns="0" bIns="0" rtlCol="0" anchor="t"/>
          <a:lstStyle/>
          <a:p>
            <a:pPr algn="ctr" indent="0" marL="0">
              <a:lnSpc>
                <a:spcPts val="2300"/>
              </a:lnSpc>
              <a:buNone/>
            </a:pPr>
            <a:r>
              <a:rPr lang="en-US" sz="1500" dirty="0">
                <a:solidFill>
                  <a:srgbClr val="E2E6E9"/>
                </a:solidFill>
                <a:latin typeface="Source Sans Pro" pitchFamily="34" charset="0"/>
                <a:ea typeface="Source Sans Pro" pitchFamily="34" charset="-122"/>
                <a:cs typeface="Source Sans Pro" pitchFamily="34" charset="-120"/>
              </a:rPr>
              <a:t>Decisões para cada ativo: Manter (0), Comprar (1) ou Vender (2), resultando em 27 combinações possíveis.</a:t>
            </a:r>
            <a:endParaRPr lang="en-US" sz="1500" dirty="0"/>
          </a:p>
        </p:txBody>
      </p:sp>
      <p:sp>
        <p:nvSpPr>
          <p:cNvPr id="16" name="Text 6"/>
          <p:cNvSpPr/>
          <p:nvPr/>
        </p:nvSpPr>
        <p:spPr>
          <a:xfrm>
            <a:off x="7689294" y="2303978"/>
            <a:ext cx="2638901" cy="279321"/>
          </a:xfrm>
          <a:prstGeom prst="rect">
            <a:avLst/>
          </a:prstGeom>
          <a:noFill/>
          <a:ln/>
        </p:spPr>
        <p:txBody>
          <a:bodyPr wrap="none" lIns="0" tIns="0" rIns="0" bIns="0" rtlCol="0" anchor="t"/>
          <a:lstStyle/>
          <a:p>
            <a:pPr algn="ctr" indent="0" marL="0">
              <a:lnSpc>
                <a:spcPts val="2150"/>
              </a:lnSpc>
              <a:buNone/>
            </a:pPr>
            <a:r>
              <a:rPr lang="en-US" sz="1750" b="1" dirty="0">
                <a:solidFill>
                  <a:srgbClr val="FFFFFF"/>
                </a:solidFill>
                <a:latin typeface="Montserrat Bold" pitchFamily="34" charset="0"/>
                <a:ea typeface="Montserrat Bold" pitchFamily="34" charset="-122"/>
                <a:cs typeface="Montserrat Bold" pitchFamily="34" charset="-120"/>
              </a:rPr>
              <a:t>Recompensa (Reward)</a:t>
            </a:r>
            <a:endParaRPr lang="en-US" sz="1750" dirty="0"/>
          </a:p>
        </p:txBody>
      </p:sp>
      <p:sp>
        <p:nvSpPr>
          <p:cNvPr id="17" name="Text 7"/>
          <p:cNvSpPr/>
          <p:nvPr/>
        </p:nvSpPr>
        <p:spPr>
          <a:xfrm>
            <a:off x="7462599" y="2701290"/>
            <a:ext cx="3092291" cy="885111"/>
          </a:xfrm>
          <a:prstGeom prst="rect">
            <a:avLst/>
          </a:prstGeom>
          <a:noFill/>
          <a:ln/>
        </p:spPr>
        <p:txBody>
          <a:bodyPr wrap="square" lIns="0" tIns="0" rIns="0" bIns="0" rtlCol="0" anchor="t"/>
          <a:lstStyle/>
          <a:p>
            <a:pPr algn="ctr" indent="0" marL="0">
              <a:lnSpc>
                <a:spcPts val="2300"/>
              </a:lnSpc>
              <a:buNone/>
            </a:pPr>
            <a:r>
              <a:rPr lang="en-US" sz="1500" dirty="0">
                <a:solidFill>
                  <a:srgbClr val="E2E6E9"/>
                </a:solidFill>
                <a:latin typeface="Source Sans Pro" pitchFamily="34" charset="0"/>
                <a:ea typeface="Source Sans Pro" pitchFamily="34" charset="-122"/>
                <a:cs typeface="Source Sans Pro" pitchFamily="34" charset="-120"/>
              </a:rPr>
              <a:t>Variação do valor total do portfólio de um dia para o outro, incentivando ações que geram lucro.</a:t>
            </a:r>
            <a:endParaRPr lang="en-US" sz="1500" dirty="0"/>
          </a:p>
        </p:txBody>
      </p:sp>
      <p:sp>
        <p:nvSpPr>
          <p:cNvPr id="18" name="Text 8"/>
          <p:cNvSpPr/>
          <p:nvPr/>
        </p:nvSpPr>
        <p:spPr>
          <a:xfrm>
            <a:off x="11278553" y="3595092"/>
            <a:ext cx="2234684" cy="279321"/>
          </a:xfrm>
          <a:prstGeom prst="rect">
            <a:avLst/>
          </a:prstGeom>
          <a:noFill/>
          <a:ln/>
        </p:spPr>
        <p:txBody>
          <a:bodyPr wrap="none" lIns="0" tIns="0" rIns="0" bIns="0" rtlCol="0" anchor="t"/>
          <a:lstStyle/>
          <a:p>
            <a:pPr algn="ctr" indent="0" marL="0">
              <a:lnSpc>
                <a:spcPts val="2150"/>
              </a:lnSpc>
              <a:buNone/>
            </a:pPr>
            <a:r>
              <a:rPr lang="en-US" sz="1750" b="1" dirty="0">
                <a:solidFill>
                  <a:srgbClr val="FFFFFF"/>
                </a:solidFill>
                <a:latin typeface="Montserrat Bold" pitchFamily="34" charset="0"/>
                <a:ea typeface="Montserrat Bold" pitchFamily="34" charset="-122"/>
                <a:cs typeface="Montserrat Bold" pitchFamily="34" charset="-120"/>
              </a:rPr>
              <a:t>Algoritmo DQN</a:t>
            </a:r>
            <a:endParaRPr lang="en-US" sz="1750" dirty="0"/>
          </a:p>
        </p:txBody>
      </p:sp>
      <p:sp>
        <p:nvSpPr>
          <p:cNvPr id="19" name="Text 9"/>
          <p:cNvSpPr/>
          <p:nvPr/>
        </p:nvSpPr>
        <p:spPr>
          <a:xfrm>
            <a:off x="10849808" y="3992404"/>
            <a:ext cx="3092291" cy="885111"/>
          </a:xfrm>
          <a:prstGeom prst="rect">
            <a:avLst/>
          </a:prstGeom>
          <a:noFill/>
          <a:ln/>
        </p:spPr>
        <p:txBody>
          <a:bodyPr wrap="square" lIns="0" tIns="0" rIns="0" bIns="0" rtlCol="0" anchor="t"/>
          <a:lstStyle/>
          <a:p>
            <a:pPr algn="ctr" indent="0" marL="0">
              <a:lnSpc>
                <a:spcPts val="2300"/>
              </a:lnSpc>
              <a:buNone/>
            </a:pPr>
            <a:r>
              <a:rPr lang="en-US" sz="1500" dirty="0">
                <a:solidFill>
                  <a:srgbClr val="E2E6E9"/>
                </a:solidFill>
                <a:latin typeface="Source Sans Pro" pitchFamily="34" charset="0"/>
                <a:ea typeface="Source Sans Pro" pitchFamily="34" charset="-122"/>
                <a:cs typeface="Source Sans Pro" pitchFamily="34" charset="-120"/>
              </a:rPr>
              <a:t>Rede neural que aproxima a função Q(s,a), com Experience Replay e estratégia Epsilon-Greedy.</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63798" y="969764"/>
            <a:ext cx="8384977" cy="701278"/>
          </a:xfrm>
          <a:prstGeom prst="rect">
            <a:avLst/>
          </a:prstGeom>
          <a:noFill/>
          <a:ln/>
        </p:spPr>
        <p:txBody>
          <a:bodyPr wrap="none" lIns="0" tIns="0" rIns="0" bIns="0" rtlCol="0" anchor="t"/>
          <a:lstStyle/>
          <a:p>
            <a:pPr algn="l" indent="0" marL="0">
              <a:lnSpc>
                <a:spcPts val="5500"/>
              </a:lnSpc>
              <a:buNone/>
            </a:pPr>
            <a:r>
              <a:rPr lang="en-US" sz="4400" b="1" dirty="0">
                <a:solidFill>
                  <a:srgbClr val="FFFFFF"/>
                </a:solidFill>
                <a:latin typeface="Montserrat Bold" pitchFamily="34" charset="0"/>
                <a:ea typeface="Montserrat Bold" pitchFamily="34" charset="-122"/>
                <a:cs typeface="Montserrat Bold" pitchFamily="34" charset="-120"/>
              </a:rPr>
              <a:t>Algoritmo DQN em Detalhes</a:t>
            </a:r>
            <a:endParaRPr lang="en-US" sz="4400" dirty="0"/>
          </a:p>
        </p:txBody>
      </p:sp>
      <p:sp>
        <p:nvSpPr>
          <p:cNvPr id="3" name="Text 1"/>
          <p:cNvSpPr/>
          <p:nvPr/>
        </p:nvSpPr>
        <p:spPr>
          <a:xfrm>
            <a:off x="863798" y="2164675"/>
            <a:ext cx="12902803" cy="740331"/>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O </a:t>
            </a:r>
            <a:pPr algn="l" indent="0" marL="0">
              <a:lnSpc>
                <a:spcPts val="2900"/>
              </a:lnSpc>
              <a:buNone/>
            </a:pPr>
            <a:r>
              <a:rPr lang="en-US" sz="1900" b="1" dirty="0">
                <a:solidFill>
                  <a:srgbClr val="E2E6E9"/>
                </a:solidFill>
                <a:latin typeface="Source Sans Pro" pitchFamily="34" charset="0"/>
                <a:ea typeface="Source Sans Pro" pitchFamily="34" charset="-122"/>
                <a:cs typeface="Source Sans Pro" pitchFamily="34" charset="-120"/>
              </a:rPr>
              <a:t>Deep Q-Network (DQN)</a:t>
            </a:r>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 é o coração do sistema, combinando redes neurais com Q-Learning para aprender estratégias ótimas de negociação através da experiência acumulada.</a:t>
            </a:r>
            <a:endParaRPr lang="en-US" sz="1900" dirty="0"/>
          </a:p>
        </p:txBody>
      </p:sp>
      <p:sp>
        <p:nvSpPr>
          <p:cNvPr id="4" name="Shape 2"/>
          <p:cNvSpPr/>
          <p:nvPr/>
        </p:nvSpPr>
        <p:spPr>
          <a:xfrm>
            <a:off x="863798" y="3923109"/>
            <a:ext cx="4054078" cy="246817"/>
          </a:xfrm>
          <a:prstGeom prst="roundRect">
            <a:avLst>
              <a:gd name="adj" fmla="val 15001"/>
            </a:avLst>
          </a:prstGeom>
          <a:solidFill>
            <a:srgbClr val="303132"/>
          </a:solidFill>
          <a:ln/>
        </p:spPr>
      </p:sp>
      <p:sp>
        <p:nvSpPr>
          <p:cNvPr id="5" name="Text 3"/>
          <p:cNvSpPr/>
          <p:nvPr/>
        </p:nvSpPr>
        <p:spPr>
          <a:xfrm>
            <a:off x="863798" y="4540091"/>
            <a:ext cx="2804874" cy="350639"/>
          </a:xfrm>
          <a:prstGeom prst="rect">
            <a:avLst/>
          </a:prstGeom>
          <a:noFill/>
          <a:ln/>
        </p:spPr>
        <p:txBody>
          <a:bodyPr wrap="none" lIns="0" tIns="0" rIns="0" bIns="0" rtlCol="0" anchor="t"/>
          <a:lstStyle/>
          <a:p>
            <a:pPr algn="l" indent="0" marL="0">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Rede Neural</a:t>
            </a:r>
            <a:endParaRPr lang="en-US" sz="2200" dirty="0"/>
          </a:p>
        </p:txBody>
      </p:sp>
      <p:sp>
        <p:nvSpPr>
          <p:cNvPr id="6" name="Text 4"/>
          <p:cNvSpPr/>
          <p:nvPr/>
        </p:nvSpPr>
        <p:spPr>
          <a:xfrm>
            <a:off x="863798" y="5038725"/>
            <a:ext cx="4054078" cy="2220992"/>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Utilizamos um Perceptron de Múltiplas Camadas para aproximar a função Q(s, a). A rede recebe o estado como entrada e retorna o valor Q esperado para cada ação possível, permitindo a escolha da melhor decisão.</a:t>
            </a:r>
            <a:endParaRPr lang="en-US" sz="1900" dirty="0"/>
          </a:p>
        </p:txBody>
      </p:sp>
      <p:sp>
        <p:nvSpPr>
          <p:cNvPr id="7" name="Shape 5"/>
          <p:cNvSpPr/>
          <p:nvPr/>
        </p:nvSpPr>
        <p:spPr>
          <a:xfrm>
            <a:off x="5288042" y="3552825"/>
            <a:ext cx="4054197" cy="246817"/>
          </a:xfrm>
          <a:prstGeom prst="roundRect">
            <a:avLst>
              <a:gd name="adj" fmla="val 15001"/>
            </a:avLst>
          </a:prstGeom>
          <a:solidFill>
            <a:srgbClr val="303132"/>
          </a:solidFill>
          <a:ln/>
        </p:spPr>
      </p:sp>
      <p:sp>
        <p:nvSpPr>
          <p:cNvPr id="8" name="Text 6"/>
          <p:cNvSpPr/>
          <p:nvPr/>
        </p:nvSpPr>
        <p:spPr>
          <a:xfrm>
            <a:off x="5288042" y="4169807"/>
            <a:ext cx="2804874" cy="350639"/>
          </a:xfrm>
          <a:prstGeom prst="rect">
            <a:avLst/>
          </a:prstGeom>
          <a:noFill/>
          <a:ln/>
        </p:spPr>
        <p:txBody>
          <a:bodyPr wrap="none" lIns="0" tIns="0" rIns="0" bIns="0" rtlCol="0" anchor="t"/>
          <a:lstStyle/>
          <a:p>
            <a:pPr algn="l" indent="0" marL="0">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Experience Replay</a:t>
            </a:r>
            <a:endParaRPr lang="en-US" sz="2200" dirty="0"/>
          </a:p>
        </p:txBody>
      </p:sp>
      <p:sp>
        <p:nvSpPr>
          <p:cNvPr id="9" name="Text 7"/>
          <p:cNvSpPr/>
          <p:nvPr/>
        </p:nvSpPr>
        <p:spPr>
          <a:xfrm>
            <a:off x="5288042" y="4668441"/>
            <a:ext cx="4054197" cy="2591157"/>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O agente armazena suas experiências (estado, ação, recompensa, próximo_estado) em uma memória. Durante o treino, ele amostra lotes aleatórios dessa memória para treinar a rede, quebrando a correlação entre experiências sequenciais.</a:t>
            </a:r>
            <a:endParaRPr lang="en-US" sz="1900" dirty="0"/>
          </a:p>
        </p:txBody>
      </p:sp>
      <p:sp>
        <p:nvSpPr>
          <p:cNvPr id="10" name="Shape 8"/>
          <p:cNvSpPr/>
          <p:nvPr/>
        </p:nvSpPr>
        <p:spPr>
          <a:xfrm>
            <a:off x="9712404" y="3182660"/>
            <a:ext cx="4054197" cy="246817"/>
          </a:xfrm>
          <a:prstGeom prst="roundRect">
            <a:avLst>
              <a:gd name="adj" fmla="val 15001"/>
            </a:avLst>
          </a:prstGeom>
          <a:solidFill>
            <a:srgbClr val="303132"/>
          </a:solidFill>
          <a:ln/>
        </p:spPr>
      </p:sp>
      <p:sp>
        <p:nvSpPr>
          <p:cNvPr id="11" name="Text 9"/>
          <p:cNvSpPr/>
          <p:nvPr/>
        </p:nvSpPr>
        <p:spPr>
          <a:xfrm>
            <a:off x="9712404" y="3799642"/>
            <a:ext cx="4000381" cy="350639"/>
          </a:xfrm>
          <a:prstGeom prst="rect">
            <a:avLst/>
          </a:prstGeom>
          <a:noFill/>
          <a:ln/>
        </p:spPr>
        <p:txBody>
          <a:bodyPr wrap="none" lIns="0" tIns="0" rIns="0" bIns="0" rtlCol="0" anchor="t"/>
          <a:lstStyle/>
          <a:p>
            <a:pPr algn="l" indent="0" marL="0">
              <a:lnSpc>
                <a:spcPts val="2750"/>
              </a:lnSpc>
              <a:buNone/>
            </a:pPr>
            <a:r>
              <a:rPr lang="en-US" sz="2200" b="1" dirty="0">
                <a:solidFill>
                  <a:srgbClr val="E2E6E9"/>
                </a:solidFill>
                <a:latin typeface="Montserrat Bold" pitchFamily="34" charset="0"/>
                <a:ea typeface="Montserrat Bold" pitchFamily="34" charset="-122"/>
                <a:cs typeface="Montserrat Bold" pitchFamily="34" charset="-120"/>
              </a:rPr>
              <a:t>Exploration vs. Exploitation</a:t>
            </a:r>
            <a:endParaRPr lang="en-US" sz="2200" dirty="0"/>
          </a:p>
        </p:txBody>
      </p:sp>
      <p:sp>
        <p:nvSpPr>
          <p:cNvPr id="12" name="Text 10"/>
          <p:cNvSpPr/>
          <p:nvPr/>
        </p:nvSpPr>
        <p:spPr>
          <a:xfrm>
            <a:off x="9712404" y="4298275"/>
            <a:ext cx="4054197" cy="2220992"/>
          </a:xfrm>
          <a:prstGeom prst="rect">
            <a:avLst/>
          </a:prstGeom>
          <a:noFill/>
          <a:ln/>
        </p:spPr>
        <p:txBody>
          <a:bodyPr wrap="square" lIns="0" tIns="0" rIns="0" bIns="0" rtlCol="0" anchor="t"/>
          <a:lstStyle/>
          <a:p>
            <a:pPr algn="l" indent="0" marL="0">
              <a:lnSpc>
                <a:spcPts val="2900"/>
              </a:lnSpc>
              <a:buNone/>
            </a:pPr>
            <a:r>
              <a:rPr lang="en-US" sz="1900" dirty="0">
                <a:solidFill>
                  <a:srgbClr val="E2E6E9"/>
                </a:solidFill>
                <a:latin typeface="Source Sans Pro" pitchFamily="34" charset="0"/>
                <a:ea typeface="Source Sans Pro" pitchFamily="34" charset="-122"/>
                <a:cs typeface="Source Sans Pro" pitchFamily="34" charset="-120"/>
              </a:rPr>
              <a:t>Usando a estratégia Epsilon-Greedy, o agente inicialmente explora o ambiente com ações aleatórias (alto epsilon) e gradualmente passa a confiar mais na sua política aprendida (baixo epsilon).</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11969" y="402193"/>
            <a:ext cx="4562951" cy="415528"/>
          </a:xfrm>
          <a:prstGeom prst="rect">
            <a:avLst/>
          </a:prstGeom>
          <a:noFill/>
          <a:ln/>
        </p:spPr>
        <p:txBody>
          <a:bodyPr wrap="none" lIns="0" tIns="0" rIns="0" bIns="0" rtlCol="0" anchor="t"/>
          <a:lstStyle/>
          <a:p>
            <a:pPr algn="l" indent="0" marL="0">
              <a:lnSpc>
                <a:spcPts val="3250"/>
              </a:lnSpc>
              <a:buNone/>
            </a:pPr>
            <a:r>
              <a:rPr lang="en-US" sz="2600" b="1" dirty="0">
                <a:solidFill>
                  <a:srgbClr val="FFFFFF"/>
                </a:solidFill>
                <a:latin typeface="Montserrat Bold" pitchFamily="34" charset="0"/>
                <a:ea typeface="Montserrat Bold" pitchFamily="34" charset="-122"/>
                <a:cs typeface="Montserrat Bold" pitchFamily="34" charset="-120"/>
              </a:rPr>
              <a:t>Avaliação de Performance</a:t>
            </a:r>
            <a:endParaRPr lang="en-US" sz="2600" dirty="0"/>
          </a:p>
        </p:txBody>
      </p:sp>
      <p:sp>
        <p:nvSpPr>
          <p:cNvPr id="3" name="Text 1"/>
          <p:cNvSpPr/>
          <p:nvPr/>
        </p:nvSpPr>
        <p:spPr>
          <a:xfrm>
            <a:off x="511969" y="1110258"/>
            <a:ext cx="13606462" cy="438864"/>
          </a:xfrm>
          <a:prstGeom prst="rect">
            <a:avLst/>
          </a:prstGeom>
          <a:noFill/>
          <a:ln/>
        </p:spPr>
        <p:txBody>
          <a:bodyPr wrap="square" lIns="0" tIns="0" rIns="0" bIns="0" rtlCol="0" anchor="t"/>
          <a:lstStyle/>
          <a:p>
            <a:pPr algn="l" indent="0" marL="0">
              <a:lnSpc>
                <a:spcPts val="1700"/>
              </a:lnSpc>
              <a:buNone/>
            </a:pPr>
            <a:r>
              <a:rPr lang="en-US" sz="1150" dirty="0">
                <a:solidFill>
                  <a:srgbClr val="E2E6E9"/>
                </a:solidFill>
                <a:latin typeface="Source Sans Pro" pitchFamily="34" charset="0"/>
                <a:ea typeface="Source Sans Pro" pitchFamily="34" charset="-122"/>
                <a:cs typeface="Source Sans Pro" pitchFamily="34" charset="-120"/>
              </a:rPr>
              <a:t>A saída final do processo é uma </a:t>
            </a:r>
            <a:pPr algn="l" indent="0" marL="0">
              <a:lnSpc>
                <a:spcPts val="1700"/>
              </a:lnSpc>
              <a:buNone/>
            </a:pPr>
            <a:r>
              <a:rPr lang="en-US" sz="1150" b="1" dirty="0">
                <a:solidFill>
                  <a:srgbClr val="E2E6E9"/>
                </a:solidFill>
                <a:latin typeface="Source Sans Pro" pitchFamily="34" charset="0"/>
                <a:ea typeface="Source Sans Pro" pitchFamily="34" charset="-122"/>
                <a:cs typeface="Source Sans Pro" pitchFamily="34" charset="-120"/>
              </a:rPr>
              <a:t>política de negociação</a:t>
            </a:r>
            <a:pPr algn="l" indent="0" marL="0">
              <a:lnSpc>
                <a:spcPts val="1700"/>
              </a:lnSpc>
              <a:buNone/>
            </a:pPr>
            <a:r>
              <a:rPr lang="en-US" sz="1150" dirty="0">
                <a:solidFill>
                  <a:srgbClr val="E2E6E9"/>
                </a:solidFill>
                <a:latin typeface="Source Sans Pro" pitchFamily="34" charset="0"/>
                <a:ea typeface="Source Sans Pro" pitchFamily="34" charset="-122"/>
                <a:cs typeface="Source Sans Pro" pitchFamily="34" charset="-120"/>
              </a:rPr>
              <a:t> aprendida pela rede neural. Em um ambiente de simulação (backtesting), avaliamos a performance do agente em um período de teste com dados que ele nunca viu antes.</a:t>
            </a:r>
            <a:endParaRPr lang="en-US" sz="1150" dirty="0"/>
          </a:p>
        </p:txBody>
      </p:sp>
      <p:pic>
        <p:nvPicPr>
          <p:cNvPr id="4" name="Image 0" descr="preencoded.png">    </p:cNvPr>
          <p:cNvPicPr>
            <a:picLocks noChangeAspect="1"/>
          </p:cNvPicPr>
          <p:nvPr/>
        </p:nvPicPr>
        <p:blipFill>
          <a:blip r:embed="rId1"/>
          <a:stretch>
            <a:fillRect/>
          </a:stretch>
        </p:blipFill>
        <p:spPr>
          <a:xfrm>
            <a:off x="511969" y="1713667"/>
            <a:ext cx="13606462" cy="7180659"/>
          </a:xfrm>
          <a:prstGeom prst="rect">
            <a:avLst/>
          </a:prstGeom>
        </p:spPr>
      </p:pic>
      <p:sp>
        <p:nvSpPr>
          <p:cNvPr id="5" name="Shape 2"/>
          <p:cNvSpPr/>
          <p:nvPr/>
        </p:nvSpPr>
        <p:spPr>
          <a:xfrm>
            <a:off x="6424732" y="8894326"/>
            <a:ext cx="146209" cy="146209"/>
          </a:xfrm>
          <a:prstGeom prst="roundRect">
            <a:avLst>
              <a:gd name="adj" fmla="val 12508"/>
            </a:avLst>
          </a:prstGeom>
          <a:solidFill>
            <a:srgbClr val="636363"/>
          </a:solidFill>
          <a:ln/>
        </p:spPr>
      </p:sp>
      <p:sp>
        <p:nvSpPr>
          <p:cNvPr id="6" name="Text 3"/>
          <p:cNvSpPr/>
          <p:nvPr/>
        </p:nvSpPr>
        <p:spPr>
          <a:xfrm>
            <a:off x="6631900" y="8894326"/>
            <a:ext cx="607100" cy="146209"/>
          </a:xfrm>
          <a:prstGeom prst="rect">
            <a:avLst/>
          </a:prstGeom>
          <a:noFill/>
          <a:ln/>
        </p:spPr>
        <p:txBody>
          <a:bodyPr wrap="none" lIns="0" tIns="0" rIns="0" bIns="0" rtlCol="0" anchor="t"/>
          <a:lstStyle/>
          <a:p>
            <a:pPr algn="l" indent="0" marL="0">
              <a:lnSpc>
                <a:spcPts val="1150"/>
              </a:lnSpc>
              <a:buNone/>
            </a:pPr>
            <a:r>
              <a:rPr lang="en-US" sz="1150" dirty="0">
                <a:solidFill>
                  <a:srgbClr val="E2E6E9"/>
                </a:solidFill>
                <a:latin typeface="Source Sans Pro" pitchFamily="34" charset="0"/>
                <a:ea typeface="Source Sans Pro" pitchFamily="34" charset="-122"/>
                <a:cs typeface="Source Sans Pro" pitchFamily="34" charset="-120"/>
              </a:rPr>
              <a:t>Agente RL</a:t>
            </a:r>
            <a:endParaRPr lang="en-US" sz="1150" dirty="0"/>
          </a:p>
        </p:txBody>
      </p:sp>
      <p:sp>
        <p:nvSpPr>
          <p:cNvPr id="7" name="Shape 4"/>
          <p:cNvSpPr/>
          <p:nvPr/>
        </p:nvSpPr>
        <p:spPr>
          <a:xfrm>
            <a:off x="7391400" y="8894326"/>
            <a:ext cx="146209" cy="146209"/>
          </a:xfrm>
          <a:prstGeom prst="roundRect">
            <a:avLst>
              <a:gd name="adj" fmla="val 12508"/>
            </a:avLst>
          </a:prstGeom>
          <a:solidFill>
            <a:srgbClr val="ABABAB"/>
          </a:solidFill>
          <a:ln/>
        </p:spPr>
      </p:sp>
      <p:sp>
        <p:nvSpPr>
          <p:cNvPr id="8" name="Text 5"/>
          <p:cNvSpPr/>
          <p:nvPr/>
        </p:nvSpPr>
        <p:spPr>
          <a:xfrm>
            <a:off x="7598569" y="8894326"/>
            <a:ext cx="674370" cy="146209"/>
          </a:xfrm>
          <a:prstGeom prst="rect">
            <a:avLst/>
          </a:prstGeom>
          <a:noFill/>
          <a:ln/>
        </p:spPr>
        <p:txBody>
          <a:bodyPr wrap="none" lIns="0" tIns="0" rIns="0" bIns="0" rtlCol="0" anchor="t"/>
          <a:lstStyle/>
          <a:p>
            <a:pPr algn="l" indent="0" marL="0">
              <a:lnSpc>
                <a:spcPts val="1150"/>
              </a:lnSpc>
              <a:buNone/>
            </a:pPr>
            <a:r>
              <a:rPr lang="en-US" sz="1150" dirty="0">
                <a:solidFill>
                  <a:srgbClr val="E2E6E9"/>
                </a:solidFill>
                <a:latin typeface="Source Sans Pro" pitchFamily="34" charset="0"/>
                <a:ea typeface="Source Sans Pro" pitchFamily="34" charset="-122"/>
                <a:cs typeface="Source Sans Pro" pitchFamily="34" charset="-120"/>
              </a:rPr>
              <a:t>Buy &amp; Hold</a:t>
            </a:r>
            <a:endParaRPr lang="en-US" sz="1150" dirty="0"/>
          </a:p>
        </p:txBody>
      </p:sp>
      <p:sp>
        <p:nvSpPr>
          <p:cNvPr id="9" name="Text 6"/>
          <p:cNvSpPr/>
          <p:nvPr/>
        </p:nvSpPr>
        <p:spPr>
          <a:xfrm>
            <a:off x="511969" y="9497735"/>
            <a:ext cx="13606462" cy="438864"/>
          </a:xfrm>
          <a:prstGeom prst="rect">
            <a:avLst/>
          </a:prstGeom>
          <a:noFill/>
          <a:ln/>
        </p:spPr>
        <p:txBody>
          <a:bodyPr wrap="square" lIns="0" tIns="0" rIns="0" bIns="0" rtlCol="0" anchor="t"/>
          <a:lstStyle/>
          <a:p>
            <a:pPr algn="l" indent="0" marL="0">
              <a:lnSpc>
                <a:spcPts val="1700"/>
              </a:lnSpc>
              <a:buNone/>
            </a:pPr>
            <a:r>
              <a:rPr lang="en-US" sz="1150" dirty="0">
                <a:solidFill>
                  <a:srgbClr val="E2E6E9"/>
                </a:solidFill>
                <a:latin typeface="Source Sans Pro" pitchFamily="34" charset="0"/>
                <a:ea typeface="Source Sans Pro" pitchFamily="34" charset="-122"/>
                <a:cs typeface="Source Sans Pro" pitchFamily="34" charset="-120"/>
              </a:rPr>
              <a:t>As principais </a:t>
            </a:r>
            <a:pPr algn="l" indent="0" marL="0">
              <a:lnSpc>
                <a:spcPts val="1700"/>
              </a:lnSpc>
              <a:buNone/>
            </a:pPr>
            <a:r>
              <a:rPr lang="en-US" sz="1150" b="1" dirty="0">
                <a:solidFill>
                  <a:srgbClr val="E2E6E9"/>
                </a:solidFill>
                <a:latin typeface="Source Sans Pro" pitchFamily="34" charset="0"/>
                <a:ea typeface="Source Sans Pro" pitchFamily="34" charset="-122"/>
                <a:cs typeface="Source Sans Pro" pitchFamily="34" charset="-120"/>
              </a:rPr>
              <a:t>métricas de avaliação</a:t>
            </a:r>
            <a:pPr algn="l" indent="0" marL="0">
              <a:lnSpc>
                <a:spcPts val="1700"/>
              </a:lnSpc>
              <a:buNone/>
            </a:pPr>
            <a:r>
              <a:rPr lang="en-US" sz="1150" dirty="0">
                <a:solidFill>
                  <a:srgbClr val="E2E6E9"/>
                </a:solidFill>
                <a:latin typeface="Source Sans Pro" pitchFamily="34" charset="0"/>
                <a:ea typeface="Source Sans Pro" pitchFamily="34" charset="-122"/>
                <a:cs typeface="Source Sans Pro" pitchFamily="34" charset="-120"/>
              </a:rPr>
              <a:t> incluem o Lucro/Prejuízo Total (valor final do portfólio menos capital inicial), a Evolução do Portfólio comparada com estratégias passivas, e o Sharpe Ratio, que mede o retorno ajustado ao risco.</a:t>
            </a:r>
            <a:endParaRPr lang="en-US" sz="11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71393" y="670203"/>
            <a:ext cx="7672149" cy="544949"/>
          </a:xfrm>
          <a:prstGeom prst="rect">
            <a:avLst/>
          </a:prstGeom>
          <a:noFill/>
          <a:ln/>
        </p:spPr>
        <p:txBody>
          <a:bodyPr wrap="none" lIns="0" tIns="0" rIns="0" bIns="0" rtlCol="0" anchor="t"/>
          <a:lstStyle/>
          <a:p>
            <a:pPr algn="l" indent="0" marL="0">
              <a:lnSpc>
                <a:spcPts val="4250"/>
              </a:lnSpc>
              <a:buNone/>
            </a:pPr>
            <a:r>
              <a:rPr lang="en-US" sz="3400" b="1" dirty="0">
                <a:solidFill>
                  <a:srgbClr val="FFFFFF"/>
                </a:solidFill>
                <a:latin typeface="Montserrat Bold" pitchFamily="34" charset="0"/>
                <a:ea typeface="Montserrat Bold" pitchFamily="34" charset="-122"/>
                <a:cs typeface="Montserrat Bold" pitchFamily="34" charset="-120"/>
              </a:rPr>
              <a:t>Considerações e Próximos Passos</a:t>
            </a:r>
            <a:endParaRPr lang="en-US" sz="3400" dirty="0"/>
          </a:p>
        </p:txBody>
      </p:sp>
      <p:sp>
        <p:nvSpPr>
          <p:cNvPr id="3" name="Text 1"/>
          <p:cNvSpPr/>
          <p:nvPr/>
        </p:nvSpPr>
        <p:spPr>
          <a:xfrm>
            <a:off x="671393" y="1598771"/>
            <a:ext cx="13287613" cy="575310"/>
          </a:xfrm>
          <a:prstGeom prst="rect">
            <a:avLst/>
          </a:prstGeom>
          <a:noFill/>
          <a:ln/>
        </p:spPr>
        <p:txBody>
          <a:bodyPr wrap="square" lIns="0" tIns="0" rIns="0" bIns="0" rtlCol="0" anchor="t"/>
          <a:lstStyle/>
          <a:p>
            <a:pPr algn="l" indent="0" marL="0">
              <a:lnSpc>
                <a:spcPts val="2250"/>
              </a:lnSpc>
              <a:buNone/>
            </a:pPr>
            <a:r>
              <a:rPr lang="en-US" sz="1500" dirty="0">
                <a:solidFill>
                  <a:srgbClr val="E2E6E9"/>
                </a:solidFill>
                <a:latin typeface="Source Sans Pro" pitchFamily="34" charset="0"/>
                <a:ea typeface="Source Sans Pro" pitchFamily="34" charset="-122"/>
                <a:cs typeface="Source Sans Pro" pitchFamily="34" charset="-120"/>
              </a:rPr>
              <a:t>Embora promissor, o modelo apresenta limitações que precisam ser consideradas para uma implementação realista, como custos de transação, liquidez e impacto de mercado, além do risco de overfitting nos dados de treinamento.</a:t>
            </a:r>
            <a:endParaRPr lang="en-US" sz="1500" dirty="0"/>
          </a:p>
        </p:txBody>
      </p:sp>
      <p:pic>
        <p:nvPicPr>
          <p:cNvPr id="4" name="Image 0" descr="preencoded.png">    </p:cNvPr>
          <p:cNvPicPr>
            <a:picLocks noChangeAspect="1"/>
          </p:cNvPicPr>
          <p:nvPr/>
        </p:nvPicPr>
        <p:blipFill>
          <a:blip r:embed="rId1"/>
          <a:stretch>
            <a:fillRect/>
          </a:stretch>
        </p:blipFill>
        <p:spPr>
          <a:xfrm>
            <a:off x="3171111" y="2389823"/>
            <a:ext cx="1644253" cy="1058704"/>
          </a:xfrm>
          <a:prstGeom prst="rect">
            <a:avLst/>
          </a:prstGeom>
        </p:spPr>
      </p:pic>
      <p:pic>
        <p:nvPicPr>
          <p:cNvPr id="5" name="Image 1" descr="preencoded.png">    </p:cNvPr>
          <p:cNvPicPr>
            <a:picLocks noChangeAspect="1"/>
          </p:cNvPicPr>
          <p:nvPr/>
        </p:nvPicPr>
        <p:blipFill>
          <a:blip r:embed="rId2"/>
          <a:stretch>
            <a:fillRect/>
          </a:stretch>
        </p:blipFill>
        <p:spPr>
          <a:xfrm>
            <a:off x="3858339" y="2880598"/>
            <a:ext cx="269677" cy="337185"/>
          </a:xfrm>
          <a:prstGeom prst="rect">
            <a:avLst/>
          </a:prstGeom>
        </p:spPr>
      </p:pic>
      <p:sp>
        <p:nvSpPr>
          <p:cNvPr id="6" name="Text 2"/>
          <p:cNvSpPr/>
          <p:nvPr/>
        </p:nvSpPr>
        <p:spPr>
          <a:xfrm>
            <a:off x="5007173" y="2581632"/>
            <a:ext cx="2213134" cy="272415"/>
          </a:xfrm>
          <a:prstGeom prst="rect">
            <a:avLst/>
          </a:prstGeom>
          <a:noFill/>
          <a:ln/>
        </p:spPr>
        <p:txBody>
          <a:bodyPr wrap="none" lIns="0" tIns="0" rIns="0" bIns="0" rtlCol="0" anchor="t"/>
          <a:lstStyle/>
          <a:p>
            <a:pPr algn="l" indent="0" marL="0">
              <a:lnSpc>
                <a:spcPts val="2100"/>
              </a:lnSpc>
              <a:buNone/>
            </a:pPr>
            <a:r>
              <a:rPr lang="en-US" sz="1700" b="1" dirty="0">
                <a:solidFill>
                  <a:srgbClr val="E2E6E9"/>
                </a:solidFill>
                <a:latin typeface="Montserrat Bold" pitchFamily="34" charset="0"/>
                <a:ea typeface="Montserrat Bold" pitchFamily="34" charset="-122"/>
                <a:cs typeface="Montserrat Bold" pitchFamily="34" charset="-120"/>
              </a:rPr>
              <a:t>Inovação Avançada</a:t>
            </a:r>
            <a:endParaRPr lang="en-US" sz="1700" dirty="0"/>
          </a:p>
        </p:txBody>
      </p:sp>
      <p:sp>
        <p:nvSpPr>
          <p:cNvPr id="7" name="Text 3"/>
          <p:cNvSpPr/>
          <p:nvPr/>
        </p:nvSpPr>
        <p:spPr>
          <a:xfrm>
            <a:off x="5007173" y="2969062"/>
            <a:ext cx="3778687" cy="287655"/>
          </a:xfrm>
          <a:prstGeom prst="rect">
            <a:avLst/>
          </a:prstGeom>
          <a:noFill/>
          <a:ln/>
        </p:spPr>
        <p:txBody>
          <a:bodyPr wrap="none" lIns="0" tIns="0" rIns="0" bIns="0" rtlCol="0" anchor="t"/>
          <a:lstStyle/>
          <a:p>
            <a:pPr algn="l" indent="0" marL="0">
              <a:lnSpc>
                <a:spcPts val="2250"/>
              </a:lnSpc>
              <a:buNone/>
            </a:pPr>
            <a:r>
              <a:rPr lang="en-US" sz="1500" dirty="0">
                <a:solidFill>
                  <a:srgbClr val="E2E6E9"/>
                </a:solidFill>
                <a:latin typeface="Source Sans Pro" pitchFamily="34" charset="0"/>
                <a:ea typeface="Source Sans Pro" pitchFamily="34" charset="-122"/>
                <a:cs typeface="Source Sans Pro" pitchFamily="34" charset="-120"/>
              </a:rPr>
              <a:t>Algoritmos A2C ou PPO para maior estabilidade</a:t>
            </a:r>
            <a:endParaRPr lang="en-US" sz="1500" dirty="0"/>
          </a:p>
        </p:txBody>
      </p:sp>
      <p:sp>
        <p:nvSpPr>
          <p:cNvPr id="8" name="Shape 4"/>
          <p:cNvSpPr/>
          <p:nvPr/>
        </p:nvSpPr>
        <p:spPr>
          <a:xfrm>
            <a:off x="4863227" y="3462933"/>
            <a:ext cx="9047917" cy="11430"/>
          </a:xfrm>
          <a:prstGeom prst="roundRect">
            <a:avLst>
              <a:gd name="adj" fmla="val 251754"/>
            </a:avLst>
          </a:prstGeom>
          <a:solidFill>
            <a:srgbClr val="494A4B"/>
          </a:solidFill>
          <a:ln/>
        </p:spPr>
      </p:sp>
      <p:pic>
        <p:nvPicPr>
          <p:cNvPr id="9" name="Image 2" descr="preencoded.png">    </p:cNvPr>
          <p:cNvPicPr>
            <a:picLocks noChangeAspect="1"/>
          </p:cNvPicPr>
          <p:nvPr/>
        </p:nvPicPr>
        <p:blipFill>
          <a:blip r:embed="rId3"/>
          <a:stretch>
            <a:fillRect/>
          </a:stretch>
        </p:blipFill>
        <p:spPr>
          <a:xfrm>
            <a:off x="2348865" y="3496389"/>
            <a:ext cx="3288625" cy="1058704"/>
          </a:xfrm>
          <a:prstGeom prst="rect">
            <a:avLst/>
          </a:prstGeom>
        </p:spPr>
      </p:pic>
      <p:pic>
        <p:nvPicPr>
          <p:cNvPr id="10" name="Image 3" descr="preencoded.png">    </p:cNvPr>
          <p:cNvPicPr>
            <a:picLocks noChangeAspect="1"/>
          </p:cNvPicPr>
          <p:nvPr/>
        </p:nvPicPr>
        <p:blipFill>
          <a:blip r:embed="rId4"/>
          <a:stretch>
            <a:fillRect/>
          </a:stretch>
        </p:blipFill>
        <p:spPr>
          <a:xfrm>
            <a:off x="3858339" y="3857149"/>
            <a:ext cx="269677" cy="337185"/>
          </a:xfrm>
          <a:prstGeom prst="rect">
            <a:avLst/>
          </a:prstGeom>
        </p:spPr>
      </p:pic>
      <p:sp>
        <p:nvSpPr>
          <p:cNvPr id="11" name="Text 5"/>
          <p:cNvSpPr/>
          <p:nvPr/>
        </p:nvSpPr>
        <p:spPr>
          <a:xfrm>
            <a:off x="5829300" y="3688199"/>
            <a:ext cx="2586514" cy="272415"/>
          </a:xfrm>
          <a:prstGeom prst="rect">
            <a:avLst/>
          </a:prstGeom>
          <a:noFill/>
          <a:ln/>
        </p:spPr>
        <p:txBody>
          <a:bodyPr wrap="none" lIns="0" tIns="0" rIns="0" bIns="0" rtlCol="0" anchor="t"/>
          <a:lstStyle/>
          <a:p>
            <a:pPr algn="l" indent="0" marL="0">
              <a:lnSpc>
                <a:spcPts val="2100"/>
              </a:lnSpc>
              <a:buNone/>
            </a:pPr>
            <a:r>
              <a:rPr lang="en-US" sz="1700" b="1" dirty="0">
                <a:solidFill>
                  <a:srgbClr val="E2E6E9"/>
                </a:solidFill>
                <a:latin typeface="Montserrat Bold" pitchFamily="34" charset="0"/>
                <a:ea typeface="Montserrat Bold" pitchFamily="34" charset="-122"/>
                <a:cs typeface="Montserrat Bold" pitchFamily="34" charset="-120"/>
              </a:rPr>
              <a:t>Análise de Sentimento</a:t>
            </a:r>
            <a:endParaRPr lang="en-US" sz="1700" dirty="0"/>
          </a:p>
        </p:txBody>
      </p:sp>
      <p:sp>
        <p:nvSpPr>
          <p:cNvPr id="12" name="Text 6"/>
          <p:cNvSpPr/>
          <p:nvPr/>
        </p:nvSpPr>
        <p:spPr>
          <a:xfrm>
            <a:off x="5829300" y="4075628"/>
            <a:ext cx="2968943" cy="287655"/>
          </a:xfrm>
          <a:prstGeom prst="rect">
            <a:avLst/>
          </a:prstGeom>
          <a:noFill/>
          <a:ln/>
        </p:spPr>
        <p:txBody>
          <a:bodyPr wrap="none" lIns="0" tIns="0" rIns="0" bIns="0" rtlCol="0" anchor="t"/>
          <a:lstStyle/>
          <a:p>
            <a:pPr algn="l" indent="0" marL="0">
              <a:lnSpc>
                <a:spcPts val="2250"/>
              </a:lnSpc>
              <a:buNone/>
            </a:pPr>
            <a:r>
              <a:rPr lang="en-US" sz="1500" dirty="0">
                <a:solidFill>
                  <a:srgbClr val="E2E6E9"/>
                </a:solidFill>
                <a:latin typeface="Source Sans Pro" pitchFamily="34" charset="0"/>
                <a:ea typeface="Source Sans Pro" pitchFamily="34" charset="-122"/>
                <a:cs typeface="Source Sans Pro" pitchFamily="34" charset="-120"/>
              </a:rPr>
              <a:t>Incorporação de notícias do mercado</a:t>
            </a:r>
            <a:endParaRPr lang="en-US" sz="1500" dirty="0"/>
          </a:p>
        </p:txBody>
      </p:sp>
      <p:sp>
        <p:nvSpPr>
          <p:cNvPr id="13" name="Shape 7"/>
          <p:cNvSpPr/>
          <p:nvPr/>
        </p:nvSpPr>
        <p:spPr>
          <a:xfrm>
            <a:off x="5685353" y="4569500"/>
            <a:ext cx="8225790" cy="11430"/>
          </a:xfrm>
          <a:prstGeom prst="roundRect">
            <a:avLst>
              <a:gd name="adj" fmla="val 251754"/>
            </a:avLst>
          </a:prstGeom>
          <a:solidFill>
            <a:srgbClr val="494A4B"/>
          </a:solidFill>
          <a:ln/>
        </p:spPr>
      </p:sp>
      <p:pic>
        <p:nvPicPr>
          <p:cNvPr id="14" name="Image 4" descr="preencoded.png">    </p:cNvPr>
          <p:cNvPicPr>
            <a:picLocks noChangeAspect="1"/>
          </p:cNvPicPr>
          <p:nvPr/>
        </p:nvPicPr>
        <p:blipFill>
          <a:blip r:embed="rId5"/>
          <a:stretch>
            <a:fillRect/>
          </a:stretch>
        </p:blipFill>
        <p:spPr>
          <a:xfrm>
            <a:off x="1526738" y="4602956"/>
            <a:ext cx="4932998" cy="1058704"/>
          </a:xfrm>
          <a:prstGeom prst="rect">
            <a:avLst/>
          </a:prstGeom>
        </p:spPr>
      </p:pic>
      <p:pic>
        <p:nvPicPr>
          <p:cNvPr id="15" name="Image 5" descr="preencoded.png">    </p:cNvPr>
          <p:cNvPicPr>
            <a:picLocks noChangeAspect="1"/>
          </p:cNvPicPr>
          <p:nvPr/>
        </p:nvPicPr>
        <p:blipFill>
          <a:blip r:embed="rId6"/>
          <a:stretch>
            <a:fillRect/>
          </a:stretch>
        </p:blipFill>
        <p:spPr>
          <a:xfrm>
            <a:off x="3858339" y="4963716"/>
            <a:ext cx="269677" cy="337185"/>
          </a:xfrm>
          <a:prstGeom prst="rect">
            <a:avLst/>
          </a:prstGeom>
        </p:spPr>
      </p:pic>
      <p:sp>
        <p:nvSpPr>
          <p:cNvPr id="16" name="Text 8"/>
          <p:cNvSpPr/>
          <p:nvPr/>
        </p:nvSpPr>
        <p:spPr>
          <a:xfrm>
            <a:off x="6651546" y="4794766"/>
            <a:ext cx="2179915" cy="272415"/>
          </a:xfrm>
          <a:prstGeom prst="rect">
            <a:avLst/>
          </a:prstGeom>
          <a:noFill/>
          <a:ln/>
        </p:spPr>
        <p:txBody>
          <a:bodyPr wrap="none" lIns="0" tIns="0" rIns="0" bIns="0" rtlCol="0" anchor="t"/>
          <a:lstStyle/>
          <a:p>
            <a:pPr algn="l" indent="0" marL="0">
              <a:lnSpc>
                <a:spcPts val="2100"/>
              </a:lnSpc>
              <a:buNone/>
            </a:pPr>
            <a:r>
              <a:rPr lang="en-US" sz="1700" b="1" dirty="0">
                <a:solidFill>
                  <a:srgbClr val="E2E6E9"/>
                </a:solidFill>
                <a:latin typeface="Montserrat Bold" pitchFamily="34" charset="0"/>
                <a:ea typeface="Montserrat Bold" pitchFamily="34" charset="-122"/>
                <a:cs typeface="Montserrat Bold" pitchFamily="34" charset="-120"/>
              </a:rPr>
              <a:t>Estados Mais Ricos</a:t>
            </a:r>
            <a:endParaRPr lang="en-US" sz="1700" dirty="0"/>
          </a:p>
        </p:txBody>
      </p:sp>
      <p:sp>
        <p:nvSpPr>
          <p:cNvPr id="17" name="Text 9"/>
          <p:cNvSpPr/>
          <p:nvPr/>
        </p:nvSpPr>
        <p:spPr>
          <a:xfrm>
            <a:off x="6651546" y="5182195"/>
            <a:ext cx="2462570" cy="287655"/>
          </a:xfrm>
          <a:prstGeom prst="rect">
            <a:avLst/>
          </a:prstGeom>
          <a:noFill/>
          <a:ln/>
        </p:spPr>
        <p:txBody>
          <a:bodyPr wrap="none" lIns="0" tIns="0" rIns="0" bIns="0" rtlCol="0" anchor="t"/>
          <a:lstStyle/>
          <a:p>
            <a:pPr algn="l" indent="0" marL="0">
              <a:lnSpc>
                <a:spcPts val="2250"/>
              </a:lnSpc>
              <a:buNone/>
            </a:pPr>
            <a:r>
              <a:rPr lang="en-US" sz="1500" dirty="0">
                <a:solidFill>
                  <a:srgbClr val="E2E6E9"/>
                </a:solidFill>
                <a:latin typeface="Source Sans Pro" pitchFamily="34" charset="0"/>
                <a:ea typeface="Source Sans Pro" pitchFamily="34" charset="-122"/>
                <a:cs typeface="Source Sans Pro" pitchFamily="34" charset="-120"/>
              </a:rPr>
              <a:t>Adição de indicadores técnicos</a:t>
            </a:r>
            <a:endParaRPr lang="en-US" sz="1500" dirty="0"/>
          </a:p>
        </p:txBody>
      </p:sp>
      <p:sp>
        <p:nvSpPr>
          <p:cNvPr id="18" name="Shape 10"/>
          <p:cNvSpPr/>
          <p:nvPr/>
        </p:nvSpPr>
        <p:spPr>
          <a:xfrm>
            <a:off x="6507599" y="5676067"/>
            <a:ext cx="7403544" cy="11430"/>
          </a:xfrm>
          <a:prstGeom prst="roundRect">
            <a:avLst>
              <a:gd name="adj" fmla="val 251754"/>
            </a:avLst>
          </a:prstGeom>
          <a:solidFill>
            <a:srgbClr val="494A4B"/>
          </a:solidFill>
          <a:ln/>
        </p:spPr>
      </p:sp>
      <p:pic>
        <p:nvPicPr>
          <p:cNvPr id="19" name="Image 6" descr="preencoded.png">    </p:cNvPr>
          <p:cNvPicPr>
            <a:picLocks noChangeAspect="1"/>
          </p:cNvPicPr>
          <p:nvPr/>
        </p:nvPicPr>
        <p:blipFill>
          <a:blip r:embed="rId7"/>
          <a:stretch>
            <a:fillRect/>
          </a:stretch>
        </p:blipFill>
        <p:spPr>
          <a:xfrm>
            <a:off x="704612" y="5709523"/>
            <a:ext cx="6577251" cy="1058704"/>
          </a:xfrm>
          <a:prstGeom prst="rect">
            <a:avLst/>
          </a:prstGeom>
        </p:spPr>
      </p:pic>
      <p:pic>
        <p:nvPicPr>
          <p:cNvPr id="20" name="Image 7" descr="preencoded.png">    </p:cNvPr>
          <p:cNvPicPr>
            <a:picLocks noChangeAspect="1"/>
          </p:cNvPicPr>
          <p:nvPr/>
        </p:nvPicPr>
        <p:blipFill>
          <a:blip r:embed="rId8"/>
          <a:stretch>
            <a:fillRect/>
          </a:stretch>
        </p:blipFill>
        <p:spPr>
          <a:xfrm>
            <a:off x="3858339" y="6070283"/>
            <a:ext cx="269677" cy="337185"/>
          </a:xfrm>
          <a:prstGeom prst="rect">
            <a:avLst/>
          </a:prstGeom>
        </p:spPr>
      </p:pic>
      <p:sp>
        <p:nvSpPr>
          <p:cNvPr id="21" name="Text 11"/>
          <p:cNvSpPr/>
          <p:nvPr/>
        </p:nvSpPr>
        <p:spPr>
          <a:xfrm>
            <a:off x="7473672" y="5901333"/>
            <a:ext cx="2788563" cy="272415"/>
          </a:xfrm>
          <a:prstGeom prst="rect">
            <a:avLst/>
          </a:prstGeom>
          <a:noFill/>
          <a:ln/>
        </p:spPr>
        <p:txBody>
          <a:bodyPr wrap="none" lIns="0" tIns="0" rIns="0" bIns="0" rtlCol="0" anchor="t"/>
          <a:lstStyle/>
          <a:p>
            <a:pPr algn="l" indent="0" marL="0">
              <a:lnSpc>
                <a:spcPts val="2100"/>
              </a:lnSpc>
              <a:buNone/>
            </a:pPr>
            <a:r>
              <a:rPr lang="en-US" sz="1700" b="1" dirty="0">
                <a:solidFill>
                  <a:srgbClr val="E2E6E9"/>
                </a:solidFill>
                <a:latin typeface="Montserrat Bold" pitchFamily="34" charset="0"/>
                <a:ea typeface="Montserrat Bold" pitchFamily="34" charset="-122"/>
                <a:cs typeface="Montserrat Bold" pitchFamily="34" charset="-120"/>
              </a:rPr>
              <a:t>Gerenciamento de Risco</a:t>
            </a:r>
            <a:endParaRPr lang="en-US" sz="1700" dirty="0"/>
          </a:p>
        </p:txBody>
      </p:sp>
      <p:sp>
        <p:nvSpPr>
          <p:cNvPr id="22" name="Text 12"/>
          <p:cNvSpPr/>
          <p:nvPr/>
        </p:nvSpPr>
        <p:spPr>
          <a:xfrm>
            <a:off x="7473672" y="6288762"/>
            <a:ext cx="3536752" cy="287655"/>
          </a:xfrm>
          <a:prstGeom prst="rect">
            <a:avLst/>
          </a:prstGeom>
          <a:noFill/>
          <a:ln/>
        </p:spPr>
        <p:txBody>
          <a:bodyPr wrap="none" lIns="0" tIns="0" rIns="0" bIns="0" rtlCol="0" anchor="t"/>
          <a:lstStyle/>
          <a:p>
            <a:pPr algn="l" indent="0" marL="0">
              <a:lnSpc>
                <a:spcPts val="2250"/>
              </a:lnSpc>
              <a:buNone/>
            </a:pPr>
            <a:r>
              <a:rPr lang="en-US" sz="1500" dirty="0">
                <a:solidFill>
                  <a:srgbClr val="E2E6E9"/>
                </a:solidFill>
                <a:latin typeface="Source Sans Pro" pitchFamily="34" charset="0"/>
                <a:ea typeface="Source Sans Pro" pitchFamily="34" charset="-122"/>
                <a:cs typeface="Source Sans Pro" pitchFamily="34" charset="-120"/>
              </a:rPr>
              <a:t>Implementação de stop-loss e diversificação</a:t>
            </a:r>
            <a:endParaRPr lang="en-US" sz="1500" dirty="0"/>
          </a:p>
        </p:txBody>
      </p:sp>
      <p:sp>
        <p:nvSpPr>
          <p:cNvPr id="23" name="Text 13"/>
          <p:cNvSpPr/>
          <p:nvPr/>
        </p:nvSpPr>
        <p:spPr>
          <a:xfrm>
            <a:off x="671393" y="6983968"/>
            <a:ext cx="13287613" cy="575310"/>
          </a:xfrm>
          <a:prstGeom prst="rect">
            <a:avLst/>
          </a:prstGeom>
          <a:noFill/>
          <a:ln/>
        </p:spPr>
        <p:txBody>
          <a:bodyPr wrap="square" lIns="0" tIns="0" rIns="0" bIns="0" rtlCol="0" anchor="t"/>
          <a:lstStyle/>
          <a:p>
            <a:pPr algn="l" indent="0" marL="0">
              <a:lnSpc>
                <a:spcPts val="2250"/>
              </a:lnSpc>
              <a:buNone/>
            </a:pPr>
            <a:r>
              <a:rPr lang="en-US" sz="1500" dirty="0">
                <a:solidFill>
                  <a:srgbClr val="E2E6E9"/>
                </a:solidFill>
                <a:latin typeface="Source Sans Pro" pitchFamily="34" charset="0"/>
                <a:ea typeface="Source Sans Pro" pitchFamily="34" charset="-122"/>
                <a:cs typeface="Source Sans Pro" pitchFamily="34" charset="-120"/>
              </a:rPr>
              <a:t>O potencial futuro do projeto inclui o enriquecimento dos estados com indicadores técnicos como Médias Móveis e RSI, a incorporação de análise de sentimento de notícias, a exploração de algoritmos mais avançados como A2C e PPO, e a implementação de estratégias sofisticadas de gerenciamento de risco.</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2025-06-09T00:43:57Z</dcterms:created>
  <dcterms:modified xsi:type="dcterms:W3CDTF">2025-06-09T00:43:57Z</dcterms:modified>
</cp:coreProperties>
</file>