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 id="2147483666" r:id="rId3"/>
    <p:sldMasterId id="2147483675" r:id="rId4"/>
  </p:sldMasterIdLst>
  <p:sldIdLst>
    <p:sldId id="256" r:id="rId5"/>
    <p:sldId id="266" r:id="rId6"/>
    <p:sldId id="261" r:id="rId7"/>
    <p:sldId id="264" r:id="rId8"/>
    <p:sldId id="267"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79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i, Phat" initials="MP" lastIdx="9" clrIdx="0">
    <p:extLst>
      <p:ext uri="{19B8F6BF-5375-455C-9EA6-DF929625EA0E}">
        <p15:presenceInfo xmlns:p15="http://schemas.microsoft.com/office/powerpoint/2012/main" userId="S::phat.mai@capgemini.com::8bcd1672-f5d3-47d0-9c41-9fa25e68a9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93" autoAdjust="0"/>
  </p:normalViewPr>
  <p:slideViewPr>
    <p:cSldViewPr snapToGrid="0">
      <p:cViewPr varScale="1">
        <p:scale>
          <a:sx n="63" d="100"/>
          <a:sy n="63" d="100"/>
        </p:scale>
        <p:origin x="912" y="66"/>
      </p:cViewPr>
      <p:guideLst>
        <p:guide orient="horz" pos="2160"/>
        <p:guide pos="3840"/>
        <p:guide orient="horz" pos="27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CA4834-2684-4DB9-BFBC-E97518EBD092}" type="doc">
      <dgm:prSet loTypeId="urn:microsoft.com/office/officeart/2008/layout/AlternatingHexagons" loCatId="list" qsTypeId="urn:microsoft.com/office/officeart/2005/8/quickstyle/simple1" qsCatId="simple" csTypeId="urn:microsoft.com/office/officeart/2005/8/colors/colorful1" csCatId="colorful" phldr="1"/>
      <dgm:spPr/>
      <dgm:t>
        <a:bodyPr/>
        <a:lstStyle/>
        <a:p>
          <a:endParaRPr lang="en-US"/>
        </a:p>
      </dgm:t>
    </dgm:pt>
    <dgm:pt modelId="{FAF4D539-F926-4063-848B-5D3CA8432472}">
      <dgm:prSet phldrT="[Text]" custT="1"/>
      <dgm:spPr/>
      <dgm:t>
        <a:bodyPr/>
        <a:lstStyle/>
        <a:p>
          <a:r>
            <a:rPr lang="en-US" sz="1600"/>
            <a:t>New insurance needs</a:t>
          </a:r>
        </a:p>
      </dgm:t>
    </dgm:pt>
    <dgm:pt modelId="{69F94BED-BF9F-4078-AC93-37A5F59CA188}" type="parTrans" cxnId="{1CDFFE7A-7CE7-40A6-A96C-B55012D8843D}">
      <dgm:prSet/>
      <dgm:spPr/>
      <dgm:t>
        <a:bodyPr/>
        <a:lstStyle/>
        <a:p>
          <a:endParaRPr lang="en-US"/>
        </a:p>
      </dgm:t>
    </dgm:pt>
    <dgm:pt modelId="{3C05E9E2-D888-4F2A-8655-5A057A66FB46}" type="sibTrans" cxnId="{1CDFFE7A-7CE7-40A6-A96C-B55012D8843D}">
      <dgm:prSet/>
      <dgm:spPr/>
      <dgm:t>
        <a:bodyPr/>
        <a:lstStyle/>
        <a:p>
          <a:endParaRPr lang="en-US"/>
        </a:p>
      </dgm:t>
    </dgm:pt>
    <dgm:pt modelId="{16B3127B-BC00-4C01-A3B3-DAB57FB09C80}">
      <dgm:prSet phldrT="[Text]" custT="1"/>
      <dgm:spPr/>
      <dgm:t>
        <a:bodyPr/>
        <a:lstStyle/>
        <a:p>
          <a:endParaRPr lang="en-US" sz="1600" dirty="0"/>
        </a:p>
      </dgm:t>
    </dgm:pt>
    <dgm:pt modelId="{FFFC6724-17F5-4B19-8B43-D46991ED7C1A}" type="parTrans" cxnId="{AB25B8B3-9BA6-42C2-BCF1-18CE2E024183}">
      <dgm:prSet/>
      <dgm:spPr/>
      <dgm:t>
        <a:bodyPr/>
        <a:lstStyle/>
        <a:p>
          <a:endParaRPr lang="en-US"/>
        </a:p>
      </dgm:t>
    </dgm:pt>
    <dgm:pt modelId="{19FF46EA-A5F2-4340-BA9C-1F4F82B6487F}" type="sibTrans" cxnId="{AB25B8B3-9BA6-42C2-BCF1-18CE2E024183}">
      <dgm:prSet/>
      <dgm:spPr/>
      <dgm:t>
        <a:bodyPr/>
        <a:lstStyle/>
        <a:p>
          <a:endParaRPr lang="en-US"/>
        </a:p>
      </dgm:t>
    </dgm:pt>
    <dgm:pt modelId="{605F8676-84CD-4F08-BF0B-BBD7A3C9518A}">
      <dgm:prSet phldrT="[Text]" custT="1"/>
      <dgm:spPr/>
      <dgm:t>
        <a:bodyPr/>
        <a:lstStyle/>
        <a:p>
          <a:r>
            <a:rPr lang="en-US" sz="1600"/>
            <a:t>Expand customer sources</a:t>
          </a:r>
        </a:p>
      </dgm:t>
    </dgm:pt>
    <dgm:pt modelId="{10CA6CEA-7C53-4394-9599-C9CA3BD32BD5}" type="parTrans" cxnId="{09D60788-7F96-4A19-B6F6-BE25F0997A2C}">
      <dgm:prSet/>
      <dgm:spPr/>
      <dgm:t>
        <a:bodyPr/>
        <a:lstStyle/>
        <a:p>
          <a:endParaRPr lang="en-US"/>
        </a:p>
      </dgm:t>
    </dgm:pt>
    <dgm:pt modelId="{FCC78EE4-082B-428A-8A88-80D39C46D223}" type="sibTrans" cxnId="{09D60788-7F96-4A19-B6F6-BE25F0997A2C}">
      <dgm:prSet/>
      <dgm:spPr/>
      <dgm:t>
        <a:bodyPr/>
        <a:lstStyle/>
        <a:p>
          <a:endParaRPr lang="en-US"/>
        </a:p>
      </dgm:t>
    </dgm:pt>
    <dgm:pt modelId="{DCDEEE7C-EA29-4E6F-9B0F-46812A7A3B34}">
      <dgm:prSet phldrT="[Text]" custT="1"/>
      <dgm:spPr/>
      <dgm:t>
        <a:bodyPr/>
        <a:lstStyle/>
        <a:p>
          <a:r>
            <a:rPr lang="en-US" sz="1600" dirty="0"/>
            <a:t>High risk level of new </a:t>
          </a:r>
          <a:r>
            <a:rPr lang="en-US" sz="1600"/>
            <a:t>insurance segments</a:t>
          </a:r>
        </a:p>
        <a:p>
          <a:r>
            <a:rPr lang="en-US" sz="1600"/>
            <a:t>Ex:Climate Change   </a:t>
          </a:r>
          <a:endParaRPr lang="en-US" sz="1600" dirty="0"/>
        </a:p>
      </dgm:t>
    </dgm:pt>
    <dgm:pt modelId="{19C2C87A-16A4-421F-BB2A-03A873253A39}" type="parTrans" cxnId="{B905EFB5-01FA-44B9-9805-8D68EBFE61D6}">
      <dgm:prSet/>
      <dgm:spPr/>
      <dgm:t>
        <a:bodyPr/>
        <a:lstStyle/>
        <a:p>
          <a:endParaRPr lang="en-US"/>
        </a:p>
      </dgm:t>
    </dgm:pt>
    <dgm:pt modelId="{3B35A475-CC5C-45BD-8872-1D92CC51C254}" type="sibTrans" cxnId="{B905EFB5-01FA-44B9-9805-8D68EBFE61D6}">
      <dgm:prSet/>
      <dgm:spPr/>
      <dgm:t>
        <a:bodyPr/>
        <a:lstStyle/>
        <a:p>
          <a:endParaRPr lang="en-US"/>
        </a:p>
      </dgm:t>
    </dgm:pt>
    <dgm:pt modelId="{B79E0AEC-DED6-4EE7-A4CC-A7CF43DFEB96}">
      <dgm:prSet phldrT="[Text]" custT="1"/>
      <dgm:spPr/>
      <dgm:t>
        <a:bodyPr/>
        <a:lstStyle/>
        <a:p>
          <a:endParaRPr lang="en-US" sz="1600"/>
        </a:p>
      </dgm:t>
    </dgm:pt>
    <dgm:pt modelId="{63F93DCC-7C9F-4F1A-A7A2-33DA33C272D9}" type="parTrans" cxnId="{55CE62C9-9BFA-4710-9494-2D8B5710FAAE}">
      <dgm:prSet/>
      <dgm:spPr/>
      <dgm:t>
        <a:bodyPr/>
        <a:lstStyle/>
        <a:p>
          <a:endParaRPr lang="en-US"/>
        </a:p>
      </dgm:t>
    </dgm:pt>
    <dgm:pt modelId="{C6A3D416-3447-4849-AC2C-D325F708B157}" type="sibTrans" cxnId="{55CE62C9-9BFA-4710-9494-2D8B5710FAAE}">
      <dgm:prSet/>
      <dgm:spPr/>
      <dgm:t>
        <a:bodyPr/>
        <a:lstStyle/>
        <a:p>
          <a:endParaRPr lang="en-US"/>
        </a:p>
      </dgm:t>
    </dgm:pt>
    <dgm:pt modelId="{5E8C7D53-5539-4F6C-B6D2-9E2ACF8E2C66}">
      <dgm:prSet phldrT="[Text]" custT="1"/>
      <dgm:spPr/>
      <dgm:t>
        <a:bodyPr/>
        <a:lstStyle/>
        <a:p>
          <a:r>
            <a:rPr lang="en-US" sz="1600"/>
            <a:t>Ex </a:t>
          </a:r>
          <a:r>
            <a:rPr lang="en-US" sz="1600" dirty="0"/>
            <a:t>: Blockchain</a:t>
          </a:r>
        </a:p>
      </dgm:t>
    </dgm:pt>
    <dgm:pt modelId="{2D116170-422F-454D-922E-47F1417D6EA2}" type="parTrans" cxnId="{3F9C9462-F6C0-4BB8-9658-370397F025DB}">
      <dgm:prSet/>
      <dgm:spPr/>
      <dgm:t>
        <a:bodyPr/>
        <a:lstStyle/>
        <a:p>
          <a:endParaRPr lang="en-US"/>
        </a:p>
      </dgm:t>
    </dgm:pt>
    <dgm:pt modelId="{4E9E5271-474A-469C-8E93-D678EBC56B40}" type="sibTrans" cxnId="{3F9C9462-F6C0-4BB8-9658-370397F025DB}">
      <dgm:prSet/>
      <dgm:spPr/>
      <dgm:t>
        <a:bodyPr/>
        <a:lstStyle/>
        <a:p>
          <a:endParaRPr lang="en-US"/>
        </a:p>
      </dgm:t>
    </dgm:pt>
    <dgm:pt modelId="{F137DC81-3639-44D6-857D-ECF745C60B7F}" type="pres">
      <dgm:prSet presAssocID="{42CA4834-2684-4DB9-BFBC-E97518EBD092}" presName="Name0" presStyleCnt="0">
        <dgm:presLayoutVars>
          <dgm:chMax/>
          <dgm:chPref/>
          <dgm:dir/>
          <dgm:animLvl val="lvl"/>
        </dgm:presLayoutVars>
      </dgm:prSet>
      <dgm:spPr/>
    </dgm:pt>
    <dgm:pt modelId="{931D7179-846A-46F6-8D22-9496C9D92B59}" type="pres">
      <dgm:prSet presAssocID="{FAF4D539-F926-4063-848B-5D3CA8432472}" presName="composite" presStyleCnt="0"/>
      <dgm:spPr/>
    </dgm:pt>
    <dgm:pt modelId="{B130FC1E-DA47-4D2D-B25D-CBF1924B43B8}" type="pres">
      <dgm:prSet presAssocID="{FAF4D539-F926-4063-848B-5D3CA8432472}" presName="Parent1" presStyleLbl="node1" presStyleIdx="0" presStyleCnt="6">
        <dgm:presLayoutVars>
          <dgm:chMax val="1"/>
          <dgm:chPref val="1"/>
          <dgm:bulletEnabled val="1"/>
        </dgm:presLayoutVars>
      </dgm:prSet>
      <dgm:spPr/>
    </dgm:pt>
    <dgm:pt modelId="{8B495363-C001-49B7-B4CD-EC69AAA81B74}" type="pres">
      <dgm:prSet presAssocID="{FAF4D539-F926-4063-848B-5D3CA8432472}" presName="Childtext1" presStyleLbl="revTx" presStyleIdx="0" presStyleCnt="3" custLinFactNeighborX="16317" custLinFactNeighborY="1923">
        <dgm:presLayoutVars>
          <dgm:chMax val="0"/>
          <dgm:chPref val="0"/>
          <dgm:bulletEnabled val="1"/>
        </dgm:presLayoutVars>
      </dgm:prSet>
      <dgm:spPr/>
    </dgm:pt>
    <dgm:pt modelId="{D81C6607-3D7F-4AF8-8F2C-CE52DBA8E504}" type="pres">
      <dgm:prSet presAssocID="{FAF4D539-F926-4063-848B-5D3CA8432472}" presName="BalanceSpacing" presStyleCnt="0"/>
      <dgm:spPr/>
    </dgm:pt>
    <dgm:pt modelId="{03B8349A-478D-45B9-97C3-13EDF11D831E}" type="pres">
      <dgm:prSet presAssocID="{FAF4D539-F926-4063-848B-5D3CA8432472}" presName="BalanceSpacing1" presStyleCnt="0"/>
      <dgm:spPr/>
    </dgm:pt>
    <dgm:pt modelId="{D43E8D19-C5CF-4E7B-931A-C3614B9C8BFE}" type="pres">
      <dgm:prSet presAssocID="{3C05E9E2-D888-4F2A-8655-5A057A66FB46}" presName="Accent1Text" presStyleLbl="node1" presStyleIdx="1" presStyleCnt="6"/>
      <dgm:spPr/>
    </dgm:pt>
    <dgm:pt modelId="{BCDEB3F0-6C1E-427E-9E52-3ADFD2C18525}" type="pres">
      <dgm:prSet presAssocID="{3C05E9E2-D888-4F2A-8655-5A057A66FB46}" presName="spaceBetweenRectangles" presStyleCnt="0"/>
      <dgm:spPr/>
    </dgm:pt>
    <dgm:pt modelId="{8554C670-A41E-4E06-8713-CD8E3A70625A}" type="pres">
      <dgm:prSet presAssocID="{605F8676-84CD-4F08-BF0B-BBD7A3C9518A}" presName="composite" presStyleCnt="0"/>
      <dgm:spPr/>
    </dgm:pt>
    <dgm:pt modelId="{1B02753A-F39B-432C-8CF8-4DCEE16931CC}" type="pres">
      <dgm:prSet presAssocID="{605F8676-84CD-4F08-BF0B-BBD7A3C9518A}" presName="Parent1" presStyleLbl="node1" presStyleIdx="2" presStyleCnt="6">
        <dgm:presLayoutVars>
          <dgm:chMax val="1"/>
          <dgm:chPref val="1"/>
          <dgm:bulletEnabled val="1"/>
        </dgm:presLayoutVars>
      </dgm:prSet>
      <dgm:spPr/>
    </dgm:pt>
    <dgm:pt modelId="{B87A2FCA-692B-4093-A57D-1C5C09F3413E}" type="pres">
      <dgm:prSet presAssocID="{605F8676-84CD-4F08-BF0B-BBD7A3C9518A}" presName="Childtext1" presStyleLbl="revTx" presStyleIdx="1" presStyleCnt="3">
        <dgm:presLayoutVars>
          <dgm:chMax val="0"/>
          <dgm:chPref val="0"/>
          <dgm:bulletEnabled val="1"/>
        </dgm:presLayoutVars>
      </dgm:prSet>
      <dgm:spPr/>
    </dgm:pt>
    <dgm:pt modelId="{51D6CF96-4654-41AA-935F-14007D5BD316}" type="pres">
      <dgm:prSet presAssocID="{605F8676-84CD-4F08-BF0B-BBD7A3C9518A}" presName="BalanceSpacing" presStyleCnt="0"/>
      <dgm:spPr/>
    </dgm:pt>
    <dgm:pt modelId="{38A4C807-E1C7-4CA5-8940-01B06130EC46}" type="pres">
      <dgm:prSet presAssocID="{605F8676-84CD-4F08-BF0B-BBD7A3C9518A}" presName="BalanceSpacing1" presStyleCnt="0"/>
      <dgm:spPr/>
    </dgm:pt>
    <dgm:pt modelId="{1C64EAE2-A760-45DA-A988-862FEA7414D7}" type="pres">
      <dgm:prSet presAssocID="{FCC78EE4-082B-428A-8A88-80D39C46D223}" presName="Accent1Text" presStyleLbl="node1" presStyleIdx="3" presStyleCnt="6"/>
      <dgm:spPr/>
    </dgm:pt>
    <dgm:pt modelId="{E9A24598-3CD6-426A-B187-4F520E35DF50}" type="pres">
      <dgm:prSet presAssocID="{FCC78EE4-082B-428A-8A88-80D39C46D223}" presName="spaceBetweenRectangles" presStyleCnt="0"/>
      <dgm:spPr/>
    </dgm:pt>
    <dgm:pt modelId="{952101BD-B834-4D54-8986-6ED9BED1E218}" type="pres">
      <dgm:prSet presAssocID="{B79E0AEC-DED6-4EE7-A4CC-A7CF43DFEB96}" presName="composite" presStyleCnt="0"/>
      <dgm:spPr/>
    </dgm:pt>
    <dgm:pt modelId="{4D0B0A49-F9F6-48B9-AD67-E3048443DEB1}" type="pres">
      <dgm:prSet presAssocID="{B79E0AEC-DED6-4EE7-A4CC-A7CF43DFEB96}" presName="Parent1" presStyleLbl="node1" presStyleIdx="4" presStyleCnt="6" custScaleX="103498">
        <dgm:presLayoutVars>
          <dgm:chMax val="1"/>
          <dgm:chPref val="1"/>
          <dgm:bulletEnabled val="1"/>
        </dgm:presLayoutVars>
      </dgm:prSet>
      <dgm:spPr/>
    </dgm:pt>
    <dgm:pt modelId="{58D607F8-8068-471C-A893-E9823CD70D3F}" type="pres">
      <dgm:prSet presAssocID="{B79E0AEC-DED6-4EE7-A4CC-A7CF43DFEB96}" presName="Childtext1" presStyleLbl="revTx" presStyleIdx="2" presStyleCnt="3">
        <dgm:presLayoutVars>
          <dgm:chMax val="0"/>
          <dgm:chPref val="0"/>
          <dgm:bulletEnabled val="1"/>
        </dgm:presLayoutVars>
      </dgm:prSet>
      <dgm:spPr/>
    </dgm:pt>
    <dgm:pt modelId="{2700C678-58D7-408A-800E-45E8FF55A823}" type="pres">
      <dgm:prSet presAssocID="{B79E0AEC-DED6-4EE7-A4CC-A7CF43DFEB96}" presName="BalanceSpacing" presStyleCnt="0"/>
      <dgm:spPr/>
    </dgm:pt>
    <dgm:pt modelId="{F8FE7A59-E136-453D-B842-28D258DAA6CA}" type="pres">
      <dgm:prSet presAssocID="{B79E0AEC-DED6-4EE7-A4CC-A7CF43DFEB96}" presName="BalanceSpacing1" presStyleCnt="0"/>
      <dgm:spPr/>
    </dgm:pt>
    <dgm:pt modelId="{D608C5FC-F3CF-44E7-9EBB-DFFE1F0A2CBE}" type="pres">
      <dgm:prSet presAssocID="{C6A3D416-3447-4849-AC2C-D325F708B157}" presName="Accent1Text" presStyleLbl="node1" presStyleIdx="5" presStyleCnt="6"/>
      <dgm:spPr/>
    </dgm:pt>
  </dgm:ptLst>
  <dgm:cxnLst>
    <dgm:cxn modelId="{4B032A09-BC97-4882-B698-FD7335B8CDA8}" type="presOf" srcId="{5E8C7D53-5539-4F6C-B6D2-9E2ACF8E2C66}" destId="{58D607F8-8068-471C-A893-E9823CD70D3F}" srcOrd="0" destOrd="0" presId="urn:microsoft.com/office/officeart/2008/layout/AlternatingHexagons"/>
    <dgm:cxn modelId="{E0267132-29D8-4D57-A6E0-11C4E5F3AC62}" type="presOf" srcId="{FCC78EE4-082B-428A-8A88-80D39C46D223}" destId="{1C64EAE2-A760-45DA-A988-862FEA7414D7}" srcOrd="0" destOrd="0" presId="urn:microsoft.com/office/officeart/2008/layout/AlternatingHexagons"/>
    <dgm:cxn modelId="{3F9C9462-F6C0-4BB8-9658-370397F025DB}" srcId="{B79E0AEC-DED6-4EE7-A4CC-A7CF43DFEB96}" destId="{5E8C7D53-5539-4F6C-B6D2-9E2ACF8E2C66}" srcOrd="0" destOrd="0" parTransId="{2D116170-422F-454D-922E-47F1417D6EA2}" sibTransId="{4E9E5271-474A-469C-8E93-D678EBC56B40}"/>
    <dgm:cxn modelId="{DFA39966-65EE-4F22-8D24-1D9A3F10CBBA}" type="presOf" srcId="{605F8676-84CD-4F08-BF0B-BBD7A3C9518A}" destId="{1B02753A-F39B-432C-8CF8-4DCEE16931CC}" srcOrd="0" destOrd="0" presId="urn:microsoft.com/office/officeart/2008/layout/AlternatingHexagons"/>
    <dgm:cxn modelId="{E378B749-F84F-43EF-AEB6-A2651E4AD29A}" type="presOf" srcId="{16B3127B-BC00-4C01-A3B3-DAB57FB09C80}" destId="{8B495363-C001-49B7-B4CD-EC69AAA81B74}" srcOrd="0" destOrd="0" presId="urn:microsoft.com/office/officeart/2008/layout/AlternatingHexagons"/>
    <dgm:cxn modelId="{1CDFFE7A-7CE7-40A6-A96C-B55012D8843D}" srcId="{42CA4834-2684-4DB9-BFBC-E97518EBD092}" destId="{FAF4D539-F926-4063-848B-5D3CA8432472}" srcOrd="0" destOrd="0" parTransId="{69F94BED-BF9F-4078-AC93-37A5F59CA188}" sibTransId="{3C05E9E2-D888-4F2A-8655-5A057A66FB46}"/>
    <dgm:cxn modelId="{09D60788-7F96-4A19-B6F6-BE25F0997A2C}" srcId="{42CA4834-2684-4DB9-BFBC-E97518EBD092}" destId="{605F8676-84CD-4F08-BF0B-BBD7A3C9518A}" srcOrd="1" destOrd="0" parTransId="{10CA6CEA-7C53-4394-9599-C9CA3BD32BD5}" sibTransId="{FCC78EE4-082B-428A-8A88-80D39C46D223}"/>
    <dgm:cxn modelId="{CEB7869C-32C1-4603-8CE1-230DD7915338}" type="presOf" srcId="{C6A3D416-3447-4849-AC2C-D325F708B157}" destId="{D608C5FC-F3CF-44E7-9EBB-DFFE1F0A2CBE}" srcOrd="0" destOrd="0" presId="urn:microsoft.com/office/officeart/2008/layout/AlternatingHexagons"/>
    <dgm:cxn modelId="{AB25B8B3-9BA6-42C2-BCF1-18CE2E024183}" srcId="{FAF4D539-F926-4063-848B-5D3CA8432472}" destId="{16B3127B-BC00-4C01-A3B3-DAB57FB09C80}" srcOrd="0" destOrd="0" parTransId="{FFFC6724-17F5-4B19-8B43-D46991ED7C1A}" sibTransId="{19FF46EA-A5F2-4340-BA9C-1F4F82B6487F}"/>
    <dgm:cxn modelId="{B905EFB5-01FA-44B9-9805-8D68EBFE61D6}" srcId="{605F8676-84CD-4F08-BF0B-BBD7A3C9518A}" destId="{DCDEEE7C-EA29-4E6F-9B0F-46812A7A3B34}" srcOrd="0" destOrd="0" parTransId="{19C2C87A-16A4-421F-BB2A-03A873253A39}" sibTransId="{3B35A475-CC5C-45BD-8872-1D92CC51C254}"/>
    <dgm:cxn modelId="{55CE62C9-9BFA-4710-9494-2D8B5710FAAE}" srcId="{42CA4834-2684-4DB9-BFBC-E97518EBD092}" destId="{B79E0AEC-DED6-4EE7-A4CC-A7CF43DFEB96}" srcOrd="2" destOrd="0" parTransId="{63F93DCC-7C9F-4F1A-A7A2-33DA33C272D9}" sibTransId="{C6A3D416-3447-4849-AC2C-D325F708B157}"/>
    <dgm:cxn modelId="{A6C261D7-70A6-4EE3-807B-8F31CE3C5EB4}" type="presOf" srcId="{DCDEEE7C-EA29-4E6F-9B0F-46812A7A3B34}" destId="{B87A2FCA-692B-4093-A57D-1C5C09F3413E}" srcOrd="0" destOrd="0" presId="urn:microsoft.com/office/officeart/2008/layout/AlternatingHexagons"/>
    <dgm:cxn modelId="{3E51F2DF-5428-4765-8947-3297C59A1D2C}" type="presOf" srcId="{42CA4834-2684-4DB9-BFBC-E97518EBD092}" destId="{F137DC81-3639-44D6-857D-ECF745C60B7F}" srcOrd="0" destOrd="0" presId="urn:microsoft.com/office/officeart/2008/layout/AlternatingHexagons"/>
    <dgm:cxn modelId="{9D7C7BE1-F3C9-4B85-97C3-36F775837D69}" type="presOf" srcId="{B79E0AEC-DED6-4EE7-A4CC-A7CF43DFEB96}" destId="{4D0B0A49-F9F6-48B9-AD67-E3048443DEB1}" srcOrd="0" destOrd="0" presId="urn:microsoft.com/office/officeart/2008/layout/AlternatingHexagons"/>
    <dgm:cxn modelId="{CF2C25F1-D5D3-4C17-8AD2-BF292003CD8C}" type="presOf" srcId="{3C05E9E2-D888-4F2A-8655-5A057A66FB46}" destId="{D43E8D19-C5CF-4E7B-931A-C3614B9C8BFE}" srcOrd="0" destOrd="0" presId="urn:microsoft.com/office/officeart/2008/layout/AlternatingHexagons"/>
    <dgm:cxn modelId="{A93887F7-FD04-43E5-AB5A-E915550BEDCD}" type="presOf" srcId="{FAF4D539-F926-4063-848B-5D3CA8432472}" destId="{B130FC1E-DA47-4D2D-B25D-CBF1924B43B8}" srcOrd="0" destOrd="0" presId="urn:microsoft.com/office/officeart/2008/layout/AlternatingHexagons"/>
    <dgm:cxn modelId="{0BD47487-7067-460D-8885-ED9E4B47964F}" type="presParOf" srcId="{F137DC81-3639-44D6-857D-ECF745C60B7F}" destId="{931D7179-846A-46F6-8D22-9496C9D92B59}" srcOrd="0" destOrd="0" presId="urn:microsoft.com/office/officeart/2008/layout/AlternatingHexagons"/>
    <dgm:cxn modelId="{66CDB2CF-362F-4C1A-8552-7039834794FC}" type="presParOf" srcId="{931D7179-846A-46F6-8D22-9496C9D92B59}" destId="{B130FC1E-DA47-4D2D-B25D-CBF1924B43B8}" srcOrd="0" destOrd="0" presId="urn:microsoft.com/office/officeart/2008/layout/AlternatingHexagons"/>
    <dgm:cxn modelId="{A419ED6D-7F99-490F-B08F-70FBFE51FA60}" type="presParOf" srcId="{931D7179-846A-46F6-8D22-9496C9D92B59}" destId="{8B495363-C001-49B7-B4CD-EC69AAA81B74}" srcOrd="1" destOrd="0" presId="urn:microsoft.com/office/officeart/2008/layout/AlternatingHexagons"/>
    <dgm:cxn modelId="{7E118B58-E1F1-4A62-8995-4755DF45B622}" type="presParOf" srcId="{931D7179-846A-46F6-8D22-9496C9D92B59}" destId="{D81C6607-3D7F-4AF8-8F2C-CE52DBA8E504}" srcOrd="2" destOrd="0" presId="urn:microsoft.com/office/officeart/2008/layout/AlternatingHexagons"/>
    <dgm:cxn modelId="{44AD01C4-5B94-4E56-AF86-932E166AD777}" type="presParOf" srcId="{931D7179-846A-46F6-8D22-9496C9D92B59}" destId="{03B8349A-478D-45B9-97C3-13EDF11D831E}" srcOrd="3" destOrd="0" presId="urn:microsoft.com/office/officeart/2008/layout/AlternatingHexagons"/>
    <dgm:cxn modelId="{2A3981C1-D5B0-4900-80BE-F12971B91D09}" type="presParOf" srcId="{931D7179-846A-46F6-8D22-9496C9D92B59}" destId="{D43E8D19-C5CF-4E7B-931A-C3614B9C8BFE}" srcOrd="4" destOrd="0" presId="urn:microsoft.com/office/officeart/2008/layout/AlternatingHexagons"/>
    <dgm:cxn modelId="{E6F278D0-C785-41BA-B038-497307A7E0F0}" type="presParOf" srcId="{F137DC81-3639-44D6-857D-ECF745C60B7F}" destId="{BCDEB3F0-6C1E-427E-9E52-3ADFD2C18525}" srcOrd="1" destOrd="0" presId="urn:microsoft.com/office/officeart/2008/layout/AlternatingHexagons"/>
    <dgm:cxn modelId="{3EC25121-BC6F-4DB9-ADFE-00464A459F35}" type="presParOf" srcId="{F137DC81-3639-44D6-857D-ECF745C60B7F}" destId="{8554C670-A41E-4E06-8713-CD8E3A70625A}" srcOrd="2" destOrd="0" presId="urn:microsoft.com/office/officeart/2008/layout/AlternatingHexagons"/>
    <dgm:cxn modelId="{A6A0AA68-F619-4097-A554-C42C01635278}" type="presParOf" srcId="{8554C670-A41E-4E06-8713-CD8E3A70625A}" destId="{1B02753A-F39B-432C-8CF8-4DCEE16931CC}" srcOrd="0" destOrd="0" presId="urn:microsoft.com/office/officeart/2008/layout/AlternatingHexagons"/>
    <dgm:cxn modelId="{FD1CB6AA-5D34-4B31-86C5-4C6756FAEFDF}" type="presParOf" srcId="{8554C670-A41E-4E06-8713-CD8E3A70625A}" destId="{B87A2FCA-692B-4093-A57D-1C5C09F3413E}" srcOrd="1" destOrd="0" presId="urn:microsoft.com/office/officeart/2008/layout/AlternatingHexagons"/>
    <dgm:cxn modelId="{EA02D328-0EC4-4685-A266-C72BB4102552}" type="presParOf" srcId="{8554C670-A41E-4E06-8713-CD8E3A70625A}" destId="{51D6CF96-4654-41AA-935F-14007D5BD316}" srcOrd="2" destOrd="0" presId="urn:microsoft.com/office/officeart/2008/layout/AlternatingHexagons"/>
    <dgm:cxn modelId="{C221A9BB-4DB5-4A71-B9B5-D379253D7CD1}" type="presParOf" srcId="{8554C670-A41E-4E06-8713-CD8E3A70625A}" destId="{38A4C807-E1C7-4CA5-8940-01B06130EC46}" srcOrd="3" destOrd="0" presId="urn:microsoft.com/office/officeart/2008/layout/AlternatingHexagons"/>
    <dgm:cxn modelId="{E7C3D90A-7432-448B-A48D-9B6EEF2BB3B0}" type="presParOf" srcId="{8554C670-A41E-4E06-8713-CD8E3A70625A}" destId="{1C64EAE2-A760-45DA-A988-862FEA7414D7}" srcOrd="4" destOrd="0" presId="urn:microsoft.com/office/officeart/2008/layout/AlternatingHexagons"/>
    <dgm:cxn modelId="{8F94B8EC-38FA-4A30-ABF7-595E43BAB081}" type="presParOf" srcId="{F137DC81-3639-44D6-857D-ECF745C60B7F}" destId="{E9A24598-3CD6-426A-B187-4F520E35DF50}" srcOrd="3" destOrd="0" presId="urn:microsoft.com/office/officeart/2008/layout/AlternatingHexagons"/>
    <dgm:cxn modelId="{75B36C98-2944-4557-9C2A-52A5CFA22B73}" type="presParOf" srcId="{F137DC81-3639-44D6-857D-ECF745C60B7F}" destId="{952101BD-B834-4D54-8986-6ED9BED1E218}" srcOrd="4" destOrd="0" presId="urn:microsoft.com/office/officeart/2008/layout/AlternatingHexagons"/>
    <dgm:cxn modelId="{6A6619AD-47B9-4B65-AF66-19CEC51FD60C}" type="presParOf" srcId="{952101BD-B834-4D54-8986-6ED9BED1E218}" destId="{4D0B0A49-F9F6-48B9-AD67-E3048443DEB1}" srcOrd="0" destOrd="0" presId="urn:microsoft.com/office/officeart/2008/layout/AlternatingHexagons"/>
    <dgm:cxn modelId="{B037C535-3D24-4FFC-ADDE-67123C3CB20C}" type="presParOf" srcId="{952101BD-B834-4D54-8986-6ED9BED1E218}" destId="{58D607F8-8068-471C-A893-E9823CD70D3F}" srcOrd="1" destOrd="0" presId="urn:microsoft.com/office/officeart/2008/layout/AlternatingHexagons"/>
    <dgm:cxn modelId="{433995EE-2E89-454A-827B-9B2B54A2D684}" type="presParOf" srcId="{952101BD-B834-4D54-8986-6ED9BED1E218}" destId="{2700C678-58D7-408A-800E-45E8FF55A823}" srcOrd="2" destOrd="0" presId="urn:microsoft.com/office/officeart/2008/layout/AlternatingHexagons"/>
    <dgm:cxn modelId="{71302067-6456-46DA-B6D3-C42A86912DF6}" type="presParOf" srcId="{952101BD-B834-4D54-8986-6ED9BED1E218}" destId="{F8FE7A59-E136-453D-B842-28D258DAA6CA}" srcOrd="3" destOrd="0" presId="urn:microsoft.com/office/officeart/2008/layout/AlternatingHexagons"/>
    <dgm:cxn modelId="{FB84D008-2995-4E82-8159-E766CDD2219B}" type="presParOf" srcId="{952101BD-B834-4D54-8986-6ED9BED1E218}" destId="{D608C5FC-F3CF-44E7-9EBB-DFFE1F0A2CBE}"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0FC1E-DA47-4D2D-B25D-CBF1924B43B8}">
      <dsp:nvSpPr>
        <dsp:cNvPr id="0" name=""/>
        <dsp:cNvSpPr/>
      </dsp:nvSpPr>
      <dsp:spPr>
        <a:xfrm rot="5400000">
          <a:off x="3506806" y="130656"/>
          <a:ext cx="2008628" cy="1747506"/>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New insurance needs</a:t>
          </a:r>
        </a:p>
      </dsp:txBody>
      <dsp:txXfrm rot="-5400000">
        <a:off x="3909687" y="313106"/>
        <a:ext cx="1202866" cy="1382606"/>
      </dsp:txXfrm>
    </dsp:sp>
    <dsp:sp modelId="{8B495363-C001-49B7-B4CD-EC69AAA81B74}">
      <dsp:nvSpPr>
        <dsp:cNvPr id="0" name=""/>
        <dsp:cNvSpPr/>
      </dsp:nvSpPr>
      <dsp:spPr>
        <a:xfrm>
          <a:off x="5803668" y="424996"/>
          <a:ext cx="2241629" cy="120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endParaRPr lang="en-US" sz="1600" kern="1200" dirty="0"/>
        </a:p>
      </dsp:txBody>
      <dsp:txXfrm>
        <a:off x="5803668" y="424996"/>
        <a:ext cx="2241629" cy="1205177"/>
      </dsp:txXfrm>
    </dsp:sp>
    <dsp:sp modelId="{D43E8D19-C5CF-4E7B-931A-C3614B9C8BFE}">
      <dsp:nvSpPr>
        <dsp:cNvPr id="0" name=""/>
        <dsp:cNvSpPr/>
      </dsp:nvSpPr>
      <dsp:spPr>
        <a:xfrm rot="5400000">
          <a:off x="1619499" y="130656"/>
          <a:ext cx="2008628" cy="1747506"/>
        </a:xfrm>
        <a:prstGeom prst="hexagon">
          <a:avLst>
            <a:gd name="adj" fmla="val 2500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2380" y="313106"/>
        <a:ext cx="1202866" cy="1382606"/>
      </dsp:txXfrm>
    </dsp:sp>
    <dsp:sp modelId="{1B02753A-F39B-432C-8CF8-4DCEE16931CC}">
      <dsp:nvSpPr>
        <dsp:cNvPr id="0" name=""/>
        <dsp:cNvSpPr/>
      </dsp:nvSpPr>
      <dsp:spPr>
        <a:xfrm rot="5400000">
          <a:off x="2559537" y="1835580"/>
          <a:ext cx="2008628" cy="1747506"/>
        </a:xfrm>
        <a:prstGeom prst="hexagon">
          <a:avLst>
            <a:gd name="adj" fmla="val 25000"/>
            <a:gd name="vf" fmla="val 1154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Expand customer sources</a:t>
          </a:r>
        </a:p>
      </dsp:txBody>
      <dsp:txXfrm rot="-5400000">
        <a:off x="2962418" y="2018030"/>
        <a:ext cx="1202866" cy="1382606"/>
      </dsp:txXfrm>
    </dsp:sp>
    <dsp:sp modelId="{B87A2FCA-692B-4093-A57D-1C5C09F3413E}">
      <dsp:nvSpPr>
        <dsp:cNvPr id="0" name=""/>
        <dsp:cNvSpPr/>
      </dsp:nvSpPr>
      <dsp:spPr>
        <a:xfrm>
          <a:off x="448468" y="2106744"/>
          <a:ext cx="2169318" cy="120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r" defTabSz="711200">
            <a:lnSpc>
              <a:spcPct val="90000"/>
            </a:lnSpc>
            <a:spcBef>
              <a:spcPct val="0"/>
            </a:spcBef>
            <a:spcAft>
              <a:spcPct val="35000"/>
            </a:spcAft>
            <a:buNone/>
          </a:pPr>
          <a:r>
            <a:rPr lang="en-US" sz="1600" kern="1200" dirty="0"/>
            <a:t>High risk level of new </a:t>
          </a:r>
          <a:r>
            <a:rPr lang="en-US" sz="1600" kern="1200"/>
            <a:t>insurance segments</a:t>
          </a:r>
        </a:p>
        <a:p>
          <a:pPr marL="0" lvl="0" indent="0" algn="r" defTabSz="711200">
            <a:lnSpc>
              <a:spcPct val="90000"/>
            </a:lnSpc>
            <a:spcBef>
              <a:spcPct val="0"/>
            </a:spcBef>
            <a:spcAft>
              <a:spcPct val="35000"/>
            </a:spcAft>
            <a:buNone/>
          </a:pPr>
          <a:r>
            <a:rPr lang="en-US" sz="1600" kern="1200"/>
            <a:t>Ex:Climate Change   </a:t>
          </a:r>
          <a:endParaRPr lang="en-US" sz="1600" kern="1200" dirty="0"/>
        </a:p>
      </dsp:txBody>
      <dsp:txXfrm>
        <a:off x="448468" y="2106744"/>
        <a:ext cx="2169318" cy="1205177"/>
      </dsp:txXfrm>
    </dsp:sp>
    <dsp:sp modelId="{1C64EAE2-A760-45DA-A988-862FEA7414D7}">
      <dsp:nvSpPr>
        <dsp:cNvPr id="0" name=""/>
        <dsp:cNvSpPr/>
      </dsp:nvSpPr>
      <dsp:spPr>
        <a:xfrm rot="5400000">
          <a:off x="4446844" y="1835580"/>
          <a:ext cx="2008628" cy="1747506"/>
        </a:xfrm>
        <a:prstGeom prst="hexagon">
          <a:avLst>
            <a:gd name="adj" fmla="val 25000"/>
            <a:gd name="vf" fmla="val 1154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9725" y="2018030"/>
        <a:ext cx="1202866" cy="1382606"/>
      </dsp:txXfrm>
    </dsp:sp>
    <dsp:sp modelId="{4D0B0A49-F9F6-48B9-AD67-E3048443DEB1}">
      <dsp:nvSpPr>
        <dsp:cNvPr id="0" name=""/>
        <dsp:cNvSpPr/>
      </dsp:nvSpPr>
      <dsp:spPr>
        <a:xfrm rot="5400000">
          <a:off x="3506806" y="3509940"/>
          <a:ext cx="2008628" cy="1808634"/>
        </a:xfrm>
        <a:prstGeom prst="hexagon">
          <a:avLst>
            <a:gd name="adj" fmla="val 25000"/>
            <a:gd name="vf" fmla="val 11547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3893235" y="3728048"/>
        <a:ext cx="1235770" cy="1372418"/>
      </dsp:txXfrm>
    </dsp:sp>
    <dsp:sp modelId="{58D607F8-8068-471C-A893-E9823CD70D3F}">
      <dsp:nvSpPr>
        <dsp:cNvPr id="0" name=""/>
        <dsp:cNvSpPr/>
      </dsp:nvSpPr>
      <dsp:spPr>
        <a:xfrm>
          <a:off x="5437901" y="3811668"/>
          <a:ext cx="2241629" cy="12051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Ex </a:t>
          </a:r>
          <a:r>
            <a:rPr lang="en-US" sz="1600" kern="1200" dirty="0"/>
            <a:t>: Blockchain</a:t>
          </a:r>
        </a:p>
      </dsp:txBody>
      <dsp:txXfrm>
        <a:off x="5437901" y="3811668"/>
        <a:ext cx="2241629" cy="1205177"/>
      </dsp:txXfrm>
    </dsp:sp>
    <dsp:sp modelId="{D608C5FC-F3CF-44E7-9EBB-DFFE1F0A2CBE}">
      <dsp:nvSpPr>
        <dsp:cNvPr id="0" name=""/>
        <dsp:cNvSpPr/>
      </dsp:nvSpPr>
      <dsp:spPr>
        <a:xfrm rot="5400000">
          <a:off x="1619499" y="3540503"/>
          <a:ext cx="2008628" cy="1747506"/>
        </a:xfrm>
        <a:prstGeom prst="hexagon">
          <a:avLst>
            <a:gd name="adj" fmla="val 25000"/>
            <a:gd name="vf" fmla="val 11547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2380" y="3722953"/>
        <a:ext cx="1202866" cy="1382606"/>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xml"/><Relationship Id="rId1" Type="http://schemas.openxmlformats.org/officeDocument/2006/relationships/vmlDrawing" Target="../drawings/vmlDrawing10.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4.xml"/><Relationship Id="rId6" Type="http://schemas.openxmlformats.org/officeDocument/2006/relationships/hyperlink" Target="http://www.twitter.com/capgemini" TargetMode="Externa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4.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 TargetMode="External"/><Relationship Id="rId7" Type="http://schemas.openxmlformats.org/officeDocument/2006/relationships/image" Target="../media/image12.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5.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4.xml"/><Relationship Id="rId15" Type="http://schemas.openxmlformats.org/officeDocument/2006/relationships/hyperlink" Target="http://www.youtube.com/capgeminimedia" TargetMode="External"/><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capgemini.com/optimize-your-business-and-it-operations" TargetMode="External"/><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08" name="think-cell Slide" r:id="rId4" imgW="270" imgH="270" progId="TCLayout.ActiveDocument.1">
                  <p:embed/>
                </p:oleObj>
              </mc:Choice>
              <mc:Fallback>
                <p:oleObj name="think-cell Slide" r:id="rId4" imgW="270" imgH="270" progId="TCLayout.ActiveDocument.1">
                  <p:embed/>
                  <p:pic>
                    <p:nvPicPr>
                      <p:cNvPr id="7" name="Object 6"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grpSp>
    </p:spTree>
    <p:extLst>
      <p:ext uri="{BB962C8B-B14F-4D97-AF65-F5344CB8AC3E}">
        <p14:creationId xmlns:p14="http://schemas.microsoft.com/office/powerpoint/2010/main" val="3323658422"/>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4263894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53"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696686"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sp>
        <p:nvSpPr>
          <p:cNvPr id="21510" name="Freeform 6"/>
          <p:cNvSpPr>
            <a:spLocks/>
          </p:cNvSpPr>
          <p:nvPr userDrawn="1"/>
        </p:nvSpPr>
        <p:spPr bwMode="auto">
          <a:xfrm>
            <a:off x="0" y="0"/>
            <a:ext cx="696686" cy="798286"/>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108857" y="-116114"/>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2676594110"/>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Verdana"/>
              <a:ea typeface="+mn-ea"/>
              <a:cs typeface="+mn-cs"/>
            </a:endParaRPr>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854755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76"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775885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30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3317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Verdana"/>
              <a:ea typeface="+mn-ea"/>
              <a:cs typeface="+mn-cs"/>
            </a:endParaRPr>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chemeClr val="accent3"/>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Verdana"/>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AD"/>
                </a:solidFill>
                <a:effectLst/>
                <a:uLnTx/>
                <a:uFillTx/>
                <a:latin typeface="Verdana"/>
                <a:ea typeface="+mn-ea"/>
                <a:cs typeface="+mn-cs"/>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just" defTabSz="914400" rtl="0" eaLnBrk="1" fontAlgn="auto" latinLnBrk="0" hangingPunct="1">
              <a:lnSpc>
                <a:spcPts val="1200"/>
              </a:lnSpc>
              <a:spcBef>
                <a:spcPts val="0"/>
              </a:spcBef>
              <a:spcAft>
                <a:spcPts val="600"/>
              </a:spcAft>
              <a:buClrTx/>
              <a:buSzTx/>
              <a:buFontTx/>
              <a:buNone/>
              <a:tabLst/>
              <a:defRPr/>
            </a:pPr>
            <a:r>
              <a:rPr kumimoji="0" lang="en-US" sz="900" b="0" i="0" u="none" strike="noStrike" kern="1200" cap="none" spc="0" normalizeH="0" baseline="0" noProof="0">
                <a:ln>
                  <a:noFill/>
                </a:ln>
                <a:solidFill>
                  <a:prstClr val="black"/>
                </a:solidFill>
                <a:effectLst/>
                <a:uLnTx/>
                <a:uFillTx/>
                <a:latin typeface="Verdana"/>
                <a:ea typeface="+mn-ea"/>
                <a:cs typeface="+mn-cs"/>
              </a:rPr>
              <a:t>Learn more about us at</a:t>
            </a:r>
          </a:p>
          <a:p>
            <a:pPr marL="0" marR="0" lvl="0" indent="0" algn="just" defTabSz="914400" rtl="0" eaLnBrk="1" fontAlgn="auto" latinLnBrk="0" hangingPunct="1">
              <a:lnSpc>
                <a:spcPts val="1200"/>
              </a:lnSpc>
              <a:spcBef>
                <a:spcPts val="0"/>
              </a:spcBef>
              <a:spcAft>
                <a:spcPts val="0"/>
              </a:spcAft>
              <a:buClrTx/>
              <a:buSzTx/>
              <a:buFontTx/>
              <a:buNone/>
              <a:tabLst/>
              <a:defRPr/>
            </a:pPr>
            <a:r>
              <a:rPr kumimoji="0" lang="en-US" sz="1400" b="0" i="0" u="none" strike="noStrike" kern="1200" cap="none" spc="0" normalizeH="0" baseline="0" noProof="0">
                <a:ln>
                  <a:noFill/>
                </a:ln>
                <a:solidFill>
                  <a:srgbClr val="12ABDB"/>
                </a:solidFill>
                <a:effectLst/>
                <a:uLnTx/>
                <a:uFillTx/>
                <a:latin typeface="Verdana"/>
                <a:ea typeface="+mn-ea"/>
                <a:cs typeface="+mn-cs"/>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a:ln>
                  <a:noFill/>
                </a:ln>
                <a:solidFill>
                  <a:srgbClr val="FFFFFF"/>
                </a:solidFill>
                <a:effectLst/>
                <a:uLnTx/>
                <a:uFillTx/>
                <a:latin typeface="Verdana"/>
                <a:ea typeface="+mn-ea"/>
                <a:cs typeface="Arial"/>
              </a:rPr>
              <a:t>This presentation contains information that may be privileged or confidential and is the property of the Capgemini Group.</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a:ln>
                  <a:noFill/>
                </a:ln>
                <a:solidFill>
                  <a:srgbClr val="FFFFFF"/>
                </a:solidFill>
                <a:effectLst/>
                <a:uLnTx/>
                <a:uFillTx/>
                <a:latin typeface="Arial"/>
                <a:ea typeface="+mn-ea"/>
                <a:cs typeface="Arial"/>
              </a:rPr>
              <a:t>Copyright © 2019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grpSp>
    </p:spTree>
    <p:extLst>
      <p:ext uri="{BB962C8B-B14F-4D97-AF65-F5344CB8AC3E}">
        <p14:creationId xmlns:p14="http://schemas.microsoft.com/office/powerpoint/2010/main" val="429100456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Verdana"/>
                <a:ea typeface="+mn-ea"/>
                <a:cs typeface="+mn-cs"/>
              </a:rPr>
              <a:t>A global leader in consulting, technology services and digital transformation, Capgemini is at the forefront of innovation to address the entire breadth of clients’ opportunities in the evolving world of cloud, digital and platforms. Building on its strong 50-year heritage and deep industry-specific expertise, Capgemini enables organizations to realize their business ambitions through an array of services from strategy to operations. Capgemini is driven by the conviction that the business value of technology comes from and through people. It is a multicultural company of over 200,000 team members in more than 40 countries. The Group reported 2018 global revenues of EUR 13.2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ts val="2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70AD"/>
                </a:solidFill>
                <a:effectLst/>
                <a:uLnTx/>
                <a:uFillTx/>
                <a:latin typeface="Verdana"/>
                <a:ea typeface="+mn-ea"/>
                <a:cs typeface="+mn-cs"/>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just" defTabSz="914400" rtl="0" eaLnBrk="1" fontAlgn="auto" latinLnBrk="0" hangingPunct="1">
              <a:lnSpc>
                <a:spcPts val="1200"/>
              </a:lnSpc>
              <a:spcBef>
                <a:spcPts val="0"/>
              </a:spcBef>
              <a:spcAft>
                <a:spcPts val="600"/>
              </a:spcAft>
              <a:buClrTx/>
              <a:buSzTx/>
              <a:buFontTx/>
              <a:buNone/>
              <a:tabLst/>
              <a:defRPr/>
            </a:pPr>
            <a:r>
              <a:rPr kumimoji="0" lang="en-US" sz="900" b="0" i="0" u="none" strike="noStrike" kern="1200" cap="none" spc="0" normalizeH="0" baseline="0" noProof="0">
                <a:ln>
                  <a:noFill/>
                </a:ln>
                <a:solidFill>
                  <a:prstClr val="black"/>
                </a:solidFill>
                <a:effectLst/>
                <a:uLnTx/>
                <a:uFillTx/>
                <a:latin typeface="Verdana"/>
                <a:ea typeface="+mn-ea"/>
                <a:cs typeface="+mn-cs"/>
              </a:rPr>
              <a:t>Learn more about us at</a:t>
            </a:r>
          </a:p>
          <a:p>
            <a:pPr marL="0" marR="0" lvl="0" indent="0" algn="just" defTabSz="914400" rtl="0" eaLnBrk="1" fontAlgn="auto" latinLnBrk="0" hangingPunct="1">
              <a:lnSpc>
                <a:spcPts val="1200"/>
              </a:lnSpc>
              <a:spcBef>
                <a:spcPts val="0"/>
              </a:spcBef>
              <a:spcAft>
                <a:spcPts val="0"/>
              </a:spcAft>
              <a:buClrTx/>
              <a:buSzTx/>
              <a:buFontTx/>
              <a:buNone/>
              <a:tabLst/>
              <a:defRPr/>
            </a:pPr>
            <a:r>
              <a:rPr kumimoji="0" lang="en-US" sz="1400" b="0" i="0" u="none" strike="noStrike" kern="1200" cap="none" spc="0" normalizeH="0" baseline="0" noProof="0">
                <a:ln>
                  <a:noFill/>
                </a:ln>
                <a:solidFill>
                  <a:srgbClr val="12ABDB"/>
                </a:solidFill>
                <a:effectLst/>
                <a:uLnTx/>
                <a:uFillTx/>
                <a:latin typeface="Verdana"/>
                <a:ea typeface="+mn-ea"/>
                <a:cs typeface="+mn-cs"/>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800" b="0" i="0" u="none" strike="noStrike" kern="1200" cap="none" spc="0" normalizeH="0" baseline="0" noProof="0">
                <a:ln>
                  <a:noFill/>
                </a:ln>
                <a:solidFill>
                  <a:prstClr val="black"/>
                </a:solidFill>
                <a:effectLst/>
                <a:uLnTx/>
                <a:uFillTx/>
                <a:latin typeface="Verdana"/>
                <a:ea typeface="+mn-ea"/>
                <a:cs typeface="Arial"/>
              </a:rPr>
              <a:t>This presentation contains information that may be privileged or confidential and is the property of the Capgemini Group.</a:t>
            </a:r>
            <a:br>
              <a:rPr kumimoji="0" lang="en-US" sz="800" b="0" i="0" u="none" strike="noStrike" kern="1200" cap="none" spc="0" normalizeH="0" baseline="0" noProof="0">
                <a:ln>
                  <a:noFill/>
                </a:ln>
                <a:solidFill>
                  <a:prstClr val="black"/>
                </a:solidFill>
                <a:effectLst/>
                <a:uLnTx/>
                <a:uFillTx/>
                <a:latin typeface="Verdana"/>
                <a:ea typeface="+mn-ea"/>
                <a:cs typeface="Arial"/>
              </a:rPr>
            </a:br>
            <a:r>
              <a:rPr kumimoji="0" lang="en-US" sz="800" b="0" i="0" u="none" strike="noStrike" kern="1200" cap="none" spc="0" normalizeH="0" baseline="0" noProof="0">
                <a:ln>
                  <a:noFill/>
                </a:ln>
                <a:solidFill>
                  <a:prstClr val="black"/>
                </a:solidFill>
                <a:effectLst/>
                <a:uLnTx/>
                <a:uFillTx/>
                <a:latin typeface="Arial"/>
                <a:ea typeface="+mn-ea"/>
                <a:cs typeface="Arial"/>
              </a:rPr>
              <a:t>Copyright © 2019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70AD"/>
                </a:solidFill>
                <a:effectLst/>
                <a:uLnTx/>
                <a:uFillTx/>
                <a:latin typeface="Verdana"/>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12ABDB"/>
                </a:solidFill>
                <a:effectLst/>
                <a:uLnTx/>
                <a:uFillTx/>
                <a:latin typeface="Verdana"/>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a:ea typeface="+mn-ea"/>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70AD"/>
                </a:solidFill>
                <a:effectLst/>
                <a:uLnTx/>
                <a:uFillTx/>
                <a:latin typeface="Verdana"/>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12ABDB"/>
                </a:solidFill>
                <a:effectLst/>
                <a:uLnTx/>
                <a:uFillTx/>
                <a:latin typeface="Verdana"/>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a:ea typeface="+mn-ea"/>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70AD"/>
                </a:solidFill>
                <a:effectLst/>
                <a:uLnTx/>
                <a:uFillTx/>
                <a:latin typeface="Verdana"/>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12ABDB"/>
                </a:solidFill>
                <a:effectLst/>
                <a:uLnTx/>
                <a:uFillTx/>
                <a:latin typeface="Verdana"/>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a:ea typeface="+mn-ea"/>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a:ln>
                  <a:noFill/>
                </a:ln>
                <a:solidFill>
                  <a:srgbClr val="0070AD"/>
                </a:solidFill>
                <a:effectLst/>
                <a:uLnTx/>
                <a:uFillTx/>
                <a:latin typeface="Verdana"/>
                <a:ea typeface="+mn-ea"/>
                <a:cs typeface="Arial"/>
              </a:rPr>
              <a:t>Name, Last Name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srgbClr val="12ABDB"/>
                </a:solidFill>
                <a:effectLst/>
                <a:uLnTx/>
                <a:uFillTx/>
                <a:latin typeface="Verdana"/>
                <a:ea typeface="+mn-ea"/>
                <a:cs typeface="Arial"/>
              </a:rPr>
              <a:t>Title/Role</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a:ea typeface="+mn-ea"/>
                <a:cs typeface="Arial"/>
              </a:rPr>
              <a:t>Capgemini Office (Optional)</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a:ea typeface="+mn-ea"/>
                <a:cs typeface="Arial"/>
              </a:rPr>
              <a:t>Address Line 1</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a:ea typeface="+mn-ea"/>
                <a:cs typeface="Arial"/>
              </a:rPr>
              <a:t>Address Line 2 </a:t>
            </a:r>
          </a:p>
          <a:p>
            <a:pPr marL="0" marR="0" lvl="0" indent="0" algn="l" defTabSz="914400" rtl="0" eaLnBrk="1" fontAlgn="auto" latinLnBrk="0" hangingPunct="1">
              <a:lnSpc>
                <a:spcPts val="1200"/>
              </a:lnSpc>
              <a:spcBef>
                <a:spcPts val="0"/>
              </a:spcBef>
              <a:spcAft>
                <a:spcPts val="0"/>
              </a:spcAft>
              <a:buClrTx/>
              <a:buSzTx/>
              <a:buFontTx/>
              <a:buNone/>
              <a:tabLst/>
              <a:defRPr/>
            </a:pPr>
            <a:r>
              <a:rPr kumimoji="0" lang="en-US" sz="1000" b="0" i="0" u="none" strike="noStrike" kern="1200" cap="none" spc="0" normalizeH="0" baseline="0" noProof="0">
                <a:ln>
                  <a:noFill/>
                </a:ln>
                <a:solidFill>
                  <a:prstClr val="black"/>
                </a:solidFill>
                <a:effectLst/>
                <a:uLnTx/>
                <a:uFillTx/>
                <a:latin typeface="Verdana"/>
                <a:ea typeface="+mn-ea"/>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Verdana"/>
              <a:ea typeface="+mn-ea"/>
              <a:cs typeface="+mn-cs"/>
            </a:endParaRPr>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70AD"/>
                </a:solidFill>
                <a:effectLst/>
                <a:uLnTx/>
                <a:uFillTx/>
                <a:latin typeface="Verdana"/>
                <a:ea typeface="+mn-ea"/>
                <a:cs typeface="+mn-cs"/>
              </a:rPr>
              <a:t>People matter, results count.</a:t>
            </a:r>
          </a:p>
        </p:txBody>
      </p:sp>
    </p:spTree>
    <p:extLst>
      <p:ext uri="{BB962C8B-B14F-4D97-AF65-F5344CB8AC3E}">
        <p14:creationId xmlns:p14="http://schemas.microsoft.com/office/powerpoint/2010/main" val="342476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3132"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1363602671"/>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156" name="think-cell Slide" r:id="rId4" imgW="270" imgH="270" progId="TCLayout.ActiveDocument.1">
                  <p:embed/>
                </p:oleObj>
              </mc:Choice>
              <mc:Fallback>
                <p:oleObj name="think-cell Slide" r:id="rId4" imgW="270" imgH="270" progId="TCLayout.ActiveDocument.1">
                  <p:embed/>
                  <p:pic>
                    <p:nvPicPr>
                      <p:cNvPr id="16"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grpSp>
    </p:spTree>
    <p:extLst>
      <p:ext uri="{BB962C8B-B14F-4D97-AF65-F5344CB8AC3E}">
        <p14:creationId xmlns:p14="http://schemas.microsoft.com/office/powerpoint/2010/main" val="2289320714"/>
      </p:ext>
    </p:extLst>
  </p:cSld>
  <p:clrMapOvr>
    <a:masterClrMapping/>
  </p:clrMapOvr>
  <p:extLst>
    <p:ext uri="{DCECCB84-F9BA-43D5-87BE-67443E8EF086}">
      <p15:sldGuideLst xmlns:p15="http://schemas.microsoft.com/office/powerpoint/2012/main">
        <p15:guide id="1" orient="horz" pos="935">
          <p15:clr>
            <a:srgbClr val="FBAE40"/>
          </p15:clr>
        </p15:guide>
        <p15:guide id="2" pos="257">
          <p15:clr>
            <a:srgbClr val="FBAE40"/>
          </p15:clr>
        </p15:guide>
        <p15:guide id="3" pos="3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8B5F77E1-A90A-4D54-B022-9C5E9B57DFA9}"/>
              </a:ext>
            </a:extLst>
          </p:cNvPr>
          <p:cNvGrpSpPr/>
          <p:nvPr userDrawn="1"/>
        </p:nvGrpSpPr>
        <p:grpSpPr>
          <a:xfrm>
            <a:off x="0" y="-55534"/>
            <a:ext cx="12216000" cy="5173384"/>
            <a:chOff x="0" y="-55534"/>
            <a:chExt cx="12216000" cy="5173384"/>
          </a:xfrm>
        </p:grpSpPr>
        <p:sp>
          <p:nvSpPr>
            <p:cNvPr id="13" name="Forme libre : forme 12">
              <a:extLst>
                <a:ext uri="{FF2B5EF4-FFF2-40B4-BE49-F238E27FC236}">
                  <a16:creationId xmlns:a16="http://schemas.microsoft.com/office/drawing/2014/main" id="{89968303-ACAB-46E2-9ADA-FFEAE7DD34FF}"/>
                </a:ext>
              </a:extLst>
            </p:cNvPr>
            <p:cNvSpPr/>
            <p:nvPr userDrawn="1"/>
          </p:nvSpPr>
          <p:spPr>
            <a:xfrm rot="10800000" flipH="1">
              <a:off x="0" y="-32385"/>
              <a:ext cx="5332543" cy="3858339"/>
            </a:xfrm>
            <a:custGeom>
              <a:avLst/>
              <a:gdLst>
                <a:gd name="connsiteX0" fmla="*/ 2180368 w 2314575"/>
                <a:gd name="connsiteY0" fmla="*/ 675704 h 1685925"/>
                <a:gd name="connsiteX1" fmla="*/ 7144 w 2314575"/>
                <a:gd name="connsiteY1" fmla="*/ 84011 h 1685925"/>
                <a:gd name="connsiteX2" fmla="*/ 7144 w 2314575"/>
                <a:gd name="connsiteY2" fmla="*/ 1622204 h 1685925"/>
                <a:gd name="connsiteX3" fmla="*/ 29813 w 2314575"/>
                <a:gd name="connsiteY3" fmla="*/ 1681544 h 1685925"/>
                <a:gd name="connsiteX4" fmla="*/ 2086261 w 2314575"/>
                <a:gd name="connsiteY4" fmla="*/ 1681544 h 1685925"/>
                <a:gd name="connsiteX5" fmla="*/ 2180368 w 2314575"/>
                <a:gd name="connsiteY5" fmla="*/ 675704 h 1685925"/>
                <a:gd name="connsiteX0" fmla="*/ 2173224 w 2307237"/>
                <a:gd name="connsiteY0" fmla="*/ 668561 h 1674401"/>
                <a:gd name="connsiteX1" fmla="*/ 0 w 2307237"/>
                <a:gd name="connsiteY1" fmla="*/ 76868 h 1674401"/>
                <a:gd name="connsiteX2" fmla="*/ 0 w 2307237"/>
                <a:gd name="connsiteY2" fmla="*/ 1615061 h 1674401"/>
                <a:gd name="connsiteX3" fmla="*/ 2637 w 2307237"/>
                <a:gd name="connsiteY3" fmla="*/ 1664385 h 1674401"/>
                <a:gd name="connsiteX4" fmla="*/ 2079117 w 2307237"/>
                <a:gd name="connsiteY4" fmla="*/ 1674401 h 1674401"/>
                <a:gd name="connsiteX5" fmla="*/ 2173224 w 2307237"/>
                <a:gd name="connsiteY5" fmla="*/ 668561 h 1674401"/>
                <a:gd name="connsiteX0" fmla="*/ 2173224 w 2307237"/>
                <a:gd name="connsiteY0" fmla="*/ 668561 h 1669393"/>
                <a:gd name="connsiteX1" fmla="*/ 0 w 2307237"/>
                <a:gd name="connsiteY1" fmla="*/ 76868 h 1669393"/>
                <a:gd name="connsiteX2" fmla="*/ 0 w 2307237"/>
                <a:gd name="connsiteY2" fmla="*/ 1615061 h 1669393"/>
                <a:gd name="connsiteX3" fmla="*/ 2637 w 2307237"/>
                <a:gd name="connsiteY3" fmla="*/ 1664385 h 1669393"/>
                <a:gd name="connsiteX4" fmla="*/ 2079117 w 2307237"/>
                <a:gd name="connsiteY4" fmla="*/ 1669393 h 1669393"/>
                <a:gd name="connsiteX5" fmla="*/ 2173224 w 2307237"/>
                <a:gd name="connsiteY5" fmla="*/ 668561 h 1669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07237" h="1669393">
                  <a:moveTo>
                    <a:pt x="2173224" y="668561"/>
                  </a:moveTo>
                  <a:cubicBezTo>
                    <a:pt x="1677257" y="1447230"/>
                    <a:pt x="849249" y="-388999"/>
                    <a:pt x="0" y="76868"/>
                  </a:cubicBezTo>
                  <a:lnTo>
                    <a:pt x="0" y="1615061"/>
                  </a:lnTo>
                  <a:cubicBezTo>
                    <a:pt x="7906" y="1636016"/>
                    <a:pt x="-4506" y="1646002"/>
                    <a:pt x="2637" y="1664385"/>
                  </a:cubicBezTo>
                  <a:lnTo>
                    <a:pt x="2079117" y="1669393"/>
                  </a:lnTo>
                  <a:cubicBezTo>
                    <a:pt x="2267807" y="988356"/>
                    <a:pt x="2432685" y="261177"/>
                    <a:pt x="2173224" y="668561"/>
                  </a:cubicBez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14" name="Forme libre : forme 13">
              <a:extLst>
                <a:ext uri="{FF2B5EF4-FFF2-40B4-BE49-F238E27FC236}">
                  <a16:creationId xmlns:a16="http://schemas.microsoft.com/office/drawing/2014/main" id="{E554DC0D-4FB0-4F98-9429-3F0318722CC7}"/>
                </a:ext>
              </a:extLst>
            </p:cNvPr>
            <p:cNvSpPr/>
            <p:nvPr/>
          </p:nvSpPr>
          <p:spPr>
            <a:xfrm rot="10800000" flipH="1">
              <a:off x="2749803" y="-55534"/>
              <a:ext cx="9466197" cy="5173384"/>
            </a:xfrm>
            <a:custGeom>
              <a:avLst/>
              <a:gdLst>
                <a:gd name="connsiteX0" fmla="*/ 4091559 w 4095750"/>
                <a:gd name="connsiteY0" fmla="*/ 2231968 h 2238375"/>
                <a:gd name="connsiteX1" fmla="*/ 1634966 w 4095750"/>
                <a:gd name="connsiteY1" fmla="*/ 17120 h 2238375"/>
                <a:gd name="connsiteX2" fmla="*/ 7144 w 4095750"/>
                <a:gd name="connsiteY2" fmla="*/ 2231968 h 2238375"/>
                <a:gd name="connsiteX3" fmla="*/ 4091559 w 4095750"/>
                <a:gd name="connsiteY3" fmla="*/ 2231968 h 2238375"/>
              </a:gdLst>
              <a:ahLst/>
              <a:cxnLst>
                <a:cxn ang="0">
                  <a:pos x="connsiteX0" y="connsiteY0"/>
                </a:cxn>
                <a:cxn ang="0">
                  <a:pos x="connsiteX1" y="connsiteY1"/>
                </a:cxn>
                <a:cxn ang="0">
                  <a:pos x="connsiteX2" y="connsiteY2"/>
                </a:cxn>
                <a:cxn ang="0">
                  <a:pos x="connsiteX3" y="connsiteY3"/>
                </a:cxn>
              </a:cxnLst>
              <a:rect l="l" t="t" r="r" b="b"/>
              <a:pathLst>
                <a:path w="4095750" h="2238375">
                  <a:moveTo>
                    <a:pt x="4091559" y="2231968"/>
                  </a:moveTo>
                  <a:cubicBezTo>
                    <a:pt x="3792189" y="638721"/>
                    <a:pt x="3102578" y="-88131"/>
                    <a:pt x="1634966" y="17120"/>
                  </a:cubicBezTo>
                  <a:cubicBezTo>
                    <a:pt x="986980" y="1336237"/>
                    <a:pt x="438150" y="1962030"/>
                    <a:pt x="7144" y="2231968"/>
                  </a:cubicBezTo>
                  <a:lnTo>
                    <a:pt x="4091559" y="2231968"/>
                  </a:ln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grpSp>
      <p:graphicFrame>
        <p:nvGraphicFramePr>
          <p:cNvPr id="9" name="Object 8" hidden="1"/>
          <p:cNvGraphicFramePr>
            <a:graphicFrameLocks noChangeAspect="1"/>
          </p:cNvGraphicFramePr>
          <p:nvPr userDrawn="1">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5180"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userDrawn="1">
            <p:ph type="body" sz="quarter" idx="11" hasCustomPrompt="1"/>
          </p:nvPr>
        </p:nvSpPr>
        <p:spPr>
          <a:xfrm>
            <a:off x="5736000" y="591671"/>
            <a:ext cx="5392948" cy="2117329"/>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userDrawn="1">
            <p:ph type="subTitle" idx="1" hasCustomPrompt="1"/>
          </p:nvPr>
        </p:nvSpPr>
        <p:spPr>
          <a:xfrm>
            <a:off x="5831750" y="2709000"/>
            <a:ext cx="4194069"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grpSp>
    </p:spTree>
    <p:extLst>
      <p:ext uri="{BB962C8B-B14F-4D97-AF65-F5344CB8AC3E}">
        <p14:creationId xmlns:p14="http://schemas.microsoft.com/office/powerpoint/2010/main" val="3102948358"/>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7">
    <p:spTree>
      <p:nvGrpSpPr>
        <p:cNvPr id="1" name=""/>
        <p:cNvGrpSpPr/>
        <p:nvPr/>
      </p:nvGrpSpPr>
      <p:grpSpPr>
        <a:xfrm>
          <a:off x="0" y="0"/>
          <a:ext cx="0" cy="0"/>
          <a:chOff x="0" y="0"/>
          <a:chExt cx="0" cy="0"/>
        </a:xfrm>
      </p:grpSpPr>
      <p:grpSp>
        <p:nvGrpSpPr>
          <p:cNvPr id="22" name="Groupe 21">
            <a:extLst>
              <a:ext uri="{FF2B5EF4-FFF2-40B4-BE49-F238E27FC236}">
                <a16:creationId xmlns:a16="http://schemas.microsoft.com/office/drawing/2014/main" id="{3DB2FB67-77DB-4CBD-9C92-DA7BCA020134}"/>
              </a:ext>
            </a:extLst>
          </p:cNvPr>
          <p:cNvGrpSpPr/>
          <p:nvPr userDrawn="1"/>
        </p:nvGrpSpPr>
        <p:grpSpPr>
          <a:xfrm>
            <a:off x="4632000" y="-23150"/>
            <a:ext cx="7560000" cy="6874296"/>
            <a:chOff x="3847179" y="1294078"/>
            <a:chExt cx="4118037" cy="3744526"/>
          </a:xfrm>
        </p:grpSpPr>
        <p:sp>
          <p:nvSpPr>
            <p:cNvPr id="23" name="Forme libre : forme 22">
              <a:extLst>
                <a:ext uri="{FF2B5EF4-FFF2-40B4-BE49-F238E27FC236}">
                  <a16:creationId xmlns:a16="http://schemas.microsoft.com/office/drawing/2014/main" id="{7B3D07D9-2D6C-4A90-84F6-F3E3AEFB2EA9}"/>
                </a:ext>
              </a:extLst>
            </p:cNvPr>
            <p:cNvSpPr/>
            <p:nvPr/>
          </p:nvSpPr>
          <p:spPr>
            <a:xfrm>
              <a:off x="4193316" y="2714504"/>
              <a:ext cx="3771900" cy="2324100"/>
            </a:xfrm>
            <a:custGeom>
              <a:avLst/>
              <a:gdLst>
                <a:gd name="connsiteX0" fmla="*/ 3770471 w 3771900"/>
                <a:gd name="connsiteY0" fmla="*/ 1651908 h 2324100"/>
                <a:gd name="connsiteX1" fmla="*/ 2411540 w 3771900"/>
                <a:gd name="connsiteY1" fmla="*/ 35897 h 2324100"/>
                <a:gd name="connsiteX2" fmla="*/ 976694 w 3771900"/>
                <a:gd name="connsiteY2" fmla="*/ 559486 h 2324100"/>
                <a:gd name="connsiteX3" fmla="*/ 7144 w 3771900"/>
                <a:gd name="connsiteY3" fmla="*/ 633686 h 2324100"/>
                <a:gd name="connsiteX4" fmla="*/ 3773710 w 3771900"/>
                <a:gd name="connsiteY4" fmla="*/ 2321421 h 2324100"/>
                <a:gd name="connsiteX5" fmla="*/ 3770471 w 3771900"/>
                <a:gd name="connsiteY5" fmla="*/ 1651908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2324100">
                  <a:moveTo>
                    <a:pt x="3770471" y="1651908"/>
                  </a:moveTo>
                  <a:cubicBezTo>
                    <a:pt x="3318605" y="1380732"/>
                    <a:pt x="2548319" y="213919"/>
                    <a:pt x="2411540" y="35897"/>
                  </a:cubicBezTo>
                  <a:cubicBezTo>
                    <a:pt x="2099405" y="-85642"/>
                    <a:pt x="1609249" y="195060"/>
                    <a:pt x="976694" y="559486"/>
                  </a:cubicBezTo>
                  <a:cubicBezTo>
                    <a:pt x="388620" y="898291"/>
                    <a:pt x="51530" y="667786"/>
                    <a:pt x="7144" y="633686"/>
                  </a:cubicBezTo>
                  <a:cubicBezTo>
                    <a:pt x="793052" y="1266241"/>
                    <a:pt x="2403253" y="1964329"/>
                    <a:pt x="3773710" y="2321421"/>
                  </a:cubicBezTo>
                  <a:cubicBezTo>
                    <a:pt x="3773805" y="2144447"/>
                    <a:pt x="3770471" y="1814881"/>
                    <a:pt x="3770471" y="1651908"/>
                  </a:cubicBezTo>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sp>
          <p:nvSpPr>
            <p:cNvPr id="24" name="Forme libre : forme 23">
              <a:extLst>
                <a:ext uri="{FF2B5EF4-FFF2-40B4-BE49-F238E27FC236}">
                  <a16:creationId xmlns:a16="http://schemas.microsoft.com/office/drawing/2014/main" id="{9445503A-D671-42FD-8762-A4BB0BDDD6B2}"/>
                </a:ext>
              </a:extLst>
            </p:cNvPr>
            <p:cNvSpPr/>
            <p:nvPr/>
          </p:nvSpPr>
          <p:spPr>
            <a:xfrm>
              <a:off x="3847179" y="1294078"/>
              <a:ext cx="4114800" cy="3086100"/>
            </a:xfrm>
            <a:custGeom>
              <a:avLst/>
              <a:gdLst>
                <a:gd name="connsiteX0" fmla="*/ 4116608 w 4114800"/>
                <a:gd name="connsiteY0" fmla="*/ 7144 h 3086100"/>
                <a:gd name="connsiteX1" fmla="*/ 377379 w 4114800"/>
                <a:gd name="connsiteY1" fmla="*/ 7144 h 3086100"/>
                <a:gd name="connsiteX2" fmla="*/ 348233 w 4114800"/>
                <a:gd name="connsiteY2" fmla="*/ 2061591 h 3086100"/>
                <a:gd name="connsiteX3" fmla="*/ 353376 w 4114800"/>
                <a:gd name="connsiteY3" fmla="*/ 2065687 h 3086100"/>
                <a:gd name="connsiteX4" fmla="*/ 1322926 w 4114800"/>
                <a:gd name="connsiteY4" fmla="*/ 1991487 h 3086100"/>
                <a:gd name="connsiteX5" fmla="*/ 2757677 w 4114800"/>
                <a:gd name="connsiteY5" fmla="*/ 1467898 h 3086100"/>
                <a:gd name="connsiteX6" fmla="*/ 4116608 w 4114800"/>
                <a:gd name="connsiteY6" fmla="*/ 3083909 h 3086100"/>
                <a:gd name="connsiteX7" fmla="*/ 4116608 w 4114800"/>
                <a:gd name="connsiteY7" fmla="*/ 7144 h 308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14800" h="3086100">
                  <a:moveTo>
                    <a:pt x="4116608" y="7144"/>
                  </a:moveTo>
                  <a:lnTo>
                    <a:pt x="377379" y="7144"/>
                  </a:lnTo>
                  <a:cubicBezTo>
                    <a:pt x="377379" y="7144"/>
                    <a:pt x="-435865" y="1427893"/>
                    <a:pt x="348233" y="2061591"/>
                  </a:cubicBezTo>
                  <a:cubicBezTo>
                    <a:pt x="349852" y="2062925"/>
                    <a:pt x="351661" y="2064353"/>
                    <a:pt x="353376" y="2065687"/>
                  </a:cubicBezTo>
                  <a:cubicBezTo>
                    <a:pt x="397858" y="2099786"/>
                    <a:pt x="734852" y="2330387"/>
                    <a:pt x="1322926" y="1991487"/>
                  </a:cubicBezTo>
                  <a:cubicBezTo>
                    <a:pt x="1955481" y="1627061"/>
                    <a:pt x="2445638" y="1346359"/>
                    <a:pt x="2757677" y="1467898"/>
                  </a:cubicBezTo>
                  <a:cubicBezTo>
                    <a:pt x="2894456" y="1645920"/>
                    <a:pt x="3664838" y="2812733"/>
                    <a:pt x="4116608" y="3083909"/>
                  </a:cubicBezTo>
                  <a:cubicBezTo>
                    <a:pt x="4116608" y="2760916"/>
                    <a:pt x="4116608" y="7144"/>
                    <a:pt x="4116608" y="7144"/>
                  </a:cubicBezTo>
                </a:path>
              </a:pathLst>
            </a:custGeom>
            <a:solidFill>
              <a:srgbClr val="0075B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Verdana"/>
                <a:ea typeface="+mn-ea"/>
                <a:cs typeface="+mn-cs"/>
              </a:endParaRPr>
            </a:p>
          </p:txBody>
        </p:sp>
      </p:grpSp>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204"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 Placeholder 13">
            <a:extLst>
              <a:ext uri="{FF2B5EF4-FFF2-40B4-BE49-F238E27FC236}">
                <a16:creationId xmlns:a16="http://schemas.microsoft.com/office/drawing/2014/main" id="{5C674D03-4995-4743-8CE4-61CF32CFBDDE}"/>
              </a:ext>
            </a:extLst>
          </p:cNvPr>
          <p:cNvSpPr>
            <a:spLocks noGrp="1"/>
          </p:cNvSpPr>
          <p:nvPr>
            <p:ph type="body" sz="quarter" idx="11" hasCustomPrompt="1"/>
          </p:nvPr>
        </p:nvSpPr>
        <p:spPr>
          <a:xfrm>
            <a:off x="5592000" y="549001"/>
            <a:ext cx="5392948" cy="2058654"/>
          </a:xfrm>
          <a:prstGeom prst="rect">
            <a:avLst/>
          </a:prstGeom>
        </p:spPr>
        <p:txBody>
          <a:bodyPr anchor="ctr">
            <a:normAutofit/>
          </a:bodyPr>
          <a:lstStyle>
            <a:lvl1pPr marL="0" indent="0">
              <a:buNone/>
              <a:defRPr sz="3600" b="1">
                <a:solidFill>
                  <a:schemeClr val="bg1"/>
                </a:solidFill>
              </a:defRPr>
            </a:lvl1pPr>
            <a:lvl2pPr marL="457200" indent="0">
              <a:buNone/>
              <a:defRPr sz="6000">
                <a:solidFill>
                  <a:schemeClr val="bg1"/>
                </a:solidFill>
              </a:defRPr>
            </a:lvl2pPr>
          </a:lstStyle>
          <a:p>
            <a:pPr lvl="0"/>
            <a:r>
              <a:rPr lang="en-US" dirty="0"/>
              <a:t>Click to insert section title</a:t>
            </a:r>
            <a:endParaRPr lang="pt-PT" dirty="0"/>
          </a:p>
        </p:txBody>
      </p:sp>
      <p:sp>
        <p:nvSpPr>
          <p:cNvPr id="16" name="Subtitle 2"/>
          <p:cNvSpPr>
            <a:spLocks noGrp="1"/>
          </p:cNvSpPr>
          <p:nvPr>
            <p:ph type="subTitle" idx="1" hasCustomPrompt="1"/>
          </p:nvPr>
        </p:nvSpPr>
        <p:spPr>
          <a:xfrm>
            <a:off x="7824001" y="4599973"/>
            <a:ext cx="3096000" cy="6829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r"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400" dirty="0">
                <a:solidFill>
                  <a:schemeClr val="bg1"/>
                </a:solidFill>
              </a:defRPr>
            </a:lvl1pPr>
          </a:lstStyle>
          <a:p>
            <a:pPr marL="0" lvl="0"/>
            <a:r>
              <a:rPr lang="en-US" dirty="0"/>
              <a:t>Click to insert presenter, location, </a:t>
            </a:r>
            <a:br>
              <a:rPr lang="en-US" dirty="0"/>
            </a:br>
            <a:r>
              <a:rPr lang="en-US" dirty="0"/>
              <a:t>and date</a:t>
            </a:r>
          </a:p>
        </p:txBody>
      </p:sp>
      <p:grpSp>
        <p:nvGrpSpPr>
          <p:cNvPr id="15" name="Group 14"/>
          <p:cNvGrpSpPr>
            <a:grpSpLocks noChangeAspect="1"/>
          </p:cNvGrpSpPr>
          <p:nvPr userDrawn="1"/>
        </p:nvGrpSpPr>
        <p:grpSpPr>
          <a:xfrm>
            <a:off x="416888" y="4536000"/>
            <a:ext cx="5040000" cy="1123654"/>
            <a:chOff x="728663" y="4465638"/>
            <a:chExt cx="5354637" cy="1193801"/>
          </a:xfrm>
        </p:grpSpPr>
        <p:sp>
          <p:nvSpPr>
            <p:cNvPr id="17"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18"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19"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20"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21"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grpSp>
    </p:spTree>
    <p:extLst>
      <p:ext uri="{BB962C8B-B14F-4D97-AF65-F5344CB8AC3E}">
        <p14:creationId xmlns:p14="http://schemas.microsoft.com/office/powerpoint/2010/main" val="2665010649"/>
      </p:ext>
    </p:extLst>
  </p:cSld>
  <p:clrMapOvr>
    <a:masterClrMapping/>
  </p:clrMapOvr>
  <p:extLst>
    <p:ext uri="{DCECCB84-F9BA-43D5-87BE-67443E8EF086}">
      <p15:sldGuideLst xmlns:p15="http://schemas.microsoft.com/office/powerpoint/2012/main">
        <p15:guide id="1" orient="horz" pos="3339">
          <p15:clr>
            <a:srgbClr val="FBAE40"/>
          </p15:clr>
        </p15:guide>
        <p15:guide id="2" pos="25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with Filled Background">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443981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Verdana"/>
              <a:ea typeface="+mn-ea"/>
              <a:cs typeface="+mn-cs"/>
            </a:endParaRPr>
          </a:p>
        </p:txBody>
      </p:sp>
      <p:pic>
        <p:nvPicPr>
          <p:cNvPr id="4" name="Picture Placeholder 10">
            <a:extLst>
              <a:ext uri="{FF2B5EF4-FFF2-40B4-BE49-F238E27FC236}">
                <a16:creationId xmlns:a16="http://schemas.microsoft.com/office/drawing/2014/main" id="{709E13E3-3323-4A67-80E2-F9198122983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839" t="584" r="32420" b="-1"/>
          <a:stretch/>
        </p:blipFill>
        <p:spPr>
          <a:xfrm>
            <a:off x="4253790" y="0"/>
            <a:ext cx="7938210" cy="6858000"/>
          </a:xfrm>
          <a:prstGeom prst="rect">
            <a:avLst/>
          </a:prstGeom>
        </p:spPr>
      </p:pic>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91" y="3068960"/>
            <a:ext cx="6696124" cy="3375382"/>
          </a:xfrm>
          <a:prstGeom prst="rect">
            <a:avLst/>
          </a:prstGeom>
        </p:spPr>
        <p:txBody>
          <a:bodyPr>
            <a:noAutofit/>
          </a:bodyPr>
          <a:lstStyle>
            <a:lvl1pPr>
              <a:lnSpc>
                <a:spcPts val="2000"/>
              </a:lnSpc>
              <a:spcAft>
                <a:spcPts val="1800"/>
              </a:spcAft>
              <a:defRPr sz="1600">
                <a:solidFill>
                  <a:schemeClr val="bg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endParaRPr lang="pt-PT" dirty="0"/>
          </a:p>
        </p:txBody>
      </p:sp>
      <p:sp>
        <p:nvSpPr>
          <p:cNvPr id="10" name="Title Placeholder 1">
            <a:extLst>
              <a:ext uri="{FF2B5EF4-FFF2-40B4-BE49-F238E27FC236}">
                <a16:creationId xmlns:a16="http://schemas.microsoft.com/office/drawing/2014/main" id="{57798370-07F4-412F-86CE-30C026EA6825}"/>
              </a:ext>
            </a:extLst>
          </p:cNvPr>
          <p:cNvSpPr>
            <a:spLocks noGrp="1"/>
          </p:cNvSpPr>
          <p:nvPr>
            <p:ph type="title" hasCustomPrompt="1"/>
          </p:nvPr>
        </p:nvSpPr>
        <p:spPr>
          <a:xfrm>
            <a:off x="407995" y="2002973"/>
            <a:ext cx="10044635" cy="859536"/>
          </a:xfrm>
          <a:prstGeom prst="rect">
            <a:avLst/>
          </a:prstGeom>
        </p:spPr>
        <p:txBody>
          <a:bodyPr vert="horz" lIns="0" tIns="0" rIns="0" bIns="0" rtlCol="0" anchor="b">
            <a:normAutofit/>
          </a:bodyPr>
          <a:lstStyle>
            <a:lvl1pPr>
              <a:defRPr lang="pt-PT" dirty="0">
                <a:solidFill>
                  <a:schemeClr val="bg1"/>
                </a:solidFill>
              </a:defRPr>
            </a:lvl1pPr>
          </a:lstStyle>
          <a:p>
            <a:pPr lvl="0">
              <a:lnSpc>
                <a:spcPts val="3000"/>
              </a:lnSpc>
            </a:pPr>
            <a:r>
              <a:rPr lang="en-US" dirty="0"/>
              <a:t>Click to insert title</a:t>
            </a:r>
            <a:endParaRPr lang="pt-PT" dirty="0"/>
          </a:p>
        </p:txBody>
      </p:sp>
      <p:sp>
        <p:nvSpPr>
          <p:cNvPr id="6" name="Retângulo 43">
            <a:extLst>
              <a:ext uri="{FF2B5EF4-FFF2-40B4-BE49-F238E27FC236}">
                <a16:creationId xmlns:a16="http://schemas.microsoft.com/office/drawing/2014/main" id="{25FC8637-25BD-4C09-AF25-56B4243DAB3D}"/>
              </a:ext>
            </a:extLst>
          </p:cNvPr>
          <p:cNvSpPr/>
          <p:nvPr userDrawn="1"/>
        </p:nvSpPr>
        <p:spPr>
          <a:xfrm>
            <a:off x="11665300" y="6555758"/>
            <a:ext cx="361090" cy="215444"/>
          </a:xfrm>
          <a:prstGeom prst="rect">
            <a:avLst/>
          </a:prstGeom>
        </p:spPr>
        <p:txBody>
          <a:bodyPr wrap="non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02E5A9-B53C-401E-A0E0-4A359BB0A9E5}" type="slidenum">
              <a:rPr kumimoji="0" lang="en-US" sz="800" b="0" i="0" u="none" strike="noStrike" kern="1200" cap="none" spc="0" normalizeH="0" baseline="0" noProof="0" smtClean="0">
                <a:ln>
                  <a:noFill/>
                </a:ln>
                <a:solidFill>
                  <a:prstClr val="white"/>
                </a:solidFill>
                <a:effectLst/>
                <a:uLnTx/>
                <a:uFillTx/>
                <a:latin typeface="Verdana"/>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prstClr val="white"/>
              </a:solidFill>
              <a:effectLst/>
              <a:uLnTx/>
              <a:uFillTx/>
              <a:latin typeface="Verdana"/>
              <a:ea typeface="+mn-ea"/>
              <a:cs typeface="Arial" panose="020B0604020202020204" pitchFamily="34" charset="0"/>
            </a:endParaRPr>
          </a:p>
        </p:txBody>
      </p:sp>
      <p:sp>
        <p:nvSpPr>
          <p:cNvPr id="7" name="Retângulo 43">
            <a:extLst>
              <a:ext uri="{FF2B5EF4-FFF2-40B4-BE49-F238E27FC236}">
                <a16:creationId xmlns:a16="http://schemas.microsoft.com/office/drawing/2014/main" id="{834ADCB4-BFB1-450D-8F6D-64217F4CD92C}"/>
              </a:ext>
            </a:extLst>
          </p:cNvPr>
          <p:cNvSpPr/>
          <p:nvPr userDrawn="1"/>
        </p:nvSpPr>
        <p:spPr>
          <a:xfrm>
            <a:off x="3411385" y="6555758"/>
            <a:ext cx="2223687" cy="219456"/>
          </a:xfrm>
          <a:prstGeom prst="rect">
            <a:avLst/>
          </a:prstGeom>
        </p:spPr>
        <p:txBody>
          <a:bodyPr wrap="none" lIns="0" tIns="0" rIns="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Verdana"/>
                <a:ea typeface="+mn-ea"/>
                <a:cs typeface="Arial" panose="020B0604020202020204" pitchFamily="34" charset="0"/>
              </a:rPr>
              <a:t>© 2019 Capgemini. All rights reserved.</a:t>
            </a:r>
          </a:p>
        </p:txBody>
      </p:sp>
      <p:cxnSp>
        <p:nvCxnSpPr>
          <p:cNvPr id="9"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5" y="6587911"/>
            <a:ext cx="0" cy="155576"/>
          </a:xfrm>
          <a:prstGeom prst="line">
            <a:avLst/>
          </a:prstGeom>
          <a:solidFill>
            <a:schemeClr val="tx1"/>
          </a:solidFill>
          <a:ln w="12700"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11" name="Rectangle 27">
            <a:hlinkClick r:id="rId3"/>
            <a:extLst>
              <a:ext uri="{FF2B5EF4-FFF2-40B4-BE49-F238E27FC236}">
                <a16:creationId xmlns:a16="http://schemas.microsoft.com/office/drawing/2014/main" id="{F376ABD1-4930-42EB-9A73-9A9C7C6BF2D3}"/>
              </a:ext>
            </a:extLst>
          </p:cNvPr>
          <p:cNvSpPr/>
          <p:nvPr userDrawn="1"/>
        </p:nvSpPr>
        <p:spPr>
          <a:xfrm>
            <a:off x="407996" y="6555971"/>
            <a:ext cx="282900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85000"/>
              </a:lnSpc>
              <a:spcBef>
                <a:spcPts val="0"/>
              </a:spcBef>
              <a:spcAft>
                <a:spcPts val="0"/>
              </a:spcAft>
              <a:buClrTx/>
              <a:buSzTx/>
              <a:buFontTx/>
              <a:buNone/>
              <a:tabLst/>
              <a:defRPr/>
            </a:pPr>
            <a:r>
              <a:rPr kumimoji="0" lang="fr-FR" sz="800" b="0" i="0" u="none" strike="noStrike" kern="0" cap="none" spc="0" normalizeH="0" baseline="0" noProof="1">
                <a:ln>
                  <a:noFill/>
                </a:ln>
                <a:solidFill>
                  <a:prstClr val="white"/>
                </a:solidFill>
                <a:effectLst/>
                <a:uLnTx/>
                <a:uFillTx/>
                <a:latin typeface="Verdana"/>
                <a:ea typeface="+mn-ea"/>
                <a:cs typeface="Arial" panose="020B0604020202020204" pitchFamily="34" charset="0"/>
              </a:rPr>
              <a:t>Projet </a:t>
            </a:r>
            <a:r>
              <a:rPr kumimoji="0" lang="vi-VN" sz="800" b="0" i="0" u="none" strike="noStrike" kern="0" cap="none" spc="0" normalizeH="0" baseline="0" noProof="1">
                <a:ln>
                  <a:noFill/>
                </a:ln>
                <a:solidFill>
                  <a:prstClr val="white"/>
                </a:solidFill>
                <a:effectLst/>
                <a:uLnTx/>
                <a:uFillTx/>
                <a:latin typeface="Verdana"/>
                <a:ea typeface="+mn-ea"/>
                <a:cs typeface="Arial" panose="020B0604020202020204" pitchFamily="34" charset="0"/>
              </a:rPr>
              <a:t>Data Privacy - Archiva</a:t>
            </a:r>
            <a:endParaRPr kumimoji="0" lang="fr-FR" sz="800" b="0" i="0" u="none" strike="noStrike" kern="0" cap="none" spc="0" normalizeH="0" baseline="0" noProof="1">
              <a:ln>
                <a:noFill/>
              </a:ln>
              <a:solidFill>
                <a:prstClr val="white"/>
              </a:solidFill>
              <a:effectLst/>
              <a:uLnTx/>
              <a:uFillTx/>
              <a:latin typeface="Verdana"/>
              <a:ea typeface="+mn-ea"/>
              <a:cs typeface="Arial" panose="020B0604020202020204" pitchFamily="34" charset="0"/>
            </a:endParaRP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441500" y="188640"/>
            <a:ext cx="447599" cy="459624"/>
          </a:xfrm>
          <a:prstGeom prst="rect">
            <a:avLst/>
          </a:prstGeom>
        </p:spPr>
      </p:pic>
    </p:spTree>
    <p:extLst>
      <p:ext uri="{BB962C8B-B14F-4D97-AF65-F5344CB8AC3E}">
        <p14:creationId xmlns:p14="http://schemas.microsoft.com/office/powerpoint/2010/main" val="1162896185"/>
      </p:ext>
    </p:extLst>
  </p:cSld>
  <p:clrMapOvr>
    <a:masterClrMapping/>
  </p:clrMapOvr>
  <p:extLst mod="1">
    <p:ext uri="{DCECCB84-F9BA-43D5-87BE-67443E8EF086}">
      <p15:sldGuideLst xmlns:p15="http://schemas.microsoft.com/office/powerpoint/2012/main">
        <p15:guide id="1" orient="horz" pos="255">
          <p15:clr>
            <a:srgbClr val="FBAE40"/>
          </p15:clr>
        </p15:guide>
        <p15:guide id="2" pos="257">
          <p15:clr>
            <a:srgbClr val="FBAE40"/>
          </p15:clr>
        </p15:guide>
        <p15:guide id="3" pos="687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84400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928258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6890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vmlDrawing" Target="../drawings/vmlDrawing1.v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6.xml"/><Relationship Id="rId5" Type="http://schemas.openxmlformats.org/officeDocument/2006/relationships/image" Target="../media/image4.sv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1.emf"/><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oleObject" Target="../embeddings/oleObject6.bin"/><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ags" Target="../tags/tag7.xml"/><Relationship Id="rId5" Type="http://schemas.openxmlformats.org/officeDocument/2006/relationships/slideLayout" Target="../slideLayouts/slideLayout11.xml"/><Relationship Id="rId10" Type="http://schemas.openxmlformats.org/officeDocument/2006/relationships/vmlDrawing" Target="../drawings/vmlDrawing7.vml"/><Relationship Id="rId4" Type="http://schemas.openxmlformats.org/officeDocument/2006/relationships/slideLayout" Target="../slideLayouts/slideLayout1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1.emf"/><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8"/>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84" name="think-cell Slide" r:id="rId9" imgW="270" imgH="270" progId="TCLayout.ActiveDocument.1">
                  <p:embed/>
                </p:oleObj>
              </mc:Choice>
              <mc:Fallback>
                <p:oleObj name="think-cell Slide" r:id="rId9" imgW="270" imgH="270" progId="TCLayout.ActiveDocument.1">
                  <p:embed/>
                  <p:pic>
                    <p:nvPicPr>
                      <p:cNvPr id="21" name="Object 20"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grpSp>
    </p:spTree>
    <p:extLst>
      <p:ext uri="{BB962C8B-B14F-4D97-AF65-F5344CB8AC3E}">
        <p14:creationId xmlns:p14="http://schemas.microsoft.com/office/powerpoint/2010/main" val="8970723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itle Placeholder 3">
            <a:extLst>
              <a:ext uri="{FF2B5EF4-FFF2-40B4-BE49-F238E27FC236}">
                <a16:creationId xmlns:a16="http://schemas.microsoft.com/office/drawing/2014/main" id="{509B218C-0963-489A-AA77-3748FFA421C5}"/>
              </a:ext>
            </a:extLst>
          </p:cNvPr>
          <p:cNvSpPr>
            <a:spLocks noGrp="1"/>
          </p:cNvSpPr>
          <p:nvPr>
            <p:ph type="title"/>
          </p:nvPr>
        </p:nvSpPr>
        <p:spPr>
          <a:xfrm>
            <a:off x="407987" y="413387"/>
            <a:ext cx="11376025" cy="855026"/>
          </a:xfrm>
          <a:prstGeom prst="rect">
            <a:avLst/>
          </a:prstGeom>
        </p:spPr>
        <p:txBody>
          <a:bodyPr vert="horz" lIns="0" tIns="0" rIns="0" bIns="0" rtlCol="0" anchor="t">
            <a:normAutofit/>
          </a:bodyPr>
          <a:lstStyle/>
          <a:p>
            <a:r>
              <a:rPr lang="fr-FR"/>
              <a:t>Modifiez le style du titre</a:t>
            </a:r>
            <a:endParaRPr lang="pt-PT" dirty="0"/>
          </a:p>
        </p:txBody>
      </p:sp>
      <p:sp>
        <p:nvSpPr>
          <p:cNvPr id="5" name="Text Placeholder 4">
            <a:extLst>
              <a:ext uri="{FF2B5EF4-FFF2-40B4-BE49-F238E27FC236}">
                <a16:creationId xmlns:a16="http://schemas.microsoft.com/office/drawing/2014/main" id="{A4D17236-A440-4453-A69C-BE3728C11608}"/>
              </a:ext>
            </a:extLst>
          </p:cNvPr>
          <p:cNvSpPr>
            <a:spLocks noGrp="1"/>
          </p:cNvSpPr>
          <p:nvPr>
            <p:ph type="body" idx="1"/>
          </p:nvPr>
        </p:nvSpPr>
        <p:spPr>
          <a:xfrm>
            <a:off x="407988" y="1412875"/>
            <a:ext cx="11376024" cy="476408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t-PT"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61589" y="213536"/>
            <a:ext cx="409832" cy="409832"/>
          </a:xfrm>
          <a:prstGeom prst="rect">
            <a:avLst/>
          </a:prstGeom>
        </p:spPr>
      </p:pic>
      <p:pic>
        <p:nvPicPr>
          <p:cNvPr id="7" name="Graphic 4">
            <a:extLst>
              <a:ext uri="{FF2B5EF4-FFF2-40B4-BE49-F238E27FC236}">
                <a16:creationId xmlns:a16="http://schemas.microsoft.com/office/drawing/2014/main" id="{25EEA1D4-3AF7-42D7-AE97-AE404AECFAE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81836" t="-4713" b="16530"/>
          <a:stretch/>
        </p:blipFill>
        <p:spPr>
          <a:xfrm>
            <a:off x="11544794" y="188640"/>
            <a:ext cx="424245" cy="459624"/>
          </a:xfrm>
          <a:prstGeom prst="rect">
            <a:avLst/>
          </a:prstGeom>
        </p:spPr>
      </p:pic>
    </p:spTree>
    <p:extLst>
      <p:ext uri="{BB962C8B-B14F-4D97-AF65-F5344CB8AC3E}">
        <p14:creationId xmlns:p14="http://schemas.microsoft.com/office/powerpoint/2010/main" val="2384310164"/>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ts val="3000"/>
        </a:lnSpc>
        <a:spcBef>
          <a:spcPct val="0"/>
        </a:spcBef>
        <a:buNone/>
        <a:defRPr sz="26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65">
          <p15:clr>
            <a:srgbClr val="F26B43"/>
          </p15:clr>
        </p15:guide>
        <p15:guide id="2" pos="257">
          <p15:clr>
            <a:srgbClr val="F26B43"/>
          </p15:clr>
        </p15:guide>
        <p15:guide id="3" pos="7423">
          <p15:clr>
            <a:srgbClr val="F26B43"/>
          </p15:clr>
        </p15:guide>
        <p15:guide id="4" orient="horz" pos="255">
          <p15:clr>
            <a:srgbClr val="F26B43"/>
          </p15:clr>
        </p15:guide>
        <p15:guide id="5" orient="horz" pos="799">
          <p15:clr>
            <a:srgbClr val="F26B43"/>
          </p15:clr>
        </p15:guide>
        <p15:guide id="6" orient="horz" pos="890">
          <p15:clr>
            <a:srgbClr val="F26B43"/>
          </p15:clr>
        </p15:guide>
        <p15:guide id="7" pos="3840">
          <p15:clr>
            <a:srgbClr val="F26B43"/>
          </p15:clr>
        </p15:guide>
        <p15:guide id="8" pos="3749">
          <p15:clr>
            <a:srgbClr val="F26B43"/>
          </p15:clr>
        </p15:guide>
        <p15:guide id="9" pos="393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7230" name="think-cell Slide" r:id="rId12" imgW="270" imgH="270" progId="TCLayout.ActiveDocument.1">
                  <p:embed/>
                </p:oleObj>
              </mc:Choice>
              <mc:Fallback>
                <p:oleObj name="think-cell Slide" r:id="rId12" imgW="270" imgH="270" progId="TCLayout.ActiveDocument.1">
                  <p:embed/>
                  <p:pic>
                    <p:nvPicPr>
                      <p:cNvPr id="21" name="Object 20"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Verdana"/>
                <a:ea typeface="+mn-ea"/>
                <a:cs typeface="+mn-cs"/>
              </a:endParaRPr>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502E5A9-B53C-401E-A0E0-4A359BB0A9E5}" type="slidenum">
              <a:rPr kumimoji="0" lang="en-US" sz="800" b="0" i="0" u="none" strike="noStrike" kern="1200" cap="none" spc="0" normalizeH="0" baseline="0" noProof="0" smtClean="0">
                <a:ln>
                  <a:noFill/>
                </a:ln>
                <a:solidFill>
                  <a:srgbClr val="FFFFFF">
                    <a:lumMod val="65000"/>
                  </a:srgbClr>
                </a:solidFill>
                <a:effectLst/>
                <a:uLnTx/>
                <a:uFillTx/>
                <a:latin typeface="Verdana"/>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FFFFFF">
                  <a:lumMod val="65000"/>
                </a:srgbClr>
              </a:solidFill>
              <a:effectLst/>
              <a:uLnTx/>
              <a:uFillTx/>
              <a:latin typeface="Verdana"/>
              <a:ea typeface="+mn-ea"/>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800" b="0" i="0" u="none" strike="noStrike" kern="1200" cap="none" spc="0" normalizeH="0" baseline="0" noProof="0">
                <a:ln>
                  <a:noFill/>
                </a:ln>
                <a:solidFill>
                  <a:srgbClr val="FFFFFF">
                    <a:lumMod val="65000"/>
                  </a:srgbClr>
                </a:solidFill>
                <a:effectLst/>
                <a:uLnTx/>
                <a:uFillTx/>
                <a:latin typeface="Verdana"/>
                <a:ea typeface="+mn-ea"/>
                <a:cs typeface="+mn-cs"/>
              </a:rPr>
              <a:t>© Capgemini 2019. All rights reserved  </a:t>
            </a:r>
            <a:r>
              <a:rPr kumimoji="0" lang="en-US" sz="800" b="0" i="0" u="none" strike="noStrike" kern="1200" cap="none" spc="0" normalizeH="0" baseline="0" noProof="0">
                <a:ln>
                  <a:noFill/>
                </a:ln>
                <a:solidFill>
                  <a:srgbClr val="12ABDB"/>
                </a:solidFill>
                <a:effectLst/>
                <a:uLnTx/>
                <a:uFillTx/>
                <a:latin typeface="Verdana"/>
                <a:ea typeface="+mn-ea"/>
                <a:cs typeface="+mn-cs"/>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800" b="0" i="0" u="none" strike="noStrike" kern="1200" cap="none" spc="0" normalizeH="0" baseline="0" noProof="0">
                <a:ln>
                  <a:noFill/>
                </a:ln>
                <a:solidFill>
                  <a:srgbClr val="FFFFFF">
                    <a:lumMod val="65000"/>
                  </a:srgbClr>
                </a:solidFill>
                <a:effectLst/>
                <a:uLnTx/>
                <a:uFillTx/>
                <a:latin typeface="Verdana"/>
                <a:ea typeface="+mn-ea"/>
                <a:cs typeface="+mn-cs"/>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49067"/>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GB" sz="900" b="0" i="0" u="none" strike="noStrike" kern="1200" cap="none" spc="0" normalizeH="0" baseline="0" noProof="0">
                <a:ln>
                  <a:noFill/>
                </a:ln>
                <a:solidFill>
                  <a:srgbClr val="FFFFFF"/>
                </a:solidFill>
                <a:effectLst/>
                <a:uLnTx/>
                <a:uFillTx/>
                <a:latin typeface="Verdana"/>
                <a:ea typeface="+mn-ea"/>
                <a:cs typeface="+mn-cs"/>
              </a:endParaRPr>
            </a:p>
          </p:txBody>
        </p:sp>
      </p:grpSp>
    </p:spTree>
    <p:extLst>
      <p:ext uri="{BB962C8B-B14F-4D97-AF65-F5344CB8AC3E}">
        <p14:creationId xmlns:p14="http://schemas.microsoft.com/office/powerpoint/2010/main" val="260993779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324" name="think-cell Slide" r:id="rId6" imgW="270" imgH="270" progId="TCLayout.ActiveDocument.1">
                  <p:embed/>
                </p:oleObj>
              </mc:Choice>
              <mc:Fallback>
                <p:oleObj name="think-cell Slide" r:id="rId6" imgW="270" imgH="270" progId="TCLayout.ActiveDocument.1">
                  <p:embed/>
                  <p:pic>
                    <p:nvPicPr>
                      <p:cNvPr id="21" name="Objec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85071999"/>
      </p:ext>
    </p:extLst>
  </p:cSld>
  <p:clrMap bg1="lt1" tx1="dk1" bg2="lt2" tx2="dk2" accent1="accent1" accent2="accent2" accent3="accent3" accent4="accent4" accent5="accent5" accent6="accent6" hlink="hlink" folHlink="folHlink"/>
  <p:sldLayoutIdLst>
    <p:sldLayoutId id="2147483676" r:id="rId1"/>
    <p:sldLayoutId id="2147483677"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hyperlink" Target="https://youtu.be/C4RxizgkVxQ" TargetMode="Externa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77C0004-3F71-4AAA-AAED-686C07732647}"/>
              </a:ext>
            </a:extLst>
          </p:cNvPr>
          <p:cNvSpPr>
            <a:spLocks noGrp="1"/>
          </p:cNvSpPr>
          <p:nvPr>
            <p:ph type="body" sz="quarter" idx="11"/>
          </p:nvPr>
        </p:nvSpPr>
        <p:spPr>
          <a:xfrm>
            <a:off x="5131633" y="563991"/>
            <a:ext cx="7060367" cy="2643904"/>
          </a:xfrm>
        </p:spPr>
        <p:txBody>
          <a:bodyPr>
            <a:normAutofit/>
          </a:bodyPr>
          <a:lstStyle/>
          <a:p>
            <a:r>
              <a:rPr lang="en-US" dirty="0"/>
              <a:t>How </a:t>
            </a:r>
            <a:r>
              <a:rPr lang="en-US" dirty="0" err="1"/>
              <a:t>hyperconnectivity</a:t>
            </a:r>
            <a:r>
              <a:rPr lang="en-US" dirty="0"/>
              <a:t> impact user trends in the tech world ?</a:t>
            </a:r>
          </a:p>
        </p:txBody>
      </p:sp>
      <p:sp>
        <p:nvSpPr>
          <p:cNvPr id="8" name="Subtitle 7">
            <a:extLst>
              <a:ext uri="{FF2B5EF4-FFF2-40B4-BE49-F238E27FC236}">
                <a16:creationId xmlns:a16="http://schemas.microsoft.com/office/drawing/2014/main" id="{03EFCDB1-5780-419D-9760-54C4A83052A8}"/>
              </a:ext>
            </a:extLst>
          </p:cNvPr>
          <p:cNvSpPr>
            <a:spLocks noGrp="1"/>
          </p:cNvSpPr>
          <p:nvPr>
            <p:ph type="subTitle" idx="1"/>
          </p:nvPr>
        </p:nvSpPr>
        <p:spPr>
          <a:xfrm>
            <a:off x="4233076" y="3207895"/>
            <a:ext cx="3096000" cy="682984"/>
          </a:xfrm>
        </p:spPr>
        <p:txBody>
          <a:bodyPr/>
          <a:lstStyle/>
          <a:p>
            <a:r>
              <a:rPr lang="en-US" dirty="0"/>
              <a:t>MAI Phat, 27/09/2019</a:t>
            </a:r>
          </a:p>
        </p:txBody>
      </p:sp>
    </p:spTree>
    <p:extLst>
      <p:ext uri="{BB962C8B-B14F-4D97-AF65-F5344CB8AC3E}">
        <p14:creationId xmlns:p14="http://schemas.microsoft.com/office/powerpoint/2010/main" val="1828469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8CB3D4-AFBC-4DB5-B619-C4F0FE3BCF04}"/>
              </a:ext>
            </a:extLst>
          </p:cNvPr>
          <p:cNvSpPr>
            <a:spLocks noGrp="1"/>
          </p:cNvSpPr>
          <p:nvPr>
            <p:ph type="title"/>
          </p:nvPr>
        </p:nvSpPr>
        <p:spPr>
          <a:xfrm>
            <a:off x="907144" y="212648"/>
            <a:ext cx="10377711" cy="419725"/>
          </a:xfrm>
        </p:spPr>
        <p:txBody>
          <a:bodyPr/>
          <a:lstStyle/>
          <a:p>
            <a:pPr>
              <a:lnSpc>
                <a:spcPct val="100000"/>
              </a:lnSpc>
              <a:spcBef>
                <a:spcPts val="600"/>
              </a:spcBef>
              <a:spcAft>
                <a:spcPts val="600"/>
              </a:spcAft>
            </a:pPr>
            <a:r>
              <a:rPr lang="en-US" sz="2800" kern="0" dirty="0"/>
              <a:t>Why does </a:t>
            </a:r>
            <a:r>
              <a:rPr lang="en-US" sz="2800" kern="0" dirty="0" err="1"/>
              <a:t>hperconnectivity</a:t>
            </a:r>
            <a:r>
              <a:rPr lang="en-US" sz="2800" kern="0" dirty="0"/>
              <a:t> affect consumer trends? Risk / opportunity?</a:t>
            </a:r>
          </a:p>
        </p:txBody>
      </p:sp>
      <p:sp>
        <p:nvSpPr>
          <p:cNvPr id="11" name="Text Placeholder 10">
            <a:extLst>
              <a:ext uri="{FF2B5EF4-FFF2-40B4-BE49-F238E27FC236}">
                <a16:creationId xmlns:a16="http://schemas.microsoft.com/office/drawing/2014/main" id="{3C1D3B27-179E-482F-BEAB-9F9B153D8620}"/>
              </a:ext>
            </a:extLst>
          </p:cNvPr>
          <p:cNvSpPr>
            <a:spLocks noGrp="1"/>
          </p:cNvSpPr>
          <p:nvPr>
            <p:ph type="body" sz="quarter" idx="12"/>
          </p:nvPr>
        </p:nvSpPr>
        <p:spPr>
          <a:xfrm>
            <a:off x="-104931" y="17585"/>
            <a:ext cx="839417" cy="721179"/>
          </a:xfrm>
        </p:spPr>
        <p:txBody>
          <a:bodyPr/>
          <a:lstStyle/>
          <a:p>
            <a:r>
              <a:rPr lang="en-US"/>
              <a:t>1</a:t>
            </a:r>
          </a:p>
        </p:txBody>
      </p:sp>
      <p:grpSp>
        <p:nvGrpSpPr>
          <p:cNvPr id="64" name="Group 63">
            <a:extLst>
              <a:ext uri="{FF2B5EF4-FFF2-40B4-BE49-F238E27FC236}">
                <a16:creationId xmlns:a16="http://schemas.microsoft.com/office/drawing/2014/main" id="{942AE3CB-0702-447E-8A59-6267E6D2CBC0}"/>
              </a:ext>
            </a:extLst>
          </p:cNvPr>
          <p:cNvGrpSpPr/>
          <p:nvPr/>
        </p:nvGrpSpPr>
        <p:grpSpPr>
          <a:xfrm>
            <a:off x="478519" y="1012900"/>
            <a:ext cx="11097575" cy="5530775"/>
            <a:chOff x="247739" y="738764"/>
            <a:chExt cx="11855366" cy="5953923"/>
          </a:xfrm>
        </p:grpSpPr>
        <p:sp>
          <p:nvSpPr>
            <p:cNvPr id="5" name="Oval 4">
              <a:extLst>
                <a:ext uri="{FF2B5EF4-FFF2-40B4-BE49-F238E27FC236}">
                  <a16:creationId xmlns:a16="http://schemas.microsoft.com/office/drawing/2014/main" id="{23D4919A-AB74-4BE7-83C3-7B5D0516AF56}"/>
                </a:ext>
              </a:extLst>
            </p:cNvPr>
            <p:cNvSpPr/>
            <p:nvPr/>
          </p:nvSpPr>
          <p:spPr>
            <a:xfrm>
              <a:off x="4618014" y="2651427"/>
              <a:ext cx="2936401" cy="2306479"/>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Hyper</a:t>
              </a:r>
            </a:p>
            <a:p>
              <a:pPr algn="ctr"/>
              <a:r>
                <a:rPr lang="en-US" sz="2000" b="1" dirty="0">
                  <a:solidFill>
                    <a:schemeClr val="tx1"/>
                  </a:solidFill>
                </a:rPr>
                <a:t>connectivity</a:t>
              </a:r>
            </a:p>
          </p:txBody>
        </p:sp>
        <p:sp>
          <p:nvSpPr>
            <p:cNvPr id="18" name="Freeform: Shape 17">
              <a:extLst>
                <a:ext uri="{FF2B5EF4-FFF2-40B4-BE49-F238E27FC236}">
                  <a16:creationId xmlns:a16="http://schemas.microsoft.com/office/drawing/2014/main" id="{9B40C55E-4891-4913-9DAD-E8D544A89E10}"/>
                </a:ext>
              </a:extLst>
            </p:cNvPr>
            <p:cNvSpPr/>
            <p:nvPr/>
          </p:nvSpPr>
          <p:spPr>
            <a:xfrm>
              <a:off x="3220261" y="939527"/>
              <a:ext cx="5751478" cy="5753160"/>
            </a:xfrm>
            <a:custGeom>
              <a:avLst/>
              <a:gdLst>
                <a:gd name="connsiteX0" fmla="*/ 5031478 w 5751478"/>
                <a:gd name="connsiteY0" fmla="*/ 2966580 h 5753160"/>
                <a:gd name="connsiteX1" fmla="*/ 5751478 w 5751478"/>
                <a:gd name="connsiteY1" fmla="*/ 2966580 h 5753160"/>
                <a:gd name="connsiteX2" fmla="*/ 5742657 w 5751478"/>
                <a:gd name="connsiteY2" fmla="*/ 3152874 h 5753160"/>
                <a:gd name="connsiteX3" fmla="*/ 3170203 w 5751478"/>
                <a:gd name="connsiteY3" fmla="*/ 5741711 h 5753160"/>
                <a:gd name="connsiteX4" fmla="*/ 2943467 w 5751478"/>
                <a:gd name="connsiteY4" fmla="*/ 5753160 h 5753160"/>
                <a:gd name="connsiteX5" fmla="*/ 2943467 w 5751478"/>
                <a:gd name="connsiteY5" fmla="*/ 5033160 h 5753160"/>
                <a:gd name="connsiteX6" fmla="*/ 3096587 w 5751478"/>
                <a:gd name="connsiteY6" fmla="*/ 5025428 h 5753160"/>
                <a:gd name="connsiteX7" fmla="*/ 5025928 w 5751478"/>
                <a:gd name="connsiteY7" fmla="*/ 3083800 h 5753160"/>
                <a:gd name="connsiteX8" fmla="*/ 0 w 5751478"/>
                <a:gd name="connsiteY8" fmla="*/ 2966580 h 5753160"/>
                <a:gd name="connsiteX9" fmla="*/ 720000 w 5751478"/>
                <a:gd name="connsiteY9" fmla="*/ 2966580 h 5753160"/>
                <a:gd name="connsiteX10" fmla="*/ 725551 w 5751478"/>
                <a:gd name="connsiteY10" fmla="*/ 3083800 h 5753160"/>
                <a:gd name="connsiteX11" fmla="*/ 2654892 w 5751478"/>
                <a:gd name="connsiteY11" fmla="*/ 5025428 h 5753160"/>
                <a:gd name="connsiteX12" fmla="*/ 2763467 w 5751478"/>
                <a:gd name="connsiteY12" fmla="*/ 5030911 h 5753160"/>
                <a:gd name="connsiteX13" fmla="*/ 2763467 w 5751478"/>
                <a:gd name="connsiteY13" fmla="*/ 5750911 h 5753160"/>
                <a:gd name="connsiteX14" fmla="*/ 2581276 w 5751478"/>
                <a:gd name="connsiteY14" fmla="*/ 5741711 h 5753160"/>
                <a:gd name="connsiteX15" fmla="*/ 8821 w 5751478"/>
                <a:gd name="connsiteY15" fmla="*/ 3152874 h 5753160"/>
                <a:gd name="connsiteX16" fmla="*/ 2763467 w 5751478"/>
                <a:gd name="connsiteY16" fmla="*/ 2249 h 5753160"/>
                <a:gd name="connsiteX17" fmla="*/ 2763467 w 5751478"/>
                <a:gd name="connsiteY17" fmla="*/ 722249 h 5753160"/>
                <a:gd name="connsiteX18" fmla="*/ 2654892 w 5751478"/>
                <a:gd name="connsiteY18" fmla="*/ 727732 h 5753160"/>
                <a:gd name="connsiteX19" fmla="*/ 725551 w 5751478"/>
                <a:gd name="connsiteY19" fmla="*/ 2669360 h 5753160"/>
                <a:gd name="connsiteX20" fmla="*/ 720000 w 5751478"/>
                <a:gd name="connsiteY20" fmla="*/ 2786580 h 5753160"/>
                <a:gd name="connsiteX21" fmla="*/ 0 w 5751478"/>
                <a:gd name="connsiteY21" fmla="*/ 2786580 h 5753160"/>
                <a:gd name="connsiteX22" fmla="*/ 8821 w 5751478"/>
                <a:gd name="connsiteY22" fmla="*/ 2600287 h 5753160"/>
                <a:gd name="connsiteX23" fmla="*/ 2581276 w 5751478"/>
                <a:gd name="connsiteY23" fmla="*/ 11449 h 5753160"/>
                <a:gd name="connsiteX24" fmla="*/ 2943467 w 5751478"/>
                <a:gd name="connsiteY24" fmla="*/ 0 h 5753160"/>
                <a:gd name="connsiteX25" fmla="*/ 3170203 w 5751478"/>
                <a:gd name="connsiteY25" fmla="*/ 11449 h 5753160"/>
                <a:gd name="connsiteX26" fmla="*/ 5742657 w 5751478"/>
                <a:gd name="connsiteY26" fmla="*/ 2600287 h 5753160"/>
                <a:gd name="connsiteX27" fmla="*/ 5751478 w 5751478"/>
                <a:gd name="connsiteY27" fmla="*/ 2786580 h 5753160"/>
                <a:gd name="connsiteX28" fmla="*/ 5031478 w 5751478"/>
                <a:gd name="connsiteY28" fmla="*/ 2786580 h 5753160"/>
                <a:gd name="connsiteX29" fmla="*/ 5025928 w 5751478"/>
                <a:gd name="connsiteY29" fmla="*/ 2669360 h 5753160"/>
                <a:gd name="connsiteX30" fmla="*/ 3096587 w 5751478"/>
                <a:gd name="connsiteY30" fmla="*/ 727732 h 5753160"/>
                <a:gd name="connsiteX31" fmla="*/ 2943467 w 5751478"/>
                <a:gd name="connsiteY31" fmla="*/ 720000 h 575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751478" h="5753160">
                  <a:moveTo>
                    <a:pt x="5031478" y="2966580"/>
                  </a:moveTo>
                  <a:lnTo>
                    <a:pt x="5751478" y="2966580"/>
                  </a:lnTo>
                  <a:lnTo>
                    <a:pt x="5742657" y="3152874"/>
                  </a:lnTo>
                  <a:cubicBezTo>
                    <a:pt x="5612833" y="4516844"/>
                    <a:pt x="4531694" y="5603444"/>
                    <a:pt x="3170203" y="5741711"/>
                  </a:cubicBezTo>
                  <a:lnTo>
                    <a:pt x="2943467" y="5753160"/>
                  </a:lnTo>
                  <a:lnTo>
                    <a:pt x="2943467" y="5033160"/>
                  </a:lnTo>
                  <a:lnTo>
                    <a:pt x="3096587" y="5025428"/>
                  </a:lnTo>
                  <a:cubicBezTo>
                    <a:pt x="4117706" y="4921729"/>
                    <a:pt x="4928560" y="4106778"/>
                    <a:pt x="5025928" y="3083800"/>
                  </a:cubicBezTo>
                  <a:close/>
                  <a:moveTo>
                    <a:pt x="0" y="2966580"/>
                  </a:moveTo>
                  <a:lnTo>
                    <a:pt x="720000" y="2966580"/>
                  </a:lnTo>
                  <a:lnTo>
                    <a:pt x="725551" y="3083800"/>
                  </a:lnTo>
                  <a:cubicBezTo>
                    <a:pt x="822919" y="4106778"/>
                    <a:pt x="1633774" y="4921729"/>
                    <a:pt x="2654892" y="5025428"/>
                  </a:cubicBezTo>
                  <a:lnTo>
                    <a:pt x="2763467" y="5030911"/>
                  </a:lnTo>
                  <a:lnTo>
                    <a:pt x="2763467" y="5750911"/>
                  </a:lnTo>
                  <a:lnTo>
                    <a:pt x="2581276" y="5741711"/>
                  </a:lnTo>
                  <a:cubicBezTo>
                    <a:pt x="1219785" y="5603444"/>
                    <a:pt x="138645" y="4516844"/>
                    <a:pt x="8821" y="3152874"/>
                  </a:cubicBezTo>
                  <a:close/>
                  <a:moveTo>
                    <a:pt x="2763467" y="2249"/>
                  </a:moveTo>
                  <a:lnTo>
                    <a:pt x="2763467" y="722249"/>
                  </a:lnTo>
                  <a:lnTo>
                    <a:pt x="2654892" y="727732"/>
                  </a:lnTo>
                  <a:cubicBezTo>
                    <a:pt x="1633774" y="831433"/>
                    <a:pt x="822919" y="1646383"/>
                    <a:pt x="725551" y="2669360"/>
                  </a:cubicBezTo>
                  <a:lnTo>
                    <a:pt x="720000" y="2786580"/>
                  </a:lnTo>
                  <a:lnTo>
                    <a:pt x="0" y="2786580"/>
                  </a:lnTo>
                  <a:lnTo>
                    <a:pt x="8821" y="2600287"/>
                  </a:lnTo>
                  <a:cubicBezTo>
                    <a:pt x="138645" y="1236316"/>
                    <a:pt x="1219785" y="149716"/>
                    <a:pt x="2581276" y="11449"/>
                  </a:cubicBezTo>
                  <a:close/>
                  <a:moveTo>
                    <a:pt x="2943467" y="0"/>
                  </a:moveTo>
                  <a:lnTo>
                    <a:pt x="3170203" y="11449"/>
                  </a:lnTo>
                  <a:cubicBezTo>
                    <a:pt x="4531694" y="149716"/>
                    <a:pt x="5612833" y="1236316"/>
                    <a:pt x="5742657" y="2600287"/>
                  </a:cubicBezTo>
                  <a:lnTo>
                    <a:pt x="5751478" y="2786580"/>
                  </a:lnTo>
                  <a:lnTo>
                    <a:pt x="5031478" y="2786580"/>
                  </a:lnTo>
                  <a:lnTo>
                    <a:pt x="5025928" y="2669360"/>
                  </a:lnTo>
                  <a:cubicBezTo>
                    <a:pt x="4928560" y="1646383"/>
                    <a:pt x="4117706" y="831433"/>
                    <a:pt x="3096587" y="727732"/>
                  </a:cubicBezTo>
                  <a:lnTo>
                    <a:pt x="2943467" y="720000"/>
                  </a:lnTo>
                  <a:close/>
                </a:path>
              </a:pathLst>
            </a:custGeom>
            <a:gradFill>
              <a:gsLst>
                <a:gs pos="0">
                  <a:schemeClr val="accent1">
                    <a:lumMod val="5000"/>
                    <a:lumOff val="95000"/>
                  </a:schemeClr>
                </a:gs>
                <a:gs pos="38000">
                  <a:schemeClr val="accent1">
                    <a:lumMod val="45000"/>
                    <a:lumOff val="55000"/>
                  </a:schemeClr>
                </a:gs>
                <a:gs pos="69000">
                  <a:schemeClr val="accent1">
                    <a:lumMod val="45000"/>
                    <a:lumOff val="55000"/>
                  </a:schemeClr>
                </a:gs>
                <a:gs pos="100000">
                  <a:schemeClr val="accent1">
                    <a:lumMod val="30000"/>
                    <a:lumOff val="70000"/>
                  </a:schemeClr>
                </a:gs>
              </a:gsLst>
              <a:lin ang="5400000" scaled="1"/>
            </a:gradFill>
            <a:ln cmpd="sng"/>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C2EC5A4-40F3-41F9-84C0-590DAB74F97B}"/>
                </a:ext>
              </a:extLst>
            </p:cNvPr>
            <p:cNvSpPr txBox="1"/>
            <p:nvPr/>
          </p:nvSpPr>
          <p:spPr>
            <a:xfrm rot="18862881">
              <a:off x="3607698" y="1975928"/>
              <a:ext cx="1890062" cy="369332"/>
            </a:xfrm>
            <a:prstGeom prst="rect">
              <a:avLst/>
            </a:prstGeom>
            <a:noFill/>
          </p:spPr>
          <p:txBody>
            <a:bodyPr wrap="none" rtlCol="0">
              <a:prstTxWarp prst="textArchUp">
                <a:avLst/>
              </a:prstTxWarp>
              <a:spAutoFit/>
            </a:bodyPr>
            <a:lstStyle/>
            <a:p>
              <a:r>
                <a:rPr lang="en-US" sz="3200" dirty="0"/>
                <a:t>Technology</a:t>
              </a:r>
            </a:p>
          </p:txBody>
        </p:sp>
        <p:sp>
          <p:nvSpPr>
            <p:cNvPr id="21" name="TextBox 20">
              <a:extLst>
                <a:ext uri="{FF2B5EF4-FFF2-40B4-BE49-F238E27FC236}">
                  <a16:creationId xmlns:a16="http://schemas.microsoft.com/office/drawing/2014/main" id="{EF7FDE5D-290C-416A-B8E8-9F8624944614}"/>
                </a:ext>
              </a:extLst>
            </p:cNvPr>
            <p:cNvSpPr txBox="1"/>
            <p:nvPr/>
          </p:nvSpPr>
          <p:spPr>
            <a:xfrm rot="3085229">
              <a:off x="6871507" y="2187431"/>
              <a:ext cx="1890062" cy="369332"/>
            </a:xfrm>
            <a:prstGeom prst="rect">
              <a:avLst/>
            </a:prstGeom>
            <a:noFill/>
          </p:spPr>
          <p:txBody>
            <a:bodyPr wrap="none" rtlCol="0">
              <a:prstTxWarp prst="textArchUp">
                <a:avLst/>
              </a:prstTxWarp>
              <a:spAutoFit/>
            </a:bodyPr>
            <a:lstStyle/>
            <a:p>
              <a:r>
                <a:rPr lang="en-US" sz="3200" dirty="0"/>
                <a:t>Purchasing</a:t>
              </a:r>
            </a:p>
          </p:txBody>
        </p:sp>
        <p:sp>
          <p:nvSpPr>
            <p:cNvPr id="23" name="TextBox 22">
              <a:extLst>
                <a:ext uri="{FF2B5EF4-FFF2-40B4-BE49-F238E27FC236}">
                  <a16:creationId xmlns:a16="http://schemas.microsoft.com/office/drawing/2014/main" id="{75EEC9FE-ADC6-45DF-9C4C-DA1E1B6FA856}"/>
                </a:ext>
              </a:extLst>
            </p:cNvPr>
            <p:cNvSpPr txBox="1"/>
            <p:nvPr/>
          </p:nvSpPr>
          <p:spPr>
            <a:xfrm rot="18508231">
              <a:off x="7038359" y="5046553"/>
              <a:ext cx="1890062" cy="369332"/>
            </a:xfrm>
            <a:prstGeom prst="rect">
              <a:avLst/>
            </a:prstGeom>
            <a:noFill/>
          </p:spPr>
          <p:txBody>
            <a:bodyPr wrap="none" rtlCol="0">
              <a:prstTxWarp prst="textArchDown">
                <a:avLst/>
              </a:prstTxWarp>
              <a:spAutoFit/>
            </a:bodyPr>
            <a:lstStyle/>
            <a:p>
              <a:r>
                <a:rPr lang="en-US" sz="3200"/>
                <a:t>Storage</a:t>
              </a:r>
            </a:p>
          </p:txBody>
        </p:sp>
        <p:sp>
          <p:nvSpPr>
            <p:cNvPr id="36" name="Freeform: Shape 35">
              <a:extLst>
                <a:ext uri="{FF2B5EF4-FFF2-40B4-BE49-F238E27FC236}">
                  <a16:creationId xmlns:a16="http://schemas.microsoft.com/office/drawing/2014/main" id="{556D8DE1-02E7-423F-A820-ABF6BD99DEBE}"/>
                </a:ext>
              </a:extLst>
            </p:cNvPr>
            <p:cNvSpPr/>
            <p:nvPr/>
          </p:nvSpPr>
          <p:spPr>
            <a:xfrm>
              <a:off x="312957" y="1109661"/>
              <a:ext cx="3747610" cy="2116365"/>
            </a:xfrm>
            <a:custGeom>
              <a:avLst/>
              <a:gdLst>
                <a:gd name="connsiteX0" fmla="*/ 352735 w 3747610"/>
                <a:gd name="connsiteY0" fmla="*/ 0 h 2116365"/>
                <a:gd name="connsiteX1" fmla="*/ 3394875 w 3747610"/>
                <a:gd name="connsiteY1" fmla="*/ 0 h 2116365"/>
                <a:gd name="connsiteX2" fmla="*/ 3747610 w 3747610"/>
                <a:gd name="connsiteY2" fmla="*/ 352735 h 2116365"/>
                <a:gd name="connsiteX3" fmla="*/ 3747610 w 3747610"/>
                <a:gd name="connsiteY3" fmla="*/ 547558 h 2116365"/>
                <a:gd name="connsiteX4" fmla="*/ 3682935 w 3747610"/>
                <a:gd name="connsiteY4" fmla="*/ 606339 h 2116365"/>
                <a:gd name="connsiteX5" fmla="*/ 2873382 w 3747610"/>
                <a:gd name="connsiteY5" fmla="*/ 2107887 h 2116365"/>
                <a:gd name="connsiteX6" fmla="*/ 2872088 w 3747610"/>
                <a:gd name="connsiteY6" fmla="*/ 2116365 h 2116365"/>
                <a:gd name="connsiteX7" fmla="*/ 352735 w 3747610"/>
                <a:gd name="connsiteY7" fmla="*/ 2116365 h 2116365"/>
                <a:gd name="connsiteX8" fmla="*/ 0 w 3747610"/>
                <a:gd name="connsiteY8" fmla="*/ 1763630 h 2116365"/>
                <a:gd name="connsiteX9" fmla="*/ 0 w 3747610"/>
                <a:gd name="connsiteY9" fmla="*/ 352735 h 2116365"/>
                <a:gd name="connsiteX10" fmla="*/ 352735 w 3747610"/>
                <a:gd name="connsiteY10" fmla="*/ 0 h 2116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47610" h="2116365">
                  <a:moveTo>
                    <a:pt x="352735" y="0"/>
                  </a:moveTo>
                  <a:lnTo>
                    <a:pt x="3394875" y="0"/>
                  </a:lnTo>
                  <a:cubicBezTo>
                    <a:pt x="3589685" y="0"/>
                    <a:pt x="3747610" y="157925"/>
                    <a:pt x="3747610" y="352735"/>
                  </a:cubicBezTo>
                  <a:lnTo>
                    <a:pt x="3747610" y="547558"/>
                  </a:lnTo>
                  <a:lnTo>
                    <a:pt x="3682935" y="606339"/>
                  </a:lnTo>
                  <a:cubicBezTo>
                    <a:pt x="3279837" y="1009437"/>
                    <a:pt x="2992071" y="1527868"/>
                    <a:pt x="2873382" y="2107887"/>
                  </a:cubicBezTo>
                  <a:lnTo>
                    <a:pt x="2872088" y="2116365"/>
                  </a:lnTo>
                  <a:lnTo>
                    <a:pt x="352735" y="2116365"/>
                  </a:lnTo>
                  <a:cubicBezTo>
                    <a:pt x="157925" y="2116365"/>
                    <a:pt x="0" y="1958440"/>
                    <a:pt x="0" y="1763630"/>
                  </a:cubicBezTo>
                  <a:lnTo>
                    <a:pt x="0" y="352735"/>
                  </a:lnTo>
                  <a:cubicBezTo>
                    <a:pt x="0" y="157925"/>
                    <a:pt x="157925" y="0"/>
                    <a:pt x="352735" y="0"/>
                  </a:cubicBezTo>
                  <a:close/>
                </a:path>
              </a:pathLst>
            </a:custGeom>
            <a:solidFill>
              <a:schemeClr val="accent6">
                <a:lumMod val="60000"/>
                <a:lumOff val="40000"/>
                <a:alpha val="8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endParaRPr lang="en-US">
                <a:solidFill>
                  <a:schemeClr val="tx1"/>
                </a:solidFill>
              </a:endParaRPr>
            </a:p>
          </p:txBody>
        </p:sp>
        <p:sp>
          <p:nvSpPr>
            <p:cNvPr id="37" name="Freeform: Shape 36">
              <a:extLst>
                <a:ext uri="{FF2B5EF4-FFF2-40B4-BE49-F238E27FC236}">
                  <a16:creationId xmlns:a16="http://schemas.microsoft.com/office/drawing/2014/main" id="{8ACA83E0-CB32-4876-B98C-0C8D1CB8BFAE}"/>
                </a:ext>
              </a:extLst>
            </p:cNvPr>
            <p:cNvSpPr/>
            <p:nvPr/>
          </p:nvSpPr>
          <p:spPr>
            <a:xfrm flipH="1">
              <a:off x="8131432" y="1109661"/>
              <a:ext cx="3747610" cy="2116365"/>
            </a:xfrm>
            <a:custGeom>
              <a:avLst/>
              <a:gdLst>
                <a:gd name="connsiteX0" fmla="*/ 352735 w 3747610"/>
                <a:gd name="connsiteY0" fmla="*/ 0 h 2116365"/>
                <a:gd name="connsiteX1" fmla="*/ 3394875 w 3747610"/>
                <a:gd name="connsiteY1" fmla="*/ 0 h 2116365"/>
                <a:gd name="connsiteX2" fmla="*/ 3747610 w 3747610"/>
                <a:gd name="connsiteY2" fmla="*/ 352735 h 2116365"/>
                <a:gd name="connsiteX3" fmla="*/ 3747610 w 3747610"/>
                <a:gd name="connsiteY3" fmla="*/ 547558 h 2116365"/>
                <a:gd name="connsiteX4" fmla="*/ 3682935 w 3747610"/>
                <a:gd name="connsiteY4" fmla="*/ 606339 h 2116365"/>
                <a:gd name="connsiteX5" fmla="*/ 2873382 w 3747610"/>
                <a:gd name="connsiteY5" fmla="*/ 2107887 h 2116365"/>
                <a:gd name="connsiteX6" fmla="*/ 2872088 w 3747610"/>
                <a:gd name="connsiteY6" fmla="*/ 2116365 h 2116365"/>
                <a:gd name="connsiteX7" fmla="*/ 352735 w 3747610"/>
                <a:gd name="connsiteY7" fmla="*/ 2116365 h 2116365"/>
                <a:gd name="connsiteX8" fmla="*/ 0 w 3747610"/>
                <a:gd name="connsiteY8" fmla="*/ 1763630 h 2116365"/>
                <a:gd name="connsiteX9" fmla="*/ 0 w 3747610"/>
                <a:gd name="connsiteY9" fmla="*/ 352735 h 2116365"/>
                <a:gd name="connsiteX10" fmla="*/ 352735 w 3747610"/>
                <a:gd name="connsiteY10" fmla="*/ 0 h 2116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47610" h="2116365">
                  <a:moveTo>
                    <a:pt x="352735" y="0"/>
                  </a:moveTo>
                  <a:lnTo>
                    <a:pt x="3394875" y="0"/>
                  </a:lnTo>
                  <a:cubicBezTo>
                    <a:pt x="3589685" y="0"/>
                    <a:pt x="3747610" y="157925"/>
                    <a:pt x="3747610" y="352735"/>
                  </a:cubicBezTo>
                  <a:lnTo>
                    <a:pt x="3747610" y="547558"/>
                  </a:lnTo>
                  <a:lnTo>
                    <a:pt x="3682935" y="606339"/>
                  </a:lnTo>
                  <a:cubicBezTo>
                    <a:pt x="3279837" y="1009437"/>
                    <a:pt x="2992071" y="1527868"/>
                    <a:pt x="2873382" y="2107887"/>
                  </a:cubicBezTo>
                  <a:lnTo>
                    <a:pt x="2872088" y="2116365"/>
                  </a:lnTo>
                  <a:lnTo>
                    <a:pt x="352735" y="2116365"/>
                  </a:lnTo>
                  <a:cubicBezTo>
                    <a:pt x="157925" y="2116365"/>
                    <a:pt x="0" y="1958440"/>
                    <a:pt x="0" y="1763630"/>
                  </a:cubicBezTo>
                  <a:lnTo>
                    <a:pt x="0" y="352735"/>
                  </a:lnTo>
                  <a:cubicBezTo>
                    <a:pt x="0" y="157925"/>
                    <a:pt x="157925" y="0"/>
                    <a:pt x="352735" y="0"/>
                  </a:cubicBezTo>
                  <a:close/>
                </a:path>
              </a:pathLst>
            </a:custGeom>
            <a:solidFill>
              <a:schemeClr val="accent4">
                <a:lumMod val="75000"/>
                <a:alpha val="7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0EE92B1B-1B7C-4279-9F8D-707B1DB7D6FA}"/>
                </a:ext>
              </a:extLst>
            </p:cNvPr>
            <p:cNvSpPr/>
            <p:nvPr/>
          </p:nvSpPr>
          <p:spPr>
            <a:xfrm flipV="1">
              <a:off x="311596" y="4421520"/>
              <a:ext cx="3747610" cy="2116365"/>
            </a:xfrm>
            <a:custGeom>
              <a:avLst/>
              <a:gdLst>
                <a:gd name="connsiteX0" fmla="*/ 352735 w 3747610"/>
                <a:gd name="connsiteY0" fmla="*/ 0 h 2116365"/>
                <a:gd name="connsiteX1" fmla="*/ 3394875 w 3747610"/>
                <a:gd name="connsiteY1" fmla="*/ 0 h 2116365"/>
                <a:gd name="connsiteX2" fmla="*/ 3747610 w 3747610"/>
                <a:gd name="connsiteY2" fmla="*/ 352735 h 2116365"/>
                <a:gd name="connsiteX3" fmla="*/ 3747610 w 3747610"/>
                <a:gd name="connsiteY3" fmla="*/ 547558 h 2116365"/>
                <a:gd name="connsiteX4" fmla="*/ 3682935 w 3747610"/>
                <a:gd name="connsiteY4" fmla="*/ 606339 h 2116365"/>
                <a:gd name="connsiteX5" fmla="*/ 2873382 w 3747610"/>
                <a:gd name="connsiteY5" fmla="*/ 2107887 h 2116365"/>
                <a:gd name="connsiteX6" fmla="*/ 2872088 w 3747610"/>
                <a:gd name="connsiteY6" fmla="*/ 2116365 h 2116365"/>
                <a:gd name="connsiteX7" fmla="*/ 352735 w 3747610"/>
                <a:gd name="connsiteY7" fmla="*/ 2116365 h 2116365"/>
                <a:gd name="connsiteX8" fmla="*/ 0 w 3747610"/>
                <a:gd name="connsiteY8" fmla="*/ 1763630 h 2116365"/>
                <a:gd name="connsiteX9" fmla="*/ 0 w 3747610"/>
                <a:gd name="connsiteY9" fmla="*/ 352735 h 2116365"/>
                <a:gd name="connsiteX10" fmla="*/ 352735 w 3747610"/>
                <a:gd name="connsiteY10" fmla="*/ 0 h 2116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47610" h="2116365">
                  <a:moveTo>
                    <a:pt x="352735" y="0"/>
                  </a:moveTo>
                  <a:lnTo>
                    <a:pt x="3394875" y="0"/>
                  </a:lnTo>
                  <a:cubicBezTo>
                    <a:pt x="3589685" y="0"/>
                    <a:pt x="3747610" y="157925"/>
                    <a:pt x="3747610" y="352735"/>
                  </a:cubicBezTo>
                  <a:lnTo>
                    <a:pt x="3747610" y="547558"/>
                  </a:lnTo>
                  <a:lnTo>
                    <a:pt x="3682935" y="606339"/>
                  </a:lnTo>
                  <a:cubicBezTo>
                    <a:pt x="3279837" y="1009437"/>
                    <a:pt x="2992071" y="1527868"/>
                    <a:pt x="2873382" y="2107887"/>
                  </a:cubicBezTo>
                  <a:lnTo>
                    <a:pt x="2872088" y="2116365"/>
                  </a:lnTo>
                  <a:lnTo>
                    <a:pt x="352735" y="2116365"/>
                  </a:lnTo>
                  <a:cubicBezTo>
                    <a:pt x="157925" y="2116365"/>
                    <a:pt x="0" y="1958440"/>
                    <a:pt x="0" y="1763630"/>
                  </a:cubicBezTo>
                  <a:lnTo>
                    <a:pt x="0" y="352735"/>
                  </a:lnTo>
                  <a:cubicBezTo>
                    <a:pt x="0" y="157925"/>
                    <a:pt x="157925" y="0"/>
                    <a:pt x="352735" y="0"/>
                  </a:cubicBezTo>
                  <a:close/>
                </a:path>
              </a:pathLst>
            </a:custGeom>
            <a:solidFill>
              <a:schemeClr val="accent5">
                <a:lumMod val="75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A4B7DB43-EA46-442B-9C83-5DCC05D51EEA}"/>
                </a:ext>
              </a:extLst>
            </p:cNvPr>
            <p:cNvSpPr/>
            <p:nvPr/>
          </p:nvSpPr>
          <p:spPr>
            <a:xfrm flipH="1" flipV="1">
              <a:off x="8131432" y="4421519"/>
              <a:ext cx="3747610" cy="2116365"/>
            </a:xfrm>
            <a:custGeom>
              <a:avLst/>
              <a:gdLst>
                <a:gd name="connsiteX0" fmla="*/ 352735 w 3747610"/>
                <a:gd name="connsiteY0" fmla="*/ 0 h 2116365"/>
                <a:gd name="connsiteX1" fmla="*/ 3394875 w 3747610"/>
                <a:gd name="connsiteY1" fmla="*/ 0 h 2116365"/>
                <a:gd name="connsiteX2" fmla="*/ 3747610 w 3747610"/>
                <a:gd name="connsiteY2" fmla="*/ 352735 h 2116365"/>
                <a:gd name="connsiteX3" fmla="*/ 3747610 w 3747610"/>
                <a:gd name="connsiteY3" fmla="*/ 547558 h 2116365"/>
                <a:gd name="connsiteX4" fmla="*/ 3682935 w 3747610"/>
                <a:gd name="connsiteY4" fmla="*/ 606339 h 2116365"/>
                <a:gd name="connsiteX5" fmla="*/ 2873382 w 3747610"/>
                <a:gd name="connsiteY5" fmla="*/ 2107887 h 2116365"/>
                <a:gd name="connsiteX6" fmla="*/ 2872088 w 3747610"/>
                <a:gd name="connsiteY6" fmla="*/ 2116365 h 2116365"/>
                <a:gd name="connsiteX7" fmla="*/ 352735 w 3747610"/>
                <a:gd name="connsiteY7" fmla="*/ 2116365 h 2116365"/>
                <a:gd name="connsiteX8" fmla="*/ 0 w 3747610"/>
                <a:gd name="connsiteY8" fmla="*/ 1763630 h 2116365"/>
                <a:gd name="connsiteX9" fmla="*/ 0 w 3747610"/>
                <a:gd name="connsiteY9" fmla="*/ 352735 h 2116365"/>
                <a:gd name="connsiteX10" fmla="*/ 352735 w 3747610"/>
                <a:gd name="connsiteY10" fmla="*/ 0 h 2116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47610" h="2116365">
                  <a:moveTo>
                    <a:pt x="352735" y="0"/>
                  </a:moveTo>
                  <a:lnTo>
                    <a:pt x="3394875" y="0"/>
                  </a:lnTo>
                  <a:cubicBezTo>
                    <a:pt x="3589685" y="0"/>
                    <a:pt x="3747610" y="157925"/>
                    <a:pt x="3747610" y="352735"/>
                  </a:cubicBezTo>
                  <a:lnTo>
                    <a:pt x="3747610" y="547558"/>
                  </a:lnTo>
                  <a:lnTo>
                    <a:pt x="3682935" y="606339"/>
                  </a:lnTo>
                  <a:cubicBezTo>
                    <a:pt x="3279837" y="1009437"/>
                    <a:pt x="2992071" y="1527868"/>
                    <a:pt x="2873382" y="2107887"/>
                  </a:cubicBezTo>
                  <a:lnTo>
                    <a:pt x="2872088" y="2116365"/>
                  </a:lnTo>
                  <a:lnTo>
                    <a:pt x="352735" y="2116365"/>
                  </a:lnTo>
                  <a:cubicBezTo>
                    <a:pt x="157925" y="2116365"/>
                    <a:pt x="0" y="1958440"/>
                    <a:pt x="0" y="1763630"/>
                  </a:cubicBezTo>
                  <a:lnTo>
                    <a:pt x="0" y="352735"/>
                  </a:lnTo>
                  <a:cubicBezTo>
                    <a:pt x="0" y="157925"/>
                    <a:pt x="157925" y="0"/>
                    <a:pt x="352735" y="0"/>
                  </a:cubicBezTo>
                  <a:close/>
                </a:path>
              </a:pathLst>
            </a:custGeom>
            <a:solidFill>
              <a:schemeClr val="tx2">
                <a:lumMod val="75000"/>
                <a:lumOff val="25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BE76CDF7-DBFC-4A8D-9944-ECAA7B98C04B}"/>
                </a:ext>
              </a:extLst>
            </p:cNvPr>
            <p:cNvSpPr txBox="1"/>
            <p:nvPr/>
          </p:nvSpPr>
          <p:spPr>
            <a:xfrm>
              <a:off x="1202849" y="1172714"/>
              <a:ext cx="1868640" cy="397589"/>
            </a:xfrm>
            <a:prstGeom prst="rect">
              <a:avLst/>
            </a:prstGeom>
            <a:noFill/>
          </p:spPr>
          <p:txBody>
            <a:bodyPr wrap="none" rtlCol="0">
              <a:spAutoFit/>
            </a:bodyPr>
            <a:lstStyle/>
            <a:p>
              <a:r>
                <a:rPr lang="en-US" b="1" kern="0" dirty="0"/>
                <a:t>Opportunity</a:t>
              </a:r>
              <a:endParaRPr lang="en-US" b="1" dirty="0"/>
            </a:p>
          </p:txBody>
        </p:sp>
        <p:sp>
          <p:nvSpPr>
            <p:cNvPr id="42" name="TextBox 41">
              <a:extLst>
                <a:ext uri="{FF2B5EF4-FFF2-40B4-BE49-F238E27FC236}">
                  <a16:creationId xmlns:a16="http://schemas.microsoft.com/office/drawing/2014/main" id="{856DF835-3A7F-4680-9974-8910F4FA5F93}"/>
                </a:ext>
              </a:extLst>
            </p:cNvPr>
            <p:cNvSpPr txBox="1"/>
            <p:nvPr/>
          </p:nvSpPr>
          <p:spPr>
            <a:xfrm>
              <a:off x="1157582" y="4380687"/>
              <a:ext cx="1868640" cy="397589"/>
            </a:xfrm>
            <a:prstGeom prst="rect">
              <a:avLst/>
            </a:prstGeom>
            <a:noFill/>
          </p:spPr>
          <p:txBody>
            <a:bodyPr wrap="none" rtlCol="0">
              <a:spAutoFit/>
            </a:bodyPr>
            <a:lstStyle/>
            <a:p>
              <a:r>
                <a:rPr lang="en-US" b="1" kern="0" dirty="0"/>
                <a:t>Opportunity</a:t>
              </a:r>
              <a:endParaRPr lang="en-US" b="1" dirty="0"/>
            </a:p>
          </p:txBody>
        </p:sp>
        <p:sp>
          <p:nvSpPr>
            <p:cNvPr id="43" name="TextBox 42">
              <a:extLst>
                <a:ext uri="{FF2B5EF4-FFF2-40B4-BE49-F238E27FC236}">
                  <a16:creationId xmlns:a16="http://schemas.microsoft.com/office/drawing/2014/main" id="{675F65E4-3DA6-46C2-BAD8-B4F766C6B4FA}"/>
                </a:ext>
              </a:extLst>
            </p:cNvPr>
            <p:cNvSpPr txBox="1"/>
            <p:nvPr/>
          </p:nvSpPr>
          <p:spPr>
            <a:xfrm>
              <a:off x="9692139" y="1120530"/>
              <a:ext cx="786363" cy="397589"/>
            </a:xfrm>
            <a:prstGeom prst="rect">
              <a:avLst/>
            </a:prstGeom>
            <a:noFill/>
          </p:spPr>
          <p:txBody>
            <a:bodyPr wrap="none" rtlCol="0">
              <a:spAutoFit/>
            </a:bodyPr>
            <a:lstStyle/>
            <a:p>
              <a:r>
                <a:rPr lang="en-US" b="1" kern="0" dirty="0"/>
                <a:t>Risk</a:t>
              </a:r>
              <a:endParaRPr lang="en-US" b="1" dirty="0"/>
            </a:p>
          </p:txBody>
        </p:sp>
        <p:sp>
          <p:nvSpPr>
            <p:cNvPr id="44" name="TextBox 43">
              <a:extLst>
                <a:ext uri="{FF2B5EF4-FFF2-40B4-BE49-F238E27FC236}">
                  <a16:creationId xmlns:a16="http://schemas.microsoft.com/office/drawing/2014/main" id="{23C52109-56ED-4993-ADE7-2E78B168E489}"/>
                </a:ext>
              </a:extLst>
            </p:cNvPr>
            <p:cNvSpPr txBox="1"/>
            <p:nvPr/>
          </p:nvSpPr>
          <p:spPr>
            <a:xfrm>
              <a:off x="9964008" y="4459541"/>
              <a:ext cx="786363" cy="397589"/>
            </a:xfrm>
            <a:prstGeom prst="rect">
              <a:avLst/>
            </a:prstGeom>
            <a:noFill/>
          </p:spPr>
          <p:txBody>
            <a:bodyPr wrap="none" rtlCol="0">
              <a:spAutoFit/>
            </a:bodyPr>
            <a:lstStyle/>
            <a:p>
              <a:r>
                <a:rPr lang="en-US" b="1" kern="0"/>
                <a:t>Risk</a:t>
              </a:r>
              <a:endParaRPr lang="en-US" b="1"/>
            </a:p>
          </p:txBody>
        </p:sp>
        <p:sp>
          <p:nvSpPr>
            <p:cNvPr id="45" name="TextBox 44">
              <a:extLst>
                <a:ext uri="{FF2B5EF4-FFF2-40B4-BE49-F238E27FC236}">
                  <a16:creationId xmlns:a16="http://schemas.microsoft.com/office/drawing/2014/main" id="{50F3699F-FEBE-4A0B-9179-DC59FCD2A521}"/>
                </a:ext>
              </a:extLst>
            </p:cNvPr>
            <p:cNvSpPr txBox="1"/>
            <p:nvPr/>
          </p:nvSpPr>
          <p:spPr>
            <a:xfrm>
              <a:off x="8695088" y="1512659"/>
              <a:ext cx="3408017" cy="1292164"/>
            </a:xfrm>
            <a:prstGeom prst="rect">
              <a:avLst/>
            </a:prstGeom>
            <a:noFill/>
          </p:spPr>
          <p:txBody>
            <a:bodyPr wrap="square" rtlCol="0">
              <a:spAutoFit/>
            </a:bodyPr>
            <a:lstStyle/>
            <a:p>
              <a:pPr marL="285750" indent="-285750">
                <a:buFontTx/>
                <a:buChar char="-"/>
              </a:pPr>
              <a:r>
                <a:rPr lang="en-US" kern="0" dirty="0"/>
                <a:t>User's trend change faster</a:t>
              </a:r>
            </a:p>
            <a:p>
              <a:pPr marL="285750" indent="-285750">
                <a:buFontTx/>
                <a:buChar char="-"/>
              </a:pPr>
              <a:r>
                <a:rPr lang="en-US" dirty="0"/>
                <a:t>Many unspecified risk factors</a:t>
              </a:r>
            </a:p>
          </p:txBody>
        </p:sp>
        <p:sp>
          <p:nvSpPr>
            <p:cNvPr id="46" name="Rectangle 45">
              <a:extLst>
                <a:ext uri="{FF2B5EF4-FFF2-40B4-BE49-F238E27FC236}">
                  <a16:creationId xmlns:a16="http://schemas.microsoft.com/office/drawing/2014/main" id="{CA586834-E2E3-43B6-919B-23B0F012DD1F}"/>
                </a:ext>
              </a:extLst>
            </p:cNvPr>
            <p:cNvSpPr/>
            <p:nvPr/>
          </p:nvSpPr>
          <p:spPr>
            <a:xfrm>
              <a:off x="312185" y="1560710"/>
              <a:ext cx="3086545" cy="1590355"/>
            </a:xfrm>
            <a:prstGeom prst="rect">
              <a:avLst/>
            </a:prstGeom>
          </p:spPr>
          <p:txBody>
            <a:bodyPr wrap="square">
              <a:spAutoFit/>
            </a:bodyPr>
            <a:lstStyle/>
            <a:p>
              <a:pPr marL="285750" indent="-285750">
                <a:buFontTx/>
                <a:buChar char="-"/>
              </a:pPr>
              <a:r>
                <a:rPr lang="en-US" dirty="0"/>
                <a:t>Brand promotion (marketing)</a:t>
              </a:r>
            </a:p>
            <a:p>
              <a:pPr marL="285750" indent="-285750">
                <a:buFontTx/>
                <a:buChar char="-"/>
              </a:pPr>
              <a:r>
                <a:rPr lang="en-US" dirty="0"/>
                <a:t>More customer and market sources (sales)</a:t>
              </a:r>
            </a:p>
          </p:txBody>
        </p:sp>
        <p:sp>
          <p:nvSpPr>
            <p:cNvPr id="47" name="Rectangle 46">
              <a:extLst>
                <a:ext uri="{FF2B5EF4-FFF2-40B4-BE49-F238E27FC236}">
                  <a16:creationId xmlns:a16="http://schemas.microsoft.com/office/drawing/2014/main" id="{865DC383-08E4-4CFA-AF51-7CAB0AD68497}"/>
                </a:ext>
              </a:extLst>
            </p:cNvPr>
            <p:cNvSpPr/>
            <p:nvPr/>
          </p:nvSpPr>
          <p:spPr>
            <a:xfrm>
              <a:off x="247739" y="738764"/>
              <a:ext cx="2789237" cy="381766"/>
            </a:xfrm>
            <a:prstGeom prst="rect">
              <a:avLst/>
            </a:prstGeom>
          </p:spPr>
          <p:txBody>
            <a:bodyPr wrap="none">
              <a:spAutoFit/>
            </a:bodyPr>
            <a:lstStyle/>
            <a:p>
              <a:r>
                <a:rPr lang="en-US" b="1" dirty="0"/>
                <a:t>Company/Retailer: </a:t>
              </a:r>
            </a:p>
          </p:txBody>
        </p:sp>
        <p:sp>
          <p:nvSpPr>
            <p:cNvPr id="49" name="Rectangle 48">
              <a:extLst>
                <a:ext uri="{FF2B5EF4-FFF2-40B4-BE49-F238E27FC236}">
                  <a16:creationId xmlns:a16="http://schemas.microsoft.com/office/drawing/2014/main" id="{5372AA10-B0FB-4B33-B621-31E3DF4BFB33}"/>
                </a:ext>
              </a:extLst>
            </p:cNvPr>
            <p:cNvSpPr/>
            <p:nvPr/>
          </p:nvSpPr>
          <p:spPr>
            <a:xfrm>
              <a:off x="267685" y="4007111"/>
              <a:ext cx="967542" cy="381766"/>
            </a:xfrm>
            <a:prstGeom prst="rect">
              <a:avLst/>
            </a:prstGeom>
          </p:spPr>
          <p:txBody>
            <a:bodyPr wrap="none">
              <a:spAutoFit/>
            </a:bodyPr>
            <a:lstStyle/>
            <a:p>
              <a:r>
                <a:rPr lang="en-US" b="1" dirty="0"/>
                <a:t>User: </a:t>
              </a:r>
            </a:p>
          </p:txBody>
        </p:sp>
        <p:sp>
          <p:nvSpPr>
            <p:cNvPr id="52" name="TextBox 51">
              <a:extLst>
                <a:ext uri="{FF2B5EF4-FFF2-40B4-BE49-F238E27FC236}">
                  <a16:creationId xmlns:a16="http://schemas.microsoft.com/office/drawing/2014/main" id="{0AA8B2EB-91FC-49BF-9EC9-C198D3E18043}"/>
                </a:ext>
              </a:extLst>
            </p:cNvPr>
            <p:cNvSpPr txBox="1"/>
            <p:nvPr/>
          </p:nvSpPr>
          <p:spPr>
            <a:xfrm>
              <a:off x="348101" y="4658336"/>
              <a:ext cx="2986129" cy="1888546"/>
            </a:xfrm>
            <a:prstGeom prst="rect">
              <a:avLst/>
            </a:prstGeom>
            <a:noFill/>
          </p:spPr>
          <p:txBody>
            <a:bodyPr wrap="square" rtlCol="0">
              <a:spAutoFit/>
            </a:bodyPr>
            <a:lstStyle/>
            <a:p>
              <a:pPr marL="285750" indent="-285750">
                <a:buFontTx/>
                <a:buChar char="-"/>
              </a:pPr>
              <a:r>
                <a:rPr lang="en-US" dirty="0"/>
                <a:t>Having more choices</a:t>
              </a:r>
            </a:p>
            <a:p>
              <a:pPr marL="285750" indent="-285750">
                <a:buFontTx/>
                <a:buChar char="-"/>
              </a:pPr>
              <a:r>
                <a:rPr lang="en-US" dirty="0"/>
                <a:t>Connect anytime, everywhere</a:t>
              </a:r>
            </a:p>
            <a:p>
              <a:pPr marL="285750" indent="-285750">
                <a:buFontTx/>
                <a:buChar char="-"/>
              </a:pPr>
              <a:r>
                <a:rPr lang="en-US" dirty="0"/>
                <a:t>Easier for ordinary user</a:t>
              </a:r>
            </a:p>
          </p:txBody>
        </p:sp>
        <p:sp>
          <p:nvSpPr>
            <p:cNvPr id="53" name="Rectangle 52">
              <a:extLst>
                <a:ext uri="{FF2B5EF4-FFF2-40B4-BE49-F238E27FC236}">
                  <a16:creationId xmlns:a16="http://schemas.microsoft.com/office/drawing/2014/main" id="{052B0D02-CBE7-4285-B3A8-C29226E85F62}"/>
                </a:ext>
              </a:extLst>
            </p:cNvPr>
            <p:cNvSpPr/>
            <p:nvPr/>
          </p:nvSpPr>
          <p:spPr>
            <a:xfrm>
              <a:off x="487972" y="5495754"/>
              <a:ext cx="197345" cy="397589"/>
            </a:xfrm>
            <a:prstGeom prst="rect">
              <a:avLst/>
            </a:prstGeom>
          </p:spPr>
          <p:txBody>
            <a:bodyPr wrap="none">
              <a:spAutoFit/>
            </a:bodyPr>
            <a:lstStyle/>
            <a:p>
              <a:endParaRPr lang="en-US" dirty="0"/>
            </a:p>
          </p:txBody>
        </p:sp>
        <p:sp>
          <p:nvSpPr>
            <p:cNvPr id="54" name="TextBox 53">
              <a:extLst>
                <a:ext uri="{FF2B5EF4-FFF2-40B4-BE49-F238E27FC236}">
                  <a16:creationId xmlns:a16="http://schemas.microsoft.com/office/drawing/2014/main" id="{C1F181C5-FB49-4ECE-8E0B-DD277B3F18A1}"/>
                </a:ext>
              </a:extLst>
            </p:cNvPr>
            <p:cNvSpPr txBox="1"/>
            <p:nvPr/>
          </p:nvSpPr>
          <p:spPr>
            <a:xfrm>
              <a:off x="8903144" y="4778276"/>
              <a:ext cx="2965338" cy="1292164"/>
            </a:xfrm>
            <a:prstGeom prst="rect">
              <a:avLst/>
            </a:prstGeom>
            <a:noFill/>
          </p:spPr>
          <p:txBody>
            <a:bodyPr wrap="square" rtlCol="0">
              <a:spAutoFit/>
            </a:bodyPr>
            <a:lstStyle/>
            <a:p>
              <a:pPr marL="285750" indent="-285750">
                <a:buFontTx/>
                <a:buChar char="-"/>
              </a:pPr>
              <a:r>
                <a:rPr lang="en-US" dirty="0"/>
                <a:t>Privacy of personal information</a:t>
              </a:r>
            </a:p>
            <a:p>
              <a:pPr marL="285750" indent="-285750">
                <a:buFontTx/>
                <a:buChar char="-"/>
              </a:pPr>
              <a:r>
                <a:rPr lang="en-US" dirty="0"/>
                <a:t>Information disturbance</a:t>
              </a:r>
            </a:p>
          </p:txBody>
        </p:sp>
        <p:sp>
          <p:nvSpPr>
            <p:cNvPr id="56" name="Rectangle 55">
              <a:extLst>
                <a:ext uri="{FF2B5EF4-FFF2-40B4-BE49-F238E27FC236}">
                  <a16:creationId xmlns:a16="http://schemas.microsoft.com/office/drawing/2014/main" id="{1E1B1ACD-BB2A-4C56-A34D-746C891730ED}"/>
                </a:ext>
              </a:extLst>
            </p:cNvPr>
            <p:cNvSpPr/>
            <p:nvPr/>
          </p:nvSpPr>
          <p:spPr>
            <a:xfrm>
              <a:off x="8449550" y="5957762"/>
              <a:ext cx="197345" cy="397589"/>
            </a:xfrm>
            <a:prstGeom prst="rect">
              <a:avLst/>
            </a:prstGeom>
          </p:spPr>
          <p:txBody>
            <a:bodyPr wrap="none">
              <a:spAutoFit/>
            </a:bodyPr>
            <a:lstStyle/>
            <a:p>
              <a:endParaRPr lang="en-US" dirty="0"/>
            </a:p>
          </p:txBody>
        </p:sp>
        <p:sp>
          <p:nvSpPr>
            <p:cNvPr id="58" name="TextBox 57">
              <a:extLst>
                <a:ext uri="{FF2B5EF4-FFF2-40B4-BE49-F238E27FC236}">
                  <a16:creationId xmlns:a16="http://schemas.microsoft.com/office/drawing/2014/main" id="{5024B606-39C0-4533-B457-19D874C511ED}"/>
                </a:ext>
              </a:extLst>
            </p:cNvPr>
            <p:cNvSpPr txBox="1"/>
            <p:nvPr/>
          </p:nvSpPr>
          <p:spPr>
            <a:xfrm rot="2489186">
              <a:off x="3230553" y="5185320"/>
              <a:ext cx="2872902" cy="584775"/>
            </a:xfrm>
            <a:prstGeom prst="rect">
              <a:avLst/>
            </a:prstGeom>
            <a:noFill/>
          </p:spPr>
          <p:txBody>
            <a:bodyPr wrap="none" rtlCol="0">
              <a:prstTxWarp prst="textArchDown">
                <a:avLst/>
              </a:prstTxWarp>
              <a:spAutoFit/>
            </a:bodyPr>
            <a:lstStyle/>
            <a:p>
              <a:r>
                <a:rPr lang="en-US" sz="3200" dirty="0" err="1"/>
                <a:t>Entertaiment</a:t>
              </a:r>
              <a:endParaRPr lang="en-US" sz="3200" dirty="0"/>
            </a:p>
          </p:txBody>
        </p:sp>
        <p:sp>
          <p:nvSpPr>
            <p:cNvPr id="59" name="Arrow: Up 58">
              <a:extLst>
                <a:ext uri="{FF2B5EF4-FFF2-40B4-BE49-F238E27FC236}">
                  <a16:creationId xmlns:a16="http://schemas.microsoft.com/office/drawing/2014/main" id="{3486881F-3F8B-49BE-A9EB-40CA57BE1894}"/>
                </a:ext>
              </a:extLst>
            </p:cNvPr>
            <p:cNvSpPr/>
            <p:nvPr/>
          </p:nvSpPr>
          <p:spPr>
            <a:xfrm rot="18625525">
              <a:off x="4867146" y="2445103"/>
              <a:ext cx="312740" cy="412646"/>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Up 59">
              <a:extLst>
                <a:ext uri="{FF2B5EF4-FFF2-40B4-BE49-F238E27FC236}">
                  <a16:creationId xmlns:a16="http://schemas.microsoft.com/office/drawing/2014/main" id="{4E6F9658-59C1-4525-A1C7-FB7DAF5C0DC2}"/>
                </a:ext>
              </a:extLst>
            </p:cNvPr>
            <p:cNvSpPr/>
            <p:nvPr/>
          </p:nvSpPr>
          <p:spPr>
            <a:xfrm rot="2845801">
              <a:off x="7084568" y="2445103"/>
              <a:ext cx="312740" cy="412646"/>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Up 60">
              <a:extLst>
                <a:ext uri="{FF2B5EF4-FFF2-40B4-BE49-F238E27FC236}">
                  <a16:creationId xmlns:a16="http://schemas.microsoft.com/office/drawing/2014/main" id="{0D0E5E86-68CF-4682-8485-1AA4ACEA6A01}"/>
                </a:ext>
              </a:extLst>
            </p:cNvPr>
            <p:cNvSpPr/>
            <p:nvPr/>
          </p:nvSpPr>
          <p:spPr>
            <a:xfrm rot="13752903">
              <a:off x="4741808" y="4606786"/>
              <a:ext cx="312740" cy="412646"/>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Up 61">
              <a:extLst>
                <a:ext uri="{FF2B5EF4-FFF2-40B4-BE49-F238E27FC236}">
                  <a16:creationId xmlns:a16="http://schemas.microsoft.com/office/drawing/2014/main" id="{4000B34E-8A29-4451-A557-B60CFBC0BA00}"/>
                </a:ext>
              </a:extLst>
            </p:cNvPr>
            <p:cNvSpPr/>
            <p:nvPr/>
          </p:nvSpPr>
          <p:spPr>
            <a:xfrm rot="8138376">
              <a:off x="7162218" y="4571954"/>
              <a:ext cx="312740" cy="412646"/>
            </a:xfrm>
            <a:prstGeom prst="upArrow">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6556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78CB3D4-AFBC-4DB5-B619-C4F0FE3BCF04}"/>
              </a:ext>
            </a:extLst>
          </p:cNvPr>
          <p:cNvSpPr>
            <a:spLocks noGrp="1"/>
          </p:cNvSpPr>
          <p:nvPr>
            <p:ph type="title"/>
          </p:nvPr>
        </p:nvSpPr>
        <p:spPr>
          <a:xfrm>
            <a:off x="974872" y="70992"/>
            <a:ext cx="10377711" cy="504057"/>
          </a:xfrm>
        </p:spPr>
        <p:txBody>
          <a:bodyPr/>
          <a:lstStyle/>
          <a:p>
            <a:pPr>
              <a:lnSpc>
                <a:spcPct val="150000"/>
              </a:lnSpc>
              <a:spcBef>
                <a:spcPts val="600"/>
              </a:spcBef>
              <a:spcAft>
                <a:spcPts val="600"/>
              </a:spcAft>
            </a:pPr>
            <a:r>
              <a:rPr lang="en-US" sz="2800" kern="0" dirty="0"/>
              <a:t>What are the effects?</a:t>
            </a:r>
          </a:p>
        </p:txBody>
      </p:sp>
      <p:sp>
        <p:nvSpPr>
          <p:cNvPr id="11" name="Text Placeholder 10">
            <a:extLst>
              <a:ext uri="{FF2B5EF4-FFF2-40B4-BE49-F238E27FC236}">
                <a16:creationId xmlns:a16="http://schemas.microsoft.com/office/drawing/2014/main" id="{3C1D3B27-179E-482F-BEAB-9F9B153D8620}"/>
              </a:ext>
            </a:extLst>
          </p:cNvPr>
          <p:cNvSpPr>
            <a:spLocks noGrp="1"/>
          </p:cNvSpPr>
          <p:nvPr>
            <p:ph type="body" sz="quarter" idx="12"/>
          </p:nvPr>
        </p:nvSpPr>
        <p:spPr>
          <a:xfrm>
            <a:off x="-74983" y="-134180"/>
            <a:ext cx="914400" cy="914400"/>
          </a:xfrm>
        </p:spPr>
        <p:txBody>
          <a:bodyPr/>
          <a:lstStyle/>
          <a:p>
            <a:r>
              <a:rPr lang="en-US"/>
              <a:t>2</a:t>
            </a:r>
          </a:p>
        </p:txBody>
      </p:sp>
      <p:grpSp>
        <p:nvGrpSpPr>
          <p:cNvPr id="45" name="Group 44">
            <a:extLst>
              <a:ext uri="{FF2B5EF4-FFF2-40B4-BE49-F238E27FC236}">
                <a16:creationId xmlns:a16="http://schemas.microsoft.com/office/drawing/2014/main" id="{22158711-7F8C-4C23-944D-CFC424706476}"/>
              </a:ext>
            </a:extLst>
          </p:cNvPr>
          <p:cNvGrpSpPr/>
          <p:nvPr/>
        </p:nvGrpSpPr>
        <p:grpSpPr>
          <a:xfrm>
            <a:off x="535961" y="1775460"/>
            <a:ext cx="11255531" cy="3934584"/>
            <a:chOff x="858634" y="1945336"/>
            <a:chExt cx="10373246" cy="3667599"/>
          </a:xfrm>
        </p:grpSpPr>
        <p:sp>
          <p:nvSpPr>
            <p:cNvPr id="21" name="Partial Circle 20">
              <a:extLst>
                <a:ext uri="{FF2B5EF4-FFF2-40B4-BE49-F238E27FC236}">
                  <a16:creationId xmlns:a16="http://schemas.microsoft.com/office/drawing/2014/main" id="{93972DF0-2883-4F65-B01E-EB6871A96120}"/>
                </a:ext>
              </a:extLst>
            </p:cNvPr>
            <p:cNvSpPr/>
            <p:nvPr/>
          </p:nvSpPr>
          <p:spPr>
            <a:xfrm>
              <a:off x="4434554" y="1945336"/>
              <a:ext cx="2880000" cy="2880000"/>
            </a:xfrm>
            <a:prstGeom prst="pie">
              <a:avLst>
                <a:gd name="adj1" fmla="val 5381316"/>
                <a:gd name="adj2" fmla="val 16200000"/>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Partial Circle 21">
              <a:extLst>
                <a:ext uri="{FF2B5EF4-FFF2-40B4-BE49-F238E27FC236}">
                  <a16:creationId xmlns:a16="http://schemas.microsoft.com/office/drawing/2014/main" id="{4E2DD5FC-587D-4677-9E17-9A178ABC8527}"/>
                </a:ext>
              </a:extLst>
            </p:cNvPr>
            <p:cNvSpPr/>
            <p:nvPr/>
          </p:nvSpPr>
          <p:spPr>
            <a:xfrm flipH="1">
              <a:off x="4633957" y="1945336"/>
              <a:ext cx="2880000" cy="2880000"/>
            </a:xfrm>
            <a:prstGeom prst="pie">
              <a:avLst>
                <a:gd name="adj1" fmla="val 5381316"/>
                <a:gd name="adj2" fmla="val 162000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5BFB40B3-5096-47EB-9AA3-E0F25DF2E1F1}"/>
                </a:ext>
              </a:extLst>
            </p:cNvPr>
            <p:cNvSpPr txBox="1"/>
            <p:nvPr/>
          </p:nvSpPr>
          <p:spPr>
            <a:xfrm>
              <a:off x="4480618" y="3062169"/>
              <a:ext cx="1460656" cy="646331"/>
            </a:xfrm>
            <a:prstGeom prst="rect">
              <a:avLst/>
            </a:prstGeom>
            <a:noFill/>
          </p:spPr>
          <p:txBody>
            <a:bodyPr wrap="square" rtlCol="0">
              <a:spAutoFit/>
            </a:bodyPr>
            <a:lstStyle/>
            <a:p>
              <a:r>
                <a:rPr lang="en-US"/>
                <a:t>Companies</a:t>
              </a:r>
            </a:p>
            <a:p>
              <a:r>
                <a:rPr lang="en-US"/>
                <a:t>Retailers</a:t>
              </a:r>
            </a:p>
          </p:txBody>
        </p:sp>
        <p:sp>
          <p:nvSpPr>
            <p:cNvPr id="24" name="TextBox 23">
              <a:extLst>
                <a:ext uri="{FF2B5EF4-FFF2-40B4-BE49-F238E27FC236}">
                  <a16:creationId xmlns:a16="http://schemas.microsoft.com/office/drawing/2014/main" id="{580A4E05-D1B0-4638-A4E0-2712F8720AF2}"/>
                </a:ext>
              </a:extLst>
            </p:cNvPr>
            <p:cNvSpPr txBox="1"/>
            <p:nvPr/>
          </p:nvSpPr>
          <p:spPr>
            <a:xfrm>
              <a:off x="6298673" y="3218601"/>
              <a:ext cx="829073" cy="369332"/>
            </a:xfrm>
            <a:prstGeom prst="rect">
              <a:avLst/>
            </a:prstGeom>
            <a:noFill/>
          </p:spPr>
          <p:txBody>
            <a:bodyPr wrap="square" rtlCol="0">
              <a:spAutoFit/>
            </a:bodyPr>
            <a:lstStyle/>
            <a:p>
              <a:r>
                <a:rPr lang="en-US"/>
                <a:t>Users</a:t>
              </a:r>
            </a:p>
          </p:txBody>
        </p:sp>
        <p:sp>
          <p:nvSpPr>
            <p:cNvPr id="37" name="Rectangle: Rounded Corners 36">
              <a:extLst>
                <a:ext uri="{FF2B5EF4-FFF2-40B4-BE49-F238E27FC236}">
                  <a16:creationId xmlns:a16="http://schemas.microsoft.com/office/drawing/2014/main" id="{41444413-38B7-4D2D-A6B9-B16AD4605785}"/>
                </a:ext>
              </a:extLst>
            </p:cNvPr>
            <p:cNvSpPr/>
            <p:nvPr/>
          </p:nvSpPr>
          <p:spPr>
            <a:xfrm>
              <a:off x="7667297" y="1963268"/>
              <a:ext cx="3442663" cy="70110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Online services</a:t>
              </a:r>
            </a:p>
          </p:txBody>
        </p:sp>
        <p:sp>
          <p:nvSpPr>
            <p:cNvPr id="38" name="TextBox 37">
              <a:extLst>
                <a:ext uri="{FF2B5EF4-FFF2-40B4-BE49-F238E27FC236}">
                  <a16:creationId xmlns:a16="http://schemas.microsoft.com/office/drawing/2014/main" id="{E8CB956E-DB8E-405D-AAA6-76665C5F7CE4}"/>
                </a:ext>
              </a:extLst>
            </p:cNvPr>
            <p:cNvSpPr txBox="1"/>
            <p:nvPr/>
          </p:nvSpPr>
          <p:spPr>
            <a:xfrm>
              <a:off x="7667297" y="2803103"/>
              <a:ext cx="3564583" cy="860677"/>
            </a:xfrm>
            <a:prstGeom prst="rect">
              <a:avLst/>
            </a:prstGeom>
            <a:noFill/>
          </p:spPr>
          <p:txBody>
            <a:bodyPr wrap="square" rtlCol="0">
              <a:spAutoFit/>
            </a:bodyPr>
            <a:lstStyle/>
            <a:p>
              <a:pPr marL="285750" indent="-285750">
                <a:buFont typeface="Wingdings" panose="05000000000000000000" pitchFamily="2" charset="2"/>
                <a:buChar char="è"/>
              </a:pPr>
              <a:r>
                <a:rPr lang="en-US"/>
                <a:t>The </a:t>
              </a:r>
              <a:r>
                <a:rPr lang="en-US" dirty="0"/>
                <a:t>majority of affected people are </a:t>
              </a:r>
              <a:r>
                <a:rPr lang="en-US"/>
                <a:t>young users</a:t>
              </a:r>
            </a:p>
            <a:p>
              <a:r>
                <a:rPr lang="en-US"/>
                <a:t>Ex: Foody, Grab, Momo,…</a:t>
              </a:r>
              <a:endParaRPr lang="en-US" dirty="0"/>
            </a:p>
          </p:txBody>
        </p:sp>
        <p:sp>
          <p:nvSpPr>
            <p:cNvPr id="39" name="Rectangle: Rounded Corners 38">
              <a:extLst>
                <a:ext uri="{FF2B5EF4-FFF2-40B4-BE49-F238E27FC236}">
                  <a16:creationId xmlns:a16="http://schemas.microsoft.com/office/drawing/2014/main" id="{93AA8533-305C-44B7-BED3-D509781CBB72}"/>
                </a:ext>
              </a:extLst>
            </p:cNvPr>
            <p:cNvSpPr/>
            <p:nvPr/>
          </p:nvSpPr>
          <p:spPr>
            <a:xfrm>
              <a:off x="7667297" y="3833081"/>
              <a:ext cx="3442663" cy="701104"/>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Personal wearable</a:t>
              </a:r>
            </a:p>
          </p:txBody>
        </p:sp>
        <p:sp>
          <p:nvSpPr>
            <p:cNvPr id="40" name="TextBox 39">
              <a:extLst>
                <a:ext uri="{FF2B5EF4-FFF2-40B4-BE49-F238E27FC236}">
                  <a16:creationId xmlns:a16="http://schemas.microsoft.com/office/drawing/2014/main" id="{63DB0542-0B49-4AC7-95F5-BB7B71D9C93E}"/>
                </a:ext>
              </a:extLst>
            </p:cNvPr>
            <p:cNvSpPr txBox="1"/>
            <p:nvPr/>
          </p:nvSpPr>
          <p:spPr>
            <a:xfrm>
              <a:off x="7667297" y="4672916"/>
              <a:ext cx="3564583" cy="860677"/>
            </a:xfrm>
            <a:prstGeom prst="rect">
              <a:avLst/>
            </a:prstGeom>
            <a:noFill/>
          </p:spPr>
          <p:txBody>
            <a:bodyPr wrap="square" rtlCol="0">
              <a:spAutoFit/>
            </a:bodyPr>
            <a:lstStyle/>
            <a:p>
              <a:pPr marL="285750" indent="-285750">
                <a:buFont typeface="Wingdings" panose="05000000000000000000" pitchFamily="2" charset="2"/>
                <a:buChar char="è"/>
              </a:pPr>
              <a:r>
                <a:rPr lang="en-US" dirty="0"/>
                <a:t>Only initially affected some parts of the user</a:t>
              </a:r>
            </a:p>
            <a:p>
              <a:r>
                <a:rPr lang="en-US" dirty="0"/>
                <a:t>Ex </a:t>
              </a:r>
              <a:r>
                <a:rPr lang="en-US"/>
                <a:t>: Smart watch,…</a:t>
              </a:r>
              <a:endParaRPr lang="en-US" dirty="0"/>
            </a:p>
          </p:txBody>
        </p:sp>
        <p:sp>
          <p:nvSpPr>
            <p:cNvPr id="41" name="Rectangle: Rounded Corners 40">
              <a:extLst>
                <a:ext uri="{FF2B5EF4-FFF2-40B4-BE49-F238E27FC236}">
                  <a16:creationId xmlns:a16="http://schemas.microsoft.com/office/drawing/2014/main" id="{82754E16-4CA6-423B-947F-1693B00B8AFC}"/>
                </a:ext>
              </a:extLst>
            </p:cNvPr>
            <p:cNvSpPr/>
            <p:nvPr/>
          </p:nvSpPr>
          <p:spPr>
            <a:xfrm>
              <a:off x="974872" y="1963268"/>
              <a:ext cx="3388306" cy="70110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Depends on user trends</a:t>
              </a:r>
            </a:p>
          </p:txBody>
        </p:sp>
        <p:sp>
          <p:nvSpPr>
            <p:cNvPr id="42" name="TextBox 41">
              <a:extLst>
                <a:ext uri="{FF2B5EF4-FFF2-40B4-BE49-F238E27FC236}">
                  <a16:creationId xmlns:a16="http://schemas.microsoft.com/office/drawing/2014/main" id="{654B6108-13F7-4F6B-B0B6-A15B4F0D8E98}"/>
                </a:ext>
              </a:extLst>
            </p:cNvPr>
            <p:cNvSpPr txBox="1"/>
            <p:nvPr/>
          </p:nvSpPr>
          <p:spPr>
            <a:xfrm>
              <a:off x="858634" y="2799461"/>
              <a:ext cx="3575919" cy="860677"/>
            </a:xfrm>
            <a:prstGeom prst="rect">
              <a:avLst/>
            </a:prstGeom>
            <a:noFill/>
          </p:spPr>
          <p:txBody>
            <a:bodyPr wrap="square" rtlCol="0">
              <a:spAutoFit/>
            </a:bodyPr>
            <a:lstStyle/>
            <a:p>
              <a:pPr marL="285750" indent="-285750">
                <a:buFont typeface="Wingdings" panose="05000000000000000000" pitchFamily="2" charset="2"/>
                <a:buChar char="è"/>
              </a:pPr>
              <a:r>
                <a:rPr lang="en-US">
                  <a:sym typeface="Wingdings" panose="05000000000000000000" pitchFamily="2" charset="2"/>
                </a:rPr>
                <a:t>Directly </a:t>
              </a:r>
              <a:r>
                <a:rPr lang="en-US" dirty="0">
                  <a:sym typeface="Wingdings" panose="05000000000000000000" pitchFamily="2" charset="2"/>
                </a:rPr>
                <a:t>affect </a:t>
              </a:r>
              <a:r>
                <a:rPr lang="en-US">
                  <a:sym typeface="Wingdings" panose="05000000000000000000" pitchFamily="2" charset="2"/>
                </a:rPr>
                <a:t>the development</a:t>
              </a:r>
            </a:p>
            <a:p>
              <a:r>
                <a:rPr lang="en-US">
                  <a:sym typeface="Wingdings" panose="05000000000000000000" pitchFamily="2" charset="2"/>
                </a:rPr>
                <a:t>Ex: Evernote, Sony mobile</a:t>
              </a:r>
              <a:endParaRPr lang="en-US" dirty="0"/>
            </a:p>
          </p:txBody>
        </p:sp>
        <p:sp>
          <p:nvSpPr>
            <p:cNvPr id="43" name="Rectangle: Rounded Corners 42">
              <a:extLst>
                <a:ext uri="{FF2B5EF4-FFF2-40B4-BE49-F238E27FC236}">
                  <a16:creationId xmlns:a16="http://schemas.microsoft.com/office/drawing/2014/main" id="{43A36B3D-F0D1-46B0-B9B5-D44CB0581765}"/>
                </a:ext>
              </a:extLst>
            </p:cNvPr>
            <p:cNvSpPr/>
            <p:nvPr/>
          </p:nvSpPr>
          <p:spPr>
            <a:xfrm>
              <a:off x="974872" y="3831832"/>
              <a:ext cx="3388306" cy="701104"/>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Changing to online store</a:t>
              </a:r>
            </a:p>
          </p:txBody>
        </p:sp>
        <p:sp>
          <p:nvSpPr>
            <p:cNvPr id="44" name="TextBox 43">
              <a:extLst>
                <a:ext uri="{FF2B5EF4-FFF2-40B4-BE49-F238E27FC236}">
                  <a16:creationId xmlns:a16="http://schemas.microsoft.com/office/drawing/2014/main" id="{7FB6C6E2-EF86-4015-A210-92D2F0B9AE43}"/>
                </a:ext>
              </a:extLst>
            </p:cNvPr>
            <p:cNvSpPr txBox="1"/>
            <p:nvPr/>
          </p:nvSpPr>
          <p:spPr>
            <a:xfrm>
              <a:off x="898245" y="4752258"/>
              <a:ext cx="3523761" cy="860677"/>
            </a:xfrm>
            <a:prstGeom prst="rect">
              <a:avLst/>
            </a:prstGeom>
            <a:noFill/>
          </p:spPr>
          <p:txBody>
            <a:bodyPr wrap="square" rtlCol="0">
              <a:spAutoFit/>
            </a:bodyPr>
            <a:lstStyle/>
            <a:p>
              <a:pPr marL="285750" indent="-285750">
                <a:buFont typeface="Wingdings" panose="05000000000000000000" pitchFamily="2" charset="2"/>
                <a:buChar char="è"/>
              </a:pPr>
              <a:r>
                <a:rPr lang="en-US" dirty="0">
                  <a:sym typeface="Wingdings" panose="05000000000000000000" pitchFamily="2" charset="2"/>
                </a:rPr>
                <a:t>Depends on the property of the companies/retailers</a:t>
              </a:r>
            </a:p>
            <a:p>
              <a:r>
                <a:rPr lang="en-US" dirty="0">
                  <a:sym typeface="Wingdings" panose="05000000000000000000" pitchFamily="2" charset="2"/>
                </a:rPr>
                <a:t>Ex </a:t>
              </a:r>
              <a:r>
                <a:rPr lang="en-US">
                  <a:sym typeface="Wingdings" panose="05000000000000000000" pitchFamily="2" charset="2"/>
                </a:rPr>
                <a:t>: Tiki, Shoppe,…</a:t>
              </a:r>
              <a:endParaRPr lang="en-US" dirty="0">
                <a:sym typeface="Wingdings" panose="05000000000000000000" pitchFamily="2" charset="2"/>
              </a:endParaRPr>
            </a:p>
          </p:txBody>
        </p:sp>
      </p:grpSp>
    </p:spTree>
    <p:extLst>
      <p:ext uri="{BB962C8B-B14F-4D97-AF65-F5344CB8AC3E}">
        <p14:creationId xmlns:p14="http://schemas.microsoft.com/office/powerpoint/2010/main" val="1450699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0B76-DE81-4CD5-A3AB-3EB8D8000CB6}"/>
              </a:ext>
            </a:extLst>
          </p:cNvPr>
          <p:cNvSpPr>
            <a:spLocks noGrp="1"/>
          </p:cNvSpPr>
          <p:nvPr>
            <p:ph type="title"/>
          </p:nvPr>
        </p:nvSpPr>
        <p:spPr>
          <a:xfrm>
            <a:off x="974872" y="0"/>
            <a:ext cx="10377711" cy="798286"/>
          </a:xfrm>
        </p:spPr>
        <p:txBody>
          <a:bodyPr/>
          <a:lstStyle/>
          <a:p>
            <a:r>
              <a:rPr lang="en-US" sz="2800" kern="0"/>
              <a:t>Hyperconnectivity and the insurance market</a:t>
            </a:r>
            <a:endParaRPr lang="en-US" sz="2800"/>
          </a:p>
        </p:txBody>
      </p:sp>
      <p:sp>
        <p:nvSpPr>
          <p:cNvPr id="5" name="Text Placeholder 4">
            <a:extLst>
              <a:ext uri="{FF2B5EF4-FFF2-40B4-BE49-F238E27FC236}">
                <a16:creationId xmlns:a16="http://schemas.microsoft.com/office/drawing/2014/main" id="{B42680E2-991F-4C74-B432-635380A71892}"/>
              </a:ext>
            </a:extLst>
          </p:cNvPr>
          <p:cNvSpPr>
            <a:spLocks noGrp="1"/>
          </p:cNvSpPr>
          <p:nvPr>
            <p:ph type="body" sz="quarter" idx="12"/>
          </p:nvPr>
        </p:nvSpPr>
        <p:spPr/>
        <p:txBody>
          <a:bodyPr/>
          <a:lstStyle/>
          <a:p>
            <a:r>
              <a:rPr lang="en-US"/>
              <a:t>3</a:t>
            </a:r>
          </a:p>
        </p:txBody>
      </p:sp>
      <p:grpSp>
        <p:nvGrpSpPr>
          <p:cNvPr id="12" name="Group 11">
            <a:extLst>
              <a:ext uri="{FF2B5EF4-FFF2-40B4-BE49-F238E27FC236}">
                <a16:creationId xmlns:a16="http://schemas.microsoft.com/office/drawing/2014/main" id="{7342923C-CB8A-49D5-BB44-1584C0B8C566}"/>
              </a:ext>
            </a:extLst>
          </p:cNvPr>
          <p:cNvGrpSpPr/>
          <p:nvPr/>
        </p:nvGrpSpPr>
        <p:grpSpPr>
          <a:xfrm>
            <a:off x="2032000" y="952500"/>
            <a:ext cx="8142067" cy="5418667"/>
            <a:chOff x="2032000" y="952500"/>
            <a:chExt cx="8142067" cy="5418667"/>
          </a:xfrm>
        </p:grpSpPr>
        <p:grpSp>
          <p:nvGrpSpPr>
            <p:cNvPr id="11" name="Group 10">
              <a:extLst>
                <a:ext uri="{FF2B5EF4-FFF2-40B4-BE49-F238E27FC236}">
                  <a16:creationId xmlns:a16="http://schemas.microsoft.com/office/drawing/2014/main" id="{A3B0C958-6D75-4C5A-BFB8-10C5E7D43B3E}"/>
                </a:ext>
              </a:extLst>
            </p:cNvPr>
            <p:cNvGrpSpPr/>
            <p:nvPr/>
          </p:nvGrpSpPr>
          <p:grpSpPr>
            <a:xfrm>
              <a:off x="2032000" y="952500"/>
              <a:ext cx="8142067" cy="5418667"/>
              <a:chOff x="2032000" y="952500"/>
              <a:chExt cx="8142067" cy="5418667"/>
            </a:xfrm>
          </p:grpSpPr>
          <p:grpSp>
            <p:nvGrpSpPr>
              <p:cNvPr id="9" name="Group 8">
                <a:extLst>
                  <a:ext uri="{FF2B5EF4-FFF2-40B4-BE49-F238E27FC236}">
                    <a16:creationId xmlns:a16="http://schemas.microsoft.com/office/drawing/2014/main" id="{118E6587-BA95-445F-8291-09F07335B369}"/>
                  </a:ext>
                </a:extLst>
              </p:cNvPr>
              <p:cNvGrpSpPr/>
              <p:nvPr/>
            </p:nvGrpSpPr>
            <p:grpSpPr>
              <a:xfrm>
                <a:off x="2032000" y="952500"/>
                <a:ext cx="8142067" cy="5418667"/>
                <a:chOff x="1919752" y="1104900"/>
                <a:chExt cx="8142067" cy="5418667"/>
              </a:xfrm>
            </p:grpSpPr>
            <p:grpSp>
              <p:nvGrpSpPr>
                <p:cNvPr id="6" name="Group 5">
                  <a:extLst>
                    <a:ext uri="{FF2B5EF4-FFF2-40B4-BE49-F238E27FC236}">
                      <a16:creationId xmlns:a16="http://schemas.microsoft.com/office/drawing/2014/main" id="{7B8DDCD6-60E3-43EA-AA0D-C3FAD29EC835}"/>
                    </a:ext>
                  </a:extLst>
                </p:cNvPr>
                <p:cNvGrpSpPr/>
                <p:nvPr/>
              </p:nvGrpSpPr>
              <p:grpSpPr>
                <a:xfrm>
                  <a:off x="1919752" y="1104900"/>
                  <a:ext cx="8128000" cy="5418667"/>
                  <a:chOff x="1919752" y="1104900"/>
                  <a:chExt cx="8128000" cy="5418667"/>
                </a:xfrm>
              </p:grpSpPr>
              <p:graphicFrame>
                <p:nvGraphicFramePr>
                  <p:cNvPr id="7" name="Diagram 6">
                    <a:extLst>
                      <a:ext uri="{FF2B5EF4-FFF2-40B4-BE49-F238E27FC236}">
                        <a16:creationId xmlns:a16="http://schemas.microsoft.com/office/drawing/2014/main" id="{19D9C60B-C084-4F07-9FE5-38D520901716}"/>
                      </a:ext>
                    </a:extLst>
                  </p:cNvPr>
                  <p:cNvGraphicFramePr/>
                  <p:nvPr>
                    <p:extLst>
                      <p:ext uri="{D42A27DB-BD31-4B8C-83A1-F6EECF244321}">
                        <p14:modId xmlns:p14="http://schemas.microsoft.com/office/powerpoint/2010/main" val="2850740235"/>
                      </p:ext>
                    </p:extLst>
                  </p:nvPr>
                </p:nvGraphicFramePr>
                <p:xfrm>
                  <a:off x="1919752" y="110490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1F90DFF9-2505-4447-B395-A17B277EA292}"/>
                      </a:ext>
                    </a:extLst>
                  </p:cNvPr>
                  <p:cNvSpPr txBox="1"/>
                  <p:nvPr/>
                </p:nvSpPr>
                <p:spPr>
                  <a:xfrm>
                    <a:off x="6644640" y="3398734"/>
                    <a:ext cx="1508760" cy="830997"/>
                  </a:xfrm>
                  <a:prstGeom prst="rect">
                    <a:avLst/>
                  </a:prstGeom>
                  <a:noFill/>
                </p:spPr>
                <p:txBody>
                  <a:bodyPr wrap="square" rtlCol="0">
                    <a:spAutoFit/>
                  </a:bodyPr>
                  <a:lstStyle/>
                  <a:p>
                    <a:pPr algn="ctr"/>
                    <a:r>
                      <a:rPr lang="en-US" sz="1600" dirty="0">
                        <a:latin typeface="Verdana"/>
                      </a:rPr>
                      <a:t>Increase accuracy of predictions</a:t>
                    </a:r>
                  </a:p>
                </p:txBody>
              </p:sp>
            </p:grpSp>
            <p:sp>
              <p:nvSpPr>
                <p:cNvPr id="3" name="TextBox 2">
                  <a:extLst>
                    <a:ext uri="{FF2B5EF4-FFF2-40B4-BE49-F238E27FC236}">
                      <a16:creationId xmlns:a16="http://schemas.microsoft.com/office/drawing/2014/main" id="{B67A94E4-F72D-41AA-8CB8-8EDD075A336E}"/>
                    </a:ext>
                  </a:extLst>
                </p:cNvPr>
                <p:cNvSpPr txBox="1"/>
                <p:nvPr/>
              </p:nvSpPr>
              <p:spPr>
                <a:xfrm>
                  <a:off x="8195602" y="3581400"/>
                  <a:ext cx="1866217" cy="338554"/>
                </a:xfrm>
                <a:prstGeom prst="rect">
                  <a:avLst/>
                </a:prstGeom>
                <a:noFill/>
              </p:spPr>
              <p:txBody>
                <a:bodyPr wrap="none" rtlCol="0">
                  <a:spAutoFit/>
                </a:bodyPr>
                <a:lstStyle/>
                <a:p>
                  <a:r>
                    <a:rPr lang="en-US" sz="1600"/>
                    <a:t>EX:Big </a:t>
                  </a:r>
                  <a:r>
                    <a:rPr lang="en-US" sz="1600" dirty="0"/>
                    <a:t>Data</a:t>
                  </a:r>
                  <a:r>
                    <a:rPr lang="en-US" sz="1600"/>
                    <a:t>, ML</a:t>
                  </a:r>
                  <a:endParaRPr lang="en-US" sz="1600" dirty="0"/>
                </a:p>
              </p:txBody>
            </p:sp>
          </p:grpSp>
          <p:sp>
            <p:nvSpPr>
              <p:cNvPr id="4" name="TextBox 3">
                <a:extLst>
                  <a:ext uri="{FF2B5EF4-FFF2-40B4-BE49-F238E27FC236}">
                    <a16:creationId xmlns:a16="http://schemas.microsoft.com/office/drawing/2014/main" id="{2FE24F42-5108-4225-B156-85096E0458AD}"/>
                  </a:ext>
                </a:extLst>
              </p:cNvPr>
              <p:cNvSpPr txBox="1"/>
              <p:nvPr/>
            </p:nvSpPr>
            <p:spPr>
              <a:xfrm>
                <a:off x="7511268" y="1426696"/>
                <a:ext cx="2648732" cy="1323439"/>
              </a:xfrm>
              <a:prstGeom prst="rect">
                <a:avLst/>
              </a:prstGeom>
              <a:noFill/>
            </p:spPr>
            <p:txBody>
              <a:bodyPr wrap="square" rtlCol="0">
                <a:spAutoFit/>
              </a:bodyPr>
              <a:lstStyle/>
              <a:p>
                <a:r>
                  <a:rPr lang="en-US" sz="1600"/>
                  <a:t>Having difficulty keeping up with the pace of market change</a:t>
                </a:r>
                <a:br>
                  <a:rPr lang="en-US" sz="1600"/>
                </a:br>
                <a:r>
                  <a:rPr lang="en-US" sz="1600"/>
                  <a:t>Ex: Old infrastructure</a:t>
                </a:r>
              </a:p>
              <a:p>
                <a:endParaRPr lang="en-US" sz="1600"/>
              </a:p>
            </p:txBody>
          </p:sp>
        </p:grpSp>
        <p:sp>
          <p:nvSpPr>
            <p:cNvPr id="10" name="TextBox 9">
              <a:extLst>
                <a:ext uri="{FF2B5EF4-FFF2-40B4-BE49-F238E27FC236}">
                  <a16:creationId xmlns:a16="http://schemas.microsoft.com/office/drawing/2014/main" id="{EEA40F34-A4C2-4A99-8854-F9A45E5B0D28}"/>
                </a:ext>
              </a:extLst>
            </p:cNvPr>
            <p:cNvSpPr txBox="1"/>
            <p:nvPr/>
          </p:nvSpPr>
          <p:spPr>
            <a:xfrm>
              <a:off x="5736331" y="4696355"/>
              <a:ext cx="1653017" cy="1569660"/>
            </a:xfrm>
            <a:prstGeom prst="rect">
              <a:avLst/>
            </a:prstGeom>
            <a:noFill/>
          </p:spPr>
          <p:txBody>
            <a:bodyPr wrap="square" rtlCol="0">
              <a:spAutoFit/>
            </a:bodyPr>
            <a:lstStyle/>
            <a:p>
              <a:pPr algn="ctr"/>
              <a:r>
                <a:rPr lang="en-US" sz="1600"/>
                <a:t>Sharing the information with orthers insurance company </a:t>
              </a:r>
            </a:p>
            <a:p>
              <a:pPr algn="ctr"/>
              <a:endParaRPr lang="en-US" sz="1600"/>
            </a:p>
          </p:txBody>
        </p:sp>
      </p:grpSp>
    </p:spTree>
    <p:extLst>
      <p:ext uri="{BB962C8B-B14F-4D97-AF65-F5344CB8AC3E}">
        <p14:creationId xmlns:p14="http://schemas.microsoft.com/office/powerpoint/2010/main" val="1824222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43AC7-9DE3-44C5-9D7C-76D85CD432C8}"/>
              </a:ext>
            </a:extLst>
          </p:cNvPr>
          <p:cNvSpPr>
            <a:spLocks noGrp="1"/>
          </p:cNvSpPr>
          <p:nvPr>
            <p:ph type="title"/>
          </p:nvPr>
        </p:nvSpPr>
        <p:spPr/>
        <p:txBody>
          <a:bodyPr/>
          <a:lstStyle/>
          <a:p>
            <a:r>
              <a:rPr lang="en-US" dirty="0"/>
              <a:t>Video </a:t>
            </a:r>
            <a:r>
              <a:rPr lang="en-US"/>
              <a:t>: New product of Axa uses blockchain</a:t>
            </a:r>
            <a:endParaRPr lang="en-US" dirty="0"/>
          </a:p>
        </p:txBody>
      </p:sp>
      <p:sp>
        <p:nvSpPr>
          <p:cNvPr id="3" name="Text Placeholder 2">
            <a:extLst>
              <a:ext uri="{FF2B5EF4-FFF2-40B4-BE49-F238E27FC236}">
                <a16:creationId xmlns:a16="http://schemas.microsoft.com/office/drawing/2014/main" id="{F1C7DD0D-DEB9-4883-BE74-1E9F9ACCB6ED}"/>
              </a:ext>
            </a:extLst>
          </p:cNvPr>
          <p:cNvSpPr>
            <a:spLocks noGrp="1"/>
          </p:cNvSpPr>
          <p:nvPr>
            <p:ph type="body" sz="quarter" idx="10"/>
          </p:nvPr>
        </p:nvSpPr>
        <p:spPr>
          <a:xfrm>
            <a:off x="227349" y="1104900"/>
            <a:ext cx="11700000" cy="4466201"/>
          </a:xfrm>
        </p:spPr>
        <p:txBody>
          <a:bodyPr/>
          <a:lstStyle/>
          <a:p>
            <a:r>
              <a:rPr lang="en-US" dirty="0">
                <a:hlinkClick r:id="rId2"/>
              </a:rPr>
              <a:t>https://youtu.be/C4RxizgkVxQ</a:t>
            </a:r>
            <a:r>
              <a:rPr lang="en-US" dirty="0"/>
              <a:t> (FR)</a:t>
            </a: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4" name="Add-in 3" title="Web Video Player">
                <a:extLst>
                  <a:ext uri="{FF2B5EF4-FFF2-40B4-BE49-F238E27FC236}">
                    <a16:creationId xmlns:a16="http://schemas.microsoft.com/office/drawing/2014/main" id="{6B34B6D1-ACA8-48F8-8FF8-03A2BEBF7EC3}"/>
                  </a:ext>
                </a:extLst>
              </p:cNvPr>
              <p:cNvGraphicFramePr>
                <a:graphicFrameLocks noGrp="1"/>
              </p:cNvGraphicFramePr>
              <p:nvPr>
                <p:extLst>
                  <p:ext uri="{D42A27DB-BD31-4B8C-83A1-F6EECF244321}">
                    <p14:modId xmlns:p14="http://schemas.microsoft.com/office/powerpoint/2010/main" val="1502865449"/>
                  </p:ext>
                </p:extLst>
              </p:nvPr>
            </p:nvGraphicFramePr>
            <p:xfrm>
              <a:off x="1514475" y="1565908"/>
              <a:ext cx="8860155" cy="4730117"/>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4" name="Add-in 3" title="Web Video Player">
                <a:extLst>
                  <a:ext uri="{FF2B5EF4-FFF2-40B4-BE49-F238E27FC236}">
                    <a16:creationId xmlns:a16="http://schemas.microsoft.com/office/drawing/2014/main" id="{6B34B6D1-ACA8-48F8-8FF8-03A2BEBF7EC3}"/>
                  </a:ext>
                </a:extLst>
              </p:cNvPr>
              <p:cNvPicPr>
                <a:picLocks noGrp="1" noRot="1" noChangeAspect="1" noMove="1" noResize="1" noEditPoints="1" noAdjustHandles="1" noChangeArrowheads="1" noChangeShapeType="1"/>
              </p:cNvPicPr>
              <p:nvPr/>
            </p:nvPicPr>
            <p:blipFill>
              <a:blip r:embed="rId4"/>
              <a:stretch>
                <a:fillRect/>
              </a:stretch>
            </p:blipFill>
            <p:spPr>
              <a:xfrm>
                <a:off x="1514475" y="1565908"/>
                <a:ext cx="8860155" cy="4730117"/>
              </a:xfrm>
              <a:prstGeom prst="rect">
                <a:avLst/>
              </a:prstGeom>
            </p:spPr>
          </p:pic>
        </mc:Fallback>
      </mc:AlternateContent>
    </p:spTree>
    <p:extLst>
      <p:ext uri="{BB962C8B-B14F-4D97-AF65-F5344CB8AC3E}">
        <p14:creationId xmlns:p14="http://schemas.microsoft.com/office/powerpoint/2010/main" val="559166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21242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060534E-5BA4-45FA-8695-388762625F30}"/>
    </a:ext>
  </a:extLst>
</a:theme>
</file>

<file path=ppt/theme/theme2.xml><?xml version="1.0" encoding="utf-8"?>
<a:theme xmlns:a="http://schemas.openxmlformats.org/drawingml/2006/main" name="Default Theme">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ésentation1" id="{F4EDDD86-B8A8-46E1-81BA-C40220CF151C}" vid="{D76BB8BF-901C-4709-A70B-B9D859909653}"/>
    </a:ext>
  </a:extLst>
</a:theme>
</file>

<file path=ppt/theme/theme3.xml><?xml version="1.0" encoding="utf-8"?>
<a:theme xmlns:a="http://schemas.openxmlformats.org/drawingml/2006/main" name="Capgemini Master">
  <a:themeElements>
    <a:clrScheme name="Capgemini Palette">
      <a:dk1>
        <a:sysClr val="windowText" lastClr="000000"/>
      </a:dk1>
      <a:lt1>
        <a:srgbClr val="FFFFFF"/>
      </a:lt1>
      <a:dk2>
        <a:srgbClr val="2B0A3D"/>
      </a:dk2>
      <a:lt2>
        <a:srgbClr val="ECECEC"/>
      </a:lt2>
      <a:accent1>
        <a:srgbClr val="0070AD"/>
      </a:accent1>
      <a:accent2>
        <a:srgbClr val="12ABDB"/>
      </a:accent2>
      <a:accent3>
        <a:srgbClr val="2B0A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79A39874-D0F0-4AC5-82B1-94182A90E699}"/>
    </a:ext>
  </a:extLst>
</a:theme>
</file>

<file path=ppt/theme/theme4.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A220524B-0A71-4437-9042-A51560CDE696}" vid="{37EC2C4F-EFB4-403A-BA6B-23A6F5354804}"/>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7.png"/></Relationships>
</file>

<file path=ppt/webextensions/webextension1.xml><?xml version="1.0" encoding="utf-8"?>
<we:webextension xmlns:we="http://schemas.microsoft.com/office/webextensions/webextension/2010/11" id="{A3286193-B2B9-440D-B5CD-ECFC03000D75}">
  <we:reference id="wa104221182" version="3.3.0.0" store="en-US" storeType="OMEX"/>
  <we:alternateReferences>
    <we:reference id="WA104221182" version="3.3.0.0" store="WA104221182" storeType="OMEX"/>
  </we:alternateReferences>
  <we:properties>
    <we:property name="slideId" value="267"/>
    <we:property name="vid" value="&quot;https://www.youtube.com/watch?v=xJZulZ_-CMI&quot;"/>
    <we:property name="autoplay" value="0"/>
    <we:property name="starttime" value="0"/>
    <we:property name="endtime" value="0"/>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1431</TotalTime>
  <Words>226</Words>
  <Application>Microsoft Office PowerPoint</Application>
  <PresentationFormat>Widescreen</PresentationFormat>
  <Paragraphs>55</Paragraphs>
  <Slides>6</Slides>
  <Notes>0</Notes>
  <HiddenSlides>0</HiddenSlides>
  <MMClips>0</MMClips>
  <ScaleCrop>false</ScaleCrop>
  <HeadingPairs>
    <vt:vector size="8" baseType="variant">
      <vt:variant>
        <vt:lpstr>Fonts Used</vt:lpstr>
      </vt:variant>
      <vt:variant>
        <vt:i4>3</vt:i4>
      </vt:variant>
      <vt:variant>
        <vt:lpstr>Theme</vt:lpstr>
      </vt:variant>
      <vt:variant>
        <vt:i4>4</vt:i4>
      </vt:variant>
      <vt:variant>
        <vt:lpstr>Embedded OLE Servers</vt:lpstr>
      </vt:variant>
      <vt:variant>
        <vt:i4>1</vt:i4>
      </vt:variant>
      <vt:variant>
        <vt:lpstr>Slide Titles</vt:lpstr>
      </vt:variant>
      <vt:variant>
        <vt:i4>6</vt:i4>
      </vt:variant>
    </vt:vector>
  </HeadingPairs>
  <TitlesOfParts>
    <vt:vector size="14" baseType="lpstr">
      <vt:lpstr>Arial</vt:lpstr>
      <vt:lpstr>Verdana</vt:lpstr>
      <vt:lpstr>Wingdings</vt:lpstr>
      <vt:lpstr>Cover options</vt:lpstr>
      <vt:lpstr>Default Theme</vt:lpstr>
      <vt:lpstr>Capgemini Master</vt:lpstr>
      <vt:lpstr>Final slides</vt:lpstr>
      <vt:lpstr>think-cell Slide</vt:lpstr>
      <vt:lpstr>PowerPoint Presentation</vt:lpstr>
      <vt:lpstr>Why does hperconnectivity affect consumer trends? Risk / opportunity?</vt:lpstr>
      <vt:lpstr>What are the effects?</vt:lpstr>
      <vt:lpstr>Hyperconnectivity and the insurance market</vt:lpstr>
      <vt:lpstr>Video : New product of Axa uses blockchain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 Phat</dc:creator>
  <cp:lastModifiedBy>Mai, Phat</cp:lastModifiedBy>
  <cp:revision>86</cp:revision>
  <dcterms:created xsi:type="dcterms:W3CDTF">2019-09-16T03:37:40Z</dcterms:created>
  <dcterms:modified xsi:type="dcterms:W3CDTF">2019-09-26T08:37:37Z</dcterms:modified>
</cp:coreProperties>
</file>