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84" r:id="rId1"/>
  </p:sldMasterIdLst>
  <p:sldIdLst>
    <p:sldId id="256" r:id="rId2"/>
    <p:sldId id="267" r:id="rId3"/>
    <p:sldId id="269" r:id="rId4"/>
    <p:sldId id="270" r:id="rId5"/>
    <p:sldId id="271" r:id="rId6"/>
    <p:sldId id="273" r:id="rId7"/>
    <p:sldId id="272" r:id="rId8"/>
    <p:sldId id="274" r:id="rId9"/>
    <p:sldId id="275" r:id="rId10"/>
    <p:sldId id="276" r:id="rId11"/>
    <p:sldId id="277" r:id="rId12"/>
    <p:sldId id="278" r:id="rId13"/>
    <p:sldId id="279" r:id="rId14"/>
    <p:sldId id="280" r:id="rId15"/>
    <p:sldId id="281" r:id="rId16"/>
    <p:sldId id="282" r:id="rId17"/>
    <p:sldId id="283" r:id="rId18"/>
    <p:sldId id="268"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3B3B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E0061F-BFDE-7175-2EDA-F472504290F4}" v="789" dt="2020-12-24T05:43:13.36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56"/>
  </p:normalViewPr>
  <p:slideViewPr>
    <p:cSldViewPr snapToGrid="0">
      <p:cViewPr varScale="1">
        <p:scale>
          <a:sx n="79" d="100"/>
          <a:sy n="79" d="100"/>
        </p:scale>
        <p:origin x="821"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7/19/2022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24923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7/19/2022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548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7/19/2022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17862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7/19/2022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489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7/19/2022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88717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7/19/2022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3128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7/19/2022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88712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7/19/2022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4062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7/19/2022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7474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7/19/2022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9358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7/19/2022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6258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7/19/2022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322171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107004"/>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870857" y="2380343"/>
            <a:ext cx="9023624" cy="2954655"/>
          </a:xfrm>
          <a:prstGeom prst="rect">
            <a:avLst/>
          </a:prstGeom>
          <a:solidFill>
            <a:srgbClr val="3B3B3B"/>
          </a:solidFill>
        </p:spPr>
        <p:txBody>
          <a:bodyPr wrap="none" rtlCol="0">
            <a:spAutoFit/>
          </a:bodyPr>
          <a:lstStyle/>
          <a:p>
            <a:r>
              <a:rPr lang="en-US" sz="6600" dirty="0">
                <a:solidFill>
                  <a:srgbClr val="FF6600"/>
                </a:solidFill>
              </a:rPr>
              <a:t>Exploratory Data Analysis</a:t>
            </a:r>
          </a:p>
          <a:p>
            <a:r>
              <a:rPr lang="en-GB" sz="4000" b="1" i="0" dirty="0">
                <a:solidFill>
                  <a:srgbClr val="000000"/>
                </a:solidFill>
                <a:effectLst/>
                <a:latin typeface="Helvetica Neue"/>
              </a:rPr>
              <a:t>G2M insight for Cab Investment firm</a:t>
            </a:r>
          </a:p>
          <a:p>
            <a:endParaRPr lang="en-US" sz="4000" dirty="0"/>
          </a:p>
          <a:p>
            <a:r>
              <a:rPr lang="en-US" sz="4000" dirty="0"/>
              <a:t>21-Jul-2022</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9CAE4C3E-1CD1-559C-8918-D9E480EDAB3D}"/>
              </a:ext>
            </a:extLst>
          </p:cNvPr>
          <p:cNvSpPr txBox="1">
            <a:spLocks/>
          </p:cNvSpPr>
          <p:nvPr/>
        </p:nvSpPr>
        <p:spPr>
          <a:xfrm>
            <a:off x="0" y="0"/>
            <a:ext cx="12192000" cy="1225685"/>
          </a:xfrm>
          <a:prstGeom prst="rect">
            <a:avLst/>
          </a:prstGeom>
          <a:solidFill>
            <a:schemeClr val="bg2">
              <a:lumMod val="25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rgbClr val="FF6600"/>
                </a:solidFill>
              </a:rPr>
              <a:t>EDA (Customer Profile Analysis)</a:t>
            </a:r>
            <a:endParaRPr lang="en-GB" b="1" dirty="0">
              <a:solidFill>
                <a:srgbClr val="FF6600"/>
              </a:solidFill>
            </a:endParaRPr>
          </a:p>
        </p:txBody>
      </p:sp>
      <p:pic>
        <p:nvPicPr>
          <p:cNvPr id="6" name="Picture 5">
            <a:extLst>
              <a:ext uri="{FF2B5EF4-FFF2-40B4-BE49-F238E27FC236}">
                <a16:creationId xmlns:a16="http://schemas.microsoft.com/office/drawing/2014/main" id="{4642CF61-653F-6A5E-3C75-9EECA065D5A0}"/>
              </a:ext>
            </a:extLst>
          </p:cNvPr>
          <p:cNvPicPr>
            <a:picLocks noGrp="1" noRot="1" noMove="1" noResize="1" noEditPoints="1" noAdjustHandles="1" noChangeArrowheads="1" noChangeShapeType="1" noCrop="1"/>
          </p:cNvPicPr>
          <p:nvPr/>
        </p:nvPicPr>
        <p:blipFill>
          <a:blip r:embed="rId2" cstate="print">
            <a:extLst>
              <a:ext uri="{28A0092B-C50C-407E-A947-70E740481C1C}">
                <a14:useLocalDpi xmlns:a14="http://schemas.microsoft.com/office/drawing/2010/main" val="0"/>
              </a:ext>
            </a:extLst>
          </a:blip>
          <a:stretch>
            <a:fillRect/>
          </a:stretch>
        </p:blipFill>
        <p:spPr>
          <a:xfrm>
            <a:off x="10095624" y="-1"/>
            <a:ext cx="1654627" cy="1225685"/>
          </a:xfrm>
          <a:prstGeom prst="rect">
            <a:avLst/>
          </a:prstGeom>
        </p:spPr>
      </p:pic>
      <p:pic>
        <p:nvPicPr>
          <p:cNvPr id="8" name="Picture 7" descr="Chart&#10;&#10;Description automatically generated">
            <a:extLst>
              <a:ext uri="{FF2B5EF4-FFF2-40B4-BE49-F238E27FC236}">
                <a16:creationId xmlns:a16="http://schemas.microsoft.com/office/drawing/2014/main" id="{93665D68-D99A-AFD2-0DB7-C2EB2F02DB73}"/>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tretch>
            <a:fillRect/>
          </a:stretch>
        </p:blipFill>
        <p:spPr>
          <a:xfrm>
            <a:off x="2900463" y="3324732"/>
            <a:ext cx="7033098" cy="3533268"/>
          </a:xfrm>
          <a:prstGeom prst="rect">
            <a:avLst/>
          </a:prstGeom>
        </p:spPr>
      </p:pic>
      <p:sp>
        <p:nvSpPr>
          <p:cNvPr id="9" name="TextBox 8">
            <a:extLst>
              <a:ext uri="{FF2B5EF4-FFF2-40B4-BE49-F238E27FC236}">
                <a16:creationId xmlns:a16="http://schemas.microsoft.com/office/drawing/2014/main" id="{68FED2DA-F118-63D8-06DF-F82CCDC1EC9C}"/>
              </a:ext>
            </a:extLst>
          </p:cNvPr>
          <p:cNvSpPr txBox="1"/>
          <p:nvPr/>
        </p:nvSpPr>
        <p:spPr>
          <a:xfrm>
            <a:off x="0" y="1225684"/>
            <a:ext cx="12192000" cy="2354491"/>
          </a:xfrm>
          <a:prstGeom prst="rect">
            <a:avLst/>
          </a:prstGeom>
          <a:noFill/>
        </p:spPr>
        <p:txBody>
          <a:bodyPr wrap="square" rtlCol="0">
            <a:spAutoFit/>
          </a:bodyPr>
          <a:lstStyle/>
          <a:p>
            <a:pPr algn="just"/>
            <a:r>
              <a:rPr lang="en-GB" sz="2100" dirty="0">
                <a:solidFill>
                  <a:srgbClr val="000000"/>
                </a:solidFill>
              </a:rPr>
              <a:t>The graph below illustrates t</a:t>
            </a:r>
            <a:r>
              <a:rPr lang="en-GB" sz="2100" b="0" i="0" dirty="0">
                <a:solidFill>
                  <a:srgbClr val="000000"/>
                </a:solidFill>
                <a:effectLst/>
              </a:rPr>
              <a:t>he number of cab rides taken by regular customers for each company (0 denotes a cab ride taken by a “non-regular” customer and 1 denotes a ride taken by a regular).</a:t>
            </a:r>
          </a:p>
          <a:p>
            <a:pPr algn="just"/>
            <a:r>
              <a:rPr lang="en-GB" sz="2100" dirty="0">
                <a:solidFill>
                  <a:srgbClr val="000000"/>
                </a:solidFill>
              </a:rPr>
              <a:t>The numbers s</a:t>
            </a:r>
            <a:r>
              <a:rPr lang="en-GB" sz="2100" b="0" i="0" dirty="0">
                <a:solidFill>
                  <a:srgbClr val="000000"/>
                </a:solidFill>
                <a:effectLst/>
              </a:rPr>
              <a:t>trongly suggest that Yellow Cab has a larger customer base than Pink Cab. This is of importance because “regular/loyal" customers use taxis at least somewhat often and are unlikely to switch their preferred Cab company. Because of that, the number of rides taken by “regular” customers (orange in graph), is not expected to change dramatically over the near future so it provides a good indication of a company’s services’ dem</a:t>
            </a:r>
            <a:r>
              <a:rPr lang="en-GB" sz="2100" dirty="0">
                <a:solidFill>
                  <a:srgbClr val="000000"/>
                </a:solidFill>
              </a:rPr>
              <a:t>and in the future.</a:t>
            </a:r>
            <a:endParaRPr lang="en-GB" sz="2100" dirty="0"/>
          </a:p>
        </p:txBody>
      </p:sp>
    </p:spTree>
    <p:extLst>
      <p:ext uri="{BB962C8B-B14F-4D97-AF65-F5344CB8AC3E}">
        <p14:creationId xmlns:p14="http://schemas.microsoft.com/office/powerpoint/2010/main" val="25746370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C61E46EB-3407-ED2C-4015-196C9030E3A4}"/>
              </a:ext>
            </a:extLst>
          </p:cNvPr>
          <p:cNvSpPr txBox="1">
            <a:spLocks/>
          </p:cNvSpPr>
          <p:nvPr/>
        </p:nvSpPr>
        <p:spPr>
          <a:xfrm>
            <a:off x="0" y="0"/>
            <a:ext cx="12192000" cy="1225685"/>
          </a:xfrm>
          <a:prstGeom prst="rect">
            <a:avLst/>
          </a:prstGeom>
          <a:solidFill>
            <a:schemeClr val="bg2">
              <a:lumMod val="25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rgbClr val="FF6600"/>
                </a:solidFill>
              </a:rPr>
              <a:t>EDA (Customer Profile Analysis)</a:t>
            </a:r>
            <a:endParaRPr lang="en-GB" b="1" dirty="0">
              <a:solidFill>
                <a:srgbClr val="FF6600"/>
              </a:solidFill>
            </a:endParaRPr>
          </a:p>
        </p:txBody>
      </p:sp>
      <p:pic>
        <p:nvPicPr>
          <p:cNvPr id="7" name="Picture 6">
            <a:extLst>
              <a:ext uri="{FF2B5EF4-FFF2-40B4-BE49-F238E27FC236}">
                <a16:creationId xmlns:a16="http://schemas.microsoft.com/office/drawing/2014/main" id="{6056F0B6-13D6-4DB5-EDA4-524D7DBCEA6B}"/>
              </a:ext>
            </a:extLst>
          </p:cNvPr>
          <p:cNvPicPr>
            <a:picLocks noGrp="1" noRot="1" noMove="1" noResize="1" noEditPoints="1" noAdjustHandles="1" noChangeArrowheads="1" noChangeShapeType="1" noCrop="1"/>
          </p:cNvPicPr>
          <p:nvPr/>
        </p:nvPicPr>
        <p:blipFill>
          <a:blip r:embed="rId2" cstate="print">
            <a:extLst>
              <a:ext uri="{28A0092B-C50C-407E-A947-70E740481C1C}">
                <a14:useLocalDpi xmlns:a14="http://schemas.microsoft.com/office/drawing/2010/main" val="0"/>
              </a:ext>
            </a:extLst>
          </a:blip>
          <a:stretch>
            <a:fillRect/>
          </a:stretch>
        </p:blipFill>
        <p:spPr>
          <a:xfrm>
            <a:off x="10095624" y="-1"/>
            <a:ext cx="1654627" cy="1225685"/>
          </a:xfrm>
          <a:prstGeom prst="rect">
            <a:avLst/>
          </a:prstGeom>
        </p:spPr>
      </p:pic>
      <p:sp>
        <p:nvSpPr>
          <p:cNvPr id="11" name="TextBox 10">
            <a:extLst>
              <a:ext uri="{FF2B5EF4-FFF2-40B4-BE49-F238E27FC236}">
                <a16:creationId xmlns:a16="http://schemas.microsoft.com/office/drawing/2014/main" id="{C0585F2B-2AC3-2C6D-AA6C-A698DC1071D5}"/>
              </a:ext>
            </a:extLst>
          </p:cNvPr>
          <p:cNvSpPr txBox="1">
            <a:spLocks noGrp="1" noRot="1" noMove="1" noResize="1" noEditPoints="1" noAdjustHandles="1" noChangeArrowheads="1" noChangeShapeType="1"/>
          </p:cNvSpPr>
          <p:nvPr/>
        </p:nvSpPr>
        <p:spPr>
          <a:xfrm>
            <a:off x="-1" y="1540490"/>
            <a:ext cx="12192000" cy="1785104"/>
          </a:xfrm>
          <a:prstGeom prst="rect">
            <a:avLst/>
          </a:prstGeom>
          <a:noFill/>
        </p:spPr>
        <p:txBody>
          <a:bodyPr wrap="square">
            <a:spAutoFit/>
          </a:bodyPr>
          <a:lstStyle/>
          <a:p>
            <a:r>
              <a:rPr lang="en-GB" sz="2200" b="0" i="0" dirty="0">
                <a:solidFill>
                  <a:srgbClr val="000000"/>
                </a:solidFill>
                <a:effectLst/>
                <a:latin typeface="Calibri "/>
              </a:rPr>
              <a:t>The first figure </a:t>
            </a:r>
            <a:r>
              <a:rPr lang="en-GB" sz="2200" dirty="0">
                <a:solidFill>
                  <a:srgbClr val="000000"/>
                </a:solidFill>
                <a:latin typeface="Calibri "/>
              </a:rPr>
              <a:t>distinguishes the cab rides based on the gender of the customer (bottom left) and the second one presents the density of the age of the customers (bottom right). The numbers of the companies observed in the first figure are</a:t>
            </a:r>
            <a:r>
              <a:rPr lang="en-GB" sz="2200" b="0" i="0" dirty="0">
                <a:solidFill>
                  <a:srgbClr val="000000"/>
                </a:solidFill>
                <a:effectLst/>
                <a:latin typeface="Calibri "/>
              </a:rPr>
              <a:t> proportional to their overall customer numbers and the age density graphs follow a similar pattern. This suggests that there is no significant connection between the </a:t>
            </a:r>
            <a:r>
              <a:rPr lang="en-GB" sz="2200" dirty="0">
                <a:solidFill>
                  <a:srgbClr val="000000"/>
                </a:solidFill>
                <a:latin typeface="Calibri "/>
              </a:rPr>
              <a:t>gender age </a:t>
            </a:r>
            <a:r>
              <a:rPr lang="en-GB" sz="2200" b="0" i="0" dirty="0">
                <a:solidFill>
                  <a:srgbClr val="000000"/>
                </a:solidFill>
                <a:effectLst/>
                <a:latin typeface="Calibri "/>
              </a:rPr>
              <a:t>of a customer and their choice of company.</a:t>
            </a:r>
            <a:endParaRPr lang="en-GB" sz="2200" dirty="0">
              <a:latin typeface="Calibri "/>
            </a:endParaRPr>
          </a:p>
        </p:txBody>
      </p:sp>
      <p:pic>
        <p:nvPicPr>
          <p:cNvPr id="13" name="Picture 12" descr="Chart, bar chart&#10;&#10;Description automatically generated">
            <a:extLst>
              <a:ext uri="{FF2B5EF4-FFF2-40B4-BE49-F238E27FC236}">
                <a16:creationId xmlns:a16="http://schemas.microsoft.com/office/drawing/2014/main" id="{B03D01A0-AE5D-8E01-6380-DFAD4FE7CED3}"/>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tretch>
            <a:fillRect/>
          </a:stretch>
        </p:blipFill>
        <p:spPr>
          <a:xfrm>
            <a:off x="-1" y="3870959"/>
            <a:ext cx="5945813" cy="2987041"/>
          </a:xfrm>
          <a:prstGeom prst="rect">
            <a:avLst/>
          </a:prstGeom>
        </p:spPr>
      </p:pic>
      <p:pic>
        <p:nvPicPr>
          <p:cNvPr id="22" name="Picture 21" descr="Chart, line chart&#10;&#10;Description automatically generated">
            <a:extLst>
              <a:ext uri="{FF2B5EF4-FFF2-40B4-BE49-F238E27FC236}">
                <a16:creationId xmlns:a16="http://schemas.microsoft.com/office/drawing/2014/main" id="{36107591-4950-6741-D569-FDE89B3FC65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18271" y="3830320"/>
            <a:ext cx="5873729" cy="2993525"/>
          </a:xfrm>
          <a:prstGeom prst="rect">
            <a:avLst/>
          </a:prstGeom>
        </p:spPr>
      </p:pic>
    </p:spTree>
    <p:extLst>
      <p:ext uri="{BB962C8B-B14F-4D97-AF65-F5344CB8AC3E}">
        <p14:creationId xmlns:p14="http://schemas.microsoft.com/office/powerpoint/2010/main" val="10484359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40806A99-1FBA-3FC7-FE34-3B7D48D8A747}"/>
              </a:ext>
            </a:extLst>
          </p:cNvPr>
          <p:cNvSpPr txBox="1">
            <a:spLocks/>
          </p:cNvSpPr>
          <p:nvPr/>
        </p:nvSpPr>
        <p:spPr>
          <a:xfrm>
            <a:off x="0" y="0"/>
            <a:ext cx="12192000" cy="1225685"/>
          </a:xfrm>
          <a:prstGeom prst="rect">
            <a:avLst/>
          </a:prstGeom>
          <a:solidFill>
            <a:schemeClr val="bg2">
              <a:lumMod val="25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rgbClr val="FF6600"/>
                </a:solidFill>
              </a:rPr>
              <a:t>EDA (Customer Profile Analysis)</a:t>
            </a:r>
            <a:endParaRPr lang="en-GB" b="1" dirty="0">
              <a:solidFill>
                <a:srgbClr val="FF6600"/>
              </a:solidFill>
            </a:endParaRPr>
          </a:p>
        </p:txBody>
      </p:sp>
      <p:pic>
        <p:nvPicPr>
          <p:cNvPr id="6" name="Picture 5">
            <a:extLst>
              <a:ext uri="{FF2B5EF4-FFF2-40B4-BE49-F238E27FC236}">
                <a16:creationId xmlns:a16="http://schemas.microsoft.com/office/drawing/2014/main" id="{BFA81087-15BB-2C65-F9CA-22BF2F2516E4}"/>
              </a:ext>
            </a:extLst>
          </p:cNvPr>
          <p:cNvPicPr>
            <a:picLocks noGrp="1" noRot="1" noMove="1" noResize="1" noEditPoints="1" noAdjustHandles="1" noChangeArrowheads="1" noChangeShapeType="1" noCrop="1"/>
          </p:cNvPicPr>
          <p:nvPr/>
        </p:nvPicPr>
        <p:blipFill>
          <a:blip r:embed="rId2" cstate="print">
            <a:extLst>
              <a:ext uri="{28A0092B-C50C-407E-A947-70E740481C1C}">
                <a14:useLocalDpi xmlns:a14="http://schemas.microsoft.com/office/drawing/2010/main" val="0"/>
              </a:ext>
            </a:extLst>
          </a:blip>
          <a:stretch>
            <a:fillRect/>
          </a:stretch>
        </p:blipFill>
        <p:spPr>
          <a:xfrm>
            <a:off x="10095624" y="-1"/>
            <a:ext cx="1654627" cy="1225685"/>
          </a:xfrm>
          <a:prstGeom prst="rect">
            <a:avLst/>
          </a:prstGeom>
        </p:spPr>
      </p:pic>
      <p:pic>
        <p:nvPicPr>
          <p:cNvPr id="8" name="Picture 7" descr="Chart, bar chart, histogram&#10;&#10;Description automatically generated">
            <a:extLst>
              <a:ext uri="{FF2B5EF4-FFF2-40B4-BE49-F238E27FC236}">
                <a16:creationId xmlns:a16="http://schemas.microsoft.com/office/drawing/2014/main" id="{BEE47DBC-AEEF-0E09-9765-48578553AC0D}"/>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tretch>
            <a:fillRect/>
          </a:stretch>
        </p:blipFill>
        <p:spPr>
          <a:xfrm>
            <a:off x="0" y="3830320"/>
            <a:ext cx="5931196" cy="3027680"/>
          </a:xfrm>
          <a:prstGeom prst="rect">
            <a:avLst/>
          </a:prstGeom>
        </p:spPr>
      </p:pic>
      <p:sp>
        <p:nvSpPr>
          <p:cNvPr id="10" name="TextBox 9">
            <a:extLst>
              <a:ext uri="{FF2B5EF4-FFF2-40B4-BE49-F238E27FC236}">
                <a16:creationId xmlns:a16="http://schemas.microsoft.com/office/drawing/2014/main" id="{1F1540A6-D152-6826-38C7-9832C4512F8C}"/>
              </a:ext>
            </a:extLst>
          </p:cNvPr>
          <p:cNvSpPr txBox="1">
            <a:spLocks noGrp="1" noRot="1" noMove="1" noResize="1" noEditPoints="1" noAdjustHandles="1" noChangeArrowheads="1" noChangeShapeType="1"/>
          </p:cNvSpPr>
          <p:nvPr/>
        </p:nvSpPr>
        <p:spPr>
          <a:xfrm>
            <a:off x="0" y="1595335"/>
            <a:ext cx="12192000" cy="769441"/>
          </a:xfrm>
          <a:prstGeom prst="rect">
            <a:avLst/>
          </a:prstGeom>
          <a:noFill/>
        </p:spPr>
        <p:txBody>
          <a:bodyPr wrap="square" rtlCol="0">
            <a:spAutoFit/>
          </a:bodyPr>
          <a:lstStyle/>
          <a:p>
            <a:r>
              <a:rPr lang="en-US" sz="2200" dirty="0"/>
              <a:t>Likewise, the data suggest that the distance travelled on a ride or the preferred payment method of a customer do not appear to affect their preferred company. </a:t>
            </a:r>
            <a:endParaRPr lang="en-GB" sz="2200" dirty="0"/>
          </a:p>
        </p:txBody>
      </p:sp>
      <p:pic>
        <p:nvPicPr>
          <p:cNvPr id="11" name="Picture 10" descr="Chart, bar chart&#10;&#10;Description automatically generated">
            <a:extLst>
              <a:ext uri="{FF2B5EF4-FFF2-40B4-BE49-F238E27FC236}">
                <a16:creationId xmlns:a16="http://schemas.microsoft.com/office/drawing/2014/main" id="{82AE428B-919B-A6D8-58AE-9331EAB323F1}"/>
              </a:ext>
            </a:extLst>
          </p:cNvPr>
          <p:cNvPicPr>
            <a:picLocks noGrp="1" noRot="1" noChangeAspect="1" noMove="1" noResize="1" noEditPoints="1" noAdjustHandles="1" noChangeArrowheads="1" noChangeShapeType="1" noCrop="1"/>
          </p:cNvPicPr>
          <p:nvPr/>
        </p:nvPicPr>
        <p:blipFill>
          <a:blip r:embed="rId4">
            <a:extLst>
              <a:ext uri="{28A0092B-C50C-407E-A947-70E740481C1C}">
                <a14:useLocalDpi xmlns:a14="http://schemas.microsoft.com/office/drawing/2010/main" val="0"/>
              </a:ext>
            </a:extLst>
          </a:blip>
          <a:stretch>
            <a:fillRect/>
          </a:stretch>
        </p:blipFill>
        <p:spPr>
          <a:xfrm>
            <a:off x="6184245" y="3830321"/>
            <a:ext cx="6007756" cy="3027680"/>
          </a:xfrm>
          <a:prstGeom prst="rect">
            <a:avLst/>
          </a:prstGeom>
        </p:spPr>
      </p:pic>
    </p:spTree>
    <p:extLst>
      <p:ext uri="{BB962C8B-B14F-4D97-AF65-F5344CB8AC3E}">
        <p14:creationId xmlns:p14="http://schemas.microsoft.com/office/powerpoint/2010/main" val="9763795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7CD48BB-E4FA-9CEC-9E12-8BD6B982D03C}"/>
              </a:ext>
            </a:extLst>
          </p:cNvPr>
          <p:cNvSpPr txBox="1">
            <a:spLocks/>
          </p:cNvSpPr>
          <p:nvPr/>
        </p:nvSpPr>
        <p:spPr>
          <a:xfrm>
            <a:off x="0" y="0"/>
            <a:ext cx="12192000" cy="1225685"/>
          </a:xfrm>
          <a:prstGeom prst="rect">
            <a:avLst/>
          </a:prstGeom>
          <a:solidFill>
            <a:schemeClr val="bg2">
              <a:lumMod val="25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rgbClr val="FF6600"/>
                </a:solidFill>
              </a:rPr>
              <a:t>EDA (Profit Analysis)</a:t>
            </a:r>
            <a:endParaRPr lang="en-GB" b="1" dirty="0">
              <a:solidFill>
                <a:srgbClr val="FF6600"/>
              </a:solidFill>
            </a:endParaRPr>
          </a:p>
        </p:txBody>
      </p:sp>
      <p:pic>
        <p:nvPicPr>
          <p:cNvPr id="5" name="Picture 4">
            <a:extLst>
              <a:ext uri="{FF2B5EF4-FFF2-40B4-BE49-F238E27FC236}">
                <a16:creationId xmlns:a16="http://schemas.microsoft.com/office/drawing/2014/main" id="{ED5FD0E3-1E40-E7D3-F02D-D3CE33B6D07C}"/>
              </a:ext>
            </a:extLst>
          </p:cNvPr>
          <p:cNvPicPr>
            <a:picLocks noGrp="1" noRot="1" noMove="1" noResize="1" noEditPoints="1" noAdjustHandles="1" noChangeArrowheads="1" noChangeShapeType="1" noCrop="1"/>
          </p:cNvPicPr>
          <p:nvPr/>
        </p:nvPicPr>
        <p:blipFill>
          <a:blip r:embed="rId2" cstate="print">
            <a:extLst>
              <a:ext uri="{28A0092B-C50C-407E-A947-70E740481C1C}">
                <a14:useLocalDpi xmlns:a14="http://schemas.microsoft.com/office/drawing/2010/main" val="0"/>
              </a:ext>
            </a:extLst>
          </a:blip>
          <a:stretch>
            <a:fillRect/>
          </a:stretch>
        </p:blipFill>
        <p:spPr>
          <a:xfrm>
            <a:off x="10095624" y="-1"/>
            <a:ext cx="1654627" cy="1225685"/>
          </a:xfrm>
          <a:prstGeom prst="rect">
            <a:avLst/>
          </a:prstGeom>
        </p:spPr>
      </p:pic>
      <p:pic>
        <p:nvPicPr>
          <p:cNvPr id="7" name="Picture 6" descr="Chart, line chart&#10;&#10;Description automatically generated">
            <a:extLst>
              <a:ext uri="{FF2B5EF4-FFF2-40B4-BE49-F238E27FC236}">
                <a16:creationId xmlns:a16="http://schemas.microsoft.com/office/drawing/2014/main" id="{E122A531-ABB6-E8E2-7A93-FC464F9C2A72}"/>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tretch>
            <a:fillRect/>
          </a:stretch>
        </p:blipFill>
        <p:spPr>
          <a:xfrm>
            <a:off x="0" y="3735421"/>
            <a:ext cx="6077700" cy="3122579"/>
          </a:xfrm>
          <a:prstGeom prst="rect">
            <a:avLst/>
          </a:prstGeom>
        </p:spPr>
      </p:pic>
      <p:pic>
        <p:nvPicPr>
          <p:cNvPr id="9" name="Picture 8" descr="Chart&#10;&#10;Description automatically generated">
            <a:extLst>
              <a:ext uri="{FF2B5EF4-FFF2-40B4-BE49-F238E27FC236}">
                <a16:creationId xmlns:a16="http://schemas.microsoft.com/office/drawing/2014/main" id="{BCAA6EDA-28D1-E8E3-8ACA-3D1BE8F37924}"/>
              </a:ext>
            </a:extLst>
          </p:cNvPr>
          <p:cNvPicPr>
            <a:picLocks noGrp="1" noRot="1" noChangeAspect="1" noMove="1" noResize="1" noEditPoints="1" noAdjustHandles="1" noChangeArrowheads="1" noChangeShapeType="1" noCrop="1"/>
          </p:cNvPicPr>
          <p:nvPr/>
        </p:nvPicPr>
        <p:blipFill>
          <a:blip r:embed="rId4">
            <a:extLst>
              <a:ext uri="{28A0092B-C50C-407E-A947-70E740481C1C}">
                <a14:useLocalDpi xmlns:a14="http://schemas.microsoft.com/office/drawing/2010/main" val="0"/>
              </a:ext>
            </a:extLst>
          </a:blip>
          <a:stretch>
            <a:fillRect/>
          </a:stretch>
        </p:blipFill>
        <p:spPr>
          <a:xfrm>
            <a:off x="6193103" y="3735421"/>
            <a:ext cx="5998897" cy="3122579"/>
          </a:xfrm>
          <a:prstGeom prst="rect">
            <a:avLst/>
          </a:prstGeom>
        </p:spPr>
      </p:pic>
      <p:sp>
        <p:nvSpPr>
          <p:cNvPr id="11" name="TextBox 10">
            <a:extLst>
              <a:ext uri="{FF2B5EF4-FFF2-40B4-BE49-F238E27FC236}">
                <a16:creationId xmlns:a16="http://schemas.microsoft.com/office/drawing/2014/main" id="{911AD362-2933-6A4A-2873-163F657175C7}"/>
              </a:ext>
            </a:extLst>
          </p:cNvPr>
          <p:cNvSpPr txBox="1">
            <a:spLocks noGrp="1" noRot="1" noMove="1" noResize="1" noEditPoints="1" noAdjustHandles="1" noChangeArrowheads="1" noChangeShapeType="1"/>
          </p:cNvSpPr>
          <p:nvPr/>
        </p:nvSpPr>
        <p:spPr>
          <a:xfrm>
            <a:off x="-1" y="1342418"/>
            <a:ext cx="12191999" cy="1785104"/>
          </a:xfrm>
          <a:prstGeom prst="rect">
            <a:avLst/>
          </a:prstGeom>
          <a:noFill/>
        </p:spPr>
        <p:txBody>
          <a:bodyPr wrap="square">
            <a:spAutoFit/>
          </a:bodyPr>
          <a:lstStyle/>
          <a:p>
            <a:r>
              <a:rPr lang="en-GB" sz="2200" b="0" i="0" dirty="0">
                <a:solidFill>
                  <a:srgbClr val="000000"/>
                </a:solidFill>
                <a:effectLst/>
              </a:rPr>
              <a:t>Overall, Yellow </a:t>
            </a:r>
            <a:r>
              <a:rPr lang="en-GB" sz="2200" dirty="0">
                <a:solidFill>
                  <a:srgbClr val="000000"/>
                </a:solidFill>
              </a:rPr>
              <a:t>Cab</a:t>
            </a:r>
            <a:r>
              <a:rPr lang="en-GB" sz="2200" b="0" i="0" dirty="0">
                <a:solidFill>
                  <a:srgbClr val="000000"/>
                </a:solidFill>
                <a:effectLst/>
              </a:rPr>
              <a:t> enjoys a slightly higher profit margin on it's rides. According to the second plot, the difference in profit margin of the two </a:t>
            </a:r>
            <a:r>
              <a:rPr lang="en-GB" sz="2200" dirty="0">
                <a:solidFill>
                  <a:srgbClr val="000000"/>
                </a:solidFill>
              </a:rPr>
              <a:t>companies spikes during the summer but </a:t>
            </a:r>
            <a:r>
              <a:rPr lang="en-GB" sz="2200" b="0" i="0" dirty="0">
                <a:solidFill>
                  <a:srgbClr val="000000"/>
                </a:solidFill>
                <a:effectLst/>
              </a:rPr>
              <a:t>gets smaller towards the end of the year. This is particularly interesting as the end of the year is when customer numbers peak for both companies. The analysis shows that Yellow Cab’s profit margin does not </a:t>
            </a:r>
            <a:r>
              <a:rPr lang="en-GB" sz="2200" dirty="0">
                <a:solidFill>
                  <a:srgbClr val="000000"/>
                </a:solidFill>
              </a:rPr>
              <a:t>increase</a:t>
            </a:r>
            <a:r>
              <a:rPr lang="en-GB" sz="2200" b="0" i="0" dirty="0">
                <a:solidFill>
                  <a:srgbClr val="000000"/>
                </a:solidFill>
                <a:effectLst/>
              </a:rPr>
              <a:t> when their customer numbers do. However the hypothesis is true for Pink Cab.</a:t>
            </a:r>
            <a:endParaRPr lang="en-GB" sz="2200" dirty="0"/>
          </a:p>
        </p:txBody>
      </p:sp>
    </p:spTree>
    <p:extLst>
      <p:ext uri="{BB962C8B-B14F-4D97-AF65-F5344CB8AC3E}">
        <p14:creationId xmlns:p14="http://schemas.microsoft.com/office/powerpoint/2010/main" val="37940530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0B9870F-8B4D-915A-2C5E-2BF1FAD23C52}"/>
              </a:ext>
            </a:extLst>
          </p:cNvPr>
          <p:cNvSpPr txBox="1">
            <a:spLocks/>
          </p:cNvSpPr>
          <p:nvPr/>
        </p:nvSpPr>
        <p:spPr>
          <a:xfrm>
            <a:off x="0" y="0"/>
            <a:ext cx="12192000" cy="1225685"/>
          </a:xfrm>
          <a:prstGeom prst="rect">
            <a:avLst/>
          </a:prstGeom>
          <a:solidFill>
            <a:schemeClr val="bg2">
              <a:lumMod val="25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rgbClr val="FF6600"/>
                </a:solidFill>
              </a:rPr>
              <a:t>EDA (Profit Analysis)</a:t>
            </a:r>
            <a:endParaRPr lang="en-GB" b="1" dirty="0">
              <a:solidFill>
                <a:srgbClr val="FF6600"/>
              </a:solidFill>
            </a:endParaRPr>
          </a:p>
        </p:txBody>
      </p:sp>
      <p:pic>
        <p:nvPicPr>
          <p:cNvPr id="5" name="Picture 4">
            <a:extLst>
              <a:ext uri="{FF2B5EF4-FFF2-40B4-BE49-F238E27FC236}">
                <a16:creationId xmlns:a16="http://schemas.microsoft.com/office/drawing/2014/main" id="{4BCC3766-1183-CF9C-B13C-5FC07AB8F91C}"/>
              </a:ext>
            </a:extLst>
          </p:cNvPr>
          <p:cNvPicPr>
            <a:picLocks noGrp="1" noRot="1" noMove="1" noResize="1" noEditPoints="1" noAdjustHandles="1" noChangeArrowheads="1" noChangeShapeType="1" noCrop="1"/>
          </p:cNvPicPr>
          <p:nvPr/>
        </p:nvPicPr>
        <p:blipFill>
          <a:blip r:embed="rId2" cstate="print">
            <a:extLst>
              <a:ext uri="{28A0092B-C50C-407E-A947-70E740481C1C}">
                <a14:useLocalDpi xmlns:a14="http://schemas.microsoft.com/office/drawing/2010/main" val="0"/>
              </a:ext>
            </a:extLst>
          </a:blip>
          <a:stretch>
            <a:fillRect/>
          </a:stretch>
        </p:blipFill>
        <p:spPr>
          <a:xfrm>
            <a:off x="10095624" y="-1"/>
            <a:ext cx="1654627" cy="1225685"/>
          </a:xfrm>
          <a:prstGeom prst="rect">
            <a:avLst/>
          </a:prstGeom>
        </p:spPr>
      </p:pic>
      <p:pic>
        <p:nvPicPr>
          <p:cNvPr id="7" name="Picture 6" descr="A picture containing text, building&#10;&#10;Description automatically generated">
            <a:extLst>
              <a:ext uri="{FF2B5EF4-FFF2-40B4-BE49-F238E27FC236}">
                <a16:creationId xmlns:a16="http://schemas.microsoft.com/office/drawing/2014/main" id="{035BD172-6A30-74A1-7127-54895FB8CC78}"/>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tretch>
            <a:fillRect/>
          </a:stretch>
        </p:blipFill>
        <p:spPr>
          <a:xfrm>
            <a:off x="5834256" y="1369626"/>
            <a:ext cx="6357744" cy="5404590"/>
          </a:xfrm>
          <a:prstGeom prst="rect">
            <a:avLst/>
          </a:prstGeom>
        </p:spPr>
      </p:pic>
      <p:sp>
        <p:nvSpPr>
          <p:cNvPr id="8" name="TextBox 7">
            <a:extLst>
              <a:ext uri="{FF2B5EF4-FFF2-40B4-BE49-F238E27FC236}">
                <a16:creationId xmlns:a16="http://schemas.microsoft.com/office/drawing/2014/main" id="{D907D7F3-CC86-4AE2-B4BF-FA2E779A5D10}"/>
              </a:ext>
            </a:extLst>
          </p:cNvPr>
          <p:cNvSpPr txBox="1">
            <a:spLocks noGrp="1" noRot="1" noMove="1" noResize="1" noEditPoints="1" noAdjustHandles="1" noChangeArrowheads="1" noChangeShapeType="1"/>
          </p:cNvSpPr>
          <p:nvPr/>
        </p:nvSpPr>
        <p:spPr>
          <a:xfrm>
            <a:off x="9728" y="1293779"/>
            <a:ext cx="5642043" cy="3262432"/>
          </a:xfrm>
          <a:prstGeom prst="rect">
            <a:avLst/>
          </a:prstGeom>
          <a:noFill/>
        </p:spPr>
        <p:txBody>
          <a:bodyPr wrap="square" rtlCol="0">
            <a:spAutoFit/>
          </a:bodyPr>
          <a:lstStyle/>
          <a:p>
            <a:r>
              <a:rPr lang="en-US" sz="2200" dirty="0"/>
              <a:t>Investigating the underlying reasons for Yellow Cab’s higher profit margin, we observe that </a:t>
            </a:r>
            <a:r>
              <a:rPr lang="en-GB" sz="2200" dirty="0">
                <a:solidFill>
                  <a:srgbClr val="000000"/>
                </a:solidFill>
              </a:rPr>
              <a:t>fo</a:t>
            </a:r>
            <a:r>
              <a:rPr lang="en-GB" sz="2200" b="0" i="0" dirty="0">
                <a:solidFill>
                  <a:srgbClr val="000000"/>
                </a:solidFill>
                <a:effectLst/>
              </a:rPr>
              <a:t>r the same distance travelled, the cost of the trip is almost the same for both companies. Hence, it is the higher prices Yellow cab charges that explain the differences in profit margin. The fact that Yellow Cab charges higher prices and still has more customers may indicate a high quality of service from their part.</a:t>
            </a:r>
            <a:endParaRPr lang="en-GB" sz="2200" dirty="0"/>
          </a:p>
        </p:txBody>
      </p:sp>
    </p:spTree>
    <p:extLst>
      <p:ext uri="{BB962C8B-B14F-4D97-AF65-F5344CB8AC3E}">
        <p14:creationId xmlns:p14="http://schemas.microsoft.com/office/powerpoint/2010/main" val="5820251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C921F4A-A8B8-FBDB-0233-6D48A0253006}"/>
              </a:ext>
            </a:extLst>
          </p:cNvPr>
          <p:cNvSpPr txBox="1">
            <a:spLocks/>
          </p:cNvSpPr>
          <p:nvPr/>
        </p:nvSpPr>
        <p:spPr>
          <a:xfrm>
            <a:off x="0" y="0"/>
            <a:ext cx="12192000" cy="1225685"/>
          </a:xfrm>
          <a:prstGeom prst="rect">
            <a:avLst/>
          </a:prstGeom>
          <a:solidFill>
            <a:schemeClr val="bg2">
              <a:lumMod val="25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rgbClr val="FF6600"/>
                </a:solidFill>
              </a:rPr>
              <a:t>EDA (Profit Analysis)</a:t>
            </a:r>
            <a:endParaRPr lang="en-GB" b="1" dirty="0">
              <a:solidFill>
                <a:srgbClr val="FF6600"/>
              </a:solidFill>
            </a:endParaRPr>
          </a:p>
        </p:txBody>
      </p:sp>
      <p:pic>
        <p:nvPicPr>
          <p:cNvPr id="5" name="Picture 4">
            <a:extLst>
              <a:ext uri="{FF2B5EF4-FFF2-40B4-BE49-F238E27FC236}">
                <a16:creationId xmlns:a16="http://schemas.microsoft.com/office/drawing/2014/main" id="{90BC2127-78C6-A6DB-26F1-042BE5AF35BA}"/>
              </a:ext>
            </a:extLst>
          </p:cNvPr>
          <p:cNvPicPr>
            <a:picLocks noGrp="1" noRot="1" noMove="1" noResize="1" noEditPoints="1" noAdjustHandles="1" noChangeArrowheads="1" noChangeShapeType="1" noCrop="1"/>
          </p:cNvPicPr>
          <p:nvPr/>
        </p:nvPicPr>
        <p:blipFill>
          <a:blip r:embed="rId2" cstate="print">
            <a:extLst>
              <a:ext uri="{28A0092B-C50C-407E-A947-70E740481C1C}">
                <a14:useLocalDpi xmlns:a14="http://schemas.microsoft.com/office/drawing/2010/main" val="0"/>
              </a:ext>
            </a:extLst>
          </a:blip>
          <a:stretch>
            <a:fillRect/>
          </a:stretch>
        </p:blipFill>
        <p:spPr>
          <a:xfrm>
            <a:off x="10095624" y="-1"/>
            <a:ext cx="1654627" cy="1225685"/>
          </a:xfrm>
          <a:prstGeom prst="rect">
            <a:avLst/>
          </a:prstGeom>
        </p:spPr>
      </p:pic>
      <p:pic>
        <p:nvPicPr>
          <p:cNvPr id="7" name="Picture 6" descr="A picture containing chart&#10;&#10;Description automatically generated">
            <a:extLst>
              <a:ext uri="{FF2B5EF4-FFF2-40B4-BE49-F238E27FC236}">
                <a16:creationId xmlns:a16="http://schemas.microsoft.com/office/drawing/2014/main" id="{34FDB2A3-0C2D-5759-9DE4-1456B309C900}"/>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tretch>
            <a:fillRect/>
          </a:stretch>
        </p:blipFill>
        <p:spPr>
          <a:xfrm>
            <a:off x="2248381" y="2832603"/>
            <a:ext cx="7695238" cy="4025397"/>
          </a:xfrm>
          <a:prstGeom prst="rect">
            <a:avLst/>
          </a:prstGeom>
        </p:spPr>
      </p:pic>
      <p:sp>
        <p:nvSpPr>
          <p:cNvPr id="9" name="TextBox 8">
            <a:extLst>
              <a:ext uri="{FF2B5EF4-FFF2-40B4-BE49-F238E27FC236}">
                <a16:creationId xmlns:a16="http://schemas.microsoft.com/office/drawing/2014/main" id="{524ACD8B-EE30-01CF-A92D-4C857AD42382}"/>
              </a:ext>
            </a:extLst>
          </p:cNvPr>
          <p:cNvSpPr txBox="1">
            <a:spLocks noGrp="1" noRot="1" noMove="1" noResize="1" noEditPoints="1" noAdjustHandles="1" noChangeArrowheads="1" noChangeShapeType="1"/>
          </p:cNvSpPr>
          <p:nvPr/>
        </p:nvSpPr>
        <p:spPr>
          <a:xfrm>
            <a:off x="1" y="1468876"/>
            <a:ext cx="12191999" cy="769441"/>
          </a:xfrm>
          <a:prstGeom prst="rect">
            <a:avLst/>
          </a:prstGeom>
          <a:noFill/>
        </p:spPr>
        <p:txBody>
          <a:bodyPr wrap="square" rtlCol="0">
            <a:spAutoFit/>
          </a:bodyPr>
          <a:lstStyle/>
          <a:p>
            <a:r>
              <a:rPr lang="en-US" sz="2200" b="0" i="0" dirty="0">
                <a:solidFill>
                  <a:srgbClr val="000000"/>
                </a:solidFill>
                <a:effectLst/>
              </a:rPr>
              <a:t>T</a:t>
            </a:r>
            <a:r>
              <a:rPr lang="en-GB" sz="2200" b="0" i="0" dirty="0">
                <a:solidFill>
                  <a:srgbClr val="000000"/>
                </a:solidFill>
                <a:effectLst/>
              </a:rPr>
              <a:t>he plot shows the yearly profit of the companies (in millions). Yellow Cab's revenue is about 7 times higher than Pink Cab's but that it has decreased over the year of 2018.</a:t>
            </a:r>
            <a:endParaRPr lang="en-GB" sz="2200" dirty="0"/>
          </a:p>
        </p:txBody>
      </p:sp>
    </p:spTree>
    <p:extLst>
      <p:ext uri="{BB962C8B-B14F-4D97-AF65-F5344CB8AC3E}">
        <p14:creationId xmlns:p14="http://schemas.microsoft.com/office/powerpoint/2010/main" val="8021018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AC5CA75-075A-968F-B65B-DA12C1ECC6BD}"/>
              </a:ext>
            </a:extLst>
          </p:cNvPr>
          <p:cNvSpPr txBox="1">
            <a:spLocks/>
          </p:cNvSpPr>
          <p:nvPr/>
        </p:nvSpPr>
        <p:spPr>
          <a:xfrm>
            <a:off x="0" y="0"/>
            <a:ext cx="12192000" cy="1225685"/>
          </a:xfrm>
          <a:prstGeom prst="rect">
            <a:avLst/>
          </a:prstGeom>
          <a:solidFill>
            <a:schemeClr val="bg2">
              <a:lumMod val="25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rgbClr val="FF6600"/>
                </a:solidFill>
              </a:rPr>
              <a:t>EDA Summary</a:t>
            </a:r>
            <a:endParaRPr lang="en-GB" b="1" dirty="0">
              <a:solidFill>
                <a:srgbClr val="FF6600"/>
              </a:solidFill>
            </a:endParaRPr>
          </a:p>
        </p:txBody>
      </p:sp>
      <p:pic>
        <p:nvPicPr>
          <p:cNvPr id="5" name="Picture 4">
            <a:extLst>
              <a:ext uri="{FF2B5EF4-FFF2-40B4-BE49-F238E27FC236}">
                <a16:creationId xmlns:a16="http://schemas.microsoft.com/office/drawing/2014/main" id="{E4BCC4E5-7CEB-FFA4-471E-1E593ED53E06}"/>
              </a:ext>
            </a:extLst>
          </p:cNvPr>
          <p:cNvPicPr>
            <a:picLocks noGrp="1" noRot="1" noMove="1" noResize="1" noEditPoints="1" noAdjustHandles="1" noChangeArrowheads="1" noChangeShapeType="1" noCrop="1"/>
          </p:cNvPicPr>
          <p:nvPr/>
        </p:nvPicPr>
        <p:blipFill>
          <a:blip r:embed="rId2" cstate="print">
            <a:extLst>
              <a:ext uri="{28A0092B-C50C-407E-A947-70E740481C1C}">
                <a14:useLocalDpi xmlns:a14="http://schemas.microsoft.com/office/drawing/2010/main" val="0"/>
              </a:ext>
            </a:extLst>
          </a:blip>
          <a:stretch>
            <a:fillRect/>
          </a:stretch>
        </p:blipFill>
        <p:spPr>
          <a:xfrm>
            <a:off x="10095624" y="-1"/>
            <a:ext cx="1654627" cy="1225685"/>
          </a:xfrm>
          <a:prstGeom prst="rect">
            <a:avLst/>
          </a:prstGeom>
        </p:spPr>
      </p:pic>
      <p:sp>
        <p:nvSpPr>
          <p:cNvPr id="7" name="TextBox 6">
            <a:extLst>
              <a:ext uri="{FF2B5EF4-FFF2-40B4-BE49-F238E27FC236}">
                <a16:creationId xmlns:a16="http://schemas.microsoft.com/office/drawing/2014/main" id="{A6B2D9EB-2BB7-B813-F9C0-C3249244C04C}"/>
              </a:ext>
            </a:extLst>
          </p:cNvPr>
          <p:cNvSpPr txBox="1">
            <a:spLocks noGrp="1" noRot="1" noMove="1" noResize="1" noEditPoints="1" noAdjustHandles="1" noChangeArrowheads="1" noChangeShapeType="1"/>
          </p:cNvSpPr>
          <p:nvPr/>
        </p:nvSpPr>
        <p:spPr>
          <a:xfrm>
            <a:off x="0" y="1556428"/>
            <a:ext cx="12192000" cy="4493538"/>
          </a:xfrm>
          <a:prstGeom prst="rect">
            <a:avLst/>
          </a:prstGeom>
          <a:noFill/>
        </p:spPr>
        <p:txBody>
          <a:bodyPr wrap="square">
            <a:spAutoFit/>
          </a:bodyPr>
          <a:lstStyle/>
          <a:p>
            <a:r>
              <a:rPr lang="en-GB" sz="2200" dirty="0">
                <a:solidFill>
                  <a:srgbClr val="000000"/>
                </a:solidFill>
              </a:rPr>
              <a:t>The data collected was generally clean and of high quality, hence trustworthy. A</a:t>
            </a:r>
            <a:r>
              <a:rPr lang="en-GB" sz="2200" b="0" i="0" dirty="0">
                <a:solidFill>
                  <a:srgbClr val="000000"/>
                </a:solidFill>
                <a:effectLst/>
              </a:rPr>
              <a:t>nalysing the data showed that:</a:t>
            </a:r>
          </a:p>
          <a:p>
            <a:endParaRPr lang="en-GB" sz="2200" b="0" i="0" dirty="0">
              <a:solidFill>
                <a:srgbClr val="000000"/>
              </a:solidFill>
              <a:effectLst/>
            </a:endParaRPr>
          </a:p>
          <a:p>
            <a:pPr marL="342900" indent="-342900">
              <a:buFont typeface="Arial" panose="020B0604020202020204" pitchFamily="34" charset="0"/>
              <a:buChar char="•"/>
            </a:pPr>
            <a:r>
              <a:rPr lang="en-GB" sz="2200" b="0" i="0" dirty="0">
                <a:solidFill>
                  <a:srgbClr val="000000"/>
                </a:solidFill>
                <a:effectLst/>
              </a:rPr>
              <a:t>Yellow Cab has had a higher number of customers compared to Pink Cab in any given month during  the time period 2016-2018.</a:t>
            </a:r>
            <a:r>
              <a:rPr lang="en-GB" sz="2200" dirty="0">
                <a:solidFill>
                  <a:srgbClr val="000000"/>
                </a:solidFill>
              </a:rPr>
              <a:t> </a:t>
            </a:r>
          </a:p>
          <a:p>
            <a:pPr marL="285750" indent="-285750">
              <a:buFont typeface="Arial" panose="020B0604020202020204" pitchFamily="34" charset="0"/>
              <a:buChar char="•"/>
            </a:pPr>
            <a:r>
              <a:rPr lang="en-GB" sz="2200" dirty="0">
                <a:solidFill>
                  <a:srgbClr val="000000"/>
                </a:solidFill>
              </a:rPr>
              <a:t>With the exception of San Diego, Yellow Cab dominates the market (compared to Pink Cab) in all major cities-markets.</a:t>
            </a:r>
          </a:p>
          <a:p>
            <a:pPr marL="285750" indent="-285750">
              <a:buFont typeface="Arial" panose="020B0604020202020204" pitchFamily="34" charset="0"/>
              <a:buChar char="•"/>
            </a:pPr>
            <a:r>
              <a:rPr lang="en-GB" sz="2200" b="0" i="0" dirty="0">
                <a:solidFill>
                  <a:srgbClr val="000000"/>
                </a:solidFill>
                <a:effectLst/>
              </a:rPr>
              <a:t>Factors such as </a:t>
            </a:r>
            <a:r>
              <a:rPr lang="en-GB" sz="2200" dirty="0">
                <a:solidFill>
                  <a:srgbClr val="000000"/>
                </a:solidFill>
              </a:rPr>
              <a:t>a</a:t>
            </a:r>
            <a:r>
              <a:rPr lang="en-GB" sz="2200" b="0" i="0" dirty="0">
                <a:solidFill>
                  <a:srgbClr val="000000"/>
                </a:solidFill>
                <a:effectLst/>
              </a:rPr>
              <a:t>ge, gender, preferred payment method or length of route don’t influence the customer’s choice of cab company to use.</a:t>
            </a:r>
          </a:p>
          <a:p>
            <a:pPr marL="285750" indent="-285750">
              <a:buFont typeface="Arial" panose="020B0604020202020204" pitchFamily="34" charset="0"/>
              <a:buChar char="•"/>
            </a:pPr>
            <a:r>
              <a:rPr lang="en-GB" sz="2200" b="0" i="0" dirty="0">
                <a:solidFill>
                  <a:srgbClr val="000000"/>
                </a:solidFill>
                <a:effectLst/>
              </a:rPr>
              <a:t>Yellow Cab </a:t>
            </a:r>
            <a:r>
              <a:rPr lang="en-GB" sz="2200" dirty="0">
                <a:solidFill>
                  <a:srgbClr val="000000"/>
                </a:solidFill>
              </a:rPr>
              <a:t>has</a:t>
            </a:r>
            <a:r>
              <a:rPr lang="en-GB" sz="2200" b="0" i="0" dirty="0">
                <a:solidFill>
                  <a:srgbClr val="000000"/>
                </a:solidFill>
                <a:effectLst/>
              </a:rPr>
              <a:t> a larger customer base with most of it’s rides taken by “regular” customers.</a:t>
            </a:r>
          </a:p>
          <a:p>
            <a:pPr marL="285750" indent="-285750">
              <a:buFont typeface="Arial" panose="020B0604020202020204" pitchFamily="34" charset="0"/>
              <a:buChar char="•"/>
            </a:pPr>
            <a:r>
              <a:rPr lang="en-GB" sz="2200" b="0" i="0" dirty="0">
                <a:solidFill>
                  <a:srgbClr val="000000"/>
                </a:solidFill>
                <a:effectLst/>
              </a:rPr>
              <a:t>Yellow Cab is almost seven times more profitable than Pink Cab based on both total profit. This difference </a:t>
            </a:r>
            <a:r>
              <a:rPr lang="en-GB" sz="2200" dirty="0">
                <a:solidFill>
                  <a:srgbClr val="000000"/>
                </a:solidFill>
              </a:rPr>
              <a:t>is attributed both in Yellow cab’s higher number of customers but also in Yellow Cab’s higher </a:t>
            </a:r>
            <a:r>
              <a:rPr lang="en-GB" sz="2200" b="0" i="0" dirty="0">
                <a:solidFill>
                  <a:srgbClr val="000000"/>
                </a:solidFill>
                <a:effectLst/>
              </a:rPr>
              <a:t>profit margin per ride. </a:t>
            </a:r>
          </a:p>
        </p:txBody>
      </p:sp>
    </p:spTree>
    <p:extLst>
      <p:ext uri="{BB962C8B-B14F-4D97-AF65-F5344CB8AC3E}">
        <p14:creationId xmlns:p14="http://schemas.microsoft.com/office/powerpoint/2010/main" val="20447048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D1BA783-115E-85EE-F086-1ECDB3A27B02}"/>
              </a:ext>
            </a:extLst>
          </p:cNvPr>
          <p:cNvSpPr txBox="1">
            <a:spLocks/>
          </p:cNvSpPr>
          <p:nvPr/>
        </p:nvSpPr>
        <p:spPr>
          <a:xfrm>
            <a:off x="0" y="-48638"/>
            <a:ext cx="12192000" cy="1225685"/>
          </a:xfrm>
          <a:prstGeom prst="rect">
            <a:avLst/>
          </a:prstGeom>
          <a:solidFill>
            <a:schemeClr val="bg2">
              <a:lumMod val="25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rgbClr val="FF6600"/>
                </a:solidFill>
              </a:rPr>
              <a:t>Recommendations</a:t>
            </a:r>
            <a:endParaRPr lang="en-GB" b="1" dirty="0">
              <a:solidFill>
                <a:srgbClr val="FF6600"/>
              </a:solidFill>
            </a:endParaRPr>
          </a:p>
        </p:txBody>
      </p:sp>
      <p:pic>
        <p:nvPicPr>
          <p:cNvPr id="5" name="Picture 4">
            <a:extLst>
              <a:ext uri="{FF2B5EF4-FFF2-40B4-BE49-F238E27FC236}">
                <a16:creationId xmlns:a16="http://schemas.microsoft.com/office/drawing/2014/main" id="{DCEBF040-9B8C-D2BA-5F50-E4D6594AC525}"/>
              </a:ext>
            </a:extLst>
          </p:cNvPr>
          <p:cNvPicPr>
            <a:picLocks noGrp="1" noRot="1" noMove="1" noResize="1" noEditPoints="1" noAdjustHandles="1" noChangeArrowheads="1" noChangeShapeType="1" noCrop="1"/>
          </p:cNvPicPr>
          <p:nvPr/>
        </p:nvPicPr>
        <p:blipFill>
          <a:blip r:embed="rId2" cstate="print">
            <a:extLst>
              <a:ext uri="{28A0092B-C50C-407E-A947-70E740481C1C}">
                <a14:useLocalDpi xmlns:a14="http://schemas.microsoft.com/office/drawing/2010/main" val="0"/>
              </a:ext>
            </a:extLst>
          </a:blip>
          <a:stretch>
            <a:fillRect/>
          </a:stretch>
        </p:blipFill>
        <p:spPr>
          <a:xfrm>
            <a:off x="10095624" y="-1"/>
            <a:ext cx="1654627" cy="1225685"/>
          </a:xfrm>
          <a:prstGeom prst="rect">
            <a:avLst/>
          </a:prstGeom>
        </p:spPr>
      </p:pic>
      <p:sp>
        <p:nvSpPr>
          <p:cNvPr id="6" name="TextBox 5">
            <a:extLst>
              <a:ext uri="{FF2B5EF4-FFF2-40B4-BE49-F238E27FC236}">
                <a16:creationId xmlns:a16="http://schemas.microsoft.com/office/drawing/2014/main" id="{9CD6128A-7A82-1996-5EFC-5D66B527DD13}"/>
              </a:ext>
            </a:extLst>
          </p:cNvPr>
          <p:cNvSpPr txBox="1">
            <a:spLocks noGrp="1" noRot="1" noMove="1" noResize="1" noEditPoints="1" noAdjustHandles="1" noChangeArrowheads="1" noChangeShapeType="1"/>
          </p:cNvSpPr>
          <p:nvPr/>
        </p:nvSpPr>
        <p:spPr>
          <a:xfrm>
            <a:off x="0" y="1342417"/>
            <a:ext cx="12191999" cy="3477875"/>
          </a:xfrm>
          <a:prstGeom prst="rect">
            <a:avLst/>
          </a:prstGeom>
          <a:noFill/>
        </p:spPr>
        <p:txBody>
          <a:bodyPr wrap="square" rtlCol="0">
            <a:spAutoFit/>
          </a:bodyPr>
          <a:lstStyle/>
          <a:p>
            <a:r>
              <a:rPr lang="en-US" sz="2200" dirty="0"/>
              <a:t>Based on the EDA and the reasons below, Yellow Cab is recommended for investment.</a:t>
            </a:r>
          </a:p>
          <a:p>
            <a:endParaRPr lang="en-GB" sz="2200" dirty="0"/>
          </a:p>
          <a:p>
            <a:pPr marL="285750" indent="-285750">
              <a:buFont typeface="Arial" panose="020B0604020202020204" pitchFamily="34" charset="0"/>
              <a:buChar char="•"/>
            </a:pPr>
            <a:r>
              <a:rPr lang="en-GB" sz="2200" dirty="0"/>
              <a:t>Most of its rides are taken by “regular” customers who are likely to continue to use Yellow Cab regularly (so investment is safer).</a:t>
            </a:r>
          </a:p>
          <a:p>
            <a:pPr marL="285750" indent="-285750">
              <a:buFont typeface="Arial" panose="020B0604020202020204" pitchFamily="34" charset="0"/>
              <a:buChar char="•"/>
            </a:pPr>
            <a:endParaRPr lang="en-GB" sz="2200" dirty="0"/>
          </a:p>
          <a:p>
            <a:pPr marL="285750" indent="-285750">
              <a:buFont typeface="Arial" panose="020B0604020202020204" pitchFamily="34" charset="0"/>
              <a:buChar char="•"/>
            </a:pPr>
            <a:r>
              <a:rPr lang="en-GB" sz="2200" dirty="0"/>
              <a:t>Yellow Cab retains its high customer numbers while charging high prices, an indication of high customer satisfaction/quality of services. This also means that Yellow Cab can more easily lower the prices charged, while still making profit, in order to increase customer reach or in case of customer dissatisfaction.</a:t>
            </a:r>
          </a:p>
          <a:p>
            <a:r>
              <a:rPr lang="en-GB" sz="2200" dirty="0"/>
              <a:t> </a:t>
            </a:r>
          </a:p>
        </p:txBody>
      </p:sp>
    </p:spTree>
    <p:extLst>
      <p:ext uri="{BB962C8B-B14F-4D97-AF65-F5344CB8AC3E}">
        <p14:creationId xmlns:p14="http://schemas.microsoft.com/office/powerpoint/2010/main" val="32047378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noRot="1" noMove="1" noResize="1" noEditPoints="1" noAdjustHandles="1" noChangeArrowheads="1" noChangeShapeType="1"/>
          </p:cNvSpPr>
          <p:nvPr>
            <p:ph type="ctrTitle"/>
          </p:nvPr>
        </p:nvSpPr>
        <p:spPr>
          <a:xfrm rot="5400000">
            <a:off x="-562431" y="562430"/>
            <a:ext cx="6858002" cy="5733142"/>
          </a:xfrm>
          <a:solidFill>
            <a:schemeClr val="bg2">
              <a:lumMod val="25000"/>
            </a:schemeClr>
          </a:solidFill>
        </p:spPr>
        <p:txBody>
          <a:bodyPr vert="vert270" anchor="t" anchorCtr="0"/>
          <a:lstStyle/>
          <a:p>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Grp="1" noRot="1" noChangeAspect="1" noMove="1" noResize="1" noEditPoints="1" noAdjustHandles="1" noChangeArrowheads="1" noChangeShapeType="1" noCrop="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noRot="1" noMove="1" noResize="1" noEditPoints="1" noAdjustHandles="1" noChangeArrowheads="1" noChangeShapeType="1"/>
          </p:cNvSpPr>
          <p:nvPr>
            <p:ph type="subTitle" idx="1"/>
          </p:nvPr>
        </p:nvSpPr>
        <p:spPr>
          <a:xfrm>
            <a:off x="5152570" y="2481943"/>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Tree>
    <p:extLst>
      <p:ext uri="{BB962C8B-B14F-4D97-AF65-F5344CB8AC3E}">
        <p14:creationId xmlns:p14="http://schemas.microsoft.com/office/powerpoint/2010/main" val="1168210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0" y="562430"/>
            <a:ext cx="6858002" cy="5733142"/>
          </a:xfrm>
          <a:solidFill>
            <a:schemeClr val="bg2">
              <a:lumMod val="25000"/>
            </a:schemeClr>
          </a:solidFill>
        </p:spPr>
        <p:txBody>
          <a:bodyPr vert="vert270" anchor="t" anchorCtr="0"/>
          <a:lstStyle/>
          <a:p>
            <a:br>
              <a:rPr lang="en-US" dirty="0"/>
            </a:br>
            <a:br>
              <a:rPr lang="en-US" dirty="0"/>
            </a:br>
            <a:br>
              <a:rPr lang="en-US" dirty="0"/>
            </a:br>
            <a:r>
              <a:rPr lang="en-US" b="1" dirty="0">
                <a:solidFill>
                  <a:srgbClr val="FF6600"/>
                </a:solidFill>
              </a:rPr>
              <a:t>Agenda</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pPr algn="just"/>
            <a:r>
              <a:rPr lang="en-US" sz="2800" dirty="0">
                <a:solidFill>
                  <a:srgbClr val="FF6600"/>
                </a:solidFill>
              </a:rPr>
              <a:t>         Executive Summary</a:t>
            </a:r>
          </a:p>
          <a:p>
            <a:pPr algn="just"/>
            <a:r>
              <a:rPr lang="en-US" sz="2800" dirty="0">
                <a:solidFill>
                  <a:srgbClr val="FF6600"/>
                </a:solidFill>
              </a:rPr>
              <a:t>         Problem Statement</a:t>
            </a:r>
          </a:p>
          <a:p>
            <a:pPr algn="just"/>
            <a:r>
              <a:rPr lang="en-US" sz="2800" dirty="0">
                <a:solidFill>
                  <a:srgbClr val="FF6600"/>
                </a:solidFill>
              </a:rPr>
              <a:t>         Approach</a:t>
            </a:r>
          </a:p>
          <a:p>
            <a:pPr algn="just"/>
            <a:r>
              <a:rPr lang="en-US" sz="2800" dirty="0">
                <a:solidFill>
                  <a:srgbClr val="FF6600"/>
                </a:solidFill>
              </a:rPr>
              <a:t>         EDA</a:t>
            </a:r>
          </a:p>
          <a:p>
            <a:pPr algn="just"/>
            <a:r>
              <a:rPr lang="en-US" sz="2800" dirty="0">
                <a:solidFill>
                  <a:srgbClr val="FF6600"/>
                </a:solidFill>
              </a:rPr>
              <a:t>         EDA Summary</a:t>
            </a:r>
          </a:p>
          <a:p>
            <a:pPr algn="just"/>
            <a:r>
              <a:rPr lang="en-US" sz="2800" dirty="0">
                <a:solidFill>
                  <a:srgbClr val="FF6600"/>
                </a:solidFill>
              </a:rPr>
              <a:t>         Recommendations</a:t>
            </a:r>
          </a:p>
          <a:p>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83226"/>
            <a:ext cx="1654627" cy="994232"/>
          </a:xfrm>
          <a:prstGeom prst="rect">
            <a:avLst/>
          </a:prstGeom>
        </p:spPr>
      </p:pic>
    </p:spTree>
    <p:extLst>
      <p:ext uri="{BB962C8B-B14F-4D97-AF65-F5344CB8AC3E}">
        <p14:creationId xmlns:p14="http://schemas.microsoft.com/office/powerpoint/2010/main" val="4047255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BD514E-BDF6-1168-9C8B-2392CF6584A2}"/>
              </a:ext>
            </a:extLst>
          </p:cNvPr>
          <p:cNvSpPr>
            <a:spLocks noGrp="1" noRot="1" noMove="1" noResize="1" noEditPoints="1" noAdjustHandles="1" noChangeArrowheads="1" noChangeShapeType="1"/>
          </p:cNvSpPr>
          <p:nvPr>
            <p:ph idx="1"/>
          </p:nvPr>
        </p:nvSpPr>
        <p:spPr>
          <a:xfrm>
            <a:off x="0" y="1383922"/>
            <a:ext cx="12192000" cy="5077837"/>
          </a:xfrm>
        </p:spPr>
        <p:txBody>
          <a:bodyPr>
            <a:normAutofit/>
          </a:bodyPr>
          <a:lstStyle/>
          <a:p>
            <a:r>
              <a:rPr lang="en-US" sz="2200" dirty="0"/>
              <a:t>This presentation/report investigates which company, between Yellow Cab and Pink Cab, is better investment prospect for XYZ investment firm.</a:t>
            </a:r>
          </a:p>
          <a:p>
            <a:r>
              <a:rPr lang="en-GB" sz="2200" dirty="0"/>
              <a:t>The results and final recommendation are backed by the extensive analysis of data regarding the two companies, their customers and their transactions. </a:t>
            </a:r>
          </a:p>
          <a:p>
            <a:r>
              <a:rPr lang="en-GB" sz="2200" dirty="0"/>
              <a:t>The exploratory analysis focused on the companies’ profit and their customers’ profile after forming suitable hypotheses.</a:t>
            </a:r>
          </a:p>
          <a:p>
            <a:r>
              <a:rPr lang="en-US" sz="2200" dirty="0"/>
              <a:t>Upon the analysis, Yellow Cab has been deemed more appropriate for investment</a:t>
            </a:r>
          </a:p>
        </p:txBody>
      </p:sp>
      <p:sp>
        <p:nvSpPr>
          <p:cNvPr id="7" name="Title 1">
            <a:extLst>
              <a:ext uri="{FF2B5EF4-FFF2-40B4-BE49-F238E27FC236}">
                <a16:creationId xmlns:a16="http://schemas.microsoft.com/office/drawing/2014/main" id="{2480FC0D-E6F2-B11C-00A0-4F3FD906E3E2}"/>
              </a:ext>
            </a:extLst>
          </p:cNvPr>
          <p:cNvSpPr txBox="1">
            <a:spLocks/>
          </p:cNvSpPr>
          <p:nvPr/>
        </p:nvSpPr>
        <p:spPr>
          <a:xfrm>
            <a:off x="0" y="0"/>
            <a:ext cx="12192000" cy="1225685"/>
          </a:xfrm>
          <a:prstGeom prst="rect">
            <a:avLst/>
          </a:prstGeom>
          <a:solidFill>
            <a:schemeClr val="bg2">
              <a:lumMod val="25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rgbClr val="FF6600"/>
                </a:solidFill>
              </a:rPr>
              <a:t>Executive Summary</a:t>
            </a:r>
            <a:endParaRPr lang="en-GB" b="1" dirty="0">
              <a:solidFill>
                <a:srgbClr val="FF6600"/>
              </a:solidFill>
            </a:endParaRPr>
          </a:p>
        </p:txBody>
      </p:sp>
      <p:pic>
        <p:nvPicPr>
          <p:cNvPr id="8" name="Picture 7">
            <a:extLst>
              <a:ext uri="{FF2B5EF4-FFF2-40B4-BE49-F238E27FC236}">
                <a16:creationId xmlns:a16="http://schemas.microsoft.com/office/drawing/2014/main" id="{0DE6E577-44D3-100B-02AA-CF2EA58D51CC}"/>
              </a:ext>
            </a:extLst>
          </p:cNvPr>
          <p:cNvPicPr>
            <a:picLocks noGrp="1" noRot="1" noChangeAspect="1" noMove="1" noResize="1" noEditPoints="1" noAdjustHandles="1" noChangeArrowheads="1" noChangeShapeType="1" noCrop="1"/>
          </p:cNvPicPr>
          <p:nvPr/>
        </p:nvPicPr>
        <p:blipFill>
          <a:blip r:embed="rId2" cstate="print">
            <a:extLst>
              <a:ext uri="{28A0092B-C50C-407E-A947-70E740481C1C}">
                <a14:useLocalDpi xmlns:a14="http://schemas.microsoft.com/office/drawing/2010/main" val="0"/>
              </a:ext>
            </a:extLst>
          </a:blip>
          <a:stretch>
            <a:fillRect/>
          </a:stretch>
        </p:blipFill>
        <p:spPr>
          <a:xfrm>
            <a:off x="10095624" y="-1"/>
            <a:ext cx="1654627" cy="1225685"/>
          </a:xfrm>
          <a:prstGeom prst="rect">
            <a:avLst/>
          </a:prstGeom>
        </p:spPr>
      </p:pic>
    </p:spTree>
    <p:extLst>
      <p:ext uri="{BB962C8B-B14F-4D97-AF65-F5344CB8AC3E}">
        <p14:creationId xmlns:p14="http://schemas.microsoft.com/office/powerpoint/2010/main" val="36829841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6CB8EA-BA17-96F5-6CE8-FA40E28A01A4}"/>
              </a:ext>
            </a:extLst>
          </p:cNvPr>
          <p:cNvSpPr>
            <a:spLocks noGrp="1"/>
          </p:cNvSpPr>
          <p:nvPr>
            <p:ph idx="1"/>
          </p:nvPr>
        </p:nvSpPr>
        <p:spPr>
          <a:xfrm>
            <a:off x="0" y="1566153"/>
            <a:ext cx="12192000" cy="5291847"/>
          </a:xfrm>
        </p:spPr>
        <p:txBody>
          <a:bodyPr>
            <a:normAutofit/>
          </a:bodyPr>
          <a:lstStyle/>
          <a:p>
            <a:r>
              <a:rPr lang="en-US" sz="2200" dirty="0"/>
              <a:t>Background: Due to the rapid growth of the Cab industry in the US over the past few years, the private firm XYZ is interested in investing in one of its key players. </a:t>
            </a:r>
          </a:p>
          <a:p>
            <a:pPr marL="0" indent="0">
              <a:buNone/>
            </a:pPr>
            <a:endParaRPr lang="en-US" sz="2200" dirty="0"/>
          </a:p>
          <a:p>
            <a:r>
              <a:rPr lang="en-US" sz="2200" dirty="0"/>
              <a:t>Objective: </a:t>
            </a:r>
            <a:r>
              <a:rPr lang="en-GB" sz="2200" dirty="0">
                <a:solidFill>
                  <a:srgbClr val="000000"/>
                </a:solidFill>
              </a:rPr>
              <a:t>To p</a:t>
            </a:r>
            <a:r>
              <a:rPr lang="en-GB" sz="2200" b="0" i="0" dirty="0">
                <a:solidFill>
                  <a:srgbClr val="000000"/>
                </a:solidFill>
                <a:effectLst/>
              </a:rPr>
              <a:t>rovide an understanding of the market and to identify the right company to invest in, between the two candidates of Pink Cab and Yellow Cab.</a:t>
            </a:r>
          </a:p>
          <a:p>
            <a:endParaRPr lang="en-GB" sz="2200" dirty="0">
              <a:solidFill>
                <a:srgbClr val="000000"/>
              </a:solidFill>
            </a:endParaRPr>
          </a:p>
          <a:p>
            <a:pPr marL="0" indent="0" algn="l">
              <a:buNone/>
            </a:pPr>
            <a:r>
              <a:rPr lang="en-GB" sz="2200" b="0" i="0" dirty="0">
                <a:solidFill>
                  <a:srgbClr val="000000"/>
                </a:solidFill>
                <a:effectLst/>
              </a:rPr>
              <a:t>The analysis makes use of four large datasets containing data gathered from 31/01/2016 to 31/12/2018 and document:</a:t>
            </a:r>
          </a:p>
          <a:p>
            <a:r>
              <a:rPr lang="en-GB" sz="2200" b="0" i="0" dirty="0">
                <a:solidFill>
                  <a:srgbClr val="000000"/>
                </a:solidFill>
                <a:effectLst/>
              </a:rPr>
              <a:t>customer details of the 2 </a:t>
            </a:r>
            <a:r>
              <a:rPr lang="en-GB" sz="2200" dirty="0">
                <a:solidFill>
                  <a:srgbClr val="000000"/>
                </a:solidFill>
              </a:rPr>
              <a:t>companies (Customer_ID.csv</a:t>
            </a:r>
            <a:r>
              <a:rPr lang="en-GB" sz="2200" b="0" i="0" dirty="0">
                <a:solidFill>
                  <a:srgbClr val="000000"/>
                </a:solidFill>
                <a:effectLst/>
              </a:rPr>
              <a:t>)</a:t>
            </a:r>
          </a:p>
          <a:p>
            <a:r>
              <a:rPr lang="en-GB" sz="2200" b="0" i="0" dirty="0">
                <a:solidFill>
                  <a:srgbClr val="000000"/>
                </a:solidFill>
                <a:effectLst/>
              </a:rPr>
              <a:t>cab ride details of the 2 companies (</a:t>
            </a:r>
            <a:r>
              <a:rPr lang="en-GB" sz="2200" dirty="0">
                <a:solidFill>
                  <a:srgbClr val="000000"/>
                </a:solidFill>
              </a:rPr>
              <a:t>Cab_Data.csv) </a:t>
            </a:r>
          </a:p>
          <a:p>
            <a:r>
              <a:rPr lang="en-GB" sz="2200" b="0" i="0" dirty="0">
                <a:solidFill>
                  <a:srgbClr val="000000"/>
                </a:solidFill>
                <a:effectLst/>
              </a:rPr>
              <a:t>transactions details of the rides (Transaction_ID.csv)</a:t>
            </a:r>
          </a:p>
          <a:p>
            <a:pPr algn="l">
              <a:buFont typeface="Arial" panose="020B0604020202020204" pitchFamily="34" charset="0"/>
              <a:buChar char="•"/>
            </a:pPr>
            <a:r>
              <a:rPr lang="en-GB" sz="2200" b="0" i="0" dirty="0">
                <a:solidFill>
                  <a:srgbClr val="000000"/>
                </a:solidFill>
                <a:effectLst/>
              </a:rPr>
              <a:t>demographic and cab usage information on USA cities (City.csv)</a:t>
            </a:r>
          </a:p>
          <a:p>
            <a:endParaRPr lang="en-GB" sz="2200" dirty="0">
              <a:solidFill>
                <a:srgbClr val="000000"/>
              </a:solidFill>
            </a:endParaRPr>
          </a:p>
          <a:p>
            <a:pPr marL="0" indent="0">
              <a:buNone/>
            </a:pPr>
            <a:endParaRPr lang="en-GB" sz="2400" dirty="0"/>
          </a:p>
        </p:txBody>
      </p:sp>
      <p:sp>
        <p:nvSpPr>
          <p:cNvPr id="9" name="Title 1">
            <a:extLst>
              <a:ext uri="{FF2B5EF4-FFF2-40B4-BE49-F238E27FC236}">
                <a16:creationId xmlns:a16="http://schemas.microsoft.com/office/drawing/2014/main" id="{914D0376-8B22-134E-F9A1-8A69D265C0C4}"/>
              </a:ext>
            </a:extLst>
          </p:cNvPr>
          <p:cNvSpPr txBox="1">
            <a:spLocks/>
          </p:cNvSpPr>
          <p:nvPr/>
        </p:nvSpPr>
        <p:spPr>
          <a:xfrm>
            <a:off x="0" y="0"/>
            <a:ext cx="12192000" cy="1225685"/>
          </a:xfrm>
          <a:prstGeom prst="rect">
            <a:avLst/>
          </a:prstGeom>
          <a:solidFill>
            <a:schemeClr val="bg2">
              <a:lumMod val="25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rgbClr val="FF6600"/>
                </a:solidFill>
              </a:rPr>
              <a:t>Problem Statement</a:t>
            </a:r>
            <a:endParaRPr lang="en-GB" b="1" dirty="0">
              <a:solidFill>
                <a:srgbClr val="FF6600"/>
              </a:solidFill>
            </a:endParaRPr>
          </a:p>
        </p:txBody>
      </p:sp>
      <p:pic>
        <p:nvPicPr>
          <p:cNvPr id="10" name="Picture 9">
            <a:extLst>
              <a:ext uri="{FF2B5EF4-FFF2-40B4-BE49-F238E27FC236}">
                <a16:creationId xmlns:a16="http://schemas.microsoft.com/office/drawing/2014/main" id="{0A495181-A562-9F0B-FC2C-8FF22B30D315}"/>
              </a:ext>
            </a:extLst>
          </p:cNvPr>
          <p:cNvPicPr>
            <a:picLocks noGrp="1" noRot="1" noChangeAspect="1" noMove="1" noResize="1" noEditPoints="1" noAdjustHandles="1" noChangeArrowheads="1" noChangeShapeType="1" noCrop="1"/>
          </p:cNvPicPr>
          <p:nvPr/>
        </p:nvPicPr>
        <p:blipFill>
          <a:blip r:embed="rId2" cstate="print">
            <a:extLst>
              <a:ext uri="{28A0092B-C50C-407E-A947-70E740481C1C}">
                <a14:useLocalDpi xmlns:a14="http://schemas.microsoft.com/office/drawing/2010/main" val="0"/>
              </a:ext>
            </a:extLst>
          </a:blip>
          <a:stretch>
            <a:fillRect/>
          </a:stretch>
        </p:blipFill>
        <p:spPr>
          <a:xfrm>
            <a:off x="10095624" y="-1"/>
            <a:ext cx="1654627" cy="1225685"/>
          </a:xfrm>
          <a:prstGeom prst="rect">
            <a:avLst/>
          </a:prstGeom>
        </p:spPr>
      </p:pic>
    </p:spTree>
    <p:extLst>
      <p:ext uri="{BB962C8B-B14F-4D97-AF65-F5344CB8AC3E}">
        <p14:creationId xmlns:p14="http://schemas.microsoft.com/office/powerpoint/2010/main" val="12726369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D388945-4740-6EC0-954D-CDF7C45396D0}"/>
              </a:ext>
            </a:extLst>
          </p:cNvPr>
          <p:cNvSpPr>
            <a:spLocks noGrp="1"/>
          </p:cNvSpPr>
          <p:nvPr>
            <p:ph idx="1"/>
          </p:nvPr>
        </p:nvSpPr>
        <p:spPr>
          <a:xfrm>
            <a:off x="0" y="1536970"/>
            <a:ext cx="12192000" cy="5321029"/>
          </a:xfrm>
        </p:spPr>
        <p:txBody>
          <a:bodyPr>
            <a:normAutofit/>
          </a:bodyPr>
          <a:lstStyle/>
          <a:p>
            <a:r>
              <a:rPr lang="en-GB" sz="2200" dirty="0">
                <a:solidFill>
                  <a:srgbClr val="000000"/>
                </a:solidFill>
              </a:rPr>
              <a:t>Structure the data in a better format and perform various checks about whether it is ready to use for the analysis (e.g. ensure duplicates are removed)</a:t>
            </a:r>
            <a:endParaRPr lang="en-GB" sz="2200" b="0" i="0" dirty="0">
              <a:solidFill>
                <a:srgbClr val="000000"/>
              </a:solidFill>
              <a:effectLst/>
            </a:endParaRPr>
          </a:p>
          <a:p>
            <a:endParaRPr lang="en-GB" sz="2200" b="0" i="0" dirty="0">
              <a:solidFill>
                <a:srgbClr val="000000"/>
              </a:solidFill>
              <a:effectLst/>
            </a:endParaRPr>
          </a:p>
          <a:p>
            <a:r>
              <a:rPr lang="en-GB" sz="2200" b="0" i="0" dirty="0">
                <a:solidFill>
                  <a:srgbClr val="000000"/>
                </a:solidFill>
                <a:effectLst/>
              </a:rPr>
              <a:t>Understand the data and its key features by </a:t>
            </a:r>
            <a:r>
              <a:rPr lang="en-GB" sz="2200" dirty="0">
                <a:solidFill>
                  <a:srgbClr val="000000"/>
                </a:solidFill>
              </a:rPr>
              <a:t>basic analysis.</a:t>
            </a:r>
          </a:p>
          <a:p>
            <a:endParaRPr lang="en-GB" sz="2200" b="0" i="0" dirty="0">
              <a:solidFill>
                <a:srgbClr val="000000"/>
              </a:solidFill>
              <a:effectLst/>
            </a:endParaRPr>
          </a:p>
          <a:p>
            <a:r>
              <a:rPr lang="en-GB" sz="2200" b="0" i="0" dirty="0">
                <a:solidFill>
                  <a:srgbClr val="000000"/>
                </a:solidFill>
                <a:effectLst/>
              </a:rPr>
              <a:t>Form hypotheses about the market and the companies’ profitability and customer base.</a:t>
            </a:r>
          </a:p>
          <a:p>
            <a:endParaRPr lang="en-GB" sz="2200" dirty="0">
              <a:solidFill>
                <a:srgbClr val="000000"/>
              </a:solidFill>
            </a:endParaRPr>
          </a:p>
          <a:p>
            <a:r>
              <a:rPr lang="en-GB" sz="2200" dirty="0">
                <a:solidFill>
                  <a:srgbClr val="000000"/>
                </a:solidFill>
              </a:rPr>
              <a:t>Test the hypotheses by further analysing the data.</a:t>
            </a:r>
          </a:p>
          <a:p>
            <a:endParaRPr lang="en-GB" sz="2200" b="0" i="0" dirty="0">
              <a:solidFill>
                <a:srgbClr val="000000"/>
              </a:solidFill>
              <a:effectLst/>
            </a:endParaRPr>
          </a:p>
          <a:p>
            <a:r>
              <a:rPr lang="en-GB" sz="2200" b="0" i="0" dirty="0">
                <a:solidFill>
                  <a:srgbClr val="000000"/>
                </a:solidFill>
                <a:effectLst/>
              </a:rPr>
              <a:t>Form conclusions about the market and the two companies at task</a:t>
            </a:r>
          </a:p>
          <a:p>
            <a:endParaRPr lang="en-GB" sz="2200" b="0" i="0" dirty="0">
              <a:solidFill>
                <a:srgbClr val="000000"/>
              </a:solidFill>
              <a:effectLst/>
            </a:endParaRPr>
          </a:p>
          <a:p>
            <a:r>
              <a:rPr lang="en-GB" sz="2200" b="0" i="0" dirty="0">
                <a:solidFill>
                  <a:srgbClr val="000000"/>
                </a:solidFill>
                <a:effectLst/>
              </a:rPr>
              <a:t>Provide recommendations to XYZ supported by the analysis</a:t>
            </a:r>
          </a:p>
        </p:txBody>
      </p:sp>
      <p:sp>
        <p:nvSpPr>
          <p:cNvPr id="4" name="Title 1">
            <a:extLst>
              <a:ext uri="{FF2B5EF4-FFF2-40B4-BE49-F238E27FC236}">
                <a16:creationId xmlns:a16="http://schemas.microsoft.com/office/drawing/2014/main" id="{948FE2BE-E5C6-6ACE-B579-78087898C47F}"/>
              </a:ext>
            </a:extLst>
          </p:cNvPr>
          <p:cNvSpPr txBox="1">
            <a:spLocks/>
          </p:cNvSpPr>
          <p:nvPr/>
        </p:nvSpPr>
        <p:spPr>
          <a:xfrm>
            <a:off x="0" y="0"/>
            <a:ext cx="12192000" cy="1225685"/>
          </a:xfrm>
          <a:prstGeom prst="rect">
            <a:avLst/>
          </a:prstGeom>
          <a:solidFill>
            <a:schemeClr val="bg2">
              <a:lumMod val="25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rgbClr val="FF6600"/>
                </a:solidFill>
              </a:rPr>
              <a:t>Approach</a:t>
            </a:r>
            <a:endParaRPr lang="en-GB" b="1" dirty="0"/>
          </a:p>
        </p:txBody>
      </p:sp>
      <p:pic>
        <p:nvPicPr>
          <p:cNvPr id="5" name="Picture 4">
            <a:extLst>
              <a:ext uri="{FF2B5EF4-FFF2-40B4-BE49-F238E27FC236}">
                <a16:creationId xmlns:a16="http://schemas.microsoft.com/office/drawing/2014/main" id="{5AB67DF7-867A-3DF0-06F3-554BE05A7FC9}"/>
              </a:ext>
            </a:extLst>
          </p:cNvPr>
          <p:cNvPicPr>
            <a:picLocks noGrp="1" noRot="1" noChangeAspect="1" noMove="1" noResize="1" noEditPoints="1" noAdjustHandles="1" noChangeArrowheads="1" noChangeShapeType="1" noCrop="1"/>
          </p:cNvPicPr>
          <p:nvPr/>
        </p:nvPicPr>
        <p:blipFill>
          <a:blip r:embed="rId2" cstate="print">
            <a:extLst>
              <a:ext uri="{28A0092B-C50C-407E-A947-70E740481C1C}">
                <a14:useLocalDpi xmlns:a14="http://schemas.microsoft.com/office/drawing/2010/main" val="0"/>
              </a:ext>
            </a:extLst>
          </a:blip>
          <a:stretch>
            <a:fillRect/>
          </a:stretch>
        </p:blipFill>
        <p:spPr>
          <a:xfrm>
            <a:off x="10095624" y="-1"/>
            <a:ext cx="1654627" cy="1225685"/>
          </a:xfrm>
          <a:prstGeom prst="rect">
            <a:avLst/>
          </a:prstGeom>
        </p:spPr>
      </p:pic>
    </p:spTree>
    <p:extLst>
      <p:ext uri="{BB962C8B-B14F-4D97-AF65-F5344CB8AC3E}">
        <p14:creationId xmlns:p14="http://schemas.microsoft.com/office/powerpoint/2010/main" val="3231061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D274297-9138-C830-F96A-2B8E971A22DE}"/>
              </a:ext>
            </a:extLst>
          </p:cNvPr>
          <p:cNvSpPr>
            <a:spLocks noGrp="1"/>
          </p:cNvSpPr>
          <p:nvPr>
            <p:ph idx="1"/>
          </p:nvPr>
        </p:nvSpPr>
        <p:spPr>
          <a:xfrm>
            <a:off x="0" y="1342417"/>
            <a:ext cx="12192000" cy="5515583"/>
          </a:xfrm>
        </p:spPr>
        <p:txBody>
          <a:bodyPr>
            <a:normAutofit/>
          </a:bodyPr>
          <a:lstStyle/>
          <a:p>
            <a:r>
              <a:rPr lang="en-US" sz="2200" dirty="0"/>
              <a:t>Data includes a total of 13 features (3 of them derived) providing detailed information on 359392 cab rides (date &amp; city of travel, cost, price , length as well as some customer data). The analysis also uses </a:t>
            </a:r>
            <a:r>
              <a:rPr lang="en-GB" sz="2200" b="0" i="0" dirty="0">
                <a:solidFill>
                  <a:srgbClr val="000000"/>
                </a:solidFill>
                <a:effectLst/>
              </a:rPr>
              <a:t>demographic and cab usage data on the 19 cities the cab rides take place. </a:t>
            </a:r>
            <a:endParaRPr lang="en-US" sz="2200" dirty="0"/>
          </a:p>
          <a:p>
            <a:r>
              <a:rPr lang="en-GB" sz="2200" dirty="0"/>
              <a:t>The data corresponds to the time period from 2016-01-31 to 2018-12-31.</a:t>
            </a:r>
          </a:p>
          <a:p>
            <a:r>
              <a:rPr lang="en-GB" sz="2200" dirty="0"/>
              <a:t>We have assumed that the profit of a ride is calculated by subtracting its cost from the price charged to the customer. (We have no information as to how “cost” is calculated”).</a:t>
            </a:r>
          </a:p>
          <a:p>
            <a:r>
              <a:rPr lang="en-GB" sz="2200" dirty="0"/>
              <a:t> The outliers in “Price charged” (vast majority account for rides with profit margin </a:t>
            </a:r>
            <a:r>
              <a:rPr lang="en-GB" sz="2200" b="0" i="0" dirty="0">
                <a:solidFill>
                  <a:srgbClr val="000000"/>
                </a:solidFill>
                <a:effectLst/>
              </a:rPr>
              <a:t>between 1.57 and 3.2) </a:t>
            </a:r>
            <a:r>
              <a:rPr lang="en-GB" sz="2200" dirty="0"/>
              <a:t>have not been removed as we assume that such a profit margin can occur in various scenarios in the city, such as taxis being stuck in a big traffic jam and charging the customer based on the time of the ride, rather than the distance travelled. We also assume that few instances of losses from short rides may occur for various reasons (e.g. promotions or deals &amp; partnerships with other companies). </a:t>
            </a:r>
          </a:p>
          <a:p>
            <a:r>
              <a:rPr lang="en-GB" sz="2200" b="0" i="0" dirty="0">
                <a:solidFill>
                  <a:srgbClr val="000000"/>
                </a:solidFill>
                <a:effectLst/>
              </a:rPr>
              <a:t>In order to gain insight into the companies’ customer</a:t>
            </a:r>
            <a:r>
              <a:rPr lang="el-GR" sz="2200" b="0" i="0" dirty="0">
                <a:solidFill>
                  <a:srgbClr val="000000"/>
                </a:solidFill>
                <a:effectLst/>
              </a:rPr>
              <a:t> </a:t>
            </a:r>
            <a:r>
              <a:rPr lang="en-US" sz="2200" b="0" i="0" dirty="0">
                <a:solidFill>
                  <a:srgbClr val="000000"/>
                </a:solidFill>
                <a:effectLst/>
              </a:rPr>
              <a:t>bases, we have assumed a customer as “regular/loyal” to a company, </a:t>
            </a:r>
            <a:r>
              <a:rPr lang="en-GB" sz="2200" b="0" i="0" dirty="0">
                <a:solidFill>
                  <a:srgbClr val="000000"/>
                </a:solidFill>
                <a:effectLst/>
              </a:rPr>
              <a:t>if they have chosen </a:t>
            </a:r>
            <a:r>
              <a:rPr lang="en-GB" sz="2200" dirty="0">
                <a:solidFill>
                  <a:srgbClr val="000000"/>
                </a:solidFill>
              </a:rPr>
              <a:t>to use its services at least 3 times, and if they prefer it over the other company </a:t>
            </a:r>
            <a:r>
              <a:rPr lang="en-GB" sz="2200" b="0" i="0" dirty="0">
                <a:solidFill>
                  <a:srgbClr val="000000"/>
                </a:solidFill>
                <a:effectLst/>
              </a:rPr>
              <a:t>at least 80% of the time.</a:t>
            </a:r>
            <a:endParaRPr lang="en-GB" sz="2200" dirty="0"/>
          </a:p>
        </p:txBody>
      </p:sp>
      <p:sp>
        <p:nvSpPr>
          <p:cNvPr id="11" name="Title 1">
            <a:extLst>
              <a:ext uri="{FF2B5EF4-FFF2-40B4-BE49-F238E27FC236}">
                <a16:creationId xmlns:a16="http://schemas.microsoft.com/office/drawing/2014/main" id="{95ECAB8B-7329-6502-1923-293CE44437CF}"/>
              </a:ext>
            </a:extLst>
          </p:cNvPr>
          <p:cNvSpPr txBox="1">
            <a:spLocks/>
          </p:cNvSpPr>
          <p:nvPr/>
        </p:nvSpPr>
        <p:spPr>
          <a:xfrm>
            <a:off x="0" y="0"/>
            <a:ext cx="12192000" cy="1225685"/>
          </a:xfrm>
          <a:prstGeom prst="rect">
            <a:avLst/>
          </a:prstGeom>
          <a:solidFill>
            <a:schemeClr val="bg2">
              <a:lumMod val="25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rgbClr val="FF6600"/>
                </a:solidFill>
              </a:rPr>
              <a:t>EDA (Data &amp; Assumptions)</a:t>
            </a:r>
            <a:endParaRPr lang="en-GB" b="1" dirty="0"/>
          </a:p>
        </p:txBody>
      </p:sp>
      <p:pic>
        <p:nvPicPr>
          <p:cNvPr id="12" name="Picture 11">
            <a:extLst>
              <a:ext uri="{FF2B5EF4-FFF2-40B4-BE49-F238E27FC236}">
                <a16:creationId xmlns:a16="http://schemas.microsoft.com/office/drawing/2014/main" id="{2D4A73F8-CEF9-280C-B981-42DC47BFFA65}"/>
              </a:ext>
            </a:extLst>
          </p:cNvPr>
          <p:cNvPicPr>
            <a:picLocks noGrp="1" noRot="1" noChangeAspect="1" noMove="1" noResize="1" noEditPoints="1" noAdjustHandles="1" noChangeArrowheads="1" noChangeShapeType="1" noCrop="1"/>
          </p:cNvPicPr>
          <p:nvPr/>
        </p:nvPicPr>
        <p:blipFill>
          <a:blip r:embed="rId2" cstate="print">
            <a:extLst>
              <a:ext uri="{28A0092B-C50C-407E-A947-70E740481C1C}">
                <a14:useLocalDpi xmlns:a14="http://schemas.microsoft.com/office/drawing/2010/main" val="0"/>
              </a:ext>
            </a:extLst>
          </a:blip>
          <a:stretch>
            <a:fillRect/>
          </a:stretch>
        </p:blipFill>
        <p:spPr>
          <a:xfrm>
            <a:off x="10095624" y="-1"/>
            <a:ext cx="1654627" cy="1225685"/>
          </a:xfrm>
          <a:prstGeom prst="rect">
            <a:avLst/>
          </a:prstGeom>
        </p:spPr>
      </p:pic>
    </p:spTree>
    <p:extLst>
      <p:ext uri="{BB962C8B-B14F-4D97-AF65-F5344CB8AC3E}">
        <p14:creationId xmlns:p14="http://schemas.microsoft.com/office/powerpoint/2010/main" val="5888175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649BB3B-0DB4-B6C5-F08B-730BAD5457B3}"/>
              </a:ext>
            </a:extLst>
          </p:cNvPr>
          <p:cNvSpPr>
            <a:spLocks noGrp="1"/>
          </p:cNvSpPr>
          <p:nvPr>
            <p:ph idx="1"/>
          </p:nvPr>
        </p:nvSpPr>
        <p:spPr>
          <a:xfrm>
            <a:off x="0" y="1391056"/>
            <a:ext cx="12192000" cy="5466944"/>
          </a:xfrm>
        </p:spPr>
        <p:txBody>
          <a:bodyPr/>
          <a:lstStyle/>
          <a:p>
            <a:pPr marL="514350" indent="-514350" algn="l">
              <a:buFont typeface="+mj-lt"/>
              <a:buAutoNum type="arabicPeriod"/>
            </a:pPr>
            <a:r>
              <a:rPr lang="en-GB" sz="2200" b="0" i="0" dirty="0">
                <a:solidFill>
                  <a:srgbClr val="000000"/>
                </a:solidFill>
                <a:effectLst/>
              </a:rPr>
              <a:t>Which company has maximum cab users at any particular time period?</a:t>
            </a:r>
          </a:p>
          <a:p>
            <a:pPr marL="457200" indent="-457200" algn="l">
              <a:buFont typeface="+mj-lt"/>
              <a:buAutoNum type="arabicPeriod"/>
            </a:pPr>
            <a:endParaRPr lang="en-GB" sz="2200" b="0" i="0" dirty="0">
              <a:solidFill>
                <a:srgbClr val="000000"/>
              </a:solidFill>
              <a:effectLst/>
            </a:endParaRPr>
          </a:p>
          <a:p>
            <a:pPr marL="514350" indent="-514350" algn="l">
              <a:buFont typeface="+mj-lt"/>
              <a:buAutoNum type="arabicPeriod"/>
            </a:pPr>
            <a:r>
              <a:rPr lang="en-GB" sz="2200" b="0" i="0" dirty="0">
                <a:solidFill>
                  <a:srgbClr val="000000"/>
                </a:solidFill>
                <a:effectLst/>
              </a:rPr>
              <a:t>Is there any seasonality in the demand for cab services?</a:t>
            </a:r>
          </a:p>
          <a:p>
            <a:pPr marL="457200" indent="-457200" algn="l">
              <a:buFont typeface="+mj-lt"/>
              <a:buAutoNum type="arabicPeriod"/>
            </a:pPr>
            <a:endParaRPr lang="en-GB" sz="2200" b="0" i="0" dirty="0">
              <a:solidFill>
                <a:srgbClr val="000000"/>
              </a:solidFill>
              <a:effectLst/>
            </a:endParaRPr>
          </a:p>
          <a:p>
            <a:pPr marL="514350" indent="-514350" algn="l">
              <a:buFont typeface="+mj-lt"/>
              <a:buAutoNum type="arabicPeriod"/>
            </a:pPr>
            <a:r>
              <a:rPr lang="en-GB" sz="2200" b="0" i="0" dirty="0">
                <a:solidFill>
                  <a:srgbClr val="000000"/>
                </a:solidFill>
                <a:effectLst/>
              </a:rPr>
              <a:t>Is the profit margin positively correlated to the number of customers?</a:t>
            </a:r>
          </a:p>
          <a:p>
            <a:pPr marL="457200" indent="-457200" algn="l">
              <a:buFont typeface="+mj-lt"/>
              <a:buAutoNum type="arabicPeriod"/>
            </a:pPr>
            <a:endParaRPr lang="en-GB" sz="2200" dirty="0">
              <a:solidFill>
                <a:srgbClr val="000000"/>
              </a:solidFill>
            </a:endParaRPr>
          </a:p>
          <a:p>
            <a:pPr marL="514350" indent="-514350" algn="l">
              <a:buFont typeface="+mj-lt"/>
              <a:buAutoNum type="arabicPeriod"/>
            </a:pPr>
            <a:r>
              <a:rPr lang="en-GB" sz="2200" b="0" i="0" dirty="0">
                <a:solidFill>
                  <a:srgbClr val="000000"/>
                </a:solidFill>
                <a:effectLst/>
              </a:rPr>
              <a:t>Which company has the most "loyal"/“regular" customer base?</a:t>
            </a:r>
          </a:p>
          <a:p>
            <a:pPr marL="514350" indent="-514350" algn="l">
              <a:buFont typeface="+mj-lt"/>
              <a:buAutoNum type="arabicPeriod"/>
            </a:pPr>
            <a:endParaRPr lang="en-GB" sz="2200" b="0" i="0" dirty="0">
              <a:solidFill>
                <a:srgbClr val="000000"/>
              </a:solidFill>
              <a:effectLst/>
            </a:endParaRPr>
          </a:p>
          <a:p>
            <a:pPr marL="514350" indent="-514350" algn="l">
              <a:buFont typeface="+mj-lt"/>
              <a:buAutoNum type="arabicPeriod"/>
            </a:pPr>
            <a:r>
              <a:rPr lang="en-GB" sz="2200" b="0" i="0" dirty="0">
                <a:solidFill>
                  <a:srgbClr val="000000"/>
                </a:solidFill>
                <a:effectLst/>
              </a:rPr>
              <a:t>Which features are and which aren't correlated to the preference of a company?</a:t>
            </a:r>
          </a:p>
          <a:p>
            <a:pPr marL="514350" indent="-514350" algn="l">
              <a:buFont typeface="+mj-lt"/>
              <a:buAutoNum type="arabicPeriod"/>
            </a:pPr>
            <a:endParaRPr lang="en-GB" sz="2200" b="0" i="0" dirty="0">
              <a:solidFill>
                <a:srgbClr val="000000"/>
              </a:solidFill>
              <a:effectLst/>
            </a:endParaRPr>
          </a:p>
          <a:p>
            <a:pPr marL="514350" indent="-514350" algn="l">
              <a:buFont typeface="+mj-lt"/>
              <a:buAutoNum type="arabicPeriod"/>
            </a:pPr>
            <a:r>
              <a:rPr lang="en-GB" sz="2200" b="0" i="0" dirty="0">
                <a:solidFill>
                  <a:srgbClr val="000000"/>
                </a:solidFill>
                <a:effectLst/>
              </a:rPr>
              <a:t>Which company is more profitable and more worth investing on?</a:t>
            </a:r>
          </a:p>
        </p:txBody>
      </p:sp>
      <p:sp>
        <p:nvSpPr>
          <p:cNvPr id="8" name="Title 1">
            <a:extLst>
              <a:ext uri="{FF2B5EF4-FFF2-40B4-BE49-F238E27FC236}">
                <a16:creationId xmlns:a16="http://schemas.microsoft.com/office/drawing/2014/main" id="{97C9E0DD-6CBF-F52F-C02F-061D060552B8}"/>
              </a:ext>
            </a:extLst>
          </p:cNvPr>
          <p:cNvSpPr txBox="1">
            <a:spLocks/>
          </p:cNvSpPr>
          <p:nvPr/>
        </p:nvSpPr>
        <p:spPr>
          <a:xfrm>
            <a:off x="0" y="0"/>
            <a:ext cx="12192000" cy="1225685"/>
          </a:xfrm>
          <a:prstGeom prst="rect">
            <a:avLst/>
          </a:prstGeom>
          <a:solidFill>
            <a:schemeClr val="bg2">
              <a:lumMod val="25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rgbClr val="FF6600"/>
                </a:solidFill>
              </a:rPr>
              <a:t>EDA (Hypotheses &amp; Areas of investigation)</a:t>
            </a:r>
            <a:endParaRPr lang="en-GB" b="1" dirty="0">
              <a:solidFill>
                <a:srgbClr val="FF6600"/>
              </a:solidFill>
            </a:endParaRPr>
          </a:p>
        </p:txBody>
      </p:sp>
      <p:pic>
        <p:nvPicPr>
          <p:cNvPr id="10" name="Picture 9">
            <a:extLst>
              <a:ext uri="{FF2B5EF4-FFF2-40B4-BE49-F238E27FC236}">
                <a16:creationId xmlns:a16="http://schemas.microsoft.com/office/drawing/2014/main" id="{71754856-9900-FDA6-E742-425E89B9D5FE}"/>
              </a:ext>
            </a:extLst>
          </p:cNvPr>
          <p:cNvPicPr>
            <a:picLocks noGrp="1" noRot="1" noChangeAspect="1" noMove="1" noResize="1" noEditPoints="1" noAdjustHandles="1" noChangeArrowheads="1" noChangeShapeType="1" noCrop="1"/>
          </p:cNvPicPr>
          <p:nvPr/>
        </p:nvPicPr>
        <p:blipFill>
          <a:blip r:embed="rId2" cstate="print">
            <a:extLst>
              <a:ext uri="{28A0092B-C50C-407E-A947-70E740481C1C}">
                <a14:useLocalDpi xmlns:a14="http://schemas.microsoft.com/office/drawing/2010/main" val="0"/>
              </a:ext>
            </a:extLst>
          </a:blip>
          <a:stretch>
            <a:fillRect/>
          </a:stretch>
        </p:blipFill>
        <p:spPr>
          <a:xfrm>
            <a:off x="10095624" y="-1"/>
            <a:ext cx="1654627" cy="1225685"/>
          </a:xfrm>
          <a:prstGeom prst="rect">
            <a:avLst/>
          </a:prstGeom>
        </p:spPr>
      </p:pic>
    </p:spTree>
    <p:extLst>
      <p:ext uri="{BB962C8B-B14F-4D97-AF65-F5344CB8AC3E}">
        <p14:creationId xmlns:p14="http://schemas.microsoft.com/office/powerpoint/2010/main" val="14796512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F194996C-2FEF-3569-4905-419B371274E2}"/>
              </a:ext>
            </a:extLst>
          </p:cNvPr>
          <p:cNvSpPr txBox="1">
            <a:spLocks/>
          </p:cNvSpPr>
          <p:nvPr/>
        </p:nvSpPr>
        <p:spPr>
          <a:xfrm>
            <a:off x="-1" y="0"/>
            <a:ext cx="12192000" cy="1225685"/>
          </a:xfrm>
          <a:prstGeom prst="rect">
            <a:avLst/>
          </a:prstGeom>
          <a:solidFill>
            <a:schemeClr val="bg2">
              <a:lumMod val="25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rgbClr val="FF6600"/>
                </a:solidFill>
              </a:rPr>
              <a:t>EDA (Customer Profile Analysis)</a:t>
            </a:r>
            <a:endParaRPr lang="en-GB" b="1" dirty="0">
              <a:solidFill>
                <a:srgbClr val="FF6600"/>
              </a:solidFill>
            </a:endParaRPr>
          </a:p>
        </p:txBody>
      </p:sp>
      <p:pic>
        <p:nvPicPr>
          <p:cNvPr id="17" name="Picture 16">
            <a:extLst>
              <a:ext uri="{FF2B5EF4-FFF2-40B4-BE49-F238E27FC236}">
                <a16:creationId xmlns:a16="http://schemas.microsoft.com/office/drawing/2014/main" id="{4F47109B-208E-8F8A-C9BB-3330E568A1C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95624" y="-1"/>
            <a:ext cx="1654627" cy="1225685"/>
          </a:xfrm>
          <a:prstGeom prst="rect">
            <a:avLst/>
          </a:prstGeom>
        </p:spPr>
      </p:pic>
      <p:sp>
        <p:nvSpPr>
          <p:cNvPr id="25" name="Rectangle 8">
            <a:extLst>
              <a:ext uri="{FF2B5EF4-FFF2-40B4-BE49-F238E27FC236}">
                <a16:creationId xmlns:a16="http://schemas.microsoft.com/office/drawing/2014/main" id="{C7B767DA-BDA7-51B3-C7E7-9A22A3F9477C}"/>
              </a:ext>
            </a:extLst>
          </p:cNvPr>
          <p:cNvSpPr>
            <a:spLocks noGrp="1" noRot="1" noMove="1" noResize="1" noEditPoints="1" noAdjustHandles="1" noChangeArrowheads="1" noChangeShapeType="1"/>
          </p:cNvSpPr>
          <p:nvPr/>
        </p:nvSpPr>
        <p:spPr bwMode="auto">
          <a:xfrm>
            <a:off x="1" y="1336595"/>
            <a:ext cx="12191999"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chemeClr val="tx1"/>
                </a:solidFill>
                <a:effectLst/>
                <a:latin typeface="Calibri "/>
                <a:ea typeface="Calibri" panose="020F0502020204030204" pitchFamily="34" charset="0"/>
                <a:cs typeface="Arial" panose="020B0604020202020204" pitchFamily="34" charset="0"/>
              </a:rPr>
              <a:t>T</a:t>
            </a:r>
            <a:r>
              <a:rPr kumimoji="0" lang="en-US" altLang="en-US" sz="2200" b="0" i="0" u="none" strike="noStrike" cap="none" normalizeH="0" baseline="0" dirty="0" bmk="">
                <a:ln>
                  <a:noFill/>
                </a:ln>
                <a:solidFill>
                  <a:schemeClr val="tx1"/>
                </a:solidFill>
                <a:effectLst/>
                <a:latin typeface="Calibri "/>
                <a:ea typeface="Calibri" panose="020F0502020204030204" pitchFamily="34" charset="0"/>
                <a:cs typeface="Arial" panose="020B0604020202020204" pitchFamily="34" charset="0"/>
              </a:rPr>
              <a:t>he analysis shows</a:t>
            </a:r>
            <a:r>
              <a:rPr kumimoji="0" lang="en-GB" altLang="en-US" sz="2200" b="0" i="0" u="none" strike="noStrike" cap="none" normalizeH="0" baseline="0" dirty="0" bmk="">
                <a:ln>
                  <a:noFill/>
                </a:ln>
                <a:solidFill>
                  <a:schemeClr val="tx1"/>
                </a:solidFill>
                <a:effectLst/>
                <a:latin typeface="Calibri "/>
                <a:ea typeface="Calibri" panose="020F0502020204030204" pitchFamily="34" charset="0"/>
                <a:cs typeface="Arial" panose="020B0604020202020204" pitchFamily="34" charset="0"/>
              </a:rPr>
              <a:t> that Yellow Cab has operated more routes than Pink Cab every month inside the 3-year period (2016-2018) and that overall demand for the services of both companies peaks at the end of each year, then dropping suddenly right after. (Possibly due to winter holidays taking place in December)</a:t>
            </a:r>
            <a:endParaRPr kumimoji="0" lang="en-GB" altLang="en-US" sz="2200" b="0" i="0" u="none" strike="noStrike" cap="none" normalizeH="0" baseline="0" dirty="0">
              <a:ln>
                <a:noFill/>
              </a:ln>
              <a:solidFill>
                <a:schemeClr val="tx1"/>
              </a:solidFill>
              <a:effectLst/>
              <a:latin typeface="Calibri "/>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en-US" sz="1800" b="0" i="0" u="none" strike="noStrike" cap="none" normalizeH="0" baseline="0" dirty="0">
              <a:ln>
                <a:noFill/>
              </a:ln>
              <a:solidFill>
                <a:schemeClr val="tx1"/>
              </a:solidFill>
              <a:effectLst/>
              <a:latin typeface="Arial" panose="020B0604020202020204" pitchFamily="34" charset="0"/>
            </a:endParaRPr>
          </a:p>
        </p:txBody>
      </p:sp>
      <p:pic>
        <p:nvPicPr>
          <p:cNvPr id="2055" name="Picture 2" descr="Chart, histogram&#10;&#10;Description automatically generated">
            <a:extLst>
              <a:ext uri="{FF2B5EF4-FFF2-40B4-BE49-F238E27FC236}">
                <a16:creationId xmlns:a16="http://schemas.microsoft.com/office/drawing/2014/main" id="{96C8B648-84E8-8C21-3462-4A9F49A30FC8}"/>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a:fillRect/>
          </a:stretch>
        </p:blipFill>
        <p:spPr bwMode="auto">
          <a:xfrm>
            <a:off x="2050649" y="2838540"/>
            <a:ext cx="7836060" cy="40194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79038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descr="Chart&#10;&#10;Description automatically generated">
            <a:extLst>
              <a:ext uri="{FF2B5EF4-FFF2-40B4-BE49-F238E27FC236}">
                <a16:creationId xmlns:a16="http://schemas.microsoft.com/office/drawing/2014/main" id="{750EDE5F-0533-EC35-D143-534EE20F6BC9}"/>
              </a:ext>
            </a:extLst>
          </p:cNvPr>
          <p:cNvPicPr>
            <a:picLocks noGrp="1" noRot="1" noChangeAspect="1" noMove="1" noResize="1" noEditPoints="1" noAdjustHandles="1" noChangeArrowheads="1" noChangeShapeType="1" noCrop="1"/>
          </p:cNvPicPr>
          <p:nvPr/>
        </p:nvPicPr>
        <p:blipFill>
          <a:blip r:embed="rId2">
            <a:extLst>
              <a:ext uri="{28A0092B-C50C-407E-A947-70E740481C1C}">
                <a14:useLocalDpi xmlns:a14="http://schemas.microsoft.com/office/drawing/2010/main" val="0"/>
              </a:ext>
            </a:extLst>
          </a:blip>
          <a:stretch>
            <a:fillRect/>
          </a:stretch>
        </p:blipFill>
        <p:spPr>
          <a:xfrm>
            <a:off x="0" y="3005845"/>
            <a:ext cx="5928557" cy="3852154"/>
          </a:xfrm>
          <a:prstGeom prst="rect">
            <a:avLst/>
          </a:prstGeom>
        </p:spPr>
      </p:pic>
      <p:sp>
        <p:nvSpPr>
          <p:cNvPr id="29" name="Title 1">
            <a:extLst>
              <a:ext uri="{FF2B5EF4-FFF2-40B4-BE49-F238E27FC236}">
                <a16:creationId xmlns:a16="http://schemas.microsoft.com/office/drawing/2014/main" id="{584457AC-5691-A947-3D5A-C9AFD39DDB90}"/>
              </a:ext>
            </a:extLst>
          </p:cNvPr>
          <p:cNvSpPr txBox="1">
            <a:spLocks/>
          </p:cNvSpPr>
          <p:nvPr/>
        </p:nvSpPr>
        <p:spPr>
          <a:xfrm>
            <a:off x="0" y="0"/>
            <a:ext cx="12192000" cy="1225685"/>
          </a:xfrm>
          <a:prstGeom prst="rect">
            <a:avLst/>
          </a:prstGeom>
          <a:solidFill>
            <a:schemeClr val="bg2">
              <a:lumMod val="25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rgbClr val="FF6600"/>
                </a:solidFill>
              </a:rPr>
              <a:t>EDA (Customer Profile Analysis)</a:t>
            </a:r>
            <a:endParaRPr lang="en-GB" b="1" dirty="0">
              <a:solidFill>
                <a:srgbClr val="FF6600"/>
              </a:solidFill>
            </a:endParaRPr>
          </a:p>
        </p:txBody>
      </p:sp>
      <p:pic>
        <p:nvPicPr>
          <p:cNvPr id="31" name="Picture 30">
            <a:extLst>
              <a:ext uri="{FF2B5EF4-FFF2-40B4-BE49-F238E27FC236}">
                <a16:creationId xmlns:a16="http://schemas.microsoft.com/office/drawing/2014/main" id="{7165EF9F-6D59-DB48-ACAE-2897CDF53803}"/>
              </a:ext>
            </a:extLst>
          </p:cNvPr>
          <p:cNvPicPr>
            <a:picLocks noGrp="1" noRot="1" noChangeAspect="1" noMove="1" noResize="1" noEditPoints="1" noAdjustHandles="1" noChangeArrowheads="1" noChangeShapeType="1" noCrop="1"/>
          </p:cNvPicPr>
          <p:nvPr/>
        </p:nvPicPr>
        <p:blipFill>
          <a:blip r:embed="rId3" cstate="print">
            <a:extLst>
              <a:ext uri="{28A0092B-C50C-407E-A947-70E740481C1C}">
                <a14:useLocalDpi xmlns:a14="http://schemas.microsoft.com/office/drawing/2010/main" val="0"/>
              </a:ext>
            </a:extLst>
          </a:blip>
          <a:stretch>
            <a:fillRect/>
          </a:stretch>
        </p:blipFill>
        <p:spPr>
          <a:xfrm>
            <a:off x="10095624" y="-1"/>
            <a:ext cx="1654627" cy="1225685"/>
          </a:xfrm>
          <a:prstGeom prst="rect">
            <a:avLst/>
          </a:prstGeom>
        </p:spPr>
      </p:pic>
      <p:sp>
        <p:nvSpPr>
          <p:cNvPr id="20" name="TextBox 19">
            <a:extLst>
              <a:ext uri="{FF2B5EF4-FFF2-40B4-BE49-F238E27FC236}">
                <a16:creationId xmlns:a16="http://schemas.microsoft.com/office/drawing/2014/main" id="{B1637B1D-EF51-2FC7-32F8-EE42724B2DF5}"/>
              </a:ext>
            </a:extLst>
          </p:cNvPr>
          <p:cNvSpPr txBox="1">
            <a:spLocks noGrp="1" noRot="1" noMove="1" noResize="1" noEditPoints="1" noAdjustHandles="1" noChangeArrowheads="1" noChangeShapeType="1"/>
          </p:cNvSpPr>
          <p:nvPr/>
        </p:nvSpPr>
        <p:spPr>
          <a:xfrm>
            <a:off x="0" y="1413343"/>
            <a:ext cx="12192000" cy="1107996"/>
          </a:xfrm>
          <a:prstGeom prst="rect">
            <a:avLst/>
          </a:prstGeom>
          <a:noFill/>
        </p:spPr>
        <p:txBody>
          <a:bodyPr wrap="square" rtlCol="0">
            <a:spAutoFit/>
          </a:bodyPr>
          <a:lstStyle/>
          <a:p>
            <a:r>
              <a:rPr lang="en-US" sz="2200" dirty="0"/>
              <a:t>The cities with sizeable market share (between all Cab companies) are New York, Chicago, Los Angeles, Washington, Boston and San Diego. Yellow Cab are a more popular customer option in all of them, except for San Diego.</a:t>
            </a:r>
            <a:endParaRPr lang="en-GB" sz="2200" dirty="0"/>
          </a:p>
        </p:txBody>
      </p:sp>
      <p:pic>
        <p:nvPicPr>
          <p:cNvPr id="33" name="Picture 32" descr="Chart, bar chart&#10;&#10;Description automatically generated">
            <a:extLst>
              <a:ext uri="{FF2B5EF4-FFF2-40B4-BE49-F238E27FC236}">
                <a16:creationId xmlns:a16="http://schemas.microsoft.com/office/drawing/2014/main" id="{0F66F9DB-EE3D-FB19-B7F5-DE40BD3DD8F8}"/>
              </a:ext>
            </a:extLst>
          </p:cNvPr>
          <p:cNvPicPr>
            <a:picLocks noGrp="1" noRot="1" noChangeAspect="1" noMove="1" noResize="1" noEditPoints="1" noAdjustHandles="1" noChangeArrowheads="1" noChangeShapeType="1" noCrop="1"/>
          </p:cNvPicPr>
          <p:nvPr/>
        </p:nvPicPr>
        <p:blipFill>
          <a:blip r:embed="rId4">
            <a:extLst>
              <a:ext uri="{28A0092B-C50C-407E-A947-70E740481C1C}">
                <a14:useLocalDpi xmlns:a14="http://schemas.microsoft.com/office/drawing/2010/main" val="0"/>
              </a:ext>
            </a:extLst>
          </a:blip>
          <a:stretch>
            <a:fillRect/>
          </a:stretch>
        </p:blipFill>
        <p:spPr>
          <a:xfrm>
            <a:off x="5928557" y="3150666"/>
            <a:ext cx="6263443" cy="3707333"/>
          </a:xfrm>
          <a:prstGeom prst="rect">
            <a:avLst/>
          </a:prstGeom>
        </p:spPr>
      </p:pic>
    </p:spTree>
    <p:extLst>
      <p:ext uri="{BB962C8B-B14F-4D97-AF65-F5344CB8AC3E}">
        <p14:creationId xmlns:p14="http://schemas.microsoft.com/office/powerpoint/2010/main" val="5186283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ta Glacier Internship" id="{2B17C0A9-4F1A-394C-9305-82F12CA26E4F}" vid="{F9955FDF-826E-7C4D-B52C-017E9540C8B9}"/>
    </a:ext>
  </a:extLst>
</a:theme>
</file>

<file path=docProps/app.xml><?xml version="1.0" encoding="utf-8"?>
<Properties xmlns="http://schemas.openxmlformats.org/officeDocument/2006/extended-properties" xmlns:vt="http://schemas.openxmlformats.org/officeDocument/2006/docPropsVTypes">
  <Template>Data Glacier Internship</Template>
  <TotalTime>3331</TotalTime>
  <Words>1527</Words>
  <Application>Microsoft Office PowerPoint</Application>
  <PresentationFormat>Widescreen</PresentationFormat>
  <Paragraphs>93</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Calibri </vt:lpstr>
      <vt:lpstr>Calibri Light</vt:lpstr>
      <vt:lpstr>Helvetica Neue</vt:lpstr>
      <vt:lpstr>Office Theme</vt:lpstr>
      <vt:lpstr>PowerPoint Presentation</vt:lpstr>
      <vt:lpstr>   Agenda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Emmanouil Androulakis</dc:creator>
  <cp:lastModifiedBy>Emmanouil Androulakis</cp:lastModifiedBy>
  <cp:revision>41</cp:revision>
  <dcterms:created xsi:type="dcterms:W3CDTF">2022-07-19T13:27:55Z</dcterms:created>
  <dcterms:modified xsi:type="dcterms:W3CDTF">2022-07-21T21:02:13Z</dcterms:modified>
</cp:coreProperties>
</file>