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32281C-EBCC-461F-9099-96D67317B57F}">
  <a:tblStyle styleId="{A232281C-EBCC-461F-9099-96D67317B5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verage-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8e2e66c6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8e2e66c6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1c6cb17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e1c6cb17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a528e68a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a528e68a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8e2e66c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8e2e66c6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Average"/>
                <a:ea typeface="Average"/>
                <a:cs typeface="Average"/>
                <a:sym typeface="Average"/>
              </a:rPr>
              <a:t>We also used the traditional rnn model: elman to do the classification as well. Try to have a look the architecture difference effect to the model. So I built a elman model based on the pytorch. In the elman model,  And the input size: 50, hidden size: 96. </a:t>
            </a:r>
            <a:endParaRPr sz="10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991b959e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991b959e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set the epoch as 150 to train the model. Also, I tried some other </a:t>
            </a:r>
            <a:r>
              <a:rPr lang="en"/>
              <a:t>methods like reduce learning rate on plateau. </a:t>
            </a:r>
            <a:r>
              <a:rPr lang="en"/>
              <a:t>For training process, we can find that the elman rnn’s accuracy is very low compared lstm and cnn. why?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8e2e66c6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8e2e66c6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Compared with LSTM model, Elman RNN has a lower accuracy. </a:t>
            </a:r>
            <a:r>
              <a:rPr lang="en"/>
              <a:t>This is because that LSTM has a more complex architecture that incorporates memory cells and gating mechanisms. However, the elman model has its advantages, it has faster training times and lower computational complexity. For our model, the training loop for elman is 2-3 seconds, but for the lstm model, it’s 20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Compared between CNN model and RNN model, it seems that CNN model is more suitable for this task. It’s may because this is a classification problem, and the audio files has only 3 seconds length. So the sequences of the data is not as important as the patterns in classification.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8e2e66c6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8e2e66c6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8e2e66c6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8e2e66c6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8c04ecbd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8c04ecbd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8e2e66c6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8e2e66c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8bcc457f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8bcc457f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a:solidFill>
                  <a:schemeClr val="dk1"/>
                </a:solidFill>
              </a:rPr>
              <a:t>Modality (01 = full-AV, 02 = video-only, 03 = audio-only). -  All files are 03.</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rPr>
              <a:t>Vocal channel (01 = speech, 02 = song). - All files are 01.</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rPr>
              <a:t>Emotion (01 = neutral, 02 = calm, 03 = happy, 04 = sad, 05 = angry, 06 = fearful, 07 = disgust, 08 = surprised).</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rPr>
              <a:t>Emotional intensity (01 = normal, 02 = strong).</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rPr>
              <a:t>Statement (01 = "Kids are talking by the door", 02 = "Dogs are sitting by the door").</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rPr>
              <a:t>Repetition (01 = 1st repetition, 02 = 2nd repetition).</a:t>
            </a:r>
            <a:endParaRPr sz="1050">
              <a:solidFill>
                <a:schemeClr val="dk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rPr>
              <a:t>Actor (Odd numbered actors are male, even numbered actors are female).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8bcc457f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8bcc457f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8bcc457f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8bcc457f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8bcc457f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8bcc457f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8bcc457f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8bcc457f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a528e68a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a528e68a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journals.plos.org/plosone/article?id=10.1371/journal.pone.0196391" TargetMode="External"/><Relationship Id="rId4" Type="http://schemas.openxmlformats.org/officeDocument/2006/relationships/hyperlink" Target="https://journals.plos.org/plosone/article?id=10.1371/journal.pone.0196391" TargetMode="External"/><Relationship Id="rId9" Type="http://schemas.openxmlformats.org/officeDocument/2006/relationships/hyperlink" Target="https://www.kaggle.com/code/blitzapurv/speech-emotion-recognition-using-lstm" TargetMode="External"/><Relationship Id="rId5" Type="http://schemas.openxmlformats.org/officeDocument/2006/relationships/hyperlink" Target="https://paperswithcode.com/dataset/ravdess" TargetMode="External"/><Relationship Id="rId6" Type="http://schemas.openxmlformats.org/officeDocument/2006/relationships/hyperlink" Target="https://pytorch.org/tutorials/intermediate/char_rnn_classification_tutorial.html" TargetMode="External"/><Relationship Id="rId7" Type="http://schemas.openxmlformats.org/officeDocument/2006/relationships/hyperlink" Target="https://github.com/gabrielloye/RNN-walkthrough/blob/master/main.ipynb" TargetMode="External"/><Relationship Id="rId8" Type="http://schemas.openxmlformats.org/officeDocument/2006/relationships/hyperlink" Target="https://www.researchgate.net/publication/344308187_Speech_Emotion_Recognition_in_Neurological_Disorders_Using_Convolutional_Neural_Networ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EMOTION CLASSIFICATION FROM VOICE NOTES</a:t>
            </a:r>
            <a:endParaRPr/>
          </a:p>
        </p:txBody>
      </p:sp>
      <p:sp>
        <p:nvSpPr>
          <p:cNvPr id="60" name="Google Shape;60;p13"/>
          <p:cNvSpPr txBox="1"/>
          <p:nvPr>
            <p:ph idx="1" type="subTitle"/>
          </p:nvPr>
        </p:nvSpPr>
        <p:spPr>
          <a:xfrm>
            <a:off x="671250" y="3174875"/>
            <a:ext cx="7801500" cy="1190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Deep Learning 6303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Akshat, Xiao, Adhithya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LSTM</a:t>
            </a:r>
            <a:endParaRPr/>
          </a:p>
          <a:p>
            <a:pPr indent="-336550" lvl="1" marL="914400" rtl="0" algn="l">
              <a:spcBef>
                <a:spcPts val="0"/>
              </a:spcBef>
              <a:spcAft>
                <a:spcPts val="0"/>
              </a:spcAft>
              <a:buSzPts val="1700"/>
              <a:buChar char="○"/>
            </a:pPr>
            <a:r>
              <a:rPr lang="en" sz="1700"/>
              <a:t>Performs decent at 75% test set accuracy on augmented dataset. </a:t>
            </a:r>
            <a:endParaRPr sz="1700"/>
          </a:p>
          <a:p>
            <a:pPr indent="-336550" lvl="1" marL="914400" rtl="0" algn="l">
              <a:spcBef>
                <a:spcPts val="0"/>
              </a:spcBef>
              <a:spcAft>
                <a:spcPts val="0"/>
              </a:spcAft>
              <a:buSzPts val="1700"/>
              <a:buChar char="○"/>
            </a:pPr>
            <a:r>
              <a:rPr lang="en" sz="1700"/>
              <a:t>Original dataset had 1440 audio files. 974 in train, 250 in test (20% train/test split)</a:t>
            </a:r>
            <a:endParaRPr sz="1700"/>
          </a:p>
          <a:p>
            <a:pPr indent="-336550" lvl="1" marL="914400" rtl="0" algn="l">
              <a:spcBef>
                <a:spcPts val="0"/>
              </a:spcBef>
              <a:spcAft>
                <a:spcPts val="0"/>
              </a:spcAft>
              <a:buSzPts val="1700"/>
              <a:buChar char="○"/>
            </a:pPr>
            <a:r>
              <a:rPr lang="en" sz="1700"/>
              <a:t>Data transformation using techniques like noise, pitch, stretch, shift etc. helps increase dataset size and give variation in original data. </a:t>
            </a:r>
            <a:endParaRPr sz="1700"/>
          </a:p>
          <a:p>
            <a:pPr indent="-336550" lvl="1" marL="914400" rtl="0" algn="l">
              <a:spcBef>
                <a:spcPts val="0"/>
              </a:spcBef>
              <a:spcAft>
                <a:spcPts val="0"/>
              </a:spcAft>
              <a:buSzPts val="1700"/>
              <a:buChar char="○"/>
            </a:pPr>
            <a:r>
              <a:rPr lang="en" sz="1700"/>
              <a:t>Close to similar pre-trained CNN models like ResNet and TimNet (highest at 92%).</a:t>
            </a:r>
            <a:endParaRPr sz="1700"/>
          </a:p>
          <a:p>
            <a:pPr indent="-336550" lvl="1" marL="914400" rtl="0" algn="l">
              <a:spcBef>
                <a:spcPts val="0"/>
              </a:spcBef>
              <a:spcAft>
                <a:spcPts val="0"/>
              </a:spcAft>
              <a:buSzPts val="1700"/>
              <a:buChar char="○"/>
            </a:pPr>
            <a:r>
              <a:rPr lang="en" sz="1700"/>
              <a:t>We have the lstm model with 9 layers, which we tried </a:t>
            </a:r>
            <a:r>
              <a:rPr lang="en" sz="1700"/>
              <a:t>building</a:t>
            </a:r>
            <a:r>
              <a:rPr lang="en" sz="1700"/>
              <a:t> more complex but resulted in a less accuracy.</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2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of the LSTM Model</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5" name="Google Shape;125;p23"/>
          <p:cNvPicPr preferRelativeResize="0"/>
          <p:nvPr/>
        </p:nvPicPr>
        <p:blipFill>
          <a:blip r:embed="rId3">
            <a:alphaModFix/>
          </a:blip>
          <a:stretch>
            <a:fillRect/>
          </a:stretch>
        </p:blipFill>
        <p:spPr>
          <a:xfrm>
            <a:off x="3627313" y="794225"/>
            <a:ext cx="1889374" cy="423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Loss Accuracy curves for Train Test</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32" name="Google Shape;132;p24"/>
          <p:cNvPicPr preferRelativeResize="0"/>
          <p:nvPr/>
        </p:nvPicPr>
        <p:blipFill>
          <a:blip r:embed="rId3">
            <a:alphaModFix/>
          </a:blip>
          <a:stretch>
            <a:fillRect/>
          </a:stretch>
        </p:blipFill>
        <p:spPr>
          <a:xfrm>
            <a:off x="516850" y="1629650"/>
            <a:ext cx="7764674" cy="2606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138" name="Google Shape;138;p25"/>
          <p:cNvSpPr txBox="1"/>
          <p:nvPr>
            <p:ph idx="1" type="body"/>
          </p:nvPr>
        </p:nvSpPr>
        <p:spPr>
          <a:xfrm>
            <a:off x="311700" y="1152475"/>
            <a:ext cx="3990000" cy="40611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Elman RNN</a:t>
            </a:r>
            <a:endParaRPr/>
          </a:p>
        </p:txBody>
      </p:sp>
      <p:pic>
        <p:nvPicPr>
          <p:cNvPr id="139" name="Google Shape;139;p25"/>
          <p:cNvPicPr preferRelativeResize="0"/>
          <p:nvPr/>
        </p:nvPicPr>
        <p:blipFill>
          <a:blip r:embed="rId3">
            <a:alphaModFix/>
          </a:blip>
          <a:stretch>
            <a:fillRect/>
          </a:stretch>
        </p:blipFill>
        <p:spPr>
          <a:xfrm>
            <a:off x="2447150" y="445025"/>
            <a:ext cx="4689676" cy="4481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145" name="Google Shape;145;p26"/>
          <p:cNvSpPr txBox="1"/>
          <p:nvPr>
            <p:ph idx="1" type="body"/>
          </p:nvPr>
        </p:nvSpPr>
        <p:spPr>
          <a:xfrm>
            <a:off x="311700" y="1152475"/>
            <a:ext cx="8572500" cy="40611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Elman RNN</a:t>
            </a:r>
            <a:endParaRPr/>
          </a:p>
          <a:p>
            <a:pPr indent="-317500" lvl="1" marL="914400" rtl="0" algn="l">
              <a:lnSpc>
                <a:spcPct val="200000"/>
              </a:lnSpc>
              <a:spcBef>
                <a:spcPts val="0"/>
              </a:spcBef>
              <a:spcAft>
                <a:spcPts val="0"/>
              </a:spcAft>
              <a:buSzPts val="1400"/>
              <a:buChar char="○"/>
            </a:pPr>
            <a:r>
              <a:rPr lang="en"/>
              <a:t>Performs decent at 39% test set accuracy on vanilla dataset. </a:t>
            </a:r>
            <a:endParaRPr/>
          </a:p>
          <a:p>
            <a:pPr indent="-317500" lvl="1" marL="914400" rtl="0" algn="l">
              <a:lnSpc>
                <a:spcPct val="200000"/>
              </a:lnSpc>
              <a:spcBef>
                <a:spcPts val="0"/>
              </a:spcBef>
              <a:spcAft>
                <a:spcPts val="0"/>
              </a:spcAft>
              <a:buSzPts val="1400"/>
              <a:buChar char="○"/>
            </a:pPr>
            <a:r>
              <a:rPr lang="en"/>
              <a:t>After doing data augmentation, the test accuracy increases to 55%. </a:t>
            </a:r>
            <a:endParaRPr/>
          </a:p>
        </p:txBody>
      </p:sp>
      <p:pic>
        <p:nvPicPr>
          <p:cNvPr id="146" name="Google Shape;146;p26"/>
          <p:cNvPicPr preferRelativeResize="0"/>
          <p:nvPr/>
        </p:nvPicPr>
        <p:blipFill rotWithShape="1">
          <a:blip r:embed="rId3">
            <a:alphaModFix/>
          </a:blip>
          <a:srcRect b="4110" l="0" r="0" t="5538"/>
          <a:stretch/>
        </p:blipFill>
        <p:spPr>
          <a:xfrm>
            <a:off x="1059375" y="2571739"/>
            <a:ext cx="7202150" cy="24337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a:t>
            </a:r>
            <a:r>
              <a:rPr lang="en"/>
              <a:t> Comparison and Final Analysis </a:t>
            </a:r>
            <a:endParaRPr/>
          </a:p>
        </p:txBody>
      </p:sp>
      <p:sp>
        <p:nvSpPr>
          <p:cNvPr id="152" name="Google Shape;152;p27"/>
          <p:cNvSpPr txBox="1"/>
          <p:nvPr>
            <p:ph idx="1" type="body"/>
          </p:nvPr>
        </p:nvSpPr>
        <p:spPr>
          <a:xfrm>
            <a:off x="311700" y="1152475"/>
            <a:ext cx="8520600" cy="379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Compared with LSTM model, Elman RNN has a lower accuracy.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Compared between CNN model and RNN model, it seems that CNN model is more suitable for this task. It’s may because this is a classification problem and the sequences of the data is not as important as the patterns in classification.</a:t>
            </a:r>
            <a:endParaRPr/>
          </a:p>
        </p:txBody>
      </p:sp>
      <p:graphicFrame>
        <p:nvGraphicFramePr>
          <p:cNvPr id="153" name="Google Shape;153;p27"/>
          <p:cNvGraphicFramePr/>
          <p:nvPr/>
        </p:nvGraphicFramePr>
        <p:xfrm>
          <a:off x="879750" y="1383125"/>
          <a:ext cx="3000000" cy="3000000"/>
        </p:xfrm>
        <a:graphic>
          <a:graphicData uri="http://schemas.openxmlformats.org/drawingml/2006/table">
            <a:tbl>
              <a:tblPr>
                <a:noFill/>
                <a:tableStyleId>{A232281C-EBCC-461F-9099-96D67317B57F}</a:tableStyleId>
              </a:tblPr>
              <a:tblGrid>
                <a:gridCol w="1809750"/>
                <a:gridCol w="1809750"/>
                <a:gridCol w="1809750"/>
                <a:gridCol w="1809750"/>
              </a:tblGrid>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CNN</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Elman RNN</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LSTM</a:t>
                      </a:r>
                      <a:endParaRPr>
                        <a:solidFill>
                          <a:schemeClr val="dk1"/>
                        </a:solidFill>
                      </a:endParaRPr>
                    </a:p>
                  </a:txBody>
                  <a:tcPr marT="91425" marB="91425" marR="91425" marL="91425" anchor="ctr"/>
                </a:tc>
              </a:tr>
              <a:tr h="381000">
                <a:tc>
                  <a:txBody>
                    <a:bodyPr/>
                    <a:lstStyle/>
                    <a:p>
                      <a:pPr indent="0" lvl="0" marL="0" rtl="0" algn="ctr">
                        <a:spcBef>
                          <a:spcPts val="0"/>
                        </a:spcBef>
                        <a:spcAft>
                          <a:spcPts val="0"/>
                        </a:spcAft>
                        <a:buNone/>
                      </a:pPr>
                      <a:r>
                        <a:rPr lang="en">
                          <a:solidFill>
                            <a:schemeClr val="dk1"/>
                          </a:solidFill>
                        </a:rPr>
                        <a:t>T</a:t>
                      </a:r>
                      <a:r>
                        <a:rPr lang="en">
                          <a:solidFill>
                            <a:schemeClr val="dk1"/>
                          </a:solidFill>
                        </a:rPr>
                        <a:t>rain accuracy</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0.91</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0.60</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0.80</a:t>
                      </a:r>
                      <a:endParaRPr>
                        <a:solidFill>
                          <a:schemeClr val="dk1"/>
                        </a:solidFill>
                      </a:endParaRPr>
                    </a:p>
                  </a:txBody>
                  <a:tcPr marT="91425" marB="91425" marR="91425" marL="91425" anchor="ctr"/>
                </a:tc>
              </a:tr>
              <a:tr h="381000">
                <a:tc>
                  <a:txBody>
                    <a:bodyPr/>
                    <a:lstStyle/>
                    <a:p>
                      <a:pPr indent="0" lvl="0" marL="0" rtl="0" algn="ctr">
                        <a:spcBef>
                          <a:spcPts val="0"/>
                        </a:spcBef>
                        <a:spcAft>
                          <a:spcPts val="0"/>
                        </a:spcAft>
                        <a:buNone/>
                      </a:pPr>
                      <a:r>
                        <a:rPr lang="en">
                          <a:solidFill>
                            <a:schemeClr val="dk1"/>
                          </a:solidFill>
                        </a:rPr>
                        <a:t>Test accuracy</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0.85</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0.55</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0.75</a:t>
                      </a:r>
                      <a:endParaRPr>
                        <a:solidFill>
                          <a:schemeClr val="dk1"/>
                        </a:solidFill>
                      </a:endParaRPr>
                    </a:p>
                  </a:txBody>
                  <a:tcPr marT="91425" marB="91425" marR="91425" marL="9142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r>
              <a:rPr lang="en"/>
              <a:t> </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200000"/>
              </a:lnSpc>
              <a:spcBef>
                <a:spcPts val="0"/>
              </a:spcBef>
              <a:spcAft>
                <a:spcPts val="0"/>
              </a:spcAft>
              <a:buSzPct val="100000"/>
              <a:buChar char="●"/>
            </a:pPr>
            <a:r>
              <a:rPr lang="en" u="sng">
                <a:solidFill>
                  <a:schemeClr val="hlink"/>
                </a:solidFill>
                <a:hlinkClick r:id="rId3"/>
              </a:rPr>
              <a:t>https://journals.plos.org/plosone/article?id=10.1371/journal.pone.019639</a:t>
            </a:r>
            <a:r>
              <a:rPr lang="en" u="sng">
                <a:solidFill>
                  <a:schemeClr val="hlink"/>
                </a:solidFill>
                <a:hlinkClick r:id="rId4"/>
              </a:rPr>
              <a:t>1</a:t>
            </a:r>
            <a:endParaRPr/>
          </a:p>
          <a:p>
            <a:pPr indent="-334327" lvl="0" marL="457200" rtl="0" algn="l">
              <a:lnSpc>
                <a:spcPct val="200000"/>
              </a:lnSpc>
              <a:spcBef>
                <a:spcPts val="0"/>
              </a:spcBef>
              <a:spcAft>
                <a:spcPts val="0"/>
              </a:spcAft>
              <a:buSzPct val="100000"/>
              <a:buChar char="●"/>
            </a:pPr>
            <a:r>
              <a:rPr lang="en" u="sng">
                <a:solidFill>
                  <a:schemeClr val="hlink"/>
                </a:solidFill>
                <a:hlinkClick r:id="rId5"/>
              </a:rPr>
              <a:t>https://paperswithcode.com/dataset/ravdess</a:t>
            </a:r>
            <a:endParaRPr/>
          </a:p>
          <a:p>
            <a:pPr indent="-334327" lvl="0" marL="457200" rtl="0" algn="l">
              <a:lnSpc>
                <a:spcPct val="200000"/>
              </a:lnSpc>
              <a:spcBef>
                <a:spcPts val="0"/>
              </a:spcBef>
              <a:spcAft>
                <a:spcPts val="0"/>
              </a:spcAft>
              <a:buSzPct val="100000"/>
              <a:buChar char="●"/>
            </a:pPr>
            <a:r>
              <a:rPr lang="en" u="sng">
                <a:solidFill>
                  <a:schemeClr val="hlink"/>
                </a:solidFill>
                <a:hlinkClick r:id="rId6"/>
              </a:rPr>
              <a:t>https://pytorch.org/tutorials/intermediate/char_rnn_classification_tutorial.html</a:t>
            </a:r>
            <a:endParaRPr/>
          </a:p>
          <a:p>
            <a:pPr indent="-334327" lvl="0" marL="457200" rtl="0" algn="l">
              <a:lnSpc>
                <a:spcPct val="200000"/>
              </a:lnSpc>
              <a:spcBef>
                <a:spcPts val="0"/>
              </a:spcBef>
              <a:spcAft>
                <a:spcPts val="0"/>
              </a:spcAft>
              <a:buSzPct val="100000"/>
              <a:buChar char="●"/>
            </a:pPr>
            <a:r>
              <a:rPr lang="en" u="sng">
                <a:solidFill>
                  <a:schemeClr val="hlink"/>
                </a:solidFill>
                <a:hlinkClick r:id="rId7"/>
              </a:rPr>
              <a:t>https://github.com/gabrielloye/RNN-walkthrough/blob/master/main.ipynb</a:t>
            </a:r>
            <a:endParaRPr/>
          </a:p>
          <a:p>
            <a:pPr indent="-334327" lvl="0" marL="457200" rtl="0" algn="l">
              <a:lnSpc>
                <a:spcPct val="200000"/>
              </a:lnSpc>
              <a:spcBef>
                <a:spcPts val="0"/>
              </a:spcBef>
              <a:spcAft>
                <a:spcPts val="0"/>
              </a:spcAft>
              <a:buSzPct val="100000"/>
              <a:buChar char="●"/>
            </a:pPr>
            <a:r>
              <a:rPr lang="en" u="sng">
                <a:solidFill>
                  <a:schemeClr val="hlink"/>
                </a:solidFill>
                <a:hlinkClick r:id="rId8"/>
              </a:rPr>
              <a:t>https://www.researchgate.net/publication/344308187_Speech_Emotion_Recognition_in_Neurological_Disorders_Using_Convolutional_Neural_Network</a:t>
            </a:r>
            <a:endParaRPr/>
          </a:p>
          <a:p>
            <a:pPr indent="-334327" lvl="0" marL="457200" rtl="0" algn="l">
              <a:lnSpc>
                <a:spcPct val="200000"/>
              </a:lnSpc>
              <a:spcBef>
                <a:spcPts val="0"/>
              </a:spcBef>
              <a:spcAft>
                <a:spcPts val="0"/>
              </a:spcAft>
              <a:buSzPct val="100000"/>
              <a:buChar char="●"/>
            </a:pPr>
            <a:r>
              <a:rPr lang="en" u="sng">
                <a:solidFill>
                  <a:schemeClr val="hlink"/>
                </a:solidFill>
                <a:hlinkClick r:id="rId9"/>
              </a:rPr>
              <a:t>https://www.kaggle.com/code/blitzapurv/speech-emotion-recognition-using-lstm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1168950" y="1923700"/>
            <a:ext cx="8520600" cy="572700"/>
          </a:xfrm>
          <a:prstGeom prst="rect">
            <a:avLst/>
          </a:prstGeom>
        </p:spPr>
        <p:txBody>
          <a:bodyPr anchorCtr="0" anchor="t" bIns="91425" lIns="91425" spcFirstLastPara="1" rIns="91425" wrap="square" tIns="91425">
            <a:normAutofit fontScale="90000"/>
          </a:bodyPr>
          <a:lstStyle/>
          <a:p>
            <a:pPr indent="457200" lvl="0" marL="1828800" rtl="0" algn="l">
              <a:spcBef>
                <a:spcPts val="0"/>
              </a:spcBef>
              <a:spcAft>
                <a:spcPts val="0"/>
              </a:spcAft>
              <a:buNone/>
            </a:pPr>
            <a:r>
              <a:rPr lang="en"/>
              <a:t>   THANK YOU. </a:t>
            </a:r>
            <a:endParaRPr/>
          </a:p>
          <a:p>
            <a:pPr indent="457200" lvl="0" marL="1828800" rtl="0" algn="l">
              <a:spcBef>
                <a:spcPts val="0"/>
              </a:spcBef>
              <a:spcAft>
                <a:spcPts val="0"/>
              </a:spcAft>
              <a:buNone/>
            </a:pPr>
            <a:r>
              <a:rPr lang="en"/>
              <a:t>ANY 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Project Goal </a:t>
            </a:r>
            <a:endParaRPr/>
          </a:p>
          <a:p>
            <a:pPr indent="-342900" lvl="0" marL="457200" rtl="0" algn="l">
              <a:lnSpc>
                <a:spcPct val="200000"/>
              </a:lnSpc>
              <a:spcBef>
                <a:spcPts val="0"/>
              </a:spcBef>
              <a:spcAft>
                <a:spcPts val="0"/>
              </a:spcAft>
              <a:buSzPts val="1800"/>
              <a:buChar char="●"/>
            </a:pPr>
            <a:r>
              <a:rPr lang="en"/>
              <a:t>Description of Dataset/</a:t>
            </a:r>
            <a:r>
              <a:rPr lang="en"/>
              <a:t>EDA</a:t>
            </a:r>
            <a:endParaRPr/>
          </a:p>
          <a:p>
            <a:pPr indent="-342900" lvl="0" marL="457200" rtl="0" algn="l">
              <a:lnSpc>
                <a:spcPct val="200000"/>
              </a:lnSpc>
              <a:spcBef>
                <a:spcPts val="0"/>
              </a:spcBef>
              <a:spcAft>
                <a:spcPts val="0"/>
              </a:spcAft>
              <a:buSzPts val="1800"/>
              <a:buChar char="●"/>
            </a:pPr>
            <a:r>
              <a:rPr lang="en"/>
              <a:t>Models and Experimental Setup </a:t>
            </a:r>
            <a:endParaRPr/>
          </a:p>
          <a:p>
            <a:pPr indent="-342900" lvl="0" marL="457200" rtl="0" algn="l">
              <a:lnSpc>
                <a:spcPct val="200000"/>
              </a:lnSpc>
              <a:spcBef>
                <a:spcPts val="0"/>
              </a:spcBef>
              <a:spcAft>
                <a:spcPts val="0"/>
              </a:spcAft>
              <a:buSzPts val="1800"/>
              <a:buChar char="●"/>
            </a:pPr>
            <a:r>
              <a:rPr lang="en"/>
              <a:t>Results </a:t>
            </a:r>
            <a:endParaRPr/>
          </a:p>
          <a:p>
            <a:pPr indent="-342900" lvl="0" marL="457200" rtl="0" algn="l">
              <a:lnSpc>
                <a:spcPct val="200000"/>
              </a:lnSpc>
              <a:spcBef>
                <a:spcPts val="0"/>
              </a:spcBef>
              <a:spcAft>
                <a:spcPts val="0"/>
              </a:spcAft>
              <a:buSzPts val="1800"/>
              <a:buChar char="●"/>
            </a:pPr>
            <a:r>
              <a:rPr lang="en"/>
              <a:t>Performance Comparison and Final Analysis </a:t>
            </a:r>
            <a:endParaRPr/>
          </a:p>
          <a:p>
            <a:pPr indent="-342900" lvl="0" marL="457200" rtl="0" algn="l">
              <a:lnSpc>
                <a:spcPct val="200000"/>
              </a:lnSpc>
              <a:spcBef>
                <a:spcPts val="0"/>
              </a:spcBef>
              <a:spcAft>
                <a:spcPts val="0"/>
              </a:spcAft>
              <a:buSzPts val="1800"/>
              <a:buChar char="●"/>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RAVDESS Audio Dataset</a:t>
            </a:r>
            <a:endParaRPr sz="1400"/>
          </a:p>
          <a:p>
            <a:pPr indent="-317500" lvl="1" marL="914400" rtl="0" algn="l">
              <a:spcBef>
                <a:spcPts val="0"/>
              </a:spcBef>
              <a:spcAft>
                <a:spcPts val="0"/>
              </a:spcAft>
              <a:buSzPts val="1400"/>
              <a:buChar char="○"/>
            </a:pPr>
            <a:r>
              <a:rPr lang="en"/>
              <a:t>Contains 24 actors: 12 males, 12 females producing 60 voice notes each in different tones. </a:t>
            </a:r>
            <a:endParaRPr/>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Goal is to build and compare </a:t>
            </a:r>
            <a:r>
              <a:rPr lang="en" sz="1400"/>
              <a:t>performance</a:t>
            </a:r>
            <a:r>
              <a:rPr lang="en" sz="1400"/>
              <a:t> of different models to classify voice notes into different emotion classes. </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Historically, CNN has </a:t>
            </a:r>
            <a:r>
              <a:rPr lang="en" sz="1400"/>
              <a:t>performed</a:t>
            </a:r>
            <a:r>
              <a:rPr lang="en" sz="1400"/>
              <a:t> optimally on such datasets due to pattern </a:t>
            </a:r>
            <a:r>
              <a:rPr lang="en" sz="1400"/>
              <a:t>recognition capability. </a:t>
            </a:r>
            <a:endParaRPr sz="1400"/>
          </a:p>
          <a:p>
            <a:pPr indent="-317500" lvl="1" marL="914400" rtl="0" algn="l">
              <a:spcBef>
                <a:spcPts val="0"/>
              </a:spcBef>
              <a:spcAft>
                <a:spcPts val="0"/>
              </a:spcAft>
              <a:buSzPts val="1400"/>
              <a:buChar char="○"/>
            </a:pPr>
            <a:r>
              <a:rPr lang="en"/>
              <a:t>We will try to achieve similar or better performance using LSTM or Elman RNN.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Dataset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RAVDESS audio dataset is a collection of audio files and their corresponding transcripts.</a:t>
            </a:r>
            <a:endParaRPr/>
          </a:p>
          <a:p>
            <a:pPr indent="-342900" lvl="0" marL="457200" rtl="0" algn="l">
              <a:spcBef>
                <a:spcPts val="0"/>
              </a:spcBef>
              <a:spcAft>
                <a:spcPts val="0"/>
              </a:spcAft>
              <a:buSzPts val="1800"/>
              <a:buChar char="●"/>
            </a:pPr>
            <a:r>
              <a:rPr lang="en"/>
              <a:t>The audio files were recorded in a variety of environments and situations, including phone calls, interviews, and meetings.</a:t>
            </a:r>
            <a:endParaRPr/>
          </a:p>
          <a:p>
            <a:pPr indent="-342900" lvl="0" marL="457200" rtl="0" algn="l">
              <a:spcBef>
                <a:spcPts val="0"/>
              </a:spcBef>
              <a:spcAft>
                <a:spcPts val="0"/>
              </a:spcAft>
              <a:buSzPts val="1800"/>
              <a:buChar char="●"/>
            </a:pPr>
            <a:r>
              <a:rPr lang="en"/>
              <a:t>The dataset was created to be used for automatic speech recognition (ASR) and natural language processing (NLP) research and development.</a:t>
            </a:r>
            <a:endParaRPr/>
          </a:p>
          <a:p>
            <a:pPr indent="-342900" lvl="0" marL="457200" rtl="0" algn="l">
              <a:spcBef>
                <a:spcPts val="0"/>
              </a:spcBef>
              <a:spcAft>
                <a:spcPts val="0"/>
              </a:spcAft>
              <a:buSzPts val="1800"/>
              <a:buChar char="●"/>
            </a:pPr>
            <a:r>
              <a:rPr lang="en"/>
              <a:t>Labels are provided within the file name </a:t>
            </a:r>
            <a:endParaRPr/>
          </a:p>
          <a:p>
            <a:pPr indent="-317500" lvl="1" marL="914400" rtl="0" algn="l">
              <a:spcBef>
                <a:spcPts val="0"/>
              </a:spcBef>
              <a:spcAft>
                <a:spcPts val="0"/>
              </a:spcAft>
              <a:buSzPts val="1400"/>
              <a:buChar char="○"/>
            </a:pPr>
            <a:r>
              <a:rPr lang="en"/>
              <a:t>Example: 03-01-08-01-01-01-15.wav</a:t>
            </a:r>
            <a:endParaRPr/>
          </a:p>
          <a:p>
            <a:pPr indent="-342900" lvl="0" marL="457200" rtl="0" algn="l">
              <a:spcBef>
                <a:spcPts val="0"/>
              </a:spcBef>
              <a:spcAft>
                <a:spcPts val="0"/>
              </a:spcAft>
              <a:buSzPts val="1800"/>
              <a:buChar char="●"/>
            </a:pPr>
            <a:r>
              <a:rPr lang="en"/>
              <a:t>We have used the dataset to classify emotions into 8 target classes : Neutral, Calm, Happy, Sad, Angry, Fearful, Disgusted, Surprised.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of Dataset</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85" name="Google Shape;85;p17"/>
          <p:cNvPicPr preferRelativeResize="0"/>
          <p:nvPr/>
        </p:nvPicPr>
        <p:blipFill>
          <a:blip r:embed="rId3">
            <a:alphaModFix/>
          </a:blip>
          <a:stretch>
            <a:fillRect/>
          </a:stretch>
        </p:blipFill>
        <p:spPr>
          <a:xfrm>
            <a:off x="311700" y="1696763"/>
            <a:ext cx="3733800" cy="2695575"/>
          </a:xfrm>
          <a:prstGeom prst="rect">
            <a:avLst/>
          </a:prstGeom>
          <a:noFill/>
          <a:ln>
            <a:noFill/>
          </a:ln>
        </p:spPr>
      </p:pic>
      <p:pic>
        <p:nvPicPr>
          <p:cNvPr id="86" name="Google Shape;86;p17"/>
          <p:cNvPicPr preferRelativeResize="0"/>
          <p:nvPr/>
        </p:nvPicPr>
        <p:blipFill>
          <a:blip r:embed="rId4">
            <a:alphaModFix/>
          </a:blip>
          <a:stretch>
            <a:fillRect/>
          </a:stretch>
        </p:blipFill>
        <p:spPr>
          <a:xfrm>
            <a:off x="4240900" y="1573500"/>
            <a:ext cx="4103874" cy="286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of Dataset</a:t>
            </a:r>
            <a:endParaRPr/>
          </a:p>
        </p:txBody>
      </p:sp>
      <p:sp>
        <p:nvSpPr>
          <p:cNvPr id="92" name="Google Shape;92;p18"/>
          <p:cNvSpPr txBox="1"/>
          <p:nvPr>
            <p:ph idx="1" type="body"/>
          </p:nvPr>
        </p:nvSpPr>
        <p:spPr>
          <a:xfrm>
            <a:off x="697925" y="-1249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93" name="Google Shape;93;p18"/>
          <p:cNvPicPr preferRelativeResize="0"/>
          <p:nvPr/>
        </p:nvPicPr>
        <p:blipFill>
          <a:blip r:embed="rId3">
            <a:alphaModFix/>
          </a:blip>
          <a:stretch>
            <a:fillRect/>
          </a:stretch>
        </p:blipFill>
        <p:spPr>
          <a:xfrm>
            <a:off x="1283700" y="1671275"/>
            <a:ext cx="6400800" cy="2152650"/>
          </a:xfrm>
          <a:prstGeom prst="rect">
            <a:avLst/>
          </a:prstGeom>
          <a:noFill/>
          <a:ln>
            <a:noFill/>
          </a:ln>
        </p:spPr>
      </p:pic>
      <p:sp>
        <p:nvSpPr>
          <p:cNvPr id="94" name="Google Shape;94;p18"/>
          <p:cNvSpPr txBox="1"/>
          <p:nvPr/>
        </p:nvSpPr>
        <p:spPr>
          <a:xfrm>
            <a:off x="311700" y="1256200"/>
            <a:ext cx="232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Mel-Spectrogram Value Extraction </a:t>
            </a:r>
            <a:endParaRPr>
              <a:solidFill>
                <a:schemeClr val="dk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a:t>
            </a:r>
            <a:endParaRPr/>
          </a:p>
        </p:txBody>
      </p:sp>
      <p:sp>
        <p:nvSpPr>
          <p:cNvPr id="100" name="Google Shape;100;p19"/>
          <p:cNvSpPr txBox="1"/>
          <p:nvPr>
            <p:ph idx="1" type="body"/>
          </p:nvPr>
        </p:nvSpPr>
        <p:spPr>
          <a:xfrm>
            <a:off x="311700" y="1152475"/>
            <a:ext cx="8520600" cy="3661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Using Python Package </a:t>
            </a:r>
            <a:r>
              <a:rPr b="1" lang="en"/>
              <a:t>Librosa</a:t>
            </a:r>
            <a:r>
              <a:rPr lang="en"/>
              <a:t> for Audio Pre Processing.</a:t>
            </a:r>
            <a:endParaRPr/>
          </a:p>
          <a:p>
            <a:pPr indent="-342900" lvl="0" marL="457200" rtl="0" algn="l">
              <a:spcBef>
                <a:spcPts val="0"/>
              </a:spcBef>
              <a:spcAft>
                <a:spcPts val="0"/>
              </a:spcAft>
              <a:buSzPts val="1800"/>
              <a:buChar char="●"/>
            </a:pPr>
            <a:r>
              <a:rPr lang="en"/>
              <a:t>Feature Extraction :</a:t>
            </a:r>
            <a:endParaRPr/>
          </a:p>
          <a:p>
            <a:pPr indent="-317500" lvl="1" marL="914400" rtl="0" algn="l">
              <a:spcBef>
                <a:spcPts val="0"/>
              </a:spcBef>
              <a:spcAft>
                <a:spcPts val="0"/>
              </a:spcAft>
              <a:buSzPts val="1400"/>
              <a:buChar char="○"/>
            </a:pPr>
            <a:r>
              <a:rPr lang="en"/>
              <a:t>Extract Mel Spectrogram values.</a:t>
            </a:r>
            <a:endParaRPr/>
          </a:p>
          <a:p>
            <a:pPr indent="-317500" lvl="1" marL="914400" rtl="0" algn="l">
              <a:spcBef>
                <a:spcPts val="0"/>
              </a:spcBef>
              <a:spcAft>
                <a:spcPts val="0"/>
              </a:spcAft>
              <a:buSzPts val="1400"/>
              <a:buChar char="○"/>
            </a:pPr>
            <a:r>
              <a:rPr lang="en"/>
              <a:t>Helps in capturing frequency and </a:t>
            </a:r>
            <a:r>
              <a:rPr lang="en"/>
              <a:t>pitch changes in voice notes.</a:t>
            </a:r>
            <a:endParaRPr/>
          </a:p>
          <a:p>
            <a:pPr indent="-317500" lvl="1" marL="914400" rtl="0" algn="l">
              <a:spcBef>
                <a:spcPts val="0"/>
              </a:spcBef>
              <a:spcAft>
                <a:spcPts val="0"/>
              </a:spcAft>
              <a:buSzPts val="1400"/>
              <a:buChar char="○"/>
            </a:pPr>
            <a:r>
              <a:rPr lang="en"/>
              <a:t>Useful in cases of tone detection. </a:t>
            </a:r>
            <a:endParaRPr/>
          </a:p>
          <a:p>
            <a:pPr indent="-342900" lvl="0" marL="457200" rtl="0" algn="l">
              <a:spcBef>
                <a:spcPts val="0"/>
              </a:spcBef>
              <a:spcAft>
                <a:spcPts val="0"/>
              </a:spcAft>
              <a:buSzPts val="1800"/>
              <a:buChar char="●"/>
            </a:pPr>
            <a:r>
              <a:rPr lang="en"/>
              <a:t>Data Augmentation : </a:t>
            </a:r>
            <a:endParaRPr/>
          </a:p>
          <a:p>
            <a:pPr indent="-317500" lvl="1" marL="914400" rtl="0" algn="l">
              <a:spcBef>
                <a:spcPts val="0"/>
              </a:spcBef>
              <a:spcAft>
                <a:spcPts val="0"/>
              </a:spcAft>
              <a:buSzPts val="1400"/>
              <a:buChar char="○"/>
            </a:pPr>
            <a:r>
              <a:rPr lang="en"/>
              <a:t>Noise Injection</a:t>
            </a:r>
            <a:endParaRPr/>
          </a:p>
          <a:p>
            <a:pPr indent="-317500" lvl="1" marL="914400" rtl="0" algn="l">
              <a:spcBef>
                <a:spcPts val="0"/>
              </a:spcBef>
              <a:spcAft>
                <a:spcPts val="0"/>
              </a:spcAft>
              <a:buSzPts val="1400"/>
              <a:buChar char="○"/>
            </a:pPr>
            <a:r>
              <a:rPr lang="en"/>
              <a:t>Stretch </a:t>
            </a:r>
            <a:endParaRPr/>
          </a:p>
          <a:p>
            <a:pPr indent="-317500" lvl="1" marL="914400" rtl="0" algn="l">
              <a:spcBef>
                <a:spcPts val="0"/>
              </a:spcBef>
              <a:spcAft>
                <a:spcPts val="0"/>
              </a:spcAft>
              <a:buSzPts val="1400"/>
              <a:buChar char="○"/>
            </a:pPr>
            <a:r>
              <a:rPr lang="en"/>
              <a:t>Shift</a:t>
            </a:r>
            <a:endParaRPr/>
          </a:p>
          <a:p>
            <a:pPr indent="-317500" lvl="1" marL="914400" rtl="0" algn="l">
              <a:spcBef>
                <a:spcPts val="0"/>
              </a:spcBef>
              <a:spcAft>
                <a:spcPts val="0"/>
              </a:spcAft>
              <a:buSzPts val="1400"/>
              <a:buChar char="○"/>
            </a:pPr>
            <a:r>
              <a:rPr lang="en"/>
              <a:t>Pitch</a:t>
            </a:r>
            <a:endParaRPr/>
          </a:p>
          <a:p>
            <a:pPr indent="-342900" lvl="0" marL="457200" rtl="0" algn="l">
              <a:spcBef>
                <a:spcPts val="0"/>
              </a:spcBef>
              <a:spcAft>
                <a:spcPts val="0"/>
              </a:spcAft>
              <a:buSzPts val="1800"/>
              <a:buChar char="●"/>
            </a:pPr>
            <a:r>
              <a:rPr lang="en"/>
              <a:t>Padding</a:t>
            </a:r>
            <a:endParaRPr/>
          </a:p>
          <a:p>
            <a:pPr indent="-342900" lvl="0" marL="457200" rtl="0" algn="l">
              <a:spcBef>
                <a:spcPts val="0"/>
              </a:spcBef>
              <a:spcAft>
                <a:spcPts val="0"/>
              </a:spcAft>
              <a:buSzPts val="1800"/>
              <a:buChar char="●"/>
            </a:pPr>
            <a:r>
              <a:rPr lang="en"/>
              <a:t>Normalization</a:t>
            </a:r>
            <a:endParaRPr/>
          </a:p>
          <a:p>
            <a:pPr indent="-342900" lvl="0" marL="457200" rtl="0" algn="l">
              <a:spcBef>
                <a:spcPts val="0"/>
              </a:spcBef>
              <a:spcAft>
                <a:spcPts val="0"/>
              </a:spcAft>
              <a:buSzPts val="1800"/>
              <a:buChar char="●"/>
            </a:pPr>
            <a:r>
              <a:rPr lang="en"/>
              <a:t>One Hot Encoder for Target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
            </a:r>
            <a:r>
              <a:rPr lang="en"/>
              <a:t>odels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CNN</a:t>
            </a:r>
            <a:endParaRPr/>
          </a:p>
          <a:p>
            <a:pPr indent="-317500" lvl="1" marL="914400" rtl="0" algn="l">
              <a:lnSpc>
                <a:spcPct val="200000"/>
              </a:lnSpc>
              <a:spcBef>
                <a:spcPts val="0"/>
              </a:spcBef>
              <a:spcAft>
                <a:spcPts val="0"/>
              </a:spcAft>
              <a:buSzPts val="1400"/>
              <a:buChar char="○"/>
            </a:pPr>
            <a:r>
              <a:rPr lang="en"/>
              <a:t>Performs decent at 45% test set accuracy on vanilla dataset. </a:t>
            </a:r>
            <a:endParaRPr/>
          </a:p>
          <a:p>
            <a:pPr indent="-317500" lvl="1" marL="914400" rtl="0" algn="l">
              <a:lnSpc>
                <a:spcPct val="200000"/>
              </a:lnSpc>
              <a:spcBef>
                <a:spcPts val="0"/>
              </a:spcBef>
              <a:spcAft>
                <a:spcPts val="0"/>
              </a:spcAft>
              <a:buSzPts val="1400"/>
              <a:buChar char="○"/>
            </a:pPr>
            <a:r>
              <a:rPr lang="en"/>
              <a:t>Original dataset had 1440 </a:t>
            </a:r>
            <a:r>
              <a:rPr lang="en"/>
              <a:t>audio files. 1224 in train, 216 in test (15% train/test split)</a:t>
            </a:r>
            <a:endParaRPr/>
          </a:p>
          <a:p>
            <a:pPr indent="-317500" lvl="1" marL="914400" rtl="0" algn="l">
              <a:lnSpc>
                <a:spcPct val="200000"/>
              </a:lnSpc>
              <a:spcBef>
                <a:spcPts val="0"/>
              </a:spcBef>
              <a:spcAft>
                <a:spcPts val="0"/>
              </a:spcAft>
              <a:buSzPts val="1400"/>
              <a:buChar char="○"/>
            </a:pPr>
            <a:r>
              <a:rPr lang="en"/>
              <a:t>Data transformation using techniques like noise, pitch, </a:t>
            </a:r>
            <a:r>
              <a:rPr lang="en"/>
              <a:t>stretch</a:t>
            </a:r>
            <a:r>
              <a:rPr lang="en"/>
              <a:t>, shift etc. helps increase dataset </a:t>
            </a:r>
            <a:r>
              <a:rPr lang="en"/>
              <a:t>size</a:t>
            </a:r>
            <a:r>
              <a:rPr lang="en"/>
              <a:t> and give variation in original data.</a:t>
            </a:r>
            <a:endParaRPr/>
          </a:p>
          <a:p>
            <a:pPr indent="-317500" lvl="1" marL="914400" rtl="0" algn="l">
              <a:lnSpc>
                <a:spcPct val="200000"/>
              </a:lnSpc>
              <a:spcBef>
                <a:spcPts val="0"/>
              </a:spcBef>
              <a:spcAft>
                <a:spcPts val="0"/>
              </a:spcAft>
              <a:buSzPts val="1400"/>
              <a:buChar char="○"/>
            </a:pPr>
            <a:r>
              <a:rPr lang="en"/>
              <a:t>Able to increase total accuracy to 85% on test set after audio data </a:t>
            </a:r>
            <a:r>
              <a:rPr lang="en"/>
              <a:t>transformation</a:t>
            </a:r>
            <a:r>
              <a:rPr lang="en"/>
              <a:t>. </a:t>
            </a:r>
            <a:endParaRPr/>
          </a:p>
          <a:p>
            <a:pPr indent="-317500" lvl="1" marL="914400" rtl="0" algn="l">
              <a:lnSpc>
                <a:spcPct val="200000"/>
              </a:lnSpc>
              <a:spcBef>
                <a:spcPts val="0"/>
              </a:spcBef>
              <a:spcAft>
                <a:spcPts val="0"/>
              </a:spcAft>
              <a:buSzPts val="1400"/>
              <a:buChar char="○"/>
            </a:pPr>
            <a:r>
              <a:rPr lang="en"/>
              <a:t>Close to similar pre-trained CNN models like ResNet and TimNet (highest at 92%).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Accuracy/Loss Plots on Train and Test Sets</a:t>
            </a:r>
            <a:endParaRPr/>
          </a:p>
        </p:txBody>
      </p:sp>
      <p:pic>
        <p:nvPicPr>
          <p:cNvPr id="112" name="Google Shape;112;p21"/>
          <p:cNvPicPr preferRelativeResize="0"/>
          <p:nvPr/>
        </p:nvPicPr>
        <p:blipFill>
          <a:blip r:embed="rId3">
            <a:alphaModFix/>
          </a:blip>
          <a:stretch>
            <a:fillRect/>
          </a:stretch>
        </p:blipFill>
        <p:spPr>
          <a:xfrm>
            <a:off x="376563" y="1698950"/>
            <a:ext cx="8390873" cy="2856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