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-italic.fntdata"/><Relationship Id="rId6" Type="http://schemas.openxmlformats.org/officeDocument/2006/relationships/slide" Target="slides/slide2.xml"/><Relationship Id="rId18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9c29a43e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9c29a43e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Meet-in-the-Middle attack reduces 3DES keyspace from 168 bits to 112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NIST, 3DES reliably contains 80 bits of secrecy, or 80 hard-core bits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9c29a43e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9c29a43e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9c29a43e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9c29a43e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8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🅱️🅱️🅱️🅱️🅱️🅱️🅱️🅱️🅱️🅱️🅱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9c29a43e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9c29a43e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c29a43e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9c29a43e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9c29a43e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9c29a43e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9c29a43e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9c29a43e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9c29a43e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9c29a43e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ython3 -m http.server 42010 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🅱️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9c29a43e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9c29a43e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9c29a43e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9c29a43e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9c29a43e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9c29a43e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3 - Final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Jessup Barrueco, Samad Farooqui, Andrew Kiselik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0" y="3899850"/>
            <a:ext cx="1099250" cy="10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3300" y="3904300"/>
            <a:ext cx="1099250" cy="10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Black Hat Review - Encryption (3DES only)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729450" y="2078875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400">
                <a:solidFill>
                  <a:schemeClr val="lt2"/>
                </a:solidFill>
              </a:rPr>
              <a:t>Meet-in-the-Middle Attack (because of 3 key implementation)</a:t>
            </a:r>
            <a:endParaRPr sz="1400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400">
                <a:solidFill>
                  <a:schemeClr val="lt2"/>
                </a:solidFill>
              </a:rPr>
              <a:t>Reduces 3DES keyspace from 168 bits to 112</a:t>
            </a:r>
            <a:endParaRPr sz="14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or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400">
                <a:solidFill>
                  <a:schemeClr val="lt2"/>
                </a:solidFill>
              </a:rPr>
              <a:t>Chosen Plaintext Attack </a:t>
            </a:r>
            <a:r>
              <a:rPr b="1" lang="en" sz="1400">
                <a:solidFill>
                  <a:schemeClr val="lt2"/>
                </a:solidFill>
              </a:rPr>
              <a:t>or</a:t>
            </a:r>
            <a:r>
              <a:rPr lang="en" sz="1400">
                <a:solidFill>
                  <a:schemeClr val="lt2"/>
                </a:solidFill>
              </a:rPr>
              <a:t> Known Plaintext Attack (2 key implementation)</a:t>
            </a:r>
            <a:endParaRPr sz="1400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400">
                <a:solidFill>
                  <a:schemeClr val="lt2"/>
                </a:solidFill>
              </a:rPr>
              <a:t>80 bits of secrecy according to NIST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400">
                <a:solidFill>
                  <a:schemeClr val="lt2"/>
                </a:solidFill>
              </a:rPr>
              <a:t>Use of anything but an int for a key causes crash → no type checking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300" y="3904300"/>
            <a:ext cx="1099250" cy="10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00" y="3987975"/>
            <a:ext cx="1015575" cy="10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875" y="1199675"/>
            <a:ext cx="2314250" cy="23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0" y="3899850"/>
            <a:ext cx="1099250" cy="10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3300" y="3904300"/>
            <a:ext cx="1099250" cy="10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727800" y="194940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🅱️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300" y="3904300"/>
            <a:ext cx="1099250" cy="10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0" y="3899850"/>
            <a:ext cx="1099250" cy="10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Teamwork makes the dream work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We all helped with each part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Our different areas of  expertise allowed us to work together to accomplish the entire project</a:t>
            </a:r>
            <a:endParaRPr sz="1400">
              <a:solidFill>
                <a:srgbClr val="434343"/>
              </a:solidFill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1975" y="3892250"/>
            <a:ext cx="1106851" cy="110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0" y="3899850"/>
            <a:ext cx="1099250" cy="10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Hat Implementation - Handshake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Followed Handshake protocol from initial presentation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Randomly chooses encryption protocol to use for message transfer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Uses RSA for key exchange instead of Diffie-Hellman. Uses 2 randomly generated gaussian primes (30 integers each)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Randomly generates 2 very large (&gt;50 integers)  Gaussian primes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 sz="1400">
                <a:solidFill>
                  <a:srgbClr val="434343"/>
                </a:solidFill>
              </a:rPr>
              <a:t>Key = n = p*q</a:t>
            </a:r>
            <a:endParaRPr sz="1400">
              <a:solidFill>
                <a:srgbClr val="434343"/>
              </a:solidFill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0" y="3899850"/>
            <a:ext cx="1099250" cy="10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8025" y="3679188"/>
            <a:ext cx="1540575" cy="15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Hat Implementation - SHA-1/HMAC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Challenges with SHA-1 Implementation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 sz="1400">
                <a:solidFill>
                  <a:srgbClr val="434343"/>
                </a:solidFill>
              </a:rPr>
              <a:t>We weren’t padding correctly → incorrect output (not 160-bits)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Followed the HMAC from the initial presentation, with a few changes: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 sz="1400">
                <a:solidFill>
                  <a:srgbClr val="434343"/>
                </a:solidFill>
              </a:rPr>
              <a:t>Everything is calculated in bits 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 sz="1400">
                <a:solidFill>
                  <a:srgbClr val="434343"/>
                </a:solidFill>
              </a:rPr>
              <a:t>Type checking occurs in the HMAC just in case</a:t>
            </a:r>
            <a:endParaRPr sz="1400">
              <a:solidFill>
                <a:srgbClr val="434343"/>
              </a:solidFill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0" y="3899850"/>
            <a:ext cx="1099250" cy="10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8062" y="3964525"/>
            <a:ext cx="969925" cy="9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Hat Implementation - Encryption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Changes: Moved RSA from Encryption to Key Generation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Either 3DES or Blum-Goldwasser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3DES</a:t>
            </a:r>
            <a:endParaRPr sz="14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Uses 160 bits (improved upon 10-bit toy DES)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Followed Wikipedia to make it 3DES</a:t>
            </a:r>
            <a:endParaRPr sz="12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Blum-Goldwasser</a:t>
            </a:r>
            <a:endParaRPr sz="14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Modified HW3 to handle any message and any key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Uses random p and q from key exchange</a:t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0" y="3899850"/>
            <a:ext cx="1099250" cy="10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5475" y="3797125"/>
            <a:ext cx="1304700" cy="13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0" y="3899850"/>
            <a:ext cx="1099250" cy="10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3300" y="3904300"/>
            <a:ext cx="1099250" cy="10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5052" y="1144788"/>
            <a:ext cx="2853900" cy="28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7800" y="12081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Black Hat Review - Overview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15200" y="1743375"/>
            <a:ext cx="3774300" cy="3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</a:rPr>
              <a:t>Cryptographic Primitives</a:t>
            </a:r>
            <a:endParaRPr b="1" sz="16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400">
                <a:solidFill>
                  <a:schemeClr val="lt2"/>
                </a:solidFill>
              </a:rPr>
              <a:t>Well-established, low-level cryptographic algorithms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400">
                <a:solidFill>
                  <a:schemeClr val="lt2"/>
                </a:solidFill>
              </a:rPr>
              <a:t>Used to </a:t>
            </a:r>
            <a:r>
              <a:rPr i="1" lang="en" sz="1400">
                <a:solidFill>
                  <a:schemeClr val="lt2"/>
                </a:solidFill>
              </a:rPr>
              <a:t>build</a:t>
            </a:r>
            <a:r>
              <a:rPr lang="en" sz="1400">
                <a:solidFill>
                  <a:schemeClr val="lt2"/>
                </a:solidFill>
              </a:rPr>
              <a:t> cryptographic protocols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400">
                <a:solidFill>
                  <a:schemeClr val="lt2"/>
                </a:solidFill>
              </a:rPr>
              <a:t>Examples:</a:t>
            </a:r>
            <a:endParaRPr sz="1400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400">
                <a:solidFill>
                  <a:schemeClr val="lt2"/>
                </a:solidFill>
              </a:rPr>
              <a:t>1-Way Hash Function</a:t>
            </a:r>
            <a:endParaRPr sz="1400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400">
                <a:solidFill>
                  <a:schemeClr val="lt2"/>
                </a:solidFill>
              </a:rPr>
              <a:t>Public Key Encryption</a:t>
            </a:r>
            <a:endParaRPr sz="1400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400">
                <a:solidFill>
                  <a:schemeClr val="lt2"/>
                </a:solidFill>
              </a:rPr>
              <a:t>Pseudo-Random Number Generators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400">
                <a:solidFill>
                  <a:schemeClr val="lt2"/>
                </a:solidFill>
              </a:rPr>
              <a:t>Examples we’ve used in class:</a:t>
            </a:r>
            <a:endParaRPr sz="1400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400">
                <a:solidFill>
                  <a:schemeClr val="lt2"/>
                </a:solidFill>
              </a:rPr>
              <a:t>SHA-1</a:t>
            </a:r>
            <a:endParaRPr sz="1400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400">
                <a:solidFill>
                  <a:schemeClr val="lt2"/>
                </a:solidFill>
              </a:rPr>
              <a:t>RSA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136" name="Google Shape;136;p19"/>
          <p:cNvSpPr txBox="1"/>
          <p:nvPr>
            <p:ph idx="2" type="body"/>
          </p:nvPr>
        </p:nvSpPr>
        <p:spPr>
          <a:xfrm>
            <a:off x="4641900" y="1743375"/>
            <a:ext cx="3774300" cy="30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</a:rPr>
              <a:t>Cryptographic Protocols</a:t>
            </a:r>
            <a:endParaRPr b="1" sz="16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b="1" lang="en" sz="1400">
                <a:solidFill>
                  <a:schemeClr val="lt2"/>
                </a:solidFill>
              </a:rPr>
              <a:t>Protocol: </a:t>
            </a:r>
            <a:r>
              <a:rPr lang="en" sz="1400">
                <a:solidFill>
                  <a:schemeClr val="lt2"/>
                </a:solidFill>
              </a:rPr>
              <a:t>Description of how algorithms should be used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400">
                <a:solidFill>
                  <a:schemeClr val="lt2"/>
                </a:solidFill>
              </a:rPr>
              <a:t>Performs a security-related function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400">
                <a:solidFill>
                  <a:schemeClr val="lt2"/>
                </a:solidFill>
              </a:rPr>
              <a:t>Applies sequences of cryptographic primitives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400">
                <a:solidFill>
                  <a:schemeClr val="lt2"/>
                </a:solidFill>
              </a:rPr>
              <a:t>Example uses:</a:t>
            </a:r>
            <a:endParaRPr sz="1400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400">
                <a:solidFill>
                  <a:schemeClr val="lt2"/>
                </a:solidFill>
              </a:rPr>
              <a:t>Key agreement/establishment</a:t>
            </a:r>
            <a:endParaRPr sz="1400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400">
                <a:solidFill>
                  <a:schemeClr val="lt2"/>
                </a:solidFill>
              </a:rPr>
              <a:t>Secret sharing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400">
                <a:solidFill>
                  <a:schemeClr val="lt2"/>
                </a:solidFill>
              </a:rPr>
              <a:t>Examples we’ve used in class:</a:t>
            </a:r>
            <a:endParaRPr sz="1400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400">
                <a:solidFill>
                  <a:schemeClr val="lt2"/>
                </a:solidFill>
              </a:rPr>
              <a:t>Diffie Hellman</a:t>
            </a:r>
            <a:endParaRPr sz="1400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400">
                <a:solidFill>
                  <a:schemeClr val="lt2"/>
                </a:solidFill>
              </a:rPr>
              <a:t>Needham-Schroeder</a:t>
            </a:r>
            <a:endParaRPr sz="1400">
              <a:solidFill>
                <a:schemeClr val="lt2"/>
              </a:solidFill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300" y="3904300"/>
            <a:ext cx="1099250" cy="10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50" y="4000399"/>
            <a:ext cx="1099250" cy="1099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Black Hat Review - Handshake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400">
                <a:solidFill>
                  <a:schemeClr val="lt2"/>
                </a:solidFill>
              </a:rPr>
              <a:t>Man-in-the-Middle Attack</a:t>
            </a:r>
            <a:endParaRPr sz="1400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400">
                <a:solidFill>
                  <a:schemeClr val="lt2"/>
                </a:solidFill>
              </a:rPr>
              <a:t>No certificates or certificate authorities!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400">
                <a:solidFill>
                  <a:schemeClr val="lt2"/>
                </a:solidFill>
              </a:rPr>
              <a:t>Only uses primes beneath 2048</a:t>
            </a:r>
            <a:endParaRPr sz="1400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400">
                <a:solidFill>
                  <a:schemeClr val="lt2"/>
                </a:solidFill>
              </a:rPr>
              <a:t>~300 primes below this number → Easy to Brute Force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400">
                <a:solidFill>
                  <a:schemeClr val="lt2"/>
                </a:solidFill>
              </a:rPr>
              <a:t>Only supports short messages</a:t>
            </a:r>
            <a:endParaRPr sz="1400">
              <a:solidFill>
                <a:schemeClr val="lt2"/>
              </a:solidFill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300" y="3904300"/>
            <a:ext cx="1099250" cy="10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25" y="4132231"/>
            <a:ext cx="804538" cy="832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105262" y="3904300"/>
            <a:ext cx="804538" cy="832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Black Hat Review - HMAC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</a:rPr>
              <a:t>SHA-1 Weaknesses:</a:t>
            </a:r>
            <a:endParaRPr b="1" sz="16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400">
                <a:solidFill>
                  <a:schemeClr val="lt2"/>
                </a:solidFill>
              </a:rPr>
              <a:t>Input only accepts integers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400">
                <a:solidFill>
                  <a:schemeClr val="lt2"/>
                </a:solidFill>
              </a:rPr>
              <a:t>Algorithm performs </a:t>
            </a:r>
            <a:r>
              <a:rPr b="1" lang="en" sz="1400">
                <a:solidFill>
                  <a:schemeClr val="lt2"/>
                </a:solidFill>
              </a:rPr>
              <a:t>no</a:t>
            </a:r>
            <a:r>
              <a:rPr lang="en" sz="1400">
                <a:solidFill>
                  <a:schemeClr val="lt2"/>
                </a:solidFill>
              </a:rPr>
              <a:t> type checking</a:t>
            </a:r>
            <a:endParaRPr sz="1400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400">
                <a:solidFill>
                  <a:schemeClr val="lt2"/>
                </a:solidFill>
              </a:rPr>
              <a:t>“abc” would fail instantly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400">
                <a:solidFill>
                  <a:schemeClr val="lt2"/>
                </a:solidFill>
              </a:rPr>
              <a:t>Does not assert() that the length of the padded hash value is a multiple of 512 bits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400">
                <a:solidFill>
                  <a:schemeClr val="lt2"/>
                </a:solidFill>
              </a:rPr>
              <a:t>SHA-1 is broken and shouldn’t be used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154" name="Google Shape;154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</a:rPr>
              <a:t>HMAC</a:t>
            </a:r>
            <a:r>
              <a:rPr b="1" lang="en">
                <a:solidFill>
                  <a:schemeClr val="lt2"/>
                </a:solidFill>
              </a:rPr>
              <a:t> </a:t>
            </a:r>
            <a:endParaRPr b="1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400">
                <a:solidFill>
                  <a:schemeClr val="lt2"/>
                </a:solidFill>
              </a:rPr>
              <a:t>Don’t follow HMAC algorithm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400">
                <a:solidFill>
                  <a:schemeClr val="lt2"/>
                </a:solidFill>
              </a:rPr>
              <a:t>No padding is done with the constants decreed by algorithm</a:t>
            </a:r>
            <a:endParaRPr sz="1400">
              <a:solidFill>
                <a:schemeClr val="lt2"/>
              </a:solidFill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300" y="3904300"/>
            <a:ext cx="1099250" cy="10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750" y="4101100"/>
            <a:ext cx="1099250" cy="10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