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sldIdLst>
    <p:sldId id="264" r:id="rId3"/>
    <p:sldId id="266" r:id="rId4"/>
  </p:sldIdLst>
  <p:sldSz cx="34920238" cy="11520488"/>
  <p:notesSz cx="6858000" cy="9144000"/>
  <p:defaultTextStyle>
    <a:defPPr>
      <a:defRPr lang="ja-JP"/>
    </a:defPPr>
    <a:lvl1pPr marL="0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1pPr>
    <a:lvl2pPr marL="1140251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2pPr>
    <a:lvl3pPr marL="2280504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3pPr>
    <a:lvl4pPr marL="3420758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4pPr>
    <a:lvl5pPr marL="4561009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5pPr>
    <a:lvl6pPr marL="5701262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6pPr>
    <a:lvl7pPr marL="6841513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7pPr>
    <a:lvl8pPr marL="7981766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8pPr>
    <a:lvl9pPr marL="9122017" algn="l" defTabSz="2280504" rtl="0" eaLnBrk="1" latinLnBrk="0" hangingPunct="1">
      <a:defRPr kumimoji="1" sz="4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10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28" d="100"/>
          <a:sy n="28" d="100"/>
        </p:scale>
        <p:origin x="108" y="520"/>
      </p:cViewPr>
      <p:guideLst>
        <p:guide orient="horz" pos="3629"/>
        <p:guide pos="10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0E0B8-F77C-4E3F-9C29-64E440CC5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032" y="1885415"/>
            <a:ext cx="26190179" cy="4010836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F5059C-3CA4-4C73-9A7C-8330B385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032" y="6050924"/>
            <a:ext cx="26190179" cy="2781451"/>
          </a:xfrm>
        </p:spPr>
        <p:txBody>
          <a:bodyPr/>
          <a:lstStyle>
            <a:lvl1pPr marL="0" indent="0" algn="ctr">
              <a:buNone/>
              <a:defRPr sz="4410"/>
            </a:lvl1pPr>
            <a:lvl2pPr marL="839993" indent="0" algn="ctr">
              <a:buNone/>
              <a:defRPr sz="3675"/>
            </a:lvl2pPr>
            <a:lvl3pPr marL="1679985" indent="0" algn="ctr">
              <a:buNone/>
              <a:defRPr sz="3307"/>
            </a:lvl3pPr>
            <a:lvl4pPr marL="2519978" indent="0" algn="ctr">
              <a:buNone/>
              <a:defRPr sz="2940"/>
            </a:lvl4pPr>
            <a:lvl5pPr marL="3359970" indent="0" algn="ctr">
              <a:buNone/>
              <a:defRPr sz="2940"/>
            </a:lvl5pPr>
            <a:lvl6pPr marL="4199963" indent="0" algn="ctr">
              <a:buNone/>
              <a:defRPr sz="2940"/>
            </a:lvl6pPr>
            <a:lvl7pPr marL="5039955" indent="0" algn="ctr">
              <a:buNone/>
              <a:defRPr sz="2940"/>
            </a:lvl7pPr>
            <a:lvl8pPr marL="5879948" indent="0" algn="ctr">
              <a:buNone/>
              <a:defRPr sz="2940"/>
            </a:lvl8pPr>
            <a:lvl9pPr marL="6719941" indent="0" algn="ctr">
              <a:buNone/>
              <a:defRPr sz="294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ACC58D-CE91-46E6-846F-D5BA4393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94C9D-170B-474A-B926-22FC9F1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CA60C-7E30-4839-B7B9-CA21875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6A967-CBA8-45DA-8AA3-F891DA0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25A162-9614-43D7-8431-6562DEF8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E54E9-79C8-46FB-8F40-6580F7A5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DD26A-EFDC-4481-AF4D-86A97C37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29D06-E74D-40B5-92DD-57E63C8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237462-40CA-43CC-A80E-98E2A6BD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4989801" y="613359"/>
            <a:ext cx="7529676" cy="976308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1C5D2-6DC1-4878-BC51-6384DD58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00769" y="613359"/>
            <a:ext cx="22152526" cy="976308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E1C35-5CBE-4449-9763-823CA29F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AE8-7570-41D0-BC77-3A032A7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FDFAC-9DFD-4654-8C68-2EB95E69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3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030" y="1885414"/>
            <a:ext cx="26190179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30" y="6050924"/>
            <a:ext cx="26190179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678-859E-4E93-B765-3BB9825BA2E7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A267F51-525A-44AD-8511-68FD727E32CE}"/>
              </a:ext>
            </a:extLst>
          </p:cNvPr>
          <p:cNvSpPr/>
          <p:nvPr userDrawn="1"/>
        </p:nvSpPr>
        <p:spPr>
          <a:xfrm>
            <a:off x="392750" y="306145"/>
            <a:ext cx="34134750" cy="10983934"/>
          </a:xfrm>
          <a:prstGeom prst="roundRect">
            <a:avLst>
              <a:gd name="adj" fmla="val 4957"/>
            </a:avLst>
          </a:prstGeom>
          <a:noFill/>
          <a:ln w="101600">
            <a:solidFill>
              <a:srgbClr val="7FF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00" tIns="84000" rIns="168000" bIns="8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307"/>
          </a:p>
        </p:txBody>
      </p:sp>
    </p:spTree>
    <p:extLst>
      <p:ext uri="{BB962C8B-B14F-4D97-AF65-F5344CB8AC3E}">
        <p14:creationId xmlns:p14="http://schemas.microsoft.com/office/powerpoint/2010/main" val="373953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E650-1717-4730-9A04-DC0C88CFB25D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角丸四角形 7">
            <a:extLst>
              <a:ext uri="{FF2B5EF4-FFF2-40B4-BE49-F238E27FC236}">
                <a16:creationId xmlns:a16="http://schemas.microsoft.com/office/drawing/2014/main" id="{6B7C2C0C-6643-4EF2-99FD-F71FBA7B61F9}"/>
              </a:ext>
            </a:extLst>
          </p:cNvPr>
          <p:cNvSpPr/>
          <p:nvPr userDrawn="1"/>
        </p:nvSpPr>
        <p:spPr>
          <a:xfrm>
            <a:off x="392750" y="306145"/>
            <a:ext cx="34134750" cy="10983934"/>
          </a:xfrm>
          <a:prstGeom prst="roundRect">
            <a:avLst>
              <a:gd name="adj" fmla="val 4957"/>
            </a:avLst>
          </a:prstGeom>
          <a:noFill/>
          <a:ln w="101600">
            <a:solidFill>
              <a:srgbClr val="7FF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00" tIns="84000" rIns="168000" bIns="8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307"/>
          </a:p>
        </p:txBody>
      </p:sp>
    </p:spTree>
    <p:extLst>
      <p:ext uri="{BB962C8B-B14F-4D97-AF65-F5344CB8AC3E}">
        <p14:creationId xmlns:p14="http://schemas.microsoft.com/office/powerpoint/2010/main" val="143658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79" y="2872123"/>
            <a:ext cx="30118705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579" y="7709662"/>
            <a:ext cx="30118705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533B-B693-4FD6-BC6B-36A125D7FC07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角丸四角形 7">
            <a:extLst>
              <a:ext uri="{FF2B5EF4-FFF2-40B4-BE49-F238E27FC236}">
                <a16:creationId xmlns:a16="http://schemas.microsoft.com/office/drawing/2014/main" id="{6E4D7EC1-7BB1-49BF-91C2-CFA8F283D2B0}"/>
              </a:ext>
            </a:extLst>
          </p:cNvPr>
          <p:cNvSpPr/>
          <p:nvPr userDrawn="1"/>
        </p:nvSpPr>
        <p:spPr>
          <a:xfrm>
            <a:off x="392750" y="306145"/>
            <a:ext cx="34134750" cy="10983934"/>
          </a:xfrm>
          <a:prstGeom prst="roundRect">
            <a:avLst>
              <a:gd name="adj" fmla="val 4957"/>
            </a:avLst>
          </a:prstGeom>
          <a:noFill/>
          <a:ln w="101600">
            <a:solidFill>
              <a:srgbClr val="7FF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00" tIns="84000" rIns="168000" bIns="8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307"/>
          </a:p>
        </p:txBody>
      </p:sp>
    </p:spTree>
    <p:extLst>
      <p:ext uri="{BB962C8B-B14F-4D97-AF65-F5344CB8AC3E}">
        <p14:creationId xmlns:p14="http://schemas.microsoft.com/office/powerpoint/2010/main" val="324882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766" y="3066796"/>
            <a:ext cx="14841101" cy="73096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78371" y="3066796"/>
            <a:ext cx="14841101" cy="73096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A3A-1979-4406-86F1-92E1BFB2BFD4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F9F17-2AC1-46A7-947F-E689B7E4B848}"/>
              </a:ext>
            </a:extLst>
          </p:cNvPr>
          <p:cNvSpPr/>
          <p:nvPr userDrawn="1"/>
        </p:nvSpPr>
        <p:spPr>
          <a:xfrm>
            <a:off x="392750" y="306145"/>
            <a:ext cx="34134750" cy="10983934"/>
          </a:xfrm>
          <a:prstGeom prst="roundRect">
            <a:avLst>
              <a:gd name="adj" fmla="val 4957"/>
            </a:avLst>
          </a:prstGeom>
          <a:noFill/>
          <a:ln w="101600">
            <a:solidFill>
              <a:srgbClr val="7FF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00" tIns="84000" rIns="168000" bIns="8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3307"/>
          </a:p>
        </p:txBody>
      </p:sp>
    </p:spTree>
    <p:extLst>
      <p:ext uri="{BB962C8B-B14F-4D97-AF65-F5344CB8AC3E}">
        <p14:creationId xmlns:p14="http://schemas.microsoft.com/office/powerpoint/2010/main" val="24609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613360"/>
            <a:ext cx="30118705" cy="222676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5316" y="2824120"/>
            <a:ext cx="14772896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316" y="4208178"/>
            <a:ext cx="14772896" cy="61895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78371" y="2824120"/>
            <a:ext cx="14845649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78371" y="4208178"/>
            <a:ext cx="14845649" cy="61895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A9A5-4DF8-469B-85B4-D7AD3E39F8E8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97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8B60-69DB-4B85-B607-A54BA195F6BC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534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3E8E-ABEE-40AF-BA3C-680DF53AE630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8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6" y="768032"/>
            <a:ext cx="1126268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5650" y="1658738"/>
            <a:ext cx="17678370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6" y="3456146"/>
            <a:ext cx="1126268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E7C-50D2-4B3B-85A8-EAF114C99BE2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669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CA9EA-A980-42BA-B5DB-2068DD3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113F6-61A1-4AC1-9781-9F1E1B42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B54E6-F52D-4F7C-8737-211A2D7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B3AB4-1FB3-4A89-8A2A-E144DAE2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E8DF2-2025-4721-8BB5-9B47FC15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52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6" y="768032"/>
            <a:ext cx="1126268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5650" y="1658738"/>
            <a:ext cx="17678370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6" y="3456146"/>
            <a:ext cx="1126268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590-1C64-418F-BC2E-EE541BEC824C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81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0E7C-50D2-4B3B-85A8-EAF114C99BE2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918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989795" y="613359"/>
            <a:ext cx="7529676" cy="976308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6" y="613359"/>
            <a:ext cx="22152526" cy="976308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44D8-997F-4A54-B33B-C85C7D33424D}" type="datetime1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D46-3CFA-485F-BA30-6B7299D02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94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864D2-70B7-4AE3-9463-93A69D38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84" y="2872130"/>
            <a:ext cx="30118705" cy="4792202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A398D1-2690-46A8-A902-D37361B0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584" y="7709671"/>
            <a:ext cx="30118705" cy="252010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39993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7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1997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5997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19996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3995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7994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199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49CF4-9D4D-4212-8EDC-03C118AF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A0B489-83AB-4939-9ACA-902DCB05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4F854-2F26-4921-89D6-702228CC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79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B6559-AF27-4037-A218-FBC8CE8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560E9-2315-42F2-AC68-A581F6B8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0768" y="3066797"/>
            <a:ext cx="14841101" cy="73096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D7F5E4-B9DB-4EAE-98D9-0BC158B3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78373" y="3066797"/>
            <a:ext cx="14841101" cy="73096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AA0E4-FADE-45C5-9152-4C49A72B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31352B-AD97-4813-A274-909FBA62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53C19E-82F7-4694-92CC-5D8D8972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A05C0-2420-4CB8-B554-6B6C357C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17" y="613370"/>
            <a:ext cx="30118705" cy="222676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8E1691-D871-44FF-ACC5-2008117E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5325" y="2824120"/>
            <a:ext cx="14772896" cy="138405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39993" indent="0">
              <a:buNone/>
              <a:defRPr sz="3675" b="1"/>
            </a:lvl2pPr>
            <a:lvl3pPr marL="1679985" indent="0">
              <a:buNone/>
              <a:defRPr sz="3307" b="1"/>
            </a:lvl3pPr>
            <a:lvl4pPr marL="2519978" indent="0">
              <a:buNone/>
              <a:defRPr sz="2940" b="1"/>
            </a:lvl4pPr>
            <a:lvl5pPr marL="3359970" indent="0">
              <a:buNone/>
              <a:defRPr sz="2940" b="1"/>
            </a:lvl5pPr>
            <a:lvl6pPr marL="4199963" indent="0">
              <a:buNone/>
              <a:defRPr sz="2940" b="1"/>
            </a:lvl6pPr>
            <a:lvl7pPr marL="5039955" indent="0">
              <a:buNone/>
              <a:defRPr sz="2940" b="1"/>
            </a:lvl7pPr>
            <a:lvl8pPr marL="5879948" indent="0">
              <a:buNone/>
              <a:defRPr sz="2940" b="1"/>
            </a:lvl8pPr>
            <a:lvl9pPr marL="6719941" indent="0">
              <a:buNone/>
              <a:defRPr sz="294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1D34A-31CB-4A40-A44E-537C6EE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5325" y="4208179"/>
            <a:ext cx="14772896" cy="618959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5FA80F-9CD2-4C57-A45B-4D40DCF7F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678376" y="2824120"/>
            <a:ext cx="14845649" cy="138405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39993" indent="0">
              <a:buNone/>
              <a:defRPr sz="3675" b="1"/>
            </a:lvl2pPr>
            <a:lvl3pPr marL="1679985" indent="0">
              <a:buNone/>
              <a:defRPr sz="3307" b="1"/>
            </a:lvl3pPr>
            <a:lvl4pPr marL="2519978" indent="0">
              <a:buNone/>
              <a:defRPr sz="2940" b="1"/>
            </a:lvl4pPr>
            <a:lvl5pPr marL="3359970" indent="0">
              <a:buNone/>
              <a:defRPr sz="2940" b="1"/>
            </a:lvl5pPr>
            <a:lvl6pPr marL="4199963" indent="0">
              <a:buNone/>
              <a:defRPr sz="2940" b="1"/>
            </a:lvl6pPr>
            <a:lvl7pPr marL="5039955" indent="0">
              <a:buNone/>
              <a:defRPr sz="2940" b="1"/>
            </a:lvl7pPr>
            <a:lvl8pPr marL="5879948" indent="0">
              <a:buNone/>
              <a:defRPr sz="2940" b="1"/>
            </a:lvl8pPr>
            <a:lvl9pPr marL="6719941" indent="0">
              <a:buNone/>
              <a:defRPr sz="294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E5A632-7B8B-4D6A-80EF-1DAB8F3C1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678376" y="4208179"/>
            <a:ext cx="14845649" cy="618959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A56D4E-0FB3-40A2-BF45-FFB6E839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C053D1-B8EE-4D39-84E4-062BD95E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14632-E270-449E-A1E6-EB0FE4BD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DB98E-2947-4670-A7D4-39267CE5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9B9EBC-D8E9-4877-BFEC-CF5C13FB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7D2DBD-743C-47BB-BAEE-A5CA997C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EB3B32-FE4E-42AD-861C-D03F21E3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B52ED-F375-45D6-A3BC-D05C6E0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62C62B-6825-4B58-8F7D-AF5196FE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59712-BAC8-440B-8E7E-EABB3486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4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866F1-AA69-4086-B286-B4ADC01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24" y="768033"/>
            <a:ext cx="11262685" cy="2688113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AC3E62-BBC9-4A04-8434-7A0D55F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5650" y="1658744"/>
            <a:ext cx="17678370" cy="8187014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2CFA3D-973C-4055-82F1-BAE69C8A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5324" y="3456147"/>
            <a:ext cx="11262685" cy="6402939"/>
          </a:xfrm>
        </p:spPr>
        <p:txBody>
          <a:bodyPr/>
          <a:lstStyle>
            <a:lvl1pPr marL="0" indent="0">
              <a:buNone/>
              <a:defRPr sz="2940"/>
            </a:lvl1pPr>
            <a:lvl2pPr marL="839993" indent="0">
              <a:buNone/>
              <a:defRPr sz="2572"/>
            </a:lvl2pPr>
            <a:lvl3pPr marL="1679985" indent="0">
              <a:buNone/>
              <a:defRPr sz="2205"/>
            </a:lvl3pPr>
            <a:lvl4pPr marL="2519978" indent="0">
              <a:buNone/>
              <a:defRPr sz="1837"/>
            </a:lvl4pPr>
            <a:lvl5pPr marL="3359970" indent="0">
              <a:buNone/>
              <a:defRPr sz="1837"/>
            </a:lvl5pPr>
            <a:lvl6pPr marL="4199963" indent="0">
              <a:buNone/>
              <a:defRPr sz="1837"/>
            </a:lvl6pPr>
            <a:lvl7pPr marL="5039955" indent="0">
              <a:buNone/>
              <a:defRPr sz="1837"/>
            </a:lvl7pPr>
            <a:lvl8pPr marL="5879948" indent="0">
              <a:buNone/>
              <a:defRPr sz="1837"/>
            </a:lvl8pPr>
            <a:lvl9pPr marL="6719941" indent="0">
              <a:buNone/>
              <a:defRPr sz="183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85C27-2EC7-48E4-A020-A5D6786D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A9E8B7-1CC6-49EC-B3E4-9CCFB59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FC4158-4AAA-46E3-8BA2-3C3B8555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2082D-53CA-4DBA-8AE7-A46590D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24" y="768033"/>
            <a:ext cx="11262685" cy="2688113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7CB883-D0EA-4D80-BFE0-35349C8E5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845650" y="1658744"/>
            <a:ext cx="17678370" cy="8187014"/>
          </a:xfrm>
        </p:spPr>
        <p:txBody>
          <a:bodyPr/>
          <a:lstStyle>
            <a:lvl1pPr marL="0" indent="0">
              <a:buNone/>
              <a:defRPr sz="5879"/>
            </a:lvl1pPr>
            <a:lvl2pPr marL="839993" indent="0">
              <a:buNone/>
              <a:defRPr sz="5144"/>
            </a:lvl2pPr>
            <a:lvl3pPr marL="1679985" indent="0">
              <a:buNone/>
              <a:defRPr sz="4410"/>
            </a:lvl3pPr>
            <a:lvl4pPr marL="2519978" indent="0">
              <a:buNone/>
              <a:defRPr sz="3675"/>
            </a:lvl4pPr>
            <a:lvl5pPr marL="3359970" indent="0">
              <a:buNone/>
              <a:defRPr sz="3675"/>
            </a:lvl5pPr>
            <a:lvl6pPr marL="4199963" indent="0">
              <a:buNone/>
              <a:defRPr sz="3675"/>
            </a:lvl6pPr>
            <a:lvl7pPr marL="5039955" indent="0">
              <a:buNone/>
              <a:defRPr sz="3675"/>
            </a:lvl7pPr>
            <a:lvl8pPr marL="5879948" indent="0">
              <a:buNone/>
              <a:defRPr sz="3675"/>
            </a:lvl8pPr>
            <a:lvl9pPr marL="6719941" indent="0">
              <a:buNone/>
              <a:defRPr sz="36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65135-878F-4599-971D-6E8D4D9D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5324" y="3456147"/>
            <a:ext cx="11262685" cy="6402939"/>
          </a:xfrm>
        </p:spPr>
        <p:txBody>
          <a:bodyPr/>
          <a:lstStyle>
            <a:lvl1pPr marL="0" indent="0">
              <a:buNone/>
              <a:defRPr sz="2940"/>
            </a:lvl1pPr>
            <a:lvl2pPr marL="839993" indent="0">
              <a:buNone/>
              <a:defRPr sz="2572"/>
            </a:lvl2pPr>
            <a:lvl3pPr marL="1679985" indent="0">
              <a:buNone/>
              <a:defRPr sz="2205"/>
            </a:lvl3pPr>
            <a:lvl4pPr marL="2519978" indent="0">
              <a:buNone/>
              <a:defRPr sz="1837"/>
            </a:lvl4pPr>
            <a:lvl5pPr marL="3359970" indent="0">
              <a:buNone/>
              <a:defRPr sz="1837"/>
            </a:lvl5pPr>
            <a:lvl6pPr marL="4199963" indent="0">
              <a:buNone/>
              <a:defRPr sz="1837"/>
            </a:lvl6pPr>
            <a:lvl7pPr marL="5039955" indent="0">
              <a:buNone/>
              <a:defRPr sz="1837"/>
            </a:lvl7pPr>
            <a:lvl8pPr marL="5879948" indent="0">
              <a:buNone/>
              <a:defRPr sz="1837"/>
            </a:lvl8pPr>
            <a:lvl9pPr marL="6719941" indent="0">
              <a:buNone/>
              <a:defRPr sz="183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E24FF-B2EA-4179-B07B-C8E7B95B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10612-3AFC-496A-AD19-C11A8A12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D09FEC-9E4C-4DAD-89F0-8C69499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02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93900F-664A-4255-B899-B584C84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769" y="613370"/>
            <a:ext cx="30118705" cy="22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5DF21-3833-4C65-8279-5E5AEFE9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769" y="3066797"/>
            <a:ext cx="3011870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6392A-7F84-476E-A749-93D1EE1D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00766" y="10677795"/>
            <a:ext cx="7857054" cy="613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4CB4F-2405-45B5-8DC3-108D8DCC3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67329" y="10677795"/>
            <a:ext cx="11785580" cy="613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34B0B-BCB4-4C8D-BBD9-7DE19A00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662418" y="10677795"/>
            <a:ext cx="7857054" cy="613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0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79985" rtl="0" eaLnBrk="1" latinLnBrk="0" hangingPunct="1">
        <a:lnSpc>
          <a:spcPct val="90000"/>
        </a:lnSpc>
        <a:spcBef>
          <a:spcPct val="0"/>
        </a:spcBef>
        <a:buNone/>
        <a:defRPr kumimoji="1"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996" indent="-419996" algn="l" defTabSz="1679985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kumimoji="1"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59989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099981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39974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79967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19959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59952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299944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39937" indent="-419996" algn="l" defTabSz="1679985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39993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79985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19978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59970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199963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39955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79948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19941" algn="l" defTabSz="1679985" rtl="0" eaLnBrk="1" latinLnBrk="0" hangingPunct="1"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0767" y="613360"/>
            <a:ext cx="3011870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767" y="3066796"/>
            <a:ext cx="3011870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0766" y="10677787"/>
            <a:ext cx="785705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65814-2647-4A72-962F-2A3764609B02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67329" y="10677787"/>
            <a:ext cx="1178558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62418" y="10677787"/>
            <a:ext cx="785705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58D1-EE5E-4456-B865-9FE883793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kumimoji="1"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kumimoji="1"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826097" y="374452"/>
            <a:ext cx="19319981" cy="1845586"/>
          </a:xfrm>
        </p:spPr>
        <p:txBody>
          <a:bodyPr>
            <a:normAutofit/>
          </a:bodyPr>
          <a:lstStyle/>
          <a:p>
            <a:pPr algn="ctr"/>
            <a:r>
              <a:rPr lang="ja-JP" altLang="en-US" sz="8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研究室紹介</a:t>
            </a:r>
            <a:endParaRPr kumimoji="1" lang="ja-JP" altLang="en-US" sz="8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4579E4E-C7CC-497C-B4BC-DBF7FD44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599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060861" y="698283"/>
            <a:ext cx="20798516" cy="1650807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8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敵対的生成</a:t>
            </a:r>
            <a:r>
              <a:rPr lang="ja-JP" altLang="en-US" sz="80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ネットワークを用いた</a:t>
            </a:r>
            <a:r>
              <a:rPr lang="en-US" altLang="ja-JP" sz="80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/>
            </a:r>
            <a:br>
              <a:rPr lang="en-US" altLang="ja-JP" sz="80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80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一般道路の白線補完</a:t>
            </a:r>
            <a:endParaRPr kumimoji="1" lang="ja-JP" altLang="en-US" sz="8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39461" y="2349090"/>
            <a:ext cx="33170648" cy="824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　</a:t>
            </a:r>
            <a:r>
              <a:rPr lang="ja-JP" altLang="en-US" dirty="0"/>
              <a:t>近年高齢者による</a:t>
            </a:r>
            <a:r>
              <a:rPr lang="ja-JP" altLang="en-US" dirty="0" smtClean="0"/>
              <a:t>事故が増え</a:t>
            </a:r>
            <a:r>
              <a:rPr lang="ja-JP" altLang="en-US" dirty="0"/>
              <a:t>自動運転への期待も高まって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.</a:t>
            </a:r>
            <a:r>
              <a:rPr lang="ja-JP" altLang="en-US" dirty="0" smtClean="0"/>
              <a:t>しかしながら現在</a:t>
            </a:r>
            <a:r>
              <a:rPr lang="ja-JP" altLang="en-US" dirty="0" smtClean="0"/>
              <a:t>の研究で</a:t>
            </a:r>
            <a:r>
              <a:rPr lang="ja-JP" altLang="en-US" dirty="0" smtClean="0"/>
              <a:t>最も</a:t>
            </a:r>
            <a:r>
              <a:rPr lang="ja-JP" altLang="en-US" dirty="0" smtClean="0"/>
              <a:t>高い精度を出している自動</a:t>
            </a:r>
            <a:r>
              <a:rPr lang="ja-JP" altLang="en-US" dirty="0" smtClean="0"/>
              <a:t>運転技術は</a:t>
            </a:r>
            <a:r>
              <a:rPr lang="ja-JP" altLang="en-US" dirty="0" smtClean="0"/>
              <a:t>高精度地図を必要とし</a:t>
            </a:r>
            <a:r>
              <a:rPr lang="en-US" altLang="ja-JP" dirty="0" smtClean="0"/>
              <a:t>,</a:t>
            </a:r>
            <a:r>
              <a:rPr lang="ja-JP" altLang="en-US" dirty="0" smtClean="0"/>
              <a:t>高精度地図が整備されている道路は先進国全体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1</a:t>
            </a:r>
            <a:r>
              <a:rPr lang="en-US" altLang="ja-JP" dirty="0" smtClean="0"/>
              <a:t>%</a:t>
            </a:r>
            <a:r>
              <a:rPr lang="ja-JP" altLang="en-US" dirty="0" smtClean="0"/>
              <a:t>に満たない</a:t>
            </a:r>
            <a:r>
              <a:rPr lang="en-US" altLang="ja-JP" dirty="0" smtClean="0"/>
              <a:t>.</a:t>
            </a:r>
            <a:r>
              <a:rPr lang="ja-JP" altLang="en-US" dirty="0" smtClean="0"/>
              <a:t>高精度地図を全道路に整備するのは作成に人の手を介する点や</a:t>
            </a:r>
            <a:r>
              <a:rPr lang="en-US" altLang="ja-JP" dirty="0" smtClean="0"/>
              <a:t>,</a:t>
            </a:r>
            <a:r>
              <a:rPr lang="ja-JP" altLang="en-US" dirty="0" smtClean="0"/>
              <a:t>一般道路は更新頻度も高いという点で非現実的である</a:t>
            </a:r>
            <a:r>
              <a:rPr lang="en-US" altLang="ja-JP" dirty="0" smtClean="0"/>
              <a:t>.</a:t>
            </a:r>
            <a:r>
              <a:rPr lang="ja-JP" altLang="en-US" dirty="0"/>
              <a:t> ゆえに</a:t>
            </a:r>
            <a:r>
              <a:rPr lang="en-US" altLang="ja-JP" dirty="0" smtClean="0"/>
              <a:t>,</a:t>
            </a:r>
            <a:r>
              <a:rPr lang="ja-JP" altLang="en-US" dirty="0" smtClean="0"/>
              <a:t>出発地から目的地まで人の手を一切介さない完全な自動</a:t>
            </a:r>
            <a:r>
              <a:rPr lang="ja-JP" altLang="en-US" dirty="0"/>
              <a:t>運転の実現に</a:t>
            </a:r>
            <a:r>
              <a:rPr lang="ja-JP" altLang="en-US" dirty="0" smtClean="0"/>
              <a:t>は高精度地図に依存せず</a:t>
            </a:r>
            <a:r>
              <a:rPr lang="en-US" altLang="ja-JP" dirty="0" smtClean="0"/>
              <a:t>,</a:t>
            </a:r>
            <a:r>
              <a:rPr lang="ja-JP" altLang="en-US" dirty="0" smtClean="0"/>
              <a:t>自車</a:t>
            </a:r>
            <a:r>
              <a:rPr lang="ja-JP" altLang="en-US" dirty="0"/>
              <a:t>の周りの状況を</a:t>
            </a:r>
            <a:r>
              <a:rPr lang="ja-JP" altLang="en-US" dirty="0" smtClean="0"/>
              <a:t>把握し</a:t>
            </a:r>
            <a:r>
              <a:rPr lang="en-US" altLang="ja-JP" dirty="0" smtClean="0"/>
              <a:t>,</a:t>
            </a:r>
            <a:r>
              <a:rPr lang="ja-JP" altLang="en-US" dirty="0" smtClean="0"/>
              <a:t>その</a:t>
            </a:r>
            <a:r>
              <a:rPr lang="ja-JP" altLang="en-US" dirty="0"/>
              <a:t>情報をもとに適切な進路</a:t>
            </a:r>
            <a:r>
              <a:rPr lang="ja-JP" altLang="en-US" dirty="0" smtClean="0"/>
              <a:t>をリアルタイムに選択</a:t>
            </a:r>
            <a:r>
              <a:rPr lang="ja-JP" altLang="en-US" dirty="0"/>
              <a:t>することが不可欠である</a:t>
            </a:r>
            <a:r>
              <a:rPr lang="en-US" altLang="ja-JP" dirty="0" smtClean="0"/>
              <a:t>.</a:t>
            </a:r>
            <a:r>
              <a:rPr lang="ja-JP" altLang="en-US" dirty="0" smtClean="0"/>
              <a:t>特に路面上の情報を画像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から計測し</a:t>
            </a:r>
            <a:r>
              <a:rPr lang="en-US" altLang="ja-JP" dirty="0" smtClean="0"/>
              <a:t>,</a:t>
            </a:r>
            <a:r>
              <a:rPr lang="ja-JP" altLang="en-US" dirty="0" smtClean="0"/>
              <a:t>自車</a:t>
            </a:r>
            <a:r>
              <a:rPr lang="ja-JP" altLang="en-US" dirty="0" smtClean="0"/>
              <a:t>が走行す</a:t>
            </a:r>
            <a:r>
              <a:rPr lang="ja-JP" altLang="en-US" dirty="0" smtClean="0"/>
              <a:t>べき車線</a:t>
            </a:r>
            <a:r>
              <a:rPr lang="ja-JP" altLang="en-US" dirty="0" smtClean="0"/>
              <a:t>を計算すること</a:t>
            </a:r>
            <a:r>
              <a:rPr lang="ja-JP" altLang="en-US" dirty="0" smtClean="0"/>
              <a:t>は、乗車</a:t>
            </a:r>
            <a:r>
              <a:rPr lang="ja-JP" altLang="en-US" dirty="0" smtClean="0"/>
              <a:t>している人の安全を保証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意味</a:t>
            </a:r>
            <a:r>
              <a:rPr lang="ja-JP" altLang="en-US" dirty="0" smtClean="0"/>
              <a:t>で</a:t>
            </a:r>
            <a:r>
              <a:rPr lang="ja-JP" altLang="en-US" dirty="0" smtClean="0"/>
              <a:t>非常</a:t>
            </a:r>
            <a:r>
              <a:rPr lang="ja-JP" altLang="en-US" dirty="0" smtClean="0"/>
              <a:t>に</a:t>
            </a:r>
            <a:r>
              <a:rPr lang="ja-JP" altLang="en-US" dirty="0" smtClean="0"/>
              <a:t>重要である</a:t>
            </a:r>
            <a:r>
              <a:rPr lang="en-US" altLang="ja-JP" dirty="0" smtClean="0"/>
              <a:t>.</a:t>
            </a:r>
            <a:r>
              <a:rPr lang="ja-JP" altLang="en-US" dirty="0" smtClean="0"/>
              <a:t>しかし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ja-JP" altLang="en-US" dirty="0" smtClean="0"/>
              <a:t>道路には白線が</a:t>
            </a:r>
            <a:r>
              <a:rPr lang="ja-JP" altLang="en-US" dirty="0"/>
              <a:t>途切れて</a:t>
            </a:r>
            <a:r>
              <a:rPr lang="ja-JP" altLang="en-US" dirty="0" smtClean="0"/>
              <a:t>いたりかすれて</a:t>
            </a:r>
            <a:r>
              <a:rPr lang="ja-JP" altLang="en-US" dirty="0"/>
              <a:t>いたり</a:t>
            </a:r>
            <a:r>
              <a:rPr lang="ja-JP" altLang="en-US" dirty="0" err="1" smtClean="0"/>
              <a:t>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る</a:t>
            </a:r>
            <a:r>
              <a:rPr lang="ja-JP" altLang="en-US" dirty="0"/>
              <a:t>場所</a:t>
            </a:r>
            <a:r>
              <a:rPr lang="ja-JP" altLang="en-US" dirty="0" smtClean="0"/>
              <a:t>が散見</a:t>
            </a:r>
            <a:r>
              <a:rPr lang="ja-JP" altLang="en-US" dirty="0"/>
              <a:t>され</a:t>
            </a:r>
            <a:r>
              <a:rPr lang="en-US" altLang="ja-JP" dirty="0" smtClean="0"/>
              <a:t>,</a:t>
            </a:r>
            <a:r>
              <a:rPr lang="ja-JP" altLang="en-US" dirty="0" smtClean="0"/>
              <a:t>現在の技術では線がない部分の認識はできず</a:t>
            </a:r>
            <a:r>
              <a:rPr lang="en-US" altLang="ja-JP" dirty="0" smtClean="0"/>
              <a:t>,</a:t>
            </a:r>
            <a:r>
              <a:rPr lang="ja-JP" altLang="en-US" dirty="0" smtClean="0"/>
              <a:t>それらが</a:t>
            </a:r>
            <a:r>
              <a:rPr lang="ja-JP" altLang="en-US" dirty="0"/>
              <a:t>道路状況を</a:t>
            </a:r>
            <a:r>
              <a:rPr lang="ja-JP" altLang="en-US" dirty="0" smtClean="0"/>
              <a:t>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握</a:t>
            </a:r>
            <a:r>
              <a:rPr lang="ja-JP" altLang="en-US" dirty="0"/>
              <a:t>する</a:t>
            </a:r>
            <a:r>
              <a:rPr lang="ja-JP" altLang="en-US" dirty="0" smtClean="0"/>
              <a:t>こと</a:t>
            </a:r>
            <a:r>
              <a:rPr lang="ja-JP" altLang="en-US" dirty="0"/>
              <a:t>の障害と</a:t>
            </a:r>
            <a:r>
              <a:rPr lang="ja-JP" altLang="en-US" dirty="0" smtClean="0"/>
              <a:t>なって</a:t>
            </a:r>
            <a:r>
              <a:rPr lang="ja-JP" altLang="en-US" dirty="0"/>
              <a:t>いる</a:t>
            </a:r>
            <a:r>
              <a:rPr lang="en-US" altLang="ja-JP" dirty="0" smtClean="0"/>
              <a:t>.</a:t>
            </a:r>
            <a:r>
              <a:rPr lang="ja-JP" altLang="en-US" dirty="0"/>
              <a:t> </a:t>
            </a:r>
            <a:r>
              <a:rPr lang="ja-JP" altLang="en-US" dirty="0" smtClean="0"/>
              <a:t>そこ</a:t>
            </a:r>
            <a:r>
              <a:rPr lang="ja-JP" altLang="en-US" dirty="0" smtClean="0"/>
              <a:t>で</a:t>
            </a:r>
            <a:r>
              <a:rPr lang="ja-JP" altLang="en-US" dirty="0"/>
              <a:t>本研究</a:t>
            </a:r>
            <a:r>
              <a:rPr lang="ja-JP" altLang="en-US" dirty="0" smtClean="0"/>
              <a:t>では敵対的生成ネットワーク</a:t>
            </a:r>
            <a:r>
              <a:rPr lang="en-US" altLang="ja-JP" dirty="0" smtClean="0"/>
              <a:t>(GAN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用い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て</a:t>
            </a:r>
            <a:r>
              <a:rPr lang="en-US" altLang="ja-JP" dirty="0" smtClean="0"/>
              <a:t>,</a:t>
            </a:r>
            <a:r>
              <a:rPr lang="ja-JP" altLang="en-US" dirty="0" smtClean="0"/>
              <a:t>白線にかすれやることによって</a:t>
            </a:r>
            <a:r>
              <a:rPr lang="en-US" altLang="ja-JP" dirty="0" smtClean="0"/>
              <a:t>,</a:t>
            </a:r>
            <a:r>
              <a:rPr lang="ja-JP" altLang="en-US" dirty="0" smtClean="0"/>
              <a:t>白線の途切れやカスレを自動補完する手法を提案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する</a:t>
            </a:r>
            <a:r>
              <a:rPr lang="en-US" altLang="ja-JP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0" lvl="1" indent="0">
              <a:buNone/>
            </a:pPr>
            <a:endParaRPr lang="ja-JP" altLang="en-US" sz="5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57899E-B5D8-4322-A33C-4E5FA4FB3D0D}"/>
              </a:ext>
            </a:extLst>
          </p:cNvPr>
          <p:cNvSpPr txBox="1"/>
          <p:nvPr/>
        </p:nvSpPr>
        <p:spPr>
          <a:xfrm>
            <a:off x="29556664" y="1564822"/>
            <a:ext cx="4153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0426"/>
            <a:r>
              <a:rPr lang="ja-JP" altLang="en-US" sz="60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小松耀人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871" y="5309451"/>
            <a:ext cx="9810766" cy="52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1_Office テーマ</vt:lpstr>
      <vt:lpstr>研究室紹介</vt:lpstr>
      <vt:lpstr>敵対的生成ネットワークを用いた 一般道路の白線補完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メッセージング・ネットワークを用いた マルチフォーマット情報基盤</dc:title>
  <dc:creator>csel202l</dc:creator>
  <cp:lastModifiedBy>Hewlett-Packard Company</cp:lastModifiedBy>
  <cp:revision>18</cp:revision>
  <dcterms:created xsi:type="dcterms:W3CDTF">2019-02-01T09:35:30Z</dcterms:created>
  <dcterms:modified xsi:type="dcterms:W3CDTF">2020-01-24T04:34:54Z</dcterms:modified>
</cp:coreProperties>
</file>