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Fira Sans Extra Condensed Medium"/>
      <p:regular r:id="rId18"/>
      <p:bold r:id="rId19"/>
      <p:italic r:id="rId20"/>
      <p:boldItalic r:id="rId21"/>
    </p:embeddedFont>
    <p:embeddedFont>
      <p:font typeface="Fira Sans"/>
      <p:regular r:id="rId22"/>
      <p:bold r:id="rId23"/>
      <p:italic r:id="rId24"/>
      <p:boldItalic r:id="rId25"/>
    </p:embeddedFont>
    <p:embeddedFont>
      <p:font typeface="Fira Sans Extra Condensed"/>
      <p:regular r:id="rId26"/>
      <p:bold r:id="rId27"/>
      <p:italic r:id="rId28"/>
      <p:boldItalic r:id="rId29"/>
    </p:embeddedFont>
    <p:embeddedFont>
      <p:font typeface="Fira Sans Extra Condensed SemiBol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FiraSans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FiraSans-italic.fntdata"/><Relationship Id="rId23" Type="http://schemas.openxmlformats.org/officeDocument/2006/relationships/font" Target="fonts/Fira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-regular.fntdata"/><Relationship Id="rId25" Type="http://schemas.openxmlformats.org/officeDocument/2006/relationships/font" Target="fonts/FiraSans-boldItalic.fntdata"/><Relationship Id="rId28" Type="http://schemas.openxmlformats.org/officeDocument/2006/relationships/font" Target="fonts/FiraSansExtraCondensed-italic.fntdata"/><Relationship Id="rId27" Type="http://schemas.openxmlformats.org/officeDocument/2006/relationships/font" Target="fonts/FiraSansExtra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SemiBold-bold.fntdata"/><Relationship Id="rId30" Type="http://schemas.openxmlformats.org/officeDocument/2006/relationships/font" Target="fonts/FiraSansExtraCondensedSemiBold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SemiBold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SemiBold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d206afaa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d206afaa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2a8583979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2a8583979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c73459845_0_2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c73459845_0_2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c73459845_0_2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c73459845_0_2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9c73459845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9c73459845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0f8ad0960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0f8ad0960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f8ad0960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0f8ad0960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c73459845_0_3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c73459845_0_3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0f8ad096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0f8ad096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</a:t>
            </a:r>
            <a:endParaRPr/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Customer Segmentation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;p13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7" name="Google Shape;57;p13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8" name="Google Shape;58;p13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9" name="Google Shape;59;p13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3"/>
          <p:cNvGrpSpPr/>
          <p:nvPr/>
        </p:nvGrpSpPr>
        <p:grpSpPr>
          <a:xfrm>
            <a:off x="6373463" y="1220354"/>
            <a:ext cx="379746" cy="379756"/>
            <a:chOff x="-2571737" y="2403625"/>
            <a:chExt cx="292225" cy="291425"/>
          </a:xfrm>
        </p:grpSpPr>
        <p:sp>
          <p:nvSpPr>
            <p:cNvPr id="61" name="Google Shape;61;p13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3"/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Efood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9" name="Google Shape;69;p13"/>
          <p:cNvCxnSpPr>
            <a:stCxn id="59" idx="3"/>
            <a:endCxn id="58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>
            <a:stCxn id="59" idx="3"/>
            <a:endCxn id="57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stCxn id="59" idx="3"/>
            <a:endCxn id="56" idx="2"/>
          </p:cNvCxnSpPr>
          <p:nvPr/>
        </p:nvCxnSpPr>
        <p:spPr>
          <a:xfrm flipH="1" rot="-5400000">
            <a:off x="6159040" y="2648791"/>
            <a:ext cx="1257300" cy="3834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>
            <a:stCxn id="59" idx="3"/>
            <a:endCxn id="55" idx="2"/>
          </p:cNvCxnSpPr>
          <p:nvPr/>
        </p:nvCxnSpPr>
        <p:spPr>
          <a:xfrm flipH="1" rot="-5400000">
            <a:off x="6574540" y="2233291"/>
            <a:ext cx="1257300" cy="12144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" name="Google Shape;73;p13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4" name="Google Shape;74;p13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13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77" name="Google Shape;77;p13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3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0" name="Google Shape;80;p13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13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4" name="Google Shape;84;p13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 rot="10800000">
            <a:off x="457200" y="2114017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4073650" y="1259075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Main Tasks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rot="10800000">
            <a:off x="457200" y="3823900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4073650" y="2968958"/>
            <a:ext cx="4613400" cy="754500"/>
          </a:xfrm>
          <a:prstGeom prst="rect">
            <a:avLst/>
          </a:prstGeom>
          <a:gradFill>
            <a:gsLst>
              <a:gs pos="0">
                <a:srgbClr val="EFEFEF"/>
              </a:gs>
              <a:gs pos="64000">
                <a:srgbClr val="F3F3F3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3510437" y="1051947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4474780" y="1895549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3510437" y="2739152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4474780" y="3582754"/>
            <a:ext cx="1158785" cy="1149327"/>
          </a:xfrm>
          <a:custGeom>
            <a:rect b="b" l="l" r="r" t="t"/>
            <a:pathLst>
              <a:path extrusionOk="0" h="25278" w="25486">
                <a:moveTo>
                  <a:pt x="12746" y="4905"/>
                </a:moveTo>
                <a:cubicBezTo>
                  <a:pt x="13701" y="4905"/>
                  <a:pt x="14672" y="5083"/>
                  <a:pt x="15613" y="5460"/>
                </a:cubicBezTo>
                <a:cubicBezTo>
                  <a:pt x="19580" y="7047"/>
                  <a:pt x="21508" y="11545"/>
                  <a:pt x="19923" y="15511"/>
                </a:cubicBezTo>
                <a:cubicBezTo>
                  <a:pt x="18714" y="18534"/>
                  <a:pt x="15811" y="20374"/>
                  <a:pt x="12742" y="20374"/>
                </a:cubicBezTo>
                <a:cubicBezTo>
                  <a:pt x="11786" y="20374"/>
                  <a:pt x="10814" y="20196"/>
                  <a:pt x="9873" y="19819"/>
                </a:cubicBezTo>
                <a:cubicBezTo>
                  <a:pt x="5908" y="18234"/>
                  <a:pt x="3978" y="13734"/>
                  <a:pt x="5563" y="9769"/>
                </a:cubicBezTo>
                <a:cubicBezTo>
                  <a:pt x="6772" y="6745"/>
                  <a:pt x="9676" y="4905"/>
                  <a:pt x="12746" y="4905"/>
                </a:cubicBezTo>
                <a:close/>
                <a:moveTo>
                  <a:pt x="15551" y="1"/>
                </a:moveTo>
                <a:cubicBezTo>
                  <a:pt x="15240" y="1"/>
                  <a:pt x="14946" y="187"/>
                  <a:pt x="14824" y="492"/>
                </a:cubicBezTo>
                <a:lnTo>
                  <a:pt x="14047" y="2435"/>
                </a:lnTo>
                <a:cubicBezTo>
                  <a:pt x="13612" y="2378"/>
                  <a:pt x="13174" y="2350"/>
                  <a:pt x="12736" y="2350"/>
                </a:cubicBezTo>
                <a:cubicBezTo>
                  <a:pt x="12218" y="2350"/>
                  <a:pt x="11700" y="2390"/>
                  <a:pt x="11187" y="2469"/>
                </a:cubicBezTo>
                <a:lnTo>
                  <a:pt x="10364" y="547"/>
                </a:lnTo>
                <a:cubicBezTo>
                  <a:pt x="10238" y="251"/>
                  <a:pt x="9949" y="73"/>
                  <a:pt x="9646" y="73"/>
                </a:cubicBezTo>
                <a:cubicBezTo>
                  <a:pt x="9543" y="73"/>
                  <a:pt x="9438" y="93"/>
                  <a:pt x="9338" y="137"/>
                </a:cubicBezTo>
                <a:lnTo>
                  <a:pt x="6036" y="1553"/>
                </a:lnTo>
                <a:cubicBezTo>
                  <a:pt x="5640" y="1722"/>
                  <a:pt x="5456" y="2182"/>
                  <a:pt x="5626" y="2579"/>
                </a:cubicBezTo>
                <a:lnTo>
                  <a:pt x="6449" y="4501"/>
                </a:lnTo>
                <a:cubicBezTo>
                  <a:pt x="5690" y="5085"/>
                  <a:pt x="5019" y="5775"/>
                  <a:pt x="4452" y="6549"/>
                </a:cubicBezTo>
                <a:lnTo>
                  <a:pt x="2510" y="5772"/>
                </a:lnTo>
                <a:cubicBezTo>
                  <a:pt x="2414" y="5734"/>
                  <a:pt x="2316" y="5716"/>
                  <a:pt x="2219" y="5716"/>
                </a:cubicBezTo>
                <a:cubicBezTo>
                  <a:pt x="1910" y="5716"/>
                  <a:pt x="1616" y="5901"/>
                  <a:pt x="1493" y="6208"/>
                </a:cubicBezTo>
                <a:lnTo>
                  <a:pt x="161" y="9542"/>
                </a:lnTo>
                <a:cubicBezTo>
                  <a:pt x="0" y="9944"/>
                  <a:pt x="194" y="10398"/>
                  <a:pt x="596" y="10558"/>
                </a:cubicBezTo>
                <a:lnTo>
                  <a:pt x="2537" y="11335"/>
                </a:lnTo>
                <a:cubicBezTo>
                  <a:pt x="2415" y="12285"/>
                  <a:pt x="2426" y="13249"/>
                  <a:pt x="2572" y="14195"/>
                </a:cubicBezTo>
                <a:lnTo>
                  <a:pt x="651" y="15018"/>
                </a:lnTo>
                <a:cubicBezTo>
                  <a:pt x="253" y="15189"/>
                  <a:pt x="71" y="15649"/>
                  <a:pt x="241" y="16046"/>
                </a:cubicBezTo>
                <a:lnTo>
                  <a:pt x="1655" y="19347"/>
                </a:lnTo>
                <a:cubicBezTo>
                  <a:pt x="1781" y="19643"/>
                  <a:pt x="2070" y="19821"/>
                  <a:pt x="2373" y="19821"/>
                </a:cubicBezTo>
                <a:cubicBezTo>
                  <a:pt x="2476" y="19821"/>
                  <a:pt x="2581" y="19800"/>
                  <a:pt x="2681" y="19756"/>
                </a:cubicBezTo>
                <a:lnTo>
                  <a:pt x="4603" y="18933"/>
                </a:lnTo>
                <a:cubicBezTo>
                  <a:pt x="5189" y="19692"/>
                  <a:pt x="5879" y="20365"/>
                  <a:pt x="6651" y="20930"/>
                </a:cubicBezTo>
                <a:lnTo>
                  <a:pt x="5874" y="22873"/>
                </a:lnTo>
                <a:cubicBezTo>
                  <a:pt x="5714" y="23273"/>
                  <a:pt x="5909" y="23728"/>
                  <a:pt x="6310" y="23888"/>
                </a:cubicBezTo>
                <a:lnTo>
                  <a:pt x="9645" y="25222"/>
                </a:lnTo>
                <a:cubicBezTo>
                  <a:pt x="9740" y="25260"/>
                  <a:pt x="9838" y="25278"/>
                  <a:pt x="9935" y="25278"/>
                </a:cubicBezTo>
                <a:cubicBezTo>
                  <a:pt x="10245" y="25278"/>
                  <a:pt x="10538" y="25092"/>
                  <a:pt x="10660" y="24786"/>
                </a:cubicBezTo>
                <a:lnTo>
                  <a:pt x="11437" y="22845"/>
                </a:lnTo>
                <a:cubicBezTo>
                  <a:pt x="11871" y="22901"/>
                  <a:pt x="12308" y="22929"/>
                  <a:pt x="12745" y="22929"/>
                </a:cubicBezTo>
                <a:cubicBezTo>
                  <a:pt x="13264" y="22929"/>
                  <a:pt x="13784" y="22889"/>
                  <a:pt x="14299" y="22810"/>
                </a:cubicBezTo>
                <a:lnTo>
                  <a:pt x="15122" y="24732"/>
                </a:lnTo>
                <a:cubicBezTo>
                  <a:pt x="15248" y="25028"/>
                  <a:pt x="15536" y="25206"/>
                  <a:pt x="15839" y="25206"/>
                </a:cubicBezTo>
                <a:cubicBezTo>
                  <a:pt x="15943" y="25206"/>
                  <a:pt x="16047" y="25185"/>
                  <a:pt x="16148" y="25142"/>
                </a:cubicBezTo>
                <a:lnTo>
                  <a:pt x="19449" y="23728"/>
                </a:lnTo>
                <a:cubicBezTo>
                  <a:pt x="19846" y="23558"/>
                  <a:pt x="20030" y="23098"/>
                  <a:pt x="19860" y="22701"/>
                </a:cubicBezTo>
                <a:lnTo>
                  <a:pt x="19037" y="20780"/>
                </a:lnTo>
                <a:cubicBezTo>
                  <a:pt x="19794" y="20194"/>
                  <a:pt x="20467" y="19503"/>
                  <a:pt x="21034" y="18732"/>
                </a:cubicBezTo>
                <a:lnTo>
                  <a:pt x="22975" y="19508"/>
                </a:lnTo>
                <a:cubicBezTo>
                  <a:pt x="23070" y="19546"/>
                  <a:pt x="23168" y="19564"/>
                  <a:pt x="23265" y="19564"/>
                </a:cubicBezTo>
                <a:cubicBezTo>
                  <a:pt x="23576" y="19564"/>
                  <a:pt x="23869" y="19378"/>
                  <a:pt x="23992" y="19073"/>
                </a:cubicBezTo>
                <a:lnTo>
                  <a:pt x="25326" y="15737"/>
                </a:lnTo>
                <a:cubicBezTo>
                  <a:pt x="25486" y="15337"/>
                  <a:pt x="25290" y="14882"/>
                  <a:pt x="24890" y="14722"/>
                </a:cubicBezTo>
                <a:lnTo>
                  <a:pt x="22948" y="13945"/>
                </a:lnTo>
                <a:cubicBezTo>
                  <a:pt x="23071" y="12994"/>
                  <a:pt x="23060" y="12032"/>
                  <a:pt x="22914" y="11084"/>
                </a:cubicBezTo>
                <a:lnTo>
                  <a:pt x="24835" y="10261"/>
                </a:lnTo>
                <a:cubicBezTo>
                  <a:pt x="25231" y="10091"/>
                  <a:pt x="25415" y="9631"/>
                  <a:pt x="25245" y="9234"/>
                </a:cubicBezTo>
                <a:lnTo>
                  <a:pt x="23830" y="5934"/>
                </a:lnTo>
                <a:cubicBezTo>
                  <a:pt x="23703" y="5637"/>
                  <a:pt x="23414" y="5459"/>
                  <a:pt x="23111" y="5459"/>
                </a:cubicBezTo>
                <a:cubicBezTo>
                  <a:pt x="23008" y="5459"/>
                  <a:pt x="22904" y="5479"/>
                  <a:pt x="22803" y="5522"/>
                </a:cubicBezTo>
                <a:lnTo>
                  <a:pt x="20882" y="6347"/>
                </a:lnTo>
                <a:cubicBezTo>
                  <a:pt x="20297" y="5588"/>
                  <a:pt x="19607" y="4915"/>
                  <a:pt x="18835" y="4348"/>
                </a:cubicBezTo>
                <a:lnTo>
                  <a:pt x="19610" y="2408"/>
                </a:lnTo>
                <a:cubicBezTo>
                  <a:pt x="19770" y="2006"/>
                  <a:pt x="19577" y="1551"/>
                  <a:pt x="19175" y="1391"/>
                </a:cubicBezTo>
                <a:lnTo>
                  <a:pt x="15841" y="57"/>
                </a:lnTo>
                <a:cubicBezTo>
                  <a:pt x="15745" y="19"/>
                  <a:pt x="15647" y="1"/>
                  <a:pt x="155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5485800" y="132497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Database Creation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5940600" y="1576263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Create a Database from csv given by Efood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685800" y="2179925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SQL </a:t>
            </a:r>
            <a:r>
              <a:rPr b="1"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Queries</a:t>
            </a:r>
            <a:r>
              <a:rPr b="1" lang="en" sz="16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Creation</a:t>
            </a:r>
            <a:endParaRPr b="1" sz="16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85800" y="2431216"/>
            <a:ext cx="2517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Based on the demands create two analytical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queries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5485800" y="30032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Conduct Clustering Analysis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5940600" y="3252342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 order to find the customer segmentations.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685800" y="3856450"/>
            <a:ext cx="2972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Visualisation</a:t>
            </a:r>
            <a:endParaRPr b="1" sz="16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685800" y="4109046"/>
            <a:ext cx="25176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Create a tool on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Streamlite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PowerPoint demonstration.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0" name="Google Shape;110;p14"/>
          <p:cNvGrpSpPr/>
          <p:nvPr/>
        </p:nvGrpSpPr>
        <p:grpSpPr>
          <a:xfrm>
            <a:off x="4944496" y="2377602"/>
            <a:ext cx="219345" cy="227301"/>
            <a:chOff x="3357325" y="2093500"/>
            <a:chExt cx="311525" cy="322825"/>
          </a:xfrm>
        </p:grpSpPr>
        <p:sp>
          <p:nvSpPr>
            <p:cNvPr id="111" name="Google Shape;111;p14"/>
            <p:cNvSpPr/>
            <p:nvPr/>
          </p:nvSpPr>
          <p:spPr>
            <a:xfrm>
              <a:off x="3357325" y="2210550"/>
              <a:ext cx="85700" cy="205775"/>
            </a:xfrm>
            <a:custGeom>
              <a:rect b="b" l="l" r="r" t="t"/>
              <a:pathLst>
                <a:path extrusionOk="0" h="8231" w="3428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3471225" y="2152075"/>
              <a:ext cx="84725" cy="264250"/>
            </a:xfrm>
            <a:custGeom>
              <a:rect b="b" l="l" r="r" t="t"/>
              <a:pathLst>
                <a:path extrusionOk="0" h="10570" w="3389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3584150" y="2093500"/>
              <a:ext cx="84700" cy="322825"/>
            </a:xfrm>
            <a:custGeom>
              <a:rect b="b" l="l" r="r" t="t"/>
              <a:pathLst>
                <a:path extrusionOk="0" h="12913" w="3388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4" name="Google Shape;114;p14"/>
          <p:cNvGrpSpPr/>
          <p:nvPr/>
        </p:nvGrpSpPr>
        <p:grpSpPr>
          <a:xfrm>
            <a:off x="3920200" y="1456990"/>
            <a:ext cx="339253" cy="339253"/>
            <a:chOff x="1492675" y="2620775"/>
            <a:chExt cx="481825" cy="481825"/>
          </a:xfrm>
        </p:grpSpPr>
        <p:sp>
          <p:nvSpPr>
            <p:cNvPr id="115" name="Google Shape;115;p14"/>
            <p:cNvSpPr/>
            <p:nvPr/>
          </p:nvSpPr>
          <p:spPr>
            <a:xfrm>
              <a:off x="1677125" y="2620775"/>
              <a:ext cx="112950" cy="113850"/>
            </a:xfrm>
            <a:custGeom>
              <a:rect b="b" l="l" r="r" t="t"/>
              <a:pathLst>
                <a:path extrusionOk="0" h="4554" w="4518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492675" y="2734675"/>
              <a:ext cx="481825" cy="367925"/>
            </a:xfrm>
            <a:custGeom>
              <a:rect b="b" l="l" r="r" t="t"/>
              <a:pathLst>
                <a:path extrusionOk="0" h="14717" w="19273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4862792" y="3973506"/>
            <a:ext cx="382765" cy="367810"/>
            <a:chOff x="-62890750" y="3747425"/>
            <a:chExt cx="330825" cy="317900"/>
          </a:xfrm>
        </p:grpSpPr>
        <p:sp>
          <p:nvSpPr>
            <p:cNvPr id="118" name="Google Shape;118;p14"/>
            <p:cNvSpPr/>
            <p:nvPr/>
          </p:nvSpPr>
          <p:spPr>
            <a:xfrm>
              <a:off x="-62890750" y="3747425"/>
              <a:ext cx="313500" cy="195825"/>
            </a:xfrm>
            <a:custGeom>
              <a:rect b="b" l="l" r="r" t="t"/>
              <a:pathLst>
                <a:path extrusionOk="0" h="7833" w="1254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-62874975" y="3869075"/>
              <a:ext cx="315050" cy="196250"/>
            </a:xfrm>
            <a:custGeom>
              <a:rect b="b" l="l" r="r" t="t"/>
              <a:pathLst>
                <a:path extrusionOk="0" h="7850" w="12602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-62751325" y="3834525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-62715100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-62751325" y="3950300"/>
              <a:ext cx="15775" cy="26025"/>
            </a:xfrm>
            <a:custGeom>
              <a:rect b="b" l="l" r="r" t="t"/>
              <a:pathLst>
                <a:path extrusionOk="0" h="1041" w="631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-62822225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-62715100" y="3833750"/>
              <a:ext cx="15775" cy="26800"/>
            </a:xfrm>
            <a:custGeom>
              <a:rect b="b" l="l" r="r" t="t"/>
              <a:pathLst>
                <a:path extrusionOk="0" h="1072" w="631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-62758425" y="3881000"/>
              <a:ext cx="22875" cy="48075"/>
            </a:xfrm>
            <a:custGeom>
              <a:rect b="b" l="l" r="r" t="t"/>
              <a:pathLst>
                <a:path extrusionOk="0" h="1923" w="915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-62715100" y="3809325"/>
              <a:ext cx="74850" cy="51225"/>
            </a:xfrm>
            <a:custGeom>
              <a:rect b="b" l="l" r="r" t="t"/>
              <a:pathLst>
                <a:path extrusionOk="0" h="2049" w="2994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-62715875" y="3950300"/>
              <a:ext cx="75625" cy="51225"/>
            </a:xfrm>
            <a:custGeom>
              <a:rect b="b" l="l" r="r" t="t"/>
              <a:pathLst>
                <a:path extrusionOk="0" h="2049" w="3025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-62811200" y="3949525"/>
              <a:ext cx="75650" cy="52000"/>
            </a:xfrm>
            <a:custGeom>
              <a:rect b="b" l="l" r="r" t="t"/>
              <a:pathLst>
                <a:path extrusionOk="0" h="2080" w="3026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-62673350" y="3881000"/>
              <a:ext cx="44125" cy="48075"/>
            </a:xfrm>
            <a:custGeom>
              <a:rect b="b" l="l" r="r" t="t"/>
              <a:pathLst>
                <a:path extrusionOk="0" h="1923" w="1765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-62810400" y="3810125"/>
              <a:ext cx="75625" cy="51200"/>
            </a:xfrm>
            <a:custGeom>
              <a:rect b="b" l="l" r="r" t="t"/>
              <a:pathLst>
                <a:path extrusionOk="0" h="2048" w="3025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-62715100" y="3881000"/>
              <a:ext cx="22850" cy="48075"/>
            </a:xfrm>
            <a:custGeom>
              <a:rect b="b" l="l" r="r" t="t"/>
              <a:pathLst>
                <a:path extrusionOk="0" h="1923" w="914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14"/>
          <p:cNvGrpSpPr/>
          <p:nvPr/>
        </p:nvGrpSpPr>
        <p:grpSpPr>
          <a:xfrm>
            <a:off x="3905737" y="3130628"/>
            <a:ext cx="368186" cy="366364"/>
            <a:chOff x="-63679950" y="3360375"/>
            <a:chExt cx="318225" cy="316650"/>
          </a:xfrm>
        </p:grpSpPr>
        <p:sp>
          <p:nvSpPr>
            <p:cNvPr id="133" name="Google Shape;133;p14"/>
            <p:cNvSpPr/>
            <p:nvPr/>
          </p:nvSpPr>
          <p:spPr>
            <a:xfrm>
              <a:off x="-63497200" y="3423400"/>
              <a:ext cx="40975" cy="40975"/>
            </a:xfrm>
            <a:custGeom>
              <a:rect b="b" l="l" r="r" t="t"/>
              <a:pathLst>
                <a:path extrusionOk="0" h="1639" w="1639">
                  <a:moveTo>
                    <a:pt x="819" y="0"/>
                  </a:moveTo>
                  <a:cubicBezTo>
                    <a:pt x="378" y="0"/>
                    <a:pt x="0" y="378"/>
                    <a:pt x="0" y="819"/>
                  </a:cubicBezTo>
                  <a:cubicBezTo>
                    <a:pt x="0" y="1260"/>
                    <a:pt x="378" y="1638"/>
                    <a:pt x="819" y="1638"/>
                  </a:cubicBezTo>
                  <a:cubicBezTo>
                    <a:pt x="1260" y="1638"/>
                    <a:pt x="1638" y="1260"/>
                    <a:pt x="1638" y="819"/>
                  </a:cubicBezTo>
                  <a:cubicBezTo>
                    <a:pt x="1638" y="378"/>
                    <a:pt x="1260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-63516900" y="3485625"/>
              <a:ext cx="79575" cy="29950"/>
            </a:xfrm>
            <a:custGeom>
              <a:rect b="b" l="l" r="r" t="t"/>
              <a:pathLst>
                <a:path extrusionOk="0" h="1198" w="3183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04"/>
                    <a:pt x="2395" y="0"/>
                    <a:pt x="1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-63618500" y="3360375"/>
              <a:ext cx="256775" cy="256600"/>
            </a:xfrm>
            <a:custGeom>
              <a:rect b="b" l="l" r="r" t="t"/>
              <a:pathLst>
                <a:path extrusionOk="0" h="10264" w="10271">
                  <a:moveTo>
                    <a:pt x="5703" y="1639"/>
                  </a:moveTo>
                  <a:cubicBezTo>
                    <a:pt x="6616" y="1639"/>
                    <a:pt x="7373" y="2395"/>
                    <a:pt x="7373" y="3309"/>
                  </a:cubicBezTo>
                  <a:cubicBezTo>
                    <a:pt x="7373" y="3750"/>
                    <a:pt x="7215" y="4128"/>
                    <a:pt x="6900" y="4443"/>
                  </a:cubicBezTo>
                  <a:cubicBezTo>
                    <a:pt x="7625" y="4884"/>
                    <a:pt x="8192" y="5672"/>
                    <a:pt x="8192" y="6617"/>
                  </a:cubicBezTo>
                  <a:cubicBezTo>
                    <a:pt x="8160" y="6900"/>
                    <a:pt x="8003" y="7058"/>
                    <a:pt x="7751" y="7058"/>
                  </a:cubicBezTo>
                  <a:lnTo>
                    <a:pt x="3623" y="7058"/>
                  </a:lnTo>
                  <a:cubicBezTo>
                    <a:pt x="3371" y="7058"/>
                    <a:pt x="3214" y="6837"/>
                    <a:pt x="3214" y="6617"/>
                  </a:cubicBezTo>
                  <a:cubicBezTo>
                    <a:pt x="3214" y="5672"/>
                    <a:pt x="3749" y="4884"/>
                    <a:pt x="4537" y="4443"/>
                  </a:cubicBezTo>
                  <a:cubicBezTo>
                    <a:pt x="4254" y="4128"/>
                    <a:pt x="4065" y="3718"/>
                    <a:pt x="4065" y="3309"/>
                  </a:cubicBezTo>
                  <a:cubicBezTo>
                    <a:pt x="4065" y="2395"/>
                    <a:pt x="4789" y="1639"/>
                    <a:pt x="5703" y="1639"/>
                  </a:cubicBezTo>
                  <a:close/>
                  <a:moveTo>
                    <a:pt x="5703" y="1"/>
                  </a:moveTo>
                  <a:cubicBezTo>
                    <a:pt x="3182" y="1"/>
                    <a:pt x="1135" y="2049"/>
                    <a:pt x="1135" y="4569"/>
                  </a:cubicBezTo>
                  <a:cubicBezTo>
                    <a:pt x="1135" y="5609"/>
                    <a:pt x="1481" y="6648"/>
                    <a:pt x="2206" y="7467"/>
                  </a:cubicBezTo>
                  <a:lnTo>
                    <a:pt x="1607" y="8066"/>
                  </a:lnTo>
                  <a:lnTo>
                    <a:pt x="756" y="7184"/>
                  </a:lnTo>
                  <a:cubicBezTo>
                    <a:pt x="678" y="7121"/>
                    <a:pt x="567" y="7089"/>
                    <a:pt x="457" y="7089"/>
                  </a:cubicBezTo>
                  <a:cubicBezTo>
                    <a:pt x="347" y="7089"/>
                    <a:pt x="237" y="7121"/>
                    <a:pt x="158" y="7184"/>
                  </a:cubicBezTo>
                  <a:cubicBezTo>
                    <a:pt x="0" y="7341"/>
                    <a:pt x="0" y="7625"/>
                    <a:pt x="158" y="7783"/>
                  </a:cubicBezTo>
                  <a:lnTo>
                    <a:pt x="1324" y="8980"/>
                  </a:lnTo>
                  <a:lnTo>
                    <a:pt x="2521" y="10145"/>
                  </a:lnTo>
                  <a:cubicBezTo>
                    <a:pt x="2600" y="10224"/>
                    <a:pt x="2710" y="10264"/>
                    <a:pt x="2820" y="10264"/>
                  </a:cubicBezTo>
                  <a:cubicBezTo>
                    <a:pt x="2930" y="10264"/>
                    <a:pt x="3041" y="10224"/>
                    <a:pt x="3119" y="10145"/>
                  </a:cubicBezTo>
                  <a:cubicBezTo>
                    <a:pt x="3277" y="9988"/>
                    <a:pt x="3277" y="9704"/>
                    <a:pt x="3119" y="9547"/>
                  </a:cubicBezTo>
                  <a:lnTo>
                    <a:pt x="2237" y="8696"/>
                  </a:lnTo>
                  <a:lnTo>
                    <a:pt x="2836" y="8098"/>
                  </a:lnTo>
                  <a:cubicBezTo>
                    <a:pt x="3655" y="8759"/>
                    <a:pt x="4695" y="9169"/>
                    <a:pt x="5734" y="9169"/>
                  </a:cubicBezTo>
                  <a:cubicBezTo>
                    <a:pt x="8255" y="9169"/>
                    <a:pt x="10271" y="7121"/>
                    <a:pt x="10271" y="4632"/>
                  </a:cubicBezTo>
                  <a:cubicBezTo>
                    <a:pt x="10239" y="2049"/>
                    <a:pt x="8223" y="1"/>
                    <a:pt x="5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-63679950" y="3576200"/>
              <a:ext cx="102425" cy="100825"/>
            </a:xfrm>
            <a:custGeom>
              <a:rect b="b" l="l" r="r" t="t"/>
              <a:pathLst>
                <a:path extrusionOk="0" h="4033" w="4097">
                  <a:moveTo>
                    <a:pt x="2332" y="0"/>
                  </a:moveTo>
                  <a:lnTo>
                    <a:pt x="159" y="2142"/>
                  </a:lnTo>
                  <a:cubicBezTo>
                    <a:pt x="1" y="2300"/>
                    <a:pt x="1" y="2584"/>
                    <a:pt x="159" y="2741"/>
                  </a:cubicBezTo>
                  <a:lnTo>
                    <a:pt x="1356" y="3938"/>
                  </a:lnTo>
                  <a:cubicBezTo>
                    <a:pt x="1434" y="4001"/>
                    <a:pt x="1545" y="4033"/>
                    <a:pt x="1655" y="4033"/>
                  </a:cubicBezTo>
                  <a:cubicBezTo>
                    <a:pt x="1765" y="4033"/>
                    <a:pt x="1876" y="4001"/>
                    <a:pt x="1954" y="3938"/>
                  </a:cubicBezTo>
                  <a:lnTo>
                    <a:pt x="4097" y="1764"/>
                  </a:lnTo>
                  <a:lnTo>
                    <a:pt x="23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 Allocation per Cuisine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448051" y="1617913"/>
            <a:ext cx="1448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Quick cooked meals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448050" y="1337400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Street Food</a:t>
            </a:r>
            <a:endParaRPr b="1" sz="16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448051" y="2949200"/>
            <a:ext cx="1370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Meals with meat base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448050" y="2668675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Meat</a:t>
            </a:r>
            <a:endParaRPr b="1" sz="16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2386898" y="1617913"/>
            <a:ext cx="1448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Brunch meals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2386898" y="1337400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Breakfast</a:t>
            </a:r>
            <a:endParaRPr b="1" sz="16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2386898" y="2920625"/>
            <a:ext cx="1370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Spaghetti and pizza dishes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2386898" y="2640102"/>
            <a:ext cx="18201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Italian</a:t>
            </a:r>
            <a:endParaRPr b="1" sz="16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50" name="Google Shape;150;p15"/>
          <p:cNvGrpSpPr/>
          <p:nvPr/>
        </p:nvGrpSpPr>
        <p:grpSpPr>
          <a:xfrm>
            <a:off x="2465419" y="2156825"/>
            <a:ext cx="1599832" cy="176400"/>
            <a:chOff x="2465419" y="2156825"/>
            <a:chExt cx="1599832" cy="176400"/>
          </a:xfrm>
        </p:grpSpPr>
        <p:sp>
          <p:nvSpPr>
            <p:cNvPr id="151" name="Google Shape;151;p15"/>
            <p:cNvSpPr/>
            <p:nvPr/>
          </p:nvSpPr>
          <p:spPr>
            <a:xfrm flipH="1" rot="5400000">
              <a:off x="2448919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 flipH="1" rot="5400000">
              <a:off x="2610746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 flipH="1" rot="5400000">
              <a:off x="2772573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 flipH="1" rot="5400000">
              <a:off x="2934400" y="2173325"/>
              <a:ext cx="176400" cy="143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 flipH="1" rot="5400000">
              <a:off x="3096227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 flipH="1" rot="5400000">
              <a:off x="3258054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 flipH="1" rot="5400000">
              <a:off x="3419881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 flipH="1" rot="5400000">
              <a:off x="358169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 flipH="1" rot="5400000">
              <a:off x="3743524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 flipH="1" rot="5400000">
              <a:off x="3905351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15"/>
          <p:cNvGrpSpPr/>
          <p:nvPr/>
        </p:nvGrpSpPr>
        <p:grpSpPr>
          <a:xfrm>
            <a:off x="511844" y="3438275"/>
            <a:ext cx="1599832" cy="176400"/>
            <a:chOff x="511844" y="3438275"/>
            <a:chExt cx="1599832" cy="176400"/>
          </a:xfrm>
        </p:grpSpPr>
        <p:sp>
          <p:nvSpPr>
            <p:cNvPr id="162" name="Google Shape;162;p15"/>
            <p:cNvSpPr/>
            <p:nvPr/>
          </p:nvSpPr>
          <p:spPr>
            <a:xfrm flipH="1" rot="5400000">
              <a:off x="495344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 flipH="1" rot="5400000">
              <a:off x="657171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 flipH="1" rot="5400000">
              <a:off x="818998" y="3454775"/>
              <a:ext cx="176400" cy="143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 flipH="1" rot="5400000">
              <a:off x="980825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 flipH="1" rot="5400000">
              <a:off x="1142652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 flipH="1" rot="5400000">
              <a:off x="1304479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 flipH="1" rot="5400000">
              <a:off x="146630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 flipH="1" rot="5400000">
              <a:off x="1628122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 flipH="1" rot="5400000">
              <a:off x="1789949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 flipH="1" rot="5400000">
              <a:off x="195177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5"/>
          <p:cNvGrpSpPr/>
          <p:nvPr/>
        </p:nvGrpSpPr>
        <p:grpSpPr>
          <a:xfrm>
            <a:off x="2465419" y="3438275"/>
            <a:ext cx="1599832" cy="176400"/>
            <a:chOff x="2465419" y="3438275"/>
            <a:chExt cx="1599832" cy="176400"/>
          </a:xfrm>
        </p:grpSpPr>
        <p:sp>
          <p:nvSpPr>
            <p:cNvPr id="173" name="Google Shape;173;p15"/>
            <p:cNvSpPr/>
            <p:nvPr/>
          </p:nvSpPr>
          <p:spPr>
            <a:xfrm flipH="1" rot="5400000">
              <a:off x="2448919" y="3454775"/>
              <a:ext cx="1764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 flipH="1" rot="5400000">
              <a:off x="2610746" y="3454775"/>
              <a:ext cx="176400" cy="143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 flipH="1" rot="5400000">
              <a:off x="2772573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 flipH="1" rot="5400000">
              <a:off x="2934400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 flipH="1" rot="5400000">
              <a:off x="3096227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 flipH="1" rot="5400000">
              <a:off x="3258054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 flipH="1" rot="5400000">
              <a:off x="3419881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 flipH="1" rot="5400000">
              <a:off x="3581696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 flipH="1" rot="5400000">
              <a:off x="3743524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 flipH="1" rot="5400000">
              <a:off x="3905351" y="345477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3" name="Google Shape;183;p15"/>
          <p:cNvSpPr/>
          <p:nvPr/>
        </p:nvSpPr>
        <p:spPr>
          <a:xfrm>
            <a:off x="4724525" y="3615071"/>
            <a:ext cx="3962271" cy="25163"/>
          </a:xfrm>
          <a:custGeom>
            <a:rect b="b" l="l" r="r" t="t"/>
            <a:pathLst>
              <a:path extrusionOk="0" h="167" w="22899">
                <a:moveTo>
                  <a:pt x="0" y="0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4724525" y="3387394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4724525" y="3159566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4724525" y="2931738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4724525" y="2704061"/>
            <a:ext cx="3962271" cy="25012"/>
          </a:xfrm>
          <a:custGeom>
            <a:rect b="b" l="l" r="r" t="t"/>
            <a:pathLst>
              <a:path extrusionOk="0" h="166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4724525" y="2476234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4724525" y="2248406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4724525" y="1792750"/>
            <a:ext cx="3962271" cy="25163"/>
          </a:xfrm>
          <a:custGeom>
            <a:rect b="b" l="l" r="r" t="t"/>
            <a:pathLst>
              <a:path extrusionOk="0" h="167" w="22899">
                <a:moveTo>
                  <a:pt x="0" y="0"/>
                </a:moveTo>
                <a:lnTo>
                  <a:pt x="0" y="166"/>
                </a:lnTo>
                <a:lnTo>
                  <a:pt x="22898" y="166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4724525" y="2020578"/>
            <a:ext cx="3962271" cy="25012"/>
          </a:xfrm>
          <a:custGeom>
            <a:rect b="b" l="l" r="r" t="t"/>
            <a:pathLst>
              <a:path extrusionOk="0" h="166" w="22899">
                <a:moveTo>
                  <a:pt x="0" y="1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4724525" y="1565073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4989600" y="3451476"/>
            <a:ext cx="594327" cy="176405"/>
          </a:xfrm>
          <a:custGeom>
            <a:rect b="b" l="l" r="r" t="t"/>
            <a:pathLst>
              <a:path extrusionOk="0" h="9072" w="2341">
                <a:moveTo>
                  <a:pt x="0" y="1"/>
                </a:moveTo>
                <a:lnTo>
                  <a:pt x="0" y="9071"/>
                </a:lnTo>
                <a:lnTo>
                  <a:pt x="2340" y="9071"/>
                </a:lnTo>
                <a:lnTo>
                  <a:pt x="23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5912975" y="2729074"/>
            <a:ext cx="594374" cy="898779"/>
          </a:xfrm>
          <a:custGeom>
            <a:rect b="b" l="l" r="r" t="t"/>
            <a:pathLst>
              <a:path extrusionOk="0" h="12095" w="2341">
                <a:moveTo>
                  <a:pt x="1" y="0"/>
                </a:moveTo>
                <a:lnTo>
                  <a:pt x="1" y="12094"/>
                </a:lnTo>
                <a:lnTo>
                  <a:pt x="2341" y="12094"/>
                </a:lnTo>
                <a:lnTo>
                  <a:pt x="23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6836900" y="2846036"/>
            <a:ext cx="594351" cy="781810"/>
          </a:xfrm>
          <a:custGeom>
            <a:rect b="b" l="l" r="r" t="t"/>
            <a:pathLst>
              <a:path extrusionOk="0" h="6048" w="2341">
                <a:moveTo>
                  <a:pt x="0" y="0"/>
                </a:moveTo>
                <a:lnTo>
                  <a:pt x="0" y="6047"/>
                </a:lnTo>
                <a:lnTo>
                  <a:pt x="2340" y="6047"/>
                </a:lnTo>
                <a:lnTo>
                  <a:pt x="23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7760550" y="3253775"/>
            <a:ext cx="594103" cy="374107"/>
          </a:xfrm>
          <a:custGeom>
            <a:rect b="b" l="l" r="r" t="t"/>
            <a:pathLst>
              <a:path extrusionOk="0" h="7560" w="2340">
                <a:moveTo>
                  <a:pt x="0" y="0"/>
                </a:moveTo>
                <a:lnTo>
                  <a:pt x="0" y="7559"/>
                </a:lnTo>
                <a:lnTo>
                  <a:pt x="2339" y="7559"/>
                </a:lnTo>
                <a:lnTo>
                  <a:pt x="23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4724525" y="1337400"/>
            <a:ext cx="3962271" cy="24862"/>
          </a:xfrm>
          <a:custGeom>
            <a:rect b="b" l="l" r="r" t="t"/>
            <a:pathLst>
              <a:path extrusionOk="0" h="165" w="22899">
                <a:moveTo>
                  <a:pt x="0" y="0"/>
                </a:moveTo>
                <a:lnTo>
                  <a:pt x="0" y="165"/>
                </a:lnTo>
                <a:lnTo>
                  <a:pt x="22898" y="165"/>
                </a:lnTo>
                <a:lnTo>
                  <a:pt x="2289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4848043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9</a:t>
            </a:r>
            <a:r>
              <a:rPr lang="en" sz="160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60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5781431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39</a:t>
            </a:r>
            <a:r>
              <a:rPr lang="en" sz="160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60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6714820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35%</a:t>
            </a:r>
            <a:endParaRPr sz="16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7638352" y="3722124"/>
            <a:ext cx="838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17</a:t>
            </a:r>
            <a:r>
              <a:rPr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02" name="Google Shape;202;p15"/>
          <p:cNvSpPr/>
          <p:nvPr/>
        </p:nvSpPr>
        <p:spPr>
          <a:xfrm flipH="1" rot="5400000">
            <a:off x="1144579" y="2173325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3" name="Google Shape;203;p15"/>
          <p:cNvGrpSpPr/>
          <p:nvPr/>
        </p:nvGrpSpPr>
        <p:grpSpPr>
          <a:xfrm>
            <a:off x="511844" y="2156825"/>
            <a:ext cx="1599832" cy="176400"/>
            <a:chOff x="511844" y="2156825"/>
            <a:chExt cx="1599832" cy="176400"/>
          </a:xfrm>
        </p:grpSpPr>
        <p:sp>
          <p:nvSpPr>
            <p:cNvPr id="204" name="Google Shape;204;p15"/>
            <p:cNvSpPr/>
            <p:nvPr/>
          </p:nvSpPr>
          <p:spPr>
            <a:xfrm flipH="1" rot="5400000">
              <a:off x="1304479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 flipH="1" rot="5400000">
              <a:off x="146630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 flipH="1" rot="5400000">
              <a:off x="1628122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 flipH="1" rot="5400000">
              <a:off x="1789949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 flipH="1" rot="5400000">
              <a:off x="1951776" y="2173325"/>
              <a:ext cx="176400" cy="14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 flipH="1" rot="5400000">
              <a:off x="495344" y="2173325"/>
              <a:ext cx="176400" cy="14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0" name="Google Shape;210;p15"/>
          <p:cNvSpPr/>
          <p:nvPr/>
        </p:nvSpPr>
        <p:spPr>
          <a:xfrm flipH="1" rot="5400000">
            <a:off x="973618" y="2173325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5"/>
          <p:cNvSpPr/>
          <p:nvPr/>
        </p:nvSpPr>
        <p:spPr>
          <a:xfrm flipH="1" rot="5400000">
            <a:off x="816443" y="2173325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5"/>
          <p:cNvSpPr/>
          <p:nvPr/>
        </p:nvSpPr>
        <p:spPr>
          <a:xfrm flipH="1" rot="5400000">
            <a:off x="659256" y="2173325"/>
            <a:ext cx="176400" cy="14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Customer Orders Once or More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18" name="Google Shape;218;p16"/>
          <p:cNvGrpSpPr/>
          <p:nvPr/>
        </p:nvGrpSpPr>
        <p:grpSpPr>
          <a:xfrm>
            <a:off x="2020537" y="2608275"/>
            <a:ext cx="1673246" cy="1673405"/>
            <a:chOff x="1112262" y="3058563"/>
            <a:chExt cx="1673246" cy="1673405"/>
          </a:xfrm>
        </p:grpSpPr>
        <p:grpSp>
          <p:nvGrpSpPr>
            <p:cNvPr id="219" name="Google Shape;219;p16"/>
            <p:cNvGrpSpPr/>
            <p:nvPr/>
          </p:nvGrpSpPr>
          <p:grpSpPr>
            <a:xfrm>
              <a:off x="1112262" y="3058563"/>
              <a:ext cx="1673246" cy="1673405"/>
              <a:chOff x="971550" y="3006850"/>
              <a:chExt cx="1527000" cy="1527000"/>
            </a:xfrm>
          </p:grpSpPr>
          <p:sp>
            <p:nvSpPr>
              <p:cNvPr id="220" name="Google Shape;220;p16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0" name="adj1"/>
                  <a:gd fmla="val 12357103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12335545" name="adj1"/>
                  <a:gd fmla="val 16701039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971550" y="3006850"/>
                <a:ext cx="1527000" cy="1527000"/>
              </a:xfrm>
              <a:prstGeom prst="pie">
                <a:avLst>
                  <a:gd fmla="val 16667231" name="adj1"/>
                  <a:gd fmla="val 73320" name="adj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3" name="Google Shape;223;p16"/>
            <p:cNvSpPr txBox="1"/>
            <p:nvPr/>
          </p:nvSpPr>
          <p:spPr>
            <a:xfrm>
              <a:off x="1495180" y="4048869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58</a:t>
              </a: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24" name="Google Shape;224;p16"/>
          <p:cNvSpPr txBox="1"/>
          <p:nvPr/>
        </p:nvSpPr>
        <p:spPr>
          <a:xfrm>
            <a:off x="5752350" y="3497451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One</a:t>
            </a:r>
            <a:endParaRPr sz="1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>
            <a:off x="4761450" y="3762170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Customers have ordered exactly one number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2442013" y="1379495"/>
            <a:ext cx="13641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More than One</a:t>
            </a:r>
            <a:endParaRPr sz="1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1451113" y="1644196"/>
            <a:ext cx="2355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Customers have ordered more than  one number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8" name="Google Shape;228;p16"/>
          <p:cNvGrpSpPr/>
          <p:nvPr/>
        </p:nvGrpSpPr>
        <p:grpSpPr>
          <a:xfrm>
            <a:off x="5407130" y="1379495"/>
            <a:ext cx="1673246" cy="1673405"/>
            <a:chOff x="3211955" y="1187470"/>
            <a:chExt cx="1673246" cy="1673405"/>
          </a:xfrm>
        </p:grpSpPr>
        <p:sp>
          <p:nvSpPr>
            <p:cNvPr id="229" name="Google Shape;229;p16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fmla="val 7687988" name="adj1"/>
                <a:gd fmla="val 18512175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fmla="val 12199043" name="adj1"/>
                <a:gd fmla="val 7332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3211955" y="1187470"/>
              <a:ext cx="1673246" cy="1673405"/>
            </a:xfrm>
            <a:prstGeom prst="pie">
              <a:avLst>
                <a:gd fmla="val 0" name="adj1"/>
                <a:gd fmla="val 9433105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 txBox="1"/>
            <p:nvPr/>
          </p:nvSpPr>
          <p:spPr>
            <a:xfrm>
              <a:off x="3594870" y="2177776"/>
              <a:ext cx="907347" cy="5647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25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2%</a:t>
              </a:r>
              <a:endPara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/>
          <p:nvPr/>
        </p:nvSpPr>
        <p:spPr>
          <a:xfrm>
            <a:off x="662300" y="1673263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Customers Clusters Allocation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3803813" y="1673263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"/>
          <p:cNvSpPr txBox="1"/>
          <p:nvPr/>
        </p:nvSpPr>
        <p:spPr>
          <a:xfrm>
            <a:off x="4335612" y="1711954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Average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6732850" y="1673275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"/>
          <p:cNvSpPr txBox="1"/>
          <p:nvPr/>
        </p:nvSpPr>
        <p:spPr>
          <a:xfrm>
            <a:off x="6772225" y="1711950"/>
            <a:ext cx="11493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Low Spend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701752" y="1711944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VIP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651500" y="1949150"/>
            <a:ext cx="22887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order Counts:            20,6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amount: 	           185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amount per order:     11			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5" name="Google Shape;245;p17"/>
          <p:cNvGrpSpPr/>
          <p:nvPr/>
        </p:nvGrpSpPr>
        <p:grpSpPr>
          <a:xfrm>
            <a:off x="1237713" y="3162600"/>
            <a:ext cx="4729575" cy="1098400"/>
            <a:chOff x="2237213" y="3016750"/>
            <a:chExt cx="4729575" cy="1098400"/>
          </a:xfrm>
        </p:grpSpPr>
        <p:sp>
          <p:nvSpPr>
            <p:cNvPr id="246" name="Google Shape;246;p17"/>
            <p:cNvSpPr/>
            <p:nvPr/>
          </p:nvSpPr>
          <p:spPr>
            <a:xfrm>
              <a:off x="3306488" y="3025175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0526" y="3025175"/>
              <a:ext cx="467100" cy="239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 txBox="1"/>
            <p:nvPr/>
          </p:nvSpPr>
          <p:spPr>
            <a:xfrm>
              <a:off x="2302475" y="3016750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VIP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" name="Google Shape;249;p17"/>
            <p:cNvSpPr txBox="1"/>
            <p:nvPr/>
          </p:nvSpPr>
          <p:spPr>
            <a:xfrm>
              <a:off x="3306503" y="3044350"/>
              <a:ext cx="5412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3306488" y="3446239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3270547" y="3446250"/>
              <a:ext cx="852900" cy="2394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 txBox="1"/>
            <p:nvPr/>
          </p:nvSpPr>
          <p:spPr>
            <a:xfrm>
              <a:off x="2305597" y="3446244"/>
              <a:ext cx="9270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Average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3" name="Google Shape;253;p17"/>
            <p:cNvSpPr txBox="1"/>
            <p:nvPr/>
          </p:nvSpPr>
          <p:spPr>
            <a:xfrm>
              <a:off x="3556581" y="3463033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22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3306488" y="3867303"/>
              <a:ext cx="3660300" cy="239400"/>
            </a:xfrm>
            <a:prstGeom prst="roundRect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3270527" y="3867300"/>
              <a:ext cx="2923500" cy="239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 txBox="1"/>
            <p:nvPr/>
          </p:nvSpPr>
          <p:spPr>
            <a:xfrm>
              <a:off x="2237213" y="3875750"/>
              <a:ext cx="1057500" cy="2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Low spend</a:t>
              </a:r>
              <a:endParaRPr b="1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7" name="Google Shape;257;p17"/>
            <p:cNvSpPr txBox="1"/>
            <p:nvPr/>
          </p:nvSpPr>
          <p:spPr>
            <a:xfrm>
              <a:off x="3556581" y="3884121"/>
              <a:ext cx="97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74</a:t>
              </a:r>
              <a:r>
                <a:rPr b="1" lang="en" sz="16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b="1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8" name="Google Shape;258;p17"/>
          <p:cNvGrpSpPr/>
          <p:nvPr/>
        </p:nvGrpSpPr>
        <p:grpSpPr>
          <a:xfrm>
            <a:off x="7063790" y="3320188"/>
            <a:ext cx="951964" cy="940800"/>
            <a:chOff x="4864290" y="1366213"/>
            <a:chExt cx="951964" cy="940800"/>
          </a:xfrm>
        </p:grpSpPr>
        <p:sp>
          <p:nvSpPr>
            <p:cNvPr id="259" name="Google Shape;259;p17"/>
            <p:cNvSpPr/>
            <p:nvPr/>
          </p:nvSpPr>
          <p:spPr>
            <a:xfrm>
              <a:off x="4864290" y="1366213"/>
              <a:ext cx="935100" cy="940800"/>
            </a:xfrm>
            <a:prstGeom prst="blockArc">
              <a:avLst>
                <a:gd fmla="val 16091856" name="adj1"/>
                <a:gd fmla="val 10732847" name="adj2"/>
                <a:gd fmla="val 9277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 txBox="1"/>
            <p:nvPr/>
          </p:nvSpPr>
          <p:spPr>
            <a:xfrm>
              <a:off x="4886254" y="1699057"/>
              <a:ext cx="930000" cy="27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74%</a:t>
              </a:r>
              <a:endParaRPr b="1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61" name="Google Shape;261;p17"/>
          <p:cNvSpPr txBox="1"/>
          <p:nvPr/>
        </p:nvSpPr>
        <p:spPr>
          <a:xfrm>
            <a:off x="3427013" y="1949150"/>
            <a:ext cx="22887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order Counts:            8,5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amount: 	           73,7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amount per order:     11,1			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6202525" y="1956775"/>
            <a:ext cx="22887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order Counts:            2,3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amount: 	           18,9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 amount per order:     9,5			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6772225" y="2879088"/>
            <a:ext cx="1535100" cy="283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"/>
          <p:cNvSpPr txBox="1"/>
          <p:nvPr/>
        </p:nvSpPr>
        <p:spPr>
          <a:xfrm>
            <a:off x="6866450" y="2917950"/>
            <a:ext cx="1318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Higher Cluster</a:t>
            </a:r>
            <a:endParaRPr b="1" sz="16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Efood Dashboards</a:t>
            </a:r>
            <a:endParaRPr/>
          </a:p>
        </p:txBody>
      </p:sp>
      <p:pic>
        <p:nvPicPr>
          <p:cNvPr id="270" name="Google Shape;2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600" y="1302550"/>
            <a:ext cx="4275699" cy="30633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8"/>
          <p:cNvSpPr txBox="1"/>
          <p:nvPr/>
        </p:nvSpPr>
        <p:spPr>
          <a:xfrm>
            <a:off x="5475175" y="1302550"/>
            <a:ext cx="3211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Roboto"/>
                <a:ea typeface="Roboto"/>
                <a:cs typeface="Roboto"/>
                <a:sym typeface="Roboto"/>
              </a:rPr>
              <a:t>Improvements</a:t>
            </a:r>
            <a:endParaRPr b="1" sz="12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Joker metrics should be aligned with the other metrics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lines on the histogram should be different color in order to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distinguish the differences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Order Failure Rate line doesn’t really help no information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5475175" y="3077275"/>
            <a:ext cx="3211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Roboto"/>
                <a:ea typeface="Roboto"/>
                <a:cs typeface="Roboto"/>
                <a:sym typeface="Roboto"/>
              </a:rPr>
              <a:t>Outcomes</a:t>
            </a:r>
            <a:endParaRPr b="1" sz="12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Weekly Dashboard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60% online orders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Over 80% from them through Mobile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37 new customers in a week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Improvements-Outcomes</a:t>
            </a:r>
            <a:endParaRPr/>
          </a:p>
        </p:txBody>
      </p:sp>
      <p:pic>
        <p:nvPicPr>
          <p:cNvPr id="278" name="Google Shape;2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00" y="1341125"/>
            <a:ext cx="4452249" cy="285022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9"/>
          <p:cNvSpPr txBox="1"/>
          <p:nvPr/>
        </p:nvSpPr>
        <p:spPr>
          <a:xfrm>
            <a:off x="5233650" y="1249275"/>
            <a:ext cx="3211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Roboto"/>
                <a:ea typeface="Roboto"/>
                <a:cs typeface="Roboto"/>
                <a:sym typeface="Roboto"/>
              </a:rPr>
              <a:t>Improvements</a:t>
            </a:r>
            <a:endParaRPr b="1" sz="12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All Δ should have the same format (integers, percentages, euros), percentages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There is a null row that should be removed or fixed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If dashes indicate stability should be replaced with a left or right yellow arrow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19"/>
          <p:cNvSpPr txBox="1"/>
          <p:nvPr/>
        </p:nvSpPr>
        <p:spPr>
          <a:xfrm>
            <a:off x="5233650" y="3345475"/>
            <a:ext cx="3211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Roboto"/>
                <a:ea typeface="Roboto"/>
                <a:cs typeface="Roboto"/>
                <a:sym typeface="Roboto"/>
              </a:rPr>
              <a:t>Outcomes</a:t>
            </a:r>
            <a:endParaRPr b="1" sz="12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Κοζάνη has the largest weekly growth over 60%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Σέρρες has the largest average basket size over 20 euros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Ιωάννινα has the greatest fall from previous week over 40%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Summary-Results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6292017" y="2662292"/>
            <a:ext cx="594300" cy="594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"/>
          <p:cNvSpPr/>
          <p:nvPr/>
        </p:nvSpPr>
        <p:spPr>
          <a:xfrm>
            <a:off x="6306942" y="4110680"/>
            <a:ext cx="594300" cy="594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>
            <a:off x="6306942" y="1097655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"/>
          <p:cNvSpPr/>
          <p:nvPr/>
        </p:nvSpPr>
        <p:spPr>
          <a:xfrm>
            <a:off x="2328617" y="411266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2328617" y="1102330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2328617" y="2668055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20"/>
          <p:cNvCxnSpPr>
            <a:stCxn id="293" idx="2"/>
            <a:endCxn id="291" idx="6"/>
          </p:cNvCxnSpPr>
          <p:nvPr/>
        </p:nvCxnSpPr>
        <p:spPr>
          <a:xfrm flipH="1">
            <a:off x="2923025" y="2959417"/>
            <a:ext cx="8313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0"/>
          <p:cNvCxnSpPr>
            <a:stCxn id="286" idx="2"/>
            <a:endCxn id="293" idx="6"/>
          </p:cNvCxnSpPr>
          <p:nvPr/>
        </p:nvCxnSpPr>
        <p:spPr>
          <a:xfrm rot="10800000">
            <a:off x="5389617" y="2959442"/>
            <a:ext cx="90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0"/>
          <p:cNvCxnSpPr>
            <a:stCxn id="293" idx="3"/>
            <a:endCxn id="289" idx="6"/>
          </p:cNvCxnSpPr>
          <p:nvPr/>
        </p:nvCxnSpPr>
        <p:spPr>
          <a:xfrm rot="5400000">
            <a:off x="3022259" y="3438133"/>
            <a:ext cx="872100" cy="1071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0"/>
          <p:cNvCxnSpPr>
            <a:stCxn id="293" idx="1"/>
            <a:endCxn id="290" idx="6"/>
          </p:cNvCxnSpPr>
          <p:nvPr/>
        </p:nvCxnSpPr>
        <p:spPr>
          <a:xfrm flipH="1" rot="5400000">
            <a:off x="2967359" y="1354801"/>
            <a:ext cx="981900" cy="1071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97" name="Google Shape;297;p20"/>
          <p:cNvSpPr txBox="1"/>
          <p:nvPr/>
        </p:nvSpPr>
        <p:spPr>
          <a:xfrm>
            <a:off x="436913" y="1350863"/>
            <a:ext cx="16899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Create database and Sql queries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436913" y="1052900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BigQuery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436925" y="2929659"/>
            <a:ext cx="16899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Conduct Clustering Analysis so as to define Customer classes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436913" y="2631675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Clustering Analysis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436926" y="4368625"/>
            <a:ext cx="18420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Build visualisation tool to depict the results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436913" y="4070650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Streamlite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3" name="Google Shape;303;p20"/>
          <p:cNvSpPr txBox="1"/>
          <p:nvPr/>
        </p:nvSpPr>
        <p:spPr>
          <a:xfrm>
            <a:off x="7018759" y="83170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Results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4" name="Google Shape;304;p20"/>
          <p:cNvSpPr txBox="1"/>
          <p:nvPr/>
        </p:nvSpPr>
        <p:spPr>
          <a:xfrm>
            <a:off x="6997638" y="2670348"/>
            <a:ext cx="1670700" cy="11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Marketing Campaign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should focus on Low spenders Group in order to rise the revenue and amount of loyal customers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0"/>
          <p:cNvSpPr txBox="1"/>
          <p:nvPr/>
        </p:nvSpPr>
        <p:spPr>
          <a:xfrm>
            <a:off x="6997625" y="2335150"/>
            <a:ext cx="16689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Conclusion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6886325" y="4368625"/>
            <a:ext cx="18021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More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demographic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data for clustering and more graphs on streamlite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7018759" y="4082700"/>
            <a:ext cx="16689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Future Work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6996725" y="1117763"/>
            <a:ext cx="16707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Almost half of the customers have ordered only once and 40% order breakfast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9" name="Google Shape;309;p20"/>
          <p:cNvCxnSpPr>
            <a:stCxn id="293" idx="7"/>
            <a:endCxn id="288" idx="2"/>
          </p:cNvCxnSpPr>
          <p:nvPr/>
        </p:nvCxnSpPr>
        <p:spPr>
          <a:xfrm rot="-5400000">
            <a:off x="5235341" y="1309651"/>
            <a:ext cx="986400" cy="11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0"/>
          <p:cNvCxnSpPr>
            <a:stCxn id="293" idx="5"/>
            <a:endCxn id="287" idx="2"/>
          </p:cNvCxnSpPr>
          <p:nvPr/>
        </p:nvCxnSpPr>
        <p:spPr>
          <a:xfrm flipH="1" rot="-5400000">
            <a:off x="5293391" y="3394333"/>
            <a:ext cx="870300" cy="115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93" name="Google Shape;293;p20"/>
          <p:cNvSpPr/>
          <p:nvPr/>
        </p:nvSpPr>
        <p:spPr>
          <a:xfrm>
            <a:off x="3754325" y="2141767"/>
            <a:ext cx="1635300" cy="1635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 txBox="1"/>
          <p:nvPr/>
        </p:nvSpPr>
        <p:spPr>
          <a:xfrm>
            <a:off x="3834675" y="2662275"/>
            <a:ext cx="1440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Efood</a:t>
            </a:r>
            <a:endParaRPr sz="19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Project</a:t>
            </a:r>
            <a:endParaRPr sz="19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12" name="Google Shape;312;p20"/>
          <p:cNvGrpSpPr/>
          <p:nvPr/>
        </p:nvGrpSpPr>
        <p:grpSpPr>
          <a:xfrm>
            <a:off x="6424117" y="1212072"/>
            <a:ext cx="359972" cy="365467"/>
            <a:chOff x="-59400775" y="4084200"/>
            <a:chExt cx="311125" cy="315875"/>
          </a:xfrm>
        </p:grpSpPr>
        <p:sp>
          <p:nvSpPr>
            <p:cNvPr id="313" name="Google Shape;313;p20"/>
            <p:cNvSpPr/>
            <p:nvPr/>
          </p:nvSpPr>
          <p:spPr>
            <a:xfrm>
              <a:off x="-5940077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-59400000" y="4084200"/>
              <a:ext cx="89825" cy="212700"/>
            </a:xfrm>
            <a:custGeom>
              <a:rect b="b" l="l" r="r" t="t"/>
              <a:pathLst>
                <a:path extrusionOk="0" h="8508" w="3593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-59290500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-5929050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-5918102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-5917945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20"/>
          <p:cNvSpPr/>
          <p:nvPr/>
        </p:nvSpPr>
        <p:spPr>
          <a:xfrm>
            <a:off x="2451666" y="1225837"/>
            <a:ext cx="348217" cy="347272"/>
          </a:xfrm>
          <a:custGeom>
            <a:rect b="b" l="l" r="r" t="t"/>
            <a:pathLst>
              <a:path extrusionOk="0" h="11752" w="11784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" name="Google Shape;320;p20"/>
          <p:cNvGrpSpPr/>
          <p:nvPr/>
        </p:nvGrpSpPr>
        <p:grpSpPr>
          <a:xfrm>
            <a:off x="6406079" y="2784390"/>
            <a:ext cx="351024" cy="350079"/>
            <a:chOff x="3859600" y="3591950"/>
            <a:chExt cx="296975" cy="296175"/>
          </a:xfrm>
        </p:grpSpPr>
        <p:sp>
          <p:nvSpPr>
            <p:cNvPr id="321" name="Google Shape;321;p20"/>
            <p:cNvSpPr/>
            <p:nvPr/>
          </p:nvSpPr>
          <p:spPr>
            <a:xfrm>
              <a:off x="4034450" y="3766000"/>
              <a:ext cx="122125" cy="122125"/>
            </a:xfrm>
            <a:custGeom>
              <a:rect b="b" l="l" r="r" t="t"/>
              <a:pathLst>
                <a:path extrusionOk="0" h="4885" w="4885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3860400" y="3679375"/>
              <a:ext cx="260725" cy="173300"/>
            </a:xfrm>
            <a:custGeom>
              <a:rect b="b" l="l" r="r" t="t"/>
              <a:pathLst>
                <a:path extrusionOk="0" h="6932" w="10429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3859600" y="3591950"/>
              <a:ext cx="261525" cy="70900"/>
            </a:xfrm>
            <a:custGeom>
              <a:rect b="b" l="l" r="r" t="t"/>
              <a:pathLst>
                <a:path extrusionOk="0" h="2836" w="10461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20"/>
          <p:cNvGrpSpPr/>
          <p:nvPr/>
        </p:nvGrpSpPr>
        <p:grpSpPr>
          <a:xfrm>
            <a:off x="6471947" y="4226943"/>
            <a:ext cx="264317" cy="367290"/>
            <a:chOff x="-64001300" y="4093650"/>
            <a:chExt cx="228450" cy="317450"/>
          </a:xfrm>
        </p:grpSpPr>
        <p:sp>
          <p:nvSpPr>
            <p:cNvPr id="325" name="Google Shape;325;p20"/>
            <p:cNvSpPr/>
            <p:nvPr/>
          </p:nvSpPr>
          <p:spPr>
            <a:xfrm>
              <a:off x="-63933550" y="4328375"/>
              <a:ext cx="93750" cy="40975"/>
            </a:xfrm>
            <a:custGeom>
              <a:rect b="b" l="l" r="r" t="t"/>
              <a:pathLst>
                <a:path extrusionOk="0" h="1639" w="3750">
                  <a:moveTo>
                    <a:pt x="1859" y="0"/>
                  </a:moveTo>
                  <a:cubicBezTo>
                    <a:pt x="1009" y="0"/>
                    <a:pt x="315" y="662"/>
                    <a:pt x="0" y="1638"/>
                  </a:cubicBezTo>
                  <a:lnTo>
                    <a:pt x="3749" y="1638"/>
                  </a:lnTo>
                  <a:cubicBezTo>
                    <a:pt x="3434" y="662"/>
                    <a:pt x="2710" y="0"/>
                    <a:pt x="1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-63980025" y="4135400"/>
              <a:ext cx="185900" cy="234725"/>
            </a:xfrm>
            <a:custGeom>
              <a:rect b="b" l="l" r="r" t="t"/>
              <a:pathLst>
                <a:path extrusionOk="0" h="9389" w="7436">
                  <a:moveTo>
                    <a:pt x="6617" y="1"/>
                  </a:moveTo>
                  <a:lnTo>
                    <a:pt x="6617" y="725"/>
                  </a:lnTo>
                  <a:cubicBezTo>
                    <a:pt x="6196" y="593"/>
                    <a:pt x="5771" y="530"/>
                    <a:pt x="5358" y="530"/>
                  </a:cubicBezTo>
                  <a:cubicBezTo>
                    <a:pt x="4686" y="530"/>
                    <a:pt x="4044" y="697"/>
                    <a:pt x="3498" y="1009"/>
                  </a:cubicBezTo>
                  <a:cubicBezTo>
                    <a:pt x="3103" y="1242"/>
                    <a:pt x="2617" y="1373"/>
                    <a:pt x="2085" y="1373"/>
                  </a:cubicBezTo>
                  <a:cubicBezTo>
                    <a:pt x="1683" y="1373"/>
                    <a:pt x="1254" y="1298"/>
                    <a:pt x="820" y="1135"/>
                  </a:cubicBezTo>
                  <a:lnTo>
                    <a:pt x="820" y="32"/>
                  </a:lnTo>
                  <a:lnTo>
                    <a:pt x="1" y="32"/>
                  </a:lnTo>
                  <a:lnTo>
                    <a:pt x="1" y="1418"/>
                  </a:lnTo>
                  <a:cubicBezTo>
                    <a:pt x="1" y="2867"/>
                    <a:pt x="820" y="4096"/>
                    <a:pt x="2017" y="4726"/>
                  </a:cubicBezTo>
                  <a:cubicBezTo>
                    <a:pt x="820" y="5356"/>
                    <a:pt x="1" y="6554"/>
                    <a:pt x="1" y="8034"/>
                  </a:cubicBezTo>
                  <a:lnTo>
                    <a:pt x="1" y="9389"/>
                  </a:lnTo>
                  <a:lnTo>
                    <a:pt x="820" y="9389"/>
                  </a:lnTo>
                  <a:lnTo>
                    <a:pt x="820" y="8034"/>
                  </a:lnTo>
                  <a:cubicBezTo>
                    <a:pt x="820" y="6396"/>
                    <a:pt x="2143" y="5104"/>
                    <a:pt x="3750" y="5104"/>
                  </a:cubicBezTo>
                  <a:cubicBezTo>
                    <a:pt x="5356" y="5104"/>
                    <a:pt x="6617" y="6396"/>
                    <a:pt x="6617" y="8034"/>
                  </a:cubicBezTo>
                  <a:lnTo>
                    <a:pt x="6617" y="9389"/>
                  </a:lnTo>
                  <a:lnTo>
                    <a:pt x="7436" y="9389"/>
                  </a:lnTo>
                  <a:lnTo>
                    <a:pt x="7436" y="9357"/>
                  </a:lnTo>
                  <a:lnTo>
                    <a:pt x="7436" y="7971"/>
                  </a:lnTo>
                  <a:cubicBezTo>
                    <a:pt x="7436" y="6522"/>
                    <a:pt x="6617" y="5293"/>
                    <a:pt x="5451" y="4663"/>
                  </a:cubicBezTo>
                  <a:cubicBezTo>
                    <a:pt x="6617" y="4033"/>
                    <a:pt x="7436" y="2836"/>
                    <a:pt x="7436" y="1355"/>
                  </a:cubicBezTo>
                  <a:lnTo>
                    <a:pt x="7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-64001300" y="4389800"/>
              <a:ext cx="228450" cy="21300"/>
            </a:xfrm>
            <a:custGeom>
              <a:rect b="b" l="l" r="r" t="t"/>
              <a:pathLst>
                <a:path extrusionOk="0" h="852" w="9138">
                  <a:moveTo>
                    <a:pt x="411" y="1"/>
                  </a:moveTo>
                  <a:cubicBezTo>
                    <a:pt x="190" y="1"/>
                    <a:pt x="1" y="221"/>
                    <a:pt x="1" y="410"/>
                  </a:cubicBezTo>
                  <a:cubicBezTo>
                    <a:pt x="1" y="631"/>
                    <a:pt x="190" y="851"/>
                    <a:pt x="411" y="851"/>
                  </a:cubicBezTo>
                  <a:lnTo>
                    <a:pt x="8696" y="851"/>
                  </a:lnTo>
                  <a:cubicBezTo>
                    <a:pt x="8917" y="851"/>
                    <a:pt x="9074" y="631"/>
                    <a:pt x="9074" y="410"/>
                  </a:cubicBezTo>
                  <a:cubicBezTo>
                    <a:pt x="9137" y="221"/>
                    <a:pt x="8917" y="1"/>
                    <a:pt x="8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-64001300" y="4093650"/>
              <a:ext cx="226875" cy="20500"/>
            </a:xfrm>
            <a:custGeom>
              <a:rect b="b" l="l" r="r" t="t"/>
              <a:pathLst>
                <a:path extrusionOk="0" h="820" w="9075">
                  <a:moveTo>
                    <a:pt x="411" y="1"/>
                  </a:moveTo>
                  <a:cubicBezTo>
                    <a:pt x="190" y="1"/>
                    <a:pt x="1" y="190"/>
                    <a:pt x="1" y="410"/>
                  </a:cubicBezTo>
                  <a:cubicBezTo>
                    <a:pt x="32" y="631"/>
                    <a:pt x="190" y="820"/>
                    <a:pt x="411" y="820"/>
                  </a:cubicBezTo>
                  <a:lnTo>
                    <a:pt x="8696" y="820"/>
                  </a:lnTo>
                  <a:cubicBezTo>
                    <a:pt x="8917" y="820"/>
                    <a:pt x="9074" y="631"/>
                    <a:pt x="9074" y="410"/>
                  </a:cubicBezTo>
                  <a:cubicBezTo>
                    <a:pt x="9074" y="158"/>
                    <a:pt x="8885" y="1"/>
                    <a:pt x="8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20"/>
          <p:cNvGrpSpPr/>
          <p:nvPr/>
        </p:nvGrpSpPr>
        <p:grpSpPr>
          <a:xfrm>
            <a:off x="2451868" y="2781555"/>
            <a:ext cx="366364" cy="367290"/>
            <a:chOff x="-61784125" y="3377700"/>
            <a:chExt cx="316650" cy="317450"/>
          </a:xfrm>
        </p:grpSpPr>
        <p:sp>
          <p:nvSpPr>
            <p:cNvPr id="330" name="Google Shape;330;p20"/>
            <p:cNvSpPr/>
            <p:nvPr/>
          </p:nvSpPr>
          <p:spPr>
            <a:xfrm>
              <a:off x="-61688025" y="3460400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-61677800" y="3518900"/>
              <a:ext cx="104775" cy="61850"/>
            </a:xfrm>
            <a:custGeom>
              <a:rect b="b" l="l" r="r" t="t"/>
              <a:pathLst>
                <a:path extrusionOk="0" h="2474" w="4191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-61667550" y="3377700"/>
              <a:ext cx="82700" cy="82725"/>
            </a:xfrm>
            <a:custGeom>
              <a:rect b="b" l="l" r="r" t="t"/>
              <a:pathLst>
                <a:path extrusionOk="0" h="3309" w="3308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-61591150" y="3643150"/>
              <a:ext cx="123675" cy="51200"/>
            </a:xfrm>
            <a:custGeom>
              <a:rect b="b" l="l" r="r" t="t"/>
              <a:pathLst>
                <a:path extrusionOk="0" h="2048" w="4947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-61570675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-61784125" y="3643925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-61763650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0"/>
          <p:cNvGrpSpPr/>
          <p:nvPr/>
        </p:nvGrpSpPr>
        <p:grpSpPr>
          <a:xfrm>
            <a:off x="2555525" y="4233777"/>
            <a:ext cx="159039" cy="339253"/>
            <a:chOff x="4584850" y="4399275"/>
            <a:chExt cx="225875" cy="481825"/>
          </a:xfrm>
        </p:grpSpPr>
        <p:sp>
          <p:nvSpPr>
            <p:cNvPr id="338" name="Google Shape;338;p20"/>
            <p:cNvSpPr/>
            <p:nvPr/>
          </p:nvSpPr>
          <p:spPr>
            <a:xfrm>
              <a:off x="4655400" y="4399275"/>
              <a:ext cx="84700" cy="84725"/>
            </a:xfrm>
            <a:custGeom>
              <a:rect b="b" l="l" r="r" t="t"/>
              <a:pathLst>
                <a:path extrusionOk="0" h="3389" w="3388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584850" y="4512200"/>
              <a:ext cx="225875" cy="368900"/>
            </a:xfrm>
            <a:custGeom>
              <a:rect b="b" l="l" r="r" t="t"/>
              <a:pathLst>
                <a:path extrusionOk="0" h="14756" w="9035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45" name="Google Shape;345;p21"/>
          <p:cNvSpPr txBox="1"/>
          <p:nvPr>
            <p:ph idx="1" type="subTitle"/>
          </p:nvPr>
        </p:nvSpPr>
        <p:spPr>
          <a:xfrm>
            <a:off x="987350" y="3009275"/>
            <a:ext cx="36072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name: Akis Gazepidis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Title: Data Scientist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Email: akisgazepidis@gmail.com</a:t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7" name="Google Shape;347;p21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8" name="Google Shape;348;p21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9" name="Google Shape;349;p21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0" name="Google Shape;350;p21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6373463" y="1220354"/>
            <a:ext cx="379746" cy="379756"/>
            <a:chOff x="-2571737" y="2403625"/>
            <a:chExt cx="292225" cy="291425"/>
          </a:xfrm>
        </p:grpSpPr>
        <p:sp>
          <p:nvSpPr>
            <p:cNvPr id="352" name="Google Shape;352;p21"/>
            <p:cNvSpPr/>
            <p:nvPr/>
          </p:nvSpPr>
          <p:spPr>
            <a:xfrm>
              <a:off x="-2571737" y="2403625"/>
              <a:ext cx="292225" cy="291425"/>
            </a:xfrm>
            <a:custGeom>
              <a:rect b="b" l="l" r="r" t="t"/>
              <a:pathLst>
                <a:path extrusionOk="0" h="11657" w="11689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-2485967" y="2649150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-2485967" y="2511325"/>
              <a:ext cx="173300" cy="18150"/>
            </a:xfrm>
            <a:custGeom>
              <a:rect b="b" l="l" r="r" t="t"/>
              <a:pathLst>
                <a:path extrusionOk="0" h="726" w="6932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-2540185" y="2511325"/>
              <a:ext cx="18125" cy="18925"/>
            </a:xfrm>
            <a:custGeom>
              <a:rect b="b" l="l" r="r" t="t"/>
              <a:pathLst>
                <a:path extrusionOk="0" h="757" w="725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-2485579" y="2580625"/>
              <a:ext cx="172525" cy="17350"/>
            </a:xfrm>
            <a:custGeom>
              <a:rect b="b" l="l" r="r" t="t"/>
              <a:pathLst>
                <a:path extrusionOk="0" h="694" w="690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-2540185" y="2580625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-2540185" y="264915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21"/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fmla="val 50000" name="adj"/>
            </a:avLst>
          </a:prstGeom>
          <a:solidFill>
            <a:srgbClr val="FFFFFF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Efood</a:t>
            </a:r>
            <a:endParaRPr b="1" sz="19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360" name="Google Shape;360;p21"/>
          <p:cNvCxnSpPr>
            <a:stCxn id="350" idx="3"/>
            <a:endCxn id="349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1"/>
          <p:cNvCxnSpPr>
            <a:stCxn id="350" idx="3"/>
            <a:endCxn id="348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21"/>
          <p:cNvCxnSpPr>
            <a:stCxn id="350" idx="3"/>
            <a:endCxn id="347" idx="2"/>
          </p:cNvCxnSpPr>
          <p:nvPr/>
        </p:nvCxnSpPr>
        <p:spPr>
          <a:xfrm flipH="1" rot="-5400000">
            <a:off x="6159040" y="2648791"/>
            <a:ext cx="1257300" cy="3834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21"/>
          <p:cNvCxnSpPr>
            <a:stCxn id="350" idx="3"/>
            <a:endCxn id="346" idx="2"/>
          </p:cNvCxnSpPr>
          <p:nvPr/>
        </p:nvCxnSpPr>
        <p:spPr>
          <a:xfrm flipH="1" rot="-5400000">
            <a:off x="6574540" y="2233291"/>
            <a:ext cx="1257300" cy="1214400"/>
          </a:xfrm>
          <a:prstGeom prst="bentConnector3">
            <a:avLst>
              <a:gd fmla="val 50004" name="adj1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4" name="Google Shape;364;p21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365" name="Google Shape;365;p21"/>
            <p:cNvSpPr/>
            <p:nvPr/>
          </p:nvSpPr>
          <p:spPr>
            <a:xfrm>
              <a:off x="-65129950" y="2646800"/>
              <a:ext cx="311125" cy="317425"/>
            </a:xfrm>
            <a:custGeom>
              <a:rect b="b" l="l" r="r" t="t"/>
              <a:pathLst>
                <a:path extrusionOk="0" h="12697" w="12445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-65066950" y="2738175"/>
              <a:ext cx="187475" cy="185100"/>
            </a:xfrm>
            <a:custGeom>
              <a:rect b="b" l="l" r="r" t="t"/>
              <a:pathLst>
                <a:path extrusionOk="0" h="7404" w="7499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21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368" name="Google Shape;368;p21"/>
            <p:cNvSpPr/>
            <p:nvPr/>
          </p:nvSpPr>
          <p:spPr>
            <a:xfrm>
              <a:off x="1483350" y="2023800"/>
              <a:ext cx="155975" cy="155975"/>
            </a:xfrm>
            <a:custGeom>
              <a:rect b="b" l="l" r="r" t="t"/>
              <a:pathLst>
                <a:path extrusionOk="0" h="6239" w="6239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1412450" y="1954475"/>
              <a:ext cx="297750" cy="296175"/>
            </a:xfrm>
            <a:custGeom>
              <a:rect b="b" l="l" r="r" t="t"/>
              <a:pathLst>
                <a:path extrusionOk="0" h="11847" w="1191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21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371" name="Google Shape;371;p21"/>
            <p:cNvSpPr/>
            <p:nvPr/>
          </p:nvSpPr>
          <p:spPr>
            <a:xfrm>
              <a:off x="-62890750" y="2296300"/>
              <a:ext cx="313500" cy="195375"/>
            </a:xfrm>
            <a:custGeom>
              <a:rect b="b" l="l" r="r" t="t"/>
              <a:pathLst>
                <a:path extrusionOk="0" h="7815" w="1254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-62874975" y="2417475"/>
              <a:ext cx="315050" cy="196275"/>
            </a:xfrm>
            <a:custGeom>
              <a:rect b="b" l="l" r="r" t="t"/>
              <a:pathLst>
                <a:path extrusionOk="0" h="7851" w="12602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-62822225" y="2357750"/>
              <a:ext cx="193000" cy="192975"/>
            </a:xfrm>
            <a:custGeom>
              <a:rect b="b" l="l" r="r" t="t"/>
              <a:pathLst>
                <a:path extrusionOk="0" h="7719" w="772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21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375" name="Google Shape;375;p21"/>
            <p:cNvSpPr/>
            <p:nvPr/>
          </p:nvSpPr>
          <p:spPr>
            <a:xfrm>
              <a:off x="-3137650" y="2408950"/>
              <a:ext cx="291450" cy="292125"/>
            </a:xfrm>
            <a:custGeom>
              <a:rect b="b" l="l" r="r" t="t"/>
              <a:pathLst>
                <a:path extrusionOk="0" h="11685" w="11658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-3104575" y="24428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-306990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-3035250" y="244280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-3002175" y="2442800"/>
              <a:ext cx="120525" cy="17350"/>
            </a:xfrm>
            <a:custGeom>
              <a:rect b="b" l="l" r="r" t="t"/>
              <a:pathLst>
                <a:path extrusionOk="0" h="694" w="482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